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37" r:id="rId3"/>
    <p:sldId id="406" r:id="rId4"/>
    <p:sldId id="299" r:id="rId5"/>
    <p:sldId id="361" r:id="rId6"/>
    <p:sldId id="392" r:id="rId7"/>
    <p:sldId id="421" r:id="rId8"/>
    <p:sldId id="417" r:id="rId9"/>
    <p:sldId id="394" r:id="rId10"/>
    <p:sldId id="395" r:id="rId11"/>
    <p:sldId id="401" r:id="rId12"/>
    <p:sldId id="397" r:id="rId13"/>
    <p:sldId id="398" r:id="rId14"/>
    <p:sldId id="399" r:id="rId15"/>
    <p:sldId id="400" r:id="rId16"/>
    <p:sldId id="402" r:id="rId17"/>
    <p:sldId id="414" r:id="rId18"/>
    <p:sldId id="353" r:id="rId19"/>
    <p:sldId id="418" r:id="rId20"/>
    <p:sldId id="419" r:id="rId21"/>
    <p:sldId id="311" r:id="rId22"/>
    <p:sldId id="404" r:id="rId23"/>
    <p:sldId id="405" r:id="rId24"/>
    <p:sldId id="349" r:id="rId25"/>
    <p:sldId id="422" r:id="rId26"/>
    <p:sldId id="409" r:id="rId27"/>
    <p:sldId id="410" r:id="rId28"/>
    <p:sldId id="408" r:id="rId29"/>
    <p:sldId id="420" r:id="rId30"/>
    <p:sldId id="365" r:id="rId31"/>
    <p:sldId id="413" r:id="rId32"/>
    <p:sldId id="411" r:id="rId33"/>
    <p:sldId id="412" r:id="rId34"/>
    <p:sldId id="307" r:id="rId35"/>
    <p:sldId id="336" r:id="rId36"/>
    <p:sldId id="385" r:id="rId37"/>
    <p:sldId id="415" r:id="rId38"/>
    <p:sldId id="416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97E1"/>
    <a:srgbClr val="0F36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17" autoAdjust="0"/>
    <p:restoredTop sz="94660"/>
  </p:normalViewPr>
  <p:slideViewPr>
    <p:cSldViewPr>
      <p:cViewPr>
        <p:scale>
          <a:sx n="70" d="100"/>
          <a:sy n="70" d="100"/>
        </p:scale>
        <p:origin x="-1068" y="-5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A572-1F69-4FCB-AAD0-09FD9C247D6B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4C501-E03D-47B0-AA37-93010DBD9F9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2B21B3C-6087-4785-9DEE-01B75F81A65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E0D14-7BA6-4DA1-A404-1E975512DC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98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Documento_di_Microsoft_Office_Word_97_-_20031.doc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4763"/>
            <a:ext cx="585788" cy="889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763588" y="4763"/>
            <a:ext cx="585787" cy="88900"/>
          </a:xfrm>
          <a:prstGeom prst="rect">
            <a:avLst/>
          </a:prstGeom>
          <a:solidFill>
            <a:srgbClr val="333399">
              <a:alpha val="8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" name="Rectangle 17"/>
          <p:cNvSpPr>
            <a:spLocks noChangeArrowheads="1"/>
          </p:cNvSpPr>
          <p:nvPr userDrawn="1"/>
        </p:nvSpPr>
        <p:spPr bwMode="auto">
          <a:xfrm>
            <a:off x="1527175" y="4763"/>
            <a:ext cx="585788" cy="88900"/>
          </a:xfrm>
          <a:prstGeom prst="rect">
            <a:avLst/>
          </a:prstGeom>
          <a:solidFill>
            <a:srgbClr val="333399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2290763" y="4763"/>
            <a:ext cx="585787" cy="88900"/>
          </a:xfrm>
          <a:prstGeom prst="rect">
            <a:avLst/>
          </a:prstGeom>
          <a:solidFill>
            <a:srgbClr val="333399">
              <a:alpha val="5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2" name="Rectangle 22"/>
          <p:cNvSpPr>
            <a:spLocks noChangeArrowheads="1"/>
          </p:cNvSpPr>
          <p:nvPr userDrawn="1"/>
        </p:nvSpPr>
        <p:spPr bwMode="auto">
          <a:xfrm>
            <a:off x="3044825" y="4763"/>
            <a:ext cx="585788" cy="88900"/>
          </a:xfrm>
          <a:prstGeom prst="rect">
            <a:avLst/>
          </a:prstGeom>
          <a:solidFill>
            <a:srgbClr val="33339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3808413" y="4763"/>
            <a:ext cx="585787" cy="88900"/>
          </a:xfrm>
          <a:prstGeom prst="rect">
            <a:avLst/>
          </a:prstGeom>
          <a:solidFill>
            <a:srgbClr val="3333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4" name="Rectangle 24"/>
          <p:cNvSpPr>
            <a:spLocks noChangeArrowheads="1"/>
          </p:cNvSpPr>
          <p:nvPr userDrawn="1"/>
        </p:nvSpPr>
        <p:spPr bwMode="auto">
          <a:xfrm>
            <a:off x="4572000" y="4763"/>
            <a:ext cx="585788" cy="88900"/>
          </a:xfrm>
          <a:prstGeom prst="rect">
            <a:avLst/>
          </a:prstGeom>
          <a:solidFill>
            <a:srgbClr val="333399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-32274" y="6576880"/>
            <a:ext cx="487236" cy="356426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fld id="{E34E7570-2100-411E-B7A2-27D6DD15814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96347" y="6610569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5" name="Picture 6" descr="logoinfn-piccol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" y="6480058"/>
            <a:ext cx="48815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226396810"/>
              </p:ext>
            </p:extLst>
          </p:nvPr>
        </p:nvGraphicFramePr>
        <p:xfrm>
          <a:off x="34401" y="6093931"/>
          <a:ext cx="481013" cy="499974"/>
        </p:xfrm>
        <a:graphic>
          <a:graphicData uri="http://schemas.openxmlformats.org/presentationml/2006/ole">
            <p:oleObj spid="_x0000_s93186" name="Document" r:id="rId4" imgW="570960" imgH="597960" progId="Word.Documen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1342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09/07/2014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Terzo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1323925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Totale</a:t>
            </a:r>
            <a:r>
              <a:rPr lang="en-US" sz="2400" dirty="0" smtClean="0">
                <a:solidFill>
                  <a:schemeClr val="bg1"/>
                </a:solidFill>
              </a:rPr>
              <a:t> (Mi)  36.9 FTE (75%)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26  </a:t>
            </a:r>
            <a:r>
              <a:rPr lang="en-US" sz="2400" dirty="0" err="1" smtClean="0">
                <a:solidFill>
                  <a:schemeClr val="bg1"/>
                </a:solidFill>
              </a:rPr>
              <a:t>Ricercatori</a:t>
            </a:r>
            <a:r>
              <a:rPr lang="en-US" sz="2400" dirty="0" smtClean="0">
                <a:solidFill>
                  <a:schemeClr val="bg1"/>
                </a:solidFill>
              </a:rPr>
              <a:t> -  </a:t>
            </a:r>
            <a:r>
              <a:rPr lang="en-US" sz="2400" dirty="0" err="1" smtClean="0">
                <a:solidFill>
                  <a:schemeClr val="bg1"/>
                </a:solidFill>
              </a:rPr>
              <a:t>Tecnologi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chemeClr val="bg1"/>
              </a:solidFill>
              <a:sym typeface="Symbol"/>
            </a:endParaRPr>
          </a:p>
          <a:p>
            <a:pPr marL="457200" indent="-457200"/>
            <a:r>
              <a:rPr lang="en-US" sz="2400" dirty="0" smtClean="0">
                <a:solidFill>
                  <a:schemeClr val="bg1"/>
                </a:solidFill>
                <a:sym typeface="Symbol"/>
              </a:rPr>
              <a:t>25  </a:t>
            </a:r>
            <a:r>
              <a:rPr lang="en-US" sz="2400" dirty="0" err="1" smtClean="0">
                <a:solidFill>
                  <a:schemeClr val="bg1"/>
                </a:solidFill>
                <a:sym typeface="Symbol"/>
              </a:rPr>
              <a:t>Assegnisti-Dottorandi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1124744"/>
            <a:ext cx="4248472" cy="1800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7"/>
          <p:cNvSpPr/>
          <p:nvPr/>
        </p:nvSpPr>
        <p:spPr>
          <a:xfrm>
            <a:off x="4572000" y="2996952"/>
            <a:ext cx="4248472" cy="18722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4788024" y="3068960"/>
            <a:ext cx="38164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Produttività</a:t>
            </a:r>
            <a:r>
              <a:rPr lang="en-US" sz="2000" b="1" dirty="0" smtClean="0">
                <a:solidFill>
                  <a:schemeClr val="bg1"/>
                </a:solidFill>
              </a:rPr>
              <a:t> Milano Gr3 2013-14</a:t>
            </a:r>
          </a:p>
          <a:p>
            <a:pPr>
              <a:lnSpc>
                <a:spcPct val="50000"/>
              </a:lnSpc>
            </a:pP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49 - Talks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52 - Papers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19 - </a:t>
            </a:r>
            <a:r>
              <a:rPr lang="en-US" sz="2000" b="1" dirty="0" err="1" smtClean="0">
                <a:solidFill>
                  <a:schemeClr val="bg1"/>
                </a:solidFill>
              </a:rPr>
              <a:t>Tesi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Triennali</a:t>
            </a:r>
            <a:r>
              <a:rPr lang="en-US" sz="2000" b="1" dirty="0" smtClean="0">
                <a:solidFill>
                  <a:schemeClr val="bg1"/>
                </a:solidFill>
              </a:rPr>
              <a:t> / </a:t>
            </a:r>
            <a:r>
              <a:rPr lang="en-US" sz="2000" b="1" dirty="0" err="1" smtClean="0">
                <a:solidFill>
                  <a:schemeClr val="bg1"/>
                </a:solidFill>
              </a:rPr>
              <a:t>Magistrali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  7 - </a:t>
            </a:r>
            <a:r>
              <a:rPr lang="en-US" sz="2000" b="1" dirty="0" err="1" smtClean="0">
                <a:solidFill>
                  <a:schemeClr val="bg1"/>
                </a:solidFill>
              </a:rPr>
              <a:t>Tesi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dottorato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385517" y="1124744"/>
            <a:ext cx="310636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Esperimenti</a:t>
            </a:r>
            <a:r>
              <a:rPr lang="en-US" sz="3200" dirty="0" smtClean="0">
                <a:solidFill>
                  <a:schemeClr val="bg1"/>
                </a:solidFill>
              </a:rPr>
              <a:t> 2014</a:t>
            </a:r>
          </a:p>
          <a:p>
            <a:pPr>
              <a:lnSpc>
                <a:spcPct val="50000"/>
              </a:lnSpc>
            </a:pPr>
            <a:endParaRPr lang="en-US" sz="32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AEGIS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u="sng" dirty="0" smtClean="0">
                <a:solidFill>
                  <a:schemeClr val="bg1"/>
                </a:solidFill>
              </a:rPr>
              <a:t>NEWCHIM</a:t>
            </a:r>
            <a:endParaRPr lang="en-US" sz="3200" u="sng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FAMU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u="sng" dirty="0" smtClean="0">
                <a:solidFill>
                  <a:schemeClr val="bg1"/>
                </a:solidFill>
              </a:rPr>
              <a:t>GAMMA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u="sng" dirty="0" smtClean="0">
                <a:solidFill>
                  <a:schemeClr val="bg1"/>
                </a:solidFill>
              </a:rPr>
              <a:t>KAONNIS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LUNA3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251520" y="1124744"/>
            <a:ext cx="4176464" cy="37444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6"/>
          <p:cNvSpPr/>
          <p:nvPr/>
        </p:nvSpPr>
        <p:spPr>
          <a:xfrm>
            <a:off x="4572000" y="4941168"/>
            <a:ext cx="4248472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/>
          <p:cNvSpPr txBox="1"/>
          <p:nvPr/>
        </p:nvSpPr>
        <p:spPr>
          <a:xfrm>
            <a:off x="4643438" y="5097378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1.4  </a:t>
            </a:r>
            <a:r>
              <a:rPr lang="it-IT" sz="2000" b="1" dirty="0" err="1" smtClean="0">
                <a:solidFill>
                  <a:schemeClr val="bg1"/>
                </a:solidFill>
              </a:rPr>
              <a:t>Papers</a:t>
            </a:r>
            <a:r>
              <a:rPr lang="it-IT" sz="2000" b="1" dirty="0" smtClean="0">
                <a:solidFill>
                  <a:schemeClr val="bg1"/>
                </a:solidFill>
              </a:rPr>
              <a:t>/FTE		</a:t>
            </a:r>
          </a:p>
          <a:p>
            <a:r>
              <a:rPr lang="it-IT" sz="2000" b="1" dirty="0" smtClean="0">
                <a:solidFill>
                  <a:schemeClr val="bg1"/>
                </a:solidFill>
              </a:rPr>
              <a:t>0.72  Tesi (T,M,PHD) /FTE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23528" y="5013176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1 PRIN Attivo (SPES)</a:t>
            </a:r>
          </a:p>
          <a:p>
            <a:r>
              <a:rPr lang="it-IT" sz="2000" b="1" dirty="0" smtClean="0">
                <a:solidFill>
                  <a:schemeClr val="bg1"/>
                </a:solidFill>
              </a:rPr>
              <a:t>1 Progetto Europeo/</a:t>
            </a:r>
            <a:r>
              <a:rPr lang="it-IT" sz="2000" b="1" dirty="0" err="1" smtClean="0">
                <a:solidFill>
                  <a:schemeClr val="bg1"/>
                </a:solidFill>
              </a:rPr>
              <a:t>Nupnet</a:t>
            </a: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</a:rPr>
              <a:t>2 Premiali (LUNA-MV)</a:t>
            </a:r>
          </a:p>
        </p:txBody>
      </p:sp>
      <p:sp>
        <p:nvSpPr>
          <p:cNvPr id="17" name="Rectangle 6"/>
          <p:cNvSpPr/>
          <p:nvPr/>
        </p:nvSpPr>
        <p:spPr>
          <a:xfrm>
            <a:off x="251520" y="4941168"/>
            <a:ext cx="4177604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946727"/>
            <a:ext cx="4286280" cy="555410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357686" y="1142984"/>
            <a:ext cx="47863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Punto misura PRESPEC al GSI</a:t>
            </a:r>
            <a:endParaRPr lang="it-IT" b="1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HECTOR (BaF</a:t>
            </a:r>
            <a:r>
              <a:rPr lang="it-IT" baseline="-25000" dirty="0" smtClean="0">
                <a:solidFill>
                  <a:schemeClr val="bg1"/>
                </a:solidFill>
              </a:rPr>
              <a:t>2</a:t>
            </a:r>
            <a:r>
              <a:rPr lang="it-IT" dirty="0" smtClean="0">
                <a:solidFill>
                  <a:schemeClr val="bg1"/>
                </a:solidFill>
              </a:rPr>
              <a:t>) - Sviluppato e costruito  </a:t>
            </a:r>
            <a:r>
              <a:rPr lang="it-IT" dirty="0" err="1" smtClean="0">
                <a:solidFill>
                  <a:schemeClr val="bg1"/>
                </a:solidFill>
              </a:rPr>
              <a:t>Mi-CPH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err="1" smtClean="0">
                <a:solidFill>
                  <a:schemeClr val="bg1"/>
                </a:solidFill>
              </a:rPr>
              <a:t>HECTOR+</a:t>
            </a:r>
            <a:r>
              <a:rPr lang="it-IT" dirty="0" smtClean="0">
                <a:solidFill>
                  <a:schemeClr val="bg1"/>
                </a:solidFill>
              </a:rPr>
              <a:t> (LaBr</a:t>
            </a:r>
            <a:r>
              <a:rPr lang="it-IT" baseline="-25000" dirty="0" smtClean="0">
                <a:solidFill>
                  <a:schemeClr val="bg1"/>
                </a:solidFill>
              </a:rPr>
              <a:t>3</a:t>
            </a:r>
            <a:r>
              <a:rPr lang="it-IT" dirty="0" smtClean="0">
                <a:solidFill>
                  <a:schemeClr val="bg1"/>
                </a:solidFill>
              </a:rPr>
              <a:t>:Ce) Sviluppato e costruito a Mi</a:t>
            </a:r>
          </a:p>
          <a:p>
            <a:pPr>
              <a:buFontTx/>
              <a:buChar char="-"/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Meccanica Scintillatori progettata e costruita Mi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282" y="214290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PDR  </a:t>
            </a:r>
            <a:r>
              <a:rPr lang="it-IT" sz="24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sz="2400" dirty="0" smtClean="0">
                <a:solidFill>
                  <a:schemeClr val="bg1"/>
                </a:solidFill>
              </a:rPr>
              <a:t>reazioni di </a:t>
            </a:r>
            <a:r>
              <a:rPr lang="it-IT" sz="2400" dirty="0" err="1" smtClean="0">
                <a:solidFill>
                  <a:schemeClr val="bg1"/>
                </a:solidFill>
              </a:rPr>
              <a:t>scattering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coulombiano</a:t>
            </a:r>
            <a:endParaRPr lang="it-IT" sz="2400" dirty="0"/>
          </a:p>
        </p:txBody>
      </p:sp>
      <p:grpSp>
        <p:nvGrpSpPr>
          <p:cNvPr id="7" name="Gruppo 6"/>
          <p:cNvGrpSpPr/>
          <p:nvPr/>
        </p:nvGrpSpPr>
        <p:grpSpPr>
          <a:xfrm>
            <a:off x="4429124" y="3143248"/>
            <a:ext cx="4500594" cy="2714644"/>
            <a:chOff x="828697" y="1129403"/>
            <a:chExt cx="3127742" cy="174804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print"/>
            <a:srcRect l="52434" t="50858" r="5378" b="7225"/>
            <a:stretch/>
          </p:blipFill>
          <p:spPr>
            <a:xfrm>
              <a:off x="828697" y="1129403"/>
              <a:ext cx="3127742" cy="1748044"/>
            </a:xfrm>
            <a:prstGeom prst="rect">
              <a:avLst/>
            </a:prstGeom>
          </p:spPr>
        </p:pic>
        <p:sp>
          <p:nvSpPr>
            <p:cNvPr id="9" name="Ovale 8"/>
            <p:cNvSpPr/>
            <p:nvPr/>
          </p:nvSpPr>
          <p:spPr>
            <a:xfrm>
              <a:off x="2076450" y="1873250"/>
              <a:ext cx="361950" cy="260350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4572000" y="5929330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Identificazione cocktail </a:t>
            </a:r>
            <a:r>
              <a:rPr lang="it-IT" baseline="30000" dirty="0" smtClean="0">
                <a:solidFill>
                  <a:schemeClr val="bg1"/>
                </a:solidFill>
              </a:rPr>
              <a:t>64</a:t>
            </a:r>
            <a:r>
              <a:rPr lang="it-IT" dirty="0" smtClean="0">
                <a:solidFill>
                  <a:schemeClr val="bg1"/>
                </a:solidFill>
              </a:rPr>
              <a:t>Fe  dopo il target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808952" y="6488668"/>
            <a:ext cx="3335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Plots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from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O.Wieland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R.Avigo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357686" y="1142984"/>
            <a:ext cx="47863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Punto misura PRESPEC al GSI</a:t>
            </a:r>
            <a:endParaRPr lang="it-IT" b="1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HECTOR (BaF</a:t>
            </a:r>
            <a:r>
              <a:rPr lang="it-IT" baseline="-25000" dirty="0" smtClean="0">
                <a:solidFill>
                  <a:schemeClr val="bg1"/>
                </a:solidFill>
              </a:rPr>
              <a:t>2</a:t>
            </a:r>
            <a:r>
              <a:rPr lang="it-IT" dirty="0" smtClean="0">
                <a:solidFill>
                  <a:schemeClr val="bg1"/>
                </a:solidFill>
              </a:rPr>
              <a:t>) - Sviluppato e costruito  </a:t>
            </a:r>
            <a:r>
              <a:rPr lang="it-IT" dirty="0" err="1" smtClean="0">
                <a:solidFill>
                  <a:schemeClr val="bg1"/>
                </a:solidFill>
              </a:rPr>
              <a:t>Mi-CPH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err="1" smtClean="0">
                <a:solidFill>
                  <a:schemeClr val="bg1"/>
                </a:solidFill>
              </a:rPr>
              <a:t>HECTOR+</a:t>
            </a:r>
            <a:r>
              <a:rPr lang="it-IT" dirty="0" smtClean="0">
                <a:solidFill>
                  <a:schemeClr val="bg1"/>
                </a:solidFill>
              </a:rPr>
              <a:t> (LaBr</a:t>
            </a:r>
            <a:r>
              <a:rPr lang="it-IT" baseline="-25000" dirty="0" smtClean="0">
                <a:solidFill>
                  <a:schemeClr val="bg1"/>
                </a:solidFill>
              </a:rPr>
              <a:t>3</a:t>
            </a:r>
            <a:r>
              <a:rPr lang="it-IT" dirty="0" smtClean="0">
                <a:solidFill>
                  <a:schemeClr val="bg1"/>
                </a:solidFill>
              </a:rPr>
              <a:t>:Ce) Sviluppato e costruito a Mi</a:t>
            </a:r>
          </a:p>
          <a:p>
            <a:pPr>
              <a:buFontTx/>
              <a:buChar char="-"/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Meccanica Scintillatori progettata e costruita Mi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282" y="214290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PDR  </a:t>
            </a:r>
            <a:r>
              <a:rPr lang="it-IT" sz="24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sz="2400" dirty="0" smtClean="0">
                <a:solidFill>
                  <a:schemeClr val="bg1"/>
                </a:solidFill>
              </a:rPr>
              <a:t>reazioni di </a:t>
            </a:r>
            <a:r>
              <a:rPr lang="it-IT" sz="2400" dirty="0" err="1" smtClean="0">
                <a:solidFill>
                  <a:schemeClr val="bg1"/>
                </a:solidFill>
              </a:rPr>
              <a:t>scattering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coulombiano</a:t>
            </a:r>
            <a:endParaRPr lang="it-IT" sz="2400" dirty="0"/>
          </a:p>
        </p:txBody>
      </p:sp>
      <p:grpSp>
        <p:nvGrpSpPr>
          <p:cNvPr id="2" name="Gruppo 6"/>
          <p:cNvGrpSpPr/>
          <p:nvPr/>
        </p:nvGrpSpPr>
        <p:grpSpPr>
          <a:xfrm>
            <a:off x="4429124" y="3143248"/>
            <a:ext cx="4500594" cy="2714644"/>
            <a:chOff x="828697" y="1129403"/>
            <a:chExt cx="3127742" cy="174804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2" cstate="print"/>
            <a:srcRect l="52434" t="50858" r="5378" b="7225"/>
            <a:stretch/>
          </p:blipFill>
          <p:spPr>
            <a:xfrm>
              <a:off x="828697" y="1129403"/>
              <a:ext cx="3127742" cy="1748044"/>
            </a:xfrm>
            <a:prstGeom prst="rect">
              <a:avLst/>
            </a:prstGeom>
          </p:spPr>
        </p:pic>
        <p:sp>
          <p:nvSpPr>
            <p:cNvPr id="9" name="Ovale 8"/>
            <p:cNvSpPr/>
            <p:nvPr/>
          </p:nvSpPr>
          <p:spPr>
            <a:xfrm>
              <a:off x="2076450" y="1873250"/>
              <a:ext cx="361950" cy="260350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4572000" y="5929330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Identificazione cocktail </a:t>
            </a:r>
            <a:r>
              <a:rPr lang="it-IT" baseline="30000" dirty="0" smtClean="0">
                <a:solidFill>
                  <a:schemeClr val="bg1"/>
                </a:solidFill>
              </a:rPr>
              <a:t>64</a:t>
            </a:r>
            <a:r>
              <a:rPr lang="it-IT" dirty="0" smtClean="0">
                <a:solidFill>
                  <a:schemeClr val="bg1"/>
                </a:solidFill>
              </a:rPr>
              <a:t>Fe  dopo il target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Picture 1" descr="foto-AGATA@GSI-LaB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1071546"/>
            <a:ext cx="4276450" cy="535785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08952" y="6488668"/>
            <a:ext cx="3335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Plots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from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O.Wieland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R.Avigo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4282" y="214290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PDR  </a:t>
            </a:r>
            <a:r>
              <a:rPr lang="it-IT" sz="24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sz="2400" dirty="0" smtClean="0">
                <a:solidFill>
                  <a:schemeClr val="bg1"/>
                </a:solidFill>
              </a:rPr>
              <a:t>reazioni di </a:t>
            </a:r>
            <a:r>
              <a:rPr lang="it-IT" sz="2400" dirty="0" err="1" smtClean="0">
                <a:solidFill>
                  <a:schemeClr val="bg1"/>
                </a:solidFill>
              </a:rPr>
              <a:t>scattering</a:t>
            </a:r>
            <a:r>
              <a:rPr lang="it-IT" sz="2400" dirty="0" smtClean="0">
                <a:solidFill>
                  <a:schemeClr val="bg1"/>
                </a:solidFill>
              </a:rPr>
              <a:t> inelastico (</a:t>
            </a:r>
            <a:r>
              <a:rPr lang="it-IT" sz="2400" dirty="0" err="1" smtClean="0">
                <a:solidFill>
                  <a:schemeClr val="bg1"/>
                </a:solidFill>
              </a:rPr>
              <a:t>Coulombiano</a:t>
            </a:r>
            <a:r>
              <a:rPr lang="it-IT" sz="2400" dirty="0" smtClean="0">
                <a:solidFill>
                  <a:schemeClr val="bg1"/>
                </a:solidFill>
              </a:rPr>
              <a:t> + nucleare)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42910" y="785794"/>
            <a:ext cx="73843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Uso di sonde isoscali o isovettoriali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Esperimenti con nuclei stabili a 10-50 </a:t>
            </a:r>
            <a:r>
              <a:rPr lang="it-IT" sz="2000" dirty="0" err="1" smtClean="0">
                <a:solidFill>
                  <a:schemeClr val="bg1"/>
                </a:solidFill>
              </a:rPr>
              <a:t>MeV</a:t>
            </a:r>
            <a:r>
              <a:rPr lang="it-IT" sz="2000" dirty="0" smtClean="0">
                <a:solidFill>
                  <a:schemeClr val="bg1"/>
                </a:solidFill>
              </a:rPr>
              <a:t>/A 	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	- con SPES sarà possibile la sperimentazione su nuclei esotici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Identificazione della natura dell’eccitazione PDR e GDR 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Misure di sezione d’urto, fattore di forma, ….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2844" y="2463455"/>
            <a:ext cx="6344814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Linea di Ricerca</a:t>
            </a:r>
          </a:p>
          <a:p>
            <a:pPr>
              <a:lnSpc>
                <a:spcPct val="5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2008-2011 -  Campagna AGATA a LNL (AGATA + TRACE + </a:t>
            </a:r>
            <a:r>
              <a:rPr lang="it-IT" dirty="0" err="1" smtClean="0">
                <a:solidFill>
                  <a:schemeClr val="bg1"/>
                </a:solidFill>
              </a:rPr>
              <a:t>HECTOR</a:t>
            </a:r>
            <a:r>
              <a:rPr lang="it-IT" baseline="30000" dirty="0" err="1" smtClean="0">
                <a:solidFill>
                  <a:schemeClr val="bg1"/>
                </a:solidFill>
              </a:rPr>
              <a:t>+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5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		- Misura della PDR sul </a:t>
            </a:r>
            <a:r>
              <a:rPr lang="it-IT" baseline="30000" dirty="0" smtClean="0">
                <a:solidFill>
                  <a:schemeClr val="bg1"/>
                </a:solidFill>
              </a:rPr>
              <a:t>90</a:t>
            </a:r>
            <a:r>
              <a:rPr lang="it-IT" dirty="0" smtClean="0">
                <a:solidFill>
                  <a:schemeClr val="bg1"/>
                </a:solidFill>
              </a:rPr>
              <a:t>Zr, </a:t>
            </a:r>
            <a:r>
              <a:rPr lang="it-IT" baseline="30000" dirty="0" smtClean="0">
                <a:solidFill>
                  <a:schemeClr val="bg1"/>
                </a:solidFill>
              </a:rPr>
              <a:t>124</a:t>
            </a:r>
            <a:r>
              <a:rPr lang="it-IT" dirty="0" smtClean="0">
                <a:solidFill>
                  <a:schemeClr val="bg1"/>
                </a:solidFill>
              </a:rPr>
              <a:t>Sn, </a:t>
            </a:r>
            <a:r>
              <a:rPr lang="it-IT" baseline="30000" dirty="0" smtClean="0">
                <a:solidFill>
                  <a:schemeClr val="bg1"/>
                </a:solidFill>
              </a:rPr>
              <a:t>140</a:t>
            </a:r>
            <a:r>
              <a:rPr lang="it-IT" dirty="0" smtClean="0">
                <a:solidFill>
                  <a:schemeClr val="bg1"/>
                </a:solidFill>
              </a:rPr>
              <a:t>Ce, </a:t>
            </a:r>
            <a:r>
              <a:rPr lang="it-IT" baseline="30000" dirty="0" smtClean="0">
                <a:solidFill>
                  <a:schemeClr val="bg1"/>
                </a:solidFill>
              </a:rPr>
              <a:t>208</a:t>
            </a:r>
            <a:r>
              <a:rPr lang="it-IT" dirty="0" smtClean="0">
                <a:solidFill>
                  <a:schemeClr val="bg1"/>
                </a:solidFill>
              </a:rPr>
              <a:t>Pb 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	- tre prese dati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	- </a:t>
            </a:r>
            <a:r>
              <a:rPr lang="it-IT" sz="1600" i="1" dirty="0" err="1" smtClean="0">
                <a:solidFill>
                  <a:schemeClr val="bg1"/>
                </a:solidFill>
              </a:rPr>
              <a:t>F.Crespi</a:t>
            </a:r>
            <a:r>
              <a:rPr lang="it-IT" sz="1600" i="1" dirty="0" smtClean="0">
                <a:solidFill>
                  <a:schemeClr val="bg1"/>
                </a:solidFill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</a:rPr>
              <a:t>et</a:t>
            </a:r>
            <a:r>
              <a:rPr lang="it-IT" sz="1600" i="1" dirty="0" smtClean="0">
                <a:solidFill>
                  <a:schemeClr val="bg1"/>
                </a:solidFill>
              </a:rPr>
              <a:t> al.,PRL 113, 012501 (2014)</a:t>
            </a:r>
            <a:endParaRPr lang="it-IT" i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		- </a:t>
            </a:r>
            <a:r>
              <a:rPr lang="it-IT" sz="1600" i="1" dirty="0" smtClean="0">
                <a:solidFill>
                  <a:schemeClr val="bg1"/>
                </a:solidFill>
              </a:rPr>
              <a:t>L. </a:t>
            </a:r>
            <a:r>
              <a:rPr lang="it-IT" sz="1600" i="1" dirty="0" err="1" smtClean="0">
                <a:solidFill>
                  <a:schemeClr val="bg1"/>
                </a:solidFill>
              </a:rPr>
              <a:t>Pellegri</a:t>
            </a:r>
            <a:r>
              <a:rPr lang="it-IT" sz="1600" i="1" dirty="0" smtClean="0">
                <a:solidFill>
                  <a:schemeClr val="bg1"/>
                </a:solidFill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</a:rPr>
              <a:t>et</a:t>
            </a:r>
            <a:r>
              <a:rPr lang="it-IT" sz="1600" i="1" dirty="0" smtClean="0">
                <a:solidFill>
                  <a:schemeClr val="bg1"/>
                </a:solidFill>
              </a:rPr>
              <a:t> al., </a:t>
            </a:r>
            <a:r>
              <a:rPr lang="it-IT" sz="1600" i="1" dirty="0" err="1" smtClean="0">
                <a:solidFill>
                  <a:schemeClr val="bg1"/>
                </a:solidFill>
              </a:rPr>
              <a:t>to</a:t>
            </a:r>
            <a:r>
              <a:rPr lang="it-IT" sz="1600" i="1" dirty="0" smtClean="0">
                <a:solidFill>
                  <a:schemeClr val="bg1"/>
                </a:solidFill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</a:rPr>
              <a:t>be</a:t>
            </a:r>
            <a:r>
              <a:rPr lang="it-IT" sz="1600" i="1" dirty="0" smtClean="0">
                <a:solidFill>
                  <a:schemeClr val="bg1"/>
                </a:solidFill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</a:rPr>
              <a:t>submitted</a:t>
            </a:r>
            <a:r>
              <a:rPr lang="it-IT" sz="1600" i="1" dirty="0" smtClean="0">
                <a:solidFill>
                  <a:schemeClr val="bg1"/>
                </a:solidFill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</a:rPr>
              <a:t>to</a:t>
            </a:r>
            <a:r>
              <a:rPr lang="it-IT" sz="1600" i="1" dirty="0" smtClean="0">
                <a:solidFill>
                  <a:schemeClr val="bg1"/>
                </a:solidFill>
              </a:rPr>
              <a:t> PLB</a:t>
            </a:r>
            <a:endParaRPr lang="it-IT" i="1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2016 -             Campagna CAGRA a OSAKA (GR+HECTOR</a:t>
            </a:r>
            <a:r>
              <a:rPr lang="it-IT" baseline="30000" dirty="0" smtClean="0">
                <a:solidFill>
                  <a:schemeClr val="bg1"/>
                </a:solidFill>
              </a:rPr>
              <a:t>+</a:t>
            </a:r>
            <a:r>
              <a:rPr lang="it-IT" dirty="0" smtClean="0">
                <a:solidFill>
                  <a:schemeClr val="bg1"/>
                </a:solidFill>
              </a:rPr>
              <a:t>+Clovers)</a:t>
            </a:r>
          </a:p>
          <a:p>
            <a:pPr>
              <a:lnSpc>
                <a:spcPct val="5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		- Misura della PDR sul </a:t>
            </a:r>
            <a:r>
              <a:rPr lang="it-IT" baseline="30000" dirty="0" smtClean="0">
                <a:solidFill>
                  <a:schemeClr val="bg1"/>
                </a:solidFill>
              </a:rPr>
              <a:t>90</a:t>
            </a:r>
            <a:r>
              <a:rPr lang="it-IT" dirty="0" smtClean="0">
                <a:solidFill>
                  <a:schemeClr val="bg1"/>
                </a:solidFill>
              </a:rPr>
              <a:t>Zr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2018 -            sperimentazione con SPES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01" r="1054" b="3063"/>
          <a:stretch/>
        </p:blipFill>
        <p:spPr bwMode="auto">
          <a:xfrm>
            <a:off x="6500826" y="1785926"/>
            <a:ext cx="2266157" cy="27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2844" y="71414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PDR  </a:t>
            </a:r>
            <a:r>
              <a:rPr lang="it-IT" sz="2400" dirty="0" smtClean="0">
                <a:sym typeface="Symbol"/>
              </a:rPr>
              <a:t> </a:t>
            </a:r>
            <a:r>
              <a:rPr lang="it-IT" sz="2400" dirty="0" smtClean="0"/>
              <a:t>reazioni di </a:t>
            </a:r>
            <a:r>
              <a:rPr lang="it-IT" sz="2400" dirty="0" err="1" smtClean="0"/>
              <a:t>scattering</a:t>
            </a:r>
            <a:r>
              <a:rPr lang="it-IT" sz="2400" dirty="0" smtClean="0"/>
              <a:t> inelastico (</a:t>
            </a:r>
            <a:r>
              <a:rPr lang="it-IT" sz="2400" dirty="0" err="1" smtClean="0"/>
              <a:t>Coulombiano</a:t>
            </a:r>
            <a:r>
              <a:rPr lang="it-IT" sz="2400" dirty="0" smtClean="0"/>
              <a:t> + nucleare)</a:t>
            </a:r>
            <a:endParaRPr lang="it-IT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3" t="24347" r="49040" b="28344"/>
          <a:stretch/>
        </p:blipFill>
        <p:spPr bwMode="auto">
          <a:xfrm>
            <a:off x="5580112" y="4399613"/>
            <a:ext cx="3081958" cy="183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/>
          <p:nvPr/>
        </p:nvSpPr>
        <p:spPr>
          <a:xfrm>
            <a:off x="53752" y="1268760"/>
            <a:ext cx="5022304" cy="54726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915816" y="476672"/>
            <a:ext cx="3995936" cy="6926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2"/>
          <p:cNvSpPr/>
          <p:nvPr/>
        </p:nvSpPr>
        <p:spPr>
          <a:xfrm>
            <a:off x="116086" y="548680"/>
            <a:ext cx="87043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2000" b="1" i="1" u="sng" dirty="0" err="1" smtClean="0"/>
              <a:t>Strucutral</a:t>
            </a:r>
            <a:r>
              <a:rPr lang="en-US" sz="2000" b="1" i="1" u="sng" dirty="0" smtClean="0"/>
              <a:t> </a:t>
            </a:r>
            <a:r>
              <a:rPr lang="en-US" sz="2000" b="1" i="1" u="sng" dirty="0" err="1" smtClean="0"/>
              <a:t>splititng</a:t>
            </a:r>
            <a:r>
              <a:rPr lang="en-US" sz="2000" b="1" i="1" u="sng" dirty="0" smtClean="0"/>
              <a:t> of the PDR: </a:t>
            </a:r>
            <a:r>
              <a:rPr lang="en-US" sz="2000" i="1" dirty="0" smtClean="0"/>
              <a:t>One group of states with  </a:t>
            </a:r>
            <a:r>
              <a:rPr lang="en-US" sz="2000" b="1" i="1" u="sng" dirty="0" err="1"/>
              <a:t>isoscalar</a:t>
            </a:r>
            <a:r>
              <a:rPr lang="en-US" sz="2000" i="1" dirty="0"/>
              <a:t> </a:t>
            </a:r>
            <a:r>
              <a:rPr lang="en-US" sz="2000" i="1" dirty="0" smtClean="0"/>
              <a:t>character, the </a:t>
            </a:r>
            <a:r>
              <a:rPr lang="en-US" sz="2000" i="1" dirty="0"/>
              <a:t>other with an </a:t>
            </a:r>
            <a:r>
              <a:rPr lang="en-US" sz="2000" b="1" i="1" u="sng" dirty="0" err="1"/>
              <a:t>isovector</a:t>
            </a:r>
            <a:r>
              <a:rPr lang="en-US" sz="2000" i="1" dirty="0"/>
              <a:t> </a:t>
            </a:r>
            <a:r>
              <a:rPr lang="en-US" sz="2000" i="1" dirty="0" smtClean="0"/>
              <a:t>nature. </a:t>
            </a:r>
            <a:endParaRPr lang="en-US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0" t="27865" r="35790" b="14323"/>
          <a:stretch/>
        </p:blipFill>
        <p:spPr bwMode="auto">
          <a:xfrm>
            <a:off x="212374" y="1997551"/>
            <a:ext cx="4431634" cy="243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26" t="35238" r="22858" b="22521"/>
          <a:stretch/>
        </p:blipFill>
        <p:spPr bwMode="auto">
          <a:xfrm>
            <a:off x="251520" y="4824520"/>
            <a:ext cx="2218468" cy="161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0" t="19111" r="44653" b="12392"/>
          <a:stretch/>
        </p:blipFill>
        <p:spPr bwMode="auto">
          <a:xfrm>
            <a:off x="2646100" y="4824520"/>
            <a:ext cx="2050912" cy="15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/>
          <p:nvPr/>
        </p:nvSpPr>
        <p:spPr>
          <a:xfrm>
            <a:off x="2062571" y="1196985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aseline="30000" dirty="0" smtClean="0">
                <a:solidFill>
                  <a:srgbClr val="FF0000"/>
                </a:solidFill>
              </a:rPr>
              <a:t>208</a:t>
            </a:r>
            <a:r>
              <a:rPr lang="it-IT" sz="3200" dirty="0" smtClean="0">
                <a:solidFill>
                  <a:srgbClr val="FF0000"/>
                </a:solidFill>
              </a:rPr>
              <a:t>Pb</a:t>
            </a:r>
            <a:endParaRPr lang="it-IT" sz="32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5"/>
          <p:cNvCxnSpPr/>
          <p:nvPr/>
        </p:nvCxnSpPr>
        <p:spPr>
          <a:xfrm flipV="1">
            <a:off x="1896235" y="5013176"/>
            <a:ext cx="875565" cy="2491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0"/>
          <p:cNvSpPr/>
          <p:nvPr/>
        </p:nvSpPr>
        <p:spPr>
          <a:xfrm>
            <a:off x="5148064" y="1237253"/>
            <a:ext cx="3904545" cy="2783577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1"/>
          <p:cNvSpPr/>
          <p:nvPr/>
        </p:nvSpPr>
        <p:spPr>
          <a:xfrm>
            <a:off x="5148064" y="4109967"/>
            <a:ext cx="3904545" cy="263140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3"/>
          <p:cNvSpPr txBox="1"/>
          <p:nvPr/>
        </p:nvSpPr>
        <p:spPr>
          <a:xfrm>
            <a:off x="6781309" y="1260049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aseline="30000" dirty="0" smtClean="0">
                <a:solidFill>
                  <a:srgbClr val="0033CC"/>
                </a:solidFill>
              </a:rPr>
              <a:t>124</a:t>
            </a:r>
            <a:r>
              <a:rPr lang="it-IT" sz="3200" dirty="0" smtClean="0">
                <a:solidFill>
                  <a:srgbClr val="0033CC"/>
                </a:solidFill>
              </a:rPr>
              <a:t>Sn</a:t>
            </a:r>
            <a:endParaRPr lang="it-IT" sz="3200" dirty="0">
              <a:solidFill>
                <a:srgbClr val="0033CC"/>
              </a:solidFill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6732240" y="4140369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aseline="30000" dirty="0" smtClean="0">
                <a:solidFill>
                  <a:schemeClr val="accent5">
                    <a:lumMod val="75000"/>
                  </a:schemeClr>
                </a:solidFill>
              </a:rPr>
              <a:t>140</a:t>
            </a:r>
            <a:r>
              <a:rPr lang="it-IT" sz="3200" dirty="0" smtClean="0">
                <a:solidFill>
                  <a:schemeClr val="accent5">
                    <a:lumMod val="75000"/>
                  </a:schemeClr>
                </a:solidFill>
              </a:rPr>
              <a:t>Ce</a:t>
            </a:r>
            <a:endParaRPr lang="it-IT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251520" y="6381328"/>
            <a:ext cx="4239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F.Crespi et al.,Phys</a:t>
            </a:r>
            <a:r>
              <a:rPr lang="it-IT" sz="1600" dirty="0"/>
              <a:t>. Rev. Lett. 113, 012501 (2014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20" name="TextBox 6"/>
          <p:cNvSpPr txBox="1"/>
          <p:nvPr/>
        </p:nvSpPr>
        <p:spPr>
          <a:xfrm>
            <a:off x="107504" y="1552435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Remarkable sensitivity on multipolarity of emitted radiation (angular distributions)</a:t>
            </a:r>
            <a:endParaRPr lang="it-IT" dirty="0"/>
          </a:p>
        </p:txBody>
      </p:sp>
      <p:sp>
        <p:nvSpPr>
          <p:cNvPr id="21" name="TextBox 18"/>
          <p:cNvSpPr txBox="1"/>
          <p:nvPr/>
        </p:nvSpPr>
        <p:spPr>
          <a:xfrm>
            <a:off x="5076056" y="3717032"/>
            <a:ext cx="3440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L. Pellegri et al., to be submitted to PLB</a:t>
            </a:r>
            <a:endParaRPr lang="it-IT" sz="1600" dirty="0"/>
          </a:p>
        </p:txBody>
      </p:sp>
      <p:sp>
        <p:nvSpPr>
          <p:cNvPr id="22" name="TextBox 19"/>
          <p:cNvSpPr txBox="1"/>
          <p:nvPr/>
        </p:nvSpPr>
        <p:spPr>
          <a:xfrm>
            <a:off x="5164249" y="6381328"/>
            <a:ext cx="21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...still work in progress </a:t>
            </a:r>
            <a:endParaRPr lang="it-IT" sz="1600" b="1" dirty="0"/>
          </a:p>
        </p:txBody>
      </p:sp>
      <p:sp>
        <p:nvSpPr>
          <p:cNvPr id="23" name="TextBox 8"/>
          <p:cNvSpPr txBox="1"/>
          <p:nvPr/>
        </p:nvSpPr>
        <p:spPr>
          <a:xfrm>
            <a:off x="54555" y="4284385"/>
            <a:ext cx="5093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The measured cross section is reproduced with calculations </a:t>
            </a:r>
          </a:p>
          <a:p>
            <a:r>
              <a:rPr lang="it-IT" sz="1600" dirty="0" smtClean="0"/>
              <a:t>using </a:t>
            </a:r>
            <a:r>
              <a:rPr lang="it-IT" sz="1600" b="1" dirty="0" smtClean="0">
                <a:solidFill>
                  <a:srgbClr val="FF0000"/>
                </a:solidFill>
              </a:rPr>
              <a:t>surface peaked transition densities </a:t>
            </a:r>
            <a:r>
              <a:rPr lang="it-IT" sz="1600" dirty="0" smtClean="0"/>
              <a:t>for PDR states</a:t>
            </a:r>
            <a:endParaRPr lang="it-IT" sz="16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50" t="30057" r="22937" b="12889"/>
          <a:stretch/>
        </p:blipFill>
        <p:spPr bwMode="auto">
          <a:xfrm>
            <a:off x="5590490" y="1781760"/>
            <a:ext cx="2941950" cy="200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3"/>
          <p:cNvSpPr txBox="1"/>
          <p:nvPr/>
        </p:nvSpPr>
        <p:spPr>
          <a:xfrm>
            <a:off x="5228456" y="6165304"/>
            <a:ext cx="3761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M </a:t>
            </a:r>
            <a:r>
              <a:rPr lang="it-IT" sz="1400" dirty="0"/>
              <a:t>Krzysiek </a:t>
            </a:r>
            <a:r>
              <a:rPr lang="it-IT" sz="1400" i="1" dirty="0"/>
              <a:t>et al</a:t>
            </a:r>
            <a:r>
              <a:rPr lang="it-IT" sz="1400" dirty="0"/>
              <a:t> 2014 </a:t>
            </a:r>
            <a:r>
              <a:rPr lang="it-IT" sz="1400" i="1" dirty="0"/>
              <a:t>Phys. Scr.</a:t>
            </a:r>
            <a:r>
              <a:rPr lang="it-IT" sz="1400" dirty="0"/>
              <a:t> </a:t>
            </a:r>
            <a:r>
              <a:rPr lang="it-IT" sz="1400" b="1" dirty="0"/>
              <a:t>89</a:t>
            </a:r>
            <a:r>
              <a:rPr lang="it-IT" sz="1400" dirty="0"/>
              <a:t> </a:t>
            </a:r>
            <a:r>
              <a:rPr lang="it-IT" sz="1400" dirty="0" smtClean="0"/>
              <a:t>054016 (2014)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1406" y="142852"/>
            <a:ext cx="8858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sz="2800" dirty="0" smtClean="0">
                <a:solidFill>
                  <a:schemeClr val="bg1"/>
                </a:solidFill>
              </a:rPr>
              <a:t> Hot GDR  </a:t>
            </a:r>
            <a:r>
              <a:rPr lang="it-IT" sz="2800" dirty="0" smtClean="0">
                <a:solidFill>
                  <a:schemeClr val="bg1"/>
                </a:solidFill>
                <a:sym typeface="Symbol"/>
              </a:rPr>
              <a:t> GDR costruita </a:t>
            </a:r>
            <a:r>
              <a:rPr lang="it-IT" sz="2800" dirty="0" smtClean="0">
                <a:solidFill>
                  <a:schemeClr val="bg1"/>
                </a:solidFill>
              </a:rPr>
              <a:t>sopra il nucleo composto</a:t>
            </a:r>
          </a:p>
          <a:p>
            <a:pPr lvl="1"/>
            <a:endParaRPr lang="it-IT" sz="2800" dirty="0" smtClean="0">
              <a:solidFill>
                <a:schemeClr val="bg1"/>
              </a:solidFill>
            </a:endParaRP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             </a:t>
            </a:r>
            <a:r>
              <a:rPr lang="it-IT" sz="2400" dirty="0" err="1" smtClean="0">
                <a:solidFill>
                  <a:schemeClr val="bg1"/>
                </a:solidFill>
              </a:rPr>
              <a:t>Isospin</a:t>
            </a:r>
            <a:r>
              <a:rPr lang="it-IT" sz="2400" dirty="0" smtClean="0">
                <a:solidFill>
                  <a:schemeClr val="bg1"/>
                </a:solidFill>
              </a:rPr>
              <a:t> Mixing                                   Dinamica di fusione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85720" y="1500174"/>
            <a:ext cx="38440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it-IT" sz="2400" dirty="0" smtClean="0">
                <a:solidFill>
                  <a:schemeClr val="bg1"/>
                </a:solidFill>
              </a:rPr>
              <a:t>Sperimentazione a LNL 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	- GARFIELD + HECTOR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	- AGATA + </a:t>
            </a:r>
            <a:r>
              <a:rPr lang="it-IT" sz="2400" dirty="0" err="1" smtClean="0">
                <a:solidFill>
                  <a:schemeClr val="bg1"/>
                </a:solidFill>
              </a:rPr>
              <a:t>HECTOR</a:t>
            </a:r>
            <a:r>
              <a:rPr lang="it-IT" sz="2400" baseline="30000" dirty="0" err="1" smtClean="0">
                <a:solidFill>
                  <a:schemeClr val="bg1"/>
                </a:solidFill>
              </a:rPr>
              <a:t>+</a:t>
            </a:r>
            <a:endParaRPr lang="it-IT" sz="2400" baseline="30000" dirty="0" smtClean="0">
              <a:solidFill>
                <a:schemeClr val="bg1"/>
              </a:solidFill>
            </a:endParaRPr>
          </a:p>
          <a:p>
            <a:pPr lvl="1">
              <a:lnSpc>
                <a:spcPct val="50000"/>
              </a:lnSpc>
            </a:pPr>
            <a:endParaRPr lang="it-IT" sz="2400" dirty="0" smtClean="0">
              <a:solidFill>
                <a:schemeClr val="bg1"/>
              </a:solidFill>
            </a:endParaRP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Misure a Mumbai  (2015)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572000" y="1500174"/>
            <a:ext cx="380623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it-IT" sz="2400" dirty="0" smtClean="0">
                <a:solidFill>
                  <a:schemeClr val="bg1"/>
                </a:solidFill>
              </a:rPr>
              <a:t>Sperimentazione a LNL 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	- GARFIELD + HECTOR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	- 2 prese dati</a:t>
            </a:r>
          </a:p>
          <a:p>
            <a:pPr lvl="1">
              <a:lnSpc>
                <a:spcPct val="50000"/>
              </a:lnSpc>
            </a:pPr>
            <a:endParaRPr lang="it-IT" sz="2400" dirty="0" smtClean="0">
              <a:solidFill>
                <a:schemeClr val="bg1"/>
              </a:solidFill>
            </a:endParaRP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Misure a LNS (2016)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Misure a SPES</a:t>
            </a:r>
          </a:p>
          <a:p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4" y="3388623"/>
            <a:ext cx="3965000" cy="216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893016" y="3602937"/>
            <a:ext cx="428628" cy="1428760"/>
          </a:xfrm>
          <a:prstGeom prst="rect">
            <a:avLst/>
          </a:prstGeom>
          <a:solidFill>
            <a:srgbClr val="2B97E1">
              <a:alpha val="23922"/>
            </a:srgbClr>
          </a:solidFill>
          <a:ln>
            <a:solidFill>
              <a:srgbClr val="0F36B3">
                <a:alpha val="1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00034" y="5603201"/>
            <a:ext cx="286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Stima di </a:t>
            </a:r>
            <a:r>
              <a:rPr lang="it-IT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it-IT" dirty="0" smtClean="0">
                <a:solidFill>
                  <a:schemeClr val="bg1"/>
                </a:solidFill>
              </a:rPr>
              <a:t> nella matrice CKM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786190"/>
            <a:ext cx="2834640" cy="19895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5143504" y="5786454"/>
            <a:ext cx="183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Sensitività a </a:t>
            </a:r>
            <a:r>
              <a:rPr lang="it-IT" dirty="0" err="1" smtClean="0">
                <a:solidFill>
                  <a:schemeClr val="bg1"/>
                </a:solidFill>
              </a:rPr>
              <a:t>L</a:t>
            </a:r>
            <a:r>
              <a:rPr lang="it-IT" baseline="-25000" dirty="0" err="1" smtClean="0">
                <a:solidFill>
                  <a:schemeClr val="bg1"/>
                </a:solidFill>
              </a:rPr>
              <a:t>symm</a:t>
            </a:r>
            <a:endParaRPr lang="it-IT" baseline="-25000" dirty="0">
              <a:solidFill>
                <a:schemeClr val="bg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2844" y="857232"/>
            <a:ext cx="4357718" cy="57150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572000" y="857232"/>
            <a:ext cx="4357718" cy="57150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142844" y="6143644"/>
            <a:ext cx="300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S.Ceruti</a:t>
            </a:r>
            <a:r>
              <a:rPr lang="it-IT" dirty="0" smtClean="0">
                <a:solidFill>
                  <a:schemeClr val="bg1"/>
                </a:solidFill>
              </a:rPr>
              <a:t>: analisi quasi ultimata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572000" y="6143644"/>
            <a:ext cx="273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A.Giaz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et</a:t>
            </a:r>
            <a:r>
              <a:rPr lang="it-IT" dirty="0" smtClean="0">
                <a:solidFill>
                  <a:schemeClr val="bg1"/>
                </a:solidFill>
              </a:rPr>
              <a:t> al. in </a:t>
            </a:r>
            <a:r>
              <a:rPr lang="it-IT" dirty="0" err="1" smtClean="0">
                <a:solidFill>
                  <a:schemeClr val="bg1"/>
                </a:solidFill>
              </a:rPr>
              <a:t>print</a:t>
            </a:r>
            <a:r>
              <a:rPr lang="it-IT" dirty="0" smtClean="0">
                <a:solidFill>
                  <a:schemeClr val="bg1"/>
                </a:solidFill>
              </a:rPr>
              <a:t> on PRC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4282" y="-24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bg1"/>
                </a:solidFill>
              </a:rPr>
              <a:t>R&amp;D</a:t>
            </a:r>
            <a:r>
              <a:rPr lang="it-IT" sz="2400" dirty="0" smtClean="0">
                <a:solidFill>
                  <a:schemeClr val="bg1"/>
                </a:solidFill>
              </a:rPr>
              <a:t>  </a:t>
            </a:r>
            <a:r>
              <a:rPr lang="it-IT" sz="2400" dirty="0" smtClean="0">
                <a:solidFill>
                  <a:schemeClr val="bg1"/>
                </a:solidFill>
                <a:sym typeface="Symbol"/>
              </a:rPr>
              <a:t> Nuovi Scintillatori ed </a:t>
            </a:r>
            <a:r>
              <a:rPr lang="it-IT" sz="2400" dirty="0" err="1" smtClean="0">
                <a:solidFill>
                  <a:schemeClr val="bg1"/>
                </a:solidFill>
                <a:sym typeface="Symbol"/>
              </a:rPr>
              <a:t>Imaging</a:t>
            </a:r>
            <a:endParaRPr lang="it-IT" sz="2400" dirty="0"/>
          </a:p>
        </p:txBody>
      </p:sp>
      <p:pic>
        <p:nvPicPr>
          <p:cNvPr id="3" name="Immagine 2"/>
          <p:cNvPicPr/>
          <p:nvPr/>
        </p:nvPicPr>
        <p:blipFill>
          <a:blip r:embed="rId2" cstate="print"/>
          <a:srcRect l="2993" t="5145" r="13202" b="7385"/>
          <a:stretch>
            <a:fillRect/>
          </a:stretch>
        </p:blipFill>
        <p:spPr bwMode="auto">
          <a:xfrm>
            <a:off x="5643570" y="1071546"/>
            <a:ext cx="2286016" cy="15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142844" y="642918"/>
            <a:ext cx="4357718" cy="30718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42844" y="642918"/>
            <a:ext cx="4210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Caratterizzazione LaBr</a:t>
            </a:r>
            <a:r>
              <a:rPr lang="it-IT" b="1" baseline="-25000" dirty="0" smtClean="0">
                <a:solidFill>
                  <a:schemeClr val="bg1"/>
                </a:solidFill>
              </a:rPr>
              <a:t>3</a:t>
            </a:r>
            <a:r>
              <a:rPr lang="it-IT" b="1" dirty="0" smtClean="0">
                <a:solidFill>
                  <a:schemeClr val="bg1"/>
                </a:solidFill>
              </a:rPr>
              <a:t>:Ce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Misure Quenching </a:t>
            </a:r>
            <a:r>
              <a:rPr lang="it-IT" b="1" dirty="0" err="1" smtClean="0">
                <a:solidFill>
                  <a:schemeClr val="bg1"/>
                </a:solidFill>
              </a:rPr>
              <a:t>factor</a:t>
            </a:r>
            <a:r>
              <a:rPr lang="it-IT" b="1" dirty="0" smtClean="0">
                <a:solidFill>
                  <a:schemeClr val="bg1"/>
                </a:solidFill>
              </a:rPr>
              <a:t>   (Cracovia 2014)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Misura decadimento </a:t>
            </a:r>
            <a:r>
              <a:rPr lang="it-IT" b="1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it-IT" b="1" dirty="0" smtClean="0">
                <a:solidFill>
                  <a:schemeClr val="bg1"/>
                </a:solidFill>
              </a:rPr>
              <a:t> del </a:t>
            </a:r>
            <a:r>
              <a:rPr lang="it-IT" b="1" baseline="30000" dirty="0" smtClean="0">
                <a:solidFill>
                  <a:schemeClr val="bg1"/>
                </a:solidFill>
              </a:rPr>
              <a:t>138</a:t>
            </a:r>
            <a:r>
              <a:rPr lang="it-IT" b="1" dirty="0" smtClean="0">
                <a:solidFill>
                  <a:schemeClr val="bg1"/>
                </a:solidFill>
              </a:rPr>
              <a:t>La  (Mi 2014)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572000" y="642918"/>
            <a:ext cx="4357718" cy="5786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690849" y="642918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Test  nuovi cristalli: CeBr</a:t>
            </a:r>
            <a:r>
              <a:rPr lang="it-IT" b="1" baseline="-25000" dirty="0" smtClean="0">
                <a:solidFill>
                  <a:schemeClr val="bg1"/>
                </a:solidFill>
              </a:rPr>
              <a:t>3</a:t>
            </a:r>
            <a:r>
              <a:rPr lang="it-IT" b="1" dirty="0" smtClean="0">
                <a:solidFill>
                  <a:schemeClr val="bg1"/>
                </a:solidFill>
              </a:rPr>
              <a:t> – GYGAG – SrI</a:t>
            </a:r>
            <a:r>
              <a:rPr lang="it-IT" b="1" baseline="-25000" dirty="0" smtClean="0">
                <a:solidFill>
                  <a:schemeClr val="bg1"/>
                </a:solidFill>
              </a:rPr>
              <a:t>2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14876" y="2714620"/>
            <a:ext cx="409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In tutti la risoluzione energetica (3-5% a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663 </a:t>
            </a:r>
            <a:r>
              <a:rPr lang="it-IT" b="1" dirty="0" err="1" smtClean="0">
                <a:solidFill>
                  <a:schemeClr val="bg1"/>
                </a:solidFill>
              </a:rPr>
              <a:t>keV</a:t>
            </a:r>
            <a:r>
              <a:rPr lang="it-IT" b="1" dirty="0" smtClean="0">
                <a:solidFill>
                  <a:schemeClr val="bg1"/>
                </a:solidFill>
              </a:rPr>
              <a:t>) quindi MOLTO migliore del </a:t>
            </a:r>
            <a:r>
              <a:rPr lang="it-IT" b="1" dirty="0" err="1" smtClean="0">
                <a:solidFill>
                  <a:schemeClr val="bg1"/>
                </a:solidFill>
              </a:rPr>
              <a:t>NaI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Immagine 11"/>
          <p:cNvPicPr/>
          <p:nvPr/>
        </p:nvPicPr>
        <p:blipFill>
          <a:blip r:embed="rId3" cstate="print"/>
          <a:srcRect l="4711" r="5778"/>
          <a:stretch>
            <a:fillRect/>
          </a:stretch>
        </p:blipFill>
        <p:spPr bwMode="auto">
          <a:xfrm>
            <a:off x="4714876" y="3643314"/>
            <a:ext cx="4071966" cy="2606040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5214942" y="5467665"/>
            <a:ext cx="8130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baseline="30000" dirty="0" smtClean="0"/>
              <a:t>152</a:t>
            </a:r>
            <a:r>
              <a:rPr lang="it-IT" sz="2400" b="1" dirty="0" smtClean="0"/>
              <a:t>Eu</a:t>
            </a:r>
            <a:endParaRPr lang="it-IT" b="1" dirty="0"/>
          </a:p>
        </p:txBody>
      </p:sp>
      <p:pic>
        <p:nvPicPr>
          <p:cNvPr id="14" name="Immagin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5314" t="8436" r="4704" b="-638"/>
          <a:stretch/>
        </p:blipFill>
        <p:spPr>
          <a:xfrm>
            <a:off x="500034" y="1643050"/>
            <a:ext cx="3343282" cy="1990728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142844" y="3786190"/>
            <a:ext cx="4357718" cy="26432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214282" y="3786190"/>
            <a:ext cx="4341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Studio delle proprietà del CLYC (</a:t>
            </a:r>
            <a:r>
              <a:rPr lang="it-IT" b="1" baseline="30000" dirty="0" smtClean="0">
                <a:solidFill>
                  <a:schemeClr val="bg1"/>
                </a:solidFill>
              </a:rPr>
              <a:t>6</a:t>
            </a:r>
            <a:r>
              <a:rPr lang="it-IT" b="1" dirty="0" smtClean="0">
                <a:solidFill>
                  <a:schemeClr val="bg1"/>
                </a:solidFill>
              </a:rPr>
              <a:t>Li o </a:t>
            </a:r>
            <a:r>
              <a:rPr lang="it-IT" b="1" baseline="30000" dirty="0" smtClean="0">
                <a:solidFill>
                  <a:schemeClr val="bg1"/>
                </a:solidFill>
              </a:rPr>
              <a:t>7</a:t>
            </a:r>
            <a:r>
              <a:rPr lang="it-IT" b="1" dirty="0" smtClean="0">
                <a:solidFill>
                  <a:schemeClr val="bg1"/>
                </a:solidFill>
              </a:rPr>
              <a:t>Li)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- Misure con neutroni veloci (Frascati e LNL)</a:t>
            </a:r>
          </a:p>
        </p:txBody>
      </p:sp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5" cstate="print"/>
          <a:srcRect t="30118" r="46275" b="24728"/>
          <a:stretch>
            <a:fillRect/>
          </a:stretch>
        </p:blipFill>
        <p:spPr bwMode="auto">
          <a:xfrm>
            <a:off x="357158" y="4500570"/>
            <a:ext cx="3071834" cy="172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Ovale 16"/>
          <p:cNvSpPr/>
          <p:nvPr/>
        </p:nvSpPr>
        <p:spPr>
          <a:xfrm>
            <a:off x="2143108" y="5072074"/>
            <a:ext cx="571504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6044305" y="6488668"/>
            <a:ext cx="309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Plots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from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A.Giaz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L.Pellegri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4282" y="-24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bg1"/>
                </a:solidFill>
              </a:rPr>
              <a:t>R&amp;D</a:t>
            </a:r>
            <a:r>
              <a:rPr lang="it-IT" sz="2400" dirty="0" smtClean="0">
                <a:solidFill>
                  <a:schemeClr val="bg1"/>
                </a:solidFill>
              </a:rPr>
              <a:t>  </a:t>
            </a:r>
            <a:r>
              <a:rPr lang="it-IT" sz="2400" dirty="0" smtClean="0">
                <a:solidFill>
                  <a:schemeClr val="bg1"/>
                </a:solidFill>
                <a:sym typeface="Symbol"/>
              </a:rPr>
              <a:t> Nuovi Scintillatori ed </a:t>
            </a:r>
            <a:r>
              <a:rPr lang="it-IT" sz="2400" dirty="0" err="1" smtClean="0">
                <a:solidFill>
                  <a:schemeClr val="bg1"/>
                </a:solidFill>
                <a:sym typeface="Symbol"/>
              </a:rPr>
              <a:t>Imaging</a:t>
            </a: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142844" y="642918"/>
            <a:ext cx="4357718" cy="58579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42844" y="642918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Position Sensitive PMT</a:t>
            </a:r>
          </a:p>
        </p:txBody>
      </p:sp>
      <p:sp>
        <p:nvSpPr>
          <p:cNvPr id="8" name="Rettangolo 7"/>
          <p:cNvSpPr/>
          <p:nvPr/>
        </p:nvSpPr>
        <p:spPr>
          <a:xfrm>
            <a:off x="4572000" y="642918"/>
            <a:ext cx="4357718" cy="58579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690849" y="642918"/>
            <a:ext cx="4167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Position Sensitive SDD e </a:t>
            </a:r>
            <a:r>
              <a:rPr lang="it-IT" b="1" dirty="0" err="1" smtClean="0">
                <a:solidFill>
                  <a:schemeClr val="bg1"/>
                </a:solidFill>
              </a:rPr>
              <a:t>SiPM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83" name="Gruppo 82"/>
          <p:cNvGrpSpPr>
            <a:grpSpLocks noChangeAspect="1"/>
          </p:cNvGrpSpPr>
          <p:nvPr/>
        </p:nvGrpSpPr>
        <p:grpSpPr>
          <a:xfrm>
            <a:off x="428596" y="1142984"/>
            <a:ext cx="1143008" cy="1214446"/>
            <a:chOff x="1142976" y="1214422"/>
            <a:chExt cx="2286016" cy="2428892"/>
          </a:xfrm>
        </p:grpSpPr>
        <p:sp>
          <p:nvSpPr>
            <p:cNvPr id="18" name="Ovale 17"/>
            <p:cNvSpPr/>
            <p:nvPr/>
          </p:nvSpPr>
          <p:spPr>
            <a:xfrm>
              <a:off x="1357290" y="1500174"/>
              <a:ext cx="1857388" cy="192882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9" name="Gruppo 35"/>
            <p:cNvGrpSpPr/>
            <p:nvPr/>
          </p:nvGrpSpPr>
          <p:grpSpPr>
            <a:xfrm>
              <a:off x="2285984" y="1214422"/>
              <a:ext cx="1143008" cy="1214446"/>
              <a:chOff x="4143372" y="2357430"/>
              <a:chExt cx="1143008" cy="1214446"/>
            </a:xfrm>
          </p:grpSpPr>
          <p:sp>
            <p:nvSpPr>
              <p:cNvPr id="20" name="Rettangolo 19"/>
              <p:cNvSpPr/>
              <p:nvPr/>
            </p:nvSpPr>
            <p:spPr>
              <a:xfrm>
                <a:off x="4143372" y="2357430"/>
                <a:ext cx="1143008" cy="121444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1" name="Connettore 1 20"/>
              <p:cNvCxnSpPr/>
              <p:nvPr/>
            </p:nvCxnSpPr>
            <p:spPr>
              <a:xfrm>
                <a:off x="4143372" y="25003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>
              <a:xfrm rot="16200000" flipH="1">
                <a:off x="4533896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 rot="16200000" flipH="1">
                <a:off x="4395790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 rot="16200000" flipH="1">
                <a:off x="3824286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 rot="16200000" flipH="1">
                <a:off x="3967162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 rot="16200000" flipH="1">
                <a:off x="4110038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 rot="16200000" flipH="1">
                <a:off x="4252914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rot="16200000" flipH="1">
                <a:off x="3676640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>
                <a:off x="4143372" y="26527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/>
              <p:cNvCxnSpPr/>
              <p:nvPr/>
            </p:nvCxnSpPr>
            <p:spPr>
              <a:xfrm>
                <a:off x="4143372" y="28051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>
              <a:xfrm>
                <a:off x="4143372" y="29987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1 31"/>
              <p:cNvCxnSpPr/>
              <p:nvPr/>
            </p:nvCxnSpPr>
            <p:spPr>
              <a:xfrm>
                <a:off x="4143372" y="31511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32"/>
              <p:cNvCxnSpPr/>
              <p:nvPr/>
            </p:nvCxnSpPr>
            <p:spPr>
              <a:xfrm>
                <a:off x="4143372" y="33035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33"/>
              <p:cNvCxnSpPr/>
              <p:nvPr/>
            </p:nvCxnSpPr>
            <p:spPr>
              <a:xfrm>
                <a:off x="4143372" y="3429000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o 36"/>
            <p:cNvGrpSpPr/>
            <p:nvPr/>
          </p:nvGrpSpPr>
          <p:grpSpPr>
            <a:xfrm>
              <a:off x="2285984" y="2428868"/>
              <a:ext cx="1143008" cy="1214446"/>
              <a:chOff x="4143372" y="2357430"/>
              <a:chExt cx="1143008" cy="1214446"/>
            </a:xfrm>
          </p:grpSpPr>
          <p:sp>
            <p:nvSpPr>
              <p:cNvPr id="36" name="Rettangolo 35"/>
              <p:cNvSpPr/>
              <p:nvPr/>
            </p:nvSpPr>
            <p:spPr>
              <a:xfrm>
                <a:off x="4143372" y="2357430"/>
                <a:ext cx="1143008" cy="121444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7" name="Connettore 1 36"/>
              <p:cNvCxnSpPr/>
              <p:nvPr/>
            </p:nvCxnSpPr>
            <p:spPr>
              <a:xfrm>
                <a:off x="4143372" y="25003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1 37"/>
              <p:cNvCxnSpPr/>
              <p:nvPr/>
            </p:nvCxnSpPr>
            <p:spPr>
              <a:xfrm rot="16200000" flipH="1">
                <a:off x="4533896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/>
              <p:cNvCxnSpPr/>
              <p:nvPr/>
            </p:nvCxnSpPr>
            <p:spPr>
              <a:xfrm rot="16200000" flipH="1">
                <a:off x="4395790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 rot="16200000" flipH="1">
                <a:off x="3824286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/>
              <p:cNvCxnSpPr/>
              <p:nvPr/>
            </p:nvCxnSpPr>
            <p:spPr>
              <a:xfrm rot="16200000" flipH="1">
                <a:off x="3967162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/>
              <p:cNvCxnSpPr/>
              <p:nvPr/>
            </p:nvCxnSpPr>
            <p:spPr>
              <a:xfrm rot="16200000" flipH="1">
                <a:off x="4110038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/>
              <p:cNvCxnSpPr/>
              <p:nvPr/>
            </p:nvCxnSpPr>
            <p:spPr>
              <a:xfrm rot="16200000" flipH="1">
                <a:off x="4252914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 rot="16200000" flipH="1">
                <a:off x="3676640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1 44"/>
              <p:cNvCxnSpPr/>
              <p:nvPr/>
            </p:nvCxnSpPr>
            <p:spPr>
              <a:xfrm>
                <a:off x="4143372" y="26527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>
                <a:off x="4143372" y="28051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>
                <a:off x="4143372" y="29987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>
                <a:off x="4143372" y="31511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48"/>
              <p:cNvCxnSpPr/>
              <p:nvPr/>
            </p:nvCxnSpPr>
            <p:spPr>
              <a:xfrm>
                <a:off x="4143372" y="33035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1 49"/>
              <p:cNvCxnSpPr/>
              <p:nvPr/>
            </p:nvCxnSpPr>
            <p:spPr>
              <a:xfrm>
                <a:off x="4143372" y="3429000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o 52"/>
            <p:cNvGrpSpPr/>
            <p:nvPr/>
          </p:nvGrpSpPr>
          <p:grpSpPr>
            <a:xfrm>
              <a:off x="1142976" y="2428868"/>
              <a:ext cx="1143008" cy="1214446"/>
              <a:chOff x="4143372" y="2357430"/>
              <a:chExt cx="1143008" cy="1214446"/>
            </a:xfrm>
          </p:grpSpPr>
          <p:sp>
            <p:nvSpPr>
              <p:cNvPr id="52" name="Rettangolo 51"/>
              <p:cNvSpPr/>
              <p:nvPr/>
            </p:nvSpPr>
            <p:spPr>
              <a:xfrm>
                <a:off x="4143372" y="2357430"/>
                <a:ext cx="1143008" cy="121444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3" name="Connettore 1 52"/>
              <p:cNvCxnSpPr/>
              <p:nvPr/>
            </p:nvCxnSpPr>
            <p:spPr>
              <a:xfrm>
                <a:off x="4143372" y="25003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/>
              <p:cNvCxnSpPr/>
              <p:nvPr/>
            </p:nvCxnSpPr>
            <p:spPr>
              <a:xfrm rot="16200000" flipH="1">
                <a:off x="4533896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1 54"/>
              <p:cNvCxnSpPr/>
              <p:nvPr/>
            </p:nvCxnSpPr>
            <p:spPr>
              <a:xfrm rot="16200000" flipH="1">
                <a:off x="4395790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/>
              <p:cNvCxnSpPr/>
              <p:nvPr/>
            </p:nvCxnSpPr>
            <p:spPr>
              <a:xfrm rot="16200000" flipH="1">
                <a:off x="3824286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1 56"/>
              <p:cNvCxnSpPr/>
              <p:nvPr/>
            </p:nvCxnSpPr>
            <p:spPr>
              <a:xfrm rot="16200000" flipH="1">
                <a:off x="3967162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/>
              <p:cNvCxnSpPr/>
              <p:nvPr/>
            </p:nvCxnSpPr>
            <p:spPr>
              <a:xfrm rot="16200000" flipH="1">
                <a:off x="4110038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/>
              <p:cNvCxnSpPr/>
              <p:nvPr/>
            </p:nvCxnSpPr>
            <p:spPr>
              <a:xfrm rot="16200000" flipH="1">
                <a:off x="4252914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59"/>
              <p:cNvCxnSpPr/>
              <p:nvPr/>
            </p:nvCxnSpPr>
            <p:spPr>
              <a:xfrm rot="16200000" flipH="1">
                <a:off x="3676640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1 60"/>
              <p:cNvCxnSpPr/>
              <p:nvPr/>
            </p:nvCxnSpPr>
            <p:spPr>
              <a:xfrm>
                <a:off x="4143372" y="26527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1 61"/>
              <p:cNvCxnSpPr/>
              <p:nvPr/>
            </p:nvCxnSpPr>
            <p:spPr>
              <a:xfrm>
                <a:off x="4143372" y="28051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62"/>
              <p:cNvCxnSpPr/>
              <p:nvPr/>
            </p:nvCxnSpPr>
            <p:spPr>
              <a:xfrm>
                <a:off x="4143372" y="29987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1 63"/>
              <p:cNvCxnSpPr/>
              <p:nvPr/>
            </p:nvCxnSpPr>
            <p:spPr>
              <a:xfrm>
                <a:off x="4143372" y="31511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64"/>
              <p:cNvCxnSpPr/>
              <p:nvPr/>
            </p:nvCxnSpPr>
            <p:spPr>
              <a:xfrm>
                <a:off x="4143372" y="33035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65"/>
              <p:cNvCxnSpPr/>
              <p:nvPr/>
            </p:nvCxnSpPr>
            <p:spPr>
              <a:xfrm>
                <a:off x="4143372" y="3429000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o 68"/>
            <p:cNvGrpSpPr/>
            <p:nvPr/>
          </p:nvGrpSpPr>
          <p:grpSpPr>
            <a:xfrm>
              <a:off x="1142976" y="1214422"/>
              <a:ext cx="1143008" cy="1214446"/>
              <a:chOff x="4143372" y="2357430"/>
              <a:chExt cx="1143008" cy="1214446"/>
            </a:xfrm>
          </p:grpSpPr>
          <p:sp>
            <p:nvSpPr>
              <p:cNvPr id="68" name="Rettangolo 67"/>
              <p:cNvSpPr/>
              <p:nvPr/>
            </p:nvSpPr>
            <p:spPr>
              <a:xfrm>
                <a:off x="4143372" y="2357430"/>
                <a:ext cx="1143008" cy="121444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9" name="Connettore 1 68"/>
              <p:cNvCxnSpPr/>
              <p:nvPr/>
            </p:nvCxnSpPr>
            <p:spPr>
              <a:xfrm>
                <a:off x="4143372" y="25003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69"/>
              <p:cNvCxnSpPr/>
              <p:nvPr/>
            </p:nvCxnSpPr>
            <p:spPr>
              <a:xfrm rot="16200000" flipH="1">
                <a:off x="4533896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1 70"/>
              <p:cNvCxnSpPr/>
              <p:nvPr/>
            </p:nvCxnSpPr>
            <p:spPr>
              <a:xfrm rot="16200000" flipH="1">
                <a:off x="4395790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1"/>
              <p:cNvCxnSpPr/>
              <p:nvPr/>
            </p:nvCxnSpPr>
            <p:spPr>
              <a:xfrm rot="16200000" flipH="1">
                <a:off x="3824286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72"/>
              <p:cNvCxnSpPr/>
              <p:nvPr/>
            </p:nvCxnSpPr>
            <p:spPr>
              <a:xfrm rot="16200000" flipH="1">
                <a:off x="3967162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1 73"/>
              <p:cNvCxnSpPr/>
              <p:nvPr/>
            </p:nvCxnSpPr>
            <p:spPr>
              <a:xfrm rot="16200000" flipH="1">
                <a:off x="4110038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1 74"/>
              <p:cNvCxnSpPr/>
              <p:nvPr/>
            </p:nvCxnSpPr>
            <p:spPr>
              <a:xfrm rot="16200000" flipH="1">
                <a:off x="4252914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1 75"/>
              <p:cNvCxnSpPr/>
              <p:nvPr/>
            </p:nvCxnSpPr>
            <p:spPr>
              <a:xfrm rot="16200000" flipH="1">
                <a:off x="3676640" y="2962268"/>
                <a:ext cx="1214446" cy="47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76"/>
              <p:cNvCxnSpPr/>
              <p:nvPr/>
            </p:nvCxnSpPr>
            <p:spPr>
              <a:xfrm>
                <a:off x="4143372" y="26527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1 77"/>
              <p:cNvCxnSpPr/>
              <p:nvPr/>
            </p:nvCxnSpPr>
            <p:spPr>
              <a:xfrm>
                <a:off x="4143372" y="2805106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1 78"/>
              <p:cNvCxnSpPr/>
              <p:nvPr/>
            </p:nvCxnSpPr>
            <p:spPr>
              <a:xfrm>
                <a:off x="4143372" y="29987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1 79"/>
              <p:cNvCxnSpPr/>
              <p:nvPr/>
            </p:nvCxnSpPr>
            <p:spPr>
              <a:xfrm>
                <a:off x="4143372" y="31511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1 80"/>
              <p:cNvCxnSpPr/>
              <p:nvPr/>
            </p:nvCxnSpPr>
            <p:spPr>
              <a:xfrm>
                <a:off x="4143372" y="3303584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81"/>
              <p:cNvCxnSpPr/>
              <p:nvPr/>
            </p:nvCxnSpPr>
            <p:spPr>
              <a:xfrm>
                <a:off x="4143372" y="3429000"/>
                <a:ext cx="1143008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CasellaDiTesto 83"/>
          <p:cNvSpPr txBox="1"/>
          <p:nvPr/>
        </p:nvSpPr>
        <p:spPr>
          <a:xfrm>
            <a:off x="1716522" y="1142984"/>
            <a:ext cx="265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LaBr</a:t>
            </a:r>
            <a:r>
              <a:rPr lang="it-IT" baseline="-25000" dirty="0" smtClean="0">
                <a:solidFill>
                  <a:schemeClr val="bg1"/>
                </a:solidFill>
              </a:rPr>
              <a:t>3</a:t>
            </a:r>
            <a:r>
              <a:rPr lang="it-IT" dirty="0" smtClean="0">
                <a:solidFill>
                  <a:schemeClr val="bg1"/>
                </a:solidFill>
              </a:rPr>
              <a:t>:Ce </a:t>
            </a:r>
            <a:r>
              <a:rPr lang="it-IT" dirty="0" err="1" smtClean="0">
                <a:solidFill>
                  <a:schemeClr val="bg1"/>
                </a:solidFill>
              </a:rPr>
              <a:t>cilind</a:t>
            </a:r>
            <a:r>
              <a:rPr lang="it-IT" dirty="0" smtClean="0">
                <a:solidFill>
                  <a:schemeClr val="bg1"/>
                </a:solidFill>
              </a:rPr>
              <a:t>. 7.5x7.5 cm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4 PSPMT  (2 Mi + 2 ES)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 264 Canali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662 </a:t>
            </a:r>
            <a:r>
              <a:rPr lang="it-IT" dirty="0" err="1" smtClean="0">
                <a:solidFill>
                  <a:schemeClr val="bg1"/>
                </a:solidFill>
              </a:rPr>
              <a:t>keV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dirty="0" smtClean="0">
                <a:solidFill>
                  <a:schemeClr val="bg1"/>
                </a:solidFill>
              </a:rPr>
              <a:t> collimati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5" name="Immagine 84"/>
          <p:cNvPicPr/>
          <p:nvPr/>
        </p:nvPicPr>
        <p:blipFill>
          <a:blip r:embed="rId2" cstate="print"/>
          <a:srcRect l="26054" t="40447" r="22133" b="39490"/>
          <a:stretch>
            <a:fillRect/>
          </a:stretch>
        </p:blipFill>
        <p:spPr bwMode="auto">
          <a:xfrm rot="16200000">
            <a:off x="571472" y="2714620"/>
            <a:ext cx="1785950" cy="1928826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pic>
      <p:pic>
        <p:nvPicPr>
          <p:cNvPr id="86" name="Immagine 85" descr="C:\Users\Utente\Desktop\punto_4_punto_6.png"/>
          <p:cNvPicPr/>
          <p:nvPr/>
        </p:nvPicPr>
        <p:blipFill>
          <a:blip r:embed="rId3" cstate="print"/>
          <a:srcRect r="14286"/>
          <a:stretch>
            <a:fillRect/>
          </a:stretch>
        </p:blipFill>
        <p:spPr bwMode="auto">
          <a:xfrm>
            <a:off x="285720" y="4714884"/>
            <a:ext cx="214314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7" name="Connettore 1 86"/>
          <p:cNvCxnSpPr/>
          <p:nvPr/>
        </p:nvCxnSpPr>
        <p:spPr>
          <a:xfrm rot="16200000" flipH="1">
            <a:off x="-678692" y="4607726"/>
            <a:ext cx="3786214" cy="2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1 87"/>
          <p:cNvCxnSpPr/>
          <p:nvPr/>
        </p:nvCxnSpPr>
        <p:spPr>
          <a:xfrm rot="16200000" flipH="1">
            <a:off x="-250065" y="4607726"/>
            <a:ext cx="3786214" cy="1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sellaDiTesto 89"/>
          <p:cNvSpPr txBox="1"/>
          <p:nvPr/>
        </p:nvSpPr>
        <p:spPr>
          <a:xfrm>
            <a:off x="1142976" y="2428868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4 cm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2500298" y="2786058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Riduzione a 32 ch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Imager</a:t>
            </a:r>
            <a:r>
              <a:rPr lang="it-IT" dirty="0" smtClean="0">
                <a:solidFill>
                  <a:schemeClr val="bg1"/>
                </a:solidFill>
              </a:rPr>
              <a:t>  ROMA3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0" name="CasellaDiTesto 99"/>
          <p:cNvSpPr txBox="1"/>
          <p:nvPr/>
        </p:nvSpPr>
        <p:spPr>
          <a:xfrm>
            <a:off x="2571736" y="4714884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Riduzione a 4 ch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Imager</a:t>
            </a:r>
            <a:r>
              <a:rPr lang="it-IT" dirty="0" smtClean="0">
                <a:solidFill>
                  <a:schemeClr val="bg1"/>
                </a:solidFill>
              </a:rPr>
              <a:t>  Mi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1" name="CasellaDiTesto 100"/>
          <p:cNvSpPr txBox="1"/>
          <p:nvPr/>
        </p:nvSpPr>
        <p:spPr>
          <a:xfrm>
            <a:off x="4643438" y="1142984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</a:rPr>
              <a:t> Misure con </a:t>
            </a:r>
            <a:r>
              <a:rPr lang="it-IT" sz="1600" dirty="0" err="1" smtClean="0">
                <a:solidFill>
                  <a:schemeClr val="bg1"/>
                </a:solidFill>
              </a:rPr>
              <a:t>CsI</a:t>
            </a:r>
            <a:r>
              <a:rPr lang="it-IT" sz="1600" dirty="0" smtClean="0">
                <a:solidFill>
                  <a:schemeClr val="bg1"/>
                </a:solidFill>
              </a:rPr>
              <a:t>  5x5 cm  e spesso 1 e 2 cm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</a:rPr>
              <a:t> Misure con 2.5x2.5 cm LaBr3:Ce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4" cstate="print"/>
          <a:srcRect l="5669" r="12130"/>
          <a:stretch>
            <a:fillRect/>
          </a:stretch>
        </p:blipFill>
        <p:spPr bwMode="auto">
          <a:xfrm>
            <a:off x="4643438" y="1857364"/>
            <a:ext cx="1915069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5" cstate="print"/>
          <a:srcRect b="48172"/>
          <a:stretch>
            <a:fillRect/>
          </a:stretch>
        </p:blipFill>
        <p:spPr bwMode="auto">
          <a:xfrm>
            <a:off x="6715140" y="2073388"/>
            <a:ext cx="214508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CasellaDiTesto 103"/>
          <p:cNvSpPr txBox="1"/>
          <p:nvPr/>
        </p:nvSpPr>
        <p:spPr>
          <a:xfrm>
            <a:off x="6715140" y="1857364"/>
            <a:ext cx="11949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pitchFamily="18" charset="2"/>
              </a:rPr>
              <a:t>D</a:t>
            </a:r>
            <a:r>
              <a:rPr lang="it-IT" dirty="0" smtClean="0"/>
              <a:t>Y = 5 mm</a:t>
            </a:r>
            <a:endParaRPr lang="en-US" dirty="0"/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6" cstate="print"/>
          <a:srcRect l="30006" t="38527" r="45307" b="23811"/>
          <a:stretch>
            <a:fillRect/>
          </a:stretch>
        </p:blipFill>
        <p:spPr bwMode="auto">
          <a:xfrm>
            <a:off x="4643438" y="3786191"/>
            <a:ext cx="1873059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5"/>
          <p:cNvPicPr>
            <a:picLocks noChangeAspect="1" noChangeArrowheads="1"/>
          </p:cNvPicPr>
          <p:nvPr/>
        </p:nvPicPr>
        <p:blipFill>
          <a:blip r:embed="rId7" cstate="print"/>
          <a:srcRect l="23816" t="26200" r="59056" b="22000"/>
          <a:stretch>
            <a:fillRect/>
          </a:stretch>
        </p:blipFill>
        <p:spPr bwMode="auto">
          <a:xfrm>
            <a:off x="6643702" y="3801011"/>
            <a:ext cx="22011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CasellaDiTesto 106"/>
          <p:cNvSpPr txBox="1"/>
          <p:nvPr/>
        </p:nvSpPr>
        <p:spPr>
          <a:xfrm>
            <a:off x="4643438" y="5715016"/>
            <a:ext cx="4228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Con spessori sotto i 2-3 cm si arriva ad una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sensitività posizionale di 1-3 mm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6044305" y="6488668"/>
            <a:ext cx="302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Plots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from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C.Fiorini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A.Giaz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1" name="CasellaDiTesto 90"/>
          <p:cNvSpPr txBox="1"/>
          <p:nvPr/>
        </p:nvSpPr>
        <p:spPr>
          <a:xfrm>
            <a:off x="0" y="6488668"/>
            <a:ext cx="322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A.Giaz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et</a:t>
            </a:r>
            <a:r>
              <a:rPr lang="it-IT" dirty="0" smtClean="0">
                <a:solidFill>
                  <a:schemeClr val="bg1"/>
                </a:solidFill>
              </a:rPr>
              <a:t> al </a:t>
            </a:r>
            <a:r>
              <a:rPr lang="it-IT" dirty="0" err="1" smtClean="0">
                <a:solidFill>
                  <a:schemeClr val="bg1"/>
                </a:solidFill>
              </a:rPr>
              <a:t>submitted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NIM A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4714876" y="4572008"/>
            <a:ext cx="3500462" cy="207170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42"/>
          <p:cNvGrpSpPr/>
          <p:nvPr/>
        </p:nvGrpSpPr>
        <p:grpSpPr>
          <a:xfrm>
            <a:off x="3643306" y="2000240"/>
            <a:ext cx="2903040" cy="2177509"/>
            <a:chOff x="4733280" y="2783812"/>
            <a:chExt cx="2903040" cy="2177509"/>
          </a:xfrm>
        </p:grpSpPr>
        <p:pic>
          <p:nvPicPr>
            <p:cNvPr id="9" name="Picture 8" descr="trigger_signal_500keV_100pF.bmp"/>
            <p:cNvPicPr>
              <a:picLocks noChangeAspect="1"/>
            </p:cNvPicPr>
            <p:nvPr/>
          </p:nvPicPr>
          <p:blipFill>
            <a:blip r:embed="rId3" cstate="print">
              <a:lum bright="20000"/>
            </a:blip>
            <a:stretch>
              <a:fillRect/>
            </a:stretch>
          </p:blipFill>
          <p:spPr>
            <a:xfrm>
              <a:off x="4733280" y="2783812"/>
              <a:ext cx="2903040" cy="21775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 bwMode="auto">
            <a:xfrm>
              <a:off x="6501260" y="3475423"/>
              <a:ext cx="241920" cy="144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23" name="Rectangle 68"/>
            <p:cNvSpPr>
              <a:spLocks noChangeArrowheads="1"/>
            </p:cNvSpPr>
            <p:nvPr/>
          </p:nvSpPr>
          <p:spPr bwMode="auto">
            <a:xfrm>
              <a:off x="6370750" y="3253738"/>
              <a:ext cx="524160" cy="215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5239" tIns="37620" rIns="75239" bIns="37620">
              <a:spAutoFit/>
            </a:bodyPr>
            <a:lstStyle/>
            <a:p>
              <a:pPr algn="ctr" defTabSz="829452">
                <a:tabLst>
                  <a:tab pos="594729" algn="l"/>
                  <a:tab pos="1190898" algn="l"/>
                </a:tabLst>
              </a:pPr>
              <a:r>
                <a:rPr lang="en-US" sz="900" dirty="0">
                  <a:solidFill>
                    <a:schemeClr val="bg1"/>
                  </a:solidFill>
                  <a:latin typeface="Comic Sans MS" pitchFamily="66" charset="0"/>
                </a:rPr>
                <a:t>5 us</a:t>
              </a: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714348" y="4572008"/>
            <a:ext cx="3500462" cy="207170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7938" name="Picture 2" descr="DSC00285"/>
          <p:cNvPicPr>
            <a:picLocks noChangeAspect="1" noChangeArrowheads="1"/>
          </p:cNvPicPr>
          <p:nvPr/>
        </p:nvPicPr>
        <p:blipFill>
          <a:blip r:embed="rId4" cstate="print">
            <a:lum bright="18000" contrast="20000"/>
          </a:blip>
          <a:srcRect l="6256" t="13914" r="6090" b="16461"/>
          <a:stretch>
            <a:fillRect/>
          </a:stretch>
        </p:blipFill>
        <p:spPr bwMode="auto">
          <a:xfrm>
            <a:off x="1142976" y="598850"/>
            <a:ext cx="3439796" cy="204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Straight Arrow Connector 24"/>
          <p:cNvCxnSpPr/>
          <p:nvPr/>
        </p:nvCxnSpPr>
        <p:spPr bwMode="auto">
          <a:xfrm rot="5400000">
            <a:off x="1144668" y="1998548"/>
            <a:ext cx="1209727" cy="92736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663300"/>
            </a:solidFill>
            <a:prstDash val="solid"/>
            <a:round/>
            <a:headEnd type="oval" w="med" len="med"/>
            <a:tailEnd type="arrow"/>
          </a:ln>
          <a:effectLst/>
        </p:spPr>
      </p:cxnSp>
      <p:sp>
        <p:nvSpPr>
          <p:cNvPr id="26" name="Rectangle 68"/>
          <p:cNvSpPr>
            <a:spLocks noChangeArrowheads="1"/>
          </p:cNvSpPr>
          <p:nvPr/>
        </p:nvSpPr>
        <p:spPr bwMode="auto">
          <a:xfrm>
            <a:off x="357158" y="3071810"/>
            <a:ext cx="1854720" cy="583806"/>
          </a:xfrm>
          <a:prstGeom prst="rect">
            <a:avLst/>
          </a:prstGeom>
          <a:solidFill>
            <a:schemeClr val="bg1"/>
          </a:solidFill>
          <a:ln w="19050">
            <a:solidFill>
              <a:srgbClr val="663300"/>
            </a:solidFill>
            <a:miter lim="800000"/>
            <a:headEnd/>
            <a:tailEnd/>
          </a:ln>
        </p:spPr>
        <p:txBody>
          <a:bodyPr wrap="square" lIns="75239" tIns="37620" rIns="75239" bIns="37620">
            <a:spAutoFit/>
          </a:bodyPr>
          <a:lstStyle/>
          <a:p>
            <a:pPr algn="ctr" defTabSz="829452">
              <a:tabLst>
                <a:tab pos="594729" algn="l"/>
                <a:tab pos="1190898" algn="l"/>
              </a:tabLst>
            </a:pPr>
            <a:r>
              <a:rPr lang="en-US" sz="1100" dirty="0">
                <a:latin typeface="Comic Sans MS" pitchFamily="66" charset="0"/>
              </a:rPr>
              <a:t>Low-Level Discriminator </a:t>
            </a:r>
            <a:r>
              <a:rPr lang="en-US" sz="1100" dirty="0" smtClean="0">
                <a:latin typeface="Comic Sans MS" pitchFamily="66" charset="0"/>
              </a:rPr>
              <a:t>manual and software adjustment</a:t>
            </a:r>
            <a:endParaRPr lang="en-US" sz="1100" dirty="0">
              <a:latin typeface="Comic Sans MS" pitchFamily="66" charset="0"/>
            </a:endParaRPr>
          </a:p>
        </p:txBody>
      </p:sp>
      <p:pic>
        <p:nvPicPr>
          <p:cNvPr id="27" name="Picture 26" descr="trigger_signal_500keV_100pF_50kHz_bis.bmp"/>
          <p:cNvPicPr>
            <a:picLocks noChangeAspect="1"/>
          </p:cNvPicPr>
          <p:nvPr/>
        </p:nvPicPr>
        <p:blipFill>
          <a:blip r:embed="rId5" cstate="print">
            <a:lum bright="20000"/>
          </a:blip>
          <a:srcRect b="5436"/>
          <a:stretch>
            <a:fillRect/>
          </a:stretch>
        </p:blipFill>
        <p:spPr>
          <a:xfrm>
            <a:off x="6643702" y="571480"/>
            <a:ext cx="2160386" cy="1532368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 bwMode="auto">
          <a:xfrm rot="13100481">
            <a:off x="6679393" y="2182841"/>
            <a:ext cx="282270" cy="443520"/>
          </a:xfrm>
          <a:prstGeom prst="downArrow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829452" fontAlgn="base">
              <a:spcBef>
                <a:spcPct val="0"/>
              </a:spcBef>
              <a:spcAft>
                <a:spcPct val="0"/>
              </a:spcAft>
            </a:pPr>
            <a:endParaRPr lang="it-IT" sz="1600" dirty="0">
              <a:latin typeface="Arial" charset="0"/>
            </a:endParaRPr>
          </a:p>
        </p:txBody>
      </p:sp>
      <p:sp>
        <p:nvSpPr>
          <p:cNvPr id="32" name="Rectangle 68"/>
          <p:cNvSpPr>
            <a:spLocks noChangeArrowheads="1"/>
          </p:cNvSpPr>
          <p:nvPr/>
        </p:nvSpPr>
        <p:spPr bwMode="auto">
          <a:xfrm rot="1558082">
            <a:off x="2986502" y="2182743"/>
            <a:ext cx="1209600" cy="21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239" tIns="37620" rIns="75239" bIns="37620">
            <a:spAutoFit/>
          </a:bodyPr>
          <a:lstStyle/>
          <a:p>
            <a:pPr algn="ctr" defTabSz="829452">
              <a:tabLst>
                <a:tab pos="594729" algn="l"/>
                <a:tab pos="1190898" algn="l"/>
              </a:tabLst>
            </a:pPr>
            <a:r>
              <a:rPr lang="en-US" sz="900" dirty="0">
                <a:latin typeface="Comic Sans MS" pitchFamily="66" charset="0"/>
              </a:rPr>
              <a:t>Analog fast signal</a:t>
            </a:r>
          </a:p>
        </p:txBody>
      </p:sp>
      <p:sp>
        <p:nvSpPr>
          <p:cNvPr id="33" name="Rectangle 68"/>
          <p:cNvSpPr>
            <a:spLocks noChangeArrowheads="1"/>
          </p:cNvSpPr>
          <p:nvPr/>
        </p:nvSpPr>
        <p:spPr bwMode="auto">
          <a:xfrm rot="1170976">
            <a:off x="2551999" y="2692151"/>
            <a:ext cx="1209600" cy="35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239" tIns="37620" rIns="75239" bIns="37620">
            <a:spAutoFit/>
          </a:bodyPr>
          <a:lstStyle/>
          <a:p>
            <a:pPr algn="ctr" defTabSz="829452">
              <a:tabLst>
                <a:tab pos="594729" algn="l"/>
                <a:tab pos="1190898" algn="l"/>
              </a:tabLst>
            </a:pPr>
            <a:r>
              <a:rPr lang="en-US" sz="900" dirty="0">
                <a:latin typeface="Comic Sans MS" pitchFamily="66" charset="0"/>
              </a:rPr>
              <a:t>Digital signal (LVDS)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3502389" y="5794754"/>
            <a:ext cx="202566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35" name="Rounded Rectangle 34"/>
          <p:cNvSpPr/>
          <p:nvPr/>
        </p:nvSpPr>
        <p:spPr bwMode="auto">
          <a:xfrm>
            <a:off x="4786314" y="4071942"/>
            <a:ext cx="1895040" cy="282270"/>
          </a:xfrm>
          <a:prstGeom prst="round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829452"/>
            <a:r>
              <a:rPr lang="en-US" sz="1000" dirty="0">
                <a:latin typeface="Comic Sans MS" pitchFamily="66" charset="0"/>
              </a:rPr>
              <a:t>Single 500keV trigger pulse</a:t>
            </a:r>
            <a:endParaRPr lang="it-IT" sz="1000" dirty="0">
              <a:latin typeface="Arial" charset="0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6715140" y="428604"/>
            <a:ext cx="2016000" cy="282270"/>
          </a:xfrm>
          <a:prstGeom prst="round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829452"/>
            <a:r>
              <a:rPr lang="en-US" sz="1000" dirty="0">
                <a:latin typeface="Comic Sans MS" pitchFamily="66" charset="0"/>
              </a:rPr>
              <a:t>Trigger signals @ 50 </a:t>
            </a:r>
            <a:r>
              <a:rPr lang="en-US" sz="1000" dirty="0" err="1">
                <a:latin typeface="Comic Sans MS" pitchFamily="66" charset="0"/>
              </a:rPr>
              <a:t>kcount</a:t>
            </a:r>
            <a:r>
              <a:rPr lang="en-US" sz="1000" dirty="0">
                <a:latin typeface="Comic Sans MS" pitchFamily="66" charset="0"/>
              </a:rPr>
              <a:t>/s</a:t>
            </a:r>
            <a:endParaRPr lang="it-IT" sz="1000" dirty="0"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034" y="202148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AGATA/GALILEO digitizer</a:t>
            </a:r>
            <a:r>
              <a:rPr lang="it-IT" dirty="0" smtClean="0"/>
              <a:t>: qualification  and optimization</a:t>
            </a:r>
            <a:endParaRPr lang="it-IT" dirty="0"/>
          </a:p>
        </p:txBody>
      </p:sp>
      <p:sp>
        <p:nvSpPr>
          <p:cNvPr id="31" name="TextBox 30"/>
          <p:cNvSpPr txBox="1"/>
          <p:nvPr/>
        </p:nvSpPr>
        <p:spPr>
          <a:xfrm>
            <a:off x="785786" y="4643446"/>
            <a:ext cx="336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GALILEO preamplifier (warm part)</a:t>
            </a:r>
            <a:endParaRPr lang="it-IT" dirty="0"/>
          </a:p>
        </p:txBody>
      </p:sp>
      <p:pic>
        <p:nvPicPr>
          <p:cNvPr id="34" name="Picture 33" descr="DSC00193_.png"/>
          <p:cNvPicPr>
            <a:picLocks noChangeAspect="1"/>
          </p:cNvPicPr>
          <p:nvPr/>
        </p:nvPicPr>
        <p:blipFill>
          <a:blip r:embed="rId6" cstate="print">
            <a:lum bright="12000" contrast="10000"/>
          </a:blip>
          <a:srcRect l="11311" t="12788" r="8210" b="12984"/>
          <a:stretch>
            <a:fillRect/>
          </a:stretch>
        </p:blipFill>
        <p:spPr>
          <a:xfrm>
            <a:off x="1357290" y="5099281"/>
            <a:ext cx="1922833" cy="133011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891397" y="4631089"/>
            <a:ext cx="32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GALILEO preamplifier (cold part)</a:t>
            </a:r>
            <a:endParaRPr lang="it-IT" dirty="0"/>
          </a:p>
        </p:txBody>
      </p:sp>
      <p:pic>
        <p:nvPicPr>
          <p:cNvPr id="41" name="Picture 40"/>
          <p:cNvPicPr/>
          <p:nvPr/>
        </p:nvPicPr>
        <p:blipFill>
          <a:blip r:embed="rId7" cstate="print">
            <a:lum/>
          </a:blip>
          <a:srcRect l="34672" t="37331" r="34672"/>
          <a:stretch>
            <a:fillRect/>
          </a:stretch>
        </p:blipFill>
        <p:spPr bwMode="auto">
          <a:xfrm>
            <a:off x="5000628" y="5072098"/>
            <a:ext cx="1143008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feedback_net_1G_0p5.JPG"/>
          <p:cNvPicPr>
            <a:picLocks noChangeAspect="1"/>
          </p:cNvPicPr>
          <p:nvPr/>
        </p:nvPicPr>
        <p:blipFill>
          <a:blip r:embed="rId8" cstate="print">
            <a:lum bright="22000" contrast="46000"/>
          </a:blip>
          <a:srcRect l="42968" t="42708" r="29688" b="41667"/>
          <a:stretch>
            <a:fillRect/>
          </a:stretch>
        </p:blipFill>
        <p:spPr>
          <a:xfrm>
            <a:off x="6524639" y="5072074"/>
            <a:ext cx="1333509" cy="57150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2928926" y="1857364"/>
            <a:ext cx="2071702" cy="10001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500298" y="2428868"/>
            <a:ext cx="2500330" cy="9286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7025979" y="1614144"/>
            <a:ext cx="198000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53" name="Rectangle 68"/>
          <p:cNvSpPr>
            <a:spLocks noChangeArrowheads="1"/>
          </p:cNvSpPr>
          <p:nvPr/>
        </p:nvSpPr>
        <p:spPr bwMode="auto">
          <a:xfrm>
            <a:off x="6833456" y="1612581"/>
            <a:ext cx="577850" cy="23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ctr" defTabSz="914400">
              <a:tabLst>
                <a:tab pos="655638" algn="l"/>
                <a:tab pos="1312863" algn="l"/>
              </a:tabLst>
            </a:pPr>
            <a:r>
              <a:rPr lang="en-US" sz="1000" dirty="0" smtClean="0">
                <a:solidFill>
                  <a:schemeClr val="bg1"/>
                </a:solidFill>
                <a:latin typeface="Comic Sans MS" pitchFamily="66" charset="0"/>
              </a:rPr>
              <a:t>20 us</a:t>
            </a:r>
            <a:endParaRPr lang="en-US" sz="1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6286512" y="5572140"/>
            <a:ext cx="1895040" cy="357190"/>
          </a:xfrm>
          <a:prstGeom prst="round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829452"/>
            <a:r>
              <a:rPr lang="en-US" sz="1000" dirty="0" smtClean="0">
                <a:latin typeface="Comic Sans MS" pitchFamily="66" charset="0"/>
              </a:rPr>
              <a:t>New feedback network</a:t>
            </a:r>
          </a:p>
          <a:p>
            <a:pPr algn="ctr" defTabSz="829452"/>
            <a:r>
              <a:rPr lang="en-US" sz="1000" dirty="0" smtClean="0">
                <a:latin typeface="Comic Sans MS" pitchFamily="66" charset="0"/>
              </a:rPr>
              <a:t>(1Gohm, 0.5pF)</a:t>
            </a:r>
            <a:endParaRPr lang="it-IT" sz="1000" dirty="0">
              <a:latin typeface="Arial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7117460" y="6560130"/>
            <a:ext cx="209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Plot di Alberto </a:t>
            </a:r>
            <a:r>
              <a:rPr lang="it-IT" dirty="0" err="1" smtClean="0"/>
              <a:t>Pullia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NEWCHIM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nazionali</a:t>
            </a:r>
            <a:r>
              <a:rPr lang="en-US" sz="1600" b="1" dirty="0" smtClean="0">
                <a:solidFill>
                  <a:schemeClr val="bg1"/>
                </a:solidFill>
              </a:rPr>
              <a:t>: Giuseppe </a:t>
            </a:r>
            <a:r>
              <a:rPr lang="en-US" sz="1600" b="1" dirty="0" err="1" smtClean="0">
                <a:solidFill>
                  <a:schemeClr val="bg1"/>
                </a:solidFill>
              </a:rPr>
              <a:t>Cardella</a:t>
            </a:r>
            <a:r>
              <a:rPr lang="en-US" sz="1600" b="1" dirty="0" smtClean="0">
                <a:solidFill>
                  <a:schemeClr val="bg1"/>
                </a:solidFill>
              </a:rPr>
              <a:t>  e Sara </a:t>
            </a:r>
            <a:r>
              <a:rPr lang="en-US" sz="1600" b="1" dirty="0" err="1" smtClean="0">
                <a:solidFill>
                  <a:schemeClr val="bg1"/>
                </a:solidFill>
              </a:rPr>
              <a:t>Pirrone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Locale: </a:t>
            </a:r>
            <a:r>
              <a:rPr lang="en-US" sz="1600" b="1" dirty="0" err="1" smtClean="0">
                <a:solidFill>
                  <a:schemeClr val="bg1"/>
                </a:solidFill>
              </a:rPr>
              <a:t>Chiara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Guazzoni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8304" y="116632"/>
            <a:ext cx="1780491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NEWCHIM -Mi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FTE =  3.8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Part. 83%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Tot. 5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Ricercatori</a:t>
            </a:r>
            <a:r>
              <a:rPr lang="en-US" b="1" dirty="0" smtClean="0">
                <a:solidFill>
                  <a:schemeClr val="bg1"/>
                </a:solidFill>
              </a:rPr>
              <a:t>  2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Ass-</a:t>
            </a:r>
            <a:r>
              <a:rPr lang="en-US" b="1" dirty="0" err="1" smtClean="0">
                <a:solidFill>
                  <a:schemeClr val="bg1"/>
                </a:solidFill>
              </a:rPr>
              <a:t>Dott</a:t>
            </a:r>
            <a:r>
              <a:rPr lang="en-US" b="1" dirty="0" smtClean="0">
                <a:solidFill>
                  <a:schemeClr val="bg1"/>
                </a:solidFill>
              </a:rPr>
              <a:t> =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1751905"/>
            <a:ext cx="87129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bg1"/>
                </a:solidFill>
              </a:rPr>
              <a:t>Programma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Scientifico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  <a:r>
              <a:rPr lang="en-US" b="1" dirty="0" smtClean="0">
                <a:solidFill>
                  <a:schemeClr val="bg1"/>
                </a:solidFill>
              </a:rPr>
              <a:t> Phase Transitions of Nuclear and </a:t>
            </a:r>
            <a:r>
              <a:rPr lang="en-US" b="1" dirty="0" err="1" smtClean="0">
                <a:solidFill>
                  <a:schemeClr val="bg1"/>
                </a:solidFill>
              </a:rPr>
              <a:t>Hadronic</a:t>
            </a:r>
            <a:r>
              <a:rPr lang="en-US" b="1" dirty="0" smtClean="0">
                <a:solidFill>
                  <a:schemeClr val="bg1"/>
                </a:solidFill>
              </a:rPr>
              <a:t> Matter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Dipendenza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dall’isospin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dalla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meccanismi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reazione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energie</a:t>
            </a:r>
            <a:r>
              <a:rPr lang="en-US" dirty="0" smtClean="0">
                <a:solidFill>
                  <a:schemeClr val="bg1"/>
                </a:solidFill>
              </a:rPr>
              <a:t> di Fermi</a:t>
            </a:r>
            <a:endParaRPr lang="en-U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Studio </a:t>
            </a:r>
            <a:r>
              <a:rPr lang="en-US" dirty="0" err="1" smtClean="0">
                <a:solidFill>
                  <a:schemeClr val="bg1"/>
                </a:solidFill>
              </a:rPr>
              <a:t>dellla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popolazione</a:t>
            </a:r>
            <a:r>
              <a:rPr lang="en-US" dirty="0" smtClean="0">
                <a:solidFill>
                  <a:schemeClr val="bg1"/>
                </a:solidFill>
              </a:rPr>
              <a:t> e del </a:t>
            </a:r>
            <a:r>
              <a:rPr lang="en-US" dirty="0" err="1" smtClean="0">
                <a:solidFill>
                  <a:schemeClr val="bg1"/>
                </a:solidFill>
              </a:rPr>
              <a:t>decadimento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dei</a:t>
            </a:r>
            <a:r>
              <a:rPr lang="en-US" dirty="0" smtClean="0">
                <a:solidFill>
                  <a:schemeClr val="bg1"/>
                </a:solidFill>
              </a:rPr>
              <a:t> nuclei e </a:t>
            </a:r>
            <a:r>
              <a:rPr lang="en-US" dirty="0" err="1" smtClean="0">
                <a:solidFill>
                  <a:schemeClr val="bg1"/>
                </a:solidFill>
              </a:rPr>
              <a:t>delle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risonanze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bordi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delle</a:t>
            </a:r>
            <a:r>
              <a:rPr lang="en-US" dirty="0" smtClean="0">
                <a:solidFill>
                  <a:schemeClr val="bg1"/>
                </a:solidFill>
              </a:rPr>
              <a:t> 	drip lines, </a:t>
            </a:r>
            <a:r>
              <a:rPr lang="en-US" dirty="0" err="1" smtClean="0">
                <a:solidFill>
                  <a:schemeClr val="bg1"/>
                </a:solidFill>
              </a:rPr>
              <a:t>alla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ricerca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decadimenti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esotici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 Studio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dipendenza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dall’isospin</a:t>
            </a:r>
            <a:r>
              <a:rPr lang="en-US" dirty="0" smtClean="0">
                <a:solidFill>
                  <a:schemeClr val="bg1"/>
                </a:solidFill>
              </a:rPr>
              <a:t> del </a:t>
            </a:r>
            <a:r>
              <a:rPr lang="en-US" dirty="0" err="1" smtClean="0">
                <a:solidFill>
                  <a:schemeClr val="bg1"/>
                </a:solidFill>
              </a:rPr>
              <a:t>termine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asimmetria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dell’equazione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stato</a:t>
            </a:r>
            <a:r>
              <a:rPr lang="en-US" dirty="0" smtClean="0">
                <a:solidFill>
                  <a:schemeClr val="bg1"/>
                </a:solidFill>
              </a:rPr>
              <a:t> 	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nucleare</a:t>
            </a:r>
            <a:r>
              <a:rPr lang="en-US" dirty="0" smtClean="0">
                <a:solidFill>
                  <a:schemeClr val="bg1"/>
                </a:solidFill>
              </a:rPr>
              <a:t> ad </a:t>
            </a:r>
            <a:r>
              <a:rPr lang="en-US" dirty="0" err="1" smtClean="0">
                <a:solidFill>
                  <a:schemeClr val="bg1"/>
                </a:solidFill>
              </a:rPr>
              <a:t>alta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densita</a:t>
            </a:r>
            <a:r>
              <a:rPr lang="en-US" dirty="0" smtClean="0">
                <a:solidFill>
                  <a:schemeClr val="bg1"/>
                </a:solidFill>
              </a:rPr>
              <a:t>’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u="sng" dirty="0" smtClean="0">
                <a:solidFill>
                  <a:schemeClr val="bg1"/>
                </a:solidFill>
              </a:rPr>
              <a:t>R&amp;D sui </a:t>
            </a:r>
            <a:r>
              <a:rPr lang="en-US" b="1" u="sng" dirty="0" err="1" smtClean="0">
                <a:solidFill>
                  <a:schemeClr val="bg1"/>
                </a:solidFill>
              </a:rPr>
              <a:t>rivelatori</a:t>
            </a:r>
            <a:endParaRPr lang="en-US" b="1" u="sng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FARCOS: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Femtoscope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Array for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Correlation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and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Spectroscopy</a:t>
            </a:r>
            <a:endParaRPr lang="it-IT" b="1" dirty="0" smtClean="0">
              <a:solidFill>
                <a:schemeClr val="bg1"/>
              </a:solidFill>
              <a:sym typeface="Symbol"/>
            </a:endParaRPr>
          </a:p>
          <a:p>
            <a:pPr>
              <a:buFontTx/>
              <a:buChar char="-"/>
            </a:pPr>
            <a:endParaRPr lang="en-US" dirty="0" smtClean="0">
              <a:solidFill>
                <a:schemeClr val="bg1"/>
              </a:solidFill>
              <a:sym typeface="Symbol"/>
            </a:endParaRPr>
          </a:p>
          <a:p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Laboratori</a:t>
            </a:r>
            <a:r>
              <a:rPr lang="en-US" b="1" u="sng" dirty="0" smtClean="0">
                <a:solidFill>
                  <a:schemeClr val="bg1"/>
                </a:solidFill>
                <a:sym typeface="Symbol"/>
              </a:rPr>
              <a:t> per </a:t>
            </a:r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Misure</a:t>
            </a:r>
            <a:endParaRPr lang="it-IT" b="1" dirty="0" smtClean="0">
              <a:solidFill>
                <a:schemeClr val="bg1"/>
              </a:solidFill>
              <a:sym typeface="Symbol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Italia: LNS,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LaBeC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– Sesto Fiorentino</a:t>
            </a: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Estero: GSI</a:t>
            </a:r>
            <a:r>
              <a:rPr lang="it-IT" b="1" dirty="0">
                <a:solidFill>
                  <a:schemeClr val="bg1"/>
                </a:solidFill>
                <a:sym typeface="Symbol"/>
              </a:rPr>
              <a:t>,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Ganil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, MSU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7815" y="6237312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 dirty="0">
                <a:solidFill>
                  <a:schemeClr val="bg1"/>
                </a:solidFill>
                <a:latin typeface="Comic Sans MS" pitchFamily="66" charset="0"/>
              </a:rPr>
              <a:t>Sezioni coinvolte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CT, LNS, Gr. Collegato ME, NA, </a:t>
            </a:r>
            <a:r>
              <a:rPr lang="it-IT" b="1" dirty="0" smtClean="0">
                <a:solidFill>
                  <a:schemeClr val="bg1"/>
                </a:solidFill>
                <a:latin typeface="Comic Sans MS" pitchFamily="66" charset="0"/>
              </a:rPr>
              <a:t>MI</a:t>
            </a:r>
            <a:endParaRPr lang="it-IT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6533" y="1"/>
            <a:ext cx="10336106" cy="663262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866275" y="754349"/>
            <a:ext cx="7459573" cy="4247317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buFontTx/>
              <a:buChar char="•"/>
            </a:pP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Raccoglie l’esperienza 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fatta con EXOCHIM e la 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estende 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puntando anche a misure di seconda generazione caratterizzate da elevata precisione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•"/>
            </a:pP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Studio 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della dipendenza dall’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isospin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dell’equazione di stato della materia nucleare sia a bassa che ad alta densità nucleare utilizzando sia fasci radioattivi che stabili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•"/>
            </a:pP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Realizzazione di un correlatore ad elevata risoluzione angolare ed energetica (FARCOS) basato su un array di 20 telescopi per misure di correlazione tra particelle leggere e tra particelle leggere e frammenti di massa intermedia, sia a bassa che ad alta energia.</a:t>
            </a:r>
            <a:endParaRPr lang="it-IT" dirty="0">
              <a:solidFill>
                <a:schemeClr val="bg1"/>
              </a:solidFill>
              <a:latin typeface="Comic Sans MS" pitchFamily="84" charset="0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NEWCHIM – Consiglio di Sezione INFN – 8 luglio 2014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7638"/>
            <a:ext cx="527050" cy="360362"/>
          </a:xfrm>
        </p:spPr>
        <p:txBody>
          <a:bodyPr/>
          <a:lstStyle/>
          <a:p>
            <a:pPr>
              <a:defRPr/>
            </a:pPr>
            <a:fld id="{29776E4F-118F-46BA-9B20-388E5BAED5B4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867" y="5062544"/>
            <a:ext cx="81994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03196" y="13758"/>
            <a:ext cx="91440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NEWCHIM </a:t>
            </a:r>
            <a:r>
              <a:rPr lang="it-IT" sz="2000" dirty="0" smtClean="0">
                <a:solidFill>
                  <a:schemeClr val="bg1">
                    <a:lumMod val="95000"/>
                  </a:schemeClr>
                </a:solidFill>
              </a:rPr>
              <a:t>(2015-2019)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1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Terzo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  <a:r>
              <a:rPr lang="en-US" sz="4400" dirty="0" err="1" smtClean="0">
                <a:solidFill>
                  <a:srgbClr val="FFFF00"/>
                </a:solidFill>
              </a:rPr>
              <a:t>Divisione</a:t>
            </a:r>
            <a:r>
              <a:rPr lang="en-US" sz="4400" dirty="0" smtClean="0">
                <a:solidFill>
                  <a:srgbClr val="FFFF00"/>
                </a:solidFill>
              </a:rPr>
              <a:t> FTE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58031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3272697"/>
            <a:ext cx="3960440" cy="326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284984"/>
            <a:ext cx="3888432" cy="323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0"/>
            <a:ext cx="6995120" cy="72494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NEWCHIM @ INFN-MI</a:t>
            </a:r>
            <a:endParaRPr lang="en-US" dirty="0"/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75746" y="838566"/>
            <a:ext cx="8996062" cy="507831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Attivita’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legata allo sviluppo strumentale del correlatore FARCOS (20 telescopi).</a:t>
            </a:r>
            <a:endParaRPr lang="it-IT" dirty="0">
              <a:solidFill>
                <a:schemeClr val="bg1"/>
              </a:solidFill>
              <a:latin typeface="Comic Sans MS" pitchFamily="84" charset="0"/>
            </a:endParaRPr>
          </a:p>
        </p:txBody>
      </p:sp>
      <p:pic>
        <p:nvPicPr>
          <p:cNvPr id="53251" name="Picture 3" descr="farc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456" y="1494488"/>
            <a:ext cx="3200400" cy="119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746" y="2695046"/>
            <a:ext cx="399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1" dirty="0"/>
              <a:t>Exploded view of one of the telescopes forming the FARCOS detection system. Each telescope is composed of three detection stages: a thin (300 µm thick) Double-Sided Silicon Strip Detector, a thicker (1500 µm thick) DSSSD and a calorimeter composed of 4 CsI(Tl) crystals (6 cm thick). </a:t>
            </a:r>
            <a:endParaRPr lang="en-US" sz="900" i="1" dirty="0"/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206138" y="1398232"/>
            <a:ext cx="4865670" cy="1938992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Completo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sviluppo e qualificazione dell’elettronica di front-end VLSI 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ad elevata dinamica per riconoscimento in forma anche dei frammenti che si fermano in Silicio. (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  <a:sym typeface="Wingdings" panose="05000000000000000000" pitchFamily="2" charset="2"/>
              </a:rPr>
              <a:t> </a:t>
            </a:r>
            <a:r>
              <a:rPr lang="it-IT" sz="1600" i="1" dirty="0" smtClean="0">
                <a:solidFill>
                  <a:schemeClr val="bg1"/>
                </a:solidFill>
                <a:latin typeface="Comic Sans MS" pitchFamily="84" charset="0"/>
                <a:sym typeface="Wingdings" panose="05000000000000000000" pitchFamily="2" charset="2"/>
              </a:rPr>
              <a:t>stesura della sezione dedicata del TDR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  <a:sym typeface="Wingdings" panose="05000000000000000000" pitchFamily="2" charset="2"/>
              </a:rPr>
              <a:t>)</a:t>
            </a:r>
            <a:endParaRPr lang="it-IT" sz="1600" dirty="0" smtClean="0">
              <a:solidFill>
                <a:schemeClr val="bg1"/>
              </a:solidFill>
              <a:latin typeface="Comic Sans MS" pitchFamily="84" charset="0"/>
            </a:endParaRP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75746" y="3395652"/>
            <a:ext cx="8996062" cy="2677656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Scelta e realizzazione delle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interconnessioni tra rivelatori e front-end 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per minimizzare parassitismi ed area morta e preservare </a:t>
            </a:r>
            <a:r>
              <a:rPr lang="it-IT" sz="1600" dirty="0" err="1" smtClean="0">
                <a:solidFill>
                  <a:schemeClr val="bg1"/>
                </a:solidFill>
                <a:latin typeface="Comic Sans MS" pitchFamily="84" charset="0"/>
              </a:rPr>
              <a:t>l’integrita’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 del segnale.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Completa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qualificazione dei rivelatori in Silicio 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da impiegare prima dei test su fascio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Consulenza e supporto al gr. della sez. di Catania per lo sviluppo degli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algoritmi di filtraggio digitale 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da implementare nella nuova elettronica di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back-end GET 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sia per FARCOS che per l’up-grade dei </a:t>
            </a:r>
            <a:r>
              <a:rPr lang="it-IT" sz="1600" dirty="0" err="1" smtClean="0">
                <a:solidFill>
                  <a:schemeClr val="bg1"/>
                </a:solidFill>
                <a:latin typeface="Comic Sans MS" pitchFamily="84" charset="0"/>
              </a:rPr>
              <a:t>CsI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(</a:t>
            </a:r>
            <a:r>
              <a:rPr lang="it-IT" sz="1600" dirty="0" err="1" smtClean="0">
                <a:solidFill>
                  <a:schemeClr val="bg1"/>
                </a:solidFill>
                <a:latin typeface="Comic Sans MS" pitchFamily="84" charset="0"/>
              </a:rPr>
              <a:t>Tl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) di CHIMERA.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Collaborazione ai </a:t>
            </a:r>
            <a:r>
              <a:rPr lang="it-IT" sz="1600" b="1" dirty="0" err="1" smtClean="0">
                <a:solidFill>
                  <a:schemeClr val="bg1"/>
                </a:solidFill>
                <a:latin typeface="Comic Sans MS" pitchFamily="84" charset="0"/>
              </a:rPr>
              <a:t>beam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-time</a:t>
            </a:r>
            <a:r>
              <a:rPr lang="it-IT" sz="1600" dirty="0" smtClean="0">
                <a:solidFill>
                  <a:schemeClr val="bg1"/>
                </a:solidFill>
                <a:latin typeface="Comic Sans MS" pitchFamily="84" charset="0"/>
              </a:rPr>
              <a:t> nei diversi lab (GANIL, GSI, LNS, SPES,…) e alla analisi dati. </a:t>
            </a:r>
            <a:endParaRPr lang="it-IT" sz="1600" dirty="0">
              <a:solidFill>
                <a:schemeClr val="bg1"/>
              </a:solidFill>
              <a:latin typeface="Comic Sans M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KAONNIS 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nazionale</a:t>
            </a:r>
            <a:r>
              <a:rPr lang="en-US" sz="1600" b="1" dirty="0" smtClean="0">
                <a:solidFill>
                  <a:schemeClr val="bg1"/>
                </a:solidFill>
              </a:rPr>
              <a:t>: Catalina </a:t>
            </a:r>
            <a:r>
              <a:rPr lang="en-US" sz="1600" b="1" dirty="0" err="1" smtClean="0">
                <a:solidFill>
                  <a:schemeClr val="bg1"/>
                </a:solidFill>
              </a:rPr>
              <a:t>Petrascu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locale: Carlo </a:t>
            </a:r>
            <a:r>
              <a:rPr lang="en-US" sz="1600" b="1" dirty="0" err="1" smtClean="0">
                <a:solidFill>
                  <a:schemeClr val="bg1"/>
                </a:solidFill>
              </a:rPr>
              <a:t>Fiorini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9981" y="116632"/>
            <a:ext cx="1996515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KAONNIS-MI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FTE =  4.0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Tot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r>
              <a:rPr lang="en-US" b="1" dirty="0" smtClean="0">
                <a:solidFill>
                  <a:schemeClr val="bg1"/>
                </a:solidFill>
              </a:rPr>
              <a:t> = 5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Ricercatori</a:t>
            </a:r>
            <a:r>
              <a:rPr lang="en-US" b="1" dirty="0" smtClean="0">
                <a:solidFill>
                  <a:schemeClr val="bg1"/>
                </a:solidFill>
              </a:rPr>
              <a:t> = 2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Ass.-Dott</a:t>
            </a:r>
            <a:r>
              <a:rPr lang="en-US" b="1" dirty="0" smtClean="0">
                <a:solidFill>
                  <a:schemeClr val="bg1"/>
                </a:solidFill>
              </a:rPr>
              <a:t>  =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744698"/>
            <a:ext cx="856895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bg1"/>
                </a:solidFill>
                <a:latin typeface="+mj-lt"/>
              </a:rPr>
              <a:t>Programma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  <a:latin typeface="+mj-lt"/>
              </a:rPr>
              <a:t>Scientifico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 - Studio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delle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proprietà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atomi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Kaonici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>
              <a:lnSpc>
                <a:spcPct val="50000"/>
              </a:lnSpc>
            </a:pP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-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Presa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dati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su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DA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F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NE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dopo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la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presa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dati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con CLOE</a:t>
            </a:r>
          </a:p>
          <a:p>
            <a:endParaRPr lang="en-US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L’attività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MI-INFN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riguarda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specificamente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 lo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sviluppo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dei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rivelatori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SSD per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misurare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la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radiazione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X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emessa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dagli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atomi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kaonici</a:t>
            </a:r>
            <a:endParaRPr lang="en-GB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u="sng" dirty="0" smtClean="0">
                <a:solidFill>
                  <a:schemeClr val="bg1"/>
                </a:solidFill>
              </a:rPr>
              <a:t>R&amp;D sui </a:t>
            </a:r>
            <a:r>
              <a:rPr lang="en-US" b="1" u="sng" dirty="0" err="1" smtClean="0">
                <a:solidFill>
                  <a:schemeClr val="bg1"/>
                </a:solidFill>
              </a:rPr>
              <a:t>rivelatori</a:t>
            </a:r>
            <a:endParaRPr lang="en-US" b="1" u="sng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sym typeface="Symbol"/>
              </a:rPr>
              <a:t> Sviluppo di nuovi rivelatori SDD prodotti presso FBK (Trento) </a:t>
            </a:r>
            <a:r>
              <a:rPr lang="it-IT" dirty="0">
                <a:solidFill>
                  <a:schemeClr val="bg1"/>
                </a:solidFill>
                <a:sym typeface="Symbol"/>
              </a:rPr>
              <a:t>utilizzati per spettroscopia X </a:t>
            </a:r>
            <a:r>
              <a:rPr lang="it-IT" dirty="0" smtClean="0">
                <a:solidFill>
                  <a:schemeClr val="bg1"/>
                </a:solidFill>
                <a:sym typeface="Symbol"/>
              </a:rPr>
              <a:t>	con nuova elettronica a basso rumore (CUBE </a:t>
            </a:r>
            <a:r>
              <a:rPr lang="it-IT" dirty="0" err="1" smtClean="0">
                <a:solidFill>
                  <a:schemeClr val="bg1"/>
                </a:solidFill>
                <a:sym typeface="Symbol"/>
              </a:rPr>
              <a:t>preamplifier</a:t>
            </a:r>
            <a:r>
              <a:rPr lang="it-IT" dirty="0" smtClean="0">
                <a:solidFill>
                  <a:schemeClr val="bg1"/>
                </a:solidFill>
                <a:sym typeface="Symbol"/>
              </a:rPr>
              <a:t> + processing ASIC) 	sviluppata al Politecnico di Milano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bg1"/>
              </a:solidFill>
              <a:sym typeface="Symbol"/>
            </a:endParaRPr>
          </a:p>
          <a:p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Laboratori</a:t>
            </a:r>
            <a:r>
              <a:rPr lang="en-US" b="1" u="sng" dirty="0" smtClean="0">
                <a:solidFill>
                  <a:schemeClr val="bg1"/>
                </a:solidFill>
                <a:sym typeface="Symbol"/>
              </a:rPr>
              <a:t> per </a:t>
            </a:r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Misure</a:t>
            </a:r>
            <a:endParaRPr lang="en-US" b="1" u="sng" dirty="0" smtClean="0">
              <a:solidFill>
                <a:schemeClr val="bg1"/>
              </a:solidFill>
              <a:sym typeface="Symbol"/>
            </a:endParaRPr>
          </a:p>
          <a:p>
            <a:endParaRPr lang="it-IT" b="1" dirty="0" smtClean="0">
              <a:solidFill>
                <a:schemeClr val="bg1"/>
              </a:solidFill>
              <a:sym typeface="Symbol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LNF-INFN</a:t>
            </a:r>
            <a:endParaRPr lang="en-US" dirty="0" smtClean="0">
              <a:solidFill>
                <a:schemeClr val="bg1"/>
              </a:solidFill>
              <a:sym typeface="Symbo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6237312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 dirty="0">
                <a:solidFill>
                  <a:schemeClr val="bg1"/>
                </a:solidFill>
                <a:latin typeface="Comic Sans MS" pitchFamily="66" charset="0"/>
              </a:rPr>
              <a:t>Sezioni coinvolte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LNF-INFN, INFN-Milano (Politecnico)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67271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FF00"/>
                </a:solidFill>
              </a:rPr>
              <a:t>Esperimento</a:t>
            </a:r>
            <a:r>
              <a:rPr lang="en-US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</a:rPr>
              <a:t>Kaonnis</a:t>
            </a:r>
            <a:endParaRPr lang="en-US" sz="4400" b="1" dirty="0" smtClean="0">
              <a:solidFill>
                <a:srgbClr val="FFFF00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1211" y="676258"/>
            <a:ext cx="9036496" cy="268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Aft>
                <a:spcPct val="30000"/>
              </a:spcAft>
            </a:pPr>
            <a:r>
              <a:rPr lang="it-IT" sz="2000" b="1" u="sng" dirty="0" smtClean="0">
                <a:solidFill>
                  <a:schemeClr val="bg1"/>
                </a:solidFill>
                <a:latin typeface="Comic Sans MS" pitchFamily="66" charset="0"/>
              </a:rPr>
              <a:t>Attività Svolta </a:t>
            </a:r>
          </a:p>
          <a:p>
            <a:pPr marL="342900" indent="-342900">
              <a:spcAft>
                <a:spcPct val="30000"/>
              </a:spcAft>
              <a:buFont typeface="+mj-lt"/>
              <a:buAutoNum type="arabicPeriod"/>
            </a:pPr>
            <a:r>
              <a:rPr lang="it-IT" b="1" i="1" dirty="0">
                <a:solidFill>
                  <a:schemeClr val="bg1"/>
                </a:solidFill>
                <a:latin typeface="Comic Sans MS" pitchFamily="66" charset="0"/>
              </a:rPr>
              <a:t>Sperimentazione a Milano e Frascati </a:t>
            </a: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di prototipi di rivelatori SDD prodotti da FBK per un loro utilizzo in </a:t>
            </a:r>
            <a:r>
              <a:rPr lang="it-IT" b="1" i="1" dirty="0" err="1" smtClean="0">
                <a:solidFill>
                  <a:schemeClr val="bg1"/>
                </a:solidFill>
                <a:latin typeface="Comic Sans MS" pitchFamily="66" charset="0"/>
              </a:rPr>
              <a:t>Siddharta</a:t>
            </a:r>
            <a:endParaRPr lang="it-IT" b="1" i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spcAft>
                <a:spcPct val="30000"/>
              </a:spcAft>
              <a:buFont typeface="+mj-lt"/>
              <a:buAutoNum type="arabicPeriod"/>
            </a:pP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Disegno e produzione di un nuovo ASIC a 16 canali per l’esperimento </a:t>
            </a:r>
            <a:r>
              <a:rPr lang="it-IT" b="1" i="1" dirty="0" err="1" smtClean="0">
                <a:solidFill>
                  <a:schemeClr val="bg1"/>
                </a:solidFill>
                <a:latin typeface="Comic Sans MS" pitchFamily="66" charset="0"/>
              </a:rPr>
              <a:t>Siddharta</a:t>
            </a:r>
            <a:endParaRPr lang="it-IT" b="1" i="1" dirty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spcAft>
                <a:spcPct val="30000"/>
              </a:spcAft>
              <a:buFont typeface="+mj-lt"/>
              <a:buAutoNum type="arabicPeriod"/>
            </a:pPr>
            <a:r>
              <a:rPr lang="it-IT" b="1" i="1" dirty="0" smtClean="0">
                <a:solidFill>
                  <a:schemeClr val="bg1"/>
                </a:solidFill>
                <a:latin typeface="Comic Sans MS" pitchFamily="66" charset="0"/>
              </a:rPr>
              <a:t>Collaborazione per lo studio di una nuova matrice di rivelatori SDD da utilizzarsi per l’upgrade di </a:t>
            </a:r>
            <a:r>
              <a:rPr lang="it-IT" b="1" i="1" dirty="0" err="1" smtClean="0">
                <a:solidFill>
                  <a:schemeClr val="bg1"/>
                </a:solidFill>
                <a:latin typeface="Comic Sans MS" pitchFamily="66" charset="0"/>
              </a:rPr>
              <a:t>Siddharta</a:t>
            </a:r>
            <a:endParaRPr lang="it-IT" b="1" i="1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Aft>
                <a:spcPct val="30000"/>
              </a:spcAft>
            </a:pPr>
            <a:r>
              <a:rPr lang="it-IT" b="1" u="sng" dirty="0" smtClean="0">
                <a:solidFill>
                  <a:schemeClr val="bg1"/>
                </a:solidFill>
                <a:latin typeface="Comic Sans MS" pitchFamily="66" charset="0"/>
              </a:rPr>
              <a:t>(l’attività beneficia di un assegnista INFN, Riccardo Quaglia, da aprile 2014)</a:t>
            </a:r>
            <a:endParaRPr lang="it-IT" b="1" u="sng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23380" y="3789039"/>
            <a:ext cx="8948612" cy="29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uppo 2"/>
          <p:cNvGrpSpPr/>
          <p:nvPr/>
        </p:nvGrpSpPr>
        <p:grpSpPr>
          <a:xfrm>
            <a:off x="188910" y="3848751"/>
            <a:ext cx="2654899" cy="2870360"/>
            <a:chOff x="4109799" y="3848751"/>
            <a:chExt cx="2506868" cy="2870360"/>
          </a:xfrm>
        </p:grpSpPr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799" y="3848751"/>
              <a:ext cx="2438873" cy="183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/>
            <p:cNvSpPr txBox="1"/>
            <p:nvPr/>
          </p:nvSpPr>
          <p:spPr>
            <a:xfrm>
              <a:off x="4109800" y="5795781"/>
              <a:ext cx="2506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dirty="0" smtClean="0">
                  <a:solidFill>
                    <a:schemeClr val="bg1"/>
                  </a:solidFill>
                </a:rPr>
                <a:t>SDD + CUBE </a:t>
              </a:r>
              <a:r>
                <a:rPr lang="it-IT" sz="1800" dirty="0" err="1" smtClean="0">
                  <a:solidFill>
                    <a:schemeClr val="bg1"/>
                  </a:solidFill>
                </a:rPr>
                <a:t>preamplifier</a:t>
              </a:r>
              <a:endParaRPr lang="it-IT" sz="1800" dirty="0" smtClean="0">
                <a:solidFill>
                  <a:schemeClr val="bg1"/>
                </a:solidFill>
              </a:endParaRPr>
            </a:p>
            <a:p>
              <a:r>
                <a:rPr lang="it-IT" dirty="0" smtClean="0">
                  <a:solidFill>
                    <a:schemeClr val="bg1"/>
                  </a:solidFill>
                </a:rPr>
                <a:t>test </a:t>
              </a:r>
              <a:r>
                <a:rPr lang="it-IT" dirty="0" err="1" smtClean="0">
                  <a:solidFill>
                    <a:schemeClr val="bg1"/>
                  </a:solidFill>
                </a:rPr>
                <a:t>board</a:t>
              </a:r>
              <a:r>
                <a:rPr lang="it-IT" dirty="0" smtClean="0">
                  <a:solidFill>
                    <a:schemeClr val="bg1"/>
                  </a:solidFill>
                </a:rPr>
                <a:t> in </a:t>
              </a:r>
              <a:r>
                <a:rPr lang="it-IT" dirty="0" err="1" smtClean="0">
                  <a:solidFill>
                    <a:schemeClr val="bg1"/>
                  </a:solidFill>
                </a:rPr>
                <a:t>vacuum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chamber</a:t>
              </a:r>
              <a:r>
                <a:rPr lang="it-IT" dirty="0" smtClean="0">
                  <a:solidFill>
                    <a:schemeClr val="bg1"/>
                  </a:solidFill>
                </a:rPr>
                <a:t> for </a:t>
              </a:r>
              <a:r>
                <a:rPr lang="it-IT" dirty="0" err="1" smtClean="0">
                  <a:solidFill>
                    <a:schemeClr val="bg1"/>
                  </a:solidFill>
                </a:rPr>
                <a:t>stability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tests</a:t>
              </a:r>
              <a:endParaRPr lang="it-IT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4916841" y="4921418"/>
              <a:ext cx="358858" cy="87436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352" descr="G:\articolo sdd sidd_rev1\peak_sta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62" b="50000"/>
          <a:stretch/>
        </p:blipFill>
        <p:spPr bwMode="auto">
          <a:xfrm>
            <a:off x="3635896" y="3878652"/>
            <a:ext cx="4800503" cy="24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3131840" y="6311061"/>
            <a:ext cx="601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</a:rPr>
              <a:t>Mn-K</a:t>
            </a:r>
            <a:r>
              <a:rPr lang="it-IT" sz="1800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peak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stability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within</a:t>
            </a:r>
            <a:r>
              <a:rPr lang="it-IT" sz="1800" dirty="0" smtClean="0">
                <a:solidFill>
                  <a:schemeClr val="bg1"/>
                </a:solidFill>
              </a:rPr>
              <a:t> 0.1% in 14 </a:t>
            </a:r>
            <a:r>
              <a:rPr lang="it-IT" sz="1800" dirty="0" err="1" smtClean="0">
                <a:solidFill>
                  <a:schemeClr val="bg1"/>
                </a:solidFill>
              </a:rPr>
              <a:t>days</a:t>
            </a:r>
            <a:r>
              <a:rPr lang="it-IT" sz="1800" dirty="0" smtClean="0">
                <a:solidFill>
                  <a:schemeClr val="bg1"/>
                </a:solidFill>
              </a:rPr>
              <a:t> of </a:t>
            </a:r>
            <a:r>
              <a:rPr lang="it-IT" sz="1800" dirty="0" err="1" smtClean="0">
                <a:solidFill>
                  <a:schemeClr val="bg1"/>
                </a:solidFill>
              </a:rPr>
              <a:t>measurements</a:t>
            </a:r>
            <a:endParaRPr lang="it-IT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3380" y="116633"/>
            <a:ext cx="8948612" cy="6662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9512" y="18864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Single 8 x 8 mm detector (64 mm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5" name="Picture 2" descr="F:\misure 1.2 cm\Immagine8m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98947"/>
            <a:ext cx="1352735" cy="1301384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468" y="188640"/>
            <a:ext cx="683153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123381" y="2348880"/>
            <a:ext cx="2144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 scale (FWHM) very small, 6 eV on all range (0.5 </a:t>
            </a:r>
            <a:r>
              <a:rPr lang="el-GR" dirty="0" smtClean="0">
                <a:solidFill>
                  <a:schemeClr val="bg1"/>
                </a:solidFill>
              </a:rPr>
              <a:t>μ</a:t>
            </a:r>
            <a:r>
              <a:rPr lang="it-IT" dirty="0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to 12 </a:t>
            </a:r>
            <a:r>
              <a:rPr lang="el-GR" dirty="0" smtClean="0">
                <a:solidFill>
                  <a:schemeClr val="bg1"/>
                </a:solidFill>
              </a:rPr>
              <a:t>μ</a:t>
            </a:r>
            <a:r>
              <a:rPr lang="en-US" dirty="0" smtClean="0">
                <a:solidFill>
                  <a:schemeClr val="bg1"/>
                </a:solidFill>
              </a:rPr>
              <a:t>s shaping time)!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3849400" y="5085184"/>
            <a:ext cx="1690578" cy="1043834"/>
            <a:chOff x="5364088" y="2083270"/>
            <a:chExt cx="3542507" cy="1808154"/>
          </a:xfrm>
        </p:grpSpPr>
        <p:pic>
          <p:nvPicPr>
            <p:cNvPr id="24" name="Picture 6" descr="F:\8canali_rect_3d.png"/>
            <p:cNvPicPr>
              <a:picLocks noChangeAspect="1" noChangeArrowheads="1"/>
            </p:cNvPicPr>
            <p:nvPr/>
          </p:nvPicPr>
          <p:blipFill>
            <a:blip r:embed="rId4" cstate="print"/>
            <a:srcRect l="23100" t="26298" r="26501" b="27048"/>
            <a:stretch>
              <a:fillRect/>
            </a:stretch>
          </p:blipFill>
          <p:spPr bwMode="auto">
            <a:xfrm>
              <a:off x="5364088" y="2083270"/>
              <a:ext cx="3542507" cy="1808154"/>
            </a:xfrm>
            <a:prstGeom prst="rect">
              <a:avLst/>
            </a:prstGeom>
            <a:noFill/>
          </p:spPr>
        </p:pic>
        <p:sp>
          <p:nvSpPr>
            <p:cNvPr id="25" name="Arco 95"/>
            <p:cNvSpPr/>
            <p:nvPr/>
          </p:nvSpPr>
          <p:spPr bwMode="auto">
            <a:xfrm rot="19569883">
              <a:off x="8242663" y="2487457"/>
              <a:ext cx="266142" cy="333329"/>
            </a:xfrm>
            <a:prstGeom prst="arc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3F6E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924" y="3549208"/>
            <a:ext cx="3576987" cy="314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215990" y="3573016"/>
            <a:ext cx="155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Drawing courtesy J. Zmeskal (SMI-Austria)</a:t>
            </a:r>
            <a:endParaRPr lang="it-IT" sz="12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834639" y="3574757"/>
            <a:ext cx="527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SDD development for the upgrade of the SIDDHARTA-2 experiment (LNF, J-PARC)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3955802" y="47158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4x2 SDD array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3246" y="4669071"/>
            <a:ext cx="3439893" cy="2062086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>
          <a:xfrm flipH="1" flipV="1">
            <a:off x="2195736" y="5264174"/>
            <a:ext cx="1584175" cy="2513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6228184" y="42838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INFN-MI readout ASIC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6745731" y="3068960"/>
            <a:ext cx="106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T=160K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3864281" y="6100466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INFN-MI detection module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>
                <a:solidFill>
                  <a:srgbClr val="FFFF00"/>
                </a:solidFill>
              </a:rPr>
              <a:t>AEGIS</a:t>
            </a:r>
            <a:endParaRPr lang="en-US" sz="4400" b="1" dirty="0" smtClean="0">
              <a:solidFill>
                <a:srgbClr val="FFFF00"/>
              </a:solidFill>
            </a:endParaRP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nazionale</a:t>
            </a:r>
            <a:r>
              <a:rPr lang="en-US" sz="1600" b="1" dirty="0" smtClean="0">
                <a:solidFill>
                  <a:schemeClr val="bg1"/>
                </a:solidFill>
              </a:rPr>
              <a:t>: Gemma </a:t>
            </a:r>
            <a:r>
              <a:rPr lang="en-US" sz="1600" b="1" dirty="0" err="1" smtClean="0">
                <a:solidFill>
                  <a:schemeClr val="bg1"/>
                </a:solidFill>
              </a:rPr>
              <a:t>Testera</a:t>
            </a:r>
            <a:r>
              <a:rPr lang="en-US" sz="1600" b="1" dirty="0" smtClean="0">
                <a:solidFill>
                  <a:schemeClr val="bg1"/>
                </a:solidFill>
              </a:rPr>
              <a:t> (GE) 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Locale: Marco </a:t>
            </a:r>
            <a:r>
              <a:rPr lang="en-US" sz="1600" b="1" dirty="0" err="1" smtClean="0">
                <a:solidFill>
                  <a:schemeClr val="bg1"/>
                </a:solidFill>
              </a:rPr>
              <a:t>Giammarchi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4288" y="1988840"/>
            <a:ext cx="1780491" cy="2031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FTE =  7.3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Perc</a:t>
            </a:r>
            <a:r>
              <a:rPr lang="en-US" b="1" dirty="0" smtClean="0">
                <a:solidFill>
                  <a:schemeClr val="bg1"/>
                </a:solidFill>
              </a:rPr>
              <a:t>. = 61%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Tot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r>
              <a:rPr lang="en-US" b="1" dirty="0" smtClean="0">
                <a:solidFill>
                  <a:schemeClr val="bg1"/>
                </a:solidFill>
              </a:rPr>
              <a:t> = 12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Ricercatori</a:t>
            </a:r>
            <a:r>
              <a:rPr lang="en-US" b="1" dirty="0" smtClean="0">
                <a:solidFill>
                  <a:schemeClr val="bg1"/>
                </a:solidFill>
              </a:rPr>
              <a:t>= 7 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Ass-</a:t>
            </a:r>
            <a:r>
              <a:rPr lang="en-US" b="1" dirty="0" err="1" smtClean="0">
                <a:solidFill>
                  <a:schemeClr val="bg1"/>
                </a:solidFill>
              </a:rPr>
              <a:t>Dott</a:t>
            </a:r>
            <a:r>
              <a:rPr lang="en-US" b="1" dirty="0" smtClean="0">
                <a:solidFill>
                  <a:schemeClr val="bg1"/>
                </a:solidFill>
              </a:rPr>
              <a:t> =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989995"/>
            <a:ext cx="6768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bg1"/>
                </a:solidFill>
              </a:rPr>
              <a:t>Programma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Scientifico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  <a:r>
              <a:rPr lang="en-US" b="1" dirty="0" smtClean="0">
                <a:solidFill>
                  <a:schemeClr val="bg1"/>
                </a:solidFill>
              </a:rPr>
              <a:t> Studio </a:t>
            </a:r>
            <a:r>
              <a:rPr lang="en-US" b="1" dirty="0" err="1" smtClean="0">
                <a:solidFill>
                  <a:schemeClr val="bg1"/>
                </a:solidFill>
              </a:rPr>
              <a:t>dell’Antimateria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dirty="0" err="1" smtClean="0">
                <a:solidFill>
                  <a:schemeClr val="bg1"/>
                </a:solidFill>
              </a:rPr>
              <a:t>Spettroscopia</a:t>
            </a:r>
            <a:r>
              <a:rPr lang="en-US" dirty="0" smtClean="0">
                <a:solidFill>
                  <a:schemeClr val="bg1"/>
                </a:solidFill>
              </a:rPr>
              <a:t> e studio </a:t>
            </a:r>
            <a:r>
              <a:rPr lang="en-US" dirty="0" err="1" smtClean="0">
                <a:solidFill>
                  <a:schemeClr val="bg1"/>
                </a:solidFill>
              </a:rPr>
              <a:t>degli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stati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eccitati</a:t>
            </a:r>
            <a:r>
              <a:rPr lang="en-US" dirty="0" smtClean="0">
                <a:solidFill>
                  <a:schemeClr val="bg1"/>
                </a:solidFill>
              </a:rPr>
              <a:t> del </a:t>
            </a:r>
            <a:r>
              <a:rPr lang="en-US" dirty="0" err="1" smtClean="0">
                <a:solidFill>
                  <a:schemeClr val="bg1"/>
                </a:solidFill>
              </a:rPr>
              <a:t>Positronio</a:t>
            </a:r>
            <a:endParaRPr lang="en-US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Studio </a:t>
            </a:r>
            <a:r>
              <a:rPr lang="en-US" dirty="0" err="1" smtClean="0">
                <a:solidFill>
                  <a:schemeClr val="bg1"/>
                </a:solidFill>
              </a:rPr>
              <a:t>della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formazione</a:t>
            </a:r>
            <a:r>
              <a:rPr lang="en-US" dirty="0" smtClean="0">
                <a:solidFill>
                  <a:schemeClr val="bg1"/>
                </a:solidFill>
              </a:rPr>
              <a:t> di H per </a:t>
            </a:r>
            <a:r>
              <a:rPr lang="en-US" dirty="0" err="1" smtClean="0">
                <a:solidFill>
                  <a:schemeClr val="bg1"/>
                </a:solidFill>
              </a:rPr>
              <a:t>scambio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carica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</a:rPr>
              <a:t>Laser </a:t>
            </a:r>
            <a:r>
              <a:rPr lang="it-IT" dirty="0" err="1" smtClean="0">
                <a:solidFill>
                  <a:schemeClr val="bg1"/>
                </a:solidFill>
              </a:rPr>
              <a:t>cooling</a:t>
            </a:r>
            <a:r>
              <a:rPr lang="it-IT" dirty="0" smtClean="0">
                <a:solidFill>
                  <a:schemeClr val="bg1"/>
                </a:solidFill>
              </a:rPr>
              <a:t> del Positronio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</a:rPr>
              <a:t>Studio della Gravità dell’Antimateria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</a:rPr>
              <a:t>Studio dell’Invarianza CPT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u="sng" dirty="0" smtClean="0">
                <a:solidFill>
                  <a:schemeClr val="bg1"/>
                </a:solidFill>
              </a:rPr>
              <a:t>R&amp;D sui </a:t>
            </a:r>
            <a:r>
              <a:rPr lang="en-US" b="1" u="sng" dirty="0" err="1" smtClean="0">
                <a:solidFill>
                  <a:schemeClr val="bg1"/>
                </a:solidFill>
              </a:rPr>
              <a:t>rivelatori</a:t>
            </a:r>
            <a:endParaRPr lang="en-US" b="1" u="sng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Cristalli di PbF</a:t>
            </a:r>
            <a:r>
              <a:rPr lang="it-IT" b="1" baseline="-25000" dirty="0" smtClean="0">
                <a:solidFill>
                  <a:schemeClr val="bg1"/>
                </a:solidFill>
                <a:sym typeface="Symbol"/>
              </a:rPr>
              <a:t>2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per la rivelazione di gamma da annichilazione Ps 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chemeClr val="bg1"/>
                </a:solidFill>
                <a:sym typeface="Symbol"/>
              </a:rPr>
              <a:t>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Rivelazione di laser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cooling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del Positronio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bg1"/>
              </a:solidFill>
              <a:sym typeface="Symbol"/>
            </a:endParaRPr>
          </a:p>
          <a:p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Laboratori</a:t>
            </a:r>
            <a:r>
              <a:rPr lang="en-US" b="1" u="sng" dirty="0" smtClean="0">
                <a:solidFill>
                  <a:schemeClr val="bg1"/>
                </a:solidFill>
                <a:sym typeface="Symbol"/>
              </a:rPr>
              <a:t> per </a:t>
            </a:r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Misure</a:t>
            </a:r>
            <a:endParaRPr lang="it-IT" b="1" dirty="0" smtClean="0">
              <a:solidFill>
                <a:schemeClr val="bg1"/>
              </a:solidFill>
              <a:sym typeface="Symbol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Cern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di Ginevra (Sede dell’Esperimento)</a:t>
            </a: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A Milano: Laboratorio Ottica Quantistica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Dip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. Di Fisica (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Cialdi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)</a:t>
            </a:r>
          </a:p>
          <a:p>
            <a:r>
              <a:rPr lang="it-IT" b="1" dirty="0">
                <a:solidFill>
                  <a:schemeClr val="bg1"/>
                </a:solidFill>
                <a:sym typeface="Symbol"/>
              </a:rPr>
              <a:t>	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  Laboratorio Positroni di Como (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Ferragut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6237312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 dirty="0">
                <a:solidFill>
                  <a:schemeClr val="bg1"/>
                </a:solidFill>
                <a:latin typeface="Comic Sans MS" pitchFamily="66" charset="0"/>
              </a:rPr>
              <a:t>Sezioni coinvolte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MI, PV,TN-PD,GE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69348"/>
            <a:ext cx="4230216" cy="164854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Terzo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  <a:r>
              <a:rPr lang="en-US" sz="4400" dirty="0" err="1" smtClean="0">
                <a:solidFill>
                  <a:srgbClr val="FFFF00"/>
                </a:solidFill>
              </a:rPr>
              <a:t>Richieste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Servizi</a:t>
            </a:r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- In </a:t>
            </a:r>
            <a:r>
              <a:rPr lang="en-US" sz="3600" dirty="0" err="1" smtClean="0">
                <a:solidFill>
                  <a:srgbClr val="FFFF00"/>
                </a:solidFill>
              </a:rPr>
              <a:t>mesi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uomo</a:t>
            </a:r>
            <a:r>
              <a:rPr lang="en-US" sz="3600" dirty="0" smtClean="0">
                <a:solidFill>
                  <a:srgbClr val="FFFF00"/>
                </a:solidFill>
              </a:rPr>
              <a:t> -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28800"/>
            <a:ext cx="50196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429256" y="1639661"/>
            <a:ext cx="3571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La richiesta è in linea con Il passato (in questa ottica sono stati presi gli impegni con le varie collaborazioni).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La richiesta si concentra più nella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parte di progettazione rispetto che nella realizzazione.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4143381"/>
            <a:ext cx="5072097" cy="193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2844" y="142852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Galileo</a:t>
            </a:r>
            <a:endParaRPr lang="it-IT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96270" y="1052736"/>
            <a:ext cx="1751594" cy="1465383"/>
          </a:xfrm>
          <a:prstGeom prst="rect">
            <a:avLst/>
          </a:prstGeom>
        </p:spPr>
      </p:pic>
      <p:pic>
        <p:nvPicPr>
          <p:cNvPr id="6" name="Immagine 5" descr="GALILEO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4894"/>
          <a:stretch/>
        </p:blipFill>
        <p:spPr>
          <a:xfrm>
            <a:off x="3779912" y="3805"/>
            <a:ext cx="4279909" cy="278181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1520" y="2928934"/>
            <a:ext cx="7314888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Lavori</a:t>
            </a:r>
            <a:r>
              <a:rPr lang="en-US" dirty="0" smtClean="0"/>
              <a:t> di </a:t>
            </a:r>
            <a:r>
              <a:rPr lang="en-US" dirty="0" err="1" smtClean="0"/>
              <a:t>progettazione</a:t>
            </a:r>
            <a:r>
              <a:rPr lang="en-US" dirty="0" smtClean="0"/>
              <a:t>/</a:t>
            </a:r>
            <a:r>
              <a:rPr lang="en-US" dirty="0" err="1" smtClean="0"/>
              <a:t>costruzione</a:t>
            </a:r>
            <a:r>
              <a:rPr lang="en-US" dirty="0" smtClean="0"/>
              <a:t> a Milano </a:t>
            </a:r>
            <a:r>
              <a:rPr lang="en-US" dirty="0" err="1" smtClean="0"/>
              <a:t>fatti</a:t>
            </a:r>
            <a:r>
              <a:rPr lang="en-US" dirty="0" smtClean="0"/>
              <a:t> o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completare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2014:</a:t>
            </a:r>
          </a:p>
          <a:p>
            <a:endParaRPr lang="en-US" dirty="0"/>
          </a:p>
          <a:p>
            <a:pPr marL="285750" indent="-285750">
              <a:buBlip>
                <a:blip r:embed="rId4"/>
              </a:buBlip>
            </a:pPr>
            <a:r>
              <a:rPr lang="en-US" dirty="0" smtClean="0">
                <a:solidFill>
                  <a:srgbClr val="0070C0"/>
                </a:solidFill>
              </a:rPr>
              <a:t>Camera di scattering</a:t>
            </a:r>
          </a:p>
          <a:p>
            <a:pPr marL="285750" indent="-285750">
              <a:buBlip>
                <a:blip r:embed="rId4"/>
              </a:buBlip>
            </a:pPr>
            <a:r>
              <a:rPr lang="en-US" dirty="0" err="1" smtClean="0">
                <a:solidFill>
                  <a:srgbClr val="0070C0"/>
                </a:solidFill>
              </a:rPr>
              <a:t>Porta-bersaglio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singolo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50000"/>
              </a:lnSpc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FF0000"/>
                </a:solidFill>
              </a:rPr>
              <a:t>Supporti</a:t>
            </a:r>
            <a:r>
              <a:rPr lang="en-US" dirty="0" smtClean="0">
                <a:solidFill>
                  <a:srgbClr val="FF0000"/>
                </a:solidFill>
              </a:rPr>
              <a:t> per </a:t>
            </a:r>
            <a:r>
              <a:rPr lang="en-US" dirty="0" err="1" smtClean="0">
                <a:solidFill>
                  <a:srgbClr val="FF0000"/>
                </a:solidFill>
              </a:rPr>
              <a:t>rivelatori</a:t>
            </a:r>
            <a:r>
              <a:rPr lang="en-US" dirty="0" smtClean="0">
                <a:solidFill>
                  <a:srgbClr val="FF0000"/>
                </a:solidFill>
              </a:rPr>
              <a:t> GASP a 90° 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in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produzione</a:t>
            </a: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/>
              <a:t>Supporti</a:t>
            </a:r>
            <a:r>
              <a:rPr lang="en-US" dirty="0" smtClean="0"/>
              <a:t> per </a:t>
            </a:r>
            <a:r>
              <a:rPr lang="en-US" dirty="0" err="1" smtClean="0"/>
              <a:t>rivelatori</a:t>
            </a:r>
            <a:r>
              <a:rPr lang="en-US" dirty="0" smtClean="0"/>
              <a:t> </a:t>
            </a:r>
            <a:r>
              <a:rPr lang="en-US" dirty="0" err="1" smtClean="0"/>
              <a:t>ancillari</a:t>
            </a:r>
            <a:r>
              <a:rPr lang="en-US" dirty="0" smtClean="0"/>
              <a:t> LaBr3 a 90°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Porta</a:t>
            </a:r>
            <a:r>
              <a:rPr lang="en-US" dirty="0" smtClean="0"/>
              <a:t>-target a </a:t>
            </a:r>
            <a:r>
              <a:rPr lang="en-US" dirty="0" err="1" smtClean="0"/>
              <a:t>piu</a:t>
            </a:r>
            <a:r>
              <a:rPr lang="en-US" dirty="0" smtClean="0"/>
              <a:t>’ </a:t>
            </a:r>
            <a:r>
              <a:rPr lang="en-US" dirty="0" err="1" smtClean="0"/>
              <a:t>posizioni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Carter per </a:t>
            </a:r>
            <a:r>
              <a:rPr lang="en-US" dirty="0" err="1" smtClean="0"/>
              <a:t>schermi</a:t>
            </a:r>
            <a:r>
              <a:rPr lang="en-US" dirty="0" smtClean="0"/>
              <a:t> </a:t>
            </a:r>
            <a:r>
              <a:rPr lang="en-US" dirty="0" err="1" smtClean="0"/>
              <a:t>antiCompton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Progetto</a:t>
            </a:r>
            <a:r>
              <a:rPr lang="en-US" dirty="0" smtClean="0"/>
              <a:t> e </a:t>
            </a:r>
            <a:r>
              <a:rPr lang="en-US" dirty="0" err="1" smtClean="0"/>
              <a:t>realizzazione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decay station a SPES </a:t>
            </a:r>
            <a:endParaRPr lang="it-IT" dirty="0"/>
          </a:p>
        </p:txBody>
      </p:sp>
      <p:sp>
        <p:nvSpPr>
          <p:cNvPr id="8" name="Freccia a destra 7"/>
          <p:cNvSpPr/>
          <p:nvPr/>
        </p:nvSpPr>
        <p:spPr>
          <a:xfrm>
            <a:off x="3347864" y="3562584"/>
            <a:ext cx="1368152" cy="362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929190" y="3559734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sotto </a:t>
            </a:r>
            <a:r>
              <a:rPr lang="en-US" dirty="0" err="1" smtClean="0"/>
              <a:t>fascio</a:t>
            </a:r>
            <a:r>
              <a:rPr lang="en-US" dirty="0" smtClean="0"/>
              <a:t> 28-29 </a:t>
            </a:r>
            <a:r>
              <a:rPr lang="en-US" dirty="0" err="1" smtClean="0"/>
              <a:t>Luglio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10" name="Parentesi graffa chiusa 9"/>
          <p:cNvSpPr/>
          <p:nvPr/>
        </p:nvSpPr>
        <p:spPr>
          <a:xfrm>
            <a:off x="5436096" y="4873150"/>
            <a:ext cx="144016" cy="8460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705458" y="5073784"/>
            <a:ext cx="17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 fare </a:t>
            </a:r>
            <a:r>
              <a:rPr lang="en-US" dirty="0" err="1" smtClean="0"/>
              <a:t>nel</a:t>
            </a:r>
            <a:r>
              <a:rPr lang="en-US" dirty="0" smtClean="0"/>
              <a:t> 2015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357950" y="5845750"/>
            <a:ext cx="186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partire</a:t>
            </a:r>
            <a:r>
              <a:rPr lang="en-US" dirty="0" smtClean="0"/>
              <a:t> </a:t>
            </a:r>
            <a:r>
              <a:rPr lang="en-US" dirty="0" err="1" smtClean="0"/>
              <a:t>dal</a:t>
            </a:r>
            <a:r>
              <a:rPr lang="en-US" dirty="0" smtClean="0"/>
              <a:t> 2015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42844" y="2928934"/>
            <a:ext cx="8858312" cy="1643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42844" y="4643446"/>
            <a:ext cx="8858312" cy="1785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3000364" y="6488668"/>
            <a:ext cx="611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Grazie a </a:t>
            </a:r>
            <a:r>
              <a:rPr lang="it-IT" dirty="0" err="1" smtClean="0"/>
              <a:t>G.Benzoni</a:t>
            </a:r>
            <a:r>
              <a:rPr lang="it-IT" dirty="0" smtClean="0"/>
              <a:t>, </a:t>
            </a:r>
            <a:r>
              <a:rPr lang="it-IT" dirty="0" err="1" smtClean="0"/>
              <a:t>B.Million</a:t>
            </a:r>
            <a:r>
              <a:rPr lang="it-IT" dirty="0" smtClean="0"/>
              <a:t> </a:t>
            </a:r>
            <a:r>
              <a:rPr lang="it-IT" dirty="0" err="1" smtClean="0"/>
              <a:t>S.Coelli</a:t>
            </a:r>
            <a:r>
              <a:rPr lang="it-IT" dirty="0" smtClean="0"/>
              <a:t> e </a:t>
            </a:r>
            <a:r>
              <a:rPr lang="it-IT" smtClean="0"/>
              <a:t>al personale </a:t>
            </a:r>
            <a:r>
              <a:rPr lang="it-IT" dirty="0" smtClean="0"/>
              <a:t>dell’officina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2856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40"/>
          <a:stretch/>
        </p:blipFill>
        <p:spPr bwMode="auto">
          <a:xfrm>
            <a:off x="254116" y="260648"/>
            <a:ext cx="3870491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499993" y="26064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Dettaglio</a:t>
            </a:r>
            <a:r>
              <a:rPr lang="en-US" dirty="0" smtClean="0"/>
              <a:t> camera di scattering e </a:t>
            </a:r>
            <a:r>
              <a:rPr lang="en-US" dirty="0" err="1" smtClean="0"/>
              <a:t>porta</a:t>
            </a:r>
            <a:r>
              <a:rPr lang="en-US" dirty="0" smtClean="0"/>
              <a:t>-target</a:t>
            </a:r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639" y="980728"/>
            <a:ext cx="2982665" cy="210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672186" cy="32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71600" y="5949280"/>
            <a:ext cx="292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Supporti</a:t>
            </a:r>
            <a:r>
              <a:rPr lang="en-US" dirty="0" smtClean="0"/>
              <a:t> a 90° per GASP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005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AEGIS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7504" y="980728"/>
            <a:ext cx="8928992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600" b="1" dirty="0" err="1" smtClean="0">
                <a:solidFill>
                  <a:srgbClr val="FFFF00"/>
                </a:solidFill>
              </a:rPr>
              <a:t>Richieste</a:t>
            </a:r>
            <a:r>
              <a:rPr lang="en-US" sz="1600" b="1" dirty="0" smtClean="0">
                <a:solidFill>
                  <a:srgbClr val="FFFF00"/>
                </a:solidFill>
              </a:rPr>
              <a:t> 2014:</a:t>
            </a:r>
          </a:p>
          <a:p>
            <a:pPr>
              <a:lnSpc>
                <a:spcPct val="110000"/>
              </a:lnSpc>
              <a:defRPr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Realizzazione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della</a:t>
            </a:r>
            <a:r>
              <a:rPr lang="en-US" sz="1600" b="1" dirty="0" smtClean="0">
                <a:solidFill>
                  <a:schemeClr val="bg1"/>
                </a:solidFill>
              </a:rPr>
              <a:t> camera di laser cooling del </a:t>
            </a:r>
            <a:r>
              <a:rPr lang="en-US" sz="1600" b="1" dirty="0" err="1" smtClean="0">
                <a:solidFill>
                  <a:schemeClr val="bg1"/>
                </a:solidFill>
              </a:rPr>
              <a:t>Positronio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In tale camera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dovrà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realizzare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raffreddamento</a:t>
            </a:r>
            <a:r>
              <a:rPr lang="en-US" sz="1600" b="1" dirty="0" smtClean="0">
                <a:solidFill>
                  <a:schemeClr val="bg1"/>
                </a:solidFill>
              </a:rPr>
              <a:t> laser del </a:t>
            </a:r>
            <a:r>
              <a:rPr lang="en-US" sz="1600" b="1" dirty="0" err="1" smtClean="0">
                <a:solidFill>
                  <a:schemeClr val="bg1"/>
                </a:solidFill>
              </a:rPr>
              <a:t>sistema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interfacciando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correttamente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sistema</a:t>
            </a:r>
            <a:r>
              <a:rPr lang="en-US" sz="1600" b="1" dirty="0" smtClean="0">
                <a:solidFill>
                  <a:schemeClr val="bg1"/>
                </a:solidFill>
              </a:rPr>
              <a:t> di </a:t>
            </a:r>
            <a:r>
              <a:rPr lang="en-US" sz="1600" b="1" dirty="0" err="1" smtClean="0">
                <a:solidFill>
                  <a:schemeClr val="bg1"/>
                </a:solidFill>
              </a:rPr>
              <a:t>accelerazione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positroni</a:t>
            </a:r>
            <a:r>
              <a:rPr lang="en-US" sz="1600" b="1" dirty="0" smtClean="0">
                <a:solidFill>
                  <a:schemeClr val="bg1"/>
                </a:solidFill>
              </a:rPr>
              <a:t> con I </a:t>
            </a:r>
            <a:r>
              <a:rPr lang="en-US" sz="1600" b="1" dirty="0" err="1" smtClean="0">
                <a:solidFill>
                  <a:schemeClr val="bg1"/>
                </a:solidFill>
              </a:rPr>
              <a:t>sistemi</a:t>
            </a:r>
            <a:r>
              <a:rPr lang="en-US" sz="1600" b="1" dirty="0" smtClean="0">
                <a:solidFill>
                  <a:schemeClr val="bg1"/>
                </a:solidFill>
              </a:rPr>
              <a:t> laser (di Milano e di </a:t>
            </a:r>
            <a:r>
              <a:rPr lang="en-US" sz="1600" b="1" dirty="0" err="1" smtClean="0">
                <a:solidFill>
                  <a:schemeClr val="bg1"/>
                </a:solidFill>
              </a:rPr>
              <a:t>Orsay</a:t>
            </a:r>
            <a:r>
              <a:rPr lang="en-US" sz="1600" b="1" dirty="0" smtClean="0">
                <a:solidFill>
                  <a:schemeClr val="bg1"/>
                </a:solidFill>
              </a:rPr>
              <a:t>) </a:t>
            </a:r>
            <a:r>
              <a:rPr lang="en-US" sz="1600" b="1" dirty="0" err="1" smtClean="0">
                <a:solidFill>
                  <a:schemeClr val="bg1"/>
                </a:solidFill>
              </a:rPr>
              <a:t>dell’esperimento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10000"/>
              </a:lnSpc>
              <a:buFontTx/>
              <a:buChar char="-"/>
              <a:defRPr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- Il tempo </a:t>
            </a:r>
            <a:r>
              <a:rPr lang="en-US" sz="1600" b="1" dirty="0" err="1" smtClean="0">
                <a:solidFill>
                  <a:schemeClr val="bg1"/>
                </a:solidFill>
              </a:rPr>
              <a:t>richiesto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consiste</a:t>
            </a:r>
            <a:r>
              <a:rPr lang="en-US" sz="1600" b="1" dirty="0" smtClean="0">
                <a:solidFill>
                  <a:schemeClr val="bg1"/>
                </a:solidFill>
              </a:rPr>
              <a:t> in 4 </a:t>
            </a:r>
            <a:r>
              <a:rPr lang="en-US" sz="1600" b="1" dirty="0" err="1" smtClean="0">
                <a:solidFill>
                  <a:schemeClr val="bg1"/>
                </a:solidFill>
              </a:rPr>
              <a:t>mesi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uomo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sostanzialmente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progettazione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lvl="2">
              <a:lnSpc>
                <a:spcPct val="110000"/>
              </a:lnSpc>
              <a:buNone/>
              <a:defRPr/>
            </a:pPr>
            <a:endParaRPr lang="it-IT" sz="1600" dirty="0" smtClean="0"/>
          </a:p>
        </p:txBody>
      </p:sp>
      <p:pic>
        <p:nvPicPr>
          <p:cNvPr id="106498" name="Picture 2" descr="C:\Users\Franco\Desktop\global 3D.jpg"/>
          <p:cNvPicPr>
            <a:picLocks noChangeAspect="1" noChangeArrowheads="1"/>
          </p:cNvPicPr>
          <p:nvPr/>
        </p:nvPicPr>
        <p:blipFill>
          <a:blip r:embed="rId2" cstate="print"/>
          <a:srcRect l="19050" t="3659" r="26651" b="6955"/>
          <a:stretch>
            <a:fillRect/>
          </a:stretch>
        </p:blipFill>
        <p:spPr bwMode="auto">
          <a:xfrm>
            <a:off x="2627784" y="3573016"/>
            <a:ext cx="3289856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7643192" cy="796950"/>
          </a:xfrm>
        </p:spPr>
        <p:txBody>
          <a:bodyPr/>
          <a:lstStyle/>
          <a:p>
            <a:r>
              <a:rPr lang="it-IT" dirty="0" smtClean="0"/>
              <a:t>NEWCHIM @ INFN-MI</a:t>
            </a:r>
            <a:endParaRPr lang="en-US" dirty="0"/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27617" y="844780"/>
            <a:ext cx="4498031" cy="1015663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Comic Sans MS" pitchFamily="84" charset="0"/>
              </a:rPr>
              <a:t>Servizio officina meccanica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Comic Sans MS" pitchFamily="84" charset="0"/>
              </a:rPr>
              <a:t>2015</a:t>
            </a:r>
            <a:endParaRPr lang="it-IT" b="1" dirty="0" smtClean="0">
              <a:solidFill>
                <a:schemeClr val="bg1"/>
              </a:solidFill>
              <a:latin typeface="Comic Sans MS" pitchFamily="8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4064" y="1940996"/>
            <a:ext cx="4498031" cy="1574983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b="1" dirty="0" smtClean="0">
                <a:solidFill>
                  <a:schemeClr val="bg1"/>
                </a:solidFill>
                <a:latin typeface="Comic Sans MS" pitchFamily="84" charset="0"/>
              </a:rPr>
              <a:t>1 mese/uomo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per lavorazioni meccaniche per flange dedicate per le interconnessioni e supporti rivelatori ed elettronica di front-end per caratterizzazioni in lab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4064" y="3612114"/>
            <a:ext cx="4498031" cy="2862322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Comic Sans MS" pitchFamily="84" charset="0"/>
              </a:rPr>
              <a:t>Servizio officina meccanica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Comic Sans MS" pitchFamily="84" charset="0"/>
              </a:rPr>
              <a:t>2014</a:t>
            </a:r>
          </a:p>
          <a:p>
            <a:pPr lvl="6" algn="r">
              <a:lnSpc>
                <a:spcPct val="150000"/>
              </a:lnSpc>
            </a:pP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Lavorazione custom flangia a vuoto e supporti per rivelatori</a:t>
            </a:r>
          </a:p>
        </p:txBody>
      </p:sp>
      <p:pic>
        <p:nvPicPr>
          <p:cNvPr id="15" name="Picture 2" descr="C:\Documents and Settings\andreacastoldi\My Documents\Downloads\2014-04-08 09.51.57.jpg"/>
          <p:cNvPicPr>
            <a:picLocks noChangeAspect="1" noChangeArrowheads="1"/>
          </p:cNvPicPr>
          <p:nvPr/>
        </p:nvPicPr>
        <p:blipFill>
          <a:blip r:embed="rId2" cstate="print"/>
          <a:srcRect l="16609" t="14764" r="22146"/>
          <a:stretch>
            <a:fillRect/>
          </a:stretch>
        </p:blipFill>
        <p:spPr bwMode="auto">
          <a:xfrm>
            <a:off x="126334" y="4466669"/>
            <a:ext cx="1287379" cy="1343767"/>
          </a:xfrm>
          <a:prstGeom prst="rect">
            <a:avLst/>
          </a:prstGeom>
          <a:noFill/>
        </p:spPr>
      </p:pic>
      <p:pic>
        <p:nvPicPr>
          <p:cNvPr id="16" name="Picture 4" descr="C:\Documents and Settings\andreacastoldi\My Documents\Downloads\2014-04-08 14.41.101.jpg"/>
          <p:cNvPicPr>
            <a:picLocks noChangeAspect="1" noChangeArrowheads="1"/>
          </p:cNvPicPr>
          <p:nvPr/>
        </p:nvPicPr>
        <p:blipFill>
          <a:blip r:embed="rId3" cstate="print"/>
          <a:srcRect l="18455" r="11073"/>
          <a:stretch>
            <a:fillRect/>
          </a:stretch>
        </p:blipFill>
        <p:spPr bwMode="auto">
          <a:xfrm>
            <a:off x="1451796" y="4843558"/>
            <a:ext cx="1522246" cy="1620044"/>
          </a:xfrm>
          <a:prstGeom prst="rect">
            <a:avLst/>
          </a:prstGeom>
          <a:noFill/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620124" y="844780"/>
            <a:ext cx="4451683" cy="1015663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Comic Sans MS" pitchFamily="84" charset="0"/>
              </a:rPr>
              <a:t>Servizio elettronica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Comic Sans MS" pitchFamily="84" charset="0"/>
              </a:rPr>
              <a:t>2015</a:t>
            </a:r>
            <a:endParaRPr lang="it-IT" b="1" dirty="0" smtClean="0">
              <a:solidFill>
                <a:schemeClr val="bg1"/>
              </a:solidFill>
              <a:latin typeface="Comic Sans MS" pitchFamily="84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620124" y="1940996"/>
            <a:ext cx="4451683" cy="3139321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b="1" dirty="0" smtClean="0">
                <a:solidFill>
                  <a:schemeClr val="bg1"/>
                </a:solidFill>
                <a:latin typeface="Comic Sans MS" pitchFamily="84" charset="0"/>
              </a:rPr>
              <a:t>3 mesi/uomo (nella persona di C. Boiano) </a:t>
            </a:r>
            <a:r>
              <a:rPr lang="it-IT" sz="1600" b="1" dirty="0">
                <a:solidFill>
                  <a:schemeClr val="bg1"/>
                </a:solidFill>
                <a:latin typeface="Comic Sans MS" pitchFamily="84" charset="0"/>
              </a:rPr>
              <a:t>per supporto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qualificazione elettronica su </a:t>
            </a:r>
            <a:r>
              <a:rPr lang="it-IT" sz="1600" b="1" dirty="0">
                <a:solidFill>
                  <a:schemeClr val="bg1"/>
                </a:solidFill>
                <a:latin typeface="Comic Sans MS" pitchFamily="84" charset="0"/>
              </a:rPr>
              <a:t>fascio,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set-up su </a:t>
            </a:r>
            <a:r>
              <a:rPr lang="it-IT" sz="1600" b="1" dirty="0">
                <a:solidFill>
                  <a:schemeClr val="bg1"/>
                </a:solidFill>
                <a:latin typeface="Comic Sans MS" pitchFamily="84" charset="0"/>
              </a:rPr>
              <a:t>fascio agli LNS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e in altri lab. di </a:t>
            </a:r>
            <a:r>
              <a:rPr lang="it-IT" sz="1600" b="1" dirty="0">
                <a:solidFill>
                  <a:schemeClr val="bg1"/>
                </a:solidFill>
                <a:latin typeface="Comic Sans MS" pitchFamily="84" charset="0"/>
              </a:rPr>
              <a:t>presa dati,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qualificazione </a:t>
            </a:r>
            <a:r>
              <a:rPr lang="it-IT" sz="1600" b="1" dirty="0">
                <a:solidFill>
                  <a:schemeClr val="bg1"/>
                </a:solidFill>
                <a:latin typeface="Comic Sans MS" pitchFamily="84" charset="0"/>
              </a:rPr>
              <a:t>degli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ASIC </a:t>
            </a:r>
            <a:r>
              <a:rPr lang="it-IT" sz="1600" b="1" dirty="0">
                <a:solidFill>
                  <a:schemeClr val="bg1"/>
                </a:solidFill>
                <a:latin typeface="Comic Sans MS" pitchFamily="84" charset="0"/>
              </a:rPr>
              <a:t>del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front-end </a:t>
            </a:r>
            <a:r>
              <a:rPr lang="it-IT" sz="1600" b="1" dirty="0">
                <a:solidFill>
                  <a:schemeClr val="bg1"/>
                </a:solidFill>
                <a:latin typeface="Comic Sans MS" pitchFamily="84" charset="0"/>
              </a:rPr>
              <a:t>di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FARCOS. Eventualmente supporto </a:t>
            </a:r>
            <a:r>
              <a:rPr lang="it-IT" sz="1600" b="1" dirty="0">
                <a:solidFill>
                  <a:schemeClr val="bg1"/>
                </a:solidFill>
                <a:latin typeface="Comic Sans MS" pitchFamily="84" charset="0"/>
              </a:rPr>
              <a:t>nell'adattamento dell'elettronica di back-end 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GET (interfacce ad alta </a:t>
            </a:r>
            <a:r>
              <a:rPr lang="it-IT" sz="1600" b="1" dirty="0" err="1" smtClean="0">
                <a:solidFill>
                  <a:schemeClr val="bg1"/>
                </a:solidFill>
                <a:latin typeface="Comic Sans MS" pitchFamily="84" charset="0"/>
              </a:rPr>
              <a:t>densita’</a:t>
            </a: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, ...)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4620124" y="5176274"/>
            <a:ext cx="4475747" cy="1292662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Comic Sans MS" pitchFamily="84" charset="0"/>
              </a:rPr>
              <a:t>Servizio elettronica 2014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chemeClr val="bg1"/>
                </a:solidFill>
                <a:latin typeface="Comic Sans MS" pitchFamily="84" charset="0"/>
              </a:rPr>
              <a:t>Ottimizzazione e sviluppo preamplificatori SMD per FARCOS e setup a LNS</a:t>
            </a:r>
          </a:p>
        </p:txBody>
      </p:sp>
    </p:spTree>
    <p:extLst>
      <p:ext uri="{BB962C8B-B14F-4D97-AF65-F5344CB8AC3E}">
        <p14:creationId xmlns:p14="http://schemas.microsoft.com/office/powerpoint/2010/main" xmlns="" val="377353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Terzo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36.9 FTE   </a:t>
            </a:r>
            <a:r>
              <a:rPr lang="en-US" sz="4400" dirty="0" smtClean="0">
                <a:solidFill>
                  <a:srgbClr val="FFFF00"/>
                </a:solidFill>
                <a:sym typeface="Symbol"/>
              </a:rPr>
              <a:t>  </a:t>
            </a:r>
            <a:r>
              <a:rPr lang="en-US" sz="4400" dirty="0" smtClean="0">
                <a:solidFill>
                  <a:srgbClr val="FFFF00"/>
                </a:solidFill>
              </a:rPr>
              <a:t>51 </a:t>
            </a:r>
            <a:r>
              <a:rPr lang="en-US" sz="4400" dirty="0" err="1" smtClean="0">
                <a:solidFill>
                  <a:srgbClr val="FFFF00"/>
                </a:solidFill>
              </a:rPr>
              <a:t>persone</a:t>
            </a:r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Richieste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Globali</a:t>
            </a:r>
            <a:r>
              <a:rPr lang="en-US" sz="4000" dirty="0" smtClean="0">
                <a:solidFill>
                  <a:srgbClr val="FFFF00"/>
                </a:solidFill>
              </a:rPr>
              <a:t>  </a:t>
            </a:r>
            <a:r>
              <a:rPr lang="en-US" sz="4000" dirty="0" smtClean="0">
                <a:solidFill>
                  <a:srgbClr val="FFFF00"/>
                </a:solidFill>
                <a:sym typeface="Symbol"/>
              </a:rPr>
              <a:t> </a:t>
            </a:r>
            <a:r>
              <a:rPr lang="en-US" sz="4000" dirty="0" smtClean="0">
                <a:solidFill>
                  <a:srgbClr val="FFFF00"/>
                </a:solidFill>
              </a:rPr>
              <a:t>900 </a:t>
            </a:r>
            <a:r>
              <a:rPr lang="en-US" sz="4000" dirty="0" err="1" smtClean="0">
                <a:solidFill>
                  <a:srgbClr val="FFFF00"/>
                </a:solidFill>
              </a:rPr>
              <a:t>keuro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60" y="2564904"/>
            <a:ext cx="845611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1406" y="642918"/>
            <a:ext cx="8784976" cy="213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en-US" sz="1600" b="1" dirty="0" err="1" smtClean="0">
                <a:solidFill>
                  <a:srgbClr val="FFFF00"/>
                </a:solidFill>
              </a:rPr>
              <a:t>Attività</a:t>
            </a:r>
            <a:r>
              <a:rPr lang="en-US" sz="1600" b="1" dirty="0" smtClean="0">
                <a:solidFill>
                  <a:srgbClr val="FFFF00"/>
                </a:solidFill>
              </a:rPr>
              <a:t> 2014:</a:t>
            </a:r>
          </a:p>
          <a:p>
            <a:endParaRPr lang="it-IT" sz="1600" b="1" dirty="0" smtClean="0">
              <a:solidFill>
                <a:schemeClr val="bg1"/>
              </a:solidFill>
            </a:endParaRPr>
          </a:p>
          <a:p>
            <a:r>
              <a:rPr lang="it-IT" sz="1600" b="1" dirty="0" smtClean="0">
                <a:solidFill>
                  <a:schemeClr val="bg1"/>
                </a:solidFill>
              </a:rPr>
              <a:t>- Sergio Brambilla 	-  </a:t>
            </a:r>
            <a:r>
              <a:rPr lang="it-IT" sz="1600" b="1" dirty="0" err="1" smtClean="0">
                <a:solidFill>
                  <a:schemeClr val="bg1"/>
                </a:solidFill>
              </a:rPr>
              <a:t>Responsable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of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ancillary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acquisition</a:t>
            </a:r>
            <a:r>
              <a:rPr lang="it-IT" sz="1600" b="1" dirty="0" smtClean="0">
                <a:solidFill>
                  <a:schemeClr val="bg1"/>
                </a:solidFill>
              </a:rPr>
              <a:t> in AGATA @ GANIL</a:t>
            </a:r>
          </a:p>
          <a:p>
            <a:r>
              <a:rPr lang="it-IT" sz="1600" b="1" dirty="0" smtClean="0">
                <a:solidFill>
                  <a:schemeClr val="bg1"/>
                </a:solidFill>
              </a:rPr>
              <a:t>		-  key </a:t>
            </a:r>
            <a:r>
              <a:rPr lang="it-IT" sz="1600" b="1" dirty="0" err="1" smtClean="0">
                <a:solidFill>
                  <a:schemeClr val="bg1"/>
                </a:solidFill>
              </a:rPr>
              <a:t>support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for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front</a:t>
            </a:r>
            <a:r>
              <a:rPr lang="it-IT" sz="1600" b="1" dirty="0" smtClean="0">
                <a:solidFill>
                  <a:schemeClr val="bg1"/>
                </a:solidFill>
              </a:rPr>
              <a:t> end electronic and DAQ in PARIS </a:t>
            </a:r>
            <a:r>
              <a:rPr lang="it-IT" sz="1600" b="1" dirty="0" err="1" smtClean="0">
                <a:solidFill>
                  <a:schemeClr val="bg1"/>
                </a:solidFill>
              </a:rPr>
              <a:t>Collaboration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sz="1600" b="1" dirty="0" smtClean="0">
                <a:solidFill>
                  <a:schemeClr val="bg1"/>
                </a:solidFill>
              </a:rPr>
              <a:t>		-  </a:t>
            </a:r>
            <a:r>
              <a:rPr lang="it-IT" sz="1600" b="1" dirty="0" err="1" smtClean="0">
                <a:solidFill>
                  <a:schemeClr val="bg1"/>
                </a:solidFill>
              </a:rPr>
              <a:t>Conveneer</a:t>
            </a:r>
            <a:r>
              <a:rPr lang="it-IT" sz="1600" b="1" dirty="0" smtClean="0">
                <a:solidFill>
                  <a:schemeClr val="bg1"/>
                </a:solidFill>
              </a:rPr>
              <a:t>  </a:t>
            </a:r>
            <a:r>
              <a:rPr lang="it-IT" sz="1600" b="1" dirty="0" err="1" smtClean="0">
                <a:solidFill>
                  <a:schemeClr val="bg1"/>
                </a:solidFill>
              </a:rPr>
              <a:t>of</a:t>
            </a:r>
            <a:r>
              <a:rPr lang="it-IT" sz="1600" b="1" dirty="0" smtClean="0">
                <a:solidFill>
                  <a:schemeClr val="bg1"/>
                </a:solidFill>
              </a:rPr>
              <a:t> EGAN Electronic </a:t>
            </a:r>
            <a:r>
              <a:rPr lang="it-IT" sz="1600" b="1" dirty="0" err="1" smtClean="0">
                <a:solidFill>
                  <a:schemeClr val="bg1"/>
                </a:solidFill>
              </a:rPr>
              <a:t>working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group</a:t>
            </a:r>
            <a:r>
              <a:rPr lang="it-IT" sz="1600" b="1" dirty="0" smtClean="0">
                <a:solidFill>
                  <a:schemeClr val="bg1"/>
                </a:solidFill>
              </a:rPr>
              <a:t> (ENSAR) </a:t>
            </a:r>
            <a:br>
              <a:rPr lang="it-IT" sz="1600" b="1" dirty="0" smtClean="0">
                <a:solidFill>
                  <a:schemeClr val="bg1"/>
                </a:solidFill>
              </a:rPr>
            </a:br>
            <a:endParaRPr lang="it-IT" sz="1600" b="1" dirty="0" smtClean="0">
              <a:solidFill>
                <a:schemeClr val="bg1"/>
              </a:solidFill>
            </a:endParaRPr>
          </a:p>
          <a:p>
            <a:r>
              <a:rPr lang="it-IT" sz="1600" b="1" dirty="0" smtClean="0">
                <a:solidFill>
                  <a:schemeClr val="bg1"/>
                </a:solidFill>
              </a:rPr>
              <a:t>Servizio di Elettronica (Ciro </a:t>
            </a:r>
            <a:r>
              <a:rPr lang="it-IT" sz="1600" b="1" dirty="0" err="1" smtClean="0">
                <a:solidFill>
                  <a:schemeClr val="bg1"/>
                </a:solidFill>
              </a:rPr>
              <a:t>Boiano</a:t>
            </a:r>
            <a:r>
              <a:rPr lang="it-IT" sz="1600" b="1" dirty="0" smtClean="0">
                <a:solidFill>
                  <a:schemeClr val="bg1"/>
                </a:solidFill>
              </a:rPr>
              <a:t> e Augusto Bassi)</a:t>
            </a:r>
          </a:p>
          <a:p>
            <a:pPr>
              <a:lnSpc>
                <a:spcPct val="50000"/>
              </a:lnSpc>
            </a:pPr>
            <a:endParaRPr lang="it-IT" sz="16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it-IT" sz="1600" dirty="0" smtClean="0">
                <a:solidFill>
                  <a:schemeClr val="bg1"/>
                </a:solidFill>
              </a:rPr>
              <a:t> supporto alla sperimentazione in tutte le prese dati  (GSI, Cracovia, ELBE, LNS, LNL):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388" y="0"/>
            <a:ext cx="87852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</a:rPr>
              <a:t>Servizi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di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elettronica</a:t>
            </a:r>
            <a:r>
              <a:rPr lang="en-US" sz="3200" b="1" dirty="0" smtClean="0">
                <a:solidFill>
                  <a:srgbClr val="FFFF00"/>
                </a:solidFill>
              </a:rPr>
              <a:t>  </a:t>
            </a:r>
            <a:r>
              <a:rPr lang="en-US" sz="3200" b="1" dirty="0" err="1" smtClean="0">
                <a:solidFill>
                  <a:srgbClr val="FFFF00"/>
                </a:solidFill>
              </a:rPr>
              <a:t>di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sezione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068960"/>
            <a:ext cx="2767019" cy="210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>
          <a:xfrm>
            <a:off x="3563888" y="3068960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Progettazione di un nuovo preamplificatore compatto a 16 canali per i </a:t>
            </a:r>
            <a:r>
              <a:rPr lang="it-IT" dirty="0" err="1" smtClean="0">
                <a:solidFill>
                  <a:schemeClr val="bg1"/>
                </a:solidFill>
              </a:rPr>
              <a:t>silicon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detectors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del </a:t>
            </a:r>
            <a:r>
              <a:rPr lang="en-US" dirty="0" err="1" smtClean="0">
                <a:solidFill>
                  <a:schemeClr val="bg1"/>
                </a:solidFill>
              </a:rPr>
              <a:t>rivelatore</a:t>
            </a:r>
            <a:r>
              <a:rPr lang="en-US" dirty="0" smtClean="0">
                <a:solidFill>
                  <a:schemeClr val="bg1"/>
                </a:solidFill>
              </a:rPr>
              <a:t> EUCLIDES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1520" y="5229200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Il Rivelatore EUCLIDES durante una fase di Test presso i LNL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l="5609" t="13734" r="64860" b="7167"/>
          <a:stretch>
            <a:fillRect/>
          </a:stretch>
        </p:blipFill>
        <p:spPr bwMode="auto">
          <a:xfrm>
            <a:off x="467544" y="404663"/>
            <a:ext cx="8136904" cy="612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l="5019" t="13034" r="64860" b="7167"/>
          <a:stretch>
            <a:fillRect/>
          </a:stretch>
        </p:blipFill>
        <p:spPr bwMode="auto">
          <a:xfrm>
            <a:off x="251520" y="260648"/>
            <a:ext cx="860116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Grazie per L’attenzione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00266"/>
            <a:ext cx="8229600" cy="3043246"/>
          </a:xfrm>
        </p:spPr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Luna3 e </a:t>
            </a:r>
            <a:r>
              <a:rPr lang="it-IT" dirty="0" err="1" smtClean="0">
                <a:solidFill>
                  <a:srgbClr val="FFFF00"/>
                </a:solidFill>
              </a:rPr>
              <a:t>LunaMV</a:t>
            </a:r>
            <a:endParaRPr lang="it-IT" dirty="0" smtClean="0">
              <a:solidFill>
                <a:srgbClr val="FFFF00"/>
              </a:solidFill>
            </a:endParaRP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Alessandra </a:t>
            </a:r>
            <a:r>
              <a:rPr lang="it-IT" dirty="0" err="1" smtClean="0">
                <a:solidFill>
                  <a:srgbClr val="FFFF00"/>
                </a:solidFill>
              </a:rPr>
              <a:t>Guglielmetti</a:t>
            </a:r>
            <a:endParaRPr lang="it-IT" dirty="0" smtClean="0">
              <a:solidFill>
                <a:srgbClr val="FFFF00"/>
              </a:solidFill>
            </a:endParaRPr>
          </a:p>
          <a:p>
            <a:pPr lvl="1"/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AEGIS – Risultati pubblicati su Nature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Marco </a:t>
            </a:r>
            <a:r>
              <a:rPr lang="it-IT" dirty="0" err="1" smtClean="0">
                <a:solidFill>
                  <a:srgbClr val="FFFF00"/>
                </a:solidFill>
              </a:rPr>
              <a:t>Giammarchi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107950" y="66675"/>
            <a:ext cx="864076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FAM-RD</a:t>
            </a:r>
          </a:p>
          <a:p>
            <a:r>
              <a:rPr lang="en-US" sz="1600" b="1" dirty="0" err="1">
                <a:solidFill>
                  <a:schemeClr val="bg1"/>
                </a:solidFill>
              </a:rPr>
              <a:t>Responsabile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nazionale</a:t>
            </a:r>
            <a:r>
              <a:rPr lang="en-US" sz="1600" b="1" dirty="0">
                <a:solidFill>
                  <a:schemeClr val="bg1"/>
                </a:solidFill>
              </a:rPr>
              <a:t>: Andrea </a:t>
            </a:r>
            <a:r>
              <a:rPr lang="en-US" sz="1600" b="1" dirty="0" err="1">
                <a:solidFill>
                  <a:schemeClr val="bg1"/>
                </a:solidFill>
              </a:rPr>
              <a:t>Vacchi</a:t>
            </a:r>
            <a:r>
              <a:rPr lang="en-US" sz="1600" b="1" dirty="0">
                <a:solidFill>
                  <a:schemeClr val="bg1"/>
                </a:solidFill>
              </a:rPr>
              <a:t> (TS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locale: Roberta </a:t>
            </a:r>
            <a:r>
              <a:rPr lang="en-US" sz="1600" b="1" dirty="0" err="1" smtClean="0">
                <a:solidFill>
                  <a:schemeClr val="bg1"/>
                </a:solidFill>
              </a:rPr>
              <a:t>Ramponi</a:t>
            </a:r>
            <a:r>
              <a:rPr lang="en-US" sz="1600" b="1" dirty="0" smtClean="0">
                <a:solidFill>
                  <a:schemeClr val="bg1"/>
                </a:solidFill>
              </a:rPr>
              <a:t> (</a:t>
            </a:r>
            <a:r>
              <a:rPr lang="en-US" sz="1600" b="1" dirty="0" err="1" smtClean="0">
                <a:solidFill>
                  <a:schemeClr val="bg1"/>
                </a:solidFill>
              </a:rPr>
              <a:t>Polimi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1618922"/>
            <a:ext cx="900100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 err="1">
                <a:solidFill>
                  <a:schemeClr val="bg1"/>
                </a:solidFill>
                <a:latin typeface="+mn-lt"/>
              </a:rPr>
              <a:t>Programma</a:t>
            </a:r>
            <a:r>
              <a:rPr lang="en-US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u="sng" dirty="0" err="1">
                <a:solidFill>
                  <a:schemeClr val="bg1"/>
                </a:solidFill>
                <a:latin typeface="+mn-lt"/>
              </a:rPr>
              <a:t>Scientifico</a:t>
            </a:r>
            <a:r>
              <a:rPr lang="en-US" b="1" u="sng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Misura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del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raggio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di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Zemach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del 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protone</a:t>
            </a:r>
            <a:endParaRPr lang="en-US" b="1" dirty="0" smtClean="0">
              <a:solidFill>
                <a:schemeClr val="bg1"/>
              </a:solidFill>
              <a:latin typeface="+mn-lt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Completamento degli studi sul dimostratore per il laser basato sugli sviluppi con ottiche non lineari DFG (</a:t>
            </a:r>
            <a:r>
              <a:rPr lang="it-IT" sz="1600" dirty="0" err="1">
                <a:solidFill>
                  <a:schemeClr val="bg1"/>
                </a:solidFill>
                <a:latin typeface="+mn-lt"/>
              </a:rPr>
              <a:t>difference</a:t>
            </a:r>
            <a:r>
              <a:rPr lang="it-IT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+mn-lt"/>
              </a:rPr>
              <a:t>frequency</a:t>
            </a:r>
            <a:r>
              <a:rPr lang="it-IT" sz="1600" dirty="0">
                <a:solidFill>
                  <a:schemeClr val="bg1"/>
                </a:solidFill>
                <a:latin typeface="+mn-lt"/>
              </a:rPr>
              <a:t> generation);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Completamento delle simulazioni del bersaglio con software aggiornato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Studio della cavità ottica ideale per le frequenze in uso e per la geometria scelta del </a:t>
            </a:r>
            <a:r>
              <a:rPr lang="it-IT" sz="1600" dirty="0" smtClean="0">
                <a:solidFill>
                  <a:schemeClr val="bg1"/>
                </a:solidFill>
                <a:latin typeface="+mn-lt"/>
              </a:rPr>
              <a:t>bersaglio</a:t>
            </a:r>
            <a:r>
              <a:rPr lang="it-IT" sz="1600" dirty="0">
                <a:solidFill>
                  <a:schemeClr val="bg1"/>
                </a:solidFill>
                <a:latin typeface="+mn-lt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600" dirty="0">
                <a:solidFill>
                  <a:schemeClr val="bg1"/>
                </a:solidFill>
                <a:latin typeface="+mn-lt"/>
              </a:rPr>
              <a:t>Studio dell'ottimizzazione del fascio di muoni.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/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b="1" u="sng" dirty="0">
                <a:solidFill>
                  <a:schemeClr val="bg1"/>
                </a:solidFill>
                <a:latin typeface="+mn-lt"/>
              </a:rPr>
              <a:t>R&amp;D </a:t>
            </a:r>
            <a:r>
              <a:rPr lang="en-US" b="1" u="sng" dirty="0" err="1">
                <a:solidFill>
                  <a:schemeClr val="bg1"/>
                </a:solidFill>
                <a:latin typeface="+mn-lt"/>
              </a:rPr>
              <a:t>su</a:t>
            </a:r>
            <a:r>
              <a:rPr lang="en-US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u="sng" dirty="0" err="1">
                <a:solidFill>
                  <a:schemeClr val="bg1"/>
                </a:solidFill>
                <a:latin typeface="+mn-lt"/>
              </a:rPr>
              <a:t>sorgente</a:t>
            </a:r>
            <a:r>
              <a:rPr lang="en-US" b="1" u="sng" dirty="0">
                <a:solidFill>
                  <a:schemeClr val="bg1"/>
                </a:solidFill>
                <a:latin typeface="+mn-lt"/>
              </a:rPr>
              <a:t> laser e </a:t>
            </a:r>
            <a:r>
              <a:rPr lang="en-US" b="1" u="sng" dirty="0" err="1">
                <a:solidFill>
                  <a:schemeClr val="bg1"/>
                </a:solidFill>
                <a:latin typeface="+mn-lt"/>
              </a:rPr>
              <a:t>cavità</a:t>
            </a:r>
            <a:r>
              <a:rPr lang="en-US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u="sng" dirty="0" err="1">
                <a:solidFill>
                  <a:schemeClr val="bg1"/>
                </a:solidFill>
                <a:latin typeface="+mn-lt"/>
              </a:rPr>
              <a:t>ottica</a:t>
            </a:r>
            <a:r>
              <a:rPr lang="en-US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u="sng" dirty="0" err="1">
                <a:solidFill>
                  <a:schemeClr val="bg1"/>
                </a:solidFill>
                <a:latin typeface="+mn-lt"/>
              </a:rPr>
              <a:t>di</a:t>
            </a:r>
            <a:r>
              <a:rPr lang="en-US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  <a:latin typeface="+mn-lt"/>
              </a:rPr>
              <a:t>misura</a:t>
            </a:r>
            <a:endParaRPr lang="en-US" b="1" u="sng" dirty="0" smtClean="0">
              <a:solidFill>
                <a:schemeClr val="bg1"/>
              </a:solidFill>
              <a:latin typeface="+mn-lt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u="sng" dirty="0">
              <a:solidFill>
                <a:schemeClr val="bg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b="1" dirty="0">
                <a:solidFill>
                  <a:schemeClr val="bg1"/>
                </a:solidFill>
                <a:latin typeface="+mn-lt"/>
                <a:sym typeface="Symbol"/>
              </a:rPr>
              <a:t> </a:t>
            </a:r>
            <a:r>
              <a:rPr lang="it-IT" dirty="0">
                <a:solidFill>
                  <a:schemeClr val="bg1"/>
                </a:solidFill>
                <a:latin typeface="+mn-lt"/>
                <a:sym typeface="Symbol"/>
              </a:rPr>
              <a:t>Sorgente laser: collaborazione con KTH-Stoccolma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solidFill>
                  <a:schemeClr val="bg1"/>
                </a:solidFill>
                <a:latin typeface="+mn-lt"/>
                <a:sym typeface="Symbol"/>
              </a:rPr>
              <a:t> Cavità ottica: collaborazione con TU-Delft</a:t>
            </a:r>
            <a:endParaRPr lang="en-US" dirty="0">
              <a:solidFill>
                <a:schemeClr val="bg1"/>
              </a:solidFill>
              <a:latin typeface="+mn-lt"/>
              <a:sym typeface="Symbol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u="sng" dirty="0" smtClean="0">
              <a:solidFill>
                <a:schemeClr val="bg1"/>
              </a:solidFill>
              <a:latin typeface="+mn-lt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 err="1" smtClean="0">
                <a:solidFill>
                  <a:schemeClr val="bg1"/>
                </a:solidFill>
                <a:latin typeface="+mn-lt"/>
                <a:sym typeface="Symbol"/>
              </a:rPr>
              <a:t>Laboratori</a:t>
            </a:r>
            <a:r>
              <a:rPr lang="en-US" b="1" u="sng" dirty="0" smtClean="0">
                <a:solidFill>
                  <a:schemeClr val="bg1"/>
                </a:solidFill>
                <a:latin typeface="+mn-lt"/>
                <a:sym typeface="Symbol"/>
              </a:rPr>
              <a:t> </a:t>
            </a:r>
            <a:r>
              <a:rPr lang="en-US" b="1" u="sng" dirty="0">
                <a:solidFill>
                  <a:schemeClr val="bg1"/>
                </a:solidFill>
                <a:latin typeface="+mn-lt"/>
                <a:sym typeface="Symbol"/>
              </a:rPr>
              <a:t>per </a:t>
            </a:r>
            <a:r>
              <a:rPr lang="en-US" b="1" u="sng" dirty="0" err="1" smtClean="0">
                <a:solidFill>
                  <a:schemeClr val="bg1"/>
                </a:solidFill>
                <a:latin typeface="+mn-lt"/>
                <a:sym typeface="Symbol"/>
              </a:rPr>
              <a:t>Misure</a:t>
            </a:r>
            <a:endParaRPr lang="en-US" b="1" u="sng" dirty="0" smtClean="0">
              <a:solidFill>
                <a:schemeClr val="bg1"/>
              </a:solidFill>
              <a:latin typeface="+mn-lt"/>
              <a:sym typeface="Symbol"/>
            </a:endParaRP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bg1"/>
              </a:solidFill>
              <a:latin typeface="+mn-lt"/>
              <a:sym typeface="Symbo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b="1" dirty="0">
                <a:solidFill>
                  <a:schemeClr val="bg1"/>
                </a:solidFill>
                <a:latin typeface="+mn-lt"/>
                <a:sym typeface="Symbol"/>
              </a:rPr>
              <a:t> Italia: </a:t>
            </a:r>
            <a:r>
              <a:rPr lang="it-IT" dirty="0">
                <a:solidFill>
                  <a:schemeClr val="bg1"/>
                </a:solidFill>
                <a:latin typeface="+mn-lt"/>
                <a:sym typeface="Symbol"/>
              </a:rPr>
              <a:t>TS</a:t>
            </a:r>
            <a:r>
              <a:rPr lang="it-IT" b="1" dirty="0">
                <a:solidFill>
                  <a:schemeClr val="bg1"/>
                </a:solidFill>
                <a:latin typeface="+mn-lt"/>
                <a:sym typeface="Symbo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b="1" dirty="0">
                <a:solidFill>
                  <a:schemeClr val="bg1"/>
                </a:solidFill>
                <a:latin typeface="+mn-lt"/>
                <a:sym typeface="Symbol"/>
              </a:rPr>
              <a:t> Estero: </a:t>
            </a:r>
            <a:r>
              <a:rPr lang="it-IT" dirty="0">
                <a:solidFill>
                  <a:schemeClr val="bg1"/>
                </a:solidFill>
                <a:latin typeface="+mn-lt"/>
                <a:sym typeface="Symbol"/>
              </a:rPr>
              <a:t>TU-Delft; KTH-Stoccolma;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Rutheford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n-lt"/>
              </a:rPr>
              <a:t>Laboratory</a:t>
            </a:r>
            <a:r>
              <a:rPr lang="it-IT" dirty="0">
                <a:solidFill>
                  <a:schemeClr val="bg1"/>
                </a:solidFill>
                <a:latin typeface="+mn-lt"/>
              </a:rPr>
              <a:t> RAL </a:t>
            </a:r>
            <a:endParaRPr lang="en-US" dirty="0">
              <a:solidFill>
                <a:schemeClr val="bg1"/>
              </a:solidFill>
              <a:latin typeface="+mn-lt"/>
              <a:sym typeface="Symbol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79388" y="6237288"/>
            <a:ext cx="8785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>
                <a:solidFill>
                  <a:schemeClr val="bg1"/>
                </a:solidFill>
                <a:latin typeface="Comic Sans MS" pitchFamily="66" charset="0"/>
              </a:rPr>
              <a:t>Sezioni coinvolte</a:t>
            </a:r>
            <a:r>
              <a:rPr lang="it-IT">
                <a:solidFill>
                  <a:schemeClr val="bg1"/>
                </a:solidFill>
                <a:latin typeface="Comic Sans MS" pitchFamily="66" charset="0"/>
              </a:rPr>
              <a:t>: TS, MI-Bicocca, MI-Politecnico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7039981" y="116632"/>
            <a:ext cx="1996515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FTE =  0.2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Ricercatori</a:t>
            </a:r>
            <a:r>
              <a:rPr lang="en-US" b="1" dirty="0" smtClean="0">
                <a:solidFill>
                  <a:schemeClr val="bg1"/>
                </a:solidFill>
              </a:rPr>
              <a:t>  = 0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Tecnologi</a:t>
            </a:r>
            <a:r>
              <a:rPr lang="en-US" b="1" dirty="0" smtClean="0">
                <a:solidFill>
                  <a:schemeClr val="bg1"/>
                </a:solidFill>
              </a:rPr>
              <a:t> = 0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Ass/</a:t>
            </a:r>
            <a:r>
              <a:rPr lang="en-US" b="1" dirty="0" err="1" smtClean="0">
                <a:solidFill>
                  <a:schemeClr val="bg1"/>
                </a:solidFill>
              </a:rPr>
              <a:t>Dott</a:t>
            </a:r>
            <a:r>
              <a:rPr lang="en-US" b="1" dirty="0" smtClean="0">
                <a:solidFill>
                  <a:schemeClr val="bg1"/>
                </a:solidFill>
              </a:rPr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107950" y="66675"/>
            <a:ext cx="86407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</a:rPr>
              <a:t>Raggio di Zemach</a:t>
            </a:r>
          </a:p>
        </p:txBody>
      </p:sp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179512" y="1134616"/>
            <a:ext cx="8748712" cy="49552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Aft>
                <a:spcPct val="30000"/>
              </a:spcAft>
            </a:pPr>
            <a:r>
              <a:rPr lang="en-US" sz="2000" dirty="0">
                <a:solidFill>
                  <a:schemeClr val="bg1"/>
                </a:solidFill>
              </a:rPr>
              <a:t>Il </a:t>
            </a:r>
            <a:r>
              <a:rPr lang="en-US" sz="2000" u="sng" dirty="0" err="1">
                <a:solidFill>
                  <a:schemeClr val="bg1"/>
                </a:solidFill>
              </a:rPr>
              <a:t>Raggio</a:t>
            </a:r>
            <a:r>
              <a:rPr lang="en-US" sz="2000" u="sng" dirty="0">
                <a:solidFill>
                  <a:schemeClr val="bg1"/>
                </a:solidFill>
              </a:rPr>
              <a:t> </a:t>
            </a:r>
            <a:r>
              <a:rPr lang="en-US" sz="2000" u="sng" dirty="0" err="1">
                <a:solidFill>
                  <a:schemeClr val="bg1"/>
                </a:solidFill>
              </a:rPr>
              <a:t>di</a:t>
            </a:r>
            <a:r>
              <a:rPr lang="en-US" sz="2000" u="sng" dirty="0">
                <a:solidFill>
                  <a:schemeClr val="bg1"/>
                </a:solidFill>
              </a:rPr>
              <a:t> </a:t>
            </a:r>
            <a:r>
              <a:rPr lang="en-US" sz="2000" u="sng" dirty="0" err="1">
                <a:solidFill>
                  <a:schemeClr val="bg1"/>
                </a:solidFill>
              </a:rPr>
              <a:t>Zemach</a:t>
            </a:r>
            <a:r>
              <a:rPr lang="en-US" sz="2000" dirty="0">
                <a:solidFill>
                  <a:schemeClr val="bg1"/>
                </a:solidFill>
              </a:rPr>
              <a:t> del </a:t>
            </a:r>
            <a:r>
              <a:rPr lang="en-US" sz="2000" dirty="0" err="1">
                <a:solidFill>
                  <a:schemeClr val="bg1"/>
                </a:solidFill>
              </a:rPr>
              <a:t>protone</a:t>
            </a:r>
            <a:r>
              <a:rPr lang="en-US" sz="2000" dirty="0">
                <a:solidFill>
                  <a:schemeClr val="bg1"/>
                </a:solidFill>
              </a:rPr>
              <a:t> è un </a:t>
            </a:r>
            <a:r>
              <a:rPr lang="en-US" sz="2000" dirty="0" err="1">
                <a:solidFill>
                  <a:schemeClr val="bg1"/>
                </a:solidFill>
              </a:rPr>
              <a:t>parametro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fondamentale</a:t>
            </a:r>
            <a:r>
              <a:rPr lang="en-US" sz="2000" dirty="0">
                <a:solidFill>
                  <a:schemeClr val="bg1"/>
                </a:solidFill>
              </a:rPr>
              <a:t> legato </a:t>
            </a:r>
            <a:r>
              <a:rPr lang="en-US" sz="2000" dirty="0" err="1">
                <a:solidFill>
                  <a:schemeClr val="bg1"/>
                </a:solidFill>
              </a:rPr>
              <a:t>alla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distribuzione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spaziale</a:t>
            </a: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000" dirty="0" err="1">
                <a:solidFill>
                  <a:schemeClr val="bg1"/>
                </a:solidFill>
              </a:rPr>
              <a:t>sia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carica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elettrica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sia</a:t>
            </a:r>
            <a:r>
              <a:rPr lang="en-US" sz="2000" dirty="0">
                <a:solidFill>
                  <a:schemeClr val="bg1"/>
                </a:solidFill>
              </a:rPr>
              <a:t> del </a:t>
            </a:r>
            <a:r>
              <a:rPr lang="en-US" sz="2000" dirty="0" err="1">
                <a:solidFill>
                  <a:schemeClr val="bg1"/>
                </a:solidFill>
              </a:rPr>
              <a:t>momento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magnetico</a:t>
            </a:r>
            <a:r>
              <a:rPr lang="en-US" sz="2000" dirty="0">
                <a:solidFill>
                  <a:schemeClr val="bg1"/>
                </a:solidFill>
              </a:rPr>
              <a:t> del </a:t>
            </a:r>
            <a:r>
              <a:rPr lang="en-US" sz="2000" dirty="0" err="1">
                <a:solidFill>
                  <a:schemeClr val="bg1"/>
                </a:solidFill>
              </a:rPr>
              <a:t>protone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ct val="50000"/>
              </a:lnSpc>
              <a:spcAft>
                <a:spcPct val="30000"/>
              </a:spcAft>
            </a:pPr>
            <a:endParaRPr lang="it-IT" sz="2000" dirty="0" smtClean="0">
              <a:solidFill>
                <a:schemeClr val="bg1"/>
              </a:solidFill>
            </a:endParaRPr>
          </a:p>
          <a:p>
            <a:pPr algn="just">
              <a:spcAft>
                <a:spcPct val="30000"/>
              </a:spcAft>
            </a:pPr>
            <a:r>
              <a:rPr lang="it-IT" sz="2000" dirty="0" smtClean="0">
                <a:solidFill>
                  <a:schemeClr val="bg1"/>
                </a:solidFill>
              </a:rPr>
              <a:t>Il </a:t>
            </a:r>
            <a:r>
              <a:rPr lang="it-IT" sz="2000" dirty="0">
                <a:solidFill>
                  <a:schemeClr val="bg1"/>
                </a:solidFill>
              </a:rPr>
              <a:t>suo valore fissa il limite per il valore del raggio di carica del protone, contribuendo quindi a risolvere il problema della discordanza dei dati ottenuti in precedenti esperimenti</a:t>
            </a:r>
            <a:r>
              <a:rPr lang="it-IT" sz="2000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ct val="50000"/>
              </a:lnSpc>
              <a:spcAft>
                <a:spcPct val="30000"/>
              </a:spcAft>
            </a:pPr>
            <a:endParaRPr lang="it-IT" sz="2000" dirty="0">
              <a:solidFill>
                <a:schemeClr val="bg1"/>
              </a:solidFill>
            </a:endParaRPr>
          </a:p>
          <a:p>
            <a:pPr algn="just">
              <a:spcAft>
                <a:spcPct val="30000"/>
              </a:spcAft>
            </a:pPr>
            <a:r>
              <a:rPr lang="it-IT" sz="2000" dirty="0">
                <a:solidFill>
                  <a:schemeClr val="bg1"/>
                </a:solidFill>
              </a:rPr>
              <a:t>L’esperimento proposto si basa sulla misura dello </a:t>
            </a:r>
            <a:r>
              <a:rPr lang="it-IT" sz="2000" dirty="0" err="1">
                <a:solidFill>
                  <a:schemeClr val="bg1"/>
                </a:solidFill>
              </a:rPr>
              <a:t>splitting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iperfine</a:t>
            </a:r>
            <a:r>
              <a:rPr lang="it-IT" sz="2000" dirty="0">
                <a:solidFill>
                  <a:schemeClr val="bg1"/>
                </a:solidFill>
              </a:rPr>
              <a:t> del livello energetico dello stato fondamentale dell’idrogeno </a:t>
            </a:r>
            <a:r>
              <a:rPr lang="it-IT" sz="2000" dirty="0" err="1">
                <a:solidFill>
                  <a:schemeClr val="bg1"/>
                </a:solidFill>
              </a:rPr>
              <a:t>muonico</a:t>
            </a:r>
            <a:r>
              <a:rPr lang="it-IT" sz="2000" dirty="0">
                <a:solidFill>
                  <a:schemeClr val="bg1"/>
                </a:solidFill>
              </a:rPr>
              <a:t>, ottenibile inducendo mediante opportuna radiazione laser una transizione stimolata </a:t>
            </a:r>
            <a:r>
              <a:rPr lang="it-IT" sz="2000" dirty="0" err="1">
                <a:solidFill>
                  <a:schemeClr val="bg1"/>
                </a:solidFill>
              </a:rPr>
              <a:t>singoletto-tripletto</a:t>
            </a:r>
            <a:r>
              <a:rPr lang="it-IT" sz="2000" dirty="0">
                <a:solidFill>
                  <a:schemeClr val="bg1"/>
                </a:solidFill>
              </a:rPr>
              <a:t> (</a:t>
            </a:r>
            <a:r>
              <a:rPr lang="it-IT" sz="2000" baseline="30000" dirty="0">
                <a:solidFill>
                  <a:schemeClr val="bg1"/>
                </a:solidFill>
              </a:rPr>
              <a:t>3</a:t>
            </a:r>
            <a:r>
              <a:rPr lang="it-IT" sz="2000" dirty="0">
                <a:solidFill>
                  <a:schemeClr val="bg1"/>
                </a:solidFill>
              </a:rPr>
              <a:t>S</a:t>
            </a:r>
            <a:r>
              <a:rPr lang="it-IT" sz="2000" baseline="-25000" dirty="0">
                <a:solidFill>
                  <a:schemeClr val="bg1"/>
                </a:solidFill>
              </a:rPr>
              <a:t>1</a:t>
            </a:r>
            <a:r>
              <a:rPr lang="it-IT" sz="2000" dirty="0">
                <a:solidFill>
                  <a:schemeClr val="bg1"/>
                </a:solidFill>
              </a:rPr>
              <a:t>-</a:t>
            </a:r>
            <a:r>
              <a:rPr lang="it-IT" sz="2000" baseline="30000" dirty="0">
                <a:solidFill>
                  <a:schemeClr val="bg1"/>
                </a:solidFill>
              </a:rPr>
              <a:t>1</a:t>
            </a:r>
            <a:r>
              <a:rPr lang="it-IT" sz="2000" dirty="0">
                <a:solidFill>
                  <a:schemeClr val="bg1"/>
                </a:solidFill>
              </a:rPr>
              <a:t>S</a:t>
            </a:r>
            <a:r>
              <a:rPr lang="it-IT" sz="2000" baseline="-25000" dirty="0">
                <a:solidFill>
                  <a:schemeClr val="bg1"/>
                </a:solidFill>
              </a:rPr>
              <a:t>0</a:t>
            </a:r>
            <a:r>
              <a:rPr lang="it-IT" sz="2000" dirty="0">
                <a:solidFill>
                  <a:schemeClr val="bg1"/>
                </a:solidFill>
              </a:rPr>
              <a:t>). </a:t>
            </a:r>
            <a:endParaRPr lang="it-IT" sz="2000" dirty="0" smtClean="0">
              <a:solidFill>
                <a:schemeClr val="bg1"/>
              </a:solidFill>
            </a:endParaRPr>
          </a:p>
          <a:p>
            <a:pPr algn="just">
              <a:lnSpc>
                <a:spcPct val="50000"/>
              </a:lnSpc>
              <a:spcAft>
                <a:spcPct val="30000"/>
              </a:spcAft>
            </a:pPr>
            <a:endParaRPr lang="it-IT" sz="2000" dirty="0" smtClean="0">
              <a:solidFill>
                <a:schemeClr val="bg1"/>
              </a:solidFill>
            </a:endParaRPr>
          </a:p>
          <a:p>
            <a:pPr algn="just">
              <a:spcAft>
                <a:spcPct val="30000"/>
              </a:spcAft>
            </a:pPr>
            <a:r>
              <a:rPr lang="it-IT" sz="2000" dirty="0" smtClean="0">
                <a:solidFill>
                  <a:schemeClr val="bg1"/>
                </a:solidFill>
              </a:rPr>
              <a:t>Il </a:t>
            </a:r>
            <a:r>
              <a:rPr lang="it-IT" sz="2000" dirty="0">
                <a:solidFill>
                  <a:schemeClr val="bg1"/>
                </a:solidFill>
              </a:rPr>
              <a:t>raggio di </a:t>
            </a:r>
            <a:r>
              <a:rPr lang="it-IT" sz="2000" dirty="0" err="1">
                <a:solidFill>
                  <a:schemeClr val="bg1"/>
                </a:solidFill>
              </a:rPr>
              <a:t>Zemach</a:t>
            </a:r>
            <a:r>
              <a:rPr lang="it-IT" sz="2000" dirty="0">
                <a:solidFill>
                  <a:schemeClr val="bg1"/>
                </a:solidFill>
              </a:rPr>
              <a:t> è legato a tale </a:t>
            </a:r>
            <a:r>
              <a:rPr lang="it-IT" sz="2000" dirty="0" err="1">
                <a:solidFill>
                  <a:schemeClr val="bg1"/>
                </a:solidFill>
              </a:rPr>
              <a:t>splitting</a:t>
            </a:r>
            <a:r>
              <a:rPr lang="it-IT" sz="2000" dirty="0">
                <a:solidFill>
                  <a:schemeClr val="bg1"/>
                </a:solidFill>
              </a:rPr>
              <a:t> da una relazione lineare simile a quella esistente fra la </a:t>
            </a:r>
            <a:r>
              <a:rPr lang="it-IT" sz="2000" dirty="0" err="1">
                <a:solidFill>
                  <a:schemeClr val="bg1"/>
                </a:solidFill>
              </a:rPr>
              <a:t>rms</a:t>
            </a:r>
            <a:r>
              <a:rPr lang="it-IT" sz="2000" dirty="0">
                <a:solidFill>
                  <a:schemeClr val="bg1"/>
                </a:solidFill>
              </a:rPr>
              <a:t> del raggio di carica e il </a:t>
            </a:r>
            <a:r>
              <a:rPr lang="it-IT" sz="2000" dirty="0" err="1">
                <a:solidFill>
                  <a:schemeClr val="bg1"/>
                </a:solidFill>
              </a:rPr>
              <a:t>Lamb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shift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Terzo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  <a:r>
              <a:rPr lang="en-US" sz="4400" dirty="0" err="1" smtClean="0">
                <a:solidFill>
                  <a:srgbClr val="FFFF00"/>
                </a:solidFill>
              </a:rPr>
              <a:t>Divisione</a:t>
            </a:r>
            <a:r>
              <a:rPr lang="en-US" sz="4400" dirty="0" smtClean="0">
                <a:solidFill>
                  <a:srgbClr val="FFFF00"/>
                </a:solidFill>
              </a:rPr>
              <a:t> FTE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77" y="1196752"/>
            <a:ext cx="758031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3272697"/>
            <a:ext cx="3960440" cy="326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284984"/>
            <a:ext cx="390973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48880" y="2332684"/>
            <a:ext cx="2807490" cy="1287462"/>
            <a:chOff x="6227763" y="1289050"/>
            <a:chExt cx="2807490" cy="1287463"/>
          </a:xfrm>
        </p:grpSpPr>
        <p:pic>
          <p:nvPicPr>
            <p:cNvPr id="2048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576" t="36542" r="15134" b="50163"/>
            <a:stretch>
              <a:fillRect/>
            </a:stretch>
          </p:blipFill>
          <p:spPr bwMode="auto">
            <a:xfrm>
              <a:off x="6227763" y="1438275"/>
              <a:ext cx="1296987" cy="113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2"/>
            <p:cNvSpPr>
              <a:spLocks noChangeAspect="1"/>
            </p:cNvSpPr>
            <p:nvPr/>
          </p:nvSpPr>
          <p:spPr bwMode="auto">
            <a:xfrm>
              <a:off x="7311734" y="2348930"/>
              <a:ext cx="212594" cy="215974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Corbel"/>
                <a:cs typeface="Corbel"/>
              </a:endParaRPr>
            </a:p>
          </p:txBody>
        </p:sp>
        <p:sp>
          <p:nvSpPr>
            <p:cNvPr id="20492" name="TextBox 4"/>
            <p:cNvSpPr txBox="1">
              <a:spLocks noChangeArrowheads="1"/>
            </p:cNvSpPr>
            <p:nvPr/>
          </p:nvSpPr>
          <p:spPr bwMode="auto">
            <a:xfrm>
              <a:off x="7839075" y="1289050"/>
              <a:ext cx="11961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>
                  <a:solidFill>
                    <a:srgbClr val="0000FF"/>
                  </a:solidFill>
                </a:rPr>
                <a:t>excited core</a:t>
              </a:r>
            </a:p>
            <a:p>
              <a:pPr eaLnBrk="1" hangingPunct="1"/>
              <a:r>
                <a:rPr lang="en-US" sz="1400" i="1">
                  <a:solidFill>
                    <a:srgbClr val="0000FF"/>
                  </a:solidFill>
                </a:rPr>
                <a:t>(phonon)</a:t>
              </a:r>
            </a:p>
          </p:txBody>
        </p:sp>
        <p:cxnSp>
          <p:nvCxnSpPr>
            <p:cNvPr id="20493" name="Straight Connector 9"/>
            <p:cNvCxnSpPr>
              <a:cxnSpLocks noChangeShapeType="1"/>
            </p:cNvCxnSpPr>
            <p:nvPr/>
          </p:nvCxnSpPr>
          <p:spPr bwMode="auto">
            <a:xfrm flipH="1">
              <a:off x="7237413" y="1628775"/>
              <a:ext cx="647700" cy="34766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167563" y="2205038"/>
              <a:ext cx="215900" cy="215900"/>
            </a:xfrm>
            <a:custGeom>
              <a:avLst/>
              <a:gdLst>
                <a:gd name="T0" fmla="*/ 0 w 548640"/>
                <a:gd name="T1" fmla="*/ 5338 h 544014"/>
                <a:gd name="T2" fmla="*/ 22027 w 548640"/>
                <a:gd name="T3" fmla="*/ 537 h 544014"/>
                <a:gd name="T4" fmla="*/ 29894 w 548640"/>
                <a:gd name="T5" fmla="*/ 16540 h 544014"/>
                <a:gd name="T6" fmla="*/ 23600 w 548640"/>
                <a:gd name="T7" fmla="*/ 38943 h 544014"/>
                <a:gd name="T8" fmla="*/ 42480 w 548640"/>
                <a:gd name="T9" fmla="*/ 45344 h 544014"/>
                <a:gd name="T10" fmla="*/ 58214 w 548640"/>
                <a:gd name="T11" fmla="*/ 38943 h 544014"/>
                <a:gd name="T12" fmla="*/ 67654 w 548640"/>
                <a:gd name="T13" fmla="*/ 53345 h 544014"/>
                <a:gd name="T14" fmla="*/ 58214 w 548640"/>
                <a:gd name="T15" fmla="*/ 69347 h 544014"/>
                <a:gd name="T16" fmla="*/ 56640 w 548640"/>
                <a:gd name="T17" fmla="*/ 82149 h 544014"/>
                <a:gd name="T18" fmla="*/ 67654 w 548640"/>
                <a:gd name="T19" fmla="*/ 85349 h 544014"/>
                <a:gd name="T20" fmla="*/ 75521 w 548640"/>
                <a:gd name="T21" fmla="*/ 75748 h 544014"/>
                <a:gd name="T22" fmla="*/ 84961 w 548640"/>
                <a:gd name="T23" fmla="*/ 77348 h 544014"/>
                <a:gd name="T24" fmla="*/ 84961 w 548640"/>
                <a:gd name="T25" fmla="*/ 77348 h 544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8640"/>
                <a:gd name="T40" fmla="*/ 0 h 544014"/>
                <a:gd name="T41" fmla="*/ 548640 w 548640"/>
                <a:gd name="T42" fmla="*/ 544014 h 5440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8640" h="544014">
                  <a:moveTo>
                    <a:pt x="0" y="33893"/>
                  </a:moveTo>
                  <a:cubicBezTo>
                    <a:pt x="55033" y="12726"/>
                    <a:pt x="110067" y="-8440"/>
                    <a:pt x="142240" y="3413"/>
                  </a:cubicBezTo>
                  <a:cubicBezTo>
                    <a:pt x="174413" y="15266"/>
                    <a:pt x="191347" y="64373"/>
                    <a:pt x="193040" y="105013"/>
                  </a:cubicBezTo>
                  <a:cubicBezTo>
                    <a:pt x="194733" y="145653"/>
                    <a:pt x="138853" y="216773"/>
                    <a:pt x="152400" y="247253"/>
                  </a:cubicBezTo>
                  <a:cubicBezTo>
                    <a:pt x="165947" y="277733"/>
                    <a:pt x="237067" y="287893"/>
                    <a:pt x="274320" y="287893"/>
                  </a:cubicBezTo>
                  <a:cubicBezTo>
                    <a:pt x="311573" y="287893"/>
                    <a:pt x="348827" y="238786"/>
                    <a:pt x="375920" y="247253"/>
                  </a:cubicBezTo>
                  <a:cubicBezTo>
                    <a:pt x="403013" y="255720"/>
                    <a:pt x="436880" y="306520"/>
                    <a:pt x="436880" y="338693"/>
                  </a:cubicBezTo>
                  <a:cubicBezTo>
                    <a:pt x="436880" y="370866"/>
                    <a:pt x="387773" y="409813"/>
                    <a:pt x="375920" y="440293"/>
                  </a:cubicBezTo>
                  <a:cubicBezTo>
                    <a:pt x="364067" y="470773"/>
                    <a:pt x="355600" y="504640"/>
                    <a:pt x="365760" y="521573"/>
                  </a:cubicBezTo>
                  <a:cubicBezTo>
                    <a:pt x="375920" y="538506"/>
                    <a:pt x="416560" y="548666"/>
                    <a:pt x="436880" y="541893"/>
                  </a:cubicBezTo>
                  <a:cubicBezTo>
                    <a:pt x="457200" y="535120"/>
                    <a:pt x="469053" y="489400"/>
                    <a:pt x="487680" y="480933"/>
                  </a:cubicBezTo>
                  <a:cubicBezTo>
                    <a:pt x="506307" y="472466"/>
                    <a:pt x="548640" y="491093"/>
                    <a:pt x="548640" y="491093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" name="Rettangolo 7"/>
          <p:cNvSpPr/>
          <p:nvPr/>
        </p:nvSpPr>
        <p:spPr bwMode="auto">
          <a:xfrm>
            <a:off x="150812" y="73133"/>
            <a:ext cx="8820151" cy="22660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FF"/>
                </a:solidFill>
                <a:latin typeface="Corbel"/>
                <a:cs typeface="Corbel"/>
              </a:rPr>
              <a:t>Coupling between </a:t>
            </a:r>
          </a:p>
          <a:p>
            <a:pPr>
              <a:defRPr/>
            </a:pPr>
            <a:r>
              <a:rPr lang="en-US" sz="2400" b="1" dirty="0">
                <a:solidFill>
                  <a:srgbClr val="FF00FF"/>
                </a:solidFill>
                <a:latin typeface="Corbel"/>
                <a:cs typeface="Corbel"/>
              </a:rPr>
              <a:t>Particle and Phonon</a:t>
            </a:r>
            <a:endParaRPr lang="en-US" sz="1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  <a:defRPr/>
            </a:pPr>
            <a:endParaRPr lang="en-US" sz="105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Key Ingredient for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:</a:t>
            </a:r>
          </a:p>
          <a:p>
            <a:pPr>
              <a:lnSpc>
                <a:spcPct val="50000"/>
              </a:lnSpc>
              <a:defRPr/>
            </a:pPr>
            <a:endParaRPr lang="en-US" sz="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rbel"/>
              <a:cs typeface="Corbel"/>
            </a:endParaRP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sz="1400" dirty="0" err="1">
                <a:solidFill>
                  <a:srgbClr val="0000FF"/>
                </a:solidFill>
                <a:latin typeface="Corbel"/>
                <a:cs typeface="Corbel"/>
              </a:rPr>
              <a:t>Anharmonicity</a:t>
            </a:r>
            <a:r>
              <a:rPr lang="en-US" sz="1400" dirty="0">
                <a:solidFill>
                  <a:srgbClr val="0000FF"/>
                </a:solidFill>
                <a:latin typeface="Corbel"/>
                <a:cs typeface="Corbel"/>
              </a:rPr>
              <a:t> of vibrational </a:t>
            </a:r>
            <a:r>
              <a:rPr lang="en-US" sz="1400" dirty="0" smtClean="0">
                <a:solidFill>
                  <a:srgbClr val="0000FF"/>
                </a:solidFill>
                <a:latin typeface="Corbel"/>
                <a:cs typeface="Corbel"/>
              </a:rPr>
              <a:t>spectra 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  <a:latin typeface="Corbel"/>
                <a:cs typeface="Corbel"/>
              </a:rPr>
              <a:t>         (</a:t>
            </a:r>
            <a:r>
              <a:rPr lang="en-US" sz="1400" i="1" dirty="0" smtClean="0">
                <a:solidFill>
                  <a:srgbClr val="0000FF"/>
                </a:solidFill>
                <a:latin typeface="Corbel"/>
                <a:cs typeface="Corbel"/>
              </a:rPr>
              <a:t>Nuclear Structure, Solid state …</a:t>
            </a:r>
            <a:r>
              <a:rPr lang="en-US" sz="1400" dirty="0" smtClean="0">
                <a:solidFill>
                  <a:srgbClr val="0000FF"/>
                </a:solidFill>
                <a:latin typeface="Corbel"/>
                <a:cs typeface="Corbel"/>
              </a:rPr>
              <a:t>)</a:t>
            </a:r>
            <a:endParaRPr lang="en-US" sz="14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buFont typeface="Wingdings" charset="2"/>
              <a:buChar char="q"/>
              <a:defRPr/>
            </a:pPr>
            <a:r>
              <a:rPr lang="en-US" sz="1400" dirty="0">
                <a:solidFill>
                  <a:srgbClr val="0000FF"/>
                </a:solidFill>
                <a:latin typeface="Corbel"/>
                <a:cs typeface="Corbel"/>
              </a:rPr>
              <a:t> Damping of Giant Resonances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sz="1400" dirty="0">
                <a:solidFill>
                  <a:srgbClr val="0000FF"/>
                </a:solidFill>
                <a:latin typeface="Corbel"/>
                <a:cs typeface="Corbel"/>
              </a:rPr>
              <a:t>Quenching of Spectroscopic Factors, …</a:t>
            </a:r>
            <a:endParaRPr lang="en-US" sz="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227094" y="4044735"/>
            <a:ext cx="3004922" cy="2523768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i="1" dirty="0" smtClean="0">
                <a:solidFill>
                  <a:srgbClr val="FF0000"/>
                </a:solidFill>
                <a:latin typeface="Corbel"/>
                <a:cs typeface="Corbel"/>
              </a:rPr>
              <a:t>Research Program 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FF0000"/>
                </a:solidFill>
                <a:latin typeface="Corbel"/>
                <a:cs typeface="Corbel"/>
              </a:rPr>
              <a:t>beyond SHELL MODEL 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  <a:latin typeface="Corbel"/>
                <a:cs typeface="Corbel"/>
              </a:rPr>
              <a:t>      (Theory </a:t>
            </a:r>
            <a:r>
              <a:rPr lang="en-US" sz="1600" i="1" dirty="0" err="1">
                <a:solidFill>
                  <a:srgbClr val="FF0000"/>
                </a:solidFill>
                <a:latin typeface="Corbel"/>
                <a:cs typeface="Corbel"/>
              </a:rPr>
              <a:t>Colò</a:t>
            </a:r>
            <a:r>
              <a:rPr lang="en-US" sz="1600" i="1" dirty="0">
                <a:solidFill>
                  <a:srgbClr val="FF0000"/>
                </a:solidFill>
                <a:latin typeface="Corbel"/>
                <a:cs typeface="Corbel"/>
              </a:rPr>
              <a:t> and </a:t>
            </a:r>
            <a:r>
              <a:rPr lang="en-US" sz="1600" i="1" dirty="0" err="1">
                <a:solidFill>
                  <a:srgbClr val="FF0000"/>
                </a:solidFill>
                <a:latin typeface="Corbel"/>
                <a:cs typeface="Corbel"/>
              </a:rPr>
              <a:t>Bortignon</a:t>
            </a:r>
            <a:r>
              <a:rPr lang="en-US" b="1" i="1" dirty="0">
                <a:solidFill>
                  <a:srgbClr val="FF0000"/>
                </a:solidFill>
                <a:latin typeface="Corbel"/>
                <a:cs typeface="Corbel"/>
              </a:rPr>
              <a:t>): 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Coupling with 1 particle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   </a:t>
            </a: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- effective single particle levels</a:t>
            </a:r>
          </a:p>
          <a:p>
            <a:pPr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    - coupling strength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Coupling with 2 particles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   - </a:t>
            </a: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core + 2 particles model  </a:t>
            </a:r>
          </a:p>
          <a:p>
            <a:pPr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   -   physics of pairing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716452" y="-9371"/>
            <a:ext cx="3971890" cy="52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0000" bIns="9000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rbel"/>
                <a:ea typeface="+mn-ea"/>
                <a:cs typeface="Corbel"/>
              </a:rPr>
              <a:t>The </a:t>
            </a:r>
            <a:r>
              <a:rPr lang="it-IT" sz="2400" b="1" dirty="0" err="1" smtClean="0">
                <a:solidFill>
                  <a:srgbClr val="FF0000"/>
                </a:solidFill>
                <a:latin typeface="Corbel"/>
                <a:ea typeface="+mn-ea"/>
                <a:cs typeface="Corbel"/>
              </a:rPr>
              <a:t>cases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ea typeface="+mn-ea"/>
                <a:cs typeface="Corbel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Corbel"/>
                <a:ea typeface="+mn-ea"/>
                <a:cs typeface="Corbel"/>
              </a:rPr>
              <a:t>of </a:t>
            </a:r>
            <a:r>
              <a:rPr lang="it-IT" sz="2400" b="1" baseline="30000" dirty="0" smtClean="0">
                <a:solidFill>
                  <a:srgbClr val="FF0000"/>
                </a:solidFill>
                <a:latin typeface="Corbel"/>
                <a:ea typeface="+mn-ea"/>
                <a:cs typeface="Corbel"/>
              </a:rPr>
              <a:t>61,65,67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ea typeface="+mn-ea"/>
                <a:cs typeface="Corbel"/>
              </a:rPr>
              <a:t>Cu </a:t>
            </a:r>
            <a:endParaRPr lang="it-IT" sz="2000" dirty="0">
              <a:solidFill>
                <a:srgbClr val="FF0000"/>
              </a:solidFill>
              <a:latin typeface="Corbel"/>
              <a:ea typeface="+mn-ea"/>
              <a:cs typeface="Corbe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/>
          <a:srcRect l="21577"/>
          <a:stretch/>
        </p:blipFill>
        <p:spPr>
          <a:xfrm>
            <a:off x="4268910" y="1186501"/>
            <a:ext cx="3427307" cy="1847539"/>
          </a:xfrm>
          <a:prstGeom prst="rect">
            <a:avLst/>
          </a:prstGeom>
        </p:spPr>
      </p:pic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169025" y="1727672"/>
            <a:ext cx="3602005" cy="680475"/>
            <a:chOff x="-1891040" y="870920"/>
            <a:chExt cx="4767361" cy="866301"/>
          </a:xfrm>
        </p:grpSpPr>
        <p:cxnSp>
          <p:nvCxnSpPr>
            <p:cNvPr id="20" name="Connettore 1 6"/>
            <p:cNvCxnSpPr/>
            <p:nvPr/>
          </p:nvCxnSpPr>
          <p:spPr bwMode="auto">
            <a:xfrm>
              <a:off x="-1891040" y="1737221"/>
              <a:ext cx="476736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7"/>
            <p:cNvCxnSpPr/>
            <p:nvPr/>
          </p:nvCxnSpPr>
          <p:spPr bwMode="auto">
            <a:xfrm>
              <a:off x="-1891040" y="1343081"/>
              <a:ext cx="476736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e 8"/>
            <p:cNvSpPr/>
            <p:nvPr/>
          </p:nvSpPr>
          <p:spPr>
            <a:xfrm>
              <a:off x="-1008760" y="870920"/>
              <a:ext cx="503722" cy="5021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Corbel"/>
                <a:cs typeface="Corbel"/>
              </a:endParaRPr>
            </a:p>
          </p:txBody>
        </p:sp>
        <p:sp>
          <p:nvSpPr>
            <p:cNvPr id="23" name="Ovale 8"/>
            <p:cNvSpPr/>
            <p:nvPr/>
          </p:nvSpPr>
          <p:spPr>
            <a:xfrm>
              <a:off x="643582" y="900863"/>
              <a:ext cx="503722" cy="49395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Corbel"/>
                <a:cs typeface="Corbel"/>
              </a:endParaRPr>
            </a:p>
          </p:txBody>
        </p:sp>
      </p:grpSp>
      <p:sp>
        <p:nvSpPr>
          <p:cNvPr id="24" name="Ovale 8"/>
          <p:cNvSpPr/>
          <p:nvPr/>
        </p:nvSpPr>
        <p:spPr bwMode="auto">
          <a:xfrm>
            <a:off x="6710803" y="1743352"/>
            <a:ext cx="380590" cy="3958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rbel"/>
              <a:cs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09668" y="421833"/>
            <a:ext cx="51284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 err="1" smtClean="0">
                <a:solidFill>
                  <a:srgbClr val="0000FF"/>
                </a:solidFill>
                <a:latin typeface="Corbel" charset="0"/>
              </a:rPr>
              <a:t>Particle</a:t>
            </a:r>
            <a:r>
              <a:rPr lang="it-IT" sz="1600" b="1" dirty="0" err="1">
                <a:solidFill>
                  <a:srgbClr val="0000FF"/>
                </a:solidFill>
                <a:latin typeface="Corbel" charset="0"/>
              </a:rPr>
              <a:t>-Phonon</a:t>
            </a:r>
            <a:r>
              <a:rPr lang="it-IT" sz="1600" b="1" dirty="0">
                <a:solidFill>
                  <a:srgbClr val="0000FF"/>
                </a:solidFill>
                <a:latin typeface="Corbel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rbel" charset="0"/>
              </a:rPr>
              <a:t>Couling</a:t>
            </a:r>
            <a:r>
              <a:rPr lang="it-IT" sz="1600" b="1" dirty="0" smtClean="0">
                <a:solidFill>
                  <a:srgbClr val="0000FF"/>
                </a:solidFill>
                <a:latin typeface="Corbel" charset="0"/>
              </a:rPr>
              <a:t> </a:t>
            </a:r>
            <a:r>
              <a:rPr lang="it-IT" sz="1600" b="1" dirty="0">
                <a:solidFill>
                  <a:srgbClr val="0000FF"/>
                </a:solidFill>
                <a:latin typeface="Corbel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rbel" charset="0"/>
              </a:rPr>
              <a:t>along</a:t>
            </a:r>
            <a:r>
              <a:rPr lang="it-IT" sz="1600" b="1" dirty="0" smtClean="0">
                <a:solidFill>
                  <a:srgbClr val="0000FF"/>
                </a:solidFill>
                <a:latin typeface="Corbel" charset="0"/>
              </a:rPr>
              <a:t> the Ni isotope </a:t>
            </a:r>
            <a:r>
              <a:rPr lang="it-IT" sz="1600" b="1" dirty="0" err="1" smtClean="0">
                <a:solidFill>
                  <a:srgbClr val="0000FF"/>
                </a:solidFill>
                <a:latin typeface="Corbel" charset="0"/>
              </a:rPr>
              <a:t>chain</a:t>
            </a:r>
            <a:endParaRPr lang="it-IT" sz="1600" b="1" dirty="0" smtClean="0">
              <a:solidFill>
                <a:srgbClr val="0000FF"/>
              </a:solidFill>
              <a:latin typeface="Corbel" charset="0"/>
            </a:endParaRPr>
          </a:p>
          <a:p>
            <a:pPr algn="ctr">
              <a:defRPr/>
            </a:pPr>
            <a:r>
              <a:rPr lang="it-IT" sz="1600" b="1" i="1" dirty="0" smtClean="0">
                <a:solidFill>
                  <a:srgbClr val="0000FF"/>
                </a:solidFill>
                <a:latin typeface="Corbel" charset="0"/>
              </a:rPr>
              <a:t>ROSPHERE </a:t>
            </a:r>
            <a:r>
              <a:rPr lang="it-IT" sz="1600" b="1" i="1" dirty="0" err="1" smtClean="0">
                <a:solidFill>
                  <a:srgbClr val="0000FF"/>
                </a:solidFill>
                <a:latin typeface="Corbel" charset="0"/>
              </a:rPr>
              <a:t>Bucharest</a:t>
            </a:r>
            <a:r>
              <a:rPr lang="it-IT" sz="1600" b="1" i="1" dirty="0" smtClean="0">
                <a:solidFill>
                  <a:srgbClr val="0000FF"/>
                </a:solidFill>
                <a:latin typeface="Corbel" charset="0"/>
              </a:rPr>
              <a:t>: </a:t>
            </a:r>
            <a:r>
              <a:rPr lang="it-IT" sz="1600" dirty="0">
                <a:solidFill>
                  <a:srgbClr val="0000FF"/>
                </a:solidFill>
                <a:latin typeface="Corbel" charset="0"/>
                <a:cs typeface="Corbel" charset="0"/>
              </a:rPr>
              <a:t>14 </a:t>
            </a:r>
            <a:r>
              <a:rPr lang="it-IT" sz="1600" dirty="0" err="1">
                <a:solidFill>
                  <a:srgbClr val="0000FF"/>
                </a:solidFill>
                <a:latin typeface="Corbel" charset="0"/>
                <a:cs typeface="Corbel" charset="0"/>
              </a:rPr>
              <a:t>HPGe</a:t>
            </a:r>
            <a:r>
              <a:rPr lang="it-IT" sz="1600" dirty="0">
                <a:solidFill>
                  <a:srgbClr val="0000FF"/>
                </a:solidFill>
                <a:latin typeface="Corbel" charset="0"/>
                <a:cs typeface="Corbel" charset="0"/>
              </a:rPr>
              <a:t> and 11 LaBr</a:t>
            </a:r>
            <a:r>
              <a:rPr lang="it-IT" sz="1600" baseline="-25000" dirty="0">
                <a:solidFill>
                  <a:srgbClr val="0000FF"/>
                </a:solidFill>
                <a:latin typeface="Corbel" charset="0"/>
                <a:cs typeface="Corbel" charset="0"/>
              </a:rPr>
              <a:t>3</a:t>
            </a:r>
            <a:r>
              <a:rPr lang="it-IT" sz="1600" dirty="0">
                <a:solidFill>
                  <a:srgbClr val="0000FF"/>
                </a:solidFill>
                <a:latin typeface="Corbel" charset="0"/>
                <a:cs typeface="Corbel" charset="0"/>
              </a:rPr>
              <a:t>(Ce) </a:t>
            </a:r>
            <a:r>
              <a:rPr lang="it-IT" sz="1600" b="1" i="1" dirty="0" smtClean="0">
                <a:solidFill>
                  <a:srgbClr val="0000FF"/>
                </a:solidFill>
                <a:latin typeface="Corbel" charset="0"/>
              </a:rPr>
              <a:t> </a:t>
            </a:r>
            <a:endParaRPr lang="it-IT" sz="1600" b="1" i="1" dirty="0">
              <a:solidFill>
                <a:srgbClr val="0000FF"/>
              </a:solidFill>
              <a:latin typeface="Corbe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67457" y="2719020"/>
            <a:ext cx="15815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100" dirty="0" err="1">
                <a:solidFill>
                  <a:srgbClr val="0000FF"/>
                </a:solidFill>
                <a:latin typeface="Corbel" charset="0"/>
              </a:rPr>
              <a:t>Multiplet</a:t>
            </a:r>
            <a:r>
              <a:rPr lang="it-IT" sz="1100" dirty="0">
                <a:solidFill>
                  <a:srgbClr val="0000FF"/>
                </a:solidFill>
                <a:latin typeface="Corbel" charset="0"/>
              </a:rPr>
              <a:t> of </a:t>
            </a:r>
            <a:r>
              <a:rPr lang="it-IT" sz="1100" dirty="0" err="1">
                <a:solidFill>
                  <a:srgbClr val="0000FF"/>
                </a:solidFill>
                <a:latin typeface="Corbel" charset="0"/>
              </a:rPr>
              <a:t>States</a:t>
            </a:r>
            <a:r>
              <a:rPr lang="it-IT" sz="1100" dirty="0">
                <a:solidFill>
                  <a:srgbClr val="0000FF"/>
                </a:solidFill>
                <a:latin typeface="Corbel" charset="0"/>
              </a:rPr>
              <a:t>      </a:t>
            </a:r>
          </a:p>
          <a:p>
            <a:pPr>
              <a:defRPr/>
            </a:pPr>
            <a:r>
              <a:rPr lang="it-IT" sz="1100" dirty="0">
                <a:solidFill>
                  <a:srgbClr val="0000FF"/>
                </a:solidFill>
                <a:latin typeface="Corbel" charset="0"/>
              </a:rPr>
              <a:t>9/2</a:t>
            </a:r>
            <a:r>
              <a:rPr lang="it-IT" sz="1100" baseline="30000" dirty="0">
                <a:solidFill>
                  <a:srgbClr val="0000FF"/>
                </a:solidFill>
                <a:latin typeface="Corbel" charset="0"/>
              </a:rPr>
              <a:t>+</a:t>
            </a:r>
            <a:r>
              <a:rPr lang="it-IT" sz="1100" dirty="0">
                <a:solidFill>
                  <a:srgbClr val="0000FF"/>
                </a:solidFill>
                <a:latin typeface="Corbel" charset="0"/>
              </a:rPr>
              <a:t>, 7/2</a:t>
            </a:r>
            <a:r>
              <a:rPr lang="it-IT" sz="1100" baseline="30000" dirty="0">
                <a:solidFill>
                  <a:srgbClr val="0000FF"/>
                </a:solidFill>
                <a:latin typeface="Corbel" charset="0"/>
              </a:rPr>
              <a:t>+</a:t>
            </a:r>
            <a:r>
              <a:rPr lang="it-IT" sz="1100" dirty="0">
                <a:solidFill>
                  <a:srgbClr val="0000FF"/>
                </a:solidFill>
                <a:latin typeface="Corbel" charset="0"/>
              </a:rPr>
              <a:t>, 5/2</a:t>
            </a:r>
            <a:r>
              <a:rPr lang="it-IT" sz="1100" baseline="30000" dirty="0">
                <a:solidFill>
                  <a:srgbClr val="0000FF"/>
                </a:solidFill>
                <a:latin typeface="Corbel" charset="0"/>
              </a:rPr>
              <a:t>+</a:t>
            </a:r>
            <a:r>
              <a:rPr lang="it-IT" sz="1100" dirty="0">
                <a:solidFill>
                  <a:srgbClr val="0000FF"/>
                </a:solidFill>
                <a:latin typeface="Corbel" charset="0"/>
              </a:rPr>
              <a:t>, 3/2</a:t>
            </a:r>
            <a:r>
              <a:rPr lang="it-IT" sz="1100" baseline="30000" dirty="0">
                <a:solidFill>
                  <a:srgbClr val="0000FF"/>
                </a:solidFill>
                <a:latin typeface="Corbel" charset="0"/>
              </a:rPr>
              <a:t>+</a:t>
            </a: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2" t="6255" r="70570" b="32372"/>
          <a:stretch>
            <a:fillRect/>
          </a:stretch>
        </p:blipFill>
        <p:spPr bwMode="auto">
          <a:xfrm>
            <a:off x="8097523" y="1942703"/>
            <a:ext cx="559177" cy="53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9"/>
          <p:cNvSpPr txBox="1"/>
          <p:nvPr/>
        </p:nvSpPr>
        <p:spPr bwMode="auto">
          <a:xfrm>
            <a:off x="7824647" y="2541043"/>
            <a:ext cx="1384489" cy="2308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it-IT" sz="1200" b="1" dirty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3</a:t>
            </a:r>
            <a:r>
              <a:rPr lang="it-IT" sz="1200" b="1" baseline="30000" dirty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- </a:t>
            </a:r>
            <a:r>
              <a:rPr lang="it-IT" sz="1200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 p</a:t>
            </a:r>
            <a:r>
              <a:rPr lang="it-IT" sz="1200" b="1" baseline="-25000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3/</a:t>
            </a:r>
            <a:r>
              <a:rPr lang="it-IT" sz="1200" b="1" baseline="-25000" dirty="0" smtClean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2</a:t>
            </a:r>
            <a:r>
              <a:rPr lang="it-IT" sz="1200" b="1" dirty="0" smtClean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 </a:t>
            </a:r>
            <a:r>
              <a:rPr lang="it-IT" sz="1200" b="1" dirty="0" smtClean="0">
                <a:solidFill>
                  <a:srgbClr val="0000FF"/>
                </a:solidFill>
                <a:latin typeface="Corbel"/>
                <a:ea typeface="+mn-ea"/>
                <a:cs typeface="Corbel"/>
                <a:sym typeface="Wingdings"/>
              </a:rPr>
              <a:t> </a:t>
            </a:r>
            <a:r>
              <a:rPr lang="it-IT" sz="1200" b="1" dirty="0" smtClean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[</a:t>
            </a:r>
            <a:r>
              <a:rPr lang="it-IT" sz="1200" b="1" dirty="0">
                <a:solidFill>
                  <a:srgbClr val="0000FF"/>
                </a:solidFill>
                <a:latin typeface="Symbol" charset="2"/>
                <a:ea typeface="+mn-ea"/>
                <a:cs typeface="Symbol" charset="2"/>
                <a:sym typeface="Symbol"/>
              </a:rPr>
              <a:t>l </a:t>
            </a:r>
            <a:r>
              <a:rPr lang="it-IT" sz="1200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 j</a:t>
            </a:r>
            <a:r>
              <a:rPr lang="it-IT" sz="1200" b="1" baseline="-25000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1</a:t>
            </a:r>
            <a:r>
              <a:rPr lang="it-IT" sz="1200" b="1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]</a:t>
            </a:r>
            <a:r>
              <a:rPr lang="it-IT" sz="1200" b="1" baseline="-25000" dirty="0">
                <a:solidFill>
                  <a:srgbClr val="0000FF"/>
                </a:solidFill>
                <a:latin typeface="Corbel"/>
                <a:ea typeface="+mn-ea"/>
                <a:cs typeface="Corbel"/>
                <a:sym typeface="Symbol"/>
              </a:rPr>
              <a:t>I </a:t>
            </a:r>
            <a:endParaRPr lang="it-IT" sz="1200" b="1" baseline="-25000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8485061" y="1758756"/>
            <a:ext cx="343277" cy="361157"/>
          </a:xfrm>
          <a:prstGeom prst="line">
            <a:avLst/>
          </a:prstGeom>
          <a:ln w="127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40713" y="1392075"/>
            <a:ext cx="12032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100" i="1" dirty="0" err="1" smtClean="0">
                <a:solidFill>
                  <a:srgbClr val="0000FF"/>
                </a:solidFill>
                <a:latin typeface="Corbel" charset="0"/>
              </a:rPr>
              <a:t>Octupole</a:t>
            </a:r>
            <a:r>
              <a:rPr lang="it-IT" sz="1100" i="1" dirty="0" smtClean="0">
                <a:solidFill>
                  <a:srgbClr val="0000FF"/>
                </a:solidFill>
                <a:latin typeface="Corbel" charset="0"/>
              </a:rPr>
              <a:t> </a:t>
            </a:r>
            <a:r>
              <a:rPr lang="it-IT" sz="1100" i="1" dirty="0" err="1" smtClean="0">
                <a:solidFill>
                  <a:srgbClr val="0000FF"/>
                </a:solidFill>
                <a:latin typeface="Corbel" charset="0"/>
              </a:rPr>
              <a:t>Phonon</a:t>
            </a:r>
            <a:endParaRPr lang="it-IT" sz="1100" i="1" dirty="0" smtClean="0">
              <a:solidFill>
                <a:srgbClr val="0000FF"/>
              </a:solidFill>
              <a:latin typeface="Corbel" charset="0"/>
            </a:endParaRPr>
          </a:p>
          <a:p>
            <a:pPr algn="r"/>
            <a:r>
              <a:rPr lang="it-IT" sz="1100" i="1" dirty="0" smtClean="0">
                <a:solidFill>
                  <a:srgbClr val="0000FF"/>
                </a:solidFill>
                <a:latin typeface="Corbel" charset="0"/>
              </a:rPr>
              <a:t>Ni-core</a:t>
            </a:r>
            <a:endParaRPr lang="en-US" sz="1100" i="1" dirty="0"/>
          </a:p>
        </p:txBody>
      </p:sp>
      <p:grpSp>
        <p:nvGrpSpPr>
          <p:cNvPr id="4" name="Group 32"/>
          <p:cNvGrpSpPr/>
          <p:nvPr/>
        </p:nvGrpSpPr>
        <p:grpSpPr>
          <a:xfrm>
            <a:off x="3938760" y="3233438"/>
            <a:ext cx="5156273" cy="3450448"/>
            <a:chOff x="3938760" y="3233438"/>
            <a:chExt cx="5156273" cy="3450448"/>
          </a:xfrm>
        </p:grpSpPr>
        <p:sp>
          <p:nvSpPr>
            <p:cNvPr id="34" name="Rectangle 33"/>
            <p:cNvSpPr/>
            <p:nvPr/>
          </p:nvSpPr>
          <p:spPr>
            <a:xfrm>
              <a:off x="3938760" y="3233438"/>
              <a:ext cx="5111088" cy="343504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34"/>
            <p:cNvGrpSpPr/>
            <p:nvPr/>
          </p:nvGrpSpPr>
          <p:grpSpPr>
            <a:xfrm>
              <a:off x="4164624" y="3464242"/>
              <a:ext cx="4930409" cy="3219644"/>
              <a:chOff x="1502329" y="3295078"/>
              <a:chExt cx="5915135" cy="3322269"/>
            </a:xfrm>
          </p:grpSpPr>
          <p:grpSp>
            <p:nvGrpSpPr>
              <p:cNvPr id="7" name="Group 41"/>
              <p:cNvGrpSpPr/>
              <p:nvPr/>
            </p:nvGrpSpPr>
            <p:grpSpPr>
              <a:xfrm>
                <a:off x="4283969" y="3295078"/>
                <a:ext cx="3079286" cy="2297979"/>
                <a:chOff x="3131841" y="4437914"/>
                <a:chExt cx="3079286" cy="2297979"/>
              </a:xfrm>
            </p:grpSpPr>
            <p:grpSp>
              <p:nvGrpSpPr>
                <p:cNvPr id="9" name="Group 12"/>
                <p:cNvGrpSpPr>
                  <a:grpSpLocks/>
                </p:cNvGrpSpPr>
                <p:nvPr/>
              </p:nvGrpSpPr>
              <p:grpSpPr bwMode="auto">
                <a:xfrm>
                  <a:off x="3131841" y="4437914"/>
                  <a:ext cx="3079286" cy="2297979"/>
                  <a:chOff x="323530" y="747485"/>
                  <a:chExt cx="5564320" cy="4056945"/>
                </a:xfrm>
              </p:grpSpPr>
              <p:pic>
                <p:nvPicPr>
                  <p:cNvPr id="46" name="Picture 3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3530" y="747485"/>
                    <a:ext cx="5465608" cy="40569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7" name="Rectangle 46"/>
                  <p:cNvSpPr/>
                  <p:nvPr/>
                </p:nvSpPr>
                <p:spPr>
                  <a:xfrm>
                    <a:off x="3779913" y="978281"/>
                    <a:ext cx="1944218" cy="57717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100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4328730" y="1835903"/>
                    <a:ext cx="1440160" cy="215973"/>
                  </a:xfrm>
                  <a:prstGeom prst="rect">
                    <a:avLst/>
                  </a:prstGeom>
                  <a:solidFill>
                    <a:srgbClr val="0000FF">
                      <a:alpha val="24000"/>
                    </a:srgb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100"/>
                  </a:p>
                </p:txBody>
              </p:sp>
              <p:sp>
                <p:nvSpPr>
                  <p:cNvPr id="4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4190423" y="1323889"/>
                    <a:ext cx="1697427" cy="5606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b="1" baseline="30000" dirty="0">
                        <a:solidFill>
                          <a:srgbClr val="0000FF"/>
                        </a:solidFill>
                        <a:latin typeface="Corbel" charset="0"/>
                        <a:cs typeface="Corbel" charset="0"/>
                      </a:rPr>
                      <a:t>64</a:t>
                    </a:r>
                    <a:r>
                      <a:rPr lang="en-US" sz="1400" b="1" dirty="0">
                        <a:solidFill>
                          <a:srgbClr val="0000FF"/>
                        </a:solidFill>
                        <a:latin typeface="Corbel" charset="0"/>
                        <a:cs typeface="Corbel" charset="0"/>
                      </a:rPr>
                      <a:t>Ni (3-)</a:t>
                    </a:r>
                  </a:p>
                </p:txBody>
              </p:sp>
            </p:grpSp>
            <p:sp>
              <p:nvSpPr>
                <p:cNvPr id="45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713296" y="4824159"/>
                  <a:ext cx="2263667" cy="3493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solidFill>
                        <a:srgbClr val="FF0000"/>
                      </a:solidFill>
                      <a:latin typeface="Corbel" charset="0"/>
                      <a:cs typeface="Corbel" charset="0"/>
                    </a:rPr>
                    <a:t>9/2</a:t>
                  </a:r>
                  <a:r>
                    <a:rPr lang="en-US" sz="1600" b="1" dirty="0" smtClean="0">
                      <a:solidFill>
                        <a:srgbClr val="FF0000"/>
                      </a:solidFill>
                      <a:latin typeface="Corbel" charset="0"/>
                      <a:cs typeface="Corbel" charset="0"/>
                    </a:rPr>
                    <a:t>+</a:t>
                  </a:r>
                  <a:endParaRPr lang="en-US" sz="1600" b="1" dirty="0">
                    <a:solidFill>
                      <a:srgbClr val="FF0000"/>
                    </a:solidFill>
                    <a:latin typeface="Corbel" charset="0"/>
                    <a:cs typeface="Corbel" charset="0"/>
                  </a:endParaRPr>
                </a:p>
              </p:txBody>
            </p:sp>
          </p:grpSp>
          <p:sp>
            <p:nvSpPr>
              <p:cNvPr id="43" name="TextBox 14"/>
              <p:cNvSpPr txBox="1">
                <a:spLocks noChangeArrowheads="1"/>
              </p:cNvSpPr>
              <p:nvPr/>
            </p:nvSpPr>
            <p:spPr bwMode="auto">
              <a:xfrm>
                <a:off x="1502329" y="5759862"/>
                <a:ext cx="5915135" cy="857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 b="1" i="1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9/2+ state of </a:t>
                </a:r>
                <a:r>
                  <a:rPr lang="en-US" sz="1600" b="1" i="1" baseline="30000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65</a:t>
                </a:r>
                <a:r>
                  <a:rPr lang="en-US" sz="1600" b="1" i="1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Cu is a member </a:t>
                </a:r>
                <a:r>
                  <a:rPr lang="en-US" sz="1600" b="1" i="1" dirty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of </a:t>
                </a:r>
                <a:endParaRPr lang="en-US" sz="1600" b="1" i="1" dirty="0" smtClean="0">
                  <a:solidFill>
                    <a:srgbClr val="FF33CC"/>
                  </a:solidFill>
                  <a:latin typeface="Corbel" charset="0"/>
                  <a:cs typeface="Corbel" charset="0"/>
                </a:endParaRPr>
              </a:p>
              <a:p>
                <a:pPr algn="ctr" eaLnBrk="1" hangingPunct="1"/>
                <a:r>
                  <a:rPr lang="en-US" sz="1600" b="1" i="1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3- p</a:t>
                </a:r>
                <a:r>
                  <a:rPr lang="en-US" sz="1600" b="1" i="1" baseline="-25000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3</a:t>
                </a:r>
                <a:r>
                  <a:rPr lang="en-US" sz="1600" b="1" i="1" baseline="-25000" dirty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/2</a:t>
                </a:r>
                <a:r>
                  <a:rPr lang="en-US" sz="1600" b="1" i="1" dirty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 </a:t>
                </a:r>
                <a:r>
                  <a:rPr lang="en-US" sz="1600" b="1" i="1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 </a:t>
                </a:r>
                <a:r>
                  <a:rPr lang="en-US" sz="1600" b="1" i="1" dirty="0" err="1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multiplet</a:t>
                </a:r>
                <a:r>
                  <a:rPr lang="en-US" sz="1600" b="1" i="1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 based on 3- phonon of </a:t>
                </a:r>
                <a:r>
                  <a:rPr lang="en-US" sz="1600" b="1" i="1" baseline="30000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65</a:t>
                </a:r>
                <a:r>
                  <a:rPr lang="en-US" sz="1600" b="1" i="1" dirty="0" smtClean="0">
                    <a:solidFill>
                      <a:srgbClr val="FF33CC"/>
                    </a:solidFill>
                    <a:latin typeface="Corbel" charset="0"/>
                    <a:cs typeface="Corbel" charset="0"/>
                  </a:rPr>
                  <a:t>Cu</a:t>
                </a:r>
              </a:p>
              <a:p>
                <a:pPr algn="ctr" eaLnBrk="1" hangingPunct="1">
                  <a:lnSpc>
                    <a:spcPct val="50000"/>
                  </a:lnSpc>
                </a:pPr>
                <a:endParaRPr lang="en-US" sz="800" i="1" dirty="0" smtClean="0">
                  <a:latin typeface="Corbel" charset="0"/>
                  <a:cs typeface="Corbel" charset="0"/>
                </a:endParaRPr>
              </a:p>
              <a:p>
                <a:pPr algn="ctr" eaLnBrk="1" hangingPunct="1"/>
                <a:r>
                  <a:rPr lang="en-US" sz="1200" i="1" dirty="0" smtClean="0">
                    <a:latin typeface="Corbel" charset="0"/>
                    <a:cs typeface="Corbel" charset="0"/>
                  </a:rPr>
                  <a:t>G. </a:t>
                </a:r>
                <a:r>
                  <a:rPr lang="en-US" sz="1200" i="1" dirty="0" err="1" smtClean="0">
                    <a:latin typeface="Corbel" charset="0"/>
                    <a:cs typeface="Corbel" charset="0"/>
                  </a:rPr>
                  <a:t>Bocchi</a:t>
                </a:r>
                <a:r>
                  <a:rPr lang="en-US" sz="1200" i="1" dirty="0" smtClean="0">
                    <a:latin typeface="Corbel" charset="0"/>
                    <a:cs typeface="Corbel" charset="0"/>
                  </a:rPr>
                  <a:t>, S. </a:t>
                </a:r>
                <a:r>
                  <a:rPr lang="en-US" sz="1200" i="1" dirty="0" err="1" smtClean="0">
                    <a:latin typeface="Corbel" charset="0"/>
                    <a:cs typeface="Corbel" charset="0"/>
                  </a:rPr>
                  <a:t>Leoni</a:t>
                </a:r>
                <a:r>
                  <a:rPr lang="en-US" sz="1200" i="1" dirty="0" smtClean="0">
                    <a:latin typeface="Corbel" charset="0"/>
                    <a:cs typeface="Corbel" charset="0"/>
                  </a:rPr>
                  <a:t> et </a:t>
                </a:r>
                <a:r>
                  <a:rPr lang="en-US" sz="1200" i="1" dirty="0">
                    <a:latin typeface="Corbel" charset="0"/>
                    <a:cs typeface="Corbel" charset="0"/>
                  </a:rPr>
                  <a:t>al. </a:t>
                </a:r>
                <a:r>
                  <a:rPr lang="en-US" sz="1200" i="1" dirty="0" smtClean="0">
                    <a:latin typeface="Corbel" charset="0"/>
                    <a:cs typeface="Corbel" charset="0"/>
                  </a:rPr>
                  <a:t>PRC89,054302 (2014)</a:t>
                </a:r>
              </a:p>
            </p:txBody>
          </p:sp>
        </p:grpSp>
        <p:pic>
          <p:nvPicPr>
            <p:cNvPr id="36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114" t="38100" r="1097" b="13600"/>
            <a:stretch/>
          </p:blipFill>
          <p:spPr bwMode="auto">
            <a:xfrm>
              <a:off x="4101688" y="3322471"/>
              <a:ext cx="2338869" cy="248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ounded Rectangle 36"/>
            <p:cNvSpPr/>
            <p:nvPr/>
          </p:nvSpPr>
          <p:spPr bwMode="auto">
            <a:xfrm>
              <a:off x="4597469" y="4114558"/>
              <a:ext cx="1362075" cy="2889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38" name="Connettore 2 20"/>
            <p:cNvCxnSpPr/>
            <p:nvPr/>
          </p:nvCxnSpPr>
          <p:spPr bwMode="auto">
            <a:xfrm rot="5400000">
              <a:off x="4333944" y="4763845"/>
              <a:ext cx="1500188" cy="47783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9" name="TextBox 8"/>
            <p:cNvSpPr txBox="1">
              <a:spLocks noChangeArrowheads="1"/>
            </p:cNvSpPr>
            <p:nvPr/>
          </p:nvSpPr>
          <p:spPr bwMode="auto">
            <a:xfrm>
              <a:off x="4942020" y="4932628"/>
              <a:ext cx="714834" cy="400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 dirty="0">
                  <a:solidFill>
                    <a:srgbClr val="008000"/>
                  </a:solidFill>
                  <a:latin typeface="Corbel" charset="0"/>
                  <a:cs typeface="Corbel" charset="0"/>
                </a:rPr>
                <a:t> 3%</a:t>
              </a:r>
            </a:p>
          </p:txBody>
        </p:sp>
        <p:sp>
          <p:nvSpPr>
            <p:cNvPr id="40" name="TextBox 12"/>
            <p:cNvSpPr txBox="1">
              <a:spLocks noChangeArrowheads="1"/>
            </p:cNvSpPr>
            <p:nvPr/>
          </p:nvSpPr>
          <p:spPr bwMode="auto">
            <a:xfrm>
              <a:off x="5255855" y="4356442"/>
              <a:ext cx="12618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0000"/>
                  </a:solidFill>
                  <a:latin typeface="Symbol" charset="0"/>
                  <a:cs typeface="Symbol" charset="0"/>
                </a:rPr>
                <a:t>t </a:t>
              </a:r>
              <a:r>
                <a:rPr lang="en-US" sz="18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=37(3) </a:t>
              </a:r>
              <a:r>
                <a:rPr lang="en-US" sz="1800" b="1" dirty="0" err="1" smtClean="0">
                  <a:solidFill>
                    <a:srgbClr val="FF0000"/>
                  </a:solidFill>
                  <a:latin typeface="Corbel"/>
                  <a:cs typeface="Corbel"/>
                </a:rPr>
                <a:t>ps</a:t>
              </a:r>
              <a:endParaRPr lang="en-US" sz="1800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04745" y="5103239"/>
              <a:ext cx="8383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1" baseline="30000" dirty="0">
                  <a:solidFill>
                    <a:srgbClr val="FF33CC"/>
                  </a:solidFill>
                  <a:latin typeface="Corbel" charset="0"/>
                  <a:cs typeface="Corbel" charset="0"/>
                </a:rPr>
                <a:t>65</a:t>
              </a:r>
              <a:r>
                <a:rPr lang="en-US" sz="2800" b="1" i="1" dirty="0">
                  <a:solidFill>
                    <a:srgbClr val="FF33CC"/>
                  </a:solidFill>
                  <a:latin typeface="Corbel" charset="0"/>
                  <a:cs typeface="Corbel" charset="0"/>
                </a:rPr>
                <a:t>Cu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7521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07504" y="-23626"/>
            <a:ext cx="8280920" cy="245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tIns="90000" bIns="90000"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The </a:t>
            </a:r>
            <a:r>
              <a:rPr lang="it-IT" sz="2400" b="1" dirty="0">
                <a:solidFill>
                  <a:srgbClr val="FF0000"/>
                </a:solidFill>
                <a:latin typeface="Corbel"/>
                <a:cs typeface="Corbel"/>
              </a:rPr>
              <a:t>EXILL </a:t>
            </a:r>
            <a:r>
              <a:rPr lang="it-IT" sz="2400" b="1" dirty="0" err="1">
                <a:solidFill>
                  <a:srgbClr val="FF0000"/>
                </a:solidFill>
                <a:latin typeface="Corbel"/>
                <a:cs typeface="Corbel"/>
              </a:rPr>
              <a:t>Campaign</a:t>
            </a:r>
            <a:r>
              <a:rPr lang="it-IT" sz="24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endParaRPr lang="it-IT" sz="2400" b="1" dirty="0" smtClean="0">
              <a:solidFill>
                <a:srgbClr val="FF0000"/>
              </a:solidFill>
              <a:latin typeface="Corbel"/>
              <a:cs typeface="Corbel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@ ILL-</a:t>
            </a:r>
            <a:r>
              <a:rPr lang="it-IT" sz="2400" b="1" dirty="0" err="1" smtClean="0">
                <a:solidFill>
                  <a:srgbClr val="FF0000"/>
                </a:solidFill>
                <a:latin typeface="Corbel"/>
                <a:cs typeface="Corbel"/>
              </a:rPr>
              <a:t>reactor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 (Grenoble)</a:t>
            </a:r>
          </a:p>
          <a:p>
            <a:pPr>
              <a:lnSpc>
                <a:spcPct val="90000"/>
              </a:lnSpc>
              <a:defRPr/>
            </a:pPr>
            <a:r>
              <a:rPr lang="it-IT" sz="2400" b="1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Exogam</a:t>
            </a:r>
            <a:r>
              <a:rPr lang="it-IT" sz="2400" b="1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/GASP </a:t>
            </a:r>
            <a:r>
              <a:rPr lang="it-IT" sz="2400" b="1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Ge</a:t>
            </a:r>
            <a:r>
              <a:rPr lang="it-IT" sz="2400" b="1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Array + 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LaBr</a:t>
            </a:r>
            <a:r>
              <a:rPr lang="it-IT" sz="2400" b="1" baseline="-25000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3</a:t>
            </a:r>
          </a:p>
          <a:p>
            <a:pPr>
              <a:lnSpc>
                <a:spcPct val="90000"/>
              </a:lnSpc>
              <a:defRPr/>
            </a:pPr>
            <a:endParaRPr lang="it-IT" sz="2400" b="1" baseline="-25000" dirty="0">
              <a:solidFill>
                <a:srgbClr val="0000FF"/>
              </a:solidFill>
              <a:latin typeface="Corbel" charset="0"/>
              <a:cs typeface="Corbel" charset="0"/>
              <a:sym typeface="Wingdings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rgbClr val="FF0000"/>
                </a:solidFill>
                <a:latin typeface="Corbel" charset="0"/>
                <a:cs typeface="Corbel" charset="0"/>
                <a:sym typeface="Wingdings"/>
              </a:rPr>
              <a:t></a:t>
            </a:r>
            <a:r>
              <a:rPr lang="it-IT" i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/>
              </a:rPr>
              <a:t> </a:t>
            </a:r>
            <a:r>
              <a:rPr lang="it-IT" sz="2000" i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2 </a:t>
            </a:r>
            <a:r>
              <a:rPr lang="it-IT" sz="2000" i="1" dirty="0" err="1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campaigns</a:t>
            </a:r>
            <a:r>
              <a:rPr lang="it-IT" sz="2000" i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(3 + 3 </a:t>
            </a:r>
            <a:r>
              <a:rPr lang="it-IT" sz="2000" i="1" dirty="0" err="1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months</a:t>
            </a:r>
            <a:r>
              <a:rPr lang="it-IT" sz="2000" i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in 2012-2013)</a:t>
            </a:r>
            <a:endParaRPr lang="it-IT" sz="2000" i="1" dirty="0">
              <a:solidFill>
                <a:srgbClr val="0000FF"/>
              </a:solidFill>
              <a:latin typeface="Corbel" charset="0"/>
              <a:cs typeface="Corbel" charset="0"/>
              <a:sym typeface="Wingdings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 i="1" dirty="0">
              <a:solidFill>
                <a:srgbClr val="FF0000"/>
              </a:solidFill>
              <a:latin typeface="Corbel"/>
              <a:ea typeface="ＭＳ Ｐゴシック" charset="0"/>
              <a:cs typeface="Corbel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400" dirty="0">
              <a:solidFill>
                <a:srgbClr val="FF0000"/>
              </a:solidFill>
              <a:latin typeface="Corbel"/>
              <a:ea typeface="ＭＳ Ｐゴシック" charset="0"/>
              <a:cs typeface="Corbel"/>
            </a:endParaRPr>
          </a:p>
        </p:txBody>
      </p:sp>
      <p:sp>
        <p:nvSpPr>
          <p:cNvPr id="32772" name="Rectangle 26"/>
          <p:cNvSpPr>
            <a:spLocks noChangeArrowheads="1"/>
          </p:cNvSpPr>
          <p:nvPr/>
        </p:nvSpPr>
        <p:spPr bwMode="auto">
          <a:xfrm>
            <a:off x="144016" y="1813033"/>
            <a:ext cx="5868144" cy="49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(</a:t>
            </a:r>
            <a:r>
              <a:rPr lang="it-IT" sz="2800" b="1" dirty="0" err="1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n,</a:t>
            </a:r>
            <a:r>
              <a:rPr lang="it-IT" sz="2800" b="1" dirty="0" err="1">
                <a:solidFill>
                  <a:srgbClr val="FF0000"/>
                </a:solidFill>
                <a:latin typeface="Symbol" charset="0"/>
                <a:ea typeface="ＭＳ Ｐゴシック" charset="0"/>
                <a:cs typeface="Symbol" charset="0"/>
                <a:sym typeface="Wingdings" charset="0"/>
              </a:rPr>
              <a:t>g</a:t>
            </a:r>
            <a:r>
              <a:rPr lang="it-IT" sz="2800" b="1" dirty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) DATA</a:t>
            </a:r>
          </a:p>
          <a:p>
            <a:pPr defTabSz="914400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it-IT" sz="1600" baseline="-25000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baseline="30000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49,47</a:t>
            </a:r>
            <a:r>
              <a:rPr lang="it-IT" sz="2800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Ca</a:t>
            </a:r>
            <a:r>
              <a:rPr lang="it-IT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 </a:t>
            </a:r>
            <a:r>
              <a:rPr lang="it-IT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 </a:t>
            </a:r>
            <a:r>
              <a:rPr lang="it-IT" b="1" baseline="30000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48,46</a:t>
            </a:r>
            <a:r>
              <a:rPr lang="it-IT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Ca + 1n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Cold</a:t>
            </a:r>
            <a:r>
              <a:rPr lang="it-IT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n</a:t>
            </a:r>
            <a:r>
              <a:rPr lang="it-IT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+ </a:t>
            </a:r>
            <a:r>
              <a:rPr lang="it-IT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46,48</a:t>
            </a:r>
            <a:r>
              <a:rPr lang="it-IT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Ca target</a:t>
            </a:r>
            <a:endParaRPr lang="it-IT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i="1" dirty="0" err="1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Search</a:t>
            </a:r>
            <a:r>
              <a:rPr lang="it-IT" sz="1600" i="1" dirty="0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for </a:t>
            </a:r>
            <a:r>
              <a:rPr lang="it-IT" sz="1600" b="1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low</a:t>
            </a:r>
            <a:r>
              <a:rPr lang="it-IT" sz="1600" b="1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-spin </a:t>
            </a:r>
            <a:r>
              <a:rPr lang="it-IT" sz="1600" b="1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members</a:t>
            </a:r>
            <a:r>
              <a:rPr lang="it-IT" sz="1600" b="1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of the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Particle-phonon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multiplets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with 3- of  </a:t>
            </a:r>
            <a:r>
              <a:rPr lang="it-IT" sz="1600" i="1" baseline="30000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48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Ca</a:t>
            </a:r>
          </a:p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it-IT" sz="1600" dirty="0">
              <a:solidFill>
                <a:srgbClr val="FF33CC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baseline="30000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210</a:t>
            </a:r>
            <a:r>
              <a:rPr lang="it-IT" sz="2800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Bi</a:t>
            </a:r>
            <a:r>
              <a:rPr lang="it-IT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 </a:t>
            </a:r>
            <a:r>
              <a:rPr lang="it-IT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 </a:t>
            </a:r>
            <a:r>
              <a:rPr lang="it-IT" b="1" baseline="30000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209</a:t>
            </a:r>
            <a:r>
              <a:rPr lang="it-IT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Bi + 1n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Cold</a:t>
            </a:r>
            <a:r>
              <a:rPr lang="it-IT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n</a:t>
            </a:r>
            <a:r>
              <a:rPr lang="it-IT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+ </a:t>
            </a:r>
            <a:r>
              <a:rPr lang="it-IT" baseline="30000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209</a:t>
            </a:r>
            <a:r>
              <a:rPr lang="it-IT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Bi </a:t>
            </a:r>
            <a:r>
              <a:rPr lang="it-IT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target</a:t>
            </a:r>
            <a:endParaRPr lang="it-IT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i="1" dirty="0" err="1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Search</a:t>
            </a:r>
            <a:r>
              <a:rPr lang="it-IT" sz="1600" i="1" dirty="0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for </a:t>
            </a:r>
            <a:r>
              <a:rPr lang="it-IT" sz="1600" b="1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proton-neutron</a:t>
            </a:r>
            <a:r>
              <a:rPr lang="it-IT" sz="1600" b="1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b="1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multiplet</a:t>
            </a:r>
            <a:r>
              <a:rPr lang="it-IT" sz="1600" b="1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with 3- in </a:t>
            </a:r>
            <a:r>
              <a:rPr lang="it-IT" sz="1600" i="1" baseline="30000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208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Pb (34 </a:t>
            </a:r>
            <a:r>
              <a:rPr lang="it-IT" sz="1600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Wu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!!!</a:t>
            </a:r>
            <a:r>
              <a:rPr lang="it-IT" sz="1600" i="1" dirty="0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)</a:t>
            </a:r>
          </a:p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it-IT" sz="1600" i="1" dirty="0">
              <a:solidFill>
                <a:srgbClr val="FF33CC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i="1" u="sng" dirty="0" err="1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Relevant</a:t>
            </a:r>
            <a:r>
              <a:rPr lang="it-IT" b="1" i="1" u="sng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b="1" i="1" u="sng" dirty="0" err="1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also</a:t>
            </a:r>
            <a:r>
              <a:rPr lang="it-IT" b="1" i="1" u="sng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in connection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i="1" u="sng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with NTOF @ CERN </a:t>
            </a:r>
            <a:endParaRPr lang="it-IT" sz="1600" baseline="-25000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FISSION </a:t>
            </a:r>
            <a:r>
              <a:rPr lang="it-IT" sz="2400" b="1" dirty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DATA</a:t>
            </a:r>
            <a:endParaRPr lang="it-IT" sz="1600" dirty="0">
              <a:solidFill>
                <a:srgbClr val="FF0000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r>
              <a:rPr lang="it-IT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Cold</a:t>
            </a: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n</a:t>
            </a: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+ </a:t>
            </a:r>
            <a:r>
              <a:rPr lang="it-IT" baseline="30000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235</a:t>
            </a: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U and </a:t>
            </a:r>
            <a:r>
              <a:rPr lang="it-IT" baseline="30000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241</a:t>
            </a: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Pu </a:t>
            </a:r>
            <a:r>
              <a:rPr lang="it-IT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target</a:t>
            </a:r>
          </a:p>
          <a:p>
            <a:r>
              <a:rPr lang="it-IT" sz="1600" i="1" dirty="0" smtClean="0">
                <a:solidFill>
                  <a:srgbClr val="FF33CC"/>
                </a:solidFill>
                <a:latin typeface="Corbel" charset="0"/>
                <a:cs typeface="Corbel" charset="0"/>
              </a:rPr>
              <a:t>1 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cs typeface="Corbel" charset="0"/>
              </a:rPr>
              <a:t>and 2 </a:t>
            </a:r>
            <a:r>
              <a:rPr lang="it-IT" sz="1600" i="1" dirty="0" err="1">
                <a:solidFill>
                  <a:srgbClr val="FF33CC"/>
                </a:solidFill>
                <a:latin typeface="Corbel" charset="0"/>
                <a:cs typeface="Corbel" charset="0"/>
              </a:rPr>
              <a:t>nucleons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cs typeface="Corbel" charset="0"/>
              </a:rPr>
              <a:t> </a:t>
            </a:r>
            <a:r>
              <a:rPr lang="it-IT" i="1" dirty="0" err="1">
                <a:solidFill>
                  <a:srgbClr val="FF33CC"/>
                </a:solidFill>
                <a:latin typeface="Corbel" charset="0"/>
                <a:cs typeface="Corbel" charset="0"/>
              </a:rPr>
              <a:t>around</a:t>
            </a:r>
            <a:r>
              <a:rPr lang="it-IT" i="1" dirty="0">
                <a:solidFill>
                  <a:srgbClr val="FF33CC"/>
                </a:solidFill>
                <a:latin typeface="Corbel" charset="0"/>
                <a:cs typeface="Corbel" charset="0"/>
              </a:rPr>
              <a:t> </a:t>
            </a:r>
            <a:r>
              <a:rPr lang="it-IT" i="1" baseline="30000" dirty="0" smtClean="0">
                <a:solidFill>
                  <a:srgbClr val="FF33CC"/>
                </a:solidFill>
                <a:latin typeface="Corbel" charset="0"/>
                <a:cs typeface="Corbel" charset="0"/>
              </a:rPr>
              <a:t>132</a:t>
            </a:r>
            <a:r>
              <a:rPr lang="it-IT" i="1" dirty="0" smtClean="0">
                <a:solidFill>
                  <a:srgbClr val="FF33CC"/>
                </a:solidFill>
                <a:latin typeface="Corbel" charset="0"/>
                <a:cs typeface="Corbel" charset="0"/>
              </a:rPr>
              <a:t>Sn </a:t>
            </a:r>
          </a:p>
        </p:txBody>
      </p:sp>
      <p:pic>
        <p:nvPicPr>
          <p:cNvPr id="3277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0"/>
            <a:ext cx="3070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84168" y="1556792"/>
            <a:ext cx="3094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Cold</a:t>
            </a:r>
            <a:r>
              <a:rPr lang="it-IT" sz="2000" b="1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n</a:t>
            </a:r>
            <a:r>
              <a:rPr lang="it-IT" sz="2000" b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  </a:t>
            </a:r>
            <a:r>
              <a:rPr lang="it-IT" sz="2000" b="1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 charset="0"/>
              </a:rPr>
              <a:t>f</a:t>
            </a:r>
            <a:r>
              <a:rPr lang="it-IT" sz="2000" b="1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 charset="0"/>
              </a:rPr>
              <a:t> </a:t>
            </a:r>
            <a:r>
              <a:rPr lang="it-IT" sz="2000" b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=  1.5 10</a:t>
            </a:r>
            <a:r>
              <a:rPr lang="it-IT" sz="2000" b="1" baseline="30000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15</a:t>
            </a:r>
            <a:r>
              <a:rPr lang="it-IT" sz="2000" b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/(</a:t>
            </a:r>
            <a:r>
              <a:rPr lang="it-IT" sz="2000" b="1" dirty="0" err="1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s</a:t>
            </a:r>
            <a:r>
              <a:rPr lang="it-IT" sz="2000" b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cm</a:t>
            </a:r>
            <a:r>
              <a:rPr lang="it-IT" sz="2000" b="1" baseline="30000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2</a:t>
            </a:r>
            <a:r>
              <a:rPr lang="it-IT" sz="2000" b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6084168" y="0"/>
            <a:ext cx="2696321" cy="493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World </a:t>
            </a:r>
            <a:r>
              <a:rPr lang="it-IT" dirty="0" err="1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brightest</a:t>
            </a:r>
            <a:r>
              <a:rPr lang="it-IT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it-IT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continuum </a:t>
            </a:r>
            <a:r>
              <a:rPr lang="it-IT" dirty="0" err="1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neutron</a:t>
            </a:r>
            <a:r>
              <a:rPr lang="it-IT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source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05918" y="2383467"/>
            <a:ext cx="5225470" cy="4170601"/>
            <a:chOff x="-298575" y="557380"/>
            <a:chExt cx="8611470" cy="6105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/>
            <a:srcRect l="1186" r="7999" b="2843"/>
            <a:stretch/>
          </p:blipFill>
          <p:spPr>
            <a:xfrm>
              <a:off x="105928" y="557380"/>
              <a:ext cx="8206967" cy="6105652"/>
            </a:xfrm>
            <a:prstGeom prst="rect">
              <a:avLst/>
            </a:prstGeom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364620" y="809466"/>
              <a:ext cx="760733" cy="54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 err="1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</a:t>
              </a:r>
              <a:r>
                <a:rPr lang="en-US" b="1" i="1" baseline="-25000" dirty="0" err="1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</a:t>
              </a:r>
              <a:endParaRPr lang="en-US" b="1" baseline="-250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35"/>
            <p:cNvSpPr>
              <a:spLocks noChangeArrowheads="1"/>
            </p:cNvSpPr>
            <p:nvPr/>
          </p:nvSpPr>
          <p:spPr bwMode="auto">
            <a:xfrm>
              <a:off x="6777686" y="2319686"/>
              <a:ext cx="1535209" cy="13517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 smtClean="0">
                  <a:solidFill>
                    <a:srgbClr val="FF00FF"/>
                  </a:solidFill>
                  <a:latin typeface="Corbel" charset="0"/>
                  <a:ea typeface="ＭＳ Ｐゴシック" charset="0"/>
                  <a:cs typeface="Corbel" charset="0"/>
                </a:rPr>
                <a:t>23 NEW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 smtClean="0">
                  <a:solidFill>
                    <a:srgbClr val="FF00FF"/>
                  </a:solidFill>
                  <a:latin typeface="Corbel" charset="0"/>
                  <a:ea typeface="ＭＳ Ｐゴシック" charset="0"/>
                  <a:cs typeface="Corbel" charset="0"/>
                </a:rPr>
                <a:t>states</a:t>
              </a:r>
            </a:p>
            <a:p>
              <a:pPr defTabSz="914400" fontAlgn="base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b="1" i="1" dirty="0">
                <a:solidFill>
                  <a:srgbClr val="FF00FF"/>
                </a:solidFill>
                <a:latin typeface="Corbel" charset="0"/>
                <a:ea typeface="ＭＳ Ｐゴシック" charset="0"/>
                <a:cs typeface="Corbel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 smtClean="0">
                  <a:solidFill>
                    <a:srgbClr val="FF00FF"/>
                  </a:solidFill>
                  <a:latin typeface="Corbel" charset="0"/>
                  <a:ea typeface="ＭＳ Ｐゴシック" charset="0"/>
                  <a:cs typeface="Corbel" charset="0"/>
                </a:rPr>
                <a:t>31 NEW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i="1" dirty="0" smtClean="0">
                  <a:solidFill>
                    <a:srgbClr val="FF00FF"/>
                  </a:solidFill>
                  <a:latin typeface="Corbel" charset="0"/>
                  <a:ea typeface="ＭＳ Ｐゴシック" charset="0"/>
                  <a:cs typeface="Corbel" charset="0"/>
                </a:rPr>
                <a:t>transitions</a:t>
              </a: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415928" y="1269841"/>
              <a:ext cx="0" cy="1"/>
            </a:xfrm>
            <a:prstGeom prst="line">
              <a:avLst/>
            </a:prstGeom>
            <a:ln w="38100" cmpd="sng">
              <a:solidFill>
                <a:srgbClr val="FF00FF"/>
              </a:solidFill>
              <a:prstDash val="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35"/>
            <p:cNvSpPr>
              <a:spLocks noChangeArrowheads="1"/>
            </p:cNvSpPr>
            <p:nvPr/>
          </p:nvSpPr>
          <p:spPr bwMode="auto">
            <a:xfrm>
              <a:off x="-298575" y="930273"/>
              <a:ext cx="898316" cy="3604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i="1" dirty="0" smtClean="0">
                  <a:solidFill>
                    <a:srgbClr val="FF00FF"/>
                  </a:solidFill>
                  <a:latin typeface="Corbel" charset="0"/>
                  <a:ea typeface="ＭＳ Ｐゴシック" charset="0"/>
                  <a:cs typeface="Corbel" charset="0"/>
                </a:rPr>
                <a:t>4-, 5-</a:t>
              </a:r>
              <a:endParaRPr lang="en-US" sz="1600" b="1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5347728" y="1234090"/>
              <a:ext cx="15924" cy="4162941"/>
            </a:xfrm>
            <a:prstGeom prst="line">
              <a:avLst/>
            </a:prstGeom>
            <a:ln w="38100" cmpd="sng">
              <a:solidFill>
                <a:srgbClr val="FF00FF"/>
              </a:solidFill>
              <a:prstDash val="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8460101" y="5852943"/>
            <a:ext cx="87151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FF00FF"/>
                </a:solidFill>
                <a:latin typeface="Corbel" charset="0"/>
                <a:ea typeface="ＭＳ Ｐゴシック" charset="0"/>
                <a:cs typeface="Corbel" charset="0"/>
              </a:rPr>
              <a:t>k</a:t>
            </a:r>
            <a:r>
              <a:rPr lang="en-US" sz="1400" b="1" i="1" dirty="0" smtClean="0">
                <a:solidFill>
                  <a:srgbClr val="FF00FF"/>
                </a:solidFill>
                <a:latin typeface="Corbel" charset="0"/>
                <a:ea typeface="ＭＳ Ｐゴシック" charset="0"/>
                <a:cs typeface="Corbel" charset="0"/>
              </a:rPr>
              <a:t>nown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00FF"/>
                </a:solidFill>
                <a:latin typeface="Corbel" charset="0"/>
                <a:ea typeface="ＭＳ Ｐゴシック" charset="0"/>
                <a:cs typeface="Corbel" charset="0"/>
              </a:rPr>
              <a:t>states</a:t>
            </a:r>
            <a:endParaRPr lang="en-US" sz="1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6245" y="4518662"/>
            <a:ext cx="53443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FF00FF"/>
                </a:solidFill>
                <a:latin typeface="Corbel" charset="0"/>
                <a:ea typeface="ＭＳ Ｐゴシック" charset="0"/>
                <a:cs typeface="Corbel" charset="0"/>
              </a:rPr>
              <a:t>I</a:t>
            </a:r>
            <a:r>
              <a:rPr lang="en-US" b="1" i="1" baseline="30000" dirty="0" err="1" smtClean="0">
                <a:solidFill>
                  <a:srgbClr val="FF00FF"/>
                </a:solidFill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en-US" b="1" i="1" dirty="0" smtClean="0">
                <a:solidFill>
                  <a:srgbClr val="FF00FF"/>
                </a:solidFill>
                <a:latin typeface="Symbol" charset="2"/>
                <a:ea typeface="ＭＳ Ｐゴシック" charset="0"/>
                <a:cs typeface="Symbol" charset="2"/>
              </a:rPr>
              <a:t> </a:t>
            </a:r>
            <a:r>
              <a:rPr lang="en-US" b="1" i="1" dirty="0" smtClean="0">
                <a:solidFill>
                  <a:srgbClr val="FF00FF"/>
                </a:solidFill>
                <a:ea typeface="ＭＳ Ｐゴシック" charset="0"/>
                <a:cs typeface="Symbol" charset="2"/>
              </a:rPr>
              <a:t>?</a:t>
            </a:r>
            <a:endParaRPr lang="en-US" baseline="30000" dirty="0">
              <a:cs typeface="Symbol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73752" y="6447284"/>
            <a:ext cx="479252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 baseline="300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210</a:t>
            </a:r>
            <a:r>
              <a:rPr lang="en-US" b="1" i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Bi </a:t>
            </a:r>
            <a:r>
              <a:rPr lang="en-US" sz="1400" i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partial level scheme  (N. </a:t>
            </a:r>
            <a:r>
              <a:rPr lang="en-US" sz="1400" i="1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Cieplicka</a:t>
            </a:r>
            <a:r>
              <a:rPr lang="en-US" sz="1400" i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, INFN post-Doc)</a:t>
            </a:r>
            <a:endParaRPr lang="en-US" sz="1400" baseline="-250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61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</a:rPr>
              <a:t>Gruppo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Terzo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  <a:r>
              <a:rPr lang="en-US" sz="4400" dirty="0" err="1" smtClean="0">
                <a:solidFill>
                  <a:srgbClr val="FFFF00"/>
                </a:solidFill>
              </a:rPr>
              <a:t>Richieste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Servizi</a:t>
            </a:r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- In </a:t>
            </a:r>
            <a:r>
              <a:rPr lang="en-US" sz="3600" dirty="0" err="1" smtClean="0">
                <a:solidFill>
                  <a:srgbClr val="FFFF00"/>
                </a:solidFill>
              </a:rPr>
              <a:t>mesi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uomo</a:t>
            </a:r>
            <a:r>
              <a:rPr lang="en-US" sz="3600" dirty="0" smtClean="0">
                <a:solidFill>
                  <a:srgbClr val="FFFF00"/>
                </a:solidFill>
              </a:rPr>
              <a:t> -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28800"/>
            <a:ext cx="50196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429256" y="1639661"/>
            <a:ext cx="3571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La richiesta è in linea con Il passato (in questa ottica sono stati presi gli impegni con le varie collaborazioni).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La richiesta si concentra più nella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parte di progettazione rispetto che nella realizzazione.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4143381"/>
            <a:ext cx="5072097" cy="193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GAMMA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nazionali</a:t>
            </a:r>
            <a:r>
              <a:rPr lang="en-US" sz="1600" b="1" dirty="0" smtClean="0">
                <a:solidFill>
                  <a:schemeClr val="bg1"/>
                </a:solidFill>
              </a:rPr>
              <a:t>: Silvia </a:t>
            </a:r>
            <a:r>
              <a:rPr lang="en-US" sz="1600" b="1" dirty="0" err="1" smtClean="0">
                <a:solidFill>
                  <a:schemeClr val="bg1"/>
                </a:solidFill>
              </a:rPr>
              <a:t>Leoni</a:t>
            </a:r>
            <a:r>
              <a:rPr lang="en-US" sz="1600" b="1" dirty="0" smtClean="0">
                <a:solidFill>
                  <a:schemeClr val="bg1"/>
                </a:solidFill>
              </a:rPr>
              <a:t> (MI), Daniel Napoli (LNL)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Responsabile</a:t>
            </a:r>
            <a:r>
              <a:rPr lang="en-US" sz="1600" b="1" dirty="0" smtClean="0">
                <a:solidFill>
                  <a:schemeClr val="bg1"/>
                </a:solidFill>
              </a:rPr>
              <a:t> Locale: Silvia </a:t>
            </a:r>
            <a:r>
              <a:rPr lang="en-US" sz="1600" b="1" dirty="0" err="1" smtClean="0">
                <a:solidFill>
                  <a:schemeClr val="bg1"/>
                </a:solidFill>
              </a:rPr>
              <a:t>Leoni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768" y="2708920"/>
            <a:ext cx="1873019" cy="286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Gamma Milano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FTE =  19.9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Part. 77%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Tot. 25 </a:t>
            </a:r>
            <a:r>
              <a:rPr lang="en-US" b="1" dirty="0" err="1" smtClean="0">
                <a:solidFill>
                  <a:schemeClr val="bg1"/>
                </a:solidFill>
              </a:rPr>
              <a:t>persone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Ricercatori</a:t>
            </a:r>
            <a:r>
              <a:rPr lang="en-US" b="1" dirty="0" smtClean="0">
                <a:solidFill>
                  <a:schemeClr val="bg1"/>
                </a:solidFill>
              </a:rPr>
              <a:t>  13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Tecnologi</a:t>
            </a:r>
            <a:r>
              <a:rPr lang="en-US" b="1" dirty="0" smtClean="0">
                <a:solidFill>
                  <a:schemeClr val="bg1"/>
                </a:solidFill>
              </a:rPr>
              <a:t> = 2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Ass-</a:t>
            </a:r>
            <a:r>
              <a:rPr lang="en-US" b="1" dirty="0" err="1" smtClean="0">
                <a:solidFill>
                  <a:schemeClr val="bg1"/>
                </a:solidFill>
              </a:rPr>
              <a:t>Dott</a:t>
            </a:r>
            <a:r>
              <a:rPr lang="en-US" b="1" dirty="0" smtClean="0">
                <a:solidFill>
                  <a:schemeClr val="bg1"/>
                </a:solidFill>
              </a:rPr>
              <a:t> = 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6768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bg1"/>
                </a:solidFill>
              </a:rPr>
              <a:t>Programma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Scientifico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Struttura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Nucleare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dirty="0" err="1" smtClean="0">
                <a:solidFill>
                  <a:schemeClr val="bg1"/>
                </a:solidFill>
              </a:rPr>
              <a:t>Misure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spettroscopia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 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e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particelle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con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fasci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stabili</a:t>
            </a:r>
            <a:r>
              <a:rPr lang="en-US" dirty="0" smtClean="0">
                <a:solidFill>
                  <a:schemeClr val="bg1"/>
                </a:solidFill>
                <a:cs typeface="Symbol" charset="2"/>
              </a:rPr>
              <a:t> e </a:t>
            </a:r>
            <a:r>
              <a:rPr lang="en-US" dirty="0" err="1" smtClean="0">
                <a:solidFill>
                  <a:schemeClr val="bg1"/>
                </a:solidFill>
                <a:cs typeface="Symbol" charset="2"/>
              </a:rPr>
              <a:t>radioattivi</a:t>
            </a:r>
            <a:endParaRPr lang="en-US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Studio </a:t>
            </a:r>
            <a:r>
              <a:rPr lang="en-US" dirty="0" err="1" smtClean="0">
                <a:solidFill>
                  <a:schemeClr val="bg1"/>
                </a:solidFill>
              </a:rPr>
              <a:t>dei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collettivi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vibrazionali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rotazionali</a:t>
            </a:r>
            <a:r>
              <a:rPr lang="en-US" dirty="0" smtClean="0">
                <a:solidFill>
                  <a:schemeClr val="bg1"/>
                </a:solidFill>
              </a:rPr>
              <a:t>;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eazioni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trasferimento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molti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nucleoni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u="sng" dirty="0" smtClean="0">
                <a:solidFill>
                  <a:schemeClr val="bg1"/>
                </a:solidFill>
              </a:rPr>
              <a:t/>
            </a:r>
            <a:br>
              <a:rPr lang="en-US" b="1" u="sng" dirty="0" smtClean="0">
                <a:solidFill>
                  <a:schemeClr val="bg1"/>
                </a:solidFill>
              </a:rPr>
            </a:br>
            <a:r>
              <a:rPr lang="en-US" b="1" u="sng" dirty="0" err="1" smtClean="0">
                <a:solidFill>
                  <a:schemeClr val="bg1"/>
                </a:solidFill>
              </a:rPr>
              <a:t>Campagna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sperimentale</a:t>
            </a:r>
            <a:r>
              <a:rPr lang="en-US" b="1" u="sng" dirty="0" smtClean="0">
                <a:solidFill>
                  <a:schemeClr val="bg1"/>
                </a:solidFill>
              </a:rPr>
              <a:t> con AGATA (LNL  </a:t>
            </a:r>
            <a:r>
              <a:rPr lang="en-US" b="1" u="sng" dirty="0" smtClean="0">
                <a:solidFill>
                  <a:schemeClr val="bg1"/>
                </a:solidFill>
                <a:sym typeface="Symbol"/>
              </a:rPr>
              <a:t>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Gsi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smtClean="0">
                <a:solidFill>
                  <a:schemeClr val="bg1"/>
                </a:solidFill>
                <a:sym typeface="Symbol"/>
              </a:rPr>
              <a:t> GANIL)</a:t>
            </a:r>
            <a:endParaRPr lang="en-US" b="1" u="sng" dirty="0" smtClean="0">
              <a:solidFill>
                <a:schemeClr val="bg1"/>
              </a:solidFill>
            </a:endParaRPr>
          </a:p>
          <a:p>
            <a:r>
              <a:rPr lang="en-US" b="1" u="sng" dirty="0" err="1" smtClean="0">
                <a:solidFill>
                  <a:schemeClr val="bg1"/>
                </a:solidFill>
              </a:rPr>
              <a:t>Supporto</a:t>
            </a:r>
            <a:r>
              <a:rPr lang="en-US" b="1" u="sng" dirty="0" smtClean="0">
                <a:solidFill>
                  <a:schemeClr val="bg1"/>
                </a:solidFill>
              </a:rPr>
              <a:t> a SPES in </a:t>
            </a:r>
            <a:r>
              <a:rPr lang="en-US" b="1" u="sng" dirty="0" err="1" smtClean="0">
                <a:solidFill>
                  <a:schemeClr val="bg1"/>
                </a:solidFill>
              </a:rPr>
              <a:t>costruzione</a:t>
            </a:r>
            <a:r>
              <a:rPr lang="en-US" b="1" u="sng" dirty="0" smtClean="0">
                <a:solidFill>
                  <a:schemeClr val="bg1"/>
                </a:solidFill>
              </a:rPr>
              <a:t> a LNL </a:t>
            </a:r>
            <a:r>
              <a:rPr lang="en-US" b="1" u="sng" dirty="0" smtClean="0">
                <a:solidFill>
                  <a:schemeClr val="bg1"/>
                </a:solidFill>
                <a:sym typeface="Symbol"/>
              </a:rPr>
              <a:t> Galileo</a:t>
            </a:r>
            <a:endParaRPr lang="en-US" b="1" u="sng" dirty="0" smtClean="0">
              <a:solidFill>
                <a:schemeClr val="bg1"/>
              </a:solidFill>
            </a:endParaRPr>
          </a:p>
          <a:p>
            <a:endParaRPr lang="en-US" b="1" u="sng" dirty="0" smtClean="0">
              <a:solidFill>
                <a:schemeClr val="bg1"/>
              </a:solidFill>
            </a:endParaRPr>
          </a:p>
          <a:p>
            <a:r>
              <a:rPr lang="en-US" b="1" u="sng" dirty="0" smtClean="0">
                <a:solidFill>
                  <a:schemeClr val="bg1"/>
                </a:solidFill>
              </a:rPr>
              <a:t>R&amp;D sui </a:t>
            </a:r>
            <a:r>
              <a:rPr lang="en-US" b="1" u="sng" dirty="0" err="1" smtClean="0">
                <a:solidFill>
                  <a:schemeClr val="bg1"/>
                </a:solidFill>
              </a:rPr>
              <a:t>rivelatori</a:t>
            </a:r>
            <a:endParaRPr lang="en-US" b="1" u="sng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Ge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(AGATA e GALILEO)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chemeClr val="bg1"/>
                </a:solidFill>
                <a:sym typeface="Symbol"/>
              </a:rPr>
              <a:t>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LaBr</a:t>
            </a:r>
            <a:r>
              <a:rPr lang="it-IT" b="1" baseline="-25000" dirty="0" smtClean="0">
                <a:solidFill>
                  <a:schemeClr val="bg1"/>
                </a:solidFill>
                <a:sym typeface="Symbol"/>
              </a:rPr>
              <a:t>3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:Ce , CLYK,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……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bg1"/>
              </a:solidFill>
              <a:sym typeface="Symbol"/>
            </a:endParaRPr>
          </a:p>
          <a:p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Laboratori</a:t>
            </a:r>
            <a:r>
              <a:rPr lang="en-US" b="1" u="sng" dirty="0" smtClean="0">
                <a:solidFill>
                  <a:schemeClr val="bg1"/>
                </a:solidFill>
                <a:sym typeface="Symbol"/>
              </a:rPr>
              <a:t> per </a:t>
            </a:r>
            <a:r>
              <a:rPr lang="en-US" b="1" u="sng" dirty="0" err="1" smtClean="0">
                <a:solidFill>
                  <a:schemeClr val="bg1"/>
                </a:solidFill>
                <a:sym typeface="Symbol"/>
              </a:rPr>
              <a:t>Misure</a:t>
            </a:r>
            <a:endParaRPr lang="it-IT" b="1" dirty="0" smtClean="0">
              <a:solidFill>
                <a:schemeClr val="bg1"/>
              </a:solidFill>
              <a:sym typeface="Symbol"/>
            </a:endParaRP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Italia: LNL, LNS, </a:t>
            </a:r>
          </a:p>
          <a:p>
            <a:pPr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 Estero: GSI</a:t>
            </a:r>
            <a:r>
              <a:rPr lang="it-IT" b="1" dirty="0">
                <a:solidFill>
                  <a:schemeClr val="bg1"/>
                </a:solidFill>
                <a:sym typeface="Symbol"/>
              </a:rPr>
              <a:t>,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RIKEN, GANIL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chemeClr val="bg1"/>
                </a:solidFill>
                <a:sym typeface="Symbol"/>
              </a:rPr>
              <a:t>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             ISOLDE, MSU, </a:t>
            </a:r>
            <a:r>
              <a:rPr lang="it-IT" b="1" dirty="0" err="1" smtClean="0">
                <a:solidFill>
                  <a:schemeClr val="bg1"/>
                </a:solidFill>
                <a:sym typeface="Symbol"/>
              </a:rPr>
              <a:t>Bucharest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, Grenoble, Oslo, …</a:t>
            </a:r>
            <a:endParaRPr lang="en-US" dirty="0" smtClean="0">
              <a:solidFill>
                <a:schemeClr val="bg1"/>
              </a:solidFill>
              <a:sym typeface="Symbo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6237312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 dirty="0">
                <a:solidFill>
                  <a:schemeClr val="bg1"/>
                </a:solidFill>
                <a:latin typeface="Comic Sans MS" pitchFamily="66" charset="0"/>
              </a:rPr>
              <a:t>Sezioni coinvolte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MI, PD, LNL, FI, PG</a:t>
            </a:r>
            <a:endParaRPr lang="it-IT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09431"/>
            <a:ext cx="1872208" cy="2527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43372" y="428604"/>
            <a:ext cx="4832861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 Sviluppo e Costruzione AGATA </a:t>
            </a:r>
          </a:p>
          <a:p>
            <a:pPr>
              <a:lnSpc>
                <a:spcPct val="50000"/>
              </a:lnSpc>
              <a:buFont typeface="Arial" pitchFamily="34" charset="0"/>
              <a:buChar char="•"/>
            </a:pPr>
            <a:endParaRPr lang="it-IT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 Sviluppo e Costruzione Galileo </a:t>
            </a:r>
          </a:p>
          <a:p>
            <a:pPr>
              <a:lnSpc>
                <a:spcPct val="50000"/>
              </a:lnSpc>
              <a:buFont typeface="Arial" pitchFamily="34" charset="0"/>
              <a:buChar char="•"/>
            </a:pPr>
            <a:endParaRPr lang="it-IT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 Sviluppo e costruzione </a:t>
            </a:r>
            <a:r>
              <a:rPr lang="it-IT" sz="2400" dirty="0" err="1" smtClean="0">
                <a:solidFill>
                  <a:schemeClr val="bg1"/>
                </a:solidFill>
              </a:rPr>
              <a:t>HECTOR+</a:t>
            </a:r>
            <a:endParaRPr lang="it-IT" sz="2400" dirty="0" smtClean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  <a:buFont typeface="Arial" pitchFamily="34" charset="0"/>
              <a:buChar char="•"/>
            </a:pPr>
            <a:endParaRPr lang="it-IT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R&amp;D</a:t>
            </a:r>
            <a:r>
              <a:rPr lang="it-IT" sz="2400" dirty="0" smtClean="0">
                <a:solidFill>
                  <a:schemeClr val="bg1"/>
                </a:solidFill>
              </a:rPr>
              <a:t> su nuovi scintillatori  e </a:t>
            </a:r>
            <a:r>
              <a:rPr lang="it-IT" sz="2400" dirty="0" err="1" smtClean="0">
                <a:solidFill>
                  <a:schemeClr val="bg1"/>
                </a:solidFill>
              </a:rPr>
              <a:t>imaging</a:t>
            </a:r>
            <a:endParaRPr lang="it-IT" sz="2400" dirty="0" smtClean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14282" y="1129713"/>
            <a:ext cx="2560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GAMMA – </a:t>
            </a:r>
            <a:r>
              <a:rPr lang="it-IT" sz="3200" dirty="0" err="1" smtClean="0">
                <a:solidFill>
                  <a:schemeClr val="bg1"/>
                </a:solidFill>
              </a:rPr>
              <a:t>MI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357422" y="3000372"/>
            <a:ext cx="6696962" cy="33239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 Decadimento </a:t>
            </a:r>
            <a:r>
              <a:rPr lang="it-IT" sz="20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sz="2000" dirty="0" smtClean="0">
                <a:solidFill>
                  <a:schemeClr val="bg1"/>
                </a:solidFill>
              </a:rPr>
              <a:t> e </a:t>
            </a:r>
            <a:r>
              <a:rPr lang="it-IT" sz="2000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it-IT" sz="2000" dirty="0" smtClean="0">
                <a:solidFill>
                  <a:schemeClr val="bg1"/>
                </a:solidFill>
              </a:rPr>
              <a:t> di isomeri  (talk </a:t>
            </a:r>
            <a:r>
              <a:rPr lang="it-IT" sz="2000" dirty="0" err="1" smtClean="0">
                <a:solidFill>
                  <a:schemeClr val="bg1"/>
                </a:solidFill>
              </a:rPr>
              <a:t>G.Benzoni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CdS</a:t>
            </a:r>
            <a:r>
              <a:rPr lang="it-IT" sz="2000" dirty="0" smtClean="0">
                <a:solidFill>
                  <a:schemeClr val="bg1"/>
                </a:solidFill>
              </a:rPr>
              <a:t> Maggio)</a:t>
            </a:r>
          </a:p>
          <a:p>
            <a:pPr>
              <a:lnSpc>
                <a:spcPct val="50000"/>
              </a:lnSpc>
              <a:buFont typeface="Arial" pitchFamily="34" charset="0"/>
              <a:buChar char="•"/>
            </a:pPr>
            <a:endParaRPr lang="it-IT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 Decadimento  </a:t>
            </a:r>
            <a:r>
              <a:rPr lang="it-IT" sz="20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sz="2000" dirty="0" smtClean="0">
                <a:solidFill>
                  <a:schemeClr val="bg1"/>
                </a:solidFill>
              </a:rPr>
              <a:t> e misura vite medie di </a:t>
            </a:r>
            <a:r>
              <a:rPr lang="it-IT" sz="2000" dirty="0" err="1" smtClean="0">
                <a:solidFill>
                  <a:schemeClr val="bg1"/>
                </a:solidFill>
              </a:rPr>
              <a:t>stutture</a:t>
            </a:r>
            <a:r>
              <a:rPr lang="it-IT" sz="2000" dirty="0" smtClean="0">
                <a:solidFill>
                  <a:schemeClr val="bg1"/>
                </a:solidFill>
              </a:rPr>
              <a:t> ‘</a:t>
            </a:r>
            <a:r>
              <a:rPr lang="it-IT" sz="2000" dirty="0" err="1" smtClean="0">
                <a:solidFill>
                  <a:schemeClr val="bg1"/>
                </a:solidFill>
              </a:rPr>
              <a:t>particle-core</a:t>
            </a:r>
            <a:r>
              <a:rPr lang="it-IT" sz="2000" dirty="0" smtClean="0">
                <a:solidFill>
                  <a:schemeClr val="bg1"/>
                </a:solidFill>
              </a:rPr>
              <a:t>’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 Decadimento  </a:t>
            </a:r>
            <a:r>
              <a:rPr lang="it-IT" sz="20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sz="2000" dirty="0" smtClean="0">
                <a:solidFill>
                  <a:schemeClr val="bg1"/>
                </a:solidFill>
              </a:rPr>
              <a:t>  dopo cattura neutronica e/o fissione indotta</a:t>
            </a:r>
            <a:endParaRPr lang="it-IT" sz="2000" dirty="0" smtClean="0">
              <a:solidFill>
                <a:srgbClr val="FF0000"/>
              </a:solidFill>
            </a:endParaRPr>
          </a:p>
          <a:p>
            <a:pPr>
              <a:lnSpc>
                <a:spcPct val="50000"/>
              </a:lnSpc>
              <a:buFont typeface="Arial" pitchFamily="34" charset="0"/>
              <a:buChar char="•"/>
            </a:pPr>
            <a:endParaRPr lang="it-IT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bg1"/>
                </a:solidFill>
              </a:rPr>
              <a:t> Decadimento </a:t>
            </a:r>
            <a:r>
              <a:rPr lang="it-IT" sz="20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sz="2000" dirty="0" smtClean="0">
                <a:solidFill>
                  <a:schemeClr val="bg1"/>
                </a:solidFill>
              </a:rPr>
              <a:t> da stati collettivi vibrazionali  </a:t>
            </a:r>
          </a:p>
          <a:p>
            <a:pPr>
              <a:lnSpc>
                <a:spcPct val="50000"/>
              </a:lnSpc>
              <a:buFont typeface="Arial" pitchFamily="34" charset="0"/>
              <a:buChar char="•"/>
            </a:pPr>
            <a:endParaRPr lang="it-IT" sz="20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	- GDR-PDR  </a:t>
            </a:r>
            <a:r>
              <a:rPr lang="it-IT" sz="20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sz="2000" dirty="0" smtClean="0">
                <a:solidFill>
                  <a:schemeClr val="bg1"/>
                </a:solidFill>
              </a:rPr>
              <a:t>reazioni di </a:t>
            </a:r>
            <a:r>
              <a:rPr lang="it-IT" sz="2000" dirty="0" err="1" smtClean="0">
                <a:solidFill>
                  <a:schemeClr val="bg1"/>
                </a:solidFill>
              </a:rPr>
              <a:t>scattering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coulombiano</a:t>
            </a:r>
            <a:endParaRPr lang="it-IT" sz="20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	- GDR-PDR  </a:t>
            </a:r>
            <a:r>
              <a:rPr lang="it-IT" sz="20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sz="2000" dirty="0" smtClean="0">
                <a:solidFill>
                  <a:schemeClr val="bg1"/>
                </a:solidFill>
              </a:rPr>
              <a:t>reazioni di </a:t>
            </a:r>
            <a:r>
              <a:rPr lang="it-IT" sz="2000" dirty="0" err="1" smtClean="0">
                <a:solidFill>
                  <a:schemeClr val="bg1"/>
                </a:solidFill>
              </a:rPr>
              <a:t>scattering</a:t>
            </a:r>
            <a:r>
              <a:rPr lang="it-IT" sz="2000" dirty="0" smtClean="0">
                <a:solidFill>
                  <a:schemeClr val="bg1"/>
                </a:solidFill>
              </a:rPr>
              <a:t> inelastico</a:t>
            </a:r>
          </a:p>
          <a:p>
            <a:pPr lvl="2">
              <a:buFontTx/>
              <a:buChar char="-"/>
            </a:pPr>
            <a:r>
              <a:rPr lang="it-IT" sz="2000" dirty="0" smtClean="0">
                <a:solidFill>
                  <a:schemeClr val="bg1"/>
                </a:solidFill>
              </a:rPr>
              <a:t> GDR-PDR  </a:t>
            </a:r>
            <a:r>
              <a:rPr lang="it-IT" sz="20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sz="2000" dirty="0" smtClean="0">
                <a:solidFill>
                  <a:schemeClr val="bg1"/>
                </a:solidFill>
              </a:rPr>
              <a:t>sovrapposte a stati di nucleo composto</a:t>
            </a:r>
          </a:p>
          <a:p>
            <a:pPr lvl="2">
              <a:buFontTx/>
              <a:buChar char="-"/>
            </a:pPr>
            <a:r>
              <a:rPr lang="it-IT" sz="2000" dirty="0" smtClean="0">
                <a:solidFill>
                  <a:schemeClr val="bg1"/>
                </a:solidFill>
              </a:rPr>
              <a:t> Dinamica di fusione</a:t>
            </a:r>
          </a:p>
          <a:p>
            <a:pPr lvl="2">
              <a:buFontTx/>
              <a:buChar char="-"/>
            </a:pP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Isospin</a:t>
            </a:r>
            <a:r>
              <a:rPr lang="it-IT" sz="2000" dirty="0" smtClean="0">
                <a:solidFill>
                  <a:schemeClr val="bg1"/>
                </a:solidFill>
              </a:rPr>
              <a:t> Mixing</a:t>
            </a:r>
          </a:p>
        </p:txBody>
      </p:sp>
      <p:sp>
        <p:nvSpPr>
          <p:cNvPr id="8" name="Rettangolo 7"/>
          <p:cNvSpPr/>
          <p:nvPr/>
        </p:nvSpPr>
        <p:spPr>
          <a:xfrm>
            <a:off x="290220" y="4280608"/>
            <a:ext cx="1781450" cy="10772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Struttura </a:t>
            </a:r>
          </a:p>
          <a:p>
            <a:r>
              <a:rPr lang="it-IT" sz="3200" dirty="0" smtClean="0">
                <a:solidFill>
                  <a:schemeClr val="bg1"/>
                </a:solidFill>
              </a:rPr>
              <a:t>Nucleare</a:t>
            </a:r>
            <a:endParaRPr lang="it-IT" sz="3200" dirty="0"/>
          </a:p>
        </p:txBody>
      </p:sp>
      <p:sp>
        <p:nvSpPr>
          <p:cNvPr id="7" name="Freccia a destra 6"/>
          <p:cNvSpPr/>
          <p:nvPr/>
        </p:nvSpPr>
        <p:spPr>
          <a:xfrm>
            <a:off x="3000364" y="1142984"/>
            <a:ext cx="1000132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 rot="5400000">
            <a:off x="35687" y="2536025"/>
            <a:ext cx="2214578" cy="85725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79512" y="1124744"/>
            <a:ext cx="4536504" cy="134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0000" bIns="90000"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EXILL </a:t>
            </a:r>
            <a:r>
              <a:rPr lang="it-IT" sz="2400" b="1" dirty="0" err="1">
                <a:solidFill>
                  <a:srgbClr val="FF0000"/>
                </a:solidFill>
                <a:latin typeface="Corbel"/>
                <a:cs typeface="Corbel"/>
              </a:rPr>
              <a:t>Campaign</a:t>
            </a:r>
            <a:r>
              <a:rPr lang="it-IT" sz="24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@ </a:t>
            </a:r>
            <a:r>
              <a:rPr lang="it-IT" sz="2400" b="1" dirty="0" err="1" smtClean="0">
                <a:solidFill>
                  <a:srgbClr val="FF0000"/>
                </a:solidFill>
                <a:latin typeface="Corbel"/>
                <a:cs typeface="Corbel"/>
              </a:rPr>
              <a:t>ILL-reactor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it-IT" sz="2400" b="1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Exogam</a:t>
            </a:r>
            <a:r>
              <a:rPr lang="it-IT" sz="2400" b="1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/GASP </a:t>
            </a:r>
            <a:r>
              <a:rPr lang="it-IT" sz="2400" b="1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Ge</a:t>
            </a:r>
            <a:r>
              <a:rPr lang="it-IT" sz="2400" b="1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Array + 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LaBr</a:t>
            </a:r>
            <a:r>
              <a:rPr lang="it-IT" sz="2400" b="1" baseline="-25000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3</a:t>
            </a:r>
          </a:p>
          <a:p>
            <a:pPr>
              <a:lnSpc>
                <a:spcPct val="90000"/>
              </a:lnSpc>
              <a:defRPr/>
            </a:pPr>
            <a:endParaRPr lang="it-IT" sz="2400" b="1" baseline="-25000" dirty="0">
              <a:solidFill>
                <a:srgbClr val="0000FF"/>
              </a:solidFill>
              <a:latin typeface="Corbel" charset="0"/>
              <a:cs typeface="Corbel" charset="0"/>
              <a:sym typeface="Wingdings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i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/>
              </a:rPr>
              <a:t> </a:t>
            </a:r>
            <a:r>
              <a:rPr lang="it-IT" sz="2000" i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2 </a:t>
            </a:r>
            <a:r>
              <a:rPr lang="it-IT" sz="2000" i="1" dirty="0" err="1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campaigns</a:t>
            </a:r>
            <a:r>
              <a:rPr lang="it-IT" sz="2000" i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(3 + 3 </a:t>
            </a:r>
            <a:r>
              <a:rPr lang="it-IT" sz="2000" i="1" dirty="0" err="1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months</a:t>
            </a:r>
            <a:r>
              <a:rPr lang="it-IT" sz="2000" i="1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in 2012-2013)</a:t>
            </a:r>
            <a:endParaRPr lang="it-IT" sz="2000" i="1" dirty="0">
              <a:solidFill>
                <a:srgbClr val="0000FF"/>
              </a:solidFill>
              <a:latin typeface="Corbel" charset="0"/>
              <a:cs typeface="Corbel" charset="0"/>
              <a:sym typeface="Wingdings" charset="0"/>
            </a:endParaRPr>
          </a:p>
        </p:txBody>
      </p:sp>
      <p:sp>
        <p:nvSpPr>
          <p:cNvPr id="32772" name="Rectangle 26"/>
          <p:cNvSpPr>
            <a:spLocks noChangeArrowheads="1"/>
          </p:cNvSpPr>
          <p:nvPr/>
        </p:nvSpPr>
        <p:spPr bwMode="auto">
          <a:xfrm>
            <a:off x="214282" y="2448066"/>
            <a:ext cx="3923928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(n,</a:t>
            </a:r>
            <a:r>
              <a:rPr lang="it-IT" sz="2400" b="1" dirty="0">
                <a:solidFill>
                  <a:srgbClr val="FF0000"/>
                </a:solidFill>
                <a:latin typeface="Symbol" charset="0"/>
                <a:ea typeface="ＭＳ Ｐゴシック" charset="0"/>
                <a:cs typeface="Symbol" charset="0"/>
                <a:sym typeface="Wingdings" charset="0"/>
              </a:rPr>
              <a:t>g</a:t>
            </a:r>
            <a:r>
              <a:rPr lang="it-IT" sz="2400" b="1" dirty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) </a:t>
            </a:r>
            <a:r>
              <a:rPr lang="it-IT" sz="2400" b="1" dirty="0" err="1" smtClean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Reaction</a:t>
            </a:r>
            <a:endParaRPr lang="it-IT" sz="2400" baseline="-25000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48,46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Ca </a:t>
            </a:r>
            <a:r>
              <a:rPr lang="it-IT" sz="2400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+ 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1n 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Symbol"/>
              </a:rPr>
              <a:t>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 </a:t>
            </a:r>
            <a:r>
              <a:rPr lang="it-IT" sz="24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49,47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Ca</a:t>
            </a:r>
            <a:endParaRPr lang="it-IT" sz="2400" b="1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1600" i="1" dirty="0" err="1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Search</a:t>
            </a:r>
            <a:r>
              <a:rPr lang="it-IT" sz="1600" i="1" dirty="0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for </a:t>
            </a:r>
            <a:r>
              <a:rPr lang="it-IT" sz="1600" b="1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low-spin</a:t>
            </a:r>
            <a:r>
              <a:rPr lang="it-IT" sz="1600" b="1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b="1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members</a:t>
            </a:r>
            <a:r>
              <a:rPr lang="it-IT" sz="1600" b="1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of the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 err="1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Particle-phonon</a:t>
            </a:r>
            <a:r>
              <a:rPr lang="it-IT" sz="1600" i="1" dirty="0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multiplets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with 3- of  </a:t>
            </a:r>
            <a:r>
              <a:rPr lang="it-IT" sz="1600" i="1" baseline="30000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48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Ca</a:t>
            </a:r>
          </a:p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it-IT" sz="1600" dirty="0">
              <a:solidFill>
                <a:srgbClr val="FF33CC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209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Bi </a:t>
            </a:r>
            <a:r>
              <a:rPr lang="it-IT" sz="2400" b="1" dirty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+ 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1n 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Symbol"/>
              </a:rPr>
              <a:t> </a:t>
            </a:r>
            <a:r>
              <a:rPr lang="it-IT" sz="2400" b="1" baseline="30000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210</a:t>
            </a:r>
            <a:r>
              <a:rPr lang="it-IT" sz="2400" b="1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</a:rPr>
              <a:t>Bi</a:t>
            </a:r>
            <a:endParaRPr lang="it-IT" sz="2400" b="1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i="1" dirty="0" err="1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Search</a:t>
            </a:r>
            <a:r>
              <a:rPr lang="it-IT" sz="1600" i="1" dirty="0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for </a:t>
            </a:r>
            <a:r>
              <a:rPr lang="it-IT" sz="1600" b="1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proton-neutron</a:t>
            </a:r>
            <a:r>
              <a:rPr lang="it-IT" sz="1600" b="1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b="1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multiplet</a:t>
            </a:r>
            <a:r>
              <a:rPr lang="it-IT" sz="1600" b="1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with 3- in </a:t>
            </a:r>
            <a:r>
              <a:rPr lang="it-IT" sz="1600" i="1" baseline="30000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208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Pb (34 </a:t>
            </a:r>
            <a:r>
              <a:rPr lang="it-IT" sz="1600" i="1" dirty="0" err="1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Wu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</a:t>
            </a:r>
            <a:r>
              <a:rPr lang="it-IT" sz="1600" i="1" dirty="0" smtClean="0">
                <a:solidFill>
                  <a:srgbClr val="FF33CC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!!!)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600" i="1" dirty="0" smtClean="0">
              <a:solidFill>
                <a:srgbClr val="FF33CC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it-IT" sz="1600" i="1" dirty="0">
              <a:solidFill>
                <a:srgbClr val="FF33CC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i="1" u="sng" dirty="0" err="1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Relevant</a:t>
            </a:r>
            <a:r>
              <a:rPr lang="it-IT" b="1" i="1" u="sng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in connection  </a:t>
            </a:r>
            <a:r>
              <a:rPr lang="it-IT" b="1" i="1" u="sng" dirty="0" err="1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with</a:t>
            </a:r>
            <a:r>
              <a:rPr lang="it-IT" b="1" i="1" u="sng" dirty="0" smtClean="0">
                <a:solidFill>
                  <a:srgbClr val="0000FF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 NTOF  </a:t>
            </a:r>
            <a:endParaRPr lang="it-IT" sz="1600" baseline="-25000" dirty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endParaRPr lang="it-IT" sz="1600" dirty="0" smtClean="0">
              <a:solidFill>
                <a:srgbClr val="0000FF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FISSION </a:t>
            </a:r>
            <a:r>
              <a:rPr lang="it-IT" sz="2400" b="1" dirty="0">
                <a:solidFill>
                  <a:srgbClr val="FF0000"/>
                </a:solidFill>
                <a:latin typeface="Corbel" charset="0"/>
                <a:ea typeface="ＭＳ Ｐゴシック" charset="0"/>
                <a:cs typeface="Corbel" charset="0"/>
                <a:sym typeface="Wingdings" charset="0"/>
              </a:rPr>
              <a:t>DATA</a:t>
            </a:r>
            <a:endParaRPr lang="it-IT" sz="1600" dirty="0">
              <a:solidFill>
                <a:srgbClr val="FF0000"/>
              </a:solidFill>
              <a:latin typeface="Corbel" charset="0"/>
              <a:ea typeface="ＭＳ Ｐゴシック" charset="0"/>
              <a:cs typeface="Corbel" charset="0"/>
              <a:sym typeface="Wingdings" charset="0"/>
            </a:endParaRPr>
          </a:p>
          <a:p>
            <a:r>
              <a:rPr lang="it-IT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Cold</a:t>
            </a: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n</a:t>
            </a: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 + </a:t>
            </a:r>
            <a:r>
              <a:rPr lang="it-IT" baseline="30000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235</a:t>
            </a: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U and </a:t>
            </a:r>
            <a:r>
              <a:rPr lang="it-IT" baseline="30000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241</a:t>
            </a:r>
            <a:r>
              <a:rPr lang="it-IT" dirty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Pu </a:t>
            </a:r>
            <a:r>
              <a:rPr lang="it-IT" dirty="0" smtClean="0">
                <a:solidFill>
                  <a:srgbClr val="0000FF"/>
                </a:solidFill>
                <a:latin typeface="Corbel" charset="0"/>
                <a:cs typeface="Corbel" charset="0"/>
                <a:sym typeface="Wingdings" charset="0"/>
              </a:rPr>
              <a:t>target</a:t>
            </a:r>
          </a:p>
          <a:p>
            <a:r>
              <a:rPr lang="it-IT" sz="1600" i="1" dirty="0" smtClean="0">
                <a:solidFill>
                  <a:srgbClr val="FF33CC"/>
                </a:solidFill>
                <a:latin typeface="Corbel" charset="0"/>
                <a:cs typeface="Corbel" charset="0"/>
              </a:rPr>
              <a:t>1 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cs typeface="Corbel" charset="0"/>
              </a:rPr>
              <a:t>and 2 </a:t>
            </a:r>
            <a:r>
              <a:rPr lang="it-IT" sz="1600" i="1" dirty="0" err="1">
                <a:solidFill>
                  <a:srgbClr val="FF33CC"/>
                </a:solidFill>
                <a:latin typeface="Corbel" charset="0"/>
                <a:cs typeface="Corbel" charset="0"/>
              </a:rPr>
              <a:t>nucleons</a:t>
            </a:r>
            <a:r>
              <a:rPr lang="it-IT" sz="1600" i="1" dirty="0">
                <a:solidFill>
                  <a:srgbClr val="FF33CC"/>
                </a:solidFill>
                <a:latin typeface="Corbel" charset="0"/>
                <a:cs typeface="Corbel" charset="0"/>
              </a:rPr>
              <a:t> </a:t>
            </a:r>
            <a:r>
              <a:rPr lang="it-IT" i="1" dirty="0" err="1">
                <a:solidFill>
                  <a:srgbClr val="FF33CC"/>
                </a:solidFill>
                <a:latin typeface="Corbel" charset="0"/>
                <a:cs typeface="Corbel" charset="0"/>
              </a:rPr>
              <a:t>around</a:t>
            </a:r>
            <a:r>
              <a:rPr lang="it-IT" i="1" dirty="0">
                <a:solidFill>
                  <a:srgbClr val="FF33CC"/>
                </a:solidFill>
                <a:latin typeface="Corbel" charset="0"/>
                <a:cs typeface="Corbel" charset="0"/>
              </a:rPr>
              <a:t> </a:t>
            </a:r>
            <a:r>
              <a:rPr lang="it-IT" i="1" baseline="30000" dirty="0" smtClean="0">
                <a:solidFill>
                  <a:srgbClr val="FF33CC"/>
                </a:solidFill>
                <a:latin typeface="Corbel" charset="0"/>
                <a:cs typeface="Corbel" charset="0"/>
              </a:rPr>
              <a:t>132</a:t>
            </a:r>
            <a:r>
              <a:rPr lang="it-IT" i="1" dirty="0" smtClean="0">
                <a:solidFill>
                  <a:srgbClr val="FF33CC"/>
                </a:solidFill>
                <a:latin typeface="Corbel" charset="0"/>
                <a:cs typeface="Corbel" charset="0"/>
              </a:rPr>
              <a:t>Sn 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44016" y="1052736"/>
            <a:ext cx="4355976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4572000" y="1052736"/>
            <a:ext cx="4392488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oup 1"/>
          <p:cNvGrpSpPr>
            <a:grpSpLocks/>
          </p:cNvGrpSpPr>
          <p:nvPr/>
        </p:nvGrpSpPr>
        <p:grpSpPr bwMode="auto">
          <a:xfrm>
            <a:off x="7486650" y="2071678"/>
            <a:ext cx="1571604" cy="2073280"/>
            <a:chOff x="6227763" y="503231"/>
            <a:chExt cx="1571604" cy="207328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576" t="36542" r="15134" b="50163"/>
            <a:stretch>
              <a:fillRect/>
            </a:stretch>
          </p:blipFill>
          <p:spPr bwMode="auto">
            <a:xfrm>
              <a:off x="6227763" y="1438275"/>
              <a:ext cx="1296987" cy="113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2"/>
            <p:cNvSpPr>
              <a:spLocks noChangeAspect="1"/>
            </p:cNvSpPr>
            <p:nvPr/>
          </p:nvSpPr>
          <p:spPr bwMode="auto">
            <a:xfrm>
              <a:off x="7311734" y="2348930"/>
              <a:ext cx="212594" cy="215974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Corbel"/>
                <a:cs typeface="Corbel"/>
              </a:endParaRPr>
            </a:p>
          </p:txBody>
        </p:sp>
        <p:sp>
          <p:nvSpPr>
            <p:cNvPr id="22" name="TextBox 4"/>
            <p:cNvSpPr txBox="1">
              <a:spLocks noChangeArrowheads="1"/>
            </p:cNvSpPr>
            <p:nvPr/>
          </p:nvSpPr>
          <p:spPr bwMode="auto">
            <a:xfrm>
              <a:off x="6603189" y="503231"/>
              <a:ext cx="11961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 dirty="0">
                  <a:solidFill>
                    <a:srgbClr val="0000FF"/>
                  </a:solidFill>
                </a:rPr>
                <a:t>excited core</a:t>
              </a:r>
            </a:p>
            <a:p>
              <a:pPr eaLnBrk="1" hangingPunct="1"/>
              <a:r>
                <a:rPr lang="en-US" sz="1400" i="1" dirty="0">
                  <a:solidFill>
                    <a:srgbClr val="0000FF"/>
                  </a:solidFill>
                </a:rPr>
                <a:t>(phonon)</a:t>
              </a:r>
            </a:p>
          </p:txBody>
        </p:sp>
        <p:cxnSp>
          <p:nvCxnSpPr>
            <p:cNvPr id="23" name="Straight Connector 9"/>
            <p:cNvCxnSpPr>
              <a:cxnSpLocks noChangeShapeType="1"/>
            </p:cNvCxnSpPr>
            <p:nvPr/>
          </p:nvCxnSpPr>
          <p:spPr bwMode="auto">
            <a:xfrm rot="5400000">
              <a:off x="6860395" y="1523192"/>
              <a:ext cx="830265" cy="7622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7167563" y="2205038"/>
              <a:ext cx="215900" cy="215900"/>
            </a:xfrm>
            <a:custGeom>
              <a:avLst/>
              <a:gdLst>
                <a:gd name="T0" fmla="*/ 0 w 548640"/>
                <a:gd name="T1" fmla="*/ 5338 h 544014"/>
                <a:gd name="T2" fmla="*/ 22027 w 548640"/>
                <a:gd name="T3" fmla="*/ 537 h 544014"/>
                <a:gd name="T4" fmla="*/ 29894 w 548640"/>
                <a:gd name="T5" fmla="*/ 16540 h 544014"/>
                <a:gd name="T6" fmla="*/ 23600 w 548640"/>
                <a:gd name="T7" fmla="*/ 38943 h 544014"/>
                <a:gd name="T8" fmla="*/ 42480 w 548640"/>
                <a:gd name="T9" fmla="*/ 45344 h 544014"/>
                <a:gd name="T10" fmla="*/ 58214 w 548640"/>
                <a:gd name="T11" fmla="*/ 38943 h 544014"/>
                <a:gd name="T12" fmla="*/ 67654 w 548640"/>
                <a:gd name="T13" fmla="*/ 53345 h 544014"/>
                <a:gd name="T14" fmla="*/ 58214 w 548640"/>
                <a:gd name="T15" fmla="*/ 69347 h 544014"/>
                <a:gd name="T16" fmla="*/ 56640 w 548640"/>
                <a:gd name="T17" fmla="*/ 82149 h 544014"/>
                <a:gd name="T18" fmla="*/ 67654 w 548640"/>
                <a:gd name="T19" fmla="*/ 85349 h 544014"/>
                <a:gd name="T20" fmla="*/ 75521 w 548640"/>
                <a:gd name="T21" fmla="*/ 75748 h 544014"/>
                <a:gd name="T22" fmla="*/ 84961 w 548640"/>
                <a:gd name="T23" fmla="*/ 77348 h 544014"/>
                <a:gd name="T24" fmla="*/ 84961 w 548640"/>
                <a:gd name="T25" fmla="*/ 77348 h 544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8640"/>
                <a:gd name="T40" fmla="*/ 0 h 544014"/>
                <a:gd name="T41" fmla="*/ 548640 w 548640"/>
                <a:gd name="T42" fmla="*/ 544014 h 5440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8640" h="544014">
                  <a:moveTo>
                    <a:pt x="0" y="33893"/>
                  </a:moveTo>
                  <a:cubicBezTo>
                    <a:pt x="55033" y="12726"/>
                    <a:pt x="110067" y="-8440"/>
                    <a:pt x="142240" y="3413"/>
                  </a:cubicBezTo>
                  <a:cubicBezTo>
                    <a:pt x="174413" y="15266"/>
                    <a:pt x="191347" y="64373"/>
                    <a:pt x="193040" y="105013"/>
                  </a:cubicBezTo>
                  <a:cubicBezTo>
                    <a:pt x="194733" y="145653"/>
                    <a:pt x="138853" y="216773"/>
                    <a:pt x="152400" y="247253"/>
                  </a:cubicBezTo>
                  <a:cubicBezTo>
                    <a:pt x="165947" y="277733"/>
                    <a:pt x="237067" y="287893"/>
                    <a:pt x="274320" y="287893"/>
                  </a:cubicBezTo>
                  <a:cubicBezTo>
                    <a:pt x="311573" y="287893"/>
                    <a:pt x="348827" y="238786"/>
                    <a:pt x="375920" y="247253"/>
                  </a:cubicBezTo>
                  <a:cubicBezTo>
                    <a:pt x="403013" y="255720"/>
                    <a:pt x="436880" y="306520"/>
                    <a:pt x="436880" y="338693"/>
                  </a:cubicBezTo>
                  <a:cubicBezTo>
                    <a:pt x="436880" y="370866"/>
                    <a:pt x="387773" y="409813"/>
                    <a:pt x="375920" y="440293"/>
                  </a:cubicBezTo>
                  <a:cubicBezTo>
                    <a:pt x="364067" y="470773"/>
                    <a:pt x="355600" y="504640"/>
                    <a:pt x="365760" y="521573"/>
                  </a:cubicBezTo>
                  <a:cubicBezTo>
                    <a:pt x="375920" y="538506"/>
                    <a:pt x="416560" y="548666"/>
                    <a:pt x="436880" y="541893"/>
                  </a:cubicBezTo>
                  <a:cubicBezTo>
                    <a:pt x="457200" y="535120"/>
                    <a:pt x="469053" y="489400"/>
                    <a:pt x="487680" y="480933"/>
                  </a:cubicBezTo>
                  <a:cubicBezTo>
                    <a:pt x="506307" y="472466"/>
                    <a:pt x="548640" y="491093"/>
                    <a:pt x="548640" y="491093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" name="TextBox 14"/>
          <p:cNvSpPr txBox="1"/>
          <p:nvPr/>
        </p:nvSpPr>
        <p:spPr bwMode="auto">
          <a:xfrm>
            <a:off x="4644008" y="4350583"/>
            <a:ext cx="4248472" cy="224676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latin typeface="Corbel"/>
                <a:cs typeface="Corbel"/>
              </a:rPr>
              <a:t>Research beyond SHELL MODEL </a:t>
            </a:r>
          </a:p>
          <a:p>
            <a:pPr>
              <a:defRPr/>
            </a:pPr>
            <a:r>
              <a:rPr lang="en-US" sz="1600" i="1" dirty="0" smtClean="0">
                <a:solidFill>
                  <a:srgbClr val="FF0000"/>
                </a:solidFill>
                <a:latin typeface="Corbel"/>
                <a:cs typeface="Corbel"/>
              </a:rPr>
              <a:t>      (Theory </a:t>
            </a:r>
            <a:r>
              <a:rPr lang="en-US" sz="1600" i="1" dirty="0" err="1">
                <a:solidFill>
                  <a:srgbClr val="FF0000"/>
                </a:solidFill>
                <a:latin typeface="Corbel"/>
                <a:cs typeface="Corbel"/>
              </a:rPr>
              <a:t>Colò</a:t>
            </a:r>
            <a:r>
              <a:rPr lang="en-US" sz="1600" i="1" dirty="0">
                <a:solidFill>
                  <a:srgbClr val="FF0000"/>
                </a:solidFill>
                <a:latin typeface="Corbel"/>
                <a:cs typeface="Corbel"/>
              </a:rPr>
              <a:t> and </a:t>
            </a:r>
            <a:r>
              <a:rPr lang="en-US" sz="1600" i="1" dirty="0" err="1">
                <a:solidFill>
                  <a:srgbClr val="FF0000"/>
                </a:solidFill>
                <a:latin typeface="Corbel"/>
                <a:cs typeface="Corbel"/>
              </a:rPr>
              <a:t>Bortignon</a:t>
            </a:r>
            <a:r>
              <a:rPr lang="en-US" b="1" i="1" dirty="0">
                <a:solidFill>
                  <a:srgbClr val="FF0000"/>
                </a:solidFill>
                <a:latin typeface="Corbel"/>
                <a:cs typeface="Corbel"/>
              </a:rPr>
              <a:t>): 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Coupling with 1 particle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   </a:t>
            </a: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- effective single particle levels</a:t>
            </a:r>
          </a:p>
          <a:p>
            <a:pPr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    - coupling strength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/>
              <a:cs typeface="Corbel"/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Coupling with 2 particles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   - </a:t>
            </a: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core + 2 particles model  </a:t>
            </a:r>
          </a:p>
          <a:p>
            <a:pPr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/>
                <a:cs typeface="Corbel"/>
              </a:rPr>
              <a:t>    -   physics of pairing</a:t>
            </a:r>
          </a:p>
        </p:txBody>
      </p:sp>
      <p:sp>
        <p:nvSpPr>
          <p:cNvPr id="34" name="Rettangolo 7"/>
          <p:cNvSpPr/>
          <p:nvPr/>
        </p:nvSpPr>
        <p:spPr bwMode="auto">
          <a:xfrm>
            <a:off x="4572000" y="1052736"/>
            <a:ext cx="4320480" cy="1896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FF"/>
                </a:solidFill>
                <a:latin typeface="Corbel"/>
                <a:cs typeface="Corbel"/>
              </a:rPr>
              <a:t>Coupling Particle </a:t>
            </a:r>
            <a:r>
              <a:rPr lang="en-US" sz="2400" b="1" dirty="0">
                <a:solidFill>
                  <a:srgbClr val="FF00FF"/>
                </a:solidFill>
                <a:latin typeface="Corbel"/>
                <a:cs typeface="Corbel"/>
              </a:rPr>
              <a:t>and Phonon</a:t>
            </a:r>
            <a:endParaRPr lang="en-US" sz="1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  <a:defRPr/>
            </a:pPr>
            <a:endParaRPr lang="en-US" sz="105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Key Ingredient for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</a:rPr>
              <a:t>:</a:t>
            </a:r>
          </a:p>
          <a:p>
            <a:pPr>
              <a:lnSpc>
                <a:spcPct val="50000"/>
              </a:lnSpc>
              <a:defRPr/>
            </a:pPr>
            <a:endParaRPr lang="en-US" sz="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rbel"/>
              <a:cs typeface="Corbel"/>
            </a:endParaRP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sz="1400" dirty="0" err="1">
                <a:solidFill>
                  <a:srgbClr val="0000FF"/>
                </a:solidFill>
                <a:latin typeface="Corbel"/>
                <a:cs typeface="Corbel"/>
              </a:rPr>
              <a:t>Anharmonicity</a:t>
            </a:r>
            <a:r>
              <a:rPr lang="en-US" sz="1400" dirty="0">
                <a:solidFill>
                  <a:srgbClr val="0000FF"/>
                </a:solidFill>
                <a:latin typeface="Corbel"/>
                <a:cs typeface="Corbel"/>
              </a:rPr>
              <a:t> of vibrational </a:t>
            </a:r>
            <a:r>
              <a:rPr lang="en-US" sz="1400" dirty="0" smtClean="0">
                <a:solidFill>
                  <a:srgbClr val="0000FF"/>
                </a:solidFill>
                <a:latin typeface="Corbel"/>
                <a:cs typeface="Corbel"/>
              </a:rPr>
              <a:t>spectra 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  <a:latin typeface="Corbel"/>
                <a:cs typeface="Corbel"/>
              </a:rPr>
              <a:t>         (</a:t>
            </a:r>
            <a:r>
              <a:rPr lang="en-US" sz="1400" i="1" dirty="0" smtClean="0">
                <a:solidFill>
                  <a:srgbClr val="0000FF"/>
                </a:solidFill>
                <a:latin typeface="Corbel"/>
                <a:cs typeface="Corbel"/>
              </a:rPr>
              <a:t>Nuclear Structure, Solid state …</a:t>
            </a:r>
            <a:r>
              <a:rPr lang="en-US" sz="1400" dirty="0" smtClean="0">
                <a:solidFill>
                  <a:srgbClr val="0000FF"/>
                </a:solidFill>
                <a:latin typeface="Corbel"/>
                <a:cs typeface="Corbel"/>
              </a:rPr>
              <a:t>)</a:t>
            </a:r>
            <a:endParaRPr lang="en-US" sz="1400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285750" indent="-285750">
              <a:buFont typeface="Wingdings" charset="2"/>
              <a:buChar char="q"/>
              <a:defRPr/>
            </a:pPr>
            <a:r>
              <a:rPr lang="en-US" sz="1400" dirty="0">
                <a:solidFill>
                  <a:srgbClr val="0000FF"/>
                </a:solidFill>
                <a:latin typeface="Corbel"/>
                <a:cs typeface="Corbel"/>
              </a:rPr>
              <a:t> Damping of Giant Resonances</a:t>
            </a:r>
          </a:p>
          <a:p>
            <a:pPr marL="342900" indent="-342900">
              <a:buFont typeface="Wingdings" charset="2"/>
              <a:buChar char="q"/>
              <a:defRPr/>
            </a:pPr>
            <a:r>
              <a:rPr lang="en-US" sz="1400" dirty="0">
                <a:solidFill>
                  <a:srgbClr val="0000FF"/>
                </a:solidFill>
                <a:latin typeface="Corbel"/>
                <a:cs typeface="Corbel"/>
              </a:rPr>
              <a:t>Quenching of Spectroscopic Factors, …</a:t>
            </a:r>
            <a:endParaRPr lang="en-US" sz="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endParaRPr lang="en-US" sz="8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Decadimento  </a:t>
            </a:r>
            <a:r>
              <a:rPr lang="it-IT" dirty="0" smtClean="0">
                <a:latin typeface="Symbol" pitchFamily="18" charset="2"/>
              </a:rPr>
              <a:t>g</a:t>
            </a:r>
            <a:r>
              <a:rPr lang="it-IT" dirty="0" smtClean="0"/>
              <a:t> e misura di vite medie di </a:t>
            </a:r>
            <a:r>
              <a:rPr lang="it-IT" dirty="0" err="1" smtClean="0"/>
              <a:t>stutture</a:t>
            </a:r>
            <a:r>
              <a:rPr lang="it-IT" dirty="0" smtClean="0"/>
              <a:t> ‘</a:t>
            </a:r>
            <a:r>
              <a:rPr lang="it-IT" dirty="0" err="1" smtClean="0"/>
              <a:t>particle-core</a:t>
            </a:r>
            <a:r>
              <a:rPr lang="it-IT" dirty="0" smtClean="0"/>
              <a:t>’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Decadimento  </a:t>
            </a:r>
            <a:r>
              <a:rPr lang="it-IT" dirty="0" smtClean="0">
                <a:latin typeface="Symbol" pitchFamily="18" charset="2"/>
              </a:rPr>
              <a:t>g</a:t>
            </a:r>
            <a:r>
              <a:rPr lang="it-IT" dirty="0" smtClean="0"/>
              <a:t>  dopo cattura neutronica e/o fissione indotta</a:t>
            </a:r>
          </a:p>
        </p:txBody>
      </p:sp>
      <p:sp>
        <p:nvSpPr>
          <p:cNvPr id="15" name="Rectangle 24"/>
          <p:cNvSpPr/>
          <p:nvPr/>
        </p:nvSpPr>
        <p:spPr>
          <a:xfrm>
            <a:off x="4643438" y="2857496"/>
            <a:ext cx="26432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 err="1" smtClean="0">
                <a:solidFill>
                  <a:srgbClr val="0000FF"/>
                </a:solidFill>
                <a:latin typeface="Corbel" charset="0"/>
              </a:rPr>
              <a:t>Particle</a:t>
            </a:r>
            <a:r>
              <a:rPr lang="it-IT" sz="1600" b="1" dirty="0" err="1">
                <a:solidFill>
                  <a:srgbClr val="0000FF"/>
                </a:solidFill>
                <a:latin typeface="Corbel" charset="0"/>
              </a:rPr>
              <a:t>-Phonon</a:t>
            </a:r>
            <a:r>
              <a:rPr lang="it-IT" sz="1600" b="1" dirty="0">
                <a:solidFill>
                  <a:srgbClr val="0000FF"/>
                </a:solidFill>
                <a:latin typeface="Corbel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rbel" charset="0"/>
              </a:rPr>
              <a:t>Couling</a:t>
            </a:r>
            <a:r>
              <a:rPr lang="it-IT" sz="1600" b="1" dirty="0" smtClean="0">
                <a:solidFill>
                  <a:srgbClr val="0000FF"/>
                </a:solidFill>
                <a:latin typeface="Corbel" charset="0"/>
              </a:rPr>
              <a:t> </a:t>
            </a:r>
            <a:r>
              <a:rPr lang="it-IT" sz="1600" b="1" dirty="0">
                <a:solidFill>
                  <a:srgbClr val="0000FF"/>
                </a:solidFill>
                <a:latin typeface="Corbel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rbel" charset="0"/>
              </a:rPr>
              <a:t>along</a:t>
            </a:r>
            <a:r>
              <a:rPr lang="it-IT" sz="1600" b="1" dirty="0" smtClean="0">
                <a:solidFill>
                  <a:srgbClr val="0000FF"/>
                </a:solidFill>
                <a:latin typeface="Corbel" charset="0"/>
              </a:rPr>
              <a:t> the Ni isotope </a:t>
            </a:r>
            <a:r>
              <a:rPr lang="it-IT" sz="1600" b="1" dirty="0" err="1" smtClean="0">
                <a:solidFill>
                  <a:srgbClr val="0000FF"/>
                </a:solidFill>
                <a:latin typeface="Corbel" charset="0"/>
              </a:rPr>
              <a:t>chain</a:t>
            </a:r>
            <a:endParaRPr lang="it-IT" sz="1600" b="1" dirty="0" smtClean="0">
              <a:solidFill>
                <a:srgbClr val="0000FF"/>
              </a:solidFill>
              <a:latin typeface="Corbel" charset="0"/>
            </a:endParaRPr>
          </a:p>
          <a:p>
            <a:pPr algn="ctr">
              <a:defRPr/>
            </a:pPr>
            <a:r>
              <a:rPr lang="it-IT" sz="1600" b="1" i="1" dirty="0" smtClean="0">
                <a:solidFill>
                  <a:srgbClr val="0000FF"/>
                </a:solidFill>
                <a:latin typeface="Corbel" charset="0"/>
              </a:rPr>
              <a:t>ROSPHERE </a:t>
            </a:r>
            <a:r>
              <a:rPr lang="it-IT" sz="1600" b="1" i="1" dirty="0" err="1" smtClean="0">
                <a:solidFill>
                  <a:srgbClr val="0000FF"/>
                </a:solidFill>
                <a:latin typeface="Corbel" charset="0"/>
              </a:rPr>
              <a:t>Bucharest</a:t>
            </a:r>
            <a:r>
              <a:rPr lang="it-IT" sz="1600" b="1" i="1" dirty="0" smtClean="0">
                <a:solidFill>
                  <a:srgbClr val="0000FF"/>
                </a:solidFill>
                <a:latin typeface="Corbel" charset="0"/>
              </a:rPr>
              <a:t>: </a:t>
            </a:r>
            <a:r>
              <a:rPr lang="it-IT" sz="1600" dirty="0">
                <a:solidFill>
                  <a:srgbClr val="0000FF"/>
                </a:solidFill>
                <a:latin typeface="Corbel" charset="0"/>
                <a:cs typeface="Corbel" charset="0"/>
              </a:rPr>
              <a:t>14 </a:t>
            </a:r>
            <a:r>
              <a:rPr lang="it-IT" sz="1600" dirty="0" err="1">
                <a:solidFill>
                  <a:srgbClr val="0000FF"/>
                </a:solidFill>
                <a:latin typeface="Corbel" charset="0"/>
                <a:cs typeface="Corbel" charset="0"/>
              </a:rPr>
              <a:t>HPGe</a:t>
            </a:r>
            <a:r>
              <a:rPr lang="it-IT" sz="1600" dirty="0">
                <a:solidFill>
                  <a:srgbClr val="0000FF"/>
                </a:solidFill>
                <a:latin typeface="Corbel" charset="0"/>
                <a:cs typeface="Corbel" charset="0"/>
              </a:rPr>
              <a:t> and 11 LaBr</a:t>
            </a:r>
            <a:r>
              <a:rPr lang="it-IT" sz="1600" baseline="-25000" dirty="0">
                <a:solidFill>
                  <a:srgbClr val="0000FF"/>
                </a:solidFill>
                <a:latin typeface="Corbel" charset="0"/>
                <a:cs typeface="Corbel" charset="0"/>
              </a:rPr>
              <a:t>3</a:t>
            </a:r>
            <a:r>
              <a:rPr lang="it-IT" sz="1600" dirty="0">
                <a:solidFill>
                  <a:srgbClr val="0000FF"/>
                </a:solidFill>
                <a:latin typeface="Corbel" charset="0"/>
                <a:cs typeface="Corbel" charset="0"/>
              </a:rPr>
              <a:t>(Ce) </a:t>
            </a:r>
            <a:r>
              <a:rPr lang="it-IT" sz="1600" b="1" i="1" dirty="0" smtClean="0">
                <a:solidFill>
                  <a:srgbClr val="0000FF"/>
                </a:solidFill>
                <a:latin typeface="Corbel" charset="0"/>
              </a:rPr>
              <a:t> </a:t>
            </a:r>
            <a:endParaRPr lang="it-IT" sz="1600" b="1" i="1" dirty="0">
              <a:solidFill>
                <a:srgbClr val="0000FF"/>
              </a:solidFill>
              <a:latin typeface="Corbel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4643438" y="4000504"/>
            <a:ext cx="3493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latin typeface="Corbel" charset="0"/>
                <a:cs typeface="Corbel" charset="0"/>
              </a:rPr>
              <a:t>G. </a:t>
            </a:r>
            <a:r>
              <a:rPr lang="en-US" sz="1400" i="1" dirty="0" err="1" smtClean="0">
                <a:latin typeface="Corbel" charset="0"/>
                <a:cs typeface="Corbel" charset="0"/>
              </a:rPr>
              <a:t>Bocchi</a:t>
            </a:r>
            <a:r>
              <a:rPr lang="en-US" sz="1400" i="1" dirty="0" smtClean="0">
                <a:latin typeface="Corbel" charset="0"/>
                <a:cs typeface="Corbel" charset="0"/>
              </a:rPr>
              <a:t>, S. </a:t>
            </a:r>
            <a:r>
              <a:rPr lang="en-US" sz="1400" i="1" dirty="0" err="1" smtClean="0">
                <a:latin typeface="Corbel" charset="0"/>
                <a:cs typeface="Corbel" charset="0"/>
              </a:rPr>
              <a:t>Leoni</a:t>
            </a:r>
            <a:r>
              <a:rPr lang="en-US" sz="1400" i="1" dirty="0" smtClean="0">
                <a:latin typeface="Corbel" charset="0"/>
                <a:cs typeface="Corbel" charset="0"/>
              </a:rPr>
              <a:t> et al. PRC89,054302 (2014)</a:t>
            </a:r>
          </a:p>
        </p:txBody>
      </p:sp>
      <p:sp>
        <p:nvSpPr>
          <p:cNvPr id="28" name="Rectangle 13"/>
          <p:cNvSpPr/>
          <p:nvPr/>
        </p:nvSpPr>
        <p:spPr>
          <a:xfrm>
            <a:off x="357158" y="4714884"/>
            <a:ext cx="2544286" cy="30777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(N. </a:t>
            </a:r>
            <a:r>
              <a:rPr lang="en-US" sz="1400" i="1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Cieplicka</a:t>
            </a:r>
            <a:r>
              <a:rPr lang="en-US" sz="1400" i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, INFN post-Doc)</a:t>
            </a:r>
            <a:endParaRPr lang="en-US" sz="1400" baseline="-250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7454242" y="0"/>
            <a:ext cx="1689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Plots</a:t>
            </a:r>
            <a:r>
              <a:rPr lang="it-IT" sz="1600" dirty="0" smtClean="0"/>
              <a:t> </a:t>
            </a:r>
            <a:r>
              <a:rPr lang="it-IT" sz="1600" dirty="0" err="1" smtClean="0"/>
              <a:t>from</a:t>
            </a:r>
            <a:r>
              <a:rPr lang="it-IT" sz="1600" dirty="0" smtClean="0"/>
              <a:t> </a:t>
            </a:r>
            <a:r>
              <a:rPr lang="it-IT" sz="1600" dirty="0" err="1" smtClean="0"/>
              <a:t>S.Leoni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xmlns="" val="360461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3" descr="s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928" y="563565"/>
            <a:ext cx="3924301" cy="227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5566310" y="660407"/>
            <a:ext cx="31146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AGATA </a:t>
            </a:r>
            <a:r>
              <a:rPr lang="en-US" sz="2000" i="1" dirty="0">
                <a:solidFill>
                  <a:srgbClr val="0000FF"/>
                </a:solidFill>
                <a:latin typeface="Calibri" pitchFamily="34" charset="0"/>
              </a:rPr>
              <a:t>(8TC</a:t>
            </a:r>
            <a:r>
              <a:rPr lang="en-US" sz="2000" i="1" dirty="0" smtClean="0">
                <a:solidFill>
                  <a:srgbClr val="0000FF"/>
                </a:solidFill>
                <a:latin typeface="Calibri" pitchFamily="34" charset="0"/>
              </a:rPr>
              <a:t>+4TC</a:t>
            </a:r>
            <a:r>
              <a:rPr lang="en-US" sz="2000" i="1" dirty="0">
                <a:solidFill>
                  <a:srgbClr val="0000FF"/>
                </a:solidFill>
                <a:latin typeface="Calibri" pitchFamily="34" charset="0"/>
              </a:rPr>
              <a:t>)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</a:p>
          <a:p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PARIS-Demonstrator </a:t>
            </a:r>
          </a:p>
          <a:p>
            <a:r>
              <a:rPr lang="en-US" sz="2000" i="1" dirty="0">
                <a:solidFill>
                  <a:srgbClr val="0000FF"/>
                </a:solidFill>
                <a:latin typeface="Calibri" pitchFamily="34" charset="0"/>
              </a:rPr>
              <a:t>(4 Clusters) @ 90°, 23 cm </a:t>
            </a:r>
          </a:p>
          <a:p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VAMOS   </a:t>
            </a:r>
            <a:r>
              <a:rPr lang="en-US" sz="2000" i="1" dirty="0">
                <a:solidFill>
                  <a:srgbClr val="0000FF"/>
                </a:solidFill>
                <a:latin typeface="Calibri" pitchFamily="34" charset="0"/>
              </a:rPr>
              <a:t>@ 45°      </a:t>
            </a:r>
          </a:p>
          <a:p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PLUNGER </a:t>
            </a:r>
            <a:r>
              <a:rPr lang="en-US" sz="2000" i="1" dirty="0">
                <a:solidFill>
                  <a:srgbClr val="0000FF"/>
                </a:solidFill>
                <a:latin typeface="Calibri" pitchFamily="34" charset="0"/>
              </a:rPr>
              <a:t>(Cologne)</a:t>
            </a:r>
            <a:endParaRPr lang="it-IT" sz="2400" i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711186" y="119063"/>
            <a:ext cx="79787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Corbel" pitchFamily="34" charset="0"/>
              </a:rPr>
              <a:t>Campagna</a:t>
            </a:r>
            <a:r>
              <a:rPr lang="en-US" sz="2800" b="1" dirty="0" smtClean="0">
                <a:solidFill>
                  <a:srgbClr val="FF0000"/>
                </a:solidFill>
                <a:latin typeface="Corbel" pitchFamily="34" charset="0"/>
              </a:rPr>
              <a:t> AGATA@GANIL : 2015-2016  </a:t>
            </a:r>
            <a:endParaRPr lang="en-US" sz="28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4054" y="3016073"/>
            <a:ext cx="75014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  <a:latin typeface="Corbel" pitchFamily="34" charset="0"/>
              </a:rPr>
              <a:t>PROPOSAL MILANO </a:t>
            </a:r>
            <a:r>
              <a:rPr lang="en-US" b="1" i="1" dirty="0">
                <a:solidFill>
                  <a:srgbClr val="0000FF"/>
                </a:solidFill>
                <a:latin typeface="Corbel" pitchFamily="34" charset="0"/>
              </a:rPr>
              <a:t>(</a:t>
            </a:r>
            <a:r>
              <a:rPr lang="en-US" b="1" i="1" dirty="0" err="1">
                <a:solidFill>
                  <a:srgbClr val="0000FF"/>
                </a:solidFill>
                <a:latin typeface="Corbel" pitchFamily="34" charset="0"/>
              </a:rPr>
              <a:t>Spokepersons</a:t>
            </a:r>
            <a:r>
              <a:rPr lang="en-US" b="1" i="1" dirty="0">
                <a:solidFill>
                  <a:srgbClr val="0000FF"/>
                </a:solidFill>
                <a:latin typeface="Corbel" pitchFamily="34" charset="0"/>
              </a:rPr>
              <a:t>: S. Leoni</a:t>
            </a:r>
            <a:r>
              <a:rPr lang="en-US" b="1" i="1" dirty="0" smtClean="0">
                <a:solidFill>
                  <a:srgbClr val="0000FF"/>
                </a:solidFill>
                <a:latin typeface="Corbel" pitchFamily="34" charset="0"/>
              </a:rPr>
              <a:t>, B</a:t>
            </a:r>
            <a:r>
              <a:rPr lang="en-US" b="1" i="1" dirty="0">
                <a:solidFill>
                  <a:srgbClr val="0000FF"/>
                </a:solidFill>
                <a:latin typeface="Corbel" pitchFamily="34" charset="0"/>
              </a:rPr>
              <a:t>. </a:t>
            </a:r>
            <a:r>
              <a:rPr lang="en-US" b="1" i="1" dirty="0" err="1">
                <a:solidFill>
                  <a:srgbClr val="0000FF"/>
                </a:solidFill>
                <a:latin typeface="Corbel" pitchFamily="34" charset="0"/>
              </a:rPr>
              <a:t>Fornal</a:t>
            </a:r>
            <a:r>
              <a:rPr lang="en-US" b="1" i="1" dirty="0">
                <a:solidFill>
                  <a:srgbClr val="0000FF"/>
                </a:solidFill>
                <a:latin typeface="Corbel" pitchFamily="34" charset="0"/>
              </a:rPr>
              <a:t>, M. </a:t>
            </a:r>
            <a:r>
              <a:rPr lang="en-US" b="1" i="1" dirty="0" err="1">
                <a:solidFill>
                  <a:srgbClr val="0000FF"/>
                </a:solidFill>
                <a:latin typeface="Corbel" pitchFamily="34" charset="0"/>
              </a:rPr>
              <a:t>Ciemala</a:t>
            </a:r>
            <a:r>
              <a:rPr lang="en-US" b="1" i="1" dirty="0" smtClean="0">
                <a:solidFill>
                  <a:srgbClr val="0000FF"/>
                </a:solidFill>
                <a:latin typeface="Corbel" pitchFamily="34" charset="0"/>
              </a:rPr>
              <a:t>)</a:t>
            </a: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Corbel" pitchFamily="34" charset="0"/>
              </a:rPr>
              <a:t>Lifetime</a:t>
            </a:r>
            <a:r>
              <a:rPr lang="en-US" b="1" i="1" dirty="0" smtClean="0">
                <a:solidFill>
                  <a:srgbClr val="0000FF"/>
                </a:solidFill>
                <a:latin typeface="Corbel" pitchFamily="34" charset="0"/>
              </a:rPr>
              <a:t>s </a:t>
            </a:r>
            <a:r>
              <a:rPr lang="en-US" i="1" dirty="0" smtClean="0">
                <a:solidFill>
                  <a:srgbClr val="0000FF"/>
                </a:solidFill>
                <a:latin typeface="Corbel" pitchFamily="34" charset="0"/>
              </a:rPr>
              <a:t>in </a:t>
            </a:r>
            <a:r>
              <a:rPr lang="en-US" i="1" dirty="0">
                <a:solidFill>
                  <a:srgbClr val="0000FF"/>
                </a:solidFill>
                <a:latin typeface="Corbel" pitchFamily="34" charset="0"/>
              </a:rPr>
              <a:t>neutron-rich C and </a:t>
            </a:r>
            <a:r>
              <a:rPr lang="en-US" i="1" dirty="0" smtClean="0">
                <a:solidFill>
                  <a:srgbClr val="0000FF"/>
                </a:solidFill>
                <a:latin typeface="Corbel" pitchFamily="34" charset="0"/>
              </a:rPr>
              <a:t>O: a </a:t>
            </a:r>
            <a:r>
              <a:rPr lang="en-US" i="1" dirty="0">
                <a:solidFill>
                  <a:srgbClr val="0000FF"/>
                </a:solidFill>
                <a:latin typeface="Corbel" pitchFamily="34" charset="0"/>
              </a:rPr>
              <a:t>stringent test of the </a:t>
            </a:r>
            <a:r>
              <a:rPr lang="en-US" sz="2000" b="1" i="1" dirty="0">
                <a:solidFill>
                  <a:srgbClr val="0000FF"/>
                </a:solidFill>
                <a:latin typeface="Corbel" pitchFamily="34" charset="0"/>
              </a:rPr>
              <a:t>three body forces </a:t>
            </a:r>
            <a:endParaRPr lang="en-US" sz="2000" b="1" i="1" dirty="0" smtClean="0">
              <a:solidFill>
                <a:srgbClr val="0000FF"/>
              </a:solidFill>
              <a:latin typeface="Corbe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69" y="4428038"/>
            <a:ext cx="3890433" cy="2311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969" y="3752336"/>
            <a:ext cx="3826701" cy="595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Multi-Nucleon Transfer</a:t>
            </a: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baseline="30000" dirty="0" smtClean="0">
                <a:solidFill>
                  <a:srgbClr val="0000FF"/>
                </a:solidFill>
              </a:rPr>
              <a:t>18</a:t>
            </a:r>
            <a:r>
              <a:rPr lang="en-US" b="1" dirty="0" smtClean="0">
                <a:solidFill>
                  <a:srgbClr val="0000FF"/>
                </a:solidFill>
              </a:rPr>
              <a:t>O </a:t>
            </a:r>
            <a:r>
              <a:rPr lang="en-US" b="1" dirty="0">
                <a:solidFill>
                  <a:srgbClr val="0000FF"/>
                </a:solidFill>
              </a:rPr>
              <a:t>(at 141 MeV) on </a:t>
            </a:r>
            <a:r>
              <a:rPr lang="en-US" b="1" baseline="30000" dirty="0">
                <a:solidFill>
                  <a:srgbClr val="0000FF"/>
                </a:solidFill>
              </a:rPr>
              <a:t>238</a:t>
            </a:r>
            <a:r>
              <a:rPr lang="en-US" b="1" dirty="0">
                <a:solidFill>
                  <a:srgbClr val="0000FF"/>
                </a:solidFill>
              </a:rPr>
              <a:t>U (10 mg/cm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) </a:t>
            </a:r>
            <a:endParaRPr lang="en-US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>
          <a:xfrm>
            <a:off x="6665127" y="4024191"/>
            <a:ext cx="2409636" cy="2457320"/>
            <a:chOff x="445777" y="235216"/>
            <a:chExt cx="1943100" cy="1822184"/>
          </a:xfrm>
          <a:solidFill>
            <a:schemeClr val="bg1"/>
          </a:solidFill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445777" y="235216"/>
              <a:ext cx="1943100" cy="182218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4" name="Text Box 10"/>
            <p:cNvSpPr txBox="1"/>
            <p:nvPr/>
          </p:nvSpPr>
          <p:spPr>
            <a:xfrm>
              <a:off x="1166779" y="1471317"/>
              <a:ext cx="531495" cy="457200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  <p:txBody>
            <a:bodyPr wrap="none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3600" b="1" kern="0" baseline="30000" dirty="0">
                  <a:solidFill>
                    <a:srgbClr val="0000FF"/>
                  </a:solidFill>
                  <a:latin typeface="Times New Roman"/>
                  <a:ea typeface="MS ??"/>
                  <a:cs typeface="+mn-cs"/>
                </a:rPr>
                <a:t>16</a:t>
              </a:r>
              <a:r>
                <a:rPr lang="it-IT" sz="3600" b="1" kern="0" dirty="0">
                  <a:solidFill>
                    <a:srgbClr val="0000FF"/>
                  </a:solidFill>
                  <a:latin typeface="Times New Roman"/>
                  <a:ea typeface="MS ??"/>
                  <a:cs typeface="+mn-cs"/>
                </a:rPr>
                <a:t>C</a:t>
              </a:r>
              <a:endParaRPr lang="it-IT" sz="1400" kern="0" dirty="0">
                <a:solidFill>
                  <a:sysClr val="windowText" lastClr="000000"/>
                </a:solidFill>
                <a:latin typeface="Times New Roman"/>
                <a:ea typeface="MS ??"/>
                <a:cs typeface="+mn-cs"/>
              </a:endParaRPr>
            </a:p>
          </p:txBody>
        </p:sp>
      </p:grp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7323104" y="4313769"/>
            <a:ext cx="0" cy="19716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0" name="Straight Arrow Connector 29"/>
          <p:cNvCxnSpPr/>
          <p:nvPr/>
        </p:nvCxnSpPr>
        <p:spPr>
          <a:xfrm>
            <a:off x="7061166" y="4313769"/>
            <a:ext cx="0" cy="1090613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467441" y="3978807"/>
            <a:ext cx="390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Symbol" pitchFamily="18" charset="2"/>
              </a:rPr>
              <a:t>t</a:t>
            </a:r>
            <a:endParaRPr lang="en-US" sz="2400" b="1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854171" y="4326440"/>
            <a:ext cx="664070" cy="4148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24131" y="4717536"/>
            <a:ext cx="2410648" cy="1865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00FF"/>
                </a:solidFill>
              </a:rPr>
              <a:t>Calcoli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</a:rPr>
              <a:t>Microscopici</a:t>
            </a:r>
            <a:endParaRPr lang="en-US" sz="2000" b="1" dirty="0" smtClean="0">
              <a:solidFill>
                <a:srgbClr val="FF00FF"/>
              </a:solidFill>
            </a:endParaRPr>
          </a:p>
          <a:p>
            <a:r>
              <a:rPr lang="en-US" sz="2000" b="1" i="1" dirty="0" err="1" smtClean="0">
                <a:solidFill>
                  <a:srgbClr val="FF00FF"/>
                </a:solidFill>
              </a:rPr>
              <a:t>ab</a:t>
            </a:r>
            <a:r>
              <a:rPr lang="en-US" sz="2000" b="1" i="1" dirty="0" smtClean="0">
                <a:solidFill>
                  <a:srgbClr val="FF00FF"/>
                </a:solidFill>
              </a:rPr>
              <a:t>-initio</a:t>
            </a:r>
            <a:endParaRPr lang="en-US" sz="2000" b="1" i="1" dirty="0" smtClean="0">
              <a:solidFill>
                <a:srgbClr val="0000FF"/>
              </a:solidFill>
            </a:endParaRPr>
          </a:p>
          <a:p>
            <a:pPr marL="285750" indent="-285750">
              <a:buFont typeface="Symbol" charset="0"/>
              <a:buChar char="t"/>
            </a:pPr>
            <a:r>
              <a:rPr lang="en-US" sz="1600" b="1" dirty="0" smtClean="0">
                <a:solidFill>
                  <a:srgbClr val="0000FF"/>
                </a:solidFill>
              </a:rPr>
              <a:t>= 0.23 </a:t>
            </a:r>
            <a:r>
              <a:rPr lang="en-US" sz="1600" b="1" dirty="0" err="1" smtClean="0">
                <a:solidFill>
                  <a:srgbClr val="0000FF"/>
                </a:solidFill>
              </a:rPr>
              <a:t>ps</a:t>
            </a:r>
            <a:r>
              <a:rPr lang="en-US" sz="1600" b="1" dirty="0" smtClean="0">
                <a:solidFill>
                  <a:srgbClr val="0000FF"/>
                </a:solidFill>
              </a:rPr>
              <a:t>  two-body</a:t>
            </a:r>
          </a:p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rgbClr val="0000FF"/>
                </a:solidFill>
              </a:rPr>
              <a:t>                       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85750" indent="-285750">
              <a:buFont typeface="Symbol" charset="0"/>
              <a:buChar char="t"/>
            </a:pPr>
            <a:r>
              <a:rPr lang="en-US" sz="1600" b="1" dirty="0">
                <a:solidFill>
                  <a:srgbClr val="0000FF"/>
                </a:solidFill>
              </a:rPr>
              <a:t>= </a:t>
            </a:r>
            <a:r>
              <a:rPr lang="en-US" sz="1600" b="1" dirty="0" smtClean="0">
                <a:solidFill>
                  <a:srgbClr val="0000FF"/>
                </a:solidFill>
              </a:rPr>
              <a:t>0.08 </a:t>
            </a:r>
            <a:r>
              <a:rPr lang="en-US" sz="1600" b="1" dirty="0" err="1">
                <a:solidFill>
                  <a:srgbClr val="0000FF"/>
                </a:solidFill>
              </a:rPr>
              <a:t>ps</a:t>
            </a:r>
            <a:r>
              <a:rPr lang="en-US" sz="1600" b="1" dirty="0">
                <a:solidFill>
                  <a:srgbClr val="0000FF"/>
                </a:solidFill>
              </a:rPr>
              <a:t>  two-body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                       </a:t>
            </a:r>
            <a:r>
              <a:rPr lang="en-US" sz="1600" b="1" dirty="0" smtClean="0">
                <a:solidFill>
                  <a:srgbClr val="0000FF"/>
                </a:solidFill>
              </a:rPr>
              <a:t>+ three-body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267108" y="6488668"/>
            <a:ext cx="187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Plots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</a:t>
            </a:r>
            <a:r>
              <a:rPr lang="it-IT" dirty="0" err="1" smtClean="0"/>
              <a:t>S.Leoni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5487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4282" y="214290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PDR  </a:t>
            </a:r>
            <a:r>
              <a:rPr lang="it-IT" sz="24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it-IT" sz="2400" dirty="0" smtClean="0">
                <a:solidFill>
                  <a:schemeClr val="bg1"/>
                </a:solidFill>
              </a:rPr>
              <a:t>reazioni di </a:t>
            </a:r>
            <a:r>
              <a:rPr lang="it-IT" sz="2400" dirty="0" err="1" smtClean="0">
                <a:solidFill>
                  <a:schemeClr val="bg1"/>
                </a:solidFill>
              </a:rPr>
              <a:t>scattering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coulombiano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42910" y="785794"/>
            <a:ext cx="63164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Esistenza di una vibrazione collettiva della pelle di neutroni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Esperimenti con nuclei esotici a 400-700 </a:t>
            </a:r>
            <a:r>
              <a:rPr lang="it-IT" sz="2000" dirty="0" err="1" smtClean="0">
                <a:solidFill>
                  <a:schemeClr val="bg1"/>
                </a:solidFill>
              </a:rPr>
              <a:t>MeV</a:t>
            </a:r>
            <a:r>
              <a:rPr lang="it-IT" sz="2000" dirty="0" smtClean="0">
                <a:solidFill>
                  <a:schemeClr val="bg1"/>
                </a:solidFill>
              </a:rPr>
              <a:t>/A </a:t>
            </a:r>
          </a:p>
          <a:p>
            <a:pPr lvl="1"/>
            <a:r>
              <a:rPr lang="it-IT" sz="2000" dirty="0" smtClean="0">
                <a:solidFill>
                  <a:schemeClr val="bg1"/>
                </a:solidFill>
              </a:rPr>
              <a:t>- Misura delle proprietà della PDR</a:t>
            </a:r>
          </a:p>
          <a:p>
            <a:pPr lvl="1">
              <a:buFontTx/>
              <a:buChar char="-"/>
            </a:pPr>
            <a:r>
              <a:rPr lang="it-IT" sz="2000" dirty="0" smtClean="0">
                <a:solidFill>
                  <a:schemeClr val="bg1"/>
                </a:solidFill>
              </a:rPr>
              <a:t> Misura della ‘</a:t>
            </a:r>
            <a:r>
              <a:rPr lang="it-IT" sz="2000" dirty="0" err="1" smtClean="0">
                <a:solidFill>
                  <a:schemeClr val="bg1"/>
                </a:solidFill>
              </a:rPr>
              <a:t>neutron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skin</a:t>
            </a:r>
            <a:r>
              <a:rPr lang="it-IT" sz="2000" dirty="0" smtClean="0">
                <a:solidFill>
                  <a:schemeClr val="bg1"/>
                </a:solidFill>
              </a:rPr>
              <a:t>’ e di </a:t>
            </a:r>
            <a:r>
              <a:rPr lang="it-IT" sz="2000" dirty="0" err="1" smtClean="0">
                <a:solidFill>
                  <a:schemeClr val="bg1"/>
                </a:solidFill>
              </a:rPr>
              <a:t>L</a:t>
            </a:r>
            <a:r>
              <a:rPr lang="it-IT" sz="2000" baseline="-25000" dirty="0" err="1" smtClean="0">
                <a:solidFill>
                  <a:schemeClr val="bg1"/>
                </a:solidFill>
              </a:rPr>
              <a:t>symm</a:t>
            </a:r>
            <a:endParaRPr lang="it-IT" sz="2000" baseline="-25000" dirty="0" smtClean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2844" y="2214554"/>
            <a:ext cx="8775864" cy="4416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Linea di Ricerca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2003-2005 -  Campagna RISING  al GSI  (FRS + EUROBALL + CATE + HECTOR)</a:t>
            </a:r>
          </a:p>
          <a:p>
            <a:pPr>
              <a:lnSpc>
                <a:spcPct val="5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		- Misura della PDR sul </a:t>
            </a:r>
            <a:r>
              <a:rPr lang="it-IT" baseline="30000" dirty="0" smtClean="0">
                <a:solidFill>
                  <a:schemeClr val="bg1"/>
                </a:solidFill>
              </a:rPr>
              <a:t>68</a:t>
            </a:r>
            <a:r>
              <a:rPr lang="it-IT" dirty="0" smtClean="0">
                <a:solidFill>
                  <a:schemeClr val="bg1"/>
                </a:solidFill>
              </a:rPr>
              <a:t>Ni (due prese dati)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		- </a:t>
            </a:r>
            <a:r>
              <a:rPr lang="it-IT" sz="1600" i="1" u="sng" dirty="0" err="1" smtClean="0">
                <a:solidFill>
                  <a:schemeClr val="bg1"/>
                </a:solidFill>
              </a:rPr>
              <a:t>O.Wieland</a:t>
            </a:r>
            <a:r>
              <a:rPr lang="it-IT" sz="1600" i="1" u="sng" dirty="0" smtClean="0">
                <a:solidFill>
                  <a:schemeClr val="bg1"/>
                </a:solidFill>
              </a:rPr>
              <a:t> </a:t>
            </a:r>
            <a:r>
              <a:rPr lang="it-IT" sz="1600" i="1" u="sng" dirty="0" err="1" smtClean="0">
                <a:solidFill>
                  <a:schemeClr val="bg1"/>
                </a:solidFill>
              </a:rPr>
              <a:t>et</a:t>
            </a:r>
            <a:r>
              <a:rPr lang="it-IT" sz="1600" i="1" u="sng" dirty="0" smtClean="0">
                <a:solidFill>
                  <a:schemeClr val="bg1"/>
                </a:solidFill>
              </a:rPr>
              <a:t> al. PRL-102(2009)092502</a:t>
            </a:r>
            <a:endParaRPr lang="it-IT" i="1" u="sng" dirty="0" smtClean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2012-2014 -  Campagna PRESPEC AGATA al GSI  (FRS + AGATA + LYCCA + HECTOR + </a:t>
            </a:r>
            <a:r>
              <a:rPr lang="it-IT" dirty="0" err="1" smtClean="0">
                <a:solidFill>
                  <a:schemeClr val="bg1"/>
                </a:solidFill>
              </a:rPr>
              <a:t>HECTOR</a:t>
            </a:r>
            <a:r>
              <a:rPr lang="it-IT" baseline="30000" dirty="0" err="1" smtClean="0">
                <a:solidFill>
                  <a:schemeClr val="bg1"/>
                </a:solidFill>
              </a:rPr>
              <a:t>+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5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		- Misura della PDR sul </a:t>
            </a:r>
            <a:r>
              <a:rPr lang="it-IT" baseline="30000" dirty="0" smtClean="0">
                <a:solidFill>
                  <a:schemeClr val="bg1"/>
                </a:solidFill>
              </a:rPr>
              <a:t>62,64</a:t>
            </a:r>
            <a:r>
              <a:rPr lang="it-IT" dirty="0" smtClean="0">
                <a:solidFill>
                  <a:schemeClr val="bg1"/>
                </a:solidFill>
              </a:rPr>
              <a:t>Fe (due prese dati nel 2012 e 2014)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		- </a:t>
            </a:r>
            <a:r>
              <a:rPr lang="it-IT" i="1" u="sng" dirty="0" smtClean="0">
                <a:solidFill>
                  <a:schemeClr val="bg1"/>
                </a:solidFill>
              </a:rPr>
              <a:t>data Analisi in corso</a:t>
            </a:r>
          </a:p>
          <a:p>
            <a:pPr>
              <a:lnSpc>
                <a:spcPct val="5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2014 -             Campagna SUNFLOWER a RIKEN (Big RIBS + DALI + </a:t>
            </a:r>
            <a:r>
              <a:rPr lang="it-IT" dirty="0" err="1" smtClean="0">
                <a:solidFill>
                  <a:schemeClr val="bg1"/>
                </a:solidFill>
              </a:rPr>
              <a:t>HECTOR</a:t>
            </a:r>
            <a:r>
              <a:rPr lang="it-IT" baseline="30000" dirty="0" err="1" smtClean="0">
                <a:solidFill>
                  <a:schemeClr val="bg1"/>
                </a:solidFill>
              </a:rPr>
              <a:t>+</a:t>
            </a:r>
            <a:r>
              <a:rPr lang="it-IT" dirty="0" smtClean="0">
                <a:solidFill>
                  <a:schemeClr val="bg1"/>
                </a:solidFill>
              </a:rPr>
              <a:t>  + 0-Degree)</a:t>
            </a:r>
          </a:p>
          <a:p>
            <a:pPr>
              <a:lnSpc>
                <a:spcPct val="5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		- Misura della PDR sul </a:t>
            </a:r>
            <a:r>
              <a:rPr lang="it-IT" baseline="30000" dirty="0" smtClean="0">
                <a:solidFill>
                  <a:schemeClr val="bg1"/>
                </a:solidFill>
              </a:rPr>
              <a:t>70-72</a:t>
            </a:r>
            <a:r>
              <a:rPr lang="it-IT" dirty="0" smtClean="0">
                <a:solidFill>
                  <a:schemeClr val="bg1"/>
                </a:solidFill>
              </a:rPr>
              <a:t>Ni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	- Misura della PDR sul </a:t>
            </a:r>
            <a:r>
              <a:rPr lang="it-IT" baseline="30000" dirty="0" smtClean="0">
                <a:solidFill>
                  <a:schemeClr val="bg1"/>
                </a:solidFill>
              </a:rPr>
              <a:t>132</a:t>
            </a:r>
            <a:r>
              <a:rPr lang="it-IT" dirty="0" smtClean="0">
                <a:solidFill>
                  <a:schemeClr val="bg1"/>
                </a:solidFill>
              </a:rPr>
              <a:t>Sn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		- Misura della PDR sul </a:t>
            </a:r>
            <a:r>
              <a:rPr lang="it-IT" baseline="30000" dirty="0" smtClean="0">
                <a:solidFill>
                  <a:schemeClr val="bg1"/>
                </a:solidFill>
              </a:rPr>
              <a:t>20</a:t>
            </a:r>
            <a:r>
              <a:rPr lang="it-IT" dirty="0" smtClean="0">
                <a:solidFill>
                  <a:schemeClr val="bg1"/>
                </a:solidFill>
              </a:rPr>
              <a:t>O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2983</TotalTime>
  <Words>2755</Words>
  <Application>Microsoft Office PowerPoint</Application>
  <PresentationFormat>Presentazione su schermo (4:3)</PresentationFormat>
  <Paragraphs>547</Paragraphs>
  <Slides>38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0" baseType="lpstr">
      <vt:lpstr>Tema di Office</vt:lpstr>
      <vt:lpstr>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NEWCHIM (2015-2019)</vt:lpstr>
      <vt:lpstr>NEWCHIM @ INFN-MI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NEWCHIM @ INFN-MI</vt:lpstr>
      <vt:lpstr>Diapositiva 30</vt:lpstr>
      <vt:lpstr>Diapositiva 31</vt:lpstr>
      <vt:lpstr>Diapositiva 32</vt:lpstr>
      <vt:lpstr>Grazie per L’attenzione</vt:lpstr>
      <vt:lpstr>Diapositiva 34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Franco</dc:creator>
  <cp:lastModifiedBy>Franco</cp:lastModifiedBy>
  <cp:revision>352</cp:revision>
  <dcterms:created xsi:type="dcterms:W3CDTF">2012-06-28T16:18:30Z</dcterms:created>
  <dcterms:modified xsi:type="dcterms:W3CDTF">2014-07-09T12:48:47Z</dcterms:modified>
</cp:coreProperties>
</file>