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8" r:id="rId1"/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60" r:id="rId5"/>
    <p:sldId id="261" r:id="rId6"/>
    <p:sldId id="262" r:id="rId7"/>
    <p:sldId id="263" r:id="rId8"/>
    <p:sldId id="257" r:id="rId9"/>
    <p:sldId id="259" r:id="rId10"/>
    <p:sldId id="264" r:id="rId11"/>
    <p:sldId id="265" r:id="rId12"/>
  </p:sldIdLst>
  <p:sldSz cx="9906000" cy="6858000" type="A4"/>
  <p:notesSz cx="6780213" cy="99107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0213" indent="2063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865188" indent="4286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00163" indent="650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733550" indent="889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FFFF"/>
    <a:srgbClr val="E6FFFF"/>
    <a:srgbClr val="00A2C4"/>
    <a:srgbClr val="272C6B"/>
    <a:srgbClr val="000099"/>
    <a:srgbClr val="008000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2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FF92D-23A5-7244-8193-440B07445A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520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2950"/>
            <a:ext cx="536733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6938"/>
            <a:ext cx="542448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DC05F03-BBE4-FB43-9E65-F426C296B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5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30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8651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7335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171771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6126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0479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4834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C0AE66-9788-9046-BFA0-00BEEA9BC6DF}" type="slidenum">
              <a:rPr lang="en-GB" sz="1200"/>
              <a:pPr eaLnBrk="1" hangingPunct="1"/>
              <a:t>1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681" y="3885528"/>
            <a:ext cx="6934200" cy="1752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34354" indent="0" algn="ctr">
              <a:buNone/>
              <a:defRPr/>
            </a:lvl2pPr>
            <a:lvl3pPr marL="868708" indent="0" algn="ctr">
              <a:buNone/>
              <a:defRPr/>
            </a:lvl3pPr>
            <a:lvl4pPr marL="1303062" indent="0" algn="ctr">
              <a:buNone/>
              <a:defRPr/>
            </a:lvl4pPr>
            <a:lvl5pPr marL="1737417" indent="0" algn="ctr">
              <a:buNone/>
              <a:defRPr/>
            </a:lvl5pPr>
            <a:lvl6pPr marL="2171771" indent="0" algn="ctr">
              <a:buNone/>
              <a:defRPr/>
            </a:lvl6pPr>
            <a:lvl7pPr marL="2606126" indent="0" algn="ctr">
              <a:buNone/>
              <a:defRPr/>
            </a:lvl7pPr>
            <a:lvl8pPr marL="3040479" indent="0" algn="ctr">
              <a:buNone/>
              <a:defRPr/>
            </a:lvl8pPr>
            <a:lvl9pPr marL="3474834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96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76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001" y="609188"/>
            <a:ext cx="2104440" cy="548697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560" y="609188"/>
            <a:ext cx="6166680" cy="548697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47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204" y="0"/>
            <a:ext cx="8949795" cy="55403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908053"/>
            <a:ext cx="84201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578228"/>
            <a:ext cx="84201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D8B0-EEAC-2D44-BA0F-19EE4FE26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7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20" y="4406866"/>
            <a:ext cx="8419320" cy="1362383"/>
          </a:xfrm>
          <a:noFill/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20" y="2906225"/>
            <a:ext cx="8419320" cy="1500638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rgbClr val="FFFFFF"/>
                </a:solidFill>
              </a:defRPr>
            </a:lvl1pPr>
            <a:lvl2pPr marL="434354" indent="0">
              <a:buNone/>
              <a:defRPr sz="1700"/>
            </a:lvl2pPr>
            <a:lvl3pPr marL="868708" indent="0">
              <a:buNone/>
              <a:defRPr sz="1500"/>
            </a:lvl3pPr>
            <a:lvl4pPr marL="1303062" indent="0">
              <a:buNone/>
              <a:defRPr sz="1300"/>
            </a:lvl4pPr>
            <a:lvl5pPr marL="1737417" indent="0">
              <a:buNone/>
              <a:defRPr sz="1300"/>
            </a:lvl5pPr>
            <a:lvl6pPr marL="2171771" indent="0">
              <a:buNone/>
              <a:defRPr sz="1300"/>
            </a:lvl6pPr>
            <a:lvl7pPr marL="2606126" indent="0">
              <a:buNone/>
              <a:defRPr sz="1300"/>
            </a:lvl7pPr>
            <a:lvl8pPr marL="3040479" indent="0">
              <a:buNone/>
              <a:defRPr sz="1300"/>
            </a:lvl8pPr>
            <a:lvl9pPr marL="3474834" indent="0">
              <a:buNone/>
              <a:defRPr sz="13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20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8C69-5C44-A743-AF46-D02670D8B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564" y="1981648"/>
            <a:ext cx="4135560" cy="411451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80" y="1981648"/>
            <a:ext cx="4135560" cy="411451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68D7-41C6-AF41-96B4-FF9886B82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4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584" y="0"/>
            <a:ext cx="8697415" cy="548680"/>
          </a:xfrm>
          <a:solidFill>
            <a:srgbClr val="272C6B"/>
          </a:solidFill>
        </p:spPr>
        <p:txBody>
          <a:bodyPr/>
          <a:lstStyle>
            <a:lvl1pPr>
              <a:defRPr>
                <a:solidFill>
                  <a:srgbClr val="C8FFFF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42564" y="642918"/>
            <a:ext cx="4135560" cy="564360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it-IT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9970-5F85-F047-A889-E4192041B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9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42564" y="642918"/>
            <a:ext cx="4135560" cy="564360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5310193" y="785794"/>
            <a:ext cx="4135560" cy="250033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5310193" y="3500441"/>
            <a:ext cx="4135560" cy="250033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7AAA-787F-1647-BF0B-865D9B83F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4" y="275073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80" y="1535201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54" indent="0">
              <a:buNone/>
              <a:defRPr sz="1900" b="1"/>
            </a:lvl2pPr>
            <a:lvl3pPr marL="868708" indent="0">
              <a:buNone/>
              <a:defRPr sz="1700" b="1"/>
            </a:lvl3pPr>
            <a:lvl4pPr marL="1303062" indent="0">
              <a:buNone/>
              <a:defRPr sz="1500" b="1"/>
            </a:lvl4pPr>
            <a:lvl5pPr marL="1737417" indent="0">
              <a:buNone/>
              <a:defRPr sz="1500" b="1"/>
            </a:lvl5pPr>
            <a:lvl6pPr marL="2171771" indent="0">
              <a:buNone/>
              <a:defRPr sz="1500" b="1"/>
            </a:lvl6pPr>
            <a:lvl7pPr marL="2606126" indent="0">
              <a:buNone/>
              <a:defRPr sz="1500" b="1"/>
            </a:lvl7pPr>
            <a:lvl8pPr marL="3040479" indent="0">
              <a:buNone/>
              <a:defRPr sz="1500" b="1"/>
            </a:lvl8pPr>
            <a:lvl9pPr marL="3474834" indent="0">
              <a:buNone/>
              <a:defRPr sz="15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80" y="2174628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564" y="1535201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54" indent="0">
              <a:buNone/>
              <a:defRPr sz="1900" b="1"/>
            </a:lvl2pPr>
            <a:lvl3pPr marL="868708" indent="0">
              <a:buNone/>
              <a:defRPr sz="1700" b="1"/>
            </a:lvl3pPr>
            <a:lvl4pPr marL="1303062" indent="0">
              <a:buNone/>
              <a:defRPr sz="1500" b="1"/>
            </a:lvl4pPr>
            <a:lvl5pPr marL="1737417" indent="0">
              <a:buNone/>
              <a:defRPr sz="1500" b="1"/>
            </a:lvl5pPr>
            <a:lvl6pPr marL="2171771" indent="0">
              <a:buNone/>
              <a:defRPr sz="1500" b="1"/>
            </a:lvl6pPr>
            <a:lvl7pPr marL="2606126" indent="0">
              <a:buNone/>
              <a:defRPr sz="1500" b="1"/>
            </a:lvl7pPr>
            <a:lvl8pPr marL="3040479" indent="0">
              <a:buNone/>
              <a:defRPr sz="1500" b="1"/>
            </a:lvl8pPr>
            <a:lvl9pPr marL="3474834" indent="0">
              <a:buNone/>
              <a:defRPr sz="15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564" y="2174628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58FB-F03D-984B-A959-D812CB0A6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8CE6-A726-7A4C-80E4-87BF0BE37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1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04" y="4800026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04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354" indent="0">
              <a:buNone/>
              <a:defRPr sz="2700"/>
            </a:lvl2pPr>
            <a:lvl3pPr marL="868708" indent="0">
              <a:buNone/>
              <a:defRPr sz="2300"/>
            </a:lvl3pPr>
            <a:lvl4pPr marL="1303062" indent="0">
              <a:buNone/>
              <a:defRPr sz="1900"/>
            </a:lvl4pPr>
            <a:lvl5pPr marL="1737417" indent="0">
              <a:buNone/>
              <a:defRPr sz="1900"/>
            </a:lvl5pPr>
            <a:lvl6pPr marL="2171771" indent="0">
              <a:buNone/>
              <a:defRPr sz="1900"/>
            </a:lvl6pPr>
            <a:lvl7pPr marL="2606126" indent="0">
              <a:buNone/>
              <a:defRPr sz="1900"/>
            </a:lvl7pPr>
            <a:lvl8pPr marL="3040479" indent="0">
              <a:buNone/>
              <a:defRPr sz="1900"/>
            </a:lvl8pPr>
            <a:lvl9pPr marL="3474834" indent="0">
              <a:buNone/>
              <a:defRPr sz="19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04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354" indent="0">
              <a:buNone/>
              <a:defRPr sz="1100"/>
            </a:lvl2pPr>
            <a:lvl3pPr marL="868708" indent="0">
              <a:buNone/>
              <a:defRPr sz="1000"/>
            </a:lvl3pPr>
            <a:lvl4pPr marL="1303062" indent="0">
              <a:buNone/>
              <a:defRPr sz="900"/>
            </a:lvl4pPr>
            <a:lvl5pPr marL="1737417" indent="0">
              <a:buNone/>
              <a:defRPr sz="900"/>
            </a:lvl5pPr>
            <a:lvl6pPr marL="2171771" indent="0">
              <a:buNone/>
              <a:defRPr sz="900"/>
            </a:lvl6pPr>
            <a:lvl7pPr marL="2606126" indent="0">
              <a:buNone/>
              <a:defRPr sz="900"/>
            </a:lvl7pPr>
            <a:lvl8pPr marL="3040479" indent="0">
              <a:buNone/>
              <a:defRPr sz="900"/>
            </a:lvl8pPr>
            <a:lvl9pPr marL="3474834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72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-34925"/>
            <a:ext cx="855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577850"/>
            <a:ext cx="84201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pic>
        <p:nvPicPr>
          <p:cNvPr id="1028" name="Picture 2" descr="weblogo1b.gif"/>
          <p:cNvPicPr>
            <a:picLocks noChangeAspect="1"/>
          </p:cNvPicPr>
          <p:nvPr/>
        </p:nvPicPr>
        <p:blipFill>
          <a:blip r:embed="rId4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88"/>
            <a:ext cx="69151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+mj-lt"/>
          <a:ea typeface="ＭＳ Ｐゴシック" charset="0"/>
          <a:cs typeface="ＭＳ Ｐゴシック" charset="0"/>
        </a:defRPr>
      </a:lvl1pPr>
      <a:lvl2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34354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6pPr>
      <a:lvl7pPr marL="868708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7pPr>
      <a:lvl8pPr marL="1303062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8pPr>
      <a:lvl9pPr marL="1737417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9pPr>
    </p:titleStyle>
    <p:bodyStyle>
      <a:lvl1pPr marL="338138" indent="-338138" algn="l" defTabSz="909638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0"/>
          <a:cs typeface="ＭＳ Ｐゴシック" charset="0"/>
        </a:defRPr>
      </a:lvl1pPr>
      <a:lvl2pPr marL="738188" indent="-280988" algn="l" defTabSz="90963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ＭＳ Ｐゴシック" charset="0"/>
        </a:defRPr>
      </a:lvl2pPr>
      <a:lvl3pPr marL="1139825" indent="-225425" algn="l" defTabSz="9096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ＭＳ Ｐゴシック" charset="0"/>
        </a:defRPr>
      </a:lvl3pPr>
      <a:lvl4pPr marL="1597025" indent="-225425" algn="l" defTabSz="9096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  <a:ea typeface="ＭＳ Ｐゴシック" charset="0"/>
        </a:defRPr>
      </a:lvl4pPr>
      <a:lvl5pPr marL="2054225" indent="-225425" algn="l" defTabSz="9096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ＭＳ Ｐゴシック" charset="0"/>
        </a:defRPr>
      </a:lvl5pPr>
      <a:lvl6pPr marL="2491504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25858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0213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4566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5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08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62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17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71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126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479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83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-34925"/>
            <a:ext cx="8553450" cy="511175"/>
          </a:xfrm>
          <a:prstGeom prst="rect">
            <a:avLst/>
          </a:prstGeom>
          <a:solidFill>
            <a:srgbClr val="272C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577850"/>
            <a:ext cx="84201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3338"/>
            <a:ext cx="1195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445250"/>
            <a:ext cx="3081338" cy="412750"/>
          </a:xfrm>
          <a:prstGeom prst="rect">
            <a:avLst/>
          </a:prstGeom>
          <a:solidFill>
            <a:srgbClr val="272C6B"/>
          </a:solidFill>
        </p:spPr>
        <p:txBody>
          <a:bodyPr vert="horz" lIns="91414" tIns="45707" rIns="91414" bIns="45707" rtlCol="0" anchor="ctr"/>
          <a:lstStyle>
            <a:lvl1pPr algn="l">
              <a:defRPr sz="1400" b="1" smtClean="0">
                <a:solidFill>
                  <a:srgbClr val="C8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x-none" smtClean="0"/>
              <a:t>Milano, 9 luglio 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720975" y="6453188"/>
            <a:ext cx="6624638" cy="404812"/>
          </a:xfrm>
          <a:prstGeom prst="rect">
            <a:avLst/>
          </a:prstGeom>
          <a:solidFill>
            <a:srgbClr val="272C6B"/>
          </a:solidFill>
        </p:spPr>
        <p:txBody>
          <a:bodyPr vert="horz" lIns="91414" tIns="45707" rIns="91414" bIns="45707" rtlCol="0" anchor="ctr"/>
          <a:lstStyle>
            <a:lvl1pPr algn="ctr">
              <a:defRPr sz="1600" b="1" smtClean="0">
                <a:solidFill>
                  <a:srgbClr val="C8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 Andreazza - Riepilogo GR1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345613" y="6448425"/>
            <a:ext cx="560387" cy="409575"/>
          </a:xfrm>
          <a:prstGeom prst="rect">
            <a:avLst/>
          </a:prstGeom>
          <a:solidFill>
            <a:srgbClr val="272C6B"/>
          </a:solidFill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C8FFFF"/>
                </a:solidFill>
                <a:cs typeface="+mn-cs"/>
              </a:defRPr>
            </a:lvl1pPr>
          </a:lstStyle>
          <a:p>
            <a:pPr>
              <a:defRPr/>
            </a:pPr>
            <a:fld id="{98531951-687B-0F4F-9BD9-A0ECC6F65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4" r:id="rId7"/>
    <p:sldLayoutId id="2147484725" r:id="rId8"/>
    <p:sldLayoutId id="2147484726" r:id="rId9"/>
    <p:sldLayoutId id="2147484723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+mj-lt"/>
          <a:ea typeface="ＭＳ Ｐゴシック" charset="0"/>
          <a:cs typeface="ＭＳ Ｐゴシック" charset="0"/>
        </a:defRPr>
      </a:lvl1pPr>
      <a:lvl2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34354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6pPr>
      <a:lvl7pPr marL="868708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7pPr>
      <a:lvl8pPr marL="1303062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8pPr>
      <a:lvl9pPr marL="1737417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9pPr>
    </p:titleStyle>
    <p:bodyStyle>
      <a:lvl1pPr marL="338138" indent="-338138" algn="l" defTabSz="909638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272C6B"/>
          </a:solidFill>
          <a:latin typeface="+mn-lt"/>
          <a:ea typeface="ＭＳ Ｐゴシック" charset="0"/>
          <a:cs typeface="ＭＳ Ｐゴシック" charset="0"/>
        </a:defRPr>
      </a:lvl1pPr>
      <a:lvl2pPr marL="738188" indent="-280988" algn="l" defTabSz="909638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72C6B"/>
          </a:solidFill>
          <a:latin typeface="+mn-lt"/>
          <a:ea typeface="ＭＳ Ｐゴシック" charset="0"/>
        </a:defRPr>
      </a:lvl2pPr>
      <a:lvl3pPr marL="1139825" indent="-225425" algn="l" defTabSz="909638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72C6B"/>
          </a:solidFill>
          <a:latin typeface="+mn-lt"/>
          <a:ea typeface="ＭＳ Ｐゴシック" charset="0"/>
        </a:defRPr>
      </a:lvl3pPr>
      <a:lvl4pPr marL="1597025" indent="-225425" algn="l" defTabSz="909638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72C6B"/>
          </a:solidFill>
          <a:latin typeface="+mn-lt"/>
          <a:ea typeface="ＭＳ Ｐゴシック" charset="0"/>
        </a:defRPr>
      </a:lvl4pPr>
      <a:lvl5pPr marL="2054225" indent="-225425" algn="l" defTabSz="90963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2C6B"/>
          </a:solidFill>
          <a:latin typeface="+mn-lt"/>
          <a:ea typeface="ＭＳ Ｐゴシック" charset="0"/>
        </a:defRPr>
      </a:lvl5pPr>
      <a:lvl6pPr marL="2491504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25858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0213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4566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5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08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62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17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71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126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479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83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sz="4000" dirty="0" err="1" smtClean="0">
                <a:latin typeface="Times New Roman" charset="0"/>
              </a:rPr>
              <a:t>Sommario</a:t>
            </a:r>
            <a:r>
              <a:rPr lang="en-GB" sz="4000" dirty="0" smtClean="0">
                <a:latin typeface="Times New Roman" charset="0"/>
              </a:rPr>
              <a:t> </a:t>
            </a:r>
            <a:r>
              <a:rPr lang="en-GB" sz="4000" dirty="0" err="1" smtClean="0">
                <a:latin typeface="Times New Roman" charset="0"/>
              </a:rPr>
              <a:t>Gruppo</a:t>
            </a:r>
            <a:r>
              <a:rPr lang="en-GB" sz="4000" dirty="0" smtClean="0">
                <a:latin typeface="Times New Roman" charset="0"/>
              </a:rPr>
              <a:t> 1</a:t>
            </a:r>
            <a:r>
              <a:rPr lang="en-GB" sz="28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imes New Roman" charset="0"/>
              </a:rPr>
            </a:br>
            <a:r>
              <a:rPr lang="en-GB" sz="28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imes New Roman" charset="0"/>
              </a:rPr>
            </a:br>
            <a:r>
              <a:rPr lang="en-GB" sz="2800" dirty="0" err="1" smtClean="0">
                <a:latin typeface="Times New Roman" charset="0"/>
              </a:rPr>
              <a:t>Consiglio</a:t>
            </a:r>
            <a:r>
              <a:rPr lang="en-GB" sz="2800" dirty="0" smtClean="0">
                <a:latin typeface="Times New Roman" charset="0"/>
              </a:rPr>
              <a:t> di Sezione  09/07/2014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6146" name="Subtitle 1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/>
          <a:p>
            <a:r>
              <a:rPr lang="en-GB" sz="2800">
                <a:solidFill>
                  <a:srgbClr val="0000FF"/>
                </a:solidFill>
                <a:latin typeface="Times New Roman" charset="0"/>
              </a:rPr>
              <a:t>Attilio Andreazza - Milano</a:t>
            </a:r>
          </a:p>
        </p:txBody>
      </p:sp>
    </p:spTree>
  </p:cSld>
  <p:clrMapOvr>
    <a:masterClrMapping/>
  </p:clrMapOvr>
  <p:transition xmlns:p14="http://schemas.microsoft.com/office/powerpoint/2010/main" advTm="1684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Richieste</a:t>
            </a:r>
            <a:r>
              <a:rPr lang="en-GB" dirty="0" smtClean="0"/>
              <a:t> </a:t>
            </a:r>
            <a:r>
              <a:rPr lang="en-GB" dirty="0" err="1" smtClean="0"/>
              <a:t>LHCb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88CE6-A726-7A4C-80E4-87BF0BE372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Untitled-1 (dragged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620688"/>
            <a:ext cx="7488832" cy="58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Attivit</a:t>
            </a:r>
            <a:r>
              <a:rPr lang="en-GB" dirty="0" err="1" smtClean="0"/>
              <a:t>à</a:t>
            </a:r>
            <a:r>
              <a:rPr lang="en-GB" dirty="0" smtClean="0"/>
              <a:t> del </a:t>
            </a:r>
            <a:r>
              <a:rPr lang="en-GB" dirty="0" err="1" smtClean="0"/>
              <a:t>gruppo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 </a:t>
            </a:r>
            <a:r>
              <a:rPr lang="en-GB" dirty="0" err="1" smtClean="0"/>
              <a:t>esperimenti</a:t>
            </a:r>
            <a:r>
              <a:rPr lang="en-GB" dirty="0" smtClean="0"/>
              <a:t> </a:t>
            </a:r>
            <a:r>
              <a:rPr lang="en-GB" dirty="0" err="1" smtClean="0"/>
              <a:t>principali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ATLAS</a:t>
            </a:r>
          </a:p>
          <a:p>
            <a:pPr lvl="1"/>
            <a:r>
              <a:rPr lang="en-GB" dirty="0" err="1" smtClean="0"/>
              <a:t>LHCb</a:t>
            </a:r>
            <a:endParaRPr lang="en-GB" dirty="0" smtClean="0"/>
          </a:p>
          <a:p>
            <a:r>
              <a:rPr lang="en-GB" dirty="0" smtClean="0"/>
              <a:t>2 </a:t>
            </a:r>
            <a:r>
              <a:rPr lang="en-GB" dirty="0" err="1" smtClean="0"/>
              <a:t>esperimenti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dotazioni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Babar</a:t>
            </a:r>
          </a:p>
          <a:p>
            <a:pPr lvl="1"/>
            <a:r>
              <a:rPr lang="en-GB" dirty="0" smtClean="0"/>
              <a:t>P_ILC</a:t>
            </a:r>
          </a:p>
          <a:p>
            <a:r>
              <a:rPr lang="en-GB" dirty="0" err="1" smtClean="0"/>
              <a:t>Partecipazione</a:t>
            </a:r>
            <a:r>
              <a:rPr lang="en-GB" dirty="0" smtClean="0"/>
              <a:t> a due PRIN </a:t>
            </a:r>
            <a:r>
              <a:rPr lang="en-GB" dirty="0" err="1" smtClean="0"/>
              <a:t>attivi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STOA-LHC: </a:t>
            </a:r>
            <a:r>
              <a:rPr lang="en-GB" dirty="0" err="1" smtClean="0"/>
              <a:t>sistemi</a:t>
            </a:r>
            <a:r>
              <a:rPr lang="en-GB" dirty="0" smtClean="0"/>
              <a:t> di </a:t>
            </a:r>
            <a:r>
              <a:rPr lang="en-GB" dirty="0" err="1" smtClean="0"/>
              <a:t>calcolo</a:t>
            </a:r>
            <a:r>
              <a:rPr lang="en-GB" dirty="0" smtClean="0"/>
              <a:t> per LHC</a:t>
            </a:r>
          </a:p>
          <a:p>
            <a:pPr lvl="1"/>
            <a:r>
              <a:rPr lang="en-GB" dirty="0" smtClean="0"/>
              <a:t>H-TEAM: </a:t>
            </a:r>
            <a:r>
              <a:rPr lang="en-GB" dirty="0" err="1" smtClean="0"/>
              <a:t>sviluppo</a:t>
            </a:r>
            <a:r>
              <a:rPr lang="en-GB" dirty="0" smtClean="0"/>
              <a:t> di </a:t>
            </a:r>
            <a:r>
              <a:rPr lang="en-GB" dirty="0" err="1" smtClean="0"/>
              <a:t>nuove</a:t>
            </a:r>
            <a:r>
              <a:rPr lang="en-GB" dirty="0" smtClean="0"/>
              <a:t> </a:t>
            </a:r>
            <a:r>
              <a:rPr lang="en-GB" dirty="0" err="1" smtClean="0"/>
              <a:t>tecnologie</a:t>
            </a:r>
            <a:r>
              <a:rPr lang="en-GB" dirty="0" smtClean="0"/>
              <a:t> di trigger per la </a:t>
            </a:r>
            <a:r>
              <a:rPr lang="en-GB" dirty="0" err="1" smtClean="0"/>
              <a:t>ricerca</a:t>
            </a:r>
            <a:r>
              <a:rPr lang="en-GB" dirty="0" smtClean="0"/>
              <a:t> </a:t>
            </a:r>
            <a:r>
              <a:rPr lang="en-GB" dirty="0" err="1" smtClean="0"/>
              <a:t>dell</a:t>
            </a:r>
            <a:r>
              <a:rPr lang="en-GB" dirty="0" err="1" smtClean="0"/>
              <a:t>’Higgs</a:t>
            </a:r>
            <a:r>
              <a:rPr lang="en-GB" dirty="0" smtClean="0"/>
              <a:t> ad HL-LHC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8C69-5C44-A743-AF46-D02670D8B9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340768"/>
            <a:ext cx="486773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Presentazioni</a:t>
            </a:r>
            <a:r>
              <a:rPr lang="en-GB" sz="2400" dirty="0" smtClean="0"/>
              <a:t> di F. </a:t>
            </a:r>
            <a:r>
              <a:rPr lang="en-GB" sz="2400" dirty="0" err="1" smtClean="0"/>
              <a:t>Tartarelli</a:t>
            </a:r>
            <a:r>
              <a:rPr lang="en-GB" sz="2400" dirty="0" smtClean="0"/>
              <a:t> e N. </a:t>
            </a:r>
            <a:r>
              <a:rPr lang="en-GB" sz="2400" dirty="0" err="1" smtClean="0"/>
              <a:t>Neri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0472" y="4941168"/>
            <a:ext cx="103530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Nuovo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4117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88CE6-A726-7A4C-80E4-87BF0BE372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BaBar_Mi2015-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84" y="-27384"/>
            <a:ext cx="1051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1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88CE6-A726-7A4C-80E4-87BF0BE372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BaBar_Mi2015-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84" y="0"/>
            <a:ext cx="1051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88CE6-A726-7A4C-80E4-87BF0BE372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BaBar_Mi2015-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84" y="0"/>
            <a:ext cx="10513168" cy="6858000"/>
          </a:xfrm>
          <a:prstGeom prst="rect">
            <a:avLst/>
          </a:prstGeom>
        </p:spPr>
      </p:pic>
      <p:pic>
        <p:nvPicPr>
          <p:cNvPr id="7" name="Picture 6" descr="BaBar_Mi2015-1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b="55988"/>
          <a:stretch/>
        </p:blipFill>
        <p:spPr>
          <a:xfrm>
            <a:off x="-303584" y="4027154"/>
            <a:ext cx="10513168" cy="22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88CE6-A726-7A4C-80E4-87BF0BE372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BaBar_Mi2015-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592" y="0"/>
            <a:ext cx="10585176" cy="6858000"/>
          </a:xfrm>
          <a:prstGeom prst="rect">
            <a:avLst/>
          </a:prstGeom>
        </p:spPr>
      </p:pic>
      <p:pic>
        <p:nvPicPr>
          <p:cNvPr id="7" name="Picture 6" descr="Untitled-1 (dragged)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79" y="3717032"/>
            <a:ext cx="5996395" cy="3140968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193312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charset="0"/>
              </a:rPr>
              <a:t>Alcune novit</a:t>
            </a:r>
            <a:r>
              <a:rPr lang="it-IT" dirty="0" smtClean="0">
                <a:latin typeface="Times New Roman" charset="0"/>
              </a:rPr>
              <a:t>à</a:t>
            </a:r>
            <a:endParaRPr lang="it-IT" dirty="0">
              <a:latin typeface="Times New Roman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00472" y="719138"/>
            <a:ext cx="9433048" cy="5230142"/>
          </a:xfrm>
        </p:spPr>
        <p:txBody>
          <a:bodyPr/>
          <a:lstStyle/>
          <a:p>
            <a:pPr marL="0" indent="0">
              <a:buNone/>
            </a:pPr>
            <a:endParaRPr lang="en-GB" sz="2000" b="1" dirty="0" smtClean="0">
              <a:latin typeface="Times New Roman" charset="0"/>
            </a:endParaRPr>
          </a:p>
          <a:p>
            <a:r>
              <a:rPr lang="en-GB" sz="2400" b="1" dirty="0" err="1" smtClean="0">
                <a:latin typeface="Times New Roman" charset="0"/>
              </a:rPr>
              <a:t>Destinato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alla</a:t>
            </a:r>
            <a:r>
              <a:rPr lang="en-GB" sz="2400" b="1" dirty="0" smtClean="0">
                <a:latin typeface="Times New Roman" charset="0"/>
              </a:rPr>
              <a:t> CSN1 parte del </a:t>
            </a:r>
            <a:r>
              <a:rPr lang="en-GB" sz="2400" b="1" dirty="0" err="1" smtClean="0">
                <a:latin typeface="Times New Roman" charset="0"/>
              </a:rPr>
              <a:t>premiale</a:t>
            </a:r>
            <a:r>
              <a:rPr lang="en-GB" sz="2400" b="1" dirty="0" smtClean="0">
                <a:latin typeface="Times New Roman" charset="0"/>
              </a:rPr>
              <a:t> per </a:t>
            </a:r>
            <a:r>
              <a:rPr lang="en-GB" sz="2400" b="1" dirty="0" err="1" smtClean="0">
                <a:latin typeface="Times New Roman" charset="0"/>
              </a:rPr>
              <a:t>gli</a:t>
            </a:r>
            <a:r>
              <a:rPr lang="en-GB" sz="2400" b="1" dirty="0" smtClean="0">
                <a:latin typeface="Times New Roman" charset="0"/>
              </a:rPr>
              <a:t> upgrade di HL-LHC:</a:t>
            </a:r>
            <a:endParaRPr lang="en-GB" sz="2800" b="1" dirty="0" smtClean="0">
              <a:latin typeface="Times New Roman" charset="0"/>
            </a:endParaRPr>
          </a:p>
          <a:p>
            <a:pPr lvl="1"/>
            <a:r>
              <a:rPr lang="en-GB" sz="2000" b="1" dirty="0" smtClean="0">
                <a:latin typeface="Times New Roman" charset="0"/>
              </a:rPr>
              <a:t>2 MEUR</a:t>
            </a:r>
          </a:p>
          <a:p>
            <a:r>
              <a:rPr lang="en-GB" sz="2400" b="1" dirty="0" err="1" smtClean="0">
                <a:latin typeface="Times New Roman" charset="0"/>
              </a:rPr>
              <a:t>Richiesta</a:t>
            </a:r>
            <a:r>
              <a:rPr lang="en-GB" sz="2400" b="1" dirty="0" smtClean="0">
                <a:latin typeface="Times New Roman" charset="0"/>
              </a:rPr>
              <a:t> di </a:t>
            </a:r>
            <a:r>
              <a:rPr lang="en-GB" sz="2400" b="1" dirty="0" err="1" smtClean="0">
                <a:latin typeface="Times New Roman" charset="0"/>
              </a:rPr>
              <a:t>gestire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questi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fondi</a:t>
            </a:r>
            <a:r>
              <a:rPr lang="en-GB" sz="2400" b="1" dirty="0" smtClean="0">
                <a:latin typeface="Times New Roman" charset="0"/>
              </a:rPr>
              <a:t> con </a:t>
            </a:r>
            <a:r>
              <a:rPr lang="en-GB" sz="2400" b="1" dirty="0" err="1" smtClean="0">
                <a:latin typeface="Times New Roman" charset="0"/>
              </a:rPr>
              <a:t>contabilit</a:t>
            </a:r>
            <a:r>
              <a:rPr lang="en-GB" sz="2400" b="1" dirty="0" err="1" smtClean="0">
                <a:latin typeface="Times New Roman" charset="0"/>
              </a:rPr>
              <a:t>à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separata</a:t>
            </a:r>
            <a:r>
              <a:rPr lang="en-GB" sz="2400" b="1" dirty="0" smtClean="0">
                <a:latin typeface="Times New Roman" charset="0"/>
              </a:rPr>
              <a:t>:</a:t>
            </a:r>
            <a:endParaRPr lang="en-GB" sz="2800" b="1" dirty="0" smtClean="0">
              <a:latin typeface="Times New Roman" charset="0"/>
            </a:endParaRPr>
          </a:p>
          <a:p>
            <a:pPr lvl="1"/>
            <a:r>
              <a:rPr lang="en-GB" sz="2000" b="1" dirty="0" err="1" smtClean="0">
                <a:latin typeface="Times New Roman" charset="0"/>
              </a:rPr>
              <a:t>Creazione</a:t>
            </a:r>
            <a:r>
              <a:rPr lang="en-GB" sz="2000" b="1" dirty="0" smtClean="0">
                <a:latin typeface="Times New Roman" charset="0"/>
              </a:rPr>
              <a:t> di </a:t>
            </a:r>
            <a:r>
              <a:rPr lang="en-GB" sz="2000" b="1" dirty="0" err="1" smtClean="0">
                <a:latin typeface="Times New Roman" charset="0"/>
              </a:rPr>
              <a:t>una</a:t>
            </a:r>
            <a:r>
              <a:rPr lang="en-GB" sz="2000" b="1" dirty="0" smtClean="0">
                <a:latin typeface="Times New Roman" charset="0"/>
              </a:rPr>
              <a:t> </a:t>
            </a:r>
            <a:r>
              <a:rPr lang="en-GB" sz="2000" b="1" dirty="0" err="1" smtClean="0">
                <a:latin typeface="Times New Roman" charset="0"/>
              </a:rPr>
              <a:t>sigla</a:t>
            </a:r>
            <a:r>
              <a:rPr lang="en-GB" sz="2000" b="1" dirty="0" smtClean="0">
                <a:latin typeface="Times New Roman" charset="0"/>
              </a:rPr>
              <a:t> </a:t>
            </a:r>
            <a:r>
              <a:rPr lang="en-GB" sz="2000" b="1" dirty="0" err="1" smtClean="0">
                <a:latin typeface="Times New Roman" charset="0"/>
              </a:rPr>
              <a:t>dedicata</a:t>
            </a:r>
            <a:r>
              <a:rPr lang="en-GB" sz="2000" b="1" dirty="0" smtClean="0">
                <a:latin typeface="Times New Roman" charset="0"/>
              </a:rPr>
              <a:t> RD_FASE2, </a:t>
            </a:r>
            <a:r>
              <a:rPr lang="en-GB" sz="2000" b="1" dirty="0" err="1" smtClean="0">
                <a:latin typeface="Times New Roman" charset="0"/>
              </a:rPr>
              <a:t>comune</a:t>
            </a:r>
            <a:r>
              <a:rPr lang="en-GB" sz="2000" b="1" dirty="0" smtClean="0">
                <a:latin typeface="Times New Roman" charset="0"/>
              </a:rPr>
              <a:t> per ATLAS e CMS</a:t>
            </a:r>
          </a:p>
          <a:p>
            <a:pPr lvl="1"/>
            <a:r>
              <a:rPr lang="en-GB" sz="2000" b="1" dirty="0" err="1" smtClean="0">
                <a:latin typeface="Times New Roman" charset="0"/>
              </a:rPr>
              <a:t>Gruppo</a:t>
            </a:r>
            <a:r>
              <a:rPr lang="en-GB" sz="2000" b="1" dirty="0" smtClean="0">
                <a:latin typeface="Times New Roman" charset="0"/>
              </a:rPr>
              <a:t> ATLAS </a:t>
            </a:r>
            <a:r>
              <a:rPr lang="en-GB" sz="2000" b="1" dirty="0" err="1" smtClean="0">
                <a:latin typeface="Times New Roman" charset="0"/>
              </a:rPr>
              <a:t>significativamente</a:t>
            </a:r>
            <a:r>
              <a:rPr lang="en-GB" sz="2000" b="1" dirty="0" smtClean="0">
                <a:latin typeface="Times New Roman" charset="0"/>
              </a:rPr>
              <a:t> </a:t>
            </a:r>
            <a:r>
              <a:rPr lang="en-GB" sz="2000" b="1" dirty="0" err="1" smtClean="0">
                <a:latin typeface="Times New Roman" charset="0"/>
              </a:rPr>
              <a:t>migrato</a:t>
            </a:r>
            <a:r>
              <a:rPr lang="en-GB" sz="2000" b="1" dirty="0" smtClean="0">
                <a:latin typeface="Times New Roman" charset="0"/>
              </a:rPr>
              <a:t> verso </a:t>
            </a:r>
            <a:r>
              <a:rPr lang="en-GB" sz="2000" b="1" dirty="0" err="1" smtClean="0">
                <a:latin typeface="Times New Roman" charset="0"/>
              </a:rPr>
              <a:t>questa</a:t>
            </a:r>
            <a:r>
              <a:rPr lang="en-GB" sz="2000" b="1" dirty="0" smtClean="0">
                <a:latin typeface="Times New Roman" charset="0"/>
              </a:rPr>
              <a:t> </a:t>
            </a:r>
            <a:r>
              <a:rPr lang="en-GB" sz="2000" b="1" dirty="0" err="1" smtClean="0">
                <a:latin typeface="Times New Roman" charset="0"/>
              </a:rPr>
              <a:t>sigla</a:t>
            </a:r>
            <a:endParaRPr lang="en-GB" sz="2000" b="1" dirty="0">
              <a:latin typeface="Times New Roman" charset="0"/>
            </a:endParaRPr>
          </a:p>
          <a:p>
            <a:pPr lvl="1"/>
            <a:endParaRPr lang="en-GB" sz="2000" b="1" dirty="0" smtClean="0">
              <a:latin typeface="Times New Roman" charset="0"/>
            </a:endParaRPr>
          </a:p>
          <a:p>
            <a:pPr lvl="1"/>
            <a:endParaRPr lang="en-GB" sz="2000" b="1" dirty="0" smtClean="0">
              <a:latin typeface="Times New Roman" charset="0"/>
            </a:endParaRPr>
          </a:p>
          <a:p>
            <a:pPr marL="400050" indent="-342900"/>
            <a:r>
              <a:rPr lang="en-GB" sz="2400" b="1" dirty="0" smtClean="0">
                <a:latin typeface="Times New Roman" charset="0"/>
              </a:rPr>
              <a:t>Il </a:t>
            </a:r>
            <a:r>
              <a:rPr lang="en-GB" sz="2400" b="1" dirty="0" err="1" smtClean="0">
                <a:latin typeface="Times New Roman" charset="0"/>
              </a:rPr>
              <a:t>lavoro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sugli</a:t>
            </a:r>
            <a:r>
              <a:rPr lang="en-GB" sz="2400" b="1" dirty="0" smtClean="0">
                <a:latin typeface="Times New Roman" charset="0"/>
              </a:rPr>
              <a:t> upgrade ha </a:t>
            </a:r>
            <a:r>
              <a:rPr lang="en-GB" sz="2400" b="1" dirty="0" err="1" smtClean="0">
                <a:latin typeface="Times New Roman" charset="0"/>
              </a:rPr>
              <a:t>prodotto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idee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che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verranno</a:t>
            </a:r>
            <a:r>
              <a:rPr lang="en-GB" sz="2400" b="1" dirty="0" smtClean="0">
                <a:latin typeface="Times New Roman" charset="0"/>
              </a:rPr>
              <a:t> </a:t>
            </a:r>
            <a:r>
              <a:rPr lang="en-GB" sz="2400" b="1" dirty="0" err="1" smtClean="0">
                <a:latin typeface="Times New Roman" charset="0"/>
              </a:rPr>
              <a:t>sottoposte</a:t>
            </a:r>
            <a:r>
              <a:rPr lang="en-GB" sz="2400" b="1" dirty="0" smtClean="0">
                <a:latin typeface="Times New Roman" charset="0"/>
              </a:rPr>
              <a:t> al </a:t>
            </a:r>
            <a:r>
              <a:rPr lang="en-GB" sz="2400" b="1" dirty="0" err="1" smtClean="0">
                <a:latin typeface="Times New Roman" charset="0"/>
              </a:rPr>
              <a:t>gruppo</a:t>
            </a:r>
            <a:r>
              <a:rPr lang="en-GB" sz="2400" b="1" dirty="0" smtClean="0">
                <a:latin typeface="Times New Roman" charset="0"/>
              </a:rPr>
              <a:t> 5:</a:t>
            </a:r>
          </a:p>
          <a:p>
            <a:pPr marL="800100" lvl="1" indent="-342900"/>
            <a:r>
              <a:rPr lang="en-GB" sz="2000" b="1" dirty="0" err="1" smtClean="0">
                <a:latin typeface="Times New Roman" charset="0"/>
              </a:rPr>
              <a:t>Sviluppo</a:t>
            </a:r>
            <a:r>
              <a:rPr lang="en-GB" sz="2000" b="1" dirty="0" smtClean="0">
                <a:latin typeface="Times New Roman" charset="0"/>
              </a:rPr>
              <a:t> di tracking trigger </a:t>
            </a:r>
            <a:r>
              <a:rPr lang="en-GB" sz="2000" b="1" dirty="0" err="1" smtClean="0">
                <a:latin typeface="Times New Roman" charset="0"/>
              </a:rPr>
              <a:t>usando</a:t>
            </a:r>
            <a:r>
              <a:rPr lang="en-GB" sz="2000" b="1" dirty="0" smtClean="0">
                <a:latin typeface="Times New Roman" charset="0"/>
              </a:rPr>
              <a:t> </a:t>
            </a:r>
            <a:r>
              <a:rPr lang="en-GB" sz="2000" b="1" dirty="0" err="1" smtClean="0">
                <a:latin typeface="Times New Roman" charset="0"/>
              </a:rPr>
              <a:t>tecnologie</a:t>
            </a:r>
            <a:r>
              <a:rPr lang="en-GB" sz="2000" b="1" dirty="0" smtClean="0">
                <a:latin typeface="Times New Roman" charset="0"/>
              </a:rPr>
              <a:t> innovative (</a:t>
            </a:r>
            <a:r>
              <a:rPr lang="en-GB" sz="2000" b="1" dirty="0" err="1" smtClean="0">
                <a:latin typeface="Times New Roman" charset="0"/>
              </a:rPr>
              <a:t>origine</a:t>
            </a:r>
            <a:r>
              <a:rPr lang="en-GB" sz="2000" b="1" dirty="0" smtClean="0">
                <a:latin typeface="Times New Roman" charset="0"/>
              </a:rPr>
              <a:t> </a:t>
            </a:r>
            <a:r>
              <a:rPr lang="en-GB" sz="2000" b="1" dirty="0" err="1" smtClean="0">
                <a:latin typeface="Times New Roman" charset="0"/>
              </a:rPr>
              <a:t>LHCb</a:t>
            </a:r>
            <a:r>
              <a:rPr lang="en-GB" sz="2000" b="1" dirty="0" smtClean="0">
                <a:latin typeface="Times New Roman" charset="0"/>
              </a:rPr>
              <a:t>)</a:t>
            </a:r>
          </a:p>
          <a:p>
            <a:pPr marL="800100" lvl="1" indent="-342900"/>
            <a:r>
              <a:rPr lang="en-GB" sz="2000" b="1" dirty="0" err="1" smtClean="0">
                <a:latin typeface="Times New Roman" charset="0"/>
              </a:rPr>
              <a:t>Sviluppo</a:t>
            </a:r>
            <a:r>
              <a:rPr lang="en-GB" sz="2000" b="1" dirty="0" smtClean="0">
                <a:latin typeface="Times New Roman" charset="0"/>
              </a:rPr>
              <a:t> di </a:t>
            </a:r>
            <a:r>
              <a:rPr lang="en-GB" sz="2000" b="1" dirty="0" err="1" smtClean="0">
                <a:latin typeface="Times New Roman" charset="0"/>
              </a:rPr>
              <a:t>rivelatori</a:t>
            </a:r>
            <a:r>
              <a:rPr lang="en-GB" sz="2000" b="1" dirty="0" smtClean="0">
                <a:latin typeface="Times New Roman" charset="0"/>
              </a:rPr>
              <a:t> CMOS con </a:t>
            </a:r>
            <a:r>
              <a:rPr lang="en-GB" sz="2000" b="1" dirty="0" err="1" smtClean="0">
                <a:latin typeface="Times New Roman" charset="0"/>
              </a:rPr>
              <a:t>zona</a:t>
            </a:r>
            <a:r>
              <a:rPr lang="en-GB" sz="2000" b="1" dirty="0">
                <a:latin typeface="Times New Roman" charset="0"/>
              </a:rPr>
              <a:t> </a:t>
            </a:r>
            <a:r>
              <a:rPr lang="en-GB" sz="2000" b="1" dirty="0" smtClean="0">
                <a:latin typeface="Times New Roman" charset="0"/>
              </a:rPr>
              <a:t>di </a:t>
            </a:r>
            <a:r>
              <a:rPr lang="en-GB" sz="2000" b="1" dirty="0" err="1" smtClean="0">
                <a:latin typeface="Times New Roman" charset="0"/>
              </a:rPr>
              <a:t>svuotamento</a:t>
            </a:r>
            <a:r>
              <a:rPr lang="en-GB" sz="2000" b="1" dirty="0" smtClean="0">
                <a:latin typeface="Times New Roman" charset="0"/>
              </a:rPr>
              <a:t> per </a:t>
            </a:r>
            <a:r>
              <a:rPr lang="en-GB" sz="2000" b="1" dirty="0" err="1" smtClean="0">
                <a:latin typeface="Times New Roman" charset="0"/>
              </a:rPr>
              <a:t>migliorare</a:t>
            </a:r>
            <a:r>
              <a:rPr lang="en-GB" sz="2000" b="1" dirty="0" smtClean="0">
                <a:latin typeface="Times New Roman" charset="0"/>
              </a:rPr>
              <a:t> la </a:t>
            </a:r>
            <a:r>
              <a:rPr lang="en-GB" sz="2000" b="1" dirty="0" err="1" smtClean="0">
                <a:latin typeface="Times New Roman" charset="0"/>
              </a:rPr>
              <a:t>raccolta</a:t>
            </a:r>
            <a:r>
              <a:rPr lang="en-GB" sz="2000" b="1" dirty="0" smtClean="0">
                <a:latin typeface="Times New Roman" charset="0"/>
              </a:rPr>
              <a:t> di </a:t>
            </a:r>
            <a:r>
              <a:rPr lang="en-GB" sz="2000" b="1" smtClean="0">
                <a:latin typeface="Times New Roman" charset="0"/>
              </a:rPr>
              <a:t>carica </a:t>
            </a:r>
            <a:r>
              <a:rPr lang="en-GB" sz="2000" b="1" dirty="0" smtClean="0">
                <a:latin typeface="Times New Roman" charset="0"/>
              </a:rPr>
              <a:t>(</a:t>
            </a:r>
            <a:r>
              <a:rPr lang="en-GB" sz="2000" b="1" dirty="0" err="1" smtClean="0">
                <a:latin typeface="Times New Roman" charset="0"/>
              </a:rPr>
              <a:t>origine</a:t>
            </a:r>
            <a:r>
              <a:rPr lang="en-GB" sz="2000" b="1" dirty="0" smtClean="0">
                <a:latin typeface="Times New Roman" charset="0"/>
              </a:rPr>
              <a:t> ATLAS)</a:t>
            </a:r>
            <a:endParaRPr lang="en-GB" sz="2000" b="1" dirty="0">
              <a:latin typeface="Times New Roman" charset="0"/>
            </a:endParaRPr>
          </a:p>
          <a:p>
            <a:endParaRPr lang="en-GB" sz="2800" b="1" dirty="0" smtClean="0">
              <a:latin typeface="Times New Roman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C64E8-E170-AC46-A2A4-4ADB1004C7F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Personale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76333"/>
              </p:ext>
            </p:extLst>
          </p:nvPr>
        </p:nvGraphicFramePr>
        <p:xfrm>
          <a:off x="344488" y="764704"/>
          <a:ext cx="4680519" cy="402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16224"/>
                <a:gridCol w="1104122"/>
                <a:gridCol w="156017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Sigla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Ric</a:t>
                      </a:r>
                      <a:r>
                        <a:rPr lang="en-GB" sz="2400" dirty="0" smtClean="0"/>
                        <a:t>./</a:t>
                      </a:r>
                      <a:r>
                        <a:rPr lang="en-GB" sz="2400" dirty="0" err="1" smtClean="0"/>
                        <a:t>Tecn</a:t>
                      </a:r>
                      <a:r>
                        <a:rPr lang="en-GB" sz="2400" dirty="0" smtClean="0"/>
                        <a:t>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FTE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ATLAS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15.1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RD_FASE2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3.9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LHCb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6.4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BABAR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P_ILC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Totale</a:t>
                      </a:r>
                      <a:r>
                        <a:rPr lang="en-GB" sz="2400" b="1" dirty="0" smtClean="0"/>
                        <a:t> 2015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38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26.0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Totale</a:t>
                      </a:r>
                      <a:r>
                        <a:rPr lang="en-GB" sz="2400" b="1" dirty="0" smtClean="0"/>
                        <a:t> 2014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32.3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8C69-5C44-A743-AF46-D02670D8B9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92087"/>
              </p:ext>
            </p:extLst>
          </p:nvPr>
        </p:nvGraphicFramePr>
        <p:xfrm>
          <a:off x="5313040" y="2132856"/>
          <a:ext cx="4392489" cy="2987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22453"/>
                <a:gridCol w="1005873"/>
                <a:gridCol w="146416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Sigla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esterna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Ric</a:t>
                      </a:r>
                      <a:r>
                        <a:rPr lang="en-GB" sz="2000" dirty="0" smtClean="0"/>
                        <a:t>./</a:t>
                      </a:r>
                      <a:r>
                        <a:rPr lang="en-GB" sz="2000" dirty="0" err="1" smtClean="0"/>
                        <a:t>Tecn</a:t>
                      </a:r>
                      <a:r>
                        <a:rPr lang="en-GB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FTE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CHIPIX65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HVR_CCPD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2.1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1.2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PRIN </a:t>
                      </a:r>
                      <a:br>
                        <a:rPr lang="en-GB" sz="2000" dirty="0" smtClean="0"/>
                      </a:br>
                      <a:r>
                        <a:rPr lang="en-GB" sz="2000" dirty="0" smtClean="0"/>
                        <a:t>STOA-LHC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1.4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PRIN</a:t>
                      </a:r>
                      <a:r>
                        <a:rPr lang="en-GB" sz="2000" baseline="0" dirty="0" smtClean="0"/>
                        <a:t> HTEAM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0.6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4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Richieste</a:t>
            </a:r>
            <a:r>
              <a:rPr lang="en-GB" dirty="0" smtClean="0"/>
              <a:t> ATLAS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372688"/>
              </p:ext>
            </p:extLst>
          </p:nvPr>
        </p:nvGraphicFramePr>
        <p:xfrm>
          <a:off x="632520" y="692696"/>
          <a:ext cx="8712968" cy="548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624736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Richiesta</a:t>
                      </a:r>
                      <a:r>
                        <a:rPr lang="en-GB" sz="2400" dirty="0" smtClean="0"/>
                        <a:t> [k€]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Tier2 – aggiornamento </a:t>
                      </a:r>
                      <a:r>
                        <a:rPr lang="en-GB" sz="2400" dirty="0" err="1" smtClean="0"/>
                        <a:t>macchine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119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FTK – </a:t>
                      </a:r>
                      <a:r>
                        <a:rPr lang="en-GB" sz="2400" dirty="0" err="1" smtClean="0"/>
                        <a:t>produzione</a:t>
                      </a:r>
                      <a:r>
                        <a:rPr lang="en-GB" sz="2400" baseline="0" dirty="0" smtClean="0"/>
                        <a:t> ASIC di </a:t>
                      </a:r>
                      <a:r>
                        <a:rPr lang="en-GB" sz="2400" baseline="0" dirty="0" err="1" smtClean="0"/>
                        <a:t>memoria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associativa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220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Licenze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Orcad</a:t>
                      </a:r>
                      <a:r>
                        <a:rPr lang="en-GB" sz="2400" baseline="0" dirty="0" smtClean="0"/>
                        <a:t> IC-CAP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LAr</a:t>
                      </a:r>
                      <a:r>
                        <a:rPr lang="en-GB" sz="2400" dirty="0" smtClean="0"/>
                        <a:t> – </a:t>
                      </a:r>
                      <a:r>
                        <a:rPr lang="en-GB" sz="2400" dirty="0" err="1" smtClean="0"/>
                        <a:t>materiale</a:t>
                      </a:r>
                      <a:r>
                        <a:rPr lang="en-GB" sz="2400" baseline="0" dirty="0" smtClean="0"/>
                        <a:t> upgrade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MOF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         </a:t>
                      </a:r>
                      <a:r>
                        <a:rPr lang="en-GB" sz="2400" dirty="0" err="1" smtClean="0"/>
                        <a:t>LAr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45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         Tracker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216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RD </a:t>
                      </a:r>
                      <a:r>
                        <a:rPr lang="en-GB" sz="2400" dirty="0" err="1" smtClean="0"/>
                        <a:t>fase</a:t>
                      </a:r>
                      <a:r>
                        <a:rPr lang="en-GB" sz="2400" dirty="0" smtClean="0"/>
                        <a:t>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         </a:t>
                      </a:r>
                      <a:r>
                        <a:rPr lang="en-GB" sz="2400" dirty="0" err="1" smtClean="0"/>
                        <a:t>LAr</a:t>
                      </a:r>
                      <a:r>
                        <a:rPr lang="en-GB" sz="2400" dirty="0" smtClean="0"/>
                        <a:t> (trigger demonstrator</a:t>
                      </a:r>
                      <a:r>
                        <a:rPr lang="en-GB" sz="2400" baseline="0" dirty="0" smtClean="0"/>
                        <a:t> e DC powering)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40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         </a:t>
                      </a:r>
                      <a:r>
                        <a:rPr lang="en-GB" sz="2400" dirty="0" smtClean="0"/>
                        <a:t>Track</a:t>
                      </a:r>
                      <a:r>
                        <a:rPr lang="en-GB" sz="2400" baseline="0" dirty="0" smtClean="0"/>
                        <a:t> trigger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23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         Pixel (bump bonding + cooling)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40</a:t>
                      </a:r>
                      <a:r>
                        <a:rPr lang="en-GB" sz="2400" baseline="0" dirty="0" smtClean="0"/>
                        <a:t> (?)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9 luglio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Riepilogo GR1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8C69-5C44-A743-AF46-D02670D8B9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43408"/>
      </p:ext>
    </p:extLst>
  </p:cSld>
  <p:clrMapOvr>
    <a:masterClrMapping/>
  </p:clrMapOvr>
</p:sld>
</file>

<file path=ppt/theme/theme1.xml><?xml version="1.0" encoding="utf-8"?>
<a:theme xmlns:a="http://schemas.openxmlformats.org/drawingml/2006/main" name="INFN2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TLAS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INFN2.pot</Template>
  <TotalTime>37488</TotalTime>
  <Words>388</Words>
  <Application>Microsoft Macintosh PowerPoint</Application>
  <PresentationFormat>A4 Paper (210x297 mm)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ＭＳ Ｐゴシック</vt:lpstr>
      <vt:lpstr>Arial</vt:lpstr>
      <vt:lpstr>INFN2</vt:lpstr>
      <vt:lpstr>ATLAS</vt:lpstr>
      <vt:lpstr>Sommario Gruppo 1  Consiglio di Sezione  09/07/2014</vt:lpstr>
      <vt:lpstr>Attività del gruppo</vt:lpstr>
      <vt:lpstr>PowerPoint Presentation</vt:lpstr>
      <vt:lpstr>PowerPoint Presentation</vt:lpstr>
      <vt:lpstr>PowerPoint Presentation</vt:lpstr>
      <vt:lpstr>PowerPoint Presentation</vt:lpstr>
      <vt:lpstr>Alcune novità</vt:lpstr>
      <vt:lpstr>Personale</vt:lpstr>
      <vt:lpstr>Richieste ATLAS</vt:lpstr>
      <vt:lpstr>Richieste LHCb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Attilio Andreazza</dc:creator>
  <cp:keywords/>
  <dc:description/>
  <cp:lastModifiedBy>Attilio Andreazza</cp:lastModifiedBy>
  <cp:revision>578</cp:revision>
  <dcterms:created xsi:type="dcterms:W3CDTF">2003-02-12T10:22:35Z</dcterms:created>
  <dcterms:modified xsi:type="dcterms:W3CDTF">2014-07-09T12:26:35Z</dcterms:modified>
  <cp:category/>
</cp:coreProperties>
</file>