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0" r:id="rId3"/>
    <p:sldId id="324" r:id="rId4"/>
    <p:sldId id="266" r:id="rId5"/>
    <p:sldId id="341" r:id="rId6"/>
    <p:sldId id="332" r:id="rId7"/>
    <p:sldId id="325" r:id="rId8"/>
    <p:sldId id="309" r:id="rId9"/>
    <p:sldId id="335" r:id="rId10"/>
    <p:sldId id="279" r:id="rId11"/>
    <p:sldId id="33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6" autoAdjust="0"/>
    <p:restoredTop sz="94634" autoAdjust="0"/>
  </p:normalViewPr>
  <p:slideViewPr>
    <p:cSldViewPr snapToGrid="0" snapToObjects="1">
      <p:cViewPr>
        <p:scale>
          <a:sx n="103" d="100"/>
          <a:sy n="103" d="100"/>
        </p:scale>
        <p:origin x="-352" y="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08/07/14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08/07/14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.infn.it/preventivi/201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Cds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FOE 2013</a:t>
            </a:r>
            <a:endParaRPr lang="en-US" sz="32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8000"/>
                </a:solidFill>
                <a:sym typeface="Wingdings"/>
              </a:rPr>
              <a:t>FOE 2013 </a:t>
            </a:r>
            <a:r>
              <a:rPr lang="en-US" dirty="0" err="1" smtClean="0">
                <a:solidFill>
                  <a:srgbClr val="008000"/>
                </a:solidFill>
                <a:sym typeface="Wingdings"/>
              </a:rPr>
              <a:t>approvato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 a fine </a:t>
            </a:r>
            <a:r>
              <a:rPr lang="en-US" dirty="0" err="1" smtClean="0">
                <a:solidFill>
                  <a:srgbClr val="008000"/>
                </a:solidFill>
                <a:sym typeface="Wingdings"/>
              </a:rPr>
              <a:t>Novembre</a:t>
            </a:r>
            <a:endParaRPr lang="en-US" dirty="0" smtClean="0">
              <a:solidFill>
                <a:srgbClr val="008000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>
              <a:solidFill>
                <a:srgbClr val="008000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 smtClean="0">
              <a:solidFill>
                <a:srgbClr val="008000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>
              <a:solidFill>
                <a:srgbClr val="008000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 smtClean="0">
              <a:solidFill>
                <a:srgbClr val="008000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>
              <a:solidFill>
                <a:srgbClr val="008000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 smtClean="0">
              <a:solidFill>
                <a:srgbClr val="008000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>
              <a:solidFill>
                <a:srgbClr val="008000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 smtClean="0">
              <a:solidFill>
                <a:srgbClr val="008000"/>
              </a:solidFill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olidFill>
                <a:srgbClr val="008000"/>
              </a:solidFill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472875"/>
              </p:ext>
            </p:extLst>
          </p:nvPr>
        </p:nvGraphicFramePr>
        <p:xfrm>
          <a:off x="330200" y="1784350"/>
          <a:ext cx="8314389" cy="4392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Worksheet" r:id="rId3" imgW="4368800" imgH="3289300" progId="Excel.Sheet.12">
                  <p:embed/>
                </p:oleObj>
              </mc:Choice>
              <mc:Fallback>
                <p:oleObj name="Worksheet" r:id="rId3" imgW="4368800" imgH="3289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200" y="1784350"/>
                        <a:ext cx="8314389" cy="4392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384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Accorpamenti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0979"/>
            <a:ext cx="8534400" cy="547436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8000"/>
                </a:solidFill>
              </a:rPr>
              <a:t>ACCORPAMENTO ENTI e </a:t>
            </a:r>
            <a:r>
              <a:rPr lang="en-US" dirty="0" err="1" smtClean="0">
                <a:solidFill>
                  <a:srgbClr val="008000"/>
                </a:solidFill>
              </a:rPr>
              <a:t>Riforma</a:t>
            </a:r>
            <a:r>
              <a:rPr lang="en-US" dirty="0" smtClean="0">
                <a:solidFill>
                  <a:srgbClr val="008000"/>
                </a:solidFill>
              </a:rPr>
              <a:t> PA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24 </a:t>
            </a:r>
            <a:r>
              <a:rPr lang="en-US" dirty="0" err="1" smtClean="0"/>
              <a:t>giugno</a:t>
            </a:r>
            <a:r>
              <a:rPr lang="en-US" dirty="0" smtClean="0"/>
              <a:t> </a:t>
            </a:r>
            <a:r>
              <a:rPr lang="en-US" dirty="0" err="1" smtClean="0"/>
              <a:t>pubbl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GU </a:t>
            </a:r>
            <a:r>
              <a:rPr lang="en-US" dirty="0" err="1" smtClean="0"/>
              <a:t>il</a:t>
            </a:r>
            <a:r>
              <a:rPr lang="en-US" dirty="0" smtClean="0"/>
              <a:t> DDL 90/2014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riforma</a:t>
            </a:r>
            <a:r>
              <a:rPr lang="en-US" dirty="0" smtClean="0"/>
              <a:t> PA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Modificate</a:t>
            </a:r>
            <a:r>
              <a:rPr lang="en-US" dirty="0" smtClean="0"/>
              <a:t> le </a:t>
            </a:r>
            <a:r>
              <a:rPr lang="en-US" dirty="0" err="1" smtClean="0"/>
              <a:t>regole</a:t>
            </a:r>
            <a:r>
              <a:rPr lang="en-US" dirty="0" smtClean="0"/>
              <a:t> del turn-over</a:t>
            </a:r>
            <a:endParaRPr lang="en-US" dirty="0"/>
          </a:p>
          <a:p>
            <a:r>
              <a:rPr lang="en-US" dirty="0" smtClean="0"/>
              <a:t>Anno </a:t>
            </a:r>
            <a:r>
              <a:rPr lang="en-US" dirty="0" err="1"/>
              <a:t>Enti</a:t>
            </a:r>
            <a:r>
              <a:rPr lang="en-US" dirty="0"/>
              <a:t> di </a:t>
            </a:r>
            <a:r>
              <a:rPr lang="en-US" dirty="0" err="1"/>
              <a:t>Ricerca</a:t>
            </a:r>
            <a:endParaRPr lang="en-US" dirty="0"/>
          </a:p>
          <a:p>
            <a:r>
              <a:rPr lang="en-US" dirty="0" smtClean="0"/>
              <a:t>2014/15/16/17/18/  </a:t>
            </a:r>
            <a:r>
              <a:rPr lang="en-US" dirty="0"/>
              <a:t>50</a:t>
            </a:r>
            <a:r>
              <a:rPr lang="en-US" dirty="0" smtClean="0"/>
              <a:t>%,50%,60%,80%,100%</a:t>
            </a:r>
            <a:endParaRPr lang="en-US" dirty="0"/>
          </a:p>
          <a:p>
            <a:r>
              <a:rPr lang="en-US" dirty="0" smtClean="0"/>
              <a:t>Non </a:t>
            </a:r>
            <a:r>
              <a:rPr lang="en-US" dirty="0" err="1" smtClean="0"/>
              <a:t>piu</a:t>
            </a:r>
            <a:r>
              <a:rPr lang="en-US" dirty="0" smtClean="0"/>
              <a:t>’ per ‘</a:t>
            </a:r>
            <a:r>
              <a:rPr lang="en-US" dirty="0" err="1" smtClean="0"/>
              <a:t>teste</a:t>
            </a:r>
            <a:r>
              <a:rPr lang="en-US" dirty="0" smtClean="0"/>
              <a:t>’ , ma per budget.</a:t>
            </a:r>
          </a:p>
          <a:p>
            <a:r>
              <a:rPr lang="en-US" dirty="0" err="1" smtClean="0"/>
              <a:t>Migliorata</a:t>
            </a:r>
            <a:r>
              <a:rPr lang="en-US" dirty="0" smtClean="0"/>
              <a:t> la </a:t>
            </a:r>
            <a:r>
              <a:rPr lang="en-US" dirty="0" err="1" smtClean="0"/>
              <a:t>procedura</a:t>
            </a:r>
            <a:r>
              <a:rPr lang="en-US" dirty="0" smtClean="0"/>
              <a:t> di </a:t>
            </a:r>
            <a:r>
              <a:rPr lang="en-US" dirty="0" err="1" smtClean="0"/>
              <a:t>autorizzazione</a:t>
            </a:r>
            <a:r>
              <a:rPr lang="en-US" dirty="0" smtClean="0"/>
              <a:t> e </a:t>
            </a:r>
            <a:r>
              <a:rPr lang="en-US" dirty="0" err="1" smtClean="0"/>
              <a:t>assunzione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basta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approvazione</a:t>
            </a:r>
            <a:r>
              <a:rPr lang="en-US" dirty="0" smtClean="0">
                <a:sym typeface="Wingdings"/>
              </a:rPr>
              <a:t> del piano </a:t>
            </a:r>
            <a:r>
              <a:rPr lang="en-US" dirty="0" err="1" smtClean="0">
                <a:sym typeface="Wingdings"/>
              </a:rPr>
              <a:t>triennale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Da </a:t>
            </a:r>
            <a:r>
              <a:rPr lang="en-US" dirty="0" err="1" smtClean="0">
                <a:sym typeface="Wingdings"/>
              </a:rPr>
              <a:t>luglio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comincera</a:t>
            </a:r>
            <a:r>
              <a:rPr lang="en-US" dirty="0" smtClean="0">
                <a:sym typeface="Wingdings"/>
              </a:rPr>
              <a:t>’ a </a:t>
            </a:r>
            <a:r>
              <a:rPr lang="en-US" dirty="0" err="1" smtClean="0">
                <a:sym typeface="Wingdings"/>
              </a:rPr>
              <a:t>discutere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distribuzione</a:t>
            </a:r>
            <a:r>
              <a:rPr lang="en-US" dirty="0" smtClean="0">
                <a:sym typeface="Wingdings"/>
              </a:rPr>
              <a:t> del </a:t>
            </a:r>
            <a:r>
              <a:rPr lang="en-US" dirty="0" err="1" smtClean="0">
                <a:sym typeface="Wingdings"/>
              </a:rPr>
              <a:t>personale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strutture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>
              <a:solidFill>
                <a:srgbClr val="008000"/>
              </a:solidFill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, </a:t>
            </a:r>
            <a:r>
              <a:rPr lang="en-US" sz="3200" dirty="0" err="1"/>
              <a:t>Concorsi</a:t>
            </a:r>
            <a:r>
              <a:rPr lang="en-US" sz="3200" dirty="0" smtClean="0"/>
              <a:t> no, </a:t>
            </a:r>
            <a:r>
              <a:rPr lang="en-US" sz="3200" dirty="0" err="1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vedremo</a:t>
            </a:r>
            <a:r>
              <a:rPr lang="en-US" sz="3200" dirty="0" smtClean="0"/>
              <a:t>..</a:t>
            </a:r>
            <a:endParaRPr lang="en-US" sz="32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approvati</a:t>
            </a:r>
            <a:r>
              <a:rPr lang="en-US" dirty="0" smtClean="0"/>
              <a:t> a </a:t>
            </a:r>
            <a:r>
              <a:rPr lang="en-US" dirty="0" err="1" smtClean="0"/>
              <a:t>giugno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profilo</a:t>
            </a:r>
            <a:r>
              <a:rPr lang="en-US" dirty="0" smtClean="0"/>
              <a:t> 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posti</a:t>
            </a:r>
            <a:r>
              <a:rPr lang="en-US" dirty="0" smtClean="0"/>
              <a:t> da </a:t>
            </a:r>
            <a:r>
              <a:rPr lang="en-US" dirty="0" err="1" smtClean="0"/>
              <a:t>bandire</a:t>
            </a:r>
            <a:r>
              <a:rPr lang="en-US" dirty="0" smtClean="0"/>
              <a:t> per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concorso</a:t>
            </a:r>
            <a:r>
              <a:rPr lang="en-US" dirty="0" smtClean="0"/>
              <a:t>.  (a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approvera</a:t>
            </a:r>
            <a:r>
              <a:rPr lang="en-US" dirty="0" smtClean="0"/>
              <a:t>’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bando</a:t>
            </a:r>
            <a:r>
              <a:rPr lang="en-US" dirty="0" smtClean="0"/>
              <a:t>)  </a:t>
            </a:r>
            <a:r>
              <a:rPr lang="en-US" dirty="0" err="1" smtClean="0"/>
              <a:t>delibera</a:t>
            </a:r>
            <a:r>
              <a:rPr lang="en-US" dirty="0" smtClean="0"/>
              <a:t> </a:t>
            </a:r>
            <a:r>
              <a:rPr lang="en-US" dirty="0"/>
              <a:t> 13289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Per fare un </a:t>
            </a:r>
            <a:r>
              <a:rPr lang="en-US" dirty="0" err="1" smtClean="0"/>
              <a:t>concorso</a:t>
            </a:r>
            <a:r>
              <a:rPr lang="en-US" dirty="0" smtClean="0"/>
              <a:t> solo non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usera</a:t>
            </a:r>
            <a:r>
              <a:rPr lang="en-US" dirty="0" smtClean="0"/>
              <a:t>’ la </a:t>
            </a:r>
            <a:r>
              <a:rPr lang="en-US" dirty="0" err="1" smtClean="0"/>
              <a:t>progressione</a:t>
            </a:r>
            <a:r>
              <a:rPr lang="en-US" dirty="0" smtClean="0"/>
              <a:t> </a:t>
            </a:r>
            <a:r>
              <a:rPr lang="en-US" dirty="0" err="1" smtClean="0"/>
              <a:t>interna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4 </a:t>
            </a:r>
            <a:r>
              <a:rPr lang="en-US" dirty="0" err="1"/>
              <a:t>concorsi</a:t>
            </a:r>
            <a:r>
              <a:rPr lang="en-US" dirty="0"/>
              <a:t> TI con n </a:t>
            </a:r>
            <a:r>
              <a:rPr lang="en-US" dirty="0" err="1"/>
              <a:t>posti</a:t>
            </a:r>
            <a:r>
              <a:rPr lang="en-US" dirty="0"/>
              <a:t> </a:t>
            </a:r>
            <a:r>
              <a:rPr lang="en-US" dirty="0" err="1"/>
              <a:t>liberi</a:t>
            </a:r>
            <a:r>
              <a:rPr lang="en-US" dirty="0"/>
              <a:t> + n </a:t>
            </a:r>
            <a:r>
              <a:rPr lang="en-US" dirty="0" err="1"/>
              <a:t>posti</a:t>
            </a:r>
            <a:r>
              <a:rPr lang="en-US" dirty="0"/>
              <a:t> per </a:t>
            </a:r>
            <a:r>
              <a:rPr lang="en-US" dirty="0" err="1" smtClean="0"/>
              <a:t>idonei</a:t>
            </a:r>
            <a:endParaRPr lang="en-US" dirty="0"/>
          </a:p>
          <a:p>
            <a:r>
              <a:rPr lang="en-US" dirty="0" err="1"/>
              <a:t>Dirigente</a:t>
            </a:r>
            <a:r>
              <a:rPr lang="en-US" dirty="0"/>
              <a:t> di  </a:t>
            </a:r>
            <a:r>
              <a:rPr lang="en-US" dirty="0" err="1"/>
              <a:t>Ricerca</a:t>
            </a:r>
            <a:r>
              <a:rPr lang="en-US" dirty="0"/>
              <a:t>    4 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Dirigente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  +2 per </a:t>
            </a:r>
            <a:r>
              <a:rPr lang="en-US" dirty="0" err="1" smtClean="0"/>
              <a:t>Amministrativo</a:t>
            </a:r>
            <a:endParaRPr lang="en-US" dirty="0"/>
          </a:p>
          <a:p>
            <a:r>
              <a:rPr lang="en-US" dirty="0"/>
              <a:t>Primo </a:t>
            </a:r>
            <a:r>
              <a:rPr lang="en-US" dirty="0" err="1"/>
              <a:t>Ricercatore</a:t>
            </a:r>
            <a:r>
              <a:rPr lang="en-US" dirty="0"/>
              <a:t>        3 + 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r>
              <a:rPr lang="en-US" dirty="0"/>
              <a:t>Primo </a:t>
            </a:r>
            <a:r>
              <a:rPr lang="en-US" dirty="0" err="1"/>
              <a:t>Tecnologo</a:t>
            </a:r>
            <a:r>
              <a:rPr lang="en-US" dirty="0"/>
              <a:t>          </a:t>
            </a:r>
            <a:r>
              <a:rPr lang="en-US" dirty="0" smtClean="0"/>
              <a:t>1 </a:t>
            </a:r>
            <a:r>
              <a:rPr lang="en-US" dirty="0"/>
              <a:t>+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  +1 per </a:t>
            </a:r>
            <a:r>
              <a:rPr lang="en-US" dirty="0" err="1" smtClean="0"/>
              <a:t>Amministrativo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titoli</a:t>
            </a:r>
            <a:r>
              <a:rPr lang="en-US" dirty="0" smtClean="0"/>
              <a:t> </a:t>
            </a:r>
            <a:r>
              <a:rPr lang="en-US" dirty="0" err="1" smtClean="0"/>
              <a:t>valutabili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requisiti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’ in </a:t>
            </a:r>
            <a:r>
              <a:rPr lang="en-US" dirty="0" err="1" smtClean="0"/>
              <a:t>delibera</a:t>
            </a:r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 err="1" smtClean="0"/>
              <a:t>commissioni</a:t>
            </a:r>
            <a:r>
              <a:rPr lang="en-US" dirty="0" smtClean="0"/>
              <a:t> </a:t>
            </a:r>
            <a:r>
              <a:rPr lang="en-US" dirty="0" err="1" smtClean="0"/>
              <a:t>saranno</a:t>
            </a:r>
            <a:r>
              <a:rPr lang="en-US" dirty="0" smtClean="0"/>
              <a:t> di 5 </a:t>
            </a:r>
            <a:r>
              <a:rPr lang="en-US" dirty="0" err="1" smtClean="0"/>
              <a:t>membri</a:t>
            </a:r>
            <a:r>
              <a:rPr lang="en-US" dirty="0" smtClean="0"/>
              <a:t> (3 per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amministrativi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CVI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membro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2015  A.J. Stewart Smith in </a:t>
            </a:r>
            <a:r>
              <a:rPr lang="en-US" dirty="0" err="1" smtClean="0"/>
              <a:t>sostituzione</a:t>
            </a:r>
            <a:r>
              <a:rPr lang="en-US" dirty="0" smtClean="0"/>
              <a:t> di </a:t>
            </a:r>
            <a:r>
              <a:rPr lang="en-US" dirty="0" err="1" smtClean="0"/>
              <a:t>Persis</a:t>
            </a:r>
            <a:r>
              <a:rPr lang="en-US" dirty="0" smtClean="0"/>
              <a:t> </a:t>
            </a:r>
            <a:r>
              <a:rPr lang="en-US" dirty="0" err="1" smtClean="0"/>
              <a:t>Drell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e’ </a:t>
            </a:r>
            <a:r>
              <a:rPr lang="en-US" dirty="0" err="1" smtClean="0"/>
              <a:t>diventata</a:t>
            </a:r>
            <a:r>
              <a:rPr lang="en-US" dirty="0" smtClean="0"/>
              <a:t> preside </a:t>
            </a:r>
            <a:r>
              <a:rPr lang="en-US" dirty="0" err="1" smtClean="0"/>
              <a:t>facolta</a:t>
            </a:r>
            <a:r>
              <a:rPr lang="en-US" dirty="0" smtClean="0"/>
              <a:t> a Stanford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Angela </a:t>
            </a:r>
            <a:r>
              <a:rPr lang="en-US" dirty="0" err="1" smtClean="0"/>
              <a:t>Bracco</a:t>
            </a:r>
            <a:r>
              <a:rPr lang="en-US" dirty="0" smtClean="0"/>
              <a:t> e’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rieletta</a:t>
            </a:r>
            <a:r>
              <a:rPr lang="en-US" dirty="0" smtClean="0"/>
              <a:t> chair di </a:t>
            </a:r>
            <a:r>
              <a:rPr lang="en-US" dirty="0" err="1" smtClean="0"/>
              <a:t>NuPECC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> candidature per </a:t>
            </a:r>
            <a:r>
              <a:rPr lang="en-US" dirty="0" err="1" smtClean="0"/>
              <a:t>Presidente</a:t>
            </a:r>
            <a:r>
              <a:rPr lang="en-US" dirty="0" smtClean="0"/>
              <a:t> del CTS, </a:t>
            </a:r>
            <a:r>
              <a:rPr lang="en-US" dirty="0" err="1" smtClean="0"/>
              <a:t>Jacopini</a:t>
            </a:r>
            <a:r>
              <a:rPr lang="en-US" dirty="0" smtClean="0"/>
              <a:t> decade per </a:t>
            </a:r>
            <a:r>
              <a:rPr lang="en-US" dirty="0" err="1" smtClean="0"/>
              <a:t>incompatibilita</a:t>
            </a:r>
            <a:r>
              <a:rPr lang="en-US" dirty="0" smtClean="0"/>
              <a:t>’ </a:t>
            </a:r>
            <a:r>
              <a:rPr lang="en-US" dirty="0" err="1" smtClean="0"/>
              <a:t>cariche</a:t>
            </a:r>
            <a:r>
              <a:rPr lang="en-US" dirty="0" smtClean="0"/>
              <a:t> (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un </a:t>
            </a:r>
            <a:r>
              <a:rPr lang="en-US" dirty="0" err="1" smtClean="0"/>
              <a:t>italiano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CERN DG , 38 candidature (7 </a:t>
            </a:r>
            <a:r>
              <a:rPr lang="en-US" dirty="0" err="1" smtClean="0"/>
              <a:t>italiani</a:t>
            </a:r>
            <a:r>
              <a:rPr lang="en-US" dirty="0" smtClean="0"/>
              <a:t>) di cui 3 </a:t>
            </a:r>
            <a:r>
              <a:rPr lang="en-US" dirty="0" err="1" smtClean="0"/>
              <a:t>donne</a:t>
            </a:r>
            <a:r>
              <a:rPr lang="en-US" dirty="0" smtClean="0"/>
              <a:t> (2 </a:t>
            </a:r>
            <a:r>
              <a:rPr lang="en-US" dirty="0" err="1" smtClean="0"/>
              <a:t>italiane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In </a:t>
            </a:r>
            <a:r>
              <a:rPr lang="en-US" dirty="0" err="1" smtClean="0"/>
              <a:t>atto</a:t>
            </a:r>
            <a:r>
              <a:rPr lang="en-US" dirty="0" smtClean="0"/>
              <a:t> la </a:t>
            </a:r>
            <a:r>
              <a:rPr lang="en-US" dirty="0" err="1" smtClean="0"/>
              <a:t>selezione</a:t>
            </a:r>
            <a:r>
              <a:rPr lang="en-US" dirty="0" smtClean="0"/>
              <a:t> per </a:t>
            </a:r>
            <a:r>
              <a:rPr lang="en-US" dirty="0" err="1" smtClean="0"/>
              <a:t>arrivare</a:t>
            </a:r>
            <a:r>
              <a:rPr lang="en-US" dirty="0" smtClean="0"/>
              <a:t> a 3 </a:t>
            </a:r>
            <a:r>
              <a:rPr lang="en-US" dirty="0" err="1" smtClean="0"/>
              <a:t>nomi</a:t>
            </a:r>
            <a:r>
              <a:rPr lang="en-US" dirty="0"/>
              <a:t>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Eletto</a:t>
            </a:r>
            <a:r>
              <a:rPr lang="en-US" dirty="0" smtClean="0"/>
              <a:t> </a:t>
            </a:r>
            <a:r>
              <a:rPr lang="en-US" dirty="0" err="1" smtClean="0"/>
              <a:t>dir</a:t>
            </a:r>
            <a:r>
              <a:rPr lang="en-US" dirty="0" smtClean="0"/>
              <a:t> Cagliari : </a:t>
            </a:r>
            <a:r>
              <a:rPr lang="en-US" dirty="0" err="1" smtClean="0"/>
              <a:t>dott</a:t>
            </a:r>
            <a:r>
              <a:rPr lang="en-US" dirty="0" smtClean="0"/>
              <a:t> Alberto </a:t>
            </a:r>
            <a:r>
              <a:rPr lang="en-US" dirty="0" err="1" smtClean="0"/>
              <a:t>Masoni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Presidente</a:t>
            </a:r>
            <a:r>
              <a:rPr lang="en-US" dirty="0" smtClean="0"/>
              <a:t> csn5 </a:t>
            </a:r>
            <a:r>
              <a:rPr lang="en-US" dirty="0" err="1" smtClean="0"/>
              <a:t>Carpinelli</a:t>
            </a:r>
            <a:r>
              <a:rPr lang="en-US" dirty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err="1" smtClean="0"/>
              <a:t>rettore</a:t>
            </a:r>
            <a:r>
              <a:rPr lang="en-US" dirty="0" smtClean="0"/>
              <a:t> di Sassari, da </a:t>
            </a:r>
            <a:r>
              <a:rPr lang="en-US" dirty="0" err="1" smtClean="0"/>
              <a:t>nov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EU-T0 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accorpamento</a:t>
            </a:r>
            <a:r>
              <a:rPr lang="en-US" dirty="0" smtClean="0"/>
              <a:t> </a:t>
            </a:r>
            <a:r>
              <a:rPr lang="en-US" dirty="0" err="1" smtClean="0"/>
              <a:t>sez</a:t>
            </a:r>
            <a:r>
              <a:rPr lang="en-US" dirty="0" smtClean="0"/>
              <a:t> Roma e Roma 3</a:t>
            </a:r>
          </a:p>
          <a:p>
            <a:pPr>
              <a:lnSpc>
                <a:spcPct val="120000"/>
              </a:lnSpc>
            </a:pPr>
            <a:r>
              <a:rPr lang="en-US" dirty="0"/>
              <a:t>F</a:t>
            </a:r>
            <a:r>
              <a:rPr lang="en-US" dirty="0" smtClean="0"/>
              <a:t>ar di </a:t>
            </a:r>
            <a:r>
              <a:rPr lang="en-US" dirty="0" err="1" smtClean="0"/>
              <a:t>necessita</a:t>
            </a:r>
            <a:r>
              <a:rPr lang="en-US" dirty="0" smtClean="0"/>
              <a:t>’ </a:t>
            </a:r>
            <a:r>
              <a:rPr lang="en-US" dirty="0" err="1" smtClean="0"/>
              <a:t>virtu</a:t>
            </a:r>
            <a:r>
              <a:rPr lang="en-US" dirty="0" smtClean="0"/>
              <a:t>’, </a:t>
            </a:r>
            <a:r>
              <a:rPr lang="en-US" dirty="0" err="1" smtClean="0"/>
              <a:t>nata</a:t>
            </a:r>
            <a:r>
              <a:rPr lang="en-US" dirty="0" smtClean="0"/>
              <a:t> per la </a:t>
            </a:r>
            <a:r>
              <a:rPr lang="en-US" dirty="0" err="1" smtClean="0"/>
              <a:t>situazione</a:t>
            </a:r>
            <a:r>
              <a:rPr lang="en-US" dirty="0" smtClean="0"/>
              <a:t> </a:t>
            </a:r>
            <a:r>
              <a:rPr lang="en-US" dirty="0" err="1" smtClean="0"/>
              <a:t>emergenziale</a:t>
            </a:r>
            <a:r>
              <a:rPr lang="en-US" dirty="0" smtClean="0"/>
              <a:t> di Roma3 e per un </a:t>
            </a:r>
            <a:r>
              <a:rPr lang="en-US" dirty="0" err="1" smtClean="0"/>
              <a:t>pensionamento</a:t>
            </a:r>
            <a:r>
              <a:rPr lang="en-US" dirty="0" smtClean="0"/>
              <a:t> </a:t>
            </a:r>
            <a:r>
              <a:rPr lang="en-US" dirty="0" err="1" smtClean="0"/>
              <a:t>significativo</a:t>
            </a:r>
            <a:r>
              <a:rPr lang="en-US" dirty="0" smtClean="0"/>
              <a:t> a Roma1, </a:t>
            </a:r>
            <a:r>
              <a:rPr lang="en-US" dirty="0" err="1" smtClean="0"/>
              <a:t>si</a:t>
            </a:r>
            <a:r>
              <a:rPr lang="en-US" dirty="0" smtClean="0"/>
              <a:t> e’ </a:t>
            </a:r>
            <a:r>
              <a:rPr lang="en-US" dirty="0" err="1" smtClean="0"/>
              <a:t>rivelata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esperienza</a:t>
            </a:r>
            <a:r>
              <a:rPr lang="en-US" dirty="0" smtClean="0"/>
              <a:t>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aumentando</a:t>
            </a:r>
            <a:r>
              <a:rPr lang="en-US" dirty="0" smtClean="0"/>
              <a:t> la </a:t>
            </a:r>
            <a:r>
              <a:rPr lang="en-US" dirty="0" err="1" smtClean="0"/>
              <a:t>digitalizzazione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procedure.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51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Delibere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Bando 6 </a:t>
            </a:r>
            <a:r>
              <a:rPr lang="en-US" dirty="0" err="1" smtClean="0"/>
              <a:t>progetti</a:t>
            </a:r>
            <a:r>
              <a:rPr lang="en-US" dirty="0" smtClean="0"/>
              <a:t> di </a:t>
            </a:r>
            <a:r>
              <a:rPr lang="en-US" dirty="0" err="1" smtClean="0"/>
              <a:t>ricerca</a:t>
            </a:r>
            <a:r>
              <a:rPr lang="en-US" dirty="0" smtClean="0"/>
              <a:t> per </a:t>
            </a:r>
            <a:r>
              <a:rPr lang="en-US" dirty="0" err="1" smtClean="0"/>
              <a:t>giovani</a:t>
            </a:r>
            <a:r>
              <a:rPr lang="en-US" dirty="0" smtClean="0"/>
              <a:t> per csn5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Accordo</a:t>
            </a:r>
            <a:r>
              <a:rPr lang="en-US" dirty="0" smtClean="0"/>
              <a:t> INFN – CERN per </a:t>
            </a:r>
            <a:r>
              <a:rPr lang="en-US" dirty="0" err="1" smtClean="0"/>
              <a:t>magneti</a:t>
            </a:r>
            <a:r>
              <a:rPr lang="en-US" dirty="0" smtClean="0"/>
              <a:t> </a:t>
            </a:r>
            <a:r>
              <a:rPr lang="en-US" dirty="0" err="1" smtClean="0"/>
              <a:t>superconduttori</a:t>
            </a:r>
            <a:r>
              <a:rPr lang="en-US" dirty="0" smtClean="0"/>
              <a:t> per </a:t>
            </a:r>
            <a:r>
              <a:rPr lang="en-US" dirty="0" err="1" smtClean="0"/>
              <a:t>Hilumi</a:t>
            </a:r>
            <a:r>
              <a:rPr lang="en-US" dirty="0" smtClean="0"/>
              <a:t>-LHC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67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Finalmente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chiusi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cantieri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rifacimento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tetto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facciate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Lita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Edificio</a:t>
            </a:r>
            <a:r>
              <a:rPr lang="en-US" dirty="0" smtClean="0">
                <a:solidFill>
                  <a:schemeClr val="tx1"/>
                </a:solidFill>
              </a:rPr>
              <a:t> C, </a:t>
            </a:r>
            <a:r>
              <a:rPr lang="en-US" dirty="0" smtClean="0">
                <a:solidFill>
                  <a:srgbClr val="FF0000"/>
                </a:solidFill>
              </a:rPr>
              <a:t>se ne e’ </a:t>
            </a:r>
            <a:r>
              <a:rPr lang="en-US" dirty="0" err="1" smtClean="0">
                <a:solidFill>
                  <a:srgbClr val="FF0000"/>
                </a:solidFill>
              </a:rPr>
              <a:t>aperto</a:t>
            </a:r>
            <a:r>
              <a:rPr lang="en-US" dirty="0" smtClean="0">
                <a:solidFill>
                  <a:srgbClr val="FF0000"/>
                </a:solidFill>
              </a:rPr>
              <a:t> un </a:t>
            </a:r>
            <a:r>
              <a:rPr lang="en-US" dirty="0" err="1" smtClean="0">
                <a:solidFill>
                  <a:srgbClr val="FF0000"/>
                </a:solidFill>
              </a:rPr>
              <a:t>altro</a:t>
            </a:r>
            <a:r>
              <a:rPr lang="en-US" dirty="0" smtClean="0">
                <a:solidFill>
                  <a:srgbClr val="FF0000"/>
                </a:solidFill>
              </a:rPr>
              <a:t> per </a:t>
            </a:r>
            <a:r>
              <a:rPr lang="en-US" dirty="0" err="1" smtClean="0">
                <a:solidFill>
                  <a:srgbClr val="FF0000"/>
                </a:solidFill>
              </a:rPr>
              <a:t>rifacimento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tetto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servizi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generali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unimi</a:t>
            </a:r>
            <a:r>
              <a:rPr lang="en-US" dirty="0" smtClean="0">
                <a:solidFill>
                  <a:srgbClr val="FF0000"/>
                </a:solidFill>
              </a:rPr>
              <a:t> e </a:t>
            </a:r>
            <a:r>
              <a:rPr lang="en-US" dirty="0" err="1" smtClean="0">
                <a:solidFill>
                  <a:srgbClr val="FF0000"/>
                </a:solidFill>
              </a:rPr>
              <a:t>affini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/>
              <a:t>E’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chiesta</a:t>
            </a:r>
            <a:r>
              <a:rPr lang="en-US" dirty="0" smtClean="0"/>
              <a:t> dal </a:t>
            </a:r>
            <a:r>
              <a:rPr lang="en-US" dirty="0" err="1" smtClean="0"/>
              <a:t>Dipartimento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pulizia</a:t>
            </a:r>
            <a:r>
              <a:rPr lang="en-US" dirty="0" smtClean="0"/>
              <a:t> </a:t>
            </a:r>
            <a:r>
              <a:rPr lang="en-US" dirty="0" err="1" smtClean="0"/>
              <a:t>straordinaria</a:t>
            </a:r>
            <a:r>
              <a:rPr lang="en-US" dirty="0" smtClean="0"/>
              <a:t> per </a:t>
            </a:r>
            <a:r>
              <a:rPr lang="en-US" dirty="0" err="1" smtClean="0"/>
              <a:t>tornare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normalita</a:t>
            </a:r>
            <a:r>
              <a:rPr lang="en-US" dirty="0" smtClean="0"/>
              <a:t>’.</a:t>
            </a:r>
          </a:p>
          <a:p>
            <a:endParaRPr lang="en-US" dirty="0"/>
          </a:p>
          <a:p>
            <a:r>
              <a:rPr lang="en-US" dirty="0" err="1" smtClean="0"/>
              <a:t>Permangono</a:t>
            </a:r>
            <a:r>
              <a:rPr lang="en-US" dirty="0" smtClean="0"/>
              <a:t> le </a:t>
            </a:r>
            <a:r>
              <a:rPr lang="en-US" dirty="0" err="1" smtClean="0"/>
              <a:t>difficolta</a:t>
            </a:r>
            <a:r>
              <a:rPr lang="en-US" dirty="0" smtClean="0"/>
              <a:t>’ di </a:t>
            </a:r>
            <a:r>
              <a:rPr lang="en-US" dirty="0" err="1" smtClean="0"/>
              <a:t>accesso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corrieri</a:t>
            </a:r>
            <a:r>
              <a:rPr lang="en-US" dirty="0" smtClean="0"/>
              <a:t> , </a:t>
            </a:r>
            <a:r>
              <a:rPr lang="en-US" dirty="0" err="1" smtClean="0"/>
              <a:t>tenetene</a:t>
            </a:r>
            <a:r>
              <a:rPr lang="en-US" dirty="0" smtClean="0"/>
              <a:t> </a:t>
            </a:r>
            <a:r>
              <a:rPr lang="en-US" dirty="0" err="1" smtClean="0"/>
              <a:t>conto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programmare</a:t>
            </a:r>
            <a:r>
              <a:rPr lang="en-US" dirty="0" smtClean="0"/>
              <a:t> </a:t>
            </a:r>
            <a:r>
              <a:rPr lang="en-US" dirty="0" err="1" smtClean="0"/>
              <a:t>consegne</a:t>
            </a:r>
            <a:r>
              <a:rPr lang="en-US" dirty="0" smtClean="0"/>
              <a:t> </a:t>
            </a:r>
            <a:r>
              <a:rPr lang="en-US" dirty="0" err="1" smtClean="0"/>
              <a:t>particolari</a:t>
            </a:r>
            <a:endParaRPr lang="en-US" dirty="0" smtClean="0"/>
          </a:p>
          <a:p>
            <a:r>
              <a:rPr lang="en-US" dirty="0" err="1" smtClean="0"/>
              <a:t>Faticosamente</a:t>
            </a:r>
            <a:r>
              <a:rPr lang="en-US" dirty="0" smtClean="0"/>
              <a:t> </a:t>
            </a:r>
            <a:r>
              <a:rPr lang="en-US" dirty="0" err="1" smtClean="0"/>
              <a:t>procede</a:t>
            </a:r>
            <a:r>
              <a:rPr lang="en-US" dirty="0" smtClean="0"/>
              <a:t> </a:t>
            </a:r>
            <a:r>
              <a:rPr lang="en-US" dirty="0" err="1" smtClean="0"/>
              <a:t>capitolato</a:t>
            </a:r>
            <a:r>
              <a:rPr lang="en-US" dirty="0" smtClean="0"/>
              <a:t> per </a:t>
            </a:r>
            <a:r>
              <a:rPr lang="en-US" dirty="0" err="1" smtClean="0"/>
              <a:t>lavori</a:t>
            </a:r>
            <a:r>
              <a:rPr lang="en-US" dirty="0" smtClean="0"/>
              <a:t> LASA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PROMEMORIA</a:t>
            </a:r>
            <a:endParaRPr lang="en-US" dirty="0"/>
          </a:p>
          <a:p>
            <a:r>
              <a:rPr lang="en-US" dirty="0" smtClean="0"/>
              <a:t>CHIUSURA ESTIVA SEZIONE da </a:t>
            </a:r>
            <a:r>
              <a:rPr lang="en-US" dirty="0" err="1" smtClean="0"/>
              <a:t>lunedi</a:t>
            </a:r>
            <a:r>
              <a:rPr lang="en-US" dirty="0" smtClean="0"/>
              <a:t>’ 11 a </a:t>
            </a:r>
            <a:r>
              <a:rPr lang="en-US" dirty="0" err="1" smtClean="0"/>
              <a:t>mercoledi</a:t>
            </a:r>
            <a:r>
              <a:rPr lang="en-US" dirty="0" smtClean="0"/>
              <a:t>’ 20 </a:t>
            </a:r>
            <a:r>
              <a:rPr lang="en-US" dirty="0" err="1" smtClean="0"/>
              <a:t>Agosto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r>
              <a:rPr lang="en-US" dirty="0" smtClean="0"/>
              <a:t> e </a:t>
            </a:r>
            <a:r>
              <a:rPr lang="en-US" dirty="0" err="1" smtClean="0"/>
              <a:t>Direzione</a:t>
            </a:r>
            <a:endParaRPr lang="en-US" dirty="0"/>
          </a:p>
          <a:p>
            <a:r>
              <a:rPr lang="en-US" dirty="0" smtClean="0"/>
              <a:t>                                                  da </a:t>
            </a:r>
            <a:r>
              <a:rPr lang="en-US" dirty="0" err="1" smtClean="0"/>
              <a:t>lunedi</a:t>
            </a:r>
            <a:r>
              <a:rPr lang="en-US" dirty="0" smtClean="0"/>
              <a:t>’  4 a </a:t>
            </a:r>
            <a:r>
              <a:rPr lang="en-US" dirty="0" err="1" smtClean="0"/>
              <a:t>venerdi</a:t>
            </a:r>
            <a:r>
              <a:rPr lang="en-US" dirty="0" smtClean="0"/>
              <a:t>’ 22 </a:t>
            </a:r>
            <a:r>
              <a:rPr lang="en-US" dirty="0" err="1" smtClean="0"/>
              <a:t>Agosto</a:t>
            </a:r>
            <a:endParaRPr lang="en-US" dirty="0" smtClean="0"/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6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Nuovi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ingressi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   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2 </a:t>
            </a: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diplomati</a:t>
            </a:r>
            <a:r>
              <a:rPr lang="en-US" dirty="0" smtClean="0"/>
              <a:t> </a:t>
            </a:r>
            <a:r>
              <a:rPr lang="en-US" dirty="0" err="1" smtClean="0"/>
              <a:t>meccanici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delibera</a:t>
            </a:r>
            <a:r>
              <a:rPr lang="en-US" dirty="0" smtClean="0"/>
              <a:t> 13260, </a:t>
            </a:r>
            <a:r>
              <a:rPr lang="en-US" dirty="0" err="1" smtClean="0"/>
              <a:t>scadenza</a:t>
            </a:r>
            <a:r>
              <a:rPr lang="en-US" dirty="0" smtClean="0"/>
              <a:t> 7 </a:t>
            </a:r>
            <a:r>
              <a:rPr lang="en-US" dirty="0" err="1" smtClean="0"/>
              <a:t>Agosto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http://</a:t>
            </a:r>
            <a:r>
              <a:rPr lang="en-US" dirty="0" err="1"/>
              <a:t>www.infn.it</a:t>
            </a:r>
            <a:r>
              <a:rPr lang="en-US" dirty="0"/>
              <a:t>/job/</a:t>
            </a:r>
            <a:r>
              <a:rPr lang="en-US" dirty="0" err="1"/>
              <a:t>dettagli_job.php?id</a:t>
            </a:r>
            <a:r>
              <a:rPr lang="en-US" dirty="0"/>
              <a:t>=1366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N.B. fate </a:t>
            </a:r>
            <a:r>
              <a:rPr lang="en-US" dirty="0" err="1" smtClean="0"/>
              <a:t>pubblicita</a:t>
            </a:r>
            <a:r>
              <a:rPr lang="en-US" dirty="0" smtClean="0"/>
              <a:t>’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vostri</a:t>
            </a:r>
            <a:r>
              <a:rPr lang="en-US" dirty="0" smtClean="0"/>
              <a:t> </a:t>
            </a:r>
            <a:r>
              <a:rPr lang="en-US" dirty="0" err="1" smtClean="0"/>
              <a:t>conoscenti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BANDI PER NEOLAUREATI  - 6 </a:t>
            </a:r>
            <a:r>
              <a:rPr lang="en-US" dirty="0" err="1" smtClean="0"/>
              <a:t>mesi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“</a:t>
            </a:r>
            <a:r>
              <a:rPr lang="en-US" dirty="0" err="1" smtClean="0"/>
              <a:t>Fisica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collisionatori</a:t>
            </a:r>
            <a:r>
              <a:rPr lang="en-US" dirty="0" smtClean="0"/>
              <a:t> </a:t>
            </a:r>
            <a:r>
              <a:rPr lang="en-US" dirty="0" err="1" smtClean="0"/>
              <a:t>adronici</a:t>
            </a:r>
            <a:r>
              <a:rPr lang="en-US" dirty="0" smtClean="0"/>
              <a:t>” e “</a:t>
            </a:r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campi</a:t>
            </a:r>
            <a:r>
              <a:rPr lang="en-US" dirty="0" smtClean="0"/>
              <a:t> e di </a:t>
            </a:r>
            <a:r>
              <a:rPr lang="en-US" dirty="0" err="1" smtClean="0"/>
              <a:t>stringa</a:t>
            </a:r>
            <a:r>
              <a:rPr lang="en-US" dirty="0" smtClean="0"/>
              <a:t>”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Scadenza</a:t>
            </a:r>
            <a:r>
              <a:rPr lang="en-US" dirty="0" smtClean="0"/>
              <a:t> 11 </a:t>
            </a:r>
            <a:r>
              <a:rPr lang="en-US" dirty="0" err="1" smtClean="0"/>
              <a:t>luglio</a:t>
            </a:r>
            <a:r>
              <a:rPr lang="en-US" dirty="0" smtClean="0"/>
              <a:t> , </a:t>
            </a:r>
            <a:r>
              <a:rPr lang="en-US" dirty="0" err="1" smtClean="0"/>
              <a:t>colloquio</a:t>
            </a:r>
            <a:r>
              <a:rPr lang="en-US" dirty="0" smtClean="0"/>
              <a:t> 16 </a:t>
            </a:r>
            <a:r>
              <a:rPr lang="en-US" dirty="0" err="1" smtClean="0"/>
              <a:t>Luglio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Martedi' 8 Luglio 2014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8 </a:t>
            </a:r>
            <a:r>
              <a:rPr lang="en-US" dirty="0" err="1" smtClean="0"/>
              <a:t>Agosto</a:t>
            </a:r>
            <a:r>
              <a:rPr lang="en-US" dirty="0" smtClean="0"/>
              <a:t> </a:t>
            </a:r>
            <a:r>
              <a:rPr lang="en-US" dirty="0" err="1" smtClean="0"/>
              <a:t>Emissione</a:t>
            </a:r>
            <a:r>
              <a:rPr lang="en-US" dirty="0" smtClean="0"/>
              <a:t> </a:t>
            </a:r>
            <a:r>
              <a:rPr lang="en-US" dirty="0" err="1" smtClean="0"/>
              <a:t>francobolli</a:t>
            </a:r>
            <a:r>
              <a:rPr lang="en-US" dirty="0" smtClean="0"/>
              <a:t> </a:t>
            </a:r>
            <a:r>
              <a:rPr lang="en-US" dirty="0" err="1" smtClean="0"/>
              <a:t>commemorativi</a:t>
            </a:r>
            <a:r>
              <a:rPr lang="en-US" dirty="0" smtClean="0"/>
              <a:t> con </a:t>
            </a:r>
            <a:r>
              <a:rPr lang="en-US" dirty="0" err="1" smtClean="0"/>
              <a:t>i</a:t>
            </a:r>
            <a:r>
              <a:rPr lang="en-US" dirty="0" smtClean="0"/>
              <a:t> 4 lab </a:t>
            </a:r>
            <a:r>
              <a:rPr lang="en-US" dirty="0" err="1" smtClean="0"/>
              <a:t>nazionali</a:t>
            </a:r>
            <a:endParaRPr lang="en-US" dirty="0" smtClean="0"/>
          </a:p>
          <a:p>
            <a:r>
              <a:rPr lang="en-US" dirty="0" err="1" smtClean="0"/>
              <a:t>Possibilita</a:t>
            </a:r>
            <a:r>
              <a:rPr lang="en-US" dirty="0" smtClean="0"/>
              <a:t>’ di </a:t>
            </a:r>
            <a:r>
              <a:rPr lang="en-US" dirty="0" err="1" smtClean="0"/>
              <a:t>avere</a:t>
            </a:r>
            <a:r>
              <a:rPr lang="en-US" dirty="0" smtClean="0"/>
              <a:t> un gadget </a:t>
            </a:r>
            <a:r>
              <a:rPr lang="en-US" dirty="0" err="1" smtClean="0"/>
              <a:t>istituzionale</a:t>
            </a:r>
            <a:r>
              <a:rPr lang="en-US" dirty="0" smtClean="0"/>
              <a:t> se </a:t>
            </a:r>
            <a:r>
              <a:rPr lang="en-US" dirty="0" err="1" smtClean="0"/>
              <a:t>avete</a:t>
            </a:r>
            <a:r>
              <a:rPr lang="en-US" dirty="0" smtClean="0"/>
              <a:t> </a:t>
            </a:r>
            <a:r>
              <a:rPr lang="en-US" dirty="0" err="1" smtClean="0"/>
              <a:t>conferenze</a:t>
            </a:r>
            <a:r>
              <a:rPr lang="en-US" dirty="0" smtClean="0"/>
              <a:t> o </a:t>
            </a:r>
            <a:r>
              <a:rPr lang="en-US" dirty="0" err="1" smtClean="0"/>
              <a:t>altro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Uno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francobolli</a:t>
            </a:r>
            <a:r>
              <a:rPr lang="en-US" dirty="0" smtClean="0"/>
              <a:t> </a:t>
            </a:r>
            <a:r>
              <a:rPr lang="en-US" dirty="0" err="1" smtClean="0"/>
              <a:t>raffigurera</a:t>
            </a:r>
            <a:r>
              <a:rPr lang="en-US" dirty="0" smtClean="0"/>
              <a:t>’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fototubi</a:t>
            </a:r>
            <a:r>
              <a:rPr lang="en-US" dirty="0" smtClean="0"/>
              <a:t> di </a:t>
            </a:r>
            <a:r>
              <a:rPr lang="en-US" dirty="0" err="1" smtClean="0"/>
              <a:t>Borex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err="1" smtClean="0"/>
              <a:t>Riduzione</a:t>
            </a:r>
            <a:r>
              <a:rPr lang="en-US" b="1" dirty="0" smtClean="0"/>
              <a:t> </a:t>
            </a:r>
            <a:r>
              <a:rPr lang="en-US" b="1" dirty="0" err="1" smtClean="0"/>
              <a:t>contratti</a:t>
            </a:r>
            <a:r>
              <a:rPr lang="en-US" b="1" dirty="0" smtClean="0"/>
              <a:t> 5%</a:t>
            </a:r>
          </a:p>
          <a:p>
            <a:r>
              <a:rPr lang="en-US" dirty="0" smtClean="0"/>
              <a:t>DL 66/2014 </a:t>
            </a:r>
            <a:r>
              <a:rPr lang="en-US" dirty="0"/>
              <a:t>“</a:t>
            </a:r>
            <a:r>
              <a:rPr lang="en-US" i="1" dirty="0" err="1"/>
              <a:t>Misure</a:t>
            </a:r>
            <a:r>
              <a:rPr lang="en-US" i="1" dirty="0"/>
              <a:t> </a:t>
            </a:r>
            <a:r>
              <a:rPr lang="en-US" i="1" dirty="0" err="1"/>
              <a:t>urgenti</a:t>
            </a:r>
            <a:r>
              <a:rPr lang="en-US" i="1" dirty="0"/>
              <a:t> per la </a:t>
            </a:r>
            <a:r>
              <a:rPr lang="en-US" i="1" dirty="0" err="1"/>
              <a:t>competitività</a:t>
            </a:r>
            <a:r>
              <a:rPr lang="en-US" i="1" dirty="0"/>
              <a:t> e la </a:t>
            </a:r>
            <a:r>
              <a:rPr lang="en-US" i="1" dirty="0" err="1"/>
              <a:t>giustizia</a:t>
            </a:r>
            <a:r>
              <a:rPr lang="en-US" i="1" dirty="0"/>
              <a:t> </a:t>
            </a:r>
            <a:r>
              <a:rPr lang="en-US" i="1" dirty="0" err="1" smtClean="0"/>
              <a:t>sociale</a:t>
            </a:r>
            <a:r>
              <a:rPr lang="en-US" i="1" dirty="0" smtClean="0"/>
              <a:t>”</a:t>
            </a:r>
            <a:r>
              <a:rPr lang="en-US" dirty="0" smtClean="0"/>
              <a:t> </a:t>
            </a:r>
            <a:r>
              <a:rPr lang="en-US" dirty="0" err="1" smtClean="0"/>
              <a:t>prevede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amministrazioni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debbano</a:t>
            </a:r>
            <a:r>
              <a:rPr lang="en-US" dirty="0" smtClean="0"/>
              <a:t> </a:t>
            </a:r>
            <a:r>
              <a:rPr lang="en-US" dirty="0" err="1" smtClean="0"/>
              <a:t>risparmiare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5% </a:t>
            </a:r>
            <a:r>
              <a:rPr lang="en-US" dirty="0" err="1" smtClean="0"/>
              <a:t>sugli</a:t>
            </a:r>
            <a:r>
              <a:rPr lang="en-US" dirty="0" smtClean="0"/>
              <a:t> </a:t>
            </a:r>
            <a:r>
              <a:rPr lang="en-US" dirty="0" err="1" smtClean="0"/>
              <a:t>acquisti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, </a:t>
            </a:r>
            <a:r>
              <a:rPr lang="en-US" dirty="0" err="1" smtClean="0"/>
              <a:t>rispetto</a:t>
            </a:r>
            <a:r>
              <a:rPr lang="en-US" dirty="0" smtClean="0"/>
              <a:t> a </a:t>
            </a:r>
            <a:r>
              <a:rPr lang="en-US" dirty="0" err="1" smtClean="0"/>
              <a:t>contratti</a:t>
            </a:r>
            <a:r>
              <a:rPr lang="en-US" dirty="0" smtClean="0"/>
              <a:t> </a:t>
            </a:r>
            <a:r>
              <a:rPr lang="en-US" dirty="0" err="1" smtClean="0"/>
              <a:t>analoghi</a:t>
            </a:r>
            <a:r>
              <a:rPr lang="en-US" dirty="0" smtClean="0"/>
              <a:t> </a:t>
            </a:r>
            <a:r>
              <a:rPr lang="en-US" dirty="0" err="1" smtClean="0"/>
              <a:t>dell’anno</a:t>
            </a:r>
            <a:r>
              <a:rPr lang="en-US" dirty="0" smtClean="0"/>
              <a:t> </a:t>
            </a:r>
            <a:r>
              <a:rPr lang="en-US" dirty="0" err="1" smtClean="0"/>
              <a:t>precedente</a:t>
            </a:r>
            <a:r>
              <a:rPr lang="en-US" dirty="0" smtClean="0"/>
              <a:t> o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consip</a:t>
            </a:r>
            <a:endParaRPr lang="en-US" dirty="0" smtClean="0"/>
          </a:p>
          <a:p>
            <a:r>
              <a:rPr lang="en-US" dirty="0" smtClean="0"/>
              <a:t>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chiarito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dovra</a:t>
            </a:r>
            <a:r>
              <a:rPr lang="en-US" dirty="0" smtClean="0"/>
              <a:t>’ </a:t>
            </a:r>
            <a:r>
              <a:rPr lang="en-US" dirty="0" err="1" smtClean="0"/>
              <a:t>essere</a:t>
            </a:r>
            <a:r>
              <a:rPr lang="en-US" dirty="0" smtClean="0"/>
              <a:t> un </a:t>
            </a:r>
            <a:r>
              <a:rPr lang="en-US" dirty="0" err="1" smtClean="0"/>
              <a:t>risparmio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capitolo</a:t>
            </a:r>
            <a:endParaRPr lang="en-US" dirty="0" smtClean="0"/>
          </a:p>
          <a:p>
            <a:r>
              <a:rPr lang="en-US" dirty="0" smtClean="0"/>
              <a:t>INFN e’ in </a:t>
            </a:r>
            <a:r>
              <a:rPr lang="en-US" dirty="0" err="1" smtClean="0"/>
              <a:t>attesa</a:t>
            </a:r>
            <a:r>
              <a:rPr lang="en-US" dirty="0" smtClean="0"/>
              <a:t> di </a:t>
            </a:r>
            <a:r>
              <a:rPr lang="en-US" dirty="0" err="1" smtClean="0"/>
              <a:t>sapere</a:t>
            </a:r>
            <a:r>
              <a:rPr lang="en-US" dirty="0" smtClean="0"/>
              <a:t> dal MIUR </a:t>
            </a:r>
            <a:r>
              <a:rPr lang="en-US" dirty="0" err="1" smtClean="0"/>
              <a:t>quanti</a:t>
            </a:r>
            <a:r>
              <a:rPr lang="en-US" dirty="0" smtClean="0"/>
              <a:t> </a:t>
            </a:r>
            <a:r>
              <a:rPr lang="en-US" dirty="0" err="1" smtClean="0"/>
              <a:t>soldi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mettere</a:t>
            </a:r>
            <a:r>
              <a:rPr lang="en-US" smtClean="0"/>
              <a:t> da parte.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Preventivi</a:t>
            </a:r>
            <a:r>
              <a:rPr lang="en-US" dirty="0" smtClean="0"/>
              <a:t>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6105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>
                <a:hlinkClick r:id="rId2"/>
              </a:rPr>
              <a:t>http://www.ac.infn.it/preventivi/2015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preventivi</a:t>
            </a:r>
            <a:r>
              <a:rPr lang="en-US" dirty="0" smtClean="0"/>
              <a:t> per </a:t>
            </a:r>
            <a:r>
              <a:rPr lang="en-US" dirty="0" err="1" smtClean="0"/>
              <a:t>inserimento</a:t>
            </a:r>
            <a:r>
              <a:rPr lang="en-US" dirty="0" smtClean="0"/>
              <a:t> 16 </a:t>
            </a:r>
            <a:r>
              <a:rPr lang="en-US" dirty="0" err="1" smtClean="0"/>
              <a:t>Luglio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agenda.infn.it</a:t>
            </a:r>
            <a:r>
              <a:rPr lang="en-US" dirty="0"/>
              <a:t>/</a:t>
            </a:r>
            <a:r>
              <a:rPr lang="en-US" dirty="0" err="1"/>
              <a:t>categoryDisplay.py?categId</a:t>
            </a:r>
            <a:r>
              <a:rPr lang="en-US" dirty="0"/>
              <a:t>=438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8 Luglio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387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10745</TotalTime>
  <Words>768</Words>
  <Application>Microsoft Macintosh PowerPoint</Application>
  <PresentationFormat>On-screen Show (4:3)</PresentationFormat>
  <Paragraphs>132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Clarity</vt:lpstr>
      <vt:lpstr>Worksheet</vt:lpstr>
      <vt:lpstr>Cds Luglio 2014</vt:lpstr>
      <vt:lpstr>Accorpamenti</vt:lpstr>
      <vt:lpstr>Concorsi si, Concorsi no, Concorsi vedremo..</vt:lpstr>
      <vt:lpstr>Direttivo Giugno 2014</vt:lpstr>
      <vt:lpstr>Direttivo Giugno 2014</vt:lpstr>
      <vt:lpstr>Notizie Locali</vt:lpstr>
      <vt:lpstr>Notizie Locali</vt:lpstr>
      <vt:lpstr>Notizie Locali</vt:lpstr>
      <vt:lpstr>Preventivi 2015</vt:lpstr>
      <vt:lpstr>Di scorta</vt:lpstr>
      <vt:lpstr>FOE 2013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Chiara Meroni</cp:lastModifiedBy>
  <cp:revision>291</cp:revision>
  <cp:lastPrinted>2014-06-13T08:34:53Z</cp:lastPrinted>
  <dcterms:created xsi:type="dcterms:W3CDTF">2012-07-01T07:42:44Z</dcterms:created>
  <dcterms:modified xsi:type="dcterms:W3CDTF">2014-07-08T11:40:45Z</dcterms:modified>
</cp:coreProperties>
</file>