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Equation2.bin" ContentType="application/vnd.openxmlformats-officedocument.oleObject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embeddings/Microsoft_Equation1.bin" ContentType="application/vnd.openxmlformats-officedocument.oleObject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59" r:id="rId3"/>
    <p:sldId id="260" r:id="rId4"/>
    <p:sldId id="269" r:id="rId5"/>
    <p:sldId id="272" r:id="rId6"/>
    <p:sldId id="266" r:id="rId7"/>
    <p:sldId id="262" r:id="rId8"/>
    <p:sldId id="265" r:id="rId9"/>
    <p:sldId id="273" r:id="rId10"/>
    <p:sldId id="275" r:id="rId11"/>
    <p:sldId id="274" r:id="rId12"/>
    <p:sldId id="276" r:id="rId13"/>
    <p:sldId id="277" r:id="rId14"/>
    <p:sldId id="278" r:id="rId15"/>
    <p:sldId id="279" r:id="rId16"/>
    <p:sldId id="280" r:id="rId1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3FCFF"/>
    <a:srgbClr val="81FFF6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09" d="100"/>
          <a:sy n="109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2329C-D9B6-2A46-BA43-3114A5540309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39F0E-DFB1-294A-8F4A-C8A87BDA04F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142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D746A4-BD88-4D4E-91D4-4D504A20AD52}" type="slidenum">
              <a:rPr lang="en-US"/>
              <a:pPr/>
              <a:t>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F1B11C-C04F-FD4A-A38F-562BAF905258}" type="slidenum">
              <a:rPr lang="en-US">
                <a:latin typeface="Arial" pitchFamily="-65" charset="0"/>
              </a:rPr>
              <a:pPr/>
              <a:t>6</a:t>
            </a:fld>
            <a:endParaRPr lang="en-US">
              <a:latin typeface="Arial" pitchFamily="-65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76" tIns="44888" rIns="89776" bIns="44888"/>
          <a:lstStyle/>
          <a:p>
            <a:pPr eaLnBrk="1" hangingPunct="1"/>
            <a:endParaRPr lang="fr-FR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2CE893-82C4-0C42-A7A5-B259015B50C3}" type="slidenum">
              <a:rPr lang="en-US"/>
              <a:pPr/>
              <a:t>7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it-IT">
                <a:latin typeface="Times New Roman" pitchFamily="-65" charset="0"/>
                <a:ea typeface="Arial" pitchFamily="-65" charset="0"/>
                <a:cs typeface="Arial" pitchFamily="-65" charset="0"/>
              </a:rPr>
              <a:t>In 2009 it is appealing the concept that two patients with </a:t>
            </a:r>
            <a:r>
              <a:rPr lang="it-IT">
                <a:solidFill>
                  <a:srgbClr val="FFFF00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SIMILAR</a:t>
            </a:r>
            <a:r>
              <a:rPr lang="it-IT">
                <a:latin typeface="Times New Roman" pitchFamily="-65" charset="0"/>
                <a:ea typeface="Arial" pitchFamily="-65" charset="0"/>
                <a:cs typeface="Arial" pitchFamily="-65" charset="0"/>
              </a:rPr>
              <a:t> urological tumoral pathology but </a:t>
            </a:r>
            <a:r>
              <a:rPr lang="it-IT">
                <a:solidFill>
                  <a:srgbClr val="FFFF00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DIFFERENT</a:t>
            </a:r>
            <a:r>
              <a:rPr lang="it-IT">
                <a:latin typeface="Times New Roman" pitchFamily="-65" charset="0"/>
                <a:ea typeface="Arial" pitchFamily="-65" charset="0"/>
                <a:cs typeface="Arial" pitchFamily="-65" charset="0"/>
              </a:rPr>
              <a:t> for aggressiveness can get a different  and customized treatments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agenda.infn.it</a:t>
            </a:r>
            <a:r>
              <a:rPr lang="it-IT" dirty="0" smtClean="0"/>
              <a:t>/</a:t>
            </a:r>
            <a:r>
              <a:rPr lang="it-IT" dirty="0" err="1" smtClean="0"/>
              <a:t>conferenceDisplay.py</a:t>
            </a:r>
            <a:r>
              <a:rPr lang="it-IT" smtClean="0"/>
              <a:t>?confId=8263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39F0E-DFB1-294A-8F4A-C8A87BDA04F0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206D-BCFC-0441-87BE-384E752490AF}" type="datetimeFigureOut">
              <a:rPr lang="it-IT" smtClean="0"/>
              <a:pPr/>
              <a:t>2-09-2014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2DBE3-C24F-CC4B-9BEF-3DB6805281DC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88" y="0"/>
            <a:ext cx="7790024" cy="49392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76" y="878839"/>
            <a:ext cx="6976691" cy="5773813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3821894" y="1060229"/>
            <a:ext cx="1025386" cy="1060231"/>
          </a:xfrm>
          <a:prstGeom prst="ellipse">
            <a:avLst/>
          </a:prstGeom>
          <a:solidFill>
            <a:schemeClr val="bg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929"/>
            <a:ext cx="7960275" cy="5970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34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amma-camer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1887" y="535782"/>
            <a:ext cx="4340225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97" y="359043"/>
            <a:ext cx="8313805" cy="62353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99668" y="1479662"/>
            <a:ext cx="694466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6600" dirty="0" smtClean="0">
                <a:solidFill>
                  <a:srgbClr val="0000FF"/>
                </a:solidFill>
                <a:latin typeface="Comic Sans MS"/>
                <a:cs typeface="Comic Sans MS"/>
              </a:rPr>
              <a:t> me </a:t>
            </a:r>
            <a:r>
              <a:rPr lang="it-IT" sz="6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this</a:t>
            </a:r>
            <a:r>
              <a:rPr lang="it-IT" sz="6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6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6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Francesco’</a:t>
            </a:r>
            <a:r>
              <a:rPr lang="it-IT" sz="6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</a:t>
            </a:r>
            <a:r>
              <a:rPr lang="it-IT" sz="6600" dirty="0" smtClean="0">
                <a:solidFill>
                  <a:srgbClr val="0000FF"/>
                </a:solidFill>
                <a:latin typeface="Comic Sans MS"/>
                <a:cs typeface="Comic Sans MS"/>
              </a:rPr>
              <a:t> workshop</a:t>
            </a:r>
            <a:endParaRPr lang="it-IT" sz="6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5645" y="1509359"/>
            <a:ext cx="8701572" cy="283154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Thanks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E. Nappi </a:t>
            </a:r>
          </a:p>
          <a:p>
            <a:pPr algn="ctr"/>
            <a:endParaRPr lang="it-IT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EPJ-plus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  Focus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point</a:t>
            </a:r>
            <a:endParaRPr lang="it-IT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endParaRPr lang="it-IT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~ 10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selected</a:t>
            </a:r>
            <a:r>
              <a:rPr lang="it-IT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papers</a:t>
            </a:r>
            <a:endParaRPr lang="it-IT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4345" y="36701"/>
            <a:ext cx="837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INFNX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pswd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mediwork</a:t>
            </a:r>
            <a:endParaRPr lang="it-IT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46228"/>
            <a:ext cx="964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Agenda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updated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on the web site, </a:t>
            </a:r>
          </a:p>
          <a:p>
            <a:pPr algn="ctr"/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https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://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agenda.infn.it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conferenceDisplay.py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?confId=8263</a:t>
            </a:r>
            <a:endParaRPr lang="it-IT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63" y="1863837"/>
            <a:ext cx="5532456" cy="49941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50" y="1123950"/>
            <a:ext cx="9461500" cy="1536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87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-4"/>
            <a:ext cx="9120697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Social </a:t>
            </a:r>
            <a:r>
              <a:rPr lang="it-IT" sz="4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events</a:t>
            </a:r>
            <a:endParaRPr lang="it-IT" sz="44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20392" y="1038676"/>
            <a:ext cx="9164391" cy="523220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Thursday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September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4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dinner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 piano bar</a:t>
            </a:r>
            <a:endParaRPr lang="it-IT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875791"/>
            <a:ext cx="9120697" cy="523220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Friday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September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5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: workshop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dinner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&amp; 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piano bar</a:t>
            </a:r>
            <a:endParaRPr lang="it-IT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3218" y="2718153"/>
            <a:ext cx="8980870" cy="378565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Saturday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September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:  </a:t>
            </a:r>
          </a:p>
          <a:p>
            <a:endParaRPr lang="it-IT" sz="28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Tx/>
              <a:buChar char="-"/>
            </a:pP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@ 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10.45 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Boat trip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“grotta di Nettuno” 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and</a:t>
            </a:r>
          </a:p>
          <a:p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swimming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in some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nice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beach</a:t>
            </a:r>
          </a:p>
          <a:p>
            <a:pPr>
              <a:buFontTx/>
              <a:buChar char="-"/>
            </a:pPr>
            <a:endParaRPr lang="it-IT" sz="28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Tx/>
              <a:buChar char="-"/>
            </a:pP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dinner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: folk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Sardinian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singers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dancers</a:t>
            </a:r>
            <a:endParaRPr lang="it-IT" sz="28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it-IT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								</a:t>
            </a:r>
            <a:endParaRPr lang="it-IT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0"/>
            <a:ext cx="445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048000" y="5181600"/>
            <a:ext cx="3200400" cy="14366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FBE592"/>
                </a:solidFill>
                <a:latin typeface="Comic Sans MS" pitchFamily="-1" charset="0"/>
              </a:rPr>
              <a:t>Workshop on Compton Camera Applications to Bio-medical Imaging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>
                <a:solidFill>
                  <a:srgbClr val="E73F25"/>
                </a:solidFill>
                <a:latin typeface="Comic Sans MS" pitchFamily="-1" charset="0"/>
              </a:rPr>
              <a:t>Mattinata 5-7 September 2002</a:t>
            </a:r>
            <a:endParaRPr lang="en-US">
              <a:latin typeface="Calibri" pitchFamily="-1" charset="0"/>
            </a:endParaRPr>
          </a:p>
        </p:txBody>
      </p:sp>
      <p:sp>
        <p:nvSpPr>
          <p:cNvPr id="18436" name="Text Box 11"/>
          <p:cNvSpPr txBox="1">
            <a:spLocks noChangeArrowheads="1"/>
          </p:cNvSpPr>
          <p:nvPr/>
        </p:nvSpPr>
        <p:spPr bwMode="auto">
          <a:xfrm>
            <a:off x="3581400" y="47244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Calibri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684713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8013" y="228600"/>
            <a:ext cx="47259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304800"/>
            <a:ext cx="9072563" cy="13239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rgbClr val="0000FF"/>
                </a:solidFill>
                <a:latin typeface="Comic Sans MS" charset="0"/>
                <a:cs typeface="Comic Sans MS" charset="0"/>
              </a:rPr>
              <a:t>Stem cell workshop – Marseille - December 2008</a:t>
            </a:r>
          </a:p>
        </p:txBody>
      </p:sp>
      <p:sp>
        <p:nvSpPr>
          <p:cNvPr id="34819" name="CasellaDiTesto 2"/>
          <p:cNvSpPr txBox="1">
            <a:spLocks noChangeArrowheads="1"/>
          </p:cNvSpPr>
          <p:nvPr/>
        </p:nvSpPr>
        <p:spPr bwMode="auto">
          <a:xfrm>
            <a:off x="0" y="2011363"/>
            <a:ext cx="9144000" cy="15700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Char char="-"/>
            </a:pPr>
            <a:r>
              <a:rPr lang="en-US" b="1">
                <a:solidFill>
                  <a:srgbClr val="FFFF00"/>
                </a:solidFill>
                <a:latin typeface="Comic Sans MS" charset="0"/>
                <a:cs typeface="Comic Sans MS" charset="0"/>
              </a:rPr>
              <a:t>Topical Symposium</a:t>
            </a:r>
            <a:r>
              <a:rPr lang="en-US" b="1" i="1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Comic Sans MS" charset="0"/>
                <a:cs typeface="Comic Sans MS" charset="0"/>
              </a:rPr>
              <a:t>on</a:t>
            </a:r>
            <a:r>
              <a:rPr lang="en-US" b="1" i="1">
                <a:solidFill>
                  <a:srgbClr val="FFFF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i="1">
                <a:solidFill>
                  <a:srgbClr val="FFFF00"/>
                </a:solidFill>
                <a:latin typeface="Comic Sans MS" charset="0"/>
                <a:cs typeface="Comic Sans MS" charset="0"/>
              </a:rPr>
              <a:t>Advanced molecular intraoperative probes assisting surgical interventions </a:t>
            </a:r>
          </a:p>
          <a:p>
            <a:pPr algn="just">
              <a:buFontTx/>
              <a:buChar char="-"/>
            </a:pPr>
            <a:r>
              <a:rPr lang="it-IT" b="1" i="1">
                <a:solidFill>
                  <a:srgbClr val="FFFF00"/>
                </a:solidFill>
                <a:latin typeface="Comic Sans MS" charset="0"/>
                <a:cs typeface="Comic Sans MS" charset="0"/>
              </a:rPr>
              <a:t> TOF PET workshop</a:t>
            </a:r>
          </a:p>
          <a:p>
            <a:pPr algn="ctr"/>
            <a:r>
              <a:rPr lang="it-IT" b="1" i="1">
                <a:solidFill>
                  <a:srgbClr val="FFFF00"/>
                </a:solidFill>
                <a:latin typeface="Comic Sans MS" charset="0"/>
                <a:cs typeface="Comic Sans MS" charset="0"/>
              </a:rPr>
              <a:t>Baia delle Zagare  September 2009 </a:t>
            </a:r>
            <a:endParaRPr lang="en-US">
              <a:latin typeface="Calibri" charset="0"/>
            </a:endParaRPr>
          </a:p>
          <a:p>
            <a:endParaRPr lang="it-IT">
              <a:latin typeface="Calibri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2059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5"/>
          <p:cNvSpPr txBox="1"/>
          <p:nvPr/>
        </p:nvSpPr>
        <p:spPr>
          <a:xfrm>
            <a:off x="1" y="5679235"/>
            <a:ext cx="9144000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Endoscopy</a:t>
            </a:r>
            <a:endParaRPr lang="it-IT" sz="28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Marseille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–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January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2011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797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6"/>
            <a:ext cx="9105900" cy="2654300"/>
          </a:xfrm>
          <a:prstGeom prst="rect">
            <a:avLst/>
          </a:prstGeom>
          <a:solidFill>
            <a:srgbClr val="81FFF6"/>
          </a:solidFill>
        </p:spPr>
      </p:pic>
      <p:sp>
        <p:nvSpPr>
          <p:cNvPr id="5" name="CasellaDiTesto 4"/>
          <p:cNvSpPr txBox="1"/>
          <p:nvPr/>
        </p:nvSpPr>
        <p:spPr>
          <a:xfrm>
            <a:off x="2714820" y="1005493"/>
            <a:ext cx="3542242" cy="369332"/>
          </a:xfrm>
          <a:prstGeom prst="rect">
            <a:avLst/>
          </a:prstGeom>
          <a:solidFill>
            <a:srgbClr val="81FFF6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  <a:latin typeface="Comic Sans MS"/>
                <a:cs typeface="Comic Sans MS"/>
              </a:rPr>
              <a:t>         </a:t>
            </a:r>
            <a:r>
              <a:rPr lang="it-IT" sz="1100" dirty="0" smtClean="0">
                <a:solidFill>
                  <a:srgbClr val="FF6600"/>
                </a:solidFill>
                <a:latin typeface="Comic Sans MS"/>
                <a:cs typeface="Comic Sans MS"/>
              </a:rPr>
              <a:t>Palma de  </a:t>
            </a:r>
            <a:r>
              <a:rPr lang="it-IT" sz="11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Mallorca</a:t>
            </a:r>
            <a:r>
              <a:rPr lang="it-IT" sz="1100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it-IT" sz="11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–</a:t>
            </a:r>
            <a:r>
              <a:rPr lang="it-IT" sz="1100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it-IT" sz="11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September</a:t>
            </a:r>
            <a:r>
              <a:rPr lang="it-IT" sz="1100" dirty="0" smtClean="0">
                <a:solidFill>
                  <a:srgbClr val="FF6600"/>
                </a:solidFill>
                <a:latin typeface="Comic Sans MS"/>
                <a:cs typeface="Comic Sans MS"/>
              </a:rPr>
              <a:t> 2013</a:t>
            </a:r>
            <a:endParaRPr lang="it-IT" sz="11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25400"/>
            <a:ext cx="9017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" y="25400"/>
            <a:ext cx="89789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4"/>
          <a:srcRect r="29063"/>
          <a:stretch>
            <a:fillRect/>
          </a:stretch>
        </p:blipFill>
        <p:spPr bwMode="auto">
          <a:xfrm>
            <a:off x="0" y="0"/>
            <a:ext cx="40274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191000" y="2819400"/>
            <a:ext cx="4756150" cy="27463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 b="1">
                <a:solidFill>
                  <a:srgbClr val="E0FB42"/>
                </a:solidFill>
                <a:latin typeface="Comic Sans MS" pitchFamily="-1" charset="0"/>
              </a:rPr>
              <a:t>Spectroscopy analysis of </a:t>
            </a:r>
            <a:r>
              <a:rPr lang="it-IT" sz="1200" b="1" baseline="30000">
                <a:solidFill>
                  <a:srgbClr val="AA1C23"/>
                </a:solidFill>
                <a:latin typeface="Comic Sans MS" pitchFamily="-1" charset="0"/>
              </a:rPr>
              <a:t>12</a:t>
            </a:r>
            <a:r>
              <a:rPr lang="it-IT" sz="1200" b="1">
                <a:solidFill>
                  <a:srgbClr val="AA1C23"/>
                </a:solidFill>
                <a:latin typeface="Comic Sans MS" pitchFamily="-1" charset="0"/>
              </a:rPr>
              <a:t>B</a:t>
            </a:r>
            <a:r>
              <a:rPr lang="it-IT" sz="1200" b="1" baseline="-25000">
                <a:solidFill>
                  <a:srgbClr val="AA1C23"/>
                </a:solidFill>
                <a:latin typeface="Symbol" pitchFamily="-1" charset="2"/>
                <a:sym typeface="Symbol" pitchFamily="-1" charset="2"/>
              </a:rPr>
              <a:t></a:t>
            </a:r>
            <a:r>
              <a:rPr lang="it-IT" sz="1200" b="1">
                <a:solidFill>
                  <a:srgbClr val="E0FB42"/>
                </a:solidFill>
                <a:latin typeface="Comic Sans MS" pitchFamily="-1" charset="0"/>
              </a:rPr>
              <a:t> </a:t>
            </a:r>
            <a:r>
              <a:rPr lang="en-US" sz="1200" b="1">
                <a:solidFill>
                  <a:srgbClr val="E0FB42"/>
                </a:solidFill>
                <a:latin typeface="Comic Sans MS" pitchFamily="-1" charset="0"/>
              </a:rPr>
              <a:t>: Aerogel vs. RICH K-selection</a:t>
            </a:r>
            <a:endParaRPr lang="it-IT" sz="2000" b="1">
              <a:solidFill>
                <a:srgbClr val="E0FB42"/>
              </a:solidFill>
              <a:latin typeface="Comic Sans MS" pitchFamily="-1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0" y="3276600"/>
            <a:ext cx="5334000" cy="3581400"/>
            <a:chOff x="753" y="576"/>
            <a:chExt cx="4186" cy="3360"/>
          </a:xfrm>
        </p:grpSpPr>
        <p:pic>
          <p:nvPicPr>
            <p:cNvPr id="2253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3" y="720"/>
              <a:ext cx="4186" cy="3216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</p:spPr>
        </p:pic>
        <p:sp>
          <p:nvSpPr>
            <p:cNvPr id="22539" name="Rectangle 6"/>
            <p:cNvSpPr>
              <a:spLocks noChangeArrowheads="1"/>
            </p:cNvSpPr>
            <p:nvPr/>
          </p:nvSpPr>
          <p:spPr bwMode="auto">
            <a:xfrm>
              <a:off x="3388" y="768"/>
              <a:ext cx="1221" cy="55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Verdana" pitchFamily="-1" charset="0"/>
                </a:rPr>
                <a:t>Aerogel Kaon</a:t>
              </a:r>
            </a:p>
            <a:p>
              <a:pPr algn="ctr"/>
              <a:r>
                <a:rPr lang="en-US" sz="1600">
                  <a:latin typeface="Verdana" pitchFamily="-1" charset="0"/>
                </a:rPr>
                <a:t> selection</a:t>
              </a:r>
              <a:endParaRPr lang="it-IT" sz="1600">
                <a:latin typeface="Verdana" pitchFamily="-1" charset="0"/>
              </a:endParaRPr>
            </a:p>
          </p:txBody>
        </p:sp>
        <p:sp>
          <p:nvSpPr>
            <p:cNvPr id="22540" name="Rectangle 7"/>
            <p:cNvSpPr>
              <a:spLocks noChangeArrowheads="1"/>
            </p:cNvSpPr>
            <p:nvPr/>
          </p:nvSpPr>
          <p:spPr bwMode="auto">
            <a:xfrm>
              <a:off x="3546" y="2448"/>
              <a:ext cx="1024" cy="55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Verdana" pitchFamily="-1" charset="0"/>
                </a:rPr>
                <a:t>RICH Kaon</a:t>
              </a:r>
            </a:p>
            <a:p>
              <a:pPr algn="ctr"/>
              <a:r>
                <a:rPr lang="en-US" sz="1600">
                  <a:latin typeface="Verdana" pitchFamily="-1" charset="0"/>
                </a:rPr>
                <a:t> selection</a:t>
              </a:r>
              <a:endParaRPr lang="it-IT" sz="1600">
                <a:latin typeface="Verdana" pitchFamily="-1" charset="0"/>
              </a:endParaRPr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2021" y="576"/>
              <a:ext cx="1408" cy="35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baseline="30000">
                  <a:solidFill>
                    <a:srgbClr val="000000"/>
                  </a:solidFill>
                  <a:latin typeface="Verdana" pitchFamily="-1" charset="0"/>
                </a:rPr>
                <a:t>12</a:t>
              </a:r>
              <a:r>
                <a:rPr lang="it-IT">
                  <a:solidFill>
                    <a:srgbClr val="000000"/>
                  </a:solidFill>
                  <a:latin typeface="Verdana" pitchFamily="-1" charset="0"/>
                </a:rPr>
                <a:t>C(e,e</a:t>
              </a:r>
              <a:r>
                <a:rPr lang="ja-JP" altLang="it-IT">
                  <a:solidFill>
                    <a:srgbClr val="000000"/>
                  </a:solidFill>
                  <a:latin typeface="Verdana" pitchFamily="-1" charset="0"/>
                </a:rPr>
                <a:t>’</a:t>
              </a:r>
              <a:r>
                <a:rPr lang="it-IT" altLang="ja-JP">
                  <a:solidFill>
                    <a:srgbClr val="000000"/>
                  </a:solidFill>
                  <a:latin typeface="Verdana" pitchFamily="-1" charset="0"/>
                </a:rPr>
                <a:t>K)</a:t>
              </a:r>
              <a:r>
                <a:rPr lang="it-IT" altLang="ja-JP" baseline="30000">
                  <a:solidFill>
                    <a:srgbClr val="000000"/>
                  </a:solidFill>
                  <a:latin typeface="Verdana" pitchFamily="-1" charset="0"/>
                </a:rPr>
                <a:t>12</a:t>
              </a:r>
              <a:r>
                <a:rPr lang="it-IT" altLang="ja-JP">
                  <a:solidFill>
                    <a:srgbClr val="000000"/>
                  </a:solidFill>
                  <a:latin typeface="Verdana" pitchFamily="-1" charset="0"/>
                </a:rPr>
                <a:t>B</a:t>
              </a:r>
              <a:r>
                <a:rPr lang="it-IT" altLang="ja-JP" sz="2000" baseline="-25000">
                  <a:solidFill>
                    <a:srgbClr val="000000"/>
                  </a:solidFill>
                  <a:latin typeface="Symbol" pitchFamily="-1" charset="2"/>
                </a:rPr>
                <a:t>L</a:t>
              </a:r>
              <a:endParaRPr lang="it-IT" sz="2000" baseline="-25000">
                <a:solidFill>
                  <a:srgbClr val="000000"/>
                </a:solidFill>
                <a:latin typeface="Symbol" pitchFamily="-1" charset="2"/>
              </a:endParaRPr>
            </a:p>
          </p:txBody>
        </p:sp>
        <p:graphicFrame>
          <p:nvGraphicFramePr>
            <p:cNvPr id="22542" name="Object 3"/>
            <p:cNvGraphicFramePr>
              <a:graphicFrameLocks noChangeAspect="1"/>
            </p:cNvGraphicFramePr>
            <p:nvPr/>
          </p:nvGraphicFramePr>
          <p:xfrm>
            <a:off x="2099" y="960"/>
            <a:ext cx="721" cy="309"/>
          </p:xfrm>
          <a:graphic>
            <a:graphicData uri="http://schemas.openxmlformats.org/presentationml/2006/ole">
              <p:oleObj spid="_x0000_s18449" name="Equation" r:id="rId6" imgW="977900" imgH="419100" progId="Equation.3">
                <p:embed/>
              </p:oleObj>
            </a:graphicData>
          </a:graphic>
        </p:graphicFrame>
        <p:graphicFrame>
          <p:nvGraphicFramePr>
            <p:cNvPr id="22543" name="Object 4"/>
            <p:cNvGraphicFramePr>
              <a:graphicFrameLocks noChangeAspect="1"/>
            </p:cNvGraphicFramePr>
            <p:nvPr/>
          </p:nvGraphicFramePr>
          <p:xfrm>
            <a:off x="2146" y="2715"/>
            <a:ext cx="646" cy="309"/>
          </p:xfrm>
          <a:graphic>
            <a:graphicData uri="http://schemas.openxmlformats.org/presentationml/2006/ole">
              <p:oleObj spid="_x0000_s18450" name="Equation" r:id="rId7" imgW="876300" imgH="419100" progId="Equation.3">
                <p:embed/>
              </p:oleObj>
            </a:graphicData>
          </a:graphic>
        </p:graphicFrame>
        <p:sp>
          <p:nvSpPr>
            <p:cNvPr id="22544" name="Line 11"/>
            <p:cNvSpPr>
              <a:spLocks noChangeShapeType="1"/>
            </p:cNvSpPr>
            <p:nvPr/>
          </p:nvSpPr>
          <p:spPr bwMode="auto">
            <a:xfrm flipH="1">
              <a:off x="2260" y="3072"/>
              <a:ext cx="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545" name="Line 12"/>
            <p:cNvSpPr>
              <a:spLocks noChangeShapeType="1"/>
            </p:cNvSpPr>
            <p:nvPr/>
          </p:nvSpPr>
          <p:spPr bwMode="auto">
            <a:xfrm>
              <a:off x="2437" y="3072"/>
              <a:ext cx="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546" name="Line 13"/>
            <p:cNvSpPr>
              <a:spLocks noChangeShapeType="1"/>
            </p:cNvSpPr>
            <p:nvPr/>
          </p:nvSpPr>
          <p:spPr bwMode="auto">
            <a:xfrm flipH="1">
              <a:off x="2260" y="1296"/>
              <a:ext cx="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547" name="Line 14"/>
            <p:cNvSpPr>
              <a:spLocks noChangeShapeType="1"/>
            </p:cNvSpPr>
            <p:nvPr/>
          </p:nvSpPr>
          <p:spPr bwMode="auto">
            <a:xfrm>
              <a:off x="2437" y="1296"/>
              <a:ext cx="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22532" name="Picture 15"/>
          <p:cNvPicPr>
            <a:picLocks noChangeAspect="1" noChangeArrowheads="1"/>
          </p:cNvPicPr>
          <p:nvPr/>
        </p:nvPicPr>
        <p:blipFill>
          <a:blip r:embed="rId8"/>
          <a:srcRect r="9735"/>
          <a:stretch>
            <a:fillRect/>
          </a:stretch>
        </p:blipFill>
        <p:spPr bwMode="auto">
          <a:xfrm>
            <a:off x="3200400" y="228600"/>
            <a:ext cx="2362200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6019800" y="15875"/>
            <a:ext cx="2514600" cy="5175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DF04E"/>
                </a:solidFill>
                <a:latin typeface="Comic Sans MS" pitchFamily="-1" charset="0"/>
              </a:rPr>
              <a:t>Freon/CsI  RICH detector (like ALICE)</a:t>
            </a:r>
            <a:endParaRPr lang="en-US">
              <a:solidFill>
                <a:srgbClr val="FDF04E"/>
              </a:solidFill>
              <a:latin typeface="Calibri" pitchFamily="-1" charset="0"/>
            </a:endParaRPr>
          </a:p>
        </p:txBody>
      </p:sp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152400" y="3854450"/>
            <a:ext cx="3581400" cy="3365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pitchFamily="-1" charset="0"/>
              </a:rPr>
              <a:t>Hermes areogel RICH</a:t>
            </a:r>
            <a:endParaRPr lang="en-US">
              <a:latin typeface="Calibri" pitchFamily="-1" charset="0"/>
            </a:endParaRPr>
          </a:p>
        </p:txBody>
      </p:sp>
      <p:pic>
        <p:nvPicPr>
          <p:cNvPr id="22535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338638"/>
            <a:ext cx="36830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6" name="Object 2"/>
          <p:cNvGraphicFramePr>
            <a:graphicFrameLocks noChangeAspect="1"/>
          </p:cNvGraphicFramePr>
          <p:nvPr/>
        </p:nvGraphicFramePr>
        <p:xfrm>
          <a:off x="6248400" y="609600"/>
          <a:ext cx="1981200" cy="2109788"/>
        </p:xfrm>
        <a:graphic>
          <a:graphicData uri="http://schemas.openxmlformats.org/presentationml/2006/ole">
            <p:oleObj spid="_x0000_s18451" name="Bitmap Image" r:id="rId10" imgW="7800000" imgH="5866667" progId="">
              <p:embed/>
            </p:oleObj>
          </a:graphicData>
        </a:graphic>
      </p:graphicFrame>
      <p:pic>
        <p:nvPicPr>
          <p:cNvPr id="22537" name="Picture 2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58188" y="1295400"/>
            <a:ext cx="78581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179388" y="765175"/>
            <a:ext cx="4464050" cy="4392613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r>
              <a:rPr lang="it-IT" sz="2800">
                <a:latin typeface="Garamond" pitchFamily="-65" charset="0"/>
              </a:rPr>
              <a:t>	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endParaRPr lang="it-IT" sz="2800">
              <a:latin typeface="Garamond" pitchFamily="-65" charset="0"/>
            </a:endParaRP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r>
              <a:rPr lang="it-IT" sz="4400">
                <a:latin typeface="Comic Sans MS" pitchFamily="-65" charset="0"/>
                <a:ea typeface="Arial" pitchFamily="-65" charset="0"/>
                <a:cs typeface="Arial" pitchFamily="-65" charset="0"/>
              </a:rPr>
              <a:t>similar is not 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r>
              <a:rPr lang="it-IT" sz="4400">
                <a:latin typeface="Comic Sans MS" pitchFamily="-65" charset="0"/>
                <a:ea typeface="Arial" pitchFamily="-65" charset="0"/>
                <a:cs typeface="Arial" pitchFamily="-65" charset="0"/>
              </a:rPr>
              <a:t>always the same</a:t>
            </a:r>
            <a:endParaRPr lang="it-IT" sz="4400">
              <a:solidFill>
                <a:srgbClr val="FFFF00"/>
              </a:solidFill>
              <a:latin typeface="Comic Sans MS" pitchFamily="-65" charset="0"/>
            </a:endParaRPr>
          </a:p>
        </p:txBody>
      </p:sp>
      <p:pic>
        <p:nvPicPr>
          <p:cNvPr id="25602" name="Picture 10" descr="http://digilander.libero.it/giusygiulia83/Gatto%20le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765175"/>
            <a:ext cx="442753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14441"/>
            <a:ext cx="7937500" cy="5181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2037" y="5283740"/>
            <a:ext cx="860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Francesco 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Cusanno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December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1971  - </a:t>
            </a:r>
            <a:r>
              <a:rPr lang="it-IT" b="1" dirty="0" smtClean="0">
                <a:latin typeface="Comic Sans MS"/>
                <a:cs typeface="Comic Sans MS"/>
              </a:rPr>
              <a:t>29 </a:t>
            </a:r>
            <a:r>
              <a:rPr lang="it-IT" b="1" dirty="0" err="1" smtClean="0">
                <a:latin typeface="Comic Sans MS"/>
                <a:cs typeface="Comic Sans MS"/>
              </a:rPr>
              <a:t>–</a:t>
            </a:r>
            <a:r>
              <a:rPr lang="it-IT" b="1" dirty="0" smtClean="0">
                <a:latin typeface="Comic Sans MS"/>
                <a:cs typeface="Comic Sans MS"/>
              </a:rPr>
              <a:t> 08 2014       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" y="6200018"/>
            <a:ext cx="9144000" cy="64633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“The world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lesser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place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his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having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left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but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place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his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having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been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here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”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83069" y="5779424"/>
            <a:ext cx="406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 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great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scientist</a:t>
            </a:r>
            <a:r>
              <a:rPr lang="it-IT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man, friend</a:t>
            </a:r>
            <a:endParaRPr lang="it-IT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287</Words>
  <Application>Microsoft Macintosh PowerPoint</Application>
  <PresentationFormat>Presentazione su schermo (4:3)</PresentationFormat>
  <Paragraphs>52</Paragraphs>
  <Slides>16</Slides>
  <Notes>5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19" baseType="lpstr">
      <vt:lpstr>Tema di Office</vt:lpstr>
      <vt:lpstr>Equation</vt:lpstr>
      <vt:lpstr>Bitmap 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>INFN Roma1 - gr. ISS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Franco Garibaldi</dc:creator>
  <cp:lastModifiedBy>Franco Garibaldi</cp:lastModifiedBy>
  <cp:revision>20</cp:revision>
  <dcterms:created xsi:type="dcterms:W3CDTF">2014-09-02T21:04:21Z</dcterms:created>
  <dcterms:modified xsi:type="dcterms:W3CDTF">2014-09-02T21:21:57Z</dcterms:modified>
</cp:coreProperties>
</file>