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theme/theme5.xml" ContentType="application/vnd.openxmlformats-officedocument.theme+xml"/>
  <Default Extension="pict" ContentType="image/pict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theme/theme4.xml" ContentType="application/vnd.openxmlformats-officedocument.them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embeddings/Microsoft_Equation1.bin" ContentType="application/vnd.openxmlformats-officedocument.oleObject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slideMasters/slideMaster4.xml" ContentType="application/vnd.openxmlformats-officedocument.presentationml.slideMaster+xml"/>
  <Default Extension="jpeg" ContentType="image/jpeg"/>
  <Override PartName="/ppt/viewProps.xml" ContentType="application/vnd.openxmlformats-officedocument.presentationml.viewProps+xml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s/slide56.xml" ContentType="application/vnd.openxmlformats-officedocument.presentationml.slid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46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  <p:sldMasterId id="2147483664" r:id="rId2"/>
    <p:sldMasterId id="2147483666" r:id="rId3"/>
    <p:sldMasterId id="2147483668" r:id="rId4"/>
  </p:sldMasterIdLst>
  <p:notesMasterIdLst>
    <p:notesMasterId r:id="rId61"/>
  </p:notesMasterIdLst>
  <p:sldIdLst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9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7" r:id="rId25"/>
    <p:sldId id="280" r:id="rId26"/>
    <p:sldId id="281" r:id="rId27"/>
    <p:sldId id="282" r:id="rId28"/>
    <p:sldId id="283" r:id="rId29"/>
    <p:sldId id="284" r:id="rId30"/>
    <p:sldId id="285" r:id="rId31"/>
    <p:sldId id="302" r:id="rId32"/>
    <p:sldId id="303" r:id="rId33"/>
    <p:sldId id="286" r:id="rId34"/>
    <p:sldId id="328" r:id="rId35"/>
    <p:sldId id="329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326" r:id="rId59"/>
    <p:sldId id="327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DDC1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168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0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C6FFA9-CC6F-FF40-A59E-095B4FA2B5F3}" type="datetimeFigureOut">
              <a:rPr lang="en-US" smtClean="0"/>
              <a:pPr/>
              <a:t>6/17/14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8C31A-BA31-764E-9863-8CDCF9D035A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929C5-B383-034A-8A40-74C2F76439FB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7D165-27A1-AC40-B1FC-562A4CDA2B8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82702-A7FE-F64F-8743-67A73338C74B}" type="datetimeFigureOut">
              <a:rPr lang="en-US" smtClean="0"/>
              <a:pPr/>
              <a:t>6/17/14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83BF-7F41-8043-96FB-787D0C170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EE464-8D68-DB4F-8912-38027DC6697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6/18/14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E741F-451B-A444-A1AE-820C5C6381A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E00EF-2276-B343-8703-7C54F5059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00E5E-EAF9-E74B-BD84-AE4F359803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82702-A7FE-F64F-8743-67A73338C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83BF-7F41-8043-96FB-787D0C170E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3.xml"/><Relationship Id="rId3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6E2A93E-9407-1647-9797-5EDC0923EC62}" type="slidenum">
              <a:rPr lang="es-E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4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6" charset="0"/>
          <a:ea typeface="Arial" pitchFamily="26" charset="0"/>
          <a:cs typeface="Arial" pitchFamily="2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6" charset="0"/>
          <a:ea typeface="Arial" pitchFamily="26" charset="0"/>
          <a:cs typeface="Arial" pitchFamily="2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6" charset="0"/>
          <a:ea typeface="Arial" pitchFamily="26" charset="0"/>
          <a:cs typeface="Arial" pitchFamily="2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6" charset="0"/>
          <a:ea typeface="Arial" pitchFamily="26" charset="0"/>
          <a:cs typeface="Arial" pitchFamily="2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6" charset="0"/>
          <a:ea typeface="Arial" pitchFamily="26" charset="0"/>
          <a:cs typeface="Arial" pitchFamily="2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6" charset="0"/>
          <a:ea typeface="Arial" pitchFamily="26" charset="0"/>
          <a:cs typeface="Arial" pitchFamily="2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6" charset="0"/>
          <a:ea typeface="Arial" pitchFamily="26" charset="0"/>
          <a:cs typeface="Arial" pitchFamily="2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6" charset="0"/>
          <a:ea typeface="Arial" pitchFamily="26" charset="0"/>
          <a:cs typeface="Arial" pitchFamily="2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E00EF-2276-B343-8703-7C54F5059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00E5E-EAF9-E74B-BD84-AE4F359803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6E2A93E-9407-1647-9797-5EDC0923EC62}" type="slidenum">
              <a:rPr lang="es-E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6" charset="0"/>
          <a:ea typeface="Arial" pitchFamily="26" charset="0"/>
          <a:cs typeface="Arial" pitchFamily="2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6" charset="0"/>
          <a:ea typeface="Arial" pitchFamily="26" charset="0"/>
          <a:cs typeface="Arial" pitchFamily="2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6" charset="0"/>
          <a:ea typeface="Arial" pitchFamily="26" charset="0"/>
          <a:cs typeface="Arial" pitchFamily="2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6" charset="0"/>
          <a:ea typeface="Arial" pitchFamily="26" charset="0"/>
          <a:cs typeface="Arial" pitchFamily="2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6" charset="0"/>
          <a:ea typeface="Arial" pitchFamily="26" charset="0"/>
          <a:cs typeface="Arial" pitchFamily="2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6" charset="0"/>
          <a:ea typeface="Arial" pitchFamily="26" charset="0"/>
          <a:cs typeface="Arial" pitchFamily="2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6" charset="0"/>
          <a:ea typeface="Arial" pitchFamily="26" charset="0"/>
          <a:cs typeface="Arial" pitchFamily="2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6" charset="0"/>
          <a:ea typeface="Arial" pitchFamily="26" charset="0"/>
          <a:cs typeface="Arial" pitchFamily="2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82702-A7FE-F64F-8743-67A73338C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D83BF-7F41-8043-96FB-787D0C170E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df"/><Relationship Id="rId5" Type="http://schemas.openxmlformats.org/officeDocument/2006/relationships/image" Target="../media/image47.png"/><Relationship Id="rId6" Type="http://schemas.openxmlformats.org/officeDocument/2006/relationships/image" Target="../media/image48.pdf"/><Relationship Id="rId7" Type="http://schemas.openxmlformats.org/officeDocument/2006/relationships/image" Target="../media/image49.png"/><Relationship Id="rId8" Type="http://schemas.openxmlformats.org/officeDocument/2006/relationships/image" Target="../media/image50.pdf"/><Relationship Id="rId9" Type="http://schemas.openxmlformats.org/officeDocument/2006/relationships/image" Target="../media/image51.png"/><Relationship Id="rId10" Type="http://schemas.openxmlformats.org/officeDocument/2006/relationships/image" Target="../media/image52.pdf"/><Relationship Id="rId11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d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d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df"/><Relationship Id="rId3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9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df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d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df"/><Relationship Id="rId4" Type="http://schemas.openxmlformats.org/officeDocument/2006/relationships/image" Target="../media/image88.png"/><Relationship Id="rId5" Type="http://schemas.openxmlformats.org/officeDocument/2006/relationships/image" Target="../media/image89.pdf"/><Relationship Id="rId6" Type="http://schemas.openxmlformats.org/officeDocument/2006/relationships/image" Target="../media/image90.png"/><Relationship Id="rId7" Type="http://schemas.openxmlformats.org/officeDocument/2006/relationships/image" Target="../media/image91.pdf"/><Relationship Id="rId8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df"/><Relationship Id="rId5" Type="http://schemas.openxmlformats.org/officeDocument/2006/relationships/image" Target="../media/image96.png"/><Relationship Id="rId6" Type="http://schemas.openxmlformats.org/officeDocument/2006/relationships/image" Target="../media/image97.pdf"/><Relationship Id="rId7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d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df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8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Relationship Id="rId3" Type="http://schemas.openxmlformats.org/officeDocument/2006/relationships/image" Target="../media/image12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Relationship Id="rId3" Type="http://schemas.openxmlformats.org/officeDocument/2006/relationships/image" Target="../media/image12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Relationship Id="rId3" Type="http://schemas.openxmlformats.org/officeDocument/2006/relationships/image" Target="../media/image12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df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9.png"/><Relationship Id="rId3" Type="http://schemas.openxmlformats.org/officeDocument/2006/relationships/image" Target="../media/image13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1.png"/><Relationship Id="rId3" Type="http://schemas.openxmlformats.org/officeDocument/2006/relationships/image" Target="../media/image13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5.png"/><Relationship Id="rId3" Type="http://schemas.openxmlformats.org/officeDocument/2006/relationships/image" Target="../media/image13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5.png"/><Relationship Id="rId3" Type="http://schemas.openxmlformats.org/officeDocument/2006/relationships/image" Target="../media/image14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df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df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pdf"/><Relationship Id="rId13" Type="http://schemas.openxmlformats.org/officeDocument/2006/relationships/image" Target="../media/image25.png"/><Relationship Id="rId14" Type="http://schemas.openxmlformats.org/officeDocument/2006/relationships/image" Target="../media/image26.pdf"/><Relationship Id="rId15" Type="http://schemas.openxmlformats.org/officeDocument/2006/relationships/image" Target="../media/image27.png"/><Relationship Id="rId16" Type="http://schemas.openxmlformats.org/officeDocument/2006/relationships/image" Target="../media/image28.pdf"/><Relationship Id="rId17" Type="http://schemas.openxmlformats.org/officeDocument/2006/relationships/image" Target="../media/image29.png"/><Relationship Id="rId18" Type="http://schemas.openxmlformats.org/officeDocument/2006/relationships/image" Target="../media/image30.pdf"/><Relationship Id="rId1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df"/><Relationship Id="rId3" Type="http://schemas.openxmlformats.org/officeDocument/2006/relationships/image" Target="../media/image15.png"/><Relationship Id="rId4" Type="http://schemas.openxmlformats.org/officeDocument/2006/relationships/image" Target="../media/image16.pdf"/><Relationship Id="rId5" Type="http://schemas.openxmlformats.org/officeDocument/2006/relationships/image" Target="../media/image17.png"/><Relationship Id="rId6" Type="http://schemas.openxmlformats.org/officeDocument/2006/relationships/image" Target="../media/image18.pdf"/><Relationship Id="rId7" Type="http://schemas.openxmlformats.org/officeDocument/2006/relationships/image" Target="../media/image19.png"/><Relationship Id="rId8" Type="http://schemas.openxmlformats.org/officeDocument/2006/relationships/image" Target="../media/image20.pdf"/><Relationship Id="rId9" Type="http://schemas.openxmlformats.org/officeDocument/2006/relationships/image" Target="../media/image21.png"/><Relationship Id="rId10" Type="http://schemas.openxmlformats.org/officeDocument/2006/relationships/image" Target="../media/image22.pd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d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df"/><Relationship Id="rId5" Type="http://schemas.openxmlformats.org/officeDocument/2006/relationships/image" Target="../media/image39.png"/><Relationship Id="rId6" Type="http://schemas.openxmlformats.org/officeDocument/2006/relationships/image" Target="../media/image40.pdf"/><Relationship Id="rId7" Type="http://schemas.openxmlformats.org/officeDocument/2006/relationships/image" Target="../media/image41.png"/><Relationship Id="rId8" Type="http://schemas.openxmlformats.org/officeDocument/2006/relationships/image" Target="../media/image42.pdf"/><Relationship Id="rId9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d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7"/>
          <p:cNvSpPr>
            <a:spLocks noGrp="1" noChangeArrowheads="1"/>
          </p:cNvSpPr>
          <p:nvPr>
            <p:ph type="ctrTitle"/>
          </p:nvPr>
        </p:nvSpPr>
        <p:spPr>
          <a:xfrm>
            <a:off x="684213" y="1729846"/>
            <a:ext cx="7772400" cy="1470025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CCFFCC"/>
                </a:solidFill>
                <a:latin typeface="Calisto MT"/>
                <a:cs typeface="Calisto MT"/>
              </a:rPr>
              <a:t>THE ORIGIN OF COSMIC RAYS: </a:t>
            </a:r>
            <a:r>
              <a:rPr lang="en-US" sz="3600" b="1" i="1" dirty="0" smtClean="0">
                <a:solidFill>
                  <a:schemeClr val="accent3"/>
                </a:solidFill>
                <a:latin typeface="Calisto MT"/>
                <a:cs typeface="Calisto MT"/>
              </a:rPr>
              <a:t>data, theories and challenges</a:t>
            </a:r>
            <a:r>
              <a:rPr lang="en-US" sz="3600" b="1" cap="all" dirty="0" smtClean="0">
                <a:solidFill>
                  <a:srgbClr val="CCFFC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  <a:reflection stA="50000" endPos="40000" dist="25400" dir="5400000" sy="-100000" algn="bl" rotWithShape="0"/>
                </a:effectLst>
                <a:latin typeface="Calisto MT"/>
                <a:cs typeface="Calisto MT"/>
              </a:rPr>
              <a:t/>
            </a:r>
            <a:br>
              <a:rPr lang="en-US" sz="3600" b="1" cap="all" dirty="0" smtClean="0">
                <a:solidFill>
                  <a:srgbClr val="CCFFC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  <a:reflection stA="50000" endPos="40000" dist="25400" dir="5400000" sy="-100000" algn="bl" rotWithShape="0"/>
                </a:effectLst>
                <a:latin typeface="Calisto MT"/>
                <a:cs typeface="Calisto MT"/>
              </a:rPr>
            </a:br>
            <a:endParaRPr lang="es-ES" sz="2000" b="1" dirty="0">
              <a:solidFill>
                <a:srgbClr val="CCFFCC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  <a:reflection stA="50000" endPos="40000" dist="25400" dir="5400000" sy="-100000" algn="bl" rotWithShape="0"/>
              </a:effectLst>
              <a:latin typeface="Calisto MT"/>
              <a:cs typeface="Calisto M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213" y="3879359"/>
            <a:ext cx="8283536" cy="1752600"/>
          </a:xfrm>
        </p:spPr>
        <p:txBody>
          <a:bodyPr/>
          <a:lstStyle/>
          <a:p>
            <a:r>
              <a:rPr lang="en-US" sz="2800" i="1" cap="all" dirty="0" smtClean="0">
                <a:solidFill>
                  <a:srgbClr val="FFFF00"/>
                </a:solidFill>
                <a:latin typeface="Abadi MT Condensed Extra Bold"/>
                <a:cs typeface="Abadi MT Condensed Extra Bold"/>
              </a:rPr>
              <a:t>Pasquale </a:t>
            </a:r>
            <a:r>
              <a:rPr lang="en-US" sz="2800" i="1" cap="all" dirty="0" err="1" smtClean="0">
                <a:solidFill>
                  <a:srgbClr val="FFFF00"/>
                </a:solidFill>
                <a:latin typeface="Abadi MT Condensed Extra Bold"/>
                <a:cs typeface="Abadi MT Condensed Extra Bold"/>
              </a:rPr>
              <a:t>Blasi</a:t>
            </a:r>
            <a:endParaRPr lang="en-US" sz="2800" i="1" cap="all" dirty="0" smtClean="0">
              <a:solidFill>
                <a:srgbClr val="FFFF00"/>
              </a:solidFill>
              <a:latin typeface="Abadi MT Condensed Extra Bold"/>
              <a:cs typeface="Abadi MT Condensed Extra Bold"/>
            </a:endParaRPr>
          </a:p>
          <a:p>
            <a:r>
              <a:rPr lang="en-US" sz="1600" dirty="0" smtClean="0">
                <a:solidFill>
                  <a:srgbClr val="CCFFCC"/>
                </a:solidFill>
                <a:latin typeface="American Typewriter"/>
                <a:cs typeface="American Typewriter"/>
              </a:rPr>
              <a:t>INAF/</a:t>
            </a:r>
            <a:r>
              <a:rPr lang="en-US" sz="1600" dirty="0" err="1" smtClean="0">
                <a:solidFill>
                  <a:srgbClr val="CCFFCC"/>
                </a:solidFill>
                <a:latin typeface="American Typewriter"/>
                <a:cs typeface="American Typewriter"/>
              </a:rPr>
              <a:t>Arcetri</a:t>
            </a:r>
            <a:r>
              <a:rPr lang="en-US" sz="1600" dirty="0" smtClean="0">
                <a:solidFill>
                  <a:srgbClr val="CCFFCC"/>
                </a:solidFill>
                <a:latin typeface="American Typewriter"/>
                <a:cs typeface="American Typewriter"/>
              </a:rPr>
              <a:t> Astrophysical Observatory, Firenze &amp;</a:t>
            </a:r>
          </a:p>
          <a:p>
            <a:r>
              <a:rPr lang="en-US" sz="1600" dirty="0" smtClean="0">
                <a:solidFill>
                  <a:srgbClr val="CCFFCC"/>
                </a:solidFill>
                <a:latin typeface="American Typewriter"/>
                <a:cs typeface="American Typewriter"/>
              </a:rPr>
              <a:t>GSSI/Gran </a:t>
            </a:r>
            <a:r>
              <a:rPr lang="en-US" sz="1600" dirty="0" err="1" smtClean="0">
                <a:solidFill>
                  <a:srgbClr val="CCFFCC"/>
                </a:solidFill>
                <a:latin typeface="American Typewriter"/>
                <a:cs typeface="American Typewriter"/>
              </a:rPr>
              <a:t>Sasso</a:t>
            </a:r>
            <a:r>
              <a:rPr lang="en-US" sz="1600" dirty="0" smtClean="0">
                <a:solidFill>
                  <a:srgbClr val="CCFFCC"/>
                </a:solidFill>
                <a:latin typeface="American Typewriter"/>
                <a:cs typeface="American Typewriter"/>
              </a:rPr>
              <a:t> Science Institute, L’Aquila</a:t>
            </a:r>
            <a:endParaRPr lang="en-US" sz="1600" dirty="0" smtClean="0"/>
          </a:p>
          <a:p>
            <a:endParaRPr lang="en-US" sz="1800" b="1" dirty="0">
              <a:solidFill>
                <a:srgbClr val="CCFFCC"/>
              </a:solidFill>
              <a:latin typeface="American Typewriter"/>
              <a:cs typeface="American Typewriter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0178" y="6435914"/>
            <a:ext cx="24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Napoli, June 19 2014</a:t>
            </a:r>
            <a:endParaRPr lang="en-US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679" y="0"/>
            <a:ext cx="8641546" cy="11430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bg1"/>
                </a:solidFill>
                <a:latin typeface="Calisto MT"/>
                <a:cs typeface="Calisto MT"/>
              </a:rPr>
              <a:t>CR INDUCED SCATTERING</a:t>
            </a:r>
            <a:endParaRPr lang="en-US" sz="2800" b="1" dirty="0">
              <a:solidFill>
                <a:schemeClr val="bg1"/>
              </a:solidFill>
              <a:latin typeface="Calisto MT"/>
              <a:cs typeface="Calisto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679" y="1457256"/>
            <a:ext cx="86415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 smtClean="0">
                <a:solidFill>
                  <a:srgbClr val="FFFF00"/>
                </a:solidFill>
                <a:latin typeface="Calisto MT"/>
                <a:cs typeface="Calisto MT"/>
              </a:rPr>
              <a:t>ENSAMBLES OF CHARGED PARTICLES WITH SUPERALFVENIC VELOCITY INDUCE STREAMING INSTABILITY ON </a:t>
            </a:r>
            <a:r>
              <a:rPr lang="en-US" b="1" i="1" dirty="0" err="1" smtClean="0">
                <a:solidFill>
                  <a:srgbClr val="FFFF00"/>
                </a:solidFill>
                <a:latin typeface="Calisto MT"/>
                <a:cs typeface="Calisto MT"/>
              </a:rPr>
              <a:t>k</a:t>
            </a:r>
            <a:r>
              <a:rPr lang="en-US" b="1" i="1" dirty="0" smtClean="0">
                <a:solidFill>
                  <a:srgbClr val="FFFF00"/>
                </a:solidFill>
                <a:latin typeface="Calisto MT"/>
                <a:cs typeface="Calisto MT"/>
              </a:rPr>
              <a:t> ~ 1/LARMOR RADIUS</a:t>
            </a:r>
          </a:p>
          <a:p>
            <a:pPr algn="just"/>
            <a:endParaRPr lang="en-US" b="1" i="1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/>
            <a:endParaRPr lang="en-US" b="1" i="1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/>
            <a:r>
              <a:rPr lang="en-US" b="1" i="1" dirty="0" smtClean="0">
                <a:solidFill>
                  <a:srgbClr val="FFFF00"/>
                </a:solidFill>
                <a:latin typeface="Calisto MT"/>
                <a:cs typeface="Calisto MT"/>
              </a:rPr>
              <a:t>IN THE CONTEXT OF CR PROPAGATION IN THE GALAXY, THIS WAS FIRST DISCUSSED BY </a:t>
            </a:r>
            <a:r>
              <a:rPr lang="en-US" b="1" i="1" dirty="0" smtClean="0">
                <a:solidFill>
                  <a:srgbClr val="FFFFFF"/>
                </a:solidFill>
                <a:latin typeface="Calisto MT"/>
                <a:cs typeface="Calisto MT"/>
              </a:rPr>
              <a:t>Skilling (1975).</a:t>
            </a:r>
            <a:r>
              <a:rPr lang="en-US" b="1" i="1" dirty="0" smtClean="0">
                <a:solidFill>
                  <a:srgbClr val="FFFF00"/>
                </a:solidFill>
                <a:latin typeface="Calisto MT"/>
                <a:cs typeface="Calisto MT"/>
              </a:rPr>
              <a:t> </a:t>
            </a:r>
            <a:r>
              <a:rPr lang="en-US" b="1" i="1" dirty="0" smtClean="0">
                <a:solidFill>
                  <a:srgbClr val="FFFFFF"/>
                </a:solidFill>
                <a:latin typeface="Calisto MT"/>
                <a:cs typeface="Calisto MT"/>
              </a:rPr>
              <a:t>Holmes (1975)</a:t>
            </a:r>
            <a:r>
              <a:rPr lang="en-US" b="1" i="1" dirty="0" smtClean="0">
                <a:solidFill>
                  <a:srgbClr val="FFFF00"/>
                </a:solidFill>
                <a:latin typeface="Calisto MT"/>
                <a:cs typeface="Calisto MT"/>
              </a:rPr>
              <a:t> DISCUSSED THE RELATIVE IMPORTANCE OF GROWTH AND DAMPING OF THE WAVES RESPONSIBLE FOR CR SCATTERING  </a:t>
            </a:r>
          </a:p>
          <a:p>
            <a:pPr algn="just"/>
            <a:endParaRPr lang="en-US" b="1" i="1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/>
            <a:endParaRPr lang="en-US" b="1" i="1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/>
            <a:r>
              <a:rPr lang="en-US" b="1" i="1" dirty="0" smtClean="0">
                <a:solidFill>
                  <a:srgbClr val="FFFF00"/>
                </a:solidFill>
                <a:latin typeface="Calisto MT"/>
                <a:cs typeface="Calisto MT"/>
              </a:rPr>
              <a:t>COSMIC RAYS MAY PLAY AN ACTIVE ROLE IN THEIR OWN DIFFUSIVE PROPAGATION </a:t>
            </a:r>
          </a:p>
        </p:txBody>
      </p:sp>
      <p:sp>
        <p:nvSpPr>
          <p:cNvPr id="5" name="Rectangle 4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773" y="-336"/>
            <a:ext cx="8693918" cy="11430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FFFF"/>
                </a:solidFill>
                <a:latin typeface="Calisto MT"/>
                <a:cs typeface="Calisto MT"/>
              </a:rPr>
              <a:t>THE ROLE OF CR ON THEIR OWN TRANSPORT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8773" y="1142664"/>
            <a:ext cx="86939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 smtClean="0">
                <a:solidFill>
                  <a:srgbClr val="CCFFCC"/>
                </a:solidFill>
                <a:latin typeface="Calisto MT"/>
                <a:cs typeface="Calisto MT"/>
              </a:rPr>
              <a:t>THE GROWTH RATE OF THE UNSTABLE MODES INDUCED BY CR IS PROPORTIONAL TO THEIR SPATIAL GRADIENT</a:t>
            </a:r>
          </a:p>
          <a:p>
            <a:pPr algn="just"/>
            <a:endParaRPr lang="en-US" b="1" i="1" dirty="0" smtClean="0">
              <a:solidFill>
                <a:srgbClr val="CCFFCC"/>
              </a:solidFill>
              <a:latin typeface="Calisto MT"/>
              <a:cs typeface="Calisto MT"/>
            </a:endParaRPr>
          </a:p>
          <a:p>
            <a:pPr algn="just"/>
            <a:endParaRPr lang="en-US" b="1" i="1" dirty="0" smtClean="0">
              <a:solidFill>
                <a:srgbClr val="CCFFCC"/>
              </a:solidFill>
              <a:latin typeface="Calisto MT"/>
              <a:cs typeface="Calisto MT"/>
            </a:endParaRPr>
          </a:p>
          <a:p>
            <a:pPr algn="just"/>
            <a:endParaRPr lang="en-US" b="1" i="1" dirty="0" smtClean="0">
              <a:solidFill>
                <a:srgbClr val="CCFFCC"/>
              </a:solidFill>
              <a:latin typeface="Calisto MT"/>
              <a:cs typeface="Calisto MT"/>
            </a:endParaRPr>
          </a:p>
          <a:p>
            <a:pPr algn="just"/>
            <a:endParaRPr lang="en-US" b="1" i="1" dirty="0" smtClean="0">
              <a:solidFill>
                <a:srgbClr val="CCFFCC"/>
              </a:solidFill>
              <a:latin typeface="Calisto MT"/>
              <a:cs typeface="Calisto MT"/>
            </a:endParaRPr>
          </a:p>
          <a:p>
            <a:pPr algn="just"/>
            <a:r>
              <a:rPr lang="en-US" b="1" i="1" dirty="0" smtClean="0">
                <a:solidFill>
                  <a:srgbClr val="CCFFCC"/>
                </a:solidFill>
                <a:latin typeface="Calisto MT"/>
                <a:cs typeface="Calisto MT"/>
              </a:rPr>
              <a:t>WHERE THE DISTRIBUTION FUNCTION OF CR IS FOUND FROM THE DIFFUSION EQUATION WITH:</a:t>
            </a:r>
            <a:endParaRPr lang="en-US" b="1" i="1" dirty="0">
              <a:solidFill>
                <a:srgbClr val="CCFFCC"/>
              </a:solidFill>
              <a:latin typeface="Calisto MT"/>
              <a:cs typeface="Calisto M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56960" y="1856605"/>
            <a:ext cx="6725900" cy="830913"/>
          </a:xfrm>
          <a:prstGeom prst="rect">
            <a:avLst/>
          </a:prstGeom>
          <a:solidFill>
            <a:srgbClr val="CCFFCC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811782" y="3429000"/>
            <a:ext cx="4483100" cy="647700"/>
          </a:xfrm>
          <a:prstGeom prst="rect">
            <a:avLst/>
          </a:prstGeom>
          <a:solidFill>
            <a:srgbClr val="CCFFCC"/>
          </a:solidFill>
        </p:spPr>
      </p:pic>
      <p:cxnSp>
        <p:nvCxnSpPr>
          <p:cNvPr id="8" name="Straight Arrow Connector 7"/>
          <p:cNvCxnSpPr/>
          <p:nvPr/>
        </p:nvCxnSpPr>
        <p:spPr>
          <a:xfrm rot="16200000" flipH="1">
            <a:off x="3541691" y="2900338"/>
            <a:ext cx="1178461" cy="432079"/>
          </a:xfrm>
          <a:prstGeom prst="straightConnector1">
            <a:avLst/>
          </a:prstGeom>
          <a:ln w="60325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664200" y="3540728"/>
            <a:ext cx="2767854" cy="434371"/>
          </a:xfrm>
          <a:prstGeom prst="rect">
            <a:avLst/>
          </a:prstGeom>
        </p:spPr>
      </p:pic>
      <p:grpSp>
        <p:nvGrpSpPr>
          <p:cNvPr id="3" name="Group 15"/>
          <p:cNvGrpSpPr/>
          <p:nvPr/>
        </p:nvGrpSpPr>
        <p:grpSpPr>
          <a:xfrm>
            <a:off x="549917" y="4378363"/>
            <a:ext cx="8392773" cy="2051443"/>
            <a:chOff x="549917" y="4412689"/>
            <a:chExt cx="8392773" cy="2134328"/>
          </a:xfrm>
        </p:grpSpPr>
        <p:sp>
          <p:nvSpPr>
            <p:cNvPr id="10" name="Rounded Rectangle 9"/>
            <p:cNvSpPr/>
            <p:nvPr/>
          </p:nvSpPr>
          <p:spPr>
            <a:xfrm>
              <a:off x="549917" y="4412689"/>
              <a:ext cx="8392773" cy="213432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tretch>
                  <a:fillRect/>
                </a:stretch>
              </p:blipFill>
            </mc:Choice>
            <mc:Fallback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626373" y="4746520"/>
              <a:ext cx="8172295" cy="49999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0"/>
                <a:stretch>
                  <a:fillRect/>
                </a:stretch>
              </p:blipFill>
            </mc:Choice>
            <mc:Fallback>
              <p:blipFill>
                <a:blip r:embed="rId11"/>
                <a:stretch>
                  <a:fillRect/>
                </a:stretch>
              </p:blipFill>
            </mc:Fallback>
          </mc:AlternateContent>
          <p:spPr>
            <a:xfrm>
              <a:off x="1154459" y="5459934"/>
              <a:ext cx="7175500" cy="673100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773" y="12758"/>
            <a:ext cx="8628452" cy="11430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bg1"/>
                </a:solidFill>
                <a:latin typeface="Calisto MT"/>
                <a:cs typeface="Calisto MT"/>
              </a:rPr>
              <a:t>CR TRANSPORT IN SELF-GENERATED WAVES</a:t>
            </a:r>
            <a:endParaRPr lang="en-US" sz="2800" b="1" dirty="0">
              <a:solidFill>
                <a:schemeClr val="bg1"/>
              </a:solidFill>
              <a:latin typeface="Calisto MT"/>
              <a:cs typeface="Calisto M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526" y="1840917"/>
            <a:ext cx="9048390" cy="12446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/>
          <p:cNvSpPr/>
          <p:nvPr/>
        </p:nvSpPr>
        <p:spPr>
          <a:xfrm>
            <a:off x="2845459" y="1840917"/>
            <a:ext cx="1032827" cy="6209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25148" y="2461850"/>
            <a:ext cx="5561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000" b="1" dirty="0" smtClean="0">
                <a:solidFill>
                  <a:srgbClr val="800000"/>
                </a:solidFill>
                <a:latin typeface="Symbol Proportional BT" charset="2"/>
                <a:cs typeface="Symbol Proportional BT" charset="2"/>
              </a:rPr>
              <a:t>a </a:t>
            </a:r>
            <a:r>
              <a:rPr lang="en-US" sz="2000" b="1" dirty="0" smtClean="0">
                <a:solidFill>
                  <a:srgbClr val="800000"/>
                </a:solidFill>
                <a:latin typeface="Calibri"/>
                <a:cs typeface="Symbol Proportional BT" charset="2"/>
              </a:rPr>
              <a:t>DENOTES THE TYPE OF NUCLEUS (BOTH PRIMARIES AND SECONDARIES ARE INCLUDED)</a:t>
            </a:r>
            <a:endParaRPr lang="en-US" sz="2000" b="1" dirty="0">
              <a:solidFill>
                <a:srgbClr val="800000"/>
              </a:solidFill>
              <a:latin typeface="Symbol Proportional BT" charset="2"/>
              <a:cs typeface="Symbol Proportional BT" charset="2"/>
            </a:endParaRP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334" y="3897455"/>
            <a:ext cx="3809036" cy="905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875210" y="707078"/>
            <a:ext cx="4042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PB, Amato &amp; </a:t>
            </a:r>
            <a:r>
              <a:rPr lang="en-US" sz="1400" b="1" dirty="0" err="1" smtClean="0">
                <a:solidFill>
                  <a:srgbClr val="FFFF00"/>
                </a:solidFill>
              </a:rPr>
              <a:t>Serpico</a:t>
            </a:r>
            <a:r>
              <a:rPr lang="en-US" sz="1400" b="1" dirty="0" smtClean="0">
                <a:solidFill>
                  <a:srgbClr val="FFFF00"/>
                </a:solidFill>
              </a:rPr>
              <a:t> 2012, </a:t>
            </a:r>
            <a:r>
              <a:rPr lang="en-US" sz="1400" b="1" dirty="0" err="1" smtClean="0">
                <a:solidFill>
                  <a:srgbClr val="FFFF00"/>
                </a:solidFill>
              </a:rPr>
              <a:t>Aloisio</a:t>
            </a:r>
            <a:r>
              <a:rPr lang="en-US" sz="1400" b="1" dirty="0" smtClean="0">
                <a:solidFill>
                  <a:srgbClr val="FFFF00"/>
                </a:solidFill>
              </a:rPr>
              <a:t> &amp; PB 2013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67695" y="4178124"/>
            <a:ext cx="4437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sto MT"/>
                <a:cs typeface="Calisto MT"/>
              </a:rPr>
              <a:t>TRANSPORT EQUATION FOR WAVES</a:t>
            </a:r>
            <a:endParaRPr lang="en-US" b="1" dirty="0">
              <a:solidFill>
                <a:schemeClr val="bg1"/>
              </a:solidFill>
              <a:latin typeface="Calisto MT"/>
              <a:cs typeface="Calisto M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FFFF"/>
                </a:solidFill>
                <a:latin typeface="Calisto MT"/>
                <a:cs typeface="Calisto MT"/>
              </a:rPr>
              <a:t>GENERAL TRENDS, D(E), X(E)</a:t>
            </a:r>
            <a:endParaRPr lang="en-US" sz="3600" b="1" dirty="0">
              <a:solidFill>
                <a:srgbClr val="FFFFFF"/>
              </a:solidFill>
              <a:latin typeface="Calisto MT"/>
              <a:cs typeface="Calisto M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713" y="1418828"/>
            <a:ext cx="5613400" cy="40259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462774" y="1569527"/>
            <a:ext cx="852869" cy="760197"/>
          </a:xfrm>
          <a:prstGeom prst="ellipse">
            <a:avLst/>
          </a:prstGeom>
          <a:solidFill>
            <a:srgbClr val="800000">
              <a:alpha val="23000"/>
            </a:srgbClr>
          </a:solidFill>
          <a:ln>
            <a:solidFill>
              <a:srgbClr val="FF0000">
                <a:alpha val="24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330179" y="2255556"/>
            <a:ext cx="852869" cy="760197"/>
          </a:xfrm>
          <a:prstGeom prst="ellipse">
            <a:avLst/>
          </a:prstGeom>
          <a:solidFill>
            <a:srgbClr val="800000">
              <a:alpha val="23000"/>
            </a:srgbClr>
          </a:solidFill>
          <a:ln>
            <a:solidFill>
              <a:srgbClr val="800000">
                <a:alpha val="43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14958" y="2274098"/>
            <a:ext cx="11464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/>
              <a:t>LOW ENERGY</a:t>
            </a:r>
          </a:p>
          <a:p>
            <a:pPr algn="ctr"/>
            <a:r>
              <a:rPr lang="en-US" sz="1100" b="1" dirty="0" smtClean="0"/>
              <a:t>HARDENING</a:t>
            </a:r>
            <a:endParaRPr lang="en-US" sz="1100" b="1" dirty="0"/>
          </a:p>
        </p:txBody>
      </p:sp>
      <p:sp>
        <p:nvSpPr>
          <p:cNvPr id="8" name="Rectangle 7"/>
          <p:cNvSpPr/>
          <p:nvPr/>
        </p:nvSpPr>
        <p:spPr>
          <a:xfrm>
            <a:off x="2414958" y="2943956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1100" b="1" dirty="0" smtClean="0">
                <a:solidFill>
                  <a:srgbClr val="000000"/>
                </a:solidFill>
              </a:rPr>
              <a:t>HIGH ENERGY</a:t>
            </a:r>
          </a:p>
          <a:p>
            <a:pPr lvl="0" algn="ctr"/>
            <a:r>
              <a:rPr lang="en-US" sz="1100" b="1" dirty="0" smtClean="0">
                <a:solidFill>
                  <a:srgbClr val="000000"/>
                </a:solidFill>
              </a:rPr>
              <a:t>HARDENING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0713" y="5443557"/>
            <a:ext cx="1505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chemeClr val="bg1"/>
                </a:solidFill>
              </a:rPr>
              <a:t>Aloisio</a:t>
            </a:r>
            <a:r>
              <a:rPr lang="en-US" sz="1200" b="1" dirty="0" smtClean="0">
                <a:solidFill>
                  <a:schemeClr val="bg1"/>
                </a:solidFill>
              </a:rPr>
              <a:t> &amp; PB 2013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60617" y="1690046"/>
            <a:ext cx="10204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ADVECTION</a:t>
            </a:r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 rot="1205703">
            <a:off x="3371267" y="2078297"/>
            <a:ext cx="9448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DIFFUSION</a:t>
            </a:r>
            <a:endParaRPr lang="en-US" sz="1100" dirty="0"/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3223597" y="3247523"/>
            <a:ext cx="3114955" cy="1588"/>
          </a:xfrm>
          <a:prstGeom prst="line">
            <a:avLst/>
          </a:prstGeom>
          <a:ln w="9525">
            <a:solidFill>
              <a:srgbClr val="80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81430" y="1569527"/>
            <a:ext cx="8735074" cy="3072391"/>
            <a:chOff x="181430" y="3641569"/>
            <a:chExt cx="8735074" cy="307239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1430" y="3722859"/>
              <a:ext cx="8735074" cy="2991101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7399072" y="3641569"/>
              <a:ext cx="150599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200" b="1" dirty="0" err="1" smtClean="0"/>
                <a:t>Aloisio</a:t>
              </a:r>
              <a:r>
                <a:rPr lang="en-US" sz="1200" b="1" dirty="0" smtClean="0"/>
                <a:t> &amp; PB 2013</a:t>
              </a:r>
              <a:endParaRPr lang="en-US" sz="12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754636" y="4809354"/>
              <a:ext cx="1479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800000"/>
                  </a:solidFill>
                  <a:latin typeface="Calisto MT"/>
                  <a:cs typeface="Calisto MT"/>
                </a:rPr>
                <a:t>DIFFUSION </a:t>
              </a:r>
            </a:p>
            <a:p>
              <a:pPr algn="ctr"/>
              <a:r>
                <a:rPr lang="en-US" sz="1400" b="1" dirty="0" smtClean="0">
                  <a:solidFill>
                    <a:srgbClr val="800000"/>
                  </a:solidFill>
                  <a:latin typeface="Calisto MT"/>
                  <a:cs typeface="Calisto MT"/>
                </a:rPr>
                <a:t>COEFFICIENT</a:t>
              </a:r>
              <a:endParaRPr lang="en-US" sz="1400" b="1" dirty="0">
                <a:solidFill>
                  <a:srgbClr val="800000"/>
                </a:solidFill>
                <a:latin typeface="Calisto MT"/>
                <a:cs typeface="Calisto M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46629" y="4809354"/>
              <a:ext cx="13686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800000"/>
                  </a:solidFill>
                  <a:latin typeface="Calisto MT"/>
                  <a:cs typeface="Calisto MT"/>
                </a:rPr>
                <a:t>GRAMMAGE</a:t>
              </a:r>
              <a:endParaRPr lang="en-US" sz="1400" b="1" dirty="0">
                <a:solidFill>
                  <a:srgbClr val="800000"/>
                </a:solidFill>
                <a:latin typeface="Calisto MT"/>
                <a:cs typeface="Calisto M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7180"/>
            <a:ext cx="8229600" cy="11430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  <a:latin typeface="Calisto MT"/>
                <a:cs typeface="Calisto MT"/>
              </a:rPr>
              <a:t>MAIN IMPLICATIONS</a:t>
            </a:r>
            <a:endParaRPr lang="en-US" sz="2800" b="1" dirty="0">
              <a:solidFill>
                <a:schemeClr val="tx1"/>
              </a:solidFill>
              <a:latin typeface="Calisto MT"/>
              <a:cs typeface="Calisto M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197" y="909006"/>
            <a:ext cx="4256981" cy="2992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68" y="909006"/>
            <a:ext cx="4171870" cy="29906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75237" y="5627770"/>
            <a:ext cx="15059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b="1" dirty="0" err="1" smtClean="0">
                <a:solidFill>
                  <a:srgbClr val="CCFFCC"/>
                </a:solidFill>
              </a:rPr>
              <a:t>Aloisio</a:t>
            </a:r>
            <a:r>
              <a:rPr lang="en-US" sz="1200" b="1" dirty="0" smtClean="0">
                <a:solidFill>
                  <a:srgbClr val="CCFFCC"/>
                </a:solidFill>
              </a:rPr>
              <a:t> &amp; PB 2013</a:t>
            </a:r>
            <a:endParaRPr lang="en-US" sz="1200" b="1" dirty="0">
              <a:solidFill>
                <a:srgbClr val="CCFFCC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30" y="3899627"/>
            <a:ext cx="4660901" cy="2882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2569" y="3899627"/>
            <a:ext cx="4068172" cy="28829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47562" y="5627770"/>
            <a:ext cx="641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Calisto MT"/>
                <a:cs typeface="Calisto MT"/>
              </a:rPr>
              <a:t>B/C</a:t>
            </a:r>
            <a:endParaRPr lang="en-US" b="1" dirty="0">
              <a:solidFill>
                <a:srgbClr val="800000"/>
              </a:solidFill>
              <a:latin typeface="Calisto MT"/>
              <a:cs typeface="Calisto M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46629" y="5812436"/>
            <a:ext cx="677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Calisto MT"/>
                <a:cs typeface="Calisto MT"/>
              </a:rPr>
              <a:t>C/O</a:t>
            </a:r>
            <a:endParaRPr lang="en-US" b="1" dirty="0">
              <a:solidFill>
                <a:srgbClr val="800000"/>
              </a:solidFill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CCFFCC"/>
                </a:solidFill>
                <a:latin typeface="Calisto MT"/>
                <a:cs typeface="Calisto MT"/>
              </a:rPr>
              <a:t>NO BREAKS IN AMS-02</a:t>
            </a:r>
            <a:endParaRPr lang="en-US" sz="2800" b="1" dirty="0">
              <a:solidFill>
                <a:srgbClr val="CCFFCC"/>
              </a:solidFill>
              <a:latin typeface="Calisto MT"/>
              <a:cs typeface="Calisto M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78" y="1279169"/>
            <a:ext cx="4135809" cy="3094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990" y="1279169"/>
            <a:ext cx="4135810" cy="3094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78" y="1286062"/>
            <a:ext cx="4135809" cy="3088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0990" y="1265893"/>
            <a:ext cx="4135810" cy="31082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4878" y="4587006"/>
            <a:ext cx="840486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dirty="0" smtClean="0">
                <a:solidFill>
                  <a:srgbClr val="FFFF00"/>
                </a:solidFill>
                <a:latin typeface="Calisto MT"/>
                <a:cs typeface="Calisto MT"/>
              </a:rPr>
              <a:t>APPARENTLY NO SIGN OF SPECTRAL BREAKS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dirty="0" smtClean="0">
                <a:solidFill>
                  <a:srgbClr val="FFFF00"/>
                </a:solidFill>
                <a:latin typeface="Calisto MT"/>
                <a:cs typeface="Calisto MT"/>
              </a:rPr>
              <a:t>OVERALL SPECTRAL STRUCTURE RATHER DIFFERENT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dirty="0" smtClean="0">
                <a:solidFill>
                  <a:srgbClr val="FFFF00"/>
                </a:solidFill>
                <a:latin typeface="Calisto MT"/>
                <a:cs typeface="Calisto MT"/>
              </a:rPr>
              <a:t>ALL AGREE THAT He SPECTRUM IS HARDER THAN H SPECTRUM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dirty="0" smtClean="0">
                <a:solidFill>
                  <a:srgbClr val="FFFF00"/>
                </a:solidFill>
                <a:latin typeface="Calisto MT"/>
                <a:cs typeface="Calisto MT"/>
              </a:rPr>
              <a:t>NORMALIZATION OF FLUXES IN GOOD AGREEMENT WITH CREAM</a:t>
            </a:r>
            <a:endParaRPr lang="en-US" dirty="0">
              <a:solidFill>
                <a:srgbClr val="FFFF00"/>
              </a:solidFill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604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CCFFCC"/>
                </a:solidFill>
                <a:latin typeface="Calisto MT"/>
                <a:cs typeface="Calisto MT"/>
              </a:rPr>
              <a:t>HOW STANDARD IS THE STANDARD MODEL OF CR ACCELERATION?</a:t>
            </a:r>
            <a:endParaRPr lang="en-US" sz="3200" b="1" dirty="0">
              <a:solidFill>
                <a:srgbClr val="CCFFCC"/>
              </a:solidFill>
              <a:latin typeface="Calisto MT"/>
              <a:cs typeface="Calisto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521" y="1737765"/>
            <a:ext cx="880383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FFFF00"/>
                </a:solidFill>
                <a:latin typeface="Calisto MT"/>
                <a:cs typeface="Calisto MT"/>
              </a:rPr>
              <a:t>CR ACCELERATION EFFICIENCIES OF 10-20%   </a:t>
            </a:r>
            <a:r>
              <a:rPr lang="en-US" dirty="0" err="1" smtClean="0">
                <a:solidFill>
                  <a:srgbClr val="FFFF00"/>
                </a:solidFill>
                <a:latin typeface="Calisto MT"/>
                <a:cs typeface="Calisto MT"/>
                <a:sym typeface="Wingdings"/>
              </a:rPr>
              <a:t></a:t>
            </a:r>
            <a:r>
              <a:rPr lang="en-US" dirty="0" smtClean="0">
                <a:solidFill>
                  <a:srgbClr val="FFFF00"/>
                </a:solidFill>
                <a:latin typeface="Calisto MT"/>
                <a:cs typeface="Calisto MT"/>
                <a:sym typeface="Wingdings"/>
              </a:rPr>
              <a:t>    </a:t>
            </a:r>
            <a:r>
              <a:rPr lang="en-US" b="1" dirty="0" smtClean="0">
                <a:solidFill>
                  <a:srgbClr val="CCFFCC"/>
                </a:solidFill>
                <a:latin typeface="Calisto MT"/>
                <a:cs typeface="Calisto MT"/>
              </a:rPr>
              <a:t>NON LINEAR DSA</a:t>
            </a:r>
          </a:p>
          <a:p>
            <a:pPr algn="just"/>
            <a:endParaRPr lang="en-US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/>
            <a:endParaRPr lang="en-US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/>
            <a:r>
              <a:rPr lang="en-US" dirty="0" smtClean="0">
                <a:solidFill>
                  <a:srgbClr val="FFFF00"/>
                </a:solidFill>
                <a:latin typeface="Calisto MT"/>
                <a:cs typeface="Calisto MT"/>
              </a:rPr>
              <a:t>MAXIMUM ENERGIES   </a:t>
            </a:r>
            <a:r>
              <a:rPr lang="en-US" dirty="0" err="1" smtClean="0">
                <a:solidFill>
                  <a:srgbClr val="FFFF00"/>
                </a:solidFill>
                <a:latin typeface="Calisto MT"/>
                <a:cs typeface="Calisto MT"/>
                <a:sym typeface="Wingdings"/>
              </a:rPr>
              <a:t></a:t>
            </a:r>
            <a:r>
              <a:rPr lang="en-US" dirty="0" smtClean="0">
                <a:solidFill>
                  <a:srgbClr val="FFFF00"/>
                </a:solidFill>
                <a:latin typeface="Calisto MT"/>
                <a:cs typeface="Calisto MT"/>
                <a:sym typeface="Wingdings"/>
              </a:rPr>
              <a:t>   </a:t>
            </a:r>
            <a:r>
              <a:rPr lang="en-US" dirty="0" smtClean="0">
                <a:solidFill>
                  <a:srgbClr val="FFFF00"/>
                </a:solidFill>
                <a:latin typeface="Calisto MT"/>
                <a:cs typeface="Calisto MT"/>
              </a:rPr>
              <a:t> </a:t>
            </a:r>
            <a:r>
              <a:rPr lang="en-US" b="1" u="sng" dirty="0" smtClean="0">
                <a:solidFill>
                  <a:srgbClr val="CCFFCC"/>
                </a:solidFill>
                <a:latin typeface="Calisto MT"/>
                <a:cs typeface="Calisto MT"/>
              </a:rPr>
              <a:t>MAGNETIC FIELD AMPLIFICATION</a:t>
            </a:r>
            <a:r>
              <a:rPr lang="en-US" dirty="0" smtClean="0">
                <a:solidFill>
                  <a:srgbClr val="FFFF00"/>
                </a:solidFill>
                <a:latin typeface="Calisto MT"/>
                <a:cs typeface="Calisto MT"/>
              </a:rPr>
              <a:t>, MOST LIKELY DUE TO ACCELERATED PARTICLES (ADDITIONAL NON LINEARITY)</a:t>
            </a:r>
          </a:p>
          <a:p>
            <a:pPr algn="just"/>
            <a:endParaRPr lang="en-US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/>
            <a:endParaRPr lang="en-US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/>
            <a:r>
              <a:rPr lang="en-US" dirty="0" smtClean="0">
                <a:solidFill>
                  <a:srgbClr val="FFFF00"/>
                </a:solidFill>
                <a:latin typeface="Calisto MT"/>
                <a:cs typeface="Calisto MT"/>
              </a:rPr>
              <a:t>SPECTRUM AT THE EARTH   </a:t>
            </a:r>
            <a:r>
              <a:rPr lang="en-US" dirty="0" err="1" smtClean="0">
                <a:solidFill>
                  <a:srgbClr val="FFFF00"/>
                </a:solidFill>
                <a:latin typeface="Calisto MT"/>
                <a:cs typeface="Calisto MT"/>
                <a:sym typeface="Wingdings"/>
              </a:rPr>
              <a:t></a:t>
            </a:r>
            <a:r>
              <a:rPr lang="en-US" dirty="0" smtClean="0">
                <a:solidFill>
                  <a:srgbClr val="FFFF00"/>
                </a:solidFill>
                <a:latin typeface="Calisto MT"/>
                <a:cs typeface="Calisto MT"/>
                <a:sym typeface="Wingdings"/>
              </a:rPr>
              <a:t>   </a:t>
            </a:r>
            <a:r>
              <a:rPr lang="en-US" dirty="0" smtClean="0">
                <a:solidFill>
                  <a:srgbClr val="FFFF00"/>
                </a:solidFill>
                <a:latin typeface="Calisto MT"/>
                <a:cs typeface="Calisto MT"/>
              </a:rPr>
              <a:t>A RATHER COMPLEX SUPERPOSITION OF PARTICLES ADVECTED DOWNSTREAM AND </a:t>
            </a:r>
            <a:r>
              <a:rPr lang="en-US" b="1" dirty="0" smtClean="0">
                <a:solidFill>
                  <a:srgbClr val="CCFFCC"/>
                </a:solidFill>
                <a:latin typeface="Calisto MT"/>
                <a:cs typeface="Calisto MT"/>
              </a:rPr>
              <a:t>ESCAPING FLUX </a:t>
            </a:r>
          </a:p>
          <a:p>
            <a:pPr algn="just"/>
            <a:endParaRPr lang="en-US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/>
            <a:endParaRPr lang="en-US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/>
            <a:r>
              <a:rPr lang="en-US" dirty="0" smtClean="0">
                <a:solidFill>
                  <a:srgbClr val="FFFF00"/>
                </a:solidFill>
                <a:latin typeface="Calisto MT"/>
                <a:cs typeface="Calisto MT"/>
              </a:rPr>
              <a:t>BUT THERE ARE NUMEROUS ASPECTS OF DSA THAT GO WAY BEYOND THIS </a:t>
            </a:r>
            <a:r>
              <a:rPr lang="en-US" i="1" dirty="0" smtClean="0">
                <a:solidFill>
                  <a:srgbClr val="FFFF00"/>
                </a:solidFill>
                <a:latin typeface="Calisto MT"/>
                <a:cs typeface="Calisto MT"/>
              </a:rPr>
              <a:t>QUASI-STANDARD </a:t>
            </a:r>
            <a:r>
              <a:rPr lang="en-US" dirty="0" smtClean="0">
                <a:solidFill>
                  <a:srgbClr val="FFFF00"/>
                </a:solidFill>
                <a:latin typeface="Calisto MT"/>
                <a:cs typeface="Calisto MT"/>
              </a:rPr>
              <a:t>PICTURE…</a:t>
            </a:r>
          </a:p>
          <a:p>
            <a:pPr algn="just"/>
            <a:endParaRPr lang="en-US" dirty="0" smtClean="0">
              <a:solidFill>
                <a:srgbClr val="FFFF00"/>
              </a:solidFill>
              <a:latin typeface="Calisto MT"/>
              <a:cs typeface="Calisto M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304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ACCELERATION AT SNR SHOCKS</a:t>
            </a:r>
            <a:endParaRPr lang="en-US" dirty="0">
              <a:latin typeface="Arial Rounded MT Bold"/>
              <a:cs typeface="Arial Rounded MT 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04" y="1417638"/>
            <a:ext cx="4395173" cy="30344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102" y="1590798"/>
            <a:ext cx="3887897" cy="1855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099" y="3503600"/>
            <a:ext cx="4787900" cy="812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08493" y="1702777"/>
            <a:ext cx="727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MASS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98378" y="2308849"/>
            <a:ext cx="1451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MOMENTUM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07046" y="284277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ENERGY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75901" y="3564288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CR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TRANSPORT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56156" y="4899751"/>
            <a:ext cx="38523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sto MT"/>
                <a:cs typeface="Calisto MT"/>
              </a:rPr>
              <a:t>TWO MAIN IMPLICATIONS:</a:t>
            </a:r>
          </a:p>
          <a:p>
            <a:endParaRPr lang="en-US" dirty="0" smtClean="0">
              <a:latin typeface="Calisto MT"/>
              <a:cs typeface="Calisto MT"/>
            </a:endParaRPr>
          </a:p>
          <a:p>
            <a:pPr marL="342900" indent="-342900">
              <a:buAutoNum type="arabicPeriod"/>
            </a:pPr>
            <a:r>
              <a:rPr lang="en-US" b="1" dirty="0" smtClean="0">
                <a:solidFill>
                  <a:srgbClr val="800000"/>
                </a:solidFill>
                <a:latin typeface="Calisto MT"/>
                <a:cs typeface="Calisto MT"/>
              </a:rPr>
              <a:t>CONCAVE SPECTRA</a:t>
            </a:r>
          </a:p>
          <a:p>
            <a:pPr marL="342900" indent="-342900">
              <a:buAutoNum type="arabicPeriod"/>
            </a:pPr>
            <a:endParaRPr lang="en-US" b="1" dirty="0" smtClean="0">
              <a:solidFill>
                <a:srgbClr val="800000"/>
              </a:solidFill>
              <a:latin typeface="Calisto MT"/>
              <a:cs typeface="Calisto MT"/>
            </a:endParaRPr>
          </a:p>
          <a:p>
            <a:pPr marL="342900" indent="-342900">
              <a:buAutoNum type="arabicPeriod"/>
            </a:pPr>
            <a:r>
              <a:rPr lang="en-US" b="1" dirty="0" smtClean="0">
                <a:solidFill>
                  <a:srgbClr val="800000"/>
                </a:solidFill>
                <a:latin typeface="Calisto MT"/>
                <a:cs typeface="Calisto MT"/>
              </a:rPr>
              <a:t>MODIFIED SHOCK HEATING</a:t>
            </a:r>
            <a:endParaRPr lang="en-US" b="1" dirty="0">
              <a:solidFill>
                <a:srgbClr val="800000"/>
              </a:solidFill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188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CCFFCC"/>
                </a:solidFill>
                <a:latin typeface="Calisto MT"/>
                <a:cs typeface="Calisto MT"/>
              </a:rPr>
              <a:t>EFFECTS OF NLDSA</a:t>
            </a:r>
            <a:endParaRPr lang="en-US" sz="3200" b="1" dirty="0">
              <a:solidFill>
                <a:srgbClr val="CCFFCC"/>
              </a:solidFill>
              <a:latin typeface="Calisto MT"/>
              <a:cs typeface="Calisto M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990" y="1134940"/>
            <a:ext cx="5359400" cy="5549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81454" y="6315508"/>
            <a:ext cx="2509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PB, </a:t>
            </a:r>
            <a:r>
              <a:rPr lang="en-US" sz="1400" b="1" dirty="0" err="1">
                <a:solidFill>
                  <a:srgbClr val="000000"/>
                </a:solidFill>
              </a:rPr>
              <a:t>Gabici</a:t>
            </a:r>
            <a:r>
              <a:rPr lang="en-US" sz="1400" b="1" dirty="0">
                <a:solidFill>
                  <a:srgbClr val="000000"/>
                </a:solidFill>
              </a:rPr>
              <a:t> &amp; </a:t>
            </a:r>
            <a:r>
              <a:rPr lang="en-US" sz="1400" b="1" dirty="0" err="1">
                <a:solidFill>
                  <a:srgbClr val="000000"/>
                </a:solidFill>
              </a:rPr>
              <a:t>Vannoni</a:t>
            </a:r>
            <a:r>
              <a:rPr lang="en-US" sz="1400" b="1" dirty="0">
                <a:solidFill>
                  <a:srgbClr val="000000"/>
                </a:solidFill>
              </a:rPr>
              <a:t>, 2005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080384" y="1734343"/>
            <a:ext cx="715034" cy="17046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48927" y="1383168"/>
            <a:ext cx="1126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THERMAL</a:t>
            </a:r>
          </a:p>
          <a:p>
            <a:r>
              <a:rPr lang="en-US" b="1" dirty="0">
                <a:solidFill>
                  <a:srgbClr val="FF0000"/>
                </a:solidFill>
              </a:rPr>
              <a:t>EFFECTS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48900" y="447340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CONCAVITY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latin typeface="Calisto MT"/>
                <a:cs typeface="Calisto MT"/>
              </a:rPr>
              <a:t>	</a:t>
            </a:r>
            <a:r>
              <a:rPr lang="en-US" sz="2800" b="1" dirty="0" smtClean="0">
                <a:solidFill>
                  <a:srgbClr val="CCFFCC"/>
                </a:solidFill>
                <a:latin typeface="Calisto MT"/>
                <a:cs typeface="Calisto MT"/>
              </a:rPr>
              <a:t>PROBLEMS WITH PREDICTED SPECTRA</a:t>
            </a:r>
            <a:endParaRPr lang="en-US" sz="2800" b="1" dirty="0">
              <a:latin typeface="Calisto MT"/>
              <a:cs typeface="Calisto M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7685" y="1143000"/>
            <a:ext cx="8670687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b="1" dirty="0">
                <a:solidFill>
                  <a:schemeClr val="bg1"/>
                </a:solidFill>
              </a:rPr>
              <a:t>The non linear theory of DSA (as well as the test particle theory) all predict CR spectra close to E</a:t>
            </a:r>
            <a:r>
              <a:rPr lang="en-US" b="1" baseline="30000" dirty="0">
                <a:solidFill>
                  <a:schemeClr val="bg1"/>
                </a:solidFill>
              </a:rPr>
              <a:t>-2</a:t>
            </a:r>
            <a:r>
              <a:rPr lang="en-US" b="1" dirty="0">
                <a:solidFill>
                  <a:schemeClr val="bg1"/>
                </a:solidFill>
              </a:rPr>
              <a:t> and even harder than E</a:t>
            </a:r>
            <a:r>
              <a:rPr lang="en-US" b="1" baseline="30000" dirty="0">
                <a:solidFill>
                  <a:schemeClr val="bg1"/>
                </a:solidFill>
              </a:rPr>
              <a:t>-2</a:t>
            </a:r>
            <a:r>
              <a:rPr lang="en-US" b="1" dirty="0">
                <a:solidFill>
                  <a:schemeClr val="bg1"/>
                </a:solidFill>
              </a:rPr>
              <a:t> at E&gt;10 </a:t>
            </a:r>
            <a:r>
              <a:rPr lang="en-US" b="1" dirty="0" err="1">
                <a:solidFill>
                  <a:schemeClr val="bg1"/>
                </a:solidFill>
              </a:rPr>
              <a:t>GeV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  <a:p>
            <a:pPr algn="just">
              <a:defRPr/>
            </a:pPr>
            <a:endParaRPr lang="en-US" b="1" dirty="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en-US" b="1" dirty="0">
                <a:solidFill>
                  <a:schemeClr val="bg1"/>
                </a:solidFill>
              </a:rPr>
              <a:t>This finding does not sit well with:</a:t>
            </a:r>
          </a:p>
          <a:p>
            <a:pPr marL="457200" indent="-457200" algn="just">
              <a:buFontTx/>
              <a:buAutoNum type="arabicParenR"/>
              <a:defRPr/>
            </a:pPr>
            <a:r>
              <a:rPr lang="en-US" b="1" i="1" cap="all" dirty="0">
                <a:solidFill>
                  <a:srgbClr val="FFFF00"/>
                </a:solidFill>
                <a:latin typeface="Calisto MT"/>
                <a:cs typeface="Calisto MT"/>
              </a:rPr>
              <a:t>CR Anisotropy (the required D(E) has to scale as E</a:t>
            </a:r>
            <a:r>
              <a:rPr lang="en-US" b="1" i="1" cap="all" baseline="30000" dirty="0">
                <a:solidFill>
                  <a:srgbClr val="FFFF00"/>
                </a:solidFill>
                <a:latin typeface="Calisto MT"/>
                <a:cs typeface="Calisto MT"/>
              </a:rPr>
              <a:t>0.75</a:t>
            </a:r>
            <a:r>
              <a:rPr lang="en-US" b="1" i="1" cap="all" dirty="0">
                <a:solidFill>
                  <a:srgbClr val="FFFF00"/>
                </a:solidFill>
                <a:latin typeface="Calisto MT"/>
                <a:cs typeface="Calisto MT"/>
              </a:rPr>
              <a:t>)</a:t>
            </a:r>
          </a:p>
          <a:p>
            <a:pPr marL="457200" indent="-457200" algn="just">
              <a:buFontTx/>
              <a:buAutoNum type="arabicParenR"/>
              <a:defRPr/>
            </a:pPr>
            <a:r>
              <a:rPr lang="en-US" b="1" i="1" cap="all" dirty="0">
                <a:solidFill>
                  <a:srgbClr val="FFFF00"/>
                </a:solidFill>
                <a:latin typeface="Calisto MT"/>
                <a:cs typeface="Calisto MT"/>
              </a:rPr>
              <a:t>Gamma Ray Spectra from selected </a:t>
            </a:r>
            <a:r>
              <a:rPr lang="en-US" b="1" i="1" cap="all" dirty="0" err="1">
                <a:solidFill>
                  <a:srgbClr val="FFFF00"/>
                </a:solidFill>
                <a:latin typeface="Calisto MT"/>
                <a:cs typeface="Calisto MT"/>
              </a:rPr>
              <a:t>SNRs</a:t>
            </a:r>
            <a:endParaRPr lang="en-US" b="1" i="1" cap="all" dirty="0">
              <a:solidFill>
                <a:srgbClr val="FFFF00"/>
              </a:solidFill>
              <a:latin typeface="Calisto MT"/>
              <a:cs typeface="Calisto MT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872" y="3298095"/>
            <a:ext cx="4366357" cy="3059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97123" y="3430782"/>
            <a:ext cx="1229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Caprioli</a:t>
            </a:r>
            <a:r>
              <a:rPr lang="en-US" sz="1400" dirty="0" smtClean="0"/>
              <a:t> 2011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993" y="3298094"/>
            <a:ext cx="4436379" cy="30598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44603" y="6074941"/>
            <a:ext cx="1611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Amato &amp; PB 2012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11"/>
            <a:ext cx="8229600" cy="11430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CCFFCC"/>
                </a:solidFill>
                <a:latin typeface="Calisto MT"/>
                <a:cs typeface="Calisto MT"/>
              </a:rPr>
              <a:t>DO WE HAVE A STANDARD MODEL?</a:t>
            </a:r>
            <a:endParaRPr lang="en-US" sz="2800" b="1" dirty="0">
              <a:solidFill>
                <a:schemeClr val="bg1"/>
              </a:solidFill>
              <a:latin typeface="Calisto MT"/>
              <a:cs typeface="Calisto M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199" y="1179311"/>
            <a:ext cx="8442117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chemeClr val="bg1"/>
                </a:solidFill>
                <a:latin typeface="Calisto MT"/>
                <a:cs typeface="Calisto MT"/>
              </a:rPr>
              <a:t>THE MAIN GUIDANCE FROM DATA HAS COME FROM:</a:t>
            </a:r>
          </a:p>
          <a:p>
            <a:pPr algn="just"/>
            <a:endParaRPr lang="en-US" b="1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>
              <a:buFontTx/>
              <a:buChar char="-"/>
            </a:pPr>
            <a:r>
              <a:rPr lang="en-US" b="1" dirty="0" smtClean="0">
                <a:solidFill>
                  <a:srgbClr val="CCFFCC"/>
                </a:solidFill>
                <a:latin typeface="Calisto MT"/>
                <a:cs typeface="Calisto MT"/>
              </a:rPr>
              <a:t> PROTON KNEE AT ~ THE ALL-PARTICLE KNEE</a:t>
            </a:r>
          </a:p>
          <a:p>
            <a:pPr algn="just">
              <a:buFontTx/>
              <a:buChar char="-"/>
            </a:pPr>
            <a:r>
              <a:rPr lang="en-US" b="1" dirty="0" smtClean="0">
                <a:solidFill>
                  <a:srgbClr val="CCFFCC"/>
                </a:solidFill>
                <a:latin typeface="Calisto MT"/>
                <a:cs typeface="Calisto MT"/>
              </a:rPr>
              <a:t> B/C RATIO (and other secondary/primary ratios)</a:t>
            </a:r>
          </a:p>
          <a:p>
            <a:pPr algn="just"/>
            <a:endParaRPr lang="en-US" b="1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endParaRPr lang="en-US" b="1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endParaRPr lang="en-US" b="1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r>
              <a:rPr lang="en-US" b="1" dirty="0" smtClean="0">
                <a:solidFill>
                  <a:schemeClr val="bg1"/>
                </a:solidFill>
                <a:latin typeface="Calisto MT"/>
                <a:cs typeface="Calisto MT"/>
              </a:rPr>
              <a:t>THE MOST </a:t>
            </a:r>
            <a:r>
              <a:rPr lang="en-US" b="1" i="1" dirty="0" smtClean="0">
                <a:solidFill>
                  <a:srgbClr val="FFFF00"/>
                </a:solidFill>
                <a:latin typeface="Calisto MT"/>
                <a:cs typeface="Calisto MT"/>
              </a:rPr>
              <a:t>‘STANDARD’ MODEL </a:t>
            </a:r>
            <a:r>
              <a:rPr lang="en-US" b="1" dirty="0" smtClean="0">
                <a:solidFill>
                  <a:schemeClr val="bg1"/>
                </a:solidFill>
                <a:latin typeface="Calisto MT"/>
                <a:cs typeface="Calisto MT"/>
              </a:rPr>
              <a:t>WE HAVE CONSISTS OF TWO PIECES:</a:t>
            </a:r>
          </a:p>
          <a:p>
            <a:pPr algn="just"/>
            <a:endParaRPr lang="en-US" b="1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marL="342900" indent="-342900" algn="just"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Calisto MT"/>
                <a:cs typeface="Calisto MT"/>
              </a:rPr>
              <a:t>Particles propagate diffusively in the Galaxy, which should explain the secondary/primary ratios and unstable isotopes + diffuse </a:t>
            </a:r>
            <a:r>
              <a:rPr lang="en-US" b="1" dirty="0" err="1" smtClean="0">
                <a:solidFill>
                  <a:schemeClr val="bg1"/>
                </a:solidFill>
                <a:latin typeface="Calisto MT"/>
                <a:cs typeface="Calisto MT"/>
              </a:rPr>
              <a:t>bkgnds</a:t>
            </a:r>
            <a:r>
              <a:rPr lang="en-US" b="1" dirty="0" smtClean="0">
                <a:solidFill>
                  <a:schemeClr val="bg1"/>
                </a:solidFill>
                <a:latin typeface="Calisto MT"/>
                <a:cs typeface="Calisto MT"/>
              </a:rPr>
              <a:t>.</a:t>
            </a:r>
          </a:p>
          <a:p>
            <a:pPr marL="342900" indent="-342900" algn="just"/>
            <a:endParaRPr lang="en-US" b="1" dirty="0" smtClean="0">
              <a:solidFill>
                <a:srgbClr val="CCFFCC"/>
              </a:solidFill>
              <a:latin typeface="Calisto MT"/>
              <a:cs typeface="Calisto MT"/>
            </a:endParaRPr>
          </a:p>
          <a:p>
            <a:pPr marL="342900" indent="-342900" algn="just"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Calisto MT"/>
                <a:cs typeface="Calisto MT"/>
              </a:rPr>
              <a:t>Particles are accelerated in supernova remnants (</a:t>
            </a:r>
            <a:r>
              <a:rPr lang="en-US" b="1" dirty="0" err="1" smtClean="0">
                <a:solidFill>
                  <a:schemeClr val="bg1"/>
                </a:solidFill>
                <a:latin typeface="Calisto MT"/>
                <a:cs typeface="Calisto MT"/>
              </a:rPr>
              <a:t>SNRs</a:t>
            </a:r>
            <a:r>
              <a:rPr lang="en-US" b="1" dirty="0" smtClean="0">
                <a:solidFill>
                  <a:schemeClr val="bg1"/>
                </a:solidFill>
                <a:latin typeface="Calisto MT"/>
                <a:cs typeface="Calisto MT"/>
              </a:rPr>
              <a:t>) through Diffusive Shock Acceleration</a:t>
            </a:r>
          </a:p>
          <a:p>
            <a:pPr marL="342900" indent="-342900" algn="just"/>
            <a:endParaRPr lang="en-US" b="1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marL="342900" indent="-342900" algn="just"/>
            <a:endParaRPr lang="en-US" b="1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marL="342900" indent="-342900" algn="just"/>
            <a:endParaRPr lang="en-US" b="1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marL="342900" indent="-342900" algn="just">
              <a:buAutoNum type="arabicPeriod"/>
            </a:pPr>
            <a:endParaRPr lang="en-US" b="1" dirty="0" smtClean="0">
              <a:solidFill>
                <a:schemeClr val="bg1"/>
              </a:solidFill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8"/>
            <a:ext cx="91440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Calisto MT"/>
                <a:cs typeface="Calisto MT"/>
              </a:rPr>
              <a:t>POSSIBLE REASONS FOR STEEPER SPECTRA</a:t>
            </a:r>
            <a:endParaRPr lang="en-US" sz="2800" b="1" dirty="0">
              <a:latin typeface="Calisto MT"/>
              <a:cs typeface="Calisto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128" y="1143468"/>
            <a:ext cx="8982872" cy="566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AutoNum type="arabicPeriod"/>
            </a:pPr>
            <a:r>
              <a:rPr lang="en-US" sz="1600" b="1" dirty="0" smtClean="0">
                <a:solidFill>
                  <a:prstClr val="black"/>
                </a:solidFill>
                <a:latin typeface="Calisto MT"/>
                <a:cs typeface="Calisto MT"/>
              </a:rPr>
              <a:t>DYNAMICAL REACTION OF AMPLIFIED MAGNETIC FIELD </a:t>
            </a:r>
            <a:r>
              <a:rPr lang="en-US" sz="1600" b="1" dirty="0">
                <a:solidFill>
                  <a:srgbClr val="FF0000"/>
                </a:solidFill>
              </a:rPr>
              <a:t>(</a:t>
            </a:r>
            <a:r>
              <a:rPr lang="en-US" sz="1600" b="1" dirty="0" err="1">
                <a:solidFill>
                  <a:srgbClr val="FF0000"/>
                </a:solidFill>
              </a:rPr>
              <a:t>Caprioli</a:t>
            </a:r>
            <a:r>
              <a:rPr lang="en-US" sz="1600" b="1" dirty="0">
                <a:solidFill>
                  <a:srgbClr val="FF0000"/>
                </a:solidFill>
              </a:rPr>
              <a:t> +, 2008,2009)</a:t>
            </a:r>
          </a:p>
          <a:p>
            <a:pPr marL="342900" indent="-342900" algn="just"/>
            <a:endParaRPr lang="en-US" b="1" dirty="0">
              <a:solidFill>
                <a:srgbClr val="0000FF"/>
              </a:solidFill>
            </a:endParaRPr>
          </a:p>
          <a:p>
            <a:pPr marL="342900" indent="-342900" algn="just"/>
            <a:endParaRPr lang="en-US" b="1" dirty="0">
              <a:solidFill>
                <a:srgbClr val="0000FF"/>
              </a:solidFill>
            </a:endParaRPr>
          </a:p>
          <a:p>
            <a:pPr marL="342900" indent="-342900" algn="just"/>
            <a:endParaRPr lang="en-US" b="1" dirty="0" smtClean="0">
              <a:solidFill>
                <a:srgbClr val="0000FF"/>
              </a:solidFill>
            </a:endParaRPr>
          </a:p>
          <a:p>
            <a:pPr marL="342900" indent="-342900" algn="just"/>
            <a:endParaRPr lang="en-US" b="1" dirty="0" smtClean="0">
              <a:solidFill>
                <a:srgbClr val="0000FF"/>
              </a:solidFill>
            </a:endParaRPr>
          </a:p>
          <a:p>
            <a:pPr marL="342900" indent="-342900" algn="just"/>
            <a:endParaRPr lang="en-US" b="1" dirty="0" smtClean="0">
              <a:solidFill>
                <a:srgbClr val="0000FF"/>
              </a:solidFill>
            </a:endParaRPr>
          </a:p>
          <a:p>
            <a:pPr marL="342900" indent="-342900" algn="just"/>
            <a:r>
              <a:rPr lang="en-US" sz="1600" b="1" dirty="0">
                <a:solidFill>
                  <a:prstClr val="black"/>
                </a:solidFill>
                <a:latin typeface="Calisto MT"/>
                <a:cs typeface="Calisto MT"/>
              </a:rPr>
              <a:t>2. SHOCK MODIFICATION INDUCED BY NEUTRALS IN THE SHOCK REGION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(PB+, 2012)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marL="342900" indent="-342900" algn="just"/>
            <a:r>
              <a:rPr lang="en-US" sz="1600" dirty="0" smtClean="0">
                <a:solidFill>
                  <a:srgbClr val="3366FF"/>
                </a:solidFill>
                <a:latin typeface="Calisto MT"/>
                <a:cs typeface="Calisto MT"/>
                <a:sym typeface="Wingdings"/>
              </a:rPr>
              <a:t>	SEE TALK BY G. MORLINO AND DISCUSSION LATER IN THIS TALK</a:t>
            </a:r>
          </a:p>
          <a:p>
            <a:pPr marL="342900" indent="-342900" algn="just"/>
            <a:endParaRPr lang="en-US" b="1" dirty="0" smtClean="0">
              <a:solidFill>
                <a:srgbClr val="3366FF"/>
              </a:solidFill>
              <a:sym typeface="Wingdings"/>
            </a:endParaRPr>
          </a:p>
          <a:p>
            <a:pPr marL="342900" indent="-342900" algn="just"/>
            <a:endParaRPr lang="en-US" b="1" dirty="0" smtClean="0">
              <a:solidFill>
                <a:srgbClr val="3366FF"/>
              </a:solidFill>
              <a:sym typeface="Wingdings"/>
            </a:endParaRPr>
          </a:p>
          <a:p>
            <a:pPr marL="342900" indent="-342900" algn="just"/>
            <a:r>
              <a:rPr lang="en-US" sz="1600" b="1" dirty="0">
                <a:solidFill>
                  <a:prstClr val="black"/>
                </a:solidFill>
                <a:latin typeface="Calisto MT"/>
                <a:cs typeface="Calisto MT"/>
                <a:sym typeface="Wingdings"/>
              </a:rPr>
              <a:t>3. FINITE VELOCITY OF SCATTERING CENTERS</a:t>
            </a:r>
            <a:r>
              <a:rPr lang="en-US" sz="2000" b="1" dirty="0">
                <a:solidFill>
                  <a:prstClr val="black"/>
                </a:solidFill>
                <a:latin typeface="Calisto MT"/>
                <a:cs typeface="Calisto MT"/>
                <a:sym typeface="Wingdings"/>
              </a:rPr>
              <a:t> 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(</a:t>
            </a:r>
            <a:r>
              <a:rPr lang="en-US" sz="1600" b="1" dirty="0" err="1">
                <a:solidFill>
                  <a:srgbClr val="FF0000"/>
                </a:solidFill>
                <a:sym typeface="Wingdings"/>
              </a:rPr>
              <a:t>Caprioli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+, 2010, </a:t>
            </a:r>
            <a:r>
              <a:rPr lang="en-US" sz="1600" b="1" dirty="0" err="1">
                <a:solidFill>
                  <a:srgbClr val="FF0000"/>
                </a:solidFill>
                <a:sym typeface="Wingdings"/>
              </a:rPr>
              <a:t>Zirakashvili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, </a:t>
            </a:r>
            <a:r>
              <a:rPr lang="en-US" sz="1600" b="1" dirty="0" err="1">
                <a:solidFill>
                  <a:srgbClr val="FF0000"/>
                </a:solidFill>
                <a:sym typeface="Wingdings"/>
              </a:rPr>
              <a:t>Ptuskin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, </a:t>
            </a:r>
            <a:r>
              <a:rPr lang="en-US" sz="1600" b="1" dirty="0" err="1">
                <a:solidFill>
                  <a:srgbClr val="FF0000"/>
                </a:solidFill>
                <a:sym typeface="Wingdings"/>
              </a:rPr>
              <a:t>Seo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 2010)</a:t>
            </a:r>
            <a:endParaRPr lang="en-US" sz="1600" b="1" dirty="0" smtClean="0">
              <a:solidFill>
                <a:srgbClr val="FF0000"/>
              </a:solidFill>
              <a:sym typeface="Wingdings"/>
            </a:endParaRPr>
          </a:p>
          <a:p>
            <a:pPr marL="342900" indent="-342900" algn="just"/>
            <a:r>
              <a:rPr lang="en-US" dirty="0" smtClean="0">
                <a:solidFill>
                  <a:srgbClr val="3366FF"/>
                </a:solidFill>
                <a:latin typeface="Calisto MT"/>
                <a:cs typeface="Calisto MT"/>
                <a:sym typeface="Wingdings"/>
              </a:rPr>
              <a:t>   </a:t>
            </a:r>
            <a:r>
              <a:rPr lang="en-US" sz="1600" dirty="0" smtClean="0">
                <a:solidFill>
                  <a:srgbClr val="3366FF"/>
                </a:solidFill>
                <a:latin typeface="Calisto MT"/>
                <a:cs typeface="Calisto MT"/>
                <a:sym typeface="Wingdings"/>
              </a:rPr>
              <a:t>IF </a:t>
            </a:r>
            <a:r>
              <a:rPr lang="en-US" sz="1600" dirty="0">
                <a:solidFill>
                  <a:srgbClr val="3366FF"/>
                </a:solidFill>
                <a:latin typeface="Calisto MT"/>
                <a:cs typeface="Calisto MT"/>
                <a:sym typeface="Wingdings"/>
              </a:rPr>
              <a:t>MAGNETIC FIELD AMPLIFICATION LEADS TO FAST MOVING WAVES </a:t>
            </a:r>
            <a:r>
              <a:rPr lang="en-US" sz="1600" dirty="0" smtClean="0">
                <a:solidFill>
                  <a:srgbClr val="3366FF"/>
                </a:solidFill>
                <a:latin typeface="Calisto MT"/>
                <a:cs typeface="Calisto MT"/>
                <a:sym typeface="Wingdings"/>
              </a:rPr>
              <a:t>IN THE </a:t>
            </a:r>
            <a:r>
              <a:rPr lang="en-US" sz="1600" dirty="0">
                <a:solidFill>
                  <a:srgbClr val="3366FF"/>
                </a:solidFill>
                <a:latin typeface="Calisto MT"/>
                <a:cs typeface="Calisto MT"/>
                <a:sym typeface="Wingdings"/>
              </a:rPr>
              <a:t>PLASMA</a:t>
            </a:r>
            <a:r>
              <a:rPr lang="en-US" sz="1600" dirty="0" smtClean="0">
                <a:solidFill>
                  <a:srgbClr val="3366FF"/>
                </a:solidFill>
                <a:latin typeface="Calisto MT"/>
                <a:cs typeface="Calisto MT"/>
                <a:sym typeface="Wingdings"/>
              </a:rPr>
              <a:t> FRAME</a:t>
            </a:r>
            <a:r>
              <a:rPr lang="en-US" sz="1600" dirty="0">
                <a:solidFill>
                  <a:srgbClr val="3366FF"/>
                </a:solidFill>
                <a:latin typeface="Calisto MT"/>
                <a:cs typeface="Calisto MT"/>
                <a:sym typeface="Wingdings"/>
              </a:rPr>
              <a:t>, THEN THE COMPRESSION FACTOR RELEVANT FOR ACCELERATION IS THAT OF THE</a:t>
            </a:r>
            <a:r>
              <a:rPr lang="en-US" sz="1600" dirty="0" smtClean="0">
                <a:solidFill>
                  <a:srgbClr val="3366FF"/>
                </a:solidFill>
                <a:latin typeface="Calisto MT"/>
                <a:cs typeface="Calisto MT"/>
                <a:sym typeface="Wingdings"/>
              </a:rPr>
              <a:t> SCATTERING </a:t>
            </a:r>
            <a:r>
              <a:rPr lang="en-US" sz="1600" dirty="0">
                <a:solidFill>
                  <a:srgbClr val="3366FF"/>
                </a:solidFill>
                <a:latin typeface="Calisto MT"/>
                <a:cs typeface="Calisto MT"/>
                <a:sym typeface="Wingdings"/>
              </a:rPr>
              <a:t>CENTER’S VELOCITY. THIS EFFECT MAY LEAD TO STEEPENING AS WELL AS TO</a:t>
            </a:r>
            <a:r>
              <a:rPr lang="en-US" sz="1600" dirty="0" smtClean="0">
                <a:solidFill>
                  <a:srgbClr val="3366FF"/>
                </a:solidFill>
                <a:latin typeface="Calisto MT"/>
                <a:cs typeface="Calisto MT"/>
                <a:sym typeface="Wingdings"/>
              </a:rPr>
              <a:t> HARDENING </a:t>
            </a:r>
            <a:r>
              <a:rPr lang="en-US" sz="1600" dirty="0">
                <a:solidFill>
                  <a:srgbClr val="3366FF"/>
                </a:solidFill>
                <a:latin typeface="Calisto MT"/>
                <a:cs typeface="Calisto MT"/>
                <a:sym typeface="Wingdings"/>
              </a:rPr>
              <a:t>DEPENDING ON HELICITY</a:t>
            </a:r>
            <a:r>
              <a:rPr lang="en-US" sz="1600" dirty="0" smtClean="0">
                <a:solidFill>
                  <a:srgbClr val="3366FF"/>
                </a:solidFill>
                <a:latin typeface="Calisto MT"/>
                <a:cs typeface="Calisto MT"/>
                <a:sym typeface="Wingdings"/>
              </a:rPr>
              <a:t>.</a:t>
            </a:r>
          </a:p>
          <a:p>
            <a:pPr marL="342900" indent="-342900" algn="just"/>
            <a:endParaRPr lang="en-US" sz="1600" dirty="0" smtClean="0">
              <a:solidFill>
                <a:srgbClr val="3366FF"/>
              </a:solidFill>
              <a:latin typeface="Calisto MT"/>
              <a:cs typeface="Calisto MT"/>
              <a:sym typeface="Wingdings"/>
            </a:endParaRPr>
          </a:p>
          <a:p>
            <a:pPr marL="342900" indent="-342900" algn="just"/>
            <a:endParaRPr lang="en-US" sz="1600" dirty="0" smtClean="0">
              <a:solidFill>
                <a:srgbClr val="3366FF"/>
              </a:solidFill>
              <a:latin typeface="Calisto MT"/>
              <a:cs typeface="Calisto MT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63185" y="1666213"/>
            <a:ext cx="2752164" cy="679547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6" name="Right Arrow 5"/>
          <p:cNvSpPr/>
          <p:nvPr/>
        </p:nvSpPr>
        <p:spPr>
          <a:xfrm>
            <a:off x="3406588" y="1792941"/>
            <a:ext cx="627530" cy="46317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4118" y="1703295"/>
            <a:ext cx="40703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CHANGE IN THE EQUATION OF STATE</a:t>
            </a:r>
            <a:r>
              <a:rPr lang="en-US" sz="1600" dirty="0">
                <a:solidFill>
                  <a:srgbClr val="0000FF"/>
                </a:solidFill>
                <a:sym typeface="Wingdings"/>
              </a:rPr>
              <a:t> LESS</a:t>
            </a:r>
          </a:p>
          <a:p>
            <a:r>
              <a:rPr lang="en-US" sz="1600" dirty="0">
                <a:solidFill>
                  <a:srgbClr val="0000FF"/>
                </a:solidFill>
                <a:sym typeface="Wingdings"/>
              </a:rPr>
              <a:t>COMPRESSION @ SHOCK </a:t>
            </a:r>
            <a:r>
              <a:rPr lang="en-US" sz="1600" dirty="0" err="1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1600" dirty="0">
                <a:solidFill>
                  <a:srgbClr val="0000FF"/>
                </a:solidFill>
                <a:sym typeface="Wingdings"/>
              </a:rPr>
              <a:t> STEEPER SPECTRA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1236"/>
            <a:ext cx="8229600" cy="11430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CCFFCC"/>
                </a:solidFill>
                <a:latin typeface="Calisto MT"/>
                <a:cs typeface="Calisto MT"/>
              </a:rPr>
              <a:t>HARD He SPECTRUM</a:t>
            </a:r>
            <a:endParaRPr lang="en-US" sz="2800" b="1" dirty="0">
              <a:solidFill>
                <a:srgbClr val="CCFFCC"/>
              </a:solidFill>
              <a:latin typeface="Calisto MT"/>
              <a:cs typeface="Calisto M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347090"/>
            <a:ext cx="82296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chemeClr val="bg1"/>
                </a:solidFill>
                <a:latin typeface="Calisto MT"/>
                <a:cs typeface="Calisto MT"/>
              </a:rPr>
              <a:t>THE ONLY VIABLE EXPLANATION OF THE HARDER He SPECTRUM SO FAR IS BASED ON THE INJECTION MODEL OF </a:t>
            </a:r>
            <a:r>
              <a:rPr lang="en-US" sz="1600" dirty="0" err="1" smtClean="0">
                <a:solidFill>
                  <a:schemeClr val="bg1"/>
                </a:solidFill>
                <a:latin typeface="Calisto MT"/>
                <a:cs typeface="Calisto MT"/>
              </a:rPr>
              <a:t>Malkov</a:t>
            </a:r>
            <a:r>
              <a:rPr lang="en-US" sz="1600" dirty="0" smtClean="0">
                <a:solidFill>
                  <a:schemeClr val="bg1"/>
                </a:solidFill>
                <a:latin typeface="Calisto MT"/>
                <a:cs typeface="Calisto MT"/>
              </a:rPr>
              <a:t> et al. 2012. </a:t>
            </a:r>
          </a:p>
          <a:p>
            <a:pPr algn="just"/>
            <a:endParaRPr lang="en-US" sz="1600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endParaRPr lang="en-US" sz="1600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r>
              <a:rPr lang="en-US" sz="1600" dirty="0" smtClean="0">
                <a:solidFill>
                  <a:schemeClr val="bg1"/>
                </a:solidFill>
                <a:latin typeface="Calisto MT"/>
                <a:cs typeface="Calisto MT"/>
              </a:rPr>
              <a:t>THE PREFERENTIAL INJECTION OF He</a:t>
            </a:r>
            <a:r>
              <a:rPr lang="en-US" sz="1600" baseline="30000" dirty="0" smtClean="0">
                <a:solidFill>
                  <a:schemeClr val="bg1"/>
                </a:solidFill>
                <a:latin typeface="Calisto MT"/>
                <a:cs typeface="Calisto MT"/>
              </a:rPr>
              <a:t>2+</a:t>
            </a:r>
            <a:r>
              <a:rPr lang="en-US" sz="1600" dirty="0" smtClean="0">
                <a:solidFill>
                  <a:schemeClr val="bg1"/>
                </a:solidFill>
                <a:latin typeface="Calisto MT"/>
                <a:cs typeface="Calisto MT"/>
              </a:rPr>
              <a:t> IS DUE TO ITS LARGER LARMOR RADIUS, BUT THEN IT IS REQUIRED TO DECREASE WITH M</a:t>
            </a:r>
            <a:r>
              <a:rPr lang="en-US" sz="1600" baseline="-25000" dirty="0" smtClean="0">
                <a:solidFill>
                  <a:schemeClr val="bg1"/>
                </a:solidFill>
                <a:latin typeface="Calisto MT"/>
                <a:cs typeface="Calisto MT"/>
              </a:rPr>
              <a:t>A</a:t>
            </a:r>
            <a:endParaRPr lang="en-US" sz="1600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endParaRPr lang="en-US" sz="1600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endParaRPr lang="en-US" sz="1600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r>
              <a:rPr lang="en-US" sz="1600" dirty="0" smtClean="0">
                <a:solidFill>
                  <a:schemeClr val="bg1"/>
                </a:solidFill>
                <a:latin typeface="Calisto MT"/>
                <a:cs typeface="Calisto MT"/>
              </a:rPr>
              <a:t>INDEPENDENT OF THIS MODEL PROVIDING OR NOT THE CORRECT INTERPRETATION OF THE DATA, IT GIVES US A FLAVOR OF HOW MUCH OUR ‘STANDARD MODEL’ IS SENSITIVE TO POORLY KNOWN ASPECTS OF THE MICROPHYSICS</a:t>
            </a:r>
          </a:p>
          <a:p>
            <a:pPr algn="just"/>
            <a:endParaRPr lang="en-US" sz="1600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endParaRPr lang="en-US" sz="1600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r>
              <a:rPr lang="en-US" sz="1600" dirty="0" smtClean="0">
                <a:solidFill>
                  <a:schemeClr val="bg1"/>
                </a:solidFill>
                <a:latin typeface="Calisto MT"/>
                <a:cs typeface="Calisto MT"/>
              </a:rPr>
              <a:t>THIS IS, IN A WAY, A RECENT FINDING, DUE TO THE FACT THAT THE EFFECTS WE ARE SEARCHING FOR ARE AT THE SAME LEVEL OF EXPERIMENTAL SYSTEMATICS…  </a:t>
            </a:r>
            <a:endParaRPr lang="en-US" sz="1600" dirty="0">
              <a:solidFill>
                <a:schemeClr val="bg1"/>
              </a:solidFill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792" y="0"/>
            <a:ext cx="8571880" cy="11430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FFFF"/>
                </a:solidFill>
                <a:latin typeface="Calisto MT"/>
                <a:cs typeface="Calisto MT"/>
              </a:rPr>
              <a:t>MAGNETIC FIELD AMPLIFICATION</a:t>
            </a:r>
            <a:endParaRPr lang="en-US" sz="2800" b="1" dirty="0">
              <a:solidFill>
                <a:srgbClr val="FFFFFF"/>
              </a:solidFill>
              <a:latin typeface="Calisto MT"/>
              <a:cs typeface="Calisto MT"/>
            </a:endParaRPr>
          </a:p>
        </p:txBody>
      </p:sp>
      <p:pic>
        <p:nvPicPr>
          <p:cNvPr id="4" name="Picture 7" descr="rcw8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9550" y="794445"/>
            <a:ext cx="2584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9550" y="4518577"/>
            <a:ext cx="258445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70378" y="4892210"/>
            <a:ext cx="2889172" cy="1965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70378" y="2709236"/>
            <a:ext cx="2889172" cy="2182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59550" y="2775645"/>
            <a:ext cx="2584450" cy="2116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70378" y="2709236"/>
            <a:ext cx="2889172" cy="2182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408206" y="1073393"/>
            <a:ext cx="598112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FFFF00"/>
                </a:solidFill>
                <a:latin typeface="Calisto MT"/>
                <a:cs typeface="Calisto MT"/>
              </a:rPr>
              <a:t>TYPICAL SIZE OF THE FILAMENTS ~ 10</a:t>
            </a:r>
            <a:r>
              <a:rPr lang="en-US" b="1" baseline="30000" dirty="0">
                <a:solidFill>
                  <a:srgbClr val="FFFF00"/>
                </a:solidFill>
                <a:latin typeface="Calisto MT"/>
                <a:cs typeface="Calisto MT"/>
              </a:rPr>
              <a:t>-2 </a:t>
            </a:r>
            <a:r>
              <a:rPr lang="en-US" b="1" dirty="0">
                <a:solidFill>
                  <a:srgbClr val="FFFF00"/>
                </a:solidFill>
                <a:latin typeface="Calisto MT"/>
                <a:cs typeface="Calisto MT"/>
              </a:rPr>
              <a:t>parsec</a:t>
            </a:r>
          </a:p>
          <a:p>
            <a:pPr algn="just"/>
            <a:endParaRPr lang="en-US" b="1" dirty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/>
            <a:r>
              <a:rPr lang="en-US" b="1" dirty="0">
                <a:solidFill>
                  <a:srgbClr val="FFFF00"/>
                </a:solidFill>
                <a:latin typeface="Calisto MT"/>
                <a:cs typeface="Calisto MT"/>
              </a:rPr>
              <a:t>The emission in the filaments is </a:t>
            </a:r>
            <a:r>
              <a:rPr lang="en-US" sz="2000" b="1" dirty="0">
                <a:solidFill>
                  <a:srgbClr val="FFFF00"/>
                </a:solidFill>
                <a:latin typeface="Calisto MT"/>
                <a:cs typeface="Calisto MT"/>
              </a:rPr>
              <a:t>non-thermal synchrotron </a:t>
            </a:r>
            <a:r>
              <a:rPr lang="en-US" b="1" dirty="0">
                <a:solidFill>
                  <a:srgbClr val="FFFF00"/>
                </a:solidFill>
                <a:latin typeface="Calisto MT"/>
                <a:cs typeface="Calisto MT"/>
              </a:rPr>
              <a:t>of the highest energy electrons in the accelerator</a:t>
            </a:r>
          </a:p>
        </p:txBody>
      </p:sp>
      <p:pic>
        <p:nvPicPr>
          <p:cNvPr id="21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1000" y="2637292"/>
            <a:ext cx="57404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188985" y="3903063"/>
            <a:ext cx="3318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FFFFFF"/>
                </a:solidFill>
                <a:latin typeface="Calisto MT"/>
                <a:cs typeface="Calisto MT"/>
              </a:rPr>
              <a:t>Comparison with the observed thickness leads to an estimate for the local field</a:t>
            </a:r>
          </a:p>
        </p:txBody>
      </p:sp>
      <p:graphicFrame>
        <p:nvGraphicFramePr>
          <p:cNvPr id="23" name="Object 2"/>
          <p:cNvGraphicFramePr>
            <a:graphicFrameLocks noChangeAspect="1"/>
          </p:cNvGraphicFramePr>
          <p:nvPr/>
        </p:nvGraphicFramePr>
        <p:xfrm>
          <a:off x="592216" y="5337386"/>
          <a:ext cx="2647950" cy="403225"/>
        </p:xfrm>
        <a:graphic>
          <a:graphicData uri="http://schemas.openxmlformats.org/presentationml/2006/ole">
            <p:oleObj spid="_x0000_s57346" name="Equation" r:id="rId9" imgW="1003300" imgH="1651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793" y="0"/>
            <a:ext cx="8598336" cy="11430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FFFF"/>
                </a:solidFill>
                <a:latin typeface="Calisto MT"/>
                <a:cs typeface="Calisto MT"/>
              </a:rPr>
              <a:t>MAGNETIC FIELD AMPLIFICATION AND P</a:t>
            </a:r>
            <a:r>
              <a:rPr lang="en-US" sz="2800" b="1" baseline="-25000" dirty="0" smtClean="0">
                <a:solidFill>
                  <a:srgbClr val="FFFFFF"/>
                </a:solidFill>
                <a:latin typeface="Calisto MT"/>
                <a:cs typeface="Calisto MT"/>
              </a:rPr>
              <a:t>MAX</a:t>
            </a:r>
            <a:endParaRPr lang="en-US" sz="2800" b="1" dirty="0">
              <a:solidFill>
                <a:srgbClr val="FFFFFF"/>
              </a:solidFill>
              <a:latin typeface="Calisto MT"/>
              <a:cs typeface="Calisto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7793" y="1143000"/>
            <a:ext cx="8598336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>
                <a:solidFill>
                  <a:srgbClr val="FFFF00"/>
                </a:solidFill>
                <a:latin typeface="Calisto MT"/>
                <a:cs typeface="Calisto MT"/>
              </a:rPr>
              <a:t>THE EVIDENCE FOR B-FIELD AMPLIFICATION IS CRUCIAL FOR AT LEAST TWO REASONS:</a:t>
            </a:r>
          </a:p>
          <a:p>
            <a:pPr algn="just"/>
            <a:endParaRPr lang="en-US" i="1" dirty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>
              <a:buClr>
                <a:srgbClr val="FFFFFF"/>
              </a:buClr>
              <a:buFont typeface="Wingdings" charset="2"/>
              <a:buChar char=""/>
            </a:pPr>
            <a:r>
              <a:rPr lang="en-US" i="1" dirty="0">
                <a:solidFill>
                  <a:srgbClr val="FFFF00"/>
                </a:solidFill>
                <a:latin typeface="Calisto MT"/>
                <a:cs typeface="Calisto MT"/>
              </a:rPr>
              <a:t> IN THE ABSENCE OF THIS PHENOMENON THE MAXIMUM ENERGY OF ACCELERATED PARTICLES IS ~1-10 </a:t>
            </a:r>
            <a:r>
              <a:rPr lang="en-US" i="1" dirty="0" err="1">
                <a:solidFill>
                  <a:srgbClr val="FFFF00"/>
                </a:solidFill>
                <a:latin typeface="Calisto MT"/>
                <a:cs typeface="Calisto MT"/>
              </a:rPr>
              <a:t>GeV</a:t>
            </a:r>
            <a:r>
              <a:rPr lang="en-US" i="1" dirty="0">
                <a:solidFill>
                  <a:srgbClr val="FFFF00"/>
                </a:solidFill>
                <a:latin typeface="Calisto MT"/>
                <a:cs typeface="Calisto MT"/>
              </a:rPr>
              <a:t> ONLY</a:t>
            </a:r>
          </a:p>
          <a:p>
            <a:pPr algn="just">
              <a:buClr>
                <a:srgbClr val="FFFFFF"/>
              </a:buClr>
              <a:buFont typeface="Wingdings" charset="2"/>
              <a:buChar char=""/>
            </a:pPr>
            <a:endParaRPr lang="en-US" i="1" dirty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>
              <a:buClr>
                <a:srgbClr val="FFFFFF"/>
              </a:buClr>
              <a:buFont typeface="Wingdings" charset="2"/>
              <a:buChar char=""/>
            </a:pPr>
            <a:r>
              <a:rPr lang="en-US" i="1" dirty="0">
                <a:solidFill>
                  <a:srgbClr val="FFFF00"/>
                </a:solidFill>
                <a:latin typeface="Calisto MT"/>
                <a:cs typeface="Calisto MT"/>
              </a:rPr>
              <a:t> MAGNETIC FIELD AMPLIFICATION HAS LONG BEEN EXPECTED AS A BY-PRODUCT OF CR ACCELERATION (STREAMING INSTABILITY)</a:t>
            </a:r>
          </a:p>
          <a:p>
            <a:pPr algn="just">
              <a:buClr>
                <a:srgbClr val="FFFFFF"/>
              </a:buClr>
              <a:buFont typeface="Wingdings" charset="2"/>
              <a:buChar char=""/>
            </a:pPr>
            <a:endParaRPr lang="en-US" i="1" dirty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>
              <a:buClr>
                <a:srgbClr val="FFFFFF"/>
              </a:buClr>
            </a:pPr>
            <a:r>
              <a:rPr lang="en-US" i="1" dirty="0">
                <a:solidFill>
                  <a:srgbClr val="CCFFCC"/>
                </a:solidFill>
                <a:latin typeface="Calisto MT"/>
                <a:cs typeface="Calisto MT"/>
              </a:rPr>
              <a:t>IN THE BOHM ASSUMPTION FOR THE TURBULENT COMPONENT:</a:t>
            </a:r>
          </a:p>
          <a:p>
            <a:pPr algn="just">
              <a:buClr>
                <a:srgbClr val="FFFFFF"/>
              </a:buClr>
            </a:pPr>
            <a:endParaRPr lang="en-US" i="1" dirty="0">
              <a:solidFill>
                <a:srgbClr val="CCFFCC"/>
              </a:solidFill>
              <a:latin typeface="Calisto MT"/>
              <a:cs typeface="Calisto MT"/>
            </a:endParaRPr>
          </a:p>
          <a:p>
            <a:pPr algn="just">
              <a:buClr>
                <a:srgbClr val="FFFFFF"/>
              </a:buClr>
            </a:pPr>
            <a:endParaRPr lang="en-US" i="1" dirty="0">
              <a:solidFill>
                <a:srgbClr val="CCFFCC"/>
              </a:solidFill>
              <a:latin typeface="Calisto MT"/>
              <a:cs typeface="Calisto MT"/>
            </a:endParaRPr>
          </a:p>
          <a:p>
            <a:pPr algn="just">
              <a:buClr>
                <a:srgbClr val="FFFFFF"/>
              </a:buClr>
            </a:pPr>
            <a:endParaRPr lang="en-US" i="1" dirty="0">
              <a:solidFill>
                <a:srgbClr val="CCFFCC"/>
              </a:solidFill>
              <a:latin typeface="Calisto MT"/>
              <a:cs typeface="Calisto MT"/>
            </a:endParaRPr>
          </a:p>
          <a:p>
            <a:pPr algn="just">
              <a:buClr>
                <a:srgbClr val="FFFFFF"/>
              </a:buClr>
            </a:pPr>
            <a:endParaRPr lang="en-US" i="1" dirty="0">
              <a:solidFill>
                <a:srgbClr val="CCFFCC"/>
              </a:solidFill>
              <a:latin typeface="Calisto MT"/>
              <a:cs typeface="Calisto MT"/>
            </a:endParaRPr>
          </a:p>
          <a:p>
            <a:pPr algn="just">
              <a:buClr>
                <a:srgbClr val="FFFFFF"/>
              </a:buClr>
            </a:pPr>
            <a:endParaRPr lang="en-US" i="1" dirty="0">
              <a:solidFill>
                <a:srgbClr val="CCFFCC"/>
              </a:solidFill>
              <a:latin typeface="Calisto MT"/>
              <a:cs typeface="Calisto MT"/>
            </a:endParaRPr>
          </a:p>
          <a:p>
            <a:pPr algn="just">
              <a:buClr>
                <a:srgbClr val="FFFFFF"/>
              </a:buClr>
            </a:pPr>
            <a:endParaRPr lang="en-US" i="1" dirty="0">
              <a:solidFill>
                <a:srgbClr val="CCFFCC"/>
              </a:solidFill>
              <a:latin typeface="Calisto MT"/>
              <a:cs typeface="Calisto MT"/>
            </a:endParaRPr>
          </a:p>
          <a:p>
            <a:pPr algn="just">
              <a:buClr>
                <a:srgbClr val="FFFFFF"/>
              </a:buClr>
            </a:pPr>
            <a:endParaRPr lang="en-US" i="1" dirty="0">
              <a:solidFill>
                <a:srgbClr val="CCFFCC"/>
              </a:solidFill>
              <a:latin typeface="Calisto MT"/>
              <a:cs typeface="Calisto MT"/>
            </a:endParaRPr>
          </a:p>
          <a:p>
            <a:pPr algn="just">
              <a:buClr>
                <a:srgbClr val="FFFFFF"/>
              </a:buClr>
            </a:pPr>
            <a:r>
              <a:rPr lang="en-US" i="1" dirty="0">
                <a:solidFill>
                  <a:srgbClr val="CCFFCC"/>
                </a:solidFill>
                <a:latin typeface="Calisto MT"/>
                <a:cs typeface="Calisto MT"/>
              </a:rPr>
              <a:t>CLOSE TO THE TIME OF BEGINNING OF THE SEDOV PHASE…</a:t>
            </a:r>
            <a:r>
              <a:rPr lang="en-US" i="1" dirty="0">
                <a:solidFill>
                  <a:srgbClr val="FFFF00"/>
                </a:solidFill>
                <a:latin typeface="Calisto MT"/>
                <a:cs typeface="Calisto MT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004585" y="4007860"/>
            <a:ext cx="6527763" cy="7506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58922" y="4874809"/>
            <a:ext cx="7506604" cy="778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7475" y="559160"/>
            <a:ext cx="8662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CCFFCC"/>
                </a:solidFill>
                <a:latin typeface="Calisto MT"/>
                <a:cs typeface="Calisto MT"/>
              </a:rPr>
              <a:t>THE QUESTION IS ‘WHETHER THE CR INDUCED INSTABILITIES GROW FAST ENOUGH TO ACHIEVE THE GOAL </a:t>
            </a:r>
          </a:p>
          <a:p>
            <a:pPr algn="just"/>
            <a:endParaRPr lang="en-US" dirty="0" smtClean="0">
              <a:solidFill>
                <a:srgbClr val="CCFFCC"/>
              </a:solidFill>
              <a:latin typeface="Calisto MT"/>
              <a:cs typeface="Calisto MT"/>
            </a:endParaRPr>
          </a:p>
          <a:p>
            <a:pPr algn="just"/>
            <a:r>
              <a:rPr lang="en-US" dirty="0" smtClean="0">
                <a:solidFill>
                  <a:srgbClr val="CCFFCC"/>
                </a:solidFill>
                <a:latin typeface="Calisto MT"/>
                <a:cs typeface="Calisto MT"/>
              </a:rPr>
              <a:t>A RELEVANT QUANTITY IS </a:t>
            </a:r>
            <a:endParaRPr lang="en-US" dirty="0">
              <a:solidFill>
                <a:srgbClr val="CCFFCC"/>
              </a:solidFill>
              <a:latin typeface="Calisto MT"/>
              <a:cs typeface="Calisto M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18" y="4417450"/>
            <a:ext cx="2662259" cy="8621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503385" y="1251006"/>
            <a:ext cx="1160110" cy="7146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89818" y="2175708"/>
            <a:ext cx="2662259" cy="89154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/>
          <p:cNvSpPr txBox="1"/>
          <p:nvPr/>
        </p:nvSpPr>
        <p:spPr>
          <a:xfrm>
            <a:off x="3469327" y="2175708"/>
            <a:ext cx="444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alisto MT"/>
                <a:cs typeface="Calisto MT"/>
              </a:rPr>
              <a:t>WEAK CR INDUCED MODIFICATION</a:t>
            </a:r>
            <a:endParaRPr lang="en-US" dirty="0">
              <a:solidFill>
                <a:srgbClr val="FFFF00"/>
              </a:solidFill>
              <a:latin typeface="Calisto MT"/>
              <a:cs typeface="Calisto M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69327" y="4417450"/>
            <a:ext cx="4685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alisto MT"/>
                <a:cs typeface="Calisto MT"/>
              </a:rPr>
              <a:t>STRONG CR INDUCED MODIFICATION</a:t>
            </a:r>
            <a:endParaRPr lang="en-US" dirty="0">
              <a:solidFill>
                <a:srgbClr val="FFFF00"/>
              </a:solidFill>
              <a:latin typeface="Calisto MT"/>
              <a:cs typeface="Calisto M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6577" y="2545040"/>
            <a:ext cx="52698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solidFill>
                  <a:schemeClr val="bg1"/>
                </a:solidFill>
                <a:latin typeface="Calisto MT"/>
                <a:cs typeface="Calisto MT"/>
              </a:rPr>
              <a:t>Alfven waves are excited, with a small imaginary part of frequency. The growth rate reads:</a:t>
            </a:r>
          </a:p>
          <a:p>
            <a:pPr algn="just"/>
            <a:endParaRPr lang="en-US" sz="1400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endParaRPr lang="en-US" sz="1400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r>
              <a:rPr lang="en-US" sz="1400" dirty="0" smtClean="0">
                <a:solidFill>
                  <a:schemeClr val="bg1"/>
                </a:solidFill>
                <a:latin typeface="Calisto MT"/>
                <a:cs typeface="Calisto MT"/>
              </a:rPr>
              <a:t>The resonant nature of the instability limits it to </a:t>
            </a:r>
            <a:r>
              <a:rPr lang="en-US" sz="1400" dirty="0" smtClean="0">
                <a:solidFill>
                  <a:schemeClr val="bg1"/>
                </a:solidFill>
                <a:latin typeface="Symbol Proportional BT" charset="2"/>
                <a:cs typeface="Symbol Proportional BT" charset="2"/>
              </a:rPr>
              <a:t>d</a:t>
            </a:r>
            <a:r>
              <a:rPr lang="en-US" sz="1400" dirty="0" smtClean="0">
                <a:solidFill>
                  <a:schemeClr val="bg1"/>
                </a:solidFill>
                <a:latin typeface="Calisto MT"/>
                <a:cs typeface="Calisto MT"/>
              </a:rPr>
              <a:t>B/B~1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702905" y="3077955"/>
            <a:ext cx="5119440" cy="37717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Rectangle 12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54289" y="4804985"/>
            <a:ext cx="52793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solidFill>
                  <a:srgbClr val="FFFFFF"/>
                </a:solidFill>
                <a:latin typeface="Calisto MT"/>
                <a:cs typeface="Calisto MT"/>
              </a:rPr>
              <a:t>Quasi-purely growing non resonant modes are excited (Bell 2004) together with </a:t>
            </a:r>
            <a:r>
              <a:rPr lang="en-US" sz="1400" dirty="0" err="1" smtClean="0">
                <a:solidFill>
                  <a:srgbClr val="FFFFFF"/>
                </a:solidFill>
                <a:latin typeface="Calisto MT"/>
                <a:cs typeface="Calisto MT"/>
              </a:rPr>
              <a:t>aperiodic</a:t>
            </a:r>
            <a:r>
              <a:rPr lang="en-US" sz="1400" dirty="0" smtClean="0">
                <a:solidFill>
                  <a:srgbClr val="FFFFFF"/>
                </a:solidFill>
                <a:latin typeface="Calisto MT"/>
                <a:cs typeface="Calisto MT"/>
              </a:rPr>
              <a:t> resonant modes with </a:t>
            </a:r>
            <a:r>
              <a:rPr lang="en-US" sz="1400" dirty="0" err="1" smtClean="0">
                <a:solidFill>
                  <a:srgbClr val="FFFFFF"/>
                </a:solidFill>
                <a:latin typeface="Calisto MT"/>
                <a:cs typeface="Calisto MT"/>
              </a:rPr>
              <a:t>Im[</a:t>
            </a:r>
            <a:r>
              <a:rPr lang="en-US" sz="1400" dirty="0" err="1">
                <a:solidFill>
                  <a:srgbClr val="FFFFFF"/>
                </a:solidFill>
                <a:latin typeface="Symbol Proportional BT" charset="2"/>
                <a:cs typeface="Symbol Proportional BT" charset="2"/>
              </a:rPr>
              <a:t>w</a:t>
            </a:r>
            <a:r>
              <a:rPr lang="en-US" sz="1400" dirty="0" err="1" smtClean="0">
                <a:solidFill>
                  <a:srgbClr val="FFFFFF"/>
                </a:solidFill>
                <a:latin typeface="Calisto MT"/>
                <a:cs typeface="Calisto MT"/>
              </a:rPr>
              <a:t>]~Re[</a:t>
            </a:r>
            <a:r>
              <a:rPr lang="en-US" sz="1400" dirty="0" err="1" smtClean="0">
                <a:solidFill>
                  <a:srgbClr val="FFFFFF"/>
                </a:solidFill>
                <a:latin typeface="Symbol Proportional BT" charset="2"/>
                <a:cs typeface="Symbol Proportional BT" charset="2"/>
              </a:rPr>
              <a:t>w</a:t>
            </a:r>
            <a:r>
              <a:rPr lang="en-US" sz="1400" dirty="0" smtClean="0">
                <a:solidFill>
                  <a:srgbClr val="FFFFFF"/>
                </a:solidFill>
                <a:latin typeface="Calisto MT"/>
                <a:cs typeface="Calisto MT"/>
              </a:rPr>
              <a:t>].</a:t>
            </a:r>
          </a:p>
          <a:p>
            <a:pPr algn="just"/>
            <a:r>
              <a:rPr lang="en-US" sz="1400" dirty="0" smtClean="0">
                <a:solidFill>
                  <a:srgbClr val="FFFFFF"/>
                </a:solidFill>
                <a:latin typeface="Calisto MT"/>
                <a:cs typeface="Calisto MT"/>
              </a:rPr>
              <a:t>In the absence of additional dynamics the non resonant modes do not scatter CR effectively [</a:t>
            </a:r>
            <a:r>
              <a:rPr lang="en-US" sz="1400" dirty="0" err="1" smtClean="0">
                <a:solidFill>
                  <a:srgbClr val="FFFFFF"/>
                </a:solidFill>
                <a:latin typeface="Calisto MT"/>
                <a:cs typeface="Calisto MT"/>
              </a:rPr>
              <a:t>k</a:t>
            </a:r>
            <a:r>
              <a:rPr lang="en-US" sz="1400" dirty="0" smtClean="0">
                <a:solidFill>
                  <a:srgbClr val="FFFFFF"/>
                </a:solidFill>
                <a:latin typeface="Calisto MT"/>
                <a:cs typeface="Calisto MT"/>
              </a:rPr>
              <a:t>&gt;&gt;1/r</a:t>
            </a:r>
            <a:r>
              <a:rPr lang="en-US" sz="1400" baseline="-25000" dirty="0" smtClean="0">
                <a:solidFill>
                  <a:srgbClr val="FFFFFF"/>
                </a:solidFill>
                <a:latin typeface="Calisto MT"/>
                <a:cs typeface="Calisto MT"/>
              </a:rPr>
              <a:t>L</a:t>
            </a:r>
            <a:r>
              <a:rPr lang="en-US" sz="1400" dirty="0" smtClean="0">
                <a:solidFill>
                  <a:srgbClr val="FFFFFF"/>
                </a:solidFill>
                <a:latin typeface="Calisto MT"/>
                <a:cs typeface="Calisto MT"/>
              </a:rPr>
              <a:t>(p)]</a:t>
            </a:r>
          </a:p>
          <a:p>
            <a:pPr algn="just"/>
            <a:endParaRPr lang="en-US" sz="1400" dirty="0">
              <a:solidFill>
                <a:srgbClr val="FFFFFF"/>
              </a:solidFill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912"/>
            <a:ext cx="8229600" cy="11430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CCFFCC"/>
                </a:solidFill>
                <a:latin typeface="Calisto MT"/>
                <a:cs typeface="Calisto MT"/>
              </a:rPr>
              <a:t>STRONGLY CR MODIFIED REGIME</a:t>
            </a:r>
            <a:endParaRPr lang="en-US" sz="2800" b="1" dirty="0">
              <a:solidFill>
                <a:srgbClr val="CCFFCC"/>
              </a:solidFill>
              <a:latin typeface="Calisto MT"/>
              <a:cs typeface="Calisto M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173" y="1089888"/>
            <a:ext cx="88525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rgbClr val="FFFF00"/>
                </a:solidFill>
                <a:latin typeface="Calisto MT"/>
                <a:cs typeface="Calisto MT"/>
              </a:rPr>
              <a:t>THE MAX GROWTH RATE IS:</a:t>
            </a:r>
          </a:p>
          <a:p>
            <a:pPr algn="just"/>
            <a:endParaRPr lang="en-US" sz="1600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/>
            <a:endParaRPr lang="en-US" sz="1600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/>
            <a:endParaRPr lang="en-US" sz="1600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/>
            <a:endParaRPr lang="en-US" sz="1600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/>
            <a:r>
              <a:rPr lang="en-US" sz="1600" dirty="0" smtClean="0">
                <a:solidFill>
                  <a:srgbClr val="FFFF00"/>
                </a:solidFill>
                <a:latin typeface="Calisto MT"/>
                <a:cs typeface="Calisto MT"/>
              </a:rPr>
              <a:t>WHERE J</a:t>
            </a:r>
            <a:r>
              <a:rPr lang="en-US" sz="1600" baseline="-25000" dirty="0" smtClean="0">
                <a:solidFill>
                  <a:srgbClr val="FFFF00"/>
                </a:solidFill>
                <a:latin typeface="Calisto MT"/>
                <a:cs typeface="Calisto MT"/>
              </a:rPr>
              <a:t>CR</a:t>
            </a:r>
            <a:r>
              <a:rPr lang="en-US" sz="1600" dirty="0" smtClean="0">
                <a:solidFill>
                  <a:srgbClr val="FFFF00"/>
                </a:solidFill>
                <a:latin typeface="Calisto MT"/>
                <a:cs typeface="Calisto MT"/>
              </a:rPr>
              <a:t> IS THE CR CURRENT. IN THE PICTURE OF </a:t>
            </a:r>
            <a:r>
              <a:rPr lang="en-US" sz="1600" dirty="0" err="1" smtClean="0">
                <a:solidFill>
                  <a:srgbClr val="FFFF00"/>
                </a:solidFill>
                <a:latin typeface="Calisto MT"/>
                <a:cs typeface="Calisto MT"/>
              </a:rPr>
              <a:t>Schure</a:t>
            </a:r>
            <a:r>
              <a:rPr lang="en-US" sz="1600" dirty="0" smtClean="0">
                <a:solidFill>
                  <a:srgbClr val="FFFF00"/>
                </a:solidFill>
                <a:latin typeface="Calisto MT"/>
                <a:cs typeface="Calisto MT"/>
              </a:rPr>
              <a:t>, Bell, </a:t>
            </a:r>
            <a:r>
              <a:rPr lang="en-US" sz="1600" dirty="0" err="1" smtClean="0">
                <a:solidFill>
                  <a:srgbClr val="FFFF00"/>
                </a:solidFill>
                <a:latin typeface="Calisto MT"/>
                <a:cs typeface="Calisto MT"/>
              </a:rPr>
              <a:t>Reville</a:t>
            </a:r>
            <a:r>
              <a:rPr lang="en-US" sz="1600" dirty="0" smtClean="0">
                <a:solidFill>
                  <a:srgbClr val="FFFF00"/>
                </a:solidFill>
                <a:latin typeface="Calisto MT"/>
                <a:cs typeface="Calisto MT"/>
              </a:rPr>
              <a:t> THE RELEVANT CURRENT IS THAT OF PARTICLES THAT ATTEMPT TO ESCAPE THE ACCELERATOR AT ENERGY E</a:t>
            </a:r>
          </a:p>
          <a:p>
            <a:pPr algn="just"/>
            <a:endParaRPr lang="en-US" sz="1600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/>
            <a:endParaRPr lang="en-US" sz="1600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/>
            <a:endParaRPr lang="en-US" sz="1600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/>
            <a:endParaRPr lang="en-US" sz="1600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/>
            <a:r>
              <a:rPr lang="en-US" sz="1600" dirty="0" smtClean="0">
                <a:solidFill>
                  <a:srgbClr val="FFFF00"/>
                </a:solidFill>
                <a:latin typeface="Calisto MT"/>
                <a:cs typeface="Calisto MT"/>
              </a:rPr>
              <a:t>THE </a:t>
            </a:r>
            <a:r>
              <a:rPr lang="en-US" sz="1600" dirty="0" smtClean="0">
                <a:solidFill>
                  <a:srgbClr val="FFFF00"/>
                </a:solidFill>
                <a:latin typeface="Symbol Proportional BT" charset="2"/>
                <a:cs typeface="Symbol Proportional BT" charset="2"/>
              </a:rPr>
              <a:t>d</a:t>
            </a:r>
            <a:r>
              <a:rPr lang="en-US" sz="1600" dirty="0" smtClean="0">
                <a:solidFill>
                  <a:srgbClr val="FFFF00"/>
                </a:solidFill>
                <a:latin typeface="Calisto MT"/>
                <a:cs typeface="Calisto MT"/>
              </a:rPr>
              <a:t>B GROWS BUT ALSO CHANGES SCALE (PLASMA IS MOVED AROUND WITH FORCE ~(1/c) J</a:t>
            </a:r>
            <a:r>
              <a:rPr lang="en-US" sz="1600" baseline="-25000" dirty="0" smtClean="0">
                <a:solidFill>
                  <a:srgbClr val="FFFF00"/>
                </a:solidFill>
                <a:latin typeface="Calisto MT"/>
                <a:cs typeface="Calisto MT"/>
              </a:rPr>
              <a:t>CR </a:t>
            </a:r>
            <a:r>
              <a:rPr lang="en-US" sz="1600" dirty="0" smtClean="0">
                <a:solidFill>
                  <a:srgbClr val="FFFF00"/>
                </a:solidFill>
                <a:latin typeface="Symbol Proportional BT" charset="2"/>
                <a:cs typeface="Symbol Proportional BT" charset="2"/>
              </a:rPr>
              <a:t>d</a:t>
            </a:r>
            <a:r>
              <a:rPr lang="en-US" sz="1600" dirty="0" smtClean="0">
                <a:solidFill>
                  <a:srgbClr val="FFFF00"/>
                </a:solidFill>
                <a:latin typeface="Calisto MT"/>
                <a:cs typeface="Calisto MT"/>
              </a:rPr>
              <a:t>B). SATURATION OCCURS WHEN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841000" y="1553990"/>
            <a:ext cx="5371833" cy="64115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341713" y="3239460"/>
            <a:ext cx="4387738" cy="6958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336146" y="5084201"/>
            <a:ext cx="6665433" cy="777907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529"/>
            <a:ext cx="8229600" cy="1143000"/>
          </a:xfrm>
        </p:spPr>
        <p:txBody>
          <a:bodyPr/>
          <a:lstStyle/>
          <a:p>
            <a:r>
              <a:rPr lang="en-US" sz="2800" dirty="0" smtClean="0">
                <a:solidFill>
                  <a:srgbClr val="CCFFCC"/>
                </a:solidFill>
                <a:latin typeface="Calisto MT"/>
                <a:cs typeface="Calisto MT"/>
              </a:rPr>
              <a:t>MAXIMUM ENERGY FOR A SNR IN THE ISM</a:t>
            </a:r>
            <a:endParaRPr lang="en-US" sz="2800" dirty="0">
              <a:solidFill>
                <a:srgbClr val="CCFFCC"/>
              </a:solidFill>
              <a:latin typeface="Calisto MT"/>
              <a:cs typeface="Calisto M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609" y="2178873"/>
            <a:ext cx="7086600" cy="1143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431" y="1118320"/>
            <a:ext cx="8558727" cy="501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chemeClr val="bg1"/>
                </a:solidFill>
                <a:latin typeface="Calisto MT"/>
                <a:cs typeface="Calisto MT"/>
              </a:rPr>
              <a:t>THE SATURATION IS TYPICALLY REACHED WHEN </a:t>
            </a:r>
            <a:r>
              <a:rPr lang="en-US" sz="1600" dirty="0" err="1" smtClean="0">
                <a:solidFill>
                  <a:schemeClr val="bg1"/>
                </a:solidFill>
                <a:latin typeface="Symbol Proportional BT" charset="2"/>
                <a:cs typeface="Symbol Proportional BT" charset="2"/>
              </a:rPr>
              <a:t>g</a:t>
            </a:r>
            <a:r>
              <a:rPr lang="en-US" sz="1600" baseline="-25000" dirty="0" err="1" smtClean="0">
                <a:solidFill>
                  <a:schemeClr val="bg1"/>
                </a:solidFill>
                <a:latin typeface="Calisto MT"/>
                <a:cs typeface="Calisto MT"/>
              </a:rPr>
              <a:t>W,max</a:t>
            </a:r>
            <a:r>
              <a:rPr lang="en-US" sz="1600" dirty="0" smtClean="0">
                <a:solidFill>
                  <a:schemeClr val="bg1"/>
                </a:solidFill>
                <a:latin typeface="Calisto MT"/>
                <a:cs typeface="Calisto MT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Calisto MT"/>
                <a:cs typeface="Calisto MT"/>
              </a:rPr>
              <a:t>t</a:t>
            </a:r>
            <a:r>
              <a:rPr lang="en-US" sz="1600" dirty="0" smtClean="0">
                <a:solidFill>
                  <a:schemeClr val="bg1"/>
                </a:solidFill>
                <a:latin typeface="Calisto MT"/>
                <a:cs typeface="Calisto MT"/>
              </a:rPr>
              <a:t> ~ 5, WHICH IMPLIES, EVALUATED AT THE BEGINNING OF THE SEDOV PHASE:</a:t>
            </a:r>
          </a:p>
          <a:p>
            <a:pPr algn="just"/>
            <a:endParaRPr lang="en-US" sz="1600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endParaRPr lang="en-US" sz="1600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endParaRPr lang="en-US" sz="1600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endParaRPr lang="en-US" sz="1600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endParaRPr lang="en-US" sz="1600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endParaRPr lang="en-US" sz="1600" dirty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endParaRPr lang="en-US" sz="1600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endParaRPr lang="en-US" sz="1600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endParaRPr lang="en-US" sz="1600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r>
              <a:rPr lang="en-US" sz="1600" dirty="0" smtClean="0">
                <a:solidFill>
                  <a:schemeClr val="bg1"/>
                </a:solidFill>
                <a:latin typeface="Calisto MT"/>
                <a:cs typeface="Calisto MT"/>
              </a:rPr>
              <a:t>THIS VALUE OF </a:t>
            </a:r>
            <a:r>
              <a:rPr lang="en-US" sz="1600" b="1" dirty="0" smtClean="0">
                <a:solidFill>
                  <a:srgbClr val="FFFF00"/>
                </a:solidFill>
                <a:latin typeface="Calisto MT"/>
                <a:cs typeface="Calisto MT"/>
              </a:rPr>
              <a:t>A FEW HUNDRED </a:t>
            </a:r>
            <a:r>
              <a:rPr lang="en-US" sz="1600" b="1" dirty="0" err="1" smtClean="0">
                <a:solidFill>
                  <a:srgbClr val="FFFF00"/>
                </a:solidFill>
                <a:latin typeface="Calisto MT"/>
                <a:cs typeface="Calisto MT"/>
              </a:rPr>
              <a:t>TeV</a:t>
            </a:r>
            <a:r>
              <a:rPr lang="en-US" sz="1600" dirty="0" smtClean="0">
                <a:solidFill>
                  <a:schemeClr val="bg1"/>
                </a:solidFill>
                <a:latin typeface="Calisto MT"/>
                <a:cs typeface="Calisto MT"/>
              </a:rPr>
              <a:t> IS RATHER WEAKLY DEPENDENT UPON THE VALUES OF PARAMETERS</a:t>
            </a:r>
          </a:p>
          <a:p>
            <a:pPr algn="just"/>
            <a:endParaRPr lang="en-US" sz="1600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endParaRPr lang="en-US" sz="1600" dirty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endParaRPr lang="en-US" sz="1600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r>
              <a:rPr lang="en-US" sz="1600" dirty="0" smtClean="0">
                <a:solidFill>
                  <a:schemeClr val="bg1"/>
                </a:solidFill>
                <a:latin typeface="Calisto MT"/>
                <a:cs typeface="Calisto MT"/>
              </a:rPr>
              <a:t>IT APPEARS UNLIKELY THAT PROTONS MAY BE ACCELERATED UP TO THE KNEE IN A SN TYPE </a:t>
            </a:r>
            <a:r>
              <a:rPr lang="en-US" sz="1600" dirty="0" err="1" smtClean="0">
                <a:solidFill>
                  <a:schemeClr val="bg1"/>
                </a:solidFill>
                <a:latin typeface="Calisto MT"/>
                <a:cs typeface="Calisto MT"/>
              </a:rPr>
              <a:t>Ia</a:t>
            </a:r>
            <a:r>
              <a:rPr lang="en-US" sz="1600" dirty="0" smtClean="0">
                <a:solidFill>
                  <a:schemeClr val="bg1"/>
                </a:solidFill>
                <a:latin typeface="Calisto MT"/>
                <a:cs typeface="Calisto MT"/>
              </a:rPr>
              <a:t>, ALTHOUGH THE PROBLEM IS BY A FACTOR ~10</a:t>
            </a:r>
          </a:p>
          <a:p>
            <a:pPr algn="just"/>
            <a:endParaRPr lang="en-US" sz="1600" dirty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endParaRPr lang="en-US" sz="1600" dirty="0">
              <a:solidFill>
                <a:schemeClr val="bg1"/>
              </a:solidFill>
              <a:latin typeface="Calisto MT"/>
              <a:cs typeface="Calisto M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8307" y="3044874"/>
            <a:ext cx="1484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Schure</a:t>
            </a:r>
            <a:r>
              <a:rPr lang="en-US" sz="1200" b="1" dirty="0" smtClean="0"/>
              <a:t> et al. 2012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82"/>
            <a:ext cx="8229600" cy="1143000"/>
          </a:xfrm>
        </p:spPr>
        <p:txBody>
          <a:bodyPr/>
          <a:lstStyle/>
          <a:p>
            <a:r>
              <a:rPr lang="en-US" sz="2800" dirty="0" smtClean="0">
                <a:solidFill>
                  <a:srgbClr val="CCFFCC"/>
                </a:solidFill>
                <a:latin typeface="Calisto MT"/>
                <a:cs typeface="Calisto MT"/>
              </a:rPr>
              <a:t>MAXIMUM ENERGY FOR A SNR IN A SUPERGIANT WIND</a:t>
            </a:r>
            <a:endParaRPr lang="en-US" sz="2800" dirty="0">
              <a:solidFill>
                <a:srgbClr val="CCFFCC"/>
              </a:solidFill>
              <a:latin typeface="Calisto MT"/>
              <a:cs typeface="Calisto M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720" y="1786861"/>
            <a:ext cx="1657707" cy="7297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387" y="1127808"/>
            <a:ext cx="8681941" cy="5509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chemeClr val="bg1"/>
                </a:solidFill>
                <a:latin typeface="Calisto MT"/>
                <a:cs typeface="Calisto MT"/>
              </a:rPr>
              <a:t>CORE COLLAPSE SN OFTEN EXPLODE IN THE WIND OF THE GIANT PROGENITOR. THE GAS DENSITY IN THE WIND IS</a:t>
            </a:r>
          </a:p>
          <a:p>
            <a:pPr algn="just"/>
            <a:endParaRPr lang="en-US" sz="1600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endParaRPr lang="en-US" sz="1600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endParaRPr lang="en-US" sz="1600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endParaRPr lang="en-US" sz="1600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r>
              <a:rPr lang="en-US" sz="1600" dirty="0" smtClean="0">
                <a:solidFill>
                  <a:schemeClr val="bg1"/>
                </a:solidFill>
                <a:latin typeface="Calisto MT"/>
                <a:cs typeface="Calisto MT"/>
              </a:rPr>
              <a:t>THE MAX ENERGY OF ACCELERATED PARTICLES IS</a:t>
            </a:r>
          </a:p>
          <a:p>
            <a:pPr algn="just"/>
            <a:endParaRPr lang="en-US" sz="1600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endParaRPr lang="en-US" sz="1600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endParaRPr lang="en-US" sz="1600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endParaRPr lang="en-US" sz="1600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r>
              <a:rPr lang="en-US" sz="1600" dirty="0" smtClean="0">
                <a:solidFill>
                  <a:schemeClr val="bg1"/>
                </a:solidFill>
                <a:latin typeface="Calisto MT"/>
                <a:cs typeface="Calisto MT"/>
              </a:rPr>
              <a:t>IN THE DENSE WIND THE SEDOV PHASE IS REACHED AT DISTANCE </a:t>
            </a:r>
          </a:p>
          <a:p>
            <a:pPr algn="just"/>
            <a:endParaRPr lang="en-US" sz="1600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endParaRPr lang="en-US" sz="1600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endParaRPr lang="en-US" sz="1600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r>
              <a:rPr lang="en-US" sz="1600" dirty="0" smtClean="0">
                <a:solidFill>
                  <a:schemeClr val="bg1"/>
                </a:solidFill>
                <a:latin typeface="Calisto MT"/>
                <a:cs typeface="Calisto MT"/>
              </a:rPr>
              <a:t>CHOOSING:</a:t>
            </a:r>
          </a:p>
          <a:p>
            <a:pPr algn="just"/>
            <a:endParaRPr lang="en-US" sz="1600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r>
              <a:rPr lang="en-US" sz="1600" dirty="0" smtClean="0">
                <a:solidFill>
                  <a:schemeClr val="bg1"/>
                </a:solidFill>
                <a:latin typeface="Calisto MT"/>
                <a:cs typeface="Calisto MT"/>
              </a:rPr>
              <a:t>AND WITH A SHOCK SPEED 20000 km/</a:t>
            </a:r>
            <a:r>
              <a:rPr lang="en-US" sz="1600" dirty="0" err="1" smtClean="0">
                <a:solidFill>
                  <a:schemeClr val="bg1"/>
                </a:solidFill>
                <a:latin typeface="Calisto MT"/>
                <a:cs typeface="Calisto MT"/>
              </a:rPr>
              <a:t>s</a:t>
            </a:r>
            <a:r>
              <a:rPr lang="en-US" sz="1600" dirty="0" smtClean="0">
                <a:solidFill>
                  <a:schemeClr val="bg1"/>
                </a:solidFill>
                <a:latin typeface="Calisto MT"/>
                <a:cs typeface="Calisto MT"/>
              </a:rPr>
              <a:t> </a:t>
            </a:r>
          </a:p>
          <a:p>
            <a:pPr algn="just"/>
            <a:endParaRPr lang="en-US" sz="1600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r>
              <a:rPr lang="en-US" sz="1600" dirty="0" smtClean="0">
                <a:solidFill>
                  <a:schemeClr val="bg1"/>
                </a:solidFill>
                <a:latin typeface="Calisto MT"/>
                <a:cs typeface="Calisto MT"/>
              </a:rPr>
              <a:t>													close to the knee…</a:t>
            </a:r>
          </a:p>
          <a:p>
            <a:pPr algn="just"/>
            <a:endParaRPr lang="en-US" sz="1600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r>
              <a:rPr lang="en-US" sz="1600" b="1" dirty="0" smtClean="0">
                <a:solidFill>
                  <a:srgbClr val="FFFF00"/>
                </a:solidFill>
                <a:latin typeface="Calisto MT"/>
                <a:cs typeface="Calisto MT"/>
              </a:rPr>
              <a:t>STILL, PARAMETERS NEED TO BE PUSHED TO EXTREME VALUES</a:t>
            </a:r>
            <a:endParaRPr lang="en-US" sz="1600" b="1" dirty="0">
              <a:solidFill>
                <a:srgbClr val="FFFF00"/>
              </a:solidFill>
              <a:latin typeface="Calisto MT"/>
              <a:cs typeface="Calisto M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348" y="2943690"/>
            <a:ext cx="2360047" cy="80274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023395" y="2953168"/>
            <a:ext cx="1563887" cy="793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023395" y="3095322"/>
            <a:ext cx="1203085" cy="37337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2512" y="4193565"/>
            <a:ext cx="1666791" cy="4458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3973" y="4755400"/>
            <a:ext cx="6066362" cy="3832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6644" y="5699509"/>
            <a:ext cx="30226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41868"/>
            <a:ext cx="8382000" cy="451406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Calisto MT"/>
                <a:cs typeface="Calisto MT"/>
              </a:rPr>
              <a:t>TYCHO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4473664" y="4729164"/>
            <a:ext cx="16850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err="1" smtClean="0">
                <a:solidFill>
                  <a:srgbClr val="FFFFFF"/>
                </a:solidFill>
                <a:latin typeface="Calibri" pitchFamily="26" charset="0"/>
              </a:rPr>
              <a:t>Morlino</a:t>
            </a:r>
            <a:r>
              <a:rPr lang="en-US" sz="1200" dirty="0" smtClean="0">
                <a:solidFill>
                  <a:srgbClr val="FFFFFF"/>
                </a:solidFill>
                <a:latin typeface="Calibri" pitchFamily="26" charset="0"/>
              </a:rPr>
              <a:t> &amp; </a:t>
            </a:r>
            <a:r>
              <a:rPr lang="en-US" sz="1200" dirty="0" err="1" smtClean="0">
                <a:solidFill>
                  <a:srgbClr val="FFFFFF"/>
                </a:solidFill>
                <a:latin typeface="Calibri" pitchFamily="26" charset="0"/>
              </a:rPr>
              <a:t>Caprioli</a:t>
            </a:r>
            <a:r>
              <a:rPr lang="en-US" sz="1200" dirty="0" smtClean="0">
                <a:solidFill>
                  <a:srgbClr val="FFFFFF"/>
                </a:solidFill>
                <a:latin typeface="Calibri" pitchFamily="26" charset="0"/>
              </a:rPr>
              <a:t> </a:t>
            </a:r>
            <a:r>
              <a:rPr lang="en-US" sz="1200" dirty="0">
                <a:solidFill>
                  <a:srgbClr val="FFFFFF"/>
                </a:solidFill>
                <a:latin typeface="Calibri" pitchFamily="26" charset="0"/>
              </a:rPr>
              <a:t>2011</a:t>
            </a: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5545766" y="1194484"/>
            <a:ext cx="35170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alisto MT"/>
                <a:ea typeface="Arial Rounded MT Bold" pitchFamily="26" charset="0"/>
                <a:cs typeface="Calisto MT"/>
              </a:rPr>
              <a:t>STEEP SPECTRUM</a:t>
            </a:r>
            <a:r>
              <a:rPr lang="en-US" dirty="0" smtClean="0">
                <a:solidFill>
                  <a:srgbClr val="FF0000"/>
                </a:solidFill>
                <a:latin typeface="Calisto MT"/>
                <a:ea typeface="Arial Rounded MT Bold" pitchFamily="26" charset="0"/>
                <a:cs typeface="Calisto MT"/>
              </a:rPr>
              <a:t> HARD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alisto MT"/>
                <a:ea typeface="Arial Rounded MT Bold" pitchFamily="26" charset="0"/>
                <a:cs typeface="Calisto MT"/>
              </a:rPr>
              <a:t>TO</a:t>
            </a:r>
            <a:r>
              <a:rPr lang="en-US" dirty="0">
                <a:solidFill>
                  <a:srgbClr val="FF0000"/>
                </a:solidFill>
                <a:latin typeface="Calisto MT"/>
                <a:ea typeface="Arial Rounded MT Bold" pitchFamily="26" charset="0"/>
                <a:cs typeface="Calisto MT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alisto MT"/>
                <a:ea typeface="Arial Rounded MT Bold" pitchFamily="26" charset="0"/>
                <a:cs typeface="Calisto MT"/>
              </a:rPr>
              <a:t>EXPLAIN </a:t>
            </a:r>
            <a:r>
              <a:rPr lang="en-US" dirty="0">
                <a:solidFill>
                  <a:srgbClr val="FF0000"/>
                </a:solidFill>
                <a:latin typeface="Calisto MT"/>
                <a:ea typeface="Arial Rounded MT Bold" pitchFamily="26" charset="0"/>
                <a:cs typeface="Calisto MT"/>
              </a:rPr>
              <a:t>WITH LEPTONS</a:t>
            </a:r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3664" y="1885950"/>
            <a:ext cx="4670335" cy="284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rot="16200000" flipH="1">
            <a:off x="7263371" y="1928253"/>
            <a:ext cx="1024882" cy="940275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64574" y="4729164"/>
            <a:ext cx="1798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E</a:t>
            </a:r>
            <a:r>
              <a:rPr lang="en-US" sz="2000" b="1" baseline="-25000" dirty="0" smtClean="0">
                <a:solidFill>
                  <a:srgbClr val="FFFF00"/>
                </a:solidFill>
              </a:rPr>
              <a:t>max</a:t>
            </a:r>
            <a:r>
              <a:rPr lang="en-US" sz="2000" b="1" dirty="0" smtClean="0">
                <a:solidFill>
                  <a:srgbClr val="FFFF00"/>
                </a:solidFill>
              </a:rPr>
              <a:t>~500 </a:t>
            </a:r>
            <a:r>
              <a:rPr lang="en-US" sz="2000" b="1" dirty="0" err="1" smtClean="0">
                <a:solidFill>
                  <a:srgbClr val="FFFF00"/>
                </a:solidFill>
              </a:rPr>
              <a:t>TeV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85950"/>
            <a:ext cx="4327503" cy="278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383" y="5236995"/>
            <a:ext cx="8822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rgbClr val="FFFFFF"/>
                </a:solidFill>
                <a:latin typeface="Calisto MT"/>
                <a:cs typeface="Calisto MT"/>
              </a:rPr>
              <a:t>THE STEEP SPECTRUM MAY BE THE RESULT OF FINITE VELOCITY OF SCATTERING CENTERS (</a:t>
            </a:r>
            <a:r>
              <a:rPr lang="en-US" sz="1400" dirty="0" err="1" smtClean="0">
                <a:solidFill>
                  <a:srgbClr val="FFFF00"/>
                </a:solidFill>
                <a:latin typeface="Calisto MT"/>
                <a:cs typeface="Calisto MT"/>
              </a:rPr>
              <a:t>Caprioli</a:t>
            </a:r>
            <a:r>
              <a:rPr lang="en-US" sz="1400" dirty="0" smtClean="0">
                <a:solidFill>
                  <a:srgbClr val="FFFF00"/>
                </a:solidFill>
                <a:latin typeface="Calisto MT"/>
                <a:cs typeface="Calisto MT"/>
              </a:rPr>
              <a:t> et al. 2010, </a:t>
            </a:r>
            <a:r>
              <a:rPr lang="en-US" sz="1400" dirty="0" err="1" smtClean="0">
                <a:solidFill>
                  <a:srgbClr val="FFFF00"/>
                </a:solidFill>
                <a:latin typeface="Calisto MT"/>
                <a:cs typeface="Calisto MT"/>
              </a:rPr>
              <a:t>Ptuskin</a:t>
            </a:r>
            <a:r>
              <a:rPr lang="en-US" sz="1400" dirty="0" smtClean="0">
                <a:solidFill>
                  <a:srgbClr val="FFFF00"/>
                </a:solidFill>
                <a:latin typeface="Calisto MT"/>
                <a:cs typeface="Calisto MT"/>
              </a:rPr>
              <a:t> et al. 2010, </a:t>
            </a:r>
            <a:r>
              <a:rPr lang="en-US" sz="1400" dirty="0" err="1" smtClean="0">
                <a:solidFill>
                  <a:srgbClr val="FFFF00"/>
                </a:solidFill>
                <a:latin typeface="Calisto MT"/>
                <a:cs typeface="Calisto MT"/>
              </a:rPr>
              <a:t>Morlino</a:t>
            </a:r>
            <a:r>
              <a:rPr lang="en-US" sz="1400" dirty="0" smtClean="0">
                <a:solidFill>
                  <a:srgbClr val="FFFF00"/>
                </a:solidFill>
                <a:latin typeface="Calisto MT"/>
                <a:cs typeface="Calisto MT"/>
              </a:rPr>
              <a:t> &amp; </a:t>
            </a:r>
            <a:r>
              <a:rPr lang="en-US" sz="1400" dirty="0" err="1" smtClean="0">
                <a:solidFill>
                  <a:srgbClr val="FFFF00"/>
                </a:solidFill>
                <a:latin typeface="Calisto MT"/>
                <a:cs typeface="Calisto MT"/>
              </a:rPr>
              <a:t>Caprioli</a:t>
            </a:r>
            <a:r>
              <a:rPr lang="en-US" sz="1400" dirty="0" smtClean="0">
                <a:solidFill>
                  <a:srgbClr val="FFFF00"/>
                </a:solidFill>
                <a:latin typeface="Calisto MT"/>
                <a:cs typeface="Calisto MT"/>
              </a:rPr>
              <a:t> 2011</a:t>
            </a:r>
            <a:r>
              <a:rPr lang="en-US" sz="1600" dirty="0" smtClean="0">
                <a:solidFill>
                  <a:srgbClr val="FFFFFF"/>
                </a:solidFill>
                <a:latin typeface="Calisto MT"/>
                <a:cs typeface="Calisto MT"/>
              </a:rPr>
              <a:t>) OR MAY RESULT FROM AN INHOMOGENEOUS MEDIUM (</a:t>
            </a:r>
            <a:r>
              <a:rPr lang="en-US" sz="1400" dirty="0" err="1" smtClean="0">
                <a:solidFill>
                  <a:srgbClr val="FFFF00"/>
                </a:solidFill>
                <a:latin typeface="Calisto MT"/>
                <a:cs typeface="Calisto MT"/>
              </a:rPr>
              <a:t>Berezhko</a:t>
            </a:r>
            <a:r>
              <a:rPr lang="en-US" sz="1400" dirty="0" smtClean="0">
                <a:solidFill>
                  <a:srgbClr val="FFFF00"/>
                </a:solidFill>
                <a:latin typeface="Calisto MT"/>
                <a:cs typeface="Calisto MT"/>
              </a:rPr>
              <a:t> et al. 2013</a:t>
            </a:r>
            <a:r>
              <a:rPr lang="en-US" sz="1600" dirty="0" smtClean="0">
                <a:solidFill>
                  <a:srgbClr val="FFFFFF"/>
                </a:solidFill>
                <a:latin typeface="Calisto MT"/>
                <a:cs typeface="Calisto MT"/>
              </a:rPr>
              <a:t>)</a:t>
            </a:r>
            <a:endParaRPr lang="en-US" sz="1600" dirty="0">
              <a:solidFill>
                <a:srgbClr val="FFFFFF"/>
              </a:solidFill>
              <a:latin typeface="Calisto MT"/>
              <a:cs typeface="Calisto M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389589" cy="3659952"/>
          </a:xfrm>
          <a:prstGeom prst="rect">
            <a:avLst/>
          </a:prstGeom>
        </p:spPr>
      </p:pic>
      <p:grpSp>
        <p:nvGrpSpPr>
          <p:cNvPr id="2" name="Group 8"/>
          <p:cNvGrpSpPr/>
          <p:nvPr/>
        </p:nvGrpSpPr>
        <p:grpSpPr>
          <a:xfrm>
            <a:off x="495364" y="872543"/>
            <a:ext cx="7909828" cy="4378763"/>
            <a:chOff x="495364" y="872543"/>
            <a:chExt cx="7909828" cy="437876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364" y="872543"/>
              <a:ext cx="7909828" cy="43787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629400" y="954787"/>
              <a:ext cx="31306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ALL PARTICLE SPECTRUM</a:t>
              </a:r>
              <a:endParaRPr lang="en-US" dirty="0"/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495364" y="1714448"/>
            <a:ext cx="8178263" cy="4527365"/>
            <a:chOff x="495364" y="1714448"/>
            <a:chExt cx="8178263" cy="452736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364" y="1714448"/>
              <a:ext cx="8178263" cy="452736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773262" y="1846521"/>
              <a:ext cx="2127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P+He</a:t>
              </a:r>
              <a:r>
                <a:rPr lang="en-US" dirty="0" smtClean="0"/>
                <a:t> SPECTRUM</a:t>
              </a:r>
              <a:endParaRPr lang="en-US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41" y="954787"/>
            <a:ext cx="8940405" cy="4934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58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  <a:latin typeface="Calisto MT"/>
                <a:cs typeface="Calisto MT"/>
              </a:rPr>
              <a:t>SPECTRA</a:t>
            </a:r>
            <a:endParaRPr lang="en-US" b="1" dirty="0">
              <a:solidFill>
                <a:schemeClr val="accent1"/>
              </a:solidFill>
              <a:latin typeface="Calisto MT"/>
              <a:cs typeface="Calisto M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55" y="1207582"/>
            <a:ext cx="4779189" cy="52586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378" y="1207582"/>
            <a:ext cx="4613351" cy="2283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7998" y="3596522"/>
            <a:ext cx="3708400" cy="3162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2913" y="1207582"/>
            <a:ext cx="2855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ALL PARTICLE SPECTRUM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8473" y="1460204"/>
            <a:ext cx="1195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PROTONS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90972" y="3647417"/>
            <a:ext cx="1911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P+He</a:t>
            </a:r>
            <a:r>
              <a:rPr lang="en-US" sz="1600" b="1" dirty="0" smtClean="0">
                <a:solidFill>
                  <a:srgbClr val="FF0000"/>
                </a:solidFill>
              </a:rPr>
              <a:t> (KASCADE)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807932" y="3083558"/>
            <a:ext cx="914324" cy="322004"/>
          </a:xfrm>
          <a:prstGeom prst="round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KNEE</a:t>
            </a:r>
            <a:endParaRPr lang="en-US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3131948" y="3753056"/>
            <a:ext cx="926217" cy="1082285"/>
            <a:chOff x="3131948" y="3753056"/>
            <a:chExt cx="926217" cy="1082285"/>
          </a:xfrm>
        </p:grpSpPr>
        <p:sp>
          <p:nvSpPr>
            <p:cNvPr id="12" name="Oval 11"/>
            <p:cNvSpPr/>
            <p:nvPr/>
          </p:nvSpPr>
          <p:spPr>
            <a:xfrm>
              <a:off x="3131948" y="3857476"/>
              <a:ext cx="926217" cy="945272"/>
            </a:xfrm>
            <a:prstGeom prst="ellipse">
              <a:avLst/>
            </a:prstGeom>
            <a:solidFill>
              <a:srgbClr val="FF6600">
                <a:alpha val="34000"/>
              </a:srgbClr>
            </a:solidFill>
            <a:ln>
              <a:solidFill>
                <a:srgbClr val="FF6600">
                  <a:alpha val="74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 smtClean="0">
                <a:solidFill>
                  <a:srgbClr val="000090"/>
                </a:solidFill>
              </a:endParaRPr>
            </a:p>
            <a:p>
              <a:pPr algn="ctr"/>
              <a:endParaRPr lang="en-US" sz="1200" b="1" dirty="0" smtClean="0">
                <a:solidFill>
                  <a:srgbClr val="000090"/>
                </a:solidFill>
              </a:endParaRPr>
            </a:p>
            <a:p>
              <a:pPr algn="ctr"/>
              <a:endParaRPr lang="en-US" sz="1200" b="1" dirty="0" smtClean="0">
                <a:solidFill>
                  <a:srgbClr val="000090"/>
                </a:solidFill>
              </a:endParaRPr>
            </a:p>
            <a:p>
              <a:pPr algn="ctr"/>
              <a:endParaRPr lang="en-US" sz="1200" b="1" dirty="0" smtClean="0">
                <a:solidFill>
                  <a:srgbClr val="000090"/>
                </a:solidFill>
              </a:endParaRPr>
            </a:p>
            <a:p>
              <a:pPr algn="ctr"/>
              <a:endParaRPr lang="en-US" sz="1200" b="1" dirty="0" smtClean="0">
                <a:solidFill>
                  <a:srgbClr val="000090"/>
                </a:solidFill>
              </a:endParaRPr>
            </a:p>
            <a:p>
              <a:pPr algn="ctr"/>
              <a:endParaRPr lang="en-US" sz="1200" b="1" dirty="0" smtClean="0">
                <a:solidFill>
                  <a:srgbClr val="000090"/>
                </a:solidFill>
              </a:endParaRPr>
            </a:p>
            <a:p>
              <a:pPr algn="ctr"/>
              <a:endParaRPr lang="en-US" sz="1600" b="1" dirty="0" smtClean="0">
                <a:solidFill>
                  <a:srgbClr val="000090"/>
                </a:solidFill>
              </a:endParaRPr>
            </a:p>
            <a:p>
              <a:pPr algn="ctr"/>
              <a:endParaRPr lang="en-US" sz="1600" b="1" dirty="0" smtClean="0">
                <a:solidFill>
                  <a:srgbClr val="000090"/>
                </a:solidFill>
              </a:endParaRPr>
            </a:p>
            <a:p>
              <a:pPr algn="ctr"/>
              <a:endParaRPr lang="en-US" sz="1600" b="1" dirty="0" smtClean="0">
                <a:solidFill>
                  <a:srgbClr val="000090"/>
                </a:solidFill>
              </a:endParaRPr>
            </a:p>
            <a:p>
              <a:pPr algn="ctr"/>
              <a:endParaRPr lang="en-US" sz="1600" b="1" dirty="0">
                <a:solidFill>
                  <a:srgbClr val="00009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3320842">
              <a:off x="3113820" y="4171088"/>
              <a:ext cx="10822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/>
                <a:t>TRANSITION ?</a:t>
              </a:r>
              <a:endParaRPr lang="en-US" sz="1000" b="1" dirty="0"/>
            </a:p>
          </p:txBody>
        </p:sp>
      </p:grpSp>
      <p:sp>
        <p:nvSpPr>
          <p:cNvPr id="14" name="Rounded Rectangle 13"/>
          <p:cNvSpPr/>
          <p:nvPr/>
        </p:nvSpPr>
        <p:spPr>
          <a:xfrm rot="16200000">
            <a:off x="3317174" y="4720555"/>
            <a:ext cx="2179035" cy="429689"/>
          </a:xfrm>
          <a:prstGeom prst="roundRect">
            <a:avLst>
              <a:gd name="adj" fmla="val 16667"/>
            </a:avLst>
          </a:prstGeom>
          <a:solidFill>
            <a:srgbClr val="FF6600">
              <a:alpha val="33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rgbClr val="000090"/>
                </a:solidFill>
              </a:rPr>
              <a:t>GZK or SOMETHING ELSE?</a:t>
            </a:r>
            <a:endParaRPr lang="en-US" sz="1000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CCFFCC"/>
                </a:solidFill>
                <a:latin typeface="Calisto MT"/>
                <a:cs typeface="Calisto MT"/>
              </a:rPr>
              <a:t>WHERE DO GALACTIC </a:t>
            </a:r>
            <a:r>
              <a:rPr lang="en-US" sz="2800" b="1" dirty="0" err="1" smtClean="0">
                <a:solidFill>
                  <a:srgbClr val="CCFFCC"/>
                </a:solidFill>
                <a:latin typeface="Calisto MT"/>
                <a:cs typeface="Calisto MT"/>
              </a:rPr>
              <a:t>CRs</a:t>
            </a:r>
            <a:r>
              <a:rPr lang="en-US" sz="2800" b="1" dirty="0" smtClean="0">
                <a:solidFill>
                  <a:srgbClr val="CCFFCC"/>
                </a:solidFill>
                <a:latin typeface="Calisto MT"/>
                <a:cs typeface="Calisto MT"/>
              </a:rPr>
              <a:t> END?</a:t>
            </a:r>
            <a:endParaRPr lang="en-US" sz="2800" b="1" dirty="0">
              <a:solidFill>
                <a:srgbClr val="CCFFCC"/>
              </a:solidFill>
              <a:latin typeface="Calisto MT"/>
              <a:cs typeface="Calisto M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72" y="1143000"/>
            <a:ext cx="4782369" cy="33311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1107" y="4656264"/>
            <a:ext cx="87369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rgbClr val="FFFF00"/>
                </a:solidFill>
                <a:latin typeface="Calisto MT"/>
                <a:cs typeface="Calisto MT"/>
              </a:rPr>
              <a:t>A SUPERPOSITION OF EXPONENTIAL CUTOFFS SCALING WITH Z FROM THE KNEE LEADS TO A DEFICIT AT E&gt;10</a:t>
            </a:r>
            <a:r>
              <a:rPr lang="en-US" sz="1600" baseline="30000" dirty="0" smtClean="0">
                <a:solidFill>
                  <a:srgbClr val="FFFF00"/>
                </a:solidFill>
                <a:latin typeface="Calisto MT"/>
                <a:cs typeface="Calisto MT"/>
              </a:rPr>
              <a:t>7</a:t>
            </a:r>
            <a:r>
              <a:rPr lang="en-US" sz="1600" dirty="0" smtClean="0">
                <a:solidFill>
                  <a:srgbClr val="FFFF00"/>
                </a:solidFill>
                <a:latin typeface="Calisto MT"/>
                <a:cs typeface="Calisto MT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Calisto MT"/>
                <a:cs typeface="Calisto MT"/>
              </a:rPr>
              <a:t>GeV</a:t>
            </a:r>
            <a:endParaRPr lang="en-US" sz="1600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/>
            <a:endParaRPr lang="en-US" sz="1600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/>
            <a:r>
              <a:rPr lang="en-US" sz="1600" dirty="0" smtClean="0">
                <a:solidFill>
                  <a:srgbClr val="FFFF00"/>
                </a:solidFill>
                <a:latin typeface="Calisto MT"/>
                <a:cs typeface="Calisto MT"/>
              </a:rPr>
              <a:t>KASCADE GRANDE DATA SHOW A RATHER COMPLEX IMPLEMENTATION OF THE TRANSITION REGION, WHICH IS NOT EASY TO RECONCILE WITH OBSERVATIONS OF UHECR SPECTRA AND MASS COMPOSITION</a:t>
            </a:r>
            <a:endParaRPr lang="en-US" sz="1600" dirty="0">
              <a:solidFill>
                <a:srgbClr val="FFFF00"/>
              </a:solidFill>
              <a:latin typeface="Calisto MT"/>
              <a:cs typeface="Calisto M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17" y="4162419"/>
            <a:ext cx="1471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Amato &amp; PB 2012</a:t>
            </a:r>
            <a:endParaRPr lang="en-US" sz="12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313" y="1143000"/>
            <a:ext cx="3942282" cy="33311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94771" y="4205226"/>
            <a:ext cx="1309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Apel</a:t>
            </a:r>
            <a:r>
              <a:rPr lang="en-US" sz="1200" b="1" dirty="0" smtClean="0"/>
              <a:t> et al. 2013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CCFFCC"/>
                </a:solidFill>
                <a:latin typeface="Calisto MT"/>
                <a:cs typeface="Calisto MT"/>
              </a:rPr>
              <a:t>A LOOK FROM THE OTHER END…</a:t>
            </a:r>
            <a:endParaRPr lang="en-US" sz="3600" b="1" dirty="0">
              <a:solidFill>
                <a:schemeClr val="bg1"/>
              </a:solidFill>
              <a:latin typeface="Calisto MT"/>
              <a:cs typeface="Calisto MT"/>
            </a:endParaRPr>
          </a:p>
        </p:txBody>
      </p:sp>
      <p:pic>
        <p:nvPicPr>
          <p:cNvPr id="4" name="Picture 2" descr="flux_dip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1729" y="1143000"/>
            <a:ext cx="5056564" cy="359039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694262" y="1811679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Calisto MT"/>
                <a:cs typeface="Calisto MT"/>
              </a:rPr>
              <a:t>DIP</a:t>
            </a:r>
            <a:endParaRPr lang="en-US" b="1" dirty="0">
              <a:solidFill>
                <a:srgbClr val="800000"/>
              </a:solidFill>
              <a:latin typeface="Calisto MT"/>
              <a:cs typeface="Calisto M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96479" y="4960500"/>
            <a:ext cx="822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FFFF00"/>
                </a:solidFill>
                <a:latin typeface="Calisto MT"/>
                <a:cs typeface="Calisto MT"/>
              </a:rPr>
              <a:t>THE DIP IS THE ONLY EXPLANATION OF THE TRANSITION THAT IS COMPATIBLE WITH THE BASIC PREDICTIONS OF THE SNR PARADIGM FOR GALACTIC COSMIC RAYS</a:t>
            </a:r>
          </a:p>
          <a:p>
            <a:pPr algn="just"/>
            <a:endParaRPr lang="en-US" sz="1600" b="1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/>
            <a:r>
              <a:rPr lang="en-US" sz="1600" b="1" dirty="0" smtClean="0">
                <a:solidFill>
                  <a:srgbClr val="FFFF00"/>
                </a:solidFill>
                <a:latin typeface="Calisto MT"/>
                <a:cs typeface="Calisto MT"/>
              </a:rPr>
              <a:t>BUT IT IS INCOMPATIBLE WITH THE OBSERVED COMPOSITION</a:t>
            </a:r>
            <a:endParaRPr lang="en-US" sz="1600" b="1" dirty="0">
              <a:solidFill>
                <a:srgbClr val="FFFF00"/>
              </a:solidFill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375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Calisto MT"/>
                <a:cs typeface="Calisto MT"/>
              </a:rPr>
              <a:t>PHOTODISINTEGRATION OF NUCLEI</a:t>
            </a:r>
            <a:endParaRPr lang="en-US" sz="3200" b="1" dirty="0">
              <a:latin typeface="Calisto MT"/>
              <a:cs typeface="Calisto M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13" y="4581042"/>
            <a:ext cx="7543800" cy="1447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194" y="1186758"/>
            <a:ext cx="86298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800000"/>
                </a:solidFill>
                <a:latin typeface="Calisto MT"/>
                <a:cs typeface="Calisto MT"/>
              </a:rPr>
              <a:t>FOR NUCLEI THE MOST IMPORTANT PHYSICAL PROCESS IS THE PHOTO-DISINTEGRATION OF THE NUCLEI IN SCATTERING WITH PHOTONS OF THE EBL+CMB</a:t>
            </a:r>
          </a:p>
          <a:p>
            <a:pPr algn="just"/>
            <a:endParaRPr lang="en-US" dirty="0" smtClean="0">
              <a:solidFill>
                <a:srgbClr val="800000"/>
              </a:solidFill>
              <a:latin typeface="Calisto MT"/>
              <a:cs typeface="Calisto MT"/>
            </a:endParaRPr>
          </a:p>
          <a:p>
            <a:pPr algn="just"/>
            <a:r>
              <a:rPr lang="en-US" dirty="0" smtClean="0">
                <a:solidFill>
                  <a:srgbClr val="800000"/>
                </a:solidFill>
                <a:latin typeface="Calisto MT"/>
                <a:cs typeface="Calisto MT"/>
              </a:rPr>
              <a:t>INTERESTINGLY, THE FACT THAT THE BINDING ENERGY OF A NUCLEON IN A NUCLEUS DOES NOT DEPEND DRAMATICALLY UPON THE NUCLEUS, LEADS TO A WEAK DEPENDENCE OF THE CRITICAL LORENTZ FACTOR:   </a:t>
            </a:r>
            <a:endParaRPr lang="en-US" dirty="0">
              <a:solidFill>
                <a:srgbClr val="800000"/>
              </a:solidFill>
              <a:latin typeface="Calisto MT"/>
              <a:cs typeface="Calisto M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100" y="3688740"/>
            <a:ext cx="2410012" cy="770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6" y="1023810"/>
            <a:ext cx="9105394" cy="50636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8150" y="678224"/>
            <a:ext cx="1848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Aloisio</a:t>
            </a:r>
            <a:r>
              <a:rPr lang="en-US" dirty="0" smtClean="0">
                <a:solidFill>
                  <a:prstClr val="black"/>
                </a:solidFill>
              </a:rPr>
              <a:t> et al. 2013</a:t>
            </a:r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946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FFFF"/>
                </a:solidFill>
                <a:latin typeface="Calisto MT"/>
                <a:cs typeface="Calisto MT"/>
              </a:rPr>
              <a:t>TRANSITION AND UHECR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91" y="1515684"/>
            <a:ext cx="5664200" cy="3962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51191" y="1464166"/>
            <a:ext cx="3017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FFFF00"/>
                </a:solidFill>
                <a:latin typeface="Calisto MT"/>
                <a:cs typeface="Calisto MT"/>
              </a:rPr>
              <a:t>VERY HARD INJECTION  SPECTRA REQUIRED IF SOURCES GENERATE NUCLEI</a:t>
            </a:r>
            <a:endParaRPr lang="en-US" b="1" dirty="0">
              <a:solidFill>
                <a:srgbClr val="FFFF00"/>
              </a:solidFill>
              <a:latin typeface="Calisto MT"/>
              <a:cs typeface="Calisto M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6991" y="5879221"/>
            <a:ext cx="2759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FFFF00"/>
                </a:solidFill>
              </a:rPr>
              <a:t>Aloisio</a:t>
            </a:r>
            <a:r>
              <a:rPr lang="en-US" sz="1400" b="1" dirty="0" smtClean="0">
                <a:solidFill>
                  <a:srgbClr val="FFFF00"/>
                </a:solidFill>
              </a:rPr>
              <a:t>, </a:t>
            </a:r>
            <a:r>
              <a:rPr lang="en-US" sz="1400" b="1" dirty="0" err="1" smtClean="0">
                <a:solidFill>
                  <a:srgbClr val="FFFF00"/>
                </a:solidFill>
              </a:rPr>
              <a:t>Berezinsky</a:t>
            </a:r>
            <a:r>
              <a:rPr lang="en-US" sz="1400" b="1" dirty="0" smtClean="0">
                <a:solidFill>
                  <a:srgbClr val="FFFF00"/>
                </a:solidFill>
              </a:rPr>
              <a:t> &amp; PB 2014</a:t>
            </a:r>
            <a:endParaRPr lang="en-US" sz="1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946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FFFF"/>
                </a:solidFill>
                <a:latin typeface="Calisto MT"/>
                <a:cs typeface="Calisto MT"/>
              </a:rPr>
              <a:t>TRANSITION AND UHECR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3108"/>
            <a:ext cx="9129729" cy="31554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5881" y="5145449"/>
            <a:ext cx="2759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FFFF00"/>
                </a:solidFill>
              </a:rPr>
              <a:t>Aloisio</a:t>
            </a:r>
            <a:r>
              <a:rPr lang="en-US" sz="1400" b="1" dirty="0" smtClean="0">
                <a:solidFill>
                  <a:srgbClr val="FFFF00"/>
                </a:solidFill>
              </a:rPr>
              <a:t>, </a:t>
            </a:r>
            <a:r>
              <a:rPr lang="en-US" sz="1400" b="1" dirty="0" err="1" smtClean="0">
                <a:solidFill>
                  <a:srgbClr val="FFFF00"/>
                </a:solidFill>
              </a:rPr>
              <a:t>Berezinsky</a:t>
            </a:r>
            <a:r>
              <a:rPr lang="en-US" sz="1400" b="1" dirty="0" smtClean="0">
                <a:solidFill>
                  <a:srgbClr val="FFFF00"/>
                </a:solidFill>
              </a:rPr>
              <a:t> &amp; PB 2014</a:t>
            </a:r>
            <a:endParaRPr lang="en-US" sz="1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36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FFFF"/>
                </a:solidFill>
                <a:latin typeface="Calisto MT"/>
                <a:cs typeface="Calisto MT"/>
              </a:rPr>
              <a:t>TRANSITION AND UHECR</a:t>
            </a:r>
            <a:br>
              <a:rPr lang="en-US" sz="3600" b="1" dirty="0" smtClean="0">
                <a:solidFill>
                  <a:srgbClr val="FFFFFF"/>
                </a:solidFill>
                <a:latin typeface="Calisto MT"/>
                <a:cs typeface="Calisto MT"/>
              </a:rPr>
            </a:br>
            <a:r>
              <a:rPr lang="en-US" sz="2000" b="1" dirty="0" smtClean="0">
                <a:solidFill>
                  <a:srgbClr val="FFFFFF"/>
                </a:solidFill>
                <a:latin typeface="Calisto MT"/>
                <a:cs typeface="Calisto MT"/>
              </a:rPr>
              <a:t>Additional Galactic Component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950" y="1408518"/>
            <a:ext cx="5626100" cy="396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30390"/>
            <a:ext cx="9129729" cy="32259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721" y="5889616"/>
            <a:ext cx="27591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solidFill>
                  <a:srgbClr val="FFFF00"/>
                </a:solidFill>
              </a:rPr>
              <a:t>Aloisio</a:t>
            </a:r>
            <a:r>
              <a:rPr lang="en-US" sz="1400" b="1" dirty="0" smtClean="0">
                <a:solidFill>
                  <a:srgbClr val="FFFF00"/>
                </a:solidFill>
              </a:rPr>
              <a:t>, </a:t>
            </a:r>
            <a:r>
              <a:rPr lang="en-US" sz="1400" b="1" dirty="0" err="1" smtClean="0">
                <a:solidFill>
                  <a:srgbClr val="FFFF00"/>
                </a:solidFill>
              </a:rPr>
              <a:t>Berezinsky</a:t>
            </a:r>
            <a:r>
              <a:rPr lang="en-US" sz="1400" b="1" dirty="0" smtClean="0">
                <a:solidFill>
                  <a:srgbClr val="FFFF00"/>
                </a:solidFill>
              </a:rPr>
              <a:t> &amp; PB 2014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3395" y="2787518"/>
            <a:ext cx="8389800" cy="293457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  <a:latin typeface="Calisto MT"/>
                <a:cs typeface="Calisto MT"/>
              </a:rPr>
              <a:t>IF THE REQUIRED ADDITIONAL COMPONENT IS GALACTIC IN ORIGIN, IT HAS TO BE LIGHT.</a:t>
            </a:r>
          </a:p>
          <a:p>
            <a:pPr algn="ctr"/>
            <a:r>
              <a:rPr lang="en-US" sz="2400" b="1" dirty="0" smtClean="0">
                <a:solidFill>
                  <a:srgbClr val="000090"/>
                </a:solidFill>
                <a:latin typeface="Calisto MT"/>
                <a:cs typeface="Calisto MT"/>
              </a:rPr>
              <a:t>BUT THIS IS NOT CONSISTENT WITH THE ANISOTROPY MEASURED BY AUGER AT 10</a:t>
            </a:r>
            <a:r>
              <a:rPr lang="en-US" sz="2400" b="1" baseline="30000" dirty="0" smtClean="0">
                <a:solidFill>
                  <a:srgbClr val="000090"/>
                </a:solidFill>
                <a:latin typeface="Calisto MT"/>
                <a:cs typeface="Calisto MT"/>
              </a:rPr>
              <a:t>18</a:t>
            </a:r>
            <a:r>
              <a:rPr lang="en-US" sz="2400" b="1" dirty="0" smtClean="0">
                <a:solidFill>
                  <a:srgbClr val="000090"/>
                </a:solidFill>
                <a:latin typeface="Calisto MT"/>
                <a:cs typeface="Calisto MT"/>
              </a:rPr>
              <a:t> </a:t>
            </a:r>
            <a:r>
              <a:rPr lang="en-US" sz="2400" b="1" dirty="0" err="1" smtClean="0">
                <a:solidFill>
                  <a:srgbClr val="000090"/>
                </a:solidFill>
                <a:latin typeface="Calisto MT"/>
                <a:cs typeface="Calisto MT"/>
              </a:rPr>
              <a:t>eV</a:t>
            </a:r>
            <a:endParaRPr lang="en-US" sz="2400" b="1" dirty="0">
              <a:solidFill>
                <a:srgbClr val="000090"/>
              </a:solidFill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FFFF"/>
                </a:solidFill>
                <a:latin typeface="Calisto MT"/>
                <a:cs typeface="Calisto MT"/>
              </a:rPr>
              <a:t>TRANSITION AND UHECR</a:t>
            </a:r>
            <a:br>
              <a:rPr lang="en-US" sz="3600" b="1" dirty="0" smtClean="0">
                <a:solidFill>
                  <a:srgbClr val="FFFFFF"/>
                </a:solidFill>
                <a:latin typeface="Calisto MT"/>
                <a:cs typeface="Calisto MT"/>
              </a:rPr>
            </a:br>
            <a:r>
              <a:rPr lang="en-US" sz="2000" b="1" dirty="0" smtClean="0">
                <a:solidFill>
                  <a:srgbClr val="FFFFFF"/>
                </a:solidFill>
                <a:latin typeface="Calisto MT"/>
                <a:cs typeface="Calisto MT"/>
              </a:rPr>
              <a:t>Additional Extragalactic Component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356536"/>
            <a:ext cx="5600700" cy="3987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1" y="2569598"/>
            <a:ext cx="9129729" cy="32053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0421" y="6094800"/>
            <a:ext cx="27591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solidFill>
                  <a:srgbClr val="FFFF00"/>
                </a:solidFill>
              </a:rPr>
              <a:t>Aloisio</a:t>
            </a:r>
            <a:r>
              <a:rPr lang="en-US" sz="1400" b="1" dirty="0" smtClean="0">
                <a:solidFill>
                  <a:srgbClr val="FFFF00"/>
                </a:solidFill>
              </a:rPr>
              <a:t>, </a:t>
            </a:r>
            <a:r>
              <a:rPr lang="en-US" sz="1400" b="1" dirty="0" err="1" smtClean="0">
                <a:solidFill>
                  <a:srgbClr val="FFFF00"/>
                </a:solidFill>
              </a:rPr>
              <a:t>Berezinsky</a:t>
            </a:r>
            <a:r>
              <a:rPr lang="en-US" sz="1400" b="1" dirty="0" smtClean="0">
                <a:solidFill>
                  <a:srgbClr val="FFFF00"/>
                </a:solidFill>
              </a:rPr>
              <a:t> &amp; PB 2014</a:t>
            </a:r>
            <a:endParaRPr lang="en-US" sz="1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752"/>
            <a:ext cx="8229600" cy="11430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FFFF"/>
                </a:solidFill>
                <a:latin typeface="Calisto MT"/>
                <a:cs typeface="Calisto MT"/>
              </a:rPr>
              <a:t>TRANSITION AND UHECR</a:t>
            </a:r>
            <a:br>
              <a:rPr lang="en-US" sz="2800" b="1" dirty="0" smtClean="0">
                <a:solidFill>
                  <a:srgbClr val="FFFFFF"/>
                </a:solidFill>
                <a:latin typeface="Calisto MT"/>
                <a:cs typeface="Calisto MT"/>
              </a:rPr>
            </a:br>
            <a:r>
              <a:rPr lang="en-US" sz="2800" b="1" dirty="0" smtClean="0">
                <a:solidFill>
                  <a:srgbClr val="FFFFFF"/>
                </a:solidFill>
                <a:latin typeface="Calisto MT"/>
                <a:cs typeface="Calisto MT"/>
              </a:rPr>
              <a:t>Additional Extragalactic Component</a:t>
            </a:r>
            <a:endParaRPr lang="en-US" sz="2800" b="1" cap="all" dirty="0">
              <a:solidFill>
                <a:srgbClr val="CCFFCC"/>
              </a:solidFill>
              <a:latin typeface="Calisto MT"/>
              <a:cs typeface="Calisto M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709219"/>
            <a:ext cx="9144000" cy="3204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76254"/>
            <a:ext cx="9144000" cy="31764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1339887"/>
            <a:ext cx="27591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solidFill>
                  <a:srgbClr val="FFFF00"/>
                </a:solidFill>
              </a:rPr>
              <a:t>Aloisio</a:t>
            </a:r>
            <a:r>
              <a:rPr lang="en-US" sz="1400" b="1" dirty="0" smtClean="0">
                <a:solidFill>
                  <a:srgbClr val="FFFF00"/>
                </a:solidFill>
              </a:rPr>
              <a:t>, </a:t>
            </a:r>
            <a:r>
              <a:rPr lang="en-US" sz="1400" b="1" dirty="0" err="1" smtClean="0">
                <a:solidFill>
                  <a:srgbClr val="FFFF00"/>
                </a:solidFill>
              </a:rPr>
              <a:t>Berezinsky</a:t>
            </a:r>
            <a:r>
              <a:rPr lang="en-US" sz="1400" b="1" dirty="0" smtClean="0">
                <a:solidFill>
                  <a:srgbClr val="FFFF00"/>
                </a:solidFill>
              </a:rPr>
              <a:t> &amp; PB 2014</a:t>
            </a:r>
            <a:endParaRPr lang="en-US" sz="1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95" y="-12117"/>
            <a:ext cx="8730617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FFFF"/>
                </a:solidFill>
                <a:latin typeface="Calisto MT"/>
                <a:cs typeface="Calisto MT"/>
              </a:rPr>
              <a:t>BALMER LINES</a:t>
            </a:r>
            <a:endParaRPr lang="en-US" sz="3200" b="1" dirty="0">
              <a:solidFill>
                <a:srgbClr val="FFFFFF"/>
              </a:solidFill>
              <a:latin typeface="Calisto MT"/>
              <a:cs typeface="Calisto M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195" y="1336684"/>
            <a:ext cx="8730618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 smtClean="0">
                <a:solidFill>
                  <a:srgbClr val="FFFF00"/>
                </a:solidFill>
                <a:latin typeface="Calisto MT"/>
                <a:cs typeface="Calisto MT"/>
              </a:rPr>
              <a:t>THIS FIELD IS STILL YOUNG, BUT IT HAS A HUGE POTENTIAL IN TERMS OF ‘MEASURING’ THE AMOUNT OF COSMIC RAYS CLOSE TO SNR SHOCKS</a:t>
            </a:r>
          </a:p>
          <a:p>
            <a:pPr algn="just"/>
            <a:endParaRPr lang="en-US" b="1" i="1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/>
            <a:r>
              <a:rPr lang="en-US" b="1" i="1" dirty="0" smtClean="0">
                <a:solidFill>
                  <a:srgbClr val="FFFF00"/>
                </a:solidFill>
                <a:latin typeface="Calisto MT"/>
                <a:cs typeface="Calisto MT"/>
              </a:rPr>
              <a:t>THE PHYSICS QUESTION IS: </a:t>
            </a:r>
            <a:r>
              <a:rPr lang="en-US" b="1" i="1" dirty="0" smtClean="0">
                <a:solidFill>
                  <a:srgbClr val="CCFFCC"/>
                </a:solidFill>
                <a:latin typeface="Calisto MT"/>
                <a:cs typeface="Calisto MT"/>
              </a:rPr>
              <a:t>“WHAT HAPPENS WHEN A COLLISIONLESS SHOCK CROSSES A PARTIALLY IONIZED MEDIUM?”</a:t>
            </a:r>
          </a:p>
          <a:p>
            <a:pPr algn="just"/>
            <a:endParaRPr lang="en-US" b="1" i="1" dirty="0" smtClean="0">
              <a:solidFill>
                <a:srgbClr val="CCFFCC"/>
              </a:solidFill>
              <a:latin typeface="Calisto MT"/>
              <a:cs typeface="Calisto MT"/>
            </a:endParaRPr>
          </a:p>
          <a:p>
            <a:pPr algn="just"/>
            <a:endParaRPr lang="en-US" b="1" i="1" dirty="0" smtClean="0">
              <a:solidFill>
                <a:srgbClr val="CCFFCC"/>
              </a:solidFill>
              <a:latin typeface="Calisto MT"/>
              <a:cs typeface="Calisto MT"/>
            </a:endParaRPr>
          </a:p>
          <a:p>
            <a:pPr algn="just"/>
            <a:endParaRPr lang="en-US" b="1" i="1" dirty="0" smtClean="0">
              <a:solidFill>
                <a:srgbClr val="CCFFCC"/>
              </a:solidFill>
              <a:latin typeface="Calisto MT"/>
              <a:cs typeface="Calisto MT"/>
            </a:endParaRPr>
          </a:p>
          <a:p>
            <a:pPr algn="just"/>
            <a:endParaRPr lang="en-US" b="1" i="1" dirty="0" smtClean="0">
              <a:solidFill>
                <a:srgbClr val="CCFFCC"/>
              </a:solidFill>
              <a:latin typeface="Calisto MT"/>
              <a:cs typeface="Calisto MT"/>
            </a:endParaRPr>
          </a:p>
          <a:p>
            <a:pPr algn="just"/>
            <a:endParaRPr lang="en-US" b="1" i="1" dirty="0" smtClean="0">
              <a:solidFill>
                <a:srgbClr val="CCFFCC"/>
              </a:solidFill>
              <a:latin typeface="Calisto MT"/>
              <a:cs typeface="Calisto MT"/>
            </a:endParaRPr>
          </a:p>
          <a:p>
            <a:pPr algn="just"/>
            <a:endParaRPr lang="en-US" b="1" i="1" dirty="0" smtClean="0">
              <a:solidFill>
                <a:srgbClr val="CCFFCC"/>
              </a:solidFill>
              <a:latin typeface="Calisto MT"/>
              <a:cs typeface="Calisto MT"/>
            </a:endParaRPr>
          </a:p>
          <a:p>
            <a:pPr algn="just"/>
            <a:endParaRPr lang="en-US" b="1" i="1" dirty="0" smtClean="0">
              <a:solidFill>
                <a:srgbClr val="CCFFCC"/>
              </a:solidFill>
              <a:latin typeface="Calisto MT"/>
              <a:cs typeface="Calisto MT"/>
            </a:endParaRPr>
          </a:p>
          <a:p>
            <a:pPr algn="just"/>
            <a:endParaRPr lang="en-US" b="1" i="1" dirty="0" smtClean="0">
              <a:solidFill>
                <a:srgbClr val="CCFFCC"/>
              </a:solidFill>
              <a:latin typeface="Calisto MT"/>
              <a:cs typeface="Calisto MT"/>
            </a:endParaRPr>
          </a:p>
          <a:p>
            <a:pPr algn="just"/>
            <a:endParaRPr lang="en-US" b="1" i="1" dirty="0" smtClean="0">
              <a:solidFill>
                <a:srgbClr val="CCFFCC"/>
              </a:solidFill>
              <a:latin typeface="Calisto MT"/>
              <a:cs typeface="Calisto MT"/>
            </a:endParaRPr>
          </a:p>
          <a:p>
            <a:pPr algn="just"/>
            <a:endParaRPr lang="en-US" b="1" i="1" dirty="0" smtClean="0">
              <a:solidFill>
                <a:srgbClr val="CCFFCC"/>
              </a:solidFill>
              <a:latin typeface="Calisto MT"/>
              <a:cs typeface="Calisto MT"/>
            </a:endParaRPr>
          </a:p>
          <a:p>
            <a:pPr algn="just"/>
            <a:endParaRPr lang="en-US" b="1" i="1" dirty="0" smtClean="0">
              <a:solidFill>
                <a:srgbClr val="CCFFCC"/>
              </a:solidFill>
              <a:latin typeface="Calisto MT"/>
              <a:cs typeface="Calisto MT"/>
            </a:endParaRPr>
          </a:p>
          <a:p>
            <a:pPr algn="just"/>
            <a:r>
              <a:rPr lang="en-US" b="1" i="1" dirty="0" smtClean="0">
                <a:solidFill>
                  <a:srgbClr val="CCFFCC"/>
                </a:solidFill>
                <a:latin typeface="Calisto MT"/>
                <a:cs typeface="Calisto MT"/>
              </a:rPr>
              <a:t>THE WIDTH OF THE BALMER LINE(S) PROVIDES POWERFUL INFORMATION ON THE IONS TEMPERATURE DOWNSTREAM OF THE SHOCK </a:t>
            </a:r>
            <a:r>
              <a:rPr lang="en-US" b="1" i="1" dirty="0" err="1" smtClean="0">
                <a:solidFill>
                  <a:srgbClr val="CCFFCC"/>
                </a:solidFill>
                <a:latin typeface="Calisto MT"/>
                <a:cs typeface="Calisto MT"/>
                <a:sym typeface="Wingdings"/>
              </a:rPr>
              <a:t></a:t>
            </a:r>
            <a:r>
              <a:rPr lang="en-US" b="1" i="1" dirty="0" smtClean="0">
                <a:solidFill>
                  <a:srgbClr val="CCFFCC"/>
                </a:solidFill>
                <a:latin typeface="Calisto MT"/>
                <a:cs typeface="Calisto MT"/>
                <a:sym typeface="Wingdings"/>
              </a:rPr>
              <a:t> CR CALORIMETRY !!!</a:t>
            </a:r>
            <a:endParaRPr lang="en-US" b="1" i="1" dirty="0">
              <a:solidFill>
                <a:srgbClr val="FFFF00"/>
              </a:solidFill>
              <a:latin typeface="Calisto MT"/>
              <a:cs typeface="Calisto MT"/>
            </a:endParaRPr>
          </a:p>
        </p:txBody>
      </p:sp>
      <p:cxnSp>
        <p:nvCxnSpPr>
          <p:cNvPr id="4" name="Elbow Connector 3"/>
          <p:cNvCxnSpPr/>
          <p:nvPr/>
        </p:nvCxnSpPr>
        <p:spPr>
          <a:xfrm>
            <a:off x="14288" y="3364347"/>
            <a:ext cx="5038212" cy="1843881"/>
          </a:xfrm>
          <a:prstGeom prst="bentConnector3">
            <a:avLst>
              <a:gd name="adj1" fmla="val 61925"/>
            </a:avLst>
          </a:prstGeom>
          <a:ln w="57150" cmpd="sng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247650" y="3411972"/>
            <a:ext cx="18261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SHOCK VELOCITY</a:t>
            </a:r>
          </a:p>
        </p:txBody>
      </p:sp>
      <p:sp>
        <p:nvSpPr>
          <p:cNvPr id="6" name="Right Arrow 5"/>
          <p:cNvSpPr/>
          <p:nvPr/>
        </p:nvSpPr>
        <p:spPr>
          <a:xfrm>
            <a:off x="0" y="3180197"/>
            <a:ext cx="4760913" cy="369887"/>
          </a:xfrm>
          <a:prstGeom prst="rightArrow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247650" y="3959554"/>
            <a:ext cx="21639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INFLOWING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NEUTRALS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AND </a:t>
            </a:r>
            <a:r>
              <a:rPr lang="en-US" dirty="0">
                <a:solidFill>
                  <a:srgbClr val="FFFF00"/>
                </a:solidFill>
              </a:rPr>
              <a:t>IONS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3215482" y="4285890"/>
            <a:ext cx="1473200" cy="1587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4288" y="5208228"/>
            <a:ext cx="5274159" cy="1588"/>
          </a:xfrm>
          <a:prstGeom prst="straightConnector1">
            <a:avLst/>
          </a:prstGeom>
          <a:ln w="127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ight Arrow 10"/>
          <p:cNvSpPr/>
          <p:nvPr/>
        </p:nvSpPr>
        <p:spPr bwMode="auto">
          <a:xfrm>
            <a:off x="1828626" y="3946324"/>
            <a:ext cx="1123324" cy="449368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94922" y="4109024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Symbol Proportional BT" charset="2"/>
                <a:cs typeface="Symbol Proportional BT" charset="2"/>
              </a:rPr>
              <a:t>D</a:t>
            </a:r>
            <a:r>
              <a:rPr lang="en-US" dirty="0" err="1" smtClean="0">
                <a:solidFill>
                  <a:schemeClr val="bg1"/>
                </a:solidFill>
                <a:latin typeface="+mj-lt"/>
                <a:cs typeface="Symbol Proportional BT" charset="2"/>
              </a:rPr>
              <a:t>v</a:t>
            </a:r>
            <a:endParaRPr lang="en-US" dirty="0">
              <a:solidFill>
                <a:schemeClr val="bg1"/>
              </a:solidFill>
              <a:latin typeface="Symbol Proportional BT" charset="2"/>
              <a:cs typeface="Symbol Proportional BT" charset="2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3185297" y="5022490"/>
            <a:ext cx="1619250" cy="369887"/>
          </a:xfrm>
          <a:prstGeom prst="rightArrow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52055" y="3222074"/>
            <a:ext cx="1022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</a:rPr>
              <a:t>NEUTRALS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40045" y="5033448"/>
            <a:ext cx="5608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b="1" dirty="0" smtClean="0">
                <a:solidFill>
                  <a:srgbClr val="FFFFFF"/>
                </a:solidFill>
              </a:rPr>
              <a:t>IONS</a:t>
            </a:r>
            <a:endParaRPr lang="en-US" sz="1200" b="1" dirty="0">
              <a:solidFill>
                <a:srgbClr val="FFFFFF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197" y="3124967"/>
            <a:ext cx="3653240" cy="208326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Rectangle 20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4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CCFFCC"/>
                </a:solidFill>
                <a:latin typeface="Calisto MT"/>
                <a:cs typeface="Calisto MT"/>
              </a:rPr>
              <a:t>B/C RATIO</a:t>
            </a:r>
            <a:endParaRPr lang="en-US" b="1" dirty="0">
              <a:solidFill>
                <a:srgbClr val="CCFFCC"/>
              </a:solidFill>
              <a:latin typeface="Calisto MT"/>
              <a:cs typeface="Calisto M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4397"/>
            <a:ext cx="4822055" cy="31632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055" y="954398"/>
            <a:ext cx="4230744" cy="31632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971" y="4239404"/>
            <a:ext cx="8861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FFFF00"/>
                </a:solidFill>
                <a:latin typeface="Calisto MT"/>
                <a:cs typeface="Calisto MT"/>
              </a:rPr>
              <a:t>THE DECREASE OF B/C WITH Energy/nucleon IS THE BEST SIGN OF A RIGIDITY DEPENDENT GRAMMAGE TRAVERSED BY COSMIC RAYS ON THEIR WAY OUT OF THE GALAXY </a:t>
            </a:r>
            <a:endParaRPr lang="en-US" dirty="0">
              <a:solidFill>
                <a:srgbClr val="FFFF00"/>
              </a:solidFill>
              <a:latin typeface="Calisto MT"/>
              <a:cs typeface="Calisto M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218824" y="5317028"/>
            <a:ext cx="4481707" cy="7647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44802" y="5471125"/>
            <a:ext cx="1826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For relativistic 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  <a:latin typeface="Calisto MT"/>
                <a:cs typeface="Calisto MT"/>
              </a:rPr>
              <a:t>BROAD AND NARROW </a:t>
            </a:r>
            <a:r>
              <a:rPr lang="en-US" sz="3200" b="1" dirty="0" smtClean="0">
                <a:solidFill>
                  <a:srgbClr val="FFFFFF"/>
                </a:solidFill>
                <a:latin typeface="Calisto MT"/>
                <a:cs typeface="Calisto MT"/>
              </a:rPr>
              <a:t>H</a:t>
            </a:r>
            <a:r>
              <a:rPr lang="en-US" sz="3200" b="1" dirty="0" smtClean="0">
                <a:solidFill>
                  <a:srgbClr val="FFFFFF"/>
                </a:solidFill>
                <a:latin typeface="Symbol Proportional BT" charset="2"/>
                <a:cs typeface="Symbol Proportional BT" charset="2"/>
              </a:rPr>
              <a:t>a</a:t>
            </a:r>
            <a:r>
              <a:rPr lang="en-US" sz="3200" b="1" dirty="0" smtClean="0">
                <a:solidFill>
                  <a:schemeClr val="bg1"/>
                </a:solidFill>
                <a:latin typeface="Calisto MT"/>
                <a:cs typeface="Calisto MT"/>
              </a:rPr>
              <a:t> LINE</a:t>
            </a:r>
            <a:endParaRPr lang="en-US" sz="3200" b="1" dirty="0">
              <a:solidFill>
                <a:schemeClr val="bg1"/>
              </a:solidFill>
              <a:latin typeface="Calisto MT"/>
              <a:cs typeface="Calisto M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249275"/>
            <a:ext cx="69016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Calisto MT"/>
                <a:cs typeface="Calisto MT"/>
              </a:rPr>
              <a:t>TWO PROCESSES GET ACTIVATED:</a:t>
            </a:r>
          </a:p>
          <a:p>
            <a:endParaRPr lang="en-US" b="1" dirty="0" smtClean="0">
              <a:latin typeface="Calisto MT"/>
              <a:cs typeface="Calisto MT"/>
            </a:endParaRPr>
          </a:p>
          <a:p>
            <a:r>
              <a:rPr lang="en-US" sz="2000" b="1" i="1" dirty="0" smtClean="0">
                <a:solidFill>
                  <a:srgbClr val="FFFF00"/>
                </a:solidFill>
                <a:latin typeface="BlairMdITC TT-Medium"/>
                <a:cs typeface="BlairMdITC TT-Medium"/>
              </a:rPr>
              <a:t>CHARGE EXCHANGE</a:t>
            </a:r>
          </a:p>
          <a:p>
            <a:endParaRPr lang="en-US" sz="2000" b="1" i="1" dirty="0" smtClean="0">
              <a:solidFill>
                <a:srgbClr val="FFFF00"/>
              </a:solidFill>
              <a:latin typeface="BlairMdITC TT-Medium"/>
              <a:cs typeface="BlairMdITC TT-Medium"/>
            </a:endParaRPr>
          </a:p>
          <a:p>
            <a:r>
              <a:rPr lang="en-US" sz="2000" b="1" i="1" dirty="0" smtClean="0">
                <a:solidFill>
                  <a:srgbClr val="FFFF00"/>
                </a:solidFill>
                <a:latin typeface="BlairMdITC TT-Medium"/>
                <a:cs typeface="BlairMdITC TT-Medium"/>
              </a:rPr>
              <a:t>IONIZATION OF NEUTRAL HYDROGEN</a:t>
            </a:r>
            <a:endParaRPr lang="en-US" sz="2000" b="1" i="1" dirty="0">
              <a:solidFill>
                <a:srgbClr val="FFFF00"/>
              </a:solidFill>
              <a:latin typeface="BlairMdITC TT-Medium"/>
              <a:cs typeface="BlairMdITC TT-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311388" y="4213946"/>
            <a:ext cx="320675" cy="292100"/>
          </a:xfrm>
          <a:prstGeom prst="ellipse">
            <a:avLst/>
          </a:prstGeom>
          <a:gradFill flip="none" rotWithShape="1">
            <a:gsLst>
              <a:gs pos="55000">
                <a:srgbClr val="FF0000"/>
              </a:gs>
              <a:gs pos="100000">
                <a:srgbClr val="FFFFFF"/>
              </a:gs>
            </a:gsLst>
            <a:path path="circle">
              <a:fillToRect l="100000" b="100000"/>
            </a:path>
            <a:tileRect t="-100000" r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15"/>
          <p:cNvSpPr txBox="1">
            <a:spLocks noChangeArrowheads="1"/>
          </p:cNvSpPr>
          <p:nvPr/>
        </p:nvSpPr>
        <p:spPr bwMode="auto">
          <a:xfrm>
            <a:off x="865426" y="4067896"/>
            <a:ext cx="3644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+</a:t>
            </a:r>
          </a:p>
        </p:txBody>
      </p:sp>
      <p:sp>
        <p:nvSpPr>
          <p:cNvPr id="6" name="Oval 5"/>
          <p:cNvSpPr/>
          <p:nvPr/>
        </p:nvSpPr>
        <p:spPr>
          <a:xfrm>
            <a:off x="1396016" y="4213946"/>
            <a:ext cx="320675" cy="292100"/>
          </a:xfrm>
          <a:prstGeom prst="ellipse">
            <a:avLst/>
          </a:prstGeom>
          <a:gradFill flip="none" rotWithShape="1">
            <a:gsLst>
              <a:gs pos="51000">
                <a:srgbClr val="008000"/>
              </a:gs>
              <a:gs pos="100000">
                <a:srgbClr val="FFFFFF"/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 rot="16200000">
            <a:off x="825738" y="4225803"/>
            <a:ext cx="1525587" cy="265112"/>
          </a:xfrm>
          <a:prstGeom prst="ellipse">
            <a:avLst/>
          </a:prstGeom>
          <a:noFill/>
          <a:ln w="12700">
            <a:solidFill>
              <a:schemeClr val="bg1"/>
            </a:solidFill>
            <a:prstDash val="sysDash"/>
          </a:ln>
          <a:scene3d>
            <a:camera prst="orthographicFront">
              <a:rot lat="0" lon="1200000" rev="2015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124706" y="4224357"/>
            <a:ext cx="920750" cy="2921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22"/>
          <p:cNvSpPr txBox="1">
            <a:spLocks noChangeArrowheads="1"/>
          </p:cNvSpPr>
          <p:nvPr/>
        </p:nvSpPr>
        <p:spPr bwMode="auto">
          <a:xfrm>
            <a:off x="3925086" y="4099129"/>
            <a:ext cx="33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+</a:t>
            </a:r>
          </a:p>
        </p:txBody>
      </p:sp>
      <p:sp>
        <p:nvSpPr>
          <p:cNvPr id="10" name="TextBox 30"/>
          <p:cNvSpPr txBox="1">
            <a:spLocks noChangeArrowheads="1"/>
          </p:cNvSpPr>
          <p:nvPr/>
        </p:nvSpPr>
        <p:spPr bwMode="auto">
          <a:xfrm>
            <a:off x="127238" y="4564784"/>
            <a:ext cx="504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Hot</a:t>
            </a:r>
          </a:p>
          <a:p>
            <a:r>
              <a:rPr lang="en-US" sz="1400" b="1" dirty="0">
                <a:solidFill>
                  <a:srgbClr val="FFFF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ion</a:t>
            </a:r>
          </a:p>
        </p:txBody>
      </p:sp>
      <p:sp>
        <p:nvSpPr>
          <p:cNvPr id="11" name="TextBox 31"/>
          <p:cNvSpPr txBox="1">
            <a:spLocks noChangeArrowheads="1"/>
          </p:cNvSpPr>
          <p:nvPr/>
        </p:nvSpPr>
        <p:spPr bwMode="auto">
          <a:xfrm>
            <a:off x="814471" y="5026746"/>
            <a:ext cx="12493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Cold neutral</a:t>
            </a:r>
          </a:p>
        </p:txBody>
      </p:sp>
      <p:sp>
        <p:nvSpPr>
          <p:cNvPr id="12" name="TextBox 32"/>
          <p:cNvSpPr txBox="1">
            <a:spLocks noChangeArrowheads="1"/>
          </p:cNvSpPr>
          <p:nvPr/>
        </p:nvSpPr>
        <p:spPr bwMode="auto">
          <a:xfrm>
            <a:off x="2790233" y="5026746"/>
            <a:ext cx="1133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hot neutral</a:t>
            </a:r>
          </a:p>
        </p:txBody>
      </p:sp>
      <p:sp>
        <p:nvSpPr>
          <p:cNvPr id="13" name="TextBox 33"/>
          <p:cNvSpPr txBox="1">
            <a:spLocks noChangeArrowheads="1"/>
          </p:cNvSpPr>
          <p:nvPr/>
        </p:nvSpPr>
        <p:spPr bwMode="auto">
          <a:xfrm>
            <a:off x="4227751" y="4596534"/>
            <a:ext cx="595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Cold</a:t>
            </a:r>
          </a:p>
          <a:p>
            <a:r>
              <a:rPr lang="en-US" sz="1400" b="1" dirty="0">
                <a:solidFill>
                  <a:srgbClr val="FFFF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ion</a:t>
            </a:r>
          </a:p>
        </p:txBody>
      </p:sp>
      <p:sp>
        <p:nvSpPr>
          <p:cNvPr id="14" name="Oval 13"/>
          <p:cNvSpPr/>
          <p:nvPr/>
        </p:nvSpPr>
        <p:spPr>
          <a:xfrm>
            <a:off x="1675051" y="3844059"/>
            <a:ext cx="46037" cy="4603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700701" y="3851996"/>
            <a:ext cx="46037" cy="4603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55645" y="3329318"/>
            <a:ext cx="4388355" cy="3021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6022450" y="3412686"/>
            <a:ext cx="14755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n</a:t>
            </a:r>
            <a:r>
              <a:rPr lang="en-US" sz="2000" b="1" dirty="0">
                <a:solidFill>
                  <a:srgbClr val="FF0000"/>
                </a:solidFill>
              </a:rPr>
              <a:t>=1</a:t>
            </a: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6638924" y="4105936"/>
            <a:ext cx="14366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n</a:t>
            </a:r>
            <a:r>
              <a:rPr lang="en-US" sz="2000" b="1" dirty="0">
                <a:solidFill>
                  <a:srgbClr val="FF0000"/>
                </a:solidFill>
              </a:rPr>
              <a:t>=2</a:t>
            </a:r>
          </a:p>
        </p:txBody>
      </p:sp>
      <p:sp>
        <p:nvSpPr>
          <p:cNvPr id="19" name="Oval 18"/>
          <p:cNvSpPr/>
          <p:nvPr/>
        </p:nvSpPr>
        <p:spPr>
          <a:xfrm>
            <a:off x="3488523" y="4213946"/>
            <a:ext cx="320675" cy="292100"/>
          </a:xfrm>
          <a:prstGeom prst="ellipse">
            <a:avLst/>
          </a:prstGeom>
          <a:gradFill flip="none" rotWithShape="1">
            <a:gsLst>
              <a:gs pos="55000">
                <a:srgbClr val="FF0000"/>
              </a:gs>
              <a:gs pos="100000">
                <a:srgbClr val="FFFFFF"/>
              </a:gs>
            </a:gsLst>
            <a:path path="circle">
              <a:fillToRect l="100000" b="100000"/>
            </a:path>
            <a:tileRect t="-100000" r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355736" y="4213946"/>
            <a:ext cx="320675" cy="292100"/>
          </a:xfrm>
          <a:prstGeom prst="ellipse">
            <a:avLst/>
          </a:prstGeom>
          <a:gradFill flip="none" rotWithShape="1">
            <a:gsLst>
              <a:gs pos="51000">
                <a:srgbClr val="008000"/>
              </a:gs>
              <a:gs pos="100000">
                <a:srgbClr val="FFFFFF"/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 rot="16200000">
            <a:off x="2859025" y="4225805"/>
            <a:ext cx="1525587" cy="265112"/>
          </a:xfrm>
          <a:prstGeom prst="ellipse">
            <a:avLst/>
          </a:prstGeom>
          <a:noFill/>
          <a:ln w="12700">
            <a:solidFill>
              <a:schemeClr val="bg1"/>
            </a:solidFill>
            <a:prstDash val="sysDash"/>
          </a:ln>
          <a:scene3d>
            <a:camera prst="orthographicFront">
              <a:rot lat="0" lon="1200000" rev="2015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52513" y="1534075"/>
            <a:ext cx="6423051" cy="3757222"/>
            <a:chOff x="1384548" y="1436665"/>
            <a:chExt cx="6423051" cy="3757222"/>
          </a:xfrm>
        </p:grpSpPr>
        <p:sp>
          <p:nvSpPr>
            <p:cNvPr id="23" name="Rounded Rectangle 22"/>
            <p:cNvSpPr/>
            <p:nvPr/>
          </p:nvSpPr>
          <p:spPr bwMode="auto">
            <a:xfrm>
              <a:off x="1384548" y="1436665"/>
              <a:ext cx="6423051" cy="375722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531282" y="1783613"/>
              <a:ext cx="262598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latin typeface="Calisto MT"/>
                  <a:cs typeface="Calisto MT"/>
                </a:rPr>
                <a:t>BALMER LINE FROM</a:t>
              </a:r>
            </a:p>
            <a:p>
              <a:pPr algn="ctr"/>
              <a:r>
                <a:rPr lang="en-US" b="1" dirty="0" smtClean="0">
                  <a:latin typeface="Calisto MT"/>
                  <a:cs typeface="Calisto MT"/>
                </a:rPr>
                <a:t>ATOMS WITH</a:t>
              </a:r>
            </a:p>
            <a:p>
              <a:pPr algn="ctr"/>
              <a:r>
                <a:rPr lang="en-US" b="1" dirty="0" smtClean="0">
                  <a:latin typeface="Calisto MT"/>
                  <a:cs typeface="Calisto MT"/>
                </a:rPr>
                <a:t>CE DOWNSTREAM</a:t>
              </a:r>
              <a:endParaRPr lang="en-US" b="1" dirty="0">
                <a:latin typeface="Calisto MT"/>
                <a:cs typeface="Calisto M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917215" y="1783613"/>
              <a:ext cx="276417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latin typeface="Calisto MT"/>
                  <a:cs typeface="Calisto MT"/>
                </a:rPr>
                <a:t>H</a:t>
              </a:r>
              <a:r>
                <a:rPr lang="en-US" b="1" dirty="0" smtClean="0">
                  <a:latin typeface="Symbol Proportional BT" charset="2"/>
                  <a:cs typeface="Symbol Proportional BT" charset="2"/>
                </a:rPr>
                <a:t>a</a:t>
              </a:r>
              <a:r>
                <a:rPr lang="en-US" b="1" dirty="0" smtClean="0">
                  <a:latin typeface="Calisto MT"/>
                  <a:cs typeface="Calisto MT"/>
                </a:rPr>
                <a:t> REFLECTS </a:t>
              </a:r>
            </a:p>
            <a:p>
              <a:pPr algn="ctr"/>
              <a:r>
                <a:rPr lang="en-US" b="1" dirty="0" smtClean="0">
                  <a:latin typeface="Calisto MT"/>
                  <a:cs typeface="Calisto MT"/>
                </a:rPr>
                <a:t>TEMPERATURE OF</a:t>
              </a:r>
            </a:p>
            <a:p>
              <a:pPr algn="ctr"/>
              <a:r>
                <a:rPr lang="en-US" b="1" dirty="0" smtClean="0">
                  <a:latin typeface="Calisto MT"/>
                  <a:cs typeface="Calisto MT"/>
                </a:rPr>
                <a:t>IONS DOWNSTREAM</a:t>
              </a:r>
            </a:p>
            <a:p>
              <a:pPr algn="ctr"/>
              <a:r>
                <a:rPr lang="en-US" b="1" dirty="0" smtClean="0">
                  <a:solidFill>
                    <a:srgbClr val="800000"/>
                  </a:solidFill>
                  <a:latin typeface="Calisto MT"/>
                  <a:cs typeface="Calisto MT"/>
                </a:rPr>
                <a:t>BROAD BALMER LINE</a:t>
              </a:r>
              <a:endParaRPr lang="en-US" b="1" dirty="0">
                <a:solidFill>
                  <a:srgbClr val="800000"/>
                </a:solidFill>
                <a:latin typeface="Calisto MT"/>
                <a:cs typeface="Calisto MT"/>
              </a:endParaRPr>
            </a:p>
          </p:txBody>
        </p:sp>
        <p:sp>
          <p:nvSpPr>
            <p:cNvPr id="26" name="Right Arrow 25"/>
            <p:cNvSpPr/>
            <p:nvPr/>
          </p:nvSpPr>
          <p:spPr bwMode="auto">
            <a:xfrm>
              <a:off x="4157271" y="2054723"/>
              <a:ext cx="823231" cy="385261"/>
            </a:xfrm>
            <a:prstGeom prst="rightArrow">
              <a:avLst/>
            </a:prstGeom>
            <a:solidFill>
              <a:srgbClr val="80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31282" y="3557113"/>
              <a:ext cx="262598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latin typeface="Calisto MT"/>
                  <a:cs typeface="Calisto MT"/>
                </a:rPr>
                <a:t>BALMER LINE FROM</a:t>
              </a:r>
            </a:p>
            <a:p>
              <a:pPr algn="ctr"/>
              <a:r>
                <a:rPr lang="en-US" b="1" dirty="0" smtClean="0">
                  <a:latin typeface="Calisto MT"/>
                  <a:cs typeface="Calisto MT"/>
                </a:rPr>
                <a:t>ATOMS WITH NO</a:t>
              </a:r>
            </a:p>
            <a:p>
              <a:pPr algn="ctr"/>
              <a:r>
                <a:rPr lang="en-US" b="1" dirty="0" smtClean="0">
                  <a:latin typeface="Calisto MT"/>
                  <a:cs typeface="Calisto MT"/>
                </a:rPr>
                <a:t>CE DOWNSTREAM</a:t>
              </a:r>
              <a:endParaRPr lang="en-US" b="1" dirty="0">
                <a:latin typeface="Calisto MT"/>
                <a:cs typeface="Calisto M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793628" y="3557113"/>
              <a:ext cx="301134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latin typeface="Calisto MT"/>
                  <a:cs typeface="Calisto MT"/>
                </a:rPr>
                <a:t>H</a:t>
              </a:r>
              <a:r>
                <a:rPr lang="en-US" b="1" dirty="0" smtClean="0">
                  <a:latin typeface="Symbol Proportional BT" charset="2"/>
                  <a:cs typeface="Symbol Proportional BT" charset="2"/>
                </a:rPr>
                <a:t>a</a:t>
              </a:r>
              <a:r>
                <a:rPr lang="en-US" b="1" dirty="0" smtClean="0">
                  <a:latin typeface="Calisto MT"/>
                  <a:cs typeface="Calisto MT"/>
                </a:rPr>
                <a:t> REFLECTS </a:t>
              </a:r>
            </a:p>
            <a:p>
              <a:pPr algn="ctr"/>
              <a:r>
                <a:rPr lang="en-US" b="1" dirty="0" smtClean="0">
                  <a:latin typeface="Calisto MT"/>
                  <a:cs typeface="Calisto MT"/>
                </a:rPr>
                <a:t>TEMPERATURE </a:t>
              </a:r>
            </a:p>
            <a:p>
              <a:pPr algn="ctr"/>
              <a:r>
                <a:rPr lang="en-US" b="1" dirty="0" smtClean="0">
                  <a:latin typeface="Calisto MT"/>
                  <a:cs typeface="Calisto MT"/>
                </a:rPr>
                <a:t>UPSTREAM</a:t>
              </a:r>
            </a:p>
            <a:p>
              <a:pPr algn="ctr"/>
              <a:r>
                <a:rPr lang="en-US" b="1" dirty="0" smtClean="0">
                  <a:solidFill>
                    <a:srgbClr val="800000"/>
                  </a:solidFill>
                  <a:latin typeface="Calisto MT"/>
                  <a:cs typeface="Calisto MT"/>
                </a:rPr>
                <a:t>NARROW BALMER LINE</a:t>
              </a:r>
              <a:endParaRPr lang="en-US" b="1" dirty="0">
                <a:solidFill>
                  <a:srgbClr val="800000"/>
                </a:solidFill>
                <a:latin typeface="Calisto MT"/>
                <a:cs typeface="Calisto MT"/>
              </a:endParaRPr>
            </a:p>
          </p:txBody>
        </p:sp>
        <p:sp>
          <p:nvSpPr>
            <p:cNvPr id="29" name="Right Arrow 28"/>
            <p:cNvSpPr/>
            <p:nvPr/>
          </p:nvSpPr>
          <p:spPr bwMode="auto">
            <a:xfrm>
              <a:off x="4157271" y="3828223"/>
              <a:ext cx="823231" cy="385261"/>
            </a:xfrm>
            <a:prstGeom prst="rightArrow">
              <a:avLst/>
            </a:prstGeom>
            <a:solidFill>
              <a:srgbClr val="80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</p:grpSp>
      <p:sp>
        <p:nvSpPr>
          <p:cNvPr id="59" name="Rectangle 58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192"/>
            <a:ext cx="8229600" cy="1143000"/>
          </a:xfrm>
        </p:spPr>
        <p:txBody>
          <a:bodyPr/>
          <a:lstStyle/>
          <a:p>
            <a:r>
              <a:rPr lang="en-US" sz="3600" b="1" kern="1200" spc="-150" dirty="0" smtClean="0">
                <a:ln w="3175"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sto MT"/>
                <a:ea typeface="+mn-ea"/>
                <a:cs typeface="Calisto MT"/>
              </a:rPr>
              <a:t>ANOMALOUS H</a:t>
            </a:r>
            <a:r>
              <a:rPr lang="en-US" sz="3600" b="1" kern="1200" spc="-150" dirty="0" smtClean="0">
                <a:ln w="3175"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ymbol Proportional BT" charset="2"/>
                <a:ea typeface="+mn-ea"/>
                <a:cs typeface="Symbol Proportional BT" charset="2"/>
              </a:rPr>
              <a:t>a </a:t>
            </a:r>
            <a:r>
              <a:rPr lang="en-US" sz="3600" b="1" kern="1200" spc="-150" dirty="0" smtClean="0">
                <a:ln w="3175"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sto MT"/>
                <a:ea typeface="+mn-ea"/>
                <a:cs typeface="Calisto MT"/>
              </a:rPr>
              <a:t>LINE WIDTHS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561" y="1170051"/>
            <a:ext cx="874226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FFCC"/>
                </a:solidFill>
                <a:latin typeface="Calisto MT"/>
                <a:cs typeface="Calisto MT"/>
              </a:rPr>
              <a:t>IN THE PRESENCE OF PARTICLE ACCELERATION TWO THINGS HAPPEN:</a:t>
            </a:r>
          </a:p>
          <a:p>
            <a:endParaRPr lang="en-US" b="1" dirty="0" smtClean="0">
              <a:latin typeface="Calisto MT"/>
              <a:cs typeface="Calisto MT"/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  <a:latin typeface="BlairMdITC TT-Medium"/>
                <a:cs typeface="BlairMdITC TT-Medium"/>
              </a:rPr>
              <a:t>LOWER TEMPERATURE DOWNSTREAM</a:t>
            </a:r>
          </a:p>
          <a:p>
            <a:endParaRPr lang="en-US" sz="2400" b="1" i="1" dirty="0" smtClean="0">
              <a:solidFill>
                <a:srgbClr val="FFFF00"/>
              </a:solidFill>
              <a:latin typeface="BlairMdITC TT-Medium"/>
              <a:cs typeface="BlairMdITC TT-Medium"/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  <a:latin typeface="BlairMdITC TT-Medium"/>
                <a:cs typeface="BlairMdITC TT-Medium"/>
              </a:rPr>
              <a:t>A PRECURSOR APPEARS UPSTREAM</a:t>
            </a:r>
            <a:endParaRPr lang="en-US" sz="2400" b="1" i="1" dirty="0">
              <a:solidFill>
                <a:srgbClr val="FFFF00"/>
              </a:solidFill>
              <a:latin typeface="BlairMdITC TT-Medium"/>
              <a:cs typeface="BlairMdITC TT-Medium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09909" y="3589337"/>
            <a:ext cx="4076700" cy="1592262"/>
          </a:xfrm>
          <a:custGeom>
            <a:avLst/>
            <a:gdLst>
              <a:gd name="connsiteX0" fmla="*/ 0 w 4077911"/>
              <a:gd name="connsiteY0" fmla="*/ 0 h 1592076"/>
              <a:gd name="connsiteX1" fmla="*/ 447139 w 4077911"/>
              <a:gd name="connsiteY1" fmla="*/ 0 h 1592076"/>
              <a:gd name="connsiteX2" fmla="*/ 804851 w 4077911"/>
              <a:gd name="connsiteY2" fmla="*/ 53666 h 1592076"/>
              <a:gd name="connsiteX3" fmla="*/ 1180448 w 4077911"/>
              <a:gd name="connsiteY3" fmla="*/ 143108 h 1592076"/>
              <a:gd name="connsiteX4" fmla="*/ 1609702 w 4077911"/>
              <a:gd name="connsiteY4" fmla="*/ 321993 h 1592076"/>
              <a:gd name="connsiteX5" fmla="*/ 1860100 w 4077911"/>
              <a:gd name="connsiteY5" fmla="*/ 465101 h 1592076"/>
              <a:gd name="connsiteX6" fmla="*/ 2146269 w 4077911"/>
              <a:gd name="connsiteY6" fmla="*/ 626097 h 1592076"/>
              <a:gd name="connsiteX7" fmla="*/ 2503980 w 4077911"/>
              <a:gd name="connsiteY7" fmla="*/ 751317 h 1592076"/>
              <a:gd name="connsiteX8" fmla="*/ 2808035 w 4077911"/>
              <a:gd name="connsiteY8" fmla="*/ 804982 h 1592076"/>
              <a:gd name="connsiteX9" fmla="*/ 2915349 w 4077911"/>
              <a:gd name="connsiteY9" fmla="*/ 804982 h 1592076"/>
              <a:gd name="connsiteX10" fmla="*/ 2915349 w 4077911"/>
              <a:gd name="connsiteY10" fmla="*/ 1592076 h 1592076"/>
              <a:gd name="connsiteX11" fmla="*/ 4077911 w 4077911"/>
              <a:gd name="connsiteY11" fmla="*/ 1592076 h 159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77911" h="1592076">
                <a:moveTo>
                  <a:pt x="0" y="0"/>
                </a:moveTo>
                <a:lnTo>
                  <a:pt x="447139" y="0"/>
                </a:lnTo>
                <a:lnTo>
                  <a:pt x="804851" y="53666"/>
                </a:lnTo>
                <a:lnTo>
                  <a:pt x="1180448" y="143108"/>
                </a:lnTo>
                <a:lnTo>
                  <a:pt x="1609702" y="321993"/>
                </a:lnTo>
                <a:lnTo>
                  <a:pt x="1860100" y="465101"/>
                </a:lnTo>
                <a:lnTo>
                  <a:pt x="2146269" y="626097"/>
                </a:lnTo>
                <a:lnTo>
                  <a:pt x="2503980" y="751317"/>
                </a:lnTo>
                <a:lnTo>
                  <a:pt x="2808035" y="804982"/>
                </a:lnTo>
                <a:lnTo>
                  <a:pt x="2915349" y="804982"/>
                </a:lnTo>
                <a:lnTo>
                  <a:pt x="2915349" y="1592076"/>
                </a:lnTo>
                <a:lnTo>
                  <a:pt x="4077911" y="1592076"/>
                </a:lnTo>
              </a:path>
            </a:pathLst>
          </a:custGeom>
          <a:ln w="63500">
            <a:solidFill>
              <a:srgbClr val="FFFF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09909" y="3390918"/>
            <a:ext cx="3970337" cy="369887"/>
          </a:xfrm>
          <a:prstGeom prst="rightArrow">
            <a:avLst/>
          </a:prstGeom>
          <a:solidFill>
            <a:srgbClr val="CCFFCC">
              <a:alpha val="69000"/>
            </a:srgbClr>
          </a:solidFill>
          <a:ln>
            <a:solidFill>
              <a:schemeClr val="accent1">
                <a:shade val="95000"/>
                <a:satMod val="105000"/>
                <a:alpha val="17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000090"/>
                </a:solidFill>
              </a:rPr>
              <a:t>NEUTRALS</a:t>
            </a: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2045046" y="4210049"/>
            <a:ext cx="7166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IONS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16200000" flipH="1">
            <a:off x="2652265" y="4018756"/>
            <a:ext cx="750887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 flipH="1">
            <a:off x="3277740" y="4412456"/>
            <a:ext cx="1538287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>
            <a:off x="3237259" y="4975224"/>
            <a:ext cx="1149350" cy="369888"/>
          </a:xfrm>
          <a:prstGeom prst="rightArrow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09909" y="5181599"/>
            <a:ext cx="4299547" cy="1588"/>
          </a:xfrm>
          <a:prstGeom prst="straightConnector1">
            <a:avLst/>
          </a:prstGeom>
          <a:ln w="20066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 bwMode="auto">
          <a:xfrm>
            <a:off x="4637998" y="3219690"/>
            <a:ext cx="4385365" cy="311571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300" b="1" dirty="0" smtClean="0">
                <a:solidFill>
                  <a:srgbClr val="FFFFFF"/>
                </a:solidFill>
                <a:effectLst>
                  <a:outerShdw dist="127000" dir="2700000">
                    <a:srgbClr val="000000">
                      <a:alpha val="87000"/>
                    </a:srgbClr>
                  </a:outerShdw>
                </a:effectLst>
                <a:latin typeface="Segoe" pitchFamily="34" charset="0"/>
              </a:rPr>
              <a:t>BROAD BALMER LINE GETS NARROWER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b="1" dirty="0" smtClean="0">
              <a:solidFill>
                <a:srgbClr val="FFFFFF"/>
              </a:solidFill>
              <a:effectLst>
                <a:outerShdw dist="127000" dir="2700000">
                  <a:srgbClr val="000000">
                    <a:alpha val="87000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b="1" dirty="0" smtClean="0">
              <a:solidFill>
                <a:srgbClr val="FFFFFF"/>
              </a:solidFill>
              <a:effectLst>
                <a:outerShdw dist="127000" dir="2700000">
                  <a:srgbClr val="000000">
                    <a:alpha val="87000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300" b="1" dirty="0" smtClean="0">
                <a:solidFill>
                  <a:srgbClr val="FFFFFF"/>
                </a:solidFill>
                <a:effectLst>
                  <a:outerShdw dist="127000" dir="2700000">
                    <a:srgbClr val="000000">
                      <a:alpha val="87000"/>
                    </a:srgbClr>
                  </a:outerShdw>
                </a:effectLst>
                <a:latin typeface="Segoe" pitchFamily="34" charset="0"/>
              </a:rPr>
              <a:t>NARROW BALMER LINE GETS BROADER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27709" y="3840717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Symbol Proportional BT" charset="2"/>
                <a:cs typeface="Symbol Proportional BT" charset="2"/>
              </a:rPr>
              <a:t>D</a:t>
            </a:r>
            <a:r>
              <a:rPr lang="en-US" dirty="0" err="1" smtClean="0">
                <a:solidFill>
                  <a:schemeClr val="bg1"/>
                </a:solidFill>
                <a:cs typeface="Symbol Proportional BT" charset="2"/>
              </a:rPr>
              <a:t>v</a:t>
            </a:r>
            <a:endParaRPr lang="en-US" dirty="0">
              <a:solidFill>
                <a:schemeClr val="bg1"/>
              </a:solidFill>
              <a:latin typeface="Symbol Proportional BT" charset="2"/>
              <a:cs typeface="Symbol Proportional BT" charset="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CCFFCC"/>
                </a:solidFill>
                <a:latin typeface="Calisto MT"/>
                <a:cs typeface="Calisto MT"/>
              </a:rPr>
              <a:t>MATHEMATICAL APPROACH</a:t>
            </a:r>
            <a:endParaRPr lang="en-US" sz="3200" b="1" dirty="0">
              <a:solidFill>
                <a:srgbClr val="CCFFCC"/>
              </a:solidFill>
              <a:latin typeface="Calisto MT"/>
              <a:cs typeface="Calisto M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850" y="3516823"/>
            <a:ext cx="5702300" cy="88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417" y="1675323"/>
            <a:ext cx="88055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chemeClr val="bg1"/>
                </a:solidFill>
                <a:latin typeface="Calisto MT"/>
                <a:cs typeface="Calisto MT"/>
              </a:rPr>
              <a:t>IONS ARE TREATED AS A PLASMA WITH GIVEN DENSITY AND A THERMAL DISTRIBUTION</a:t>
            </a:r>
          </a:p>
          <a:p>
            <a:pPr algn="just"/>
            <a:endParaRPr lang="en-US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r>
              <a:rPr lang="en-US" dirty="0" smtClean="0">
                <a:solidFill>
                  <a:schemeClr val="bg1"/>
                </a:solidFill>
                <a:latin typeface="Calisto MT"/>
                <a:cs typeface="Calisto MT"/>
              </a:rPr>
              <a:t>NEUTRAL ATOMS ARE DESCRIBED USING A BOLTZMAN EQUATION WITH SCATTERING TERMS DESCRIBING CHARGE EXCHANGE AND IONIZATION</a:t>
            </a:r>
            <a:endParaRPr lang="en-US" dirty="0">
              <a:solidFill>
                <a:schemeClr val="bg1"/>
              </a:solidFill>
              <a:latin typeface="Calisto MT"/>
              <a:cs typeface="Calisto M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0" y="4647123"/>
            <a:ext cx="5257800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8486" y="775093"/>
            <a:ext cx="409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PB, </a:t>
            </a:r>
            <a:r>
              <a:rPr lang="en-US" sz="1400" b="1" dirty="0" err="1" smtClean="0">
                <a:solidFill>
                  <a:srgbClr val="FFFF00"/>
                </a:solidFill>
              </a:rPr>
              <a:t>Morlino</a:t>
            </a:r>
            <a:r>
              <a:rPr lang="en-US" sz="1400" b="1" dirty="0" smtClean="0">
                <a:solidFill>
                  <a:srgbClr val="FFFF00"/>
                </a:solidFill>
              </a:rPr>
              <a:t>, </a:t>
            </a:r>
            <a:r>
              <a:rPr lang="en-US" sz="1400" b="1" dirty="0" err="1" smtClean="0">
                <a:solidFill>
                  <a:srgbClr val="FFFF00"/>
                </a:solidFill>
              </a:rPr>
              <a:t>Bandiera</a:t>
            </a:r>
            <a:r>
              <a:rPr lang="en-US" sz="1400" b="1" dirty="0" smtClean="0">
                <a:solidFill>
                  <a:srgbClr val="FFFF00"/>
                </a:solidFill>
              </a:rPr>
              <a:t>, Amato &amp; </a:t>
            </a:r>
            <a:r>
              <a:rPr lang="en-US" sz="1400" b="1" dirty="0" err="1" smtClean="0">
                <a:solidFill>
                  <a:srgbClr val="FFFF00"/>
                </a:solidFill>
              </a:rPr>
              <a:t>Caprioli</a:t>
            </a:r>
            <a:r>
              <a:rPr lang="en-US" sz="1400" b="1" dirty="0" smtClean="0">
                <a:solidFill>
                  <a:srgbClr val="FFFF00"/>
                </a:solidFill>
              </a:rPr>
              <a:t>, 2012</a:t>
            </a:r>
            <a:endParaRPr lang="en-US" sz="1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871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CCFFCC"/>
                </a:solidFill>
                <a:latin typeface="Calisto MT"/>
                <a:cs typeface="Calisto MT"/>
              </a:rPr>
              <a:t>MATHEMATICAL APPROACH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18486" y="775093"/>
            <a:ext cx="409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PB, </a:t>
            </a:r>
            <a:r>
              <a:rPr lang="en-US" sz="1400" b="1" dirty="0" err="1" smtClean="0">
                <a:solidFill>
                  <a:srgbClr val="FFFF00"/>
                </a:solidFill>
              </a:rPr>
              <a:t>Morlino</a:t>
            </a:r>
            <a:r>
              <a:rPr lang="en-US" sz="1400" b="1" dirty="0" smtClean="0">
                <a:solidFill>
                  <a:srgbClr val="FFFF00"/>
                </a:solidFill>
              </a:rPr>
              <a:t>, </a:t>
            </a:r>
            <a:r>
              <a:rPr lang="en-US" sz="1400" b="1" dirty="0" err="1" smtClean="0">
                <a:solidFill>
                  <a:srgbClr val="FFFF00"/>
                </a:solidFill>
              </a:rPr>
              <a:t>Bandiera</a:t>
            </a:r>
            <a:r>
              <a:rPr lang="en-US" sz="1400" b="1" dirty="0" smtClean="0">
                <a:solidFill>
                  <a:srgbClr val="FFFF00"/>
                </a:solidFill>
              </a:rPr>
              <a:t>, Amato &amp; </a:t>
            </a:r>
            <a:r>
              <a:rPr lang="en-US" sz="1400" b="1" dirty="0" err="1" smtClean="0">
                <a:solidFill>
                  <a:srgbClr val="FFFF00"/>
                </a:solidFill>
              </a:rPr>
              <a:t>Caprioli</a:t>
            </a:r>
            <a:r>
              <a:rPr lang="en-US" sz="1400" b="1" dirty="0" smtClean="0">
                <a:solidFill>
                  <a:srgbClr val="FFFF00"/>
                </a:solidFill>
              </a:rPr>
              <a:t>, 2012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6093" y="1826672"/>
            <a:ext cx="8758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chemeClr val="bg1"/>
                </a:solidFill>
                <a:latin typeface="Calisto MT"/>
                <a:cs typeface="Calisto MT"/>
              </a:rPr>
              <a:t>IONS AND NEUTRALS ARE CROSS-REGULATED THROUGH MASS, MOMENTUM AND ENERGY CONSERVATION: </a:t>
            </a:r>
            <a:endParaRPr lang="en-US" dirty="0">
              <a:solidFill>
                <a:schemeClr val="bg1"/>
              </a:solidFill>
              <a:latin typeface="Calisto MT"/>
              <a:cs typeface="Calisto M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93" y="2996952"/>
            <a:ext cx="4780932" cy="26453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820" y="3337424"/>
            <a:ext cx="3707090" cy="1907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34925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cap="all" dirty="0" smtClean="0">
                <a:latin typeface="Eurostile"/>
                <a:ea typeface="Arial Rounded MT Bold" pitchFamily="-109" charset="0"/>
                <a:cs typeface="Eurostile"/>
              </a:rPr>
              <a:t>neutral return flux</a:t>
            </a:r>
          </a:p>
        </p:txBody>
      </p:sp>
      <p:cxnSp>
        <p:nvCxnSpPr>
          <p:cNvPr id="3" name="Elbow Connector 2"/>
          <p:cNvCxnSpPr/>
          <p:nvPr/>
        </p:nvCxnSpPr>
        <p:spPr>
          <a:xfrm>
            <a:off x="1531938" y="1570038"/>
            <a:ext cx="6242050" cy="1843087"/>
          </a:xfrm>
          <a:prstGeom prst="bentConnector3">
            <a:avLst>
              <a:gd name="adj1" fmla="val 50000"/>
            </a:avLst>
          </a:prstGeom>
          <a:ln w="444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156" name="TextBox 13"/>
          <p:cNvSpPr txBox="1">
            <a:spLocks noChangeArrowheads="1"/>
          </p:cNvSpPr>
          <p:nvPr/>
        </p:nvSpPr>
        <p:spPr bwMode="auto">
          <a:xfrm>
            <a:off x="1779588" y="1617663"/>
            <a:ext cx="2251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SHOCK VELOCITY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531938" y="1385888"/>
            <a:ext cx="4762500" cy="369887"/>
          </a:xfrm>
          <a:prstGeom prst="rightArrow">
            <a:avLst/>
          </a:prstGeom>
          <a:solidFill>
            <a:schemeClr val="accent3">
              <a:lumMod val="75000"/>
              <a:alpha val="20000"/>
            </a:schemeClr>
          </a:solidFill>
          <a:ln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4826000" y="3043238"/>
            <a:ext cx="1619250" cy="369887"/>
          </a:xfrm>
          <a:prstGeom prst="rightArrow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9159" name="TextBox 17"/>
          <p:cNvSpPr txBox="1">
            <a:spLocks noChangeArrowheads="1"/>
          </p:cNvSpPr>
          <p:nvPr/>
        </p:nvSpPr>
        <p:spPr bwMode="auto">
          <a:xfrm>
            <a:off x="115888" y="1385888"/>
            <a:ext cx="141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NEUTRALS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AND IONS</a:t>
            </a:r>
          </a:p>
        </p:txBody>
      </p:sp>
      <p:pic>
        <p:nvPicPr>
          <p:cNvPr id="49160" name="Picture 9" descr="gauss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0663" y="3676650"/>
            <a:ext cx="4237037" cy="300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 rot="16200000" flipH="1">
            <a:off x="5482431" y="4972844"/>
            <a:ext cx="2657475" cy="142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162" name="TextBox 12"/>
          <p:cNvSpPr txBox="1">
            <a:spLocks noChangeArrowheads="1"/>
          </p:cNvSpPr>
          <p:nvPr/>
        </p:nvSpPr>
        <p:spPr bwMode="auto">
          <a:xfrm>
            <a:off x="6646863" y="6308725"/>
            <a:ext cx="31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1</a:t>
            </a:r>
          </a:p>
        </p:txBody>
      </p:sp>
      <p:sp>
        <p:nvSpPr>
          <p:cNvPr id="49163" name="TextBox 13"/>
          <p:cNvSpPr txBox="1">
            <a:spLocks noChangeArrowheads="1"/>
          </p:cNvSpPr>
          <p:nvPr/>
        </p:nvSpPr>
        <p:spPr bwMode="auto">
          <a:xfrm>
            <a:off x="6818313" y="5935663"/>
            <a:ext cx="9921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v/(Vs/4)</a:t>
            </a:r>
          </a:p>
        </p:txBody>
      </p:sp>
      <p:sp>
        <p:nvSpPr>
          <p:cNvPr id="15" name="Freeform 14"/>
          <p:cNvSpPr/>
          <p:nvPr/>
        </p:nvSpPr>
        <p:spPr>
          <a:xfrm>
            <a:off x="5386388" y="4945063"/>
            <a:ext cx="963612" cy="1358900"/>
          </a:xfrm>
          <a:custGeom>
            <a:avLst/>
            <a:gdLst>
              <a:gd name="connsiteX0" fmla="*/ 948888 w 963486"/>
              <a:gd name="connsiteY0" fmla="*/ 1343131 h 1357730"/>
              <a:gd name="connsiteX1" fmla="*/ 963486 w 963486"/>
              <a:gd name="connsiteY1" fmla="*/ 0 h 1357730"/>
              <a:gd name="connsiteX2" fmla="*/ 759110 w 963486"/>
              <a:gd name="connsiteY2" fmla="*/ 700764 h 1357730"/>
              <a:gd name="connsiteX3" fmla="*/ 569333 w 963486"/>
              <a:gd name="connsiteY3" fmla="*/ 1109543 h 1357730"/>
              <a:gd name="connsiteX4" fmla="*/ 335760 w 963486"/>
              <a:gd name="connsiteY4" fmla="*/ 1313933 h 1357730"/>
              <a:gd name="connsiteX5" fmla="*/ 0 w 963486"/>
              <a:gd name="connsiteY5" fmla="*/ 1357730 h 1357730"/>
              <a:gd name="connsiteX6" fmla="*/ 948888 w 963486"/>
              <a:gd name="connsiteY6" fmla="*/ 1343131 h 135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3486" h="1357730">
                <a:moveTo>
                  <a:pt x="948888" y="1343131"/>
                </a:moveTo>
                <a:lnTo>
                  <a:pt x="963486" y="0"/>
                </a:lnTo>
                <a:lnTo>
                  <a:pt x="759110" y="700764"/>
                </a:lnTo>
                <a:lnTo>
                  <a:pt x="569333" y="1109543"/>
                </a:lnTo>
                <a:lnTo>
                  <a:pt x="335760" y="1313933"/>
                </a:lnTo>
                <a:lnTo>
                  <a:pt x="0" y="1357730"/>
                </a:lnTo>
                <a:lnTo>
                  <a:pt x="948888" y="1343131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9165" name="TextBox 15"/>
          <p:cNvSpPr txBox="1">
            <a:spLocks noChangeArrowheads="1"/>
          </p:cNvSpPr>
          <p:nvPr/>
        </p:nvSpPr>
        <p:spPr bwMode="auto">
          <a:xfrm>
            <a:off x="4464050" y="3681413"/>
            <a:ext cx="922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V</a:t>
            </a:r>
            <a:r>
              <a:rPr lang="en-US" baseline="-250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perp</a:t>
            </a: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=0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6200000" flipH="1">
            <a:off x="5526088" y="5405437"/>
            <a:ext cx="539750" cy="3206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167" name="TextBox 18"/>
          <p:cNvSpPr txBox="1">
            <a:spLocks noChangeArrowheads="1"/>
          </p:cNvSpPr>
          <p:nvPr/>
        </p:nvSpPr>
        <p:spPr bwMode="auto">
          <a:xfrm>
            <a:off x="5197475" y="4945063"/>
            <a:ext cx="6143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V&lt;0</a:t>
            </a:r>
          </a:p>
        </p:txBody>
      </p:sp>
      <p:sp>
        <p:nvSpPr>
          <p:cNvPr id="49168" name="TextBox 19"/>
          <p:cNvSpPr txBox="1">
            <a:spLocks noChangeArrowheads="1"/>
          </p:cNvSpPr>
          <p:nvPr/>
        </p:nvSpPr>
        <p:spPr bwMode="auto">
          <a:xfrm>
            <a:off x="115888" y="2708275"/>
            <a:ext cx="399415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 NEUTRAL ATOM CAN CHARGE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EXCHANGE WITH AN ION WITH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V&lt;0, THEREBY GIVING RISE TO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 NEUTRAL WHICH IS NOW FREE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TO </a:t>
            </a:r>
            <a:r>
              <a:rPr lang="en-US" u="sng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RETURN UPSTREAM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u="sng">
              <a:solidFill>
                <a:srgbClr val="FF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8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THIS NEUTRAL RETURN FLUX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8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LEADS TO ENERGY AND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8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MOMENTUM DEPOSITION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8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UPSTREAM OF THE SHOCK!</a:t>
            </a:r>
          </a:p>
        </p:txBody>
      </p:sp>
      <p:sp>
        <p:nvSpPr>
          <p:cNvPr id="49169" name="TextBox 20"/>
          <p:cNvSpPr txBox="1">
            <a:spLocks noChangeArrowheads="1"/>
          </p:cNvSpPr>
          <p:nvPr/>
        </p:nvSpPr>
        <p:spPr bwMode="auto">
          <a:xfrm>
            <a:off x="3604109" y="833438"/>
            <a:ext cx="16332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PB et al. </a:t>
            </a:r>
            <a:r>
              <a:rPr lang="en-US" sz="2000" b="1" dirty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cap="all" dirty="0" smtClean="0">
                <a:latin typeface="Eurostile"/>
                <a:ea typeface="Arial Rounded MT Bold" pitchFamily="-109" charset="0"/>
                <a:cs typeface="Eurostile"/>
              </a:rPr>
              <a:t>distribution Functions in phase space</a:t>
            </a:r>
          </a:p>
        </p:txBody>
      </p:sp>
      <p:sp>
        <p:nvSpPr>
          <p:cNvPr id="50179" name="TextBox 8"/>
          <p:cNvSpPr txBox="1">
            <a:spLocks noChangeArrowheads="1"/>
          </p:cNvSpPr>
          <p:nvPr/>
        </p:nvSpPr>
        <p:spPr bwMode="auto">
          <a:xfrm>
            <a:off x="457200" y="5548313"/>
            <a:ext cx="81740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1">
                <a:solidFill>
                  <a:srgbClr val="000090"/>
                </a:solidFill>
                <a:latin typeface="Arial Rounded MT Bold" pitchFamily="-105" charset="0"/>
                <a:ea typeface="Arial Rounded MT Bold" pitchFamily="-105" charset="0"/>
                <a:cs typeface="Arial Rounded MT Bold" pitchFamily="-105" charset="0"/>
              </a:rPr>
              <a:t>THE DISTRIBUTION FUNCTIONS OF NEUTRALS ARE </a:t>
            </a:r>
          </a:p>
          <a:p>
            <a:r>
              <a:rPr lang="en-US" sz="2400" i="1">
                <a:solidFill>
                  <a:srgbClr val="000090"/>
                </a:solidFill>
                <a:latin typeface="Arial Rounded MT Bold" pitchFamily="-105" charset="0"/>
                <a:ea typeface="Arial Rounded MT Bold" pitchFamily="-105" charset="0"/>
                <a:cs typeface="Arial Rounded MT Bold" pitchFamily="-105" charset="0"/>
              </a:rPr>
              <a:t>NOT MAXWELLIAN IN SHAPE BUT APPROACH SUCH </a:t>
            </a:r>
          </a:p>
          <a:p>
            <a:r>
              <a:rPr lang="en-US" sz="2400" i="1">
                <a:solidFill>
                  <a:srgbClr val="000090"/>
                </a:solidFill>
                <a:latin typeface="Arial Rounded MT Bold" pitchFamily="-105" charset="0"/>
                <a:ea typeface="Arial Rounded MT Bold" pitchFamily="-105" charset="0"/>
                <a:cs typeface="Arial Rounded MT Bold" pitchFamily="-105" charset="0"/>
              </a:rPr>
              <a:t>SHAPE AT DOWNSTREAM INFINITY</a:t>
            </a:r>
          </a:p>
        </p:txBody>
      </p:sp>
      <p:pic>
        <p:nvPicPr>
          <p:cNvPr id="50180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176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ounded Rectangle 12"/>
          <p:cNvSpPr/>
          <p:nvPr/>
        </p:nvSpPr>
        <p:spPr>
          <a:xfrm>
            <a:off x="744538" y="3138488"/>
            <a:ext cx="1722437" cy="1651000"/>
          </a:xfrm>
          <a:prstGeom prst="roundRect">
            <a:avLst/>
          </a:prstGeom>
          <a:solidFill>
            <a:schemeClr val="accent1">
              <a:alpha val="10000"/>
            </a:schemeClr>
          </a:solidFill>
          <a:ln>
            <a:solidFill>
              <a:schemeClr val="accent1">
                <a:shade val="95000"/>
                <a:satMod val="105000"/>
                <a:alpha val="13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182" name="TextBox 5"/>
          <p:cNvSpPr txBox="1">
            <a:spLocks noChangeArrowheads="1"/>
          </p:cNvSpPr>
          <p:nvPr/>
        </p:nvSpPr>
        <p:spPr bwMode="auto">
          <a:xfrm>
            <a:off x="744538" y="3138488"/>
            <a:ext cx="1039812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0090"/>
                </a:solidFill>
                <a:latin typeface="Calibri" pitchFamily="-105" charset="0"/>
              </a:rPr>
              <a:t>NEUTRAL </a:t>
            </a:r>
          </a:p>
          <a:p>
            <a:r>
              <a:rPr lang="en-US" sz="1400" b="1">
                <a:solidFill>
                  <a:srgbClr val="000090"/>
                </a:solidFill>
                <a:latin typeface="Calibri" pitchFamily="-105" charset="0"/>
              </a:rPr>
              <a:t>RETURN</a:t>
            </a:r>
          </a:p>
          <a:p>
            <a:r>
              <a:rPr lang="en-US" sz="1400" b="1">
                <a:solidFill>
                  <a:srgbClr val="000090"/>
                </a:solidFill>
                <a:latin typeface="Calibri" pitchFamily="-105" charset="0"/>
              </a:rPr>
              <a:t>FLUX</a:t>
            </a:r>
          </a:p>
        </p:txBody>
      </p:sp>
      <p:sp>
        <p:nvSpPr>
          <p:cNvPr id="50183" name="Rectangle 14"/>
          <p:cNvSpPr>
            <a:spLocks noChangeArrowheads="1"/>
          </p:cNvSpPr>
          <p:nvPr/>
        </p:nvSpPr>
        <p:spPr bwMode="auto">
          <a:xfrm>
            <a:off x="7580313" y="1220788"/>
            <a:ext cx="10652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-105" charset="0"/>
              </a:rPr>
              <a:t>PB+ 2012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smtClean="0">
                <a:ea typeface="Arial Rounded MT Bold" pitchFamily="-105" charset="0"/>
                <a:cs typeface="Arial Rounded MT Bold" pitchFamily="-105" charset="0"/>
              </a:rPr>
              <a:t>NEUTRAL INDUCED PRECURSOR</a:t>
            </a:r>
          </a:p>
        </p:txBody>
      </p:sp>
      <p:sp>
        <p:nvSpPr>
          <p:cNvPr id="51203" name="TextBox 4"/>
          <p:cNvSpPr txBox="1">
            <a:spLocks noChangeArrowheads="1"/>
          </p:cNvSpPr>
          <p:nvPr/>
        </p:nvSpPr>
        <p:spPr bwMode="auto">
          <a:xfrm>
            <a:off x="254000" y="5343525"/>
            <a:ext cx="8509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 Rounded MT Bold" pitchFamily="-105" charset="0"/>
                <a:ea typeface="Arial Rounded MT Bold" pitchFamily="-105" charset="0"/>
                <a:cs typeface="Arial Rounded MT Bold" pitchFamily="-105" charset="0"/>
              </a:rPr>
              <a:t>EVEN FOR A STRONG SHOCK (M&gt;&gt;1) THE EFFECTIVE MACH NUMBER OF</a:t>
            </a:r>
          </a:p>
          <a:p>
            <a:r>
              <a:rPr lang="en-US" b="1">
                <a:solidFill>
                  <a:srgbClr val="000000"/>
                </a:solidFill>
                <a:latin typeface="Arial Rounded MT Bold" pitchFamily="-105" charset="0"/>
                <a:ea typeface="Arial Rounded MT Bold" pitchFamily="-105" charset="0"/>
                <a:cs typeface="Arial Rounded MT Bold" pitchFamily="-105" charset="0"/>
              </a:rPr>
              <a:t>THE PLASMA IS DRAMATICALLY REDUCED DUE TO THE ACTION OF THE</a:t>
            </a:r>
          </a:p>
          <a:p>
            <a:r>
              <a:rPr lang="en-US" b="1">
                <a:solidFill>
                  <a:srgbClr val="000000"/>
                </a:solidFill>
                <a:latin typeface="Arial Rounded MT Bold" pitchFamily="-105" charset="0"/>
                <a:ea typeface="Arial Rounded MT Bold" pitchFamily="-105" charset="0"/>
                <a:cs typeface="Arial Rounded MT Bold" pitchFamily="-105" charset="0"/>
              </a:rPr>
              <a:t>NEUTRAL RETURN FLUX</a:t>
            </a:r>
          </a:p>
        </p:txBody>
      </p:sp>
      <p:pic>
        <p:nvPicPr>
          <p:cNvPr id="51204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0188"/>
            <a:ext cx="4643438" cy="323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4213" y="1500188"/>
            <a:ext cx="4649787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TextBox 8"/>
          <p:cNvSpPr txBox="1">
            <a:spLocks noChangeArrowheads="1"/>
          </p:cNvSpPr>
          <p:nvPr/>
        </p:nvSpPr>
        <p:spPr bwMode="auto">
          <a:xfrm>
            <a:off x="457200" y="4862513"/>
            <a:ext cx="1204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105" charset="0"/>
              </a:rPr>
              <a:t>PB+ 2012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smtClean="0">
                <a:latin typeface="Eurostile" pitchFamily="-105" charset="0"/>
                <a:ea typeface="Arial Rounded MT Bold" pitchFamily="-105" charset="0"/>
                <a:cs typeface="Arial Rounded MT Bold" pitchFamily="-105" charset="0"/>
              </a:rPr>
              <a:t>ACCELERATION OF TEST PARTICLES</a:t>
            </a:r>
          </a:p>
        </p:txBody>
      </p:sp>
      <p:pic>
        <p:nvPicPr>
          <p:cNvPr id="52227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8388" y="1525588"/>
            <a:ext cx="6777037" cy="471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>
            <a:off x="2324100" y="4906963"/>
            <a:ext cx="5324475" cy="158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29" name="Rectangle 12"/>
          <p:cNvSpPr>
            <a:spLocks noChangeArrowheads="1"/>
          </p:cNvSpPr>
          <p:nvPr/>
        </p:nvSpPr>
        <p:spPr bwMode="auto">
          <a:xfrm>
            <a:off x="6583363" y="1339850"/>
            <a:ext cx="1065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-105" charset="0"/>
              </a:rPr>
              <a:t>PB+ 2012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1163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CCFFCC"/>
                </a:solidFill>
                <a:latin typeface="Calisto MT"/>
                <a:cs typeface="Calisto MT"/>
              </a:rPr>
              <a:t>NON LINEAR CR ACCELERATION IN PARTIALLY IONIZED PLASMAS</a:t>
            </a:r>
            <a:endParaRPr lang="en-US" sz="3200" b="1" dirty="0">
              <a:solidFill>
                <a:srgbClr val="CCFFCC"/>
              </a:solidFill>
              <a:latin typeface="Calisto MT"/>
              <a:cs typeface="Calisto M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80464"/>
            <a:ext cx="3670300" cy="86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686790"/>
            <a:ext cx="4538501" cy="9613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778990"/>
            <a:ext cx="4538501" cy="24570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5170" y="3778990"/>
            <a:ext cx="3757229" cy="6831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7946" y="1970435"/>
            <a:ext cx="4724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  <a:latin typeface="Calisto MT"/>
                <a:cs typeface="Calisto MT"/>
              </a:rPr>
              <a:t>BOLTZMANN EQUATION FOR NEUTRALS</a:t>
            </a:r>
            <a:endParaRPr lang="en-US" b="1" i="1" dirty="0">
              <a:solidFill>
                <a:srgbClr val="FFFF00"/>
              </a:solidFill>
              <a:latin typeface="Calisto MT"/>
              <a:cs typeface="Calisto M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95694" y="2988330"/>
            <a:ext cx="323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  <a:latin typeface="Calisto MT"/>
                <a:cs typeface="Calisto MT"/>
              </a:rPr>
              <a:t>CR TRANSPORT EQUATION</a:t>
            </a:r>
            <a:endParaRPr lang="en-US" b="1" i="1" dirty="0">
              <a:solidFill>
                <a:srgbClr val="FFFF00"/>
              </a:solidFill>
              <a:latin typeface="Calisto MT"/>
              <a:cs typeface="Calisto M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49009" y="5640485"/>
            <a:ext cx="3699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  <a:latin typeface="Calisto MT"/>
                <a:cs typeface="Calisto MT"/>
              </a:rPr>
              <a:t>GENERALIZED CONSERVATION</a:t>
            </a:r>
          </a:p>
          <a:p>
            <a:r>
              <a:rPr lang="en-US" b="1" i="1" dirty="0" smtClean="0">
                <a:solidFill>
                  <a:srgbClr val="FFFF00"/>
                </a:solidFill>
                <a:latin typeface="Calisto MT"/>
                <a:cs typeface="Calisto MT"/>
              </a:rPr>
              <a:t>EQUATIONS</a:t>
            </a:r>
            <a:endParaRPr lang="en-US" b="1" i="1" dirty="0">
              <a:solidFill>
                <a:srgbClr val="FFFF00"/>
              </a:solidFill>
              <a:latin typeface="Calisto MT"/>
              <a:cs typeface="Calisto M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61403" y="4445146"/>
            <a:ext cx="2826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  <a:latin typeface="Calisto MT"/>
                <a:cs typeface="Calisto MT"/>
              </a:rPr>
              <a:t>TRANSPORT OF WAVES</a:t>
            </a:r>
            <a:endParaRPr lang="en-US" b="1" i="1" dirty="0">
              <a:solidFill>
                <a:srgbClr val="FFFF00"/>
              </a:solidFill>
              <a:latin typeface="Calisto MT"/>
              <a:cs typeface="Calisto M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89475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38" y="3749675"/>
            <a:ext cx="9123362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0850" y="1054100"/>
            <a:ext cx="10541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TextBox 4"/>
          <p:cNvSpPr txBox="1">
            <a:spLocks noChangeArrowheads="1"/>
          </p:cNvSpPr>
          <p:nvPr/>
        </p:nvSpPr>
        <p:spPr bwMode="auto">
          <a:xfrm>
            <a:off x="1009650" y="4083050"/>
            <a:ext cx="9159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  <a:latin typeface="Eurostile" pitchFamily="-105" charset="0"/>
                <a:ea typeface="Eurostile" pitchFamily="-105" charset="0"/>
                <a:cs typeface="Eurostile" pitchFamily="-105" charset="0"/>
              </a:rPr>
              <a:t>Balmer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  <a:latin typeface="Eurostile" pitchFamily="-105" charset="0"/>
                <a:ea typeface="Eurostile" pitchFamily="-105" charset="0"/>
                <a:cs typeface="Eurostile" pitchFamily="-105" charset="0"/>
              </a:rPr>
              <a:t>Line</a:t>
            </a:r>
          </a:p>
        </p:txBody>
      </p:sp>
      <p:sp>
        <p:nvSpPr>
          <p:cNvPr id="55302" name="TextBox 5"/>
          <p:cNvSpPr txBox="1">
            <a:spLocks noChangeArrowheads="1"/>
          </p:cNvSpPr>
          <p:nvPr/>
        </p:nvSpPr>
        <p:spPr bwMode="auto">
          <a:xfrm>
            <a:off x="5527675" y="3968750"/>
            <a:ext cx="1304925" cy="922338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  <a:latin typeface="Eurostile" pitchFamily="-105" charset="0"/>
                <a:ea typeface="Eurostile" pitchFamily="-105" charset="0"/>
                <a:cs typeface="Eurostile" pitchFamily="-105" charset="0"/>
              </a:rPr>
              <a:t>Zoom 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  <a:latin typeface="Eurostile" pitchFamily="-105" charset="0"/>
                <a:ea typeface="Eurostile" pitchFamily="-105" charset="0"/>
                <a:cs typeface="Eurostile" pitchFamily="-105" charset="0"/>
              </a:rPr>
              <a:t>the narrow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  <a:latin typeface="Eurostile" pitchFamily="-105" charset="0"/>
                <a:ea typeface="Eurostile" pitchFamily="-105" charset="0"/>
                <a:cs typeface="Eurostile" pitchFamily="-105" charset="0"/>
              </a:rPr>
              <a:t>Balmer line</a:t>
            </a:r>
          </a:p>
        </p:txBody>
      </p:sp>
      <p:sp>
        <p:nvSpPr>
          <p:cNvPr id="55303" name="TextBox 6"/>
          <p:cNvSpPr txBox="1">
            <a:spLocks noChangeArrowheads="1"/>
          </p:cNvSpPr>
          <p:nvPr/>
        </p:nvSpPr>
        <p:spPr bwMode="auto">
          <a:xfrm>
            <a:off x="4689475" y="317500"/>
            <a:ext cx="2909888" cy="8302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800000"/>
                </a:solidFill>
                <a:latin typeface="Eurostile" pitchFamily="-105" charset="0"/>
                <a:ea typeface="Eurostile" pitchFamily="-105" charset="0"/>
                <a:cs typeface="Eurostile" pitchFamily="-105" charset="0"/>
              </a:rPr>
              <a:t>HEATING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800000"/>
                </a:solidFill>
                <a:latin typeface="Eurostile" pitchFamily="-105" charset="0"/>
                <a:ea typeface="Eurostile" pitchFamily="-105" charset="0"/>
                <a:cs typeface="Eurostile" pitchFamily="-105" charset="0"/>
              </a:rPr>
              <a:t>IN THE PRECURSOR</a:t>
            </a:r>
          </a:p>
        </p:txBody>
      </p:sp>
      <p:sp>
        <p:nvSpPr>
          <p:cNvPr id="55304" name="TextBox 7"/>
          <p:cNvSpPr txBox="1">
            <a:spLocks noChangeArrowheads="1"/>
          </p:cNvSpPr>
          <p:nvPr/>
        </p:nvSpPr>
        <p:spPr bwMode="auto">
          <a:xfrm>
            <a:off x="2597150" y="3435350"/>
            <a:ext cx="4143375" cy="4619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800000"/>
                </a:solidFill>
                <a:latin typeface="Eurostile" pitchFamily="-105" charset="0"/>
                <a:ea typeface="Eurostile" pitchFamily="-105" charset="0"/>
                <a:cs typeface="Eurostile" pitchFamily="-105" charset="0"/>
              </a:rPr>
              <a:t>SHAPE OF THE BALMER LINE</a:t>
            </a:r>
          </a:p>
        </p:txBody>
      </p:sp>
      <p:sp>
        <p:nvSpPr>
          <p:cNvPr id="55305" name="Rectangle 9"/>
          <p:cNvSpPr>
            <a:spLocks noChangeArrowheads="1"/>
          </p:cNvSpPr>
          <p:nvPr/>
        </p:nvSpPr>
        <p:spPr bwMode="auto">
          <a:xfrm>
            <a:off x="7466013" y="0"/>
            <a:ext cx="16779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  <a:ea typeface="ＭＳ Ｐゴシック" pitchFamily="-105" charset="-128"/>
                <a:cs typeface="ＭＳ Ｐゴシック" pitchFamily="-105" charset="-128"/>
              </a:rPr>
              <a:t>Morlino +,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604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CCFFCC"/>
                </a:solidFill>
                <a:latin typeface="Calisto MT"/>
                <a:cs typeface="Calisto MT"/>
              </a:rPr>
              <a:t>HOW STANDARD IS THE STANDARD MODEL OF TRANSPORT?</a:t>
            </a:r>
            <a:endParaRPr lang="en-US" sz="3200" b="1" dirty="0">
              <a:solidFill>
                <a:srgbClr val="CCFFCC"/>
              </a:solidFill>
              <a:latin typeface="Calisto MT"/>
              <a:cs typeface="Calisto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521" y="1690733"/>
            <a:ext cx="880383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rgbClr val="FFFF00"/>
                </a:solidFill>
                <a:latin typeface="Calisto MT"/>
                <a:cs typeface="Calisto MT"/>
              </a:rPr>
              <a:t>EVEN COMPLEX COMPUTATION CODES SUCH AS GALPROP ADOPT IMPORTANT SIMPLIFICATIONS… RELAXING THESE ASSUMPTIONS </a:t>
            </a:r>
            <a:r>
              <a:rPr lang="en-US" sz="1600" dirty="0" err="1" smtClean="0">
                <a:solidFill>
                  <a:srgbClr val="FFFF00"/>
                </a:solidFill>
                <a:latin typeface="Calisto MT"/>
                <a:cs typeface="Calisto MT"/>
                <a:sym typeface="Wingdings"/>
              </a:rPr>
              <a:t></a:t>
            </a:r>
            <a:r>
              <a:rPr lang="en-US" sz="1600" dirty="0" smtClean="0">
                <a:solidFill>
                  <a:srgbClr val="FFFF00"/>
                </a:solidFill>
                <a:latin typeface="Calisto MT"/>
                <a:cs typeface="Calisto MT"/>
                <a:sym typeface="Wingdings"/>
              </a:rPr>
              <a:t> CORRECTIONS AT THE ZERO ORDER</a:t>
            </a:r>
            <a:r>
              <a:rPr lang="en-US" sz="1600" dirty="0" smtClean="0">
                <a:solidFill>
                  <a:srgbClr val="FFFF00"/>
                </a:solidFill>
                <a:latin typeface="Calisto MT"/>
                <a:cs typeface="Calisto MT"/>
              </a:rPr>
              <a:t> </a:t>
            </a:r>
          </a:p>
          <a:p>
            <a:pPr algn="just"/>
            <a:endParaRPr lang="en-US" sz="1600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/>
            <a:endParaRPr lang="en-US" sz="1600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/>
            <a:r>
              <a:rPr lang="en-US" sz="1600" dirty="0" smtClean="0">
                <a:solidFill>
                  <a:srgbClr val="FFFF00"/>
                </a:solidFill>
                <a:latin typeface="Calisto MT"/>
                <a:cs typeface="Calisto MT"/>
              </a:rPr>
              <a:t>SEVERAL COMPLICATIONS:</a:t>
            </a:r>
          </a:p>
          <a:p>
            <a:pPr algn="just"/>
            <a:endParaRPr lang="en-US" sz="1600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marL="342900" indent="-342900" algn="just">
              <a:spcAft>
                <a:spcPts val="1200"/>
              </a:spcAft>
              <a:buAutoNum type="arabicPeriod"/>
            </a:pPr>
            <a:r>
              <a:rPr lang="en-US" sz="1600" i="1" dirty="0" smtClean="0">
                <a:solidFill>
                  <a:schemeClr val="bg1"/>
                </a:solidFill>
                <a:latin typeface="Calisto MT"/>
                <a:cs typeface="Calisto MT"/>
              </a:rPr>
              <a:t>DIFFUSION COEFFICIENT NON SPATIALLY CONSTANT</a:t>
            </a:r>
          </a:p>
          <a:p>
            <a:pPr marL="342900" indent="-342900" algn="just">
              <a:spcAft>
                <a:spcPts val="1200"/>
              </a:spcAft>
              <a:buAutoNum type="arabicPeriod"/>
            </a:pPr>
            <a:r>
              <a:rPr lang="en-US" sz="1600" i="1" dirty="0" smtClean="0">
                <a:solidFill>
                  <a:schemeClr val="bg1"/>
                </a:solidFill>
                <a:latin typeface="Calisto MT"/>
                <a:cs typeface="Calisto MT"/>
              </a:rPr>
              <a:t>ANISOTROPIC DIFFUSION (PARALLEL </a:t>
            </a:r>
            <a:r>
              <a:rPr lang="en-US" sz="1600" i="1" dirty="0" err="1" smtClean="0">
                <a:solidFill>
                  <a:schemeClr val="bg1"/>
                </a:solidFill>
                <a:latin typeface="Calisto MT"/>
                <a:cs typeface="Calisto MT"/>
              </a:rPr>
              <a:t>vs</a:t>
            </a:r>
            <a:r>
              <a:rPr lang="en-US" sz="1600" i="1" dirty="0" smtClean="0">
                <a:solidFill>
                  <a:schemeClr val="bg1"/>
                </a:solidFill>
                <a:latin typeface="Calisto MT"/>
                <a:cs typeface="Calisto MT"/>
              </a:rPr>
              <a:t>	 PERPENDICULAR)</a:t>
            </a:r>
          </a:p>
          <a:p>
            <a:pPr marL="342900" indent="-342900" algn="just">
              <a:spcAft>
                <a:spcPts val="1200"/>
              </a:spcAft>
              <a:buAutoNum type="arabicPeriod"/>
            </a:pPr>
            <a:r>
              <a:rPr lang="en-US" sz="1600" i="1" dirty="0" smtClean="0">
                <a:solidFill>
                  <a:schemeClr val="bg1"/>
                </a:solidFill>
                <a:latin typeface="Calisto MT"/>
                <a:cs typeface="Calisto MT"/>
              </a:rPr>
              <a:t>EFFECT OF SELF-GENERATION OF WAVES  INDUCED BY CR</a:t>
            </a:r>
          </a:p>
          <a:p>
            <a:pPr marL="342900" indent="-342900" algn="just">
              <a:spcAft>
                <a:spcPts val="1200"/>
              </a:spcAft>
              <a:buAutoNum type="arabicPeriod"/>
            </a:pPr>
            <a:r>
              <a:rPr lang="en-US" sz="1600" i="1" dirty="0" smtClean="0">
                <a:solidFill>
                  <a:schemeClr val="bg1"/>
                </a:solidFill>
                <a:latin typeface="Calisto MT"/>
                <a:cs typeface="Calisto MT"/>
              </a:rPr>
              <a:t>DAMPING OF WAVES AND ITS EFFECTS ON CR </a:t>
            </a:r>
            <a:r>
              <a:rPr lang="en-US" sz="1600" i="1" dirty="0" smtClean="0">
                <a:solidFill>
                  <a:schemeClr val="bg1"/>
                </a:solidFill>
                <a:latin typeface="Calisto MT"/>
                <a:cs typeface="Calisto MT"/>
              </a:rPr>
              <a:t>PROPAGATION</a:t>
            </a:r>
          </a:p>
          <a:p>
            <a:pPr marL="342900" indent="-342900" algn="just">
              <a:spcAft>
                <a:spcPts val="1200"/>
              </a:spcAft>
              <a:buAutoNum type="arabicPeriod"/>
            </a:pPr>
            <a:r>
              <a:rPr lang="en-US" sz="1600" i="1" dirty="0" smtClean="0">
                <a:solidFill>
                  <a:schemeClr val="bg1"/>
                </a:solidFill>
                <a:latin typeface="Calisto MT"/>
                <a:cs typeface="Calisto MT"/>
              </a:rPr>
              <a:t>CR INDUCED GALACTIC WINDS</a:t>
            </a:r>
            <a:endParaRPr lang="en-US" sz="1600" i="1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marL="342900" indent="-342900" algn="just">
              <a:spcAft>
                <a:spcPts val="1200"/>
              </a:spcAft>
              <a:buAutoNum type="arabicPeriod"/>
            </a:pPr>
            <a:r>
              <a:rPr lang="en-US" sz="1600" i="1" dirty="0" smtClean="0">
                <a:solidFill>
                  <a:schemeClr val="bg1"/>
                </a:solidFill>
                <a:latin typeface="Calisto MT"/>
                <a:cs typeface="Calisto MT"/>
              </a:rPr>
              <a:t>CASCADING OF MODES IN WAVENUMBER SPACE</a:t>
            </a:r>
          </a:p>
          <a:p>
            <a:pPr marL="342900" indent="-342900" algn="just">
              <a:buAutoNum type="arabicPeriod"/>
            </a:pPr>
            <a:endParaRPr lang="en-US" sz="1600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marL="342900" indent="-342900" algn="just">
              <a:buAutoNum type="arabicPeriod"/>
            </a:pPr>
            <a:endParaRPr lang="en-US" sz="1600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marL="342900" indent="-342900" algn="just"/>
            <a:r>
              <a:rPr lang="en-US" sz="1600" dirty="0" smtClean="0">
                <a:solidFill>
                  <a:srgbClr val="FFFF00"/>
                </a:solidFill>
                <a:latin typeface="Calisto MT"/>
                <a:cs typeface="Calisto MT"/>
              </a:rPr>
              <a:t>EACH ONE OF THESE PHYSICAL MECHANISMS CHANGES THE PREDICTED</a:t>
            </a:r>
          </a:p>
          <a:p>
            <a:pPr marL="342900" indent="-342900" algn="just"/>
            <a:r>
              <a:rPr lang="en-US" sz="1600" dirty="0" smtClean="0">
                <a:solidFill>
                  <a:srgbClr val="FFFF00"/>
                </a:solidFill>
                <a:latin typeface="Calisto MT"/>
                <a:cs typeface="Calisto MT"/>
              </a:rPr>
              <a:t>SPECTRA AND ANISOTROPIES IN A SUBSTANTIAL WAY </a:t>
            </a:r>
            <a:endParaRPr lang="en-US" sz="1600" dirty="0">
              <a:solidFill>
                <a:srgbClr val="FFFF00"/>
              </a:solidFill>
              <a:latin typeface="Calisto MT"/>
              <a:cs typeface="Calisto M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bg1"/>
                </a:solidFill>
                <a:latin typeface="Calisto MT"/>
                <a:cs typeface="Calisto MT"/>
              </a:rPr>
              <a:t>SNR 0509-67.5</a:t>
            </a:r>
            <a:endParaRPr lang="en-US" sz="3600" b="1" dirty="0">
              <a:solidFill>
                <a:schemeClr val="bg1"/>
              </a:solidFill>
              <a:latin typeface="Calisto MT"/>
              <a:cs typeface="Calisto M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202"/>
            <a:ext cx="9144000" cy="2873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7911" y="928775"/>
            <a:ext cx="1651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0000"/>
                </a:solidFill>
              </a:rPr>
              <a:t>Helder</a:t>
            </a:r>
            <a:r>
              <a:rPr lang="en-US" sz="1400" b="1" dirty="0" smtClean="0">
                <a:solidFill>
                  <a:srgbClr val="000000"/>
                </a:solidFill>
              </a:rPr>
              <a:t> et al. 2009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93300" y="1715079"/>
            <a:ext cx="899220" cy="278121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434016" y="1715079"/>
            <a:ext cx="899220" cy="278121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095" y="4061382"/>
            <a:ext cx="3624081" cy="24027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69460" y="6395012"/>
            <a:ext cx="1694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  <a:latin typeface="Calisto MT"/>
                <a:cs typeface="Calisto MT"/>
              </a:rPr>
              <a:t>Morlino</a:t>
            </a:r>
            <a:r>
              <a:rPr lang="en-US" sz="1400" b="1" dirty="0" smtClean="0">
                <a:solidFill>
                  <a:schemeClr val="bg1"/>
                </a:solidFill>
                <a:latin typeface="Calisto MT"/>
                <a:cs typeface="Calisto MT"/>
              </a:rPr>
              <a:t> et al. 2013</a:t>
            </a:r>
            <a:endParaRPr lang="en-US" sz="1400" b="1" dirty="0">
              <a:solidFill>
                <a:schemeClr val="bg1"/>
              </a:solidFill>
              <a:latin typeface="Calisto MT"/>
              <a:cs typeface="Calisto M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71859" y="1530413"/>
            <a:ext cx="50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NE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04748" y="300672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SW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50176" y="4061382"/>
            <a:ext cx="3069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bg1"/>
                </a:solidFill>
                <a:latin typeface="Calisto MT"/>
                <a:cs typeface="Calisto MT"/>
              </a:rPr>
              <a:t>SHOCK VELOCITY RATHER UNCERTAIN</a:t>
            </a:r>
          </a:p>
          <a:p>
            <a:pPr algn="just"/>
            <a:endParaRPr lang="en-US" sz="1600" b="1" dirty="0" smtClean="0">
              <a:solidFill>
                <a:schemeClr val="bg1"/>
              </a:solidFill>
              <a:latin typeface="Calisto MT"/>
              <a:cs typeface="Calisto MT"/>
            </a:endParaRPr>
          </a:p>
          <a:p>
            <a:pPr algn="just"/>
            <a:r>
              <a:rPr lang="en-US" sz="1600" b="1" dirty="0" smtClean="0">
                <a:solidFill>
                  <a:schemeClr val="bg1"/>
                </a:solidFill>
                <a:latin typeface="Calisto MT"/>
                <a:cs typeface="Calisto MT"/>
              </a:rPr>
              <a:t>DISTANCE WELL KNOWN (LMC): </a:t>
            </a:r>
            <a:r>
              <a:rPr lang="en-US" sz="1600" b="1" dirty="0" smtClean="0">
                <a:solidFill>
                  <a:srgbClr val="FFFF00"/>
                </a:solidFill>
                <a:latin typeface="Calisto MT"/>
                <a:cs typeface="Calisto MT"/>
              </a:rPr>
              <a:t>50±1 </a:t>
            </a:r>
            <a:r>
              <a:rPr lang="en-US" sz="1600" b="1" dirty="0" err="1" smtClean="0">
                <a:solidFill>
                  <a:srgbClr val="FFFF00"/>
                </a:solidFill>
                <a:latin typeface="Calisto MT"/>
                <a:cs typeface="Calisto MT"/>
              </a:rPr>
              <a:t>kpc</a:t>
            </a:r>
            <a:r>
              <a:rPr lang="en-US" sz="1600" b="1" dirty="0" smtClean="0">
                <a:solidFill>
                  <a:srgbClr val="FFFF00"/>
                </a:solidFill>
                <a:latin typeface="Calisto MT"/>
                <a:cs typeface="Calisto MT"/>
              </a:rPr>
              <a:t> </a:t>
            </a:r>
            <a:endParaRPr lang="en-US" sz="1600" b="1" dirty="0">
              <a:solidFill>
                <a:srgbClr val="FFFF00"/>
              </a:solidFill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98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FFFF"/>
                </a:solidFill>
                <a:latin typeface="Calisto MT"/>
                <a:cs typeface="Calisto MT"/>
              </a:rPr>
              <a:t>SNR 0509-67.5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985" y="1190887"/>
            <a:ext cx="6353725" cy="40845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619384" y="5223585"/>
            <a:ext cx="2125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Calisto MT"/>
                <a:cs typeface="Calisto MT"/>
              </a:rPr>
              <a:t>Morlino</a:t>
            </a:r>
            <a:r>
              <a:rPr lang="en-US" b="1" dirty="0" smtClean="0">
                <a:solidFill>
                  <a:schemeClr val="bg1"/>
                </a:solidFill>
                <a:latin typeface="Calisto MT"/>
                <a:cs typeface="Calisto MT"/>
              </a:rPr>
              <a:t> et al. 2013</a:t>
            </a:r>
            <a:endParaRPr lang="en-US" b="1" dirty="0">
              <a:solidFill>
                <a:schemeClr val="bg1"/>
              </a:solidFill>
              <a:latin typeface="Calisto MT"/>
              <a:cs typeface="Calisto M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469" y="5806080"/>
            <a:ext cx="8596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FFFF00"/>
                </a:solidFill>
                <a:latin typeface="Calisto MT"/>
                <a:cs typeface="Calisto MT"/>
              </a:rPr>
              <a:t>FOR SHOCK VELOCITY ~5000 km/</a:t>
            </a:r>
            <a:r>
              <a:rPr lang="en-US" dirty="0" err="1" smtClean="0">
                <a:solidFill>
                  <a:srgbClr val="FFFF00"/>
                </a:solidFill>
                <a:latin typeface="Calisto MT"/>
                <a:cs typeface="Calisto MT"/>
              </a:rPr>
              <a:t>s</a:t>
            </a:r>
            <a:r>
              <a:rPr lang="en-US" dirty="0" smtClean="0">
                <a:solidFill>
                  <a:srgbClr val="FFFF00"/>
                </a:solidFill>
                <a:latin typeface="Calisto MT"/>
                <a:cs typeface="Calisto MT"/>
              </a:rPr>
              <a:t> A LOWER LIMIT OF 5-10% TO THE CR ACCELERATION EFFICIENCY CAN BE IMPOSED </a:t>
            </a:r>
            <a:endParaRPr lang="en-US" dirty="0">
              <a:solidFill>
                <a:srgbClr val="FFFF00"/>
              </a:solidFill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CCFFCC"/>
                </a:solidFill>
                <a:latin typeface="Calisto MT"/>
                <a:cs typeface="Calisto MT"/>
              </a:rPr>
              <a:t>RCW 86</a:t>
            </a:r>
            <a:endParaRPr lang="en-US" sz="3200" b="1" dirty="0">
              <a:solidFill>
                <a:srgbClr val="CCFFCC"/>
              </a:solidFill>
              <a:latin typeface="Calisto MT"/>
              <a:cs typeface="Calisto M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43000"/>
            <a:ext cx="2689582" cy="27534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96430"/>
            <a:ext cx="358282" cy="656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4880" y="3896430"/>
            <a:ext cx="2430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  <a:latin typeface="Calisto MT"/>
                <a:cs typeface="Calisto MT"/>
              </a:rPr>
              <a:t>Balmer</a:t>
            </a:r>
            <a:r>
              <a:rPr lang="en-US" sz="1400" b="1" dirty="0" smtClean="0">
                <a:solidFill>
                  <a:schemeClr val="bg1"/>
                </a:solidFill>
                <a:latin typeface="Calisto MT"/>
                <a:cs typeface="Calisto MT"/>
              </a:rPr>
              <a:t> line + proper motion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8302" y="4190400"/>
            <a:ext cx="2121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  <a:latin typeface="Calisto MT"/>
                <a:cs typeface="Calisto MT"/>
              </a:rPr>
              <a:t>Thermal X-ray spectrum</a:t>
            </a:r>
            <a:endParaRPr lang="en-US" sz="1400" b="1" dirty="0">
              <a:solidFill>
                <a:srgbClr val="FFFFFF"/>
              </a:solidFill>
              <a:latin typeface="Calisto MT"/>
              <a:cs typeface="Calisto M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8107" y="1143000"/>
            <a:ext cx="5557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FFFFFF"/>
                </a:solidFill>
                <a:latin typeface="Calisto MT"/>
                <a:cs typeface="Calisto MT"/>
              </a:rPr>
              <a:t>DISTANCE TO THIS SNR RATHER UNCERTAIN WITH VALUES RANGIND FROM 2 TO 3 </a:t>
            </a:r>
            <a:r>
              <a:rPr lang="en-US" dirty="0" err="1" smtClean="0">
                <a:solidFill>
                  <a:srgbClr val="FFFFFF"/>
                </a:solidFill>
                <a:latin typeface="Calisto MT"/>
                <a:cs typeface="Calisto MT"/>
              </a:rPr>
              <a:t>kpc</a:t>
            </a:r>
            <a:r>
              <a:rPr lang="en-US" dirty="0" smtClean="0">
                <a:solidFill>
                  <a:srgbClr val="FFFFFF"/>
                </a:solidFill>
                <a:latin typeface="Calisto MT"/>
                <a:cs typeface="Calisto MT"/>
              </a:rPr>
              <a:t>, WITH MOST LIKELY VALUE OF 2.5 </a:t>
            </a:r>
            <a:r>
              <a:rPr lang="en-US" dirty="0" err="1" smtClean="0">
                <a:solidFill>
                  <a:srgbClr val="FFFFFF"/>
                </a:solidFill>
                <a:latin typeface="Calisto MT"/>
                <a:cs typeface="Calisto MT"/>
              </a:rPr>
              <a:t>kpc</a:t>
            </a:r>
            <a:endParaRPr lang="en-US" dirty="0">
              <a:solidFill>
                <a:srgbClr val="FFFFFF"/>
              </a:solidFill>
              <a:latin typeface="Calisto MT"/>
              <a:cs typeface="Calisto M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668" y="2223393"/>
            <a:ext cx="3515032" cy="23298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8236" y="4769280"/>
            <a:ext cx="879780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FFFFFF"/>
                </a:solidFill>
                <a:latin typeface="Calisto MT"/>
                <a:cs typeface="Calisto MT"/>
              </a:rPr>
              <a:t>IN THE ABSENCE OF AN INDEPENDENT INFORMATION ON THE ELECTRON-ION EQUILIBRATION, THE BALMER LINE WIDTH IS COMPATIBLE WITH NO CR ACCELERATION </a:t>
            </a:r>
          </a:p>
          <a:p>
            <a:pPr algn="just"/>
            <a:endParaRPr lang="en-US" dirty="0" smtClean="0">
              <a:solidFill>
                <a:srgbClr val="FFFFFF"/>
              </a:solidFill>
              <a:latin typeface="Calisto MT"/>
              <a:cs typeface="Calisto MT"/>
            </a:endParaRPr>
          </a:p>
          <a:p>
            <a:pPr algn="just"/>
            <a:r>
              <a:rPr lang="en-US" dirty="0" smtClean="0">
                <a:solidFill>
                  <a:srgbClr val="FFFFFF"/>
                </a:solidFill>
                <a:latin typeface="Calisto MT"/>
                <a:cs typeface="Calisto MT"/>
              </a:rPr>
              <a:t>IN 3 REGIONS HOWEVER THERE ARE X-RAY MEASUREMENTS OF THE ELECTRON TEMPERATURE</a:t>
            </a:r>
            <a:endParaRPr lang="en-US" dirty="0">
              <a:solidFill>
                <a:srgbClr val="FFFFFF"/>
              </a:solidFill>
              <a:latin typeface="Calisto MT"/>
              <a:cs typeface="Calisto M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34564" y="976320"/>
            <a:ext cx="22520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1DDC17"/>
                </a:solidFill>
              </a:rPr>
              <a:t>Helder</a:t>
            </a:r>
            <a:r>
              <a:rPr lang="en-US" sz="1200" b="1" dirty="0" smtClean="0">
                <a:solidFill>
                  <a:srgbClr val="1DDC17"/>
                </a:solidFill>
              </a:rPr>
              <a:t>, </a:t>
            </a:r>
            <a:r>
              <a:rPr lang="en-US" sz="1200" b="1" dirty="0" err="1" smtClean="0">
                <a:solidFill>
                  <a:srgbClr val="1DDC17"/>
                </a:solidFill>
              </a:rPr>
              <a:t>Vink</a:t>
            </a:r>
            <a:r>
              <a:rPr lang="en-US" sz="1200" b="1" dirty="0" smtClean="0">
                <a:solidFill>
                  <a:srgbClr val="1DDC17"/>
                </a:solidFill>
              </a:rPr>
              <a:t> and </a:t>
            </a:r>
            <a:r>
              <a:rPr lang="en-US" sz="1200" b="1" dirty="0" err="1" smtClean="0">
                <a:solidFill>
                  <a:srgbClr val="1DDC17"/>
                </a:solidFill>
              </a:rPr>
              <a:t>Bassa</a:t>
            </a:r>
            <a:r>
              <a:rPr lang="en-US" sz="1200" b="1" dirty="0" smtClean="0">
                <a:solidFill>
                  <a:srgbClr val="1DDC17"/>
                </a:solidFill>
              </a:rPr>
              <a:t> 2011</a:t>
            </a:r>
            <a:endParaRPr lang="en-US" sz="1200" b="1" dirty="0">
              <a:solidFill>
                <a:srgbClr val="1DDC1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358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CCFFCC"/>
                </a:solidFill>
                <a:latin typeface="Calisto MT"/>
                <a:cs typeface="Calisto MT"/>
              </a:rPr>
              <a:t>RCW 86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61" y="1417638"/>
            <a:ext cx="3518813" cy="6789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220" y="1231900"/>
            <a:ext cx="4800630" cy="3200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61" y="2252058"/>
            <a:ext cx="3518813" cy="21778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8961" y="4812480"/>
            <a:ext cx="8814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FFFFFF"/>
                </a:solidFill>
                <a:latin typeface="Calisto MT"/>
                <a:cs typeface="Calisto MT"/>
              </a:rPr>
              <a:t>IF THE MEASURED ELECTRON TEMPERATURE IS THE ACTUAL T</a:t>
            </a:r>
            <a:r>
              <a:rPr lang="en-US" baseline="-25000" dirty="0" smtClean="0">
                <a:solidFill>
                  <a:srgbClr val="FFFFFF"/>
                </a:solidFill>
                <a:latin typeface="Calisto MT"/>
                <a:cs typeface="Calisto MT"/>
              </a:rPr>
              <a:t>e</a:t>
            </a:r>
            <a:r>
              <a:rPr lang="en-US" dirty="0" smtClean="0">
                <a:solidFill>
                  <a:srgbClr val="FFFFFF"/>
                </a:solidFill>
                <a:latin typeface="Calisto MT"/>
                <a:cs typeface="Calisto MT"/>
              </a:rPr>
              <a:t> DOWSNTREAM, THEN ALL MEASURED FWHM OF THE BROAD BALMER LINE SUGGEST EFFICIENT CR ACCELERATION</a:t>
            </a:r>
            <a:endParaRPr lang="en-US" dirty="0">
              <a:solidFill>
                <a:srgbClr val="FFFFFF"/>
              </a:solidFill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98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CCFFCC"/>
                </a:solidFill>
                <a:latin typeface="Calisto MT"/>
                <a:cs typeface="Calisto MT"/>
              </a:rPr>
              <a:t>RCW 86 – FILAMENT SE</a:t>
            </a:r>
            <a:r>
              <a:rPr lang="en-US" sz="3200" b="1" baseline="-25000" dirty="0" smtClean="0">
                <a:solidFill>
                  <a:srgbClr val="CCFFCC"/>
                </a:solidFill>
                <a:latin typeface="Calisto MT"/>
                <a:cs typeface="Calisto MT"/>
              </a:rPr>
              <a:t>OUT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338" y="1053054"/>
            <a:ext cx="6998126" cy="44766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24072" y="1477440"/>
            <a:ext cx="52208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</a:rPr>
              <a:t>CASE A                                                                     CASE B</a:t>
            </a:r>
          </a:p>
          <a:p>
            <a:r>
              <a:rPr lang="en-US" sz="1200" b="1" dirty="0" smtClean="0">
                <a:solidFill>
                  <a:srgbClr val="800000"/>
                </a:solidFill>
              </a:rPr>
              <a:t>10% neutrals					                     50% neutrals</a:t>
            </a:r>
            <a:endParaRPr lang="en-US" sz="1200" b="1" dirty="0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3813" y="5657671"/>
            <a:ext cx="8781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chemeClr val="bg1"/>
                </a:solidFill>
                <a:latin typeface="Calisto MT"/>
                <a:cs typeface="Calisto MT"/>
              </a:rPr>
              <a:t>A NON THERMAL PRESSURE OF ABOUT 20-30% IS REQUIRED TO EXPLAIN AT THE SAME TIME THE FWHM OF THE BALMER LINE AND THE VALUE OF T</a:t>
            </a:r>
            <a:r>
              <a:rPr lang="en-US" baseline="-25000" dirty="0" smtClean="0">
                <a:solidFill>
                  <a:schemeClr val="bg1"/>
                </a:solidFill>
                <a:latin typeface="Calisto MT"/>
                <a:cs typeface="Calisto MT"/>
              </a:rPr>
              <a:t>e</a:t>
            </a:r>
            <a:endParaRPr lang="en-US" dirty="0" smtClean="0">
              <a:solidFill>
                <a:schemeClr val="bg1"/>
              </a:solidFill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829" y="15882"/>
            <a:ext cx="8622381" cy="11430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CCFFCC"/>
                </a:solidFill>
                <a:latin typeface="Calisto MT"/>
                <a:cs typeface="Calisto MT"/>
              </a:rPr>
              <a:t>RCW 86 – FILAMENT SE</a:t>
            </a:r>
            <a:r>
              <a:rPr lang="en-US" sz="2800" b="1" baseline="-25000" dirty="0" smtClean="0">
                <a:solidFill>
                  <a:srgbClr val="CCFFCC"/>
                </a:solidFill>
                <a:latin typeface="Calisto MT"/>
                <a:cs typeface="Calisto MT"/>
              </a:rPr>
              <a:t>OUT</a:t>
            </a:r>
            <a:r>
              <a:rPr lang="en-US" sz="2800" b="1" dirty="0" smtClean="0">
                <a:solidFill>
                  <a:srgbClr val="CCFFCC"/>
                </a:solidFill>
                <a:latin typeface="Calisto MT"/>
                <a:cs typeface="Calisto MT"/>
              </a:rPr>
              <a:t>: a case of return flux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17" y="1158882"/>
            <a:ext cx="7592524" cy="44766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1110" y="5754240"/>
            <a:ext cx="8035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sto MT"/>
                <a:cs typeface="Calisto MT"/>
              </a:rPr>
              <a:t>HIGH NON THERMAL PRESSURE DOES NOT NECESSARILY IMPLY A</a:t>
            </a:r>
          </a:p>
          <a:p>
            <a:r>
              <a:rPr lang="en-US" dirty="0" smtClean="0">
                <a:solidFill>
                  <a:schemeClr val="bg1"/>
                </a:solidFill>
                <a:latin typeface="Calisto MT"/>
                <a:cs typeface="Calisto MT"/>
              </a:rPr>
              <a:t>LARGE FLUX OF HIGH ENERGY COSMIC RAYS…</a:t>
            </a:r>
            <a:endParaRPr lang="en-US" dirty="0">
              <a:solidFill>
                <a:schemeClr val="bg1"/>
              </a:solidFill>
              <a:latin typeface="Calisto MT"/>
              <a:cs typeface="Calisto M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6825331" y="2073600"/>
            <a:ext cx="527020" cy="42336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948844" y="1700745"/>
            <a:ext cx="1129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800000"/>
                </a:solidFill>
              </a:rPr>
              <a:t>INTERMEDIATE</a:t>
            </a:r>
          </a:p>
          <a:p>
            <a:pPr algn="ctr"/>
            <a:r>
              <a:rPr lang="en-US" sz="1000" b="1" dirty="0" smtClean="0">
                <a:solidFill>
                  <a:srgbClr val="800000"/>
                </a:solidFill>
              </a:rPr>
              <a:t>BALMER LINE</a:t>
            </a:r>
            <a:endParaRPr lang="en-US" sz="10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720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CCFFCC"/>
                </a:solidFill>
                <a:latin typeface="Calisto MT"/>
                <a:cs typeface="Calisto MT"/>
              </a:rPr>
              <a:t>SUMMARY</a:t>
            </a:r>
            <a:endParaRPr lang="en-US" sz="3200" b="1" dirty="0">
              <a:solidFill>
                <a:srgbClr val="CCFFCC"/>
              </a:solidFill>
              <a:latin typeface="Calisto MT"/>
              <a:cs typeface="Calisto M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5486" y="2421142"/>
            <a:ext cx="326990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solidFill>
                  <a:srgbClr val="1DDC17"/>
                </a:solidFill>
                <a:latin typeface="Calisto MT"/>
                <a:cs typeface="Calisto MT"/>
              </a:rPr>
              <a:t>THEORETICAL ISSUES</a:t>
            </a:r>
          </a:p>
          <a:p>
            <a:pPr marL="342900" indent="-342900"/>
            <a:r>
              <a:rPr lang="en-US" dirty="0" smtClean="0">
                <a:solidFill>
                  <a:srgbClr val="1DDC17"/>
                </a:solidFill>
                <a:latin typeface="Calisto MT"/>
                <a:cs typeface="Calisto MT"/>
              </a:rPr>
              <a:t>	AND SUCCESSES</a:t>
            </a:r>
          </a:p>
          <a:p>
            <a:pPr marL="342900" indent="-342900">
              <a:buAutoNum type="arabicPeriod"/>
            </a:pPr>
            <a:endParaRPr lang="en-US" dirty="0" smtClean="0">
              <a:solidFill>
                <a:srgbClr val="1DDC17"/>
              </a:solidFill>
              <a:latin typeface="Calisto MT"/>
              <a:cs typeface="Calisto MT"/>
            </a:endParaRPr>
          </a:p>
          <a:p>
            <a:pPr marL="342900" indent="-342900">
              <a:buAutoNum type="arabicPeriod"/>
            </a:pPr>
            <a:endParaRPr lang="en-US" dirty="0" smtClean="0">
              <a:solidFill>
                <a:srgbClr val="1DDC17"/>
              </a:solidFill>
              <a:latin typeface="Calisto MT"/>
              <a:cs typeface="Calisto MT"/>
            </a:endParaRPr>
          </a:p>
          <a:p>
            <a:pPr marL="342900" indent="-342900">
              <a:buAutoNum type="arabicPeriod"/>
            </a:pPr>
            <a:endParaRPr lang="en-US" dirty="0" smtClean="0">
              <a:solidFill>
                <a:srgbClr val="1DDC17"/>
              </a:solidFill>
              <a:latin typeface="Calisto MT"/>
              <a:cs typeface="Calisto MT"/>
            </a:endParaRPr>
          </a:p>
          <a:p>
            <a:pPr marL="342900" indent="-342900">
              <a:buAutoNum type="arabicPeriod"/>
            </a:pPr>
            <a:endParaRPr lang="en-US" dirty="0" smtClean="0">
              <a:solidFill>
                <a:srgbClr val="1DDC17"/>
              </a:solidFill>
              <a:latin typeface="Calisto MT"/>
              <a:cs typeface="Calisto MT"/>
            </a:endParaRPr>
          </a:p>
          <a:p>
            <a:pPr marL="342900" indent="-342900">
              <a:buAutoNum type="arabicPeriod"/>
            </a:pPr>
            <a:endParaRPr lang="en-US" dirty="0" smtClean="0">
              <a:solidFill>
                <a:srgbClr val="1DDC17"/>
              </a:solidFill>
              <a:latin typeface="Calisto MT"/>
              <a:cs typeface="Calisto MT"/>
            </a:endParaRPr>
          </a:p>
          <a:p>
            <a:pPr marL="342900" indent="-342900">
              <a:buAutoNum type="arabicPeriod"/>
            </a:pPr>
            <a:endParaRPr lang="en-US" dirty="0" smtClean="0">
              <a:solidFill>
                <a:srgbClr val="1DDC17"/>
              </a:solidFill>
              <a:latin typeface="Calisto MT"/>
              <a:cs typeface="Calisto MT"/>
            </a:endParaRPr>
          </a:p>
          <a:p>
            <a:pPr marL="342900" indent="-342900">
              <a:buAutoNum type="arabicPeriod"/>
            </a:pPr>
            <a:endParaRPr lang="en-US" dirty="0" smtClean="0">
              <a:solidFill>
                <a:srgbClr val="1DDC17"/>
              </a:solidFill>
              <a:latin typeface="Calisto MT"/>
              <a:cs typeface="Calisto MT"/>
            </a:endParaRPr>
          </a:p>
          <a:p>
            <a:pPr marL="342900" indent="-342900">
              <a:buAutoNum type="arabicPeriod"/>
            </a:pPr>
            <a:endParaRPr lang="en-US" dirty="0" smtClean="0">
              <a:solidFill>
                <a:srgbClr val="1DDC17"/>
              </a:solidFill>
              <a:latin typeface="Calisto MT"/>
              <a:cs typeface="Calisto MT"/>
            </a:endParaRPr>
          </a:p>
          <a:p>
            <a:pPr marL="342900" indent="-342900"/>
            <a:r>
              <a:rPr lang="en-US" dirty="0" smtClean="0">
                <a:solidFill>
                  <a:srgbClr val="FFFF00"/>
                </a:solidFill>
                <a:latin typeface="Calisto MT"/>
                <a:cs typeface="Calisto MT"/>
              </a:rPr>
              <a:t>2. OBSERVATIONAL ISSUES</a:t>
            </a:r>
          </a:p>
          <a:p>
            <a:pPr marL="342900" indent="-342900"/>
            <a:r>
              <a:rPr lang="en-US" dirty="0" smtClean="0">
                <a:solidFill>
                  <a:srgbClr val="FFFF00"/>
                </a:solidFill>
                <a:latin typeface="Calisto MT"/>
                <a:cs typeface="Calisto MT"/>
              </a:rPr>
              <a:t>     AND SUCCESSES</a:t>
            </a:r>
            <a:endParaRPr lang="en-US" dirty="0">
              <a:solidFill>
                <a:srgbClr val="FFFF00"/>
              </a:solidFill>
              <a:latin typeface="Calisto MT"/>
              <a:cs typeface="Calisto M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399019" y="1315640"/>
            <a:ext cx="1754332" cy="11055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53351" y="1063650"/>
            <a:ext cx="33963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 smtClean="0">
                <a:solidFill>
                  <a:srgbClr val="1DDC17"/>
                </a:solidFill>
                <a:latin typeface="Calisto MT"/>
                <a:cs typeface="Calisto MT"/>
              </a:rPr>
              <a:t>MAXIMUM ENERGY AND MAGNETIC FIELD AMPLIFICATION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551419" y="1845550"/>
            <a:ext cx="1601932" cy="7279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53354" y="1653694"/>
            <a:ext cx="28844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1DDC17"/>
                </a:solidFill>
                <a:latin typeface="Calisto MT"/>
                <a:cs typeface="Calisto MT"/>
              </a:rPr>
              <a:t>ESCAPE OF CR FROM THEIR SOURCES</a:t>
            </a:r>
            <a:endParaRPr lang="en-US" sz="1100" dirty="0">
              <a:solidFill>
                <a:srgbClr val="1DDC17"/>
              </a:solidFill>
              <a:latin typeface="Calisto MT"/>
              <a:cs typeface="Calisto MT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551419" y="2421142"/>
            <a:ext cx="1601932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62490" y="2220149"/>
            <a:ext cx="30444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1DDC17"/>
                </a:solidFill>
                <a:latin typeface="Calisto MT"/>
                <a:cs typeface="Calisto MT"/>
              </a:rPr>
              <a:t>INJECTION SPECTRA AND ANISOTROPY</a:t>
            </a:r>
            <a:endParaRPr lang="en-US" sz="1100" dirty="0">
              <a:solidFill>
                <a:srgbClr val="1DDC17"/>
              </a:solidFill>
              <a:latin typeface="Calisto MT"/>
              <a:cs typeface="Calisto MT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560558" y="2878342"/>
            <a:ext cx="160193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153353" y="2576474"/>
            <a:ext cx="37005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 smtClean="0">
                <a:solidFill>
                  <a:srgbClr val="1DDC17"/>
                </a:solidFill>
                <a:latin typeface="Calisto MT"/>
                <a:cs typeface="Calisto MT"/>
              </a:rPr>
              <a:t>PROPAGATION IN THE GALAXY (DIFFUSION, WINDS, SELF-GENERATED WAVES VS PRE-EXISTING TURBULENCE, CASCADING</a:t>
            </a:r>
            <a:endParaRPr lang="en-US" sz="1100" dirty="0">
              <a:solidFill>
                <a:srgbClr val="1DDC17"/>
              </a:solidFill>
              <a:latin typeface="Calisto MT"/>
              <a:cs typeface="Calisto MT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551419" y="3032330"/>
            <a:ext cx="1611071" cy="3207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144217" y="3225147"/>
            <a:ext cx="28905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1DDC17"/>
                </a:solidFill>
                <a:latin typeface="Calisto MT"/>
                <a:cs typeface="Calisto MT"/>
              </a:rPr>
              <a:t>TRANSITION TO EXTRAGALACTIC CR</a:t>
            </a:r>
            <a:endParaRPr lang="en-US" sz="1100" dirty="0">
              <a:solidFill>
                <a:srgbClr val="1DDC17"/>
              </a:solidFill>
              <a:latin typeface="Calisto MT"/>
              <a:cs typeface="Calisto MT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399019" y="3166033"/>
            <a:ext cx="1763471" cy="4793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135079" y="3526651"/>
            <a:ext cx="38902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1DDC17"/>
                </a:solidFill>
                <a:latin typeface="Calisto MT"/>
                <a:cs typeface="Calisto MT"/>
              </a:rPr>
              <a:t>POTENTIAL FOR DISCOVERY IN BALMER LINE</a:t>
            </a:r>
          </a:p>
          <a:p>
            <a:r>
              <a:rPr lang="en-US" sz="1100" dirty="0" smtClean="0">
                <a:solidFill>
                  <a:srgbClr val="1DDC17"/>
                </a:solidFill>
                <a:latin typeface="Calisto MT"/>
                <a:cs typeface="Calisto MT"/>
              </a:rPr>
              <a:t>OBSEVRATIONS OF SNR – A LOT PHYSICS INVOLVED</a:t>
            </a:r>
            <a:endParaRPr lang="en-US" sz="1100" dirty="0">
              <a:solidFill>
                <a:srgbClr val="1DDC17"/>
              </a:solidFill>
              <a:latin typeface="Calisto MT"/>
              <a:cs typeface="Calisto MT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3560558" y="4321511"/>
            <a:ext cx="1601932" cy="9231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125942" y="4147926"/>
            <a:ext cx="39421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FF00"/>
                </a:solidFill>
                <a:latin typeface="Calisto MT"/>
                <a:cs typeface="Calisto MT"/>
              </a:rPr>
              <a:t>POSITION OF THE KNEE IN THE LIGHT COMPONENT</a:t>
            </a:r>
          </a:p>
          <a:p>
            <a:r>
              <a:rPr lang="en-US" sz="1100" dirty="0" smtClean="0">
                <a:solidFill>
                  <a:srgbClr val="FFFF00"/>
                </a:solidFill>
                <a:latin typeface="Calisto MT"/>
                <a:cs typeface="Calisto MT"/>
              </a:rPr>
              <a:t>STILL UNCLEAR</a:t>
            </a:r>
            <a:endParaRPr lang="en-US" sz="1100" dirty="0">
              <a:solidFill>
                <a:srgbClr val="FFFF00"/>
              </a:solidFill>
              <a:latin typeface="Calisto MT"/>
              <a:cs typeface="Calisto MT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3560558" y="4787468"/>
            <a:ext cx="1601932" cy="5639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116809" y="4650427"/>
            <a:ext cx="35345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FF00"/>
                </a:solidFill>
                <a:latin typeface="Calisto MT"/>
                <a:cs typeface="Calisto MT"/>
              </a:rPr>
              <a:t>STRONG DEPENDENCE OF RESULTS ON MC OF</a:t>
            </a:r>
          </a:p>
          <a:p>
            <a:r>
              <a:rPr lang="en-US" sz="1100" dirty="0" smtClean="0">
                <a:solidFill>
                  <a:srgbClr val="FFFF00"/>
                </a:solidFill>
                <a:latin typeface="Calisto MT"/>
                <a:cs typeface="Calisto MT"/>
              </a:rPr>
              <a:t>SHOWERS (KNEE AND ABOVE)</a:t>
            </a:r>
            <a:endParaRPr lang="en-US" sz="1100" dirty="0">
              <a:solidFill>
                <a:srgbClr val="FFFF00"/>
              </a:solidFill>
              <a:latin typeface="Calisto MT"/>
              <a:cs typeface="Calisto MT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3560558" y="5269201"/>
            <a:ext cx="1601932" cy="1633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116807" y="5088974"/>
            <a:ext cx="381941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FF00"/>
                </a:solidFill>
                <a:latin typeface="Calisto MT"/>
                <a:cs typeface="Calisto MT"/>
              </a:rPr>
              <a:t>SPECTRAL BREAKS POTENTIALLY INTERESTING</a:t>
            </a:r>
          </a:p>
          <a:p>
            <a:r>
              <a:rPr lang="en-US" sz="1100" dirty="0" smtClean="0">
                <a:solidFill>
                  <a:srgbClr val="FFFF00"/>
                </a:solidFill>
                <a:latin typeface="Calisto MT"/>
                <a:cs typeface="Calisto MT"/>
              </a:rPr>
              <a:t>BUT NOT CONFIRMED (PAMELA </a:t>
            </a:r>
            <a:r>
              <a:rPr lang="en-US" sz="1100" dirty="0" err="1" smtClean="0">
                <a:solidFill>
                  <a:srgbClr val="FFFF00"/>
                </a:solidFill>
                <a:latin typeface="Calisto MT"/>
                <a:cs typeface="Calisto MT"/>
              </a:rPr>
              <a:t>vs</a:t>
            </a:r>
            <a:r>
              <a:rPr lang="en-US" sz="1100" dirty="0" smtClean="0">
                <a:solidFill>
                  <a:srgbClr val="FFFF00"/>
                </a:solidFill>
                <a:latin typeface="Calisto MT"/>
                <a:cs typeface="Calisto MT"/>
              </a:rPr>
              <a:t> AMS) – ROLE OF</a:t>
            </a:r>
          </a:p>
          <a:p>
            <a:r>
              <a:rPr lang="en-US" sz="1100" dirty="0" smtClean="0">
                <a:solidFill>
                  <a:srgbClr val="FFFF00"/>
                </a:solidFill>
                <a:latin typeface="Calisto MT"/>
                <a:cs typeface="Calisto MT"/>
              </a:rPr>
              <a:t>SYSTEMATICS</a:t>
            </a:r>
            <a:endParaRPr lang="en-US" sz="1100" dirty="0">
              <a:solidFill>
                <a:srgbClr val="FFFF00"/>
              </a:solidFill>
              <a:latin typeface="Calisto MT"/>
              <a:cs typeface="Calisto MT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3560558" y="5514785"/>
            <a:ext cx="1574521" cy="3507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098530" y="5682838"/>
            <a:ext cx="36344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FF00"/>
                </a:solidFill>
                <a:latin typeface="Calisto MT"/>
                <a:cs typeface="Calisto MT"/>
              </a:rPr>
              <a:t>B/C STILL NOT CONCLUSIVE IN NAILING DOWN </a:t>
            </a:r>
          </a:p>
          <a:p>
            <a:r>
              <a:rPr lang="en-US" sz="1100" dirty="0" smtClean="0">
                <a:solidFill>
                  <a:srgbClr val="FFFF00"/>
                </a:solidFill>
                <a:latin typeface="Calisto MT"/>
                <a:cs typeface="Calisto MT"/>
              </a:rPr>
              <a:t>D(E)</a:t>
            </a:r>
            <a:endParaRPr lang="en-US" sz="1100" dirty="0">
              <a:solidFill>
                <a:srgbClr val="FFFF00"/>
              </a:solidFill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58"/>
            <a:ext cx="8229600" cy="1143000"/>
          </a:xfrm>
        </p:spPr>
        <p:txBody>
          <a:bodyPr/>
          <a:lstStyle/>
          <a:p>
            <a:r>
              <a:rPr lang="en-US" sz="3200" b="1" i="1" dirty="0" smtClean="0">
                <a:solidFill>
                  <a:schemeClr val="bg1"/>
                </a:solidFill>
                <a:latin typeface="Calisto MT"/>
                <a:cs typeface="Calisto MT"/>
              </a:rPr>
              <a:t>NON SEPARABLE </a:t>
            </a:r>
            <a:r>
              <a:rPr lang="en-US" sz="3200" b="1" i="1" dirty="0" err="1" smtClean="0">
                <a:solidFill>
                  <a:schemeClr val="bg1"/>
                </a:solidFill>
                <a:latin typeface="Calisto MT"/>
                <a:cs typeface="Calisto MT"/>
              </a:rPr>
              <a:t>D(E,z</a:t>
            </a:r>
            <a:r>
              <a:rPr lang="en-US" sz="3200" b="1" i="1" dirty="0" smtClean="0">
                <a:solidFill>
                  <a:schemeClr val="bg1"/>
                </a:solidFill>
                <a:latin typeface="Calisto MT"/>
                <a:cs typeface="Calisto MT"/>
              </a:rPr>
              <a:t>)</a:t>
            </a:r>
            <a:endParaRPr lang="en-US" sz="3200" b="1" i="1" dirty="0">
              <a:solidFill>
                <a:schemeClr val="bg1"/>
              </a:solidFill>
              <a:latin typeface="Calisto MT"/>
              <a:cs typeface="Calisto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679" y="1077194"/>
            <a:ext cx="858917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 smtClean="0">
                <a:solidFill>
                  <a:srgbClr val="FFFF00"/>
                </a:solidFill>
                <a:latin typeface="Calisto MT"/>
                <a:cs typeface="Calisto MT"/>
              </a:rPr>
              <a:t>THE STANDARD RULE OF THUMB THAT</a:t>
            </a:r>
          </a:p>
          <a:p>
            <a:pPr algn="just"/>
            <a:endParaRPr lang="en-US" b="1" i="1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/>
            <a:r>
              <a:rPr lang="en-US" b="1" i="1" dirty="0" smtClean="0">
                <a:solidFill>
                  <a:srgbClr val="FFFF00"/>
                </a:solidFill>
                <a:latin typeface="Calisto MT"/>
                <a:cs typeface="Calisto MT"/>
              </a:rPr>
              <a:t>				</a:t>
            </a:r>
            <a:r>
              <a:rPr lang="en-US" sz="2400" b="1" i="1" dirty="0" smtClean="0">
                <a:solidFill>
                  <a:srgbClr val="CCFFCC"/>
                </a:solidFill>
                <a:latin typeface="Calisto MT"/>
                <a:cs typeface="Calisto MT"/>
              </a:rPr>
              <a:t> </a:t>
            </a:r>
            <a:r>
              <a:rPr lang="en-US" sz="2400" b="1" i="1" dirty="0" err="1" smtClean="0">
                <a:solidFill>
                  <a:srgbClr val="CCFFCC"/>
                </a:solidFill>
                <a:latin typeface="Calisto MT"/>
                <a:cs typeface="Calisto MT"/>
              </a:rPr>
              <a:t>n(E)~Q(E</a:t>
            </a:r>
            <a:r>
              <a:rPr lang="en-US" sz="2400" b="1" i="1" dirty="0" smtClean="0">
                <a:solidFill>
                  <a:srgbClr val="CCFFCC"/>
                </a:solidFill>
                <a:latin typeface="Calisto MT"/>
                <a:cs typeface="Calisto MT"/>
              </a:rPr>
              <a:t>) </a:t>
            </a:r>
            <a:r>
              <a:rPr lang="en-US" sz="2400" b="1" i="1" dirty="0" err="1" smtClean="0">
                <a:solidFill>
                  <a:srgbClr val="CCFFCC"/>
                </a:solidFill>
                <a:latin typeface="Symbol Proportional BT" charset="2"/>
                <a:cs typeface="Symbol Proportional BT" charset="2"/>
              </a:rPr>
              <a:t>t</a:t>
            </a:r>
            <a:r>
              <a:rPr lang="en-US" sz="2400" b="1" i="1" dirty="0" err="1" smtClean="0">
                <a:solidFill>
                  <a:srgbClr val="CCFFCC"/>
                </a:solidFill>
                <a:latin typeface="Calisto MT"/>
                <a:cs typeface="Calisto MT"/>
              </a:rPr>
              <a:t>(E</a:t>
            </a:r>
            <a:r>
              <a:rPr lang="en-US" sz="2400" b="1" i="1" dirty="0" smtClean="0">
                <a:solidFill>
                  <a:srgbClr val="CCFFCC"/>
                </a:solidFill>
                <a:latin typeface="Calisto MT"/>
                <a:cs typeface="Calisto MT"/>
              </a:rPr>
              <a:t>) ~ Q(E)/D(E)~E</a:t>
            </a:r>
            <a:r>
              <a:rPr lang="en-US" sz="2400" b="1" i="1" baseline="30000" dirty="0" smtClean="0">
                <a:solidFill>
                  <a:srgbClr val="CCFFCC"/>
                </a:solidFill>
                <a:latin typeface="Symbol Proportional BT" charset="2"/>
                <a:cs typeface="Symbol Proportional BT" charset="2"/>
              </a:rPr>
              <a:t>-</a:t>
            </a:r>
            <a:r>
              <a:rPr lang="en-US" sz="2400" b="1" i="1" baseline="30000" dirty="0" err="1" smtClean="0">
                <a:solidFill>
                  <a:srgbClr val="CCFFCC"/>
                </a:solidFill>
                <a:latin typeface="Symbol Proportional BT" charset="2"/>
                <a:cs typeface="Symbol Proportional BT" charset="2"/>
              </a:rPr>
              <a:t>g-d</a:t>
            </a:r>
            <a:endParaRPr lang="en-US" sz="2400" b="1" i="1" baseline="30000" dirty="0" smtClean="0">
              <a:solidFill>
                <a:srgbClr val="CCFFCC"/>
              </a:solidFill>
              <a:latin typeface="Symbol Proportional BT" charset="2"/>
              <a:cs typeface="Symbol Proportional BT" charset="2"/>
            </a:endParaRPr>
          </a:p>
          <a:p>
            <a:pPr algn="just"/>
            <a:endParaRPr lang="en-US" sz="2400" b="1" i="1" baseline="30000" dirty="0" smtClean="0">
              <a:solidFill>
                <a:srgbClr val="FFFF00"/>
              </a:solidFill>
              <a:latin typeface="Symbol Proportional BT" charset="2"/>
              <a:cs typeface="Symbol Proportional BT" charset="2"/>
            </a:endParaRPr>
          </a:p>
          <a:p>
            <a:pPr algn="just"/>
            <a:r>
              <a:rPr lang="en-US" b="1" i="1" dirty="0" smtClean="0">
                <a:solidFill>
                  <a:srgbClr val="FFFF00"/>
                </a:solidFill>
                <a:latin typeface="Calisto MT"/>
                <a:cs typeface="Calisto MT"/>
              </a:rPr>
              <a:t>IS ONLY VALID FOR SPATIALLY CONSTANT DIFFUSION OR FOR SEPARABLE </a:t>
            </a:r>
            <a:r>
              <a:rPr lang="en-US" b="1" i="1" dirty="0" err="1" smtClean="0">
                <a:solidFill>
                  <a:srgbClr val="FFFF00"/>
                </a:solidFill>
                <a:latin typeface="Calisto MT"/>
                <a:cs typeface="Calisto MT"/>
              </a:rPr>
              <a:t>D(E,z</a:t>
            </a:r>
            <a:r>
              <a:rPr lang="en-US" b="1" i="1" dirty="0" smtClean="0">
                <a:solidFill>
                  <a:srgbClr val="FFFF00"/>
                </a:solidFill>
                <a:latin typeface="Calisto MT"/>
                <a:cs typeface="Calisto MT"/>
              </a:rPr>
              <a:t>)=</a:t>
            </a:r>
            <a:r>
              <a:rPr lang="en-US" b="1" i="1" dirty="0" err="1" smtClean="0">
                <a:solidFill>
                  <a:srgbClr val="FFFF00"/>
                </a:solidFill>
                <a:latin typeface="Calisto MT"/>
                <a:cs typeface="Calisto MT"/>
              </a:rPr>
              <a:t>F(E)G(z</a:t>
            </a:r>
            <a:r>
              <a:rPr lang="en-US" b="1" i="1" dirty="0" smtClean="0">
                <a:solidFill>
                  <a:srgbClr val="FFFF00"/>
                </a:solidFill>
                <a:latin typeface="Calisto MT"/>
                <a:cs typeface="Calisto MT"/>
              </a:rPr>
              <a:t>) </a:t>
            </a:r>
          </a:p>
          <a:p>
            <a:pPr algn="just"/>
            <a:endParaRPr lang="en-US" b="1" i="1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/>
            <a:r>
              <a:rPr lang="en-US" b="1" i="1" dirty="0" smtClean="0">
                <a:solidFill>
                  <a:srgbClr val="FFFF00"/>
                </a:solidFill>
                <a:latin typeface="Calisto MT"/>
                <a:cs typeface="Calisto MT"/>
              </a:rPr>
              <a:t>EASIEST INSTANCE OF NON-SEPARABILITY:</a:t>
            </a:r>
            <a:endParaRPr lang="en-US" b="1" i="1" dirty="0">
              <a:solidFill>
                <a:srgbClr val="FFFF00"/>
              </a:solidFill>
              <a:latin typeface="Calisto MT"/>
              <a:cs typeface="Calisto M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61439" y="3525638"/>
            <a:ext cx="5219882" cy="5065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63608" y="3492145"/>
            <a:ext cx="2803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</a:t>
            </a:r>
            <a:r>
              <a:rPr lang="en-US" b="1" baseline="-25000" dirty="0" smtClean="0"/>
              <a:t>2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H</a:t>
            </a:r>
            <a:r>
              <a:rPr lang="en-US" b="1" baseline="-25000" dirty="0" smtClean="0"/>
              <a:t>1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6193110" y="3525638"/>
            <a:ext cx="2578847" cy="13515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93110" y="3953585"/>
            <a:ext cx="2566277" cy="501648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13" idx="1"/>
            <a:endCxn id="12" idx="3"/>
          </p:cNvCxnSpPr>
          <p:nvPr/>
        </p:nvCxnSpPr>
        <p:spPr>
          <a:xfrm rot="10800000" flipH="1">
            <a:off x="6193109" y="4201389"/>
            <a:ext cx="2578847" cy="30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707048" y="4533797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707015" y="4125183"/>
            <a:ext cx="436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1984460" y="5666953"/>
            <a:ext cx="1542078" cy="1443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741943" y="6453306"/>
            <a:ext cx="2286481" cy="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925473" y="5803322"/>
            <a:ext cx="1861632" cy="5050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925473" y="4980794"/>
            <a:ext cx="1861632" cy="10750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002238" y="6256897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63093" y="4822078"/>
            <a:ext cx="65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D(E)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87105" y="5615732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D</a:t>
            </a:r>
            <a:r>
              <a:rPr lang="en-US" b="1" baseline="-25000" dirty="0" smtClean="0">
                <a:solidFill>
                  <a:srgbClr val="FFFF00"/>
                </a:solidFill>
              </a:rPr>
              <a:t>1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87105" y="4807634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D</a:t>
            </a:r>
            <a:r>
              <a:rPr lang="en-US" b="1" baseline="-25000" dirty="0" smtClean="0">
                <a:solidFill>
                  <a:srgbClr val="FFFF00"/>
                </a:solidFill>
              </a:rPr>
              <a:t>2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85547" y="3847483"/>
            <a:ext cx="436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D</a:t>
            </a:r>
            <a:r>
              <a:rPr lang="en-US" b="1" baseline="-25000" dirty="0" smtClean="0">
                <a:solidFill>
                  <a:srgbClr val="FFFF00"/>
                </a:solidFill>
              </a:rPr>
              <a:t>1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885547" y="4452746"/>
            <a:ext cx="436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D</a:t>
            </a:r>
            <a:r>
              <a:rPr lang="en-US" b="1" baseline="-25000" dirty="0" smtClean="0">
                <a:solidFill>
                  <a:srgbClr val="000090"/>
                </a:solidFill>
              </a:rPr>
              <a:t>2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61439" y="4032150"/>
            <a:ext cx="5822177" cy="50203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b="1" i="1" dirty="0" smtClean="0">
                <a:solidFill>
                  <a:srgbClr val="FFFFFF"/>
                </a:solidFill>
                <a:latin typeface="Calisto MT"/>
                <a:cs typeface="Calisto MT"/>
              </a:rPr>
              <a:t>NON SEPARABLE </a:t>
            </a:r>
            <a:r>
              <a:rPr lang="en-US" sz="3200" b="1" i="1" dirty="0" err="1" smtClean="0">
                <a:solidFill>
                  <a:srgbClr val="FFFFFF"/>
                </a:solidFill>
                <a:latin typeface="Calisto MT"/>
                <a:cs typeface="Calisto MT"/>
              </a:rPr>
              <a:t>D(E,z</a:t>
            </a:r>
            <a:r>
              <a:rPr lang="en-US" sz="3200" b="1" i="1" dirty="0" smtClean="0">
                <a:solidFill>
                  <a:srgbClr val="FFFFFF"/>
                </a:solidFill>
                <a:latin typeface="Calisto MT"/>
                <a:cs typeface="Calisto MT"/>
              </a:rPr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7741" y="1143000"/>
            <a:ext cx="87494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 smtClean="0">
                <a:solidFill>
                  <a:srgbClr val="FFFF00"/>
                </a:solidFill>
                <a:latin typeface="Calisto MT"/>
                <a:cs typeface="Calisto MT"/>
              </a:rPr>
              <a:t>THE SIMPLEST FORM OF THE TRANSPORT EQUATION CAN BE WRITTEN AS:</a:t>
            </a:r>
          </a:p>
          <a:p>
            <a:pPr algn="just"/>
            <a:endParaRPr lang="en-US" b="1" i="1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/>
            <a:endParaRPr lang="en-US" b="1" i="1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/>
            <a:endParaRPr lang="en-US" b="1" i="1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/>
            <a:endParaRPr lang="en-US" b="1" i="1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/>
            <a:endParaRPr lang="en-US" b="1" i="1" dirty="0" smtClean="0">
              <a:solidFill>
                <a:srgbClr val="FFFF00"/>
              </a:solidFill>
              <a:latin typeface="Calisto MT"/>
              <a:cs typeface="Calisto MT"/>
            </a:endParaRPr>
          </a:p>
          <a:p>
            <a:pPr algn="just"/>
            <a:r>
              <a:rPr lang="en-US" b="1" i="1" dirty="0" smtClean="0">
                <a:solidFill>
                  <a:srgbClr val="FFFF00"/>
                </a:solidFill>
                <a:latin typeface="Calisto MT"/>
                <a:cs typeface="Calisto MT"/>
              </a:rPr>
              <a:t>WHERE THE CR DENSITY IN THE DISC IS (</a:t>
            </a:r>
            <a:r>
              <a:rPr lang="en-US" sz="1600" i="1" dirty="0" smtClean="0">
                <a:solidFill>
                  <a:schemeClr val="accent3"/>
                </a:solidFill>
              </a:rPr>
              <a:t>e.g. </a:t>
            </a:r>
            <a:r>
              <a:rPr lang="en-US" sz="1600" i="1" dirty="0" err="1" smtClean="0">
                <a:solidFill>
                  <a:schemeClr val="accent3"/>
                </a:solidFill>
              </a:rPr>
              <a:t>Dogiel</a:t>
            </a:r>
            <a:r>
              <a:rPr lang="en-US" sz="1600" i="1" dirty="0" smtClean="0">
                <a:solidFill>
                  <a:schemeClr val="accent3"/>
                </a:solidFill>
              </a:rPr>
              <a:t> 2001, </a:t>
            </a:r>
            <a:r>
              <a:rPr lang="en-US" sz="1600" i="1" dirty="0" err="1" smtClean="0">
                <a:solidFill>
                  <a:schemeClr val="accent3"/>
                </a:solidFill>
              </a:rPr>
              <a:t>Tomassetti</a:t>
            </a:r>
            <a:r>
              <a:rPr lang="en-US" sz="1600" i="1" dirty="0" smtClean="0">
                <a:solidFill>
                  <a:schemeClr val="accent3"/>
                </a:solidFill>
              </a:rPr>
              <a:t> 2012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r>
              <a:rPr lang="en-US" b="1" i="1" dirty="0" smtClean="0">
                <a:solidFill>
                  <a:srgbClr val="FFFF00"/>
                </a:solidFill>
                <a:latin typeface="Calisto MT"/>
                <a:cs typeface="Calisto MT"/>
              </a:rPr>
              <a:t>:</a:t>
            </a:r>
            <a:endParaRPr lang="en-US" b="1" i="1" dirty="0">
              <a:solidFill>
                <a:srgbClr val="FFFF00"/>
              </a:solidFill>
              <a:latin typeface="Calisto MT"/>
              <a:cs typeface="Calisto M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7741" y="1663169"/>
            <a:ext cx="5017907" cy="82589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382315" y="1646229"/>
            <a:ext cx="3304485" cy="38089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382316" y="2118592"/>
            <a:ext cx="1865090" cy="51569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627656" y="3374901"/>
            <a:ext cx="3789477" cy="506287"/>
          </a:xfrm>
          <a:prstGeom prst="rect">
            <a:avLst/>
          </a:prstGeom>
          <a:solidFill>
            <a:srgbClr val="CCFFCC"/>
          </a:solidFill>
          <a:ln>
            <a:solidFill>
              <a:srgbClr val="CCFFCC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6290823" y="3374901"/>
            <a:ext cx="2362676" cy="506288"/>
          </a:xfrm>
          <a:prstGeom prst="rect">
            <a:avLst/>
          </a:prstGeom>
          <a:solidFill>
            <a:srgbClr val="CCFFCC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4417133" y="3377613"/>
            <a:ext cx="1846445" cy="503576"/>
          </a:xfrm>
          <a:prstGeom prst="rect">
            <a:avLst/>
          </a:prstGeom>
          <a:solidFill>
            <a:srgbClr val="CCFFCC"/>
          </a:solidFill>
          <a:ln>
            <a:solidFill>
              <a:srgbClr val="CCFFCC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695345" y="5294581"/>
            <a:ext cx="1542078" cy="1443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452828" y="6080934"/>
            <a:ext cx="2286481" cy="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636358" y="5430950"/>
            <a:ext cx="1861632" cy="5050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636358" y="4608422"/>
            <a:ext cx="1861632" cy="10750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713123" y="5884525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3978" y="4449706"/>
            <a:ext cx="65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D(E)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97990" y="5243360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D</a:t>
            </a:r>
            <a:r>
              <a:rPr lang="en-US" b="1" baseline="-25000" dirty="0" smtClean="0">
                <a:solidFill>
                  <a:srgbClr val="FFFF00"/>
                </a:solidFill>
              </a:rPr>
              <a:t>1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97990" y="4435262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D</a:t>
            </a:r>
            <a:r>
              <a:rPr lang="en-US" b="1" baseline="-25000" dirty="0" smtClean="0">
                <a:solidFill>
                  <a:srgbClr val="FFFF00"/>
                </a:solidFill>
              </a:rPr>
              <a:t>2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4051752" y="5003261"/>
            <a:ext cx="1209539" cy="6802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rot="5400000" flipH="1" flipV="1">
            <a:off x="4708473" y="5286329"/>
            <a:ext cx="1542078" cy="1443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5465956" y="6072682"/>
            <a:ext cx="2286481" cy="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726251" y="5876273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49439" y="4441454"/>
            <a:ext cx="556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f(E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5748276" y="4817197"/>
            <a:ext cx="773438" cy="7126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521330" y="5529432"/>
            <a:ext cx="955240" cy="2877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5999051" y="4720352"/>
            <a:ext cx="863600" cy="22225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6989586" y="5430950"/>
            <a:ext cx="796789" cy="205056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 rot="5400000">
            <a:off x="6246147" y="5805367"/>
            <a:ext cx="551135" cy="1588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6332986" y="6111933"/>
            <a:ext cx="378098" cy="229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486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CCFFCC"/>
                </a:solidFill>
                <a:latin typeface="Calisto MT"/>
                <a:cs typeface="Calisto MT"/>
              </a:rPr>
              <a:t>ANISOTROPIC DIFFUSION</a:t>
            </a:r>
            <a:endParaRPr lang="en-US" sz="3200" b="1" dirty="0">
              <a:solidFill>
                <a:srgbClr val="CCFFCC"/>
              </a:solidFill>
              <a:latin typeface="Calisto MT"/>
              <a:cs typeface="Calisto M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34238" y="6464132"/>
            <a:ext cx="89549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7813" y="1069399"/>
            <a:ext cx="8603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FFFF00"/>
                </a:solidFill>
                <a:latin typeface="Calisto MT"/>
                <a:cs typeface="Calisto MT"/>
              </a:rPr>
              <a:t>EVEN FOR ISOTROPIC TURBULENCE, DIFFUSION IS NOT ISOTROPIC </a:t>
            </a:r>
            <a:endParaRPr lang="en-US" dirty="0">
              <a:solidFill>
                <a:srgbClr val="FFFF00"/>
              </a:solidFill>
              <a:latin typeface="Calisto MT"/>
              <a:cs typeface="Calisto M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371146" y="1728225"/>
            <a:ext cx="1828800" cy="50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75" y="2329566"/>
            <a:ext cx="4228428" cy="29373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5452" y="2331044"/>
            <a:ext cx="4714094" cy="29454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6551" y="2462555"/>
            <a:ext cx="2479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 Marco, PB, </a:t>
            </a:r>
            <a:r>
              <a:rPr lang="en-US" sz="1400" b="1" dirty="0" err="1" smtClean="0"/>
              <a:t>Stanev</a:t>
            </a:r>
            <a:r>
              <a:rPr lang="en-US" sz="1400" b="1" dirty="0" smtClean="0"/>
              <a:t> 2007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78317" y="2462555"/>
            <a:ext cx="2535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ISOTROPIC TURBULENCE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6194" y="3165188"/>
            <a:ext cx="1106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PARALLEL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949793" y="4497226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PERPENDICULAR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78317" y="4641526"/>
            <a:ext cx="1487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 Marco +, 2007</a:t>
            </a:r>
          </a:p>
          <a:p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107475" y="5364603"/>
            <a:ext cx="8952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rgbClr val="CCFFCC"/>
                </a:solidFill>
                <a:latin typeface="Calisto MT"/>
                <a:cs typeface="Calisto MT"/>
              </a:rPr>
              <a:t>NUMERICAL SIMULATIONS OF PARTICLE PROPAGATION IN ISOTROPIC TURBULENCE SHOW THAT </a:t>
            </a:r>
          </a:p>
          <a:p>
            <a:pPr algn="just"/>
            <a:r>
              <a:rPr lang="en-US" sz="1600" dirty="0" smtClean="0">
                <a:solidFill>
                  <a:schemeClr val="bg1"/>
                </a:solidFill>
                <a:latin typeface="Calisto MT"/>
                <a:cs typeface="Calisto MT"/>
              </a:rPr>
              <a:t>1) EVEN FOR </a:t>
            </a:r>
            <a:r>
              <a:rPr lang="en-US" sz="1600" dirty="0" smtClean="0">
                <a:solidFill>
                  <a:schemeClr val="bg1"/>
                </a:solidFill>
                <a:latin typeface="Symbol Proportional BT" charset="2"/>
                <a:cs typeface="Symbol Proportional BT" charset="2"/>
              </a:rPr>
              <a:t>d</a:t>
            </a:r>
            <a:r>
              <a:rPr lang="en-US" sz="1600" dirty="0" smtClean="0">
                <a:solidFill>
                  <a:schemeClr val="bg1"/>
                </a:solidFill>
                <a:latin typeface="Calisto MT"/>
                <a:cs typeface="Calisto MT"/>
              </a:rPr>
              <a:t>B/B~1, </a:t>
            </a:r>
            <a:r>
              <a:rPr lang="en-US" sz="1600" dirty="0" err="1" smtClean="0">
                <a:solidFill>
                  <a:schemeClr val="bg1"/>
                </a:solidFill>
                <a:latin typeface="Calisto MT"/>
                <a:cs typeface="Calisto MT"/>
              </a:rPr>
              <a:t>D</a:t>
            </a:r>
            <a:r>
              <a:rPr lang="en-US" sz="1600" baseline="-25000" dirty="0" err="1" smtClean="0">
                <a:solidFill>
                  <a:schemeClr val="bg1"/>
                </a:solidFill>
                <a:latin typeface="Calisto MT"/>
                <a:cs typeface="Calisto MT"/>
              </a:rPr>
              <a:t>par</a:t>
            </a:r>
            <a:r>
              <a:rPr lang="en-US" sz="1600" dirty="0" smtClean="0">
                <a:solidFill>
                  <a:schemeClr val="bg1"/>
                </a:solidFill>
                <a:latin typeface="Calisto MT"/>
                <a:cs typeface="Calisto MT"/>
              </a:rPr>
              <a:t> &gt; </a:t>
            </a:r>
            <a:r>
              <a:rPr lang="en-US" sz="1600" dirty="0" err="1" smtClean="0">
                <a:solidFill>
                  <a:schemeClr val="bg1"/>
                </a:solidFill>
                <a:latin typeface="Calisto MT"/>
                <a:cs typeface="Calisto MT"/>
              </a:rPr>
              <a:t>D</a:t>
            </a:r>
            <a:r>
              <a:rPr lang="en-US" sz="1600" baseline="-25000" dirty="0" err="1" smtClean="0">
                <a:solidFill>
                  <a:schemeClr val="bg1"/>
                </a:solidFill>
                <a:latin typeface="Calisto MT"/>
                <a:cs typeface="Calisto MT"/>
              </a:rPr>
              <a:t>perp</a:t>
            </a:r>
            <a:r>
              <a:rPr lang="en-US" sz="1600" dirty="0" smtClean="0">
                <a:solidFill>
                  <a:schemeClr val="bg1"/>
                </a:solidFill>
                <a:latin typeface="Calisto MT"/>
                <a:cs typeface="Calisto MT"/>
              </a:rPr>
              <a:t> </a:t>
            </a:r>
          </a:p>
          <a:p>
            <a:pPr algn="just"/>
            <a:r>
              <a:rPr lang="en-US" sz="1600" dirty="0" smtClean="0">
                <a:solidFill>
                  <a:schemeClr val="bg1"/>
                </a:solidFill>
                <a:latin typeface="Calisto MT"/>
                <a:cs typeface="Calisto MT"/>
              </a:rPr>
              <a:t>2) PAR AND PERP D(E) HAVE DIFFERENT ENERGY DEPENDENCES</a:t>
            </a:r>
            <a:endParaRPr lang="en-US" sz="1600" dirty="0">
              <a:solidFill>
                <a:schemeClr val="bg1"/>
              </a:solidFill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800000"/>
                </a:solidFill>
                <a:latin typeface="Calisto MT"/>
                <a:cs typeface="Calisto MT"/>
              </a:rPr>
              <a:t>AN OLD PROBLEM … </a:t>
            </a:r>
            <a:r>
              <a:rPr lang="en-US" sz="2400" b="1" i="1" dirty="0" smtClean="0">
                <a:solidFill>
                  <a:srgbClr val="800000"/>
                </a:solidFill>
                <a:latin typeface="Calisto MT"/>
                <a:cs typeface="Calisto MT"/>
              </a:rPr>
              <a:t>Ion-Neutral Damping</a:t>
            </a:r>
            <a:endParaRPr lang="en-US" sz="2400" b="1" i="1" dirty="0">
              <a:solidFill>
                <a:srgbClr val="800000"/>
              </a:solidFill>
              <a:latin typeface="Calisto MT"/>
              <a:cs typeface="Calisto M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976295" y="2718010"/>
            <a:ext cx="5666984" cy="5014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19155" y="988621"/>
            <a:ext cx="2459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Kulsrud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&amp;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Cesarsky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(1971)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9847" y="3368169"/>
            <a:ext cx="84665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sto MT"/>
                <a:cs typeface="Calisto MT"/>
              </a:rPr>
              <a:t>ION-NEUTRAL DAMPING IS EFFECTIVE FOR LARGE WAVENUMBER NAMELY FOR LOW PARTICLE MOMENTUM (IN TERMS OF RESONANT SCATTERING).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0" cap="none" spc="0" normalizeH="0" baseline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sto MT"/>
              <a:cs typeface="Calisto MT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sto MT"/>
                <a:cs typeface="Calisto MT"/>
              </a:rPr>
              <a:t>FOR V</a:t>
            </a:r>
            <a:r>
              <a:rPr kumimoji="0" lang="en-US" sz="1800" u="none" strike="noStrike" kern="0" cap="none" spc="0" normalizeH="0" baseline="-2500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sto MT"/>
                <a:cs typeface="Calisto MT"/>
              </a:rPr>
              <a:t>A</a:t>
            </a:r>
            <a:r>
              <a:rPr kumimoji="0" lang="en-US" sz="180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sto MT"/>
                <a:cs typeface="Calisto MT"/>
              </a:rPr>
              <a:t>=20 km/</a:t>
            </a:r>
            <a:r>
              <a:rPr kumimoji="0" lang="en-US" sz="1800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sto MT"/>
                <a:cs typeface="Calisto MT"/>
              </a:rPr>
              <a:t>s</a:t>
            </a:r>
            <a:r>
              <a:rPr kumimoji="0" lang="en-US" sz="180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sto MT"/>
                <a:cs typeface="Calisto MT"/>
              </a:rPr>
              <a:t> and </a:t>
            </a:r>
            <a:r>
              <a:rPr kumimoji="0" lang="en-US" sz="1800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sto MT"/>
                <a:cs typeface="Calisto MT"/>
              </a:rPr>
              <a:t>n</a:t>
            </a:r>
            <a:r>
              <a:rPr kumimoji="0" lang="en-US" sz="1800" u="none" strike="noStrike" kern="0" cap="none" spc="0" normalizeH="0" baseline="-2500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sto MT"/>
                <a:cs typeface="Calisto MT"/>
              </a:rPr>
              <a:t>i</a:t>
            </a:r>
            <a:r>
              <a:rPr kumimoji="0" lang="en-US" sz="180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sto MT"/>
                <a:cs typeface="Calisto MT"/>
              </a:rPr>
              <a:t>&lt;&lt;</a:t>
            </a:r>
            <a:r>
              <a:rPr kumimoji="0" lang="en-US" sz="1800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sto MT"/>
                <a:cs typeface="Calisto MT"/>
              </a:rPr>
              <a:t>n</a:t>
            </a:r>
            <a:r>
              <a:rPr kumimoji="0" lang="en-US" sz="1800" u="none" strike="noStrike" kern="0" cap="none" spc="0" normalizeH="0" baseline="-2500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sto MT"/>
                <a:cs typeface="Calisto MT"/>
              </a:rPr>
              <a:t>H</a:t>
            </a:r>
            <a:r>
              <a:rPr kumimoji="0" lang="en-US" sz="180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sto MT"/>
                <a:cs typeface="Calisto MT"/>
              </a:rPr>
              <a:t>: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702419" y="4137292"/>
            <a:ext cx="3905583" cy="4401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620654" y="4756803"/>
            <a:ext cx="4023121" cy="3621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1773041" y="1327175"/>
            <a:ext cx="5870238" cy="130158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3779" y="5338246"/>
            <a:ext cx="8645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latin typeface="Calisto MT"/>
                <a:cs typeface="Calisto MT"/>
              </a:rPr>
              <a:t>EFFECTIVE SPATIAL SEGREGATION (MOLECULAR CLOUDS) IS REQUIRED IN ORDER TO ALLOW FOR DIFFUSION IN THE GALACTIC DISC </a:t>
            </a:r>
            <a:endParaRPr lang="en-US" b="1" dirty="0"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7670</TotalTime>
  <Words>2795</Words>
  <Application>Microsoft Macintosh PowerPoint</Application>
  <PresentationFormat>On-screen Show (4:3)</PresentationFormat>
  <Paragraphs>508</Paragraphs>
  <Slides>56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Diseño predeterminado</vt:lpstr>
      <vt:lpstr>Office Theme</vt:lpstr>
      <vt:lpstr>1_Diseño predeterminado</vt:lpstr>
      <vt:lpstr>1_Office Theme</vt:lpstr>
      <vt:lpstr>Equation</vt:lpstr>
      <vt:lpstr>THE ORIGIN OF COSMIC RAYS: data, theories and challenges </vt:lpstr>
      <vt:lpstr>DO WE HAVE A STANDARD MODEL?</vt:lpstr>
      <vt:lpstr>SPECTRA</vt:lpstr>
      <vt:lpstr>B/C RATIO</vt:lpstr>
      <vt:lpstr>HOW STANDARD IS THE STANDARD MODEL OF TRANSPORT?</vt:lpstr>
      <vt:lpstr>NON SEPARABLE D(E,z)</vt:lpstr>
      <vt:lpstr>NON SEPARABLE D(E,z)</vt:lpstr>
      <vt:lpstr>ANISOTROPIC DIFFUSION</vt:lpstr>
      <vt:lpstr>AN OLD PROBLEM … Ion-Neutral Damping</vt:lpstr>
      <vt:lpstr>CR INDUCED SCATTERING</vt:lpstr>
      <vt:lpstr>THE ROLE OF CR ON THEIR OWN TRANSPORT</vt:lpstr>
      <vt:lpstr>CR TRANSPORT IN SELF-GENERATED WAVES</vt:lpstr>
      <vt:lpstr>GENERAL TRENDS, D(E), X(E)</vt:lpstr>
      <vt:lpstr>MAIN IMPLICATIONS</vt:lpstr>
      <vt:lpstr>NO BREAKS IN AMS-02</vt:lpstr>
      <vt:lpstr>HOW STANDARD IS THE STANDARD MODEL OF CR ACCELERATION?</vt:lpstr>
      <vt:lpstr>ACCELERATION AT SNR SHOCKS</vt:lpstr>
      <vt:lpstr>EFFECTS OF NLDSA</vt:lpstr>
      <vt:lpstr> PROBLEMS WITH PREDICTED SPECTRA</vt:lpstr>
      <vt:lpstr>POSSIBLE REASONS FOR STEEPER SPECTRA</vt:lpstr>
      <vt:lpstr>HARD He SPECTRUM</vt:lpstr>
      <vt:lpstr>MAGNETIC FIELD AMPLIFICATION</vt:lpstr>
      <vt:lpstr>MAGNETIC FIELD AMPLIFICATION AND PMAX</vt:lpstr>
      <vt:lpstr>Slide 24</vt:lpstr>
      <vt:lpstr>STRONGLY CR MODIFIED REGIME</vt:lpstr>
      <vt:lpstr>MAXIMUM ENERGY FOR A SNR IN THE ISM</vt:lpstr>
      <vt:lpstr>MAXIMUM ENERGY FOR A SNR IN A SUPERGIANT WIND</vt:lpstr>
      <vt:lpstr>TYCHO</vt:lpstr>
      <vt:lpstr>Slide 29</vt:lpstr>
      <vt:lpstr>WHERE DO GALACTIC CRs END?</vt:lpstr>
      <vt:lpstr>A LOOK FROM THE OTHER END…</vt:lpstr>
      <vt:lpstr>PHOTODISINTEGRATION OF NUCLEI</vt:lpstr>
      <vt:lpstr>Slide 33</vt:lpstr>
      <vt:lpstr>TRANSITION AND UHECR</vt:lpstr>
      <vt:lpstr>TRANSITION AND UHECR</vt:lpstr>
      <vt:lpstr>TRANSITION AND UHECR Additional Galactic Component</vt:lpstr>
      <vt:lpstr>TRANSITION AND UHECR Additional Extragalactic Component</vt:lpstr>
      <vt:lpstr>TRANSITION AND UHECR Additional Extragalactic Component</vt:lpstr>
      <vt:lpstr>BALMER LINES</vt:lpstr>
      <vt:lpstr>BROAD AND NARROW Ha LINE</vt:lpstr>
      <vt:lpstr>ANOMALOUS Ha LINE WIDTHS</vt:lpstr>
      <vt:lpstr>MATHEMATICAL APPROACH</vt:lpstr>
      <vt:lpstr>MATHEMATICAL APPROACH</vt:lpstr>
      <vt:lpstr>neutral return flux</vt:lpstr>
      <vt:lpstr>distribution Functions in phase space</vt:lpstr>
      <vt:lpstr>NEUTRAL INDUCED PRECURSOR</vt:lpstr>
      <vt:lpstr>ACCELERATION OF TEST PARTICLES</vt:lpstr>
      <vt:lpstr>NON LINEAR CR ACCELERATION IN PARTIALLY IONIZED PLASMAS</vt:lpstr>
      <vt:lpstr>Slide 49</vt:lpstr>
      <vt:lpstr>SNR 0509-67.5</vt:lpstr>
      <vt:lpstr>SNR 0509-67.5</vt:lpstr>
      <vt:lpstr>RCW 86</vt:lpstr>
      <vt:lpstr>RCW 86</vt:lpstr>
      <vt:lpstr>RCW 86 – FILAMENT SEOUT</vt:lpstr>
      <vt:lpstr>RCW 86 – FILAMENT SEOUT: a case of return flux</vt:lpstr>
      <vt:lpstr>SUMMARY</vt:lpstr>
    </vt:vector>
  </TitlesOfParts>
  <Company>INAF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Pasquale Blasi</dc:creator>
  <cp:lastModifiedBy>Pasquale Blasi</cp:lastModifiedBy>
  <cp:revision>112</cp:revision>
  <dcterms:created xsi:type="dcterms:W3CDTF">2014-06-17T10:00:07Z</dcterms:created>
  <dcterms:modified xsi:type="dcterms:W3CDTF">2014-06-18T13:38:54Z</dcterms:modified>
</cp:coreProperties>
</file>