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tiff" ContentType="image/tiff"/>
  <Default Extension="rels" ContentType="application/vnd.openxmlformats-package.relationships+xml"/>
  <Default Extension="gif" ContentType="image/gi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2" r:id="rId2"/>
    <p:sldMasterId id="2147483684" r:id="rId3"/>
    <p:sldMasterId id="2147483696" r:id="rId4"/>
    <p:sldMasterId id="2147483708" r:id="rId5"/>
  </p:sldMasterIdLst>
  <p:notesMasterIdLst>
    <p:notesMasterId r:id="rId27"/>
  </p:notesMasterIdLst>
  <p:handoutMasterIdLst>
    <p:handoutMasterId r:id="rId28"/>
  </p:handoutMasterIdLst>
  <p:sldIdLst>
    <p:sldId id="256" r:id="rId6"/>
    <p:sldId id="375" r:id="rId7"/>
    <p:sldId id="361" r:id="rId8"/>
    <p:sldId id="340" r:id="rId9"/>
    <p:sldId id="336" r:id="rId10"/>
    <p:sldId id="337" r:id="rId11"/>
    <p:sldId id="351" r:id="rId12"/>
    <p:sldId id="365" r:id="rId13"/>
    <p:sldId id="373" r:id="rId14"/>
    <p:sldId id="374" r:id="rId15"/>
    <p:sldId id="377" r:id="rId16"/>
    <p:sldId id="376" r:id="rId17"/>
    <p:sldId id="332" r:id="rId18"/>
    <p:sldId id="345" r:id="rId19"/>
    <p:sldId id="372" r:id="rId20"/>
    <p:sldId id="334" r:id="rId21"/>
    <p:sldId id="364" r:id="rId22"/>
    <p:sldId id="370" r:id="rId23"/>
    <p:sldId id="342" r:id="rId24"/>
    <p:sldId id="358" r:id="rId25"/>
    <p:sldId id="355" r:id="rId2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clrMru>
    <a:srgbClr val="FFFF66"/>
    <a:srgbClr val="FF00FF"/>
    <a:srgbClr val="8000FF"/>
    <a:srgbClr val="00FFFF"/>
    <a:srgbClr val="00FF00"/>
    <a:srgbClr val="0080FF"/>
    <a:srgbClr val="FFFF00"/>
    <a:srgbClr val="800080"/>
    <a:srgbClr val="FF0080"/>
    <a:srgbClr val="804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8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2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D66BFD-5FCD-E546-95DE-DF3B0C6ED035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CAF84-7E19-8945-B66A-2F0834277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9365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F02CE5-F273-CB4C-9D29-F9D20F069FD0}" type="datetimeFigureOut">
              <a:rPr lang="en-US" smtClean="0"/>
              <a:t>14/07/14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5D786-7AC5-2F4D-AA09-41223912C6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9543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5191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471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68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341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003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1038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897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46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74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0054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84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7585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6230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238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75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5718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1134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5454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0547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7897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05044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8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8190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86320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2490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0969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5134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9201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743961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31896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82466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69080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7851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728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472625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69071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5266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83133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608859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6938924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783958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261521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7811238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8084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44150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37605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9399767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886778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23368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13397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41079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75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319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19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58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FFCC"/>
            </a:gs>
            <a:gs pos="100000">
              <a:srgbClr val="FFFF66"/>
            </a:gs>
            <a:gs pos="50000">
              <a:srgbClr val="CCFFC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55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2858"/>
            <a:ext cx="8229600" cy="49133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Preventivi 2015 - CdS Padova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BF8868-CCE6-0849-B6F0-4DCD1CEB4D9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14168" y="6342360"/>
            <a:ext cx="8933506" cy="0"/>
          </a:xfrm>
          <a:prstGeom prst="line">
            <a:avLst/>
          </a:prstGeom>
          <a:ln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2356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solidFill>
            <a:srgbClr val="3366FF"/>
          </a:solidFill>
          <a:latin typeface="Comic Sans MS"/>
          <a:ea typeface="+mj-ea"/>
          <a:cs typeface="Comic Sans M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FF0000"/>
          </a:solidFill>
          <a:latin typeface="Comic Sans MS"/>
          <a:ea typeface="+mn-ea"/>
          <a:cs typeface="Comic Sans M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FF0000"/>
          </a:solidFill>
          <a:latin typeface="Comic Sans MS"/>
          <a:ea typeface="+mn-ea"/>
          <a:cs typeface="Comic Sans M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FF0000"/>
          </a:solidFill>
          <a:latin typeface="Comic Sans MS"/>
          <a:ea typeface="+mn-ea"/>
          <a:cs typeface="Comic Sans M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FF0000"/>
          </a:solidFill>
          <a:latin typeface="Comic Sans MS"/>
          <a:ea typeface="+mn-ea"/>
          <a:cs typeface="Comic Sans M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FF0000"/>
          </a:solidFill>
          <a:latin typeface="Comic Sans MS"/>
          <a:ea typeface="+mn-ea"/>
          <a:cs typeface="Comic Sans M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CCFFCC"/>
            </a:gs>
            <a:gs pos="100000">
              <a:srgbClr val="FFFF66"/>
            </a:gs>
            <a:gs pos="50000">
              <a:srgbClr val="CCFFCC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3BD255-A357-1145-8E30-8712C111CA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24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1144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49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Preventivi 2015 - CdS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t>S.Dusini - INFN Padova</a:t>
            </a:r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fld id="{5D78D421-8E64-514D-9033-CF111F26235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Helvetica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18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emf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4" Type="http://schemas.openxmlformats.org/officeDocument/2006/relationships/image" Target="../media/image37.tiff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4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4" Type="http://schemas.openxmlformats.org/officeDocument/2006/relationships/image" Target="../media/image45.gif"/><Relationship Id="rId5" Type="http://schemas.openxmlformats.org/officeDocument/2006/relationships/image" Target="../media/image46.gi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tiff"/><Relationship Id="rId4" Type="http://schemas.openxmlformats.org/officeDocument/2006/relationships/image" Target="../media/image4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emf"/><Relationship Id="rId6" Type="http://schemas.openxmlformats.org/officeDocument/2006/relationships/image" Target="../media/image1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emf"/><Relationship Id="rId3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gif"/><Relationship Id="rId3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png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7" Type="http://schemas.openxmlformats.org/officeDocument/2006/relationships/image" Target="../media/image20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emf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22.emf"/><Relationship Id="rId5" Type="http://schemas.openxmlformats.org/officeDocument/2006/relationships/image" Target="../media/image23.gif"/><Relationship Id="rId6" Type="http://schemas.openxmlformats.org/officeDocument/2006/relationships/image" Target="../media/image24.emf"/><Relationship Id="rId7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36453" y="316596"/>
            <a:ext cx="4977632" cy="1470025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72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Lucida Grande"/>
              </a:rPr>
              <a:t>OPERA</a:t>
            </a: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55000" endA="50" endPos="85000" dist="29997" dir="5400000" sy="-100000" algn="bl" rotWithShape="0"/>
                </a:effectLst>
                <a:ea typeface="Lucida Grande"/>
              </a:rPr>
              <a:t> </a:t>
            </a:r>
            <a:endParaRPr lang="en-US" sz="6000" b="1" cap="all" baseline="-2500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6350" stA="55000" endA="50" endPos="85000" dist="29997" dir="5400000" sy="-100000" algn="bl" rotWithShape="0"/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86019" y="2528371"/>
            <a:ext cx="7966075" cy="2521748"/>
          </a:xfrm>
        </p:spPr>
        <p:txBody>
          <a:bodyPr>
            <a:normAutofit/>
          </a:bodyPr>
          <a:lstStyle/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Status analysis 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New candidate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First measurement of </a:t>
            </a:r>
            <a:r>
              <a:rPr lang="en-US" sz="24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400" dirty="0" smtClean="0"/>
              <a:t>m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in appearance mode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Sterile neutrino in the tau channel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Prospect</a:t>
            </a:r>
            <a:endParaRPr lang="en-US" sz="24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</a:t>
            </a:fld>
            <a:endParaRPr lang="en-US"/>
          </a:p>
        </p:txBody>
      </p:sp>
      <p:pic>
        <p:nvPicPr>
          <p:cNvPr id="49" name="Picture 7" descr="operapicco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5006722"/>
            <a:ext cx="1368425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27200" y="4652962"/>
            <a:ext cx="1727200" cy="1703388"/>
          </a:xfrm>
          <a:prstGeom prst="rect">
            <a:avLst/>
          </a:prstGeom>
          <a:noFill/>
        </p:spPr>
      </p:pic>
      <p:pic>
        <p:nvPicPr>
          <p:cNvPr id="15" name="Picture 14" descr="opera_6977_F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922" y="326200"/>
            <a:ext cx="3313312" cy="222698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28848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uble_vertex_ev_plot7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4705"/>
            <a:ext cx="5565522" cy="4581036"/>
          </a:xfrm>
          <a:prstGeom prst="rect">
            <a:avLst/>
          </a:prstGeom>
        </p:spPr>
      </p:pic>
      <p:sp>
        <p:nvSpPr>
          <p:cNvPr id="25" name="Explosion 2 24"/>
          <p:cNvSpPr/>
          <p:nvPr/>
        </p:nvSpPr>
        <p:spPr>
          <a:xfrm rot="300000">
            <a:off x="5016934" y="59618"/>
            <a:ext cx="4251915" cy="942343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 descr="Double_vertex_ev_2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1"/>
          <a:stretch/>
        </p:blipFill>
        <p:spPr>
          <a:xfrm>
            <a:off x="3709252" y="2771260"/>
            <a:ext cx="5443369" cy="350377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12960" y="2771260"/>
            <a:ext cx="4492438" cy="1008858"/>
          </a:xfrm>
          <a:prstGeom prst="rect">
            <a:avLst/>
          </a:prstGeom>
          <a:noFill/>
          <a:ln w="28575" cmpd="sng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738906" y="1814260"/>
            <a:ext cx="31114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Comic Sans MS"/>
                <a:cs typeface="Comic Sans MS"/>
              </a:rPr>
              <a:t>Signal = tau + charm</a:t>
            </a:r>
          </a:p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Background = double charm </a:t>
            </a:r>
            <a:b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				in NC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7" name="Striped Right Arrow 16"/>
          <p:cNvSpPr/>
          <p:nvPr/>
        </p:nvSpPr>
        <p:spPr>
          <a:xfrm rot="12818108">
            <a:off x="2988803" y="2754526"/>
            <a:ext cx="1073398" cy="575564"/>
          </a:xfrm>
          <a:prstGeom prst="stripedRightArrow">
            <a:avLst>
              <a:gd name="adj1" fmla="val 32905"/>
              <a:gd name="adj2" fmla="val 50000"/>
            </a:avLst>
          </a:prstGeom>
          <a:solidFill>
            <a:srgbClr val="FF0080"/>
          </a:solidFill>
          <a:ln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324224" y="4978444"/>
            <a:ext cx="3142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Simulation using several generators: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Herwig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, Genie,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Pythia</a:t>
            </a:r>
            <a:r>
              <a:rPr lang="en-US" dirty="0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,  </a:t>
            </a:r>
            <a:r>
              <a:rPr lang="en-US" dirty="0" err="1" smtClean="0">
                <a:solidFill>
                  <a:schemeClr val="tx2">
                    <a:lumMod val="40000"/>
                    <a:lumOff val="60000"/>
                  </a:schemeClr>
                </a:solidFill>
                <a:latin typeface="Comic Sans MS"/>
                <a:cs typeface="Comic Sans MS"/>
              </a:rPr>
              <a:t>Madgraph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12960" y="3810000"/>
            <a:ext cx="3846099" cy="2465031"/>
          </a:xfrm>
          <a:prstGeom prst="rect">
            <a:avLst/>
          </a:prstGeom>
          <a:noFill/>
          <a:ln w="38100" cmpd="sng">
            <a:solidFill>
              <a:srgbClr val="8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596094" y="5578609"/>
            <a:ext cx="2553877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8000FF"/>
                </a:solidFill>
                <a:latin typeface="Comic Sans MS"/>
                <a:cs typeface="Comic Sans MS"/>
              </a:rPr>
              <a:t>Simulation of these channels in progress </a:t>
            </a:r>
            <a:endParaRPr lang="en-US" dirty="0">
              <a:solidFill>
                <a:srgbClr val="8000F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74555" y="343646"/>
            <a:ext cx="30656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Marco </a:t>
            </a:r>
            <a:r>
              <a:rPr lang="en-US" sz="2000" dirty="0" err="1" smtClean="0">
                <a:solidFill>
                  <a:srgbClr val="FF0080"/>
                </a:solidFill>
                <a:latin typeface="Comic Sans MS"/>
                <a:cs typeface="Comic Sans MS"/>
              </a:rPr>
              <a:t>Roda</a:t>
            </a: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 Ph.D. thesis</a:t>
            </a:r>
            <a:endParaRPr lang="en-US" sz="20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019800" y="1113269"/>
            <a:ext cx="2433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Multi variable analysis using TMVA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418089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Pub_opera_2014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11833"/>
            <a:ext cx="7693721" cy="544436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07938" y="4012623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Published 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07938" y="5126684"/>
            <a:ext cx="1197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Published 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88863" y="2862333"/>
            <a:ext cx="132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Submitted 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0973" y="1843478"/>
            <a:ext cx="132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Submitted 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3702" y="820173"/>
            <a:ext cx="13253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Submitted 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40408" y="115811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FF"/>
                </a:solidFill>
                <a:latin typeface="Comic Sans MS"/>
                <a:cs typeface="Comic Sans MS"/>
              </a:rPr>
              <a:t>Papers OPERA 2014</a:t>
            </a:r>
            <a:endParaRPr lang="en-US" sz="2400" dirty="0">
              <a:solidFill>
                <a:srgbClr val="0080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16600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12</a:t>
            </a:fld>
            <a:endParaRPr lang="en-US"/>
          </a:p>
        </p:txBody>
      </p:sp>
      <p:sp>
        <p:nvSpPr>
          <p:cNvPr id="7" name="WordArt 8"/>
          <p:cNvSpPr txBox="1">
            <a:spLocks noChangeArrowheads="1" noChangeShapeType="1" noTextEdit="1"/>
          </p:cNvSpPr>
          <p:nvPr/>
        </p:nvSpPr>
        <p:spPr bwMode="auto">
          <a:xfrm>
            <a:off x="146585" y="445530"/>
            <a:ext cx="2775532" cy="1098496"/>
          </a:xfrm>
          <a:prstGeom prst="rect">
            <a:avLst/>
          </a:prstGeom>
        </p:spPr>
        <p:txBody>
          <a:bodyPr vert="horz" wrap="none" lIns="91440" tIns="45720" rIns="91440" bIns="45720" numCol="1" rtlCol="0" fromWordArt="1" anchor="ctr">
            <a:prstTxWarp prst="textFadeUp">
              <a:avLst>
                <a:gd name="adj" fmla="val 9782"/>
              </a:avLst>
            </a:prstTxWarp>
            <a:normAutofit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Comic Sans MS"/>
                <a:ea typeface="Arial Black"/>
                <a:cs typeface="Comic Sans MS"/>
              </a:rPr>
              <a:t>OPERA</a:t>
            </a:r>
          </a:p>
          <a:p>
            <a:r>
              <a:rPr lang="en-US" sz="3600" b="1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blurRad="63500" dist="38099" dir="2700000" sy="50000" rotWithShape="0">
                    <a:srgbClr val="875B0D">
                      <a:alpha val="74997"/>
                    </a:srgbClr>
                  </a:outerShdw>
                </a:effectLst>
                <a:latin typeface="Comic Sans MS"/>
                <a:ea typeface="Arial Black"/>
                <a:cs typeface="Comic Sans MS"/>
              </a:rPr>
              <a:t>Padova</a:t>
            </a:r>
            <a:endParaRPr lang="en-US" sz="3600" b="1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blurRad="63500" dist="38099" dir="2700000" sy="50000" rotWithShape="0">
                  <a:srgbClr val="875B0D">
                    <a:alpha val="74997"/>
                  </a:srgbClr>
                </a:outerShdw>
              </a:effectLst>
              <a:latin typeface="Comic Sans MS"/>
              <a:ea typeface="Arial Black"/>
              <a:cs typeface="Comic Sans M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5359747"/>
              </p:ext>
            </p:extLst>
          </p:nvPr>
        </p:nvGraphicFramePr>
        <p:xfrm>
          <a:off x="5406230" y="107779"/>
          <a:ext cx="3668539" cy="2296160"/>
        </p:xfrm>
        <a:graphic>
          <a:graphicData uri="http://schemas.openxmlformats.org/drawingml/2006/table">
            <a:tbl>
              <a:tblPr/>
              <a:tblGrid>
                <a:gridCol w="2239713"/>
                <a:gridCol w="1428826"/>
              </a:tblGrid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cs typeface="Comic Sans MS"/>
                        </a:rPr>
                        <a:t>STAFF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FF"/>
                          </a:solidFill>
                          <a:effectLst/>
                          <a:latin typeface="Comic Sans MS"/>
                          <a:cs typeface="Comic Sans MS"/>
                        </a:rPr>
                        <a:t>Dusini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50 %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Comic Sans MS"/>
                          <a:cs typeface="Comic Sans MS"/>
                        </a:rPr>
                        <a:t>Sirignano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60 %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FF"/>
                          </a:solidFill>
                          <a:effectLst/>
                          <a:latin typeface="Comic Sans MS"/>
                          <a:cs typeface="Comic Sans MS"/>
                        </a:rPr>
                        <a:t>Stanco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20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cs typeface="Comic Sans MS"/>
                        </a:rPr>
                        <a:t>Tempo </a:t>
                      </a:r>
                      <a:r>
                        <a:rPr lang="en-US" sz="1800" b="1" i="0" u="none" strike="noStrike" dirty="0" err="1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cs typeface="Comic Sans MS"/>
                        </a:rPr>
                        <a:t>determinato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Comic Sans MS"/>
                          <a:cs typeface="Comic Sans MS"/>
                        </a:rPr>
                        <a:t>Roda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80 %</a:t>
                      </a:r>
                      <a:r>
                        <a:rPr lang="en-US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FF"/>
                          </a:solidFill>
                          <a:effectLst/>
                          <a:latin typeface="Comic Sans MS"/>
                          <a:cs typeface="Comic Sans MS"/>
                        </a:rPr>
                        <a:t>Medinaceli</a:t>
                      </a:r>
                      <a:endParaRPr lang="en-US" sz="1800" b="0" i="0" u="none" strike="noStrike" dirty="0">
                        <a:solidFill>
                          <a:srgbClr val="0000FF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omic Sans MS"/>
                          <a:cs typeface="Comic Sans MS"/>
                        </a:rPr>
                        <a:t>30 %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 dirty="0" err="1">
                          <a:solidFill>
                            <a:srgbClr val="FF0000"/>
                          </a:solidFill>
                          <a:effectLst/>
                          <a:latin typeface="Comic Sans MS"/>
                          <a:cs typeface="Comic Sans MS"/>
                        </a:rPr>
                        <a:t>Totale</a:t>
                      </a:r>
                      <a:endParaRPr lang="en-US" sz="1800" b="1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omic Sans MS"/>
                          <a:cs typeface="Comic Sans MS"/>
                        </a:rPr>
                        <a:t>2,4 FTE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Comic Sans MS"/>
                        <a:cs typeface="Comic Sans MS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6585" y="3956947"/>
            <a:ext cx="5568150" cy="2246769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1400" u="sng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Missioni</a:t>
            </a:r>
            <a:endParaRPr lang="en-US" sz="1400" u="sng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>
                <a:latin typeface="Comic Sans MS"/>
                <a:cs typeface="Comic Sans MS"/>
              </a:rPr>
              <a:t>4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riunioni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collab</a:t>
            </a:r>
            <a:r>
              <a:rPr lang="en-US" sz="1400" dirty="0" smtClean="0">
                <a:latin typeface="Comic Sans MS"/>
                <a:cs typeface="Comic Sans MS"/>
              </a:rPr>
              <a:t>. + 4 analysis/</a:t>
            </a:r>
            <a:r>
              <a:rPr lang="en-US" sz="1400" dirty="0" smtClean="0">
                <a:latin typeface="Comic Sans MS"/>
                <a:cs typeface="Comic Sans MS"/>
              </a:rPr>
              <a:t>scanning		</a:t>
            </a:r>
            <a:r>
              <a:rPr lang="en-US" sz="1400" dirty="0" smtClean="0">
                <a:latin typeface="Comic Sans MS"/>
                <a:cs typeface="Comic Sans MS"/>
              </a:rPr>
              <a:t>	</a:t>
            </a:r>
            <a:r>
              <a:rPr lang="en-US" sz="1400" dirty="0" smtClean="0">
                <a:latin typeface="Comic Sans MS"/>
                <a:cs typeface="Comic Sans MS"/>
              </a:rPr>
              <a:t>16.0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>
                <a:latin typeface="Comic Sans MS"/>
                <a:cs typeface="Comic Sans MS"/>
              </a:rPr>
              <a:t>Shift </a:t>
            </a:r>
            <a:r>
              <a:rPr lang="en-US" sz="1400" dirty="0" err="1">
                <a:latin typeface="Comic Sans MS"/>
                <a:cs typeface="Comic Sans MS"/>
              </a:rPr>
              <a:t>dei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Fisici</a:t>
            </a:r>
            <a:r>
              <a:rPr lang="en-US" sz="1400" dirty="0">
                <a:latin typeface="Comic Sans MS"/>
                <a:cs typeface="Comic Sans MS"/>
              </a:rPr>
              <a:t> al GS (3 week per 8 </a:t>
            </a:r>
            <a:r>
              <a:rPr lang="en-US" sz="1400" dirty="0" err="1">
                <a:latin typeface="Comic Sans MS"/>
                <a:cs typeface="Comic Sans MS"/>
              </a:rPr>
              <a:t>firme</a:t>
            </a:r>
            <a:r>
              <a:rPr lang="en-US" sz="1400" dirty="0" smtClean="0">
                <a:latin typeface="Comic Sans MS"/>
                <a:cs typeface="Comic Sans MS"/>
              </a:rPr>
              <a:t>)		</a:t>
            </a:r>
            <a:r>
              <a:rPr lang="en-US" sz="1400" dirty="0" smtClean="0">
                <a:latin typeface="Comic Sans MS"/>
                <a:cs typeface="Comic Sans MS"/>
              </a:rPr>
              <a:t>30.0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 smtClean="0">
                <a:latin typeface="Comic Sans MS"/>
                <a:cs typeface="Comic Sans MS"/>
              </a:rPr>
              <a:t>Tecnici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>
                <a:latin typeface="Comic Sans MS"/>
                <a:cs typeface="Comic Sans MS"/>
              </a:rPr>
              <a:t>supporto</a:t>
            </a:r>
            <a:r>
              <a:rPr lang="en-US" sz="1400" dirty="0">
                <a:latin typeface="Comic Sans MS"/>
                <a:cs typeface="Comic Sans MS"/>
              </a:rPr>
              <a:t> per CS e </a:t>
            </a:r>
            <a:r>
              <a:rPr lang="en-US" sz="1400" dirty="0" err="1">
                <a:latin typeface="Comic Sans MS"/>
                <a:cs typeface="Comic Sans MS"/>
              </a:rPr>
              <a:t>sviluppo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smtClean="0">
                <a:latin typeface="Comic Sans MS"/>
                <a:cs typeface="Comic Sans MS"/>
              </a:rPr>
              <a:t>(</a:t>
            </a:r>
            <a:r>
              <a:rPr lang="en-US" sz="1400" dirty="0">
                <a:latin typeface="Comic Sans MS"/>
                <a:cs typeface="Comic Sans MS"/>
              </a:rPr>
              <a:t>7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>
                <a:latin typeface="Comic Sans MS"/>
                <a:cs typeface="Comic Sans MS"/>
              </a:rPr>
              <a:t>week</a:t>
            </a:r>
            <a:r>
              <a:rPr lang="en-US" sz="1400" dirty="0" smtClean="0">
                <a:latin typeface="Comic Sans MS"/>
                <a:cs typeface="Comic Sans MS"/>
              </a:rPr>
              <a:t>)	</a:t>
            </a:r>
            <a:r>
              <a:rPr lang="en-US" sz="1400" dirty="0" smtClean="0">
                <a:latin typeface="Comic Sans MS"/>
                <a:cs typeface="Comic Sans MS"/>
              </a:rPr>
              <a:t>  </a:t>
            </a:r>
            <a:r>
              <a:rPr lang="en-US" sz="1400" dirty="0" smtClean="0">
                <a:latin typeface="Comic Sans MS"/>
                <a:cs typeface="Comic Sans MS"/>
              </a:rPr>
              <a:t>9</a:t>
            </a:r>
            <a:r>
              <a:rPr lang="en-US" sz="1400" dirty="0" smtClean="0">
                <a:latin typeface="Comic Sans MS"/>
                <a:cs typeface="Comic Sans MS"/>
              </a:rPr>
              <a:t>.0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 smtClean="0">
                <a:latin typeface="Comic Sans MS"/>
                <a:cs typeface="Comic Sans MS"/>
              </a:rPr>
              <a:t>Coordinamento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analisi</a:t>
            </a:r>
            <a:r>
              <a:rPr lang="en-US" sz="1400" dirty="0" smtClean="0">
                <a:latin typeface="Comic Sans MS"/>
                <a:cs typeface="Comic Sans MS"/>
              </a:rPr>
              <a:t>					  8.0</a:t>
            </a:r>
            <a:endParaRPr lang="en-US" sz="1400" dirty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 smtClean="0">
                <a:latin typeface="Comic Sans MS"/>
                <a:cs typeface="Comic Sans MS"/>
              </a:rPr>
              <a:t>Coordinamento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sviluppo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emulsioni</a:t>
            </a:r>
            <a:r>
              <a:rPr lang="en-US" sz="1400" dirty="0" smtClean="0">
                <a:latin typeface="Comic Sans MS"/>
                <a:cs typeface="Comic Sans MS"/>
              </a:rPr>
              <a:t>	</a:t>
            </a:r>
            <a:r>
              <a:rPr lang="en-US" sz="1400" dirty="0" smtClean="0">
                <a:latin typeface="Comic Sans MS"/>
                <a:cs typeface="Comic Sans MS"/>
              </a:rPr>
              <a:t>		</a:t>
            </a:r>
            <a:r>
              <a:rPr lang="en-US" sz="1400" dirty="0" smtClean="0">
                <a:latin typeface="Comic Sans MS"/>
                <a:cs typeface="Comic Sans MS"/>
              </a:rPr>
              <a:t>  </a:t>
            </a:r>
            <a:r>
              <a:rPr lang="en-US" sz="1400" dirty="0" smtClean="0">
                <a:latin typeface="Comic Sans MS"/>
                <a:cs typeface="Comic Sans MS"/>
              </a:rPr>
              <a:t>8</a:t>
            </a:r>
            <a:r>
              <a:rPr lang="en-US" sz="1400" dirty="0" smtClean="0">
                <a:latin typeface="Comic Sans MS"/>
                <a:cs typeface="Comic Sans MS"/>
              </a:rPr>
              <a:t>.0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>
                <a:latin typeface="Comic Sans MS"/>
                <a:cs typeface="Comic Sans MS"/>
              </a:rPr>
              <a:t>Presentazioni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conferenze</a:t>
            </a:r>
            <a:r>
              <a:rPr lang="en-US" sz="1400" dirty="0" smtClean="0">
                <a:latin typeface="Comic Sans MS"/>
                <a:cs typeface="Comic Sans MS"/>
              </a:rPr>
              <a:t>					  5.0</a:t>
            </a:r>
          </a:p>
          <a:p>
            <a:pPr marL="173038" indent="-173038">
              <a:buFont typeface="Arial"/>
              <a:buChar char="•"/>
            </a:pPr>
            <a:r>
              <a:rPr lang="en-US" sz="1400" u="sng" dirty="0" err="1" smtClean="0">
                <a:solidFill>
                  <a:srgbClr val="000090"/>
                </a:solidFill>
                <a:latin typeface="Comic Sans MS"/>
                <a:cs typeface="Comic Sans MS"/>
              </a:rPr>
              <a:t>Consumo</a:t>
            </a:r>
            <a:endParaRPr lang="en-US" sz="1400" u="sng" dirty="0" smtClean="0">
              <a:solidFill>
                <a:srgbClr val="000090"/>
              </a:solidFill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>
                <a:latin typeface="Comic Sans MS"/>
                <a:cs typeface="Comic Sans MS"/>
              </a:rPr>
              <a:t>Metabolismo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sede</a:t>
            </a:r>
            <a:r>
              <a:rPr lang="en-US" sz="1400" dirty="0" smtClean="0">
                <a:latin typeface="Comic Sans MS"/>
                <a:cs typeface="Comic Sans MS"/>
              </a:rPr>
              <a:t>					</a:t>
            </a:r>
            <a:r>
              <a:rPr lang="en-US" sz="1400" dirty="0">
                <a:latin typeface="Comic Sans MS"/>
                <a:cs typeface="Comic Sans MS"/>
              </a:rPr>
              <a:t>	</a:t>
            </a:r>
            <a:r>
              <a:rPr lang="en-US" sz="1400" dirty="0" smtClean="0">
                <a:latin typeface="Comic Sans MS"/>
                <a:cs typeface="Comic Sans MS"/>
              </a:rPr>
              <a:t>10.0</a:t>
            </a:r>
            <a:endParaRPr lang="en-US" sz="1400" dirty="0" smtClean="0">
              <a:latin typeface="Comic Sans MS"/>
              <a:cs typeface="Comic Sans MS"/>
            </a:endParaRPr>
          </a:p>
          <a:p>
            <a:pPr marL="534988" lvl="1" indent="-268288">
              <a:buFont typeface="Arial"/>
              <a:buChar char="•"/>
            </a:pPr>
            <a:r>
              <a:rPr lang="en-US" sz="1400" dirty="0" err="1">
                <a:latin typeface="Comic Sans MS"/>
                <a:cs typeface="Comic Sans MS"/>
              </a:rPr>
              <a:t>Manutenzione</a:t>
            </a:r>
            <a:r>
              <a:rPr lang="en-US" sz="1400" dirty="0">
                <a:latin typeface="Comic Sans MS"/>
                <a:cs typeface="Comic Sans MS"/>
              </a:rPr>
              <a:t> </a:t>
            </a:r>
            <a:r>
              <a:rPr lang="en-US" sz="1400" dirty="0" err="1" smtClean="0">
                <a:latin typeface="Comic Sans MS"/>
                <a:cs typeface="Comic Sans MS"/>
              </a:rPr>
              <a:t>Microscopi</a:t>
            </a:r>
            <a:r>
              <a:rPr lang="en-US" sz="1400" dirty="0" smtClean="0">
                <a:latin typeface="Comic Sans MS"/>
                <a:cs typeface="Comic Sans MS"/>
              </a:rPr>
              <a:t>					18.0</a:t>
            </a:r>
            <a:endParaRPr lang="en-US" sz="14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5230" y="2133477"/>
            <a:ext cx="76035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Comic Sans MS"/>
                <a:cs typeface="Comic Sans MS"/>
              </a:rPr>
              <a:t>Attività nel 2015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latin typeface="Comic Sans MS"/>
                <a:cs typeface="Comic Sans MS"/>
              </a:rPr>
              <a:t>Smontaggio OPERA (18 mesi a partire </a:t>
            </a:r>
            <a:br>
              <a:rPr lang="it-IT" dirty="0" smtClean="0">
                <a:latin typeface="Comic Sans MS"/>
                <a:cs typeface="Comic Sans MS"/>
              </a:rPr>
            </a:br>
            <a:r>
              <a:rPr lang="it-IT" dirty="0" smtClean="0">
                <a:latin typeface="Comic Sans MS"/>
                <a:cs typeface="Comic Sans MS"/>
              </a:rPr>
              <a:t>	da gennaio 2015)</a:t>
            </a:r>
          </a:p>
          <a:p>
            <a:pPr marL="285750" indent="-285750">
              <a:buFont typeface="Arial"/>
              <a:buChar char="•"/>
            </a:pPr>
            <a:r>
              <a:rPr lang="it-IT" dirty="0" smtClean="0">
                <a:latin typeface="Comic Sans MS"/>
                <a:cs typeface="Comic Sans MS"/>
              </a:rPr>
              <a:t>completamento dell’analisi del 2</a:t>
            </a:r>
            <a:r>
              <a:rPr lang="it-IT" baseline="30000" dirty="0" smtClean="0">
                <a:latin typeface="Comic Sans MS"/>
                <a:cs typeface="Comic Sans MS"/>
              </a:rPr>
              <a:t>o</a:t>
            </a:r>
            <a:r>
              <a:rPr lang="it-IT" dirty="0" smtClean="0">
                <a:latin typeface="Comic Sans MS"/>
                <a:cs typeface="Comic Sans MS"/>
              </a:rPr>
              <a:t> (3</a:t>
            </a:r>
            <a:r>
              <a:rPr lang="it-IT" baseline="30000" dirty="0" smtClean="0">
                <a:latin typeface="Comic Sans MS"/>
                <a:cs typeface="Comic Sans MS"/>
              </a:rPr>
              <a:t>o </a:t>
            </a:r>
            <a:r>
              <a:rPr lang="it-IT" dirty="0" smtClean="0">
                <a:latin typeface="Comic Sans MS"/>
                <a:cs typeface="Comic Sans MS"/>
              </a:rPr>
              <a:t>e 4</a:t>
            </a:r>
            <a:r>
              <a:rPr lang="it-IT" baseline="30000" dirty="0" smtClean="0">
                <a:latin typeface="Comic Sans MS"/>
                <a:cs typeface="Comic Sans MS"/>
              </a:rPr>
              <a:t>o</a:t>
            </a:r>
            <a:r>
              <a:rPr lang="it-IT" dirty="0" smtClean="0">
                <a:latin typeface="Comic Sans MS"/>
                <a:cs typeface="Comic Sans MS"/>
              </a:rPr>
              <a:t> per un sotto campione) attività di sviluppo e scanning emulsioni (8 mesi).  </a:t>
            </a:r>
            <a:endParaRPr lang="it-IT" dirty="0">
              <a:latin typeface="Comic Sans MS"/>
              <a:cs typeface="Comic Sans MS"/>
            </a:endParaRPr>
          </a:p>
        </p:txBody>
      </p:sp>
      <p:sp>
        <p:nvSpPr>
          <p:cNvPr id="11" name="TextBox 18"/>
          <p:cNvSpPr txBox="1">
            <a:spLocks noChangeArrowheads="1"/>
          </p:cNvSpPr>
          <p:nvPr/>
        </p:nvSpPr>
        <p:spPr bwMode="auto">
          <a:xfrm>
            <a:off x="6019800" y="5034165"/>
            <a:ext cx="3024727" cy="1169551"/>
          </a:xfrm>
          <a:prstGeom prst="rect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eaLnBrk="1" hangingPunct="1"/>
            <a:r>
              <a:rPr lang="it-IT" sz="1400" dirty="0">
                <a:latin typeface="+mn-lt"/>
              </a:rPr>
              <a:t>Contributi </a:t>
            </a:r>
            <a:r>
              <a:rPr lang="it-IT" sz="1400" dirty="0" smtClean="0">
                <a:latin typeface="+mn-lt"/>
              </a:rPr>
              <a:t>dall’</a:t>
            </a:r>
            <a:r>
              <a:rPr lang="it-IT" altLang="ja-JP" sz="1400" dirty="0" smtClean="0">
                <a:latin typeface="+mn-lt"/>
              </a:rPr>
              <a:t>OE </a:t>
            </a:r>
            <a:r>
              <a:rPr lang="it-IT" altLang="ja-JP" sz="1400" dirty="0" smtClean="0">
                <a:latin typeface="+mn-lt"/>
              </a:rPr>
              <a:t>e OM (1 </a:t>
            </a:r>
            <a:r>
              <a:rPr lang="it-IT" altLang="ja-JP" sz="1400" dirty="0" err="1" smtClean="0">
                <a:latin typeface="+mn-lt"/>
              </a:rPr>
              <a:t>m.u</a:t>
            </a:r>
            <a:r>
              <a:rPr lang="it-IT" altLang="ja-JP" sz="1400" dirty="0" smtClean="0">
                <a:latin typeface="+mn-lt"/>
              </a:rPr>
              <a:t>.) per </a:t>
            </a:r>
            <a:r>
              <a:rPr lang="it-IT" altLang="ja-JP" sz="1400" dirty="0">
                <a:latin typeface="+mn-lt"/>
              </a:rPr>
              <a:t>turni specializzati al Gran Sasso </a:t>
            </a:r>
            <a:r>
              <a:rPr lang="it-IT" altLang="ja-JP" sz="1400" dirty="0" smtClean="0">
                <a:latin typeface="+mn-lt"/>
              </a:rPr>
              <a:t>per</a:t>
            </a:r>
            <a:r>
              <a:rPr lang="it-IT" altLang="ja-JP" sz="1400" dirty="0">
                <a:latin typeface="+mn-lt"/>
              </a:rPr>
              <a:t> </a:t>
            </a:r>
            <a:r>
              <a:rPr lang="it-IT" altLang="ja-JP" sz="1400" dirty="0">
                <a:latin typeface="+mn-lt"/>
              </a:rPr>
              <a:t>s</a:t>
            </a:r>
            <a:r>
              <a:rPr lang="it-IT" sz="1400" dirty="0" smtClean="0">
                <a:latin typeface="+mn-lt"/>
              </a:rPr>
              <a:t>viluppo </a:t>
            </a:r>
            <a:r>
              <a:rPr lang="it-IT" sz="1400" dirty="0">
                <a:latin typeface="+mn-lt"/>
              </a:rPr>
              <a:t>fotografico delle emulsioni in camera </a:t>
            </a:r>
            <a:r>
              <a:rPr lang="it-IT" sz="1400" dirty="0" smtClean="0">
                <a:latin typeface="+mn-lt"/>
              </a:rPr>
              <a:t>oscura e analisi </a:t>
            </a:r>
            <a:r>
              <a:rPr lang="it-IT" sz="1400" dirty="0">
                <a:latin typeface="+mn-lt"/>
              </a:rPr>
              <a:t>automatica di Scanning dei </a:t>
            </a:r>
            <a:r>
              <a:rPr lang="it-IT" sz="1400" dirty="0" smtClean="0">
                <a:latin typeface="+mn-lt"/>
              </a:rPr>
              <a:t>CS</a:t>
            </a:r>
            <a:endParaRPr lang="it-IT" sz="14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570645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09348" y="898172"/>
            <a:ext cx="7428978" cy="540737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638300" y="162183"/>
            <a:ext cx="58629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800000"/>
                </a:solidFill>
                <a:latin typeface="Apple Chancery"/>
                <a:cs typeface="Apple Chancery"/>
              </a:rPr>
              <a:t>Thank you for your attention</a:t>
            </a:r>
            <a:endParaRPr lang="en-US" sz="3600" b="1" dirty="0">
              <a:solidFill>
                <a:srgbClr val="800000"/>
              </a:solidFill>
              <a:latin typeface="Apple Chancery"/>
              <a:cs typeface="Apple Chancery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13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3119" y="5607528"/>
            <a:ext cx="7285325" cy="62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Image taken using  OPERA emulsion  film with pinhole hand made camera</a:t>
            </a:r>
            <a:br>
              <a:rPr lang="en-GB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</a:br>
            <a:r>
              <a:rPr lang="en-US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courtesy </a:t>
            </a:r>
            <a:r>
              <a:rPr lang="en-GB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by </a:t>
            </a:r>
            <a:r>
              <a:rPr lang="en-GB" sz="1600" b="1" dirty="0" err="1" smtClean="0">
                <a:solidFill>
                  <a:schemeClr val="bg1"/>
                </a:solidFill>
                <a:latin typeface="Apple Chancery"/>
                <a:cs typeface="Apple Chancery"/>
              </a:rPr>
              <a:t>D.onato</a:t>
            </a:r>
            <a:r>
              <a:rPr lang="en-GB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 Di </a:t>
            </a:r>
            <a:r>
              <a:rPr lang="en-GB" sz="1600" b="1" dirty="0" err="1" smtClean="0">
                <a:solidFill>
                  <a:schemeClr val="bg1"/>
                </a:solidFill>
                <a:latin typeface="Apple Chancery"/>
                <a:cs typeface="Apple Chancery"/>
              </a:rPr>
              <a:t>Ferdinando</a:t>
            </a:r>
            <a:r>
              <a:rPr lang="en-GB" sz="1600" b="1" dirty="0" smtClean="0">
                <a:solidFill>
                  <a:schemeClr val="bg1"/>
                </a:solidFill>
                <a:latin typeface="Apple Chancery"/>
                <a:cs typeface="Apple Chancery"/>
              </a:rPr>
              <a:t> (INFN –Bologna) </a:t>
            </a:r>
            <a:endParaRPr lang="en-GB" sz="1600" b="1" dirty="0">
              <a:solidFill>
                <a:schemeClr val="bg1"/>
              </a:solidFill>
              <a:latin typeface="Apple Chancery"/>
              <a:cs typeface="Apple Chancery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2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07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457200" y="-157162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 smtClean="0">
                <a:solidFill>
                  <a:srgbClr val="008000"/>
                </a:solidFill>
                <a:latin typeface="Times New Roman"/>
                <a:cs typeface="Times New Roman"/>
              </a:rPr>
              <a:t>Visible energy of all the candidates</a:t>
            </a:r>
            <a:endParaRPr lang="en-GB" sz="4000" dirty="0">
              <a:solidFill>
                <a:srgbClr val="008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S.Dusini - INFN Padova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7764C-30D8-3047-BC98-19BD97425787}" type="slidenum">
              <a:rPr lang="it-IT" smtClean="0"/>
              <a:t>15</a:t>
            </a:fld>
            <a:endParaRPr lang="it-IT"/>
          </a:p>
        </p:txBody>
      </p:sp>
      <p:pic>
        <p:nvPicPr>
          <p:cNvPr id="10" name="Segnaposto contenuto 9" descr="psum_all.gif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549" r="-16549"/>
          <a:stretch>
            <a:fillRect/>
          </a:stretch>
        </p:blipFill>
        <p:spPr>
          <a:xfrm>
            <a:off x="457199" y="939800"/>
            <a:ext cx="9407319" cy="5173663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139700" y="4305300"/>
            <a:ext cx="15055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3</a:t>
            </a:r>
            <a:r>
              <a:rPr lang="en-CA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rd</a:t>
            </a:r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candidate</a:t>
            </a:r>
          </a:p>
        </p:txBody>
      </p:sp>
      <p:cxnSp>
        <p:nvCxnSpPr>
          <p:cNvPr id="12" name="Connettore 2 11"/>
          <p:cNvCxnSpPr/>
          <p:nvPr/>
        </p:nvCxnSpPr>
        <p:spPr>
          <a:xfrm flipV="1">
            <a:off x="1585808" y="4457700"/>
            <a:ext cx="1284392" cy="7305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1841500" y="5861110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2</a:t>
            </a:r>
            <a:r>
              <a:rPr lang="en-CA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nd</a:t>
            </a:r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candidate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3124200" y="5448300"/>
            <a:ext cx="4572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810000" y="5861110"/>
            <a:ext cx="1492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4</a:t>
            </a:r>
            <a:r>
              <a:rPr lang="en-CA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th</a:t>
            </a:r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candidate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3873500" y="5486400"/>
            <a:ext cx="34290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5341188" y="1587500"/>
            <a:ext cx="1479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1</a:t>
            </a:r>
            <a:r>
              <a:rPr lang="en-CA" sz="20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st</a:t>
            </a:r>
            <a:r>
              <a:rPr lang="en-CA" sz="2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 candidate</a:t>
            </a:r>
          </a:p>
        </p:txBody>
      </p:sp>
      <p:cxnSp>
        <p:nvCxnSpPr>
          <p:cNvPr id="16" name="Connettore 2 15"/>
          <p:cNvCxnSpPr/>
          <p:nvPr/>
        </p:nvCxnSpPr>
        <p:spPr>
          <a:xfrm flipH="1">
            <a:off x="4864100" y="1978055"/>
            <a:ext cx="477088" cy="56194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1028700" y="782638"/>
            <a:ext cx="7508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Sum of the momenta of charged particles and </a:t>
            </a:r>
            <a:r>
              <a:rPr lang="en-GB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γ’s</a:t>
            </a:r>
            <a:r>
              <a:rPr lang="en-GB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measured in emulsion </a:t>
            </a:r>
            <a:endParaRPr lang="en-GB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5329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5106785" y="609661"/>
            <a:ext cx="3909913" cy="502901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88901" y="2294909"/>
            <a:ext cx="4629665" cy="3331065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008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5407061" y="835784"/>
            <a:ext cx="3388357" cy="2311399"/>
            <a:chOff x="622301" y="821792"/>
            <a:chExt cx="4216400" cy="2876256"/>
          </a:xfrm>
        </p:grpSpPr>
        <p:pic>
          <p:nvPicPr>
            <p:cNvPr id="13" name="Content Placeholder 3" descr="vs3.gif"/>
            <p:cNvPicPr>
              <a:picLocks noChangeAspect="1"/>
            </p:cNvPicPr>
            <p:nvPr/>
          </p:nvPicPr>
          <p:blipFill rotWithShape="1">
            <a:blip r:embed="rId2"/>
            <a:srcRect l="11672" r="7598" b="3627"/>
            <a:stretch/>
          </p:blipFill>
          <p:spPr bwMode="auto">
            <a:xfrm>
              <a:off x="622301" y="821792"/>
              <a:ext cx="4216400" cy="2876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直線矢印コネクタ 12"/>
            <p:cNvCxnSpPr/>
            <p:nvPr/>
          </p:nvCxnSpPr>
          <p:spPr>
            <a:xfrm flipH="1" flipV="1">
              <a:off x="850900" y="2283968"/>
              <a:ext cx="901701" cy="369332"/>
            </a:xfrm>
            <a:prstGeom prst="straightConnector1">
              <a:avLst/>
            </a:prstGeom>
            <a:ln w="19050" cmpd="sng">
              <a:solidFill>
                <a:schemeClr val="bg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テキスト ボックス 13"/>
            <p:cNvSpPr txBox="1">
              <a:spLocks noChangeArrowheads="1"/>
            </p:cNvSpPr>
            <p:nvPr/>
          </p:nvSpPr>
          <p:spPr bwMode="auto">
            <a:xfrm rot="1367502">
              <a:off x="876755" y="2518818"/>
              <a:ext cx="995074" cy="4212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1" lang="en-US" altLang="ja-JP" sz="1600" dirty="0">
                  <a:solidFill>
                    <a:schemeClr val="bg1"/>
                  </a:solidFill>
                  <a:latin typeface="Comic Sans MS"/>
                  <a:cs typeface="Comic Sans MS"/>
                </a:rPr>
                <a:t>1 cm</a:t>
              </a:r>
              <a:endParaRPr kumimoji="1" lang="ja-JP" altLang="en-US" sz="1600" dirty="0">
                <a:solidFill>
                  <a:schemeClr val="bg1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9"/>
            <a:ext cx="8229600" cy="538161"/>
          </a:xfrm>
        </p:spPr>
        <p:txBody>
          <a:bodyPr>
            <a:normAutofit/>
          </a:bodyPr>
          <a:lstStyle/>
          <a:p>
            <a:r>
              <a:rPr lang="en-US" sz="2800" dirty="0"/>
              <a:t>V</a:t>
            </a:r>
            <a:r>
              <a:rPr lang="en-US" sz="2800" dirty="0" smtClean="0"/>
              <a:t>ertex location and decay topology Search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16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4533900" y="12319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106785" y="2926766"/>
            <a:ext cx="3909913" cy="2635852"/>
            <a:chOff x="3937000" y="1041523"/>
            <a:chExt cx="5130800" cy="3458909"/>
          </a:xfrm>
        </p:grpSpPr>
        <p:pic>
          <p:nvPicPr>
            <p:cNvPr id="6" name="Picture 5" descr="LocEff.pd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0" y="1044119"/>
              <a:ext cx="5130800" cy="3456313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58751" y="1041523"/>
              <a:ext cx="2355342" cy="40388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rgbClr val="008000"/>
                  </a:solidFill>
                  <a:latin typeface="Arial"/>
                  <a:cs typeface="Arial"/>
                </a:rPr>
                <a:t>JHEP 11 (2013) 036</a:t>
              </a:r>
              <a:endParaRPr lang="en-US" sz="1400" dirty="0">
                <a:solidFill>
                  <a:srgbClr val="008000"/>
                </a:solidFill>
                <a:latin typeface="Arial"/>
                <a:cs typeface="Arial"/>
              </a:endParaRP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39700" y="804770"/>
            <a:ext cx="5267361" cy="1306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latin typeface="Comic Sans MS"/>
                <a:cs typeface="Comic Sans MS"/>
              </a:rPr>
              <a:t>The first two steps of the analysis chain are: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6600"/>
                </a:solidFill>
                <a:latin typeface="Comic Sans MS"/>
                <a:cs typeface="Comic Sans MS"/>
              </a:rPr>
              <a:t>location of neutrino interaction</a:t>
            </a:r>
          </a:p>
          <a:p>
            <a:pPr marL="342900" indent="-342900">
              <a:lnSpc>
                <a:spcPct val="110000"/>
              </a:lnSpc>
              <a:buFont typeface="+mj-lt"/>
              <a:buAutoNum type="arabicPeriod"/>
            </a:pPr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search of decay topologies </a:t>
            </a:r>
            <a:r>
              <a:rPr lang="en-US" dirty="0">
                <a:latin typeface="Comic Sans MS"/>
                <a:cs typeface="Comic Sans MS"/>
              </a:rPr>
              <a:t>(e.g. large Impact Parameter-IP)</a:t>
            </a:r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 </a:t>
            </a:r>
          </a:p>
        </p:txBody>
      </p:sp>
      <p:pic>
        <p:nvPicPr>
          <p:cNvPr id="31" name="Picture 30" descr="DS_IP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2623272"/>
            <a:ext cx="3103929" cy="2875699"/>
          </a:xfrm>
          <a:prstGeom prst="rect">
            <a:avLst/>
          </a:prstGeom>
        </p:spPr>
      </p:pic>
      <p:pic>
        <p:nvPicPr>
          <p:cNvPr id="32" name="Picture 31" descr="IP_model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82" y="3452874"/>
            <a:ext cx="2309518" cy="1233444"/>
          </a:xfrm>
          <a:prstGeom prst="rect">
            <a:avLst/>
          </a:prstGeom>
        </p:spPr>
      </p:pic>
      <p:sp>
        <p:nvSpPr>
          <p:cNvPr id="33" name="Rectangle 32"/>
          <p:cNvSpPr/>
          <p:nvPr/>
        </p:nvSpPr>
        <p:spPr>
          <a:xfrm>
            <a:off x="627914" y="5638674"/>
            <a:ext cx="7877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latin typeface="Comic Sans MS"/>
                <a:cs typeface="Comic Sans MS"/>
              </a:rPr>
              <a:t>Full MC simulation including all steps of the scanning procedure followed in the scanning labs.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2979068" y="2337006"/>
            <a:ext cx="16818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8000"/>
                </a:solidFill>
                <a:latin typeface="Arial"/>
                <a:cs typeface="Arial"/>
              </a:rPr>
              <a:t>arXiv:1404.4357v1 </a:t>
            </a:r>
          </a:p>
        </p:txBody>
      </p:sp>
    </p:spTree>
    <p:extLst>
      <p:ext uri="{BB962C8B-B14F-4D97-AF65-F5344CB8AC3E}">
        <p14:creationId xmlns:p14="http://schemas.microsoft.com/office/powerpoint/2010/main" val="56562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17</a:t>
            </a:fld>
            <a:endParaRPr lang="en-US"/>
          </a:p>
        </p:txBody>
      </p:sp>
      <p:pic>
        <p:nvPicPr>
          <p:cNvPr id="5" name="Segnaposto contenuto 5" descr="allfig_long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3" r="-171"/>
          <a:stretch/>
        </p:blipFill>
        <p:spPr>
          <a:xfrm>
            <a:off x="2148739" y="14827"/>
            <a:ext cx="7093873" cy="4250167"/>
          </a:xfrm>
          <a:prstGeom prst="rect">
            <a:avLst/>
          </a:prstGeom>
        </p:spPr>
      </p:pic>
      <p:graphicFrame>
        <p:nvGraphicFramePr>
          <p:cNvPr id="6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362785"/>
              </p:ext>
            </p:extLst>
          </p:nvPr>
        </p:nvGraphicFramePr>
        <p:xfrm>
          <a:off x="136448" y="4312273"/>
          <a:ext cx="4821116" cy="2438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36370"/>
                <a:gridCol w="1505254"/>
                <a:gridCol w="1179492"/>
              </a:tblGrid>
              <a:tr h="350520">
                <a:tc>
                  <a:txBody>
                    <a:bodyPr/>
                    <a:lstStyle/>
                    <a:p>
                      <a:pPr algn="l"/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Values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Selection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kumimoji="1" lang="en-US" altLang="ja-JP" sz="1600" b="0" baseline="0" dirty="0" smtClean="0">
                          <a:latin typeface="Comic Sans MS"/>
                          <a:cs typeface="Comic Sans MS"/>
                        </a:rPr>
                        <a:t> daughter (GeV/c)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6.0 </a:t>
                      </a:r>
                      <a:r>
                        <a:rPr kumimoji="1" lang="en-US" altLang="ja-JP" sz="1600" b="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+2.2</a:t>
                      </a:r>
                      <a:endParaRPr kumimoji="1" lang="ja-JP" altLang="en-US" sz="1600" b="0" baseline="-250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&gt; 2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baseline="0" dirty="0" smtClean="0">
                          <a:latin typeface="Comic Sans MS"/>
                          <a:cs typeface="Comic Sans MS"/>
                        </a:rPr>
                        <a:t>Kink </a:t>
                      </a:r>
                      <a:r>
                        <a:rPr kumimoji="1" lang="en-US" altLang="ja-JP" sz="1600" b="0" baseline="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kumimoji="1" lang="en-US" altLang="ja-JP" sz="1600" b="0" baseline="-2500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kumimoji="1" lang="en-US" altLang="ja-JP" sz="1600" b="0" baseline="0" dirty="0" smtClean="0">
                          <a:latin typeface="Comic Sans MS"/>
                          <a:cs typeface="Comic Sans MS"/>
                        </a:rPr>
                        <a:t> (GeV/c)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0.82 </a:t>
                      </a:r>
                      <a:r>
                        <a:rPr kumimoji="1" lang="en-US" altLang="ja-JP" sz="1600" b="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+0.30</a:t>
                      </a:r>
                      <a:endParaRPr kumimoji="1" lang="ja-JP" altLang="en-US" sz="1600" b="0" baseline="-250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&gt; 0.6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baseline="0" dirty="0" err="1" smtClean="0">
                          <a:latin typeface="Comic Sans MS"/>
                          <a:cs typeface="Comic Sans MS"/>
                        </a:rPr>
                        <a:t>P</a:t>
                      </a:r>
                      <a:r>
                        <a:rPr kumimoji="1" lang="en-US" altLang="ja-JP" sz="1600" b="0" baseline="-2500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 at 1ry</a:t>
                      </a:r>
                      <a:r>
                        <a:rPr kumimoji="1" lang="en-US" altLang="ja-JP" sz="1600" b="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(GeV/c)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0.55 </a:t>
                      </a:r>
                      <a:r>
                        <a:rPr kumimoji="1" lang="en-US" altLang="ja-JP" sz="1600" b="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+0.30</a:t>
                      </a:r>
                      <a:endParaRPr kumimoji="1" lang="ja-JP" altLang="en-US" sz="1600" b="0" baseline="-250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&lt; 1.0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Phi</a:t>
                      </a:r>
                      <a:r>
                        <a:rPr kumimoji="1" lang="en-US" altLang="ja-JP" sz="1600" b="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(degrees)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166 </a:t>
                      </a:r>
                      <a:r>
                        <a:rPr kumimoji="1" lang="en-US" altLang="ja-JP" sz="1600" b="0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+2</a:t>
                      </a:r>
                      <a:endParaRPr kumimoji="1" lang="ja-JP" altLang="en-US" sz="1600" b="0" baseline="-2500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&gt; 90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50520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Kink angle (</a:t>
                      </a:r>
                      <a:r>
                        <a:rPr kumimoji="1" lang="en-US" altLang="ja-JP" sz="1600" b="0" dirty="0" err="1" smtClean="0">
                          <a:latin typeface="Comic Sans MS"/>
                          <a:cs typeface="Comic Sans MS"/>
                        </a:rPr>
                        <a:t>mrad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137 </a:t>
                      </a:r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  <a:sym typeface="Symbol"/>
                        </a:rPr>
                        <a:t> 4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&gt; 20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203886"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Decay position (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  <a:sym typeface="Symbol"/>
                        </a:rPr>
                        <a:t></a:t>
                      </a:r>
                      <a:r>
                        <a:rPr kumimoji="1" lang="en-US" altLang="ja-JP" sz="1600" b="0" dirty="0" smtClean="0">
                          <a:latin typeface="Comic Sans MS"/>
                          <a:cs typeface="Comic Sans MS"/>
                        </a:rPr>
                        <a:t>m)</a:t>
                      </a:r>
                      <a:endParaRPr kumimoji="1" lang="ja-JP" altLang="en-US" sz="1600" b="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1090 </a:t>
                      </a:r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  <a:sym typeface="Symbol"/>
                        </a:rPr>
                        <a:t> 30</a:t>
                      </a:r>
                      <a:endParaRPr kumimoji="1" lang="ja-JP" altLang="en-US" sz="1600" b="0" dirty="0" smtClean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600" b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&lt; 2600</a:t>
                      </a:r>
                      <a:endParaRPr kumimoji="1" lang="ja-JP" altLang="en-US" sz="1600" b="0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5119836" y="4498700"/>
            <a:ext cx="38000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  <a:latin typeface="Comic Sans MS"/>
                <a:cs typeface="Comic Sans MS"/>
              </a:rPr>
              <a:t>Kinematics of </a:t>
            </a:r>
            <a:br>
              <a:rPr lang="en-US" sz="3200" dirty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3</a:t>
            </a:r>
            <a:r>
              <a:rPr lang="en-US" sz="32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rd</a:t>
            </a: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i="1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ν</a:t>
            </a:r>
            <a:r>
              <a:rPr lang="en-US" sz="3200" i="1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τ</a:t>
            </a:r>
            <a:r>
              <a:rPr lang="en-US" sz="3200" i="1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candidate </a:t>
            </a:r>
            <a:r>
              <a:rPr lang="en-US" sz="3200" i="1" dirty="0">
                <a:solidFill>
                  <a:srgbClr val="3366FF"/>
                </a:solidFill>
                <a:latin typeface="Comic Sans MS"/>
                <a:cs typeface="Comic Sans MS"/>
              </a:rPr>
              <a:t>(𝝉</a:t>
            </a:r>
            <a:r>
              <a:rPr lang="en-US" sz="32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→h)</a:t>
            </a:r>
            <a:r>
              <a:rPr lang="en-US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926400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18</a:t>
            </a:fld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-332579" y="339774"/>
            <a:ext cx="5309145" cy="2919825"/>
            <a:chOff x="-332579" y="1409550"/>
            <a:chExt cx="5309145" cy="2919825"/>
          </a:xfrm>
        </p:grpSpPr>
        <p:pic>
          <p:nvPicPr>
            <p:cNvPr id="5" name="Segnaposto contenuto 5"/>
            <p:cNvPicPr>
              <a:picLocks noChangeAspect="1"/>
            </p:cNvPicPr>
            <p:nvPr/>
          </p:nvPicPr>
          <p:blipFill>
            <a:blip r:embed="rId2"/>
            <a:srcRect l="-21867" r="-21867"/>
            <a:stretch>
              <a:fillRect/>
            </a:stretch>
          </p:blipFill>
          <p:spPr>
            <a:xfrm>
              <a:off x="-332579" y="1409550"/>
              <a:ext cx="5309145" cy="2919825"/>
            </a:xfrm>
            <a:prstGeom prst="rect">
              <a:avLst/>
            </a:prstGeom>
          </p:spPr>
        </p:pic>
        <p:sp>
          <p:nvSpPr>
            <p:cNvPr id="6" name="CasellaDiTesto 2"/>
            <p:cNvSpPr txBox="1"/>
            <p:nvPr/>
          </p:nvSpPr>
          <p:spPr>
            <a:xfrm>
              <a:off x="3636300" y="2607224"/>
              <a:ext cx="100540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dirty="0" smtClean="0">
                  <a:latin typeface="Times New Roman"/>
                  <a:cs typeface="Times New Roman"/>
                </a:rPr>
                <a:t>Interface </a:t>
              </a:r>
            </a:p>
            <a:p>
              <a:pPr algn="ctr"/>
              <a:r>
                <a:rPr lang="en-GB" dirty="0" smtClean="0">
                  <a:latin typeface="Times New Roman"/>
                  <a:cs typeface="Times New Roman"/>
                </a:rPr>
                <a:t>films</a:t>
              </a:r>
              <a:endParaRPr lang="en-GB" dirty="0">
                <a:latin typeface="Times New Roman"/>
                <a:cs typeface="Times New Roman"/>
              </a:endParaRP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H="1" flipV="1">
              <a:off x="3856627" y="2184027"/>
              <a:ext cx="309769" cy="423197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>
              <a:stCxn id="6" idx="2"/>
            </p:cNvCxnSpPr>
            <p:nvPr/>
          </p:nvCxnSpPr>
          <p:spPr>
            <a:xfrm flipH="1">
              <a:off x="3856627" y="3253555"/>
              <a:ext cx="282375" cy="572365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Segnaposto contenuto 5"/>
          <p:cNvPicPr>
            <a:picLocks noChangeAspect="1"/>
          </p:cNvPicPr>
          <p:nvPr/>
        </p:nvPicPr>
        <p:blipFill>
          <a:blip r:embed="rId3"/>
          <a:srcRect l="-12126" r="-12126"/>
          <a:stretch>
            <a:fillRect/>
          </a:stretch>
        </p:blipFill>
        <p:spPr>
          <a:xfrm>
            <a:off x="-332579" y="3579932"/>
            <a:ext cx="5225450" cy="2873796"/>
          </a:xfrm>
          <a:prstGeom prst="rect">
            <a:avLst/>
          </a:prstGeom>
        </p:spPr>
      </p:pic>
      <p:sp>
        <p:nvSpPr>
          <p:cNvPr id="16" name="CasellaDiTesto 8"/>
          <p:cNvSpPr txBox="1"/>
          <p:nvPr/>
        </p:nvSpPr>
        <p:spPr>
          <a:xfrm>
            <a:off x="461291" y="3244743"/>
            <a:ext cx="3472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dirty="0">
                <a:solidFill>
                  <a:srgbClr val="E30FB6"/>
                </a:solidFill>
                <a:latin typeface="Times New Roman"/>
                <a:cs typeface="Times New Roman"/>
              </a:rPr>
              <a:t>JHEP 1307 (2013) 004</a:t>
            </a:r>
            <a:endParaRPr lang="en-GB" sz="2800" dirty="0" smtClean="0">
              <a:solidFill>
                <a:srgbClr val="E30FB6"/>
              </a:solidFill>
              <a:latin typeface="Times New Roman"/>
              <a:cs typeface="Times New Roman"/>
            </a:endParaRPr>
          </a:p>
        </p:txBody>
      </p:sp>
      <p:sp>
        <p:nvSpPr>
          <p:cNvPr id="17" name="CasellaDiTesto 6"/>
          <p:cNvSpPr txBox="1"/>
          <p:nvPr/>
        </p:nvSpPr>
        <p:spPr>
          <a:xfrm>
            <a:off x="4392706" y="3125693"/>
            <a:ext cx="46007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>
                <a:latin typeface="Lucida Grande"/>
                <a:ea typeface="Lucida Grande"/>
                <a:cs typeface="Lucida Grande"/>
              </a:rPr>
              <a:t>ν</a:t>
            </a:r>
            <a:r>
              <a:rPr lang="en-GB" baseline="-25000" dirty="0" err="1" smtClean="0">
                <a:latin typeface="Lucida Grande"/>
                <a:ea typeface="Lucida Grande"/>
                <a:cs typeface="Lucida Grande"/>
              </a:rPr>
              <a:t>e</a:t>
            </a:r>
            <a:r>
              <a:rPr lang="en-GB" dirty="0" smtClean="0">
                <a:latin typeface="Lucida Grande"/>
                <a:ea typeface="Lucida Grande"/>
                <a:cs typeface="Lucida Grande"/>
              </a:rPr>
              <a:t> </a:t>
            </a:r>
            <a:r>
              <a:rPr lang="en-GB" dirty="0" smtClean="0">
                <a:latin typeface="Comic Sans MS"/>
                <a:cs typeface="Comic Sans MS"/>
              </a:rPr>
              <a:t>searched in 505 (~ 50% full statistic) neutrino interaction without the </a:t>
            </a:r>
            <a:r>
              <a:rPr lang="en-GB" dirty="0" err="1" smtClean="0">
                <a:latin typeface="Comic Sans MS"/>
                <a:cs typeface="Comic Sans MS"/>
              </a:rPr>
              <a:t>muon</a:t>
            </a:r>
            <a:r>
              <a:rPr lang="en-GB" dirty="0" smtClean="0">
                <a:latin typeface="Comic Sans MS"/>
                <a:cs typeface="Comic Sans MS"/>
              </a:rPr>
              <a:t> in the final state</a:t>
            </a:r>
          </a:p>
          <a:p>
            <a:r>
              <a:rPr lang="en-GB" dirty="0">
                <a:latin typeface="Comic Sans MS"/>
                <a:cs typeface="Comic Sans MS"/>
              </a:rPr>
              <a:t>Extension to full statistic in </a:t>
            </a:r>
            <a:r>
              <a:rPr lang="en-GB" dirty="0" smtClean="0">
                <a:latin typeface="Comic Sans MS"/>
                <a:cs typeface="Comic Sans MS"/>
              </a:rPr>
              <a:t>progress</a:t>
            </a:r>
            <a:endParaRPr lang="en-GB" dirty="0">
              <a:latin typeface="Comic Sans MS"/>
              <a:cs typeface="Comic Sans MS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931748"/>
              </p:ext>
            </p:extLst>
          </p:nvPr>
        </p:nvGraphicFramePr>
        <p:xfrm>
          <a:off x="4488103" y="4308573"/>
          <a:ext cx="452618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4953"/>
                <a:gridCol w="1781173"/>
                <a:gridCol w="1270054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E &lt; 20 </a:t>
                      </a:r>
                      <a:r>
                        <a:rPr lang="en-US" dirty="0" err="1" smtClean="0">
                          <a:solidFill>
                            <a:srgbClr val="0000FF"/>
                          </a:solidFill>
                        </a:rPr>
                        <a:t>GeV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Candidate </a:t>
                      </a:r>
                      <a:r>
                        <a:rPr lang="en-GB" dirty="0" err="1" smtClean="0">
                          <a:solidFill>
                            <a:srgbClr val="0000FF"/>
                          </a:solidFill>
                        </a:rPr>
                        <a:t>ν</a:t>
                      </a:r>
                      <a:r>
                        <a:rPr lang="en-GB" baseline="-25000" dirty="0" err="1" smtClean="0">
                          <a:solidFill>
                            <a:srgbClr val="0000FF"/>
                          </a:solidFill>
                        </a:rPr>
                        <a:t>e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19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Expected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19.8 ± 2.8 (sys)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</a:rPr>
                        <a:t>4.6</a:t>
                      </a:r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4641703" y="5517982"/>
            <a:ext cx="36071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sin</a:t>
            </a:r>
            <a:r>
              <a:rPr lang="en-US" baseline="30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(2θ</a:t>
            </a:r>
            <a:r>
              <a:rPr lang="en-US" baseline="-25000" dirty="0">
                <a:solidFill>
                  <a:srgbClr val="008000"/>
                </a:solidFill>
                <a:latin typeface="Comic Sans MS"/>
                <a:cs typeface="Comic Sans MS"/>
              </a:rPr>
              <a:t>new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) &lt; 7.2 x 10</a:t>
            </a:r>
            <a:r>
              <a:rPr lang="en-US" baseline="30000" dirty="0">
                <a:solidFill>
                  <a:srgbClr val="008000"/>
                </a:solidFill>
                <a:latin typeface="Comic Sans MS"/>
                <a:cs typeface="Comic Sans MS"/>
              </a:rPr>
              <a:t>-3 </a:t>
            </a:r>
            <a:r>
              <a:rPr lang="en-US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(90% CL)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41703" y="5901518"/>
            <a:ext cx="2941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sin</a:t>
            </a:r>
            <a:r>
              <a:rPr lang="en-US" baseline="30000" dirty="0">
                <a:solidFill>
                  <a:srgbClr val="008000"/>
                </a:solidFill>
                <a:latin typeface="Comic Sans MS"/>
                <a:cs typeface="Comic Sans MS"/>
              </a:rPr>
              <a:t>2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2θ</a:t>
            </a:r>
            <a:r>
              <a:rPr lang="en-US" baseline="-25000" dirty="0" smtClean="0">
                <a:solidFill>
                  <a:srgbClr val="008000"/>
                </a:solidFill>
                <a:latin typeface="Comic Sans MS"/>
                <a:cs typeface="Comic Sans MS"/>
              </a:rPr>
              <a:t>13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) </a:t>
            </a:r>
            <a:r>
              <a:rPr lang="en-US" dirty="0">
                <a:solidFill>
                  <a:srgbClr val="008000"/>
                </a:solidFill>
                <a:latin typeface="Comic Sans MS"/>
                <a:cs typeface="Comic Sans MS"/>
              </a:rPr>
              <a:t>&lt; </a:t>
            </a: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0.44 (90% CL) </a:t>
            </a:r>
            <a:r>
              <a:rPr lang="en-US" baseline="30000" dirty="0" smtClean="0">
                <a:solidFill>
                  <a:srgbClr val="008000"/>
                </a:solidFill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21" name="Segnaposto contenuto 7"/>
          <p:cNvPicPr>
            <a:picLocks noChangeAspect="1"/>
          </p:cNvPicPr>
          <p:nvPr/>
        </p:nvPicPr>
        <p:blipFill>
          <a:blip r:embed="rId4"/>
          <a:srcRect l="-10876" r="-10876"/>
          <a:stretch>
            <a:fillRect/>
          </a:stretch>
        </p:blipFill>
        <p:spPr>
          <a:xfrm>
            <a:off x="4114715" y="146090"/>
            <a:ext cx="5344629" cy="304217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2141" y="32994"/>
            <a:ext cx="193634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ν</a:t>
            </a:r>
            <a:r>
              <a:rPr lang="en-GB" sz="3200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</a:t>
            </a:r>
            <a:r>
              <a:rPr lang="en-GB" sz="3200" dirty="0" smtClean="0">
                <a:solidFill>
                  <a:srgbClr val="3366FF"/>
                </a:solidFill>
                <a:latin typeface="Comic Sans MS"/>
                <a:cs typeface="Comic Sans MS"/>
              </a:rPr>
              <a:t> search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23" name="CasellaDiTesto 4"/>
          <p:cNvSpPr txBox="1"/>
          <p:nvPr/>
        </p:nvSpPr>
        <p:spPr>
          <a:xfrm>
            <a:off x="6924754" y="22472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>
                <a:latin typeface="Times New Roman"/>
                <a:cs typeface="Times New Roman"/>
              </a:rPr>
              <a:t>Caveat: </a:t>
            </a:r>
            <a:r>
              <a:rPr lang="en-GB" sz="1200" dirty="0" smtClean="0">
                <a:latin typeface="Arial"/>
                <a:cs typeface="Arial"/>
              </a:rPr>
              <a:t>experiments</a:t>
            </a:r>
          </a:p>
          <a:p>
            <a:pPr algn="ctr"/>
            <a:r>
              <a:rPr lang="en-GB" sz="1400" dirty="0">
                <a:latin typeface="Times New Roman"/>
                <a:cs typeface="Times New Roman"/>
              </a:rPr>
              <a:t>a</a:t>
            </a:r>
            <a:r>
              <a:rPr lang="en-GB" sz="1400" dirty="0" smtClean="0">
                <a:latin typeface="Times New Roman"/>
                <a:cs typeface="Times New Roman"/>
              </a:rPr>
              <a:t>t different L/E</a:t>
            </a:r>
            <a:endParaRPr lang="en-GB" sz="1400" dirty="0">
              <a:latin typeface="Times New Roman"/>
              <a:cs typeface="Times New Roman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9645" y="625391"/>
            <a:ext cx="3361766" cy="369332"/>
          </a:xfrm>
          <a:prstGeom prst="rect">
            <a:avLst/>
          </a:prstGeom>
          <a:solidFill>
            <a:srgbClr val="00FFFF"/>
          </a:solidFill>
        </p:spPr>
        <p:txBody>
          <a:bodyPr wrap="square" rtlCol="0">
            <a:spAutoFit/>
          </a:bodyPr>
          <a:lstStyle/>
          <a:p>
            <a:r>
              <a:rPr lang="en-GB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ν</a:t>
            </a:r>
            <a:r>
              <a:rPr lang="en-GB" baseline="-250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e</a:t>
            </a:r>
            <a:r>
              <a:rPr lang="en-GB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eam contamination ~ 0.9%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238428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auMu_Pt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696" y="272153"/>
            <a:ext cx="3282556" cy="3221908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19</a:t>
            </a:fld>
            <a:endParaRPr lang="en-US"/>
          </a:p>
        </p:txBody>
      </p:sp>
      <p:pic>
        <p:nvPicPr>
          <p:cNvPr id="9" name="Picture 8" descr="TauMu_evDis.gi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6"/>
          <a:stretch/>
        </p:blipFill>
        <p:spPr>
          <a:xfrm>
            <a:off x="146899" y="3683000"/>
            <a:ext cx="5702300" cy="2788360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279400" y="551578"/>
            <a:ext cx="3923463" cy="3141938"/>
            <a:chOff x="279401" y="911040"/>
            <a:chExt cx="3492500" cy="2796820"/>
          </a:xfrm>
        </p:grpSpPr>
        <p:pic>
          <p:nvPicPr>
            <p:cNvPr id="8" name="Picture 7" descr="TauMu_evdis.gif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1" y="911040"/>
              <a:ext cx="3492500" cy="279682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14350" y="2330450"/>
              <a:ext cx="292100" cy="158750"/>
            </a:xfrm>
            <a:prstGeom prst="rect">
              <a:avLst/>
            </a:prstGeom>
            <a:noFill/>
            <a:ln>
              <a:solidFill>
                <a:srgbClr val="FF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12750" y="958850"/>
              <a:ext cx="1092200" cy="1047750"/>
            </a:xfrm>
            <a:prstGeom prst="rect">
              <a:avLst/>
            </a:prstGeom>
            <a:noFill/>
            <a:ln w="28575" cmpd="sng">
              <a:solidFill>
                <a:srgbClr val="FF008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>
              <a:stCxn id="11" idx="1"/>
            </p:cNvCxnSpPr>
            <p:nvPr/>
          </p:nvCxnSpPr>
          <p:spPr>
            <a:xfrm flipH="1" flipV="1">
              <a:off x="412750" y="2006600"/>
              <a:ext cx="101600" cy="403225"/>
            </a:xfrm>
            <a:prstGeom prst="line">
              <a:avLst/>
            </a:prstGeom>
            <a:ln w="12700" cmpd="sng">
              <a:solidFill>
                <a:srgbClr val="FF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11" idx="3"/>
            </p:cNvCxnSpPr>
            <p:nvPr/>
          </p:nvCxnSpPr>
          <p:spPr>
            <a:xfrm flipV="1">
              <a:off x="806450" y="2006600"/>
              <a:ext cx="698500" cy="403225"/>
            </a:xfrm>
            <a:prstGeom prst="line">
              <a:avLst/>
            </a:prstGeom>
            <a:ln w="12700" cmpd="sng">
              <a:solidFill>
                <a:srgbClr val="FF008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Box 18"/>
          <p:cNvSpPr txBox="1"/>
          <p:nvPr/>
        </p:nvSpPr>
        <p:spPr>
          <a:xfrm>
            <a:off x="5226448" y="5296429"/>
            <a:ext cx="3463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B</a:t>
            </a:r>
            <a:endParaRPr lang="en-US" sz="20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763145" y="3656240"/>
            <a:ext cx="31957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Negative </a:t>
            </a:r>
            <a:r>
              <a:rPr lang="en-US" dirty="0" err="1" smtClean="0">
                <a:solidFill>
                  <a:srgbClr val="FF0080"/>
                </a:solidFill>
                <a:latin typeface="Comic Sans MS"/>
                <a:cs typeface="Comic Sans MS"/>
              </a:rPr>
              <a:t>muon</a:t>
            </a:r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 measured in the </a:t>
            </a:r>
            <a:r>
              <a:rPr lang="en-US" dirty="0" err="1" smtClean="0">
                <a:solidFill>
                  <a:srgbClr val="FF0080"/>
                </a:solidFill>
                <a:latin typeface="Comic Sans MS"/>
                <a:cs typeface="Comic Sans MS"/>
              </a:rPr>
              <a:t>muon</a:t>
            </a:r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 spectrometer</a:t>
            </a:r>
            <a:endParaRPr lang="en-US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031" y="-8927"/>
            <a:ext cx="8229600" cy="610232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3</a:t>
            </a:r>
            <a:r>
              <a:rPr lang="en-US" sz="2800" baseline="30000" dirty="0"/>
              <a:t>r</a:t>
            </a:r>
            <a:r>
              <a:rPr lang="en-US" sz="2800" baseline="30000" dirty="0" smtClean="0"/>
              <a:t>d</a:t>
            </a:r>
            <a:r>
              <a:rPr lang="en-US" sz="2800" dirty="0" smtClean="0"/>
              <a:t> </a:t>
            </a:r>
            <a:r>
              <a:rPr lang="en-US" sz="2800" i="1" dirty="0" err="1" smtClean="0"/>
              <a:t>ν</a:t>
            </a:r>
            <a:r>
              <a:rPr lang="en-US" sz="2800" i="1" baseline="-25000" dirty="0" err="1" smtClean="0"/>
              <a:t>τ</a:t>
            </a:r>
            <a:r>
              <a:rPr lang="en-US" sz="2800" i="1" baseline="-25000" dirty="0" smtClean="0"/>
              <a:t> </a:t>
            </a:r>
            <a:r>
              <a:rPr lang="en-US" sz="2800" dirty="0" smtClean="0"/>
              <a:t>candidate </a:t>
            </a:r>
            <a:r>
              <a:rPr lang="en-US" sz="2800" i="1" dirty="0">
                <a:latin typeface="Symbol" charset="2"/>
                <a:cs typeface="Symbol" charset="2"/>
              </a:rPr>
              <a:t>(𝝉→m)</a:t>
            </a:r>
            <a:r>
              <a:rPr lang="en-US" sz="2800" dirty="0">
                <a:latin typeface="Symbol" charset="2"/>
                <a:cs typeface="Symbol" charset="2"/>
              </a:rPr>
              <a:t> </a:t>
            </a:r>
            <a:r>
              <a:rPr lang="en-US" sz="2800" dirty="0" smtClean="0">
                <a:latin typeface="Symbol" charset="2"/>
                <a:cs typeface="Symbol" charset="2"/>
              </a:rPr>
              <a:t> </a:t>
            </a:r>
            <a:r>
              <a:rPr lang="en-US" sz="2800" dirty="0" smtClean="0"/>
              <a:t>(2013) </a:t>
            </a:r>
            <a:endParaRPr lang="en-US" sz="2800" dirty="0"/>
          </a:p>
        </p:txBody>
      </p:sp>
      <p:pic>
        <p:nvPicPr>
          <p:cNvPr id="7" name="Picture 6" descr="TauMuCharge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4622" y="4334901"/>
            <a:ext cx="3519378" cy="192305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406608" y="6397625"/>
            <a:ext cx="6656427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First measurement of the lepton charge in appearance mode  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22" name="CasellaDiTesto 9"/>
          <p:cNvSpPr txBox="1"/>
          <p:nvPr/>
        </p:nvSpPr>
        <p:spPr>
          <a:xfrm>
            <a:off x="5436986" y="0"/>
            <a:ext cx="37070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400" dirty="0">
                <a:solidFill>
                  <a:srgbClr val="008000"/>
                </a:solidFill>
                <a:latin typeface="Arial"/>
                <a:cs typeface="Arial"/>
              </a:rPr>
              <a:t>PHYSICAL REVIEW D </a:t>
            </a:r>
            <a:r>
              <a:rPr lang="pl-PL" sz="1400" dirty="0" smtClean="0">
                <a:solidFill>
                  <a:srgbClr val="008000"/>
                </a:solidFill>
                <a:latin typeface="Arial"/>
                <a:cs typeface="Arial"/>
              </a:rPr>
              <a:t>89 (2014) </a:t>
            </a:r>
            <a:r>
              <a:rPr lang="pl-PL" sz="1400" dirty="0">
                <a:solidFill>
                  <a:srgbClr val="008000"/>
                </a:solidFill>
                <a:latin typeface="Arial"/>
                <a:cs typeface="Arial"/>
              </a:rPr>
              <a:t>051102(R) </a:t>
            </a:r>
            <a:endParaRPr lang="it-IT" sz="1400" dirty="0">
              <a:solidFill>
                <a:srgbClr val="008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0486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46259"/>
            <a:ext cx="4081546" cy="391063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/>
              <a:t>S</a:t>
            </a:r>
            <a:r>
              <a:rPr lang="en-US" sz="3200" dirty="0" smtClean="0"/>
              <a:t>tatus of the analysis 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2</a:t>
            </a:fld>
            <a:endParaRPr lang="en-US"/>
          </a:p>
        </p:txBody>
      </p:sp>
      <p:sp>
        <p:nvSpPr>
          <p:cNvPr id="52" name="TextBox 51"/>
          <p:cNvSpPr txBox="1"/>
          <p:nvPr/>
        </p:nvSpPr>
        <p:spPr>
          <a:xfrm>
            <a:off x="375260" y="3817467"/>
            <a:ext cx="19338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80% of the design  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260" y="419903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908576" y="3577875"/>
            <a:ext cx="29915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6600"/>
                </a:solidFill>
                <a:latin typeface="Comic Sans MS"/>
                <a:cs typeface="Comic Sans MS"/>
              </a:rPr>
              <a:t>~86% predicted in the bricks  </a:t>
            </a:r>
            <a:endParaRPr lang="en-US" sz="1600" dirty="0">
              <a:solidFill>
                <a:srgbClr val="FF6600"/>
              </a:solidFill>
              <a:latin typeface="Comic Sans MS"/>
              <a:cs typeface="Comic Sans MS"/>
            </a:endParaRPr>
          </a:p>
        </p:txBody>
      </p:sp>
      <p:sp>
        <p:nvSpPr>
          <p:cNvPr id="14" name="Bent Arrow 13"/>
          <p:cNvSpPr/>
          <p:nvPr/>
        </p:nvSpPr>
        <p:spPr>
          <a:xfrm flipV="1">
            <a:off x="2309103" y="3567017"/>
            <a:ext cx="583823" cy="289349"/>
          </a:xfrm>
          <a:prstGeom prst="bentArrow">
            <a:avLst/>
          </a:prstGeom>
          <a:solidFill>
            <a:srgbClr val="FF6600"/>
          </a:solidFill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661935"/>
              </p:ext>
            </p:extLst>
          </p:nvPr>
        </p:nvGraphicFramePr>
        <p:xfrm>
          <a:off x="87043" y="741889"/>
          <a:ext cx="5531544" cy="274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5427"/>
                <a:gridCol w="911411"/>
                <a:gridCol w="1299883"/>
                <a:gridCol w="872797"/>
                <a:gridCol w="607845"/>
                <a:gridCol w="110418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Year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P.O.T.</a:t>
                      </a:r>
                    </a:p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(10</a:t>
                      </a:r>
                      <a:r>
                        <a:rPr lang="en-US" sz="1400" baseline="30000" dirty="0" smtClean="0">
                          <a:latin typeface="Comic Sans MS"/>
                          <a:cs typeface="Comic Sans MS"/>
                        </a:rPr>
                        <a:t>19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neutrino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interactions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Located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-</a:t>
                      </a:r>
                      <a:r>
                        <a:rPr lang="en-US" sz="1400" baseline="0" dirty="0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endParaRPr lang="en-US" sz="1400" dirty="0" smtClean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 smtClean="0">
                          <a:latin typeface="Comic Sans MS"/>
                          <a:cs typeface="Comic Sans MS"/>
                        </a:rPr>
                        <a:t>1-</a:t>
                      </a:r>
                      <a:r>
                        <a:rPr lang="en-US" sz="1400" baseline="0" dirty="0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br>
                        <a:rPr lang="en-US" sz="1400" baseline="0" dirty="0" smtClean="0">
                          <a:latin typeface="Lucida Grande"/>
                          <a:ea typeface="Lucida Grande"/>
                          <a:cs typeface="Lucida Grande"/>
                        </a:rPr>
                      </a:br>
                      <a:r>
                        <a:rPr lang="en-US" sz="1100" baseline="0" dirty="0" err="1" smtClean="0">
                          <a:latin typeface="Lucida Grande"/>
                          <a:ea typeface="Lucida Grande"/>
                          <a:cs typeface="Lucida Grande"/>
                        </a:rPr>
                        <a:t>P</a:t>
                      </a:r>
                      <a:r>
                        <a:rPr lang="en-US" sz="1100" baseline="-25000" dirty="0" err="1" smtClean="0">
                          <a:latin typeface="Lucida Grande"/>
                          <a:ea typeface="Lucida Grande"/>
                          <a:cs typeface="Lucida Grande"/>
                        </a:rPr>
                        <a:t>μ</a:t>
                      </a:r>
                      <a:r>
                        <a:rPr lang="en-US" sz="1100" baseline="0" dirty="0" smtClean="0">
                          <a:latin typeface="Lucida Grande"/>
                          <a:ea typeface="Lucida Grande"/>
                          <a:cs typeface="Lucida Grande"/>
                        </a:rPr>
                        <a:t>&lt;15 </a:t>
                      </a:r>
                      <a:r>
                        <a:rPr lang="en-US" sz="1100" baseline="0" dirty="0" err="1" smtClean="0">
                          <a:latin typeface="Lucida Grande"/>
                          <a:ea typeface="Lucida Grande"/>
                          <a:cs typeface="Lucida Grande"/>
                        </a:rPr>
                        <a:t>GeV</a:t>
                      </a:r>
                      <a:endParaRPr lang="en-US" sz="1100" baseline="0" dirty="0" smtClean="0">
                        <a:latin typeface="Comic Sans MS"/>
                        <a:cs typeface="Comic Sans M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2008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1.74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1931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682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148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534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2009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3.53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4005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1269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250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1019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2010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4.09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4515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1023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814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2011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4.75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5131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972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223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749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2012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3.86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3923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739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149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590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Total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17.97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19505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4685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979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latin typeface="Comic Sans MS"/>
                          <a:cs typeface="Comic Sans MS"/>
                        </a:rPr>
                        <a:t>3706</a:t>
                      </a:r>
                      <a:endParaRPr lang="en-US" sz="1400" dirty="0"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Down Arrow 9"/>
          <p:cNvSpPr/>
          <p:nvPr/>
        </p:nvSpPr>
        <p:spPr>
          <a:xfrm>
            <a:off x="1150471" y="3522194"/>
            <a:ext cx="209176" cy="349412"/>
          </a:xfrm>
          <a:prstGeom prst="downArrow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56469" y="1155304"/>
            <a:ext cx="28739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Analysis completed (up to the 4</a:t>
            </a:r>
            <a:r>
              <a:rPr lang="en-US" baseline="30000" dirty="0" smtClean="0">
                <a:latin typeface="Comic Sans MS"/>
                <a:cs typeface="Comic Sans MS"/>
              </a:rPr>
              <a:t>th</a:t>
            </a:r>
            <a:r>
              <a:rPr lang="en-US" dirty="0" smtClean="0">
                <a:latin typeface="Comic Sans MS"/>
                <a:cs typeface="Comic Sans MS"/>
              </a:rPr>
              <a:t> most probable brick) 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>
            <a:stCxn id="11" idx="1"/>
            <a:endCxn id="19" idx="1"/>
          </p:cNvCxnSpPr>
          <p:nvPr/>
        </p:nvCxnSpPr>
        <p:spPr>
          <a:xfrm flipH="1" flipV="1">
            <a:off x="5782235" y="1611719"/>
            <a:ext cx="374234" cy="5250"/>
          </a:xfrm>
          <a:prstGeom prst="straightConnector1">
            <a:avLst/>
          </a:prstGeom>
          <a:ln w="38100" cmpd="sng">
            <a:solidFill>
              <a:srgbClr val="FF0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ight Brace 18"/>
          <p:cNvSpPr/>
          <p:nvPr/>
        </p:nvSpPr>
        <p:spPr>
          <a:xfrm>
            <a:off x="5618587" y="1258445"/>
            <a:ext cx="163648" cy="706548"/>
          </a:xfrm>
          <a:prstGeom prst="rightBrace">
            <a:avLst/>
          </a:prstGeom>
          <a:ln w="38100" cmpd="sng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>
            <a:stCxn id="28" idx="1"/>
            <a:endCxn id="26" idx="1"/>
          </p:cNvCxnSpPr>
          <p:nvPr/>
        </p:nvCxnSpPr>
        <p:spPr>
          <a:xfrm flipH="1">
            <a:off x="5782235" y="2585729"/>
            <a:ext cx="374234" cy="0"/>
          </a:xfrm>
          <a:prstGeom prst="straightConnector1">
            <a:avLst/>
          </a:prstGeom>
          <a:ln w="38100" cmpd="sng">
            <a:solidFill>
              <a:srgbClr val="008000"/>
            </a:solidFill>
            <a:headEnd type="arrow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ight Brace 25"/>
          <p:cNvSpPr/>
          <p:nvPr/>
        </p:nvSpPr>
        <p:spPr>
          <a:xfrm>
            <a:off x="5618587" y="2078634"/>
            <a:ext cx="163648" cy="1014189"/>
          </a:xfrm>
          <a:prstGeom prst="rightBrace">
            <a:avLst/>
          </a:prstGeom>
          <a:ln w="38100" cmpd="sng">
            <a:solidFill>
              <a:srgbClr val="008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6156469" y="2401063"/>
            <a:ext cx="2873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only 1</a:t>
            </a:r>
            <a:r>
              <a:rPr lang="en-US" baseline="30000" dirty="0" smtClean="0">
                <a:latin typeface="Comic Sans MS"/>
                <a:cs typeface="Comic Sans MS"/>
              </a:rPr>
              <a:t>st</a:t>
            </a:r>
            <a:r>
              <a:rPr lang="en-US" dirty="0" smtClean="0">
                <a:latin typeface="Comic Sans MS"/>
                <a:cs typeface="Comic Sans MS"/>
              </a:rPr>
              <a:t> brick </a:t>
            </a:r>
            <a:r>
              <a:rPr lang="en-US" dirty="0" smtClean="0">
                <a:latin typeface="Comic Sans MS"/>
                <a:cs typeface="Comic Sans MS"/>
              </a:rPr>
              <a:t>analyzed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636549"/>
              </p:ext>
            </p:extLst>
          </p:nvPr>
        </p:nvGraphicFramePr>
        <p:xfrm>
          <a:off x="1625984" y="4794258"/>
          <a:ext cx="7254325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6207"/>
                <a:gridCol w="3780118"/>
                <a:gridCol w="177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Sample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Selection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Expected events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All runs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Multi</a:t>
                      </a:r>
                      <a:r>
                        <a:rPr lang="en-US" sz="1800" baseline="0" dirty="0" smtClean="0">
                          <a:latin typeface="Times New Roman"/>
                          <a:cs typeface="Times New Roman"/>
                        </a:rPr>
                        <a:t> brick analysis  (MC)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3.2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All runs 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Multi brick analysis (data)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2.8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Current sample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lang="en-US" sz="1800" baseline="30000" dirty="0" smtClean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brick all run, 2</a:t>
                      </a:r>
                      <a:r>
                        <a:rPr lang="en-US" sz="1800" baseline="30000" dirty="0" smtClean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 for 2008-09 (data)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latin typeface="Times New Roman"/>
                          <a:cs typeface="Times New Roman"/>
                        </a:rPr>
                        <a:t>2.1</a:t>
                      </a:r>
                      <a:endParaRPr lang="en-US" sz="1800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8673" y="4106278"/>
            <a:ext cx="9389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completion of of residual 1</a:t>
            </a:r>
            <a:r>
              <a:rPr lang="en-US" baseline="30000" dirty="0" smtClean="0">
                <a:latin typeface="Comic Sans MS"/>
                <a:cs typeface="Comic Sans MS"/>
              </a:rPr>
              <a:t>st</a:t>
            </a:r>
            <a:r>
              <a:rPr lang="en-US" dirty="0" smtClean="0">
                <a:latin typeface="Comic Sans MS"/>
                <a:cs typeface="Comic Sans MS"/>
              </a:rPr>
              <a:t> brick and extension of the analysis to multi brick increase the expected events by ~ 30%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588628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E7DF-76CF-364A-905C-B3443685C9DD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802512" y="84136"/>
            <a:ext cx="3447962" cy="575896"/>
            <a:chOff x="1122549" y="1675088"/>
            <a:chExt cx="4939194" cy="824969"/>
          </a:xfrm>
        </p:grpSpPr>
        <p:sp>
          <p:nvSpPr>
            <p:cNvPr id="15" name="Oval 25"/>
            <p:cNvSpPr>
              <a:spLocks noChangeArrowheads="1"/>
            </p:cNvSpPr>
            <p:nvPr/>
          </p:nvSpPr>
          <p:spPr bwMode="auto">
            <a:xfrm>
              <a:off x="2721161" y="1906863"/>
              <a:ext cx="315913" cy="242888"/>
            </a:xfrm>
            <a:prstGeom prst="ellipse">
              <a:avLst/>
            </a:prstGeom>
            <a:solidFill>
              <a:srgbClr val="FFFFCC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it-IT" sz="1800" b="0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Oval 26"/>
            <p:cNvSpPr>
              <a:spLocks noChangeArrowheads="1"/>
            </p:cNvSpPr>
            <p:nvPr/>
          </p:nvSpPr>
          <p:spPr bwMode="auto">
            <a:xfrm>
              <a:off x="1744849" y="2103713"/>
              <a:ext cx="355600" cy="265113"/>
            </a:xfrm>
            <a:prstGeom prst="ellipse">
              <a:avLst/>
            </a:prstGeom>
            <a:solidFill>
              <a:srgbClr val="FFFFCC"/>
            </a:solidFill>
            <a:ln w="12700">
              <a:noFill/>
              <a:round/>
              <a:headEnd type="none" w="sm" len="sm"/>
              <a:tailEnd type="none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l" eaLnBrk="1" hangingPunct="1"/>
              <a:endParaRPr lang="it-IT" sz="1800" b="0">
                <a:solidFill>
                  <a:srgbClr val="FF00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7" name="Line 27"/>
            <p:cNvSpPr>
              <a:spLocks noChangeShapeType="1"/>
            </p:cNvSpPr>
            <p:nvPr/>
          </p:nvSpPr>
          <p:spPr bwMode="auto">
            <a:xfrm flipV="1">
              <a:off x="1122549" y="2087838"/>
              <a:ext cx="1166812" cy="22225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28"/>
            <p:cNvSpPr>
              <a:spLocks noChangeShapeType="1"/>
            </p:cNvSpPr>
            <p:nvPr/>
          </p:nvSpPr>
          <p:spPr bwMode="auto">
            <a:xfrm flipV="1">
              <a:off x="2289361" y="1808438"/>
              <a:ext cx="801688" cy="27940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29"/>
            <p:cNvSpPr>
              <a:spLocks noChangeShapeType="1"/>
            </p:cNvSpPr>
            <p:nvPr/>
          </p:nvSpPr>
          <p:spPr bwMode="auto">
            <a:xfrm>
              <a:off x="2289361" y="2087838"/>
              <a:ext cx="801688" cy="187325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2284599" y="2087838"/>
              <a:ext cx="604837" cy="342900"/>
            </a:xfrm>
            <a:prstGeom prst="line">
              <a:avLst/>
            </a:prstGeom>
            <a:noFill/>
            <a:ln w="9525">
              <a:solidFill>
                <a:srgbClr val="4D4D4D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31"/>
            <p:cNvSpPr>
              <a:spLocks noChangeShapeType="1"/>
            </p:cNvSpPr>
            <p:nvPr/>
          </p:nvSpPr>
          <p:spPr bwMode="auto">
            <a:xfrm>
              <a:off x="3091049" y="1808438"/>
              <a:ext cx="1192212" cy="222250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32"/>
            <p:cNvSpPr>
              <a:spLocks noChangeShapeType="1"/>
            </p:cNvSpPr>
            <p:nvPr/>
          </p:nvSpPr>
          <p:spPr bwMode="auto">
            <a:xfrm flipV="1">
              <a:off x="3106924" y="1675088"/>
              <a:ext cx="455612" cy="122238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Text Box 35"/>
            <p:cNvSpPr txBox="1">
              <a:spLocks noChangeArrowheads="1"/>
            </p:cNvSpPr>
            <p:nvPr/>
          </p:nvSpPr>
          <p:spPr bwMode="auto">
            <a:xfrm>
              <a:off x="1737435" y="1980944"/>
              <a:ext cx="554037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 err="1">
                  <a:solidFill>
                    <a:srgbClr val="CC0000"/>
                  </a:solidFill>
                  <a:latin typeface="Symbol" charset="2"/>
                  <a:ea typeface="ＭＳ Ｐゴシック" charset="-128"/>
                  <a:cs typeface="ＭＳ Ｐゴシック" charset="-128"/>
                </a:rPr>
                <a:t>n</a:t>
              </a:r>
              <a:r>
                <a:rPr lang="en-GB" baseline="-25000" dirty="0" err="1">
                  <a:solidFill>
                    <a:srgbClr val="CC0000"/>
                  </a:solidFill>
                  <a:latin typeface="Symbol" charset="2"/>
                  <a:ea typeface="ＭＳ Ｐゴシック" charset="-128"/>
                  <a:cs typeface="ＭＳ Ｐゴシック" charset="-128"/>
                </a:rPr>
                <a:t>t</a:t>
              </a:r>
              <a:endParaRPr lang="en-GB" b="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6" name="Text Box 37"/>
            <p:cNvSpPr txBox="1">
              <a:spLocks noChangeArrowheads="1"/>
            </p:cNvSpPr>
            <p:nvPr/>
          </p:nvSpPr>
          <p:spPr bwMode="auto">
            <a:xfrm>
              <a:off x="2728038" y="1802613"/>
              <a:ext cx="552450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dirty="0">
                  <a:solidFill>
                    <a:srgbClr val="CC0000"/>
                  </a:solidFill>
                  <a:latin typeface="Symbol" charset="2"/>
                  <a:ea typeface="ＭＳ Ｐゴシック" charset="-128"/>
                  <a:cs typeface="ＭＳ Ｐゴシック" charset="-128"/>
                </a:rPr>
                <a:t>t</a:t>
              </a:r>
              <a:r>
                <a:rPr lang="en-GB" baseline="30000" dirty="0">
                  <a:solidFill>
                    <a:srgbClr val="CC0000"/>
                  </a:solidFill>
                  <a:ea typeface="ＭＳ Ｐゴシック" charset="-128"/>
                  <a:cs typeface="ＭＳ Ｐゴシック" charset="-128"/>
                </a:rPr>
                <a:t>-</a:t>
              </a:r>
              <a:endParaRPr lang="en-GB" b="0" dirty="0">
                <a:solidFill>
                  <a:srgbClr val="FF0000"/>
                </a:solidFill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8" name="Text Box 45"/>
            <p:cNvSpPr txBox="1">
              <a:spLocks noChangeArrowheads="1"/>
            </p:cNvSpPr>
            <p:nvPr/>
          </p:nvSpPr>
          <p:spPr bwMode="auto">
            <a:xfrm>
              <a:off x="4216587" y="1743351"/>
              <a:ext cx="1845156" cy="5290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l"/>
              <a:r>
                <a:rPr lang="en-US" dirty="0" smtClean="0">
                  <a:solidFill>
                    <a:srgbClr val="CC3300"/>
                  </a:solidFill>
                  <a:latin typeface="Comic Sans MS" charset="0"/>
                  <a:ea typeface="ＭＳ Ｐゴシック" charset="-128"/>
                  <a:cs typeface="ＭＳ Ｐゴシック" charset="-128"/>
                  <a:sym typeface="Symbol" charset="2"/>
                </a:rPr>
                <a:t></a:t>
              </a:r>
              <a:r>
                <a:rPr lang="fr-FR" baseline="30000" dirty="0" smtClean="0">
                  <a:solidFill>
                    <a:srgbClr val="CC3300"/>
                  </a:solidFill>
                  <a:latin typeface="Comic Sans MS" charset="0"/>
                  <a:ea typeface="ＭＳ Ｐゴシック" charset="-128"/>
                  <a:cs typeface="ＭＳ Ｐゴシック" charset="-128"/>
                  <a:sym typeface="Symbol" charset="2"/>
                </a:rPr>
                <a:t>-,</a:t>
              </a:r>
              <a:r>
                <a:rPr lang="fr-FR" dirty="0" smtClean="0">
                  <a:solidFill>
                    <a:srgbClr val="CC3300"/>
                  </a:solidFill>
                  <a:latin typeface="Comic Sans MS" charset="0"/>
                  <a:ea typeface="ＭＳ Ｐゴシック" charset="-128"/>
                  <a:cs typeface="ＭＳ Ｐゴシック" charset="-128"/>
                  <a:sym typeface="Symbol" charset="2"/>
                </a:rPr>
                <a:t>,e, h, 3h</a:t>
              </a:r>
              <a:endParaRPr lang="en-US" dirty="0">
                <a:solidFill>
                  <a:srgbClr val="CC3300"/>
                </a:solidFill>
                <a:latin typeface="Comic Sans MS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Line 32"/>
            <p:cNvSpPr>
              <a:spLocks noChangeShapeType="1"/>
            </p:cNvSpPr>
            <p:nvPr/>
          </p:nvSpPr>
          <p:spPr bwMode="auto">
            <a:xfrm>
              <a:off x="3130736" y="1819551"/>
              <a:ext cx="539750" cy="252412"/>
            </a:xfrm>
            <a:prstGeom prst="line">
              <a:avLst/>
            </a:prstGeom>
            <a:noFill/>
            <a:ln w="19050">
              <a:solidFill>
                <a:srgbClr val="CC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68873" y="869127"/>
            <a:ext cx="4273096" cy="1274956"/>
            <a:chOff x="156082" y="3692671"/>
            <a:chExt cx="4273096" cy="1274956"/>
          </a:xfrm>
        </p:grpSpPr>
        <p:sp>
          <p:nvSpPr>
            <p:cNvPr id="59" name="Rectangle 58"/>
            <p:cNvSpPr/>
            <p:nvPr/>
          </p:nvSpPr>
          <p:spPr>
            <a:xfrm>
              <a:off x="156082" y="3692671"/>
              <a:ext cx="4258330" cy="127495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ZoneTexte 34"/>
            <p:cNvSpPr txBox="1">
              <a:spLocks noChangeArrowheads="1"/>
            </p:cNvSpPr>
            <p:nvPr/>
          </p:nvSpPr>
          <p:spPr bwMode="auto">
            <a:xfrm>
              <a:off x="186669" y="3787033"/>
              <a:ext cx="2787718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  <a:latin typeface="Comic Sans MS" pitchFamily="66" charset="0"/>
                </a:rPr>
                <a:t>Production of charmed particles </a:t>
              </a:r>
              <a:r>
                <a:rPr lang="en-US" sz="1600" dirty="0">
                  <a:latin typeface="Comic Sans MS" pitchFamily="66" charset="0"/>
                </a:rPr>
                <a:t>in </a:t>
              </a:r>
              <a:r>
                <a:rPr lang="en-US" sz="1600" dirty="0" smtClean="0">
                  <a:latin typeface="Comic Sans MS" pitchFamily="66" charset="0"/>
                </a:rPr>
                <a:t/>
              </a:r>
              <a:br>
                <a:rPr lang="en-US" sz="1600" dirty="0" smtClean="0">
                  <a:latin typeface="Comic Sans MS" pitchFamily="66" charset="0"/>
                </a:rPr>
              </a:br>
              <a:r>
                <a:rPr lang="en-US" sz="1600" dirty="0" smtClean="0">
                  <a:latin typeface="Comic Sans MS" pitchFamily="66" charset="0"/>
                </a:rPr>
                <a:t>CC </a:t>
              </a:r>
              <a:r>
                <a:rPr lang="en-US" sz="1600" dirty="0">
                  <a:latin typeface="Comic Sans MS" pitchFamily="66" charset="0"/>
                </a:rPr>
                <a:t>interactions</a:t>
              </a:r>
            </a:p>
            <a:p>
              <a:r>
                <a:rPr lang="en-US" sz="1600" dirty="0" smtClean="0">
                  <a:latin typeface="Comic Sans MS" pitchFamily="66" charset="0"/>
                </a:rPr>
                <a:t>(affect all </a:t>
              </a:r>
              <a:r>
                <a:rPr lang="en-US" sz="1600" dirty="0">
                  <a:latin typeface="Comic Sans MS" pitchFamily="66" charset="0"/>
                </a:rPr>
                <a:t>decay channels)</a:t>
              </a:r>
            </a:p>
          </p:txBody>
        </p:sp>
        <p:grpSp>
          <p:nvGrpSpPr>
            <p:cNvPr id="61" name="Groupe 64"/>
            <p:cNvGrpSpPr>
              <a:grpSpLocks/>
            </p:cNvGrpSpPr>
            <p:nvPr/>
          </p:nvGrpSpPr>
          <p:grpSpPr bwMode="auto">
            <a:xfrm>
              <a:off x="2484490" y="3766511"/>
              <a:ext cx="1944688" cy="1133475"/>
              <a:chOff x="2214546" y="4581544"/>
              <a:chExt cx="1944674" cy="1133472"/>
            </a:xfrm>
          </p:grpSpPr>
          <p:sp>
            <p:nvSpPr>
              <p:cNvPr id="62" name="Text Box 10"/>
              <p:cNvSpPr txBox="1">
                <a:spLocks noChangeArrowheads="1"/>
              </p:cNvSpPr>
              <p:nvPr/>
            </p:nvSpPr>
            <p:spPr bwMode="auto">
              <a:xfrm>
                <a:off x="3446471" y="4581544"/>
                <a:ext cx="580608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fr-FR" b="1" baseline="30000">
                    <a:latin typeface="Times New Roman" pitchFamily="18" charset="0"/>
                    <a:sym typeface="Symbol" pitchFamily="18" charset="2"/>
                  </a:rPr>
                  <a:t>-</a:t>
                </a:r>
                <a:r>
                  <a:rPr lang="fr-FR" b="1">
                    <a:latin typeface="Times New Roman" pitchFamily="18" charset="0"/>
                    <a:sym typeface="Symbol" pitchFamily="18" charset="2"/>
                  </a:rPr>
                  <a:t>,e</a:t>
                </a:r>
                <a:r>
                  <a:rPr lang="fr-FR" b="1" baseline="30000">
                    <a:latin typeface="Times New Roman" pitchFamily="18" charset="0"/>
                    <a:sym typeface="Symbol" pitchFamily="18" charset="2"/>
                  </a:rPr>
                  <a:t>-</a:t>
                </a:r>
              </a:p>
            </p:txBody>
          </p:sp>
          <p:grpSp>
            <p:nvGrpSpPr>
              <p:cNvPr id="63" name="Groupe 63"/>
              <p:cNvGrpSpPr>
                <a:grpSpLocks/>
              </p:cNvGrpSpPr>
              <p:nvPr/>
            </p:nvGrpSpPr>
            <p:grpSpPr bwMode="auto">
              <a:xfrm>
                <a:off x="2214546" y="4667279"/>
                <a:ext cx="1944674" cy="1047737"/>
                <a:chOff x="2190758" y="4610119"/>
                <a:chExt cx="1944674" cy="1047737"/>
              </a:xfrm>
            </p:grpSpPr>
            <p:sp>
              <p:nvSpPr>
                <p:cNvPr id="64" name="Text Box 2"/>
                <p:cNvSpPr txBox="1">
                  <a:spLocks noChangeArrowheads="1"/>
                </p:cNvSpPr>
                <p:nvPr/>
              </p:nvSpPr>
              <p:spPr bwMode="auto">
                <a:xfrm>
                  <a:off x="2190758" y="4610119"/>
                  <a:ext cx="500458" cy="36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>
                      <a:latin typeface="Times New Roman" pitchFamily="18" charset="0"/>
                      <a:sym typeface="Symbol" pitchFamily="18" charset="2"/>
                    </a:rPr>
                    <a:t></a:t>
                  </a:r>
                  <a:r>
                    <a:rPr lang="fr-FR" b="1" baseline="-25000">
                      <a:latin typeface="Times New Roman" pitchFamily="18" charset="0"/>
                      <a:sym typeface="Symbol" pitchFamily="18" charset="2"/>
                    </a:rPr>
                    <a:t>,e</a:t>
                  </a:r>
                </a:p>
              </p:txBody>
            </p:sp>
            <p:grpSp>
              <p:nvGrpSpPr>
                <p:cNvPr id="65" name="Groupe 62"/>
                <p:cNvGrpSpPr>
                  <a:grpSpLocks/>
                </p:cNvGrpSpPr>
                <p:nvPr/>
              </p:nvGrpSpPr>
              <p:grpSpPr bwMode="auto">
                <a:xfrm>
                  <a:off x="2266958" y="4714884"/>
                  <a:ext cx="1868474" cy="942972"/>
                  <a:chOff x="2266958" y="4843482"/>
                  <a:chExt cx="1868474" cy="942972"/>
                </a:xfrm>
              </p:grpSpPr>
              <p:sp>
                <p:nvSpPr>
                  <p:cNvPr id="66" name="Line 4"/>
                  <p:cNvSpPr>
                    <a:spLocks noChangeShapeType="1"/>
                  </p:cNvSpPr>
                  <p:nvPr/>
                </p:nvSpPr>
                <p:spPr bwMode="auto">
                  <a:xfrm>
                    <a:off x="2266958" y="5251469"/>
                    <a:ext cx="388938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prstDash val="dash"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7" name="Line 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655896" y="4940319"/>
                    <a:ext cx="811212" cy="311150"/>
                  </a:xfrm>
                  <a:prstGeom prst="line">
                    <a:avLst/>
                  </a:prstGeom>
                  <a:noFill/>
                  <a:ln w="28575">
                    <a:solidFill>
                      <a:srgbClr val="33CC33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8" name="Line 6"/>
                  <p:cNvSpPr>
                    <a:spLocks noChangeShapeType="1"/>
                  </p:cNvSpPr>
                  <p:nvPr/>
                </p:nvSpPr>
                <p:spPr bwMode="auto">
                  <a:xfrm>
                    <a:off x="2655896" y="5251469"/>
                    <a:ext cx="420687" cy="27305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69" name="Line 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3076583" y="5408632"/>
                    <a:ext cx="647700" cy="115887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0" name="Line 8"/>
                  <p:cNvSpPr>
                    <a:spLocks noChangeShapeType="1"/>
                  </p:cNvSpPr>
                  <p:nvPr/>
                </p:nvSpPr>
                <p:spPr bwMode="auto">
                  <a:xfrm>
                    <a:off x="2655896" y="5251469"/>
                    <a:ext cx="323850" cy="3524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1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2655896" y="5251469"/>
                    <a:ext cx="260350" cy="35242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2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887671" y="5249882"/>
                    <a:ext cx="541337" cy="366712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fr-FR">
                        <a:latin typeface="Comic Sans MS" pitchFamily="66" charset="0"/>
                      </a:rPr>
                      <a:t>D</a:t>
                    </a:r>
                    <a:r>
                      <a:rPr lang="fr-FR" baseline="30000">
                        <a:latin typeface="Comic Sans MS" pitchFamily="66" charset="0"/>
                      </a:rPr>
                      <a:t>+</a:t>
                    </a:r>
                  </a:p>
                </p:txBody>
              </p:sp>
              <p:sp>
                <p:nvSpPr>
                  <p:cNvPr id="73" name="AutoShape 14"/>
                  <p:cNvSpPr>
                    <a:spLocks/>
                  </p:cNvSpPr>
                  <p:nvPr/>
                </p:nvSpPr>
                <p:spPr bwMode="auto">
                  <a:xfrm>
                    <a:off x="3716346" y="5072074"/>
                    <a:ext cx="74612" cy="671513"/>
                  </a:xfrm>
                  <a:prstGeom prst="leftBrace">
                    <a:avLst>
                      <a:gd name="adj1" fmla="val 75001"/>
                      <a:gd name="adj2" fmla="val 50000"/>
                    </a:avLst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>
                      <a:latin typeface="Arial Rounded MT Bold" pitchFamily="34" charset="0"/>
                    </a:endParaRPr>
                  </a:p>
                </p:txBody>
              </p:sp>
              <p:sp>
                <p:nvSpPr>
                  <p:cNvPr id="74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2895608" y="4843482"/>
                    <a:ext cx="381000" cy="38100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5" name="Line 1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971808" y="4843482"/>
                    <a:ext cx="228600" cy="381000"/>
                  </a:xfrm>
                  <a:prstGeom prst="line">
                    <a:avLst/>
                  </a:prstGeom>
                  <a:noFill/>
                  <a:ln w="381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76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4744" y="4960954"/>
                    <a:ext cx="420688" cy="825500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r>
                      <a:rPr lang="fr-FR" sz="1600" b="1">
                        <a:latin typeface="Comic Sans MS" pitchFamily="66" charset="0"/>
                        <a:sym typeface="Symbol" pitchFamily="18" charset="2"/>
                      </a:rPr>
                      <a:t></a:t>
                    </a:r>
                    <a:r>
                      <a:rPr lang="fr-FR" sz="1600" b="1" baseline="30000">
                        <a:latin typeface="Comic Sans MS" pitchFamily="66" charset="0"/>
                        <a:sym typeface="Symbol" pitchFamily="18" charset="2"/>
                      </a:rPr>
                      <a:t>+</a:t>
                    </a:r>
                    <a:r>
                      <a:rPr lang="fr-FR" sz="1600" baseline="30000">
                        <a:latin typeface="Comic Sans MS" pitchFamily="66" charset="0"/>
                        <a:sym typeface="Symbol" pitchFamily="18" charset="2"/>
                      </a:rPr>
                      <a:t> </a:t>
                    </a:r>
                  </a:p>
                  <a:p>
                    <a:r>
                      <a:rPr lang="fr-FR" sz="1600" b="1">
                        <a:latin typeface="Comic Sans MS" pitchFamily="66" charset="0"/>
                        <a:sym typeface="Symbol" pitchFamily="18" charset="2"/>
                      </a:rPr>
                      <a:t>e</a:t>
                    </a:r>
                    <a:r>
                      <a:rPr lang="fr-FR" sz="1600" b="1" baseline="30000">
                        <a:latin typeface="Comic Sans MS" pitchFamily="66" charset="0"/>
                        <a:sym typeface="Symbol" pitchFamily="18" charset="2"/>
                      </a:rPr>
                      <a:t>+</a:t>
                    </a:r>
                    <a:endParaRPr lang="fr-FR" sz="1600" b="1">
                      <a:latin typeface="Comic Sans MS" pitchFamily="66" charset="0"/>
                      <a:sym typeface="Symbol" pitchFamily="18" charset="2"/>
                    </a:endParaRPr>
                  </a:p>
                  <a:p>
                    <a:r>
                      <a:rPr lang="fr-FR" sz="1600" b="1">
                        <a:latin typeface="Comic Sans MS" pitchFamily="66" charset="0"/>
                        <a:sym typeface="Symbol" pitchFamily="18" charset="2"/>
                      </a:rPr>
                      <a:t>h</a:t>
                    </a:r>
                    <a:r>
                      <a:rPr lang="fr-FR" sz="1600" b="1" baseline="30000">
                        <a:latin typeface="Comic Sans MS" pitchFamily="66" charset="0"/>
                        <a:sym typeface="Symbol" pitchFamily="18" charset="2"/>
                      </a:rPr>
                      <a:t>+</a:t>
                    </a:r>
                  </a:p>
                </p:txBody>
              </p:sp>
            </p:grpSp>
          </p:grpSp>
        </p:grpSp>
      </p:grpSp>
      <p:grpSp>
        <p:nvGrpSpPr>
          <p:cNvPr id="77" name="Group 20"/>
          <p:cNvGrpSpPr>
            <a:grpSpLocks/>
          </p:cNvGrpSpPr>
          <p:nvPr/>
        </p:nvGrpSpPr>
        <p:grpSpPr bwMode="auto">
          <a:xfrm>
            <a:off x="2869666" y="4770258"/>
            <a:ext cx="1544637" cy="1296988"/>
            <a:chOff x="2925" y="3119"/>
            <a:chExt cx="973" cy="817"/>
          </a:xfrm>
        </p:grpSpPr>
        <p:sp>
          <p:nvSpPr>
            <p:cNvPr id="78" name="Line 21"/>
            <p:cNvSpPr>
              <a:spLocks noChangeShapeType="1"/>
            </p:cNvSpPr>
            <p:nvPr/>
          </p:nvSpPr>
          <p:spPr bwMode="auto">
            <a:xfrm>
              <a:off x="3009" y="3616"/>
              <a:ext cx="2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79" name="Line 22"/>
            <p:cNvSpPr>
              <a:spLocks noChangeShapeType="1"/>
            </p:cNvSpPr>
            <p:nvPr/>
          </p:nvSpPr>
          <p:spPr bwMode="auto">
            <a:xfrm flipV="1">
              <a:off x="3254" y="3504"/>
              <a:ext cx="298" cy="112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0" name="Line 23"/>
            <p:cNvSpPr>
              <a:spLocks noChangeShapeType="1"/>
            </p:cNvSpPr>
            <p:nvPr/>
          </p:nvSpPr>
          <p:spPr bwMode="auto">
            <a:xfrm>
              <a:off x="3254" y="3616"/>
              <a:ext cx="20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1" name="Line 24"/>
            <p:cNvSpPr>
              <a:spLocks noChangeShapeType="1"/>
            </p:cNvSpPr>
            <p:nvPr/>
          </p:nvSpPr>
          <p:spPr bwMode="auto">
            <a:xfrm>
              <a:off x="3254" y="3616"/>
              <a:ext cx="164" cy="22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82" name="Text Box 25"/>
            <p:cNvSpPr txBox="1">
              <a:spLocks noChangeArrowheads="1"/>
            </p:cNvSpPr>
            <p:nvPr/>
          </p:nvSpPr>
          <p:spPr bwMode="auto">
            <a:xfrm>
              <a:off x="2925" y="3301"/>
              <a:ext cx="263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</a:t>
              </a:r>
              <a:r>
                <a:rPr lang="fr-FR" sz="2000" b="1" baseline="-25000">
                  <a:latin typeface="Times New Roman" pitchFamily="18" charset="0"/>
                  <a:sym typeface="Symbol" pitchFamily="18" charset="2"/>
                </a:rPr>
                <a:t></a:t>
              </a:r>
            </a:p>
          </p:txBody>
        </p:sp>
        <p:sp>
          <p:nvSpPr>
            <p:cNvPr id="84" name="Text Box 26"/>
            <p:cNvSpPr txBox="1">
              <a:spLocks noChangeArrowheads="1"/>
            </p:cNvSpPr>
            <p:nvPr/>
          </p:nvSpPr>
          <p:spPr bwMode="auto">
            <a:xfrm>
              <a:off x="3360" y="3216"/>
              <a:ext cx="246" cy="2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000">
                  <a:latin typeface="Times New Roman" pitchFamily="18" charset="0"/>
                  <a:sym typeface="Symbol" pitchFamily="18" charset="2"/>
                </a:rPr>
                <a:t></a:t>
              </a:r>
              <a:r>
                <a:rPr lang="fr-FR" sz="2000" baseline="30000">
                  <a:latin typeface="Times New Roman" pitchFamily="18" charset="0"/>
                  <a:sym typeface="Symbol" pitchFamily="18" charset="2"/>
                </a:rPr>
                <a:t>-</a:t>
              </a:r>
            </a:p>
          </p:txBody>
        </p:sp>
        <p:sp>
          <p:nvSpPr>
            <p:cNvPr id="90" name="Text Box 27"/>
            <p:cNvSpPr txBox="1">
              <a:spLocks noChangeArrowheads="1"/>
            </p:cNvSpPr>
            <p:nvPr/>
          </p:nvSpPr>
          <p:spPr bwMode="auto">
            <a:xfrm>
              <a:off x="3243" y="3119"/>
              <a:ext cx="11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endParaRPr lang="en-US" sz="2000">
                <a:latin typeface="Comic Sans MS" pitchFamily="66" charset="0"/>
                <a:sym typeface="Symbol" pitchFamily="18" charset="2"/>
              </a:endParaRPr>
            </a:p>
          </p:txBody>
        </p:sp>
        <p:sp>
          <p:nvSpPr>
            <p:cNvPr id="92" name="Line 28"/>
            <p:cNvSpPr>
              <a:spLocks noChangeShapeType="1"/>
            </p:cNvSpPr>
            <p:nvPr/>
          </p:nvSpPr>
          <p:spPr bwMode="auto">
            <a:xfrm>
              <a:off x="3264" y="3648"/>
              <a:ext cx="144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93" name="Line 29"/>
            <p:cNvSpPr>
              <a:spLocks noChangeShapeType="1"/>
            </p:cNvSpPr>
            <p:nvPr/>
          </p:nvSpPr>
          <p:spPr bwMode="auto">
            <a:xfrm flipV="1">
              <a:off x="3552" y="3504"/>
              <a:ext cx="346" cy="0"/>
            </a:xfrm>
            <a:prstGeom prst="line">
              <a:avLst/>
            </a:prstGeom>
            <a:noFill/>
            <a:ln w="28575">
              <a:solidFill>
                <a:srgbClr val="33CC33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76256" y="5039424"/>
            <a:ext cx="4258330" cy="1051147"/>
            <a:chOff x="146056" y="5039424"/>
            <a:chExt cx="4258330" cy="1051147"/>
          </a:xfrm>
        </p:grpSpPr>
        <p:sp>
          <p:nvSpPr>
            <p:cNvPr id="58" name="Rectangle 57"/>
            <p:cNvSpPr/>
            <p:nvPr/>
          </p:nvSpPr>
          <p:spPr>
            <a:xfrm>
              <a:off x="146056" y="5059183"/>
              <a:ext cx="4258330" cy="1031388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Text Box 30"/>
            <p:cNvSpPr txBox="1">
              <a:spLocks noChangeArrowheads="1"/>
            </p:cNvSpPr>
            <p:nvPr/>
          </p:nvSpPr>
          <p:spPr bwMode="auto">
            <a:xfrm>
              <a:off x="179811" y="5039424"/>
              <a:ext cx="3811267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Lare</a:t>
              </a:r>
              <a:r>
                <a:rPr lang="en-GB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angle Coulomb</a:t>
              </a:r>
              <a:r>
                <a:rPr lang="en-US" sz="1600" dirty="0">
                  <a:solidFill>
                    <a:srgbClr val="FF0000"/>
                  </a:solidFill>
                  <a:latin typeface="Comic Sans MS"/>
                  <a:cs typeface="Comic Sans MS"/>
                </a:rPr>
                <a:t> </a:t>
              </a:r>
              <a:r>
                <a:rPr lang="fr-FR" sz="1600" dirty="0" err="1" smtClean="0">
                  <a:solidFill>
                    <a:srgbClr val="FF0000"/>
                  </a:solidFill>
                  <a:latin typeface="Comic Sans MS" pitchFamily="66" charset="0"/>
                </a:rPr>
                <a:t>scattering</a:t>
              </a:r>
              <a:r>
                <a:rPr lang="fr-FR" sz="1600" dirty="0" smtClean="0">
                  <a:solidFill>
                    <a:srgbClr val="FF0000"/>
                  </a:solidFill>
                  <a:latin typeface="Comic Sans MS" pitchFamily="66" charset="0"/>
                </a:rPr>
                <a:t> </a:t>
              </a:r>
              <a:r>
                <a:rPr lang="fr-FR" sz="1600" dirty="0">
                  <a:latin typeface="Comic Sans MS" pitchFamily="66" charset="0"/>
                </a:rPr>
                <a:t>of muons in lead</a:t>
              </a:r>
            </a:p>
            <a:p>
              <a:r>
                <a:rPr lang="fr-FR" sz="1600" dirty="0" err="1">
                  <a:latin typeface="Comic Sans MS" pitchFamily="66" charset="0"/>
                </a:rPr>
                <a:t>Bck</a:t>
              </a:r>
              <a:r>
                <a:rPr lang="fr-FR" sz="1600" dirty="0">
                  <a:latin typeface="Comic Sans MS" pitchFamily="66" charset="0"/>
                </a:rPr>
                <a:t>. to</a:t>
              </a:r>
              <a:r>
                <a:rPr lang="fr-FR" sz="1600" dirty="0">
                  <a:latin typeface="Arial Rounded MT Bold" pitchFamily="34" charset="0"/>
                </a:rPr>
                <a:t> </a:t>
              </a:r>
              <a:r>
                <a:rPr lang="en-US" sz="1600" b="1" dirty="0">
                  <a:solidFill>
                    <a:srgbClr val="3366FF"/>
                  </a:solidFill>
                  <a:latin typeface="Symbol" pitchFamily="18" charset="2"/>
                  <a:sym typeface="Symbol" pitchFamily="18" charset="2"/>
                </a:rPr>
                <a:t>t   m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472195" y="2358162"/>
            <a:ext cx="4266452" cy="2403907"/>
            <a:chOff x="4769467" y="3667483"/>
            <a:chExt cx="4266452" cy="2403907"/>
          </a:xfrm>
        </p:grpSpPr>
        <p:sp>
          <p:nvSpPr>
            <p:cNvPr id="57" name="Rectangle 56"/>
            <p:cNvSpPr/>
            <p:nvPr/>
          </p:nvSpPr>
          <p:spPr>
            <a:xfrm>
              <a:off x="4769467" y="3667483"/>
              <a:ext cx="4266452" cy="2403907"/>
            </a:xfrm>
            <a:prstGeom prst="rect">
              <a:avLst/>
            </a:prstGeom>
            <a:solidFill>
              <a:srgbClr val="FFFF66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Text Box 41"/>
            <p:cNvSpPr txBox="1">
              <a:spLocks noChangeArrowheads="1"/>
            </p:cNvSpPr>
            <p:nvPr/>
          </p:nvSpPr>
          <p:spPr bwMode="auto">
            <a:xfrm>
              <a:off x="4769467" y="3682251"/>
              <a:ext cx="3177908" cy="206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GB" sz="1600" dirty="0" err="1" smtClean="0">
                  <a:solidFill>
                    <a:srgbClr val="FF0000"/>
                  </a:solidFill>
                  <a:latin typeface="Comic Sans MS"/>
                  <a:cs typeface="Comic Sans MS"/>
                </a:rPr>
                <a:t>Hadronic</a:t>
              </a:r>
              <a:r>
                <a:rPr lang="en-GB" sz="1600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 interactions in  lead: </a:t>
              </a:r>
            </a:p>
            <a:p>
              <a:endParaRPr lang="en-GB" sz="1600" dirty="0" smtClean="0">
                <a:solidFill>
                  <a:srgbClr val="FF0000"/>
                </a:solidFill>
                <a:latin typeface="Comic Sans MS"/>
                <a:cs typeface="Comic Sans MS"/>
              </a:endParaRPr>
            </a:p>
            <a:p>
              <a:r>
                <a:rPr lang="en-GB" sz="1600" dirty="0" err="1" smtClean="0">
                  <a:latin typeface="Comic Sans MS"/>
                  <a:cs typeface="Comic Sans MS"/>
                </a:rPr>
                <a:t>Bck</a:t>
              </a:r>
              <a:r>
                <a:rPr lang="en-GB" sz="1600" dirty="0" smtClean="0">
                  <a:latin typeface="Comic Sans MS"/>
                  <a:cs typeface="Comic Sans MS"/>
                </a:rPr>
                <a:t>. to </a:t>
              </a:r>
              <a:r>
                <a:rPr lang="en-GB" sz="1600" dirty="0" smtClean="0">
                  <a:solidFill>
                    <a:srgbClr val="3366FF"/>
                  </a:solidFill>
                  <a:latin typeface="Symbol" pitchFamily="18" charset="2"/>
                  <a:sym typeface="Symbol" pitchFamily="18" charset="2"/>
                </a:rPr>
                <a:t>t   </a:t>
              </a:r>
              <a:r>
                <a:rPr lang="en-GB" sz="1600" dirty="0" smtClean="0">
                  <a:solidFill>
                    <a:srgbClr val="3366FF"/>
                  </a:solidFill>
                  <a:latin typeface="Arial Rounded MT Bold" pitchFamily="34" charset="0"/>
                  <a:sym typeface="Symbol" pitchFamily="18" charset="2"/>
                </a:rPr>
                <a:t>h</a:t>
              </a:r>
              <a:r>
                <a:rPr lang="en-GB" sz="1600" dirty="0" smtClean="0">
                  <a:solidFill>
                    <a:srgbClr val="3366FF"/>
                  </a:solidFill>
                  <a:latin typeface="Symbol" pitchFamily="18" charset="2"/>
                  <a:sym typeface="Symbol" pitchFamily="18" charset="2"/>
                </a:rPr>
                <a:t> </a:t>
              </a:r>
            </a:p>
            <a:p>
              <a:endParaRPr lang="en-GB" sz="1600" dirty="0" smtClean="0">
                <a:latin typeface="Arial Rounded MT Bold" pitchFamily="34" charset="0"/>
              </a:endParaRPr>
            </a:p>
            <a:p>
              <a:endParaRPr lang="en-GB" sz="1600" dirty="0" smtClean="0">
                <a:latin typeface="Arial Rounded MT Bold" pitchFamily="34" charset="0"/>
              </a:endParaRPr>
            </a:p>
            <a:p>
              <a:r>
                <a:rPr lang="en-GB" sz="1600" dirty="0" smtClean="0">
                  <a:latin typeface="Comic Sans MS" pitchFamily="66" charset="0"/>
                </a:rPr>
                <a:t>or  to</a:t>
              </a:r>
              <a:r>
                <a:rPr lang="en-GB" sz="1600" dirty="0" smtClean="0">
                  <a:latin typeface="Arial Rounded MT Bold" pitchFamily="34" charset="0"/>
                </a:rPr>
                <a:t> </a:t>
              </a:r>
              <a:r>
                <a:rPr lang="en-GB" sz="1600" dirty="0" smtClean="0">
                  <a:solidFill>
                    <a:srgbClr val="3366FF"/>
                  </a:solidFill>
                  <a:latin typeface="Symbol" pitchFamily="18" charset="2"/>
                  <a:sym typeface="Symbol" pitchFamily="18" charset="2"/>
                </a:rPr>
                <a:t>t   m  </a:t>
              </a:r>
            </a:p>
            <a:p>
              <a:r>
                <a:rPr lang="en-GB" sz="1600" dirty="0" smtClean="0">
                  <a:latin typeface="Comic Sans MS" pitchFamily="66" charset="0"/>
                  <a:sym typeface="Symbol" pitchFamily="18" charset="2"/>
                </a:rPr>
                <a:t>(</a:t>
              </a:r>
              <a:r>
                <a:rPr lang="en-GB" sz="1600" dirty="0" smtClean="0">
                  <a:latin typeface="Comic Sans MS" pitchFamily="66" charset="0"/>
                </a:rPr>
                <a:t>if hadron </a:t>
              </a:r>
              <a:r>
                <a:rPr lang="en-GB" sz="1600" dirty="0" err="1" smtClean="0">
                  <a:latin typeface="Comic Sans MS" pitchFamily="66" charset="0"/>
                </a:rPr>
                <a:t>misid</a:t>
              </a:r>
              <a:r>
                <a:rPr lang="en-GB" sz="1600" dirty="0" smtClean="0">
                  <a:latin typeface="Comic Sans MS" pitchFamily="66" charset="0"/>
                </a:rPr>
                <a:t> or </a:t>
              </a:r>
              <a:br>
                <a:rPr lang="en-GB" sz="1600" dirty="0" smtClean="0">
                  <a:latin typeface="Comic Sans MS" pitchFamily="66" charset="0"/>
                </a:rPr>
              </a:br>
              <a:r>
                <a:rPr lang="en-GB" sz="1600" dirty="0" smtClean="0">
                  <a:latin typeface="Comic Sans MS" pitchFamily="66" charset="0"/>
                </a:rPr>
                <a:t>mismatched with </a:t>
              </a:r>
              <a:r>
                <a:rPr lang="en-GB" sz="1600" dirty="0" err="1" smtClean="0">
                  <a:latin typeface="Comic Sans MS" pitchFamily="66" charset="0"/>
                </a:rPr>
                <a:t>muon</a:t>
              </a:r>
              <a:r>
                <a:rPr lang="en-GB" sz="1600" dirty="0" smtClean="0">
                  <a:latin typeface="Comic Sans MS" pitchFamily="66" charset="0"/>
                </a:rPr>
                <a:t>)</a:t>
              </a:r>
              <a:endParaRPr lang="en-GB" sz="1600" dirty="0">
                <a:latin typeface="Comic Sans MS" pitchFamily="66" charset="0"/>
                <a:sym typeface="Symbol" pitchFamily="18" charset="2"/>
              </a:endParaRPr>
            </a:p>
          </p:txBody>
        </p:sp>
        <p:grpSp>
          <p:nvGrpSpPr>
            <p:cNvPr id="99" name="Group 98"/>
            <p:cNvGrpSpPr/>
            <p:nvPr/>
          </p:nvGrpSpPr>
          <p:grpSpPr>
            <a:xfrm>
              <a:off x="7189834" y="3750213"/>
              <a:ext cx="1739549" cy="1143000"/>
              <a:chOff x="7101238" y="3949100"/>
              <a:chExt cx="1739549" cy="1143000"/>
            </a:xfrm>
          </p:grpSpPr>
          <p:grpSp>
            <p:nvGrpSpPr>
              <p:cNvPr id="100" name="Group 99"/>
              <p:cNvGrpSpPr/>
              <p:nvPr/>
            </p:nvGrpSpPr>
            <p:grpSpPr>
              <a:xfrm>
                <a:off x="7101238" y="3949100"/>
                <a:ext cx="1439862" cy="1143000"/>
                <a:chOff x="7101238" y="3919564"/>
                <a:chExt cx="1439862" cy="1143000"/>
              </a:xfrm>
            </p:grpSpPr>
            <p:sp>
              <p:nvSpPr>
                <p:cNvPr id="102" name="Line 32"/>
                <p:cNvSpPr>
                  <a:spLocks noChangeShapeType="1"/>
                </p:cNvSpPr>
                <p:nvPr/>
              </p:nvSpPr>
              <p:spPr bwMode="auto">
                <a:xfrm>
                  <a:off x="7234588" y="4554564"/>
                  <a:ext cx="38893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" name="Line 33"/>
                <p:cNvSpPr>
                  <a:spLocks noChangeShapeType="1"/>
                </p:cNvSpPr>
                <p:nvPr/>
              </p:nvSpPr>
              <p:spPr bwMode="auto">
                <a:xfrm>
                  <a:off x="7623525" y="4554564"/>
                  <a:ext cx="323850" cy="352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4" name="Line 34"/>
                <p:cNvSpPr>
                  <a:spLocks noChangeShapeType="1"/>
                </p:cNvSpPr>
                <p:nvPr/>
              </p:nvSpPr>
              <p:spPr bwMode="auto">
                <a:xfrm>
                  <a:off x="7623525" y="4554564"/>
                  <a:ext cx="260350" cy="3524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5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7101238" y="4054502"/>
                  <a:ext cx="417512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2000">
                      <a:latin typeface="Times New Roman" pitchFamily="18" charset="0"/>
                      <a:sym typeface="Symbol" pitchFamily="18" charset="2"/>
                    </a:rPr>
                    <a:t></a:t>
                  </a:r>
                  <a:r>
                    <a:rPr lang="fr-FR" sz="2000" b="1" baseline="-25000">
                      <a:latin typeface="Times New Roman" pitchFamily="18" charset="0"/>
                      <a:sym typeface="Symbol" pitchFamily="18" charset="2"/>
                    </a:rPr>
                    <a:t></a:t>
                  </a:r>
                </a:p>
              </p:txBody>
            </p:sp>
            <p:sp>
              <p:nvSpPr>
                <p:cNvPr id="106" name="Line 36"/>
                <p:cNvSpPr>
                  <a:spLocks noChangeShapeType="1"/>
                </p:cNvSpPr>
                <p:nvPr/>
              </p:nvSpPr>
              <p:spPr bwMode="auto">
                <a:xfrm>
                  <a:off x="7639400" y="4605364"/>
                  <a:ext cx="228600" cy="4572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7" name="Line 37"/>
                <p:cNvSpPr>
                  <a:spLocks noChangeShapeType="1"/>
                </p:cNvSpPr>
                <p:nvPr/>
              </p:nvSpPr>
              <p:spPr bwMode="auto">
                <a:xfrm flipV="1">
                  <a:off x="7639400" y="4376764"/>
                  <a:ext cx="457200" cy="19050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8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7636225" y="3919564"/>
                  <a:ext cx="417512" cy="4000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fr-FR" sz="2000" dirty="0">
                      <a:latin typeface="Times New Roman" pitchFamily="18" charset="0"/>
                      <a:sym typeface="Symbol" pitchFamily="18" charset="2"/>
                    </a:rPr>
                    <a:t></a:t>
                  </a:r>
                  <a:r>
                    <a:rPr lang="fr-FR" sz="2000" b="1" baseline="-25000" dirty="0">
                      <a:latin typeface="Times New Roman" pitchFamily="18" charset="0"/>
                      <a:sym typeface="Symbol" pitchFamily="18" charset="2"/>
                    </a:rPr>
                    <a:t></a:t>
                  </a:r>
                </a:p>
              </p:txBody>
            </p:sp>
            <p:sp>
              <p:nvSpPr>
                <p:cNvPr id="109" name="Line 39"/>
                <p:cNvSpPr>
                  <a:spLocks noChangeShapeType="1"/>
                </p:cNvSpPr>
                <p:nvPr/>
              </p:nvSpPr>
              <p:spPr bwMode="auto">
                <a:xfrm>
                  <a:off x="7639400" y="4554564"/>
                  <a:ext cx="381000" cy="381000"/>
                </a:xfrm>
                <a:prstGeom prst="line">
                  <a:avLst/>
                </a:pr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0" name="Line 40"/>
                <p:cNvSpPr>
                  <a:spLocks noChangeShapeType="1"/>
                </p:cNvSpPr>
                <p:nvPr/>
              </p:nvSpPr>
              <p:spPr bwMode="auto">
                <a:xfrm flipV="1">
                  <a:off x="8007700" y="4783164"/>
                  <a:ext cx="533400" cy="152400"/>
                </a:xfrm>
                <a:prstGeom prst="line">
                  <a:avLst/>
                </a:prstGeom>
                <a:noFill/>
                <a:ln w="19050" cmpd="sng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101" name="ZoneTexte 77"/>
              <p:cNvSpPr txBox="1">
                <a:spLocks noChangeArrowheads="1"/>
              </p:cNvSpPr>
              <p:nvPr/>
            </p:nvSpPr>
            <p:spPr bwMode="auto">
              <a:xfrm>
                <a:off x="8532812" y="4648736"/>
                <a:ext cx="307975" cy="338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600" dirty="0">
                    <a:latin typeface="Arial Rounded MT Bold" pitchFamily="34" charset="0"/>
                  </a:rPr>
                  <a:t>h</a:t>
                </a:r>
              </a:p>
            </p:txBody>
          </p:sp>
        </p:grpSp>
        <p:grpSp>
          <p:nvGrpSpPr>
            <p:cNvPr id="112" name="Group 111"/>
            <p:cNvGrpSpPr/>
            <p:nvPr/>
          </p:nvGrpSpPr>
          <p:grpSpPr>
            <a:xfrm>
              <a:off x="7042238" y="4948283"/>
              <a:ext cx="1993681" cy="973474"/>
              <a:chOff x="2775150" y="1892295"/>
              <a:chExt cx="1993681" cy="973474"/>
            </a:xfrm>
          </p:grpSpPr>
          <p:sp>
            <p:nvSpPr>
              <p:cNvPr id="113" name="Text Box 10"/>
              <p:cNvSpPr txBox="1">
                <a:spLocks noChangeArrowheads="1"/>
              </p:cNvSpPr>
              <p:nvPr/>
            </p:nvSpPr>
            <p:spPr bwMode="auto">
              <a:xfrm>
                <a:off x="4007084" y="1892295"/>
                <a:ext cx="761747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b="1" dirty="0">
                    <a:latin typeface="Times New Roman" pitchFamily="18" charset="0"/>
                    <a:sym typeface="Symbol" pitchFamily="18" charset="2"/>
                  </a:rPr>
                  <a:t></a:t>
                </a:r>
                <a:r>
                  <a:rPr lang="fr-FR" b="1" baseline="30000" dirty="0" smtClean="0">
                    <a:latin typeface="Times New Roman" pitchFamily="18" charset="0"/>
                    <a:sym typeface="Symbol" pitchFamily="18" charset="2"/>
                  </a:rPr>
                  <a:t>--</a:t>
                </a:r>
                <a:r>
                  <a:rPr lang="fr-FR" b="1" dirty="0" smtClean="0">
                    <a:latin typeface="Times New Roman" pitchFamily="18" charset="0"/>
                    <a:sym typeface="Symbol" pitchFamily="18" charset="2"/>
                  </a:rPr>
                  <a:t>,</a:t>
                </a:r>
                <a:r>
                  <a:rPr lang="fr-FR" dirty="0">
                    <a:latin typeface="Times New Roman" pitchFamily="18" charset="0"/>
                    <a:sym typeface="Symbol" pitchFamily="18" charset="2"/>
                  </a:rPr>
                  <a:t> </a:t>
                </a:r>
                <a:r>
                  <a:rPr lang="fr-FR" b="1" baseline="-25000" dirty="0">
                    <a:latin typeface="Times New Roman" pitchFamily="18" charset="0"/>
                    <a:sym typeface="Symbol" pitchFamily="18" charset="2"/>
                  </a:rPr>
                  <a:t></a:t>
                </a:r>
              </a:p>
              <a:p>
                <a:endParaRPr lang="fr-FR" b="1" baseline="300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4" name="Text Box 2"/>
              <p:cNvSpPr txBox="1">
                <a:spLocks noChangeArrowheads="1"/>
              </p:cNvSpPr>
              <p:nvPr/>
            </p:nvSpPr>
            <p:spPr bwMode="auto">
              <a:xfrm>
                <a:off x="2775150" y="1978030"/>
                <a:ext cx="393595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dirty="0">
                    <a:latin typeface="Times New Roman" pitchFamily="18" charset="0"/>
                    <a:sym typeface="Symbol" pitchFamily="18" charset="2"/>
                  </a:rPr>
                  <a:t></a:t>
                </a:r>
                <a:r>
                  <a:rPr lang="fr-FR" b="1" baseline="-25000" dirty="0" smtClean="0">
                    <a:latin typeface="Times New Roman" pitchFamily="18" charset="0"/>
                    <a:sym typeface="Symbol" pitchFamily="18" charset="2"/>
                  </a:rPr>
                  <a:t></a:t>
                </a:r>
                <a:endParaRPr lang="fr-FR" b="1" baseline="-25000" dirty="0">
                  <a:latin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15" name="Line 4"/>
              <p:cNvSpPr>
                <a:spLocks noChangeShapeType="1"/>
              </p:cNvSpPr>
              <p:nvPr/>
            </p:nvSpPr>
            <p:spPr bwMode="auto">
              <a:xfrm>
                <a:off x="2851351" y="2490784"/>
                <a:ext cx="38894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6" name="Line 5"/>
              <p:cNvSpPr>
                <a:spLocks noChangeShapeType="1"/>
              </p:cNvSpPr>
              <p:nvPr/>
            </p:nvSpPr>
            <p:spPr bwMode="auto">
              <a:xfrm flipV="1">
                <a:off x="3240292" y="2179633"/>
                <a:ext cx="811218" cy="311151"/>
              </a:xfrm>
              <a:prstGeom prst="line">
                <a:avLst/>
              </a:prstGeom>
              <a:noFill/>
              <a:ln w="28575">
                <a:solidFill>
                  <a:srgbClr val="33CC33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7" name="Line 6"/>
              <p:cNvSpPr>
                <a:spLocks noChangeShapeType="1"/>
              </p:cNvSpPr>
              <p:nvPr/>
            </p:nvSpPr>
            <p:spPr bwMode="auto">
              <a:xfrm>
                <a:off x="3240292" y="2490784"/>
                <a:ext cx="420690" cy="273051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8" name="Line 7"/>
              <p:cNvSpPr>
                <a:spLocks noChangeShapeType="1"/>
              </p:cNvSpPr>
              <p:nvPr/>
            </p:nvSpPr>
            <p:spPr bwMode="auto">
              <a:xfrm flipV="1">
                <a:off x="3660982" y="2630690"/>
                <a:ext cx="620909" cy="133144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19" name="Line 8"/>
              <p:cNvSpPr>
                <a:spLocks noChangeShapeType="1"/>
              </p:cNvSpPr>
              <p:nvPr/>
            </p:nvSpPr>
            <p:spPr bwMode="auto">
              <a:xfrm>
                <a:off x="3240292" y="2490784"/>
                <a:ext cx="323852" cy="3524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0" name="Line 9"/>
              <p:cNvSpPr>
                <a:spLocks noChangeShapeType="1"/>
              </p:cNvSpPr>
              <p:nvPr/>
            </p:nvSpPr>
            <p:spPr bwMode="auto">
              <a:xfrm>
                <a:off x="3240292" y="2490784"/>
                <a:ext cx="260352" cy="35242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121" name="Text Box 12"/>
              <p:cNvSpPr txBox="1">
                <a:spLocks noChangeArrowheads="1"/>
              </p:cNvSpPr>
              <p:nvPr/>
            </p:nvSpPr>
            <p:spPr bwMode="auto">
              <a:xfrm>
                <a:off x="4363377" y="2527215"/>
                <a:ext cx="341246" cy="3385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en-GB" sz="1600" dirty="0">
                    <a:latin typeface="Comic Sans MS" pitchFamily="66" charset="0"/>
                  </a:rPr>
                  <a:t>h</a:t>
                </a:r>
                <a:endParaRPr lang="en-GB" sz="1600" baseline="30000" dirty="0">
                  <a:latin typeface="Comic Sans MS" pitchFamily="66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661640" y="62556"/>
            <a:ext cx="291758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3366FF"/>
                </a:solidFill>
                <a:latin typeface="Comic Sans MS"/>
                <a:ea typeface="Lucida Grande"/>
                <a:cs typeface="Comic Sans MS"/>
              </a:rPr>
              <a:t>Background to </a:t>
            </a:r>
            <a:endParaRPr lang="en-US" sz="32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6341" y="896801"/>
            <a:ext cx="4296884" cy="900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1600" dirty="0" smtClean="0">
                <a:latin typeface="Comic Sans MS"/>
                <a:cs typeface="Comic Sans MS"/>
              </a:rPr>
              <a:t>MC tuned on CHORUS data (cross section and fragmentation functions), validated with measured charm events in OPERA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4785541" y="3012104"/>
            <a:ext cx="429688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FLUKA + test beam data (OPERA bricks exposed to pion beams)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4836341" y="5266858"/>
            <a:ext cx="4296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MC tuned on old measurements on lead form factor + dedicated test beam (in progress)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29" name="Straight Arrow Connector 28"/>
          <p:cNvCxnSpPr/>
          <p:nvPr/>
        </p:nvCxnSpPr>
        <p:spPr>
          <a:xfrm>
            <a:off x="342900" y="1230304"/>
            <a:ext cx="12700" cy="4497396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5400000">
            <a:off x="-1444892" y="3072851"/>
            <a:ext cx="3337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In decreasing order of relevance  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71458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397" y="113999"/>
            <a:ext cx="7963807" cy="461962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Search for decay topologies: charm control sample</a:t>
            </a:r>
            <a:endParaRPr lang="en-US" sz="2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21</a:t>
            </a:fld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18491" y="1878318"/>
            <a:ext cx="4944618" cy="4440018"/>
            <a:chOff x="419100" y="889160"/>
            <a:chExt cx="4876800" cy="4379121"/>
          </a:xfrm>
        </p:grpSpPr>
        <p:pic>
          <p:nvPicPr>
            <p:cNvPr id="7" name="Picture 6" descr="DS_fig_x1.tif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889160"/>
              <a:ext cx="4876800" cy="2222339"/>
            </a:xfrm>
            <a:prstGeom prst="rect">
              <a:avLst/>
            </a:prstGeom>
          </p:spPr>
        </p:pic>
        <p:pic>
          <p:nvPicPr>
            <p:cNvPr id="8" name="Picture 7" descr="DS_fig_x2.tif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9100" y="3111499"/>
              <a:ext cx="4876800" cy="2156782"/>
            </a:xfrm>
            <a:prstGeom prst="rect">
              <a:avLst/>
            </a:prstGeom>
          </p:spPr>
        </p:pic>
      </p:grpSp>
      <p:sp>
        <p:nvSpPr>
          <p:cNvPr id="9" name="Text Box 112"/>
          <p:cNvSpPr txBox="1">
            <a:spLocks noChangeArrowheads="1"/>
          </p:cNvSpPr>
          <p:nvPr/>
        </p:nvSpPr>
        <p:spPr bwMode="auto">
          <a:xfrm>
            <a:off x="1984324" y="576895"/>
            <a:ext cx="5471321" cy="1657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60876" rIns="90000" bIns="4500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r>
              <a:rPr lang="en-GB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C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harmed hadrons produced by 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/>
                <a:ea typeface="Lucida Grande"/>
                <a:cs typeface="Lucida Grande"/>
              </a:rPr>
              <a:t>ν</a:t>
            </a:r>
            <a:r>
              <a:rPr lang="en-GB" baseline="-25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Grande"/>
                <a:ea typeface="Lucida Grande"/>
                <a:cs typeface="Lucida Grande"/>
              </a:rPr>
              <a:t>μ</a:t>
            </a:r>
            <a:r>
              <a:rPr lang="en-GB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CC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 interactions 	</a:t>
            </a:r>
            <a:r>
              <a:rPr lang="en-GB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  <a:sym typeface="Wingdings"/>
              </a:rPr>
              <a:t> </a:t>
            </a:r>
            <a:r>
              <a:rPr lang="en-GB" dirty="0" err="1" smtClean="0">
                <a:solidFill>
                  <a:srgbClr val="FF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muon</a:t>
            </a:r>
            <a:r>
              <a:rPr lang="en-GB" dirty="0" smtClean="0">
                <a:solidFill>
                  <a:srgbClr val="FF008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 at the primary vertex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,</a:t>
            </a:r>
          </a:p>
          <a:p>
            <a:r>
              <a:rPr lang="en-GB" dirty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M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ass and lifetime charmed hadrons ~ tau lepton</a:t>
            </a:r>
            <a: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/>
            </a:r>
            <a:br>
              <a:rPr lang="en-GB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</a:b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</a:rPr>
              <a:t>	</a:t>
            </a:r>
            <a:r>
              <a:rPr lang="en-GB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omic Sans MS"/>
                <a:cs typeface="Comic Sans MS"/>
                <a:sym typeface="Wingdings"/>
              </a:rPr>
              <a:t> similar decay topology </a:t>
            </a:r>
            <a:endParaRPr lang="en-GB" dirty="0" smtClean="0">
              <a:effectLst>
                <a:outerShdw blurRad="38100" dist="38100" dir="2700000" algn="tl">
                  <a:srgbClr val="C0C0C0"/>
                </a:outerShdw>
              </a:effectLst>
              <a:latin typeface="Comic Sans MS"/>
              <a:cs typeface="Comic Sans M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7492578" y="386743"/>
            <a:ext cx="1352179" cy="2209800"/>
            <a:chOff x="6025779" y="1354929"/>
            <a:chExt cx="1352179" cy="2209800"/>
          </a:xfrm>
        </p:grpSpPr>
        <p:sp>
          <p:nvSpPr>
            <p:cNvPr id="23" name="Oval 22"/>
            <p:cNvSpPr/>
            <p:nvPr/>
          </p:nvSpPr>
          <p:spPr>
            <a:xfrm>
              <a:off x="6025779" y="1354929"/>
              <a:ext cx="1352179" cy="2209800"/>
            </a:xfrm>
            <a:prstGeom prst="ellipse">
              <a:avLst/>
            </a:prstGeom>
            <a:noFill/>
            <a:ln>
              <a:solidFill>
                <a:srgbClr val="FF6600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6216248" y="1541545"/>
              <a:ext cx="1161710" cy="1661025"/>
              <a:chOff x="5338832" y="1243274"/>
              <a:chExt cx="1161710" cy="1661025"/>
            </a:xfrm>
          </p:grpSpPr>
          <p:grpSp>
            <p:nvGrpSpPr>
              <p:cNvPr id="11" name="Gruppo 17"/>
              <p:cNvGrpSpPr/>
              <p:nvPr/>
            </p:nvGrpSpPr>
            <p:grpSpPr>
              <a:xfrm>
                <a:off x="5409548" y="1243274"/>
                <a:ext cx="615408" cy="1661025"/>
                <a:chOff x="7934325" y="1485900"/>
                <a:chExt cx="1012825" cy="2733675"/>
              </a:xfrm>
            </p:grpSpPr>
            <p:sp>
              <p:nvSpPr>
                <p:cNvPr id="12" name="正方形/長方形 5"/>
                <p:cNvSpPr>
                  <a:spLocks noChangeArrowheads="1"/>
                </p:cNvSpPr>
                <p:nvPr/>
              </p:nvSpPr>
              <p:spPr bwMode="auto">
                <a:xfrm>
                  <a:off x="7934325" y="2844800"/>
                  <a:ext cx="353384" cy="36932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91435" tIns="45718" rIns="91435" bIns="45718">
                  <a:spAutoFit/>
                </a:bodyPr>
                <a:lstStyle/>
                <a:p>
                  <a:r>
                    <a:rPr lang="el-GR" altLang="ja-JP" dirty="0">
                      <a:solidFill>
                        <a:srgbClr val="0000FF"/>
                      </a:solidFill>
                      <a:latin typeface="Times New Roman"/>
                      <a:cs typeface="Times New Roman"/>
                    </a:rPr>
                    <a:t>Φ</a:t>
                  </a:r>
                  <a:endParaRPr lang="ja-JP" altLang="en-US" dirty="0">
                    <a:solidFill>
                      <a:srgbClr val="0000FF"/>
                    </a:solidFill>
                    <a:latin typeface="Times New Roman"/>
                    <a:cs typeface="Times New Roman"/>
                  </a:endParaRPr>
                </a:p>
              </p:txBody>
            </p:sp>
            <p:cxnSp>
              <p:nvCxnSpPr>
                <p:cNvPr id="13" name="直線コネクタ 5"/>
                <p:cNvCxnSpPr>
                  <a:stCxn id="18" idx="3"/>
                </p:cNvCxnSpPr>
                <p:nvPr/>
              </p:nvCxnSpPr>
              <p:spPr>
                <a:xfrm flipH="1" flipV="1">
                  <a:off x="8302625" y="1485900"/>
                  <a:ext cx="235189" cy="1490576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" name="直線コネクタ 35"/>
                <p:cNvCxnSpPr/>
                <p:nvPr/>
              </p:nvCxnSpPr>
              <p:spPr>
                <a:xfrm>
                  <a:off x="8499475" y="3275013"/>
                  <a:ext cx="295275" cy="928687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直線コネクタ 38"/>
                <p:cNvCxnSpPr/>
                <p:nvPr/>
              </p:nvCxnSpPr>
              <p:spPr>
                <a:xfrm flipH="1">
                  <a:off x="8302625" y="3292475"/>
                  <a:ext cx="184150" cy="927100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直線コネクタ 40"/>
                <p:cNvCxnSpPr/>
                <p:nvPr/>
              </p:nvCxnSpPr>
              <p:spPr>
                <a:xfrm flipH="1">
                  <a:off x="8035925" y="3292475"/>
                  <a:ext cx="438150" cy="887413"/>
                </a:xfrm>
                <a:prstGeom prst="line">
                  <a:avLst/>
                </a:prstGeom>
                <a:ln w="28575" cmpd="sng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直線コネクタ 44"/>
                <p:cNvCxnSpPr/>
                <p:nvPr/>
              </p:nvCxnSpPr>
              <p:spPr>
                <a:xfrm flipH="1">
                  <a:off x="8499475" y="2997200"/>
                  <a:ext cx="41275" cy="295275"/>
                </a:xfrm>
                <a:prstGeom prst="line">
                  <a:avLst/>
                </a:prstGeom>
                <a:ln w="381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円/楕円 20"/>
                <p:cNvSpPr/>
                <p:nvPr/>
              </p:nvSpPr>
              <p:spPr>
                <a:xfrm>
                  <a:off x="8528050" y="2901950"/>
                  <a:ext cx="66675" cy="87313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lang="ja-JP" altLang="en-US">
                    <a:solidFill>
                      <a:srgbClr val="FFFFFF"/>
                    </a:solidFill>
                  </a:endParaRPr>
                </a:p>
              </p:txBody>
            </p:sp>
            <p:sp>
              <p:nvSpPr>
                <p:cNvPr id="19" name="円弧 3"/>
                <p:cNvSpPr/>
                <p:nvPr/>
              </p:nvSpPr>
              <p:spPr>
                <a:xfrm rot="13439003">
                  <a:off x="8283575" y="2698750"/>
                  <a:ext cx="663575" cy="647700"/>
                </a:xfrm>
                <a:prstGeom prst="arc">
                  <a:avLst>
                    <a:gd name="adj1" fmla="val 16200000"/>
                    <a:gd name="adj2" fmla="val 344341"/>
                  </a:avLst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lIns="91435" tIns="45718" rIns="91435" bIns="45718" anchor="ctr"/>
                <a:lstStyle/>
                <a:p>
                  <a:pPr algn="ctr">
                    <a:defRPr/>
                  </a:pPr>
                  <a:endParaRPr lang="ja-JP" altLang="en-US"/>
                </a:p>
              </p:txBody>
            </p:sp>
          </p:grpSp>
          <p:sp>
            <p:nvSpPr>
              <p:cNvPr id="20" name="CasellaDiTesto 18"/>
              <p:cNvSpPr txBox="1"/>
              <p:nvPr/>
            </p:nvSpPr>
            <p:spPr>
              <a:xfrm>
                <a:off x="5810817" y="2103689"/>
                <a:ext cx="689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D, </a:t>
                </a:r>
                <a:r>
                  <a:rPr lang="it-IT" dirty="0" err="1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Λ</a:t>
                </a:r>
                <a:r>
                  <a:rPr lang="it-IT" baseline="-25000" dirty="0" err="1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c</a:t>
                </a:r>
                <a:endParaRPr lang="it-IT" baseline="-25000" dirty="0">
                  <a:solidFill>
                    <a:srgbClr val="FF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5338832" y="1298546"/>
                <a:ext cx="33244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Symbol" charset="2"/>
                    <a:cs typeface="Symbol" charset="2"/>
                  </a:rPr>
                  <a:t>m</a:t>
                </a:r>
                <a:endParaRPr lang="en-US" sz="2000" dirty="0">
                  <a:latin typeface="Symbol" charset="2"/>
                  <a:cs typeface="Symbol" charset="2"/>
                </a:endParaRPr>
              </a:p>
            </p:txBody>
          </p:sp>
        </p:grpSp>
      </p:grpSp>
      <p:cxnSp>
        <p:nvCxnSpPr>
          <p:cNvPr id="26" name="Straight Arrow Connector 25"/>
          <p:cNvCxnSpPr>
            <a:stCxn id="23" idx="2"/>
          </p:cNvCxnSpPr>
          <p:nvPr/>
        </p:nvCxnSpPr>
        <p:spPr>
          <a:xfrm flipH="1">
            <a:off x="4623732" y="1491643"/>
            <a:ext cx="2868846" cy="1247990"/>
          </a:xfrm>
          <a:prstGeom prst="straightConnector1">
            <a:avLst/>
          </a:prstGeom>
          <a:ln>
            <a:solidFill>
              <a:srgbClr val="FF66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73438" y="5168389"/>
            <a:ext cx="3955866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2008-2010 OPERA data set</a:t>
            </a:r>
          </a:p>
          <a:p>
            <a:pPr algn="ctr">
              <a:lnSpc>
                <a:spcPct val="120000"/>
              </a:lnSpc>
            </a:pP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54 ± 4 </a:t>
            </a:r>
            <a:r>
              <a:rPr lang="en-US" sz="2000" dirty="0">
                <a:solidFill>
                  <a:srgbClr val="FF0080"/>
                </a:solidFill>
                <a:latin typeface="Comic Sans MS"/>
                <a:cs typeface="Comic Sans MS"/>
              </a:rPr>
              <a:t>charm </a:t>
            </a: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events expected </a:t>
            </a:r>
            <a:b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50 observed in control sample</a:t>
            </a:r>
            <a:endParaRPr lang="en-US" sz="20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28" name="Group 39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8199745"/>
              </p:ext>
            </p:extLst>
          </p:nvPr>
        </p:nvGraphicFramePr>
        <p:xfrm>
          <a:off x="5073438" y="2299160"/>
          <a:ext cx="3959964" cy="2844512"/>
        </p:xfrm>
        <a:graphic>
          <a:graphicData uri="http://schemas.openxmlformats.org/drawingml/2006/table">
            <a:tbl>
              <a:tblPr/>
              <a:tblGrid>
                <a:gridCol w="774013"/>
                <a:gridCol w="856247"/>
                <a:gridCol w="759918"/>
                <a:gridCol w="927601"/>
                <a:gridCol w="642185"/>
              </a:tblGrid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ap="flat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charm</a:t>
                      </a: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back-</a:t>
                      </a:r>
                      <a:b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</a:br>
                      <a:r>
                        <a:rPr kumimoji="0" lang="it-IT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ground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expected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data</a:t>
                      </a: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  <a:gs pos="50000">
                          <a:schemeClr val="bg1"/>
                        </a:gs>
                        <a:gs pos="100000">
                          <a:schemeClr val="bg1">
                            <a:gamma/>
                            <a:shade val="76078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</a:tr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prong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66667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21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9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3</a:t>
                      </a: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30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19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prong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66667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14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18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22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3 </a:t>
                      </a:r>
                      <a:r>
                        <a:rPr kumimoji="0" lang="it-IT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prong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66667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1.0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0.3</a:t>
                      </a: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16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 prong</a:t>
                      </a:r>
                      <a:endParaRPr kumimoji="0" lang="en-GB" sz="16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66667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-</a:t>
                      </a: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0.9 </a:t>
                      </a:r>
                      <a:r>
                        <a:rPr kumimoji="0" lang="it-IT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 </a:t>
                      </a: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0.2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4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723">
                <a:tc>
                  <a:txBody>
                    <a:bodyPr/>
                    <a:lstStyle/>
                    <a:p>
                      <a:pPr marL="0" marR="0" lvl="0" indent="0" algn="l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en-GB" sz="16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All</a:t>
                      </a:r>
                      <a:endParaRPr kumimoji="0" lang="en-GB" sz="16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0">
                      <a:gsLst>
                        <a:gs pos="0">
                          <a:schemeClr val="bg1"/>
                        </a:gs>
                        <a:gs pos="100000">
                          <a:schemeClr val="bg1">
                            <a:gamma/>
                            <a:shade val="66667"/>
                            <a:invGamma/>
                          </a:schemeClr>
                        </a:gs>
                      </a:gsLst>
                      <a:lin ang="2700000" scaled="1"/>
                    </a:gra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40±3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14</a:t>
                      </a: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±3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54±4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3001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charset="0"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D10C9"/>
                          </a:solidFill>
                          <a:effectLst/>
                          <a:latin typeface="Times New Roman" charset="0"/>
                          <a:ea typeface="ＭＳ Ｐゴシック" charset="0"/>
                        </a:rPr>
                        <a:t>50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rgbClr val="0D10C9"/>
                        </a:solidFill>
                        <a:effectLst/>
                        <a:latin typeface="Times New Roman" charset="0"/>
                        <a:ea typeface="ＭＳ Ｐゴシック" charset="0"/>
                      </a:endParaRPr>
                    </a:p>
                  </a:txBody>
                  <a:tcPr marL="49131" marR="49131" marT="24565" marB="2456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" name="Immagine 7" descr="Untitled.pdf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98" t="2669" r="25359" b="42426"/>
          <a:stretch/>
        </p:blipFill>
        <p:spPr>
          <a:xfrm>
            <a:off x="1" y="-25718"/>
            <a:ext cx="1984324" cy="2391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027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339"/>
            <a:ext cx="8229600" cy="48736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Oscillation results </a:t>
            </a:r>
            <a:endParaRPr lang="en-US" sz="36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TableCu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1" y="736600"/>
            <a:ext cx="5956299" cy="1955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78617" y="844034"/>
            <a:ext cx="2755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Kinematical selection cuts kept fixed since beginning of the experiment.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7251" y="3031523"/>
            <a:ext cx="4453304" cy="2852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Data sample: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2008/09 : 1</a:t>
            </a:r>
            <a:r>
              <a:rPr lang="en-US" baseline="30000" dirty="0" smtClean="0">
                <a:latin typeface="Comic Sans MS"/>
                <a:cs typeface="Comic Sans MS"/>
              </a:rPr>
              <a:t>st</a:t>
            </a:r>
            <a:r>
              <a:rPr lang="en-US" dirty="0" smtClean="0">
                <a:latin typeface="Comic Sans MS"/>
                <a:cs typeface="Comic Sans MS"/>
              </a:rPr>
              <a:t> and 2</a:t>
            </a:r>
            <a:r>
              <a:rPr lang="en-US" baseline="30000" dirty="0" smtClean="0">
                <a:latin typeface="Comic Sans MS"/>
                <a:cs typeface="Comic Sans MS"/>
              </a:rPr>
              <a:t>nd</a:t>
            </a:r>
            <a:r>
              <a:rPr lang="en-US" dirty="0" smtClean="0">
                <a:latin typeface="Comic Sans MS"/>
                <a:cs typeface="Comic Sans MS"/>
              </a:rPr>
              <a:t> probable brick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2010/11/12 : 1</a:t>
            </a:r>
            <a:r>
              <a:rPr lang="en-US" baseline="30000" dirty="0" smtClean="0">
                <a:latin typeface="Comic Sans MS"/>
                <a:cs typeface="Comic Sans MS"/>
              </a:rPr>
              <a:t>st</a:t>
            </a:r>
            <a:r>
              <a:rPr lang="en-US" dirty="0" smtClean="0">
                <a:latin typeface="Comic Sans MS"/>
                <a:cs typeface="Comic Sans MS"/>
              </a:rPr>
              <a:t> probable brick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5522 events </a:t>
            </a:r>
            <a:r>
              <a:rPr lang="en-US" dirty="0" err="1" smtClean="0">
                <a:latin typeface="Comic Sans MS"/>
                <a:cs typeface="Comic Sans MS"/>
              </a:rPr>
              <a:t>analysed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20000"/>
              </a:lnSpc>
            </a:pPr>
            <a:endParaRPr lang="en-US" dirty="0">
              <a:latin typeface="Comic Sans MS"/>
              <a:cs typeface="Comic Sans MS"/>
            </a:endParaRP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  <a:t>Expected 2.1 ± 0.4 </a:t>
            </a:r>
            <a:br>
              <a:rPr lang="en-US" sz="20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(</a:t>
            </a:r>
            <a:r>
              <a:rPr lang="en-US" sz="2000" dirty="0" smtClean="0">
                <a:solidFill>
                  <a:srgbClr val="7F7F7F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m</a:t>
            </a:r>
            <a:r>
              <a:rPr lang="en-US" sz="2000" baseline="-25000" dirty="0" smtClean="0">
                <a:solidFill>
                  <a:srgbClr val="7F7F7F"/>
                </a:solidFill>
                <a:latin typeface="Comic Sans MS"/>
                <a:cs typeface="Comic Sans MS"/>
              </a:rPr>
              <a:t>23</a:t>
            </a:r>
            <a:r>
              <a:rPr lang="en-US" sz="2000" baseline="30000" dirty="0" smtClean="0">
                <a:solidFill>
                  <a:srgbClr val="7F7F7F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 = 2.32x10</a:t>
            </a:r>
            <a:r>
              <a:rPr lang="en-US" sz="2000" baseline="30000" dirty="0" smtClean="0">
                <a:solidFill>
                  <a:srgbClr val="7F7F7F"/>
                </a:solidFill>
                <a:latin typeface="Comic Sans MS"/>
                <a:cs typeface="Comic Sans MS"/>
              </a:rPr>
              <a:t>-3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eV</a:t>
            </a:r>
            <a:r>
              <a:rPr lang="en-US" sz="2000" baseline="30000" dirty="0" smtClean="0">
                <a:solidFill>
                  <a:srgbClr val="7F7F7F"/>
                </a:solidFill>
                <a:latin typeface="Comic Sans MS"/>
                <a:cs typeface="Comic Sans MS"/>
              </a:rPr>
              <a:t>2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, </a:t>
            </a:r>
            <a:r>
              <a:rPr lang="en-US" sz="2000" dirty="0" smtClean="0">
                <a:solidFill>
                  <a:srgbClr val="7F7F7F"/>
                </a:solidFill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smtClean="0">
                <a:solidFill>
                  <a:srgbClr val="7F7F7F"/>
                </a:solidFill>
                <a:latin typeface="Comic Sans MS"/>
                <a:cs typeface="Comic Sans MS"/>
              </a:rPr>
              <a:t>23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=</a:t>
            </a:r>
            <a:r>
              <a:rPr lang="en-US" sz="2000" dirty="0" smtClean="0">
                <a:solidFill>
                  <a:srgbClr val="7F7F7F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sz="2000" dirty="0" smtClean="0">
                <a:solidFill>
                  <a:srgbClr val="7F7F7F"/>
                </a:solidFill>
                <a:latin typeface="Comic Sans MS"/>
                <a:cs typeface="Comic Sans MS"/>
              </a:rPr>
              <a:t>/4)</a:t>
            </a:r>
            <a:r>
              <a:rPr lang="en-US" sz="2000" dirty="0" smtClean="0">
                <a:solidFill>
                  <a:schemeClr val="bg1">
                    <a:lumMod val="65000"/>
                  </a:schemeClr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Observed 4</a:t>
            </a:r>
            <a:r>
              <a:rPr lang="en-US" sz="2000" dirty="0" smtClean="0">
                <a:latin typeface="Comic Sans MS"/>
                <a:cs typeface="Comic Sans MS"/>
              </a:rPr>
              <a:t> </a:t>
            </a:r>
            <a:endParaRPr lang="en-US" sz="2000" dirty="0">
              <a:solidFill>
                <a:schemeClr val="bg1">
                  <a:lumMod val="5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11" name="Picture 10" descr="ExpectedEv_graph_data_new.gif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124"/>
          <a:stretch/>
        </p:blipFill>
        <p:spPr>
          <a:xfrm>
            <a:off x="4661652" y="2405239"/>
            <a:ext cx="4198472" cy="4054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25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4</a:t>
            </a:fld>
            <a:endParaRPr lang="en-US"/>
          </a:p>
        </p:txBody>
      </p:sp>
      <p:pic>
        <p:nvPicPr>
          <p:cNvPr id="6" name="Immagine 5" descr="brick_1092217_Event12254000036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44" r="2491" b="-743"/>
          <a:stretch/>
        </p:blipFill>
        <p:spPr>
          <a:xfrm>
            <a:off x="10625" y="143285"/>
            <a:ext cx="9133375" cy="3238500"/>
          </a:xfrm>
          <a:prstGeom prst="rect">
            <a:avLst/>
          </a:prstGeom>
        </p:spPr>
      </p:pic>
      <p:pic>
        <p:nvPicPr>
          <p:cNvPr id="14" name="Segnaposto contenuto 6" descr="4th_tau_event_topolog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36" r="181"/>
          <a:stretch/>
        </p:blipFill>
        <p:spPr>
          <a:xfrm>
            <a:off x="10625" y="1806769"/>
            <a:ext cx="4213440" cy="2761843"/>
          </a:xfrm>
          <a:prstGeom prst="rect">
            <a:avLst/>
          </a:prstGeom>
          <a:ln>
            <a:solidFill>
              <a:srgbClr val="FF00FF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164915" y="4640571"/>
            <a:ext cx="3014537" cy="74736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Track 2 from neutrino interaction vertex, 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p = 1.9 </a:t>
            </a:r>
            <a:r>
              <a:rPr lang="en-US" sz="1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GeV</a:t>
            </a:r>
            <a:r>
              <a:rPr lang="en-US" sz="1400" dirty="0" smtClean="0">
                <a:solidFill>
                  <a:srgbClr val="FF0000"/>
                </a:solidFill>
                <a:latin typeface="Comic Sans MS"/>
                <a:cs typeface="Comic Sans MS"/>
              </a:rPr>
              <a:t> stopping in first iron slab</a:t>
            </a:r>
            <a:r>
              <a:rPr lang="en-US" sz="1400" dirty="0" smtClean="0">
                <a:solidFill>
                  <a:srgbClr val="3366FF"/>
                </a:solidFill>
                <a:latin typeface="Comic Sans MS"/>
                <a:cs typeface="Comic Sans MS"/>
              </a:rPr>
              <a:t> of the magnet</a:t>
            </a:r>
            <a:endParaRPr lang="en-US" sz="1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15" y="-10083"/>
            <a:ext cx="5398588" cy="655183"/>
          </a:xfrm>
          <a:solidFill>
            <a:schemeClr val="bg1">
              <a:alpha val="53000"/>
            </a:schemeClr>
          </a:solidFill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rgbClr val="FF0000"/>
                </a:solidFill>
              </a:rPr>
              <a:t>4</a:t>
            </a:r>
            <a:r>
              <a:rPr lang="en-US" sz="2800" baseline="30000" dirty="0" smtClean="0">
                <a:solidFill>
                  <a:srgbClr val="FF0000"/>
                </a:solidFill>
              </a:rPr>
              <a:t>th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i="1" dirty="0" err="1">
                <a:solidFill>
                  <a:srgbClr val="FF0000"/>
                </a:solidFill>
              </a:rPr>
              <a:t>ν</a:t>
            </a:r>
            <a:r>
              <a:rPr lang="en-US" sz="2800" i="1" baseline="-25000" dirty="0" err="1">
                <a:solidFill>
                  <a:srgbClr val="FF0000"/>
                </a:solidFill>
              </a:rPr>
              <a:t>τ</a:t>
            </a:r>
            <a:r>
              <a:rPr lang="en-US" sz="2800" i="1" baseline="-250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candidate </a:t>
            </a:r>
            <a:r>
              <a:rPr lang="en-US" sz="2800" i="1" dirty="0">
                <a:solidFill>
                  <a:srgbClr val="FF0000"/>
                </a:solidFill>
                <a:latin typeface="Symbol" charset="2"/>
                <a:cs typeface="Symbol" charset="2"/>
              </a:rPr>
              <a:t>(𝝉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→</a:t>
            </a:r>
            <a:r>
              <a:rPr lang="en-US" sz="2800" i="1" dirty="0" smtClean="0">
                <a:solidFill>
                  <a:srgbClr val="FF0000"/>
                </a:solidFill>
              </a:rPr>
              <a:t>h</a:t>
            </a:r>
            <a:r>
              <a:rPr lang="en-US" sz="2800" i="1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Symbol" charset="2"/>
                <a:cs typeface="Symbol" charset="2"/>
              </a:rPr>
              <a:t>  </a:t>
            </a:r>
            <a:r>
              <a:rPr lang="en-US" sz="2800" dirty="0">
                <a:solidFill>
                  <a:srgbClr val="FF0000"/>
                </a:solidFill>
              </a:rPr>
              <a:t>(</a:t>
            </a:r>
            <a:r>
              <a:rPr lang="en-US" sz="2800" dirty="0" smtClean="0">
                <a:solidFill>
                  <a:srgbClr val="FF0000"/>
                </a:solidFill>
              </a:rPr>
              <a:t>2014) </a:t>
            </a:r>
            <a:endParaRPr lang="en-US" sz="2800" dirty="0">
              <a:solidFill>
                <a:srgbClr val="FF0000"/>
              </a:solidFill>
            </a:endParaRPr>
          </a:p>
        </p:txBody>
      </p:sp>
      <p:grpSp>
        <p:nvGrpSpPr>
          <p:cNvPr id="7" name="Gruppo 5"/>
          <p:cNvGrpSpPr/>
          <p:nvPr/>
        </p:nvGrpSpPr>
        <p:grpSpPr>
          <a:xfrm>
            <a:off x="6112728" y="2912684"/>
            <a:ext cx="3007856" cy="2888496"/>
            <a:chOff x="5220072" y="1414674"/>
            <a:chExt cx="3456384" cy="331922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20072" y="1414674"/>
              <a:ext cx="3456384" cy="3319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テキスト ボックス 11"/>
            <p:cNvSpPr txBox="1"/>
            <p:nvPr/>
          </p:nvSpPr>
          <p:spPr>
            <a:xfrm>
              <a:off x="6444208" y="2600523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000099"/>
                  </a:solidFill>
                  <a:sym typeface="Symbol"/>
                </a:rPr>
                <a:t></a:t>
              </a:r>
              <a:r>
                <a:rPr kumimoji="1" lang="en-US" altLang="ja-JP" sz="1400" dirty="0" smtClean="0">
                  <a:solidFill>
                    <a:srgbClr val="000099"/>
                  </a:solidFill>
                  <a:sym typeface="Symbol"/>
                </a:rPr>
                <a:t>1</a:t>
              </a:r>
              <a:endParaRPr kumimoji="1" lang="ja-JP" alt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0" name="テキスト ボックス 12"/>
            <p:cNvSpPr txBox="1"/>
            <p:nvPr/>
          </p:nvSpPr>
          <p:spPr>
            <a:xfrm>
              <a:off x="8028384" y="3616895"/>
              <a:ext cx="34977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solidFill>
                    <a:srgbClr val="000099"/>
                  </a:solidFill>
                  <a:sym typeface="Symbol"/>
                </a:rPr>
                <a:t></a:t>
              </a:r>
              <a:r>
                <a:rPr lang="en-US" altLang="ja-JP" sz="1400" dirty="0" smtClean="0">
                  <a:solidFill>
                    <a:srgbClr val="000099"/>
                  </a:solidFill>
                  <a:sym typeface="Symbol"/>
                </a:rPr>
                <a:t>2</a:t>
              </a:r>
              <a:endParaRPr kumimoji="1" lang="ja-JP" alt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380312" y="2371799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99"/>
                  </a:solidFill>
                </a:rPr>
                <a:t>3</a:t>
              </a:r>
              <a:endParaRPr kumimoji="1" lang="ja-JP" alt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816242" y="2116212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99"/>
                  </a:solidFill>
                </a:rPr>
                <a:t>4</a:t>
              </a:r>
              <a:endParaRPr kumimoji="1" lang="ja-JP" altLang="en-US" sz="1400" dirty="0">
                <a:solidFill>
                  <a:srgbClr val="000099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732240" y="2611760"/>
              <a:ext cx="2760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>
                  <a:solidFill>
                    <a:srgbClr val="000099"/>
                  </a:solidFill>
                </a:rPr>
                <a:t>2</a:t>
              </a:r>
              <a:endParaRPr kumimoji="1" lang="ja-JP" altLang="en-US" sz="1400" dirty="0">
                <a:solidFill>
                  <a:srgbClr val="000099"/>
                </a:solidFill>
              </a:endParaRPr>
            </a:p>
          </p:txBody>
        </p:sp>
      </p:grpSp>
      <p:cxnSp>
        <p:nvCxnSpPr>
          <p:cNvPr id="20" name="Straight Arrow Connector 19"/>
          <p:cNvCxnSpPr>
            <a:stCxn id="24" idx="5"/>
            <a:endCxn id="25" idx="2"/>
          </p:cNvCxnSpPr>
          <p:nvPr/>
        </p:nvCxnSpPr>
        <p:spPr>
          <a:xfrm>
            <a:off x="4109306" y="2157859"/>
            <a:ext cx="2400673" cy="452795"/>
          </a:xfrm>
          <a:prstGeom prst="straightConnector1">
            <a:avLst/>
          </a:prstGeom>
          <a:ln>
            <a:solidFill>
              <a:srgbClr val="80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275529">
            <a:off x="3356244" y="2056265"/>
            <a:ext cx="867821" cy="262073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509979" y="2479617"/>
            <a:ext cx="544039" cy="262073"/>
          </a:xfrm>
          <a:prstGeom prst="ellipse">
            <a:avLst/>
          </a:prstGeom>
          <a:noFill/>
          <a:ln w="19050" cmpd="sng">
            <a:solidFill>
              <a:srgbClr val="8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>
            <a:stCxn id="29" idx="6"/>
            <a:endCxn id="30" idx="3"/>
          </p:cNvCxnSpPr>
          <p:nvPr/>
        </p:nvCxnSpPr>
        <p:spPr>
          <a:xfrm flipV="1">
            <a:off x="1954933" y="1285240"/>
            <a:ext cx="5608382" cy="2163409"/>
          </a:xfrm>
          <a:prstGeom prst="straightConnector1">
            <a:avLst/>
          </a:prstGeom>
          <a:ln>
            <a:solidFill>
              <a:srgbClr val="0000FF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 rot="20275529">
            <a:off x="1118919" y="3480681"/>
            <a:ext cx="867821" cy="262073"/>
          </a:xfrm>
          <a:prstGeom prst="ellipse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408837" y="1061547"/>
            <a:ext cx="1054845" cy="262073"/>
          </a:xfrm>
          <a:prstGeom prst="ellipse">
            <a:avLst/>
          </a:prstGeom>
          <a:noFill/>
          <a:ln w="19050" cmpd="sng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/>
        </p:nvCxnSpPr>
        <p:spPr>
          <a:xfrm flipH="1">
            <a:off x="10625" y="1139010"/>
            <a:ext cx="765444" cy="66775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928468" y="1139010"/>
            <a:ext cx="3295597" cy="667759"/>
          </a:xfrm>
          <a:prstGeom prst="line">
            <a:avLst/>
          </a:prstGeom>
          <a:ln>
            <a:solidFill>
              <a:srgbClr val="FF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39689" y="4126253"/>
            <a:ext cx="3175056" cy="2230098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4" y="5483967"/>
            <a:ext cx="3014538" cy="44272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6" name="TextBox 15"/>
          <p:cNvSpPr txBox="1"/>
          <p:nvPr/>
        </p:nvSpPr>
        <p:spPr>
          <a:xfrm rot="20220324">
            <a:off x="3615728" y="3457259"/>
            <a:ext cx="2503072" cy="738664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80"/>
                </a:solidFill>
                <a:latin typeface="Comic Sans MS"/>
                <a:cs typeface="Comic Sans MS"/>
              </a:rPr>
              <a:t>Important contribution from Padova (</a:t>
            </a:r>
            <a:r>
              <a:rPr lang="en-US" sz="1400" b="1" dirty="0" err="1" smtClean="0">
                <a:solidFill>
                  <a:srgbClr val="FF0080"/>
                </a:solidFill>
                <a:latin typeface="Comic Sans MS"/>
                <a:cs typeface="Comic Sans MS"/>
              </a:rPr>
              <a:t>A.Bertolin</a:t>
            </a:r>
            <a:r>
              <a:rPr lang="en-US" sz="1400" dirty="0" smtClean="0">
                <a:solidFill>
                  <a:srgbClr val="FF0080"/>
                </a:solidFill>
                <a:latin typeface="Comic Sans MS"/>
                <a:cs typeface="Comic Sans MS"/>
              </a:rPr>
              <a:t>) on </a:t>
            </a:r>
            <a:r>
              <a:rPr lang="en-US" sz="1400" dirty="0" err="1" smtClean="0">
                <a:solidFill>
                  <a:srgbClr val="FF0080"/>
                </a:solidFill>
                <a:latin typeface="Comic Sans MS"/>
                <a:cs typeface="Comic Sans MS"/>
              </a:rPr>
              <a:t>muon</a:t>
            </a:r>
            <a:r>
              <a:rPr lang="en-US" sz="1400" dirty="0" smtClean="0">
                <a:solidFill>
                  <a:srgbClr val="FF0080"/>
                </a:solidFill>
                <a:latin typeface="Comic Sans MS"/>
                <a:cs typeface="Comic Sans MS"/>
              </a:rPr>
              <a:t>-ID test. </a:t>
            </a:r>
            <a:endParaRPr lang="en-US" sz="14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282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5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14678" y="90462"/>
            <a:ext cx="7315929" cy="1001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Data sample: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2008/09 </a:t>
            </a:r>
            <a:r>
              <a:rPr lang="en-US" dirty="0" smtClean="0">
                <a:latin typeface="Comic Sans MS"/>
                <a:cs typeface="Comic Sans MS"/>
              </a:rPr>
              <a:t>: 398 (</a:t>
            </a:r>
            <a:r>
              <a:rPr lang="en-US" dirty="0">
                <a:latin typeface="Comic Sans MS"/>
                <a:cs typeface="Comic Sans MS"/>
              </a:rPr>
              <a:t>0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latin typeface="Comic Sans MS"/>
                <a:cs typeface="Comic Sans MS"/>
              </a:rPr>
              <a:t> events) + 1553 (1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 smtClean="0">
                <a:latin typeface="Comic Sans MS"/>
                <a:cs typeface="Comic Sans MS"/>
              </a:rPr>
              <a:t> events)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008000"/>
                </a:solidFill>
                <a:latin typeface="Comic Sans MS"/>
                <a:cs typeface="Comic Sans MS"/>
              </a:rPr>
              <a:t>2010/11/12 : </a:t>
            </a:r>
            <a:r>
              <a:rPr lang="en-US" dirty="0" smtClean="0">
                <a:latin typeface="Comic Sans MS"/>
                <a:cs typeface="Comic Sans MS"/>
              </a:rPr>
              <a:t>582 </a:t>
            </a:r>
            <a:r>
              <a:rPr lang="en-US" dirty="0">
                <a:latin typeface="Comic Sans MS"/>
                <a:cs typeface="Comic Sans MS"/>
              </a:rPr>
              <a:t>(0</a:t>
            </a:r>
            <a:r>
              <a:rPr lang="en-US" dirty="0">
                <a:latin typeface="Lucida Grande"/>
                <a:ea typeface="Lucida Grande"/>
                <a:cs typeface="Lucida Grande"/>
              </a:rPr>
              <a:t>μ</a:t>
            </a:r>
            <a:r>
              <a:rPr lang="en-US" dirty="0">
                <a:latin typeface="Comic Sans MS"/>
                <a:cs typeface="Comic Sans MS"/>
              </a:rPr>
              <a:t> events) + </a:t>
            </a:r>
            <a:r>
              <a:rPr lang="en-US" dirty="0" smtClean="0">
                <a:latin typeface="Comic Sans MS"/>
                <a:cs typeface="Comic Sans MS"/>
              </a:rPr>
              <a:t>2153 </a:t>
            </a:r>
            <a:r>
              <a:rPr lang="en-US" dirty="0">
                <a:latin typeface="Comic Sans MS"/>
                <a:cs typeface="Comic Sans MS"/>
              </a:rPr>
              <a:t>(1</a:t>
            </a:r>
            <a:r>
              <a:rPr lang="en-US" dirty="0">
                <a:latin typeface="Comic Sans MS"/>
                <a:ea typeface="Lucida Grande"/>
                <a:cs typeface="Comic Sans MS"/>
              </a:rPr>
              <a:t>μ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events)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820637"/>
            <a:ext cx="5389967" cy="14486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Two statistical method 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Fisher combination of single channel p-value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Likelihood ratio </a:t>
            </a:r>
          </a:p>
          <a:p>
            <a:pPr>
              <a:lnSpc>
                <a:spcPct val="120000"/>
              </a:lnSpc>
            </a:pPr>
            <a:r>
              <a:rPr lang="en-US" dirty="0" smtClean="0">
                <a:latin typeface="Comic Sans MS"/>
                <a:cs typeface="Comic Sans MS"/>
              </a:rPr>
              <a:t> 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p-value = 1.03 x 10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-5 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of no oscillation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453" y="1508604"/>
            <a:ext cx="5257800" cy="6731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6502" y="1077301"/>
            <a:ext cx="8600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The expected signal and background is normalized to the number of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located events 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30" y="1537142"/>
            <a:ext cx="889000" cy="469900"/>
          </a:xfrm>
          <a:prstGeom prst="rect">
            <a:avLst/>
          </a:prstGeom>
        </p:spPr>
      </p:pic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318729"/>
              </p:ext>
            </p:extLst>
          </p:nvPr>
        </p:nvGraphicFramePr>
        <p:xfrm>
          <a:off x="1652231" y="2305212"/>
          <a:ext cx="6315599" cy="2484120"/>
        </p:xfrm>
        <a:graphic>
          <a:graphicData uri="http://schemas.openxmlformats.org/drawingml/2006/table">
            <a:tbl>
              <a:tblPr firstRow="1" bandRow="1">
                <a:tableStyleId>{912C8C85-51F0-491E-9774-3900AFEF0FD7}</a:tableStyleId>
              </a:tblPr>
              <a:tblGrid>
                <a:gridCol w="1002765"/>
                <a:gridCol w="2126340"/>
                <a:gridCol w="1757184"/>
                <a:gridCol w="1429310"/>
              </a:tblGrid>
              <a:tr h="548627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Decay channel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Expected signal</a:t>
                      </a:r>
                      <a:br>
                        <a:rPr lang="en-US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</a:b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/>
                          <a:ea typeface="Lucida Grande"/>
                          <a:cs typeface="Times New Roman"/>
                        </a:rPr>
                        <a:t>Δ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lang="en-US" baseline="-25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23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 = 2.32 meV</a:t>
                      </a:r>
                      <a:r>
                        <a:rPr lang="en-US" baseline="30000" dirty="0" smtClean="0">
                          <a:solidFill>
                            <a:schemeClr val="bg1"/>
                          </a:solidFill>
                          <a:latin typeface="Times New Roman"/>
                          <a:cs typeface="Times New Roman"/>
                        </a:rPr>
                        <a:t>2</a:t>
                      </a:r>
                      <a:endParaRPr lang="en-US" dirty="0">
                        <a:solidFill>
                          <a:schemeClr val="bg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Total </a:t>
                      </a:r>
                      <a:br>
                        <a:rPr lang="en-US" dirty="0" smtClean="0">
                          <a:latin typeface="Times New Roman"/>
                          <a:cs typeface="Times New Roman"/>
                        </a:rPr>
                      </a:b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background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Observed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3366FF"/>
                          </a:solidFill>
                          <a:latin typeface="Symbol" charset="2"/>
                          <a:cs typeface="Symbol" charset="2"/>
                        </a:rPr>
                        <a:t>t®</a:t>
                      </a:r>
                      <a:r>
                        <a:rPr lang="en-US" sz="1800" dirty="0" err="1" smtClean="0">
                          <a:solidFill>
                            <a:srgbClr val="3366FF"/>
                          </a:solidFill>
                          <a:latin typeface="Times New Roman"/>
                          <a:cs typeface="Times New Roman"/>
                        </a:rPr>
                        <a:t>h</a:t>
                      </a:r>
                      <a:endParaRPr lang="en-US" sz="1800" dirty="0" smtClean="0">
                        <a:solidFill>
                          <a:srgbClr val="3366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0.4 ± 0.08</a:t>
                      </a:r>
                      <a:endParaRPr lang="en-US" dirty="0"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0.033 ± 0.006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2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Symbol" charset="2"/>
                          <a:cs typeface="Symbol" charset="2"/>
                        </a:rPr>
                        <a:t>t®</a:t>
                      </a:r>
                      <a:r>
                        <a:rPr lang="en-US" sz="1800" dirty="0" smtClean="0">
                          <a:solidFill>
                            <a:srgbClr val="008000"/>
                          </a:solidFill>
                          <a:latin typeface="Times New Roman"/>
                          <a:cs typeface="Times New Roman"/>
                        </a:rPr>
                        <a:t>3h</a:t>
                      </a:r>
                      <a:endParaRPr lang="en-US" sz="1800" dirty="0" smtClean="0">
                        <a:solidFill>
                          <a:srgbClr val="00800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0.57 ± 0.11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0.155 ± 0.03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FF0080"/>
                          </a:solidFill>
                          <a:latin typeface="Symbol" charset="2"/>
                          <a:cs typeface="Symbol" charset="2"/>
                        </a:rPr>
                        <a:t>t®m</a:t>
                      </a:r>
                      <a:endParaRPr lang="en-US" sz="1800" dirty="0" smtClean="0">
                        <a:solidFill>
                          <a:srgbClr val="FF0080"/>
                        </a:solidFill>
                        <a:latin typeface="Symbol" charset="2"/>
                        <a:cs typeface="Symbol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0.52 ± 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0.018 ± 0.007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/>
                </a:tc>
              </a:tr>
              <a:tr h="33707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>
                          <a:solidFill>
                            <a:srgbClr val="8000FF"/>
                          </a:solidFill>
                          <a:latin typeface="Symbol" charset="2"/>
                          <a:cs typeface="Symbol" charset="2"/>
                        </a:rPr>
                        <a:t>t®</a:t>
                      </a:r>
                      <a:r>
                        <a:rPr lang="en-US" sz="1800" dirty="0" err="1" smtClean="0">
                          <a:solidFill>
                            <a:srgbClr val="8000FF"/>
                          </a:solidFill>
                          <a:latin typeface="Times New Roman"/>
                          <a:cs typeface="Times New Roman"/>
                        </a:rPr>
                        <a:t>e</a:t>
                      </a:r>
                      <a:endParaRPr lang="en-US" sz="1800" dirty="0" smtClean="0">
                        <a:solidFill>
                          <a:srgbClr val="8000FF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0.61 ± 0.12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0.027 ± 0.005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/>
                </a:tc>
              </a:tr>
              <a:tr h="26940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Total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2.1 ± 0.42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0.23 ± 0.04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  <a:latin typeface="Times New Roman"/>
                          <a:cs typeface="Times New Roman"/>
                        </a:rPr>
                        <a:t>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Rectangle 20"/>
          <p:cNvSpPr/>
          <p:nvPr/>
        </p:nvSpPr>
        <p:spPr>
          <a:xfrm>
            <a:off x="5997817" y="5422100"/>
            <a:ext cx="3043565" cy="70788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no oscillation excluded at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	4.2 </a:t>
            </a:r>
            <a:r>
              <a:rPr lang="en-US" sz="2000" dirty="0" err="1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σ</a:t>
            </a:r>
            <a:r>
              <a:rPr lang="en-US" sz="2000" dirty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CL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7468017" y="1463781"/>
            <a:ext cx="301394" cy="2150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338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147639"/>
            <a:ext cx="8775700" cy="639762"/>
          </a:xfrm>
        </p:spPr>
        <p:txBody>
          <a:bodyPr>
            <a:noAutofit/>
          </a:bodyPr>
          <a:lstStyle/>
          <a:p>
            <a:r>
              <a:rPr lang="en-US" sz="2800" dirty="0" smtClean="0"/>
              <a:t>First measurement of </a:t>
            </a:r>
            <a:r>
              <a:rPr lang="en-US" sz="28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2800" dirty="0" smtClean="0"/>
              <a:t>m</a:t>
            </a:r>
            <a:r>
              <a:rPr lang="en-US" sz="2800" baseline="30000" dirty="0" smtClean="0"/>
              <a:t>2</a:t>
            </a:r>
            <a:r>
              <a:rPr lang="en-US" sz="2800" baseline="-25000" dirty="0" smtClean="0"/>
              <a:t>32</a:t>
            </a:r>
            <a:r>
              <a:rPr lang="en-US" sz="2800" dirty="0" smtClean="0"/>
              <a:t> with tau appearance 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6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612035" y="5194983"/>
            <a:ext cx="59155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Arial Narrow"/>
                <a:cs typeface="Arial Narrow"/>
              </a:rPr>
              <a:t>PDG</a:t>
            </a:r>
            <a:endParaRPr lang="en-US" b="1" dirty="0">
              <a:latin typeface="Arial Narrow"/>
              <a:cs typeface="Arial Narrow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3730985" y="3151206"/>
            <a:ext cx="5608495" cy="3039642"/>
            <a:chOff x="3730985" y="3151206"/>
            <a:chExt cx="5608495" cy="3039642"/>
          </a:xfrm>
        </p:grpSpPr>
        <p:sp>
          <p:nvSpPr>
            <p:cNvPr id="8" name="TextBox 7"/>
            <p:cNvSpPr txBox="1"/>
            <p:nvPr/>
          </p:nvSpPr>
          <p:spPr>
            <a:xfrm>
              <a:off x="3730985" y="3347649"/>
              <a:ext cx="3590113" cy="22929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200" b="1" dirty="0" smtClean="0">
                  <a:solidFill>
                    <a:srgbClr val="FF0000"/>
                  </a:solidFill>
                  <a:latin typeface="Arial Narrow"/>
                  <a:cs typeface="Arial Narrow"/>
                </a:rPr>
                <a:t>OPERA Preliminary (tau appearance)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ANTARES (atm. neutrino)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MINOS (pure atm. anti-nu)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MINOS (anti-nu beam)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>
                  <a:latin typeface="Arial Narrow"/>
                  <a:cs typeface="Arial Narrow"/>
                </a:rPr>
                <a:t>MINOS </a:t>
              </a:r>
              <a:r>
                <a:rPr lang="en-US" sz="1200" b="1" dirty="0" smtClean="0">
                  <a:latin typeface="Arial Narrow"/>
                  <a:cs typeface="Arial Narrow"/>
                </a:rPr>
                <a:t>(pure atm. nu)</a:t>
              </a:r>
              <a:endParaRPr lang="en-US" sz="1200" b="1" dirty="0">
                <a:latin typeface="Arial Narrow"/>
                <a:cs typeface="Arial Narrow"/>
              </a:endParaRP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MINOS (atmospheric)</a:t>
              </a:r>
              <a:endParaRPr lang="en-US" sz="1200" b="1" dirty="0">
                <a:latin typeface="Arial Narrow"/>
                <a:cs typeface="Arial Narrow"/>
              </a:endParaRP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T2K</a:t>
              </a:r>
            </a:p>
            <a:p>
              <a:pPr>
                <a:lnSpc>
                  <a:spcPct val="150000"/>
                </a:lnSpc>
              </a:pPr>
              <a:r>
                <a:rPr lang="en-US" sz="1200" b="1" dirty="0" smtClean="0">
                  <a:latin typeface="Arial Narrow"/>
                  <a:cs typeface="Arial Narrow"/>
                </a:rPr>
                <a:t>MINOS (2ν, maximal mixing)</a:t>
              </a:r>
              <a:endParaRPr lang="en-US" sz="1200" b="1" baseline="30000" dirty="0">
                <a:latin typeface="Arial Narrow"/>
                <a:cs typeface="Arial Narrow"/>
              </a:endParaRPr>
            </a:p>
          </p:txBody>
        </p:sp>
        <p:pic>
          <p:nvPicPr>
            <p:cNvPr id="15" name="Picture 14" descr="Dm2_conf.gif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57298" y="3151206"/>
              <a:ext cx="4482182" cy="303964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2" name="TextBox 21"/>
          <p:cNvSpPr txBox="1"/>
          <p:nvPr/>
        </p:nvSpPr>
        <p:spPr>
          <a:xfrm>
            <a:off x="739274" y="2253660"/>
            <a:ext cx="75576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strong dependence on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m</a:t>
            </a:r>
            <a:r>
              <a:rPr lang="en-US" baseline="30000" dirty="0" smtClean="0">
                <a:latin typeface="Comic Sans MS"/>
                <a:ea typeface="Lucida Grande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  <a:sym typeface="Wingdings"/>
              </a:rPr>
              <a:t> measure </a:t>
            </a:r>
            <a:r>
              <a:rPr lang="en-US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m</a:t>
            </a:r>
            <a:r>
              <a:rPr lang="en-US" baseline="30000" dirty="0" smtClean="0">
                <a:latin typeface="Comic Sans MS"/>
                <a:ea typeface="Lucida Grande"/>
                <a:cs typeface="Comic Sans MS"/>
              </a:rPr>
              <a:t>2 </a:t>
            </a:r>
            <a:r>
              <a:rPr lang="en-US" dirty="0" smtClean="0">
                <a:latin typeface="Comic Sans MS"/>
                <a:ea typeface="Lucida Grande"/>
                <a:cs typeface="Comic Sans MS"/>
              </a:rPr>
              <a:t>with counting experiment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15935" y="1030765"/>
            <a:ext cx="25867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OPERA Off-peak </a:t>
            </a:r>
            <a:b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L/&lt;E&gt; ~ 43 Km/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GeV</a:t>
            </a:r>
            <a:endParaRPr lang="en-US" sz="1600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algn="ctr"/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(L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/&lt;E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&gt;)</a:t>
            </a:r>
            <a:r>
              <a:rPr lang="en-US" sz="1600" baseline="-25000" dirty="0" smtClean="0">
                <a:solidFill>
                  <a:srgbClr val="3366FF"/>
                </a:solidFill>
                <a:latin typeface="Comic Sans MS"/>
                <a:cs typeface="Comic Sans MS"/>
              </a:rPr>
              <a:t>peak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  <a:r>
              <a:rPr lang="en-US" sz="1600" dirty="0">
                <a:solidFill>
                  <a:srgbClr val="3366FF"/>
                </a:solidFill>
                <a:latin typeface="Comic Sans MS"/>
                <a:cs typeface="Comic Sans MS"/>
              </a:rPr>
              <a:t>~ </a:t>
            </a:r>
            <a:r>
              <a:rPr lang="en-US" sz="1600" dirty="0" smtClean="0">
                <a:solidFill>
                  <a:srgbClr val="3366FF"/>
                </a:solidFill>
                <a:latin typeface="Comic Sans MS"/>
                <a:cs typeface="Comic Sans MS"/>
              </a:rPr>
              <a:t>500 Km/</a:t>
            </a:r>
            <a:r>
              <a:rPr lang="en-US" sz="1600" dirty="0" err="1" smtClean="0">
                <a:solidFill>
                  <a:srgbClr val="3366FF"/>
                </a:solidFill>
                <a:latin typeface="Comic Sans MS"/>
                <a:cs typeface="Comic Sans MS"/>
              </a:rPr>
              <a:t>GeV</a:t>
            </a:r>
            <a:endParaRPr lang="en-US" sz="16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2486" y="2867148"/>
            <a:ext cx="7984415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90% CL intervals on </a:t>
            </a:r>
            <a:r>
              <a:rPr lang="en-US" sz="2000" dirty="0" smtClean="0">
                <a:solidFill>
                  <a:srgbClr val="FF0000"/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m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2</a:t>
            </a:r>
            <a:r>
              <a:rPr lang="en-US" sz="2000" baseline="-25000" dirty="0" smtClean="0">
                <a:solidFill>
                  <a:srgbClr val="FF0000"/>
                </a:solidFill>
                <a:latin typeface="Comic Sans MS"/>
                <a:ea typeface="Lucida Grande"/>
                <a:cs typeface="Comic Sans MS"/>
              </a:rPr>
              <a:t>32</a:t>
            </a:r>
            <a:r>
              <a:rPr lang="en-US" sz="2000" baseline="30000" dirty="0" smtClean="0">
                <a:latin typeface="Comic Sans MS"/>
                <a:ea typeface="Lucida Grande"/>
                <a:cs typeface="Comic Sans MS"/>
              </a:rPr>
              <a:t> </a:t>
            </a:r>
            <a:r>
              <a:rPr lang="en-US" sz="2000" dirty="0" smtClean="0">
                <a:latin typeface="Comic Sans MS"/>
                <a:cs typeface="Comic Sans MS"/>
              </a:rPr>
              <a:t>assuming sin2(2</a:t>
            </a:r>
            <a:r>
              <a:rPr lang="en-US" sz="2000" dirty="0" smtClean="0">
                <a:latin typeface="Lucida Grande"/>
                <a:ea typeface="Lucida Grande"/>
                <a:cs typeface="Lucida Grande"/>
              </a:rPr>
              <a:t>θ</a:t>
            </a:r>
            <a:r>
              <a:rPr lang="en-US" sz="2000" baseline="-25000" dirty="0" smtClean="0">
                <a:latin typeface="Comic Sans MS"/>
                <a:cs typeface="Comic Sans MS"/>
              </a:rPr>
              <a:t>23</a:t>
            </a:r>
            <a:r>
              <a:rPr lang="en-US" sz="2000" dirty="0" smtClean="0">
                <a:latin typeface="Comic Sans MS"/>
                <a:cs typeface="Comic Sans MS"/>
              </a:rPr>
              <a:t>) = 1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</a:pPr>
            <a:r>
              <a:rPr lang="en-US" sz="2000" dirty="0" err="1" smtClean="0">
                <a:latin typeface="Comic Sans MS"/>
                <a:cs typeface="Comic Sans MS"/>
              </a:rPr>
              <a:t>Feldman&amp;Cousin</a:t>
            </a:r>
            <a:r>
              <a:rPr lang="en-US" sz="2000" dirty="0" smtClean="0">
                <a:latin typeface="Comic Sans MS"/>
                <a:cs typeface="Comic Sans MS"/>
              </a:rPr>
              <a:t> 	 </a:t>
            </a:r>
            <a:br>
              <a:rPr lang="en-US" sz="2000" dirty="0" smtClean="0">
                <a:latin typeface="Comic Sans MS"/>
                <a:cs typeface="Comic Sans MS"/>
              </a:rPr>
            </a:br>
            <a:r>
              <a:rPr lang="en-US" sz="2000" dirty="0" smtClean="0">
                <a:latin typeface="Comic Sans MS"/>
                <a:cs typeface="Comic Sans MS"/>
              </a:rPr>
              <a:t>	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[1.8 – 5] x 10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eV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 </a:t>
            </a:r>
            <a:endParaRPr lang="en-US" sz="2000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</a:pPr>
            <a:endParaRPr lang="en-US" sz="2000" dirty="0" smtClean="0">
              <a:latin typeface="Comic Sans MS"/>
              <a:cs typeface="Comic Sans MS"/>
            </a:endParaRPr>
          </a:p>
          <a:p>
            <a:pPr>
              <a:lnSpc>
                <a:spcPct val="110000"/>
              </a:lnSpc>
            </a:pPr>
            <a:r>
              <a:rPr lang="en-US" sz="2000" dirty="0" smtClean="0">
                <a:solidFill>
                  <a:srgbClr val="000000"/>
                </a:solidFill>
                <a:latin typeface="Comic Sans MS"/>
                <a:cs typeface="Comic Sans MS"/>
              </a:rPr>
              <a:t>Bayesian </a:t>
            </a:r>
            <a:r>
              <a:rPr lang="en-US" sz="2000" dirty="0" smtClean="0">
                <a:latin typeface="Comic Sans MS"/>
                <a:cs typeface="Comic Sans MS"/>
              </a:rPr>
              <a:t>		</a:t>
            </a:r>
            <a:br>
              <a:rPr lang="en-US" sz="2000" dirty="0" smtClean="0">
                <a:latin typeface="Comic Sans MS"/>
                <a:cs typeface="Comic Sans MS"/>
              </a:rPr>
            </a:br>
            <a:r>
              <a:rPr lang="en-US" sz="2000" dirty="0" smtClean="0">
                <a:latin typeface="Comic Sans MS"/>
                <a:cs typeface="Comic Sans MS"/>
              </a:rPr>
              <a:t>	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[1.9 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– 5] x 10</a:t>
            </a:r>
            <a:r>
              <a:rPr lang="en-US" sz="20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-3</a:t>
            </a:r>
            <a:r>
              <a:rPr lang="en-US" sz="2000" dirty="0">
                <a:solidFill>
                  <a:srgbClr val="FF0000"/>
                </a:solidFill>
                <a:latin typeface="Comic Sans MS"/>
                <a:cs typeface="Comic Sans MS"/>
              </a:rPr>
              <a:t> eV</a:t>
            </a:r>
            <a:r>
              <a:rPr lang="en-US" sz="20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2 </a:t>
            </a:r>
            <a:endParaRPr lang="en-US" sz="20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1" y="787401"/>
            <a:ext cx="5704939" cy="14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595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745561" y="110388"/>
            <a:ext cx="8229600" cy="4764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Sterile neutrinos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7</a:t>
            </a:fld>
            <a:endParaRPr lang="en-US"/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900" y="480094"/>
            <a:ext cx="1358900" cy="495300"/>
          </a:xfrm>
          <a:prstGeom prst="rect">
            <a:avLst/>
          </a:prstGeom>
          <a:ln w="28575" cmpd="sng">
            <a:solidFill>
              <a:srgbClr val="FF6600"/>
            </a:solidFill>
            <a:prstDash val="dash"/>
          </a:ln>
        </p:spPr>
      </p:pic>
      <p:sp>
        <p:nvSpPr>
          <p:cNvPr id="5" name="TextBox 4"/>
          <p:cNvSpPr txBox="1"/>
          <p:nvPr/>
        </p:nvSpPr>
        <p:spPr>
          <a:xfrm>
            <a:off x="156465" y="613578"/>
            <a:ext cx="5554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Tau appearance in the presence of sterile neutrino (3+1)  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6465" y="1175077"/>
            <a:ext cx="29677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Solar driven oscillation neglected </a:t>
            </a:r>
            <a:r>
              <a:rPr lang="en-US" sz="1600" dirty="0" smtClean="0">
                <a:latin typeface="Lucida Grande"/>
                <a:ea typeface="Lucida Grande"/>
                <a:cs typeface="Lucida Grande"/>
              </a:rPr>
              <a:t>Δ</a:t>
            </a:r>
            <a:r>
              <a:rPr lang="en-US" sz="1600" baseline="-25000" dirty="0" smtClean="0">
                <a:latin typeface="Comic Sans MS"/>
                <a:cs typeface="Comic Sans MS"/>
              </a:rPr>
              <a:t>21</a:t>
            </a:r>
            <a:r>
              <a:rPr lang="en-US" sz="1600" dirty="0" smtClean="0">
                <a:latin typeface="Comic Sans MS"/>
                <a:cs typeface="Comic Sans MS"/>
              </a:rPr>
              <a:t> ~ 0</a:t>
            </a:r>
            <a:endParaRPr lang="en-US" sz="1600" dirty="0">
              <a:latin typeface="Comic Sans MS"/>
              <a:cs typeface="Comic Sans MS"/>
            </a:endParaRPr>
          </a:p>
        </p:txBody>
      </p:sp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300" y="1589843"/>
            <a:ext cx="5461000" cy="23114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594113" y="1126358"/>
            <a:ext cx="2241118" cy="3385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~ standard oscillation  </a:t>
            </a:r>
            <a:endParaRPr lang="en-US" sz="1600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>
            <a:stCxn id="20" idx="2"/>
          </p:cNvCxnSpPr>
          <p:nvPr/>
        </p:nvCxnSpPr>
        <p:spPr>
          <a:xfrm>
            <a:off x="4714672" y="1464912"/>
            <a:ext cx="0" cy="24003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6001182" y="1126358"/>
            <a:ext cx="2293316" cy="338554"/>
          </a:xfrm>
          <a:prstGeom prst="rect">
            <a:avLst/>
          </a:prstGeom>
          <a:noFill/>
          <a:ln>
            <a:solidFill>
              <a:srgbClr val="FF0080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80"/>
                </a:solidFill>
                <a:latin typeface="Comic Sans MS"/>
                <a:cs typeface="Comic Sans MS"/>
              </a:rPr>
              <a:t>pure exotic oscillation  </a:t>
            </a:r>
            <a:endParaRPr lang="en-US" sz="16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  <p:cxnSp>
        <p:nvCxnSpPr>
          <p:cNvPr id="22" name="Straight Arrow Connector 21"/>
          <p:cNvCxnSpPr>
            <a:stCxn id="21" idx="2"/>
          </p:cNvCxnSpPr>
          <p:nvPr/>
        </p:nvCxnSpPr>
        <p:spPr>
          <a:xfrm>
            <a:off x="7147840" y="1464912"/>
            <a:ext cx="0" cy="240030"/>
          </a:xfrm>
          <a:prstGeom prst="straightConnector1">
            <a:avLst/>
          </a:prstGeom>
          <a:ln>
            <a:solidFill>
              <a:srgbClr val="FF008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 rot="16200000">
            <a:off x="3170768" y="2601720"/>
            <a:ext cx="1419780" cy="584776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interference</a:t>
            </a:r>
            <a:b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</a:b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terms 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24" name="Straight Arrow Connector 23"/>
          <p:cNvCxnSpPr>
            <a:stCxn id="23" idx="2"/>
            <a:endCxn id="27" idx="1"/>
          </p:cNvCxnSpPr>
          <p:nvPr/>
        </p:nvCxnSpPr>
        <p:spPr>
          <a:xfrm>
            <a:off x="4173046" y="2894108"/>
            <a:ext cx="251172" cy="1911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Left Bracket 26"/>
          <p:cNvSpPr/>
          <p:nvPr/>
        </p:nvSpPr>
        <p:spPr>
          <a:xfrm>
            <a:off x="4424218" y="1991595"/>
            <a:ext cx="290454" cy="1808847"/>
          </a:xfrm>
          <a:prstGeom prst="leftBracket">
            <a:avLst/>
          </a:prstGeom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 rot="16200000">
            <a:off x="7653273" y="2418964"/>
            <a:ext cx="206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7F7F7F"/>
                </a:solidFill>
                <a:latin typeface="Comic Sans MS"/>
                <a:cs typeface="Comic Sans MS"/>
              </a:rPr>
              <a:t>Normal hierarchy  </a:t>
            </a:r>
            <a:endParaRPr lang="en-US" dirty="0">
              <a:solidFill>
                <a:srgbClr val="7F7F7F"/>
              </a:solidFill>
              <a:latin typeface="Comic Sans MS"/>
              <a:cs typeface="Comic Sans MS"/>
            </a:endParaRP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3355143"/>
            <a:ext cx="455316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269" y="4660513"/>
            <a:ext cx="1905000" cy="25400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590800" y="4275208"/>
            <a:ext cx="3683000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Two extreme values (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/2, 3</a:t>
            </a:r>
            <a:r>
              <a:rPr lang="en-US" sz="1600" dirty="0" smtClean="0">
                <a:solidFill>
                  <a:srgbClr val="0000FF"/>
                </a:solidFill>
                <a:latin typeface="Lucida Grande"/>
                <a:ea typeface="Lucida Grande"/>
                <a:cs typeface="Lucida Grande"/>
              </a:rPr>
              <a:t>π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/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2) of  </a:t>
            </a:r>
            <a:endParaRPr lang="en-US" sz="1600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1148544" y="4787513"/>
            <a:ext cx="2439725" cy="81898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5" idx="1"/>
          </p:cNvCxnSpPr>
          <p:nvPr/>
        </p:nvCxnSpPr>
        <p:spPr>
          <a:xfrm flipH="1">
            <a:off x="2400300" y="4787513"/>
            <a:ext cx="1187969" cy="1015090"/>
          </a:xfrm>
          <a:prstGeom prst="straightConnector1">
            <a:avLst/>
          </a:prstGeom>
          <a:ln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24174" y="2021621"/>
            <a:ext cx="2700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  <a:t>Profile likelihood </a:t>
            </a:r>
            <a:br>
              <a:rPr lang="en-US" sz="2000" dirty="0" smtClean="0">
                <a:solidFill>
                  <a:srgbClr val="3366FF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latin typeface="Comic Sans MS"/>
                <a:cs typeface="Comic Sans MS"/>
              </a:rPr>
              <a:t>using</a:t>
            </a:r>
            <a:r>
              <a:rPr lang="en-US" sz="2000" dirty="0" smtClean="0">
                <a:solidFill>
                  <a:srgbClr val="FF0080"/>
                </a:solidFill>
                <a:latin typeface="Comic Sans MS"/>
                <a:cs typeface="Comic Sans MS"/>
              </a:rPr>
              <a:t> Tau rate only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452507" y="3747354"/>
            <a:ext cx="17620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FF0080"/>
                </a:solidFill>
                <a:latin typeface="Arial"/>
                <a:cs typeface="Arial"/>
              </a:rPr>
              <a:t>OPERA Preliminary</a:t>
            </a:r>
            <a:endParaRPr lang="en-US" sz="1400" dirty="0">
              <a:solidFill>
                <a:srgbClr val="FF0080"/>
              </a:solidFill>
              <a:latin typeface="Arial"/>
              <a:cs typeface="Arial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6479380" y="4108381"/>
            <a:ext cx="2591082" cy="2104813"/>
            <a:chOff x="6348648" y="3996313"/>
            <a:chExt cx="2591082" cy="2104813"/>
          </a:xfrm>
        </p:grpSpPr>
        <p:pic>
          <p:nvPicPr>
            <p:cNvPr id="33" name="Picture 32" descr="ConfOperaKopp.pdf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74" t="13883" r="9422" b="12037"/>
            <a:stretch/>
          </p:blipFill>
          <p:spPr>
            <a:xfrm>
              <a:off x="6348648" y="3996314"/>
              <a:ext cx="2388787" cy="2104812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 rot="5400000">
              <a:off x="7748824" y="4910220"/>
              <a:ext cx="210481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>
                  <a:latin typeface="Arial Narrow"/>
                  <a:cs typeface="Arial Narrow"/>
                </a:rPr>
                <a:t>Kopp et al. </a:t>
              </a:r>
              <a:r>
                <a:rPr lang="en-US" sz="1200" dirty="0">
                  <a:latin typeface="Arial Narrow"/>
                  <a:cs typeface="Arial Narrow"/>
                </a:rPr>
                <a:t>JHEP 1305 (2013) 050</a:t>
              </a:r>
              <a:r>
                <a:rPr lang="en-US" sz="1200" dirty="0" smtClean="0">
                  <a:latin typeface="Arial Narrow"/>
                  <a:cs typeface="Arial Narrow"/>
                </a:rPr>
                <a:t>  </a:t>
              </a:r>
              <a:endParaRPr lang="en-US" sz="1200" dirty="0">
                <a:latin typeface="Arial Narrow"/>
                <a:cs typeface="Arial Narrow"/>
              </a:endParaRPr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4919132" y="5471477"/>
            <a:ext cx="24296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Complementary measurement </a:t>
            </a:r>
            <a:r>
              <a:rPr lang="en-US" sz="1400" dirty="0" err="1" smtClean="0">
                <a:solidFill>
                  <a:srgbClr val="008000"/>
                </a:solidFill>
                <a:latin typeface="Comic Sans MS"/>
                <a:cs typeface="Comic Sans MS"/>
              </a:rPr>
              <a:t>wrt</a:t>
            </a:r>
            <a:r>
              <a:rPr lang="en-US" sz="1400" dirty="0" smtClean="0">
                <a:solidFill>
                  <a:srgbClr val="008000"/>
                </a:solidFill>
                <a:latin typeface="Comic Sans MS"/>
                <a:cs typeface="Comic Sans MS"/>
              </a:rPr>
              <a:t> disappearance experiments  </a:t>
            </a:r>
            <a:endParaRPr lang="en-US" sz="1400" dirty="0">
              <a:solidFill>
                <a:srgbClr val="008000"/>
              </a:solidFill>
              <a:latin typeface="Comic Sans MS"/>
              <a:cs typeface="Comic Sans MS"/>
            </a:endParaRPr>
          </a:p>
        </p:txBody>
      </p:sp>
      <p:cxnSp>
        <p:nvCxnSpPr>
          <p:cNvPr id="41" name="Straight Arrow Connector 40"/>
          <p:cNvCxnSpPr/>
          <p:nvPr/>
        </p:nvCxnSpPr>
        <p:spPr>
          <a:xfrm flipV="1">
            <a:off x="6396365" y="5014803"/>
            <a:ext cx="1027153" cy="578990"/>
          </a:xfrm>
          <a:prstGeom prst="straightConnector1">
            <a:avLst/>
          </a:prstGeom>
          <a:ln>
            <a:solidFill>
              <a:srgbClr val="00FF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74" y="2877095"/>
            <a:ext cx="2387600" cy="2413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021485">
            <a:off x="1376060" y="4311352"/>
            <a:ext cx="123795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Unitary bound</a:t>
            </a:r>
            <a:endParaRPr lang="en-US" sz="1400" dirty="0"/>
          </a:p>
        </p:txBody>
      </p:sp>
      <p:sp>
        <p:nvSpPr>
          <p:cNvPr id="35" name="TextBox 34"/>
          <p:cNvSpPr txBox="1"/>
          <p:nvPr/>
        </p:nvSpPr>
        <p:spPr>
          <a:xfrm>
            <a:off x="5976" y="19759"/>
            <a:ext cx="2860331" cy="523220"/>
          </a:xfrm>
          <a:prstGeom prst="rect">
            <a:avLst/>
          </a:prstGeom>
          <a:noFill/>
          <a:ln>
            <a:solidFill>
              <a:srgbClr val="FF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0080"/>
                </a:solidFill>
                <a:latin typeface="Comic Sans MS"/>
                <a:cs typeface="Comic Sans MS"/>
              </a:rPr>
              <a:t>Important contribution from Padova (</a:t>
            </a:r>
            <a:r>
              <a:rPr lang="en-US" sz="1400" b="1" dirty="0" smtClean="0">
                <a:solidFill>
                  <a:srgbClr val="FF0080"/>
                </a:solidFill>
                <a:latin typeface="Comic Sans MS"/>
                <a:cs typeface="Comic Sans MS"/>
              </a:rPr>
              <a:t>SD</a:t>
            </a:r>
            <a:r>
              <a:rPr lang="en-US" sz="1400" dirty="0" smtClean="0">
                <a:solidFill>
                  <a:srgbClr val="FF0080"/>
                </a:solidFill>
                <a:latin typeface="Comic Sans MS"/>
                <a:cs typeface="Comic Sans MS"/>
              </a:rPr>
              <a:t>) on the analysis  </a:t>
            </a:r>
            <a:endParaRPr lang="en-US" sz="1400" dirty="0">
              <a:solidFill>
                <a:srgbClr val="FF008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596435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8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7200" y="1001410"/>
            <a:ext cx="8037598" cy="1443760"/>
            <a:chOff x="438569" y="1558453"/>
            <a:chExt cx="8037598" cy="1443760"/>
          </a:xfrm>
        </p:grpSpPr>
        <p:pic>
          <p:nvPicPr>
            <p:cNvPr id="31" name="Picture 30" descr="MixingMatrix.png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569" y="1558453"/>
              <a:ext cx="8037598" cy="1443760"/>
            </a:xfrm>
            <a:prstGeom prst="rect">
              <a:avLst/>
            </a:prstGeom>
          </p:spPr>
        </p:pic>
        <p:sp>
          <p:nvSpPr>
            <p:cNvPr id="33" name="Rectangle 32"/>
            <p:cNvSpPr/>
            <p:nvPr/>
          </p:nvSpPr>
          <p:spPr>
            <a:xfrm>
              <a:off x="2170666" y="1910406"/>
              <a:ext cx="6146800" cy="711200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  <a:prstDash val="lg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396467" y="2206153"/>
              <a:ext cx="609600" cy="4191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7853867" y="1875953"/>
              <a:ext cx="609600" cy="419100"/>
            </a:xfrm>
            <a:prstGeom prst="ellipse">
              <a:avLst/>
            </a:prstGeom>
            <a:noFill/>
            <a:ln w="19050" cmpd="sng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8000"/>
                </a:solidFill>
              </a:endParaRPr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6674806" y="204856"/>
            <a:ext cx="2358122" cy="73866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Lucida Grande"/>
                <a:ea typeface="Lucida Grande"/>
                <a:cs typeface="Lucida Grande"/>
              </a:rPr>
              <a:t>Δ</a:t>
            </a:r>
            <a:r>
              <a:rPr lang="en-US" sz="1400" baseline="-25000" dirty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21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 ~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Comic Sans MS"/>
                <a:cs typeface="Comic Sans MS"/>
              </a:rPr>
              <a:t>0 (solar oscillation)</a:t>
            </a:r>
          </a:p>
          <a:p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</a:rPr>
              <a:t>s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</a:rPr>
              <a:t>14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</a:rPr>
              <a:t> ~ 0 (reactor anomaly) </a:t>
            </a:r>
            <a:b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</a:rPr>
            </a:b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  <a:sym typeface="Wingdings"/>
              </a:rPr>
              <a:t> 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Lucida Grande"/>
                <a:ea typeface="Lucida Grande"/>
                <a:cs typeface="Lucida Grande"/>
                <a:sym typeface="Wingdings"/>
              </a:rPr>
              <a:t>δ</a:t>
            </a:r>
            <a:r>
              <a:rPr lang="en-US" sz="1400" baseline="-25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  <a:sym typeface="Wingdings"/>
              </a:rPr>
              <a:t>1</a:t>
            </a:r>
            <a:r>
              <a:rPr lang="en-US" sz="14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mic Sans MS"/>
                <a:cs typeface="Comic Sans MS"/>
                <a:sym typeface="Wingdings"/>
              </a:rPr>
              <a:t> = 0</a:t>
            </a:r>
            <a:endParaRPr lang="en-US" sz="1400" dirty="0" smtClean="0">
              <a:solidFill>
                <a:schemeClr val="tx1">
                  <a:lumMod val="50000"/>
                  <a:lumOff val="50000"/>
                </a:schemeClr>
              </a:solidFill>
              <a:latin typeface="Comic Sans MS"/>
              <a:cs typeface="Comic Sans MS"/>
            </a:endParaRPr>
          </a:p>
        </p:txBody>
      </p:sp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45" y="785510"/>
            <a:ext cx="6159500" cy="2159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5679" y="236326"/>
            <a:ext cx="610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80"/>
                </a:solidFill>
                <a:latin typeface="Comic Sans MS"/>
                <a:cs typeface="Comic Sans MS"/>
              </a:rPr>
              <a:t>Choosing a particular representation </a:t>
            </a:r>
            <a:r>
              <a:rPr lang="en-US" dirty="0" smtClean="0">
                <a:latin typeface="Comic Sans MS"/>
                <a:cs typeface="Comic Sans MS"/>
              </a:rPr>
              <a:t>(same as MINOS)</a:t>
            </a:r>
            <a:endParaRPr lang="en-US" dirty="0">
              <a:latin typeface="Comic Sans MS"/>
              <a:cs typeface="Comic Sans MS"/>
            </a:endParaRPr>
          </a:p>
        </p:txBody>
      </p:sp>
      <p:cxnSp>
        <p:nvCxnSpPr>
          <p:cNvPr id="15" name="Straight Arrow Connector 14"/>
          <p:cNvCxnSpPr>
            <a:stCxn id="36" idx="5"/>
          </p:cNvCxnSpPr>
          <p:nvPr/>
        </p:nvCxnSpPr>
        <p:spPr>
          <a:xfrm>
            <a:off x="5935424" y="2006834"/>
            <a:ext cx="393860" cy="70002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257045" y="2951411"/>
            <a:ext cx="4993822" cy="3386615"/>
            <a:chOff x="658746" y="2906588"/>
            <a:chExt cx="4993822" cy="3386615"/>
          </a:xfrm>
        </p:grpSpPr>
        <p:pic>
          <p:nvPicPr>
            <p:cNvPr id="5" name="Picture 4" descr="PlotMatteoLast.gif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746" y="2906588"/>
              <a:ext cx="4993822" cy="338661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03256" y="4394413"/>
              <a:ext cx="1903085" cy="12593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 dirty="0" smtClean="0"/>
                <a:t>OPERA preliminary</a:t>
              </a:r>
            </a:p>
            <a:p>
              <a:pPr marL="285750" indent="-285750">
                <a:lnSpc>
                  <a:spcPct val="90000"/>
                </a:lnSpc>
                <a:buFont typeface="Lucida Grande"/>
                <a:buChar char="━"/>
              </a:pPr>
              <a:r>
                <a:rPr lang="en-US" sz="1400" b="1" dirty="0" smtClean="0">
                  <a:solidFill>
                    <a:srgbClr val="FF0000"/>
                  </a:solidFill>
                </a:rPr>
                <a:t>68% CL</a:t>
              </a:r>
            </a:p>
            <a:p>
              <a:pPr marL="285750" indent="-285750">
                <a:lnSpc>
                  <a:spcPct val="90000"/>
                </a:lnSpc>
                <a:buFont typeface="Lucida Grande"/>
                <a:buChar char="━"/>
              </a:pPr>
              <a:r>
                <a:rPr lang="en-US" sz="1400" b="1" dirty="0" smtClean="0">
                  <a:solidFill>
                    <a:srgbClr val="0000FF"/>
                  </a:solidFill>
                </a:rPr>
                <a:t> 90% </a:t>
              </a:r>
              <a:r>
                <a:rPr lang="en-US" sz="1400" b="1" dirty="0">
                  <a:solidFill>
                    <a:srgbClr val="0000FF"/>
                  </a:solidFill>
                </a:rPr>
                <a:t>CL</a:t>
              </a:r>
            </a:p>
            <a:p>
              <a:pPr marL="285750" indent="-285750">
                <a:lnSpc>
                  <a:spcPct val="90000"/>
                </a:lnSpc>
                <a:buFont typeface="Lucida Grande"/>
                <a:buChar char="━"/>
              </a:pPr>
              <a:r>
                <a:rPr lang="en-US" sz="1400" b="1" dirty="0" smtClean="0"/>
                <a:t> 95% </a:t>
              </a:r>
              <a:r>
                <a:rPr lang="en-US" sz="1400" b="1" dirty="0"/>
                <a:t>CL</a:t>
              </a:r>
            </a:p>
            <a:p>
              <a:pPr marL="185738" indent="-185738">
                <a:lnSpc>
                  <a:spcPct val="90000"/>
                </a:lnSpc>
                <a:buFont typeface="Arial"/>
                <a:buChar char="•"/>
              </a:pPr>
              <a:r>
                <a:rPr lang="en-US" sz="1400" b="1" dirty="0" smtClean="0">
                  <a:solidFill>
                    <a:srgbClr val="FF00FF"/>
                  </a:solidFill>
                </a:rPr>
                <a:t>CHORUS </a:t>
              </a:r>
              <a:r>
                <a:rPr lang="en-US" sz="1400" b="1" dirty="0" err="1" smtClean="0">
                  <a:solidFill>
                    <a:srgbClr val="FF00FF"/>
                  </a:solidFill>
                </a:rPr>
                <a:t>ν</a:t>
              </a:r>
              <a:r>
                <a:rPr lang="en-US" sz="1400" b="1" baseline="-25000" dirty="0" err="1" smtClean="0">
                  <a:solidFill>
                    <a:srgbClr val="FF00FF"/>
                  </a:solidFill>
                </a:rPr>
                <a:t>μ</a:t>
              </a:r>
              <a:r>
                <a:rPr lang="en-US" sz="1400" b="1" dirty="0" smtClean="0">
                  <a:solidFill>
                    <a:srgbClr val="FF00FF"/>
                  </a:solidFill>
                </a:rPr>
                <a:t> </a:t>
              </a:r>
              <a:r>
                <a:rPr lang="en-US" sz="1400" b="1" dirty="0" smtClean="0">
                  <a:solidFill>
                    <a:srgbClr val="FF00FF"/>
                  </a:solidFill>
                  <a:sym typeface="Wingdings"/>
                </a:rPr>
                <a:t> </a:t>
              </a:r>
              <a:r>
                <a:rPr lang="en-US" sz="1400" b="1" dirty="0" err="1" smtClean="0">
                  <a:solidFill>
                    <a:srgbClr val="FF00FF"/>
                  </a:solidFill>
                </a:rPr>
                <a:t>ν</a:t>
              </a:r>
              <a:r>
                <a:rPr lang="en-US" sz="1400" b="1" baseline="-25000" dirty="0" err="1" smtClean="0">
                  <a:solidFill>
                    <a:srgbClr val="FF00FF"/>
                  </a:solidFill>
                </a:rPr>
                <a:t>t</a:t>
              </a:r>
              <a:r>
                <a:rPr lang="en-US" sz="1400" b="1" dirty="0" smtClean="0">
                  <a:solidFill>
                    <a:srgbClr val="FF00FF"/>
                  </a:solidFill>
                </a:rPr>
                <a:t> (2ν)</a:t>
              </a:r>
            </a:p>
            <a:p>
              <a:pPr marL="185738" indent="-185738">
                <a:lnSpc>
                  <a:spcPct val="90000"/>
                </a:lnSpc>
                <a:buFont typeface="Arial"/>
                <a:buChar char="•"/>
              </a:pPr>
              <a:r>
                <a:rPr lang="en-US" sz="1400" b="1" dirty="0" smtClean="0">
                  <a:solidFill>
                    <a:srgbClr val="8000FF"/>
                  </a:solidFill>
                </a:rPr>
                <a:t>NOMAD </a:t>
              </a:r>
              <a:r>
                <a:rPr lang="en-US" sz="1400" b="1" dirty="0" err="1">
                  <a:solidFill>
                    <a:srgbClr val="8000FF"/>
                  </a:solidFill>
                </a:rPr>
                <a:t>ν</a:t>
              </a:r>
              <a:r>
                <a:rPr lang="en-US" sz="1400" b="1" baseline="-25000" dirty="0" err="1">
                  <a:solidFill>
                    <a:srgbClr val="8000FF"/>
                  </a:solidFill>
                </a:rPr>
                <a:t>μ</a:t>
              </a:r>
              <a:r>
                <a:rPr lang="en-US" sz="1400" b="1" dirty="0">
                  <a:solidFill>
                    <a:srgbClr val="8000FF"/>
                  </a:solidFill>
                </a:rPr>
                <a:t> </a:t>
              </a:r>
              <a:r>
                <a:rPr lang="en-US" sz="1400" b="1" dirty="0">
                  <a:solidFill>
                    <a:srgbClr val="8000FF"/>
                  </a:solidFill>
                  <a:sym typeface="Wingdings"/>
                </a:rPr>
                <a:t> </a:t>
              </a:r>
              <a:r>
                <a:rPr lang="en-US" sz="1400" b="1" dirty="0" err="1">
                  <a:solidFill>
                    <a:srgbClr val="8000FF"/>
                  </a:solidFill>
                </a:rPr>
                <a:t>ν</a:t>
              </a:r>
              <a:r>
                <a:rPr lang="en-US" sz="1400" b="1" baseline="-25000" dirty="0" err="1">
                  <a:solidFill>
                    <a:srgbClr val="8000FF"/>
                  </a:solidFill>
                </a:rPr>
                <a:t>t</a:t>
              </a:r>
              <a:r>
                <a:rPr lang="en-US" sz="1400" b="1" dirty="0">
                  <a:solidFill>
                    <a:srgbClr val="8000FF"/>
                  </a:solidFill>
                </a:rPr>
                <a:t> (2ν</a:t>
              </a:r>
              <a:r>
                <a:rPr lang="en-US" sz="1400" b="1" dirty="0" smtClean="0">
                  <a:solidFill>
                    <a:srgbClr val="8000FF"/>
                  </a:solidFill>
                </a:rPr>
                <a:t>)</a:t>
              </a:r>
              <a:endParaRPr lang="en-US" sz="1400" b="1" dirty="0">
                <a:solidFill>
                  <a:srgbClr val="8000FF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83742" y="3213100"/>
              <a:ext cx="1914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Profiling over δ</a:t>
              </a:r>
              <a:r>
                <a:rPr lang="en-US" baseline="-25000" dirty="0" smtClean="0">
                  <a:solidFill>
                    <a:srgbClr val="FF6600"/>
                  </a:solidFill>
                  <a:latin typeface="Comic Sans MS"/>
                  <a:cs typeface="Comic Sans MS"/>
                </a:rPr>
                <a:t>2</a:t>
              </a:r>
              <a:endParaRPr lang="en-US" dirty="0">
                <a:solidFill>
                  <a:srgbClr val="FF6600"/>
                </a:solidFill>
                <a:latin typeface="Comic Sans MS"/>
                <a:cs typeface="Comic Sans MS"/>
              </a:endParaRPr>
            </a:p>
          </p:txBody>
        </p:sp>
      </p:grpSp>
      <p:pic>
        <p:nvPicPr>
          <p:cNvPr id="19" name="Picture 18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666" y="2777645"/>
            <a:ext cx="5133621" cy="2911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7045" y="2442113"/>
            <a:ext cx="1978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Effective mixing </a:t>
            </a:r>
            <a:endParaRPr lang="en-US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728860" y="2512625"/>
            <a:ext cx="3265726" cy="3907946"/>
            <a:chOff x="5728860" y="2512625"/>
            <a:chExt cx="3265726" cy="3907946"/>
          </a:xfrm>
        </p:grpSpPr>
        <p:grpSp>
          <p:nvGrpSpPr>
            <p:cNvPr id="13" name="Group 12"/>
            <p:cNvGrpSpPr/>
            <p:nvPr/>
          </p:nvGrpSpPr>
          <p:grpSpPr>
            <a:xfrm>
              <a:off x="5728860" y="2512625"/>
              <a:ext cx="3265726" cy="3907946"/>
              <a:chOff x="5579450" y="2512625"/>
              <a:chExt cx="3265726" cy="3907946"/>
            </a:xfrm>
          </p:grpSpPr>
          <p:pic>
            <p:nvPicPr>
              <p:cNvPr id="34" name="Picture 1"/>
              <p:cNvPicPr>
                <a:picLocks noChangeAspect="1" noChangeArrowheads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531" r="4540"/>
              <a:stretch/>
            </p:blipFill>
            <p:spPr bwMode="auto">
              <a:xfrm>
                <a:off x="5579450" y="2512625"/>
                <a:ext cx="3265726" cy="39079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3465A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7503916" y="5014566"/>
                <a:ext cx="997160" cy="891870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0080FF"/>
                    </a:solidFill>
                    <a:latin typeface="Arial"/>
                    <a:cs typeface="Arial"/>
                  </a:rPr>
                  <a:t>68% CL</a:t>
                </a:r>
                <a:endParaRPr lang="en-US" sz="1400" dirty="0">
                  <a:latin typeface="Arial"/>
                  <a:cs typeface="Arial"/>
                </a:endParaRPr>
              </a:p>
              <a:p>
                <a:r>
                  <a:rPr lang="en-US" sz="1400" dirty="0" smtClean="0">
                    <a:solidFill>
                      <a:srgbClr val="00FF00"/>
                    </a:solidFill>
                    <a:latin typeface="Arial"/>
                    <a:cs typeface="Arial"/>
                  </a:rPr>
                  <a:t>90% CL</a:t>
                </a:r>
                <a:r>
                  <a:rPr lang="en-US" sz="1400" dirty="0" smtClean="0">
                    <a:latin typeface="Arial"/>
                    <a:cs typeface="Arial"/>
                  </a:rPr>
                  <a:t> </a:t>
                </a:r>
              </a:p>
              <a:p>
                <a:r>
                  <a:rPr lang="en-US" sz="1400" dirty="0" smtClean="0">
                    <a:solidFill>
                      <a:srgbClr val="FF0000"/>
                    </a:solidFill>
                    <a:latin typeface="Arial"/>
                    <a:cs typeface="Arial"/>
                  </a:rPr>
                  <a:t>95% CL</a:t>
                </a:r>
                <a:endParaRPr lang="en-US" sz="1400" dirty="0">
                  <a:latin typeface="Arial"/>
                  <a:cs typeface="Arial"/>
                </a:endParaRPr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5075964" y="4775604"/>
                <a:ext cx="2127482" cy="37161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80"/>
                    </a:solidFill>
                    <a:latin typeface="Arial"/>
                    <a:cs typeface="Arial"/>
                  </a:rPr>
                  <a:t>OPERA Preliminary</a:t>
                </a:r>
                <a:endParaRPr lang="en-US" sz="1400" dirty="0">
                  <a:solidFill>
                    <a:srgbClr val="FF0080"/>
                  </a:solidFill>
                  <a:latin typeface="Arial"/>
                  <a:cs typeface="Arial"/>
                </a:endParaRPr>
              </a:p>
            </p:txBody>
          </p:sp>
        </p:grpSp>
        <p:sp>
          <p:nvSpPr>
            <p:cNvPr id="14" name="TextBox 13"/>
            <p:cNvSpPr txBox="1"/>
            <p:nvPr/>
          </p:nvSpPr>
          <p:spPr>
            <a:xfrm>
              <a:off x="6209145" y="3257923"/>
              <a:ext cx="15183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3366FF"/>
                  </a:solidFill>
                  <a:latin typeface="Lucida Grande"/>
                  <a:ea typeface="Lucida Grande"/>
                  <a:cs typeface="Lucida Grande"/>
                </a:rPr>
                <a:t>Δm</a:t>
              </a:r>
              <a:r>
                <a:rPr lang="en-US" baseline="-25000" dirty="0" smtClean="0">
                  <a:solidFill>
                    <a:srgbClr val="3366FF"/>
                  </a:solidFill>
                  <a:latin typeface="Comic Sans MS"/>
                  <a:cs typeface="Comic Sans MS"/>
                </a:rPr>
                <a:t>41</a:t>
              </a:r>
              <a:r>
                <a:rPr lang="en-US" baseline="30000" dirty="0" smtClean="0">
                  <a:solidFill>
                    <a:srgbClr val="3366FF"/>
                  </a:solidFill>
                </a:rPr>
                <a:t>2</a:t>
              </a:r>
              <a:r>
                <a:rPr lang="en-US" dirty="0" smtClean="0">
                  <a:solidFill>
                    <a:srgbClr val="3366FF"/>
                  </a:solidFill>
                </a:rPr>
                <a:t> = 1 eV</a:t>
              </a:r>
              <a:r>
                <a:rPr lang="en-US" baseline="30000" dirty="0" smtClean="0">
                  <a:solidFill>
                    <a:srgbClr val="3366FF"/>
                  </a:solidFill>
                </a:rPr>
                <a:t>2</a:t>
              </a:r>
              <a:endParaRPr lang="en-US" dirty="0">
                <a:solidFill>
                  <a:srgbClr val="3366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583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33828" y="68730"/>
            <a:ext cx="5743389" cy="1165412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Double decay-vertex event </a:t>
            </a:r>
            <a:r>
              <a:rPr lang="en-US" sz="2400" dirty="0" smtClean="0"/>
              <a:t>found in Padova-Bologna scanning lab. 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Preventivi 2015 - CdS Padova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S.Dusini - INFN Padova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BF8868-CCE6-0849-B6F0-4DCD1CEB4D9A}" type="slidenum">
              <a:rPr lang="en-US" smtClean="0"/>
              <a:t>9</a:t>
            </a:fld>
            <a:endParaRPr lang="en-US"/>
          </a:p>
        </p:txBody>
      </p:sp>
      <p:pic>
        <p:nvPicPr>
          <p:cNvPr id="26" name="Picture 25" descr="Double_vertex_ev_plot4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48" y="98612"/>
            <a:ext cx="3222516" cy="2770094"/>
          </a:xfrm>
          <a:prstGeom prst="rect">
            <a:avLst/>
          </a:prstGeom>
        </p:spPr>
      </p:pic>
      <p:pic>
        <p:nvPicPr>
          <p:cNvPr id="6" name="Picture 5" descr="Double_vertex_ev_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749" y="2510118"/>
            <a:ext cx="6367597" cy="3753969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3848735" y="1271245"/>
            <a:ext cx="434212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mic Sans MS"/>
                <a:cs typeface="Comic Sans MS"/>
              </a:rPr>
              <a:t>muon</a:t>
            </a:r>
            <a:r>
              <a:rPr lang="en-US" dirty="0" smtClean="0">
                <a:latin typeface="Comic Sans MS"/>
                <a:cs typeface="Comic Sans MS"/>
              </a:rPr>
              <a:t> less event with two decay vertex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1-prong like long decay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>
                <a:latin typeface="Comic Sans MS"/>
                <a:cs typeface="Comic Sans MS"/>
              </a:rPr>
              <a:t>2-prong short decay  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1547" y="3028236"/>
            <a:ext cx="2640437" cy="2923878"/>
          </a:xfrm>
          <a:prstGeom prst="rect">
            <a:avLst/>
          </a:prstGeom>
          <a:solidFill>
            <a:srgbClr val="FFFF66"/>
          </a:solidFill>
          <a:ln>
            <a:solidFill>
              <a:srgbClr val="FF008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Possible interesting </a:t>
            </a:r>
            <a:b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</a:b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sources</a:t>
            </a:r>
          </a:p>
          <a:p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tau + charm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dirty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double charm in NC</a:t>
            </a:r>
            <a:endParaRPr lang="en-US" dirty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pPr marL="342900" indent="-342900">
              <a:buFont typeface="+mj-lt"/>
              <a:buAutoNum type="arabicPeriod"/>
            </a:pPr>
            <a:endParaRPr lang="en-US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 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30" name="Picture 29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" y="4257284"/>
            <a:ext cx="2409186" cy="380397"/>
          </a:xfrm>
          <a:prstGeom prst="rect">
            <a:avLst/>
          </a:prstGeom>
        </p:spPr>
      </p:pic>
      <p:pic>
        <p:nvPicPr>
          <p:cNvPr id="31" name="Picture 30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73" y="5098108"/>
            <a:ext cx="2510370" cy="4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49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Custom Design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华文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45671</TotalTime>
  <Words>1505</Words>
  <Application>Microsoft Macintosh PowerPoint</Application>
  <PresentationFormat>On-screen Show (4:3)</PresentationFormat>
  <Paragraphs>415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Custom Design</vt:lpstr>
      <vt:lpstr>1_Custom Design</vt:lpstr>
      <vt:lpstr>2_Custom Design</vt:lpstr>
      <vt:lpstr>3_Custom Design</vt:lpstr>
      <vt:lpstr>4_Custom Design</vt:lpstr>
      <vt:lpstr>OPERA </vt:lpstr>
      <vt:lpstr>Status of the analysis </vt:lpstr>
      <vt:lpstr>Oscillation results </vt:lpstr>
      <vt:lpstr>4th ντ candidate (𝝉→h)  (2014) </vt:lpstr>
      <vt:lpstr>PowerPoint Presentation</vt:lpstr>
      <vt:lpstr>First measurement of Δm232 with tau appearance </vt:lpstr>
      <vt:lpstr>Sterile neutrinos</vt:lpstr>
      <vt:lpstr>PowerPoint Presentation</vt:lpstr>
      <vt:lpstr>Double decay-vertex event found in Padova-Bologna scanning lab. </vt:lpstr>
      <vt:lpstr>PowerPoint Presentation</vt:lpstr>
      <vt:lpstr>PowerPoint Presentation</vt:lpstr>
      <vt:lpstr>PowerPoint Presentation</vt:lpstr>
      <vt:lpstr>PowerPoint Presentation</vt:lpstr>
      <vt:lpstr>Backup</vt:lpstr>
      <vt:lpstr>Visible energy of all the candidates</vt:lpstr>
      <vt:lpstr>Vertex location and decay topology Search </vt:lpstr>
      <vt:lpstr>PowerPoint Presentation</vt:lpstr>
      <vt:lpstr>PowerPoint Presentation</vt:lpstr>
      <vt:lpstr>3rd ντ candidate (𝝉→m)  (2013) </vt:lpstr>
      <vt:lpstr>PowerPoint Presentation</vt:lpstr>
      <vt:lpstr>Search for decay topologies: charm control sample</vt:lpstr>
    </vt:vector>
  </TitlesOfParts>
  <Company>INFN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Stefano Dusini</dc:creator>
  <cp:lastModifiedBy>Stefano Dusini</cp:lastModifiedBy>
  <cp:revision>440</cp:revision>
  <cp:lastPrinted>2011-07-22T08:07:12Z</cp:lastPrinted>
  <dcterms:created xsi:type="dcterms:W3CDTF">2011-07-13T08:46:23Z</dcterms:created>
  <dcterms:modified xsi:type="dcterms:W3CDTF">2014-07-15T11:44:25Z</dcterms:modified>
</cp:coreProperties>
</file>