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6" r:id="rId2"/>
    <p:sldId id="358" r:id="rId3"/>
    <p:sldId id="347" r:id="rId4"/>
    <p:sldId id="343" r:id="rId5"/>
    <p:sldId id="378" r:id="rId6"/>
    <p:sldId id="346" r:id="rId7"/>
    <p:sldId id="319" r:id="rId8"/>
    <p:sldId id="393" r:id="rId9"/>
    <p:sldId id="392" r:id="rId10"/>
    <p:sldId id="386" r:id="rId11"/>
    <p:sldId id="329" r:id="rId12"/>
    <p:sldId id="349" r:id="rId13"/>
    <p:sldId id="387" r:id="rId14"/>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CC0000"/>
    <a:srgbClr val="66FFFF"/>
    <a:srgbClr val="00CC00"/>
    <a:srgbClr val="00FF00"/>
    <a:srgbClr val="FF00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7" autoAdjust="0"/>
    <p:restoredTop sz="94708" autoAdjust="0"/>
  </p:normalViewPr>
  <p:slideViewPr>
    <p:cSldViewPr>
      <p:cViewPr>
        <p:scale>
          <a:sx n="75" d="100"/>
          <a:sy n="75" d="100"/>
        </p:scale>
        <p:origin x="-450"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7749" tIns="48875" rIns="97749" bIns="48875" numCol="1" anchor="t" anchorCtr="0" compatLnSpc="1">
            <a:prstTxWarp prst="textNoShape">
              <a:avLst/>
            </a:prstTxWarp>
          </a:bodyPr>
          <a:lstStyle>
            <a:lvl1pPr defTabSz="977900">
              <a:defRPr sz="1300"/>
            </a:lvl1pPr>
          </a:lstStyle>
          <a:p>
            <a:pPr>
              <a:defRPr/>
            </a:pPr>
            <a:endParaRPr lang="en-US"/>
          </a:p>
        </p:txBody>
      </p:sp>
      <p:sp>
        <p:nvSpPr>
          <p:cNvPr id="3072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7749" tIns="48875" rIns="97749" bIns="48875" numCol="1" anchor="t" anchorCtr="0" compatLnSpc="1">
            <a:prstTxWarp prst="textNoShape">
              <a:avLst/>
            </a:prstTxWarp>
          </a:bodyPr>
          <a:lstStyle>
            <a:lvl1pPr algn="r" defTabSz="977900">
              <a:defRPr sz="1300"/>
            </a:lvl1pPr>
          </a:lstStyle>
          <a:p>
            <a:pPr>
              <a:defRPr/>
            </a:pPr>
            <a:endParaRPr lang="en-US"/>
          </a:p>
        </p:txBody>
      </p:sp>
      <p:sp>
        <p:nvSpPr>
          <p:cNvPr id="30724"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7749" tIns="48875" rIns="97749" bIns="48875" numCol="1" anchor="b" anchorCtr="0" compatLnSpc="1">
            <a:prstTxWarp prst="textNoShape">
              <a:avLst/>
            </a:prstTxWarp>
          </a:bodyPr>
          <a:lstStyle>
            <a:lvl1pPr defTabSz="977900">
              <a:defRPr sz="1300"/>
            </a:lvl1pPr>
          </a:lstStyle>
          <a:p>
            <a:pPr>
              <a:defRPr/>
            </a:pPr>
            <a:endParaRPr lang="en-US"/>
          </a:p>
        </p:txBody>
      </p:sp>
      <p:sp>
        <p:nvSpPr>
          <p:cNvPr id="30725"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7749" tIns="48875" rIns="97749" bIns="48875" numCol="1" anchor="b" anchorCtr="0" compatLnSpc="1">
            <a:prstTxWarp prst="textNoShape">
              <a:avLst/>
            </a:prstTxWarp>
          </a:bodyPr>
          <a:lstStyle>
            <a:lvl1pPr algn="r" defTabSz="977900">
              <a:defRPr sz="1300"/>
            </a:lvl1pPr>
          </a:lstStyle>
          <a:p>
            <a:pPr>
              <a:defRPr/>
            </a:pPr>
            <a:fld id="{AEC3E166-8E9C-4834-88E5-F4088B5B3E3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7749" tIns="48875" rIns="97749" bIns="48875" numCol="1" anchor="t" anchorCtr="0" compatLnSpc="1">
            <a:prstTxWarp prst="textNoShape">
              <a:avLst/>
            </a:prstTxWarp>
          </a:bodyPr>
          <a:lstStyle>
            <a:lvl1pPr defTabSz="977900">
              <a:defRPr sz="1300"/>
            </a:lvl1pPr>
          </a:lstStyle>
          <a:p>
            <a:pPr>
              <a:defRPr/>
            </a:pPr>
            <a:endParaRPr lang="en-US"/>
          </a:p>
        </p:txBody>
      </p:sp>
      <p:sp>
        <p:nvSpPr>
          <p:cNvPr id="2355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7749" tIns="48875" rIns="97749" bIns="48875" numCol="1" anchor="t" anchorCtr="0" compatLnSpc="1">
            <a:prstTxWarp prst="textNoShape">
              <a:avLst/>
            </a:prstTxWarp>
          </a:bodyPr>
          <a:lstStyle>
            <a:lvl1pPr algn="r" defTabSz="977900">
              <a:defRPr sz="13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47738" y="4859338"/>
            <a:ext cx="5203825" cy="4606925"/>
          </a:xfrm>
          <a:prstGeom prst="rect">
            <a:avLst/>
          </a:prstGeom>
          <a:noFill/>
          <a:ln w="9525">
            <a:noFill/>
            <a:miter lim="800000"/>
            <a:headEnd/>
            <a:tailEnd/>
          </a:ln>
          <a:effectLst/>
        </p:spPr>
        <p:txBody>
          <a:bodyPr vert="horz" wrap="square" lIns="97749" tIns="48875" rIns="97749" bIns="48875"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2355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7749" tIns="48875" rIns="97749" bIns="48875" numCol="1" anchor="b" anchorCtr="0" compatLnSpc="1">
            <a:prstTxWarp prst="textNoShape">
              <a:avLst/>
            </a:prstTxWarp>
          </a:bodyPr>
          <a:lstStyle>
            <a:lvl1pPr defTabSz="977900">
              <a:defRPr sz="1300"/>
            </a:lvl1pPr>
          </a:lstStyle>
          <a:p>
            <a:pPr>
              <a:defRPr/>
            </a:pPr>
            <a:endParaRPr lang="en-US"/>
          </a:p>
        </p:txBody>
      </p:sp>
      <p:sp>
        <p:nvSpPr>
          <p:cNvPr id="2355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7749" tIns="48875" rIns="97749" bIns="48875" numCol="1" anchor="b" anchorCtr="0" compatLnSpc="1">
            <a:prstTxWarp prst="textNoShape">
              <a:avLst/>
            </a:prstTxWarp>
          </a:bodyPr>
          <a:lstStyle>
            <a:lvl1pPr algn="r" defTabSz="977900">
              <a:defRPr sz="1300"/>
            </a:lvl1pPr>
          </a:lstStyle>
          <a:p>
            <a:pPr>
              <a:defRPr/>
            </a:pPr>
            <a:fld id="{37161A86-86A8-4AED-803A-4BD74341DB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D6849C6-BB19-46CA-9151-93CAF241F84C}" type="slidenum">
              <a:rPr lang="en-US" smtClean="0"/>
              <a:pPr/>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F1068FF-A665-40A9-88EB-231985FCF70F}" type="slidenum">
              <a:rPr lang="en-US" smtClean="0"/>
              <a:pPr/>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7D9518-BF48-4C17-9273-7A14EE46C189}" type="slidenum">
              <a:rPr lang="en-US" smtClean="0"/>
              <a:pPr/>
              <a:t>12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BE740D1-E972-4FF0-A821-F6DA0E3A9F53}" type="slidenum">
              <a:rPr lang="en-US" smtClean="0"/>
              <a:pPr/>
              <a:t>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A7EBB14-F6B3-4435-934D-4D8A35CA3CA6}" type="slidenum">
              <a:rPr lang="en-US" smtClean="0"/>
              <a:pPr/>
              <a:t>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10AF291-6992-4575-8BAA-AED5F116D353}" type="slidenum">
              <a:rPr lang="en-US" smtClean="0"/>
              <a:pPr/>
              <a:t>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AC82765-E9D7-4608-8962-1AA66A489A7A}" type="slidenum">
              <a:rPr lang="en-US" smtClean="0"/>
              <a:pPr/>
              <a:t>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D378B82-ED0B-4007-A5B2-E293D944B496}" type="slidenum">
              <a:rPr lang="en-US" smtClean="0"/>
              <a:pPr/>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261DCC3-B559-44F1-8925-0AE9B9ED4F89}" type="slidenum">
              <a:rPr lang="en-US" smtClean="0"/>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10AF291-6992-4575-8BAA-AED5F116D353}" type="slidenum">
              <a:rPr lang="en-US" smtClean="0"/>
              <a:pPr/>
              <a:t>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F1068FF-A665-40A9-88EB-231985FCF70F}" type="slidenum">
              <a:rPr lang="en-US" smtClean="0"/>
              <a:pPr/>
              <a:t>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B220577-CAF8-496F-99F1-A7BEFB60973F}"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014E87A-78C4-4737-A3F9-CA51B84D5885}"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985740F-5ED9-42E0-A8C6-EFC6BD19B73F}"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7B3ABCB-7B78-4EA3-87CE-8A94D6627E38}"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083236F-FC7D-4809-BCCC-E6BF24F9564D}"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BBBC5EC-A4F3-41DC-82BB-A15ADEA1A2B5}"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D417FA0A-0DF6-473B-9C20-85BCFD2B4A1E}"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7A49406-D853-44F6-A20B-6BFA759593A8}"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E6DC044-0508-45B1-AB4A-9ECAF9617501}"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706F786-71BC-482C-943F-99A24ACB549F}"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it-IT" smtClean="0"/>
              <a:t>2014-06-30</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t>H2020-BES09</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5DF2D69-EE58-4B7D-B804-80540E66C72D}"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accent2"/>
                </a:solidFill>
              </a:defRPr>
            </a:lvl1pPr>
          </a:lstStyle>
          <a:p>
            <a:pPr>
              <a:defRPr/>
            </a:pPr>
            <a:r>
              <a:rPr lang="it-IT" smtClean="0"/>
              <a:t>2014-06-30</a:t>
            </a: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accent2"/>
                </a:solidFill>
              </a:defRPr>
            </a:lvl1pPr>
          </a:lstStyle>
          <a:p>
            <a:pPr>
              <a:defRPr/>
            </a:pPr>
            <a:r>
              <a:rPr lang="it-IT" smtClean="0"/>
              <a:t>H2020-BES09</a:t>
            </a: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accent2"/>
                </a:solidFill>
              </a:defRPr>
            </a:lvl1pPr>
          </a:lstStyle>
          <a:p>
            <a:pPr>
              <a:defRPr/>
            </a:pPr>
            <a:fld id="{9DAE8386-09BC-4C6B-A6DC-05E3241524B1}"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wmf"/><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hyperlink" Target="mailto:blecker@iee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2"/>
          <p:cNvSpPr>
            <a:spLocks noGrp="1"/>
          </p:cNvSpPr>
          <p:nvPr>
            <p:ph type="dt" sz="quarter" idx="10"/>
          </p:nvPr>
        </p:nvSpPr>
        <p:spPr>
          <a:noFill/>
        </p:spPr>
        <p:txBody>
          <a:bodyPr/>
          <a:lstStyle/>
          <a:p>
            <a:r>
              <a:rPr lang="it-IT" smtClean="0"/>
              <a:t>2014-06-30</a:t>
            </a:r>
          </a:p>
        </p:txBody>
      </p:sp>
      <p:sp>
        <p:nvSpPr>
          <p:cNvPr id="16388" name="Footer Placeholder 3"/>
          <p:cNvSpPr>
            <a:spLocks noGrp="1"/>
          </p:cNvSpPr>
          <p:nvPr>
            <p:ph type="ftr" sz="quarter" idx="11"/>
          </p:nvPr>
        </p:nvSpPr>
        <p:spPr>
          <a:xfrm>
            <a:off x="3203848" y="6237312"/>
            <a:ext cx="2895600" cy="457200"/>
          </a:xfrm>
          <a:noFill/>
        </p:spPr>
        <p:txBody>
          <a:bodyPr/>
          <a:lstStyle/>
          <a:p>
            <a:r>
              <a:rPr lang="it-IT" smtClean="0"/>
              <a:t>H2020-BES09</a:t>
            </a:r>
          </a:p>
        </p:txBody>
      </p:sp>
      <p:sp>
        <p:nvSpPr>
          <p:cNvPr id="16389" name="Slide Number Placeholder 4"/>
          <p:cNvSpPr>
            <a:spLocks noGrp="1"/>
          </p:cNvSpPr>
          <p:nvPr>
            <p:ph type="sldNum" sz="quarter" idx="12"/>
          </p:nvPr>
        </p:nvSpPr>
        <p:spPr>
          <a:xfrm>
            <a:off x="6588125" y="6400800"/>
            <a:ext cx="1905000" cy="457200"/>
          </a:xfrm>
          <a:noFill/>
        </p:spPr>
        <p:txBody>
          <a:bodyPr/>
          <a:lstStyle/>
          <a:p>
            <a:fld id="{DC9D99DF-AECF-429E-AF00-9FA962082008}" type="slidenum">
              <a:rPr lang="it-IT" smtClean="0"/>
              <a:pPr/>
              <a:t>1</a:t>
            </a:fld>
            <a:endParaRPr lang="it-IT" dirty="0" smtClean="0"/>
          </a:p>
        </p:txBody>
      </p:sp>
      <p:sp>
        <p:nvSpPr>
          <p:cNvPr id="16390" name="Rectangle 2"/>
          <p:cNvSpPr>
            <a:spLocks noGrp="1" noChangeArrowheads="1"/>
          </p:cNvSpPr>
          <p:nvPr>
            <p:ph type="title"/>
          </p:nvPr>
        </p:nvSpPr>
        <p:spPr>
          <a:xfrm>
            <a:off x="1547664" y="0"/>
            <a:ext cx="5832499" cy="3367136"/>
          </a:xfrm>
          <a:solidFill>
            <a:srgbClr val="66FFFF"/>
          </a:solidFill>
        </p:spPr>
        <p:txBody>
          <a:bodyPr/>
          <a:lstStyle/>
          <a:p>
            <a:r>
              <a:rPr lang="it-IT" sz="2800" b="1" dirty="0" smtClean="0">
                <a:solidFill>
                  <a:srgbClr val="FF0000"/>
                </a:solidFill>
              </a:rPr>
              <a:t>M</a:t>
            </a:r>
            <a:r>
              <a:rPr lang="it-IT" sz="2800" b="1" dirty="0" smtClean="0"/>
              <a:t>ulti-l</a:t>
            </a:r>
            <a:r>
              <a:rPr lang="it-IT" sz="2800" b="1" dirty="0" smtClean="0">
                <a:solidFill>
                  <a:srgbClr val="FF0000"/>
                </a:solidFill>
              </a:rPr>
              <a:t>a</a:t>
            </a:r>
            <a:r>
              <a:rPr lang="it-IT" sz="2800" b="1" dirty="0" smtClean="0"/>
              <a:t>yered i</a:t>
            </a:r>
            <a:r>
              <a:rPr lang="it-IT" sz="2800" b="1" dirty="0" smtClean="0">
                <a:solidFill>
                  <a:srgbClr val="FF0000"/>
                </a:solidFill>
              </a:rPr>
              <a:t>n</a:t>
            </a:r>
            <a:r>
              <a:rPr lang="it-IT" sz="2800" b="1" dirty="0" smtClean="0"/>
              <a:t>spection </a:t>
            </a:r>
            <a:r>
              <a:rPr lang="it-IT" sz="2800" b="1" dirty="0" smtClean="0">
                <a:solidFill>
                  <a:srgbClr val="FF0000"/>
                </a:solidFill>
              </a:rPr>
              <a:t>t</a:t>
            </a:r>
            <a:r>
              <a:rPr lang="it-IT" sz="2800" b="1" dirty="0" smtClean="0">
                <a:solidFill>
                  <a:schemeClr val="tx1"/>
                </a:solidFill>
              </a:rPr>
              <a:t>e</a:t>
            </a:r>
            <a:r>
              <a:rPr lang="it-IT" sz="2800" b="1" dirty="0" smtClean="0"/>
              <a:t>chnologies for </a:t>
            </a:r>
            <a:br>
              <a:rPr lang="it-IT" sz="2800" b="1" dirty="0" smtClean="0"/>
            </a:br>
            <a:r>
              <a:rPr lang="it-IT" sz="2800" b="1" dirty="0" smtClean="0"/>
              <a:t>s</a:t>
            </a:r>
            <a:r>
              <a:rPr lang="it-IT" sz="2800" b="1" dirty="0" smtClean="0">
                <a:solidFill>
                  <a:srgbClr val="FF0000"/>
                </a:solidFill>
              </a:rPr>
              <a:t>e</a:t>
            </a:r>
            <a:r>
              <a:rPr lang="it-IT" sz="2800" b="1" dirty="0" smtClean="0"/>
              <a:t>cure and efficient </a:t>
            </a:r>
            <a:br>
              <a:rPr lang="it-IT" sz="2800" b="1" dirty="0" smtClean="0"/>
            </a:br>
            <a:r>
              <a:rPr lang="en-US" sz="2800" b="1" dirty="0" smtClean="0">
                <a:solidFill>
                  <a:srgbClr val="FF0000"/>
                </a:solidFill>
              </a:rPr>
              <a:t>l</a:t>
            </a:r>
            <a:r>
              <a:rPr lang="en-US" sz="2800" b="1" dirty="0" smtClean="0"/>
              <a:t>arge volume freight </a:t>
            </a:r>
            <a:r>
              <a:rPr lang="en-US" sz="2800" b="1" dirty="0" smtClean="0">
                <a:solidFill>
                  <a:srgbClr val="FF0000"/>
                </a:solidFill>
              </a:rPr>
              <a:t>s</a:t>
            </a:r>
            <a:r>
              <a:rPr lang="en-US" sz="2800" b="1" dirty="0" smtClean="0"/>
              <a:t>upply chains </a:t>
            </a:r>
            <a:br>
              <a:rPr lang="en-US" sz="2800" b="1" dirty="0" smtClean="0"/>
            </a:br>
            <a:r>
              <a:rPr lang="it-IT" sz="2800" dirty="0" smtClean="0"/>
              <a:t>Acronym: </a:t>
            </a:r>
            <a:br>
              <a:rPr lang="it-IT" sz="2800" dirty="0" smtClean="0"/>
            </a:br>
            <a:r>
              <a:rPr lang="it-IT" sz="2800" b="1" dirty="0" smtClean="0">
                <a:solidFill>
                  <a:srgbClr val="FF0000"/>
                </a:solidFill>
              </a:rPr>
              <a:t>MANTELS</a:t>
            </a:r>
            <a:r>
              <a:rPr lang="it-IT" sz="2800" b="1" baseline="30000" dirty="0" smtClean="0">
                <a:solidFill>
                  <a:srgbClr val="FF0000"/>
                </a:solidFill>
              </a:rPr>
              <a:t>*</a:t>
            </a:r>
            <a:r>
              <a:rPr lang="it-IT" sz="2800" b="1" dirty="0" smtClean="0">
                <a:solidFill>
                  <a:srgbClr val="FF0000"/>
                </a:solidFill>
              </a:rPr>
              <a:t> </a:t>
            </a:r>
            <a:r>
              <a:rPr lang="it-IT" sz="2800" b="1" dirty="0" smtClean="0"/>
              <a:t/>
            </a:r>
            <a:br>
              <a:rPr lang="it-IT" sz="2800" b="1" dirty="0" smtClean="0"/>
            </a:br>
            <a:endParaRPr lang="en-US" sz="2800" dirty="0" smtClean="0"/>
          </a:p>
        </p:txBody>
      </p:sp>
      <p:sp>
        <p:nvSpPr>
          <p:cNvPr id="16391" name="Text Box 6"/>
          <p:cNvSpPr txBox="1">
            <a:spLocks noChangeArrowheads="1"/>
          </p:cNvSpPr>
          <p:nvPr/>
        </p:nvSpPr>
        <p:spPr bwMode="auto">
          <a:xfrm>
            <a:off x="746125" y="4384675"/>
            <a:ext cx="3673475" cy="457200"/>
          </a:xfrm>
          <a:prstGeom prst="rect">
            <a:avLst/>
          </a:prstGeom>
          <a:noFill/>
          <a:ln w="9525">
            <a:noFill/>
            <a:miter lim="800000"/>
            <a:headEnd/>
            <a:tailEnd/>
          </a:ln>
        </p:spPr>
        <p:txBody>
          <a:bodyPr>
            <a:spAutoFit/>
          </a:bodyPr>
          <a:lstStyle/>
          <a:p>
            <a:endParaRPr lang="en-GB"/>
          </a:p>
        </p:txBody>
      </p:sp>
      <p:pic>
        <p:nvPicPr>
          <p:cNvPr id="16392" name="Picture 7" descr="infnlogo"/>
          <p:cNvPicPr>
            <a:picLocks noChangeAspect="1" noChangeArrowheads="1"/>
          </p:cNvPicPr>
          <p:nvPr/>
        </p:nvPicPr>
        <p:blipFill>
          <a:blip r:embed="rId3" cstate="print"/>
          <a:srcRect/>
          <a:stretch>
            <a:fillRect/>
          </a:stretch>
        </p:blipFill>
        <p:spPr bwMode="auto">
          <a:xfrm>
            <a:off x="0" y="0"/>
            <a:ext cx="1524000" cy="1412875"/>
          </a:xfrm>
          <a:prstGeom prst="rect">
            <a:avLst/>
          </a:prstGeom>
          <a:noFill/>
          <a:ln w="9525">
            <a:noFill/>
            <a:miter lim="800000"/>
            <a:headEnd/>
            <a:tailEnd/>
          </a:ln>
        </p:spPr>
      </p:pic>
      <p:sp>
        <p:nvSpPr>
          <p:cNvPr id="16393" name="Text Box 11"/>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1639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639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639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639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pic>
        <p:nvPicPr>
          <p:cNvPr id="16400" name="Picture 89" descr="INFN-3-mod"/>
          <p:cNvPicPr>
            <a:picLocks noChangeAspect="1" noChangeArrowheads="1"/>
          </p:cNvPicPr>
          <p:nvPr/>
        </p:nvPicPr>
        <p:blipFill>
          <a:blip r:embed="rId4" cstate="print"/>
          <a:srcRect b="8562"/>
          <a:stretch>
            <a:fillRect/>
          </a:stretch>
        </p:blipFill>
        <p:spPr bwMode="auto">
          <a:xfrm>
            <a:off x="7380312" y="1"/>
            <a:ext cx="1763688" cy="1484783"/>
          </a:xfrm>
          <a:prstGeom prst="rect">
            <a:avLst/>
          </a:prstGeom>
          <a:noFill/>
          <a:ln w="9525">
            <a:solidFill>
              <a:srgbClr val="000000"/>
            </a:solidFill>
            <a:miter lim="800000"/>
            <a:headEnd/>
            <a:tailEnd/>
          </a:ln>
        </p:spPr>
      </p:pic>
      <p:pic>
        <p:nvPicPr>
          <p:cNvPr id="17409" name="Picture 1"/>
          <p:cNvPicPr>
            <a:picLocks noChangeAspect="1" noChangeArrowheads="1"/>
          </p:cNvPicPr>
          <p:nvPr/>
        </p:nvPicPr>
        <p:blipFill>
          <a:blip r:embed="rId5" cstate="print"/>
          <a:srcRect l="13201" t="12161" r="14300" b="21122"/>
          <a:stretch>
            <a:fillRect/>
          </a:stretch>
        </p:blipFill>
        <p:spPr bwMode="auto">
          <a:xfrm>
            <a:off x="539552" y="2924944"/>
            <a:ext cx="7920880" cy="3933056"/>
          </a:xfrm>
          <a:prstGeom prst="rect">
            <a:avLst/>
          </a:prstGeom>
          <a:noFill/>
          <a:ln w="9525">
            <a:noFill/>
            <a:miter lim="800000"/>
            <a:headEnd/>
            <a:tailEnd/>
          </a:ln>
        </p:spPr>
      </p:pic>
      <p:sp>
        <p:nvSpPr>
          <p:cNvPr id="15" name="TextBox 14"/>
          <p:cNvSpPr txBox="1"/>
          <p:nvPr/>
        </p:nvSpPr>
        <p:spPr>
          <a:xfrm rot="20013250">
            <a:off x="2126304" y="3183051"/>
            <a:ext cx="5256584" cy="923330"/>
          </a:xfrm>
          <a:prstGeom prst="rect">
            <a:avLst/>
          </a:prstGeom>
          <a:noFill/>
        </p:spPr>
        <p:txBody>
          <a:bodyPr wrap="square" rtlCol="0">
            <a:spAutoFit/>
          </a:bodyPr>
          <a:lstStyle/>
          <a:p>
            <a:r>
              <a:rPr lang="en-US" sz="5400" b="1" dirty="0" err="1" smtClean="0">
                <a:solidFill>
                  <a:schemeClr val="bg1">
                    <a:lumMod val="50000"/>
                  </a:schemeClr>
                </a:solidFill>
              </a:rPr>
              <a:t>confidenziale</a:t>
            </a:r>
            <a:endParaRPr lang="it-IT" sz="5400" b="1" dirty="0">
              <a:solidFill>
                <a:schemeClr val="bg1">
                  <a:lumMod val="50000"/>
                </a:schemeClr>
              </a:solidFill>
            </a:endParaRPr>
          </a:p>
        </p:txBody>
      </p:sp>
      <p:sp>
        <p:nvSpPr>
          <p:cNvPr id="16" name="TextBox 15"/>
          <p:cNvSpPr txBox="1"/>
          <p:nvPr/>
        </p:nvSpPr>
        <p:spPr>
          <a:xfrm>
            <a:off x="6516216" y="5934670"/>
            <a:ext cx="2627784" cy="923330"/>
          </a:xfrm>
          <a:prstGeom prst="rect">
            <a:avLst/>
          </a:prstGeom>
          <a:noFill/>
        </p:spPr>
        <p:txBody>
          <a:bodyPr wrap="square" rtlCol="0">
            <a:spAutoFit/>
          </a:bodyPr>
          <a:lstStyle/>
          <a:p>
            <a:r>
              <a:rPr lang="en-US" sz="1800" baseline="30000" dirty="0" smtClean="0">
                <a:solidFill>
                  <a:srgbClr val="FF0000"/>
                </a:solidFill>
              </a:rPr>
              <a:t>*</a:t>
            </a:r>
            <a:r>
              <a:rPr lang="en-US" sz="1800" dirty="0" err="1" smtClean="0">
                <a:solidFill>
                  <a:srgbClr val="FF0000"/>
                </a:solidFill>
              </a:rPr>
              <a:t>Unipd</a:t>
            </a:r>
            <a:r>
              <a:rPr lang="en-US" sz="1800" dirty="0" smtClean="0">
                <a:solidFill>
                  <a:srgbClr val="FF0000"/>
                </a:solidFill>
              </a:rPr>
              <a:t> </a:t>
            </a:r>
            <a:r>
              <a:rPr lang="en-US" sz="1800" dirty="0" err="1" smtClean="0">
                <a:solidFill>
                  <a:srgbClr val="FF0000"/>
                </a:solidFill>
              </a:rPr>
              <a:t>partecipa</a:t>
            </a:r>
            <a:r>
              <a:rPr lang="en-US" sz="1800" dirty="0" smtClean="0">
                <a:solidFill>
                  <a:srgbClr val="FF0000"/>
                </a:solidFill>
              </a:rPr>
              <a:t> ad un </a:t>
            </a:r>
            <a:r>
              <a:rPr lang="en-US" sz="1800" dirty="0" err="1" smtClean="0">
                <a:solidFill>
                  <a:srgbClr val="FF0000"/>
                </a:solidFill>
              </a:rPr>
              <a:t>consorzio</a:t>
            </a:r>
            <a:r>
              <a:rPr lang="en-US" sz="1800" dirty="0" smtClean="0">
                <a:solidFill>
                  <a:srgbClr val="FF0000"/>
                </a:solidFill>
              </a:rPr>
              <a:t> </a:t>
            </a:r>
            <a:r>
              <a:rPr lang="en-US" sz="1800" dirty="0" err="1" smtClean="0">
                <a:solidFill>
                  <a:srgbClr val="FF0000"/>
                </a:solidFill>
              </a:rPr>
              <a:t>alternativo</a:t>
            </a:r>
            <a:r>
              <a:rPr lang="en-US" sz="1800" dirty="0" smtClean="0">
                <a:solidFill>
                  <a:srgbClr val="FF0000"/>
                </a:solidFill>
              </a:rPr>
              <a:t>: INNERSCAN (</a:t>
            </a:r>
            <a:r>
              <a:rPr lang="en-US" sz="1800" dirty="0" err="1" smtClean="0">
                <a:solidFill>
                  <a:srgbClr val="FF0000"/>
                </a:solidFill>
              </a:rPr>
              <a:t>irlandese</a:t>
            </a:r>
            <a:r>
              <a:rPr lang="en-US" sz="1800" dirty="0" smtClean="0">
                <a:solidFill>
                  <a:srgbClr val="FF0000"/>
                </a:solidFill>
              </a:rPr>
              <a:t>)</a:t>
            </a:r>
            <a:endParaRPr lang="it-IT" sz="1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755650" y="0"/>
            <a:ext cx="7772400" cy="980728"/>
          </a:xfrm>
          <a:solidFill>
            <a:srgbClr val="66FFFF"/>
          </a:solidFill>
        </p:spPr>
        <p:txBody>
          <a:bodyPr/>
          <a:lstStyle/>
          <a:p>
            <a:pPr>
              <a:defRPr/>
            </a:pPr>
            <a:r>
              <a:rPr lang="en-US" sz="2800" b="1" dirty="0" smtClean="0">
                <a:solidFill>
                  <a:schemeClr val="accent2"/>
                </a:solidFill>
              </a:rPr>
              <a:t>Muon Tomography</a:t>
            </a:r>
            <a:br>
              <a:rPr lang="en-US" sz="2800" b="1" dirty="0" smtClean="0">
                <a:solidFill>
                  <a:schemeClr val="accent2"/>
                </a:solidFill>
              </a:rPr>
            </a:br>
            <a:r>
              <a:rPr lang="en-US" sz="2800" b="1" dirty="0" smtClean="0">
                <a:solidFill>
                  <a:schemeClr val="accent2"/>
                </a:solidFill>
              </a:rPr>
              <a:t> in transport control</a:t>
            </a:r>
            <a:endParaRPr lang="it-IT" sz="2800" b="1" dirty="0" smtClean="0">
              <a:solidFill>
                <a:schemeClr val="accent6"/>
              </a:solidFill>
            </a:endParaRPr>
          </a:p>
        </p:txBody>
      </p:sp>
      <p:sp>
        <p:nvSpPr>
          <p:cNvPr id="21507" name="Segnaposto contenuto 2"/>
          <p:cNvSpPr>
            <a:spLocks noGrp="1"/>
          </p:cNvSpPr>
          <p:nvPr>
            <p:ph sz="half" idx="1"/>
          </p:nvPr>
        </p:nvSpPr>
        <p:spPr>
          <a:xfrm>
            <a:off x="0" y="1268760"/>
            <a:ext cx="4067944" cy="4656138"/>
          </a:xfrm>
        </p:spPr>
        <p:txBody>
          <a:bodyPr/>
          <a:lstStyle/>
          <a:p>
            <a:pPr>
              <a:defRPr/>
            </a:pPr>
            <a:r>
              <a:rPr lang="it-IT" sz="1800" b="1" dirty="0" smtClean="0">
                <a:solidFill>
                  <a:schemeClr val="accent6"/>
                </a:solidFill>
              </a:rPr>
              <a:t>The design of the inspection portal has been completed (MU-Steel) but the realization is not foreseen in this BES09 call (budget constranits) </a:t>
            </a:r>
          </a:p>
          <a:p>
            <a:pPr>
              <a:defRPr/>
            </a:pPr>
            <a:endParaRPr lang="en-US" sz="1800" b="1" dirty="0" smtClean="0">
              <a:solidFill>
                <a:schemeClr val="accent6"/>
              </a:solidFill>
            </a:endParaRPr>
          </a:p>
          <a:p>
            <a:pPr>
              <a:defRPr/>
            </a:pPr>
            <a:endParaRPr lang="it-IT" sz="1800" b="1" dirty="0" smtClean="0">
              <a:solidFill>
                <a:schemeClr val="accent6"/>
              </a:solidFill>
            </a:endParaRPr>
          </a:p>
          <a:p>
            <a:pPr>
              <a:defRPr/>
            </a:pPr>
            <a:r>
              <a:rPr lang="it-IT" sz="1800" b="1" dirty="0" smtClean="0">
                <a:solidFill>
                  <a:schemeClr val="accent6"/>
                </a:solidFill>
              </a:rPr>
              <a:t>However small volumes can be inspected in the </a:t>
            </a:r>
            <a:r>
              <a:rPr lang="it-IT" sz="1800" b="1" dirty="0" smtClean="0">
                <a:solidFill>
                  <a:srgbClr val="FF0000"/>
                </a:solidFill>
              </a:rPr>
              <a:t>INFN  Muon tomography demonstrator </a:t>
            </a:r>
            <a:r>
              <a:rPr lang="it-IT" sz="1800" b="1" dirty="0" smtClean="0">
                <a:solidFill>
                  <a:schemeClr val="accent6"/>
                </a:solidFill>
              </a:rPr>
              <a:t>operative at INFN Lab Naz Legnaro (near Padova)</a:t>
            </a:r>
          </a:p>
          <a:p>
            <a:pPr>
              <a:defRPr/>
            </a:pPr>
            <a:endParaRPr lang="it-IT" sz="1800" b="1" dirty="0" smtClean="0">
              <a:solidFill>
                <a:schemeClr val="accent6"/>
              </a:solidFill>
            </a:endParaRPr>
          </a:p>
          <a:p>
            <a:pPr>
              <a:defRPr/>
            </a:pPr>
            <a:r>
              <a:rPr lang="it-IT" sz="1800" b="1" dirty="0" smtClean="0">
                <a:solidFill>
                  <a:schemeClr val="accent6"/>
                </a:solidFill>
              </a:rPr>
              <a:t>To  investigate the full potentiality of the system;</a:t>
            </a:r>
            <a:r>
              <a:rPr lang="en-US" sz="1800" b="1" dirty="0" smtClean="0">
                <a:solidFill>
                  <a:schemeClr val="accent6"/>
                </a:solidFill>
              </a:rPr>
              <a:t> extend the features of the present demonstrator by adding additional detectors for a limited cost.</a:t>
            </a:r>
            <a:endParaRPr lang="it-IT" sz="1800" b="1" dirty="0" smtClean="0">
              <a:solidFill>
                <a:schemeClr val="accent6"/>
              </a:solidFill>
            </a:endParaRPr>
          </a:p>
        </p:txBody>
      </p:sp>
      <p:sp>
        <p:nvSpPr>
          <p:cNvPr id="38916" name="Segnaposto piè di pagina 4"/>
          <p:cNvSpPr>
            <a:spLocks noGrp="1"/>
          </p:cNvSpPr>
          <p:nvPr>
            <p:ph type="ftr" sz="quarter" idx="11"/>
          </p:nvPr>
        </p:nvSpPr>
        <p:spPr>
          <a:noFill/>
        </p:spPr>
        <p:txBody>
          <a:bodyPr/>
          <a:lstStyle/>
          <a:p>
            <a:r>
              <a:rPr lang="it-IT" altLang="en-US" dirty="0" smtClean="0"/>
              <a:t>H2020-BES09</a:t>
            </a:r>
          </a:p>
        </p:txBody>
      </p:sp>
      <p:sp>
        <p:nvSpPr>
          <p:cNvPr id="38917" name="Segnaposto numero diapositiva 5"/>
          <p:cNvSpPr>
            <a:spLocks noGrp="1"/>
          </p:cNvSpPr>
          <p:nvPr>
            <p:ph type="sldNum" sz="quarter" idx="12"/>
          </p:nvPr>
        </p:nvSpPr>
        <p:spPr>
          <a:noFill/>
        </p:spPr>
        <p:txBody>
          <a:bodyPr/>
          <a:lstStyle/>
          <a:p>
            <a:fld id="{8BC68D2F-484D-4A29-ACEA-5C9452765F10}" type="slidenum">
              <a:rPr lang="it-IT" altLang="en-US" smtClean="0"/>
              <a:pPr/>
              <a:t>10</a:t>
            </a:fld>
            <a:endParaRPr lang="it-IT" altLang="en-US" smtClean="0"/>
          </a:p>
        </p:txBody>
      </p:sp>
      <p:pic>
        <p:nvPicPr>
          <p:cNvPr id="38919" name="Immagine 9" descr="front.jpg"/>
          <p:cNvPicPr>
            <a:picLocks noChangeAspect="1"/>
          </p:cNvPicPr>
          <p:nvPr/>
        </p:nvPicPr>
        <p:blipFill>
          <a:blip r:embed="rId2" cstate="print"/>
          <a:srcRect/>
          <a:stretch>
            <a:fillRect/>
          </a:stretch>
        </p:blipFill>
        <p:spPr bwMode="auto">
          <a:xfrm>
            <a:off x="4499992" y="1196752"/>
            <a:ext cx="1498203" cy="18825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it-IT" smtClean="0"/>
              <a:t>2014-06-30</a:t>
            </a:r>
            <a:endParaRPr lang="it-IT" dirty="0"/>
          </a:p>
        </p:txBody>
      </p:sp>
      <p:pic>
        <p:nvPicPr>
          <p:cNvPr id="9" name="Picture 23" descr="padova2"/>
          <p:cNvPicPr>
            <a:picLocks noChangeAspect="1" noChangeArrowheads="1"/>
          </p:cNvPicPr>
          <p:nvPr/>
        </p:nvPicPr>
        <p:blipFill>
          <a:blip r:embed="rId3" cstate="print"/>
          <a:srcRect/>
          <a:stretch>
            <a:fillRect/>
          </a:stretch>
        </p:blipFill>
        <p:spPr bwMode="auto">
          <a:xfrm>
            <a:off x="3995936" y="4005064"/>
            <a:ext cx="2629714" cy="1968000"/>
          </a:xfrm>
          <a:prstGeom prst="rect">
            <a:avLst/>
          </a:prstGeom>
          <a:noFill/>
          <a:ln w="9525">
            <a:noFill/>
            <a:miter lim="800000"/>
            <a:headEnd/>
            <a:tailEnd/>
          </a:ln>
        </p:spPr>
      </p:pic>
      <p:pic>
        <p:nvPicPr>
          <p:cNvPr id="10" name="Picture 4" descr="infnlogo"/>
          <p:cNvPicPr>
            <a:picLocks noChangeAspect="1" noChangeArrowheads="1"/>
          </p:cNvPicPr>
          <p:nvPr/>
        </p:nvPicPr>
        <p:blipFill>
          <a:blip r:embed="rId4" cstate="print"/>
          <a:srcRect/>
          <a:stretch>
            <a:fillRect/>
          </a:stretch>
        </p:blipFill>
        <p:spPr bwMode="auto">
          <a:xfrm>
            <a:off x="0" y="0"/>
            <a:ext cx="1524000" cy="1066800"/>
          </a:xfrm>
          <a:prstGeom prst="rect">
            <a:avLst/>
          </a:prstGeom>
          <a:noFill/>
          <a:ln w="9525">
            <a:noFill/>
            <a:miter lim="800000"/>
            <a:headEnd/>
            <a:tailEnd/>
          </a:ln>
        </p:spPr>
      </p:pic>
      <p:pic>
        <p:nvPicPr>
          <p:cNvPr id="11" name="Picture 10" descr="Bo_colortraspjpg"/>
          <p:cNvPicPr>
            <a:picLocks noChangeAspect="1" noChangeArrowheads="1"/>
          </p:cNvPicPr>
          <p:nvPr/>
        </p:nvPicPr>
        <p:blipFill>
          <a:blip r:embed="rId5" cstate="print"/>
          <a:srcRect/>
          <a:stretch>
            <a:fillRect/>
          </a:stretch>
        </p:blipFill>
        <p:spPr bwMode="auto">
          <a:xfrm>
            <a:off x="8027988" y="0"/>
            <a:ext cx="1116012" cy="1052513"/>
          </a:xfrm>
          <a:prstGeom prst="rect">
            <a:avLst/>
          </a:prstGeom>
          <a:noFill/>
          <a:ln w="9525">
            <a:noFill/>
            <a:miter lim="800000"/>
            <a:headEnd/>
            <a:tailEnd/>
          </a:ln>
        </p:spPr>
      </p:pic>
      <p:pic>
        <p:nvPicPr>
          <p:cNvPr id="12" name="Picture 11" descr="run16363.jpg"/>
          <p:cNvPicPr/>
          <p:nvPr/>
        </p:nvPicPr>
        <p:blipFill>
          <a:blip r:embed="rId6" cstate="print"/>
          <a:srcRect/>
          <a:stretch>
            <a:fillRect/>
          </a:stretch>
        </p:blipFill>
        <p:spPr bwMode="auto">
          <a:xfrm>
            <a:off x="6616931" y="4005064"/>
            <a:ext cx="2527069" cy="1968640"/>
          </a:xfrm>
          <a:prstGeom prst="rect">
            <a:avLst/>
          </a:prstGeom>
          <a:noFill/>
          <a:ln w="9525">
            <a:noFill/>
            <a:miter lim="800000"/>
            <a:headEnd/>
            <a:tailEnd/>
          </a:ln>
        </p:spPr>
      </p:pic>
      <p:cxnSp>
        <p:nvCxnSpPr>
          <p:cNvPr id="13" name="Straight Arrow Connector 10"/>
          <p:cNvCxnSpPr>
            <a:cxnSpLocks noChangeShapeType="1"/>
          </p:cNvCxnSpPr>
          <p:nvPr/>
        </p:nvCxnSpPr>
        <p:spPr bwMode="auto">
          <a:xfrm>
            <a:off x="3203848" y="3429000"/>
            <a:ext cx="4320480" cy="1440160"/>
          </a:xfrm>
          <a:prstGeom prst="straightConnector1">
            <a:avLst/>
          </a:prstGeom>
          <a:noFill/>
          <a:ln w="25400">
            <a:solidFill>
              <a:srgbClr val="FF0000"/>
            </a:solidFill>
            <a:round/>
            <a:headEnd/>
            <a:tailEnd type="triangle" w="med" len="med"/>
          </a:ln>
        </p:spPr>
      </p:cxnSp>
      <p:cxnSp>
        <p:nvCxnSpPr>
          <p:cNvPr id="15" name="Straight Arrow Connector 10"/>
          <p:cNvCxnSpPr>
            <a:cxnSpLocks noChangeShapeType="1"/>
          </p:cNvCxnSpPr>
          <p:nvPr/>
        </p:nvCxnSpPr>
        <p:spPr bwMode="auto">
          <a:xfrm>
            <a:off x="3356248" y="4085456"/>
            <a:ext cx="1440160" cy="792088"/>
          </a:xfrm>
          <a:prstGeom prst="straightConnector1">
            <a:avLst/>
          </a:prstGeom>
          <a:noFill/>
          <a:ln w="25400">
            <a:solidFill>
              <a:srgbClr val="FF0000"/>
            </a:solidFill>
            <a:round/>
            <a:headEnd/>
            <a:tailEnd type="triangle" w="med" len="med"/>
          </a:ln>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it-IT" smtClean="0"/>
              <a:t>2014-06-30</a:t>
            </a:r>
          </a:p>
        </p:txBody>
      </p:sp>
      <p:sp>
        <p:nvSpPr>
          <p:cNvPr id="22531" name="Footer Placeholder 3"/>
          <p:cNvSpPr>
            <a:spLocks noGrp="1"/>
          </p:cNvSpPr>
          <p:nvPr>
            <p:ph type="ftr" sz="quarter" idx="11"/>
          </p:nvPr>
        </p:nvSpPr>
        <p:spPr>
          <a:noFill/>
        </p:spPr>
        <p:txBody>
          <a:bodyPr/>
          <a:lstStyle/>
          <a:p>
            <a:r>
              <a:rPr lang="it-IT" smtClean="0"/>
              <a:t>H2020-BES09</a:t>
            </a:r>
          </a:p>
        </p:txBody>
      </p:sp>
      <p:sp>
        <p:nvSpPr>
          <p:cNvPr id="22532" name="Slide Number Placeholder 4"/>
          <p:cNvSpPr>
            <a:spLocks noGrp="1"/>
          </p:cNvSpPr>
          <p:nvPr>
            <p:ph type="sldNum" sz="quarter" idx="12"/>
          </p:nvPr>
        </p:nvSpPr>
        <p:spPr>
          <a:noFill/>
        </p:spPr>
        <p:txBody>
          <a:bodyPr/>
          <a:lstStyle/>
          <a:p>
            <a:fld id="{68E4516D-1D15-4F55-9C84-42F9B2C6E3A0}" type="slidenum">
              <a:rPr lang="it-IT" smtClean="0"/>
              <a:pPr/>
              <a:t>11</a:t>
            </a:fld>
            <a:endParaRPr lang="it-IT" smtClean="0"/>
          </a:p>
        </p:txBody>
      </p:sp>
      <p:sp>
        <p:nvSpPr>
          <p:cNvPr id="22533" name="Rectangle 2"/>
          <p:cNvSpPr>
            <a:spLocks noGrp="1" noChangeArrowheads="1"/>
          </p:cNvSpPr>
          <p:nvPr>
            <p:ph type="title"/>
          </p:nvPr>
        </p:nvSpPr>
        <p:spPr>
          <a:xfrm>
            <a:off x="1547664" y="0"/>
            <a:ext cx="6211416" cy="1066800"/>
          </a:xfrm>
          <a:solidFill>
            <a:srgbClr val="66FFFF"/>
          </a:solidFill>
        </p:spPr>
        <p:txBody>
          <a:bodyPr/>
          <a:lstStyle/>
          <a:p>
            <a:pPr eaLnBrk="1" hangingPunct="1"/>
            <a:r>
              <a:rPr lang="en-US" sz="3600" b="1" dirty="0" smtClean="0">
                <a:solidFill>
                  <a:schemeClr val="accent2"/>
                </a:solidFill>
              </a:rPr>
              <a:t>Muon Tomography</a:t>
            </a:r>
            <a:br>
              <a:rPr lang="en-US" sz="3600" b="1" dirty="0" smtClean="0">
                <a:solidFill>
                  <a:schemeClr val="accent2"/>
                </a:solidFill>
              </a:rPr>
            </a:br>
            <a:r>
              <a:rPr lang="en-US" sz="3600" b="1" dirty="0" smtClean="0">
                <a:solidFill>
                  <a:schemeClr val="accent2"/>
                </a:solidFill>
              </a:rPr>
              <a:t> in transport control</a:t>
            </a:r>
            <a:endParaRPr lang="en-US" dirty="0" smtClean="0"/>
          </a:p>
        </p:txBody>
      </p:sp>
      <p:pic>
        <p:nvPicPr>
          <p:cNvPr id="22534" name="Picture 4" descr="infnlogo"/>
          <p:cNvPicPr>
            <a:picLocks noChangeAspect="1" noChangeArrowheads="1"/>
          </p:cNvPicPr>
          <p:nvPr/>
        </p:nvPicPr>
        <p:blipFill>
          <a:blip r:embed="rId3" cstate="print"/>
          <a:srcRect/>
          <a:stretch>
            <a:fillRect/>
          </a:stretch>
        </p:blipFill>
        <p:spPr bwMode="auto">
          <a:xfrm>
            <a:off x="0" y="0"/>
            <a:ext cx="1524000" cy="1066800"/>
          </a:xfrm>
          <a:prstGeom prst="rect">
            <a:avLst/>
          </a:prstGeom>
          <a:noFill/>
          <a:ln w="9525">
            <a:noFill/>
            <a:miter lim="800000"/>
            <a:headEnd/>
            <a:tailEnd/>
          </a:ln>
        </p:spPr>
      </p:pic>
      <p:sp>
        <p:nvSpPr>
          <p:cNvPr id="22535" name="Text Box 8"/>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2253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253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253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253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pic>
        <p:nvPicPr>
          <p:cNvPr id="22541" name="Picture 32" descr="Bo_colortraspjpg"/>
          <p:cNvPicPr>
            <a:picLocks noChangeAspect="1" noChangeArrowheads="1"/>
          </p:cNvPicPr>
          <p:nvPr/>
        </p:nvPicPr>
        <p:blipFill>
          <a:blip r:embed="rId4" cstate="print"/>
          <a:srcRect/>
          <a:stretch>
            <a:fillRect/>
          </a:stretch>
        </p:blipFill>
        <p:spPr bwMode="auto">
          <a:xfrm>
            <a:off x="8027988" y="0"/>
            <a:ext cx="1116012" cy="1052513"/>
          </a:xfrm>
          <a:prstGeom prst="rect">
            <a:avLst/>
          </a:prstGeom>
          <a:noFill/>
          <a:ln w="9525">
            <a:noFill/>
            <a:miter lim="800000"/>
            <a:headEnd/>
            <a:tailEnd/>
          </a:ln>
        </p:spPr>
      </p:pic>
      <p:sp>
        <p:nvSpPr>
          <p:cNvPr id="22543" name="Rectangle 36"/>
          <p:cNvSpPr>
            <a:spLocks noChangeArrowheads="1"/>
          </p:cNvSpPr>
          <p:nvPr/>
        </p:nvSpPr>
        <p:spPr bwMode="auto">
          <a:xfrm>
            <a:off x="0" y="1196752"/>
            <a:ext cx="3059832" cy="646331"/>
          </a:xfrm>
          <a:prstGeom prst="rect">
            <a:avLst/>
          </a:prstGeom>
          <a:noFill/>
          <a:ln w="9525">
            <a:noFill/>
            <a:miter lim="800000"/>
            <a:headEnd/>
            <a:tailEnd/>
          </a:ln>
        </p:spPr>
        <p:txBody>
          <a:bodyPr wrap="square">
            <a:spAutoFit/>
          </a:bodyPr>
          <a:lstStyle/>
          <a:p>
            <a:r>
              <a:rPr lang="en-US" sz="1800" b="1" dirty="0" smtClean="0">
                <a:solidFill>
                  <a:srgbClr val="FF0000"/>
                </a:solidFill>
              </a:rPr>
              <a:t>Other example:  FIAT 500L on demonstrator</a:t>
            </a:r>
            <a:endParaRPr lang="en-US" sz="1800" b="1" dirty="0">
              <a:solidFill>
                <a:schemeClr val="accent2"/>
              </a:solidFill>
            </a:endParaRPr>
          </a:p>
        </p:txBody>
      </p:sp>
      <p:sp>
        <p:nvSpPr>
          <p:cNvPr id="18" name="Text Box 11"/>
          <p:cNvSpPr txBox="1">
            <a:spLocks noChangeArrowheads="1"/>
          </p:cNvSpPr>
          <p:nvPr/>
        </p:nvSpPr>
        <p:spPr bwMode="auto">
          <a:xfrm>
            <a:off x="0" y="3933056"/>
            <a:ext cx="1187624" cy="677108"/>
          </a:xfrm>
          <a:prstGeom prst="rect">
            <a:avLst/>
          </a:prstGeom>
          <a:noFill/>
          <a:ln w="57150" algn="ctr">
            <a:noFill/>
            <a:miter lim="800000"/>
            <a:headEnd/>
            <a:tailEnd/>
          </a:ln>
        </p:spPr>
        <p:txBody>
          <a:bodyPr wrap="square">
            <a:spAutoFit/>
          </a:bodyPr>
          <a:lstStyle/>
          <a:p>
            <a:r>
              <a:rPr lang="en-GB" sz="1800" dirty="0" smtClean="0"/>
              <a:t>Battery </a:t>
            </a:r>
          </a:p>
          <a:p>
            <a:r>
              <a:rPr lang="en-GB" sz="2000" dirty="0" smtClean="0"/>
              <a:t>	     </a:t>
            </a:r>
            <a:endParaRPr lang="en-GB" sz="1800" dirty="0"/>
          </a:p>
        </p:txBody>
      </p:sp>
      <p:pic>
        <p:nvPicPr>
          <p:cNvPr id="22545" name="Picture 17"/>
          <p:cNvPicPr>
            <a:picLocks noChangeAspect="1" noChangeArrowheads="1"/>
          </p:cNvPicPr>
          <p:nvPr/>
        </p:nvPicPr>
        <p:blipFill>
          <a:blip r:embed="rId5" cstate="print"/>
          <a:srcRect b="57301"/>
          <a:stretch>
            <a:fillRect/>
          </a:stretch>
        </p:blipFill>
        <p:spPr bwMode="auto">
          <a:xfrm>
            <a:off x="971600" y="1988840"/>
            <a:ext cx="2868613" cy="936104"/>
          </a:xfrm>
          <a:prstGeom prst="rect">
            <a:avLst/>
          </a:prstGeom>
          <a:noFill/>
          <a:ln w="9525">
            <a:noFill/>
            <a:miter lim="800000"/>
            <a:headEnd/>
            <a:tailEnd/>
          </a:ln>
        </p:spPr>
      </p:pic>
      <p:pic>
        <p:nvPicPr>
          <p:cNvPr id="22546" name="Picture 18"/>
          <p:cNvPicPr>
            <a:picLocks noChangeAspect="1" noChangeArrowheads="1"/>
          </p:cNvPicPr>
          <p:nvPr/>
        </p:nvPicPr>
        <p:blipFill>
          <a:blip r:embed="rId6" cstate="print"/>
          <a:srcRect/>
          <a:stretch>
            <a:fillRect/>
          </a:stretch>
        </p:blipFill>
        <p:spPr bwMode="auto">
          <a:xfrm>
            <a:off x="3851920" y="1484784"/>
            <a:ext cx="4937125" cy="2722563"/>
          </a:xfrm>
          <a:prstGeom prst="rect">
            <a:avLst/>
          </a:prstGeom>
          <a:noFill/>
          <a:ln w="9525">
            <a:noFill/>
            <a:miter lim="800000"/>
            <a:headEnd/>
            <a:tailEnd/>
          </a:ln>
        </p:spPr>
      </p:pic>
      <p:pic>
        <p:nvPicPr>
          <p:cNvPr id="22547" name="Picture 19"/>
          <p:cNvPicPr>
            <a:picLocks noChangeAspect="1" noChangeArrowheads="1"/>
          </p:cNvPicPr>
          <p:nvPr/>
        </p:nvPicPr>
        <p:blipFill>
          <a:blip r:embed="rId7" cstate="print"/>
          <a:srcRect/>
          <a:stretch>
            <a:fillRect/>
          </a:stretch>
        </p:blipFill>
        <p:spPr bwMode="auto">
          <a:xfrm>
            <a:off x="611560" y="4338637"/>
            <a:ext cx="3082925" cy="2519363"/>
          </a:xfrm>
          <a:prstGeom prst="rect">
            <a:avLst/>
          </a:prstGeom>
          <a:noFill/>
          <a:ln w="9525">
            <a:noFill/>
            <a:miter lim="800000"/>
            <a:headEnd/>
            <a:tailEnd/>
          </a:ln>
        </p:spPr>
      </p:pic>
      <p:pic>
        <p:nvPicPr>
          <p:cNvPr id="22548" name="Picture 20"/>
          <p:cNvPicPr>
            <a:picLocks noChangeAspect="1" noChangeArrowheads="1"/>
          </p:cNvPicPr>
          <p:nvPr/>
        </p:nvPicPr>
        <p:blipFill>
          <a:blip r:embed="rId8" cstate="print"/>
          <a:srcRect/>
          <a:stretch>
            <a:fillRect/>
          </a:stretch>
        </p:blipFill>
        <p:spPr bwMode="auto">
          <a:xfrm>
            <a:off x="3923928" y="4221163"/>
            <a:ext cx="4843463" cy="2636837"/>
          </a:xfrm>
          <a:prstGeom prst="rect">
            <a:avLst/>
          </a:prstGeom>
          <a:noFill/>
          <a:ln w="9525">
            <a:noFill/>
            <a:miter lim="800000"/>
            <a:headEnd/>
            <a:tailEnd/>
          </a:ln>
        </p:spPr>
      </p:pic>
      <p:cxnSp>
        <p:nvCxnSpPr>
          <p:cNvPr id="25" name="Straight Arrow Connector 10"/>
          <p:cNvCxnSpPr>
            <a:cxnSpLocks noChangeShapeType="1"/>
          </p:cNvCxnSpPr>
          <p:nvPr/>
        </p:nvCxnSpPr>
        <p:spPr bwMode="auto">
          <a:xfrm flipV="1">
            <a:off x="467544" y="4797152"/>
            <a:ext cx="2232248" cy="360040"/>
          </a:xfrm>
          <a:prstGeom prst="straightConnector1">
            <a:avLst/>
          </a:prstGeom>
          <a:noFill/>
          <a:ln w="25400">
            <a:solidFill>
              <a:srgbClr val="FF0000"/>
            </a:solidFill>
            <a:round/>
            <a:headEnd/>
            <a:tailEnd type="triangle" w="med" len="med"/>
          </a:ln>
        </p:spPr>
      </p:cxnSp>
      <p:cxnSp>
        <p:nvCxnSpPr>
          <p:cNvPr id="28" name="Elbow Connector 27"/>
          <p:cNvCxnSpPr/>
          <p:nvPr/>
        </p:nvCxnSpPr>
        <p:spPr>
          <a:xfrm>
            <a:off x="971600" y="4149080"/>
            <a:ext cx="504056" cy="432048"/>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a:off x="1187624" y="4149080"/>
            <a:ext cx="1728192" cy="432048"/>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 Box 11"/>
          <p:cNvSpPr txBox="1">
            <a:spLocks noChangeArrowheads="1"/>
          </p:cNvSpPr>
          <p:nvPr/>
        </p:nvSpPr>
        <p:spPr bwMode="auto">
          <a:xfrm>
            <a:off x="0" y="5085184"/>
            <a:ext cx="2627784" cy="677108"/>
          </a:xfrm>
          <a:prstGeom prst="rect">
            <a:avLst/>
          </a:prstGeom>
          <a:noFill/>
          <a:ln w="57150" algn="ctr">
            <a:noFill/>
            <a:miter lim="800000"/>
            <a:headEnd/>
            <a:tailEnd/>
          </a:ln>
        </p:spPr>
        <p:txBody>
          <a:bodyPr wrap="square">
            <a:spAutoFit/>
          </a:bodyPr>
          <a:lstStyle/>
          <a:p>
            <a:r>
              <a:rPr lang="en-GB" sz="1800" dirty="0" smtClean="0"/>
              <a:t>1l </a:t>
            </a:r>
            <a:r>
              <a:rPr lang="en-GB" sz="1800" dirty="0" err="1" smtClean="0"/>
              <a:t>Pb</a:t>
            </a:r>
            <a:r>
              <a:rPr lang="en-GB" sz="1800" dirty="0" smtClean="0"/>
              <a:t> </a:t>
            </a:r>
          </a:p>
          <a:p>
            <a:r>
              <a:rPr lang="en-GB" sz="2000" dirty="0" smtClean="0"/>
              <a:t>	     </a:t>
            </a:r>
            <a:endParaRPr lang="en-GB"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6361113" cy="1066800"/>
          </a:xfrm>
          <a:solidFill>
            <a:srgbClr val="66FFFF"/>
          </a:solidFill>
        </p:spPr>
        <p:txBody>
          <a:bodyPr/>
          <a:lstStyle/>
          <a:p>
            <a:pPr eaLnBrk="1" hangingPunct="1"/>
            <a:r>
              <a:rPr lang="en-US" sz="3600" b="1" smtClean="0">
                <a:solidFill>
                  <a:schemeClr val="accent2"/>
                </a:solidFill>
              </a:rPr>
              <a:t>Experimental Setup </a:t>
            </a:r>
            <a:endParaRPr lang="en-US" smtClean="0"/>
          </a:p>
        </p:txBody>
      </p:sp>
      <p:sp>
        <p:nvSpPr>
          <p:cNvPr id="24579" name="Text Box 3"/>
          <p:cNvSpPr txBox="1">
            <a:spLocks noChangeArrowheads="1"/>
          </p:cNvSpPr>
          <p:nvPr/>
        </p:nvSpPr>
        <p:spPr bwMode="auto">
          <a:xfrm>
            <a:off x="746125" y="4384675"/>
            <a:ext cx="3673475" cy="457200"/>
          </a:xfrm>
          <a:prstGeom prst="rect">
            <a:avLst/>
          </a:prstGeom>
          <a:noFill/>
          <a:ln w="9525">
            <a:noFill/>
            <a:miter lim="800000"/>
            <a:headEnd/>
            <a:tailEnd/>
          </a:ln>
        </p:spPr>
        <p:txBody>
          <a:bodyPr>
            <a:spAutoFit/>
          </a:bodyPr>
          <a:lstStyle/>
          <a:p>
            <a:endParaRPr lang="en-GB"/>
          </a:p>
        </p:txBody>
      </p:sp>
      <p:pic>
        <p:nvPicPr>
          <p:cNvPr id="24580" name="Picture 4" descr="infnlogo"/>
          <p:cNvPicPr>
            <a:picLocks noChangeAspect="1" noChangeArrowheads="1"/>
          </p:cNvPicPr>
          <p:nvPr/>
        </p:nvPicPr>
        <p:blipFill>
          <a:blip r:embed="rId3" cstate="print"/>
          <a:srcRect/>
          <a:stretch>
            <a:fillRect/>
          </a:stretch>
        </p:blipFill>
        <p:spPr bwMode="auto">
          <a:xfrm>
            <a:off x="0" y="0"/>
            <a:ext cx="1524000" cy="1066800"/>
          </a:xfrm>
          <a:prstGeom prst="rect">
            <a:avLst/>
          </a:prstGeom>
          <a:noFill/>
          <a:ln w="9525">
            <a:noFill/>
            <a:miter lim="800000"/>
            <a:headEnd/>
            <a:tailEnd/>
          </a:ln>
        </p:spPr>
      </p:pic>
      <p:sp>
        <p:nvSpPr>
          <p:cNvPr id="24581" name="Text Box 5"/>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24582" name="Text Box 12"/>
          <p:cNvSpPr txBox="1">
            <a:spLocks noChangeArrowheads="1"/>
          </p:cNvSpPr>
          <p:nvPr/>
        </p:nvSpPr>
        <p:spPr bwMode="auto">
          <a:xfrm>
            <a:off x="3348038" y="1125538"/>
            <a:ext cx="2232025" cy="457200"/>
          </a:xfrm>
          <a:prstGeom prst="rect">
            <a:avLst/>
          </a:prstGeom>
          <a:noFill/>
          <a:ln w="9525">
            <a:noFill/>
            <a:miter lim="800000"/>
            <a:headEnd/>
            <a:tailEnd/>
          </a:ln>
        </p:spPr>
        <p:txBody>
          <a:bodyPr>
            <a:spAutoFit/>
          </a:bodyPr>
          <a:lstStyle/>
          <a:p>
            <a:pPr>
              <a:spcBef>
                <a:spcPct val="50000"/>
              </a:spcBef>
            </a:pPr>
            <a:r>
              <a:rPr lang="en-US" b="1">
                <a:solidFill>
                  <a:srgbClr val="FF0000"/>
                </a:solidFill>
              </a:rPr>
              <a:t>Drift chambers</a:t>
            </a:r>
          </a:p>
        </p:txBody>
      </p:sp>
      <p:pic>
        <p:nvPicPr>
          <p:cNvPr id="24583" name="Picture 13"/>
          <p:cNvPicPr>
            <a:picLocks noChangeAspect="1" noChangeArrowheads="1"/>
          </p:cNvPicPr>
          <p:nvPr/>
        </p:nvPicPr>
        <p:blipFill>
          <a:blip r:embed="rId4" cstate="print"/>
          <a:srcRect/>
          <a:stretch>
            <a:fillRect/>
          </a:stretch>
        </p:blipFill>
        <p:spPr bwMode="auto">
          <a:xfrm>
            <a:off x="4751388" y="1916113"/>
            <a:ext cx="4392612" cy="2017712"/>
          </a:xfrm>
          <a:prstGeom prst="rect">
            <a:avLst/>
          </a:prstGeom>
          <a:noFill/>
          <a:ln w="9525">
            <a:noFill/>
            <a:miter lim="800000"/>
            <a:headEnd/>
            <a:tailEnd/>
          </a:ln>
        </p:spPr>
      </p:pic>
      <p:pic>
        <p:nvPicPr>
          <p:cNvPr id="24584" name="Picture 20" descr="cella_drift"/>
          <p:cNvPicPr>
            <a:picLocks noChangeAspect="1" noChangeArrowheads="1"/>
          </p:cNvPicPr>
          <p:nvPr/>
        </p:nvPicPr>
        <p:blipFill>
          <a:blip r:embed="rId5" cstate="print"/>
          <a:srcRect/>
          <a:stretch>
            <a:fillRect/>
          </a:stretch>
        </p:blipFill>
        <p:spPr bwMode="auto">
          <a:xfrm>
            <a:off x="179388" y="2133600"/>
            <a:ext cx="3816350" cy="1644650"/>
          </a:xfrm>
          <a:prstGeom prst="rect">
            <a:avLst/>
          </a:prstGeom>
          <a:noFill/>
          <a:ln w="9525">
            <a:noFill/>
            <a:miter lim="800000"/>
            <a:headEnd/>
            <a:tailEnd/>
          </a:ln>
        </p:spPr>
      </p:pic>
      <p:sp>
        <p:nvSpPr>
          <p:cNvPr id="24585" name="Text Box 21"/>
          <p:cNvSpPr txBox="1">
            <a:spLocks noChangeArrowheads="1"/>
          </p:cNvSpPr>
          <p:nvPr/>
        </p:nvSpPr>
        <p:spPr bwMode="auto">
          <a:xfrm>
            <a:off x="1258888" y="1557338"/>
            <a:ext cx="1728787"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Drift cell</a:t>
            </a:r>
          </a:p>
        </p:txBody>
      </p:sp>
      <p:sp>
        <p:nvSpPr>
          <p:cNvPr id="24586" name="Text Box 22"/>
          <p:cNvSpPr txBox="1">
            <a:spLocks noChangeArrowheads="1"/>
          </p:cNvSpPr>
          <p:nvPr/>
        </p:nvSpPr>
        <p:spPr bwMode="auto">
          <a:xfrm>
            <a:off x="5867400" y="1557338"/>
            <a:ext cx="2736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Chamber layout</a:t>
            </a:r>
          </a:p>
        </p:txBody>
      </p:sp>
      <p:sp>
        <p:nvSpPr>
          <p:cNvPr id="24587" name="Text Box 23"/>
          <p:cNvSpPr txBox="1">
            <a:spLocks noChangeArrowheads="1"/>
          </p:cNvSpPr>
          <p:nvPr/>
        </p:nvSpPr>
        <p:spPr bwMode="auto">
          <a:xfrm>
            <a:off x="0" y="4005263"/>
            <a:ext cx="4211638" cy="1465262"/>
          </a:xfrm>
          <a:prstGeom prst="rect">
            <a:avLst/>
          </a:prstGeom>
          <a:noFill/>
          <a:ln w="9525">
            <a:noFill/>
            <a:miter lim="800000"/>
            <a:headEnd/>
            <a:tailEnd/>
          </a:ln>
        </p:spPr>
        <p:txBody>
          <a:bodyPr>
            <a:spAutoFit/>
          </a:bodyPr>
          <a:lstStyle/>
          <a:p>
            <a:pPr>
              <a:spcBef>
                <a:spcPct val="50000"/>
              </a:spcBef>
            </a:pPr>
            <a:r>
              <a:rPr lang="en-US" sz="1800"/>
              <a:t>Charged particles ionize gas [</a:t>
            </a:r>
            <a:r>
              <a:rPr lang="it-IT" sz="1800">
                <a:solidFill>
                  <a:srgbClr val="000000"/>
                </a:solidFill>
                <a:cs typeface="Times New Roman" pitchFamily="18" charset="0"/>
              </a:rPr>
              <a:t>Ar (85%) + CO</a:t>
            </a:r>
            <a:r>
              <a:rPr lang="it-IT" sz="1800" baseline="-30000">
                <a:solidFill>
                  <a:srgbClr val="000000"/>
                </a:solidFill>
                <a:cs typeface="Times New Roman" pitchFamily="18" charset="0"/>
              </a:rPr>
              <a:t>2</a:t>
            </a:r>
            <a:r>
              <a:rPr lang="it-IT" sz="1800">
                <a:solidFill>
                  <a:srgbClr val="000000"/>
                </a:solidFill>
                <a:cs typeface="Times New Roman" pitchFamily="18" charset="0"/>
              </a:rPr>
              <a:t> (15%)]</a:t>
            </a:r>
            <a:r>
              <a:rPr lang="it-IT" sz="1800"/>
              <a:t> </a:t>
            </a:r>
            <a:r>
              <a:rPr lang="en-US" sz="1800"/>
              <a:t>producing electrons which drift toward the anode wire. The position is then reconstructed from the Drift time measurement</a:t>
            </a:r>
          </a:p>
        </p:txBody>
      </p:sp>
      <p:sp>
        <p:nvSpPr>
          <p:cNvPr id="24588" name="Line 24"/>
          <p:cNvSpPr>
            <a:spLocks noChangeShapeType="1"/>
          </p:cNvSpPr>
          <p:nvPr/>
        </p:nvSpPr>
        <p:spPr bwMode="auto">
          <a:xfrm>
            <a:off x="1187450" y="1773238"/>
            <a:ext cx="2160588" cy="2232025"/>
          </a:xfrm>
          <a:prstGeom prst="line">
            <a:avLst/>
          </a:prstGeom>
          <a:noFill/>
          <a:ln w="9525">
            <a:solidFill>
              <a:srgbClr val="FF0000"/>
            </a:solidFill>
            <a:round/>
            <a:headEnd/>
            <a:tailEnd/>
          </a:ln>
        </p:spPr>
        <p:txBody>
          <a:bodyPr/>
          <a:lstStyle/>
          <a:p>
            <a:endParaRPr lang="it-IT"/>
          </a:p>
        </p:txBody>
      </p:sp>
      <p:sp>
        <p:nvSpPr>
          <p:cNvPr id="24589" name="Text Box 25"/>
          <p:cNvSpPr txBox="1">
            <a:spLocks noChangeArrowheads="1"/>
          </p:cNvSpPr>
          <p:nvPr/>
        </p:nvSpPr>
        <p:spPr bwMode="auto">
          <a:xfrm>
            <a:off x="2124075" y="3068638"/>
            <a:ext cx="647700" cy="427037"/>
          </a:xfrm>
          <a:prstGeom prst="rect">
            <a:avLst/>
          </a:prstGeom>
          <a:noFill/>
          <a:ln w="28575">
            <a:noFill/>
            <a:miter lim="800000"/>
            <a:headEnd/>
            <a:tailEnd/>
          </a:ln>
        </p:spPr>
        <p:txBody>
          <a:bodyPr>
            <a:spAutoFit/>
          </a:bodyPr>
          <a:lstStyle/>
          <a:p>
            <a:pPr>
              <a:spcBef>
                <a:spcPct val="50000"/>
              </a:spcBef>
            </a:pPr>
            <a:r>
              <a:rPr lang="en-US" sz="1200" b="1">
                <a:solidFill>
                  <a:srgbClr val="FF0000"/>
                </a:solidFill>
              </a:rPr>
              <a:t>- -</a:t>
            </a:r>
            <a:r>
              <a:rPr lang="en-US" sz="1000"/>
              <a:t>                	</a:t>
            </a:r>
          </a:p>
        </p:txBody>
      </p:sp>
      <p:sp>
        <p:nvSpPr>
          <p:cNvPr id="24590" name="Text Box 26"/>
          <p:cNvSpPr txBox="1">
            <a:spLocks noChangeArrowheads="1"/>
          </p:cNvSpPr>
          <p:nvPr/>
        </p:nvSpPr>
        <p:spPr bwMode="auto">
          <a:xfrm>
            <a:off x="2124075" y="2997200"/>
            <a:ext cx="647700" cy="427038"/>
          </a:xfrm>
          <a:prstGeom prst="rect">
            <a:avLst/>
          </a:prstGeom>
          <a:noFill/>
          <a:ln w="28575">
            <a:noFill/>
            <a:miter lim="800000"/>
            <a:headEnd/>
            <a:tailEnd/>
          </a:ln>
        </p:spPr>
        <p:txBody>
          <a:bodyPr>
            <a:spAutoFit/>
          </a:bodyPr>
          <a:lstStyle/>
          <a:p>
            <a:pPr>
              <a:spcBef>
                <a:spcPct val="50000"/>
              </a:spcBef>
            </a:pPr>
            <a:r>
              <a:rPr lang="en-US" sz="1200" b="1">
                <a:solidFill>
                  <a:srgbClr val="FF0000"/>
                </a:solidFill>
              </a:rPr>
              <a:t>- -</a:t>
            </a:r>
            <a:r>
              <a:rPr lang="en-US" sz="1000"/>
              <a:t>                	</a:t>
            </a:r>
          </a:p>
        </p:txBody>
      </p:sp>
      <p:sp>
        <p:nvSpPr>
          <p:cNvPr id="24591" name="Text Box 27"/>
          <p:cNvSpPr txBox="1">
            <a:spLocks noChangeArrowheads="1"/>
          </p:cNvSpPr>
          <p:nvPr/>
        </p:nvSpPr>
        <p:spPr bwMode="auto">
          <a:xfrm>
            <a:off x="2339975" y="3213100"/>
            <a:ext cx="647700" cy="517525"/>
          </a:xfrm>
          <a:prstGeom prst="rect">
            <a:avLst/>
          </a:prstGeom>
          <a:noFill/>
          <a:ln w="28575">
            <a:noFill/>
            <a:miter lim="800000"/>
            <a:headEnd/>
            <a:tailEnd/>
          </a:ln>
        </p:spPr>
        <p:txBody>
          <a:bodyPr>
            <a:spAutoFit/>
          </a:bodyPr>
          <a:lstStyle/>
          <a:p>
            <a:pPr>
              <a:spcBef>
                <a:spcPct val="50000"/>
              </a:spcBef>
            </a:pPr>
            <a:r>
              <a:rPr lang="en-US" sz="1400">
                <a:solidFill>
                  <a:srgbClr val="FF0000"/>
                </a:solidFill>
              </a:rPr>
              <a:t>- -</a:t>
            </a:r>
            <a:r>
              <a:rPr lang="en-US" sz="1400"/>
              <a:t>                	</a:t>
            </a:r>
          </a:p>
        </p:txBody>
      </p:sp>
      <p:sp>
        <p:nvSpPr>
          <p:cNvPr id="24592" name="Text Box 28"/>
          <p:cNvSpPr txBox="1">
            <a:spLocks noChangeArrowheads="1"/>
          </p:cNvSpPr>
          <p:nvPr/>
        </p:nvSpPr>
        <p:spPr bwMode="auto">
          <a:xfrm>
            <a:off x="2124075" y="2852738"/>
            <a:ext cx="360363" cy="457200"/>
          </a:xfrm>
          <a:prstGeom prst="rect">
            <a:avLst/>
          </a:prstGeom>
          <a:noFill/>
          <a:ln w="28575">
            <a:noFill/>
            <a:miter lim="800000"/>
            <a:headEnd/>
            <a:tailEnd/>
          </a:ln>
        </p:spPr>
        <p:txBody>
          <a:bodyPr>
            <a:spAutoFit/>
          </a:bodyPr>
          <a:lstStyle/>
          <a:p>
            <a:pPr>
              <a:spcBef>
                <a:spcPct val="50000"/>
              </a:spcBef>
            </a:pPr>
            <a:r>
              <a:rPr lang="en-US" sz="1400" b="1">
                <a:solidFill>
                  <a:srgbClr val="FF0000"/>
                </a:solidFill>
              </a:rPr>
              <a:t>- -</a:t>
            </a:r>
            <a:r>
              <a:rPr lang="en-US" sz="1000"/>
              <a:t>                	</a:t>
            </a:r>
          </a:p>
        </p:txBody>
      </p:sp>
      <p:sp>
        <p:nvSpPr>
          <p:cNvPr id="24593" name="Text Box 29"/>
          <p:cNvSpPr txBox="1">
            <a:spLocks noChangeArrowheads="1"/>
          </p:cNvSpPr>
          <p:nvPr/>
        </p:nvSpPr>
        <p:spPr bwMode="auto">
          <a:xfrm>
            <a:off x="4500563" y="4076700"/>
            <a:ext cx="4643437" cy="1190625"/>
          </a:xfrm>
          <a:prstGeom prst="rect">
            <a:avLst/>
          </a:prstGeom>
          <a:noFill/>
          <a:ln w="9525">
            <a:noFill/>
            <a:miter lim="800000"/>
            <a:headEnd/>
            <a:tailEnd/>
          </a:ln>
        </p:spPr>
        <p:txBody>
          <a:bodyPr>
            <a:spAutoFit/>
          </a:bodyPr>
          <a:lstStyle/>
          <a:p>
            <a:pPr>
              <a:spcBef>
                <a:spcPct val="50000"/>
              </a:spcBef>
            </a:pPr>
            <a:r>
              <a:rPr lang="en-US" sz="1800"/>
              <a:t>Planes of 4 layers of cells (SuperLayers);           2 SL (up to 8 points) measure angle and position in one direction (</a:t>
            </a:r>
            <a:r>
              <a:rPr lang="en-US" sz="1800">
                <a:solidFill>
                  <a:srgbClr val="FF0000"/>
                </a:solidFill>
                <a:sym typeface="Symbol" pitchFamily="18" charset="2"/>
              </a:rPr>
              <a:t></a:t>
            </a:r>
            <a:r>
              <a:rPr lang="en-US" sz="1800">
                <a:sym typeface="Symbol" pitchFamily="18" charset="2"/>
              </a:rPr>
              <a:t>); 1 SL (4 points) measures the orthogonal direction (</a:t>
            </a:r>
            <a:r>
              <a:rPr lang="el-GR" sz="1800">
                <a:solidFill>
                  <a:srgbClr val="FF0000"/>
                </a:solidFill>
                <a:cs typeface="Times New Roman" pitchFamily="18" charset="0"/>
                <a:sym typeface="Symbol" pitchFamily="18" charset="2"/>
              </a:rPr>
              <a:t>Θ</a:t>
            </a:r>
            <a:r>
              <a:rPr lang="en-US" sz="1800">
                <a:cs typeface="Times New Roman" pitchFamily="18" charset="0"/>
                <a:sym typeface="Symbol" pitchFamily="18" charset="2"/>
              </a:rPr>
              <a:t>)</a:t>
            </a:r>
            <a:endParaRPr lang="el-GR" sz="1800">
              <a:cs typeface="Times New Roman" pitchFamily="18" charset="0"/>
              <a:sym typeface="Symbol" pitchFamily="18" charset="2"/>
            </a:endParaRPr>
          </a:p>
        </p:txBody>
      </p:sp>
      <p:sp>
        <p:nvSpPr>
          <p:cNvPr id="24594" name="Text Box 30"/>
          <p:cNvSpPr txBox="1">
            <a:spLocks noChangeArrowheads="1"/>
          </p:cNvSpPr>
          <p:nvPr/>
        </p:nvSpPr>
        <p:spPr bwMode="auto">
          <a:xfrm>
            <a:off x="1403350" y="5589588"/>
            <a:ext cx="6913563" cy="701675"/>
          </a:xfrm>
          <a:prstGeom prst="rect">
            <a:avLst/>
          </a:prstGeom>
          <a:noFill/>
          <a:ln w="9525">
            <a:noFill/>
            <a:miter lim="800000"/>
            <a:headEnd/>
            <a:tailEnd/>
          </a:ln>
        </p:spPr>
        <p:txBody>
          <a:bodyPr>
            <a:spAutoFit/>
          </a:bodyPr>
          <a:lstStyle/>
          <a:p>
            <a:pPr>
              <a:spcBef>
                <a:spcPct val="50000"/>
              </a:spcBef>
            </a:pPr>
            <a:r>
              <a:rPr lang="en-US" sz="2000" b="1">
                <a:solidFill>
                  <a:schemeClr val="accent2"/>
                </a:solidFill>
              </a:rPr>
              <a:t>Given the high lever arm the direction is </a:t>
            </a:r>
            <a:r>
              <a:rPr lang="en-US" sz="2000" b="1">
                <a:solidFill>
                  <a:srgbClr val="FF0000"/>
                </a:solidFill>
              </a:rPr>
              <a:t>much better</a:t>
            </a:r>
            <a:r>
              <a:rPr lang="en-US" sz="2000" b="1">
                <a:solidFill>
                  <a:schemeClr val="accent2"/>
                </a:solidFill>
              </a:rPr>
              <a:t> determined in </a:t>
            </a:r>
            <a:r>
              <a:rPr lang="en-US" sz="2000" b="1">
                <a:solidFill>
                  <a:srgbClr val="FF0000"/>
                </a:solidFill>
                <a:sym typeface="Symbol" pitchFamily="18" charset="2"/>
              </a:rPr>
              <a:t> </a:t>
            </a:r>
            <a:r>
              <a:rPr lang="en-US" sz="2000" b="1">
                <a:solidFill>
                  <a:schemeClr val="accent2"/>
                </a:solidFill>
                <a:sym typeface="Symbol" pitchFamily="18" charset="2"/>
              </a:rPr>
              <a:t>(&gt;1.2 mrad) than in </a:t>
            </a:r>
            <a:r>
              <a:rPr lang="el-GR" sz="2000" b="1">
                <a:solidFill>
                  <a:srgbClr val="FF0000"/>
                </a:solidFill>
                <a:cs typeface="Times New Roman" pitchFamily="18" charset="0"/>
                <a:sym typeface="Symbol" pitchFamily="18" charset="2"/>
              </a:rPr>
              <a:t>Θ</a:t>
            </a:r>
            <a:r>
              <a:rPr lang="en-US" sz="2000" b="1">
                <a:solidFill>
                  <a:srgbClr val="FF0000"/>
                </a:solidFill>
                <a:cs typeface="Times New Roman" pitchFamily="18" charset="0"/>
                <a:sym typeface="Symbol" pitchFamily="18" charset="2"/>
              </a:rPr>
              <a:t> </a:t>
            </a:r>
            <a:r>
              <a:rPr lang="en-US" sz="2000" b="1">
                <a:solidFill>
                  <a:schemeClr val="accent2"/>
                </a:solidFill>
                <a:cs typeface="Times New Roman" pitchFamily="18" charset="0"/>
                <a:sym typeface="Symbol" pitchFamily="18" charset="2"/>
              </a:rPr>
              <a:t>(&gt;10 mrad)</a:t>
            </a:r>
          </a:p>
        </p:txBody>
      </p:sp>
      <p:sp>
        <p:nvSpPr>
          <p:cNvPr id="24595" name="Line 31"/>
          <p:cNvSpPr>
            <a:spLocks noChangeShapeType="1"/>
          </p:cNvSpPr>
          <p:nvPr/>
        </p:nvSpPr>
        <p:spPr bwMode="auto">
          <a:xfrm flipV="1">
            <a:off x="2987675" y="2349500"/>
            <a:ext cx="2663825" cy="574675"/>
          </a:xfrm>
          <a:prstGeom prst="line">
            <a:avLst/>
          </a:prstGeom>
          <a:noFill/>
          <a:ln w="28575">
            <a:solidFill>
              <a:srgbClr val="FFFF00"/>
            </a:solidFill>
            <a:round/>
            <a:headEnd/>
            <a:tailEnd type="triangle" w="med" len="med"/>
          </a:ln>
        </p:spPr>
        <p:txBody>
          <a:bodyPr/>
          <a:lstStyle/>
          <a:p>
            <a:endParaRPr lang="it-IT"/>
          </a:p>
        </p:txBody>
      </p:sp>
      <p:sp>
        <p:nvSpPr>
          <p:cNvPr id="24596" name="Oval 32"/>
          <p:cNvSpPr>
            <a:spLocks noChangeArrowheads="1"/>
          </p:cNvSpPr>
          <p:nvPr/>
        </p:nvSpPr>
        <p:spPr bwMode="auto">
          <a:xfrm>
            <a:off x="5724525" y="2276475"/>
            <a:ext cx="215900" cy="71438"/>
          </a:xfrm>
          <a:prstGeom prst="ellipse">
            <a:avLst/>
          </a:prstGeom>
          <a:solidFill>
            <a:srgbClr val="FFFF00"/>
          </a:solidFill>
          <a:ln w="9525">
            <a:noFill/>
            <a:round/>
            <a:headEnd/>
            <a:tailEnd/>
          </a:ln>
        </p:spPr>
        <p:txBody>
          <a:bodyPr wrap="none" anchor="ctr"/>
          <a:lstStyle/>
          <a:p>
            <a:endParaRPr lang="it-IT"/>
          </a:p>
        </p:txBody>
      </p:sp>
      <p:sp>
        <p:nvSpPr>
          <p:cNvPr id="24597" name="Date Placeholder 21"/>
          <p:cNvSpPr>
            <a:spLocks noGrp="1"/>
          </p:cNvSpPr>
          <p:nvPr>
            <p:ph type="dt" sz="quarter" idx="10"/>
          </p:nvPr>
        </p:nvSpPr>
        <p:spPr>
          <a:noFill/>
        </p:spPr>
        <p:txBody>
          <a:bodyPr/>
          <a:lstStyle/>
          <a:p>
            <a:r>
              <a:rPr lang="it-IT" smtClean="0"/>
              <a:t>2014-06-30</a:t>
            </a:r>
          </a:p>
        </p:txBody>
      </p:sp>
      <p:sp>
        <p:nvSpPr>
          <p:cNvPr id="24598" name="Slide Number Placeholder 22"/>
          <p:cNvSpPr>
            <a:spLocks noGrp="1"/>
          </p:cNvSpPr>
          <p:nvPr>
            <p:ph type="sldNum" sz="quarter" idx="12"/>
          </p:nvPr>
        </p:nvSpPr>
        <p:spPr>
          <a:noFill/>
        </p:spPr>
        <p:txBody>
          <a:bodyPr/>
          <a:lstStyle/>
          <a:p>
            <a:fld id="{4CAADEEA-7896-4A80-BA46-E76BC454DFA3}" type="slidenum">
              <a:rPr lang="it-IT" smtClean="0"/>
              <a:pPr/>
              <a:t>12</a:t>
            </a:fld>
            <a:endParaRPr lang="it-IT" smtClean="0"/>
          </a:p>
        </p:txBody>
      </p:sp>
      <p:sp>
        <p:nvSpPr>
          <p:cNvPr id="24599" name="Footer Placeholder 23"/>
          <p:cNvSpPr>
            <a:spLocks noGrp="1"/>
          </p:cNvSpPr>
          <p:nvPr>
            <p:ph type="ftr" sz="quarter" idx="11"/>
          </p:nvPr>
        </p:nvSpPr>
        <p:spPr>
          <a:noFill/>
        </p:spPr>
        <p:txBody>
          <a:bodyPr/>
          <a:lstStyle/>
          <a:p>
            <a:r>
              <a:rPr lang="it-IT" smtClean="0"/>
              <a:t>H2020-BES09</a:t>
            </a:r>
          </a:p>
        </p:txBody>
      </p:sp>
      <p:pic>
        <p:nvPicPr>
          <p:cNvPr id="24600" name="Immagine 6" descr="cella_Geiger.eps"/>
          <p:cNvPicPr>
            <a:picLocks noChangeAspect="1"/>
          </p:cNvPicPr>
          <p:nvPr/>
        </p:nvPicPr>
        <p:blipFill>
          <a:blip r:embed="rId6" cstate="print"/>
          <a:srcRect/>
          <a:stretch>
            <a:fillRect/>
          </a:stretch>
        </p:blipFill>
        <p:spPr bwMode="auto">
          <a:xfrm>
            <a:off x="7764463" y="0"/>
            <a:ext cx="1379537" cy="157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11188" y="0"/>
            <a:ext cx="7772400" cy="620713"/>
          </a:xfrm>
          <a:solidFill>
            <a:srgbClr val="66FFFF"/>
          </a:solidFill>
        </p:spPr>
        <p:txBody>
          <a:bodyPr/>
          <a:lstStyle/>
          <a:p>
            <a:pPr>
              <a:defRPr/>
            </a:pPr>
            <a:r>
              <a:rPr lang="en-US" sz="3600" b="1" dirty="0" err="1" smtClean="0">
                <a:solidFill>
                  <a:schemeClr val="accent6"/>
                </a:solidFill>
              </a:rPr>
              <a:t>Muon</a:t>
            </a:r>
            <a:r>
              <a:rPr lang="en-US" sz="3600" b="1" dirty="0" smtClean="0">
                <a:solidFill>
                  <a:schemeClr val="accent6"/>
                </a:solidFill>
              </a:rPr>
              <a:t> detector prototype</a:t>
            </a:r>
            <a:endParaRPr lang="it-IT" sz="3600" b="1" dirty="0" smtClean="0">
              <a:solidFill>
                <a:schemeClr val="accent6"/>
              </a:solidFill>
            </a:endParaRPr>
          </a:p>
        </p:txBody>
      </p:sp>
      <p:sp>
        <p:nvSpPr>
          <p:cNvPr id="22531" name="Segnaposto contenuto 2"/>
          <p:cNvSpPr>
            <a:spLocks noGrp="1"/>
          </p:cNvSpPr>
          <p:nvPr>
            <p:ph sz="half" idx="1"/>
          </p:nvPr>
        </p:nvSpPr>
        <p:spPr>
          <a:xfrm>
            <a:off x="0" y="765175"/>
            <a:ext cx="4097338" cy="4114800"/>
          </a:xfrm>
        </p:spPr>
        <p:txBody>
          <a:bodyPr/>
          <a:lstStyle/>
          <a:p>
            <a:pPr>
              <a:defRPr/>
            </a:pPr>
            <a:r>
              <a:rPr lang="it-IT" sz="2400" b="1" dirty="0" smtClean="0">
                <a:solidFill>
                  <a:schemeClr val="accent6"/>
                </a:solidFill>
              </a:rPr>
              <a:t>Design compatible with modularity of the Inspection System</a:t>
            </a:r>
          </a:p>
          <a:p>
            <a:pPr>
              <a:defRPr/>
            </a:pPr>
            <a:endParaRPr lang="it-IT" sz="2400" b="1" dirty="0" smtClean="0">
              <a:solidFill>
                <a:schemeClr val="accent6"/>
              </a:solidFill>
            </a:endParaRPr>
          </a:p>
          <a:p>
            <a:pPr>
              <a:defRPr/>
            </a:pPr>
            <a:r>
              <a:rPr lang="it-IT" sz="2400" b="1" dirty="0" smtClean="0">
                <a:solidFill>
                  <a:schemeClr val="accent6"/>
                </a:solidFill>
              </a:rPr>
              <a:t>Drift tubes technique simplified, with respect to CMS chambers, to allow for industrial production</a:t>
            </a:r>
          </a:p>
        </p:txBody>
      </p:sp>
      <p:sp>
        <p:nvSpPr>
          <p:cNvPr id="39940" name="Segnaposto piè di pagina 4"/>
          <p:cNvSpPr>
            <a:spLocks noGrp="1"/>
          </p:cNvSpPr>
          <p:nvPr>
            <p:ph type="ftr" sz="quarter" idx="11"/>
          </p:nvPr>
        </p:nvSpPr>
        <p:spPr>
          <a:noFill/>
        </p:spPr>
        <p:txBody>
          <a:bodyPr/>
          <a:lstStyle/>
          <a:p>
            <a:r>
              <a:rPr lang="it-IT" altLang="en-US" smtClean="0"/>
              <a:t>H2020-BES09</a:t>
            </a:r>
          </a:p>
        </p:txBody>
      </p:sp>
      <p:sp>
        <p:nvSpPr>
          <p:cNvPr id="39941" name="Segnaposto numero diapositiva 5"/>
          <p:cNvSpPr>
            <a:spLocks noGrp="1"/>
          </p:cNvSpPr>
          <p:nvPr>
            <p:ph type="sldNum" sz="quarter" idx="12"/>
          </p:nvPr>
        </p:nvSpPr>
        <p:spPr>
          <a:noFill/>
        </p:spPr>
        <p:txBody>
          <a:bodyPr/>
          <a:lstStyle/>
          <a:p>
            <a:fld id="{3C30DF85-46FF-4AC6-BBF3-B0438DBDC484}" type="slidenum">
              <a:rPr lang="it-IT" altLang="en-US" smtClean="0"/>
              <a:pPr/>
              <a:t>13</a:t>
            </a:fld>
            <a:endParaRPr lang="it-IT" altLang="en-US" smtClean="0"/>
          </a:p>
        </p:txBody>
      </p:sp>
      <p:pic>
        <p:nvPicPr>
          <p:cNvPr id="39942" name="Segnaposto contenuto 7" descr="prototipo_2.jpg"/>
          <p:cNvPicPr>
            <a:picLocks noGrp="1" noChangeAspect="1"/>
          </p:cNvPicPr>
          <p:nvPr>
            <p:ph sz="half" idx="2"/>
          </p:nvPr>
        </p:nvPicPr>
        <p:blipFill>
          <a:blip r:embed="rId2" cstate="print"/>
          <a:srcRect/>
          <a:stretch>
            <a:fillRect/>
          </a:stretch>
        </p:blipFill>
        <p:spPr>
          <a:xfrm>
            <a:off x="4283968" y="764704"/>
            <a:ext cx="4530725" cy="3525837"/>
          </a:xfrm>
        </p:spPr>
      </p:pic>
      <p:pic>
        <p:nvPicPr>
          <p:cNvPr id="39943" name="Immagine 6" descr="cella_Geiger.eps"/>
          <p:cNvPicPr>
            <a:picLocks noChangeAspect="1"/>
          </p:cNvPicPr>
          <p:nvPr/>
        </p:nvPicPr>
        <p:blipFill>
          <a:blip r:embed="rId3" cstate="print"/>
          <a:srcRect/>
          <a:stretch>
            <a:fillRect/>
          </a:stretch>
        </p:blipFill>
        <p:spPr bwMode="auto">
          <a:xfrm>
            <a:off x="250825" y="4365625"/>
            <a:ext cx="1711325" cy="1962150"/>
          </a:xfrm>
          <a:prstGeom prst="rect">
            <a:avLst/>
          </a:prstGeom>
          <a:noFill/>
          <a:ln w="9525">
            <a:noFill/>
            <a:miter lim="800000"/>
            <a:headEnd/>
            <a:tailEnd/>
          </a:ln>
        </p:spPr>
      </p:pic>
      <p:pic>
        <p:nvPicPr>
          <p:cNvPr id="39944" name="Picture 2"/>
          <p:cNvPicPr>
            <a:picLocks noChangeAspect="1" noChangeArrowheads="1"/>
          </p:cNvPicPr>
          <p:nvPr/>
        </p:nvPicPr>
        <p:blipFill>
          <a:blip r:embed="rId4" cstate="print"/>
          <a:srcRect/>
          <a:stretch>
            <a:fillRect/>
          </a:stretch>
        </p:blipFill>
        <p:spPr bwMode="auto">
          <a:xfrm>
            <a:off x="3884613" y="4508500"/>
            <a:ext cx="5259387" cy="1990725"/>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it-IT" smtClean="0"/>
              <a:t>2014-06-30</a:t>
            </a:r>
            <a:endParaRPr lang="it-IT"/>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6"/>
          <p:cNvSpPr>
            <a:spLocks noGrp="1"/>
          </p:cNvSpPr>
          <p:nvPr>
            <p:ph type="sldNum" sz="quarter" idx="12"/>
          </p:nvPr>
        </p:nvSpPr>
        <p:spPr>
          <a:noFill/>
        </p:spPr>
        <p:txBody>
          <a:bodyPr/>
          <a:lstStyle/>
          <a:p>
            <a:fld id="{9E3608B1-3A84-47BF-A187-7974BD6D68C4}" type="slidenum">
              <a:rPr lang="it-IT" smtClean="0"/>
              <a:pPr/>
              <a:t>2</a:t>
            </a:fld>
            <a:endParaRPr lang="it-IT" smtClean="0"/>
          </a:p>
        </p:txBody>
      </p:sp>
      <p:graphicFrame>
        <p:nvGraphicFramePr>
          <p:cNvPr id="6146" name="Rectangle 3"/>
          <p:cNvGraphicFramePr>
            <a:graphicFrameLocks/>
          </p:cNvGraphicFramePr>
          <p:nvPr>
            <p:ph sz="half" idx="1"/>
          </p:nvPr>
        </p:nvGraphicFramePr>
        <p:xfrm>
          <a:off x="685800" y="2768600"/>
          <a:ext cx="3810000" cy="2540000"/>
        </p:xfrm>
        <a:graphic>
          <a:graphicData uri="http://schemas.openxmlformats.org/presentationml/2006/ole">
            <p:oleObj spid="_x0000_s6146" name="Acrobat Document" r:id="rId4" imgW="0" imgH="0" progId="AcroExch.Document.11">
              <p:embed/>
            </p:oleObj>
          </a:graphicData>
        </a:graphic>
      </p:graphicFrame>
      <p:sp>
        <p:nvSpPr>
          <p:cNvPr id="61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6150" name="Text Box 7"/>
          <p:cNvSpPr txBox="1">
            <a:spLocks noChangeArrowheads="1"/>
          </p:cNvSpPr>
          <p:nvPr/>
        </p:nvSpPr>
        <p:spPr bwMode="auto">
          <a:xfrm>
            <a:off x="1331913" y="1484313"/>
            <a:ext cx="5635625" cy="396875"/>
          </a:xfrm>
          <a:prstGeom prst="rect">
            <a:avLst/>
          </a:prstGeom>
          <a:noFill/>
          <a:ln w="9525">
            <a:noFill/>
            <a:miter lim="800000"/>
            <a:headEnd/>
            <a:tailEnd/>
          </a:ln>
        </p:spPr>
        <p:txBody>
          <a:bodyPr>
            <a:spAutoFit/>
          </a:bodyPr>
          <a:lstStyle/>
          <a:p>
            <a:pPr>
              <a:buFontTx/>
              <a:buChar char="•"/>
            </a:pPr>
            <a:endParaRPr lang="it-IT" sz="2000" b="1"/>
          </a:p>
        </p:txBody>
      </p:sp>
      <p:sp>
        <p:nvSpPr>
          <p:cNvPr id="6151" name="Date Placeholder 6"/>
          <p:cNvSpPr>
            <a:spLocks noGrp="1"/>
          </p:cNvSpPr>
          <p:nvPr>
            <p:ph type="dt" sz="quarter" idx="10"/>
          </p:nvPr>
        </p:nvSpPr>
        <p:spPr>
          <a:noFill/>
        </p:spPr>
        <p:txBody>
          <a:bodyPr/>
          <a:lstStyle/>
          <a:p>
            <a:r>
              <a:rPr lang="it-IT" smtClean="0"/>
              <a:t>2014-06-30</a:t>
            </a:r>
          </a:p>
        </p:txBody>
      </p:sp>
      <p:sp>
        <p:nvSpPr>
          <p:cNvPr id="6152" name="Footer Placeholder 7"/>
          <p:cNvSpPr>
            <a:spLocks noGrp="1"/>
          </p:cNvSpPr>
          <p:nvPr>
            <p:ph type="ftr" sz="quarter" idx="11"/>
          </p:nvPr>
        </p:nvSpPr>
        <p:spPr>
          <a:noFill/>
        </p:spPr>
        <p:txBody>
          <a:bodyPr/>
          <a:lstStyle/>
          <a:p>
            <a:r>
              <a:rPr lang="it-IT" dirty="0" smtClean="0"/>
              <a:t>H2020-BES09</a:t>
            </a:r>
          </a:p>
        </p:txBody>
      </p:sp>
      <p:sp>
        <p:nvSpPr>
          <p:cNvPr id="11" name="Rectangle 10"/>
          <p:cNvSpPr/>
          <p:nvPr/>
        </p:nvSpPr>
        <p:spPr>
          <a:xfrm>
            <a:off x="0" y="0"/>
            <a:ext cx="9144000" cy="1015663"/>
          </a:xfrm>
          <a:prstGeom prst="rect">
            <a:avLst/>
          </a:prstGeom>
        </p:spPr>
        <p:txBody>
          <a:bodyPr wrap="square">
            <a:spAutoFit/>
          </a:bodyPr>
          <a:lstStyle/>
          <a:p>
            <a:r>
              <a:rPr lang="en-GB" sz="2000" b="1" dirty="0" smtClean="0"/>
              <a:t>Project Proposal within the Horizon 2020-BES-9-2014 call on Supply Chain Security Topic 2: Technologies for inspections of large volume freight, Research and Innovation Action, Submission Deadline 28 August 2014</a:t>
            </a:r>
            <a:r>
              <a:rPr lang="en-GB" sz="2000" dirty="0" smtClean="0"/>
              <a:t> </a:t>
            </a:r>
            <a:endParaRPr lang="it-IT" sz="2000" dirty="0"/>
          </a:p>
        </p:txBody>
      </p:sp>
      <p:sp>
        <p:nvSpPr>
          <p:cNvPr id="13" name="Rectangle 12"/>
          <p:cNvSpPr/>
          <p:nvPr/>
        </p:nvSpPr>
        <p:spPr>
          <a:xfrm>
            <a:off x="0" y="980728"/>
            <a:ext cx="9144000" cy="2369880"/>
          </a:xfrm>
          <a:prstGeom prst="rect">
            <a:avLst/>
          </a:prstGeom>
        </p:spPr>
        <p:txBody>
          <a:bodyPr wrap="square">
            <a:spAutoFit/>
          </a:bodyPr>
          <a:lstStyle/>
          <a:p>
            <a:r>
              <a:rPr lang="en-GB" sz="1800" b="1" dirty="0" smtClean="0"/>
              <a:t>Challenge:</a:t>
            </a:r>
          </a:p>
          <a:p>
            <a:r>
              <a:rPr lang="en-GB" sz="1600" dirty="0" smtClean="0"/>
              <a:t>Intermodal shipping container security associated with terrorist threats, illegal immigration, theft and smuggling is an important factor in overall EU border security. The greatest volume and risk of illegal/illicit/</a:t>
            </a:r>
            <a:r>
              <a:rPr lang="en-GB" sz="1600" dirty="0" err="1" smtClean="0"/>
              <a:t>mis</a:t>
            </a:r>
            <a:r>
              <a:rPr lang="en-GB" sz="1600" dirty="0" smtClean="0"/>
              <a:t>-declared goods into the EU, of interest to Customs, include, but are not limited to: illicit narcotics (heroin, cocaine, etc.) explosives, tobacco products, chemicals and humans. Intelligence together with scanning is useful in narrowing the range of suspicious consignments, but ultimately a physical examination of the load is required. This is resource intensive and adds cost and delay to importers. Customs currently often employ X-ray interrogation supported by risk-selection. </a:t>
            </a:r>
          </a:p>
          <a:p>
            <a:endParaRPr lang="it-IT" sz="1800" dirty="0"/>
          </a:p>
        </p:txBody>
      </p:sp>
      <p:sp>
        <p:nvSpPr>
          <p:cNvPr id="14" name="Rectangle 13"/>
          <p:cNvSpPr/>
          <p:nvPr/>
        </p:nvSpPr>
        <p:spPr>
          <a:xfrm>
            <a:off x="0" y="3284984"/>
            <a:ext cx="9144000" cy="2862322"/>
          </a:xfrm>
          <a:prstGeom prst="rect">
            <a:avLst/>
          </a:prstGeom>
        </p:spPr>
        <p:txBody>
          <a:bodyPr wrap="square">
            <a:spAutoFit/>
          </a:bodyPr>
          <a:lstStyle/>
          <a:p>
            <a:r>
              <a:rPr lang="en-GB" sz="1800" b="1" dirty="0" smtClean="0"/>
              <a:t>Scope and aim:</a:t>
            </a:r>
          </a:p>
          <a:p>
            <a:r>
              <a:rPr lang="en-GB" sz="1800" dirty="0" smtClean="0"/>
              <a:t>Aim of the project </a:t>
            </a:r>
            <a:r>
              <a:rPr lang="en-GB" sz="1800" dirty="0" smtClean="0">
                <a:solidFill>
                  <a:srgbClr val="FF0000"/>
                </a:solidFill>
              </a:rPr>
              <a:t>is to select the most effective (array of) technologies for screening large volume freight. </a:t>
            </a:r>
            <a:r>
              <a:rPr lang="en-GB" sz="1800" dirty="0" smtClean="0"/>
              <a:t>The best results are expected to be achieved where (at least) two independent technologies are employed in conjunction. Therefore, </a:t>
            </a:r>
            <a:r>
              <a:rPr lang="en-GB" sz="1800" b="1" dirty="0" smtClean="0"/>
              <a:t>options for parallel development of different technologies for container scanning up to TRL7 </a:t>
            </a:r>
            <a:r>
              <a:rPr lang="en-GB" sz="1800" dirty="0" smtClean="0"/>
              <a:t>should be explored, i.e.: </a:t>
            </a:r>
            <a:endParaRPr lang="it-IT" sz="1800" dirty="0" smtClean="0"/>
          </a:p>
          <a:p>
            <a:pPr lvl="1"/>
            <a:r>
              <a:rPr lang="en-GB" sz="1800" dirty="0" smtClean="0"/>
              <a:t>1) </a:t>
            </a:r>
            <a:r>
              <a:rPr lang="en-GB" sz="1800" dirty="0" smtClean="0">
                <a:solidFill>
                  <a:srgbClr val="FF0000"/>
                </a:solidFill>
              </a:rPr>
              <a:t>Atomic property based interrogation (2-D-X-ray, 3-D-X-ray, muon, neutron), </a:t>
            </a:r>
            <a:r>
              <a:rPr lang="en-GB" sz="1800" dirty="0" smtClean="0"/>
              <a:t>to detect threat materials shielded in dense cargos and organic products of relevance to Customs; </a:t>
            </a:r>
            <a:endParaRPr lang="it-IT" sz="1800" dirty="0" smtClean="0"/>
          </a:p>
          <a:p>
            <a:pPr lvl="1"/>
            <a:r>
              <a:rPr lang="en-GB" sz="1800" dirty="0" smtClean="0"/>
              <a:t>2) Evaporation based interrogation (mass spectrometry, biological detection, ion mobility spectrometry), with targeted selectivity at approximately </a:t>
            </a:r>
            <a:r>
              <a:rPr lang="en-GB" sz="1800" dirty="0" err="1" smtClean="0"/>
              <a:t>femtogram</a:t>
            </a:r>
            <a:r>
              <a:rPr lang="en-GB" sz="1800" dirty="0" smtClean="0"/>
              <a:t>/litre level, to be directed towards a wider scope.</a:t>
            </a:r>
            <a:endParaRPr lang="it-IT"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4"/>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2151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151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15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151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1517" name="Text Box 10"/>
          <p:cNvSpPr txBox="1">
            <a:spLocks noChangeArrowheads="1"/>
          </p:cNvSpPr>
          <p:nvPr/>
        </p:nvSpPr>
        <p:spPr bwMode="auto">
          <a:xfrm>
            <a:off x="611188" y="3213100"/>
            <a:ext cx="3313112" cy="457200"/>
          </a:xfrm>
          <a:prstGeom prst="rect">
            <a:avLst/>
          </a:prstGeom>
          <a:noFill/>
          <a:ln w="9525">
            <a:noFill/>
            <a:miter lim="800000"/>
            <a:headEnd/>
            <a:tailEnd/>
          </a:ln>
        </p:spPr>
        <p:txBody>
          <a:bodyPr>
            <a:spAutoFit/>
          </a:bodyPr>
          <a:lstStyle/>
          <a:p>
            <a:pPr>
              <a:spcBef>
                <a:spcPct val="50000"/>
              </a:spcBef>
            </a:pPr>
            <a:endParaRPr lang="it-IT"/>
          </a:p>
        </p:txBody>
      </p:sp>
      <p:sp>
        <p:nvSpPr>
          <p:cNvPr id="17" name="Rectangle 16"/>
          <p:cNvSpPr/>
          <p:nvPr/>
        </p:nvSpPr>
        <p:spPr>
          <a:xfrm>
            <a:off x="0" y="0"/>
            <a:ext cx="9144000" cy="2554545"/>
          </a:xfrm>
          <a:prstGeom prst="rect">
            <a:avLst/>
          </a:prstGeom>
        </p:spPr>
        <p:txBody>
          <a:bodyPr wrap="square">
            <a:spAutoFit/>
          </a:bodyPr>
          <a:lstStyle/>
          <a:p>
            <a:r>
              <a:rPr lang="en-GB" sz="1600" dirty="0" smtClean="0"/>
              <a:t>Since it is difficult to predict which technology will yield the most practical solution, </a:t>
            </a:r>
            <a:r>
              <a:rPr lang="en-GB" sz="1600" dirty="0" smtClean="0">
                <a:solidFill>
                  <a:srgbClr val="FF0000"/>
                </a:solidFill>
              </a:rPr>
              <a:t>combined technology</a:t>
            </a:r>
            <a:r>
              <a:rPr lang="en-GB" sz="1600" dirty="0" smtClean="0"/>
              <a:t> </a:t>
            </a:r>
            <a:r>
              <a:rPr lang="en-GB" sz="1600" dirty="0" smtClean="0">
                <a:solidFill>
                  <a:srgbClr val="FF0000"/>
                </a:solidFill>
              </a:rPr>
              <a:t>approaches</a:t>
            </a:r>
            <a:r>
              <a:rPr lang="en-GB" sz="1600" dirty="0" smtClean="0"/>
              <a:t> will be validated in three operational scenarios (maritime, rail, road). For efficiency reasons the proposed technologies should be applicable to various loading units covering most European transportation systems. An international logistics network provided by the project partners is readily available for demonstration purposes. The scenarios are either national transports, intra-EU/</a:t>
            </a:r>
            <a:r>
              <a:rPr lang="en-GB" sz="1600" dirty="0" err="1" smtClean="0"/>
              <a:t>Schengen</a:t>
            </a:r>
            <a:r>
              <a:rPr lang="en-GB" sz="1600" dirty="0" smtClean="0"/>
              <a:t> transports or inbound/outbound EU transports.   </a:t>
            </a:r>
            <a:endParaRPr lang="it-IT" sz="1600" dirty="0" smtClean="0"/>
          </a:p>
          <a:p>
            <a:r>
              <a:rPr lang="en-GB" sz="1600" dirty="0" smtClean="0"/>
              <a:t>The solutions proposed address the employment of innovative technologies, which have been demonstrated to be able to dramatically enhance the performance of imaging and sensor systems. In addition, the solutions cover a dual-use: (1) Border and internal security (end-user: Custom and border agencies), and (2) Supply chain security (end-user: Companies such as logistics service providers and shippers).</a:t>
            </a:r>
            <a:endParaRPr lang="it-IT" sz="1600" dirty="0"/>
          </a:p>
        </p:txBody>
      </p:sp>
      <p:sp>
        <p:nvSpPr>
          <p:cNvPr id="19" name="Rectangle 18"/>
          <p:cNvSpPr/>
          <p:nvPr/>
        </p:nvSpPr>
        <p:spPr>
          <a:xfrm>
            <a:off x="0" y="2420888"/>
            <a:ext cx="9144000" cy="4339650"/>
          </a:xfrm>
          <a:prstGeom prst="rect">
            <a:avLst/>
          </a:prstGeom>
        </p:spPr>
        <p:txBody>
          <a:bodyPr wrap="square">
            <a:spAutoFit/>
          </a:bodyPr>
          <a:lstStyle/>
          <a:p>
            <a:pPr lvl="0"/>
            <a:r>
              <a:rPr lang="en-GB" sz="1800" b="1" dirty="0" smtClean="0"/>
              <a:t>Envisaged goals and expected impact:</a:t>
            </a:r>
          </a:p>
          <a:p>
            <a:pPr lvl="0">
              <a:buFont typeface="Arial" pitchFamily="34" charset="0"/>
              <a:buChar char="•"/>
            </a:pPr>
            <a:r>
              <a:rPr lang="en-GB" sz="1600" dirty="0" smtClean="0"/>
              <a:t>Reduce the unlawful transport of dangerous and illicit materials and hiding of illegal immigrants in loading units.</a:t>
            </a:r>
            <a:endParaRPr lang="it-IT" sz="1600" dirty="0" smtClean="0"/>
          </a:p>
          <a:p>
            <a:pPr lvl="0">
              <a:buFont typeface="Arial" pitchFamily="34" charset="0"/>
              <a:buChar char="•"/>
            </a:pPr>
            <a:r>
              <a:rPr lang="en-GB" sz="1600" dirty="0" smtClean="0"/>
              <a:t>Protect critical elements of the supply chain from attacks and disruptions.</a:t>
            </a:r>
            <a:endParaRPr lang="it-IT" sz="1600" dirty="0" smtClean="0"/>
          </a:p>
          <a:p>
            <a:pPr lvl="0">
              <a:buFont typeface="Arial" pitchFamily="34" charset="0"/>
              <a:buChar char="•"/>
            </a:pPr>
            <a:r>
              <a:rPr lang="en-GB" sz="1600" dirty="0" smtClean="0"/>
              <a:t>Facilitate and expedite the smooth flow of legitimate international trade through improved security controls.</a:t>
            </a:r>
            <a:endParaRPr lang="it-IT" sz="1600" dirty="0" smtClean="0"/>
          </a:p>
          <a:p>
            <a:pPr lvl="0">
              <a:buFont typeface="Arial" pitchFamily="34" charset="0"/>
              <a:buChar char="•"/>
            </a:pPr>
            <a:r>
              <a:rPr lang="en-GB" sz="1600" dirty="0" smtClean="0"/>
              <a:t>Automation to ensure smooth logistic flows, reduce congestion at borders (value-added </a:t>
            </a:r>
            <a:r>
              <a:rPr lang="en-GB" sz="1600" dirty="0" err="1" smtClean="0"/>
              <a:t>telematics</a:t>
            </a:r>
            <a:r>
              <a:rPr lang="en-GB" sz="1600" dirty="0" smtClean="0"/>
              <a:t> systems, contribution to paperless cargo flows) and reduce the need for manual physical inspection. Public and private stakeholder groups are integrated as (1) project partners, (2) advisory board members and (3) end-user group. The 14 project partners are from various countries of the European Union.</a:t>
            </a:r>
          </a:p>
          <a:p>
            <a:pPr lvl="0"/>
            <a:r>
              <a:rPr lang="en-GB" sz="1800" b="1" dirty="0" smtClean="0"/>
              <a:t>Consortium:</a:t>
            </a:r>
          </a:p>
          <a:p>
            <a:pPr lvl="0"/>
            <a:r>
              <a:rPr lang="en-GB" sz="1600" dirty="0" smtClean="0"/>
              <a:t> The consortium comprises stakeholders from research, authorities, technology providers, shippers, logistics service providers and sociologists. The technology providers cover the whole range of scanning technologies.</a:t>
            </a:r>
          </a:p>
          <a:p>
            <a:pPr lvl="0"/>
            <a:r>
              <a:rPr lang="en-US" sz="1800" b="1" dirty="0" smtClean="0"/>
              <a:t>Contact:</a:t>
            </a:r>
          </a:p>
          <a:p>
            <a:pPr lvl="0"/>
            <a:r>
              <a:rPr lang="en-US" sz="1600" dirty="0" smtClean="0"/>
              <a:t>Univ.-Prof. Dr. Thorsten </a:t>
            </a:r>
            <a:r>
              <a:rPr lang="en-US" sz="1600" dirty="0" err="1" smtClean="0"/>
              <a:t>Blecker</a:t>
            </a:r>
            <a:r>
              <a:rPr lang="en-US" sz="1600" dirty="0" smtClean="0"/>
              <a:t> / Irene </a:t>
            </a:r>
            <a:r>
              <a:rPr lang="en-US" sz="1600" dirty="0" err="1" smtClean="0"/>
              <a:t>Sudy</a:t>
            </a:r>
            <a:r>
              <a:rPr lang="en-US" sz="1600" dirty="0" smtClean="0"/>
              <a:t/>
            </a:r>
            <a:br>
              <a:rPr lang="en-US" sz="1600" dirty="0" smtClean="0"/>
            </a:br>
            <a:r>
              <a:rPr lang="en-US" sz="1600" dirty="0" smtClean="0">
                <a:solidFill>
                  <a:srgbClr val="FF0000"/>
                </a:solidFill>
              </a:rPr>
              <a:t>Hamburg University of  Technology (TUHH), </a:t>
            </a:r>
            <a:r>
              <a:rPr lang="en-US" sz="1600" dirty="0" smtClean="0"/>
              <a:t>Institute of Business Logistics and General Management </a:t>
            </a:r>
            <a:br>
              <a:rPr lang="en-US" sz="1600" dirty="0" smtClean="0"/>
            </a:br>
            <a:r>
              <a:rPr lang="en-US" sz="1600" dirty="0" err="1" smtClean="0"/>
              <a:t>Schwarzenbergstr</a:t>
            </a:r>
            <a:r>
              <a:rPr lang="en-US" sz="1600" dirty="0" smtClean="0"/>
              <a:t>. 95, 21073 HAMBURG, Germany</a:t>
            </a:r>
            <a:br>
              <a:rPr lang="en-US" sz="1600" dirty="0" smtClean="0"/>
            </a:br>
            <a:r>
              <a:rPr lang="en-US" sz="1600" dirty="0" smtClean="0"/>
              <a:t>Ph.:   +49-40-42878-3524                 Fax.:  +49-322-24192846             email: </a:t>
            </a:r>
            <a:r>
              <a:rPr lang="en-US" sz="1600" u="sng" dirty="0" smtClean="0">
                <a:hlinkClick r:id="rId3"/>
              </a:rPr>
              <a:t>email@thorsten-blecker.de</a:t>
            </a:r>
            <a:endParaRPr lang="it-IT"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4285C46E-C3C6-4353-B5BC-E3F9FECAFF89}" type="slidenum">
              <a:rPr lang="it-IT" smtClean="0"/>
              <a:pPr/>
              <a:t>4</a:t>
            </a:fld>
            <a:endParaRPr lang="it-IT" dirty="0" smtClean="0"/>
          </a:p>
        </p:txBody>
      </p:sp>
      <p:sp>
        <p:nvSpPr>
          <p:cNvPr id="17413" name="Text Box 4"/>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1741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9" name="Text Box 12"/>
          <p:cNvSpPr txBox="1">
            <a:spLocks noChangeArrowheads="1"/>
          </p:cNvSpPr>
          <p:nvPr/>
        </p:nvSpPr>
        <p:spPr bwMode="auto">
          <a:xfrm>
            <a:off x="611188" y="3213100"/>
            <a:ext cx="3313112" cy="457200"/>
          </a:xfrm>
          <a:prstGeom prst="rect">
            <a:avLst/>
          </a:prstGeom>
          <a:noFill/>
          <a:ln w="9525">
            <a:noFill/>
            <a:miter lim="800000"/>
            <a:headEnd/>
            <a:tailEnd/>
          </a:ln>
        </p:spPr>
        <p:txBody>
          <a:bodyPr>
            <a:spAutoFit/>
          </a:bodyPr>
          <a:lstStyle/>
          <a:p>
            <a:pPr>
              <a:spcBef>
                <a:spcPct val="50000"/>
              </a:spcBef>
            </a:pPr>
            <a:endParaRPr lang="it-IT"/>
          </a:p>
        </p:txBody>
      </p:sp>
      <p:sp>
        <p:nvSpPr>
          <p:cNvPr id="17421" name="Date Placeholder 12"/>
          <p:cNvSpPr>
            <a:spLocks noGrp="1"/>
          </p:cNvSpPr>
          <p:nvPr>
            <p:ph type="dt" sz="quarter" idx="10"/>
          </p:nvPr>
        </p:nvSpPr>
        <p:spPr>
          <a:noFill/>
        </p:spPr>
        <p:txBody>
          <a:bodyPr/>
          <a:lstStyle/>
          <a:p>
            <a:r>
              <a:rPr lang="it-IT" smtClean="0"/>
              <a:t>2014-06-30</a:t>
            </a:r>
            <a:endParaRPr lang="it-IT" dirty="0" smtClean="0"/>
          </a:p>
        </p:txBody>
      </p:sp>
      <p:sp>
        <p:nvSpPr>
          <p:cNvPr id="17422" name="Footer Placeholder 13"/>
          <p:cNvSpPr>
            <a:spLocks noGrp="1"/>
          </p:cNvSpPr>
          <p:nvPr>
            <p:ph type="ftr" sz="quarter" idx="11"/>
          </p:nvPr>
        </p:nvSpPr>
        <p:spPr>
          <a:noFill/>
        </p:spPr>
        <p:txBody>
          <a:bodyPr/>
          <a:lstStyle/>
          <a:p>
            <a:r>
              <a:rPr lang="it-IT" dirty="0" smtClean="0"/>
              <a:t>H2020-BES09</a:t>
            </a:r>
          </a:p>
        </p:txBody>
      </p:sp>
      <p:pic>
        <p:nvPicPr>
          <p:cNvPr id="15" name="Picture 3" descr="infnlogo"/>
          <p:cNvPicPr>
            <a:picLocks noChangeAspect="1" noChangeArrowheads="1"/>
          </p:cNvPicPr>
          <p:nvPr/>
        </p:nvPicPr>
        <p:blipFill>
          <a:blip r:embed="rId3" cstate="print"/>
          <a:srcRect/>
          <a:stretch>
            <a:fillRect/>
          </a:stretch>
        </p:blipFill>
        <p:spPr bwMode="auto">
          <a:xfrm>
            <a:off x="6228184" y="1196752"/>
            <a:ext cx="857250" cy="645795"/>
          </a:xfrm>
          <a:prstGeom prst="rect">
            <a:avLst/>
          </a:prstGeom>
          <a:noFill/>
          <a:ln w="9525">
            <a:noFill/>
            <a:miter lim="800000"/>
            <a:headEnd/>
            <a:tailEnd/>
          </a:ln>
        </p:spPr>
      </p:pic>
      <p:pic>
        <p:nvPicPr>
          <p:cNvPr id="17" name="Picture 10" descr="Bo_colortraspjpg"/>
          <p:cNvPicPr>
            <a:picLocks noChangeAspect="1" noChangeArrowheads="1"/>
          </p:cNvPicPr>
          <p:nvPr/>
        </p:nvPicPr>
        <p:blipFill>
          <a:blip r:embed="rId4" cstate="print"/>
          <a:srcRect/>
          <a:stretch>
            <a:fillRect/>
          </a:stretch>
        </p:blipFill>
        <p:spPr bwMode="auto">
          <a:xfrm>
            <a:off x="6444208" y="4509120"/>
            <a:ext cx="805005" cy="757123"/>
          </a:xfrm>
          <a:prstGeom prst="rect">
            <a:avLst/>
          </a:prstGeom>
          <a:noFill/>
          <a:ln w="9525">
            <a:noFill/>
            <a:miter lim="800000"/>
            <a:headEnd/>
            <a:tailEnd/>
          </a:ln>
        </p:spPr>
      </p:pic>
      <p:pic>
        <p:nvPicPr>
          <p:cNvPr id="15361" name="Picture 1"/>
          <p:cNvPicPr>
            <a:picLocks noChangeAspect="1" noChangeArrowheads="1"/>
          </p:cNvPicPr>
          <p:nvPr/>
        </p:nvPicPr>
        <p:blipFill>
          <a:blip r:embed="rId5" cstate="print"/>
          <a:srcRect l="5627" t="12927" r="3162" b="2684"/>
          <a:stretch>
            <a:fillRect/>
          </a:stretch>
        </p:blipFill>
        <p:spPr bwMode="auto">
          <a:xfrm>
            <a:off x="395536" y="476672"/>
            <a:ext cx="8352928" cy="6192688"/>
          </a:xfrm>
          <a:prstGeom prst="rect">
            <a:avLst/>
          </a:prstGeom>
          <a:noFill/>
          <a:ln w="9525">
            <a:noFill/>
            <a:miter lim="800000"/>
            <a:headEnd/>
            <a:tailEnd/>
          </a:ln>
        </p:spPr>
      </p:pic>
      <p:sp>
        <p:nvSpPr>
          <p:cNvPr id="14" name="TextBox 13"/>
          <p:cNvSpPr txBox="1"/>
          <p:nvPr/>
        </p:nvSpPr>
        <p:spPr>
          <a:xfrm rot="20013250">
            <a:off x="2126304" y="3183051"/>
            <a:ext cx="5256584" cy="923330"/>
          </a:xfrm>
          <a:prstGeom prst="rect">
            <a:avLst/>
          </a:prstGeom>
          <a:noFill/>
        </p:spPr>
        <p:txBody>
          <a:bodyPr wrap="square" rtlCol="0">
            <a:spAutoFit/>
          </a:bodyPr>
          <a:lstStyle/>
          <a:p>
            <a:r>
              <a:rPr lang="en-US" sz="5400" b="1" dirty="0" err="1" smtClean="0">
                <a:solidFill>
                  <a:schemeClr val="bg1">
                    <a:lumMod val="50000"/>
                  </a:schemeClr>
                </a:solidFill>
              </a:rPr>
              <a:t>confidenziale</a:t>
            </a:r>
            <a:endParaRPr lang="it-IT" sz="5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p:spPr>
        <p:txBody>
          <a:bodyPr/>
          <a:lstStyle/>
          <a:p>
            <a:r>
              <a:rPr lang="it-IT" smtClean="0"/>
              <a:t>2014-06-30</a:t>
            </a:r>
          </a:p>
        </p:txBody>
      </p:sp>
      <p:sp>
        <p:nvSpPr>
          <p:cNvPr id="25604" name="Text Box 3"/>
          <p:cNvSpPr txBox="1">
            <a:spLocks noChangeArrowheads="1"/>
          </p:cNvSpPr>
          <p:nvPr/>
        </p:nvSpPr>
        <p:spPr bwMode="auto">
          <a:xfrm>
            <a:off x="746125" y="4384675"/>
            <a:ext cx="3673475" cy="457200"/>
          </a:xfrm>
          <a:prstGeom prst="rect">
            <a:avLst/>
          </a:prstGeom>
          <a:noFill/>
          <a:ln w="9525">
            <a:noFill/>
            <a:miter lim="800000"/>
            <a:headEnd/>
            <a:tailEnd/>
          </a:ln>
        </p:spPr>
        <p:txBody>
          <a:bodyPr>
            <a:spAutoFit/>
          </a:bodyPr>
          <a:lstStyle/>
          <a:p>
            <a:endParaRPr lang="en-GB"/>
          </a:p>
        </p:txBody>
      </p:sp>
      <p:sp>
        <p:nvSpPr>
          <p:cNvPr id="25605"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5606" name="Rectangle 37"/>
          <p:cNvSpPr>
            <a:spLocks noChangeArrowheads="1"/>
          </p:cNvSpPr>
          <p:nvPr/>
        </p:nvSpPr>
        <p:spPr bwMode="auto">
          <a:xfrm>
            <a:off x="323850" y="5229225"/>
            <a:ext cx="9394825" cy="647700"/>
          </a:xfrm>
          <a:prstGeom prst="rect">
            <a:avLst/>
          </a:prstGeom>
          <a:noFill/>
          <a:ln w="9525">
            <a:noFill/>
            <a:miter lim="800000"/>
            <a:headEnd/>
            <a:tailEnd/>
          </a:ln>
        </p:spPr>
        <p:txBody>
          <a:bodyPr anchor="ctr">
            <a:spAutoFit/>
          </a:bodyPr>
          <a:lstStyle/>
          <a:p>
            <a:endParaRPr lang="it-IT"/>
          </a:p>
        </p:txBody>
      </p:sp>
      <p:sp>
        <p:nvSpPr>
          <p:cNvPr id="12" name="Rectangle 11"/>
          <p:cNvSpPr/>
          <p:nvPr/>
        </p:nvSpPr>
        <p:spPr>
          <a:xfrm>
            <a:off x="684213" y="6308725"/>
            <a:ext cx="64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608" name="Slide Number Placeholder 12"/>
          <p:cNvSpPr>
            <a:spLocks noGrp="1"/>
          </p:cNvSpPr>
          <p:nvPr>
            <p:ph type="sldNum" sz="quarter" idx="12"/>
          </p:nvPr>
        </p:nvSpPr>
        <p:spPr>
          <a:noFill/>
        </p:spPr>
        <p:txBody>
          <a:bodyPr/>
          <a:lstStyle/>
          <a:p>
            <a:fld id="{C75BF71B-18EE-4414-BBD3-08F51BA44601}" type="slidenum">
              <a:rPr lang="it-IT" smtClean="0"/>
              <a:pPr/>
              <a:t>5</a:t>
            </a:fld>
            <a:endParaRPr lang="it-IT" smtClean="0"/>
          </a:p>
        </p:txBody>
      </p:sp>
      <p:sp>
        <p:nvSpPr>
          <p:cNvPr id="25609" name="Footer Placeholder 13"/>
          <p:cNvSpPr>
            <a:spLocks noGrp="1"/>
          </p:cNvSpPr>
          <p:nvPr>
            <p:ph type="ftr" sz="quarter" idx="11"/>
          </p:nvPr>
        </p:nvSpPr>
        <p:spPr>
          <a:noFill/>
        </p:spPr>
        <p:txBody>
          <a:bodyPr/>
          <a:lstStyle/>
          <a:p>
            <a:r>
              <a:rPr lang="it-IT" smtClean="0"/>
              <a:t>H2020-BES09</a:t>
            </a:r>
          </a:p>
        </p:txBody>
      </p:sp>
      <p:pic>
        <p:nvPicPr>
          <p:cNvPr id="38913" name="Picture 1"/>
          <p:cNvPicPr>
            <a:picLocks noChangeAspect="1" noChangeArrowheads="1"/>
          </p:cNvPicPr>
          <p:nvPr/>
        </p:nvPicPr>
        <p:blipFill>
          <a:blip r:embed="rId3" cstate="print"/>
          <a:srcRect l="6496" t="12927" r="4033" b="2439"/>
          <a:stretch>
            <a:fillRect/>
          </a:stretch>
        </p:blipFill>
        <p:spPr bwMode="auto">
          <a:xfrm>
            <a:off x="755576" y="692696"/>
            <a:ext cx="7848872" cy="5949280"/>
          </a:xfrm>
          <a:prstGeom prst="rect">
            <a:avLst/>
          </a:prstGeom>
          <a:noFill/>
          <a:ln w="9525">
            <a:noFill/>
            <a:miter lim="800000"/>
            <a:headEnd/>
            <a:tailEnd/>
          </a:ln>
        </p:spPr>
      </p:pic>
      <p:sp>
        <p:nvSpPr>
          <p:cNvPr id="16" name="TextBox 15"/>
          <p:cNvSpPr txBox="1"/>
          <p:nvPr/>
        </p:nvSpPr>
        <p:spPr>
          <a:xfrm>
            <a:off x="6732240" y="2924944"/>
            <a:ext cx="1152128" cy="461665"/>
          </a:xfrm>
          <a:prstGeom prst="rect">
            <a:avLst/>
          </a:prstGeom>
          <a:noFill/>
        </p:spPr>
        <p:txBody>
          <a:bodyPr wrap="square" rtlCol="0">
            <a:spAutoFit/>
          </a:bodyPr>
          <a:lstStyle/>
          <a:p>
            <a:r>
              <a:rPr lang="en-US" b="1" dirty="0" smtClean="0">
                <a:solidFill>
                  <a:srgbClr val="FF0000"/>
                </a:solidFill>
              </a:rPr>
              <a:t>INFN</a:t>
            </a:r>
            <a:endParaRPr lang="it-IT" b="1" dirty="0">
              <a:solidFill>
                <a:srgbClr val="FF0000"/>
              </a:solidFill>
            </a:endParaRPr>
          </a:p>
        </p:txBody>
      </p:sp>
      <p:cxnSp>
        <p:nvCxnSpPr>
          <p:cNvPr id="18" name="Straight Arrow Connector 17"/>
          <p:cNvCxnSpPr/>
          <p:nvPr/>
        </p:nvCxnSpPr>
        <p:spPr>
          <a:xfrm flipH="1">
            <a:off x="5868144" y="3140968"/>
            <a:ext cx="79208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013250">
            <a:off x="2126304" y="3183051"/>
            <a:ext cx="5256584" cy="923330"/>
          </a:xfrm>
          <a:prstGeom prst="rect">
            <a:avLst/>
          </a:prstGeom>
          <a:noFill/>
        </p:spPr>
        <p:txBody>
          <a:bodyPr wrap="square" rtlCol="0">
            <a:spAutoFit/>
          </a:bodyPr>
          <a:lstStyle/>
          <a:p>
            <a:r>
              <a:rPr lang="en-US" sz="5400" b="1" dirty="0" err="1" smtClean="0">
                <a:solidFill>
                  <a:schemeClr val="bg1">
                    <a:lumMod val="50000"/>
                  </a:schemeClr>
                </a:solidFill>
              </a:rPr>
              <a:t>confidenziale</a:t>
            </a:r>
            <a:endParaRPr lang="it-IT" sz="5400"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it-IT" smtClean="0"/>
              <a:t>2014-06-30</a:t>
            </a:r>
          </a:p>
        </p:txBody>
      </p:sp>
      <p:sp>
        <p:nvSpPr>
          <p:cNvPr id="1028" name="Footer Placeholder 4"/>
          <p:cNvSpPr>
            <a:spLocks noGrp="1"/>
          </p:cNvSpPr>
          <p:nvPr>
            <p:ph type="ftr" sz="quarter" idx="11"/>
          </p:nvPr>
        </p:nvSpPr>
        <p:spPr>
          <a:noFill/>
        </p:spPr>
        <p:txBody>
          <a:bodyPr/>
          <a:lstStyle/>
          <a:p>
            <a:r>
              <a:rPr lang="it-IT" smtClean="0"/>
              <a:t>H2020-BES09</a:t>
            </a:r>
          </a:p>
        </p:txBody>
      </p:sp>
      <p:sp>
        <p:nvSpPr>
          <p:cNvPr id="1029" name="Slide Number Placeholder 5"/>
          <p:cNvSpPr>
            <a:spLocks noGrp="1"/>
          </p:cNvSpPr>
          <p:nvPr>
            <p:ph type="sldNum" sz="quarter" idx="12"/>
          </p:nvPr>
        </p:nvSpPr>
        <p:spPr>
          <a:noFill/>
        </p:spPr>
        <p:txBody>
          <a:bodyPr/>
          <a:lstStyle/>
          <a:p>
            <a:fld id="{84D193DA-1067-4995-9B5E-AD5D7890EC7B}" type="slidenum">
              <a:rPr lang="it-IT" smtClean="0"/>
              <a:pPr/>
              <a:t>6</a:t>
            </a:fld>
            <a:endParaRPr lang="it-IT" smtClean="0"/>
          </a:p>
        </p:txBody>
      </p:sp>
      <p:sp>
        <p:nvSpPr>
          <p:cNvPr id="1030" name="Rectangle 2"/>
          <p:cNvSpPr>
            <a:spLocks noGrp="1" noChangeArrowheads="1"/>
          </p:cNvSpPr>
          <p:nvPr>
            <p:ph type="title"/>
          </p:nvPr>
        </p:nvSpPr>
        <p:spPr>
          <a:xfrm>
            <a:off x="1547813" y="0"/>
            <a:ext cx="6696075" cy="1052513"/>
          </a:xfrm>
          <a:solidFill>
            <a:srgbClr val="66FFFF"/>
          </a:solidFill>
        </p:spPr>
        <p:txBody>
          <a:bodyPr/>
          <a:lstStyle/>
          <a:p>
            <a:pPr eaLnBrk="1" hangingPunct="1"/>
            <a:r>
              <a:rPr lang="en-US" sz="3600" b="1" kern="0" dirty="0" smtClean="0">
                <a:solidFill>
                  <a:schemeClr val="accent2"/>
                </a:solidFill>
                <a:latin typeface="+mj-lt"/>
                <a:ea typeface="+mj-ea"/>
                <a:cs typeface="+mj-cs"/>
              </a:rPr>
              <a:t>Proposed activities for 	       H2020 BES09</a:t>
            </a:r>
            <a:endParaRPr lang="en-US" dirty="0" smtClean="0"/>
          </a:p>
        </p:txBody>
      </p:sp>
      <p:pic>
        <p:nvPicPr>
          <p:cNvPr id="1031" name="Picture 3" descr="infnlogo"/>
          <p:cNvPicPr>
            <a:picLocks noChangeAspect="1" noChangeArrowheads="1"/>
          </p:cNvPicPr>
          <p:nvPr/>
        </p:nvPicPr>
        <p:blipFill>
          <a:blip r:embed="rId3" cstate="print"/>
          <a:srcRect/>
          <a:stretch>
            <a:fillRect/>
          </a:stretch>
        </p:blipFill>
        <p:spPr bwMode="auto">
          <a:xfrm>
            <a:off x="0" y="0"/>
            <a:ext cx="1524000" cy="1066800"/>
          </a:xfrm>
          <a:prstGeom prst="rect">
            <a:avLst/>
          </a:prstGeom>
          <a:noFill/>
          <a:ln w="9525">
            <a:noFill/>
            <a:miter lim="800000"/>
            <a:headEnd/>
            <a:tailEnd/>
          </a:ln>
        </p:spPr>
      </p:pic>
      <p:sp>
        <p:nvSpPr>
          <p:cNvPr id="1032" name="Text Box 4"/>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10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0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03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03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038" name="Text Box 10"/>
          <p:cNvSpPr txBox="1">
            <a:spLocks noChangeArrowheads="1"/>
          </p:cNvSpPr>
          <p:nvPr/>
        </p:nvSpPr>
        <p:spPr bwMode="auto">
          <a:xfrm>
            <a:off x="611188" y="3213100"/>
            <a:ext cx="3313112" cy="457200"/>
          </a:xfrm>
          <a:prstGeom prst="rect">
            <a:avLst/>
          </a:prstGeom>
          <a:noFill/>
          <a:ln w="9525">
            <a:noFill/>
            <a:miter lim="800000"/>
            <a:headEnd/>
            <a:tailEnd/>
          </a:ln>
        </p:spPr>
        <p:txBody>
          <a:bodyPr>
            <a:spAutoFit/>
          </a:bodyPr>
          <a:lstStyle/>
          <a:p>
            <a:pPr>
              <a:spcBef>
                <a:spcPct val="50000"/>
              </a:spcBef>
            </a:pPr>
            <a:endParaRPr lang="it-IT"/>
          </a:p>
        </p:txBody>
      </p:sp>
      <p:sp>
        <p:nvSpPr>
          <p:cNvPr id="1041" name="Text Box 19"/>
          <p:cNvSpPr txBox="1">
            <a:spLocks noChangeArrowheads="1"/>
          </p:cNvSpPr>
          <p:nvPr/>
        </p:nvSpPr>
        <p:spPr bwMode="auto">
          <a:xfrm>
            <a:off x="251520" y="1124744"/>
            <a:ext cx="8496944" cy="6047809"/>
          </a:xfrm>
          <a:prstGeom prst="rect">
            <a:avLst/>
          </a:prstGeom>
          <a:noFill/>
          <a:ln w="9525">
            <a:noFill/>
            <a:miter lim="800000"/>
            <a:headEnd/>
            <a:tailEnd/>
          </a:ln>
        </p:spPr>
        <p:txBody>
          <a:bodyPr wrap="square">
            <a:spAutoFit/>
          </a:bodyPr>
          <a:lstStyle/>
          <a:p>
            <a:pPr marL="457200" lvl="0" indent="-457200"/>
            <a:r>
              <a:rPr lang="en-US" sz="2000" b="1" dirty="0" smtClean="0">
                <a:solidFill>
                  <a:srgbClr val="FF0000"/>
                </a:solidFill>
              </a:rPr>
              <a:t>a)Study </a:t>
            </a:r>
            <a:r>
              <a:rPr lang="en-US" sz="2000" b="1" dirty="0">
                <a:solidFill>
                  <a:srgbClr val="FF0000"/>
                </a:solidFill>
              </a:rPr>
              <a:t>of detection of hidden material in small size containers ( ~ 1 m</a:t>
            </a:r>
            <a:r>
              <a:rPr lang="en-US" sz="2000" b="1" baseline="30000" dirty="0">
                <a:solidFill>
                  <a:srgbClr val="FF0000"/>
                </a:solidFill>
              </a:rPr>
              <a:t>3</a:t>
            </a:r>
            <a:r>
              <a:rPr lang="en-US" sz="2000" b="1" dirty="0">
                <a:solidFill>
                  <a:srgbClr val="FF0000"/>
                </a:solidFill>
              </a:rPr>
              <a:t>) </a:t>
            </a:r>
            <a:r>
              <a:rPr lang="en-US" sz="2000" b="1" dirty="0" smtClean="0">
                <a:solidFill>
                  <a:srgbClr val="FF0000"/>
                </a:solidFill>
              </a:rPr>
              <a:t>	with </a:t>
            </a:r>
            <a:r>
              <a:rPr lang="en-US" sz="2000" b="1" dirty="0">
                <a:solidFill>
                  <a:srgbClr val="FF0000"/>
                </a:solidFill>
              </a:rPr>
              <a:t>the present demonstrator</a:t>
            </a:r>
            <a:r>
              <a:rPr lang="en-US" sz="2000" b="1" dirty="0" smtClean="0">
                <a:solidFill>
                  <a:srgbClr val="FF0000"/>
                </a:solidFill>
              </a:rPr>
              <a:t>.</a:t>
            </a:r>
            <a:endParaRPr lang="en-US" sz="2000" b="1" dirty="0" smtClean="0">
              <a:solidFill>
                <a:schemeClr val="accent6"/>
              </a:solidFill>
            </a:endParaRPr>
          </a:p>
          <a:p>
            <a:pPr marL="457200" lvl="0" indent="-457200"/>
            <a:r>
              <a:rPr lang="en-US" sz="2000" b="1" dirty="0" smtClean="0">
                <a:solidFill>
                  <a:schemeClr val="accent6"/>
                </a:solidFill>
              </a:rPr>
              <a:t>	-construction of supports to hold the volumes to investigate (INFN). 	</a:t>
            </a:r>
          </a:p>
          <a:p>
            <a:pPr marL="457200" lvl="0" indent="-457200"/>
            <a:r>
              <a:rPr lang="en-US" sz="2000" b="1" dirty="0">
                <a:solidFill>
                  <a:schemeClr val="accent6"/>
                </a:solidFill>
              </a:rPr>
              <a:t> </a:t>
            </a:r>
            <a:r>
              <a:rPr lang="en-US" sz="2000" b="1" dirty="0" smtClean="0">
                <a:solidFill>
                  <a:schemeClr val="accent6"/>
                </a:solidFill>
              </a:rPr>
              <a:t>       -campaign of cosmic ray runs for different material topologies to be 	defined with the end users (INFN)</a:t>
            </a:r>
          </a:p>
          <a:p>
            <a:pPr marL="457200" lvl="0" indent="-457200"/>
            <a:r>
              <a:rPr lang="en-US" sz="2000" b="1" dirty="0">
                <a:solidFill>
                  <a:schemeClr val="accent6"/>
                </a:solidFill>
              </a:rPr>
              <a:t> </a:t>
            </a:r>
            <a:r>
              <a:rPr lang="en-US" sz="2000" b="1" dirty="0" smtClean="0">
                <a:solidFill>
                  <a:schemeClr val="accent6"/>
                </a:solidFill>
              </a:rPr>
              <a:t>        -data analysis and  algorithm optimization (UNIPD+INFN)</a:t>
            </a:r>
          </a:p>
          <a:p>
            <a:pPr marL="457200" lvl="0" indent="-457200"/>
            <a:endParaRPr lang="it-IT" sz="2000" b="1" dirty="0">
              <a:solidFill>
                <a:schemeClr val="accent6"/>
              </a:solidFill>
            </a:endParaRPr>
          </a:p>
          <a:p>
            <a:pPr lvl="0"/>
            <a:r>
              <a:rPr lang="en-US" sz="2000" b="1" dirty="0" smtClean="0">
                <a:solidFill>
                  <a:srgbClr val="FF0000"/>
                </a:solidFill>
              </a:rPr>
              <a:t>b) Simulation </a:t>
            </a:r>
            <a:r>
              <a:rPr lang="en-US" sz="2000" b="1" dirty="0">
                <a:solidFill>
                  <a:srgbClr val="FF0000"/>
                </a:solidFill>
              </a:rPr>
              <a:t>of a full portal based on the results obtained in a</a:t>
            </a:r>
            <a:r>
              <a:rPr lang="en-US" sz="2000" b="1" dirty="0" smtClean="0">
                <a:solidFill>
                  <a:srgbClr val="FF0000"/>
                </a:solidFill>
              </a:rPr>
              <a:t>).</a:t>
            </a:r>
          </a:p>
          <a:p>
            <a:pPr lvl="0"/>
            <a:r>
              <a:rPr lang="en-US" sz="2000" b="1" dirty="0" smtClean="0">
                <a:solidFill>
                  <a:srgbClr val="FF0000"/>
                </a:solidFill>
              </a:rPr>
              <a:t>        </a:t>
            </a:r>
            <a:r>
              <a:rPr lang="en-US" sz="2000" b="1" dirty="0" smtClean="0">
                <a:solidFill>
                  <a:schemeClr val="accent6"/>
                </a:solidFill>
              </a:rPr>
              <a:t>-validation of simulation package ( with real measures of a)) (UNIPD)</a:t>
            </a:r>
          </a:p>
          <a:p>
            <a:pPr lvl="0"/>
            <a:r>
              <a:rPr lang="en-US" sz="2000" b="1" dirty="0">
                <a:solidFill>
                  <a:schemeClr val="accent6"/>
                </a:solidFill>
              </a:rPr>
              <a:t> </a:t>
            </a:r>
            <a:r>
              <a:rPr lang="en-US" sz="2000" b="1" dirty="0" smtClean="0">
                <a:solidFill>
                  <a:schemeClr val="accent6"/>
                </a:solidFill>
              </a:rPr>
              <a:t>       -realistic simulation  of  a full portal with optimized detectors (UNIPD)</a:t>
            </a:r>
            <a:endParaRPr lang="en-US" sz="2000" b="1" dirty="0" smtClean="0">
              <a:solidFill>
                <a:srgbClr val="FF0000"/>
              </a:solidFill>
            </a:endParaRPr>
          </a:p>
          <a:p>
            <a:pPr lvl="0"/>
            <a:endParaRPr lang="it-IT" sz="2000" b="1" dirty="0">
              <a:solidFill>
                <a:schemeClr val="accent6"/>
              </a:solidFill>
            </a:endParaRPr>
          </a:p>
          <a:p>
            <a:pPr lvl="0"/>
            <a:r>
              <a:rPr lang="en-US" sz="2000" b="1" dirty="0" smtClean="0">
                <a:solidFill>
                  <a:srgbClr val="FF0000"/>
                </a:solidFill>
              </a:rPr>
              <a:t>c) Construction </a:t>
            </a:r>
            <a:r>
              <a:rPr lang="en-US" sz="2000" b="1" dirty="0">
                <a:solidFill>
                  <a:srgbClr val="FF0000"/>
                </a:solidFill>
              </a:rPr>
              <a:t>of additional detectors to reach the full capabilities of an </a:t>
            </a:r>
            <a:r>
              <a:rPr lang="en-US" sz="2000" b="1" dirty="0" smtClean="0">
                <a:solidFill>
                  <a:srgbClr val="FF0000"/>
                </a:solidFill>
              </a:rPr>
              <a:t>	inspection </a:t>
            </a:r>
            <a:r>
              <a:rPr lang="en-US" sz="2000" b="1" dirty="0">
                <a:solidFill>
                  <a:srgbClr val="FF0000"/>
                </a:solidFill>
              </a:rPr>
              <a:t>system</a:t>
            </a:r>
            <a:r>
              <a:rPr lang="en-US" sz="2000" b="1" dirty="0" smtClean="0">
                <a:solidFill>
                  <a:srgbClr val="FF0000"/>
                </a:solidFill>
              </a:rPr>
              <a:t>.</a:t>
            </a:r>
          </a:p>
          <a:p>
            <a:pPr lvl="0"/>
            <a:r>
              <a:rPr lang="en-US" sz="2000" b="1" dirty="0" smtClean="0">
                <a:solidFill>
                  <a:srgbClr val="FF0000"/>
                </a:solidFill>
              </a:rPr>
              <a:t>         </a:t>
            </a:r>
            <a:r>
              <a:rPr lang="en-US" sz="2000" b="1" dirty="0" smtClean="0">
                <a:solidFill>
                  <a:schemeClr val="accent6"/>
                </a:solidFill>
              </a:rPr>
              <a:t>-A full portal must be equipped with simpler but more performing             </a:t>
            </a:r>
            <a:r>
              <a:rPr lang="en-US" sz="2000" b="1" dirty="0" smtClean="0">
                <a:solidFill>
                  <a:schemeClr val="bg1"/>
                </a:solidFill>
              </a:rPr>
              <a:t>.</a:t>
            </a:r>
            <a:r>
              <a:rPr lang="en-US" sz="2000" b="1" dirty="0" smtClean="0">
                <a:solidFill>
                  <a:schemeClr val="accent6"/>
                </a:solidFill>
              </a:rPr>
              <a:t>          detectors (details  on demand)   </a:t>
            </a:r>
          </a:p>
          <a:p>
            <a:pPr lvl="0"/>
            <a:r>
              <a:rPr lang="en-US" sz="2000" b="1" dirty="0">
                <a:solidFill>
                  <a:schemeClr val="accent6"/>
                </a:solidFill>
              </a:rPr>
              <a:t> </a:t>
            </a:r>
            <a:r>
              <a:rPr lang="en-US" sz="2000" b="1" dirty="0" smtClean="0">
                <a:solidFill>
                  <a:schemeClr val="accent6"/>
                </a:solidFill>
              </a:rPr>
              <a:t>        - small prototype ~ 1000 channels to build following the receipt of</a:t>
            </a:r>
          </a:p>
          <a:p>
            <a:pPr lvl="0"/>
            <a:r>
              <a:rPr lang="en-US" sz="2000" b="1" dirty="0">
                <a:solidFill>
                  <a:schemeClr val="accent6"/>
                </a:solidFill>
              </a:rPr>
              <a:t> </a:t>
            </a:r>
            <a:r>
              <a:rPr lang="en-US" sz="2000" b="1" dirty="0" smtClean="0">
                <a:solidFill>
                  <a:schemeClr val="accent6"/>
                </a:solidFill>
              </a:rPr>
              <a:t>           Mu-steel study</a:t>
            </a:r>
            <a:endParaRPr lang="it-IT" sz="2000" b="1" dirty="0">
              <a:solidFill>
                <a:srgbClr val="FF0000"/>
              </a:solidFill>
            </a:endParaRPr>
          </a:p>
          <a:p>
            <a:r>
              <a:rPr lang="en-US" sz="2000" b="1" dirty="0">
                <a:solidFill>
                  <a:schemeClr val="accent6"/>
                </a:solidFill>
              </a:rPr>
              <a:t> </a:t>
            </a:r>
            <a:endParaRPr lang="it-IT" sz="2000" b="1" dirty="0">
              <a:solidFill>
                <a:schemeClr val="accent6"/>
              </a:solidFill>
            </a:endParaRPr>
          </a:p>
          <a:p>
            <a:pPr>
              <a:spcBef>
                <a:spcPct val="50000"/>
              </a:spcBef>
            </a:pPr>
            <a:endParaRPr lang="en-US" sz="1800" dirty="0"/>
          </a:p>
        </p:txBody>
      </p:sp>
      <p:pic>
        <p:nvPicPr>
          <p:cNvPr id="15" name="Picture 89" descr="INFN-3-mod"/>
          <p:cNvPicPr>
            <a:picLocks noChangeAspect="1" noChangeArrowheads="1"/>
          </p:cNvPicPr>
          <p:nvPr/>
        </p:nvPicPr>
        <p:blipFill>
          <a:blip r:embed="rId4" cstate="print"/>
          <a:srcRect b="8562"/>
          <a:stretch>
            <a:fillRect/>
          </a:stretch>
        </p:blipFill>
        <p:spPr bwMode="auto">
          <a:xfrm>
            <a:off x="7596336" y="1"/>
            <a:ext cx="1547664" cy="105273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6"/>
          <p:cNvSpPr>
            <a:spLocks noGrp="1"/>
          </p:cNvSpPr>
          <p:nvPr>
            <p:ph type="sldNum" sz="quarter" idx="12"/>
          </p:nvPr>
        </p:nvSpPr>
        <p:spPr>
          <a:noFill/>
        </p:spPr>
        <p:txBody>
          <a:bodyPr/>
          <a:lstStyle/>
          <a:p>
            <a:fld id="{23702255-2B54-41C7-9F51-A72A12AAC08D}" type="slidenum">
              <a:rPr lang="it-IT" smtClean="0"/>
              <a:pPr/>
              <a:t>7</a:t>
            </a:fld>
            <a:endParaRPr lang="it-IT" smtClean="0"/>
          </a:p>
        </p:txBody>
      </p:sp>
      <p:sp>
        <p:nvSpPr>
          <p:cNvPr id="4100" name="Rectangle 2"/>
          <p:cNvSpPr>
            <a:spLocks noGrp="1" noChangeArrowheads="1"/>
          </p:cNvSpPr>
          <p:nvPr>
            <p:ph type="title"/>
          </p:nvPr>
        </p:nvSpPr>
        <p:spPr>
          <a:xfrm>
            <a:off x="684213" y="0"/>
            <a:ext cx="7772400" cy="1052513"/>
          </a:xfrm>
          <a:solidFill>
            <a:srgbClr val="66FFFF"/>
          </a:solidFill>
        </p:spPr>
        <p:txBody>
          <a:bodyPr/>
          <a:lstStyle/>
          <a:p>
            <a:pPr eaLnBrk="1" hangingPunct="1"/>
            <a:r>
              <a:rPr lang="en-US" sz="3600" b="1" dirty="0" smtClean="0">
                <a:solidFill>
                  <a:schemeClr val="accent2"/>
                </a:solidFill>
              </a:rPr>
              <a:t> Budget requests</a:t>
            </a:r>
            <a:endParaRPr lang="en-US" dirty="0" smtClean="0"/>
          </a:p>
        </p:txBody>
      </p:sp>
      <p:graphicFrame>
        <p:nvGraphicFramePr>
          <p:cNvPr id="4098" name="Rectangle 31"/>
          <p:cNvGraphicFramePr>
            <a:graphicFrameLocks/>
          </p:cNvGraphicFramePr>
          <p:nvPr>
            <p:ph sz="half" idx="1"/>
          </p:nvPr>
        </p:nvGraphicFramePr>
        <p:xfrm>
          <a:off x="685800" y="2768600"/>
          <a:ext cx="3810000" cy="2540000"/>
        </p:xfrm>
        <a:graphic>
          <a:graphicData uri="http://schemas.openxmlformats.org/presentationml/2006/ole">
            <p:oleObj spid="_x0000_s4098" name="Acrobat Document" r:id="rId4" imgW="0" imgH="0" progId="AcroExch.Document.11">
              <p:embed/>
            </p:oleObj>
          </a:graphicData>
        </a:graphic>
      </p:graphicFrame>
      <p:pic>
        <p:nvPicPr>
          <p:cNvPr id="4101" name="Picture 5" descr="infnlogo"/>
          <p:cNvPicPr>
            <a:picLocks noChangeAspect="1" noChangeArrowheads="1"/>
          </p:cNvPicPr>
          <p:nvPr/>
        </p:nvPicPr>
        <p:blipFill>
          <a:blip r:embed="rId5" cstate="print"/>
          <a:srcRect/>
          <a:stretch>
            <a:fillRect/>
          </a:stretch>
        </p:blipFill>
        <p:spPr bwMode="auto">
          <a:xfrm>
            <a:off x="0" y="0"/>
            <a:ext cx="1524000" cy="1066800"/>
          </a:xfrm>
          <a:prstGeom prst="rect">
            <a:avLst/>
          </a:prstGeom>
          <a:noFill/>
          <a:ln w="9525">
            <a:noFill/>
            <a:miter lim="800000"/>
            <a:headEnd/>
            <a:tailEnd/>
          </a:ln>
        </p:spPr>
      </p:pic>
      <p:sp>
        <p:nvSpPr>
          <p:cNvPr id="4102"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4112" name="Footer Placeholder 16"/>
          <p:cNvSpPr>
            <a:spLocks noGrp="1"/>
          </p:cNvSpPr>
          <p:nvPr>
            <p:ph type="ftr" sz="quarter" idx="11"/>
          </p:nvPr>
        </p:nvSpPr>
        <p:spPr>
          <a:noFill/>
        </p:spPr>
        <p:txBody>
          <a:bodyPr/>
          <a:lstStyle/>
          <a:p>
            <a:r>
              <a:rPr lang="it-IT" dirty="0" smtClean="0"/>
              <a:t>H2020-BES09</a:t>
            </a:r>
          </a:p>
        </p:txBody>
      </p:sp>
      <p:sp>
        <p:nvSpPr>
          <p:cNvPr id="4113" name="Date Placeholder 16"/>
          <p:cNvSpPr>
            <a:spLocks noGrp="1"/>
          </p:cNvSpPr>
          <p:nvPr>
            <p:ph type="dt" sz="quarter" idx="10"/>
          </p:nvPr>
        </p:nvSpPr>
        <p:spPr>
          <a:noFill/>
        </p:spPr>
        <p:txBody>
          <a:bodyPr/>
          <a:lstStyle/>
          <a:p>
            <a:r>
              <a:rPr lang="it-IT" smtClean="0"/>
              <a:t>2014-06-30</a:t>
            </a:r>
          </a:p>
        </p:txBody>
      </p:sp>
      <p:sp>
        <p:nvSpPr>
          <p:cNvPr id="4115" name="Rectangle 19"/>
          <p:cNvSpPr>
            <a:spLocks noChangeArrowheads="1"/>
          </p:cNvSpPr>
          <p:nvPr/>
        </p:nvSpPr>
        <p:spPr bwMode="auto">
          <a:xfrm>
            <a:off x="0" y="1315507"/>
            <a:ext cx="8964488" cy="2800767"/>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Costs for a) and b)</a:t>
            </a: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Consumables: (supports,  small containers, material to be inspected) ….…..30 K €</a:t>
            </a: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Staff: 2 researcher x 3 years (50 K €/year/person)……………………..…….300 K€</a:t>
            </a: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Overhead (25% of Staff cost)……………………………………………………75 K€</a:t>
            </a: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TOTAL a)+b) ……………………………………………………….……….….405 K€</a:t>
            </a:r>
          </a:p>
          <a:p>
            <a:pPr marL="0" marR="0" lvl="0" indent="0" defTabSz="914400" rtl="0" eaLnBrk="0" fontAlgn="base" latinLnBrk="0" hangingPunct="0">
              <a:lnSpc>
                <a:spcPct val="100000"/>
              </a:lnSpc>
              <a:spcBef>
                <a:spcPct val="0"/>
              </a:spcBef>
              <a:spcAft>
                <a:spcPct val="0"/>
              </a:spcAft>
              <a:buClrTx/>
              <a:buSzTx/>
              <a:buFontTx/>
              <a:buNone/>
              <a:tabLst/>
            </a:pP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Costs for c)</a:t>
            </a: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Production and assembling of drift tubes for a 3x4 m</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detector                                                                 (16 layers x 60 tubes/layer ~1000 tubes) at the cost of 200 €/tube ……..…… 200 K€</a:t>
            </a:r>
            <a:endParaRPr kumimoji="0" lang="it-IT" sz="1600" b="1" i="0" u="none" strike="noStrike" cap="none" normalizeH="0" baseline="0" dirty="0" smtClean="0">
              <a:ln>
                <a:noFill/>
              </a:ln>
              <a:solidFill>
                <a:schemeClr val="tx1"/>
              </a:solidFill>
              <a:effectLst/>
              <a:latin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Total a) +b) +c) …………………………...………….………………………….605 K€</a:t>
            </a:r>
            <a:endParaRPr kumimoji="0" lang="en-US" sz="1600" b="1" i="0" u="none" strike="noStrike" cap="none" normalizeH="0" baseline="0" dirty="0" smtClean="0">
              <a:ln>
                <a:noFill/>
              </a:ln>
              <a:solidFill>
                <a:srgbClr val="FF0000"/>
              </a:solidFill>
              <a:effectLst/>
              <a:latin typeface="Times New Roman" pitchFamily="18" charset="0"/>
            </a:endParaRPr>
          </a:p>
        </p:txBody>
      </p:sp>
      <p:sp>
        <p:nvSpPr>
          <p:cNvPr id="20" name="TextBox 19"/>
          <p:cNvSpPr txBox="1"/>
          <p:nvPr/>
        </p:nvSpPr>
        <p:spPr>
          <a:xfrm>
            <a:off x="467544" y="4509120"/>
            <a:ext cx="7920880" cy="1323439"/>
          </a:xfrm>
          <a:prstGeom prst="rect">
            <a:avLst/>
          </a:prstGeom>
          <a:noFill/>
        </p:spPr>
        <p:txBody>
          <a:bodyPr wrap="square" rtlCol="0">
            <a:spAutoFit/>
          </a:bodyPr>
          <a:lstStyle/>
          <a:p>
            <a:r>
              <a:rPr lang="en-US" sz="1600" b="1" dirty="0" smtClean="0">
                <a:solidFill>
                  <a:schemeClr val="accent6">
                    <a:lumMod val="75000"/>
                  </a:schemeClr>
                </a:solidFill>
              </a:rPr>
              <a:t>Notes:</a:t>
            </a:r>
          </a:p>
          <a:p>
            <a:pPr>
              <a:buFontTx/>
              <a:buChar char="-"/>
            </a:pPr>
            <a:r>
              <a:rPr lang="en-US" sz="1600" b="1" dirty="0" smtClean="0">
                <a:solidFill>
                  <a:schemeClr val="accent6">
                    <a:lumMod val="75000"/>
                  </a:schemeClr>
                </a:solidFill>
              </a:rPr>
              <a:t>All costs very preliminary (in particular c) ) and reasonably  negotiable</a:t>
            </a:r>
          </a:p>
          <a:p>
            <a:r>
              <a:rPr lang="en-US" sz="1600" b="1" dirty="0" smtClean="0">
                <a:solidFill>
                  <a:srgbClr val="FF0000"/>
                </a:solidFill>
              </a:rPr>
              <a:t>The </a:t>
            </a:r>
            <a:r>
              <a:rPr lang="en-US" sz="1600" b="1" dirty="0">
                <a:solidFill>
                  <a:srgbClr val="FF0000"/>
                </a:solidFill>
              </a:rPr>
              <a:t>presence of c) would ensure a much better comprehension of the results obtainable on a real </a:t>
            </a:r>
            <a:r>
              <a:rPr lang="en-US" sz="1600" b="1" dirty="0" smtClean="0">
                <a:solidFill>
                  <a:srgbClr val="FF0000"/>
                </a:solidFill>
              </a:rPr>
              <a:t>case</a:t>
            </a:r>
            <a:r>
              <a:rPr lang="it-IT" sz="1600" b="1" dirty="0" smtClean="0">
                <a:solidFill>
                  <a:srgbClr val="FF0000"/>
                </a:solidFill>
              </a:rPr>
              <a:t> </a:t>
            </a:r>
            <a:r>
              <a:rPr lang="en-US" sz="1600" b="1" dirty="0" smtClean="0">
                <a:solidFill>
                  <a:srgbClr val="FF0000"/>
                </a:solidFill>
              </a:rPr>
              <a:t>with </a:t>
            </a:r>
            <a:r>
              <a:rPr lang="en-US" sz="1600" b="1" dirty="0">
                <a:solidFill>
                  <a:srgbClr val="FF0000"/>
                </a:solidFill>
              </a:rPr>
              <a:t>the muon tomography.  </a:t>
            </a:r>
            <a:endParaRPr lang="it-IT" sz="1600" b="1" dirty="0">
              <a:solidFill>
                <a:srgbClr val="FF0000"/>
              </a:solidFill>
            </a:endParaRPr>
          </a:p>
          <a:p>
            <a:pPr>
              <a:buFontTx/>
              <a:buChar char="-"/>
            </a:pPr>
            <a:endParaRPr lang="it-IT" sz="1600" b="1" dirty="0">
              <a:solidFill>
                <a:schemeClr val="accent6">
                  <a:lumMod val="75000"/>
                </a:schemeClr>
              </a:solidFill>
            </a:endParaRPr>
          </a:p>
        </p:txBody>
      </p:sp>
      <p:pic>
        <p:nvPicPr>
          <p:cNvPr id="12" name="Picture 89" descr="INFN-3-mod"/>
          <p:cNvPicPr>
            <a:picLocks noChangeAspect="1" noChangeArrowheads="1"/>
          </p:cNvPicPr>
          <p:nvPr/>
        </p:nvPicPr>
        <p:blipFill>
          <a:blip r:embed="rId6" cstate="print"/>
          <a:srcRect b="8562"/>
          <a:stretch>
            <a:fillRect/>
          </a:stretch>
        </p:blipFill>
        <p:spPr bwMode="auto">
          <a:xfrm>
            <a:off x="7596336" y="1"/>
            <a:ext cx="1547664" cy="105273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4285C46E-C3C6-4353-B5BC-E3F9FECAFF89}" type="slidenum">
              <a:rPr lang="it-IT" smtClean="0"/>
              <a:pPr/>
              <a:t>8</a:t>
            </a:fld>
            <a:endParaRPr lang="it-IT" dirty="0" smtClean="0"/>
          </a:p>
        </p:txBody>
      </p:sp>
      <p:sp>
        <p:nvSpPr>
          <p:cNvPr id="17413" name="Text Box 4"/>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1741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17419" name="Text Box 12"/>
          <p:cNvSpPr txBox="1">
            <a:spLocks noChangeArrowheads="1"/>
          </p:cNvSpPr>
          <p:nvPr/>
        </p:nvSpPr>
        <p:spPr bwMode="auto">
          <a:xfrm>
            <a:off x="611188" y="3213100"/>
            <a:ext cx="3313112" cy="457200"/>
          </a:xfrm>
          <a:prstGeom prst="rect">
            <a:avLst/>
          </a:prstGeom>
          <a:noFill/>
          <a:ln w="9525">
            <a:noFill/>
            <a:miter lim="800000"/>
            <a:headEnd/>
            <a:tailEnd/>
          </a:ln>
        </p:spPr>
        <p:txBody>
          <a:bodyPr>
            <a:spAutoFit/>
          </a:bodyPr>
          <a:lstStyle/>
          <a:p>
            <a:pPr>
              <a:spcBef>
                <a:spcPct val="50000"/>
              </a:spcBef>
            </a:pPr>
            <a:endParaRPr lang="it-IT"/>
          </a:p>
        </p:txBody>
      </p:sp>
      <p:sp>
        <p:nvSpPr>
          <p:cNvPr id="17421" name="Date Placeholder 12"/>
          <p:cNvSpPr>
            <a:spLocks noGrp="1"/>
          </p:cNvSpPr>
          <p:nvPr>
            <p:ph type="dt" sz="quarter" idx="10"/>
          </p:nvPr>
        </p:nvSpPr>
        <p:spPr>
          <a:noFill/>
        </p:spPr>
        <p:txBody>
          <a:bodyPr/>
          <a:lstStyle/>
          <a:p>
            <a:r>
              <a:rPr lang="it-IT" smtClean="0"/>
              <a:t>2014-06-30</a:t>
            </a:r>
            <a:endParaRPr lang="it-IT" dirty="0" smtClean="0"/>
          </a:p>
        </p:txBody>
      </p:sp>
      <p:sp>
        <p:nvSpPr>
          <p:cNvPr id="17422" name="Footer Placeholder 13"/>
          <p:cNvSpPr>
            <a:spLocks noGrp="1"/>
          </p:cNvSpPr>
          <p:nvPr>
            <p:ph type="ftr" sz="quarter" idx="11"/>
          </p:nvPr>
        </p:nvSpPr>
        <p:spPr>
          <a:noFill/>
        </p:spPr>
        <p:txBody>
          <a:bodyPr/>
          <a:lstStyle/>
          <a:p>
            <a:r>
              <a:rPr lang="it-IT" dirty="0" smtClean="0"/>
              <a:t>H2020-BES09</a:t>
            </a:r>
          </a:p>
        </p:txBody>
      </p:sp>
      <p:sp>
        <p:nvSpPr>
          <p:cNvPr id="14" name="TextBox 13"/>
          <p:cNvSpPr txBox="1"/>
          <p:nvPr/>
        </p:nvSpPr>
        <p:spPr>
          <a:xfrm>
            <a:off x="2126304" y="3183051"/>
            <a:ext cx="5256584" cy="923330"/>
          </a:xfrm>
          <a:prstGeom prst="rect">
            <a:avLst/>
          </a:prstGeom>
          <a:noFill/>
        </p:spPr>
        <p:txBody>
          <a:bodyPr wrap="square" rtlCol="0">
            <a:spAutoFit/>
          </a:bodyPr>
          <a:lstStyle/>
          <a:p>
            <a:r>
              <a:rPr lang="en-US" sz="5400" b="1" dirty="0" smtClean="0">
                <a:solidFill>
                  <a:schemeClr val="bg1">
                    <a:lumMod val="50000"/>
                  </a:schemeClr>
                </a:solidFill>
              </a:rPr>
              <a:t>Backup slides</a:t>
            </a:r>
            <a:endParaRPr lang="it-IT" sz="5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it-IT" smtClean="0"/>
              <a:t>2014-06-30</a:t>
            </a:r>
          </a:p>
        </p:txBody>
      </p:sp>
      <p:sp>
        <p:nvSpPr>
          <p:cNvPr id="22531" name="Footer Placeholder 3"/>
          <p:cNvSpPr>
            <a:spLocks noGrp="1"/>
          </p:cNvSpPr>
          <p:nvPr>
            <p:ph type="ftr" sz="quarter" idx="11"/>
          </p:nvPr>
        </p:nvSpPr>
        <p:spPr>
          <a:noFill/>
        </p:spPr>
        <p:txBody>
          <a:bodyPr/>
          <a:lstStyle/>
          <a:p>
            <a:r>
              <a:rPr lang="it-IT" smtClean="0"/>
              <a:t>H2020-BES09</a:t>
            </a:r>
          </a:p>
        </p:txBody>
      </p:sp>
      <p:sp>
        <p:nvSpPr>
          <p:cNvPr id="22532" name="Slide Number Placeholder 4"/>
          <p:cNvSpPr>
            <a:spLocks noGrp="1"/>
          </p:cNvSpPr>
          <p:nvPr>
            <p:ph type="sldNum" sz="quarter" idx="12"/>
          </p:nvPr>
        </p:nvSpPr>
        <p:spPr>
          <a:noFill/>
        </p:spPr>
        <p:txBody>
          <a:bodyPr/>
          <a:lstStyle/>
          <a:p>
            <a:fld id="{68E4516D-1D15-4F55-9C84-42F9B2C6E3A0}" type="slidenum">
              <a:rPr lang="it-IT" smtClean="0"/>
              <a:pPr/>
              <a:t>9</a:t>
            </a:fld>
            <a:endParaRPr lang="it-IT" smtClean="0"/>
          </a:p>
        </p:txBody>
      </p:sp>
      <p:sp>
        <p:nvSpPr>
          <p:cNvPr id="22533" name="Rectangle 2"/>
          <p:cNvSpPr>
            <a:spLocks noGrp="1" noChangeArrowheads="1"/>
          </p:cNvSpPr>
          <p:nvPr>
            <p:ph type="title"/>
          </p:nvPr>
        </p:nvSpPr>
        <p:spPr>
          <a:xfrm>
            <a:off x="1547664" y="0"/>
            <a:ext cx="6211416" cy="1066800"/>
          </a:xfrm>
          <a:solidFill>
            <a:srgbClr val="66FFFF"/>
          </a:solidFill>
        </p:spPr>
        <p:txBody>
          <a:bodyPr/>
          <a:lstStyle/>
          <a:p>
            <a:pPr eaLnBrk="1" hangingPunct="1"/>
            <a:r>
              <a:rPr lang="en-US" sz="3600" b="1" dirty="0" smtClean="0">
                <a:solidFill>
                  <a:schemeClr val="accent2"/>
                </a:solidFill>
              </a:rPr>
              <a:t>Muon Tomography</a:t>
            </a:r>
            <a:br>
              <a:rPr lang="en-US" sz="3600" b="1" dirty="0" smtClean="0">
                <a:solidFill>
                  <a:schemeClr val="accent2"/>
                </a:solidFill>
              </a:rPr>
            </a:br>
            <a:r>
              <a:rPr lang="en-US" sz="3600" b="1" dirty="0" smtClean="0">
                <a:solidFill>
                  <a:schemeClr val="accent2"/>
                </a:solidFill>
              </a:rPr>
              <a:t> in transport control</a:t>
            </a:r>
            <a:endParaRPr lang="en-US" dirty="0" smtClean="0"/>
          </a:p>
        </p:txBody>
      </p:sp>
      <p:pic>
        <p:nvPicPr>
          <p:cNvPr id="22534" name="Picture 4" descr="infnlogo"/>
          <p:cNvPicPr>
            <a:picLocks noChangeAspect="1" noChangeArrowheads="1"/>
          </p:cNvPicPr>
          <p:nvPr/>
        </p:nvPicPr>
        <p:blipFill>
          <a:blip r:embed="rId3" cstate="print"/>
          <a:srcRect/>
          <a:stretch>
            <a:fillRect/>
          </a:stretch>
        </p:blipFill>
        <p:spPr bwMode="auto">
          <a:xfrm>
            <a:off x="0" y="0"/>
            <a:ext cx="1524000" cy="1066800"/>
          </a:xfrm>
          <a:prstGeom prst="rect">
            <a:avLst/>
          </a:prstGeom>
          <a:noFill/>
          <a:ln w="9525">
            <a:noFill/>
            <a:miter lim="800000"/>
            <a:headEnd/>
            <a:tailEnd/>
          </a:ln>
        </p:spPr>
      </p:pic>
      <p:sp>
        <p:nvSpPr>
          <p:cNvPr id="22535" name="Text Box 8"/>
          <p:cNvSpPr txBox="1">
            <a:spLocks noChangeArrowheads="1"/>
          </p:cNvSpPr>
          <p:nvPr/>
        </p:nvSpPr>
        <p:spPr bwMode="auto">
          <a:xfrm>
            <a:off x="4840288" y="3305175"/>
            <a:ext cx="184150" cy="457200"/>
          </a:xfrm>
          <a:prstGeom prst="rect">
            <a:avLst/>
          </a:prstGeom>
          <a:noFill/>
          <a:ln w="9525">
            <a:noFill/>
            <a:miter lim="800000"/>
            <a:headEnd/>
            <a:tailEnd/>
          </a:ln>
        </p:spPr>
        <p:txBody>
          <a:bodyPr wrap="none">
            <a:spAutoFit/>
          </a:bodyPr>
          <a:lstStyle/>
          <a:p>
            <a:endParaRPr lang="it-IT"/>
          </a:p>
        </p:txBody>
      </p:sp>
      <p:sp>
        <p:nvSpPr>
          <p:cNvPr id="2253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253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253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2253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pic>
        <p:nvPicPr>
          <p:cNvPr id="22541" name="Picture 32" descr="Bo_colortraspjpg"/>
          <p:cNvPicPr>
            <a:picLocks noChangeAspect="1" noChangeArrowheads="1"/>
          </p:cNvPicPr>
          <p:nvPr/>
        </p:nvPicPr>
        <p:blipFill>
          <a:blip r:embed="rId4" cstate="print"/>
          <a:srcRect/>
          <a:stretch>
            <a:fillRect/>
          </a:stretch>
        </p:blipFill>
        <p:spPr bwMode="auto">
          <a:xfrm>
            <a:off x="8027988" y="0"/>
            <a:ext cx="1116012" cy="1052513"/>
          </a:xfrm>
          <a:prstGeom prst="rect">
            <a:avLst/>
          </a:prstGeom>
          <a:noFill/>
          <a:ln w="9525">
            <a:noFill/>
            <a:miter lim="800000"/>
            <a:headEnd/>
            <a:tailEnd/>
          </a:ln>
        </p:spPr>
      </p:pic>
      <p:sp>
        <p:nvSpPr>
          <p:cNvPr id="22543" name="Rectangle 36"/>
          <p:cNvSpPr>
            <a:spLocks noChangeArrowheads="1"/>
          </p:cNvSpPr>
          <p:nvPr/>
        </p:nvSpPr>
        <p:spPr bwMode="auto">
          <a:xfrm>
            <a:off x="755576" y="1340768"/>
            <a:ext cx="7992888" cy="1477328"/>
          </a:xfrm>
          <a:prstGeom prst="rect">
            <a:avLst/>
          </a:prstGeom>
          <a:noFill/>
          <a:ln w="9525">
            <a:noFill/>
            <a:miter lim="800000"/>
            <a:headEnd/>
            <a:tailEnd/>
          </a:ln>
        </p:spPr>
        <p:txBody>
          <a:bodyPr wrap="square">
            <a:spAutoFit/>
          </a:bodyPr>
          <a:lstStyle/>
          <a:p>
            <a:r>
              <a:rPr lang="en-US" sz="1800" b="1" dirty="0" smtClean="0">
                <a:solidFill>
                  <a:srgbClr val="FF0000"/>
                </a:solidFill>
              </a:rPr>
              <a:t>The technique has unique performance when:</a:t>
            </a:r>
          </a:p>
          <a:p>
            <a:pPr marL="342900" indent="-342900">
              <a:buAutoNum type="alphaLcParenR"/>
            </a:pPr>
            <a:r>
              <a:rPr lang="en-US" sz="1800" b="1" dirty="0" smtClean="0">
                <a:solidFill>
                  <a:schemeClr val="accent2"/>
                </a:solidFill>
              </a:rPr>
              <a:t>the average density in the volume is  too high for conventional inspections     ( i.e. gamma rays absorbed) </a:t>
            </a:r>
          </a:p>
          <a:p>
            <a:pPr marL="342900" indent="-342900">
              <a:buAutoNum type="alphaLcParenR"/>
            </a:pPr>
            <a:r>
              <a:rPr lang="en-US" sz="1800" b="1" dirty="0" smtClean="0">
                <a:solidFill>
                  <a:schemeClr val="accent2"/>
                </a:solidFill>
              </a:rPr>
              <a:t>There are indications not to use radioactive sources or beam-generated gamma rays (e.g. risk connected to the transported material) </a:t>
            </a:r>
            <a:endParaRPr lang="en-US" sz="1800" b="1" dirty="0">
              <a:solidFill>
                <a:schemeClr val="accent2"/>
              </a:solidFill>
            </a:endParaRPr>
          </a:p>
        </p:txBody>
      </p:sp>
      <p:pic>
        <p:nvPicPr>
          <p:cNvPr id="17" name="Picture 15" descr="piombosemisepolto2.jpg"/>
          <p:cNvPicPr>
            <a:picLocks noChangeAspect="1"/>
          </p:cNvPicPr>
          <p:nvPr/>
        </p:nvPicPr>
        <p:blipFill>
          <a:blip r:embed="rId5" cstate="print"/>
          <a:srcRect t="24045"/>
          <a:stretch>
            <a:fillRect/>
          </a:stretch>
        </p:blipFill>
        <p:spPr bwMode="auto">
          <a:xfrm>
            <a:off x="1619672" y="4308751"/>
            <a:ext cx="2518964" cy="2549249"/>
          </a:xfrm>
          <a:prstGeom prst="rect">
            <a:avLst/>
          </a:prstGeom>
          <a:noFill/>
          <a:ln w="9525">
            <a:noFill/>
            <a:miter lim="800000"/>
            <a:headEnd/>
            <a:tailEnd/>
          </a:ln>
        </p:spPr>
      </p:pic>
      <p:sp>
        <p:nvSpPr>
          <p:cNvPr id="18" name="Text Box 11"/>
          <p:cNvSpPr txBox="1">
            <a:spLocks noChangeArrowheads="1"/>
          </p:cNvSpPr>
          <p:nvPr/>
        </p:nvSpPr>
        <p:spPr bwMode="auto">
          <a:xfrm>
            <a:off x="0" y="3068960"/>
            <a:ext cx="7596336" cy="1323439"/>
          </a:xfrm>
          <a:prstGeom prst="rect">
            <a:avLst/>
          </a:prstGeom>
          <a:noFill/>
          <a:ln w="57150" algn="ctr">
            <a:noFill/>
            <a:miter lim="800000"/>
            <a:headEnd/>
            <a:tailEnd/>
          </a:ln>
        </p:spPr>
        <p:txBody>
          <a:bodyPr wrap="square">
            <a:spAutoFit/>
          </a:bodyPr>
          <a:lstStyle/>
          <a:p>
            <a:r>
              <a:rPr lang="en-GB" sz="1800" dirty="0" smtClean="0"/>
              <a:t>An example of the former: </a:t>
            </a:r>
            <a:r>
              <a:rPr lang="en-GB" sz="2000" dirty="0" smtClean="0"/>
              <a:t>		                	                      </a:t>
            </a:r>
            <a:r>
              <a:rPr lang="en-GB" sz="2000" b="1" kern="0" dirty="0" smtClean="0">
                <a:solidFill>
                  <a:schemeClr val="accent2"/>
                </a:solidFill>
              </a:rPr>
              <a:t>Muon </a:t>
            </a:r>
            <a:r>
              <a:rPr lang="en-GB" sz="2000" b="1" kern="0" dirty="0">
                <a:solidFill>
                  <a:schemeClr val="accent2"/>
                </a:solidFill>
              </a:rPr>
              <a:t>tomography applied to steel waste entering EAF </a:t>
            </a:r>
            <a:r>
              <a:rPr lang="en-GB" sz="2000" b="1" kern="0" dirty="0" smtClean="0">
                <a:solidFill>
                  <a:schemeClr val="accent2"/>
                </a:solidFill>
              </a:rPr>
              <a:t>sites </a:t>
            </a:r>
            <a:r>
              <a:rPr lang="en-GB" sz="1800" dirty="0" smtClean="0"/>
              <a:t>can </a:t>
            </a:r>
            <a:r>
              <a:rPr lang="en-GB" sz="1800" dirty="0"/>
              <a:t>give the</a:t>
            </a:r>
            <a:r>
              <a:rPr lang="en-GB" sz="2000" dirty="0"/>
              <a:t> </a:t>
            </a:r>
            <a:r>
              <a:rPr lang="en-GB" sz="2000" b="1" dirty="0">
                <a:solidFill>
                  <a:srgbClr val="FF0000"/>
                </a:solidFill>
              </a:rPr>
              <a:t>indication of the presence of lead </a:t>
            </a:r>
            <a:r>
              <a:rPr lang="en-GB" sz="1800" dirty="0"/>
              <a:t>or</a:t>
            </a:r>
            <a:r>
              <a:rPr lang="en-GB" sz="1800" b="1" dirty="0"/>
              <a:t> </a:t>
            </a:r>
            <a:r>
              <a:rPr lang="en-GB" sz="1800" dirty="0"/>
              <a:t>heavy </a:t>
            </a:r>
            <a:r>
              <a:rPr lang="en-GB" sz="1800" dirty="0" smtClean="0"/>
              <a:t>metal containers </a:t>
            </a:r>
            <a:r>
              <a:rPr lang="en-GB" sz="1800" dirty="0"/>
              <a:t>which can possibly </a:t>
            </a:r>
            <a:r>
              <a:rPr lang="en-GB" sz="2000" b="1" dirty="0">
                <a:solidFill>
                  <a:srgbClr val="FF0000"/>
                </a:solidFill>
              </a:rPr>
              <a:t>shield radioactive residues </a:t>
            </a:r>
            <a:r>
              <a:rPr lang="en-GB" sz="1800" dirty="0"/>
              <a:t>present in the incoming scrap</a:t>
            </a:r>
          </a:p>
        </p:txBody>
      </p:sp>
      <p:pic>
        <p:nvPicPr>
          <p:cNvPr id="19" name="Immagine 12" descr="wireschema_histat_trimmed.png"/>
          <p:cNvPicPr>
            <a:picLocks noChangeAspect="1"/>
          </p:cNvPicPr>
          <p:nvPr/>
        </p:nvPicPr>
        <p:blipFill>
          <a:blip r:embed="rId6" cstate="print"/>
          <a:srcRect r="16060" b="11490"/>
          <a:stretch>
            <a:fillRect/>
          </a:stretch>
        </p:blipFill>
        <p:spPr bwMode="auto">
          <a:xfrm>
            <a:off x="4139952" y="4295418"/>
            <a:ext cx="3240360" cy="2562582"/>
          </a:xfrm>
          <a:prstGeom prst="rect">
            <a:avLst/>
          </a:prstGeom>
          <a:noFill/>
          <a:ln w="9525">
            <a:noFill/>
            <a:miter lim="800000"/>
            <a:headEnd/>
            <a:tailEnd/>
          </a:ln>
        </p:spPr>
      </p:pic>
      <p:sp>
        <p:nvSpPr>
          <p:cNvPr id="20" name="TextBox 19"/>
          <p:cNvSpPr txBox="1"/>
          <p:nvPr/>
        </p:nvSpPr>
        <p:spPr>
          <a:xfrm>
            <a:off x="7092280" y="4581128"/>
            <a:ext cx="1224136" cy="461665"/>
          </a:xfrm>
          <a:prstGeom prst="rect">
            <a:avLst/>
          </a:prstGeom>
          <a:solidFill>
            <a:srgbClr val="FFFF00"/>
          </a:solidFill>
          <a:ln>
            <a:noFill/>
          </a:ln>
        </p:spPr>
        <p:txBody>
          <a:bodyPr wrap="square" rtlCol="0">
            <a:spAutoFit/>
          </a:bodyPr>
          <a:lstStyle/>
          <a:p>
            <a:r>
              <a:rPr lang="en-US" b="1" dirty="0" smtClean="0">
                <a:solidFill>
                  <a:srgbClr val="FF0000"/>
                </a:solidFill>
              </a:rPr>
              <a:t>Results</a:t>
            </a:r>
            <a:endParaRPr lang="it-IT"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24989</TotalTime>
  <Words>1124</Words>
  <Application>Microsoft Office PowerPoint</Application>
  <PresentationFormat>On-screen Show (4:3)</PresentationFormat>
  <Paragraphs>135</Paragraphs>
  <Slides>13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Struttura predefinita</vt:lpstr>
      <vt:lpstr>Acrobat Document</vt:lpstr>
      <vt:lpstr>Multi-layered inspection technologies for  secure and efficient  large volume freight supply chains  Acronym:  MANTELS*  </vt:lpstr>
      <vt:lpstr>Slide 2</vt:lpstr>
      <vt:lpstr>Slide 3</vt:lpstr>
      <vt:lpstr>Slide 4</vt:lpstr>
      <vt:lpstr>Slide 5</vt:lpstr>
      <vt:lpstr>Proposed activities for         H2020 BES09</vt:lpstr>
      <vt:lpstr> Budget requests</vt:lpstr>
      <vt:lpstr>Slide 8</vt:lpstr>
      <vt:lpstr>Muon Tomography  in transport control</vt:lpstr>
      <vt:lpstr>Muon Tomography  in transport control</vt:lpstr>
      <vt:lpstr>Muon Tomography  in transport control</vt:lpstr>
      <vt:lpstr>Experimental Setup </vt:lpstr>
      <vt:lpstr>Muon detector prototype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checchia</dc:creator>
  <cp:lastModifiedBy>Paolo Checchia</cp:lastModifiedBy>
  <cp:revision>269</cp:revision>
  <dcterms:created xsi:type="dcterms:W3CDTF">1601-01-01T00:00:00Z</dcterms:created>
  <dcterms:modified xsi:type="dcterms:W3CDTF">2014-06-30T07:45:41Z</dcterms:modified>
</cp:coreProperties>
</file>