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91" r:id="rId3"/>
    <p:sldId id="275" r:id="rId4"/>
    <p:sldId id="289" r:id="rId5"/>
    <p:sldId id="286" r:id="rId6"/>
    <p:sldId id="277" r:id="rId7"/>
    <p:sldId id="295" r:id="rId8"/>
    <p:sldId id="281" r:id="rId9"/>
    <p:sldId id="283" r:id="rId10"/>
    <p:sldId id="287" r:id="rId11"/>
    <p:sldId id="292" r:id="rId12"/>
    <p:sldId id="288" r:id="rId13"/>
    <p:sldId id="290" r:id="rId14"/>
    <p:sldId id="284" r:id="rId15"/>
    <p:sldId id="293" r:id="rId16"/>
    <p:sldId id="266" r:id="rId17"/>
    <p:sldId id="269" r:id="rId18"/>
    <p:sldId id="270" r:id="rId19"/>
    <p:sldId id="272" r:id="rId20"/>
    <p:sldId id="274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0.emf"/><Relationship Id="rId1" Type="http://schemas.openxmlformats.org/officeDocument/2006/relationships/image" Target="../media/image11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CC27-95E5-8849-B50D-0D969CF3EE66}" type="datetimeFigureOut">
              <a:rPr lang="it-IT" smtClean="0"/>
              <a:t>30/06/14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9046-A268-0747-B173-F087739FDB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CC27-95E5-8849-B50D-0D969CF3EE66}" type="datetimeFigureOut">
              <a:rPr lang="it-IT" smtClean="0"/>
              <a:t>30/06/14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9046-A268-0747-B173-F087739FDB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56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CC27-95E5-8849-B50D-0D969CF3EE66}" type="datetimeFigureOut">
              <a:rPr lang="it-IT" smtClean="0"/>
              <a:t>30/06/14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9046-A268-0747-B173-F087739FDB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53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CC27-95E5-8849-B50D-0D969CF3EE66}" type="datetimeFigureOut">
              <a:rPr lang="it-IT" smtClean="0"/>
              <a:t>30/06/14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9046-A268-0747-B173-F087739FDB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80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CC27-95E5-8849-B50D-0D969CF3EE66}" type="datetimeFigureOut">
              <a:rPr lang="it-IT" smtClean="0"/>
              <a:t>30/06/14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9046-A268-0747-B173-F087739FDB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48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CC27-95E5-8849-B50D-0D969CF3EE66}" type="datetimeFigureOut">
              <a:rPr lang="it-IT" smtClean="0"/>
              <a:t>30/06/14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9046-A268-0747-B173-F087739FDB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3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CC27-95E5-8849-B50D-0D969CF3EE66}" type="datetimeFigureOut">
              <a:rPr lang="it-IT" smtClean="0"/>
              <a:t>30/06/14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9046-A268-0747-B173-F087739FDB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37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CC27-95E5-8849-B50D-0D969CF3EE66}" type="datetimeFigureOut">
              <a:rPr lang="it-IT" smtClean="0"/>
              <a:t>30/06/14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9046-A268-0747-B173-F087739FDB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75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CC27-95E5-8849-B50D-0D969CF3EE66}" type="datetimeFigureOut">
              <a:rPr lang="it-IT" smtClean="0"/>
              <a:t>30/06/14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9046-A268-0747-B173-F087739FDB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2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CC27-95E5-8849-B50D-0D969CF3EE66}" type="datetimeFigureOut">
              <a:rPr lang="it-IT" smtClean="0"/>
              <a:t>30/06/14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9046-A268-0747-B173-F087739FDB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77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CC27-95E5-8849-B50D-0D969CF3EE66}" type="datetimeFigureOut">
              <a:rPr lang="it-IT" smtClean="0"/>
              <a:t>30/06/14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9046-A268-0747-B173-F087739FDB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00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CC27-95E5-8849-B50D-0D969CF3EE66}" type="datetimeFigureOut">
              <a:rPr lang="it-IT" smtClean="0"/>
              <a:t>30/06/14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9046-A268-0747-B173-F087739FDB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37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emf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20.emf"/><Relationship Id="rId10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04-2456749 alle 17.3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gnete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" y="1970898"/>
            <a:ext cx="5763762" cy="3587767"/>
          </a:xfrm>
          <a:prstGeom prst="rect">
            <a:avLst/>
          </a:prstGeom>
        </p:spPr>
      </p:pic>
      <p:pic>
        <p:nvPicPr>
          <p:cNvPr id="6" name="Immagine 5" descr="CavityEP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68" y="1240549"/>
            <a:ext cx="3771832" cy="46539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63090" y="408779"/>
            <a:ext cx="2484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LNL EPR SET UP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4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06-2456836 alle 08.25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9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odiEllittic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5782"/>
            <a:ext cx="5614626" cy="6317828"/>
          </a:xfrm>
          <a:prstGeom prst="rect">
            <a:avLst/>
          </a:prstGeom>
        </p:spPr>
      </p:pic>
      <p:pic>
        <p:nvPicPr>
          <p:cNvPr id="5" name="Immagine 4" descr="CavityEllipti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17" y="1021946"/>
            <a:ext cx="4443183" cy="51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60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Za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76" y="0"/>
            <a:ext cx="7351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0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0" y="117694"/>
            <a:ext cx="9144000" cy="84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dirty="0" smtClean="0">
                <a:solidFill>
                  <a:srgbClr val="800000"/>
                </a:solidFill>
              </a:rPr>
              <a:t>                        </a:t>
            </a:r>
            <a:r>
              <a:rPr lang="it-IT" b="1" dirty="0" smtClean="0">
                <a:solidFill>
                  <a:srgbClr val="800000"/>
                </a:solidFill>
              </a:rPr>
              <a:t>QUAX </a:t>
            </a:r>
            <a:r>
              <a:rPr lang="it-IT" b="1" dirty="0" err="1" smtClean="0">
                <a:solidFill>
                  <a:srgbClr val="800000"/>
                </a:solidFill>
              </a:rPr>
              <a:t>Activities</a:t>
            </a:r>
            <a:r>
              <a:rPr lang="it-IT" b="1" dirty="0" smtClean="0">
                <a:solidFill>
                  <a:srgbClr val="800000"/>
                </a:solidFill>
              </a:rPr>
              <a:t> ( 2015 – 2017/8)</a:t>
            </a:r>
            <a:r>
              <a:rPr lang="it-IT" sz="3200" b="1" dirty="0" smtClean="0">
                <a:solidFill>
                  <a:srgbClr val="000090"/>
                </a:solidFill>
              </a:rPr>
              <a:t>    </a:t>
            </a:r>
            <a:r>
              <a:rPr lang="it-IT" dirty="0" smtClean="0">
                <a:solidFill>
                  <a:srgbClr val="800000"/>
                </a:solidFill>
              </a:rPr>
              <a:t>:</a:t>
            </a:r>
          </a:p>
          <a:p>
            <a:pPr eaLnBrk="1" hangingPunct="1"/>
            <a:endParaRPr lang="it-IT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it-IT" dirty="0" smtClean="0">
                <a:solidFill>
                  <a:srgbClr val="800000"/>
                </a:solidFill>
              </a:rPr>
              <a:t> 1) High </a:t>
            </a:r>
            <a:r>
              <a:rPr lang="it-IT" dirty="0" err="1">
                <a:solidFill>
                  <a:srgbClr val="800000"/>
                </a:solidFill>
              </a:rPr>
              <a:t>Susceptivity</a:t>
            </a:r>
            <a:r>
              <a:rPr lang="it-IT" dirty="0">
                <a:solidFill>
                  <a:srgbClr val="800000"/>
                </a:solidFill>
              </a:rPr>
              <a:t> </a:t>
            </a:r>
            <a:r>
              <a:rPr lang="it-IT" dirty="0" err="1">
                <a:solidFill>
                  <a:srgbClr val="800000"/>
                </a:solidFill>
              </a:rPr>
              <a:t>Material</a:t>
            </a:r>
            <a:r>
              <a:rPr lang="it-IT" dirty="0">
                <a:solidFill>
                  <a:srgbClr val="800000"/>
                </a:solidFill>
              </a:rPr>
              <a:t> </a:t>
            </a:r>
            <a:r>
              <a:rPr lang="it-IT" dirty="0" smtClean="0">
                <a:solidFill>
                  <a:srgbClr val="800000"/>
                </a:solidFill>
              </a:rPr>
              <a:t>, </a:t>
            </a:r>
            <a:r>
              <a:rPr lang="it-IT" dirty="0" err="1" smtClean="0">
                <a:solidFill>
                  <a:srgbClr val="800000"/>
                </a:solidFill>
              </a:rPr>
              <a:t>Low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err="1" smtClean="0">
                <a:solidFill>
                  <a:srgbClr val="800000"/>
                </a:solidFill>
              </a:rPr>
              <a:t>Dissipation</a:t>
            </a:r>
            <a:r>
              <a:rPr lang="it-IT" dirty="0" smtClean="0">
                <a:solidFill>
                  <a:srgbClr val="800000"/>
                </a:solidFill>
              </a:rPr>
              <a:t> (LNL</a:t>
            </a:r>
            <a:r>
              <a:rPr lang="it-IT" dirty="0">
                <a:solidFill>
                  <a:srgbClr val="800000"/>
                </a:solidFill>
              </a:rPr>
              <a:t>-</a:t>
            </a:r>
            <a:r>
              <a:rPr lang="it-IT" dirty="0" smtClean="0">
                <a:solidFill>
                  <a:srgbClr val="800000"/>
                </a:solidFill>
              </a:rPr>
              <a:t>INRIM.TO )</a:t>
            </a:r>
            <a:endParaRPr lang="it-IT" dirty="0">
              <a:solidFill>
                <a:srgbClr val="800000"/>
              </a:solidFill>
            </a:endParaRPr>
          </a:p>
          <a:p>
            <a:pPr eaLnBrk="1" hangingPunct="1"/>
            <a:endParaRPr lang="it-IT" dirty="0">
              <a:solidFill>
                <a:srgbClr val="800000"/>
              </a:solidFill>
            </a:endParaRPr>
          </a:p>
          <a:p>
            <a:pPr eaLnBrk="1" hangingPunct="1"/>
            <a:r>
              <a:rPr lang="it-IT" dirty="0" smtClean="0">
                <a:solidFill>
                  <a:srgbClr val="800000"/>
                </a:solidFill>
              </a:rPr>
              <a:t> 2) </a:t>
            </a:r>
            <a:r>
              <a:rPr lang="it-IT" dirty="0" err="1">
                <a:solidFill>
                  <a:srgbClr val="800000"/>
                </a:solidFill>
              </a:rPr>
              <a:t>Low</a:t>
            </a:r>
            <a:r>
              <a:rPr lang="it-IT" dirty="0">
                <a:solidFill>
                  <a:srgbClr val="800000"/>
                </a:solidFill>
              </a:rPr>
              <a:t> </a:t>
            </a:r>
            <a:r>
              <a:rPr lang="it-IT" dirty="0" err="1" smtClean="0">
                <a:solidFill>
                  <a:srgbClr val="800000"/>
                </a:solidFill>
              </a:rPr>
              <a:t>Noise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err="1" smtClean="0">
                <a:solidFill>
                  <a:srgbClr val="800000"/>
                </a:solidFill>
              </a:rPr>
              <a:t>Receiver</a:t>
            </a:r>
            <a:r>
              <a:rPr lang="it-IT" dirty="0">
                <a:solidFill>
                  <a:srgbClr val="800000"/>
                </a:solidFill>
              </a:rPr>
              <a:t> </a:t>
            </a:r>
            <a:r>
              <a:rPr lang="it-IT" dirty="0" smtClean="0">
                <a:solidFill>
                  <a:srgbClr val="800000"/>
                </a:solidFill>
              </a:rPr>
              <a:t>: Linear / Quantum @ </a:t>
            </a:r>
            <a:r>
              <a:rPr lang="it-IT" dirty="0" err="1" smtClean="0">
                <a:solidFill>
                  <a:srgbClr val="800000"/>
                </a:solidFill>
              </a:rPr>
              <a:t>near</a:t>
            </a:r>
            <a:r>
              <a:rPr lang="it-IT" dirty="0" smtClean="0">
                <a:solidFill>
                  <a:srgbClr val="800000"/>
                </a:solidFill>
              </a:rPr>
              <a:t> QL( PD-LNL) </a:t>
            </a:r>
          </a:p>
          <a:p>
            <a:pPr eaLnBrk="1" hangingPunct="1"/>
            <a:endParaRPr lang="it-IT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it-IT" dirty="0" smtClean="0">
                <a:solidFill>
                  <a:srgbClr val="800000"/>
                </a:solidFill>
              </a:rPr>
              <a:t> 3) High </a:t>
            </a:r>
            <a:r>
              <a:rPr lang="it-IT" dirty="0" err="1" smtClean="0">
                <a:solidFill>
                  <a:srgbClr val="800000"/>
                </a:solidFill>
              </a:rPr>
              <a:t>Frequency</a:t>
            </a:r>
            <a:r>
              <a:rPr lang="it-IT" dirty="0" smtClean="0">
                <a:solidFill>
                  <a:srgbClr val="800000"/>
                </a:solidFill>
              </a:rPr>
              <a:t> High </a:t>
            </a:r>
            <a:r>
              <a:rPr lang="it-IT" dirty="0" err="1" smtClean="0">
                <a:solidFill>
                  <a:srgbClr val="800000"/>
                </a:solidFill>
              </a:rPr>
              <a:t>Q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err="1" smtClean="0">
                <a:solidFill>
                  <a:srgbClr val="800000"/>
                </a:solidFill>
              </a:rPr>
              <a:t>Microwave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err="1" smtClean="0">
                <a:solidFill>
                  <a:srgbClr val="800000"/>
                </a:solidFill>
              </a:rPr>
              <a:t>Cavity</a:t>
            </a:r>
            <a:r>
              <a:rPr lang="it-IT" dirty="0" smtClean="0">
                <a:solidFill>
                  <a:srgbClr val="800000"/>
                </a:solidFill>
              </a:rPr>
              <a:t>  10^5: (PD-LNL)</a:t>
            </a:r>
          </a:p>
          <a:p>
            <a:pPr eaLnBrk="1" hangingPunct="1"/>
            <a:endParaRPr lang="it-IT" dirty="0">
              <a:solidFill>
                <a:srgbClr val="800000"/>
              </a:solidFill>
            </a:endParaRPr>
          </a:p>
          <a:p>
            <a:pPr eaLnBrk="1" hangingPunct="1"/>
            <a:r>
              <a:rPr lang="it-IT" dirty="0" smtClean="0">
                <a:solidFill>
                  <a:srgbClr val="800000"/>
                </a:solidFill>
              </a:rPr>
              <a:t> 4) High </a:t>
            </a:r>
            <a:r>
              <a:rPr lang="it-IT" dirty="0" err="1" smtClean="0">
                <a:solidFill>
                  <a:srgbClr val="800000"/>
                </a:solidFill>
              </a:rPr>
              <a:t>Magnetic</a:t>
            </a:r>
            <a:r>
              <a:rPr lang="it-IT" dirty="0" smtClean="0">
                <a:solidFill>
                  <a:srgbClr val="800000"/>
                </a:solidFill>
              </a:rPr>
              <a:t> Field :  05-1 Tesla ( GE-LNL )</a:t>
            </a:r>
          </a:p>
          <a:p>
            <a:pPr eaLnBrk="1" hangingPunct="1"/>
            <a:endParaRPr lang="it-IT" dirty="0">
              <a:solidFill>
                <a:srgbClr val="800000"/>
              </a:solidFill>
            </a:endParaRPr>
          </a:p>
          <a:p>
            <a:pPr eaLnBrk="1" hangingPunct="1"/>
            <a:r>
              <a:rPr lang="it-IT" dirty="0" smtClean="0">
                <a:solidFill>
                  <a:srgbClr val="800000"/>
                </a:solidFill>
              </a:rPr>
              <a:t> 5) </a:t>
            </a:r>
            <a:r>
              <a:rPr lang="it-IT" dirty="0" err="1" smtClean="0">
                <a:solidFill>
                  <a:srgbClr val="800000"/>
                </a:solidFill>
              </a:rPr>
              <a:t>Cryogenics</a:t>
            </a:r>
            <a:r>
              <a:rPr lang="it-IT" dirty="0" smtClean="0">
                <a:solidFill>
                  <a:srgbClr val="800000"/>
                </a:solidFill>
              </a:rPr>
              <a:t> @ 100 </a:t>
            </a:r>
            <a:r>
              <a:rPr lang="it-IT" dirty="0" err="1" smtClean="0">
                <a:solidFill>
                  <a:srgbClr val="800000"/>
                </a:solidFill>
              </a:rPr>
              <a:t>milliKelvin</a:t>
            </a:r>
            <a:r>
              <a:rPr lang="it-IT" dirty="0" smtClean="0">
                <a:solidFill>
                  <a:srgbClr val="800000"/>
                </a:solidFill>
              </a:rPr>
              <a:t>   ( TN-PD )</a:t>
            </a:r>
          </a:p>
          <a:p>
            <a:pPr eaLnBrk="1" hangingPunct="1"/>
            <a:endParaRPr lang="it-IT" dirty="0">
              <a:solidFill>
                <a:srgbClr val="800000"/>
              </a:solidFill>
            </a:endParaRPr>
          </a:p>
          <a:p>
            <a:pPr eaLnBrk="1" hangingPunct="1"/>
            <a:r>
              <a:rPr lang="it-IT" dirty="0" smtClean="0">
                <a:solidFill>
                  <a:srgbClr val="800000"/>
                </a:solidFill>
              </a:rPr>
              <a:t> 6) </a:t>
            </a:r>
            <a:r>
              <a:rPr lang="it-IT" dirty="0" smtClean="0">
                <a:solidFill>
                  <a:srgbClr val="8E0000"/>
                </a:solidFill>
              </a:rPr>
              <a:t>Optical </a:t>
            </a:r>
            <a:r>
              <a:rPr lang="it-IT" dirty="0" err="1" smtClean="0">
                <a:solidFill>
                  <a:srgbClr val="8E0000"/>
                </a:solidFill>
              </a:rPr>
              <a:t>Spectroscopy</a:t>
            </a:r>
            <a:r>
              <a:rPr lang="it-IT" dirty="0" smtClean="0">
                <a:solidFill>
                  <a:srgbClr val="8E0000"/>
                </a:solidFill>
              </a:rPr>
              <a:t> on </a:t>
            </a:r>
            <a:r>
              <a:rPr lang="it-IT" dirty="0" err="1" smtClean="0">
                <a:solidFill>
                  <a:srgbClr val="8E0000"/>
                </a:solidFill>
              </a:rPr>
              <a:t>Paramagnetic</a:t>
            </a:r>
            <a:r>
              <a:rPr lang="it-IT" dirty="0" smtClean="0">
                <a:solidFill>
                  <a:srgbClr val="8E0000"/>
                </a:solidFill>
              </a:rPr>
              <a:t>  </a:t>
            </a:r>
            <a:r>
              <a:rPr lang="it-IT" dirty="0">
                <a:solidFill>
                  <a:srgbClr val="8E0000"/>
                </a:solidFill>
              </a:rPr>
              <a:t>Single </a:t>
            </a:r>
            <a:r>
              <a:rPr lang="it-IT" dirty="0" err="1" smtClean="0">
                <a:solidFill>
                  <a:srgbClr val="8E0000"/>
                </a:solidFill>
              </a:rPr>
              <a:t>Crystals</a:t>
            </a:r>
            <a:r>
              <a:rPr lang="it-IT" dirty="0" smtClean="0">
                <a:solidFill>
                  <a:srgbClr val="8E0000"/>
                </a:solidFill>
              </a:rPr>
              <a:t>     </a:t>
            </a:r>
            <a:r>
              <a:rPr lang="it-IT" dirty="0" err="1" smtClean="0">
                <a:solidFill>
                  <a:srgbClr val="8E0000"/>
                </a:solidFill>
              </a:rPr>
              <a:t>Zeeman</a:t>
            </a:r>
            <a:endParaRPr lang="it-IT" dirty="0" smtClean="0">
              <a:solidFill>
                <a:srgbClr val="8E0000"/>
              </a:solidFill>
            </a:endParaRPr>
          </a:p>
          <a:p>
            <a:pPr eaLnBrk="1" hangingPunct="1"/>
            <a:endParaRPr lang="it-IT" dirty="0">
              <a:solidFill>
                <a:srgbClr val="8E0000"/>
              </a:solidFill>
            </a:endParaRPr>
          </a:p>
          <a:p>
            <a:pPr eaLnBrk="1" hangingPunct="1"/>
            <a:endParaRPr lang="it-IT" sz="2800" b="1" dirty="0" smtClean="0">
              <a:solidFill>
                <a:srgbClr val="8E0000"/>
              </a:solidFill>
            </a:endParaRPr>
          </a:p>
          <a:p>
            <a:pPr eaLnBrk="1" hangingPunct="1"/>
            <a:r>
              <a:rPr lang="it-IT" sz="2800" b="1" dirty="0">
                <a:solidFill>
                  <a:srgbClr val="8E0000"/>
                </a:solidFill>
              </a:rPr>
              <a:t> </a:t>
            </a:r>
            <a:r>
              <a:rPr lang="it-IT" sz="2800" b="1" dirty="0" smtClean="0">
                <a:solidFill>
                  <a:srgbClr val="8E0000"/>
                </a:solidFill>
              </a:rPr>
              <a:t>                 </a:t>
            </a:r>
            <a:endParaRPr lang="it-IT" sz="2800" b="1" dirty="0" smtClean="0">
              <a:solidFill>
                <a:srgbClr val="000090"/>
              </a:solidFill>
            </a:endParaRPr>
          </a:p>
          <a:p>
            <a:pPr eaLnBrk="1" hangingPunct="1"/>
            <a:r>
              <a:rPr lang="it-IT" dirty="0">
                <a:solidFill>
                  <a:srgbClr val="8E0000"/>
                </a:solidFill>
              </a:rPr>
              <a:t> </a:t>
            </a:r>
            <a:r>
              <a:rPr lang="it-IT" dirty="0" smtClean="0">
                <a:solidFill>
                  <a:srgbClr val="8E0000"/>
                </a:solidFill>
              </a:rPr>
              <a:t>    </a:t>
            </a:r>
            <a:endParaRPr lang="it-IT" dirty="0">
              <a:solidFill>
                <a:srgbClr val="8E0000"/>
              </a:solidFill>
            </a:endParaRPr>
          </a:p>
          <a:p>
            <a:pPr eaLnBrk="1" hangingPunct="1"/>
            <a:endParaRPr lang="it-IT" dirty="0">
              <a:solidFill>
                <a:srgbClr val="FF0000"/>
              </a:solidFill>
            </a:endParaRPr>
          </a:p>
          <a:p>
            <a:pPr eaLnBrk="1" hangingPunct="1"/>
            <a:r>
              <a:rPr lang="it-IT" dirty="0">
                <a:solidFill>
                  <a:srgbClr val="FF0000"/>
                </a:solidFill>
              </a:rPr>
              <a:t>    </a:t>
            </a:r>
          </a:p>
          <a:p>
            <a:pPr eaLnBrk="1" hangingPunct="1"/>
            <a:endParaRPr lang="it-IT" dirty="0">
              <a:solidFill>
                <a:srgbClr val="FF0000"/>
              </a:solidFill>
            </a:endParaRPr>
          </a:p>
          <a:p>
            <a:pPr eaLnBrk="1" hangingPunct="1"/>
            <a:endParaRPr lang="it-IT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0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66479"/>
            <a:ext cx="9144000" cy="20145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2800" b="1" dirty="0" smtClean="0"/>
              <a:t>Ricerca </a:t>
            </a:r>
            <a:r>
              <a:rPr lang="it-IT" sz="2800" b="1" dirty="0" err="1" smtClean="0"/>
              <a:t>Assioni</a:t>
            </a:r>
            <a:r>
              <a:rPr lang="it-IT" sz="2800" b="1" dirty="0" smtClean="0"/>
              <a:t> Cosmologici attorno 17 GHz  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br>
              <a:rPr lang="it-IT" sz="2800" b="1" dirty="0" smtClean="0">
                <a:solidFill>
                  <a:schemeClr val="tx1"/>
                </a:solidFill>
              </a:rPr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b="1" dirty="0" smtClean="0">
                <a:solidFill>
                  <a:srgbClr val="FF0000"/>
                </a:solidFill>
                <a:cs typeface="+mj-cs"/>
              </a:rPr>
              <a:t>Attraverso Emissione di </a:t>
            </a:r>
            <a:r>
              <a:rPr lang="it-IT" sz="2400" b="1" dirty="0" smtClean="0">
                <a:solidFill>
                  <a:srgbClr val="FF0000"/>
                </a:solidFill>
              </a:rPr>
              <a:t>Radio Frequenza alle Microonde</a:t>
            </a:r>
            <a:r>
              <a:rPr lang="it-IT" sz="2400" b="1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cs typeface="+mj-cs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cs typeface="+mj-cs"/>
              </a:rPr>
            </a:br>
            <a:r>
              <a:rPr lang="en-US" sz="1800" b="1" dirty="0" smtClean="0">
                <a:solidFill>
                  <a:schemeClr val="tx1"/>
                </a:solidFill>
                <a:cs typeface="+mj-cs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cs typeface="+mj-cs"/>
              </a:rPr>
            </a:br>
            <a:endParaRPr lang="en-US" sz="1800" b="1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71775" y="343259"/>
            <a:ext cx="37366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FF0000"/>
                </a:solidFill>
                <a:cs typeface="+mn-cs"/>
              </a:rPr>
              <a:t>Piano Ricerca </a:t>
            </a:r>
            <a:r>
              <a:rPr lang="it-IT" sz="2800" b="1" dirty="0" smtClean="0">
                <a:solidFill>
                  <a:srgbClr val="FF0000"/>
                </a:solidFill>
                <a:cs typeface="+mn-cs"/>
              </a:rPr>
              <a:t>3/4  </a:t>
            </a:r>
            <a:r>
              <a:rPr lang="it-IT" sz="2800" b="1" dirty="0">
                <a:solidFill>
                  <a:srgbClr val="FF0000"/>
                </a:solidFill>
                <a:cs typeface="+mn-cs"/>
              </a:rPr>
              <a:t>Anni:</a:t>
            </a:r>
            <a:endParaRPr lang="en-US" sz="2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2395303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 smtClean="0">
                <a:solidFill>
                  <a:srgbClr val="000066"/>
                </a:solidFill>
                <a:cs typeface="+mn-cs"/>
              </a:rPr>
              <a:t>                                                               </a:t>
            </a:r>
            <a:r>
              <a:rPr lang="it-IT" sz="2400" b="1" dirty="0" smtClean="0">
                <a:solidFill>
                  <a:srgbClr val="000066"/>
                </a:solidFill>
              </a:rPr>
              <a:t>   </a:t>
            </a:r>
            <a:r>
              <a:rPr lang="it-IT" sz="2800" b="1" dirty="0" smtClean="0">
                <a:solidFill>
                  <a:srgbClr val="000066"/>
                </a:solidFill>
              </a:rPr>
              <a:t> Sezioni </a:t>
            </a:r>
            <a:r>
              <a:rPr lang="it-IT" sz="2400" b="1" dirty="0" smtClean="0">
                <a:solidFill>
                  <a:srgbClr val="000066"/>
                </a:solidFill>
              </a:rPr>
              <a:t>:</a:t>
            </a:r>
          </a:p>
          <a:p>
            <a:pPr>
              <a:defRPr/>
            </a:pPr>
            <a:endParaRPr lang="it-IT" sz="2400" b="1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it-IT" sz="2400" b="1" dirty="0" smtClean="0">
                <a:solidFill>
                  <a:srgbClr val="000066"/>
                </a:solidFill>
              </a:rPr>
              <a:t> </a:t>
            </a:r>
            <a:r>
              <a:rPr lang="it-IT" sz="2400" b="1" dirty="0">
                <a:solidFill>
                  <a:srgbClr val="000066"/>
                </a:solidFill>
              </a:rPr>
              <a:t>Padova </a:t>
            </a:r>
            <a:r>
              <a:rPr lang="it-IT" sz="2400" b="1" dirty="0" smtClean="0">
                <a:solidFill>
                  <a:srgbClr val="000066"/>
                </a:solidFill>
              </a:rPr>
              <a:t> 1,6  </a:t>
            </a:r>
            <a:r>
              <a:rPr lang="it-IT" sz="2400" b="1" dirty="0">
                <a:solidFill>
                  <a:srgbClr val="000066"/>
                </a:solidFill>
              </a:rPr>
              <a:t>FTE,  </a:t>
            </a:r>
            <a:r>
              <a:rPr lang="it-IT" sz="2400" b="1" dirty="0" smtClean="0">
                <a:solidFill>
                  <a:srgbClr val="000066"/>
                </a:solidFill>
              </a:rPr>
              <a:t>Torino INRIM  1,5 </a:t>
            </a:r>
            <a:r>
              <a:rPr lang="it-IT" sz="2400" b="1" dirty="0">
                <a:solidFill>
                  <a:srgbClr val="000066"/>
                </a:solidFill>
              </a:rPr>
              <a:t>FTE  , </a:t>
            </a:r>
            <a:r>
              <a:rPr lang="it-IT" sz="2400" b="1" dirty="0" smtClean="0">
                <a:solidFill>
                  <a:srgbClr val="000066"/>
                </a:solidFill>
              </a:rPr>
              <a:t>LNL  1,5 FTE , Genova …. FTE</a:t>
            </a:r>
          </a:p>
          <a:p>
            <a:pPr>
              <a:defRPr/>
            </a:pPr>
            <a:r>
              <a:rPr lang="it-IT" sz="2400" b="1" dirty="0">
                <a:solidFill>
                  <a:srgbClr val="000066"/>
                </a:solidFill>
              </a:rPr>
              <a:t> </a:t>
            </a:r>
            <a:r>
              <a:rPr lang="it-IT" sz="2400" b="1" dirty="0" smtClean="0">
                <a:solidFill>
                  <a:srgbClr val="000066"/>
                </a:solidFill>
              </a:rPr>
              <a:t>  </a:t>
            </a:r>
            <a:r>
              <a:rPr lang="it-IT" sz="2400" b="1" dirty="0" err="1" smtClean="0">
                <a:solidFill>
                  <a:srgbClr val="000066"/>
                </a:solidFill>
              </a:rPr>
              <a:t>C.Speake</a:t>
            </a:r>
            <a:r>
              <a:rPr lang="it-IT" sz="2400" b="1" dirty="0" smtClean="0">
                <a:solidFill>
                  <a:srgbClr val="000066"/>
                </a:solidFill>
              </a:rPr>
              <a:t> - Birmingham U.              </a:t>
            </a:r>
            <a:r>
              <a:rPr lang="it-IT" sz="2400" b="1" dirty="0" err="1" smtClean="0">
                <a:solidFill>
                  <a:srgbClr val="000066"/>
                </a:solidFill>
              </a:rPr>
              <a:t>I.Kolokolov</a:t>
            </a:r>
            <a:r>
              <a:rPr lang="it-IT" sz="2400" b="1" dirty="0">
                <a:solidFill>
                  <a:srgbClr val="000066"/>
                </a:solidFill>
              </a:rPr>
              <a:t> </a:t>
            </a:r>
            <a:r>
              <a:rPr lang="it-IT" sz="2400" b="1" dirty="0" smtClean="0">
                <a:solidFill>
                  <a:srgbClr val="000066"/>
                </a:solidFill>
              </a:rPr>
              <a:t>- Landau </a:t>
            </a:r>
            <a:r>
              <a:rPr lang="it-IT" sz="2400" b="1" dirty="0" err="1" smtClean="0">
                <a:solidFill>
                  <a:srgbClr val="000066"/>
                </a:solidFill>
              </a:rPr>
              <a:t>Institute</a:t>
            </a:r>
            <a:r>
              <a:rPr lang="it-IT" sz="2400" b="1" dirty="0" smtClean="0">
                <a:solidFill>
                  <a:srgbClr val="000066"/>
                </a:solidFill>
              </a:rPr>
              <a:t>   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4272677"/>
            <a:ext cx="89646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cs typeface="+mn-cs"/>
              </a:rPr>
              <a:t>Richieste Finanziarie :  </a:t>
            </a:r>
            <a:r>
              <a:rPr lang="it-IT" dirty="0" smtClean="0">
                <a:cs typeface="+mn-cs"/>
              </a:rPr>
              <a:t> </a:t>
            </a:r>
            <a:r>
              <a:rPr lang="it-IT" dirty="0">
                <a:cs typeface="+mn-cs"/>
              </a:rPr>
              <a:t>KE   </a:t>
            </a:r>
            <a:r>
              <a:rPr lang="it-IT" dirty="0" smtClean="0">
                <a:cs typeface="+mn-cs"/>
              </a:rPr>
              <a:t>2015 </a:t>
            </a:r>
            <a:r>
              <a:rPr lang="it-IT" dirty="0">
                <a:cs typeface="+mn-cs"/>
              </a:rPr>
              <a:t>, </a:t>
            </a:r>
            <a:r>
              <a:rPr lang="it-IT" dirty="0" smtClean="0">
                <a:cs typeface="+mn-cs"/>
              </a:rPr>
              <a:t> </a:t>
            </a:r>
            <a:r>
              <a:rPr lang="it-IT" dirty="0">
                <a:cs typeface="+mn-cs"/>
              </a:rPr>
              <a:t>KE  </a:t>
            </a:r>
            <a:r>
              <a:rPr lang="it-IT" dirty="0" smtClean="0">
                <a:cs typeface="+mn-cs"/>
              </a:rPr>
              <a:t>2016 </a:t>
            </a:r>
            <a:r>
              <a:rPr lang="it-IT" dirty="0">
                <a:cs typeface="+mn-cs"/>
              </a:rPr>
              <a:t>, </a:t>
            </a:r>
            <a:r>
              <a:rPr lang="it-IT" dirty="0" smtClean="0">
                <a:cs typeface="+mn-cs"/>
              </a:rPr>
              <a:t> </a:t>
            </a:r>
            <a:r>
              <a:rPr lang="it-IT" dirty="0">
                <a:cs typeface="+mn-cs"/>
              </a:rPr>
              <a:t>KE  </a:t>
            </a:r>
            <a:r>
              <a:rPr lang="it-IT" dirty="0" smtClean="0">
                <a:cs typeface="+mn-cs"/>
              </a:rPr>
              <a:t>2017 </a:t>
            </a:r>
            <a:r>
              <a:rPr lang="it-IT" dirty="0">
                <a:cs typeface="+mn-cs"/>
              </a:rPr>
              <a:t>, </a:t>
            </a:r>
            <a:r>
              <a:rPr lang="it-IT" dirty="0" smtClean="0">
                <a:cs typeface="+mn-cs"/>
              </a:rPr>
              <a:t>    Tot</a:t>
            </a:r>
            <a:r>
              <a:rPr lang="it-IT" dirty="0">
                <a:cs typeface="+mn-cs"/>
              </a:rPr>
              <a:t>. </a:t>
            </a:r>
            <a:r>
              <a:rPr lang="it-IT" dirty="0" smtClean="0">
                <a:cs typeface="+mn-cs"/>
              </a:rPr>
              <a:t>=800 </a:t>
            </a:r>
            <a:r>
              <a:rPr lang="it-IT" dirty="0" err="1">
                <a:cs typeface="+mn-cs"/>
              </a:rPr>
              <a:t>Ke</a:t>
            </a:r>
            <a:r>
              <a:rPr lang="it-IT" dirty="0">
                <a:cs typeface="+mn-cs"/>
              </a:rPr>
              <a:t>           </a:t>
            </a:r>
          </a:p>
          <a:p>
            <a:pPr>
              <a:defRPr/>
            </a:pPr>
            <a:endParaRPr lang="it-IT" dirty="0">
              <a:cs typeface="+mn-cs"/>
            </a:endParaRPr>
          </a:p>
          <a:p>
            <a:pPr>
              <a:defRPr/>
            </a:pPr>
            <a:r>
              <a:rPr lang="it-IT" dirty="0">
                <a:cs typeface="+mn-cs"/>
              </a:rPr>
              <a:t>                                  </a:t>
            </a:r>
            <a:r>
              <a:rPr lang="it-IT" dirty="0" smtClean="0">
                <a:cs typeface="+mn-cs"/>
              </a:rPr>
              <a:t> </a:t>
            </a:r>
            <a:r>
              <a:rPr lang="it-IT" dirty="0" err="1">
                <a:cs typeface="+mn-cs"/>
              </a:rPr>
              <a:t>Keuro</a:t>
            </a:r>
            <a:r>
              <a:rPr lang="it-IT" dirty="0">
                <a:cs typeface="+mn-cs"/>
              </a:rPr>
              <a:t> </a:t>
            </a:r>
            <a:r>
              <a:rPr lang="it-IT" dirty="0" smtClean="0">
                <a:cs typeface="+mn-cs"/>
              </a:rPr>
              <a:t>(.</a:t>
            </a:r>
            <a:r>
              <a:rPr lang="it-IT" dirty="0">
                <a:cs typeface="+mn-cs"/>
              </a:rPr>
              <a:t>.)             PD </a:t>
            </a:r>
          </a:p>
          <a:p>
            <a:pPr>
              <a:defRPr/>
            </a:pPr>
            <a:r>
              <a:rPr lang="it-IT" dirty="0">
                <a:cs typeface="+mn-cs"/>
              </a:rPr>
              <a:t>        </a:t>
            </a:r>
            <a:r>
              <a:rPr lang="it-IT" dirty="0" smtClean="0">
                <a:cs typeface="+mn-cs"/>
              </a:rPr>
              <a:t>2015                  </a:t>
            </a:r>
            <a:r>
              <a:rPr lang="it-IT" dirty="0" err="1">
                <a:cs typeface="+mn-cs"/>
              </a:rPr>
              <a:t>Keuro</a:t>
            </a:r>
            <a:r>
              <a:rPr lang="it-IT" dirty="0">
                <a:cs typeface="+mn-cs"/>
              </a:rPr>
              <a:t>     ( </a:t>
            </a:r>
            <a:r>
              <a:rPr lang="it-IT" dirty="0" smtClean="0">
                <a:cs typeface="+mn-cs"/>
              </a:rPr>
              <a:t> </a:t>
            </a:r>
            <a:r>
              <a:rPr lang="it-IT" dirty="0">
                <a:cs typeface="+mn-cs"/>
              </a:rPr>
              <a:t>)  </a:t>
            </a:r>
            <a:r>
              <a:rPr lang="it-IT" dirty="0" smtClean="0">
                <a:cs typeface="+mn-cs"/>
              </a:rPr>
              <a:t>        LNL</a:t>
            </a:r>
            <a:endParaRPr lang="it-IT" dirty="0">
              <a:cs typeface="+mn-cs"/>
            </a:endParaRPr>
          </a:p>
          <a:p>
            <a:pPr>
              <a:defRPr/>
            </a:pPr>
            <a:r>
              <a:rPr lang="it-IT" dirty="0">
                <a:cs typeface="+mn-cs"/>
              </a:rPr>
              <a:t>                                  </a:t>
            </a:r>
            <a:r>
              <a:rPr lang="it-IT" dirty="0" smtClean="0">
                <a:cs typeface="+mn-cs"/>
              </a:rPr>
              <a:t> </a:t>
            </a:r>
            <a:r>
              <a:rPr lang="it-IT" dirty="0" err="1">
                <a:cs typeface="+mn-cs"/>
              </a:rPr>
              <a:t>Keuro</a:t>
            </a:r>
            <a:r>
              <a:rPr lang="it-IT" dirty="0">
                <a:cs typeface="+mn-cs"/>
              </a:rPr>
              <a:t>   ( </a:t>
            </a:r>
            <a:r>
              <a:rPr lang="it-IT" dirty="0" smtClean="0">
                <a:cs typeface="+mn-cs"/>
              </a:rPr>
              <a:t>  </a:t>
            </a:r>
            <a:r>
              <a:rPr lang="it-IT" dirty="0">
                <a:cs typeface="+mn-cs"/>
              </a:rPr>
              <a:t>)           </a:t>
            </a:r>
            <a:r>
              <a:rPr lang="it-IT" dirty="0" smtClean="0"/>
              <a:t>TO</a:t>
            </a:r>
            <a:endParaRPr lang="it-IT" dirty="0">
              <a:cs typeface="+mn-cs"/>
            </a:endParaRPr>
          </a:p>
          <a:p>
            <a:pPr>
              <a:defRPr/>
            </a:pPr>
            <a:r>
              <a:rPr lang="it-IT" dirty="0" smtClean="0">
                <a:cs typeface="+mn-cs"/>
              </a:rPr>
              <a:t>                                    </a:t>
            </a:r>
            <a:r>
              <a:rPr lang="it-IT" dirty="0" err="1" smtClean="0">
                <a:cs typeface="+mn-cs"/>
              </a:rPr>
              <a:t>Keuro</a:t>
            </a:r>
            <a:r>
              <a:rPr lang="it-IT" dirty="0" smtClean="0">
                <a:cs typeface="+mn-cs"/>
              </a:rPr>
              <a:t>  ( )              GE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 smtClean="0"/>
              <a:t>Richieste Servizi :  15 MU OM  , 14 MU OE ,  5 MU UT  </a:t>
            </a:r>
            <a:endParaRPr lang="it-IT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8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04-2456750 alle 14.4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380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3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04-2456750 alle 14.52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9978"/>
            <a:ext cx="8860642" cy="67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0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04-2456750 alle 14.5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2" y="189263"/>
            <a:ext cx="8741300" cy="65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3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04-2456750 alle 14.5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04-2456749 alle 17.3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6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04-2456750 alle 14.5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1228"/>
          </a:xfrm>
          <a:prstGeom prst="rect">
            <a:avLst/>
          </a:prstGeom>
        </p:spPr>
      </p:pic>
      <p:pic>
        <p:nvPicPr>
          <p:cNvPr id="7" name="Immagine 6" descr="Schermata 04-2456750 alle 14.5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1228"/>
          </a:xfrm>
          <a:prstGeom prst="rect">
            <a:avLst/>
          </a:prstGeom>
        </p:spPr>
      </p:pic>
      <p:pic>
        <p:nvPicPr>
          <p:cNvPr id="8" name="Immagine 7" descr="Schermata 04-2456750 alle 14.5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3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04-2456749 alle 17.48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2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66FF"/>
                </a:solidFill>
                <a:cs typeface="+mj-cs"/>
              </a:rPr>
              <a:t>Current experimental limits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1895" b="21895"/>
          <a:stretch>
            <a:fillRect/>
          </a:stretch>
        </p:blipFill>
        <p:spPr>
          <a:xfrm>
            <a:off x="468313" y="2349500"/>
            <a:ext cx="7991475" cy="4508500"/>
          </a:xfrm>
        </p:spPr>
      </p:pic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611188" y="1268413"/>
          <a:ext cx="19224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4" imgW="1168400" imgH="393700" progId="Equation.3">
                  <p:embed/>
                </p:oleObj>
              </mc:Choice>
              <mc:Fallback>
                <p:oleObj name="Equation" r:id="rId4" imgW="1168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68413"/>
                        <a:ext cx="192246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3132138" y="1268413"/>
          <a:ext cx="1223962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6" imgW="711200" imgH="431800" progId="Equation.3">
                  <p:embed/>
                </p:oleObj>
              </mc:Choice>
              <mc:Fallback>
                <p:oleObj name="Equation" r:id="rId6" imgW="71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268413"/>
                        <a:ext cx="1223962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CasellaDiTesto 2"/>
          <p:cNvSpPr txBox="1">
            <a:spLocks noChangeArrowheads="1"/>
          </p:cNvSpPr>
          <p:nvPr/>
        </p:nvSpPr>
        <p:spPr bwMode="auto">
          <a:xfrm>
            <a:off x="4716463" y="1341438"/>
            <a:ext cx="310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Primakov Conversion</a:t>
            </a:r>
          </a:p>
        </p:txBody>
      </p:sp>
    </p:spTree>
    <p:extLst>
      <p:ext uri="{BB962C8B-B14F-4D97-AF65-F5344CB8AC3E}">
        <p14:creationId xmlns:p14="http://schemas.microsoft.com/office/powerpoint/2010/main" val="236638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04-2456749 alle 17.44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8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chermata 04-2456750 alle 14.5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79337"/>
          </a:xfrm>
          <a:prstGeom prst="rect">
            <a:avLst/>
          </a:prstGeom>
        </p:spPr>
      </p:pic>
      <p:pic>
        <p:nvPicPr>
          <p:cNvPr id="3" name="Immagine 2" descr="Schermata 04-2456750 alle 14.53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05" y="3536664"/>
            <a:ext cx="3645595" cy="26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2768" y="254363"/>
            <a:ext cx="6043091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Search for galactic axion – new proposal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278" y="889086"/>
            <a:ext cx="4067139" cy="2679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3509" y="1024186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Exploit the axion-electron coupling</a:t>
            </a:r>
          </a:p>
        </p:txBody>
      </p:sp>
      <p:pic>
        <p:nvPicPr>
          <p:cNvPr id="7" name="Picture 6" descr="Screen shot 2014-04-03 at 11.56.44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8" y="1529071"/>
            <a:ext cx="2755900" cy="660400"/>
          </a:xfrm>
          <a:prstGeom prst="rect">
            <a:avLst/>
          </a:prstGeom>
        </p:spPr>
      </p:pic>
      <p:pic>
        <p:nvPicPr>
          <p:cNvPr id="8" name="Picture 7" descr="Screen shot 2014-04-03 at 11.56.51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7" y="2322497"/>
            <a:ext cx="1854200" cy="78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437" y="3161537"/>
            <a:ext cx="209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(only DFSZ </a:t>
            </a:r>
            <a:r>
              <a:rPr lang="en-US" dirty="0" err="1"/>
              <a:t>axion</a:t>
            </a:r>
            <a:r>
              <a:rPr lang="en-US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12853" y="889086"/>
            <a:ext cx="4087348" cy="26417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59016" y="1024186"/>
            <a:ext cx="400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Axion wind equivalent to magnetic field</a:t>
            </a: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755906"/>
              </p:ext>
            </p:extLst>
          </p:nvPr>
        </p:nvGraphicFramePr>
        <p:xfrm>
          <a:off x="4859312" y="2615306"/>
          <a:ext cx="3765955" cy="95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5" imgW="1701800" imgH="431800" progId="Equation.3">
                  <p:embed/>
                </p:oleObj>
              </mc:Choice>
              <mc:Fallback>
                <p:oleObj name="Equation" r:id="rId5" imgW="1701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12" y="2615306"/>
                        <a:ext cx="3765955" cy="953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42437" y="3715023"/>
            <a:ext cx="4048980" cy="28506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7045" y="3715023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Detection using  EPR magnetometry</a:t>
            </a:r>
          </a:p>
        </p:txBody>
      </p:sp>
      <p:grpSp>
        <p:nvGrpSpPr>
          <p:cNvPr id="15" name="Gruppo 2"/>
          <p:cNvGrpSpPr/>
          <p:nvPr/>
        </p:nvGrpSpPr>
        <p:grpSpPr>
          <a:xfrm>
            <a:off x="118975" y="4221951"/>
            <a:ext cx="1727200" cy="2160588"/>
            <a:chOff x="2700338" y="1341438"/>
            <a:chExt cx="3167062" cy="3311525"/>
          </a:xfrm>
        </p:grpSpPr>
        <p:sp>
          <p:nvSpPr>
            <p:cNvPr id="16" name="Can 15"/>
            <p:cNvSpPr/>
            <p:nvPr/>
          </p:nvSpPr>
          <p:spPr>
            <a:xfrm>
              <a:off x="3635375" y="2205038"/>
              <a:ext cx="936625" cy="1584325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3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3492500" y="1341438"/>
              <a:ext cx="1295400" cy="3311525"/>
              <a:chOff x="5148064" y="2204864"/>
              <a:chExt cx="1296144" cy="3312368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5148064" y="2276319"/>
                <a:ext cx="0" cy="32409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5435567" y="2204864"/>
                <a:ext cx="0" cy="32409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5724658" y="2204864"/>
                <a:ext cx="0" cy="32409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6083639" y="2204864"/>
                <a:ext cx="0" cy="32409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6444208" y="2204864"/>
                <a:ext cx="0" cy="32409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>
              <a:off x="2771775" y="2492375"/>
              <a:ext cx="3095625" cy="6492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00338" y="3068638"/>
              <a:ext cx="3024187" cy="792162"/>
            </a:xfrm>
            <a:prstGeom prst="straightConnector1">
              <a:avLst/>
            </a:prstGeom>
            <a:ln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739089" y="4103837"/>
            <a:ext cx="2652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Static external field</a:t>
            </a:r>
          </a:p>
          <a:p>
            <a:r>
              <a:rPr lang="en-US"/>
              <a:t>on  </a:t>
            </a:r>
            <a:r>
              <a:rPr lang="en-US" b="1"/>
              <a:t>paramagnetic </a:t>
            </a:r>
          </a:p>
          <a:p>
            <a:r>
              <a:rPr lang="en-US" b="1"/>
              <a:t>crystal sample</a:t>
            </a:r>
          </a:p>
          <a:p>
            <a:endParaRPr lang="en-US"/>
          </a:p>
          <a:p>
            <a:r>
              <a:rPr lang="en-US">
                <a:solidFill>
                  <a:schemeClr val="accent2"/>
                </a:solidFill>
              </a:rPr>
              <a:t>  Modulated RF field</a:t>
            </a:r>
          </a:p>
          <a:p>
            <a:endParaRPr lang="en-US"/>
          </a:p>
          <a:p>
            <a:r>
              <a:rPr lang="en-US"/>
              <a:t>Low frequency detection of </a:t>
            </a:r>
            <a:r>
              <a:rPr lang="en-US" b="1"/>
              <a:t>induced magnetization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12853" y="3715023"/>
            <a:ext cx="4088641" cy="28506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91417" y="3715023"/>
            <a:ext cx="427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- Excess Noise in Magnetized Crystal</a:t>
            </a:r>
          </a:p>
          <a:p>
            <a:pPr algn="ctr"/>
            <a:r>
              <a:rPr lang="en-US" b="1" dirty="0" smtClean="0"/>
              <a:t>-Zeeman Transition in Optical Crystals</a:t>
            </a:r>
          </a:p>
        </p:txBody>
      </p:sp>
      <p:pic>
        <p:nvPicPr>
          <p:cNvPr id="31" name="Picture 30" descr="Screen shot 2014-04-03 at 12.09.57 P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2" y="4383757"/>
            <a:ext cx="1104900" cy="2057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156980" y="5211833"/>
            <a:ext cx="50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YIG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859312" y="5276365"/>
            <a:ext cx="80068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59312" y="5428765"/>
            <a:ext cx="80068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59312" y="5581165"/>
            <a:ext cx="80068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59312" y="5733565"/>
            <a:ext cx="80068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59312" y="4788208"/>
            <a:ext cx="71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Axion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87941" y="5865696"/>
            <a:ext cx="6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Wind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833408" y="5333399"/>
            <a:ext cx="759267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833408" y="5067166"/>
            <a:ext cx="759267" cy="209199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833408" y="5406490"/>
            <a:ext cx="759267" cy="14017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92675" y="4726319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RF </a:t>
            </a:r>
          </a:p>
          <a:p>
            <a:r>
              <a:rPr lang="en-US"/>
              <a:t>Power</a:t>
            </a:r>
          </a:p>
        </p:txBody>
      </p:sp>
      <p:pic>
        <p:nvPicPr>
          <p:cNvPr id="47" name="Picture 46" descr="Screen shot 2014-04-03 at 12.14.19 P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33" y="5819088"/>
            <a:ext cx="2016994" cy="563451"/>
          </a:xfrm>
          <a:prstGeom prst="rect">
            <a:avLst/>
          </a:prstGeom>
        </p:spPr>
      </p:pic>
      <p:graphicFrame>
        <p:nvGraphicFramePr>
          <p:cNvPr id="4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721082"/>
              </p:ext>
            </p:extLst>
          </p:nvPr>
        </p:nvGraphicFramePr>
        <p:xfrm>
          <a:off x="2196637" y="2491196"/>
          <a:ext cx="21717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9" imgW="1117600" imgH="482600" progId="Equation.3">
                  <p:embed/>
                </p:oleObj>
              </mc:Choice>
              <mc:Fallback>
                <p:oleObj name="Equation" r:id="rId9" imgW="1117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637" y="2491196"/>
                        <a:ext cx="21717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961692"/>
              </p:ext>
            </p:extLst>
          </p:nvPr>
        </p:nvGraphicFramePr>
        <p:xfrm>
          <a:off x="5573495" y="1587468"/>
          <a:ext cx="1970737" cy="91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11" imgW="1041400" imgH="444500" progId="Equation.3">
                  <p:embed/>
                </p:oleObj>
              </mc:Choice>
              <mc:Fallback>
                <p:oleObj name="Equation" r:id="rId11" imgW="1041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495" y="1587468"/>
                        <a:ext cx="1970737" cy="91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2478" y="6553646"/>
            <a:ext cx="465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both schemes</a:t>
            </a:r>
            <a:r>
              <a:rPr lang="en-US" b="1" dirty="0"/>
              <a:t> annual modulation expected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2635358" y="2037375"/>
            <a:ext cx="173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 ≤ 10-13Gev-1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32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13"/>
            <a:ext cx="9144000" cy="12979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200" dirty="0" smtClean="0">
                <a:cs typeface="+mj-cs"/>
              </a:rPr>
              <a:t> </a:t>
            </a:r>
            <a:r>
              <a:rPr lang="en-GB" sz="3200" dirty="0" smtClean="0">
                <a:solidFill>
                  <a:srgbClr val="0000FF"/>
                </a:solidFill>
                <a:cs typeface="+mj-cs"/>
              </a:rPr>
              <a:t>ELECTRON – AXION interaction through SPIN </a:t>
            </a:r>
            <a:r>
              <a:rPr lang="en-GB" sz="3200" dirty="0">
                <a:cs typeface="+mj-cs"/>
              </a:rPr>
              <a:t/>
            </a:r>
            <a:br>
              <a:rPr lang="en-GB" sz="3200" dirty="0">
                <a:cs typeface="+mj-cs"/>
              </a:rPr>
            </a:br>
            <a:r>
              <a:rPr lang="en-GB" sz="2400" dirty="0"/>
              <a:t>F. </a:t>
            </a:r>
            <a:r>
              <a:rPr lang="en-GB" sz="2400" dirty="0" err="1" smtClean="0"/>
              <a:t>Wilczek</a:t>
            </a:r>
            <a:r>
              <a:rPr lang="en-GB" sz="2400" dirty="0" smtClean="0"/>
              <a:t>, J.M</a:t>
            </a:r>
            <a:r>
              <a:rPr lang="en-GB" sz="2400" dirty="0" smtClean="0">
                <a:cs typeface="+mj-cs"/>
              </a:rPr>
              <a:t>. Martín, J. Leon</a:t>
            </a:r>
            <a:r>
              <a:rPr lang="en-GB" sz="2400" dirty="0">
                <a:cs typeface="+mj-cs"/>
              </a:rPr>
              <a:t>, </a:t>
            </a:r>
            <a:r>
              <a:rPr lang="en-GB" sz="2400" dirty="0" err="1" smtClean="0">
                <a:cs typeface="+mj-cs"/>
              </a:rPr>
              <a:t>R. Barbieri</a:t>
            </a:r>
            <a:r>
              <a:rPr lang="en-GB" sz="2400" dirty="0" smtClean="0">
                <a:cs typeface="+mj-cs"/>
              </a:rPr>
              <a:t>, I.V. </a:t>
            </a:r>
            <a:r>
              <a:rPr lang="en-GB" sz="2400" dirty="0" err="1" smtClean="0">
                <a:cs typeface="+mj-cs"/>
              </a:rPr>
              <a:t>Kolokolov, G. Raffelt</a:t>
            </a:r>
            <a:r>
              <a:rPr lang="en-GB" sz="2400" dirty="0" smtClean="0">
                <a:cs typeface="+mj-cs"/>
              </a:rPr>
              <a:t>  </a:t>
            </a:r>
            <a:endParaRPr lang="en-GB" sz="2800" dirty="0" smtClean="0"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490" y="1587999"/>
            <a:ext cx="8229600" cy="5161201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cs typeface="+mn-cs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385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38278"/>
              </p:ext>
            </p:extLst>
          </p:nvPr>
        </p:nvGraphicFramePr>
        <p:xfrm>
          <a:off x="5063815" y="1997618"/>
          <a:ext cx="21717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4" imgW="1117600" imgH="482600" progId="Equation.3">
                  <p:embed/>
                </p:oleObj>
              </mc:Choice>
              <mc:Fallback>
                <p:oleObj name="Equation" r:id="rId4" imgW="1117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815" y="1997618"/>
                        <a:ext cx="21717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445209" y="2128620"/>
            <a:ext cx="3857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The energy of interaction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between spin and axion-field is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7033" y="3034773"/>
            <a:ext cx="3642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This looks like a </a:t>
            </a:r>
            <a:r>
              <a:rPr lang="en-US" sz="2000" b="1" dirty="0"/>
              <a:t>magnetic coupling</a:t>
            </a:r>
            <a:r>
              <a:rPr lang="en-US" sz="2000" dirty="0"/>
              <a:t> through electron spin </a:t>
            </a:r>
            <a:endParaRPr lang="it-IT" sz="20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317221"/>
              </p:ext>
            </p:extLst>
          </p:nvPr>
        </p:nvGraphicFramePr>
        <p:xfrm>
          <a:off x="4582071" y="2938357"/>
          <a:ext cx="21145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6" imgW="1079500" imgH="444500" progId="Equation.3">
                  <p:embed/>
                </p:oleObj>
              </mc:Choice>
              <mc:Fallback>
                <p:oleObj name="Equation" r:id="rId6" imgW="1079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071" y="2938357"/>
                        <a:ext cx="211455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57107"/>
              </p:ext>
            </p:extLst>
          </p:nvPr>
        </p:nvGraphicFramePr>
        <p:xfrm>
          <a:off x="396490" y="3883402"/>
          <a:ext cx="1970737" cy="91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8" imgW="1041400" imgH="444500" progId="Equation.3">
                  <p:embed/>
                </p:oleObj>
              </mc:Choice>
              <mc:Fallback>
                <p:oleObj name="Equation" r:id="rId8" imgW="1041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90" y="3883402"/>
                        <a:ext cx="1970737" cy="91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202573"/>
              </p:ext>
            </p:extLst>
          </p:nvPr>
        </p:nvGraphicFramePr>
        <p:xfrm>
          <a:off x="5275857" y="3883402"/>
          <a:ext cx="3765955" cy="95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10" imgW="1701800" imgH="431800" progId="Equation.3">
                  <p:embed/>
                </p:oleObj>
              </mc:Choice>
              <mc:Fallback>
                <p:oleObj name="Equation" r:id="rId10" imgW="1701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857" y="3883402"/>
                        <a:ext cx="3765955" cy="953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3733820"/>
            <a:ext cx="9144000" cy="1495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6939" y="4090653"/>
            <a:ext cx="2873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Effective magnetic field for cosmological </a:t>
            </a:r>
            <a:r>
              <a:rPr lang="en-US" sz="2000" b="1" dirty="0" err="1"/>
              <a:t>axion</a:t>
            </a:r>
            <a:endParaRPr lang="en-US" sz="2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5292808"/>
            <a:ext cx="8871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Electron Spin </a:t>
            </a:r>
            <a:r>
              <a:rPr lang="it-IT" sz="2400" dirty="0" err="1" smtClean="0"/>
              <a:t>Resonance</a:t>
            </a:r>
            <a:r>
              <a:rPr lang="it-IT" sz="2400" dirty="0" smtClean="0"/>
              <a:t> </a:t>
            </a:r>
            <a:r>
              <a:rPr lang="it-IT" sz="2400" dirty="0" err="1" smtClean="0"/>
              <a:t>Magnetometry</a:t>
            </a:r>
            <a:r>
              <a:rPr lang="it-IT" sz="2400" dirty="0" smtClean="0"/>
              <a:t> with </a:t>
            </a:r>
            <a:r>
              <a:rPr lang="it-IT" sz="2400" dirty="0" err="1" smtClean="0"/>
              <a:t>Paramagnetic</a:t>
            </a:r>
            <a:r>
              <a:rPr lang="it-IT" sz="2400" dirty="0" smtClean="0"/>
              <a:t> </a:t>
            </a:r>
            <a:r>
              <a:rPr lang="it-IT" sz="2400" dirty="0" err="1" smtClean="0"/>
              <a:t>Materials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979009" y="4880516"/>
            <a:ext cx="2951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DETECTION TECHNIQUES 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108" y="5876780"/>
            <a:ext cx="594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Optical </a:t>
            </a:r>
            <a:r>
              <a:rPr lang="it-IT" sz="2400" dirty="0" err="1" smtClean="0"/>
              <a:t>Spectroscopy</a:t>
            </a:r>
            <a:r>
              <a:rPr lang="it-IT" sz="2400" dirty="0" smtClean="0"/>
              <a:t> in </a:t>
            </a:r>
            <a:r>
              <a:rPr lang="it-IT" sz="2400" dirty="0" err="1" smtClean="0"/>
              <a:t>Paramagnetic</a:t>
            </a:r>
            <a:r>
              <a:rPr lang="it-IT" sz="2400" dirty="0" smtClean="0"/>
              <a:t> </a:t>
            </a:r>
            <a:r>
              <a:rPr lang="it-IT" sz="2400" dirty="0" err="1" smtClean="0"/>
              <a:t>Crystals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37582" y="6379868"/>
            <a:ext cx="5888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</a:rPr>
              <a:t>Effective</a:t>
            </a:r>
            <a:r>
              <a:rPr lang="it-IT" sz="2000" dirty="0" smtClean="0">
                <a:solidFill>
                  <a:srgbClr val="FF0000"/>
                </a:solidFill>
              </a:rPr>
              <a:t> B RF </a:t>
            </a:r>
            <a:r>
              <a:rPr lang="it-IT" sz="2000" dirty="0" err="1" smtClean="0">
                <a:solidFill>
                  <a:srgbClr val="FF0000"/>
                </a:solidFill>
              </a:rPr>
              <a:t>field</a:t>
            </a:r>
            <a:r>
              <a:rPr lang="it-IT" sz="2000" dirty="0" smtClean="0">
                <a:solidFill>
                  <a:srgbClr val="FF0000"/>
                </a:solidFill>
              </a:rPr>
              <a:t> @ 10^-22 T </a:t>
            </a:r>
            <a:r>
              <a:rPr lang="it-IT" sz="2000" dirty="0" err="1" smtClean="0">
                <a:solidFill>
                  <a:srgbClr val="FF0000"/>
                </a:solidFill>
              </a:rPr>
              <a:t>seems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feasible</a:t>
            </a:r>
            <a:r>
              <a:rPr lang="it-IT" sz="2000" dirty="0" smtClean="0">
                <a:solidFill>
                  <a:srgbClr val="FF0000"/>
                </a:solidFill>
              </a:rPr>
              <a:t> to </a:t>
            </a:r>
            <a:r>
              <a:rPr lang="it-IT" sz="2000" dirty="0" err="1" smtClean="0">
                <a:solidFill>
                  <a:srgbClr val="FF0000"/>
                </a:solidFill>
              </a:rPr>
              <a:t>attain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1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5948120" y="1216741"/>
            <a:ext cx="3167062" cy="3311525"/>
            <a:chOff x="2700338" y="1341438"/>
            <a:chExt cx="3167062" cy="3311525"/>
          </a:xfrm>
        </p:grpSpPr>
        <p:sp>
          <p:nvSpPr>
            <p:cNvPr id="20" name="Can 19"/>
            <p:cNvSpPr/>
            <p:nvPr/>
          </p:nvSpPr>
          <p:spPr>
            <a:xfrm>
              <a:off x="3635375" y="2205038"/>
              <a:ext cx="936625" cy="1584325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1506" name="Group 18"/>
            <p:cNvGrpSpPr>
              <a:grpSpLocks/>
            </p:cNvGrpSpPr>
            <p:nvPr/>
          </p:nvGrpSpPr>
          <p:grpSpPr bwMode="auto">
            <a:xfrm>
              <a:off x="3492500" y="1341438"/>
              <a:ext cx="1295400" cy="3311525"/>
              <a:chOff x="5148064" y="2204864"/>
              <a:chExt cx="1296144" cy="3312368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5148064" y="2276319"/>
                <a:ext cx="0" cy="32409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435567" y="2204864"/>
                <a:ext cx="0" cy="32409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5724658" y="2204864"/>
                <a:ext cx="0" cy="32409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6083639" y="2204864"/>
                <a:ext cx="0" cy="32409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444208" y="2204864"/>
                <a:ext cx="0" cy="32409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>
              <a:off x="2771775" y="2492375"/>
              <a:ext cx="3095625" cy="6492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700338" y="3068638"/>
              <a:ext cx="3024187" cy="7921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9" name="TextBox 26"/>
          <p:cNvSpPr txBox="1">
            <a:spLocks noChangeArrowheads="1"/>
          </p:cNvSpPr>
          <p:nvPr/>
        </p:nvSpPr>
        <p:spPr bwMode="auto">
          <a:xfrm>
            <a:off x="6233870" y="916251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DC magnetic </a:t>
            </a:r>
            <a:r>
              <a:rPr lang="en-US" sz="1800" dirty="0"/>
              <a:t>field B</a:t>
            </a:r>
            <a:r>
              <a:rPr lang="en-US" sz="1800" baseline="-25000" dirty="0"/>
              <a:t>0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6233870" y="4472047"/>
            <a:ext cx="29527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cs typeface="+mn-cs"/>
              </a:rPr>
              <a:t>B</a:t>
            </a:r>
            <a:r>
              <a:rPr lang="en-US" sz="2400" baseline="-25000" dirty="0">
                <a:solidFill>
                  <a:srgbClr val="0000FF"/>
                </a:solidFill>
                <a:cs typeface="+mn-cs"/>
              </a:rPr>
              <a:t>10</a:t>
            </a:r>
            <a:r>
              <a:rPr lang="en-US" sz="2400" dirty="0">
                <a:solidFill>
                  <a:srgbClr val="0000FF"/>
                </a:solidFill>
                <a:cs typeface="+mn-cs"/>
              </a:rPr>
              <a:t>cos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Symbol" charset="2"/>
              </a:rPr>
              <a:t>t+B</a:t>
            </a:r>
            <a:r>
              <a:rPr lang="en-US" sz="2400" baseline="-25000" dirty="0">
                <a:solidFill>
                  <a:srgbClr val="0000FF"/>
                </a:solidFill>
                <a:latin typeface="+mj-lt"/>
                <a:cs typeface="Symbol" charset="2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Symbol" charset="2"/>
              </a:rPr>
              <a:t>cos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cs typeface="Symbol" charset="2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+mn-lt"/>
                <a:cs typeface="Symbol" charset="2"/>
              </a:rPr>
              <a:t>t</a:t>
            </a:r>
            <a:endParaRPr lang="en-US" sz="2400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-33338" y="14288"/>
            <a:ext cx="9177338" cy="836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0000"/>
                </a:solidFill>
                <a:cs typeface="+mj-cs"/>
              </a:rPr>
              <a:t>ESR </a:t>
            </a:r>
            <a:r>
              <a:rPr lang="en-GB" dirty="0" err="1" smtClean="0">
                <a:solidFill>
                  <a:srgbClr val="FF0000"/>
                </a:solidFill>
                <a:cs typeface="+mj-cs"/>
              </a:rPr>
              <a:t>Magnetometry</a:t>
            </a:r>
            <a:r>
              <a:rPr lang="en-GB" dirty="0" smtClean="0">
                <a:solidFill>
                  <a:srgbClr val="FF0000"/>
                </a:solidFill>
                <a:cs typeface="+mj-cs"/>
              </a:rPr>
              <a:t>/Zeeman Spectroscopy: </a:t>
            </a:r>
            <a:endParaRPr lang="en-GB" sz="2400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1518" name="CasellaDiTesto 1"/>
          <p:cNvSpPr txBox="1">
            <a:spLocks noChangeArrowheads="1"/>
          </p:cNvSpPr>
          <p:nvPr/>
        </p:nvSpPr>
        <p:spPr bwMode="auto">
          <a:xfrm>
            <a:off x="495263" y="1390710"/>
            <a:ext cx="4875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/>
              <a:t>       </a:t>
            </a:r>
            <a:r>
              <a:rPr lang="it-IT" sz="1800" dirty="0" smtClean="0"/>
              <a:t>SAMPLE: </a:t>
            </a:r>
            <a:r>
              <a:rPr lang="it-IT" sz="1800" dirty="0"/>
              <a:t> </a:t>
            </a:r>
            <a:r>
              <a:rPr lang="it-IT" sz="1800" dirty="0" smtClean="0"/>
              <a:t>DPPH </a:t>
            </a:r>
            <a:r>
              <a:rPr lang="it-IT" sz="1800" dirty="0"/>
              <a:t>, TbF3 , </a:t>
            </a:r>
            <a:r>
              <a:rPr lang="it-IT" sz="1800" dirty="0" smtClean="0"/>
              <a:t>YIG, Ruby  </a:t>
            </a:r>
            <a:endParaRPr lang="it-IT" sz="1800" dirty="0"/>
          </a:p>
        </p:txBody>
      </p:sp>
      <p:pic>
        <p:nvPicPr>
          <p:cNvPr id="21520" name="Immagine 3" descr="Schermata 02-2456712 alle 16.51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879660"/>
            <a:ext cx="2882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Rettangolo 2"/>
          <p:cNvSpPr>
            <a:spLocks noChangeArrowheads="1"/>
          </p:cNvSpPr>
          <p:nvPr/>
        </p:nvSpPr>
        <p:spPr bwMode="auto">
          <a:xfrm>
            <a:off x="293100" y="855043"/>
            <a:ext cx="5421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Lucida Grande" charset="0"/>
                <a:cs typeface="Lucida Grande" charset="0"/>
              </a:rPr>
              <a:t>from </a:t>
            </a:r>
            <a:r>
              <a:rPr lang="it-IT" sz="2400" dirty="0" smtClean="0">
                <a:solidFill>
                  <a:srgbClr val="FF0000"/>
                </a:solidFill>
                <a:latin typeface="Lucida Grande" charset="0"/>
                <a:cs typeface="Lucida Grande" charset="0"/>
              </a:rPr>
              <a:t>10μeV </a:t>
            </a:r>
            <a:r>
              <a:rPr lang="it-IT" sz="2400" dirty="0">
                <a:solidFill>
                  <a:srgbClr val="FF0000"/>
                </a:solidFill>
                <a:latin typeface="Lucida Grande" charset="0"/>
                <a:cs typeface="Lucida Grande" charset="0"/>
              </a:rPr>
              <a:t>to </a:t>
            </a:r>
            <a:r>
              <a:rPr lang="it-IT" sz="2400" dirty="0" err="1" smtClean="0">
                <a:solidFill>
                  <a:srgbClr val="FF0000"/>
                </a:solidFill>
                <a:latin typeface="Lucida Grande" charset="0"/>
                <a:cs typeface="Lucida Grande" charset="0"/>
              </a:rPr>
              <a:t>meV</a:t>
            </a:r>
            <a:r>
              <a:rPr lang="it-IT" sz="2400" dirty="0" smtClean="0">
                <a:solidFill>
                  <a:srgbClr val="FF0000"/>
                </a:solidFill>
                <a:latin typeface="Lucida Grande" charset="0"/>
                <a:cs typeface="Lucida Grande" charset="0"/>
              </a:rPr>
              <a:t>  ( GHz to </a:t>
            </a:r>
            <a:r>
              <a:rPr lang="it-IT" sz="2400" dirty="0" err="1" smtClean="0">
                <a:solidFill>
                  <a:srgbClr val="FF0000"/>
                </a:solidFill>
                <a:latin typeface="Lucida Grande" charset="0"/>
                <a:cs typeface="Lucida Grande" charset="0"/>
              </a:rPr>
              <a:t>THz</a:t>
            </a:r>
            <a:r>
              <a:rPr lang="it-IT" sz="2400" dirty="0" smtClean="0">
                <a:solidFill>
                  <a:srgbClr val="FF0000"/>
                </a:solidFill>
                <a:latin typeface="Lucida Grande" charset="0"/>
                <a:cs typeface="Lucida Grande" charset="0"/>
              </a:rPr>
              <a:t>) 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22" name="Immagine 21" descr="Schermata 06-2456836 alle 16.10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05" y="3038535"/>
            <a:ext cx="7429500" cy="800100"/>
          </a:xfrm>
          <a:prstGeom prst="rect">
            <a:avLst/>
          </a:prstGeom>
        </p:spPr>
      </p:pic>
      <p:pic>
        <p:nvPicPr>
          <p:cNvPr id="23" name="Immagine 22" descr="Schermata 06-2456836 alle 16.10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937716"/>
            <a:ext cx="5956300" cy="1181100"/>
          </a:xfrm>
          <a:prstGeom prst="rect">
            <a:avLst/>
          </a:prstGeom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86896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625629"/>
              </p:ext>
            </p:extLst>
          </p:nvPr>
        </p:nvGraphicFramePr>
        <p:xfrm>
          <a:off x="3732351" y="1817245"/>
          <a:ext cx="2641637" cy="94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8" imgW="1168400" imgH="419100" progId="Equation.3">
                  <p:embed/>
                </p:oleObj>
              </mc:Choice>
              <mc:Fallback>
                <p:oleObj name="Equation" r:id="rId8" imgW="11684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32351" y="1817245"/>
                        <a:ext cx="2641637" cy="94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Immagine 26" descr="Schermata 06-2456836 alle 16.09.4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" y="5385610"/>
            <a:ext cx="5608551" cy="9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0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379</Words>
  <Application>Microsoft Macintosh PowerPoint</Application>
  <PresentationFormat>Presentazione su schermo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Tema di Office</vt:lpstr>
      <vt:lpstr>Equation</vt:lpstr>
      <vt:lpstr>Presentazione di PowerPoint</vt:lpstr>
      <vt:lpstr>Presentazione di PowerPoint</vt:lpstr>
      <vt:lpstr>Presentazione di PowerPoint</vt:lpstr>
      <vt:lpstr>Current experimental limits</vt:lpstr>
      <vt:lpstr>Presentazione di PowerPoint</vt:lpstr>
      <vt:lpstr>Presentazione di PowerPoint</vt:lpstr>
      <vt:lpstr>Presentazione di PowerPoint</vt:lpstr>
      <vt:lpstr> ELECTRON – AXION interaction through SPIN  F. Wilczek, J.M. Martín, J. Leon, R. Barbieri, I.V. Kolokolov, G. Raffelt  </vt:lpstr>
      <vt:lpstr>ESR Magnetometry/Zeeman Spectroscopy: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Ricerca Assioni Cosmologici attorno 17 GHz     Attraverso Emissione di Radio Frequenza alle Microonde  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padova 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giovanni carugno</dc:creator>
  <cp:lastModifiedBy>giovanni carugno</cp:lastModifiedBy>
  <cp:revision>45</cp:revision>
  <dcterms:created xsi:type="dcterms:W3CDTF">2014-04-01T15:36:03Z</dcterms:created>
  <dcterms:modified xsi:type="dcterms:W3CDTF">2014-06-30T06:39:54Z</dcterms:modified>
</cp:coreProperties>
</file>