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63" r:id="rId2"/>
    <p:sldId id="256" r:id="rId3"/>
    <p:sldId id="291" r:id="rId4"/>
    <p:sldId id="286" r:id="rId5"/>
    <p:sldId id="287" r:id="rId6"/>
    <p:sldId id="290" r:id="rId7"/>
    <p:sldId id="288" r:id="rId8"/>
    <p:sldId id="285" r:id="rId9"/>
    <p:sldId id="270" r:id="rId10"/>
    <p:sldId id="264" r:id="rId11"/>
    <p:sldId id="267" r:id="rId12"/>
    <p:sldId id="266" r:id="rId13"/>
    <p:sldId id="268" r:id="rId14"/>
    <p:sldId id="269" r:id="rId15"/>
    <p:sldId id="271" r:id="rId16"/>
    <p:sldId id="272" r:id="rId17"/>
    <p:sldId id="273" r:id="rId18"/>
    <p:sldId id="295" r:id="rId19"/>
    <p:sldId id="296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93" r:id="rId31"/>
    <p:sldId id="294" r:id="rId3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35" autoAdjust="0"/>
  </p:normalViewPr>
  <p:slideViewPr>
    <p:cSldViewPr>
      <p:cViewPr>
        <p:scale>
          <a:sx n="80" d="100"/>
          <a:sy n="80" d="100"/>
        </p:scale>
        <p:origin x="-1037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037EA-7D10-4A0B-9934-870C41D2B077}" type="datetimeFigureOut">
              <a:rPr lang="it-IT" smtClean="0"/>
              <a:pPr/>
              <a:t>30/06/2014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6AB12-E0CE-492B-A369-CF9A8C4796A3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6AB12-E0CE-492B-A369-CF9A8C4796A3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6AB12-E0CE-492B-A369-CF9A8C4796A3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6AB12-E0CE-492B-A369-CF9A8C4796A3}" type="slidenum">
              <a:rPr lang="it-IT" smtClean="0"/>
              <a:pPr/>
              <a:t>12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6AB12-E0CE-492B-A369-CF9A8C4796A3}" type="slidenum">
              <a:rPr lang="it-IT" smtClean="0"/>
              <a:pPr/>
              <a:t>13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30/06/2014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30/06/2014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30/06/2014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30/06/2014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30/06/2014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30/06/2014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30/06/2014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30/06/2014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30/06/2014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30/06/2014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30/06/2014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C638A-B2F2-4742-994A-3042D4519EDF}" type="datetimeFigureOut">
              <a:rPr lang="it-IT" smtClean="0"/>
              <a:pPr/>
              <a:t>30/06/2014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00745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Progetti</a:t>
            </a:r>
            <a:r>
              <a:rPr lang="en-US" sz="5400" dirty="0" smtClean="0"/>
              <a:t> CLOUD</a:t>
            </a:r>
            <a:endParaRPr lang="it-IT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56520"/>
            <a:ext cx="6400800" cy="1752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err="1" smtClean="0"/>
              <a:t>CdS</a:t>
            </a:r>
            <a:r>
              <a:rPr lang="en-US" dirty="0" smtClean="0"/>
              <a:t> </a:t>
            </a:r>
            <a:r>
              <a:rPr lang="en-US" dirty="0" err="1" smtClean="0"/>
              <a:t>Padova</a:t>
            </a:r>
            <a:r>
              <a:rPr lang="en-US" dirty="0" smtClean="0"/>
              <a:t> - 30 </a:t>
            </a:r>
            <a:r>
              <a:rPr lang="en-US" dirty="0" err="1" smtClean="0"/>
              <a:t>Giugno</a:t>
            </a:r>
            <a:r>
              <a:rPr lang="en-US" dirty="0" smtClean="0"/>
              <a:t> 2014</a:t>
            </a:r>
            <a:endParaRPr lang="it-IT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568" y="450912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Marco </a:t>
            </a:r>
            <a:r>
              <a:rPr lang="en-US" sz="2400" dirty="0" err="1" smtClean="0">
                <a:latin typeface="+mj-lt"/>
                <a:ea typeface="+mj-ea"/>
                <a:cs typeface="+mj-cs"/>
              </a:rPr>
              <a:t>Verlato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Call </a:t>
            </a:r>
            <a:r>
              <a:rPr lang="it-IT" sz="4400" dirty="0" smtClean="0"/>
              <a:t>H2020-ICT/</a:t>
            </a:r>
            <a:r>
              <a:rPr lang="it-IT" sz="4400" dirty="0" err="1" smtClean="0"/>
              <a:t>Partners</a:t>
            </a:r>
            <a:endParaRPr lang="it-IT" sz="4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1268760"/>
            <a:ext cx="42484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XZELCloud</a:t>
            </a:r>
            <a:r>
              <a:rPr lang="en-US" dirty="0" smtClean="0"/>
              <a:t>: </a:t>
            </a:r>
            <a:r>
              <a:rPr lang="en-US" i="1" dirty="0" smtClean="0"/>
              <a:t>Cloud Advanced Services on large-scale Federated Infrastructures</a:t>
            </a:r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251520" y="1268760"/>
            <a:ext cx="42484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FONDACloud</a:t>
            </a:r>
            <a:r>
              <a:rPr lang="en-US" dirty="0" smtClean="0"/>
              <a:t>: </a:t>
            </a:r>
            <a:r>
              <a:rPr lang="en-GB" i="1" dirty="0" smtClean="0">
                <a:solidFill>
                  <a:srgbClr val="C00000"/>
                </a:solidFill>
              </a:rPr>
              <a:t>F</a:t>
            </a:r>
            <a:r>
              <a:rPr lang="en-GB" i="1" dirty="0" smtClean="0"/>
              <a:t>ederated </a:t>
            </a:r>
            <a:r>
              <a:rPr lang="en-GB" i="1" dirty="0" err="1" smtClean="0"/>
              <a:t>Envir</a:t>
            </a:r>
            <a:r>
              <a:rPr lang="en-GB" i="1" dirty="0" err="1" smtClean="0">
                <a:solidFill>
                  <a:srgbClr val="C00000"/>
                </a:solidFill>
              </a:rPr>
              <a:t>ON</a:t>
            </a:r>
            <a:r>
              <a:rPr lang="en-GB" i="1" dirty="0" err="1" smtClean="0"/>
              <a:t>ment</a:t>
            </a:r>
            <a:r>
              <a:rPr lang="en-GB" i="1" dirty="0" smtClean="0"/>
              <a:t> for </a:t>
            </a:r>
            <a:r>
              <a:rPr lang="en-GB" i="1" dirty="0" smtClean="0">
                <a:solidFill>
                  <a:srgbClr val="C00000"/>
                </a:solidFill>
              </a:rPr>
              <a:t>D</a:t>
            </a:r>
            <a:r>
              <a:rPr lang="en-GB" i="1" dirty="0" smtClean="0"/>
              <a:t>ata </a:t>
            </a:r>
            <a:r>
              <a:rPr lang="en-GB" i="1" dirty="0" smtClean="0">
                <a:solidFill>
                  <a:srgbClr val="C00000"/>
                </a:solidFill>
              </a:rPr>
              <a:t>A</a:t>
            </a:r>
            <a:r>
              <a:rPr lang="en-GB" i="1" dirty="0" smtClean="0"/>
              <a:t>nalysis in the </a:t>
            </a:r>
            <a:r>
              <a:rPr lang="en-US" i="1" dirty="0" smtClean="0">
                <a:solidFill>
                  <a:srgbClr val="C00000"/>
                </a:solidFill>
              </a:rPr>
              <a:t>Cloud</a:t>
            </a:r>
            <a:endParaRPr lang="en-US" dirty="0" smtClean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/>
        </p:nvGraphicFramePr>
        <p:xfrm>
          <a:off x="5148064" y="2204864"/>
          <a:ext cx="3322712" cy="379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356"/>
                <a:gridCol w="1661356"/>
              </a:tblGrid>
              <a:tr h="296480">
                <a:tc>
                  <a:txBody>
                    <a:bodyPr/>
                    <a:lstStyle/>
                    <a:p>
                      <a:r>
                        <a:rPr lang="en-US" dirty="0" smtClean="0"/>
                        <a:t>Partecipante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Nazione</a:t>
                      </a:r>
                      <a:endParaRPr lang="it-IT" dirty="0"/>
                    </a:p>
                  </a:txBody>
                  <a:tcPr/>
                </a:tc>
              </a:tr>
              <a:tr h="38292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T-Systems (coord.)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DE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CGI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UK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CloudSigma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BG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EGI.eu</a:t>
                      </a:r>
                      <a:endParaRPr lang="it-IT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NL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Indra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ES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INFN</a:t>
                      </a:r>
                      <a:endParaRPr lang="it-IT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IT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PIN-SME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BE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Santer</a:t>
                      </a:r>
                      <a:r>
                        <a:rPr lang="en-US" sz="1400" b="1" dirty="0" smtClean="0"/>
                        <a:t> Reply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IT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C00000"/>
                          </a:solidFill>
                        </a:rPr>
                        <a:t>SixSq</a:t>
                      </a:r>
                      <a:endParaRPr lang="it-IT" sz="14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CH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The Server Labs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UK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Gnubila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FR</a:t>
                      </a:r>
                      <a:endParaRPr lang="it-IT" sz="1400" b="1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663417"/>
            <a:ext cx="4032448" cy="3005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5439" y="2132856"/>
            <a:ext cx="1506860" cy="150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2132856"/>
            <a:ext cx="1505767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2132855"/>
            <a:ext cx="1512168" cy="152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Call </a:t>
            </a:r>
            <a:r>
              <a:rPr lang="it-IT" sz="4400" dirty="0" smtClean="0"/>
              <a:t>H2020-ICT/</a:t>
            </a:r>
            <a:r>
              <a:rPr lang="it-IT" sz="4400" dirty="0" err="1" smtClean="0"/>
              <a:t>Objectives</a:t>
            </a:r>
            <a:endParaRPr lang="it-IT" sz="4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1229846"/>
            <a:ext cx="42484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XZELCloud</a:t>
            </a:r>
            <a:r>
              <a:rPr lang="en-US" dirty="0" smtClean="0"/>
              <a:t>: </a:t>
            </a:r>
            <a:r>
              <a:rPr lang="en-US" i="1" dirty="0" smtClean="0"/>
              <a:t>Cloud Advanced Services on large-scale Federated Infrastructures</a:t>
            </a:r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251520" y="1229846"/>
            <a:ext cx="42484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FONDACloud</a:t>
            </a:r>
            <a:r>
              <a:rPr lang="en-US" dirty="0" smtClean="0"/>
              <a:t>: </a:t>
            </a:r>
            <a:r>
              <a:rPr lang="en-GB" i="1" dirty="0" smtClean="0">
                <a:solidFill>
                  <a:srgbClr val="C00000"/>
                </a:solidFill>
              </a:rPr>
              <a:t>F</a:t>
            </a:r>
            <a:r>
              <a:rPr lang="en-GB" i="1" dirty="0" smtClean="0"/>
              <a:t>ederated </a:t>
            </a:r>
            <a:r>
              <a:rPr lang="en-GB" i="1" dirty="0" err="1" smtClean="0"/>
              <a:t>Envir</a:t>
            </a:r>
            <a:r>
              <a:rPr lang="en-GB" i="1" dirty="0" err="1" smtClean="0">
                <a:solidFill>
                  <a:srgbClr val="C00000"/>
                </a:solidFill>
              </a:rPr>
              <a:t>ON</a:t>
            </a:r>
            <a:r>
              <a:rPr lang="en-GB" i="1" dirty="0" err="1" smtClean="0"/>
              <a:t>ment</a:t>
            </a:r>
            <a:r>
              <a:rPr lang="en-GB" i="1" dirty="0" smtClean="0"/>
              <a:t> for </a:t>
            </a:r>
            <a:r>
              <a:rPr lang="en-GB" i="1" dirty="0" smtClean="0">
                <a:solidFill>
                  <a:srgbClr val="C00000"/>
                </a:solidFill>
              </a:rPr>
              <a:t>D</a:t>
            </a:r>
            <a:r>
              <a:rPr lang="en-GB" i="1" dirty="0" smtClean="0"/>
              <a:t>ata </a:t>
            </a:r>
            <a:r>
              <a:rPr lang="en-GB" i="1" dirty="0" smtClean="0">
                <a:solidFill>
                  <a:srgbClr val="C00000"/>
                </a:solidFill>
              </a:rPr>
              <a:t>A</a:t>
            </a:r>
            <a:r>
              <a:rPr lang="en-GB" i="1" dirty="0" smtClean="0"/>
              <a:t>nalysis in the </a:t>
            </a:r>
            <a:r>
              <a:rPr lang="en-US" i="1" dirty="0" smtClean="0">
                <a:solidFill>
                  <a:srgbClr val="C00000"/>
                </a:solidFill>
              </a:rPr>
              <a:t>Cloud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716016" y="2021934"/>
            <a:ext cx="4248472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1600" b="1" dirty="0" smtClean="0"/>
              <a:t>To increase cloud take-up in the </a:t>
            </a:r>
            <a:r>
              <a:rPr lang="en-US" sz="1600" b="1" dirty="0" smtClean="0">
                <a:solidFill>
                  <a:srgbClr val="C00000"/>
                </a:solidFill>
              </a:rPr>
              <a:t>SME and Public Sector</a:t>
            </a:r>
            <a:r>
              <a:rPr lang="en-US" sz="1600" b="1" dirty="0" smtClean="0"/>
              <a:t> in Europe and build an ecosystem of cloud consumers and cloud solution providers supported by the current </a:t>
            </a:r>
            <a:r>
              <a:rPr lang="en-US" sz="1600" b="1" dirty="0" smtClean="0">
                <a:solidFill>
                  <a:srgbClr val="C00000"/>
                </a:solidFill>
              </a:rPr>
              <a:t>Helix Nebula </a:t>
            </a:r>
            <a:r>
              <a:rPr lang="en-US" sz="1600" b="1" dirty="0" smtClean="0"/>
              <a:t>Initiative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600" b="1" i="1" dirty="0" smtClean="0">
                <a:solidFill>
                  <a:srgbClr val="C00000"/>
                </a:solidFill>
              </a:rPr>
              <a:t>Enable new business models for SMEs and public sector administrations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600" b="1" i="1" dirty="0" smtClean="0"/>
              <a:t>Create a generic,  user-friendly and open source set of  advanced cloud  services to enable definition, discovery, composition and use of the services in the cloud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600" b="1" i="1" dirty="0" smtClean="0"/>
              <a:t>Implement the advanced cloud services on  </a:t>
            </a:r>
            <a:r>
              <a:rPr lang="en-US" sz="1600" b="1" i="1" dirty="0" smtClean="0">
                <a:solidFill>
                  <a:srgbClr val="C00000"/>
                </a:solidFill>
              </a:rPr>
              <a:t>heterogeneous</a:t>
            </a:r>
            <a:r>
              <a:rPr lang="en-US" sz="1600" b="1" i="1" dirty="0" smtClean="0"/>
              <a:t>  large-scale </a:t>
            </a:r>
            <a:r>
              <a:rPr lang="en-US" sz="1600" b="1" i="1" dirty="0" smtClean="0">
                <a:solidFill>
                  <a:srgbClr val="C00000"/>
                </a:solidFill>
              </a:rPr>
              <a:t>federated cloud infrastructures</a:t>
            </a:r>
            <a:r>
              <a:rPr lang="en-US" sz="1600" b="1" i="1" dirty="0" smtClean="0"/>
              <a:t>   that give users a choice e.g. between public and/or private providers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600" b="1" i="1" dirty="0" smtClean="0">
                <a:solidFill>
                  <a:srgbClr val="C00000"/>
                </a:solidFill>
              </a:rPr>
              <a:t>To establish  trust  </a:t>
            </a:r>
            <a:r>
              <a:rPr lang="en-US" sz="1600" b="1" i="1" dirty="0" smtClean="0"/>
              <a:t>in  advanced  and highly automated cloud services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1520" y="2021934"/>
            <a:ext cx="4248472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1600" b="1" dirty="0" smtClean="0"/>
              <a:t>Investigate, develop and deploy solutions to boost the adoption of innovative cloud services in Europe based on resource federation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1600" b="1" i="1" dirty="0" smtClean="0"/>
              <a:t>Provide a toolkit for the </a:t>
            </a:r>
            <a:r>
              <a:rPr lang="en-GB" sz="1600" b="1" i="1" dirty="0" smtClean="0">
                <a:solidFill>
                  <a:srgbClr val="C00000"/>
                </a:solidFill>
              </a:rPr>
              <a:t>federation of heterogeneous cloud infrastructures 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1600" b="1" i="1" dirty="0" smtClean="0"/>
              <a:t>Provide a suite of </a:t>
            </a:r>
            <a:r>
              <a:rPr lang="en-GB" sz="1600" b="1" i="1" dirty="0" err="1" smtClean="0"/>
              <a:t>PaaS</a:t>
            </a:r>
            <a:r>
              <a:rPr lang="en-GB" sz="1600" b="1" i="1" dirty="0" smtClean="0"/>
              <a:t> and </a:t>
            </a:r>
            <a:r>
              <a:rPr lang="en-GB" sz="1600" b="1" i="1" dirty="0" err="1" smtClean="0"/>
              <a:t>SaaS</a:t>
            </a:r>
            <a:r>
              <a:rPr lang="en-GB" sz="1600" b="1" i="1" dirty="0" smtClean="0"/>
              <a:t> services for high performance big data management and processing 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1600" b="1" i="1" dirty="0" smtClean="0">
                <a:solidFill>
                  <a:srgbClr val="C00000"/>
                </a:solidFill>
              </a:rPr>
              <a:t>Build trust </a:t>
            </a:r>
            <a:r>
              <a:rPr lang="en-GB" sz="1600" b="1" i="1" dirty="0" smtClean="0"/>
              <a:t>and confidence in cloud services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en-GB" sz="1600" b="1" i="1" dirty="0" smtClean="0">
                <a:solidFill>
                  <a:srgbClr val="C00000"/>
                </a:solidFill>
              </a:rPr>
              <a:t>Business development </a:t>
            </a:r>
            <a:r>
              <a:rPr lang="en-GB" sz="1600" b="1" i="1" dirty="0" smtClean="0"/>
              <a:t>through </a:t>
            </a:r>
            <a:r>
              <a:rPr lang="en-GB" sz="1600" b="1" i="1" dirty="0" smtClean="0"/>
              <a:t>innovation:</a:t>
            </a:r>
          </a:p>
          <a:p>
            <a:pPr marL="540000" lvl="1" indent="-180000">
              <a:spcAft>
                <a:spcPts val="600"/>
              </a:spcAft>
              <a:buFont typeface="Wingdings" pitchFamily="2" charset="2"/>
              <a:buChar char="ü"/>
            </a:pPr>
            <a:r>
              <a:rPr lang="en-GB" sz="1400" b="1" i="1" dirty="0" smtClean="0"/>
              <a:t>Specialized technical tools </a:t>
            </a:r>
            <a:r>
              <a:rPr lang="en-GB" sz="1400" i="1" dirty="0" smtClean="0"/>
              <a:t>for ICT companies to provide a federated </a:t>
            </a:r>
            <a:r>
              <a:rPr lang="en-GB" sz="1400" i="1" dirty="0" err="1" smtClean="0"/>
              <a:t>IaaS</a:t>
            </a:r>
            <a:r>
              <a:rPr lang="en-GB" sz="1400" i="1" dirty="0" smtClean="0"/>
              <a:t> </a:t>
            </a:r>
            <a:endParaRPr lang="en-GB" sz="1400" i="1" dirty="0" smtClean="0"/>
          </a:p>
          <a:p>
            <a:pPr marL="540000" lvl="1" indent="-180000">
              <a:spcAft>
                <a:spcPts val="600"/>
              </a:spcAft>
              <a:buFont typeface="Wingdings" pitchFamily="2" charset="2"/>
              <a:buChar char="ü"/>
            </a:pPr>
            <a:r>
              <a:rPr lang="en-GB" sz="1400" i="1" dirty="0" smtClean="0"/>
              <a:t>New high performance </a:t>
            </a:r>
            <a:r>
              <a:rPr lang="en-GB" sz="1400" b="1" i="1" dirty="0" smtClean="0"/>
              <a:t>tools </a:t>
            </a:r>
            <a:r>
              <a:rPr lang="en-GB" sz="1400" i="1" dirty="0" smtClean="0"/>
              <a:t>to commercially </a:t>
            </a:r>
            <a:r>
              <a:rPr lang="en-GB" sz="1400" b="1" i="1" dirty="0" smtClean="0"/>
              <a:t>offer </a:t>
            </a:r>
            <a:r>
              <a:rPr lang="en-GB" sz="1400" b="1" i="1" dirty="0" err="1" smtClean="0"/>
              <a:t>PaaS</a:t>
            </a:r>
            <a:r>
              <a:rPr lang="en-GB" sz="1400" b="1" i="1" dirty="0" smtClean="0"/>
              <a:t> services for data </a:t>
            </a:r>
            <a:r>
              <a:rPr lang="en-GB" sz="1400" b="1" i="1" dirty="0" smtClean="0"/>
              <a:t>analysis</a:t>
            </a:r>
          </a:p>
          <a:p>
            <a:pPr marL="540000" lvl="1" indent="-180000">
              <a:spcAft>
                <a:spcPts val="600"/>
              </a:spcAft>
              <a:buFont typeface="Wingdings" pitchFamily="2" charset="2"/>
              <a:buChar char="ü"/>
            </a:pPr>
            <a:r>
              <a:rPr lang="en-GB" sz="1400" b="1" i="1" dirty="0" smtClean="0"/>
              <a:t>Best practices </a:t>
            </a:r>
            <a:r>
              <a:rPr lang="en-GB" sz="1400" i="1" dirty="0" smtClean="0"/>
              <a:t>for the deployment of user-friendly and </a:t>
            </a:r>
            <a:r>
              <a:rPr lang="en-GB" sz="1400" b="1" i="1" dirty="0" smtClean="0"/>
              <a:t>customer-specific </a:t>
            </a:r>
            <a:r>
              <a:rPr lang="en-GB" sz="1400" b="1" i="1" dirty="0" err="1" smtClean="0"/>
              <a:t>SaaS</a:t>
            </a:r>
            <a:endParaRPr lang="en-GB" sz="1400" i="1" dirty="0" smtClean="0"/>
          </a:p>
          <a:p>
            <a:pPr marL="800100" lvl="1" indent="-342900">
              <a:spcAft>
                <a:spcPts val="1200"/>
              </a:spcAft>
              <a:buFont typeface="Wingdings" pitchFamily="2" charset="2"/>
              <a:buChar char="ü"/>
            </a:pPr>
            <a:endParaRPr lang="en-GB" sz="1600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Call </a:t>
            </a:r>
            <a:r>
              <a:rPr lang="it-IT" sz="4400" dirty="0" smtClean="0"/>
              <a:t>H2020-ICT/</a:t>
            </a:r>
            <a:r>
              <a:rPr lang="it-IT" sz="4400" dirty="0" err="1" smtClean="0"/>
              <a:t>Implementation</a:t>
            </a:r>
            <a:endParaRPr lang="it-IT" sz="4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1412776"/>
            <a:ext cx="42484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XZELCloud</a:t>
            </a:r>
            <a:r>
              <a:rPr lang="en-US" dirty="0" smtClean="0"/>
              <a:t>: </a:t>
            </a:r>
            <a:r>
              <a:rPr lang="en-US" i="1" dirty="0" smtClean="0"/>
              <a:t>Cloud Advanced Services on large-scale Federated Infrastructures</a:t>
            </a:r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251520" y="1412776"/>
            <a:ext cx="42484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FONDACloud</a:t>
            </a:r>
            <a:r>
              <a:rPr lang="en-US" dirty="0" smtClean="0"/>
              <a:t>: </a:t>
            </a:r>
            <a:r>
              <a:rPr lang="en-GB" i="1" dirty="0" smtClean="0">
                <a:solidFill>
                  <a:srgbClr val="C00000"/>
                </a:solidFill>
              </a:rPr>
              <a:t>F</a:t>
            </a:r>
            <a:r>
              <a:rPr lang="en-GB" i="1" dirty="0" smtClean="0"/>
              <a:t>ederated </a:t>
            </a:r>
            <a:r>
              <a:rPr lang="en-GB" i="1" dirty="0" err="1" smtClean="0"/>
              <a:t>Envir</a:t>
            </a:r>
            <a:r>
              <a:rPr lang="en-GB" i="1" dirty="0" err="1" smtClean="0">
                <a:solidFill>
                  <a:srgbClr val="C00000"/>
                </a:solidFill>
              </a:rPr>
              <a:t>ON</a:t>
            </a:r>
            <a:r>
              <a:rPr lang="en-GB" i="1" dirty="0" err="1" smtClean="0"/>
              <a:t>ment</a:t>
            </a:r>
            <a:r>
              <a:rPr lang="en-GB" i="1" dirty="0" smtClean="0"/>
              <a:t> for </a:t>
            </a:r>
            <a:r>
              <a:rPr lang="en-GB" i="1" dirty="0" smtClean="0">
                <a:solidFill>
                  <a:srgbClr val="C00000"/>
                </a:solidFill>
              </a:rPr>
              <a:t>D</a:t>
            </a:r>
            <a:r>
              <a:rPr lang="en-GB" i="1" dirty="0" smtClean="0"/>
              <a:t>ata </a:t>
            </a:r>
            <a:r>
              <a:rPr lang="en-GB" i="1" dirty="0" smtClean="0">
                <a:solidFill>
                  <a:srgbClr val="C00000"/>
                </a:solidFill>
              </a:rPr>
              <a:t>A</a:t>
            </a:r>
            <a:r>
              <a:rPr lang="en-GB" i="1" dirty="0" smtClean="0"/>
              <a:t>nalysis in the </a:t>
            </a:r>
            <a:r>
              <a:rPr lang="en-US" i="1" dirty="0" smtClean="0">
                <a:solidFill>
                  <a:srgbClr val="C00000"/>
                </a:solidFill>
              </a:rPr>
              <a:t>Cloud</a:t>
            </a: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540" y="2564904"/>
            <a:ext cx="4065090" cy="332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2348880"/>
            <a:ext cx="3984076" cy="4048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Call </a:t>
            </a:r>
            <a:r>
              <a:rPr lang="it-IT" sz="4400" dirty="0" smtClean="0"/>
              <a:t>H2020-ICT/INFN </a:t>
            </a:r>
            <a:r>
              <a:rPr lang="it-IT" sz="4400" dirty="0" err="1" smtClean="0"/>
              <a:t>role</a:t>
            </a:r>
            <a:endParaRPr lang="it-IT" sz="44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4716016" y="1229846"/>
            <a:ext cx="42484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XZELCloud</a:t>
            </a:r>
            <a:r>
              <a:rPr lang="en-US" dirty="0" smtClean="0"/>
              <a:t>: </a:t>
            </a:r>
            <a:r>
              <a:rPr lang="en-US" i="1" dirty="0" smtClean="0"/>
              <a:t>Cloud Advanced Services on large-scale Federated Infrastructures</a:t>
            </a:r>
            <a:endParaRPr lang="en-US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251520" y="1229846"/>
            <a:ext cx="42484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FONDACloud</a:t>
            </a:r>
            <a:r>
              <a:rPr lang="en-US" dirty="0" smtClean="0"/>
              <a:t>: </a:t>
            </a:r>
            <a:r>
              <a:rPr lang="en-GB" i="1" dirty="0" smtClean="0">
                <a:solidFill>
                  <a:srgbClr val="C00000"/>
                </a:solidFill>
              </a:rPr>
              <a:t>F</a:t>
            </a:r>
            <a:r>
              <a:rPr lang="en-GB" i="1" dirty="0" smtClean="0"/>
              <a:t>ederated </a:t>
            </a:r>
            <a:r>
              <a:rPr lang="en-GB" i="1" dirty="0" err="1" smtClean="0"/>
              <a:t>Envir</a:t>
            </a:r>
            <a:r>
              <a:rPr lang="en-GB" i="1" dirty="0" err="1" smtClean="0">
                <a:solidFill>
                  <a:srgbClr val="C00000"/>
                </a:solidFill>
              </a:rPr>
              <a:t>ON</a:t>
            </a:r>
            <a:r>
              <a:rPr lang="en-GB" i="1" dirty="0" err="1" smtClean="0"/>
              <a:t>ment</a:t>
            </a:r>
            <a:r>
              <a:rPr lang="en-GB" i="1" dirty="0" smtClean="0"/>
              <a:t> for </a:t>
            </a:r>
            <a:r>
              <a:rPr lang="en-GB" i="1" dirty="0" smtClean="0">
                <a:solidFill>
                  <a:srgbClr val="C00000"/>
                </a:solidFill>
              </a:rPr>
              <a:t>D</a:t>
            </a:r>
            <a:r>
              <a:rPr lang="en-GB" i="1" dirty="0" smtClean="0"/>
              <a:t>ata </a:t>
            </a:r>
            <a:r>
              <a:rPr lang="en-GB" i="1" dirty="0" smtClean="0">
                <a:solidFill>
                  <a:srgbClr val="C00000"/>
                </a:solidFill>
              </a:rPr>
              <a:t>A</a:t>
            </a:r>
            <a:r>
              <a:rPr lang="en-GB" i="1" dirty="0" smtClean="0"/>
              <a:t>nalysis in the </a:t>
            </a:r>
            <a:r>
              <a:rPr lang="en-US" i="1" dirty="0" smtClean="0">
                <a:solidFill>
                  <a:srgbClr val="C00000"/>
                </a:solidFill>
              </a:rPr>
              <a:t>Cloud</a:t>
            </a: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644008" y="2174661"/>
            <a:ext cx="449999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1600" dirty="0" smtClean="0"/>
              <a:t>Leadership </a:t>
            </a:r>
            <a:r>
              <a:rPr lang="en-US" sz="1600" dirty="0" smtClean="0"/>
              <a:t>del WP3: Analysis and design</a:t>
            </a:r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1600" dirty="0" smtClean="0">
                <a:solidFill>
                  <a:srgbClr val="C00000"/>
                </a:solidFill>
              </a:rPr>
              <a:t>AAI con </a:t>
            </a:r>
            <a:r>
              <a:rPr lang="en-US" sz="1600" dirty="0" err="1" smtClean="0">
                <a:solidFill>
                  <a:srgbClr val="C00000"/>
                </a:solidFill>
              </a:rPr>
              <a:t>particolare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</a:rPr>
              <a:t>riguardo</a:t>
            </a:r>
            <a:r>
              <a:rPr lang="en-US" sz="1600" dirty="0" smtClean="0">
                <a:solidFill>
                  <a:srgbClr val="C00000"/>
                </a:solidFill>
              </a:rPr>
              <a:t> a data encryption e data integrity </a:t>
            </a:r>
            <a:r>
              <a:rPr lang="en-US" sz="1600" dirty="0" smtClean="0"/>
              <a:t>per block, object e personal storage</a:t>
            </a:r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1600" dirty="0" err="1" smtClean="0"/>
              <a:t>Algoritmi</a:t>
            </a:r>
            <a:r>
              <a:rPr lang="en-US" sz="1600" dirty="0" smtClean="0"/>
              <a:t>, workflow e </a:t>
            </a:r>
            <a:r>
              <a:rPr lang="en-US" sz="1600" dirty="0" err="1" smtClean="0"/>
              <a:t>interfacce</a:t>
            </a:r>
            <a:r>
              <a:rPr lang="en-US" sz="1600" dirty="0" smtClean="0"/>
              <a:t> per </a:t>
            </a:r>
            <a:r>
              <a:rPr lang="en-US" sz="1600" dirty="0" err="1" smtClean="0"/>
              <a:t>il</a:t>
            </a:r>
            <a:r>
              <a:rPr lang="en-US" sz="1600" dirty="0" smtClean="0"/>
              <a:t> </a:t>
            </a:r>
            <a:r>
              <a:rPr lang="en-US" sz="1600" dirty="0" err="1" smtClean="0"/>
              <a:t>livello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>
                <a:solidFill>
                  <a:srgbClr val="C00000"/>
                </a:solidFill>
              </a:rPr>
              <a:t>brokeraggio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err="1" smtClean="0"/>
              <a:t>infrastrutturale</a:t>
            </a:r>
            <a:r>
              <a:rPr lang="en-US" sz="1600" dirty="0" smtClean="0"/>
              <a:t> + </a:t>
            </a:r>
            <a:r>
              <a:rPr lang="en-US" sz="1600" dirty="0" err="1" smtClean="0">
                <a:solidFill>
                  <a:srgbClr val="C00000"/>
                </a:solidFill>
              </a:rPr>
              <a:t>Monitoraggio</a:t>
            </a:r>
            <a:r>
              <a:rPr lang="en-US" sz="1600" dirty="0" smtClean="0"/>
              <a:t> e billing a </a:t>
            </a:r>
            <a:r>
              <a:rPr lang="en-US" sz="1600" dirty="0" err="1" smtClean="0"/>
              <a:t>vari</a:t>
            </a:r>
            <a:r>
              <a:rPr lang="en-US" sz="1600" dirty="0" smtClean="0"/>
              <a:t> </a:t>
            </a:r>
            <a:r>
              <a:rPr lang="en-US" sz="1600" dirty="0" err="1" smtClean="0"/>
              <a:t>livelli</a:t>
            </a:r>
            <a:endParaRPr lang="en-US" sz="1600" dirty="0" smtClean="0"/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1600" dirty="0" smtClean="0"/>
              <a:t> (Open) Data Management  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err="1" smtClean="0">
                <a:sym typeface="Wingdings" pitchFamily="2" charset="2"/>
              </a:rPr>
              <a:t>Importante</a:t>
            </a:r>
            <a:r>
              <a:rPr lang="en-US" sz="1600" dirty="0" smtClean="0">
                <a:sym typeface="Wingdings" pitchFamily="2" charset="2"/>
              </a:rPr>
              <a:t> per le smart cities. </a:t>
            </a:r>
            <a:r>
              <a:rPr lang="en-US" sz="1600" dirty="0" err="1" smtClean="0">
                <a:sym typeface="Wingdings" pitchFamily="2" charset="2"/>
              </a:rPr>
              <a:t>C</a:t>
            </a:r>
            <a:r>
              <a:rPr lang="en-US" sz="1600" dirty="0" err="1" smtClean="0"/>
              <a:t>atalogo</a:t>
            </a:r>
            <a:r>
              <a:rPr lang="en-US" sz="1600" dirty="0" smtClean="0"/>
              <a:t> per object storage</a:t>
            </a:r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1600" dirty="0" smtClean="0"/>
              <a:t> </a:t>
            </a:r>
            <a:r>
              <a:rPr lang="en-US" sz="1600" dirty="0" err="1" smtClean="0"/>
              <a:t>Interfacce</a:t>
            </a:r>
            <a:r>
              <a:rPr lang="en-US" sz="1600" dirty="0" smtClean="0"/>
              <a:t> e tools per </a:t>
            </a:r>
            <a:r>
              <a:rPr lang="en-US" sz="1600" dirty="0" err="1" smtClean="0"/>
              <a:t>l’Information</a:t>
            </a:r>
            <a:r>
              <a:rPr lang="en-US" sz="1600" dirty="0" smtClean="0"/>
              <a:t>-as-a-Service, Application Crowd e Open City </a:t>
            </a:r>
            <a:r>
              <a:rPr lang="en-US" sz="1600" dirty="0" err="1" smtClean="0"/>
              <a:t>PaaS</a:t>
            </a:r>
            <a:r>
              <a:rPr lang="en-US" sz="1600" dirty="0" smtClean="0"/>
              <a:t> services</a:t>
            </a:r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1600" dirty="0" smtClean="0"/>
              <a:t> </a:t>
            </a:r>
            <a:r>
              <a:rPr lang="en-US" sz="1600" dirty="0" err="1" smtClean="0">
                <a:solidFill>
                  <a:srgbClr val="C00000"/>
                </a:solidFill>
              </a:rPr>
              <a:t>Definizione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</a:rPr>
              <a:t>degli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</a:rPr>
              <a:t>scenari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err="1" smtClean="0">
                <a:solidFill>
                  <a:srgbClr val="C00000"/>
                </a:solidFill>
              </a:rPr>
              <a:t>dimostrativi</a:t>
            </a:r>
            <a:r>
              <a:rPr lang="en-US" sz="1600" dirty="0" smtClean="0"/>
              <a:t>,</a:t>
            </a:r>
            <a:r>
              <a:rPr lang="en-US" sz="1600" dirty="0" smtClean="0">
                <a:solidFill>
                  <a:srgbClr val="C00000"/>
                </a:solidFill>
              </a:rPr>
              <a:t> </a:t>
            </a:r>
            <a:r>
              <a:rPr lang="en-US" sz="1600" dirty="0" smtClean="0"/>
              <a:t>in </a:t>
            </a:r>
            <a:r>
              <a:rPr lang="en-US" sz="1600" dirty="0" err="1" smtClean="0"/>
              <a:t>particolare</a:t>
            </a:r>
            <a:r>
              <a:rPr lang="en-US" sz="1600" dirty="0" smtClean="0"/>
              <a:t> </a:t>
            </a:r>
            <a:r>
              <a:rPr lang="en-US" sz="1600" dirty="0" err="1" smtClean="0"/>
              <a:t>nel</a:t>
            </a:r>
            <a:r>
              <a:rPr lang="en-US" sz="1600" dirty="0" smtClean="0"/>
              <a:t> </a:t>
            </a:r>
            <a:r>
              <a:rPr lang="en-US" sz="1600" dirty="0" err="1" smtClean="0"/>
              <a:t>fornire</a:t>
            </a:r>
            <a:r>
              <a:rPr lang="en-US" sz="1600" dirty="0" smtClean="0"/>
              <a:t> </a:t>
            </a:r>
            <a:r>
              <a:rPr lang="en-US" sz="1600" dirty="0" err="1" smtClean="0"/>
              <a:t>gli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C00000"/>
                </a:solidFill>
              </a:rPr>
              <a:t>use-case </a:t>
            </a:r>
            <a:r>
              <a:rPr lang="en-US" sz="1600" dirty="0" err="1" smtClean="0">
                <a:solidFill>
                  <a:srgbClr val="C00000"/>
                </a:solidFill>
              </a:rPr>
              <a:t>della</a:t>
            </a:r>
            <a:r>
              <a:rPr lang="en-US" sz="1600" dirty="0" smtClean="0">
                <a:solidFill>
                  <a:srgbClr val="C00000"/>
                </a:solidFill>
              </a:rPr>
              <a:t> PA </a:t>
            </a:r>
            <a:r>
              <a:rPr lang="en-US" sz="1600" dirty="0" smtClean="0"/>
              <a:t>(</a:t>
            </a:r>
            <a:r>
              <a:rPr lang="en-US" sz="1600" dirty="0" err="1" smtClean="0"/>
              <a:t>dai</a:t>
            </a:r>
            <a:r>
              <a:rPr lang="en-US" sz="1600" dirty="0" smtClean="0"/>
              <a:t> </a:t>
            </a:r>
            <a:r>
              <a:rPr lang="en-US" sz="1600" dirty="0" err="1" smtClean="0"/>
              <a:t>progetti</a:t>
            </a:r>
            <a:r>
              <a:rPr lang="en-US" sz="1600" dirty="0" smtClean="0"/>
              <a:t> PRISMA e OCP) per </a:t>
            </a:r>
            <a:r>
              <a:rPr lang="en-US" sz="1600" dirty="0" err="1" smtClean="0"/>
              <a:t>validare</a:t>
            </a:r>
            <a:r>
              <a:rPr lang="en-US" sz="1600" dirty="0" smtClean="0"/>
              <a:t> la </a:t>
            </a:r>
            <a:r>
              <a:rPr lang="en-US" sz="1600" dirty="0" err="1" smtClean="0"/>
              <a:t>piattaforma</a:t>
            </a:r>
            <a:endParaRPr lang="en-US" sz="1600" dirty="0" smtClean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2597417"/>
            <a:ext cx="424847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GB" sz="1600" dirty="0" smtClean="0">
                <a:solidFill>
                  <a:srgbClr val="C00000"/>
                </a:solidFill>
              </a:rPr>
              <a:t>AAI </a:t>
            </a:r>
            <a:r>
              <a:rPr lang="en-GB" sz="1600" dirty="0" smtClean="0">
                <a:solidFill>
                  <a:srgbClr val="C00000"/>
                </a:solidFill>
              </a:rPr>
              <a:t>and Security Services</a:t>
            </a:r>
            <a:r>
              <a:rPr lang="en-GB" sz="1600" dirty="0" smtClean="0"/>
              <a:t>: </a:t>
            </a:r>
            <a:r>
              <a:rPr lang="it-IT" sz="1600" dirty="0" smtClean="0"/>
              <a:t>sviluppo di un </a:t>
            </a:r>
            <a:r>
              <a:rPr lang="it-IT" sz="1600" dirty="0" err="1" smtClean="0"/>
              <a:t>framework</a:t>
            </a:r>
            <a:r>
              <a:rPr lang="it-IT" sz="1600" dirty="0" smtClean="0"/>
              <a:t> per l’autorizzazione federata (task leader INFN)</a:t>
            </a:r>
            <a:endParaRPr lang="en-GB" sz="1600" dirty="0" smtClean="0"/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GB" sz="1600" dirty="0" smtClean="0">
                <a:solidFill>
                  <a:srgbClr val="C00000"/>
                </a:solidFill>
              </a:rPr>
              <a:t>Brokering</a:t>
            </a:r>
            <a:r>
              <a:rPr lang="en-GB" sz="1600" dirty="0" smtClean="0"/>
              <a:t>: </a:t>
            </a:r>
            <a:r>
              <a:rPr lang="it-IT" sz="1600" dirty="0" smtClean="0"/>
              <a:t>sviluppo algoritmo di </a:t>
            </a:r>
            <a:r>
              <a:rPr lang="it-IT" sz="1600" dirty="0" err="1" smtClean="0"/>
              <a:t>scheduling</a:t>
            </a:r>
            <a:r>
              <a:rPr lang="it-IT" sz="1600" dirty="0" smtClean="0"/>
              <a:t>, interfacciamento  con </a:t>
            </a:r>
            <a:r>
              <a:rPr lang="it-IT" sz="1600" dirty="0" err="1" smtClean="0"/>
              <a:t>federated</a:t>
            </a:r>
            <a:r>
              <a:rPr lang="it-IT" sz="1600" dirty="0" smtClean="0"/>
              <a:t> </a:t>
            </a:r>
            <a:r>
              <a:rPr lang="it-IT" sz="1600" dirty="0" err="1" smtClean="0"/>
              <a:t>authorization</a:t>
            </a:r>
            <a:r>
              <a:rPr lang="it-IT" sz="1600" dirty="0" smtClean="0"/>
              <a:t> and </a:t>
            </a:r>
            <a:r>
              <a:rPr lang="it-IT" sz="1600" dirty="0" err="1" smtClean="0">
                <a:solidFill>
                  <a:srgbClr val="C00000"/>
                </a:solidFill>
              </a:rPr>
              <a:t>monitoring</a:t>
            </a:r>
            <a:r>
              <a:rPr lang="it-IT" sz="1600" dirty="0" smtClean="0"/>
              <a:t> (UNIBO) e “integrazione” in </a:t>
            </a:r>
            <a:r>
              <a:rPr lang="it-IT" sz="1600" dirty="0" err="1" smtClean="0"/>
              <a:t>SlipStream</a:t>
            </a:r>
            <a:endParaRPr lang="it-IT" sz="1600" dirty="0" smtClean="0"/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GB" sz="1600" dirty="0" smtClean="0"/>
              <a:t>Federated Appliance Factory: </a:t>
            </a:r>
            <a:r>
              <a:rPr lang="it-IT" sz="1600" dirty="0" smtClean="0"/>
              <a:t>contributo allo sviluppo di container</a:t>
            </a:r>
            <a:endParaRPr lang="en-GB" sz="1600" dirty="0" smtClean="0"/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GB" sz="1600" dirty="0" smtClean="0">
                <a:solidFill>
                  <a:srgbClr val="C00000"/>
                </a:solidFill>
              </a:rPr>
              <a:t>Integration, Testing and Demos</a:t>
            </a:r>
            <a:r>
              <a:rPr lang="en-GB" sz="1600" dirty="0" smtClean="0"/>
              <a:t> preparation: </a:t>
            </a:r>
            <a:r>
              <a:rPr lang="it-IT" sz="1600" dirty="0" smtClean="0"/>
              <a:t>coordinamento</a:t>
            </a:r>
            <a:endParaRPr lang="en-GB" sz="1600" dirty="0" smtClean="0"/>
          </a:p>
          <a:p>
            <a:pPr>
              <a:spcAft>
                <a:spcPts val="1200"/>
              </a:spcAft>
              <a:buFont typeface="Wingdings" pitchFamily="2" charset="2"/>
              <a:buChar char="ü"/>
            </a:pPr>
            <a:r>
              <a:rPr lang="en-GB" sz="1600" dirty="0" smtClean="0"/>
              <a:t>Dissemination and Event: </a:t>
            </a:r>
            <a:r>
              <a:rPr lang="it-IT" sz="1600" dirty="0" smtClean="0"/>
              <a:t>collaborazione (training)</a:t>
            </a:r>
            <a:endParaRPr lang="en-GB" sz="1400" dirty="0" smtClean="0"/>
          </a:p>
          <a:p>
            <a:pPr lvl="1">
              <a:buFont typeface="Arial" pitchFamily="34" charset="0"/>
              <a:buChar char="•"/>
            </a:pPr>
            <a:endParaRPr lang="en-GB" sz="24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H2020-ICT/</a:t>
            </a:r>
            <a:r>
              <a:rPr lang="en-US" dirty="0" err="1" smtClean="0"/>
              <a:t>Conclusioni</a:t>
            </a:r>
            <a:endParaRPr lang="it-IT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57200" y="1089429"/>
            <a:ext cx="8229600" cy="52198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dirty="0" smtClean="0"/>
          </a:p>
          <a:p>
            <a:pPr>
              <a:spcAft>
                <a:spcPts val="1200"/>
              </a:spcAft>
            </a:pPr>
            <a:r>
              <a:rPr lang="en-US" sz="2000" dirty="0" err="1" smtClean="0"/>
              <a:t>Questi</a:t>
            </a:r>
            <a:r>
              <a:rPr lang="en-US" sz="2000" dirty="0" smtClean="0"/>
              <a:t> </a:t>
            </a:r>
            <a:r>
              <a:rPr lang="en-US" sz="2000" dirty="0" err="1" smtClean="0"/>
              <a:t>progetti</a:t>
            </a:r>
            <a:r>
              <a:rPr lang="en-US" sz="2000" dirty="0" smtClean="0"/>
              <a:t> non </a:t>
            </a:r>
            <a:r>
              <a:rPr lang="en-US" sz="2000" dirty="0" err="1" smtClean="0"/>
              <a:t>intendono</a:t>
            </a:r>
            <a:r>
              <a:rPr lang="en-US" sz="2000" dirty="0" smtClean="0"/>
              <a:t> </a:t>
            </a:r>
            <a:r>
              <a:rPr lang="en-US" sz="2000" dirty="0" err="1" smtClean="0"/>
              <a:t>costruire</a:t>
            </a:r>
            <a:r>
              <a:rPr lang="en-US" sz="2000" dirty="0" smtClean="0"/>
              <a:t>   </a:t>
            </a:r>
            <a:r>
              <a:rPr lang="en-US" sz="2000" dirty="0" err="1" smtClean="0"/>
              <a:t>infrastrutture</a:t>
            </a:r>
            <a:r>
              <a:rPr lang="en-US" sz="2000" dirty="0" smtClean="0"/>
              <a:t>, ma </a:t>
            </a:r>
            <a:r>
              <a:rPr lang="en-US" sz="2000" dirty="0" err="1" smtClean="0"/>
              <a:t>sviluppare</a:t>
            </a:r>
            <a:r>
              <a:rPr lang="en-US" sz="2000" dirty="0" smtClean="0"/>
              <a:t> </a:t>
            </a:r>
            <a:r>
              <a:rPr lang="en-US" sz="2000" dirty="0" err="1" smtClean="0"/>
              <a:t>prototipi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servizi</a:t>
            </a:r>
            <a:r>
              <a:rPr lang="en-US" sz="2000" dirty="0" smtClean="0"/>
              <a:t> cloud </a:t>
            </a:r>
            <a:r>
              <a:rPr lang="en-US" sz="2000" dirty="0" err="1" smtClean="0"/>
              <a:t>avanzati</a:t>
            </a:r>
            <a:r>
              <a:rPr lang="en-US" sz="2000" dirty="0" smtClean="0"/>
              <a:t>, </a:t>
            </a:r>
            <a:r>
              <a:rPr lang="en-US" sz="2000" dirty="0" err="1" smtClean="0"/>
              <a:t>possibilmente</a:t>
            </a:r>
            <a:r>
              <a:rPr lang="en-US" sz="2000" dirty="0" smtClean="0"/>
              <a:t> </a:t>
            </a:r>
            <a:r>
              <a:rPr lang="en-US" sz="2000" dirty="0" err="1" smtClean="0"/>
              <a:t>estendendo</a:t>
            </a:r>
            <a:r>
              <a:rPr lang="en-US" sz="2000" dirty="0" smtClean="0"/>
              <a:t> e </a:t>
            </a:r>
            <a:r>
              <a:rPr lang="en-US" sz="2000" dirty="0" err="1" smtClean="0"/>
              <a:t>integrando</a:t>
            </a:r>
            <a:r>
              <a:rPr lang="en-US" sz="2000" dirty="0" smtClean="0"/>
              <a:t> </a:t>
            </a:r>
            <a:r>
              <a:rPr lang="en-US" sz="2000" dirty="0" err="1" smtClean="0"/>
              <a:t>soluzioni</a:t>
            </a:r>
            <a:r>
              <a:rPr lang="en-US" sz="2000" dirty="0" smtClean="0"/>
              <a:t> </a:t>
            </a:r>
            <a:r>
              <a:rPr lang="en-US" sz="2000" dirty="0" err="1" smtClean="0"/>
              <a:t>PaaS</a:t>
            </a:r>
            <a:r>
              <a:rPr lang="en-US" sz="2000" dirty="0" smtClean="0"/>
              <a:t> open source </a:t>
            </a:r>
            <a:r>
              <a:rPr lang="en-US" sz="2000" dirty="0" err="1" smtClean="0"/>
              <a:t>esistenti</a:t>
            </a:r>
            <a:r>
              <a:rPr lang="en-US" sz="2000" dirty="0" smtClean="0"/>
              <a:t> (e.g. Cloud Foundry, Slipstream, etc.)</a:t>
            </a:r>
          </a:p>
          <a:p>
            <a:pPr>
              <a:spcAft>
                <a:spcPts val="1200"/>
              </a:spcAft>
            </a:pPr>
            <a:r>
              <a:rPr lang="en-US" sz="2000" dirty="0" err="1" smtClean="0">
                <a:solidFill>
                  <a:srgbClr val="C00000"/>
                </a:solidFill>
              </a:rPr>
              <a:t>Tutte</a:t>
            </a:r>
            <a:r>
              <a:rPr lang="en-US" sz="2000" dirty="0" smtClean="0">
                <a:solidFill>
                  <a:srgbClr val="C00000"/>
                </a:solidFill>
              </a:rPr>
              <a:t> </a:t>
            </a:r>
            <a:r>
              <a:rPr lang="it-IT" sz="2000" dirty="0" smtClean="0">
                <a:solidFill>
                  <a:srgbClr val="C00000"/>
                </a:solidFill>
              </a:rPr>
              <a:t>tecnologie  utili per  la piattaforma generale di </a:t>
            </a:r>
            <a:r>
              <a:rPr lang="it-IT" sz="2000" dirty="0" err="1" smtClean="0">
                <a:solidFill>
                  <a:srgbClr val="C00000"/>
                </a:solidFill>
              </a:rPr>
              <a:t>cloud</a:t>
            </a:r>
            <a:r>
              <a:rPr lang="it-IT" sz="2000" dirty="0" smtClean="0">
                <a:solidFill>
                  <a:srgbClr val="C00000"/>
                </a:solidFill>
              </a:rPr>
              <a:t> </a:t>
            </a:r>
            <a:r>
              <a:rPr lang="it-IT" sz="2000" dirty="0" err="1" smtClean="0">
                <a:solidFill>
                  <a:srgbClr val="C00000"/>
                </a:solidFill>
              </a:rPr>
              <a:t>federatata</a:t>
            </a:r>
            <a:r>
              <a:rPr lang="it-IT" sz="2000" dirty="0" smtClean="0">
                <a:solidFill>
                  <a:srgbClr val="C00000"/>
                </a:solidFill>
              </a:rPr>
              <a:t> per l'</a:t>
            </a:r>
            <a:r>
              <a:rPr lang="it-IT" sz="2000" dirty="0" err="1" smtClean="0">
                <a:solidFill>
                  <a:srgbClr val="C00000"/>
                </a:solidFill>
              </a:rPr>
              <a:t>eScience</a:t>
            </a:r>
            <a:r>
              <a:rPr lang="it-IT" sz="2000" dirty="0" smtClean="0">
                <a:solidFill>
                  <a:srgbClr val="C00000"/>
                </a:solidFill>
              </a:rPr>
              <a:t> che vorremmo sviluppare in “</a:t>
            </a:r>
            <a:r>
              <a:rPr lang="it-IT" sz="2000" dirty="0" err="1" smtClean="0">
                <a:solidFill>
                  <a:srgbClr val="C00000"/>
                </a:solidFill>
              </a:rPr>
              <a:t>DataCloud</a:t>
            </a:r>
            <a:r>
              <a:rPr lang="it-IT" sz="2000" dirty="0" smtClean="0">
                <a:solidFill>
                  <a:srgbClr val="C00000"/>
                </a:solidFill>
              </a:rPr>
              <a:t>” (EINFRA-1/</a:t>
            </a:r>
            <a:r>
              <a:rPr lang="it-IT" sz="2000" dirty="0" err="1" smtClean="0">
                <a:solidFill>
                  <a:srgbClr val="C00000"/>
                </a:solidFill>
              </a:rPr>
              <a:t>Topics</a:t>
            </a:r>
            <a:r>
              <a:rPr lang="it-IT" sz="2000" dirty="0" smtClean="0">
                <a:solidFill>
                  <a:srgbClr val="C00000"/>
                </a:solidFill>
              </a:rPr>
              <a:t> 4-5)</a:t>
            </a:r>
          </a:p>
          <a:p>
            <a:pPr>
              <a:spcAft>
                <a:spcPts val="1200"/>
              </a:spcAft>
            </a:pPr>
            <a:r>
              <a:rPr lang="it-IT" sz="2000" dirty="0" err="1" smtClean="0"/>
              <a:t>Call</a:t>
            </a:r>
            <a:r>
              <a:rPr lang="it-IT" sz="2000" dirty="0" smtClean="0"/>
              <a:t> molto </a:t>
            </a:r>
            <a:r>
              <a:rPr lang="it-IT" sz="2000" dirty="0" err="1" smtClean="0"/>
              <a:t>competitiva…</a:t>
            </a:r>
            <a:r>
              <a:rPr lang="it-IT" sz="2000" dirty="0" smtClean="0"/>
              <a:t> &gt;140 proposte sottomesse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it-IT" sz="2000" dirty="0" smtClean="0"/>
              <a:t>Scrittura dei progetti a ridosso della scadenza della </a:t>
            </a:r>
            <a:r>
              <a:rPr lang="it-IT" sz="2000" dirty="0" err="1" smtClean="0"/>
              <a:t>call</a:t>
            </a:r>
            <a:endParaRPr lang="it-IT" sz="2000" dirty="0" smtClean="0"/>
          </a:p>
          <a:p>
            <a:pPr>
              <a:spcAft>
                <a:spcPts val="1200"/>
              </a:spcAft>
            </a:pPr>
            <a:r>
              <a:rPr lang="it-IT" sz="2000" dirty="0" smtClean="0"/>
              <a:t>In particolare per </a:t>
            </a:r>
            <a:r>
              <a:rPr lang="it-IT" sz="2000" dirty="0" err="1" smtClean="0"/>
              <a:t>FONDACloud</a:t>
            </a:r>
            <a:r>
              <a:rPr lang="it-IT" sz="2000" dirty="0" smtClean="0"/>
              <a:t>: </a:t>
            </a:r>
          </a:p>
          <a:p>
            <a:pPr lvl="1"/>
            <a:r>
              <a:rPr lang="it-IT" sz="1800" dirty="0" smtClean="0"/>
              <a:t>processo lungo (e faticoso) per la definizione del consorzio </a:t>
            </a:r>
          </a:p>
          <a:p>
            <a:pPr lvl="1"/>
            <a:r>
              <a:rPr lang="it-IT" sz="1800" dirty="0" smtClean="0"/>
              <a:t>nonostante </a:t>
            </a:r>
            <a:r>
              <a:rPr lang="it-IT" sz="1800" dirty="0" err="1" smtClean="0"/>
              <a:t>questo…</a:t>
            </a:r>
            <a:r>
              <a:rPr lang="it-IT" sz="1800" dirty="0" smtClean="0"/>
              <a:t> ricevuto supporto prezioso da parte del Servizio Fondi Esterni per ricerca documentazione, lettura critica e analisi documenti amministrativi (</a:t>
            </a:r>
            <a:r>
              <a:rPr lang="it-IT" sz="1800" dirty="0" err="1" smtClean="0"/>
              <a:t>Collaboration</a:t>
            </a:r>
            <a:r>
              <a:rPr lang="it-IT" sz="1800" dirty="0" smtClean="0"/>
              <a:t>  Agreement)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Call </a:t>
            </a:r>
            <a:r>
              <a:rPr lang="it-IT" sz="4400" dirty="0" smtClean="0"/>
              <a:t>H2020-EINFRA-1-2014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1124744"/>
            <a:ext cx="8496944" cy="5247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u="sng" dirty="0" smtClean="0"/>
              <a:t> Main pillar</a:t>
            </a:r>
            <a:r>
              <a:rPr lang="en-US" dirty="0" smtClean="0"/>
              <a:t>: </a:t>
            </a:r>
            <a:r>
              <a:rPr lang="it-IT" b="1" dirty="0" err="1" smtClean="0">
                <a:solidFill>
                  <a:srgbClr val="C00000"/>
                </a:solidFill>
              </a:rPr>
              <a:t>Excellent</a:t>
            </a:r>
            <a:r>
              <a:rPr lang="it-IT" b="1" dirty="0" smtClean="0">
                <a:solidFill>
                  <a:srgbClr val="C00000"/>
                </a:solidFill>
              </a:rPr>
              <a:t> Science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u="sng" dirty="0" smtClean="0"/>
              <a:t>Topic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C00000"/>
                </a:solidFill>
              </a:rPr>
              <a:t>Managing, preserving and computing with big research data </a:t>
            </a:r>
            <a:r>
              <a:rPr lang="en-US" dirty="0" smtClean="0"/>
              <a:t>(EINFRA-1-2014)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u="sng" dirty="0" smtClean="0"/>
              <a:t>Scope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C00000"/>
                </a:solidFill>
              </a:rPr>
              <a:t>at least one of the first 5 activities</a:t>
            </a:r>
            <a:r>
              <a:rPr lang="en-US" dirty="0" smtClean="0"/>
              <a:t>, or activities 6, 7 or 8 individually. Proposers are encouraged to leverage on prior work on open prototype services… (Budget: 55M€)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u="sng" dirty="0" smtClean="0"/>
              <a:t>Type of action</a:t>
            </a:r>
            <a:r>
              <a:rPr lang="en-US" dirty="0" smtClean="0"/>
              <a:t>: Research and innovation actions . Activities:</a:t>
            </a:r>
          </a:p>
          <a:p>
            <a:endParaRPr lang="en-US" sz="1400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Establishing a federated pan-European data e-infrastructure.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Services to ensure the quality and reliability of the e-infrastructure.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Federating institutional and, if possible, private data management and </a:t>
            </a:r>
            <a:r>
              <a:rPr lang="en-US" dirty="0" err="1" smtClean="0"/>
              <a:t>curation</a:t>
            </a:r>
            <a:r>
              <a:rPr lang="en-US" dirty="0" smtClean="0"/>
              <a:t> tools and services.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Large scale virtualization of data/compute centre resources.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Development and adoption of a standards-based computing platform (with open software stack).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Support to the evolution of EGI (max. 8M€)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Proof of concept and prototypes of data infrastructure-enabling software (e.g. for databases and data mining) for extremely large or highly heterogeneous data sets.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Enable the creation of a platform and infrastructure for mining text aggregated from different sources/publishers.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23528" y="1226651"/>
            <a:ext cx="8496944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b="1" dirty="0" smtClean="0"/>
              <a:t> </a:t>
            </a:r>
            <a:r>
              <a:rPr lang="en-US" sz="2400" b="1" dirty="0" err="1" smtClean="0"/>
              <a:t>Scadenza</a:t>
            </a:r>
            <a:r>
              <a:rPr lang="en-US" sz="2400" b="1" dirty="0" smtClean="0"/>
              <a:t>: </a:t>
            </a:r>
            <a:r>
              <a:rPr lang="en-US" sz="2400" b="1" dirty="0" smtClean="0">
                <a:solidFill>
                  <a:srgbClr val="C00000"/>
                </a:solidFill>
              </a:rPr>
              <a:t>2 </a:t>
            </a:r>
            <a:r>
              <a:rPr lang="en-US" sz="2400" b="1" dirty="0" err="1" smtClean="0">
                <a:solidFill>
                  <a:srgbClr val="C00000"/>
                </a:solidFill>
              </a:rPr>
              <a:t>Settembre</a:t>
            </a:r>
            <a:r>
              <a:rPr lang="en-US" sz="2400" b="1" dirty="0" smtClean="0">
                <a:solidFill>
                  <a:srgbClr val="C00000"/>
                </a:solidFill>
              </a:rPr>
              <a:t> 2014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b="1" dirty="0" smtClean="0"/>
              <a:t> La </a:t>
            </a:r>
            <a:r>
              <a:rPr lang="en-US" sz="2400" b="1" dirty="0" err="1" smtClean="0"/>
              <a:t>proposta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DataCloud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/>
              <a:t>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concentra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sulle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attivita</a:t>
            </a:r>
            <a:r>
              <a:rPr lang="en-US" sz="2400" b="1" dirty="0" smtClean="0"/>
              <a:t>’:</a:t>
            </a:r>
          </a:p>
          <a:p>
            <a:pPr marL="342900" indent="-342900">
              <a:spcAft>
                <a:spcPts val="1800"/>
              </a:spcAft>
              <a:buFont typeface="+mj-lt"/>
              <a:buAutoNum type="arabicPeriod" startAt="4"/>
            </a:pPr>
            <a:r>
              <a:rPr lang="en-US" sz="2000" dirty="0" smtClean="0"/>
              <a:t>Large scale </a:t>
            </a:r>
            <a:r>
              <a:rPr lang="en-US" sz="2000" b="1" dirty="0" err="1" smtClean="0">
                <a:solidFill>
                  <a:srgbClr val="C00000"/>
                </a:solidFill>
              </a:rPr>
              <a:t>virtualisation</a:t>
            </a:r>
            <a:r>
              <a:rPr lang="en-US" sz="2000" b="1" dirty="0" smtClean="0">
                <a:solidFill>
                  <a:srgbClr val="C00000"/>
                </a:solidFill>
              </a:rPr>
              <a:t> of data/compute centre resources </a:t>
            </a:r>
            <a:r>
              <a:rPr lang="en-US" sz="2000" dirty="0" smtClean="0"/>
              <a:t>to achieve on-demand compute capacities, improve flexibility for data analysis and avoid unnecessary costly large data transfers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 startAt="4"/>
            </a:pPr>
            <a:r>
              <a:rPr lang="en-US" sz="2000" b="1" dirty="0" smtClean="0">
                <a:solidFill>
                  <a:srgbClr val="C00000"/>
                </a:solidFill>
              </a:rPr>
              <a:t>Development and adoption of a standards-based computing platform (with open software stack) </a:t>
            </a:r>
            <a:r>
              <a:rPr lang="en-US" sz="2000" dirty="0" smtClean="0"/>
              <a:t>that can be deployed on different hardware and e-infrastructures (such as clouds providing infrastructure-as-a-service (</a:t>
            </a:r>
            <a:r>
              <a:rPr lang="en-US" sz="2000" dirty="0" err="1" smtClean="0"/>
              <a:t>IaaS</a:t>
            </a:r>
            <a:r>
              <a:rPr lang="en-US" sz="2000" dirty="0" smtClean="0"/>
              <a:t>), HPC, grid infrastructures…) to abstract application development and execution from available (possibly remote) computing systems. This platform should be capable of federating multiple commercial and/or public cloud resources or services and </a:t>
            </a:r>
            <a:r>
              <a:rPr lang="en-US" sz="2000" b="1" dirty="0" smtClean="0">
                <a:solidFill>
                  <a:srgbClr val="C00000"/>
                </a:solidFill>
              </a:rPr>
              <a:t>deliver Platform-as-a-Service (</a:t>
            </a:r>
            <a:r>
              <a:rPr lang="en-US" sz="2000" b="1" dirty="0" err="1" smtClean="0">
                <a:solidFill>
                  <a:srgbClr val="C00000"/>
                </a:solidFill>
              </a:rPr>
              <a:t>PaaS</a:t>
            </a:r>
            <a:r>
              <a:rPr lang="en-US" sz="2000" b="1" dirty="0" smtClean="0">
                <a:solidFill>
                  <a:srgbClr val="C00000"/>
                </a:solidFill>
              </a:rPr>
              <a:t>) adapted to the scientific community with a short learning curve</a:t>
            </a:r>
            <a:r>
              <a:rPr lang="en-US" sz="2000" dirty="0" smtClean="0"/>
              <a:t>. Adequate coordination and interoperability with existing e-infrastructures (including </a:t>
            </a:r>
            <a:r>
              <a:rPr lang="en-US" sz="2000" b="1" dirty="0" smtClean="0">
                <a:solidFill>
                  <a:srgbClr val="C00000"/>
                </a:solidFill>
              </a:rPr>
              <a:t>GÉANT, EGI, PRACE </a:t>
            </a:r>
            <a:r>
              <a:rPr lang="en-US" sz="2000" dirty="0" smtClean="0"/>
              <a:t>and others) is recommended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Call </a:t>
            </a:r>
            <a:r>
              <a:rPr lang="it-IT" sz="4400" dirty="0" smtClean="0"/>
              <a:t>H2020-EINFRA-1-2014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DataCloud</a:t>
            </a:r>
            <a:endParaRPr lang="it-IT" sz="4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51520" y="1200809"/>
            <a:ext cx="871296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Main goal</a:t>
            </a:r>
            <a:r>
              <a:rPr lang="en-US" sz="2000" dirty="0" smtClean="0"/>
              <a:t>: to develop a comprehensive computing platform, including and expanding a </a:t>
            </a:r>
            <a:r>
              <a:rPr lang="en-US" sz="2000" dirty="0" err="1" smtClean="0"/>
              <a:t>PaaS</a:t>
            </a:r>
            <a:r>
              <a:rPr lang="en-US" sz="2000" dirty="0" smtClean="0"/>
              <a:t> framework, which will allow public and private e-infrastructure service providers (such as EGI, EUDAT, PRACE, </a:t>
            </a:r>
            <a:r>
              <a:rPr lang="en-US" sz="2000" dirty="0" err="1" smtClean="0"/>
              <a:t>HelixNebula</a:t>
            </a:r>
            <a:r>
              <a:rPr lang="en-US" sz="2000" dirty="0" smtClean="0"/>
              <a:t>), to integrate their existing services and make them available to a wider user base in both the public and private sectors, for the benefit of scientific communities.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Key objectives</a:t>
            </a:r>
            <a:r>
              <a:rPr lang="en-US" sz="2000" dirty="0" smtClean="0"/>
              <a:t>: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 smtClean="0"/>
              <a:t>Integration of Grid and Cloud computing models into existing data centers.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 smtClean="0"/>
              <a:t>Support of hybrid (private/public) Clouds.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 smtClean="0"/>
              <a:t>Dynamic, fair-share based scheduling of local resources for both Clouds and Grids.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 smtClean="0"/>
              <a:t>Cloud federations and data center virtual extensions.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 smtClean="0"/>
              <a:t>Support for new models (e.g. distributed objects, Cloud based) for data access and management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 smtClean="0"/>
              <a:t>Simplification of resource instantiation and use.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 err="1" smtClean="0"/>
              <a:t>PaaS</a:t>
            </a:r>
            <a:r>
              <a:rPr lang="en-US" sz="2000" dirty="0" smtClean="0"/>
              <a:t>-level reusable component selection.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000" dirty="0" err="1" smtClean="0">
                <a:latin typeface="+mj-lt"/>
                <a:ea typeface="+mj-ea"/>
                <a:cs typeface="+mj-cs"/>
              </a:rPr>
              <a:t>DataCloud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/ </a:t>
            </a:r>
          </a:p>
          <a:p>
            <a:pPr algn="ctr">
              <a:spcBef>
                <a:spcPct val="0"/>
              </a:spcBef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Consorzio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(1)</a:t>
            </a:r>
            <a:endParaRPr lang="it-IT" sz="4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23528" y="2119496"/>
            <a:ext cx="86409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200" b="1" dirty="0" smtClean="0"/>
              <a:t>“The </a:t>
            </a:r>
            <a:r>
              <a:rPr lang="en-US" sz="3200" b="1" dirty="0" err="1" smtClean="0"/>
              <a:t>DataCloud</a:t>
            </a:r>
            <a:r>
              <a:rPr lang="en-US" sz="3200" b="1" dirty="0" smtClean="0"/>
              <a:t> project wants </a:t>
            </a:r>
            <a:r>
              <a:rPr lang="en-US" sz="3200" b="1" dirty="0" smtClean="0">
                <a:solidFill>
                  <a:srgbClr val="C00000"/>
                </a:solidFill>
              </a:rPr>
              <a:t>to exploit the formidable know-how that was built along the past ten years </a:t>
            </a:r>
            <a:r>
              <a:rPr lang="en-US" sz="3200" b="1" dirty="0" smtClean="0"/>
              <a:t>of collaborations through a consortium composed by </a:t>
            </a:r>
            <a:r>
              <a:rPr lang="en-US" sz="3200" b="1" dirty="0" smtClean="0">
                <a:solidFill>
                  <a:srgbClr val="C00000"/>
                </a:solidFill>
              </a:rPr>
              <a:t>the best European software developers, resource providers and e-infrastructures </a:t>
            </a:r>
            <a:r>
              <a:rPr lang="en-US" sz="3200" b="1" dirty="0" smtClean="0"/>
              <a:t>involved in distributed computing and directly </a:t>
            </a:r>
            <a:r>
              <a:rPr lang="en-US" sz="3200" b="1" dirty="0" smtClean="0">
                <a:solidFill>
                  <a:srgbClr val="C00000"/>
                </a:solidFill>
              </a:rPr>
              <a:t>involving key scientific communities</a:t>
            </a:r>
            <a:r>
              <a:rPr lang="en-US" sz="3200" b="1" dirty="0" smtClean="0"/>
              <a:t>.”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000" dirty="0" err="1" smtClean="0">
                <a:latin typeface="+mj-lt"/>
                <a:ea typeface="+mj-ea"/>
                <a:cs typeface="+mj-cs"/>
              </a:rPr>
              <a:t>DataCloud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/ </a:t>
            </a:r>
          </a:p>
          <a:p>
            <a:pPr algn="ctr">
              <a:spcBef>
                <a:spcPct val="0"/>
              </a:spcBef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Consorzio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(2)</a:t>
            </a:r>
            <a:endParaRPr lang="it-IT" sz="4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51520" y="1628800"/>
            <a:ext cx="3888432" cy="50405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Technology developers, resource and infrastructure providers: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INFN (IT)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EGI.eu (NL)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CSIC (ES)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KIT (DE)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DESY (DE)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LIP (PT)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CERN (CH)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IN2P3 (FR)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STFC (UK)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CESNET (CZ)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PSNC (PL)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err="1" smtClean="0"/>
              <a:t>Cyfronet</a:t>
            </a:r>
            <a:r>
              <a:rPr lang="en-US" sz="1600" b="1" dirty="0" smtClean="0"/>
              <a:t> (PL)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CEA (FR)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CMCC (IT)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b="1" dirty="0" smtClean="0"/>
              <a:t>UPV (ES) 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 Industry participation currently under discussion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7984" y="1628800"/>
            <a:ext cx="4536504" cy="50013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b="1" dirty="0" smtClean="0">
                <a:solidFill>
                  <a:srgbClr val="C00000"/>
                </a:solidFill>
              </a:rPr>
              <a:t>Scientific communities: 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400" b="1" dirty="0" smtClean="0"/>
              <a:t>BBMRI</a:t>
            </a:r>
            <a:r>
              <a:rPr lang="en-US" sz="1400" dirty="0" smtClean="0"/>
              <a:t> (</a:t>
            </a:r>
            <a:r>
              <a:rPr lang="en-US" sz="1400" dirty="0" err="1" smtClean="0"/>
              <a:t>Biobanking</a:t>
            </a:r>
            <a:r>
              <a:rPr lang="en-US" sz="1400" dirty="0" smtClean="0"/>
              <a:t> and </a:t>
            </a:r>
            <a:r>
              <a:rPr lang="en-US" sz="1400" dirty="0" err="1" smtClean="0"/>
              <a:t>Biomolecular</a:t>
            </a:r>
            <a:r>
              <a:rPr lang="en-US" sz="1400" dirty="0" smtClean="0"/>
              <a:t> Resources Research Infrastructure)	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400" b="1" dirty="0" err="1" smtClean="0"/>
              <a:t>EuroBioImaging</a:t>
            </a:r>
            <a:r>
              <a:rPr lang="en-US" sz="1400" dirty="0" smtClean="0"/>
              <a:t> (pan-European distributed imaging </a:t>
            </a:r>
            <a:r>
              <a:rPr lang="en-US" sz="1400" dirty="0" err="1" smtClean="0"/>
              <a:t>infrastructureto</a:t>
            </a:r>
            <a:r>
              <a:rPr lang="en-US" sz="1400" dirty="0" smtClean="0"/>
              <a:t> provide open access to innovative biological and medical imaging technologies)	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400" b="1" dirty="0" smtClean="0"/>
              <a:t>LBT</a:t>
            </a:r>
            <a:r>
              <a:rPr lang="en-US" sz="1400" dirty="0" smtClean="0"/>
              <a:t> and other </a:t>
            </a:r>
            <a:r>
              <a:rPr lang="en-US" sz="1400" dirty="0" err="1" smtClean="0"/>
              <a:t>astro</a:t>
            </a:r>
            <a:r>
              <a:rPr lang="en-US" sz="1400" dirty="0" smtClean="0"/>
              <a:t>-physics communities	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400" b="1" dirty="0" err="1" smtClean="0"/>
              <a:t>LifeWatch</a:t>
            </a:r>
            <a:r>
              <a:rPr lang="en-US" sz="1400" dirty="0" smtClean="0"/>
              <a:t> (European e-Science infrastructure for biodiversity and ecosystem research)	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400" b="1" dirty="0" smtClean="0"/>
              <a:t>DCH-RP</a:t>
            </a:r>
            <a:r>
              <a:rPr lang="en-US" sz="1400" dirty="0" smtClean="0"/>
              <a:t> (Digital Cultural Heritage – Roadmap for Preservation)	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400" b="1" dirty="0" err="1" smtClean="0"/>
              <a:t>Dariah</a:t>
            </a:r>
            <a:r>
              <a:rPr lang="en-US" sz="1400" dirty="0" smtClean="0"/>
              <a:t> (Digital Research Infrastructure for the Arts and Humanities)	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400" b="1" dirty="0" smtClean="0"/>
              <a:t>EMSO</a:t>
            </a:r>
            <a:r>
              <a:rPr lang="en-US" sz="1400" dirty="0" smtClean="0"/>
              <a:t> (European Multidisciplinary </a:t>
            </a:r>
            <a:r>
              <a:rPr lang="en-US" sz="1400" dirty="0" err="1" smtClean="0"/>
              <a:t>Seaﬂoor</a:t>
            </a:r>
            <a:r>
              <a:rPr lang="en-US" sz="1400" dirty="0" smtClean="0"/>
              <a:t> &amp; Water Column Observatory)	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400" b="1" dirty="0" err="1" smtClean="0"/>
              <a:t>WeNMR</a:t>
            </a:r>
            <a:r>
              <a:rPr lang="en-US" sz="1400" b="1" dirty="0" smtClean="0"/>
              <a:t>/INSTRUCT</a:t>
            </a:r>
            <a:r>
              <a:rPr lang="en-US" sz="1400" dirty="0" smtClean="0"/>
              <a:t>	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400" b="1" dirty="0" smtClean="0"/>
              <a:t>Elixir</a:t>
            </a:r>
            <a:r>
              <a:rPr lang="en-US" sz="1400" dirty="0" smtClean="0"/>
              <a:t> ES, CZ, IT (European infrastructure for biological information)	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400" b="1" dirty="0" smtClean="0"/>
              <a:t>CMCC</a:t>
            </a:r>
            <a:r>
              <a:rPr lang="en-US" sz="1400" dirty="0" smtClean="0"/>
              <a:t> (Euro-Mediterranean Center on Climate Change)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400" b="1" dirty="0" smtClean="0"/>
              <a:t>High-Energy Physics</a:t>
            </a:r>
            <a:endParaRPr lang="it-IT" sz="24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latin typeface="+mj-lt"/>
                <a:ea typeface="+mj-ea"/>
                <a:cs typeface="+mj-cs"/>
              </a:rPr>
              <a:t>Sommario</a:t>
            </a:r>
            <a:endParaRPr lang="it-IT" sz="4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827584" y="1466195"/>
            <a:ext cx="7992888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Progetti</a:t>
            </a:r>
            <a:r>
              <a:rPr lang="en-US" sz="2800" dirty="0" smtClean="0"/>
              <a:t> </a:t>
            </a:r>
            <a:r>
              <a:rPr lang="en-US" sz="2800" dirty="0" err="1" smtClean="0"/>
              <a:t>approvati</a:t>
            </a:r>
            <a:endParaRPr lang="en-US" sz="2800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 smtClean="0"/>
              <a:t> </a:t>
            </a:r>
            <a:r>
              <a:rPr lang="it-IT" sz="2000" dirty="0" smtClean="0"/>
              <a:t>Bando "Smart </a:t>
            </a:r>
            <a:r>
              <a:rPr lang="it-IT" sz="2000" dirty="0" err="1" smtClean="0"/>
              <a:t>Cities</a:t>
            </a:r>
            <a:r>
              <a:rPr lang="it-IT" sz="2000" dirty="0" smtClean="0"/>
              <a:t> and </a:t>
            </a:r>
            <a:r>
              <a:rPr lang="it-IT" sz="2000" dirty="0" err="1" smtClean="0"/>
              <a:t>Communities</a:t>
            </a:r>
            <a:r>
              <a:rPr lang="it-IT" sz="2000" dirty="0" smtClean="0"/>
              <a:t>"</a:t>
            </a:r>
            <a:endParaRPr lang="en-US" sz="2000" dirty="0" smtClean="0"/>
          </a:p>
          <a:p>
            <a:pPr lvl="2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dirty="0" smtClean="0"/>
              <a:t>  </a:t>
            </a:r>
            <a:r>
              <a:rPr lang="en-US" sz="2000" i="1" dirty="0" smtClean="0"/>
              <a:t>Open City Platform</a:t>
            </a:r>
            <a:endParaRPr lang="it-IT" sz="2000" i="1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Progetti</a:t>
            </a:r>
            <a:r>
              <a:rPr lang="en-US" sz="2800" dirty="0" smtClean="0"/>
              <a:t> in </a:t>
            </a:r>
            <a:r>
              <a:rPr lang="en-US" sz="2800" dirty="0" err="1" smtClean="0"/>
              <a:t>attesa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approvazione</a:t>
            </a:r>
            <a:endParaRPr lang="en-US" sz="2800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 smtClean="0"/>
              <a:t>Call H2020-ICT-2014-1 </a:t>
            </a:r>
          </a:p>
          <a:p>
            <a:pPr lvl="2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i="1" dirty="0" smtClean="0"/>
              <a:t> </a:t>
            </a:r>
            <a:r>
              <a:rPr lang="en-US" sz="2000" i="1" dirty="0" err="1" smtClean="0"/>
              <a:t>FONDACloud</a:t>
            </a:r>
            <a:endParaRPr lang="en-US" sz="2000" i="1" dirty="0" smtClean="0"/>
          </a:p>
          <a:p>
            <a:pPr lvl="2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i="1" dirty="0" smtClean="0"/>
              <a:t> </a:t>
            </a:r>
            <a:r>
              <a:rPr lang="en-US" sz="2000" i="1" dirty="0" err="1" smtClean="0"/>
              <a:t>XZELCloud</a:t>
            </a:r>
            <a:endParaRPr lang="en-US" sz="2000" i="1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 err="1" smtClean="0"/>
              <a:t>Progetti</a:t>
            </a:r>
            <a:r>
              <a:rPr lang="en-US" sz="2800" dirty="0" smtClean="0"/>
              <a:t> in </a:t>
            </a:r>
            <a:r>
              <a:rPr lang="en-US" sz="2800" dirty="0" err="1" smtClean="0"/>
              <a:t>fase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dirty="0" err="1" smtClean="0"/>
              <a:t>preparazione</a:t>
            </a:r>
            <a:endParaRPr lang="en-US" sz="2800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2000" dirty="0" smtClean="0"/>
              <a:t>Call H2020-EINFRA-1-2014</a:t>
            </a:r>
          </a:p>
          <a:p>
            <a:pPr lvl="2">
              <a:spcAft>
                <a:spcPts val="600"/>
              </a:spcAft>
              <a:buFont typeface="Courier New" pitchFamily="49" charset="0"/>
              <a:buChar char="o"/>
            </a:pPr>
            <a:r>
              <a:rPr lang="en-US" sz="2000" dirty="0" smtClean="0"/>
              <a:t> </a:t>
            </a:r>
            <a:r>
              <a:rPr lang="en-US" sz="2000" i="1" dirty="0" err="1" smtClean="0"/>
              <a:t>DataCloud</a:t>
            </a:r>
            <a:endParaRPr lang="it-IT" sz="2000" i="1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DataCloud</a:t>
            </a:r>
            <a:endParaRPr lang="it-IT" sz="4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51520" y="1200809"/>
            <a:ext cx="871296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3200" dirty="0" err="1" smtClean="0"/>
              <a:t>Aree</a:t>
            </a:r>
            <a:r>
              <a:rPr lang="en-US" sz="3200" dirty="0" smtClean="0"/>
              <a:t> </a:t>
            </a:r>
            <a:r>
              <a:rPr lang="en-US" sz="3200" dirty="0" err="1" smtClean="0"/>
              <a:t>di</a:t>
            </a:r>
            <a:r>
              <a:rPr lang="en-US" sz="3200" dirty="0" smtClean="0"/>
              <a:t> </a:t>
            </a:r>
            <a:r>
              <a:rPr lang="en-US" sz="3200" dirty="0" err="1" smtClean="0"/>
              <a:t>innovazione</a:t>
            </a:r>
            <a:r>
              <a:rPr lang="en-US" sz="3200" dirty="0" smtClean="0"/>
              <a:t> </a:t>
            </a:r>
            <a:r>
              <a:rPr lang="en-US" sz="3200" dirty="0" err="1" smtClean="0"/>
              <a:t>tecnologica</a:t>
            </a:r>
            <a:r>
              <a:rPr lang="en-US" sz="3200" dirty="0" smtClean="0"/>
              <a:t> </a:t>
            </a:r>
            <a:r>
              <a:rPr lang="en-US" sz="3200" dirty="0" err="1" smtClean="0"/>
              <a:t>identificate</a:t>
            </a:r>
            <a:r>
              <a:rPr lang="en-US" sz="3200" dirty="0" smtClean="0"/>
              <a:t>: </a:t>
            </a:r>
            <a:endParaRPr lang="en-US" sz="2800" dirty="0" smtClean="0"/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Scheduling within </a:t>
            </a:r>
            <a:r>
              <a:rPr lang="en-US" sz="2800" dirty="0" err="1" smtClean="0"/>
              <a:t>IaaS</a:t>
            </a:r>
            <a:r>
              <a:rPr lang="en-US" sz="2800" dirty="0" smtClean="0"/>
              <a:t> 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Exploitation of Virtualization Techniques 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Dynamically Distributed Virtual Data Centers 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Service Orchestration 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Exploitation of Data Locality 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Security/AAI 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Big Data: Management, Access, Transfer </a:t>
            </a:r>
          </a:p>
          <a:p>
            <a:pPr marL="971550" lvl="1" indent="-514350">
              <a:spcAft>
                <a:spcPts val="600"/>
              </a:spcAft>
              <a:buFont typeface="+mj-lt"/>
              <a:buAutoNum type="arabicPeriod"/>
            </a:pPr>
            <a:r>
              <a:rPr lang="en-US" sz="2800" dirty="0" smtClean="0"/>
              <a:t>Pilot Test Bed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DataCloud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/Scheduling</a:t>
            </a:r>
            <a:endParaRPr lang="it-IT" sz="4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51520" y="1628800"/>
            <a:ext cx="871296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400" dirty="0" smtClean="0"/>
              <a:t>Introduction of flexible local, batch-like scheduling and prioritization capabilities into the most popular </a:t>
            </a:r>
            <a:r>
              <a:rPr lang="en-US" sz="2400" dirty="0" err="1" smtClean="0"/>
              <a:t>IaaS</a:t>
            </a:r>
            <a:r>
              <a:rPr lang="en-US" sz="2400" dirty="0" smtClean="0"/>
              <a:t> solutions.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 Scheduling across hybrid Clouds. 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 On-demand resource pooling (“Cluster-as-a-Service”-like). 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 Scheduling of virtual distributed clusters. 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 Scheduling associated to network bandwidth allocation/availability. 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 Scheduling based on resource location. 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 Services for resource discovery and monitoring.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32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 smtClean="0">
                <a:latin typeface="+mj-lt"/>
                <a:ea typeface="+mj-ea"/>
                <a:cs typeface="+mj-cs"/>
              </a:rPr>
              <a:t>DataCloud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/ </a:t>
            </a: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Exploitation of Virtualization </a:t>
            </a: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Techniques </a:t>
            </a:r>
            <a:endParaRPr lang="it-IT" sz="3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51520" y="1772816"/>
            <a:ext cx="871296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 Support of new patterns for application development and shipment through containers associated to Cloud provisioning. 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 Use of special-purpose hardware (e.g.: GPUs, accelerators, low-latency networks) coupled with virtualization.</a:t>
            </a:r>
            <a:endParaRPr lang="en-US" sz="2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790950"/>
            <a:ext cx="596265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32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 smtClean="0">
                <a:latin typeface="+mj-lt"/>
                <a:ea typeface="+mj-ea"/>
                <a:cs typeface="+mj-cs"/>
              </a:rPr>
              <a:t>DataCloud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/ </a:t>
            </a: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Dynamically distributed virtual data centers</a:t>
            </a:r>
            <a:endParaRPr lang="it-IT" sz="3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51520" y="1901731"/>
            <a:ext cx="87129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 Given the constant increase and commoditizing of network bandwidth, the project will make it possible to dynamically: </a:t>
            </a:r>
          </a:p>
          <a:p>
            <a:pPr lvl="1">
              <a:spcAft>
                <a:spcPts val="1800"/>
              </a:spcAft>
              <a:buFont typeface="Wingdings" pitchFamily="2" charset="2"/>
              <a:buChar char="ü"/>
            </a:pPr>
            <a:r>
              <a:rPr lang="en-US" sz="2400" dirty="0" smtClean="0"/>
              <a:t>Exploit hybrid Cloud deployments. </a:t>
            </a:r>
          </a:p>
          <a:p>
            <a:pPr lvl="1">
              <a:spcAft>
                <a:spcPts val="1800"/>
              </a:spcAft>
              <a:buFont typeface="Wingdings" pitchFamily="2" charset="2"/>
              <a:buChar char="ü"/>
            </a:pPr>
            <a:r>
              <a:rPr lang="en-US" sz="2400" dirty="0" smtClean="0"/>
              <a:t>Transparently extend data centers to remote locations.</a:t>
            </a:r>
            <a:endParaRPr lang="en-US" sz="20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573860"/>
            <a:ext cx="88868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000" dirty="0" err="1" smtClean="0">
                <a:latin typeface="+mj-lt"/>
                <a:ea typeface="+mj-ea"/>
                <a:cs typeface="+mj-cs"/>
              </a:rPr>
              <a:t>DataCloud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/ </a:t>
            </a:r>
          </a:p>
          <a:p>
            <a:pPr algn="ctr">
              <a:spcBef>
                <a:spcPct val="0"/>
              </a:spcBef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Service Orchestration</a:t>
            </a:r>
            <a:endParaRPr lang="it-IT" sz="4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51520" y="1700808"/>
            <a:ext cx="8712968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 Extend/connect different </a:t>
            </a:r>
            <a:r>
              <a:rPr lang="en-US" sz="2000" dirty="0" err="1" smtClean="0"/>
              <a:t>IaaS</a:t>
            </a:r>
            <a:r>
              <a:rPr lang="en-US" sz="2000" dirty="0" smtClean="0"/>
              <a:t> layers into a </a:t>
            </a:r>
            <a:r>
              <a:rPr lang="en-US" sz="2000" dirty="0" err="1" smtClean="0"/>
              <a:t>PaaS</a:t>
            </a:r>
            <a:r>
              <a:rPr lang="en-US" sz="2000" dirty="0" smtClean="0"/>
              <a:t> layer.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 Selection of components needed for a particular task and instantiation of the appropriate resources in multiple, federated, possibly hybrid Clouds. Components might for example be related to: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rgbClr val="C00000"/>
                </a:solidFill>
              </a:rPr>
              <a:t>Highly-available</a:t>
            </a:r>
            <a:r>
              <a:rPr lang="en-US" dirty="0" smtClean="0"/>
              <a:t> solutions (mission-critical apps, disaster recovery).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Specific capabilities (low-latency connections, </a:t>
            </a:r>
            <a:r>
              <a:rPr lang="en-US" dirty="0" smtClean="0">
                <a:solidFill>
                  <a:srgbClr val="C00000"/>
                </a:solidFill>
              </a:rPr>
              <a:t>GPU devices </a:t>
            </a:r>
            <a:r>
              <a:rPr lang="en-US" dirty="0" smtClean="0"/>
              <a:t>e.g. for HPC-type resources). 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Composition of </a:t>
            </a:r>
            <a:r>
              <a:rPr lang="en-US" dirty="0" smtClean="0">
                <a:solidFill>
                  <a:srgbClr val="C00000"/>
                </a:solidFill>
              </a:rPr>
              <a:t>data analysis workflows</a:t>
            </a:r>
            <a:r>
              <a:rPr lang="en-US" dirty="0" smtClean="0"/>
              <a:t>, potentially serving multiple scientific communities. </a:t>
            </a:r>
          </a:p>
          <a:p>
            <a:pPr lvl="1">
              <a:spcAft>
                <a:spcPts val="1200"/>
              </a:spcAft>
              <a:buFont typeface="Wingdings" pitchFamily="2" charset="2"/>
              <a:buChar char="ü"/>
            </a:pPr>
            <a:r>
              <a:rPr lang="en-US" dirty="0" smtClean="0">
                <a:solidFill>
                  <a:srgbClr val="C00000"/>
                </a:solidFill>
              </a:rPr>
              <a:t>Interactive use-cases</a:t>
            </a:r>
            <a:r>
              <a:rPr lang="en-US" dirty="0" smtClean="0"/>
              <a:t>, providing services covering small/medium fast execution environments, with possible specific focus on </a:t>
            </a:r>
            <a:r>
              <a:rPr lang="en-US" dirty="0" err="1" smtClean="0"/>
              <a:t>QoS</a:t>
            </a:r>
            <a:r>
              <a:rPr lang="en-US" dirty="0" smtClean="0"/>
              <a:t>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Component/service selections will be made easier through the use and extension of Scientific Portals.</a:t>
            </a:r>
            <a:endParaRPr lang="en-US" sz="16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000" dirty="0" err="1" smtClean="0">
                <a:latin typeface="+mj-lt"/>
                <a:ea typeface="+mj-ea"/>
                <a:cs typeface="+mj-cs"/>
              </a:rPr>
              <a:t>DataCloud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/ </a:t>
            </a:r>
          </a:p>
          <a:p>
            <a:pPr algn="ctr">
              <a:spcBef>
                <a:spcPct val="0"/>
              </a:spcBef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Exploitation of Data Locality</a:t>
            </a:r>
            <a:endParaRPr lang="it-IT" sz="4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51520" y="1700808"/>
            <a:ext cx="87129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800" dirty="0" smtClean="0"/>
              <a:t>The focus of this area is on the dynamic exploitation of data locality according to user requirements:</a:t>
            </a:r>
            <a:endParaRPr lang="en-US" sz="2400" dirty="0" smtClean="0"/>
          </a:p>
          <a:p>
            <a:pPr lvl="1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400" dirty="0" smtClean="0"/>
              <a:t>E.g. automatic data distribution to/across multiple zones of a given data centre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 smtClean="0"/>
              <a:t>This can be useful at both local (single data center) and distributed (multiple, federated data centers) levels. </a:t>
            </a:r>
            <a:endParaRPr lang="en-US" sz="2400" dirty="0" smtClean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800" dirty="0" smtClean="0"/>
              <a:t>This is linked to the Scheduling area and requires consideration of network and storage topologies. </a:t>
            </a:r>
            <a:endParaRPr lang="en-US" sz="2400" dirty="0" smtClean="0"/>
          </a:p>
          <a:p>
            <a:pPr lvl="1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2400" dirty="0" smtClean="0"/>
              <a:t> Users should not be aware of the details of data distribution.</a:t>
            </a:r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000" dirty="0" err="1" smtClean="0">
                <a:latin typeface="+mj-lt"/>
                <a:ea typeface="+mj-ea"/>
                <a:cs typeface="+mj-cs"/>
              </a:rPr>
              <a:t>DataCloud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/ </a:t>
            </a:r>
          </a:p>
          <a:p>
            <a:pPr algn="ctr">
              <a:spcBef>
                <a:spcPct val="0"/>
              </a:spcBef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Security-AAI</a:t>
            </a:r>
            <a:endParaRPr lang="it-IT" sz="4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251520" y="1628800"/>
            <a:ext cx="871296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  </a:t>
            </a:r>
            <a:r>
              <a:rPr lang="en-US" sz="2200" dirty="0" smtClean="0"/>
              <a:t>Secure data access for all types of data.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dirty="0" smtClean="0"/>
              <a:t>  </a:t>
            </a:r>
            <a:r>
              <a:rPr lang="en-US" sz="2200" dirty="0" smtClean="0">
                <a:solidFill>
                  <a:srgbClr val="C00000"/>
                </a:solidFill>
              </a:rPr>
              <a:t>Federated user authentication and SSO</a:t>
            </a:r>
            <a:r>
              <a:rPr lang="en-US" sz="2200" dirty="0" smtClean="0"/>
              <a:t> based on the user credentials provided by home hosting laboratory or institutions.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dirty="0" smtClean="0"/>
              <a:t>  </a:t>
            </a:r>
            <a:r>
              <a:rPr lang="en-US" sz="2200" dirty="0" smtClean="0">
                <a:solidFill>
                  <a:srgbClr val="C00000"/>
                </a:solidFill>
              </a:rPr>
              <a:t>Support for VO attributes and policies </a:t>
            </a:r>
            <a:r>
              <a:rPr lang="en-US" sz="2200" dirty="0" smtClean="0"/>
              <a:t>in existing open-source Cloud platforms and in </a:t>
            </a:r>
            <a:r>
              <a:rPr lang="en-US" sz="2200" dirty="0" err="1" smtClean="0"/>
              <a:t>PaaS</a:t>
            </a:r>
            <a:r>
              <a:rPr lang="en-US" sz="2200" dirty="0" smtClean="0"/>
              <a:t>/</a:t>
            </a:r>
            <a:r>
              <a:rPr lang="en-US" sz="2200" dirty="0" err="1" smtClean="0"/>
              <a:t>SaaS</a:t>
            </a:r>
            <a:r>
              <a:rPr lang="en-US" sz="2200" dirty="0" smtClean="0"/>
              <a:t> solutions.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dirty="0" smtClean="0"/>
              <a:t>  “Catch-all” Identity Federation and Identity Providers for “homeless” users.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dirty="0" smtClean="0"/>
              <a:t>  </a:t>
            </a:r>
            <a:r>
              <a:rPr lang="en-US" sz="2200" dirty="0" smtClean="0">
                <a:solidFill>
                  <a:srgbClr val="C00000"/>
                </a:solidFill>
              </a:rPr>
              <a:t>Policy management and distribution service </a:t>
            </a:r>
            <a:r>
              <a:rPr lang="en-US" sz="2200" dirty="0" smtClean="0"/>
              <a:t>enabling Cloud federation-wide access control services for attribute and credential-based access requirements.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200" dirty="0" smtClean="0"/>
              <a:t>  Integration </a:t>
            </a:r>
            <a:r>
              <a:rPr lang="en-US" sz="2200" dirty="0" smtClean="0">
                <a:solidFill>
                  <a:srgbClr val="C00000"/>
                </a:solidFill>
              </a:rPr>
              <a:t>of SAML-based </a:t>
            </a:r>
            <a:r>
              <a:rPr lang="en-US" sz="2200" dirty="0" smtClean="0"/>
              <a:t>federated authentication and authorization mechanisms in order to simplify credential management and delegation.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32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 smtClean="0">
                <a:latin typeface="+mj-lt"/>
                <a:ea typeface="+mj-ea"/>
                <a:cs typeface="+mj-cs"/>
              </a:rPr>
              <a:t>DataCloud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/ </a:t>
            </a: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“Big Data”: Management, Access, Transfer (1)</a:t>
            </a:r>
            <a:endParaRPr lang="it-IT" sz="3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79512" y="1628800"/>
            <a:ext cx="88569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400" dirty="0" smtClean="0"/>
              <a:t>Creation of a </a:t>
            </a:r>
            <a:r>
              <a:rPr lang="en-US" sz="2400" dirty="0" smtClean="0">
                <a:solidFill>
                  <a:srgbClr val="C00000"/>
                </a:solidFill>
              </a:rPr>
              <a:t>distributed archive and catalogue </a:t>
            </a:r>
            <a:r>
              <a:rPr lang="en-US" sz="2400" dirty="0" smtClean="0"/>
              <a:t>for the federation of storage systems with automatic failover for data access; implementation of mechanisms to enforce consistency checks and self-recovery procedures of data for both object and block data types.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 Development/support of platforms to provide </a:t>
            </a:r>
            <a:r>
              <a:rPr lang="en-US" sz="2400" dirty="0" smtClean="0">
                <a:solidFill>
                  <a:srgbClr val="C00000"/>
                </a:solidFill>
              </a:rPr>
              <a:t>high performance data analysis</a:t>
            </a:r>
            <a:r>
              <a:rPr lang="en-US" sz="2400" dirty="0" smtClean="0"/>
              <a:t>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 Consolidation of technologies for data access and archiving through standard protocols (e.g. HTTP/</a:t>
            </a:r>
            <a:r>
              <a:rPr lang="en-US" sz="2400" dirty="0" err="1" smtClean="0"/>
              <a:t>WebDAV</a:t>
            </a:r>
            <a:r>
              <a:rPr lang="en-US" sz="2400" dirty="0" smtClean="0"/>
              <a:t>); definition and development of a </a:t>
            </a:r>
            <a:r>
              <a:rPr lang="en-US" sz="2400" dirty="0" smtClean="0">
                <a:solidFill>
                  <a:srgbClr val="C00000"/>
                </a:solidFill>
              </a:rPr>
              <a:t>Federated Data Storage-as-a-Service solution </a:t>
            </a:r>
            <a:r>
              <a:rPr lang="en-US" sz="2400" dirty="0" smtClean="0"/>
              <a:t>to satisfy different types of requests and needs, leveraging multiple storage solutions in different infrastructures, associated to </a:t>
            </a:r>
            <a:r>
              <a:rPr lang="en-US" sz="2400" dirty="0" smtClean="0">
                <a:solidFill>
                  <a:srgbClr val="C00000"/>
                </a:solidFill>
              </a:rPr>
              <a:t>standard protocols </a:t>
            </a:r>
            <a:r>
              <a:rPr lang="en-US" sz="2400" dirty="0" smtClean="0"/>
              <a:t>such as S3, CDMI, etc.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2606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32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3200" dirty="0" err="1" smtClean="0">
                <a:latin typeface="+mj-lt"/>
                <a:ea typeface="+mj-ea"/>
                <a:cs typeface="+mj-cs"/>
              </a:rPr>
              <a:t>DataCloud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/ </a:t>
            </a:r>
          </a:p>
          <a:p>
            <a:pPr algn="ctr">
              <a:spcBef>
                <a:spcPct val="0"/>
              </a:spcBef>
            </a:pPr>
            <a:r>
              <a:rPr lang="en-US" sz="3200" dirty="0" smtClean="0">
                <a:latin typeface="+mj-lt"/>
                <a:ea typeface="+mj-ea"/>
                <a:cs typeface="+mj-cs"/>
              </a:rPr>
              <a:t>“Big Data”: Management, Access, Transfer (2)</a:t>
            </a:r>
            <a:endParaRPr lang="it-IT" sz="32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79512" y="1772816"/>
            <a:ext cx="88569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 Definition of an </a:t>
            </a:r>
            <a:r>
              <a:rPr lang="en-US" sz="2400" dirty="0" smtClean="0">
                <a:solidFill>
                  <a:srgbClr val="C00000"/>
                </a:solidFill>
              </a:rPr>
              <a:t>abstraction layer </a:t>
            </a:r>
            <a:r>
              <a:rPr lang="en-US" sz="2400" dirty="0" smtClean="0"/>
              <a:t>aiming to provide a high-level and advanced data managements features.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 Definition of </a:t>
            </a:r>
            <a:r>
              <a:rPr lang="en-US" sz="2400" dirty="0" smtClean="0">
                <a:solidFill>
                  <a:srgbClr val="C00000"/>
                </a:solidFill>
              </a:rPr>
              <a:t>high level services </a:t>
            </a:r>
            <a:r>
              <a:rPr lang="en-US" sz="2400" dirty="0" smtClean="0"/>
              <a:t>to move very large data sets, able to deal with failures of software and hardware components in an heterogeneous Cloud infrastructure.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 Address topics such as </a:t>
            </a:r>
            <a:r>
              <a:rPr lang="en-US" sz="2400" dirty="0" smtClean="0">
                <a:solidFill>
                  <a:srgbClr val="C00000"/>
                </a:solidFill>
              </a:rPr>
              <a:t>integrity, security and privacy</a:t>
            </a:r>
            <a:r>
              <a:rPr lang="en-US" sz="2400" dirty="0" smtClean="0"/>
              <a:t>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 Provide “</a:t>
            </a:r>
            <a:r>
              <a:rPr lang="en-US" sz="2400" dirty="0" smtClean="0">
                <a:solidFill>
                  <a:srgbClr val="C00000"/>
                </a:solidFill>
              </a:rPr>
              <a:t>personal-storage</a:t>
            </a:r>
            <a:r>
              <a:rPr lang="en-US" sz="2400" dirty="0" smtClean="0"/>
              <a:t>” services for small to medium scientific collaborations.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/>
              <a:t> Development of a </a:t>
            </a:r>
            <a:r>
              <a:rPr lang="en-US" sz="2400" dirty="0" smtClean="0">
                <a:solidFill>
                  <a:srgbClr val="C00000"/>
                </a:solidFill>
              </a:rPr>
              <a:t>Data Life Cycle management </a:t>
            </a:r>
            <a:r>
              <a:rPr lang="en-US" sz="2400" dirty="0" smtClean="0"/>
              <a:t>system (policy-based data management).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000" dirty="0" err="1" smtClean="0">
                <a:latin typeface="+mj-lt"/>
                <a:ea typeface="+mj-ea"/>
                <a:cs typeface="+mj-cs"/>
              </a:rPr>
              <a:t>DataCloud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/ </a:t>
            </a:r>
          </a:p>
          <a:p>
            <a:pPr algn="ctr">
              <a:spcBef>
                <a:spcPct val="0"/>
              </a:spcBef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Pilot Test Bed</a:t>
            </a:r>
            <a:endParaRPr lang="it-IT" sz="40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23528" y="2254220"/>
            <a:ext cx="86409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200" dirty="0" smtClean="0"/>
              <a:t>Some of the project partners will make available a distributed pilot test bed to enable full testing of the new services and </a:t>
            </a:r>
            <a:r>
              <a:rPr lang="en-US" sz="3200" b="1" dirty="0" smtClean="0">
                <a:solidFill>
                  <a:srgbClr val="C00000"/>
                </a:solidFill>
              </a:rPr>
              <a:t>to provide a smooth migration path from current batch-based Grid Data Center to a new heterogeneous, hybrid Cloud-based federated distributed infrastructure</a:t>
            </a:r>
            <a:r>
              <a:rPr lang="en-US" sz="3200" dirty="0" smtClean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err="1" smtClean="0">
                <a:latin typeface="+mj-lt"/>
                <a:ea typeface="+mj-ea"/>
                <a:cs typeface="+mj-cs"/>
              </a:rPr>
              <a:t>Progetto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approvato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: OCP</a:t>
            </a:r>
            <a:endParaRPr lang="it-IT" sz="4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23528" y="1124744"/>
            <a:ext cx="8496944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it-IT" b="1" dirty="0" smtClean="0">
                <a:solidFill>
                  <a:srgbClr val="C00000"/>
                </a:solidFill>
              </a:rPr>
              <a:t>OCP (Open City </a:t>
            </a:r>
            <a:r>
              <a:rPr lang="it-IT" b="1" dirty="0" err="1" smtClean="0">
                <a:solidFill>
                  <a:srgbClr val="C00000"/>
                </a:solidFill>
              </a:rPr>
              <a:t>Platform</a:t>
            </a:r>
            <a:r>
              <a:rPr lang="it-IT" b="1" dirty="0" smtClean="0">
                <a:solidFill>
                  <a:srgbClr val="C00000"/>
                </a:solidFill>
              </a:rPr>
              <a:t>) </a:t>
            </a:r>
            <a:r>
              <a:rPr lang="it-IT" dirty="0" smtClean="0"/>
              <a:t>e' un Progetto inter-regionale di innovazione sociale, vincitore nell' ambito di "</a:t>
            </a:r>
            <a:r>
              <a:rPr lang="it-IT" dirty="0" err="1" smtClean="0"/>
              <a:t>Cloud</a:t>
            </a:r>
            <a:r>
              <a:rPr lang="it-IT" dirty="0" smtClean="0"/>
              <a:t> </a:t>
            </a:r>
            <a:r>
              <a:rPr lang="it-IT" dirty="0" err="1" smtClean="0"/>
              <a:t>computing</a:t>
            </a:r>
            <a:r>
              <a:rPr lang="it-IT" dirty="0" smtClean="0"/>
              <a:t> </a:t>
            </a:r>
            <a:r>
              <a:rPr lang="it-IT" dirty="0" err="1" smtClean="0"/>
              <a:t>technologies</a:t>
            </a:r>
            <a:r>
              <a:rPr lang="it-IT" dirty="0" smtClean="0"/>
              <a:t> per </a:t>
            </a:r>
            <a:r>
              <a:rPr lang="it-IT" dirty="0" err="1" smtClean="0"/>
              <a:t>smart</a:t>
            </a:r>
            <a:r>
              <a:rPr lang="it-IT" dirty="0" smtClean="0"/>
              <a:t> </a:t>
            </a:r>
            <a:r>
              <a:rPr lang="it-IT" dirty="0" err="1" smtClean="0"/>
              <a:t>government</a:t>
            </a:r>
            <a:r>
              <a:rPr lang="it-IT" dirty="0" smtClean="0"/>
              <a:t>", proposto per il bando "Smart </a:t>
            </a:r>
            <a:r>
              <a:rPr lang="it-IT" dirty="0" err="1" smtClean="0"/>
              <a:t>Cities</a:t>
            </a:r>
            <a:r>
              <a:rPr lang="it-IT" dirty="0" smtClean="0"/>
              <a:t> and </a:t>
            </a:r>
            <a:r>
              <a:rPr lang="it-IT" dirty="0" err="1" smtClean="0"/>
              <a:t>Communities</a:t>
            </a:r>
            <a:r>
              <a:rPr lang="it-IT" dirty="0" smtClean="0"/>
              <a:t>" </a:t>
            </a:r>
            <a:r>
              <a:rPr lang="it-IT" dirty="0" err="1" smtClean="0"/>
              <a:t>D.D.</a:t>
            </a:r>
            <a:r>
              <a:rPr lang="it-IT" dirty="0" smtClean="0"/>
              <a:t> 391/Ric del 5 luglio 2012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Durata</a:t>
            </a:r>
            <a:r>
              <a:rPr lang="en-US" dirty="0" smtClean="0"/>
              <a:t>: </a:t>
            </a:r>
            <a:r>
              <a:rPr lang="en-US" b="1" dirty="0" smtClean="0">
                <a:solidFill>
                  <a:srgbClr val="C00000"/>
                </a:solidFill>
              </a:rPr>
              <a:t>30 </a:t>
            </a:r>
            <a:r>
              <a:rPr lang="en-US" b="1" dirty="0" err="1" smtClean="0">
                <a:solidFill>
                  <a:srgbClr val="C00000"/>
                </a:solidFill>
              </a:rPr>
              <a:t>mesi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 (1/1/2014-30/6/2016, ma </a:t>
            </a:r>
            <a:r>
              <a:rPr lang="en-US" dirty="0" err="1" smtClean="0"/>
              <a:t>primi</a:t>
            </a:r>
            <a:r>
              <a:rPr lang="en-US" dirty="0" smtClean="0"/>
              <a:t> kick-off meetings </a:t>
            </a:r>
            <a:r>
              <a:rPr lang="en-US" dirty="0" err="1" smtClean="0"/>
              <a:t>dal</a:t>
            </a:r>
            <a:r>
              <a:rPr lang="en-US" dirty="0" smtClean="0"/>
              <a:t> 10/6/2014)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Budget: </a:t>
            </a:r>
            <a:r>
              <a:rPr lang="en-US" b="1" dirty="0" smtClean="0">
                <a:solidFill>
                  <a:srgbClr val="C00000"/>
                </a:solidFill>
              </a:rPr>
              <a:t>12M€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cui </a:t>
            </a:r>
            <a:r>
              <a:rPr lang="en-US" b="1" dirty="0" smtClean="0">
                <a:solidFill>
                  <a:srgbClr val="C00000"/>
                </a:solidFill>
              </a:rPr>
              <a:t>1.6M€</a:t>
            </a:r>
            <a:r>
              <a:rPr lang="en-US" dirty="0" smtClean="0"/>
              <a:t> </a:t>
            </a:r>
            <a:r>
              <a:rPr lang="en-US" dirty="0" err="1" smtClean="0"/>
              <a:t>all’INFN</a:t>
            </a:r>
            <a:r>
              <a:rPr lang="en-US" dirty="0" smtClean="0"/>
              <a:t> (278PM), </a:t>
            </a:r>
            <a:r>
              <a:rPr lang="en-US" dirty="0" err="1" smtClean="0"/>
              <a:t>di</a:t>
            </a:r>
            <a:r>
              <a:rPr lang="en-US" dirty="0" smtClean="0"/>
              <a:t> cui </a:t>
            </a:r>
            <a:r>
              <a:rPr lang="en-US" b="1" dirty="0" smtClean="0">
                <a:solidFill>
                  <a:srgbClr val="C00000"/>
                </a:solidFill>
              </a:rPr>
              <a:t>300k€ a INFN-</a:t>
            </a:r>
            <a:r>
              <a:rPr lang="en-US" b="1" dirty="0" err="1" smtClean="0">
                <a:solidFill>
                  <a:srgbClr val="C00000"/>
                </a:solidFill>
              </a:rPr>
              <a:t>Padova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(45PM)</a:t>
            </a:r>
            <a:endParaRPr lang="it-IT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it-IT" b="1" dirty="0" smtClean="0"/>
              <a:t> </a:t>
            </a:r>
            <a:r>
              <a:rPr lang="it-IT" dirty="0" smtClean="0"/>
              <a:t>Soggetti attuatori: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err="1" smtClean="0"/>
              <a:t>Almaviva</a:t>
            </a:r>
            <a:r>
              <a:rPr lang="en-US" sz="1400" dirty="0" smtClean="0"/>
              <a:t> the Italian Innovation Company </a:t>
            </a:r>
            <a:r>
              <a:rPr lang="en-US" sz="1400" dirty="0" err="1" smtClean="0"/>
              <a:t>SpA</a:t>
            </a:r>
            <a:endParaRPr lang="it-IT" sz="1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it-IT" sz="1400" dirty="0" err="1" smtClean="0"/>
              <a:t>Maggioli</a:t>
            </a:r>
            <a:r>
              <a:rPr lang="it-IT" sz="1400" dirty="0" smtClean="0"/>
              <a:t> SpA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err="1" smtClean="0"/>
              <a:t>Santer</a:t>
            </a:r>
            <a:r>
              <a:rPr lang="en-US" sz="1400" dirty="0" smtClean="0"/>
              <a:t> Reply </a:t>
            </a:r>
            <a:r>
              <a:rPr lang="en-US" sz="1400" dirty="0" err="1" smtClean="0"/>
              <a:t>SpA</a:t>
            </a:r>
            <a:endParaRPr lang="en-US" sz="1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TD group </a:t>
            </a:r>
            <a:r>
              <a:rPr lang="en-US" sz="1400" dirty="0" err="1" smtClean="0"/>
              <a:t>SpA</a:t>
            </a:r>
            <a:endParaRPr lang="it-IT" sz="1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err="1" smtClean="0"/>
              <a:t>Pluservice</a:t>
            </a:r>
            <a:r>
              <a:rPr lang="en-US" sz="1400" dirty="0" smtClean="0"/>
              <a:t> </a:t>
            </a:r>
            <a:r>
              <a:rPr lang="en-US" sz="1400" dirty="0" err="1" smtClean="0"/>
              <a:t>s.r.l</a:t>
            </a:r>
            <a:r>
              <a:rPr lang="en-US" sz="1400" dirty="0" smtClean="0"/>
              <a:t> </a:t>
            </a:r>
            <a:r>
              <a:rPr lang="en-US" sz="1400" dirty="0" err="1" smtClean="0"/>
              <a:t>capofila</a:t>
            </a:r>
            <a:r>
              <a:rPr lang="en-US" sz="1400" dirty="0" smtClean="0"/>
              <a:t> </a:t>
            </a:r>
            <a:r>
              <a:rPr lang="en-US" sz="1400" dirty="0" err="1" smtClean="0"/>
              <a:t>della</a:t>
            </a:r>
            <a:r>
              <a:rPr lang="en-US" sz="1400" dirty="0" smtClean="0"/>
              <a:t> ATI Marche (E-LINKING ONLINE SYSTEMS SRL, ETT </a:t>
            </a:r>
            <a:r>
              <a:rPr lang="en-US" sz="1400" dirty="0" err="1" smtClean="0"/>
              <a:t>SpA</a:t>
            </a:r>
            <a:r>
              <a:rPr lang="en-US" sz="1400" dirty="0" smtClean="0"/>
              <a:t>, FILIPPETTI </a:t>
            </a:r>
            <a:r>
              <a:rPr lang="en-US" sz="1400" dirty="0" err="1" smtClean="0"/>
              <a:t>SpA</a:t>
            </a:r>
            <a:r>
              <a:rPr lang="en-US" sz="1400" dirty="0" smtClean="0"/>
              <a:t>, APRA PROGETTI SRL, LOGIC SRL, HALLEY INFORMATICA SRL, ESALAB SRL,  SEDA </a:t>
            </a:r>
            <a:r>
              <a:rPr lang="en-US" sz="1400" dirty="0" err="1" smtClean="0"/>
              <a:t>SpA</a:t>
            </a:r>
            <a:r>
              <a:rPr lang="en-US" sz="1400" dirty="0" smtClean="0"/>
              <a:t> - </a:t>
            </a:r>
            <a:r>
              <a:rPr lang="en-US" sz="1400" dirty="0" err="1" smtClean="0"/>
              <a:t>Gruppo</a:t>
            </a:r>
            <a:r>
              <a:rPr lang="en-US" sz="1400" dirty="0" smtClean="0"/>
              <a:t> KGS, ITALSOFT SRL, JEF SRL)</a:t>
            </a:r>
            <a:endParaRPr lang="it-IT" sz="1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it-IT" sz="1400" dirty="0" err="1" smtClean="0"/>
              <a:t>Infomobility</a:t>
            </a:r>
            <a:r>
              <a:rPr lang="it-IT" sz="1400" dirty="0" smtClean="0"/>
              <a:t> SRL capofila della ATI </a:t>
            </a:r>
            <a:r>
              <a:rPr lang="it-IT" sz="1400" dirty="0" err="1" smtClean="0"/>
              <a:t>Toscana-ER</a:t>
            </a:r>
            <a:r>
              <a:rPr lang="it-IT" sz="1400" dirty="0" smtClean="0"/>
              <a:t> (SISTEMI TERRITORIALI SRL, SINED SRL, PHOOPS SRL, 3D INFORMATICA SRL, LASCAUX SLR, AGENZIA ESPRESSI SAS )</a:t>
            </a:r>
          </a:p>
          <a:p>
            <a:pPr marL="800100" lvl="1" indent="-342900">
              <a:buFont typeface="+mj-lt"/>
              <a:buAutoNum type="arabicPeriod"/>
            </a:pPr>
            <a:r>
              <a:rPr lang="it-IT" sz="1600" b="1" dirty="0" smtClean="0"/>
              <a:t>INFN - Istituto Nazionale di Fisica Nucleare </a:t>
            </a:r>
            <a:r>
              <a:rPr lang="it-IT" sz="1600" dirty="0" smtClean="0"/>
              <a:t>(</a:t>
            </a:r>
            <a:r>
              <a:rPr lang="it-IT" sz="1600" b="1" dirty="0" smtClean="0">
                <a:solidFill>
                  <a:srgbClr val="C00000"/>
                </a:solidFill>
              </a:rPr>
              <a:t>CNAF, Padova, Perugia, Torino, Bari</a:t>
            </a:r>
            <a:r>
              <a:rPr lang="it-IT" sz="1600" dirty="0" smtClean="0"/>
              <a:t>)</a:t>
            </a:r>
          </a:p>
          <a:p>
            <a:pPr marL="800100" lvl="1" indent="-342900">
              <a:spcAft>
                <a:spcPts val="600"/>
              </a:spcAft>
              <a:buFont typeface="+mj-lt"/>
              <a:buAutoNum type="arabicPeriod"/>
            </a:pPr>
            <a:r>
              <a:rPr lang="it-IT" sz="1400" dirty="0" err="1" smtClean="0"/>
              <a:t>UniCam</a:t>
            </a:r>
            <a:r>
              <a:rPr lang="it-IT" sz="1400" dirty="0" smtClean="0"/>
              <a:t> - Università degli Studi di Camerino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Enti</a:t>
            </a:r>
            <a:r>
              <a:rPr lang="en-US" dirty="0" smtClean="0"/>
              <a:t> </a:t>
            </a:r>
            <a:r>
              <a:rPr lang="en-US" dirty="0" err="1" smtClean="0"/>
              <a:t>sperimentatori</a:t>
            </a:r>
            <a:r>
              <a:rPr lang="en-US" dirty="0" smtClean="0"/>
              <a:t>:</a:t>
            </a:r>
            <a:endParaRPr lang="en-US" sz="1400" dirty="0" smtClean="0"/>
          </a:p>
          <a:p>
            <a:pPr marL="800100" lvl="1" indent="-342900">
              <a:spcAft>
                <a:spcPts val="600"/>
              </a:spcAft>
            </a:pPr>
            <a:r>
              <a:rPr lang="en-US" sz="1600" dirty="0" err="1" smtClean="0"/>
              <a:t>Regioni</a:t>
            </a:r>
            <a:r>
              <a:rPr lang="en-US" sz="1600" dirty="0" smtClean="0"/>
              <a:t> Marche, Toscana, Emilia Romagna + 21 </a:t>
            </a:r>
            <a:r>
              <a:rPr lang="en-US" sz="1600" dirty="0" err="1" smtClean="0"/>
              <a:t>comuni</a:t>
            </a:r>
            <a:endParaRPr lang="it-IT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000" dirty="0" err="1" smtClean="0">
                <a:latin typeface="+mj-lt"/>
                <a:ea typeface="+mj-ea"/>
                <a:cs typeface="+mj-cs"/>
              </a:rPr>
              <a:t>DataCloud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/ </a:t>
            </a:r>
          </a:p>
          <a:p>
            <a:pPr algn="ctr">
              <a:spcBef>
                <a:spcPct val="0"/>
              </a:spcBef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Organizzazione</a:t>
            </a:r>
            <a:endParaRPr lang="it-IT" sz="4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683568" y="1844824"/>
            <a:ext cx="7859335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it-IT" sz="2000" dirty="0" smtClean="0"/>
              <a:t> </a:t>
            </a:r>
            <a:r>
              <a:rPr lang="it-IT" sz="2200" dirty="0" smtClean="0"/>
              <a:t>WP1: </a:t>
            </a:r>
            <a:r>
              <a:rPr lang="it-IT" sz="2200" dirty="0" err="1" smtClean="0"/>
              <a:t>Administrative</a:t>
            </a:r>
            <a:r>
              <a:rPr lang="it-IT" sz="2200" dirty="0" smtClean="0"/>
              <a:t> and </a:t>
            </a:r>
            <a:r>
              <a:rPr lang="it-IT" sz="2200" dirty="0" err="1" smtClean="0"/>
              <a:t>Technical</a:t>
            </a:r>
            <a:r>
              <a:rPr lang="it-IT" sz="2200" dirty="0" smtClean="0"/>
              <a:t> Management	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it-IT" sz="2200" dirty="0" smtClean="0"/>
              <a:t> WP2: </a:t>
            </a:r>
            <a:r>
              <a:rPr lang="it-IT" sz="2200" dirty="0" err="1" smtClean="0"/>
              <a:t>Requirements</a:t>
            </a:r>
            <a:r>
              <a:rPr lang="it-IT" sz="2200" dirty="0" smtClean="0"/>
              <a:t>, </a:t>
            </a:r>
            <a:r>
              <a:rPr lang="it-IT" sz="2200" dirty="0" err="1" smtClean="0"/>
              <a:t>outreach</a:t>
            </a:r>
            <a:r>
              <a:rPr lang="it-IT" sz="2200" dirty="0" smtClean="0"/>
              <a:t>, </a:t>
            </a:r>
            <a:r>
              <a:rPr lang="it-IT" sz="2200" dirty="0" err="1" smtClean="0"/>
              <a:t>collaborations</a:t>
            </a:r>
            <a:r>
              <a:rPr lang="it-IT" sz="2200" dirty="0" smtClean="0"/>
              <a:t> and </a:t>
            </a:r>
            <a:r>
              <a:rPr lang="it-IT" sz="2200" dirty="0" err="1" smtClean="0"/>
              <a:t>sustainability</a:t>
            </a:r>
            <a:endParaRPr lang="it-IT" sz="22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it-IT" sz="2200" dirty="0" smtClean="0"/>
              <a:t> WP3: </a:t>
            </a:r>
            <a:r>
              <a:rPr lang="it-IT" sz="2200" dirty="0" err="1" smtClean="0"/>
              <a:t>Product</a:t>
            </a:r>
            <a:r>
              <a:rPr lang="it-IT" sz="2200" dirty="0" smtClean="0"/>
              <a:t> </a:t>
            </a:r>
            <a:r>
              <a:rPr lang="it-IT" sz="2200" dirty="0" err="1" smtClean="0"/>
              <a:t>evolution</a:t>
            </a:r>
            <a:r>
              <a:rPr lang="it-IT" sz="2200" dirty="0" smtClean="0"/>
              <a:t>, </a:t>
            </a:r>
            <a:r>
              <a:rPr lang="it-IT" sz="2200" dirty="0" err="1" smtClean="0"/>
              <a:t>quality</a:t>
            </a:r>
            <a:r>
              <a:rPr lang="it-IT" sz="2200" dirty="0" smtClean="0"/>
              <a:t> and </a:t>
            </a:r>
            <a:r>
              <a:rPr lang="it-IT" sz="2200" dirty="0" err="1" smtClean="0"/>
              <a:t>support</a:t>
            </a:r>
            <a:r>
              <a:rPr lang="it-IT" sz="2200" dirty="0" smtClean="0"/>
              <a:t> management	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it-IT" sz="2200" dirty="0" smtClean="0"/>
              <a:t> WP4: </a:t>
            </a:r>
            <a:r>
              <a:rPr lang="it-IT" sz="2200" dirty="0" err="1" smtClean="0"/>
              <a:t>Resource</a:t>
            </a:r>
            <a:r>
              <a:rPr lang="it-IT" sz="2200" dirty="0" smtClean="0"/>
              <a:t>  </a:t>
            </a:r>
            <a:r>
              <a:rPr lang="it-IT" sz="2200" dirty="0" err="1" smtClean="0"/>
              <a:t>Virtualization</a:t>
            </a:r>
            <a:endParaRPr lang="it-IT" sz="2200" dirty="0" smtClean="0"/>
          </a:p>
          <a:p>
            <a:pPr lvl="1">
              <a:buFont typeface="Courier New" pitchFamily="49" charset="0"/>
              <a:buChar char="o"/>
            </a:pPr>
            <a:r>
              <a:rPr lang="it-IT" dirty="0" smtClean="0"/>
              <a:t> 4.1: </a:t>
            </a:r>
            <a:r>
              <a:rPr lang="it-IT" dirty="0" err="1" smtClean="0"/>
              <a:t>Cloud</a:t>
            </a:r>
            <a:r>
              <a:rPr lang="it-IT" dirty="0" smtClean="0"/>
              <a:t> </a:t>
            </a:r>
            <a:r>
              <a:rPr lang="it-IT" dirty="0" err="1" smtClean="0"/>
              <a:t>Computing</a:t>
            </a:r>
            <a:r>
              <a:rPr lang="it-IT" dirty="0" smtClean="0"/>
              <a:t>	 </a:t>
            </a:r>
          </a:p>
          <a:p>
            <a:pPr lvl="1">
              <a:buFont typeface="Courier New" pitchFamily="49" charset="0"/>
              <a:buChar char="o"/>
            </a:pPr>
            <a:r>
              <a:rPr lang="it-IT" dirty="0" smtClean="0"/>
              <a:t> 4.2: </a:t>
            </a:r>
            <a:r>
              <a:rPr lang="it-IT" dirty="0" err="1" smtClean="0"/>
              <a:t>Cloud</a:t>
            </a:r>
            <a:r>
              <a:rPr lang="it-IT" dirty="0" smtClean="0"/>
              <a:t> </a:t>
            </a:r>
            <a:r>
              <a:rPr lang="it-IT" dirty="0" err="1" smtClean="0"/>
              <a:t>Storage</a:t>
            </a:r>
            <a:r>
              <a:rPr lang="it-IT" dirty="0" smtClean="0"/>
              <a:t>	</a:t>
            </a:r>
          </a:p>
          <a:p>
            <a:pPr lvl="1">
              <a:spcAft>
                <a:spcPts val="600"/>
              </a:spcAft>
              <a:buFont typeface="Courier New" pitchFamily="49" charset="0"/>
              <a:buChar char="o"/>
            </a:pPr>
            <a:r>
              <a:rPr lang="it-IT" dirty="0" smtClean="0"/>
              <a:t> 4.3: Network </a:t>
            </a:r>
            <a:r>
              <a:rPr lang="it-IT" dirty="0" err="1" smtClean="0"/>
              <a:t>Virtualization</a:t>
            </a:r>
            <a:r>
              <a:rPr lang="it-IT" dirty="0" smtClean="0"/>
              <a:t>		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it-IT" sz="2200" dirty="0" smtClean="0"/>
              <a:t> WP5: </a:t>
            </a:r>
            <a:r>
              <a:rPr lang="it-IT" sz="2200" dirty="0" err="1" smtClean="0"/>
              <a:t>PaaS</a:t>
            </a:r>
            <a:r>
              <a:rPr lang="it-IT" sz="2200" dirty="0" smtClean="0"/>
              <a:t> </a:t>
            </a:r>
            <a:r>
              <a:rPr lang="it-IT" sz="2200" dirty="0" err="1" smtClean="0"/>
              <a:t>Platform</a:t>
            </a:r>
            <a:r>
              <a:rPr lang="it-IT" dirty="0" smtClean="0"/>
              <a:t>	</a:t>
            </a:r>
          </a:p>
          <a:p>
            <a:pPr lvl="1">
              <a:buFont typeface="Courier New" pitchFamily="49" charset="0"/>
              <a:buChar char="o"/>
            </a:pPr>
            <a:r>
              <a:rPr lang="it-IT" dirty="0" smtClean="0"/>
              <a:t> 5.1: </a:t>
            </a:r>
            <a:r>
              <a:rPr lang="it-IT" dirty="0" err="1" smtClean="0"/>
              <a:t>Portals</a:t>
            </a:r>
            <a:r>
              <a:rPr lang="it-IT" dirty="0" smtClean="0"/>
              <a:t> / </a:t>
            </a:r>
            <a:r>
              <a:rPr lang="it-IT" dirty="0" err="1" smtClean="0"/>
              <a:t>User</a:t>
            </a:r>
            <a:r>
              <a:rPr lang="it-IT" dirty="0" smtClean="0"/>
              <a:t> </a:t>
            </a:r>
            <a:r>
              <a:rPr lang="it-IT" dirty="0" err="1" smtClean="0"/>
              <a:t>interfaces</a:t>
            </a:r>
            <a:r>
              <a:rPr lang="it-IT" dirty="0" smtClean="0"/>
              <a:t> / </a:t>
            </a:r>
            <a:r>
              <a:rPr lang="it-IT" dirty="0" err="1" smtClean="0"/>
              <a:t>APIs</a:t>
            </a:r>
            <a:endParaRPr lang="it-IT" dirty="0" smtClean="0"/>
          </a:p>
          <a:p>
            <a:pPr lvl="1">
              <a:buFont typeface="Courier New" pitchFamily="49" charset="0"/>
              <a:buChar char="o"/>
            </a:pPr>
            <a:r>
              <a:rPr lang="it-IT" dirty="0" smtClean="0"/>
              <a:t> 5.2: </a:t>
            </a:r>
            <a:r>
              <a:rPr lang="it-IT" dirty="0" err="1" smtClean="0"/>
              <a:t>High-level</a:t>
            </a:r>
            <a:r>
              <a:rPr lang="it-IT" dirty="0" smtClean="0"/>
              <a:t> Data Access	</a:t>
            </a:r>
          </a:p>
          <a:p>
            <a:pPr lvl="1">
              <a:buFont typeface="Courier New" pitchFamily="49" charset="0"/>
              <a:buChar char="o"/>
            </a:pPr>
            <a:r>
              <a:rPr lang="it-IT" dirty="0" smtClean="0"/>
              <a:t> 5.3: Security/AAI	</a:t>
            </a:r>
          </a:p>
          <a:p>
            <a:pPr lvl="1">
              <a:buFont typeface="Courier New" pitchFamily="49" charset="0"/>
              <a:buChar char="o"/>
            </a:pPr>
            <a:r>
              <a:rPr lang="it-IT" dirty="0" smtClean="0"/>
              <a:t> 5.4: </a:t>
            </a:r>
            <a:r>
              <a:rPr lang="it-IT" dirty="0" err="1" smtClean="0"/>
              <a:t>High-level</a:t>
            </a:r>
            <a:r>
              <a:rPr lang="it-IT" dirty="0" smtClean="0"/>
              <a:t> </a:t>
            </a:r>
            <a:r>
              <a:rPr lang="it-IT" dirty="0" err="1" smtClean="0"/>
              <a:t>geographical</a:t>
            </a:r>
            <a:r>
              <a:rPr lang="it-IT" dirty="0" smtClean="0"/>
              <a:t> </a:t>
            </a:r>
            <a:r>
              <a:rPr lang="it-IT" dirty="0" err="1" smtClean="0"/>
              <a:t>scheduling</a:t>
            </a:r>
            <a:r>
              <a:rPr lang="it-IT" dirty="0" smtClean="0"/>
              <a:t>	</a:t>
            </a:r>
          </a:p>
          <a:p>
            <a:pPr lvl="1">
              <a:buFont typeface="Courier New" pitchFamily="49" charset="0"/>
              <a:buChar char="o"/>
            </a:pPr>
            <a:r>
              <a:rPr lang="it-IT" dirty="0" smtClean="0"/>
              <a:t> 5.5: </a:t>
            </a:r>
            <a:r>
              <a:rPr lang="it-IT" dirty="0" err="1" smtClean="0"/>
              <a:t>Support</a:t>
            </a:r>
            <a:r>
              <a:rPr lang="it-IT" dirty="0" smtClean="0"/>
              <a:t> </a:t>
            </a:r>
            <a:r>
              <a:rPr lang="it-IT" dirty="0" err="1" smtClean="0"/>
              <a:t>for</a:t>
            </a:r>
            <a:r>
              <a:rPr lang="it-IT" dirty="0" smtClean="0"/>
              <a:t> data </a:t>
            </a:r>
            <a:r>
              <a:rPr lang="it-IT" dirty="0" err="1" smtClean="0"/>
              <a:t>workﬂows</a:t>
            </a:r>
            <a:r>
              <a:rPr lang="it-IT" dirty="0" smtClean="0"/>
              <a:t> and HPC </a:t>
            </a:r>
            <a:r>
              <a:rPr lang="it-IT" dirty="0" err="1" smtClean="0"/>
              <a:t>applications</a:t>
            </a:r>
            <a:r>
              <a:rPr lang="it-IT" dirty="0" smtClean="0"/>
              <a:t>	</a:t>
            </a:r>
          </a:p>
          <a:p>
            <a:pPr lvl="1">
              <a:buFont typeface="Courier New" pitchFamily="49" charset="0"/>
              <a:buChar char="o"/>
            </a:pPr>
            <a:r>
              <a:rPr lang="it-IT" dirty="0" smtClean="0"/>
              <a:t> 5.6: Data management	</a:t>
            </a:r>
            <a:endParaRPr lang="it-IT" dirty="0"/>
          </a:p>
        </p:txBody>
      </p:sp>
      <p:sp>
        <p:nvSpPr>
          <p:cNvPr id="8" name="Rectangle 7"/>
          <p:cNvSpPr/>
          <p:nvPr/>
        </p:nvSpPr>
        <p:spPr>
          <a:xfrm rot="19950369">
            <a:off x="4576071" y="3268252"/>
            <a:ext cx="441213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Very preliminary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3417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sz="4000" dirty="0" err="1" smtClean="0">
                <a:latin typeface="+mj-lt"/>
                <a:ea typeface="+mj-ea"/>
                <a:cs typeface="+mj-cs"/>
              </a:rPr>
              <a:t>Proposta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000" dirty="0" err="1" smtClean="0">
                <a:latin typeface="+mj-lt"/>
                <a:ea typeface="+mj-ea"/>
                <a:cs typeface="+mj-cs"/>
              </a:rPr>
              <a:t>DataCloud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/ </a:t>
            </a:r>
          </a:p>
          <a:p>
            <a:pPr algn="ctr">
              <a:spcBef>
                <a:spcPct val="0"/>
              </a:spcBef>
            </a:pPr>
            <a:r>
              <a:rPr lang="en-US" sz="4000" dirty="0" smtClean="0">
                <a:latin typeface="+mj-lt"/>
                <a:ea typeface="+mj-ea"/>
                <a:cs typeface="+mj-cs"/>
              </a:rPr>
              <a:t>Timeline</a:t>
            </a:r>
            <a:endParaRPr lang="it-IT" sz="4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23528" y="1844824"/>
            <a:ext cx="842493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it-IT" sz="2400" dirty="0" smtClean="0"/>
              <a:t> 2 </a:t>
            </a:r>
            <a:r>
              <a:rPr lang="it-IT" sz="2400" dirty="0" err="1" smtClean="0"/>
              <a:t>phonecall</a:t>
            </a:r>
            <a:r>
              <a:rPr lang="it-IT" sz="2400" dirty="0" smtClean="0"/>
              <a:t> settimanali da qui a Settembre, un F2F a fine Luglio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it-IT" sz="2400" dirty="0" smtClean="0"/>
              <a:t> Sottomissione del primo </a:t>
            </a:r>
            <a:r>
              <a:rPr lang="it-IT" sz="2400" dirty="0" err="1" smtClean="0"/>
              <a:t>draft</a:t>
            </a:r>
            <a:r>
              <a:rPr lang="it-IT" sz="2400" dirty="0" smtClean="0"/>
              <a:t> al Servizio Fondi Esterni dell’INFN entro il 15 Luglio per revisione</a:t>
            </a: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Atteso</a:t>
            </a:r>
            <a:r>
              <a:rPr lang="en-US" sz="2400" dirty="0" smtClean="0"/>
              <a:t> feedback </a:t>
            </a:r>
            <a:r>
              <a:rPr lang="en-US" sz="2400" dirty="0" err="1" smtClean="0"/>
              <a:t>entro</a:t>
            </a:r>
            <a:r>
              <a:rPr lang="en-US" sz="2400" dirty="0" smtClean="0"/>
              <a:t> </a:t>
            </a:r>
            <a:r>
              <a:rPr lang="en-US" sz="2400" dirty="0" err="1" smtClean="0"/>
              <a:t>il</a:t>
            </a:r>
            <a:r>
              <a:rPr lang="en-US" sz="2400" dirty="0" smtClean="0"/>
              <a:t> 25 </a:t>
            </a:r>
            <a:r>
              <a:rPr lang="en-US" sz="2400" dirty="0" err="1" smtClean="0"/>
              <a:t>Luglio</a:t>
            </a:r>
            <a:r>
              <a:rPr lang="en-US" sz="2400" dirty="0" smtClean="0"/>
              <a:t> e </a:t>
            </a:r>
            <a:r>
              <a:rPr lang="en-US" sz="2400" dirty="0" err="1" smtClean="0"/>
              <a:t>versione</a:t>
            </a:r>
            <a:r>
              <a:rPr lang="en-US" sz="2400" dirty="0" smtClean="0"/>
              <a:t> semi-finale </a:t>
            </a:r>
            <a:r>
              <a:rPr lang="en-US" sz="2400" dirty="0" err="1" smtClean="0"/>
              <a:t>della</a:t>
            </a:r>
            <a:r>
              <a:rPr lang="en-US" sz="2400" dirty="0" smtClean="0"/>
              <a:t> </a:t>
            </a:r>
            <a:r>
              <a:rPr lang="en-US" sz="2400" dirty="0" err="1" smtClean="0"/>
              <a:t>proposta</a:t>
            </a:r>
            <a:r>
              <a:rPr lang="en-US" sz="2400" dirty="0" smtClean="0"/>
              <a:t> </a:t>
            </a:r>
            <a:r>
              <a:rPr lang="en-US" sz="2400" dirty="0" err="1" smtClean="0"/>
              <a:t>pronta</a:t>
            </a:r>
            <a:r>
              <a:rPr lang="en-US" sz="2400" dirty="0" smtClean="0"/>
              <a:t> per </a:t>
            </a:r>
            <a:r>
              <a:rPr lang="en-US" sz="2400" dirty="0" err="1" smtClean="0"/>
              <a:t>il</a:t>
            </a:r>
            <a:r>
              <a:rPr lang="en-US" sz="2400" dirty="0" smtClean="0"/>
              <a:t> F2F del 31 </a:t>
            </a:r>
            <a:r>
              <a:rPr lang="en-US" sz="2400" dirty="0" err="1" smtClean="0"/>
              <a:t>Luglio</a:t>
            </a:r>
            <a:endParaRPr lang="it-IT" sz="2400" dirty="0" smtClean="0"/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it-IT" sz="2400" dirty="0" smtClean="0"/>
              <a:t> </a:t>
            </a:r>
            <a:r>
              <a:rPr lang="en-US" sz="2400" dirty="0" err="1" smtClean="0"/>
              <a:t>Risultato</a:t>
            </a:r>
            <a:r>
              <a:rPr lang="en-US" sz="2400" dirty="0" smtClean="0"/>
              <a:t> </a:t>
            </a:r>
            <a:r>
              <a:rPr lang="en-US" sz="2400" dirty="0" err="1" smtClean="0"/>
              <a:t>valutazione</a:t>
            </a:r>
            <a:r>
              <a:rPr lang="en-US" sz="2400" dirty="0" smtClean="0"/>
              <a:t> EC (single stage) </a:t>
            </a:r>
            <a:r>
              <a:rPr lang="en-US" sz="2400" dirty="0" err="1" smtClean="0"/>
              <a:t>atteso</a:t>
            </a:r>
            <a:r>
              <a:rPr lang="en-US" sz="2400" dirty="0" smtClean="0"/>
              <a:t>  </a:t>
            </a:r>
            <a:r>
              <a:rPr lang="en-US" sz="2400" dirty="0" err="1" smtClean="0"/>
              <a:t>entro</a:t>
            </a:r>
            <a:r>
              <a:rPr lang="en-US" sz="2400" dirty="0" smtClean="0"/>
              <a:t> 5 </a:t>
            </a:r>
            <a:r>
              <a:rPr lang="en-US" sz="2400" dirty="0" err="1" smtClean="0"/>
              <a:t>mesi</a:t>
            </a:r>
            <a:r>
              <a:rPr lang="en-US" sz="2400" dirty="0" smtClean="0"/>
              <a:t> </a:t>
            </a:r>
            <a:r>
              <a:rPr lang="en-US" sz="2400" dirty="0" err="1" smtClean="0"/>
              <a:t>dal</a:t>
            </a:r>
            <a:r>
              <a:rPr lang="en-US" sz="2400" dirty="0" smtClean="0"/>
              <a:t> 2 </a:t>
            </a:r>
            <a:r>
              <a:rPr lang="en-US" sz="2400" dirty="0" err="1" smtClean="0"/>
              <a:t>Settembre</a:t>
            </a:r>
            <a:r>
              <a:rPr lang="en-US" sz="2400" dirty="0" smtClean="0"/>
              <a:t> </a:t>
            </a:r>
            <a:r>
              <a:rPr lang="en-US" sz="2400" dirty="0" smtClean="0">
                <a:sym typeface="Wingdings" pitchFamily="2" charset="2"/>
              </a:rPr>
              <a:t> 2 </a:t>
            </a:r>
            <a:r>
              <a:rPr lang="en-US" sz="2400" dirty="0" err="1" smtClean="0">
                <a:sym typeface="Wingdings" pitchFamily="2" charset="2"/>
              </a:rPr>
              <a:t>Febbraio</a:t>
            </a:r>
            <a:r>
              <a:rPr lang="en-US" sz="2400" dirty="0" smtClean="0">
                <a:sym typeface="Wingdings" pitchFamily="2" charset="2"/>
              </a:rPr>
              <a:t> 2015</a:t>
            </a:r>
            <a:endParaRPr lang="en-US" sz="2400" dirty="0" smtClean="0"/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400" dirty="0" smtClean="0"/>
              <a:t> Data </a:t>
            </a:r>
            <a:r>
              <a:rPr lang="en-US" sz="2400" dirty="0" err="1" smtClean="0"/>
              <a:t>indicativa</a:t>
            </a:r>
            <a:r>
              <a:rPr lang="en-US" sz="2400" dirty="0" smtClean="0"/>
              <a:t> per la firma </a:t>
            </a:r>
            <a:r>
              <a:rPr lang="en-US" sz="2400" dirty="0" err="1" smtClean="0"/>
              <a:t>dei</a:t>
            </a:r>
            <a:r>
              <a:rPr lang="en-US" sz="2400" dirty="0" smtClean="0"/>
              <a:t> grant agreements: </a:t>
            </a:r>
            <a:r>
              <a:rPr lang="en-US" sz="2400" dirty="0" err="1" smtClean="0"/>
              <a:t>fino</a:t>
            </a:r>
            <a:r>
              <a:rPr lang="en-US" sz="2400" dirty="0" smtClean="0"/>
              <a:t> a 3 </a:t>
            </a:r>
            <a:r>
              <a:rPr lang="en-US" sz="2400" dirty="0" err="1" smtClean="0"/>
              <a:t>mesi</a:t>
            </a:r>
            <a:r>
              <a:rPr lang="en-US" sz="2400" dirty="0" smtClean="0"/>
              <a:t> </a:t>
            </a:r>
            <a:r>
              <a:rPr lang="en-US" sz="2400" dirty="0" err="1" smtClean="0"/>
              <a:t>dalla</a:t>
            </a:r>
            <a:r>
              <a:rPr lang="en-US" sz="2400" dirty="0" smtClean="0"/>
              <a:t> </a:t>
            </a:r>
            <a:r>
              <a:rPr lang="en-US" sz="2400" dirty="0" err="1" smtClean="0"/>
              <a:t>notifica</a:t>
            </a:r>
            <a:r>
              <a:rPr lang="en-US" sz="2400" dirty="0" smtClean="0"/>
              <a:t> del </a:t>
            </a:r>
            <a:r>
              <a:rPr lang="en-US" sz="2400" dirty="0" err="1" smtClean="0"/>
              <a:t>successo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OCP: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Obiettivi</a:t>
            </a:r>
            <a:endParaRPr lang="it-IT" sz="4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23528" y="1124744"/>
            <a:ext cx="8496944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it-IT" sz="2400" dirty="0" smtClean="0"/>
              <a:t>OCP intende ricercare, sviluppare e sperimentare nuove soluzioni tecnologiche </a:t>
            </a:r>
            <a:r>
              <a:rPr lang="it-IT" sz="2400" dirty="0" smtClean="0">
                <a:solidFill>
                  <a:srgbClr val="C00000"/>
                </a:solidFill>
              </a:rPr>
              <a:t>open</a:t>
            </a:r>
            <a:r>
              <a:rPr lang="it-IT" sz="2400" dirty="0" smtClean="0"/>
              <a:t>, </a:t>
            </a:r>
            <a:r>
              <a:rPr lang="it-IT" sz="2400" dirty="0" smtClean="0">
                <a:solidFill>
                  <a:srgbClr val="C00000"/>
                </a:solidFill>
              </a:rPr>
              <a:t>interoperabili</a:t>
            </a:r>
            <a:r>
              <a:rPr lang="it-IT" sz="2400" dirty="0" smtClean="0"/>
              <a:t> e utilizzabili </a:t>
            </a:r>
            <a:r>
              <a:rPr lang="it-IT" sz="2400" dirty="0" err="1" smtClean="0">
                <a:solidFill>
                  <a:srgbClr val="C00000"/>
                </a:solidFill>
              </a:rPr>
              <a:t>on-demand</a:t>
            </a:r>
            <a:r>
              <a:rPr lang="it-IT" sz="2400" dirty="0" smtClean="0"/>
              <a:t> nell’ambito del </a:t>
            </a:r>
            <a:r>
              <a:rPr lang="it-IT" sz="2400" dirty="0" err="1" smtClean="0"/>
              <a:t>Cloud</a:t>
            </a:r>
            <a:r>
              <a:rPr lang="it-IT" sz="2400" dirty="0" smtClean="0"/>
              <a:t> </a:t>
            </a:r>
            <a:r>
              <a:rPr lang="it-IT" sz="2400" dirty="0" err="1" smtClean="0"/>
              <a:t>Computing</a:t>
            </a:r>
            <a:r>
              <a:rPr lang="it-IT" sz="2400" dirty="0" smtClean="0"/>
              <a:t>, insieme a </a:t>
            </a:r>
            <a:r>
              <a:rPr lang="it-IT" sz="2400" dirty="0" smtClean="0">
                <a:solidFill>
                  <a:srgbClr val="C00000"/>
                </a:solidFill>
              </a:rPr>
              <a:t>nuovi modelli organizzativi sostenibili</a:t>
            </a:r>
            <a:r>
              <a:rPr lang="it-IT" sz="2400" dirty="0" smtClean="0"/>
              <a:t> nel tempo per innovare l’erogazione di servizi da parte delle Pubbliche Amministrazioni Locali e Regionali</a:t>
            </a:r>
            <a:endParaRPr lang="it-IT" sz="2200" dirty="0" smtClean="0"/>
          </a:p>
          <a:p>
            <a:pPr fontAlgn="base">
              <a:spcAft>
                <a:spcPts val="600"/>
              </a:spcAft>
              <a:buFont typeface="Arial" pitchFamily="34" charset="0"/>
              <a:buChar char="•"/>
            </a:pPr>
            <a:r>
              <a:rPr lang="it-IT" sz="2000" dirty="0" smtClean="0"/>
              <a:t> </a:t>
            </a:r>
            <a:r>
              <a:rPr lang="it-IT" sz="2400" dirty="0" smtClean="0"/>
              <a:t>I principali ambiti della ricerca condotta da OCP sono riconducibili a:</a:t>
            </a:r>
            <a:endParaRPr lang="it-IT" sz="2200" dirty="0" smtClean="0"/>
          </a:p>
          <a:p>
            <a:pPr lvl="1" fontAlgn="base">
              <a:spcAft>
                <a:spcPts val="1200"/>
              </a:spcAft>
              <a:buFont typeface="Wingdings" pitchFamily="2" charset="2"/>
              <a:buChar char="ü"/>
            </a:pPr>
            <a:r>
              <a:rPr lang="it-IT" sz="2000" dirty="0" smtClean="0"/>
              <a:t> Sfide scientifiche e tecnologiche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it-IT" sz="2000" dirty="0" smtClean="0"/>
              <a:t>Sfide di  tipo giuridico, organizzativo e funzionale e nuovi modelli di business che faranno riferimento a 4 segmenti di mercato:</a:t>
            </a:r>
          </a:p>
          <a:p>
            <a:pPr lvl="2">
              <a:buFont typeface="Courier New" pitchFamily="49" charset="0"/>
              <a:buChar char="o"/>
            </a:pPr>
            <a:r>
              <a:rPr lang="it-IT" dirty="0" smtClean="0"/>
              <a:t> Comuni e loro aggregazioni</a:t>
            </a:r>
          </a:p>
          <a:p>
            <a:pPr lvl="2">
              <a:buFont typeface="Courier New" pitchFamily="49" charset="0"/>
              <a:buChar char="o"/>
            </a:pPr>
            <a:r>
              <a:rPr lang="it-IT" dirty="0" smtClean="0"/>
              <a:t> Cittadini e imprese destinatari dei servizi</a:t>
            </a:r>
          </a:p>
          <a:p>
            <a:pPr lvl="2">
              <a:buFont typeface="Courier New" pitchFamily="49" charset="0"/>
              <a:buChar char="o"/>
            </a:pPr>
            <a:r>
              <a:rPr lang="it-IT" dirty="0" smtClean="0"/>
              <a:t> Imprese del settore Smart </a:t>
            </a:r>
            <a:r>
              <a:rPr lang="it-IT" dirty="0" err="1" smtClean="0"/>
              <a:t>Cities</a:t>
            </a:r>
            <a:endParaRPr lang="it-IT" dirty="0" smtClean="0"/>
          </a:p>
          <a:p>
            <a:pPr lvl="2">
              <a:buFont typeface="Courier New" pitchFamily="49" charset="0"/>
              <a:buChar char="o"/>
            </a:pPr>
            <a:r>
              <a:rPr lang="it-IT" dirty="0" smtClean="0"/>
              <a:t> Imprese ICT fornitrici della PA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14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648142" y="1988840"/>
            <a:ext cx="7495858" cy="4869161"/>
          </a:xfrm>
          <a:prstGeom prst="rect">
            <a:avLst/>
          </a:prstGeom>
          <a:ln>
            <a:noFill/>
            <a:prstDash val="solid"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-2738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OCP: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Principali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tematiche</a:t>
            </a:r>
            <a:endParaRPr lang="it-IT" sz="4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07504" y="908720"/>
            <a:ext cx="849694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Gestione federata di piattaforme </a:t>
            </a:r>
            <a:r>
              <a:rPr lang="it-IT" dirty="0" err="1" smtClean="0"/>
              <a:t>cloud</a:t>
            </a:r>
            <a:r>
              <a:rPr lang="it-IT" dirty="0" smtClean="0"/>
              <a:t> </a:t>
            </a:r>
            <a:r>
              <a:rPr lang="it-IT" dirty="0" err="1" smtClean="0"/>
              <a:t>IaaS</a:t>
            </a:r>
            <a:r>
              <a:rPr lang="it-IT" dirty="0" smtClean="0"/>
              <a:t> eterogenee</a:t>
            </a:r>
          </a:p>
          <a:p>
            <a:pPr fontAlgn="base">
              <a:buFont typeface="Arial" pitchFamily="34" charset="0"/>
              <a:buChar char="•"/>
            </a:pPr>
            <a:r>
              <a:rPr lang="it-IT" dirty="0" smtClean="0"/>
              <a:t> Conversione di applicazioni verso il modello </a:t>
            </a:r>
            <a:r>
              <a:rPr lang="it-IT" dirty="0" err="1" smtClean="0"/>
              <a:t>Cloud</a:t>
            </a:r>
            <a:endParaRPr lang="it-IT" dirty="0" smtClean="0"/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Monitoraggio integrato e supporto a sistemi di </a:t>
            </a:r>
            <a:r>
              <a:rPr lang="it-IT" dirty="0" err="1" smtClean="0"/>
              <a:t>billing</a:t>
            </a:r>
            <a:r>
              <a:rPr lang="it-IT" dirty="0" smtClean="0"/>
              <a:t> 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dirty="0" err="1" smtClean="0"/>
              <a:t>Modellizzazione</a:t>
            </a:r>
            <a:r>
              <a:rPr lang="it-IT" dirty="0" smtClean="0"/>
              <a:t> delle applicazioni </a:t>
            </a:r>
            <a:r>
              <a:rPr lang="it-IT" dirty="0" err="1" smtClean="0"/>
              <a:t>Cloud</a:t>
            </a:r>
            <a:endParaRPr lang="it-IT" dirty="0" smtClean="0"/>
          </a:p>
          <a:p>
            <a:pPr fontAlgn="base">
              <a:buFont typeface="Arial" pitchFamily="34" charset="0"/>
              <a:buChar char="•"/>
            </a:pPr>
            <a:r>
              <a:rPr lang="it-IT" dirty="0" smtClean="0"/>
              <a:t> Integrazione delle componenti </a:t>
            </a:r>
            <a:r>
              <a:rPr lang="it-IT" dirty="0" err="1" smtClean="0"/>
              <a:t>PaaS</a:t>
            </a:r>
            <a:r>
              <a:rPr lang="it-IT" dirty="0" smtClean="0"/>
              <a:t>  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Federazioni di identità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dirty="0" err="1" smtClean="0"/>
              <a:t>Disaster</a:t>
            </a:r>
            <a:r>
              <a:rPr lang="it-IT" dirty="0" smtClean="0"/>
              <a:t> </a:t>
            </a:r>
            <a:r>
              <a:rPr lang="it-IT" dirty="0" err="1" smtClean="0"/>
              <a:t>recovery</a:t>
            </a:r>
            <a:r>
              <a:rPr lang="it-IT" dirty="0" smtClean="0"/>
              <a:t> 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Open data </a:t>
            </a:r>
          </a:p>
          <a:p>
            <a:pPr lvl="0" fontAlgn="base">
              <a:buFont typeface="Arial" pitchFamily="34" charset="0"/>
              <a:buChar char="•"/>
            </a:pPr>
            <a:r>
              <a:rPr lang="it-IT" dirty="0" smtClean="0"/>
              <a:t> </a:t>
            </a:r>
            <a:r>
              <a:rPr lang="it-IT" dirty="0" err="1" smtClean="0"/>
              <a:t>Marketplace</a:t>
            </a:r>
            <a:r>
              <a:rPr lang="it-IT" dirty="0" smtClean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84168" y="1157843"/>
            <a:ext cx="28828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C00000"/>
                </a:solidFill>
              </a:rPr>
              <a:t>Forti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sinergie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r>
              <a:rPr lang="en-US" sz="2400" b="1" dirty="0" err="1" smtClean="0">
                <a:solidFill>
                  <a:srgbClr val="C00000"/>
                </a:solidFill>
              </a:rPr>
              <a:t>col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progetto</a:t>
            </a:r>
            <a:r>
              <a:rPr lang="en-US" sz="2400" b="1" dirty="0" smtClean="0">
                <a:solidFill>
                  <a:srgbClr val="C00000"/>
                </a:solidFill>
              </a:rPr>
              <a:t>  PRISMA</a:t>
            </a:r>
            <a:endParaRPr lang="it-IT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01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5004048" y="1268760"/>
            <a:ext cx="3960440" cy="5112568"/>
          </a:xfrm>
          <a:prstGeom prst="rect">
            <a:avLst/>
          </a:prstGeom>
          <a:ln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OCP: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Organizzazione</a:t>
            </a:r>
            <a:endParaRPr lang="it-IT" sz="4400" dirty="0" smtClean="0"/>
          </a:p>
        </p:txBody>
      </p:sp>
      <p:pic>
        <p:nvPicPr>
          <p:cNvPr id="6" name="image43.png"/>
          <p:cNvPicPr/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5496" y="1844824"/>
            <a:ext cx="4929733" cy="3584302"/>
          </a:xfrm>
          <a:prstGeom prst="rect">
            <a:avLst/>
          </a:prstGeom>
          <a:ln/>
        </p:spPr>
      </p:pic>
      <p:sp>
        <p:nvSpPr>
          <p:cNvPr id="8" name="Oval 7"/>
          <p:cNvSpPr/>
          <p:nvPr/>
        </p:nvSpPr>
        <p:spPr>
          <a:xfrm>
            <a:off x="5004048" y="1268760"/>
            <a:ext cx="576064" cy="43204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Oval 8"/>
          <p:cNvSpPr/>
          <p:nvPr/>
        </p:nvSpPr>
        <p:spPr>
          <a:xfrm>
            <a:off x="5292080" y="1556792"/>
            <a:ext cx="1512168" cy="86409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 9"/>
          <p:cNvSpPr/>
          <p:nvPr/>
        </p:nvSpPr>
        <p:spPr>
          <a:xfrm>
            <a:off x="6876256" y="1916832"/>
            <a:ext cx="1440160" cy="79208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Oval 10"/>
          <p:cNvSpPr/>
          <p:nvPr/>
        </p:nvSpPr>
        <p:spPr>
          <a:xfrm>
            <a:off x="7668344" y="4221088"/>
            <a:ext cx="792088" cy="151216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-9939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OCP: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Organizzazione</a:t>
            </a:r>
            <a:endParaRPr lang="it-IT" sz="44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79512" y="908720"/>
            <a:ext cx="8784976" cy="5801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>
                <a:solidFill>
                  <a:srgbClr val="C00000"/>
                </a:solidFill>
              </a:rPr>
              <a:t>OR1: Analisi delle soluzioni e sinergie con progetti esistenti per favorire il riuso delle componenti </a:t>
            </a:r>
            <a:r>
              <a:rPr lang="it-IT" sz="1600" b="1" dirty="0" err="1" smtClean="0">
                <a:solidFill>
                  <a:srgbClr val="C00000"/>
                </a:solidFill>
              </a:rPr>
              <a:t>open-source</a:t>
            </a:r>
            <a:r>
              <a:rPr lang="it-IT" sz="1600" b="1" dirty="0" smtClean="0">
                <a:solidFill>
                  <a:srgbClr val="C00000"/>
                </a:solidFill>
              </a:rPr>
              <a:t> e la definizione della </a:t>
            </a:r>
            <a:r>
              <a:rPr lang="it-IT" sz="1600" b="1" dirty="0" err="1" smtClean="0">
                <a:solidFill>
                  <a:srgbClr val="C00000"/>
                </a:solidFill>
              </a:rPr>
              <a:t>governance</a:t>
            </a:r>
            <a:r>
              <a:rPr lang="it-IT" sz="1600" b="1" dirty="0" smtClean="0">
                <a:solidFill>
                  <a:srgbClr val="C00000"/>
                </a:solidFill>
              </a:rPr>
              <a:t> di una Smart City (INFN)</a:t>
            </a:r>
            <a:endParaRPr lang="it-IT" sz="1600" dirty="0" smtClean="0">
              <a:solidFill>
                <a:srgbClr val="C00000"/>
              </a:solidFill>
            </a:endParaRPr>
          </a:p>
          <a:p>
            <a:r>
              <a:rPr lang="it-IT" sz="1200" dirty="0" smtClean="0"/>
              <a:t>AR1.1 Analisi dello stato dell'arte sulla normativa, tecnologia, interoperabilità e standard </a:t>
            </a:r>
            <a:r>
              <a:rPr lang="it-IT" sz="1200" b="1" dirty="0" smtClean="0"/>
              <a:t>(2PM)</a:t>
            </a:r>
          </a:p>
          <a:p>
            <a:r>
              <a:rPr lang="it-IT" sz="1200" dirty="0" smtClean="0"/>
              <a:t>AR1.4 Studio e definizione del modello architetturale di riferimento </a:t>
            </a:r>
            <a:r>
              <a:rPr lang="it-IT" sz="1200" b="1" dirty="0" smtClean="0"/>
              <a:t>(4PM)</a:t>
            </a:r>
          </a:p>
          <a:p>
            <a:r>
              <a:rPr lang="it-IT" sz="1600" b="1" dirty="0" smtClean="0">
                <a:solidFill>
                  <a:srgbClr val="C00000"/>
                </a:solidFill>
              </a:rPr>
              <a:t>OR2: Metodi e strumenti per gestione </a:t>
            </a:r>
            <a:r>
              <a:rPr lang="it-IT" sz="1600" b="1" dirty="0" err="1" smtClean="0">
                <a:solidFill>
                  <a:srgbClr val="C00000"/>
                </a:solidFill>
              </a:rPr>
              <a:t>cloud</a:t>
            </a:r>
            <a:r>
              <a:rPr lang="it-IT" sz="1600" b="1" dirty="0" smtClean="0">
                <a:solidFill>
                  <a:srgbClr val="C00000"/>
                </a:solidFill>
              </a:rPr>
              <a:t> (INFN)</a:t>
            </a:r>
            <a:endParaRPr lang="it-IT" sz="1600" dirty="0" smtClean="0">
              <a:solidFill>
                <a:srgbClr val="C00000"/>
              </a:solidFill>
            </a:endParaRPr>
          </a:p>
          <a:p>
            <a:r>
              <a:rPr lang="it-IT" sz="1200" dirty="0" smtClean="0"/>
              <a:t>AR2.3 Studio di modelli e strumenti per il dispiegamento di applicazioni e servizi in cluster </a:t>
            </a:r>
            <a:r>
              <a:rPr lang="it-IT" sz="1400" b="1" dirty="0" smtClean="0"/>
              <a:t>(21PM)</a:t>
            </a:r>
            <a:endParaRPr lang="it-IT" sz="1200" b="1" dirty="0" smtClean="0"/>
          </a:p>
          <a:p>
            <a:r>
              <a:rPr lang="it-IT" sz="1200" dirty="0" smtClean="0"/>
              <a:t>AR2.5 Implementazione e test di una interfaccia di </a:t>
            </a:r>
            <a:r>
              <a:rPr lang="it-IT" sz="1200" dirty="0" err="1" smtClean="0"/>
              <a:t>cloud</a:t>
            </a:r>
            <a:r>
              <a:rPr lang="it-IT" sz="1200" dirty="0" smtClean="0"/>
              <a:t> management comprendente funzionalità di </a:t>
            </a:r>
            <a:r>
              <a:rPr lang="it-IT" sz="1200" dirty="0" err="1" smtClean="0"/>
              <a:t>monitoring</a:t>
            </a:r>
            <a:r>
              <a:rPr lang="it-IT" sz="1200" dirty="0" smtClean="0"/>
              <a:t> avanzato, </a:t>
            </a:r>
            <a:r>
              <a:rPr lang="it-IT" sz="1200" dirty="0" err="1" smtClean="0"/>
              <a:t>deployment</a:t>
            </a:r>
            <a:r>
              <a:rPr lang="it-IT" sz="1200" dirty="0" smtClean="0"/>
              <a:t> di applicazioni in cluster, </a:t>
            </a:r>
            <a:r>
              <a:rPr lang="it-IT" sz="1200" dirty="0" err="1" smtClean="0"/>
              <a:t>disaster</a:t>
            </a:r>
            <a:r>
              <a:rPr lang="it-IT" sz="1200" dirty="0" smtClean="0"/>
              <a:t> </a:t>
            </a:r>
            <a:r>
              <a:rPr lang="it-IT" sz="1200" dirty="0" err="1" smtClean="0"/>
              <a:t>recovery</a:t>
            </a:r>
            <a:r>
              <a:rPr lang="it-IT" sz="1200" dirty="0" smtClean="0"/>
              <a:t> </a:t>
            </a:r>
            <a:r>
              <a:rPr lang="it-IT" sz="1200" b="1" dirty="0" smtClean="0"/>
              <a:t>(2PM)</a:t>
            </a:r>
          </a:p>
          <a:p>
            <a:r>
              <a:rPr lang="it-IT" sz="1600" b="1" dirty="0" smtClean="0">
                <a:solidFill>
                  <a:srgbClr val="C00000"/>
                </a:solidFill>
              </a:rPr>
              <a:t>OR3: Studio e progettazione di un </a:t>
            </a:r>
            <a:r>
              <a:rPr lang="it-IT" sz="1600" b="1" dirty="0" err="1" smtClean="0">
                <a:solidFill>
                  <a:srgbClr val="C00000"/>
                </a:solidFill>
              </a:rPr>
              <a:t>middleware</a:t>
            </a:r>
            <a:r>
              <a:rPr lang="it-IT" sz="1600" b="1" dirty="0" smtClean="0">
                <a:solidFill>
                  <a:srgbClr val="C00000"/>
                </a:solidFill>
              </a:rPr>
              <a:t> abilitante l’interoperabilità nella </a:t>
            </a:r>
            <a:r>
              <a:rPr lang="it-IT" sz="1600" b="1" dirty="0" err="1" smtClean="0">
                <a:solidFill>
                  <a:srgbClr val="C00000"/>
                </a:solidFill>
              </a:rPr>
              <a:t>PaaS</a:t>
            </a:r>
            <a:r>
              <a:rPr lang="it-IT" sz="1600" b="1" dirty="0" smtClean="0">
                <a:solidFill>
                  <a:srgbClr val="C00000"/>
                </a:solidFill>
              </a:rPr>
              <a:t> (</a:t>
            </a:r>
            <a:r>
              <a:rPr lang="it-IT" sz="1600" b="1" dirty="0" err="1" smtClean="0">
                <a:solidFill>
                  <a:srgbClr val="C00000"/>
                </a:solidFill>
              </a:rPr>
              <a:t>Almaviva</a:t>
            </a:r>
            <a:r>
              <a:rPr lang="it-IT" sz="1600" b="1" dirty="0" smtClean="0">
                <a:solidFill>
                  <a:srgbClr val="C00000"/>
                </a:solidFill>
              </a:rPr>
              <a:t>)</a:t>
            </a:r>
            <a:endParaRPr lang="it-IT" sz="1600" dirty="0" smtClean="0">
              <a:solidFill>
                <a:srgbClr val="C00000"/>
              </a:solidFill>
            </a:endParaRPr>
          </a:p>
          <a:p>
            <a:r>
              <a:rPr lang="it-IT" sz="1200" dirty="0" smtClean="0"/>
              <a:t>AR3.1 Studio metodologie e sviluppo di </a:t>
            </a:r>
            <a:r>
              <a:rPr lang="it-IT" sz="1200" dirty="0" err="1" smtClean="0"/>
              <a:t>middleware</a:t>
            </a:r>
            <a:r>
              <a:rPr lang="it-IT" sz="1200" dirty="0" smtClean="0"/>
              <a:t> per interoperabilità </a:t>
            </a:r>
            <a:r>
              <a:rPr lang="it-IT" sz="1200" b="1" dirty="0" smtClean="0"/>
              <a:t>(6PM)</a:t>
            </a:r>
          </a:p>
          <a:p>
            <a:r>
              <a:rPr lang="it-IT" sz="1100" b="1" dirty="0" smtClean="0"/>
              <a:t>OR4 Studio e progettazione delle componenti </a:t>
            </a:r>
            <a:r>
              <a:rPr lang="it-IT" sz="1100" b="1" dirty="0" err="1" smtClean="0"/>
              <a:t>PaaS</a:t>
            </a:r>
            <a:r>
              <a:rPr lang="it-IT" sz="1100" b="1" dirty="0" smtClean="0"/>
              <a:t> per l’</a:t>
            </a:r>
            <a:r>
              <a:rPr lang="it-IT" sz="1100" b="1" dirty="0" err="1" smtClean="0"/>
              <a:t>e-government</a:t>
            </a:r>
            <a:r>
              <a:rPr lang="it-IT" sz="1100" b="1" dirty="0" smtClean="0"/>
              <a:t> da integrare nel </a:t>
            </a:r>
            <a:r>
              <a:rPr lang="it-IT" sz="1100" b="1" dirty="0" err="1" smtClean="0"/>
              <a:t>cloud</a:t>
            </a:r>
            <a:r>
              <a:rPr lang="it-IT" sz="1100" b="1" dirty="0" smtClean="0"/>
              <a:t> per offrire funzionalità comuni e abilitare l’implementazione di servizi applicativi (</a:t>
            </a:r>
            <a:r>
              <a:rPr lang="it-IT" sz="1100" b="1" dirty="0" err="1" smtClean="0"/>
              <a:t>Santer</a:t>
            </a:r>
            <a:r>
              <a:rPr lang="it-IT" sz="1100" b="1" dirty="0" smtClean="0"/>
              <a:t> </a:t>
            </a:r>
            <a:r>
              <a:rPr lang="it-IT" sz="1100" b="1" dirty="0" err="1" smtClean="0"/>
              <a:t>Reply</a:t>
            </a:r>
            <a:r>
              <a:rPr lang="it-IT" sz="1100" b="1" dirty="0" smtClean="0"/>
              <a:t>)</a:t>
            </a:r>
          </a:p>
          <a:p>
            <a:r>
              <a:rPr lang="it-IT" sz="1600" b="1" dirty="0" smtClean="0">
                <a:solidFill>
                  <a:srgbClr val="C00000"/>
                </a:solidFill>
              </a:rPr>
              <a:t>OR5: Studio e realizzazione del </a:t>
            </a:r>
            <a:r>
              <a:rPr lang="it-IT" sz="1600" b="1" dirty="0" err="1" smtClean="0">
                <a:solidFill>
                  <a:srgbClr val="C00000"/>
                </a:solidFill>
              </a:rPr>
              <a:t>provisioning</a:t>
            </a:r>
            <a:r>
              <a:rPr lang="it-IT" sz="1600" b="1" dirty="0" smtClean="0">
                <a:solidFill>
                  <a:srgbClr val="C00000"/>
                </a:solidFill>
              </a:rPr>
              <a:t> </a:t>
            </a:r>
            <a:r>
              <a:rPr lang="it-IT" sz="1600" b="1" dirty="0" err="1" smtClean="0">
                <a:solidFill>
                  <a:srgbClr val="C00000"/>
                </a:solidFill>
              </a:rPr>
              <a:t>on-demand</a:t>
            </a:r>
            <a:r>
              <a:rPr lang="it-IT" sz="1600" b="1" dirty="0" smtClean="0">
                <a:solidFill>
                  <a:srgbClr val="C00000"/>
                </a:solidFill>
              </a:rPr>
              <a:t> di formati Open Data, correlati tra loro, per lo sviluppo di servizi applicativi (</a:t>
            </a:r>
            <a:r>
              <a:rPr lang="it-IT" sz="1600" b="1" dirty="0" err="1" smtClean="0">
                <a:solidFill>
                  <a:srgbClr val="C00000"/>
                </a:solidFill>
              </a:rPr>
              <a:t>UniCam</a:t>
            </a:r>
            <a:r>
              <a:rPr lang="it-IT" sz="1600" b="1" dirty="0" smtClean="0">
                <a:solidFill>
                  <a:srgbClr val="C00000"/>
                </a:solidFill>
              </a:rPr>
              <a:t>)</a:t>
            </a:r>
          </a:p>
          <a:p>
            <a:r>
              <a:rPr lang="it-IT" sz="1200" dirty="0" smtClean="0"/>
              <a:t>AR5.2 Realizzazione strumenti per la generazione automatica di API di fruizione del dato attraverso toolkit </a:t>
            </a:r>
            <a:r>
              <a:rPr lang="it-IT" sz="1200" dirty="0" err="1" smtClean="0"/>
              <a:t>opensource</a:t>
            </a:r>
            <a:r>
              <a:rPr lang="it-IT" sz="1200" dirty="0" smtClean="0"/>
              <a:t> </a:t>
            </a:r>
            <a:r>
              <a:rPr lang="it-IT" sz="1200" b="1" dirty="0" smtClean="0"/>
              <a:t>(5PM)</a:t>
            </a:r>
          </a:p>
          <a:p>
            <a:r>
              <a:rPr lang="it-IT" sz="1100" b="1" dirty="0" smtClean="0"/>
              <a:t>OR6: Studio, progettazione e realizzazione di un Citizen's </a:t>
            </a:r>
            <a:r>
              <a:rPr lang="it-IT" sz="1100" b="1" dirty="0" err="1" smtClean="0"/>
              <a:t>Marketplace</a:t>
            </a:r>
            <a:r>
              <a:rPr lang="it-IT" sz="1100" b="1" dirty="0" smtClean="0"/>
              <a:t> per cittadini e imprese che renda disponibili i servizi applicativi forniti da PA e privati (</a:t>
            </a:r>
            <a:r>
              <a:rPr lang="it-IT" sz="1100" b="1" dirty="0" err="1" smtClean="0"/>
              <a:t>Maggioli</a:t>
            </a:r>
            <a:r>
              <a:rPr lang="it-IT" sz="1100" b="1" dirty="0" smtClean="0"/>
              <a:t>)</a:t>
            </a:r>
          </a:p>
          <a:p>
            <a:r>
              <a:rPr lang="it-IT" sz="1100" b="1" dirty="0" smtClean="0"/>
              <a:t>OR7: Studio e progettazione di metodologie e strumenti per la trasformazione dei servizi applicativi, basati sulle componenti fornite dalla </a:t>
            </a:r>
            <a:r>
              <a:rPr lang="it-IT" sz="1100" b="1" dirty="0" err="1" smtClean="0"/>
              <a:t>PaaS</a:t>
            </a:r>
            <a:r>
              <a:rPr lang="it-IT" sz="1100" b="1" dirty="0" smtClean="0"/>
              <a:t> (</a:t>
            </a:r>
            <a:r>
              <a:rPr lang="it-IT" sz="1100" b="1" dirty="0" err="1" smtClean="0"/>
              <a:t>UniCam</a:t>
            </a:r>
            <a:r>
              <a:rPr lang="it-IT" sz="1100" b="1" dirty="0" smtClean="0"/>
              <a:t>)</a:t>
            </a:r>
          </a:p>
          <a:p>
            <a:r>
              <a:rPr lang="it-IT" sz="1100" b="1" dirty="0" smtClean="0"/>
              <a:t>OR8: Realizzazione e trasformazione di servizi applicativi: </a:t>
            </a:r>
            <a:r>
              <a:rPr lang="it-IT" sz="1100" b="1" dirty="0" err="1" smtClean="0"/>
              <a:t>SmartGov</a:t>
            </a:r>
            <a:r>
              <a:rPr lang="it-IT" sz="1100" b="1" dirty="0" smtClean="0"/>
              <a:t>, Territorio e Fiscalità (</a:t>
            </a:r>
            <a:r>
              <a:rPr lang="it-IT" sz="1100" b="1" dirty="0" err="1" smtClean="0"/>
              <a:t>Esalab</a:t>
            </a:r>
            <a:r>
              <a:rPr lang="it-IT" sz="1100" b="1" dirty="0" smtClean="0"/>
              <a:t>)</a:t>
            </a:r>
            <a:endParaRPr lang="it-IT" sz="1100" dirty="0" smtClean="0"/>
          </a:p>
          <a:p>
            <a:r>
              <a:rPr lang="it-IT" sz="1100" b="1" dirty="0" smtClean="0"/>
              <a:t>OR9: Realizzazione e trasformazione di servizi applicativi INFOMOBILITA' E VIDEOSORVEGLIANZA (</a:t>
            </a:r>
            <a:r>
              <a:rPr lang="it-IT" sz="1100" b="1" dirty="0" err="1" smtClean="0"/>
              <a:t>Pluservices</a:t>
            </a:r>
            <a:r>
              <a:rPr lang="it-IT" sz="1100" b="1" dirty="0" smtClean="0"/>
              <a:t>)</a:t>
            </a:r>
          </a:p>
          <a:p>
            <a:r>
              <a:rPr lang="it-IT" sz="1100" b="1" dirty="0" smtClean="0"/>
              <a:t>OR10: Realizzazione e trasformazione di servizi applicativi SALUTE E QUALITA' ALIMENTARE, basati sulle API fornite dalla </a:t>
            </a:r>
            <a:r>
              <a:rPr lang="it-IT" sz="1100" b="1" dirty="0" err="1" smtClean="0"/>
              <a:t>PaaS</a:t>
            </a:r>
            <a:r>
              <a:rPr lang="it-IT" sz="1100" b="1" dirty="0" smtClean="0"/>
              <a:t> (</a:t>
            </a:r>
            <a:r>
              <a:rPr lang="it-IT" sz="1100" b="1" dirty="0" err="1" smtClean="0"/>
              <a:t>Almaviva</a:t>
            </a:r>
            <a:r>
              <a:rPr lang="it-IT" sz="1100" b="1" dirty="0" smtClean="0"/>
              <a:t>)</a:t>
            </a:r>
          </a:p>
          <a:p>
            <a:r>
              <a:rPr lang="it-IT" sz="1600" b="1" dirty="0" smtClean="0">
                <a:solidFill>
                  <a:srgbClr val="C00000"/>
                </a:solidFill>
              </a:rPr>
              <a:t>OR11: Validazione soluzioni </a:t>
            </a:r>
            <a:r>
              <a:rPr lang="it-IT" sz="1600" b="1" dirty="0" err="1" smtClean="0">
                <a:solidFill>
                  <a:srgbClr val="C00000"/>
                </a:solidFill>
              </a:rPr>
              <a:t>cloud</a:t>
            </a:r>
            <a:r>
              <a:rPr lang="it-IT" sz="1600" b="1" dirty="0" smtClean="0">
                <a:solidFill>
                  <a:srgbClr val="C00000"/>
                </a:solidFill>
              </a:rPr>
              <a:t> del progetto, con la sperimentazione di </a:t>
            </a:r>
            <a:r>
              <a:rPr lang="it-IT" sz="1600" b="1" dirty="0" err="1" smtClean="0">
                <a:solidFill>
                  <a:srgbClr val="C00000"/>
                </a:solidFill>
              </a:rPr>
              <a:t>IaaS</a:t>
            </a:r>
            <a:r>
              <a:rPr lang="it-IT" sz="1600" b="1" dirty="0" smtClean="0">
                <a:solidFill>
                  <a:srgbClr val="C00000"/>
                </a:solidFill>
              </a:rPr>
              <a:t>, </a:t>
            </a:r>
            <a:r>
              <a:rPr lang="it-IT" sz="1600" b="1" dirty="0" err="1" smtClean="0">
                <a:solidFill>
                  <a:srgbClr val="C00000"/>
                </a:solidFill>
              </a:rPr>
              <a:t>PaaS</a:t>
            </a:r>
            <a:r>
              <a:rPr lang="it-IT" sz="1600" b="1" dirty="0" smtClean="0">
                <a:solidFill>
                  <a:srgbClr val="C00000"/>
                </a:solidFill>
              </a:rPr>
              <a:t> e </a:t>
            </a:r>
            <a:r>
              <a:rPr lang="it-IT" sz="1600" b="1" dirty="0" err="1" smtClean="0">
                <a:solidFill>
                  <a:srgbClr val="C00000"/>
                </a:solidFill>
              </a:rPr>
              <a:t>SaaS</a:t>
            </a:r>
            <a:r>
              <a:rPr lang="it-IT" sz="1600" b="1" dirty="0" smtClean="0">
                <a:solidFill>
                  <a:srgbClr val="C00000"/>
                </a:solidFill>
              </a:rPr>
              <a:t> tramite la predisposizione di ambienti di test (</a:t>
            </a:r>
            <a:r>
              <a:rPr lang="it-IT" sz="1600" b="1" dirty="0" err="1" smtClean="0">
                <a:solidFill>
                  <a:srgbClr val="C00000"/>
                </a:solidFill>
              </a:rPr>
              <a:t>Almaviva</a:t>
            </a:r>
            <a:r>
              <a:rPr lang="it-IT" sz="1600" b="1" dirty="0" smtClean="0">
                <a:solidFill>
                  <a:srgbClr val="C00000"/>
                </a:solidFill>
              </a:rPr>
              <a:t>)</a:t>
            </a:r>
            <a:endParaRPr lang="it-IT" sz="1600" dirty="0" smtClean="0">
              <a:solidFill>
                <a:srgbClr val="C00000"/>
              </a:solidFill>
            </a:endParaRPr>
          </a:p>
          <a:p>
            <a:r>
              <a:rPr lang="it-IT" sz="1200" dirty="0" smtClean="0"/>
              <a:t>AR11.2 Realizzazione del </a:t>
            </a:r>
            <a:r>
              <a:rPr lang="it-IT" sz="1200" dirty="0" err="1" smtClean="0"/>
              <a:t>testbed</a:t>
            </a:r>
            <a:r>
              <a:rPr lang="it-IT" sz="1200" dirty="0" smtClean="0"/>
              <a:t> </a:t>
            </a:r>
            <a:r>
              <a:rPr lang="it-IT" sz="1200" dirty="0" err="1" smtClean="0"/>
              <a:t>IaaS</a:t>
            </a:r>
            <a:r>
              <a:rPr lang="it-IT" sz="1200" dirty="0" smtClean="0"/>
              <a:t>, implementazione dei primi prototipi </a:t>
            </a:r>
            <a:r>
              <a:rPr lang="it-IT" sz="1200" dirty="0" err="1" smtClean="0"/>
              <a:t>PaaS</a:t>
            </a:r>
            <a:r>
              <a:rPr lang="it-IT" sz="1200" dirty="0" smtClean="0"/>
              <a:t> e </a:t>
            </a:r>
            <a:r>
              <a:rPr lang="it-IT" sz="1200" dirty="0" err="1" smtClean="0"/>
              <a:t>SaaS</a:t>
            </a:r>
            <a:r>
              <a:rPr lang="it-IT" sz="1200" dirty="0" smtClean="0"/>
              <a:t> e definizione e realizzazione del piano di validazione </a:t>
            </a:r>
            <a:r>
              <a:rPr lang="it-IT" sz="1200" b="1" dirty="0" smtClean="0"/>
              <a:t>(3PM)</a:t>
            </a:r>
          </a:p>
          <a:p>
            <a:r>
              <a:rPr lang="it-IT" sz="1200" dirty="0" smtClean="0"/>
              <a:t>AR11.3 Realizzazione del </a:t>
            </a:r>
            <a:r>
              <a:rPr lang="it-IT" sz="1200" dirty="0" err="1" smtClean="0"/>
              <a:t>testbed</a:t>
            </a:r>
            <a:r>
              <a:rPr lang="it-IT" sz="1200" dirty="0" smtClean="0"/>
              <a:t> </a:t>
            </a:r>
            <a:r>
              <a:rPr lang="it-IT" sz="1200" dirty="0" err="1" smtClean="0"/>
              <a:t>IaaS</a:t>
            </a:r>
            <a:r>
              <a:rPr lang="it-IT" sz="1200" dirty="0" smtClean="0"/>
              <a:t>, implementazione della seconda serie di prototipi </a:t>
            </a:r>
            <a:r>
              <a:rPr lang="it-IT" sz="1200" dirty="0" err="1" smtClean="0"/>
              <a:t>PaaS</a:t>
            </a:r>
            <a:r>
              <a:rPr lang="it-IT" sz="1200" dirty="0" smtClean="0"/>
              <a:t> e </a:t>
            </a:r>
            <a:r>
              <a:rPr lang="it-IT" sz="1200" dirty="0" err="1" smtClean="0"/>
              <a:t>SaaS</a:t>
            </a:r>
            <a:r>
              <a:rPr lang="it-IT" sz="1200" dirty="0" smtClean="0"/>
              <a:t> e definizione e realizzazione del piano di validazione </a:t>
            </a:r>
            <a:r>
              <a:rPr lang="it-IT" sz="1200" b="1" dirty="0" smtClean="0"/>
              <a:t>(2PM)</a:t>
            </a:r>
          </a:p>
          <a:p>
            <a:endParaRPr lang="it-IT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Call </a:t>
            </a:r>
            <a:r>
              <a:rPr lang="it-IT" sz="4400" dirty="0" smtClean="0"/>
              <a:t>H2020-ICT-2014-1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8" y="1124744"/>
            <a:ext cx="8496944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Main pillar: </a:t>
            </a:r>
            <a:r>
              <a:rPr lang="en-US" sz="2000" b="1" dirty="0" smtClean="0">
                <a:solidFill>
                  <a:srgbClr val="C00000"/>
                </a:solidFill>
              </a:rPr>
              <a:t>Industrial leadership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Topic: </a:t>
            </a:r>
            <a:r>
              <a:rPr lang="en-US" sz="2000" b="1" dirty="0" smtClean="0">
                <a:solidFill>
                  <a:srgbClr val="C00000"/>
                </a:solidFill>
              </a:rPr>
              <a:t>Advanced Cloud Infrastructures and Services</a:t>
            </a:r>
            <a:r>
              <a:rPr lang="en-US" sz="2000" dirty="0" smtClean="0"/>
              <a:t> (ICT-07-2014)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 Scope: </a:t>
            </a:r>
            <a:r>
              <a:rPr lang="en-US" sz="2000" b="1" dirty="0" smtClean="0">
                <a:solidFill>
                  <a:srgbClr val="C00000"/>
                </a:solidFill>
              </a:rPr>
              <a:t>Research &amp; Innovation actions </a:t>
            </a:r>
            <a:r>
              <a:rPr lang="en-US" sz="2000" dirty="0" smtClean="0"/>
              <a:t>(Budget: 66M€)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Items</a:t>
            </a:r>
            <a:r>
              <a:rPr lang="en-US" sz="1600" dirty="0" smtClean="0"/>
              <a:t>:</a:t>
            </a:r>
          </a:p>
          <a:p>
            <a:pPr lvl="1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b="1" dirty="0" smtClean="0">
                <a:solidFill>
                  <a:srgbClr val="C00000"/>
                </a:solidFill>
              </a:rPr>
              <a:t>High performance heterogeneous cloud infrastructures</a:t>
            </a:r>
            <a:r>
              <a:rPr lang="en-US" sz="1600" dirty="0" smtClean="0"/>
              <a:t>. The focus is on development, deployment and management of cloud-based infrastructures and services (</a:t>
            </a:r>
            <a:r>
              <a:rPr lang="en-US" sz="1600" dirty="0" err="1" smtClean="0"/>
              <a:t>IaaS</a:t>
            </a:r>
            <a:r>
              <a:rPr lang="en-US" sz="1600" dirty="0" smtClean="0"/>
              <a:t>, </a:t>
            </a:r>
            <a:r>
              <a:rPr lang="en-US" sz="1600" dirty="0" err="1" smtClean="0"/>
              <a:t>PaaS</a:t>
            </a:r>
            <a:r>
              <a:rPr lang="en-US" sz="1600" dirty="0" smtClean="0"/>
              <a:t>, </a:t>
            </a:r>
            <a:r>
              <a:rPr lang="en-US" sz="1600" dirty="0" err="1" smtClean="0"/>
              <a:t>SaaS</a:t>
            </a:r>
            <a:r>
              <a:rPr lang="en-US" sz="1600" dirty="0" smtClean="0"/>
              <a:t>) over large-scale, distributed, heterogeneous, dynamic computing and storage environments…</a:t>
            </a:r>
          </a:p>
          <a:p>
            <a:pPr lvl="1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b="1" dirty="0" smtClean="0">
                <a:solidFill>
                  <a:srgbClr val="C00000"/>
                </a:solidFill>
              </a:rPr>
              <a:t>Federated cloud networking</a:t>
            </a:r>
            <a:r>
              <a:rPr lang="en-US" sz="1600" b="1" dirty="0" smtClean="0"/>
              <a:t>: </a:t>
            </a:r>
            <a:r>
              <a:rPr lang="en-US" sz="1600" dirty="0" smtClean="0"/>
              <a:t>Techniques for the deployment and management of federated and </a:t>
            </a:r>
            <a:r>
              <a:rPr lang="en-US" sz="1600" dirty="0" err="1" smtClean="0"/>
              <a:t>decentralised</a:t>
            </a:r>
            <a:r>
              <a:rPr lang="en-US" sz="1600" dirty="0" smtClean="0"/>
              <a:t> cloud infrastructures, in particular cloud networking techniques…</a:t>
            </a:r>
          </a:p>
          <a:p>
            <a:pPr lvl="1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b="1" dirty="0" smtClean="0">
                <a:solidFill>
                  <a:srgbClr val="C00000"/>
                </a:solidFill>
              </a:rPr>
              <a:t>Dynamic configuration, automated provisioning and orchestration of cloud resources</a:t>
            </a:r>
            <a:r>
              <a:rPr lang="en-US" sz="1600" b="1" dirty="0" smtClean="0"/>
              <a:t>: </a:t>
            </a:r>
            <a:r>
              <a:rPr lang="en-US" sz="1600" dirty="0" smtClean="0"/>
              <a:t>Tools for automatic and dynamic deployment, configuration and management of services to enhance availability, flexibility, elasticity and to meet targeted performance constraints; techniques for managing big data taking into account integrity, consistency and maintenance aspects…</a:t>
            </a:r>
          </a:p>
          <a:p>
            <a:pPr lvl="1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b="1" dirty="0" smtClean="0">
                <a:solidFill>
                  <a:srgbClr val="C00000"/>
                </a:solidFill>
              </a:rPr>
              <a:t>Automated discovery and composition of services</a:t>
            </a:r>
            <a:r>
              <a:rPr lang="en-US" sz="1600" b="1" dirty="0" smtClean="0"/>
              <a:t>:</a:t>
            </a:r>
            <a:r>
              <a:rPr lang="en-US" sz="1600" dirty="0" smtClean="0"/>
              <a:t> Innovative ways to facilitate collaboration between public administrations, users and other stakeholders as to produce, discover, mix and re-use different service components…</a:t>
            </a:r>
          </a:p>
          <a:p>
            <a:pPr lvl="1" algn="just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b="1" dirty="0" smtClean="0">
                <a:solidFill>
                  <a:srgbClr val="C00000"/>
                </a:solidFill>
              </a:rPr>
              <a:t>Cloud security</a:t>
            </a:r>
            <a:r>
              <a:rPr lang="en-US" sz="1600" b="1" dirty="0" smtClean="0"/>
              <a:t>: </a:t>
            </a:r>
            <a:r>
              <a:rPr lang="en-US" sz="1600" dirty="0" smtClean="0"/>
              <a:t>Mechanisms, tools and techniques to increase trust, security and transparency of cloud infrastructures and services, including data integrity, </a:t>
            </a:r>
            <a:r>
              <a:rPr lang="en-US" sz="1600" dirty="0" err="1" smtClean="0"/>
              <a:t>localisation</a:t>
            </a:r>
            <a:r>
              <a:rPr lang="en-US" sz="1600" dirty="0" smtClean="0"/>
              <a:t>  and confidentiality, also when using third party cloud resources.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Call </a:t>
            </a:r>
            <a:r>
              <a:rPr lang="it-IT" sz="4400" dirty="0" smtClean="0"/>
              <a:t>H2020-ICT-2014-1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1412776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dirty="0" smtClean="0"/>
              <a:t>Due </a:t>
            </a:r>
            <a:r>
              <a:rPr lang="en-US" sz="2000" dirty="0" err="1" smtClean="0"/>
              <a:t>proposte</a:t>
            </a:r>
            <a:r>
              <a:rPr lang="en-US" sz="2000" dirty="0" smtClean="0"/>
              <a:t> </a:t>
            </a:r>
            <a:r>
              <a:rPr lang="en-US" sz="2000" dirty="0" err="1" smtClean="0"/>
              <a:t>che</a:t>
            </a:r>
            <a:r>
              <a:rPr lang="en-US" sz="2000" dirty="0" smtClean="0"/>
              <a:t> </a:t>
            </a:r>
            <a:r>
              <a:rPr lang="en-US" sz="2000" dirty="0" err="1" smtClean="0"/>
              <a:t>prevedono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</a:t>
            </a:r>
            <a:r>
              <a:rPr lang="en-US" sz="2000" dirty="0" err="1" smtClean="0"/>
              <a:t>coinvolgimento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INFN-</a:t>
            </a:r>
            <a:r>
              <a:rPr lang="en-US" sz="2000" dirty="0" err="1" smtClean="0"/>
              <a:t>Padova</a:t>
            </a:r>
            <a:r>
              <a:rPr lang="en-US" sz="2000" dirty="0" smtClean="0"/>
              <a:t> </a:t>
            </a:r>
            <a:r>
              <a:rPr lang="en-US" sz="2000" dirty="0" err="1" smtClean="0"/>
              <a:t>sono</a:t>
            </a:r>
            <a:r>
              <a:rPr lang="en-US" sz="2000" dirty="0" smtClean="0"/>
              <a:t> </a:t>
            </a:r>
            <a:r>
              <a:rPr lang="en-US" sz="2000" dirty="0" err="1" smtClean="0"/>
              <a:t>gia</a:t>
            </a:r>
            <a:r>
              <a:rPr lang="en-US" sz="2000" dirty="0" smtClean="0"/>
              <a:t>’ state </a:t>
            </a:r>
            <a:r>
              <a:rPr lang="en-US" sz="2000" dirty="0" err="1" smtClean="0"/>
              <a:t>sottomesse</a:t>
            </a:r>
            <a:r>
              <a:rPr lang="en-US" sz="2000" dirty="0" smtClean="0"/>
              <a:t> </a:t>
            </a:r>
            <a:r>
              <a:rPr lang="en-US" sz="2000" dirty="0" err="1" smtClean="0"/>
              <a:t>il</a:t>
            </a:r>
            <a:r>
              <a:rPr lang="en-US" sz="2000" dirty="0" smtClean="0"/>
              <a:t> 23 </a:t>
            </a:r>
            <a:r>
              <a:rPr lang="en-US" sz="2000" dirty="0" err="1" smtClean="0"/>
              <a:t>Aprile</a:t>
            </a:r>
            <a:r>
              <a:rPr lang="en-US" sz="2000" dirty="0" smtClean="0"/>
              <a:t> 2014: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88024" y="2420888"/>
            <a:ext cx="4248472" cy="35086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XZELCloud</a:t>
            </a:r>
            <a:r>
              <a:rPr lang="en-US" dirty="0" smtClean="0"/>
              <a:t>: </a:t>
            </a:r>
            <a:r>
              <a:rPr lang="en-US" i="1" dirty="0" smtClean="0"/>
              <a:t>Cloud Advanced Services on large-scale Federated Infrastructures</a:t>
            </a:r>
            <a:endParaRPr lang="en-US" dirty="0" smtClean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Coordinatore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C00000"/>
                </a:solidFill>
              </a:rPr>
              <a:t>T-System</a:t>
            </a:r>
            <a:r>
              <a:rPr lang="en-US" dirty="0" smtClean="0"/>
              <a:t> (GE)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err="1" smtClean="0"/>
              <a:t>Durata</a:t>
            </a:r>
            <a:r>
              <a:rPr lang="en-US" dirty="0" smtClean="0"/>
              <a:t> </a:t>
            </a:r>
            <a:r>
              <a:rPr lang="en-US" dirty="0" err="1" smtClean="0"/>
              <a:t>prevista</a:t>
            </a:r>
            <a:r>
              <a:rPr lang="en-US" dirty="0" smtClean="0"/>
              <a:t>: 24 </a:t>
            </a:r>
            <a:r>
              <a:rPr lang="en-US" dirty="0" err="1" smtClean="0"/>
              <a:t>mesi</a:t>
            </a:r>
            <a:r>
              <a:rPr lang="en-US" dirty="0" smtClean="0"/>
              <a:t>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err="1" smtClean="0"/>
              <a:t>Consorzio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C00000"/>
                </a:solidFill>
              </a:rPr>
              <a:t>11 partners</a:t>
            </a:r>
            <a:r>
              <a:rPr lang="en-US" dirty="0" smtClean="0"/>
              <a:t>, </a:t>
            </a:r>
            <a:r>
              <a:rPr lang="en-US" dirty="0" err="1" smtClean="0"/>
              <a:t>tra</a:t>
            </a:r>
            <a:r>
              <a:rPr lang="en-US" dirty="0" smtClean="0"/>
              <a:t> cui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principali</a:t>
            </a:r>
            <a:r>
              <a:rPr lang="en-US" dirty="0" smtClean="0"/>
              <a:t> 	    players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Helix Nebula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Sezioni</a:t>
            </a:r>
            <a:r>
              <a:rPr lang="en-US" dirty="0" smtClean="0"/>
              <a:t> INFN: </a:t>
            </a:r>
            <a:r>
              <a:rPr lang="en-US" b="1" dirty="0" smtClean="0">
                <a:solidFill>
                  <a:srgbClr val="C00000"/>
                </a:solidFill>
              </a:rPr>
              <a:t>CNAF, </a:t>
            </a:r>
            <a:r>
              <a:rPr lang="en-US" b="1" dirty="0" err="1" smtClean="0">
                <a:solidFill>
                  <a:srgbClr val="C00000"/>
                </a:solidFill>
              </a:rPr>
              <a:t>Padova</a:t>
            </a:r>
            <a:r>
              <a:rPr lang="en-US" b="1" dirty="0" smtClean="0">
                <a:solidFill>
                  <a:srgbClr val="C00000"/>
                </a:solidFill>
              </a:rPr>
              <a:t>, Bari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Budget: </a:t>
            </a:r>
            <a:r>
              <a:rPr lang="en-US" dirty="0" smtClean="0">
                <a:solidFill>
                  <a:srgbClr val="C00000"/>
                </a:solidFill>
              </a:rPr>
              <a:t>~4M€ </a:t>
            </a:r>
            <a:r>
              <a:rPr lang="en-US" dirty="0" smtClean="0"/>
              <a:t>(437 PM)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Budget INFN: </a:t>
            </a:r>
            <a:r>
              <a:rPr lang="en-US" dirty="0" smtClean="0">
                <a:solidFill>
                  <a:srgbClr val="C00000"/>
                </a:solidFill>
              </a:rPr>
              <a:t>550K€</a:t>
            </a:r>
            <a:r>
              <a:rPr lang="en-US" dirty="0" smtClean="0"/>
              <a:t> (14%, 82 PM)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2420888"/>
            <a:ext cx="4248472" cy="35086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FONDACloud</a:t>
            </a:r>
            <a:r>
              <a:rPr lang="en-US" dirty="0" smtClean="0"/>
              <a:t>: </a:t>
            </a:r>
            <a:r>
              <a:rPr lang="en-GB" i="1" dirty="0" smtClean="0">
                <a:solidFill>
                  <a:srgbClr val="C00000"/>
                </a:solidFill>
              </a:rPr>
              <a:t>F</a:t>
            </a:r>
            <a:r>
              <a:rPr lang="en-GB" i="1" dirty="0" smtClean="0"/>
              <a:t>ederated </a:t>
            </a:r>
            <a:r>
              <a:rPr lang="en-GB" i="1" dirty="0" err="1" smtClean="0"/>
              <a:t>Envir</a:t>
            </a:r>
            <a:r>
              <a:rPr lang="en-GB" i="1" dirty="0" err="1" smtClean="0">
                <a:solidFill>
                  <a:srgbClr val="C00000"/>
                </a:solidFill>
              </a:rPr>
              <a:t>ON</a:t>
            </a:r>
            <a:r>
              <a:rPr lang="en-GB" i="1" dirty="0" err="1" smtClean="0"/>
              <a:t>ment</a:t>
            </a:r>
            <a:r>
              <a:rPr lang="en-GB" i="1" dirty="0" smtClean="0"/>
              <a:t> for </a:t>
            </a:r>
            <a:r>
              <a:rPr lang="en-GB" i="1" dirty="0" smtClean="0">
                <a:solidFill>
                  <a:srgbClr val="C00000"/>
                </a:solidFill>
              </a:rPr>
              <a:t>D</a:t>
            </a:r>
            <a:r>
              <a:rPr lang="en-GB" i="1" dirty="0" smtClean="0"/>
              <a:t>ata </a:t>
            </a:r>
            <a:r>
              <a:rPr lang="en-GB" i="1" dirty="0" smtClean="0">
                <a:solidFill>
                  <a:srgbClr val="C00000"/>
                </a:solidFill>
              </a:rPr>
              <a:t>A</a:t>
            </a:r>
            <a:r>
              <a:rPr lang="en-GB" i="1" dirty="0" smtClean="0"/>
              <a:t>nalysis in the </a:t>
            </a:r>
            <a:r>
              <a:rPr lang="en-US" i="1" dirty="0" smtClean="0">
                <a:solidFill>
                  <a:srgbClr val="C00000"/>
                </a:solidFill>
              </a:rPr>
              <a:t>Cloud</a:t>
            </a:r>
            <a:endParaRPr lang="en-US" dirty="0" smtClean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Coordinatore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C00000"/>
                </a:solidFill>
              </a:rPr>
              <a:t>EGI.eu</a:t>
            </a:r>
            <a:r>
              <a:rPr lang="en-US" dirty="0" smtClean="0"/>
              <a:t> (NL)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err="1" smtClean="0"/>
              <a:t>Durata</a:t>
            </a:r>
            <a:r>
              <a:rPr lang="en-US" dirty="0" smtClean="0"/>
              <a:t> </a:t>
            </a:r>
            <a:r>
              <a:rPr lang="en-US" dirty="0" err="1" smtClean="0"/>
              <a:t>prevista</a:t>
            </a:r>
            <a:r>
              <a:rPr lang="en-US" dirty="0" smtClean="0"/>
              <a:t>: 30 </a:t>
            </a:r>
            <a:r>
              <a:rPr lang="en-US" dirty="0" err="1" smtClean="0"/>
              <a:t>mesi</a:t>
            </a:r>
            <a:r>
              <a:rPr lang="en-US" dirty="0" smtClean="0"/>
              <a:t>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err="1" smtClean="0"/>
              <a:t>Consorzio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C00000"/>
                </a:solidFill>
              </a:rPr>
              <a:t>21 partners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10 </a:t>
            </a:r>
            <a:r>
              <a:rPr lang="en-US" dirty="0" err="1" smtClean="0"/>
              <a:t>membri</a:t>
            </a:r>
            <a:r>
              <a:rPr lang="en-US" dirty="0" smtClean="0"/>
              <a:t>          	   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EGI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Sezioni</a:t>
            </a:r>
            <a:r>
              <a:rPr lang="en-US" dirty="0" smtClean="0"/>
              <a:t> INFN:  </a:t>
            </a:r>
            <a:r>
              <a:rPr lang="en-US" b="1" dirty="0" smtClean="0">
                <a:solidFill>
                  <a:srgbClr val="C00000"/>
                </a:solidFill>
              </a:rPr>
              <a:t>CNAF, </a:t>
            </a:r>
            <a:r>
              <a:rPr lang="en-US" b="1" dirty="0" err="1" smtClean="0">
                <a:solidFill>
                  <a:srgbClr val="C00000"/>
                </a:solidFill>
              </a:rPr>
              <a:t>Padova</a:t>
            </a:r>
            <a:r>
              <a:rPr lang="en-US" b="1" dirty="0" smtClean="0">
                <a:solidFill>
                  <a:srgbClr val="C00000"/>
                </a:solidFill>
              </a:rPr>
              <a:t>, Torino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Budget: </a:t>
            </a:r>
            <a:r>
              <a:rPr lang="en-US" dirty="0" smtClean="0">
                <a:solidFill>
                  <a:srgbClr val="C00000"/>
                </a:solidFill>
              </a:rPr>
              <a:t>~7M€ </a:t>
            </a:r>
            <a:r>
              <a:rPr lang="en-US" dirty="0" smtClean="0"/>
              <a:t>(833 PM)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Budget INFN: </a:t>
            </a:r>
            <a:r>
              <a:rPr lang="en-US" dirty="0" smtClean="0">
                <a:solidFill>
                  <a:srgbClr val="C00000"/>
                </a:solidFill>
              </a:rPr>
              <a:t>630K€</a:t>
            </a:r>
            <a:r>
              <a:rPr lang="en-US" dirty="0" smtClean="0"/>
              <a:t> (9%, 93 PM)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2184</TotalTime>
  <Words>3013</Words>
  <Application>Microsoft Office PowerPoint</Application>
  <PresentationFormat>On-screen Show (4:3)</PresentationFormat>
  <Paragraphs>325</Paragraphs>
  <Slides>31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Progetti CLOUD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Call H2020-ICT/Conclusioni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</vt:vector>
  </TitlesOfParts>
  <Company>INFN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verlato</dc:creator>
  <cp:lastModifiedBy>verlato</cp:lastModifiedBy>
  <cp:revision>106</cp:revision>
  <dcterms:created xsi:type="dcterms:W3CDTF">2014-05-20T08:27:38Z</dcterms:created>
  <dcterms:modified xsi:type="dcterms:W3CDTF">2014-06-30T08:37:51Z</dcterms:modified>
</cp:coreProperties>
</file>