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95" r:id="rId2"/>
    <p:sldId id="296" r:id="rId3"/>
    <p:sldId id="297" r:id="rId4"/>
    <p:sldId id="299" r:id="rId5"/>
    <p:sldId id="300" r:id="rId6"/>
    <p:sldId id="257" r:id="rId7"/>
    <p:sldId id="265" r:id="rId8"/>
    <p:sldId id="264" r:id="rId9"/>
    <p:sldId id="301" r:id="rId10"/>
    <p:sldId id="268" r:id="rId11"/>
    <p:sldId id="270" r:id="rId12"/>
    <p:sldId id="302" r:id="rId13"/>
    <p:sldId id="304" r:id="rId14"/>
    <p:sldId id="273" r:id="rId15"/>
    <p:sldId id="274" r:id="rId16"/>
    <p:sldId id="276" r:id="rId17"/>
    <p:sldId id="277" r:id="rId18"/>
    <p:sldId id="279" r:id="rId19"/>
    <p:sldId id="282" r:id="rId20"/>
    <p:sldId id="284" r:id="rId21"/>
    <p:sldId id="285" r:id="rId22"/>
    <p:sldId id="288" r:id="rId23"/>
    <p:sldId id="289" r:id="rId24"/>
    <p:sldId id="280" r:id="rId25"/>
    <p:sldId id="281" r:id="rId26"/>
    <p:sldId id="290" r:id="rId27"/>
    <p:sldId id="292" r:id="rId28"/>
    <p:sldId id="293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6" d="100"/>
          <a:sy n="126" d="100"/>
        </p:scale>
        <p:origin x="-6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A1C06-B448-4270-A48C-1A08E7598A8D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1294D-96D0-4F29-9EFB-650D8B1A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4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0F024-2647-496B-A1F0-89CCB5C5B6AA}" type="slidenum">
              <a:rPr lang="it-IT"/>
              <a:pPr eaLnBrk="1" hangingPunct="1"/>
              <a:t>28</a:t>
            </a:fld>
            <a:endParaRPr lang="it-IT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ndtech.com/show/6757/calxedas-arm-server-tested/1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xraytomograph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COSA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COmputing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 err="1" smtClean="0"/>
              <a:t>Soc</a:t>
            </a:r>
            <a:r>
              <a:rPr lang="en-US" dirty="0" smtClean="0"/>
              <a:t> </a:t>
            </a:r>
            <a:r>
              <a:rPr lang="en-US" dirty="0"/>
              <a:t>Architectures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847869"/>
            <a:ext cx="4038600" cy="748553"/>
          </a:xfrm>
        </p:spPr>
        <p:txBody>
          <a:bodyPr/>
          <a:lstStyle/>
          <a:p>
            <a:r>
              <a:rPr lang="en-US" dirty="0" smtClean="0"/>
              <a:t>Michele Michelotto  </a:t>
            </a:r>
            <a:r>
              <a:rPr lang="en-US" dirty="0" smtClean="0"/>
              <a:t>– </a:t>
            </a:r>
            <a:r>
              <a:rPr lang="en-US" dirty="0" smtClean="0"/>
              <a:t> INFN </a:t>
            </a:r>
            <a:r>
              <a:rPr lang="en-US" dirty="0" err="1" smtClean="0"/>
              <a:t>Padova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9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seconda</a:t>
            </a:r>
            <a:r>
              <a:rPr lang="en-US" dirty="0" smtClean="0"/>
              <a:t> </a:t>
            </a:r>
            <a:r>
              <a:rPr lang="en-US" dirty="0" err="1" smtClean="0"/>
              <a:t>faccia</a:t>
            </a:r>
            <a:r>
              <a:rPr lang="en-US" dirty="0" smtClean="0"/>
              <a:t> del </a:t>
            </a:r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</a:t>
            </a:r>
            <a:r>
              <a:rPr lang="en-US" dirty="0" err="1" smtClean="0"/>
              <a:t>ora</a:t>
            </a:r>
            <a:r>
              <a:rPr lang="en-US" dirty="0" smtClean="0"/>
              <a:t> ho </a:t>
            </a:r>
            <a:r>
              <a:rPr lang="en-US" dirty="0" err="1" smtClean="0"/>
              <a:t>parlato</a:t>
            </a:r>
            <a:r>
              <a:rPr lang="en-US" dirty="0" smtClean="0"/>
              <a:t> del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elettrico</a:t>
            </a:r>
            <a:r>
              <a:rPr lang="en-US" dirty="0" smtClean="0"/>
              <a:t>,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passiamo</a:t>
            </a:r>
            <a:r>
              <a:rPr lang="en-US" dirty="0" smtClean="0"/>
              <a:t> al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tecnologico</a:t>
            </a:r>
            <a:endParaRPr lang="en-US" dirty="0" smtClean="0"/>
          </a:p>
          <a:p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finiti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tempi in cui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supercalcolo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progettava</a:t>
            </a:r>
            <a:r>
              <a:rPr lang="en-US" dirty="0" smtClean="0"/>
              <a:t> le sue CPU</a:t>
            </a:r>
          </a:p>
          <a:p>
            <a:r>
              <a:rPr lang="en-US" dirty="0" smtClean="0"/>
              <a:t>Per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competitivi</a:t>
            </a:r>
            <a:r>
              <a:rPr lang="en-US" dirty="0" smtClean="0"/>
              <a:t> dal </a:t>
            </a:r>
            <a:r>
              <a:rPr lang="en-US" dirty="0" err="1" smtClean="0"/>
              <a:t>punto</a:t>
            </a:r>
            <a:r>
              <a:rPr lang="en-US" dirty="0" smtClean="0"/>
              <a:t> di vista del </a:t>
            </a:r>
            <a:r>
              <a:rPr lang="en-US" dirty="0" err="1" smtClean="0"/>
              <a:t>costo</a:t>
            </a:r>
            <a:r>
              <a:rPr lang="en-US" dirty="0" smtClean="0"/>
              <a:t> (HS06/</a:t>
            </a:r>
            <a:r>
              <a:rPr lang="en-US" dirty="0" err="1" smtClean="0"/>
              <a:t>Eur</a:t>
            </a:r>
            <a:r>
              <a:rPr lang="en-US" dirty="0" smtClean="0"/>
              <a:t>), </a:t>
            </a:r>
            <a:r>
              <a:rPr lang="en-US" dirty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necessario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cosiddetta</a:t>
            </a:r>
            <a:r>
              <a:rPr lang="en-US" dirty="0" smtClean="0"/>
              <a:t> “commodity wave”, </a:t>
            </a:r>
            <a:r>
              <a:rPr lang="en-US" dirty="0" err="1" smtClean="0"/>
              <a:t>cioè</a:t>
            </a:r>
            <a:r>
              <a:rPr lang="en-US" dirty="0" smtClean="0"/>
              <a:t> </a:t>
            </a:r>
            <a:r>
              <a:rPr lang="en-US" dirty="0" err="1" smtClean="0"/>
              <a:t>utilizzare</a:t>
            </a:r>
            <a:r>
              <a:rPr lang="en-US" dirty="0" smtClean="0"/>
              <a:t> le </a:t>
            </a:r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endParaRPr lang="en-US" dirty="0" smtClean="0"/>
          </a:p>
          <a:p>
            <a:pPr lvl="1"/>
            <a:r>
              <a:rPr lang="en-US" dirty="0" err="1" smtClean="0"/>
              <a:t>Siano</a:t>
            </a:r>
            <a:r>
              <a:rPr lang="en-US" dirty="0" smtClean="0"/>
              <a:t> </a:t>
            </a:r>
            <a:r>
              <a:rPr lang="en-US" dirty="0" err="1" smtClean="0"/>
              <a:t>prodotte</a:t>
            </a:r>
            <a:r>
              <a:rPr lang="en-US" dirty="0" smtClean="0"/>
              <a:t> in </a:t>
            </a:r>
            <a:r>
              <a:rPr lang="en-US" dirty="0" err="1" smtClean="0"/>
              <a:t>maggiore</a:t>
            </a:r>
            <a:r>
              <a:rPr lang="en-US" dirty="0" smtClean="0"/>
              <a:t> </a:t>
            </a:r>
            <a:r>
              <a:rPr lang="en-US" dirty="0" err="1" smtClean="0"/>
              <a:t>quantità</a:t>
            </a:r>
            <a:r>
              <a:rPr lang="en-US" dirty="0" smtClean="0"/>
              <a:t>, e </a:t>
            </a:r>
            <a:r>
              <a:rPr lang="en-US" dirty="0" err="1" smtClean="0"/>
              <a:t>quindi</a:t>
            </a:r>
            <a:r>
              <a:rPr lang="en-US" dirty="0" smtClean="0"/>
              <a:t> con </a:t>
            </a:r>
            <a:r>
              <a:rPr lang="en-US" dirty="0" err="1" smtClean="0"/>
              <a:t>minori</a:t>
            </a:r>
            <a:r>
              <a:rPr lang="en-US" dirty="0" smtClean="0"/>
              <a:t> </a:t>
            </a:r>
            <a:r>
              <a:rPr lang="en-US" dirty="0" err="1" smtClean="0"/>
              <a:t>costi</a:t>
            </a:r>
            <a:r>
              <a:rPr lang="en-US" dirty="0" smtClean="0"/>
              <a:t> </a:t>
            </a:r>
            <a:r>
              <a:rPr lang="en-US" dirty="0" err="1" smtClean="0"/>
              <a:t>industriali</a:t>
            </a:r>
            <a:endParaRPr lang="en-US" dirty="0" smtClean="0"/>
          </a:p>
          <a:p>
            <a:pPr lvl="1"/>
            <a:r>
              <a:rPr lang="en-US" dirty="0" err="1" smtClean="0"/>
              <a:t>Siano</a:t>
            </a:r>
            <a:r>
              <a:rPr lang="en-US" dirty="0" smtClean="0"/>
              <a:t> </a:t>
            </a:r>
            <a:r>
              <a:rPr lang="en-US" dirty="0" err="1" smtClean="0"/>
              <a:t>soggetti</a:t>
            </a:r>
            <a:r>
              <a:rPr lang="en-US" dirty="0" smtClean="0"/>
              <a:t> a </a:t>
            </a:r>
            <a:r>
              <a:rPr lang="en-US" dirty="0" err="1" smtClean="0"/>
              <a:t>maggiore</a:t>
            </a:r>
            <a:r>
              <a:rPr lang="en-US" dirty="0" smtClean="0"/>
              <a:t> </a:t>
            </a:r>
            <a:r>
              <a:rPr lang="en-US" dirty="0" err="1" smtClean="0"/>
              <a:t>concorrenza</a:t>
            </a:r>
            <a:endParaRPr lang="en-US" dirty="0" smtClean="0"/>
          </a:p>
          <a:p>
            <a:pPr lvl="1"/>
            <a:r>
              <a:rPr lang="en-US" dirty="0" smtClean="0"/>
              <a:t>Sian in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espansiva</a:t>
            </a:r>
            <a:r>
              <a:rPr lang="en-US" dirty="0" smtClean="0"/>
              <a:t> (non un </a:t>
            </a:r>
            <a:r>
              <a:rPr lang="en-US" dirty="0" err="1" smtClean="0"/>
              <a:t>mercato</a:t>
            </a:r>
            <a:r>
              <a:rPr lang="en-US" dirty="0" smtClean="0"/>
              <a:t> </a:t>
            </a:r>
            <a:r>
              <a:rPr lang="en-US" dirty="0" err="1" smtClean="0"/>
              <a:t>morente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800"/>
            <a:ext cx="9144000" cy="650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2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25" y="2474416"/>
            <a:ext cx="8022475" cy="4136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6712" y="1499972"/>
            <a:ext cx="4915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ARM: </a:t>
            </a:r>
            <a:r>
              <a:rPr lang="en-US" dirty="0" err="1" smtClean="0"/>
              <a:t>architettura</a:t>
            </a:r>
            <a:r>
              <a:rPr lang="en-US" dirty="0" smtClean="0"/>
              <a:t> </a:t>
            </a:r>
            <a:r>
              <a:rPr lang="en-US" dirty="0" err="1" smtClean="0"/>
              <a:t>dominante</a:t>
            </a:r>
            <a:r>
              <a:rPr lang="en-US" dirty="0" smtClean="0"/>
              <a:t> </a:t>
            </a:r>
            <a:r>
              <a:rPr lang="en-US" dirty="0" err="1" smtClean="0"/>
              <a:t>telefoni</a:t>
            </a:r>
            <a:r>
              <a:rPr lang="en-US" dirty="0" smtClean="0"/>
              <a:t> e tablet</a:t>
            </a:r>
          </a:p>
          <a:p>
            <a:r>
              <a:rPr lang="en-US" dirty="0" smtClean="0"/>
              <a:t>X86: </a:t>
            </a:r>
            <a:r>
              <a:rPr lang="en-US" dirty="0" err="1" smtClean="0"/>
              <a:t>architettura</a:t>
            </a:r>
            <a:r>
              <a:rPr lang="en-US" dirty="0" smtClean="0"/>
              <a:t> </a:t>
            </a:r>
            <a:r>
              <a:rPr lang="en-US" dirty="0" err="1" smtClean="0"/>
              <a:t>dominante</a:t>
            </a:r>
            <a:r>
              <a:rPr lang="en-US" dirty="0" smtClean="0"/>
              <a:t> PC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53321" y="4223847"/>
            <a:ext cx="107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Miliardi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2739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830" y="3156215"/>
            <a:ext cx="2250048" cy="33944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25830" y="5760627"/>
            <a:ext cx="2159613" cy="29447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14000"/>
                </a:schemeClr>
              </a:gs>
              <a:gs pos="34000">
                <a:schemeClr val="accent1">
                  <a:shade val="70000"/>
                  <a:satMod val="140000"/>
                  <a:alpha val="1400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1400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14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7785443" y="5410940"/>
            <a:ext cx="990437" cy="506125"/>
          </a:xfrm>
          <a:prstGeom prst="wedgeEllipseCallout">
            <a:avLst>
              <a:gd name="adj1" fmla="val -55212"/>
              <a:gd name="adj2" fmla="val 552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HEP!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0" y="3153911"/>
            <a:ext cx="5177214" cy="36897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320" y="-5883"/>
            <a:ext cx="5751667" cy="32121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ARM, ma non solo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architetture</a:t>
            </a:r>
            <a:r>
              <a:rPr lang="en-US" dirty="0" smtClean="0"/>
              <a:t> </a:t>
            </a:r>
            <a:r>
              <a:rPr lang="en-US" dirty="0" err="1" smtClean="0"/>
              <a:t>emergenti</a:t>
            </a:r>
            <a:r>
              <a:rPr lang="en-US" dirty="0" smtClean="0"/>
              <a:t> </a:t>
            </a:r>
            <a:r>
              <a:rPr lang="en-US" dirty="0" err="1" smtClean="0"/>
              <a:t>portatili</a:t>
            </a:r>
            <a:r>
              <a:rPr lang="en-US" dirty="0" smtClean="0"/>
              <a:t> </a:t>
            </a:r>
            <a:r>
              <a:rPr lang="en-US" dirty="0" err="1" smtClean="0"/>
              <a:t>riescono</a:t>
            </a:r>
            <a:r>
              <a:rPr lang="en-US" dirty="0" smtClean="0"/>
              <a:t> a </a:t>
            </a:r>
            <a:r>
              <a:rPr lang="en-US" dirty="0" err="1" smtClean="0"/>
              <a:t>avere</a:t>
            </a:r>
            <a:r>
              <a:rPr lang="en-US" dirty="0" smtClean="0"/>
              <a:t> un basso </a:t>
            </a:r>
            <a:r>
              <a:rPr lang="en-US" dirty="0" err="1" smtClean="0"/>
              <a:t>consumo</a:t>
            </a:r>
            <a:r>
              <a:rPr lang="en-US" dirty="0" smtClean="0"/>
              <a:t> </a:t>
            </a:r>
            <a:r>
              <a:rPr lang="en-US" dirty="0" err="1" smtClean="0"/>
              <a:t>tipicamente</a:t>
            </a:r>
            <a:r>
              <a:rPr lang="en-US" dirty="0" smtClean="0"/>
              <a:t> </a:t>
            </a:r>
            <a:r>
              <a:rPr lang="en-US" dirty="0" err="1" smtClean="0"/>
              <a:t>utilizzando</a:t>
            </a:r>
            <a:r>
              <a:rPr lang="en-US" dirty="0" smtClean="0"/>
              <a:t> </a:t>
            </a:r>
            <a:r>
              <a:rPr lang="en-US" dirty="0" err="1" smtClean="0"/>
              <a:t>soluzioni</a:t>
            </a:r>
            <a:r>
              <a:rPr lang="en-US" dirty="0" smtClean="0"/>
              <a:t> System On a Chip (</a:t>
            </a:r>
            <a:r>
              <a:rPr lang="en-US" dirty="0" err="1" smtClean="0"/>
              <a:t>SoC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 solo chip = </a:t>
            </a:r>
            <a:endParaRPr lang="en-US" dirty="0"/>
          </a:p>
        </p:txBody>
      </p:sp>
      <p:pic>
        <p:nvPicPr>
          <p:cNvPr id="4" name="image00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24222" y="4178222"/>
            <a:ext cx="2933700" cy="2085975"/>
          </a:xfrm>
          <a:prstGeom prst="rect">
            <a:avLst/>
          </a:prstGeom>
          <a:ln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924" y="3758906"/>
            <a:ext cx="3111500" cy="2616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058376" y="4417095"/>
            <a:ext cx="450931" cy="14355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08043" y="4794388"/>
            <a:ext cx="3975552" cy="3036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8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ma </a:t>
            </a:r>
            <a:r>
              <a:rPr lang="en-US" dirty="0" err="1" smtClean="0"/>
              <a:t>che</a:t>
            </a:r>
            <a:r>
              <a:rPr lang="en-US" dirty="0" smtClean="0"/>
              <a:t> ci </a:t>
            </a:r>
            <a:r>
              <a:rPr lang="en-US" dirty="0" err="1" smtClean="0"/>
              <a:t>facciamo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</a:t>
            </a:r>
            <a:r>
              <a:rPr lang="en-US" dirty="0" err="1" smtClean="0"/>
              <a:t>stiamo</a:t>
            </a:r>
            <a:r>
              <a:rPr lang="en-US" dirty="0" smtClean="0"/>
              <a:t> </a:t>
            </a:r>
            <a:r>
              <a:rPr lang="en-US" dirty="0" err="1" smtClean="0"/>
              <a:t>chiaramente</a:t>
            </a:r>
            <a:r>
              <a:rPr lang="en-US" dirty="0" smtClean="0"/>
              <a:t> </a:t>
            </a:r>
            <a:r>
              <a:rPr lang="en-US" dirty="0" err="1" smtClean="0"/>
              <a:t>pensando</a:t>
            </a:r>
            <a:r>
              <a:rPr lang="en-US" dirty="0" smtClean="0"/>
              <a:t> a </a:t>
            </a:r>
            <a:r>
              <a:rPr lang="en-US" dirty="0" err="1" smtClean="0"/>
              <a:t>comperare</a:t>
            </a:r>
            <a:r>
              <a:rPr lang="en-US" dirty="0" smtClean="0"/>
              <a:t> 1000 iPhones e </a:t>
            </a:r>
            <a:r>
              <a:rPr lang="en-US" dirty="0" err="1" smtClean="0"/>
              <a:t>usarli</a:t>
            </a:r>
            <a:r>
              <a:rPr lang="en-US" dirty="0" smtClean="0"/>
              <a:t> per fare lattice QCD</a:t>
            </a:r>
          </a:p>
          <a:p>
            <a:r>
              <a:rPr lang="en-US" dirty="0" err="1" smtClean="0"/>
              <a:t>Vogliamo</a:t>
            </a:r>
            <a:r>
              <a:rPr lang="en-US" dirty="0" smtClean="0"/>
              <a:t> </a:t>
            </a:r>
            <a:r>
              <a:rPr lang="en-US" dirty="0" err="1" smtClean="0"/>
              <a:t>usare</a:t>
            </a:r>
            <a:r>
              <a:rPr lang="en-US" dirty="0" smtClean="0"/>
              <a:t> </a:t>
            </a:r>
            <a:r>
              <a:rPr lang="en-US" dirty="0" err="1" smtClean="0"/>
              <a:t>queste</a:t>
            </a:r>
            <a:r>
              <a:rPr lang="en-US" dirty="0" smtClean="0"/>
              <a:t> CPU in </a:t>
            </a:r>
            <a:r>
              <a:rPr lang="en-US" dirty="0" err="1" smtClean="0"/>
              <a:t>configurazione</a:t>
            </a:r>
            <a:r>
              <a:rPr lang="en-US" dirty="0" smtClean="0"/>
              <a:t> standard (rack di computer in </a:t>
            </a:r>
            <a:r>
              <a:rPr lang="en-US" dirty="0" err="1" smtClean="0"/>
              <a:t>centri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r>
              <a:rPr lang="en-US" dirty="0" smtClean="0"/>
              <a:t> </a:t>
            </a:r>
            <a:r>
              <a:rPr lang="en-US" dirty="0" err="1" smtClean="0"/>
              <a:t>attrezzati</a:t>
            </a:r>
            <a:r>
              <a:rPr lang="en-US" dirty="0" smtClean="0"/>
              <a:t>), in </a:t>
            </a:r>
            <a:r>
              <a:rPr lang="en-US" dirty="0" err="1" smtClean="0"/>
              <a:t>ambiente</a:t>
            </a:r>
            <a:r>
              <a:rPr lang="en-US" dirty="0" smtClean="0"/>
              <a:t> Linux, </a:t>
            </a:r>
            <a:r>
              <a:rPr lang="en-US" dirty="0" err="1" smtClean="0"/>
              <a:t>sia</a:t>
            </a:r>
            <a:r>
              <a:rPr lang="en-US" dirty="0" smtClean="0"/>
              <a:t> in </a:t>
            </a:r>
            <a:r>
              <a:rPr lang="en-US" dirty="0" err="1" smtClean="0"/>
              <a:t>configurazione</a:t>
            </a:r>
            <a:r>
              <a:rPr lang="en-US" dirty="0" smtClean="0"/>
              <a:t> HTC </a:t>
            </a:r>
            <a:r>
              <a:rPr lang="en-US" dirty="0" err="1" smtClean="0"/>
              <a:t>che</a:t>
            </a:r>
            <a:r>
              <a:rPr lang="en-US" dirty="0" smtClean="0"/>
              <a:t> HPC</a:t>
            </a:r>
            <a:endParaRPr lang="en-US" dirty="0"/>
          </a:p>
          <a:p>
            <a:r>
              <a:rPr lang="en-US" dirty="0" err="1" smtClean="0"/>
              <a:t>Domanda</a:t>
            </a:r>
            <a:r>
              <a:rPr lang="en-US" dirty="0" smtClean="0"/>
              <a:t>: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fare </a:t>
            </a:r>
            <a:r>
              <a:rPr lang="en-US" dirty="0" err="1" smtClean="0"/>
              <a:t>cose</a:t>
            </a:r>
            <a:r>
              <a:rPr lang="en-US" dirty="0" smtClean="0"/>
              <a:t> </a:t>
            </a:r>
            <a:r>
              <a:rPr lang="en-US" dirty="0" err="1" smtClean="0"/>
              <a:t>serie</a:t>
            </a:r>
            <a:r>
              <a:rPr lang="en-US" dirty="0" smtClean="0"/>
              <a:t> con </a:t>
            </a:r>
            <a:r>
              <a:rPr lang="en-US" dirty="0" err="1" smtClean="0"/>
              <a:t>queste</a:t>
            </a:r>
            <a:r>
              <a:rPr lang="en-US" dirty="0" smtClean="0"/>
              <a:t> CPU?</a:t>
            </a:r>
          </a:p>
          <a:p>
            <a:pPr lvl="1"/>
            <a:r>
              <a:rPr lang="en-US" dirty="0" err="1" smtClean="0"/>
              <a:t>Assolutamente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’!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5811" y="5416533"/>
            <a:ext cx="2132768" cy="1419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1093" y="5362171"/>
            <a:ext cx="2214459" cy="147362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380469" y="5788235"/>
            <a:ext cx="377310" cy="7269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88" y="4488841"/>
            <a:ext cx="3448212" cy="2194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600" y="4448235"/>
            <a:ext cx="3448212" cy="219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3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76" y="752"/>
            <a:ext cx="7556313" cy="1116106"/>
          </a:xfrm>
        </p:spPr>
        <p:txBody>
          <a:bodyPr/>
          <a:lstStyle/>
          <a:p>
            <a:r>
              <a:rPr lang="en-US" dirty="0" err="1" smtClean="0"/>
              <a:t>Esiste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qualcosa</a:t>
            </a:r>
            <a:r>
              <a:rPr lang="en-US" dirty="0" smtClean="0"/>
              <a:t> di </a:t>
            </a:r>
            <a:r>
              <a:rPr lang="en-US" dirty="0" err="1" smtClean="0"/>
              <a:t>ingegnerizzato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27" y="1869225"/>
            <a:ext cx="3327400" cy="245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613" y="1064134"/>
            <a:ext cx="67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3"/>
              </a:rPr>
              <a:t>Boston Viridis </a:t>
            </a:r>
            <a:r>
              <a:rPr lang="en-US" sz="2400" b="1" dirty="0" smtClean="0"/>
              <a:t>, DELL Copper, HP </a:t>
            </a:r>
            <a:r>
              <a:rPr lang="en-US" sz="2400" b="1" dirty="0" err="1" smtClean="0"/>
              <a:t>MoonShot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1076" y="4751354"/>
            <a:ext cx="4207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 2U: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48 </a:t>
            </a:r>
            <a:r>
              <a:rPr lang="en-US" sz="1600" dirty="0" err="1" smtClean="0"/>
              <a:t>SoC</a:t>
            </a:r>
            <a:r>
              <a:rPr lang="en-US" sz="1600" dirty="0" smtClean="0"/>
              <a:t> ARMv7(1.4 GHz)  4-core, each with 4 GB RAM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8x10Gbit/s internal networking; 24x DISK slots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Under 300W under load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~ 20kEuro (?)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 smtClean="0"/>
              <a:t>Costo</a:t>
            </a:r>
            <a:r>
              <a:rPr lang="en-US" sz="1600" dirty="0" smtClean="0"/>
              <a:t> </a:t>
            </a:r>
            <a:r>
              <a:rPr lang="en-US" sz="1600" dirty="0" err="1" smtClean="0"/>
              <a:t>ancora</a:t>
            </a:r>
            <a:r>
              <a:rPr lang="en-US" sz="1600" dirty="0" smtClean="0"/>
              <a:t> </a:t>
            </a:r>
            <a:r>
              <a:rPr lang="en-US" sz="1600" dirty="0" err="1" smtClean="0"/>
              <a:t>troppo</a:t>
            </a:r>
            <a:r>
              <a:rPr lang="en-US" sz="1600" dirty="0" smtClean="0"/>
              <a:t> alto per </a:t>
            </a:r>
            <a:r>
              <a:rPr lang="en-US" sz="1600" dirty="0" err="1" smtClean="0"/>
              <a:t>noi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558337" y="2828115"/>
            <a:ext cx="281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cluster in a single box ..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2855" y="1964877"/>
            <a:ext cx="2958748" cy="2096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5433" y="4570727"/>
            <a:ext cx="3054641" cy="18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di CMS (Pisa + Princeton + </a:t>
            </a:r>
            <a:r>
              <a:rPr lang="en-US" dirty="0" smtClean="0"/>
              <a:t>CERN)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Porting </a:t>
            </a:r>
            <a:r>
              <a:rPr lang="en-US" dirty="0" err="1" smtClean="0"/>
              <a:t>completo</a:t>
            </a:r>
            <a:r>
              <a:rPr lang="en-US" dirty="0" smtClean="0"/>
              <a:t> </a:t>
            </a:r>
            <a:r>
              <a:rPr lang="en-US" dirty="0" err="1" smtClean="0"/>
              <a:t>dell’ambiente</a:t>
            </a:r>
            <a:r>
              <a:rPr lang="en-US" dirty="0" smtClean="0"/>
              <a:t> </a:t>
            </a:r>
            <a:r>
              <a:rPr lang="en-US" dirty="0" err="1" smtClean="0"/>
              <a:t>operativo</a:t>
            </a:r>
            <a:r>
              <a:rPr lang="en-US" dirty="0" smtClean="0"/>
              <a:t> di CMS</a:t>
            </a:r>
          </a:p>
          <a:p>
            <a:pPr lvl="1"/>
            <a:r>
              <a:rPr lang="en-US" dirty="0" err="1" smtClean="0"/>
              <a:t>Simulazione</a:t>
            </a:r>
            <a:r>
              <a:rPr lang="en-US" dirty="0" smtClean="0"/>
              <a:t>, </a:t>
            </a:r>
            <a:r>
              <a:rPr lang="en-US" dirty="0" err="1" smtClean="0"/>
              <a:t>ricostruzione</a:t>
            </a:r>
            <a:r>
              <a:rPr lang="en-US" dirty="0" smtClean="0"/>
              <a:t>, </a:t>
            </a:r>
            <a:r>
              <a:rPr lang="en-US" dirty="0" err="1" smtClean="0"/>
              <a:t>analisi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Come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fa</a:t>
            </a:r>
            <a:r>
              <a:rPr lang="en-US" dirty="0" smtClean="0"/>
              <a:t>? </a:t>
            </a:r>
            <a:r>
              <a:rPr lang="en-US" dirty="0" err="1" smtClean="0"/>
              <a:t>Meno</a:t>
            </a:r>
            <a:r>
              <a:rPr lang="en-US" dirty="0" smtClean="0"/>
              <a:t> </a:t>
            </a:r>
            <a:r>
              <a:rPr lang="en-US" dirty="0" err="1" smtClean="0"/>
              <a:t>complicato</a:t>
            </a:r>
            <a:r>
              <a:rPr lang="en-US" dirty="0" smtClean="0"/>
              <a:t> del </a:t>
            </a:r>
            <a:r>
              <a:rPr lang="en-US" dirty="0" err="1" smtClean="0"/>
              <a:t>previsto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Il SW di CMS </a:t>
            </a:r>
            <a:r>
              <a:rPr lang="en-US" dirty="0"/>
              <a:t>è</a:t>
            </a:r>
            <a:r>
              <a:rPr lang="en-US" dirty="0" smtClean="0"/>
              <a:t> solo open source: ci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sorgenti</a:t>
            </a:r>
            <a:r>
              <a:rPr lang="en-US" dirty="0" smtClean="0"/>
              <a:t>, </a:t>
            </a:r>
            <a:r>
              <a:rPr lang="en-US" dirty="0" err="1" smtClean="0"/>
              <a:t>basta</a:t>
            </a:r>
            <a:r>
              <a:rPr lang="en-US" dirty="0" smtClean="0"/>
              <a:t> </a:t>
            </a:r>
            <a:r>
              <a:rPr lang="en-US" dirty="0" err="1" smtClean="0"/>
              <a:t>ricompilare</a:t>
            </a:r>
            <a:r>
              <a:rPr lang="en-US" dirty="0" smtClean="0"/>
              <a:t> (</a:t>
            </a:r>
            <a:r>
              <a:rPr lang="en-US" dirty="0" err="1" smtClean="0"/>
              <a:t>beh</a:t>
            </a:r>
            <a:r>
              <a:rPr lang="en-US" dirty="0" smtClean="0"/>
              <a:t>, non </a:t>
            </a:r>
            <a:r>
              <a:rPr lang="en-US" dirty="0" err="1" smtClean="0"/>
              <a:t>così</a:t>
            </a:r>
            <a:r>
              <a:rPr lang="en-US" dirty="0" smtClean="0"/>
              <a:t> facile)</a:t>
            </a:r>
          </a:p>
          <a:p>
            <a:pPr lvl="1"/>
            <a:r>
              <a:rPr lang="en-US" dirty="0" smtClean="0"/>
              <a:t>Su </a:t>
            </a:r>
            <a:r>
              <a:rPr lang="en-US" dirty="0" err="1" smtClean="0"/>
              <a:t>questi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presente</a:t>
            </a:r>
            <a:r>
              <a:rPr lang="en-US" dirty="0" smtClean="0"/>
              <a:t> un </a:t>
            </a:r>
            <a:r>
              <a:rPr lang="en-US" dirty="0" err="1" smtClean="0"/>
              <a:t>ambiente</a:t>
            </a:r>
            <a:r>
              <a:rPr lang="en-US" dirty="0" smtClean="0"/>
              <a:t> Linux </a:t>
            </a:r>
            <a:r>
              <a:rPr lang="en-US" dirty="0" err="1" smtClean="0"/>
              <a:t>completo</a:t>
            </a:r>
            <a:r>
              <a:rPr lang="en-US" dirty="0" smtClean="0"/>
              <a:t>, con lo </a:t>
            </a:r>
            <a:r>
              <a:rPr lang="en-US" dirty="0" err="1" smtClean="0"/>
              <a:t>stesso</a:t>
            </a:r>
            <a:r>
              <a:rPr lang="en-US" dirty="0" smtClean="0"/>
              <a:t> </a:t>
            </a:r>
            <a:r>
              <a:rPr lang="en-US" dirty="0" err="1" smtClean="0"/>
              <a:t>compilatore</a:t>
            </a:r>
            <a:r>
              <a:rPr lang="en-US" dirty="0" smtClean="0"/>
              <a:t> </a:t>
            </a:r>
            <a:r>
              <a:rPr lang="en-US" dirty="0" err="1" smtClean="0"/>
              <a:t>usato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x86</a:t>
            </a:r>
          </a:p>
          <a:p>
            <a:pPr lvl="1"/>
            <a:endParaRPr lang="en-US" dirty="0"/>
          </a:p>
          <a:p>
            <a:r>
              <a:rPr lang="en-US" dirty="0" err="1" smtClean="0"/>
              <a:t>Cosa</a:t>
            </a:r>
            <a:r>
              <a:rPr lang="en-US" dirty="0" smtClean="0"/>
              <a:t> ci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aspetta</a:t>
            </a:r>
            <a:r>
              <a:rPr lang="en-US" dirty="0" smtClean="0"/>
              <a:t> da </a:t>
            </a:r>
            <a:r>
              <a:rPr lang="en-US" dirty="0" err="1" smtClean="0"/>
              <a:t>queste</a:t>
            </a:r>
            <a:r>
              <a:rPr lang="en-US" dirty="0" smtClean="0"/>
              <a:t> CPU?</a:t>
            </a:r>
          </a:p>
          <a:p>
            <a:pPr lvl="1"/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vadano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piano (Events/sec per </a:t>
            </a:r>
            <a:r>
              <a:rPr lang="en-US" dirty="0" err="1" smtClean="0"/>
              <a:t>esempio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siano</a:t>
            </a:r>
            <a:r>
              <a:rPr lang="en-US" dirty="0" smtClean="0"/>
              <a:t> </a:t>
            </a:r>
            <a:r>
              <a:rPr lang="en-US" dirty="0" err="1" smtClean="0"/>
              <a:t>però</a:t>
            </a:r>
            <a:r>
              <a:rPr lang="en-US" dirty="0" smtClean="0"/>
              <a:t> </a:t>
            </a:r>
            <a:r>
              <a:rPr lang="en-US" dirty="0" err="1" smtClean="0"/>
              <a:t>migliori</a:t>
            </a:r>
            <a:r>
              <a:rPr lang="en-US" dirty="0" smtClean="0"/>
              <a:t> se la </a:t>
            </a:r>
            <a:r>
              <a:rPr lang="en-US" dirty="0" err="1" smtClean="0"/>
              <a:t>metrica</a:t>
            </a:r>
            <a:r>
              <a:rPr lang="en-US" dirty="0" smtClean="0"/>
              <a:t> </a:t>
            </a:r>
            <a:r>
              <a:rPr lang="en-US" dirty="0"/>
              <a:t>è</a:t>
            </a:r>
            <a:r>
              <a:rPr lang="en-US" dirty="0" smtClean="0"/>
              <a:t> Events/sec/W</a:t>
            </a:r>
          </a:p>
        </p:txBody>
      </p:sp>
    </p:spTree>
    <p:extLst>
      <p:ext uri="{BB962C8B-B14F-4D97-AF65-F5344CB8AC3E}">
        <p14:creationId xmlns:p14="http://schemas.microsoft.com/office/powerpoint/2010/main" val="19603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Risultati</a:t>
            </a:r>
            <a:r>
              <a:rPr lang="en-US" dirty="0" smtClean="0"/>
              <a:t> dal paper CHEP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187" y="1785736"/>
            <a:ext cx="8123360" cy="3192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187" y="5153277"/>
            <a:ext cx="8450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ARM </a:t>
            </a:r>
            <a:r>
              <a:rPr lang="en-US" dirty="0" err="1" smtClean="0"/>
              <a:t>più</a:t>
            </a:r>
            <a:r>
              <a:rPr lang="en-US" dirty="0" smtClean="0"/>
              <a:t> lento di un </a:t>
            </a:r>
            <a:r>
              <a:rPr lang="en-US" dirty="0" err="1" smtClean="0"/>
              <a:t>fattore</a:t>
            </a:r>
            <a:r>
              <a:rPr lang="en-US" dirty="0" smtClean="0"/>
              <a:t> 3-4 in </a:t>
            </a:r>
            <a:r>
              <a:rPr lang="en-US" dirty="0" err="1" smtClean="0"/>
              <a:t>assoluto</a:t>
            </a:r>
            <a:endParaRPr lang="en-US" dirty="0" smtClean="0"/>
          </a:p>
          <a:p>
            <a:r>
              <a:rPr lang="en-US" dirty="0" smtClean="0"/>
              <a:t>ARM </a:t>
            </a:r>
            <a:r>
              <a:rPr lang="en-US" dirty="0" err="1" smtClean="0"/>
              <a:t>migliore</a:t>
            </a:r>
            <a:r>
              <a:rPr lang="en-US" dirty="0" smtClean="0"/>
              <a:t> di un </a:t>
            </a:r>
            <a:r>
              <a:rPr lang="en-US" dirty="0" err="1" smtClean="0"/>
              <a:t>fattore</a:t>
            </a:r>
            <a:r>
              <a:rPr lang="en-US" dirty="0" smtClean="0"/>
              <a:t> 3-5 </a:t>
            </a:r>
            <a:r>
              <a:rPr lang="en-US" dirty="0" err="1" smtClean="0"/>
              <a:t>relativamente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potenza</a:t>
            </a:r>
            <a:r>
              <a:rPr lang="en-US" dirty="0" smtClean="0"/>
              <a:t> </a:t>
            </a:r>
            <a:r>
              <a:rPr lang="en-US" dirty="0" err="1" smtClean="0"/>
              <a:t>usata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</a:t>
            </a:r>
            <a:r>
              <a:rPr lang="en-US" dirty="0" smtClean="0"/>
              <a:t> per HPC?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70" y="1511751"/>
            <a:ext cx="5715129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 </a:t>
            </a:r>
            <a:r>
              <a:rPr lang="en-US" dirty="0" err="1" smtClean="0"/>
              <a:t>nuovo</a:t>
            </a:r>
            <a:r>
              <a:rPr lang="en-US" dirty="0" smtClean="0"/>
              <a:t> ci </a:t>
            </a:r>
            <a:r>
              <a:rPr lang="en-US" dirty="0" err="1" smtClean="0"/>
              <a:t>salvano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videogiochi</a:t>
            </a:r>
            <a:r>
              <a:rPr lang="en-US" dirty="0" smtClean="0"/>
              <a:t>. La </a:t>
            </a:r>
            <a:r>
              <a:rPr lang="en-US" dirty="0" err="1" smtClean="0"/>
              <a:t>tendenza</a:t>
            </a:r>
            <a:r>
              <a:rPr lang="en-US" dirty="0" smtClean="0"/>
              <a:t> </a:t>
            </a:r>
            <a:r>
              <a:rPr lang="en-US" dirty="0" err="1" smtClean="0"/>
              <a:t>dell’ultimo</a:t>
            </a:r>
            <a:r>
              <a:rPr lang="en-US" dirty="0" smtClean="0"/>
              <a:t> </a:t>
            </a:r>
            <a:r>
              <a:rPr lang="en-US" dirty="0" err="1" smtClean="0"/>
              <a:t>paio</a:t>
            </a:r>
            <a:r>
              <a:rPr lang="en-US" dirty="0" smtClean="0"/>
              <a:t> di </a:t>
            </a:r>
            <a:r>
              <a:rPr lang="en-US" dirty="0" err="1" smtClean="0"/>
              <a:t>anni</a:t>
            </a:r>
            <a:r>
              <a:rPr lang="en-US" dirty="0" smtClean="0"/>
              <a:t> </a:t>
            </a:r>
            <a:r>
              <a:rPr lang="en-US" dirty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affiancare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CPU </a:t>
            </a:r>
            <a:r>
              <a:rPr lang="en-US" dirty="0" err="1" smtClean="0"/>
              <a:t>delle</a:t>
            </a:r>
            <a:r>
              <a:rPr lang="en-US" dirty="0" smtClean="0"/>
              <a:t> GPU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potenti</a:t>
            </a:r>
            <a:endParaRPr lang="en-US" dirty="0" smtClean="0"/>
          </a:p>
          <a:p>
            <a:r>
              <a:rPr lang="en-US" dirty="0" err="1" smtClean="0"/>
              <a:t>Queste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niente</a:t>
            </a:r>
            <a:r>
              <a:rPr lang="en-US" dirty="0" smtClean="0"/>
              <a:t> </a:t>
            </a:r>
            <a:r>
              <a:rPr lang="en-US" dirty="0" err="1" smtClean="0"/>
              <a:t>altro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le </a:t>
            </a:r>
            <a:r>
              <a:rPr lang="en-US" dirty="0" err="1" smtClean="0"/>
              <a:t>stesse</a:t>
            </a:r>
            <a:r>
              <a:rPr lang="en-US" dirty="0" smtClean="0"/>
              <a:t> GPU </a:t>
            </a:r>
            <a:r>
              <a:rPr lang="en-US" dirty="0" err="1" smtClean="0"/>
              <a:t>dei</a:t>
            </a:r>
            <a:r>
              <a:rPr lang="en-US" dirty="0" smtClean="0"/>
              <a:t> desktop, ma di </a:t>
            </a:r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versione</a:t>
            </a:r>
            <a:r>
              <a:rPr lang="en-US" dirty="0" smtClean="0"/>
              <a:t> a basso </a:t>
            </a:r>
            <a:r>
              <a:rPr lang="en-US" dirty="0" err="1" smtClean="0"/>
              <a:t>consumo</a:t>
            </a:r>
            <a:endParaRPr lang="en-US" dirty="0" smtClean="0"/>
          </a:p>
          <a:p>
            <a:pPr lvl="1"/>
            <a:r>
              <a:rPr lang="en-US" dirty="0" smtClean="0"/>
              <a:t>E </a:t>
            </a:r>
            <a:r>
              <a:rPr lang="en-US" dirty="0" err="1" smtClean="0"/>
              <a:t>necessariamente</a:t>
            </a:r>
            <a:r>
              <a:rPr lang="en-US" dirty="0" smtClean="0"/>
              <a:t> a basso </a:t>
            </a:r>
            <a:r>
              <a:rPr lang="en-US" dirty="0" err="1" smtClean="0"/>
              <a:t>costo</a:t>
            </a:r>
            <a:r>
              <a:rPr lang="en-US" dirty="0" smtClean="0"/>
              <a:t>: </a:t>
            </a:r>
            <a:r>
              <a:rPr lang="en-US" dirty="0" err="1" smtClean="0"/>
              <a:t>il</a:t>
            </a:r>
            <a:r>
              <a:rPr lang="en-US" dirty="0" smtClean="0"/>
              <a:t> CHIP in un </a:t>
            </a:r>
            <a:r>
              <a:rPr lang="en-US" dirty="0" err="1" smtClean="0"/>
              <a:t>cellulare</a:t>
            </a:r>
            <a:r>
              <a:rPr lang="en-US" dirty="0" smtClean="0"/>
              <a:t> non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costare</a:t>
            </a:r>
            <a:r>
              <a:rPr lang="en-US" dirty="0" smtClean="0"/>
              <a:t> in </a:t>
            </a:r>
            <a:r>
              <a:rPr lang="en-US" dirty="0" err="1" smtClean="0"/>
              <a:t>tutto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’ di </a:t>
            </a:r>
            <a:r>
              <a:rPr lang="en-US" dirty="0" err="1" smtClean="0"/>
              <a:t>qualche</a:t>
            </a:r>
            <a:r>
              <a:rPr lang="en-US" dirty="0" smtClean="0"/>
              <a:t> </a:t>
            </a:r>
            <a:r>
              <a:rPr lang="en-US" dirty="0" err="1" smtClean="0"/>
              <a:t>decina</a:t>
            </a:r>
            <a:r>
              <a:rPr lang="en-US" dirty="0" smtClean="0"/>
              <a:t> di $</a:t>
            </a:r>
          </a:p>
          <a:p>
            <a:pPr lvl="1"/>
            <a:r>
              <a:rPr lang="en-US" dirty="0" err="1" smtClean="0"/>
              <a:t>Consumo</a:t>
            </a:r>
            <a:r>
              <a:rPr lang="en-US" dirty="0" smtClean="0"/>
              <a:t>: ~ 50 volte </a:t>
            </a:r>
            <a:r>
              <a:rPr lang="en-US" dirty="0" err="1" smtClean="0"/>
              <a:t>meno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schede</a:t>
            </a:r>
            <a:r>
              <a:rPr lang="en-US" dirty="0" smtClean="0"/>
              <a:t> desktop</a:t>
            </a:r>
          </a:p>
          <a:p>
            <a:pPr lvl="1"/>
            <a:r>
              <a:rPr lang="en-US" dirty="0" smtClean="0"/>
              <a:t>Potenza (</a:t>
            </a:r>
            <a:r>
              <a:rPr lang="en-US" dirty="0" err="1" smtClean="0"/>
              <a:t>Gflops</a:t>
            </a:r>
            <a:r>
              <a:rPr lang="en-US" dirty="0" smtClean="0"/>
              <a:t>) ~ 5-10 volte </a:t>
            </a:r>
            <a:r>
              <a:rPr lang="en-US" dirty="0" err="1" smtClean="0"/>
              <a:t>meno</a:t>
            </a:r>
            <a:endParaRPr lang="en-US" dirty="0" smtClean="0"/>
          </a:p>
          <a:p>
            <a:pPr lvl="1"/>
            <a:r>
              <a:rPr lang="en-US" dirty="0" err="1" smtClean="0"/>
              <a:t>Costo</a:t>
            </a:r>
            <a:r>
              <a:rPr lang="en-US" dirty="0" smtClean="0"/>
              <a:t>: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sullo</a:t>
            </a:r>
            <a:r>
              <a:rPr lang="en-US" dirty="0" smtClean="0"/>
              <a:t> </a:t>
            </a:r>
            <a:r>
              <a:rPr lang="en-US" dirty="0" err="1" smtClean="0"/>
              <a:t>stesso</a:t>
            </a:r>
            <a:r>
              <a:rPr lang="en-US" dirty="0" smtClean="0"/>
              <a:t> </a:t>
            </a:r>
            <a:r>
              <a:rPr lang="en-US" dirty="0" err="1" smtClean="0"/>
              <a:t>silicio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CPU (</a:t>
            </a:r>
            <a:r>
              <a:rPr lang="en-US" dirty="0"/>
              <a:t>è</a:t>
            </a:r>
            <a:r>
              <a:rPr lang="en-US" dirty="0" smtClean="0"/>
              <a:t> un </a:t>
            </a:r>
            <a:r>
              <a:rPr lang="en-US" dirty="0" err="1" smtClean="0"/>
              <a:t>SoC</a:t>
            </a:r>
            <a:r>
              <a:rPr lang="en-US" dirty="0" smtClean="0"/>
              <a:t>, per cui </a:t>
            </a:r>
            <a:r>
              <a:rPr lang="en-US" dirty="0" err="1" smtClean="0"/>
              <a:t>ce</a:t>
            </a:r>
            <a:r>
              <a:rPr lang="en-US" dirty="0" smtClean="0"/>
              <a:t> le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se non le </a:t>
            </a:r>
            <a:r>
              <a:rPr lang="en-US" dirty="0" err="1" smtClean="0"/>
              <a:t>vuoi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699" y="1907048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3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Motivazioni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calcolo</a:t>
            </a:r>
            <a:r>
              <a:rPr lang="en-US" dirty="0" smtClean="0"/>
              <a:t> </a:t>
            </a:r>
            <a:r>
              <a:rPr lang="en-US" dirty="0" err="1" smtClean="0"/>
              <a:t>scientifico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larga</a:t>
            </a:r>
            <a:r>
              <a:rPr lang="en-US" dirty="0" smtClean="0"/>
              <a:t> </a:t>
            </a:r>
            <a:r>
              <a:rPr lang="en-US" dirty="0" err="1" smtClean="0"/>
              <a:t>scala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divide in </a:t>
            </a:r>
            <a:r>
              <a:rPr lang="en-US" dirty="0" err="1" smtClean="0"/>
              <a:t>modo</a:t>
            </a:r>
            <a:r>
              <a:rPr lang="en-US" dirty="0" smtClean="0"/>
              <a:t> un </a:t>
            </a:r>
            <a:r>
              <a:rPr lang="en-US" dirty="0" err="1" smtClean="0"/>
              <a:t>pò</a:t>
            </a:r>
            <a:r>
              <a:rPr lang="en-US" dirty="0" smtClean="0"/>
              <a:t> </a:t>
            </a:r>
            <a:r>
              <a:rPr lang="en-US" dirty="0" err="1" smtClean="0"/>
              <a:t>arbitratrio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calcolo</a:t>
            </a:r>
            <a:r>
              <a:rPr lang="en-US" dirty="0" smtClean="0"/>
              <a:t> ad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prestazioni</a:t>
            </a:r>
            <a:r>
              <a:rPr lang="en-US" dirty="0" smtClean="0"/>
              <a:t> (HPC) e </a:t>
            </a:r>
            <a:r>
              <a:rPr lang="en-US" dirty="0" err="1" smtClean="0"/>
              <a:t>calcolo</a:t>
            </a:r>
            <a:r>
              <a:rPr lang="en-US" dirty="0" smtClean="0"/>
              <a:t> ad alto </a:t>
            </a:r>
            <a:r>
              <a:rPr lang="en-US" dirty="0" err="1" smtClean="0"/>
              <a:t>thruoghtput</a:t>
            </a:r>
            <a:r>
              <a:rPr lang="en-US" dirty="0" smtClean="0"/>
              <a:t> (HTC); la </a:t>
            </a:r>
            <a:r>
              <a:rPr lang="en-US" dirty="0" err="1" smtClean="0"/>
              <a:t>differenza</a:t>
            </a:r>
            <a:r>
              <a:rPr lang="en-US" dirty="0" smtClean="0"/>
              <a:t> </a:t>
            </a:r>
            <a:r>
              <a:rPr lang="en-US" dirty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tipicamente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del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vuole</a:t>
            </a:r>
            <a:r>
              <a:rPr lang="en-US" dirty="0" smtClean="0"/>
              <a:t> </a:t>
            </a:r>
            <a:r>
              <a:rPr lang="en-US" dirty="0" err="1" smtClean="0"/>
              <a:t>affrontare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0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Linee</a:t>
            </a:r>
            <a:r>
              <a:rPr lang="en-US" dirty="0" smtClean="0"/>
              <a:t> di </a:t>
            </a:r>
            <a:r>
              <a:rPr lang="en-US" dirty="0" err="1" smtClean="0"/>
              <a:t>sviluppo</a:t>
            </a:r>
            <a:r>
              <a:rPr lang="en-US" dirty="0" smtClean="0"/>
              <a:t> per COSA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Calcolo</a:t>
            </a:r>
            <a:r>
              <a:rPr lang="en-US" dirty="0" smtClean="0"/>
              <a:t> HPC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Test di </a:t>
            </a:r>
            <a:r>
              <a:rPr lang="en-US" dirty="0" err="1" smtClean="0"/>
              <a:t>architetture</a:t>
            </a:r>
            <a:r>
              <a:rPr lang="en-US" dirty="0" smtClean="0"/>
              <a:t> per </a:t>
            </a:r>
            <a:r>
              <a:rPr lang="en-US" dirty="0" err="1" smtClean="0"/>
              <a:t>macchine</a:t>
            </a:r>
            <a:r>
              <a:rPr lang="en-US" dirty="0" smtClean="0"/>
              <a:t> future </a:t>
            </a:r>
            <a:r>
              <a:rPr lang="en-US" dirty="0" err="1" smtClean="0"/>
              <a:t>basate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SoC</a:t>
            </a:r>
            <a:endParaRPr lang="en-US" dirty="0" smtClean="0"/>
          </a:p>
          <a:p>
            <a:pPr marL="685800" lvl="1" indent="-457200">
              <a:buFont typeface="+mj-lt"/>
              <a:buAutoNum type="arabicPeriod"/>
            </a:pPr>
            <a:r>
              <a:rPr lang="en-US" dirty="0" err="1" smtClean="0"/>
              <a:t>Sviluppo</a:t>
            </a:r>
            <a:r>
              <a:rPr lang="en-US" dirty="0" smtClean="0"/>
              <a:t> di </a:t>
            </a:r>
            <a:r>
              <a:rPr lang="en-US" dirty="0" err="1" smtClean="0"/>
              <a:t>interconnessioni</a:t>
            </a:r>
            <a:r>
              <a:rPr lang="en-US" dirty="0" smtClean="0"/>
              <a:t> </a:t>
            </a:r>
            <a:r>
              <a:rPr lang="en-US" dirty="0" err="1" smtClean="0"/>
              <a:t>specifiche</a:t>
            </a:r>
            <a:r>
              <a:rPr lang="en-US" dirty="0" smtClean="0"/>
              <a:t> (</a:t>
            </a:r>
            <a:r>
              <a:rPr lang="en-US" dirty="0" err="1" smtClean="0"/>
              <a:t>alla</a:t>
            </a:r>
            <a:r>
              <a:rPr lang="en-US" dirty="0" smtClean="0"/>
              <a:t> “APE”) per </a:t>
            </a:r>
            <a:r>
              <a:rPr lang="en-US" dirty="0" err="1" smtClean="0"/>
              <a:t>sistemi</a:t>
            </a:r>
            <a:r>
              <a:rPr lang="en-US" dirty="0" smtClean="0"/>
              <a:t> di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Calcolo</a:t>
            </a:r>
            <a:r>
              <a:rPr lang="en-US" dirty="0" smtClean="0"/>
              <a:t> HTC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Test di </a:t>
            </a:r>
            <a:r>
              <a:rPr lang="en-US" dirty="0" err="1" smtClean="0"/>
              <a:t>architetture</a:t>
            </a:r>
            <a:r>
              <a:rPr lang="en-US" dirty="0" smtClean="0"/>
              <a:t> e di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utilizzo</a:t>
            </a:r>
            <a:r>
              <a:rPr lang="en-US" dirty="0" smtClean="0"/>
              <a:t> di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r>
              <a:rPr lang="en-US" dirty="0" smtClean="0"/>
              <a:t> per (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frazione</a:t>
            </a:r>
            <a:r>
              <a:rPr lang="en-US" dirty="0" smtClean="0"/>
              <a:t>) di </a:t>
            </a:r>
            <a:r>
              <a:rPr lang="en-US" dirty="0" err="1" smtClean="0"/>
              <a:t>centri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r>
              <a:rPr lang="en-US" dirty="0" smtClean="0"/>
              <a:t> INFN</a:t>
            </a:r>
          </a:p>
          <a:p>
            <a:pPr lvl="2"/>
            <a:r>
              <a:rPr lang="en-US" dirty="0" err="1" smtClean="0"/>
              <a:t>Risparmio</a:t>
            </a:r>
            <a:r>
              <a:rPr lang="en-US" dirty="0" smtClean="0"/>
              <a:t> </a:t>
            </a:r>
            <a:r>
              <a:rPr lang="en-US" dirty="0" err="1" smtClean="0"/>
              <a:t>annuale</a:t>
            </a:r>
            <a:r>
              <a:rPr lang="en-US" dirty="0" smtClean="0"/>
              <a:t> di </a:t>
            </a:r>
            <a:r>
              <a:rPr lang="en-US" dirty="0" err="1" smtClean="0"/>
              <a:t>corrente</a:t>
            </a:r>
            <a:r>
              <a:rPr lang="en-US" dirty="0" smtClean="0"/>
              <a:t> </a:t>
            </a:r>
            <a:r>
              <a:rPr lang="en-US" dirty="0" err="1" smtClean="0"/>
              <a:t>elettrica</a:t>
            </a:r>
            <a:r>
              <a:rPr lang="en-US" dirty="0" smtClean="0"/>
              <a:t> </a:t>
            </a:r>
            <a:r>
              <a:rPr lang="en-US" dirty="0" err="1" smtClean="0"/>
              <a:t>facilmente</a:t>
            </a:r>
            <a:r>
              <a:rPr lang="en-US" dirty="0" smtClean="0"/>
              <a:t> </a:t>
            </a:r>
            <a:r>
              <a:rPr lang="en-US" dirty="0" err="1" smtClean="0"/>
              <a:t>stimabile</a:t>
            </a:r>
            <a:r>
              <a:rPr lang="en-US" dirty="0" smtClean="0"/>
              <a:t> in </a:t>
            </a:r>
            <a:r>
              <a:rPr lang="en-US" dirty="0" err="1" smtClean="0"/>
              <a:t>Meur</a:t>
            </a:r>
            <a:r>
              <a:rPr lang="en-US" dirty="0" smtClean="0"/>
              <a:t>/anno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err="1" smtClean="0"/>
              <a:t>Preparazione</a:t>
            </a:r>
            <a:r>
              <a:rPr lang="en-US" dirty="0" smtClean="0"/>
              <a:t> di un cluster da far </a:t>
            </a:r>
            <a:r>
              <a:rPr lang="en-US" dirty="0" err="1" smtClean="0"/>
              <a:t>utilizzare</a:t>
            </a:r>
            <a:r>
              <a:rPr lang="en-US" dirty="0" smtClean="0"/>
              <a:t> </a:t>
            </a:r>
            <a:r>
              <a:rPr lang="en-US" dirty="0" err="1" smtClean="0"/>
              <a:t>agli</a:t>
            </a:r>
            <a:r>
              <a:rPr lang="en-US" dirty="0"/>
              <a:t> </a:t>
            </a:r>
            <a:r>
              <a:rPr lang="en-US" dirty="0" err="1" smtClean="0"/>
              <a:t>esperimenti</a:t>
            </a:r>
            <a:r>
              <a:rPr lang="en-US" dirty="0" smtClean="0"/>
              <a:t> come </a:t>
            </a:r>
            <a:r>
              <a:rPr lang="en-US" dirty="0" err="1" smtClean="0"/>
              <a:t>testbed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Applicazioni</a:t>
            </a:r>
            <a:endParaRPr lang="en-US" dirty="0" smtClean="0"/>
          </a:p>
          <a:p>
            <a:pPr marL="685800" lvl="1" indent="-457200">
              <a:buFont typeface="+mj-lt"/>
              <a:buAutoNum type="arabicPeriod"/>
            </a:pPr>
            <a:r>
              <a:rPr lang="en-US" dirty="0" err="1" smtClean="0"/>
              <a:t>Formare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knowledge base INFN </a:t>
            </a:r>
            <a:r>
              <a:rPr lang="en-US" dirty="0" err="1" smtClean="0"/>
              <a:t>sul</a:t>
            </a:r>
            <a:r>
              <a:rPr lang="en-US" dirty="0" smtClean="0"/>
              <a:t> porting di </a:t>
            </a:r>
            <a:r>
              <a:rPr lang="en-US" dirty="0" err="1" smtClean="0"/>
              <a:t>applicazioni</a:t>
            </a:r>
            <a:r>
              <a:rPr lang="en-US" dirty="0" smtClean="0"/>
              <a:t> HPC/HTC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processori</a:t>
            </a:r>
            <a:r>
              <a:rPr lang="en-US" dirty="0" smtClean="0"/>
              <a:t> </a:t>
            </a:r>
            <a:r>
              <a:rPr lang="en-US" dirty="0" err="1" smtClean="0"/>
              <a:t>SoC</a:t>
            </a:r>
            <a:endParaRPr lang="en-US" dirty="0" smtClean="0"/>
          </a:p>
          <a:p>
            <a:pPr marL="685800" lvl="1" indent="-457200">
              <a:buFont typeface="+mj-lt"/>
              <a:buAutoNum type="arabicPeriod"/>
            </a:pPr>
            <a:r>
              <a:rPr lang="en-US" dirty="0" err="1" smtClean="0"/>
              <a:t>Aiutare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esperienti</a:t>
            </a:r>
            <a:r>
              <a:rPr lang="en-US" dirty="0" smtClean="0"/>
              <a:t> </a:t>
            </a:r>
            <a:r>
              <a:rPr lang="en-US" dirty="0" err="1" smtClean="0"/>
              <a:t>interessati</a:t>
            </a:r>
            <a:r>
              <a:rPr lang="en-US" dirty="0" smtClean="0"/>
              <a:t> al porting e al testing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applicazioni</a:t>
            </a:r>
            <a:endParaRPr lang="en-US" dirty="0" smtClean="0"/>
          </a:p>
          <a:p>
            <a:pPr marL="685800" lvl="1" indent="-457200">
              <a:buFont typeface="+mj-lt"/>
              <a:buAutoNum type="arabicPeriod"/>
            </a:pPr>
            <a:endParaRPr lang="en-US" dirty="0" smtClean="0"/>
          </a:p>
          <a:p>
            <a:pPr marL="685800" lvl="1" indent="-457200">
              <a:buFont typeface="+mj-lt"/>
              <a:buAutoNum type="arabicPeriod"/>
            </a:pPr>
            <a:endParaRPr lang="en-US" dirty="0" smtClean="0"/>
          </a:p>
          <a:p>
            <a:pPr marL="6858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Altro</a:t>
            </a:r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utilizzo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COSA </a:t>
            </a:r>
            <a:r>
              <a:rPr lang="en-US" dirty="0" err="1" smtClean="0"/>
              <a:t>potrebbe</a:t>
            </a:r>
            <a:r>
              <a:rPr lang="en-US" dirty="0" smtClean="0"/>
              <a:t> </a:t>
            </a:r>
            <a:r>
              <a:rPr lang="en-US" dirty="0" err="1" smtClean="0"/>
              <a:t>entrare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X-Ray Tomography </a:t>
            </a:r>
            <a:r>
              <a:rPr lang="en-US" dirty="0" smtClean="0"/>
              <a:t>(</a:t>
            </a:r>
            <a:r>
              <a:rPr lang="en-US" dirty="0" err="1" smtClean="0"/>
              <a:t>UniBo</a:t>
            </a:r>
            <a:r>
              <a:rPr lang="en-US" dirty="0" smtClean="0"/>
              <a:t> e CH-NET –  </a:t>
            </a:r>
            <a:r>
              <a:rPr lang="en-US" dirty="0" err="1" smtClean="0"/>
              <a:t>discussioni</a:t>
            </a:r>
            <a:r>
              <a:rPr lang="en-US" dirty="0" smtClean="0"/>
              <a:t> in </a:t>
            </a:r>
            <a:r>
              <a:rPr lang="en-US" dirty="0" err="1" smtClean="0"/>
              <a:t>corso</a:t>
            </a:r>
            <a:r>
              <a:rPr lang="en-US" dirty="0" smtClean="0"/>
              <a:t>),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realizza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portatili</a:t>
            </a:r>
            <a:r>
              <a:rPr lang="en-US" dirty="0" smtClean="0"/>
              <a:t> di X-ray e TAC per </a:t>
            </a:r>
            <a:r>
              <a:rPr lang="en-US" dirty="0" err="1" smtClean="0"/>
              <a:t>beni</a:t>
            </a:r>
            <a:r>
              <a:rPr lang="en-US" dirty="0" smtClean="0"/>
              <a:t> </a:t>
            </a:r>
            <a:r>
              <a:rPr lang="en-US" dirty="0" err="1" smtClean="0"/>
              <a:t>culturali</a:t>
            </a:r>
            <a:r>
              <a:rPr lang="en-US" dirty="0" smtClean="0"/>
              <a:t>. </a:t>
            </a:r>
            <a:r>
              <a:rPr lang="en-US" dirty="0" err="1" smtClean="0"/>
              <a:t>Attualmente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dispone</a:t>
            </a:r>
            <a:r>
              <a:rPr lang="en-US" dirty="0" smtClean="0"/>
              <a:t> di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portatili</a:t>
            </a:r>
            <a:r>
              <a:rPr lang="en-US" dirty="0" smtClean="0"/>
              <a:t> per </a:t>
            </a:r>
            <a:r>
              <a:rPr lang="en-US" dirty="0" err="1" smtClean="0"/>
              <a:t>l’acquisizione</a:t>
            </a:r>
            <a:r>
              <a:rPr lang="en-US" dirty="0" smtClean="0"/>
              <a:t> </a:t>
            </a:r>
            <a:r>
              <a:rPr lang="en-US" dirty="0" err="1" smtClean="0"/>
              <a:t>immagini</a:t>
            </a:r>
            <a:r>
              <a:rPr lang="en-US" dirty="0" smtClean="0"/>
              <a:t> (</a:t>
            </a:r>
            <a:r>
              <a:rPr lang="en-US" dirty="0" err="1" smtClean="0"/>
              <a:t>difficile</a:t>
            </a:r>
            <a:r>
              <a:rPr lang="en-US" dirty="0" smtClean="0"/>
              <a:t> </a:t>
            </a:r>
            <a:r>
              <a:rPr lang="en-US" dirty="0" err="1" smtClean="0"/>
              <a:t>spostare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tempio</a:t>
            </a:r>
            <a:r>
              <a:rPr lang="en-US" dirty="0" smtClean="0"/>
              <a:t> </a:t>
            </a:r>
            <a:r>
              <a:rPr lang="en-US" dirty="0" err="1" smtClean="0"/>
              <a:t>romano</a:t>
            </a:r>
            <a:r>
              <a:rPr lang="en-US" dirty="0" smtClean="0"/>
              <a:t> in un </a:t>
            </a:r>
            <a:r>
              <a:rPr lang="en-US" dirty="0" err="1" smtClean="0"/>
              <a:t>laboratorio</a:t>
            </a:r>
            <a:r>
              <a:rPr lang="en-US" dirty="0" smtClean="0"/>
              <a:t> INFN), ma </a:t>
            </a:r>
            <a:r>
              <a:rPr lang="en-US" dirty="0" err="1" smtClean="0"/>
              <a:t>tutta</a:t>
            </a:r>
            <a:r>
              <a:rPr lang="en-US" dirty="0" smtClean="0"/>
              <a:t> la </a:t>
            </a:r>
            <a:r>
              <a:rPr lang="en-US" dirty="0" err="1" smtClean="0"/>
              <a:t>fase</a:t>
            </a:r>
            <a:r>
              <a:rPr lang="en-US" dirty="0" smtClean="0"/>
              <a:t> di post processing e di CAD </a:t>
            </a:r>
            <a:r>
              <a:rPr lang="en-US" dirty="0" err="1" smtClean="0"/>
              <a:t>avviene</a:t>
            </a:r>
            <a:r>
              <a:rPr lang="en-US" dirty="0" smtClean="0"/>
              <a:t> in un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successivo</a:t>
            </a:r>
            <a:r>
              <a:rPr lang="en-US" dirty="0" smtClean="0"/>
              <a:t>, per </a:t>
            </a:r>
            <a:r>
              <a:rPr lang="en-US" dirty="0" err="1" smtClean="0"/>
              <a:t>l’impossibilità</a:t>
            </a:r>
            <a:r>
              <a:rPr lang="en-US" dirty="0" smtClean="0"/>
              <a:t> di </a:t>
            </a:r>
            <a:r>
              <a:rPr lang="en-US" dirty="0" err="1" smtClean="0"/>
              <a:t>avere</a:t>
            </a:r>
            <a:r>
              <a:rPr lang="en-US" dirty="0" smtClean="0"/>
              <a:t> </a:t>
            </a:r>
            <a:r>
              <a:rPr lang="en-US" dirty="0" err="1" smtClean="0"/>
              <a:t>potenza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r>
              <a:rPr lang="en-US" dirty="0" smtClean="0"/>
              <a:t> in loco.</a:t>
            </a:r>
          </a:p>
          <a:p>
            <a:r>
              <a:rPr lang="it-IT" dirty="0"/>
              <a:t>Tali sistemi sono usati in medicina, nei beni culturali nell'industria. In particolare sono stati sviluppati strumenti tomografici per l'analisi di grandi oggetti, anche trasportabili, e per la </a:t>
            </a:r>
            <a:r>
              <a:rPr lang="it-IT" dirty="0" err="1"/>
              <a:t>microtomografia</a:t>
            </a:r>
            <a:r>
              <a:rPr lang="it-IT" dirty="0"/>
              <a:t> ad alta risoluzione. Nel progetto ci si occuperà in una prima fase del </a:t>
            </a:r>
            <a:r>
              <a:rPr lang="it-IT" dirty="0" err="1"/>
              <a:t>porting</a:t>
            </a:r>
            <a:r>
              <a:rPr lang="it-IT" dirty="0"/>
              <a:t> degli algoritmi </a:t>
            </a:r>
            <a:r>
              <a:rPr lang="it-IT" dirty="0" err="1"/>
              <a:t>computazionalmente</a:t>
            </a:r>
            <a:r>
              <a:rPr lang="it-IT" dirty="0"/>
              <a:t> più complessi su GPU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/>
              <a:t>power</a:t>
            </a:r>
            <a:r>
              <a:rPr lang="it-IT" dirty="0"/>
              <a:t>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6878" y="193248"/>
            <a:ext cx="1823615" cy="1223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4526" y="1"/>
            <a:ext cx="1809474" cy="16253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68099" y="1625305"/>
            <a:ext cx="31766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CT analysis of an Ancient Greek Bronze Head</a:t>
            </a:r>
          </a:p>
        </p:txBody>
      </p:sp>
    </p:spTree>
    <p:extLst>
      <p:ext uri="{BB962C8B-B14F-4D97-AF65-F5344CB8AC3E}">
        <p14:creationId xmlns:p14="http://schemas.microsoft.com/office/powerpoint/2010/main" val="15301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WP1</a:t>
            </a:r>
            <a:r>
              <a:rPr lang="it-IT" b="1" dirty="0"/>
              <a:t>: Coordinamento (</a:t>
            </a:r>
            <a:r>
              <a:rPr lang="it-IT" b="1" dirty="0" err="1"/>
              <a:t>Cesini</a:t>
            </a:r>
            <a:r>
              <a:rPr lang="it-IT" b="1" dirty="0"/>
              <a:t>/CNAF)</a:t>
            </a:r>
            <a:endParaRPr lang="en-US" b="1" dirty="0"/>
          </a:p>
          <a:p>
            <a:r>
              <a:rPr lang="en-US" b="1" dirty="0" smtClean="0"/>
              <a:t>WP2</a:t>
            </a:r>
            <a:r>
              <a:rPr lang="en-US" b="1" dirty="0"/>
              <a:t>: Technology tracking </a:t>
            </a:r>
            <a:r>
              <a:rPr lang="it-IT" dirty="0"/>
              <a:t> </a:t>
            </a:r>
            <a:r>
              <a:rPr lang="en-US" b="1" dirty="0"/>
              <a:t>&amp; benchmarking (</a:t>
            </a:r>
            <a:r>
              <a:rPr lang="en-US" b="1" dirty="0" err="1"/>
              <a:t>Michelotto</a:t>
            </a:r>
            <a:r>
              <a:rPr lang="en-US" b="1" dirty="0"/>
              <a:t>/PD</a:t>
            </a:r>
            <a:r>
              <a:rPr lang="en-US" b="1" dirty="0" smtClean="0"/>
              <a:t>)</a:t>
            </a:r>
          </a:p>
          <a:p>
            <a:r>
              <a:rPr lang="it-IT" b="1" dirty="0" smtClean="0"/>
              <a:t>WP3</a:t>
            </a:r>
            <a:r>
              <a:rPr lang="it-IT" b="1" dirty="0"/>
              <a:t>: Implementazione del prototipo </a:t>
            </a:r>
            <a:r>
              <a:rPr lang="it-IT" dirty="0"/>
              <a:t> </a:t>
            </a:r>
            <a:r>
              <a:rPr lang="it-IT" b="1" dirty="0" smtClean="0"/>
              <a:t>(Lonardo/Roma1 per HPC, Ferraro/CNAF per HTC)</a:t>
            </a:r>
          </a:p>
          <a:p>
            <a:r>
              <a:rPr lang="it-IT" b="1" dirty="0" smtClean="0"/>
              <a:t>WP4</a:t>
            </a:r>
            <a:r>
              <a:rPr lang="it-IT" b="1" dirty="0"/>
              <a:t>: Application </a:t>
            </a:r>
            <a:r>
              <a:rPr lang="it-IT" b="1" dirty="0" err="1"/>
              <a:t>Porting</a:t>
            </a:r>
            <a:r>
              <a:rPr lang="it-IT" b="1" dirty="0"/>
              <a:t> (Schifano/FE area teorica, Boccali/PI </a:t>
            </a:r>
            <a:r>
              <a:rPr lang="it-IT" b="1" dirty="0" smtClean="0"/>
              <a:t>are Esperimenti)</a:t>
            </a:r>
            <a:endParaRPr lang="en-US" b="1" dirty="0"/>
          </a:p>
          <a:p>
            <a:r>
              <a:rPr lang="en-US" b="1" dirty="0" smtClean="0"/>
              <a:t>WP5</a:t>
            </a:r>
            <a:r>
              <a:rPr lang="en-US" b="1" dirty="0"/>
              <a:t>: Technology Transfer and dissemination (</a:t>
            </a:r>
            <a:r>
              <a:rPr lang="en-US" b="1" dirty="0" err="1"/>
              <a:t>Morandin</a:t>
            </a:r>
            <a:r>
              <a:rPr lang="en-US" b="1" dirty="0"/>
              <a:t>/PD,  </a:t>
            </a:r>
            <a:r>
              <a:rPr lang="en-US" b="1" dirty="0" err="1" smtClean="0"/>
              <a:t>Maron</a:t>
            </a:r>
            <a:r>
              <a:rPr lang="en-US" b="1" dirty="0" smtClean="0"/>
              <a:t>/CNAF</a:t>
            </a:r>
            <a:r>
              <a:rPr lang="en-US" b="1" dirty="0"/>
              <a:t>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0331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Sedi</a:t>
            </a:r>
            <a:r>
              <a:rPr lang="en-US" dirty="0" smtClean="0"/>
              <a:t> /WP – Molto </a:t>
            </a:r>
            <a:r>
              <a:rPr lang="en-US" dirty="0" err="1" smtClean="0"/>
              <a:t>preliminare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67485"/>
              </p:ext>
            </p:extLst>
          </p:nvPr>
        </p:nvGraphicFramePr>
        <p:xfrm>
          <a:off x="750330" y="1829987"/>
          <a:ext cx="6142467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Documento" r:id="rId3" imgW="6119149" imgH="3485115" progId="Word.Document.12">
                  <p:embed/>
                </p:oleObj>
              </mc:Choice>
              <mc:Fallback>
                <p:oleObj name="Documento" r:id="rId3" imgW="6119149" imgH="3485115" progId="Word.Document.12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30" y="1829987"/>
                        <a:ext cx="6142467" cy="349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81066" y="2834302"/>
            <a:ext cx="5236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PD: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Prosegue l’attività di HEPMARK e HEPMARK2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Benchmark per rimpiazzare HS06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Studio delle nuove architetture </a:t>
            </a:r>
            <a:r>
              <a:rPr lang="it-IT" dirty="0" err="1" smtClean="0"/>
              <a:t>SoC</a:t>
            </a:r>
            <a:r>
              <a:rPr lang="it-IT" dirty="0" smtClean="0"/>
              <a:t> affiancate a quelle tradizionale </a:t>
            </a:r>
            <a:r>
              <a:rPr lang="it-IT" dirty="0" smtClean="0"/>
              <a:t>x86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Misure di consumi con </a:t>
            </a:r>
            <a:r>
              <a:rPr lang="it-IT" dirty="0" err="1" smtClean="0"/>
              <a:t>Fluke</a:t>
            </a:r>
            <a:r>
              <a:rPr lang="it-IT" dirty="0" smtClean="0"/>
              <a:t> Data </a:t>
            </a:r>
            <a:r>
              <a:rPr lang="it-IT" dirty="0" err="1" smtClean="0"/>
              <a:t>Logger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Dissemination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8653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 smtClean="0"/>
              <a:t>analoghi</a:t>
            </a:r>
            <a:r>
              <a:rPr lang="en-US" dirty="0" smtClean="0"/>
              <a:t> (ma di </a:t>
            </a:r>
            <a:r>
              <a:rPr lang="en-US" dirty="0" err="1" smtClean="0"/>
              <a:t>respiro</a:t>
            </a:r>
            <a:r>
              <a:rPr lang="en-US" dirty="0" smtClean="0"/>
              <a:t> molto </a:t>
            </a:r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lungo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12513"/>
            <a:ext cx="9144000" cy="2128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07" y="4261367"/>
            <a:ext cx="9144000" cy="2096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94792"/>
            <a:ext cx="9144000" cy="1786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07" y="4738263"/>
            <a:ext cx="9144000" cy="11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Altra</a:t>
            </a:r>
            <a:r>
              <a:rPr lang="en-US" dirty="0" smtClean="0"/>
              <a:t> </a:t>
            </a:r>
            <a:r>
              <a:rPr lang="en-US" dirty="0" err="1" smtClean="0"/>
              <a:t>prospettiva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H2020 ha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linea</a:t>
            </a:r>
            <a:r>
              <a:rPr lang="en-US" dirty="0" smtClean="0"/>
              <a:t> </a:t>
            </a:r>
            <a:r>
              <a:rPr lang="en-US" dirty="0" err="1" smtClean="0"/>
              <a:t>specifica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low power computing: </a:t>
            </a:r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/>
              <a:t>call LEIT-ICT4 del </a:t>
            </a:r>
            <a:r>
              <a:rPr lang="en-US" dirty="0" err="1"/>
              <a:t>programma</a:t>
            </a:r>
            <a:r>
              <a:rPr lang="en-US" dirty="0"/>
              <a:t> Horizon 2020 </a:t>
            </a:r>
            <a:r>
              <a:rPr lang="en-US" dirty="0" err="1"/>
              <a:t>potrebbe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giusto framework per </a:t>
            </a:r>
            <a:r>
              <a:rPr lang="en-US" dirty="0" err="1" smtClean="0"/>
              <a:t>finanziare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seconda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del </a:t>
            </a:r>
            <a:r>
              <a:rPr lang="en-US" dirty="0" err="1"/>
              <a:t>progetto</a:t>
            </a:r>
            <a:r>
              <a:rPr lang="en-US" dirty="0"/>
              <a:t> COSA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creazione</a:t>
            </a:r>
            <a:r>
              <a:rPr lang="en-US" dirty="0"/>
              <a:t> di un cluster </a:t>
            </a:r>
            <a:r>
              <a:rPr lang="en-US" dirty="0" err="1"/>
              <a:t>SoC</a:t>
            </a:r>
            <a:r>
              <a:rPr lang="en-US" dirty="0"/>
              <a:t> di </a:t>
            </a:r>
            <a:r>
              <a:rPr lang="en-US" dirty="0" err="1"/>
              <a:t>produzione</a:t>
            </a:r>
            <a:r>
              <a:rPr lang="en-US" dirty="0"/>
              <a:t> </a:t>
            </a:r>
            <a:r>
              <a:rPr lang="en-US" dirty="0" err="1" smtClean="0"/>
              <a:t>basato</a:t>
            </a:r>
            <a:r>
              <a:rPr lang="en-US" dirty="0" smtClean="0"/>
              <a:t> </a:t>
            </a:r>
            <a:r>
              <a:rPr lang="en-US" dirty="0" err="1"/>
              <a:t>sul</a:t>
            </a:r>
            <a:r>
              <a:rPr lang="en-US" dirty="0"/>
              <a:t> know-how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esperienza</a:t>
            </a:r>
            <a:r>
              <a:rPr lang="en-US" dirty="0"/>
              <a:t> </a:t>
            </a:r>
            <a:r>
              <a:rPr lang="en-US" dirty="0" err="1"/>
              <a:t>acquisiti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prima </a:t>
            </a:r>
            <a:r>
              <a:rPr lang="en-US" dirty="0" err="1"/>
              <a:t>fase</a:t>
            </a:r>
            <a:r>
              <a:rPr lang="en-US" dirty="0"/>
              <a:t>. </a:t>
            </a:r>
          </a:p>
          <a:p>
            <a:r>
              <a:rPr lang="en-US" dirty="0" smtClean="0"/>
              <a:t>La </a:t>
            </a:r>
            <a:r>
              <a:rPr lang="en-US" dirty="0"/>
              <a:t>ICT4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divisa</a:t>
            </a:r>
            <a:r>
              <a:rPr lang="en-US" dirty="0"/>
              <a:t> in </a:t>
            </a:r>
            <a:r>
              <a:rPr lang="en-US" dirty="0" err="1"/>
              <a:t>tre</a:t>
            </a:r>
            <a:r>
              <a:rPr lang="en-US" dirty="0"/>
              <a:t> action: </a:t>
            </a:r>
            <a:r>
              <a:rPr lang="en-US" dirty="0" err="1"/>
              <a:t>Research&amp;Innovation</a:t>
            </a:r>
            <a:r>
              <a:rPr lang="en-US" dirty="0"/>
              <a:t> Actions (37 €), Stimulate broad adoption </a:t>
            </a:r>
            <a:r>
              <a:rPr lang="en-US" dirty="0" smtClean="0"/>
              <a:t>Actions </a:t>
            </a:r>
            <a:r>
              <a:rPr lang="en-US" dirty="0"/>
              <a:t>(17 €), Support Actions (3 M€) </a:t>
            </a:r>
            <a:r>
              <a:rPr lang="en-US" dirty="0" smtClean="0"/>
              <a:t> .</a:t>
            </a:r>
          </a:p>
          <a:p>
            <a:r>
              <a:rPr lang="en-US" dirty="0" smtClean="0"/>
              <a:t>La </a:t>
            </a:r>
            <a:r>
              <a:rPr lang="en-US" dirty="0"/>
              <a:t>nostra </a:t>
            </a:r>
            <a:r>
              <a:rPr lang="en-US" dirty="0" err="1"/>
              <a:t>proposta</a:t>
            </a:r>
            <a:r>
              <a:rPr lang="en-US" dirty="0"/>
              <a:t> </a:t>
            </a:r>
            <a:r>
              <a:rPr lang="en-US" dirty="0" err="1"/>
              <a:t>potrebbe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inserita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le </a:t>
            </a:r>
            <a:r>
              <a:rPr lang="en-US" dirty="0" err="1"/>
              <a:t>Research&amp;Innovation</a:t>
            </a:r>
            <a:r>
              <a:rPr lang="en-US" dirty="0"/>
              <a:t> Actions in </a:t>
            </a:r>
            <a:r>
              <a:rPr lang="en-US" dirty="0" err="1"/>
              <a:t>particolare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/>
              <a:t>topic “Integration of HW&amp;SW components” per 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prototipi</a:t>
            </a:r>
            <a:r>
              <a:rPr lang="en-US" dirty="0"/>
              <a:t> </a:t>
            </a:r>
            <a:r>
              <a:rPr lang="en-US" dirty="0" err="1"/>
              <a:t>funzionanti</a:t>
            </a:r>
            <a:r>
              <a:rPr lang="en-US" dirty="0"/>
              <a:t> di server </a:t>
            </a:r>
            <a:r>
              <a:rPr lang="en-US" dirty="0" smtClean="0"/>
              <a:t> low</a:t>
            </a:r>
            <a:r>
              <a:rPr lang="en-US" dirty="0"/>
              <a:t>-power per datacenter (la call </a:t>
            </a:r>
            <a:r>
              <a:rPr lang="en-US" dirty="0" err="1"/>
              <a:t>fa</a:t>
            </a:r>
            <a:r>
              <a:rPr lang="en-US" dirty="0"/>
              <a:t> </a:t>
            </a:r>
            <a:r>
              <a:rPr lang="en-US" dirty="0" err="1"/>
              <a:t>riferimento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parola</a:t>
            </a:r>
            <a:r>
              <a:rPr lang="en-US" dirty="0"/>
              <a:t> "</a:t>
            </a:r>
            <a:r>
              <a:rPr lang="en-US" dirty="0" err="1"/>
              <a:t>datacentre</a:t>
            </a:r>
            <a:r>
              <a:rPr lang="en-US" dirty="0"/>
              <a:t>-in-a-box"). </a:t>
            </a:r>
            <a:r>
              <a:rPr lang="en-US" dirty="0" err="1"/>
              <a:t>Questo</a:t>
            </a:r>
            <a:r>
              <a:rPr lang="en-US" dirty="0"/>
              <a:t> topic </a:t>
            </a:r>
            <a:r>
              <a:rPr lang="en-US" dirty="0" smtClean="0"/>
              <a:t> </a:t>
            </a:r>
            <a:r>
              <a:rPr lang="en-US" dirty="0" err="1" smtClean="0"/>
              <a:t>prevede</a:t>
            </a:r>
            <a:r>
              <a:rPr lang="en-US" dirty="0" smtClean="0"/>
              <a:t> </a:t>
            </a:r>
            <a:r>
              <a:rPr lang="en-US" dirty="0" err="1"/>
              <a:t>proposte</a:t>
            </a:r>
            <a:r>
              <a:rPr lang="en-US" dirty="0"/>
              <a:t> </a:t>
            </a:r>
            <a:r>
              <a:rPr lang="en-US" dirty="0" err="1"/>
              <a:t>finanziate</a:t>
            </a:r>
            <a:r>
              <a:rPr lang="en-US" dirty="0"/>
              <a:t> da 5 a 8M€. </a:t>
            </a:r>
            <a:r>
              <a:rPr lang="en-US" dirty="0" smtClean="0"/>
              <a:t> Un </a:t>
            </a:r>
            <a:r>
              <a:rPr lang="en-US" dirty="0" err="1"/>
              <a:t>altro</a:t>
            </a:r>
            <a:r>
              <a:rPr lang="en-US" dirty="0"/>
              <a:t> topic di </a:t>
            </a:r>
            <a:r>
              <a:rPr lang="en-US" dirty="0" err="1"/>
              <a:t>interesse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quello</a:t>
            </a:r>
            <a:r>
              <a:rPr lang="en-US" dirty="0"/>
              <a:t> dal </a:t>
            </a:r>
            <a:r>
              <a:rPr lang="en-US" dirty="0" err="1"/>
              <a:t>titolo</a:t>
            </a:r>
            <a:r>
              <a:rPr lang="en-US" dirty="0"/>
              <a:t> “Stimulate broad adoption” </a:t>
            </a:r>
            <a:r>
              <a:rPr lang="en-US" dirty="0" err="1"/>
              <a:t>che</a:t>
            </a:r>
            <a:r>
              <a:rPr lang="en-US" dirty="0"/>
              <a:t> ha </a:t>
            </a:r>
            <a:r>
              <a:rPr lang="en-US" dirty="0" err="1"/>
              <a:t>l’obiettivo</a:t>
            </a:r>
            <a:r>
              <a:rPr lang="en-US" dirty="0"/>
              <a:t> di </a:t>
            </a:r>
            <a:r>
              <a:rPr lang="en-US" dirty="0" smtClean="0"/>
              <a:t> </a:t>
            </a:r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architettura</a:t>
            </a:r>
            <a:r>
              <a:rPr lang="en-US" dirty="0"/>
              <a:t> di </a:t>
            </a:r>
            <a:r>
              <a:rPr lang="en-US" dirty="0" err="1"/>
              <a:t>riferimento</a:t>
            </a:r>
            <a:r>
              <a:rPr lang="en-US" dirty="0"/>
              <a:t> per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eterogenei</a:t>
            </a:r>
            <a:r>
              <a:rPr lang="en-US" dirty="0"/>
              <a:t> low-power in </a:t>
            </a:r>
            <a:r>
              <a:rPr lang="en-US" dirty="0" err="1"/>
              <a:t>grado</a:t>
            </a:r>
            <a:r>
              <a:rPr lang="en-US" dirty="0"/>
              <a:t> di </a:t>
            </a:r>
            <a:r>
              <a:rPr lang="en-US" dirty="0" err="1"/>
              <a:t>fornire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unzionalità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tipo</a:t>
            </a:r>
            <a:r>
              <a:rPr lang="en-US" dirty="0"/>
              <a:t> high performance.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Continuazione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COKA....	</a:t>
            </a:r>
            <a:endParaRPr lang="en-GB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82" y="1406900"/>
            <a:ext cx="7202605" cy="436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Applicazioni</a:t>
            </a:r>
            <a:r>
              <a:rPr lang="en-GB" dirty="0" smtClean="0"/>
              <a:t> COKA...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74" y="1600200"/>
            <a:ext cx="3868359" cy="464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0931" y="2379408"/>
            <a:ext cx="3858835" cy="386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HEPMARK2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dirty="0" smtClean="0"/>
              <a:t>HEPMARK2 in CSN5 nel 2012 e 2013 ed esteso al 2014 in accordo con i </a:t>
            </a:r>
            <a:r>
              <a:rPr lang="it-IT" dirty="0" err="1" smtClean="0"/>
              <a:t>referees</a:t>
            </a:r>
            <a:endParaRPr lang="it-IT" dirty="0" smtClean="0"/>
          </a:p>
          <a:p>
            <a:pPr eaLnBrk="1" hangingPunct="1">
              <a:lnSpc>
                <a:spcPct val="80000"/>
              </a:lnSpc>
            </a:pPr>
            <a:r>
              <a:rPr lang="it-IT" b="1" dirty="0" smtClean="0"/>
              <a:t>HEPMARK2</a:t>
            </a:r>
            <a:r>
              <a:rPr lang="it-IT" dirty="0" smtClean="0"/>
              <a:t> continua le misure e le attività di </a:t>
            </a:r>
            <a:r>
              <a:rPr lang="it-IT" dirty="0" err="1" smtClean="0"/>
              <a:t>technology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r>
              <a:rPr lang="it-IT" dirty="0" smtClean="0"/>
              <a:t> dei processori per </a:t>
            </a:r>
            <a:r>
              <a:rPr lang="it-IT" dirty="0" err="1" smtClean="0"/>
              <a:t>Worker</a:t>
            </a:r>
            <a:r>
              <a:rPr lang="it-IT" dirty="0" smtClean="0"/>
              <a:t> </a:t>
            </a:r>
            <a:r>
              <a:rPr lang="it-IT" dirty="0" err="1" smtClean="0"/>
              <a:t>Node</a:t>
            </a:r>
            <a:r>
              <a:rPr lang="it-IT" dirty="0" smtClean="0"/>
              <a:t> di calcolo per esperimenti HEP iniziate nella sigla HEPMARK</a:t>
            </a:r>
          </a:p>
          <a:p>
            <a:pPr eaLnBrk="1" hangingPunct="1">
              <a:lnSpc>
                <a:spcPct val="80000"/>
              </a:lnSpc>
            </a:pPr>
            <a:r>
              <a:rPr lang="it-IT" dirty="0" smtClean="0"/>
              <a:t>Collaborazione con il gruppo nella comunità HEPiX dove ci sono altri </a:t>
            </a:r>
            <a:r>
              <a:rPr lang="it-IT" dirty="0" err="1" smtClean="0"/>
              <a:t>facilities</a:t>
            </a:r>
            <a:r>
              <a:rPr lang="it-IT" dirty="0" smtClean="0"/>
              <a:t> di questo tipo (RAL, CERN, </a:t>
            </a:r>
            <a:r>
              <a:rPr lang="it-IT" dirty="0" err="1" smtClean="0"/>
              <a:t>GridKA</a:t>
            </a:r>
            <a:r>
              <a:rPr lang="it-IT" dirty="0" smtClean="0"/>
              <a:t> FZK)</a:t>
            </a:r>
          </a:p>
          <a:p>
            <a:pPr eaLnBrk="1" hangingPunct="1">
              <a:lnSpc>
                <a:spcPct val="80000"/>
              </a:lnSpc>
            </a:pPr>
            <a:r>
              <a:rPr lang="it-IT" dirty="0" smtClean="0"/>
              <a:t>Collaborazione con </a:t>
            </a:r>
            <a:r>
              <a:rPr lang="it-IT" dirty="0" err="1" smtClean="0"/>
              <a:t>esp</a:t>
            </a:r>
            <a:r>
              <a:rPr lang="it-IT" dirty="0" smtClean="0"/>
              <a:t>. COKA</a:t>
            </a:r>
          </a:p>
          <a:p>
            <a:pPr eaLnBrk="1" hangingPunct="1">
              <a:lnSpc>
                <a:spcPct val="80000"/>
              </a:lnSpc>
            </a:pPr>
            <a:r>
              <a:rPr lang="it-IT" dirty="0" smtClean="0"/>
              <a:t>Studio delle prestazioni relative ai consumi HS06 per watt, su architetture ATOM Intel o equivalenti AMD</a:t>
            </a:r>
          </a:p>
          <a:p>
            <a:pPr eaLnBrk="1" hangingPunct="1">
              <a:lnSpc>
                <a:spcPct val="80000"/>
              </a:lnSpc>
            </a:pPr>
            <a:r>
              <a:rPr lang="it-IT" dirty="0" smtClean="0"/>
              <a:t>Studio delle prestazioni su architetture non x86 come per esempio ARM</a:t>
            </a:r>
          </a:p>
        </p:txBody>
      </p:sp>
    </p:spTree>
    <p:extLst>
      <p:ext uri="{BB962C8B-B14F-4D97-AF65-F5344CB8AC3E}">
        <p14:creationId xmlns:p14="http://schemas.microsoft.com/office/powerpoint/2010/main" val="28225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Quad core ARM Cortex A9</a:t>
            </a: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0BA768-6DB6-4033-88A7-50638146756B}" type="slidenum">
              <a:rPr lang="en-US">
                <a:solidFill>
                  <a:srgbClr val="464653"/>
                </a:solidFill>
                <a:latin typeface="Gill Sans MT" pitchFamily="34" charset="0"/>
              </a:rPr>
              <a:pPr eaLnBrk="1" hangingPunct="1"/>
              <a:t>29</a:t>
            </a:fld>
            <a:endParaRPr lang="en-US">
              <a:solidFill>
                <a:srgbClr val="464653"/>
              </a:solidFill>
              <a:latin typeface="Gill Sans M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29150" cy="49371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400" dirty="0"/>
              <a:t>Ultra compact size with full metal </a:t>
            </a:r>
            <a:r>
              <a:rPr lang="en-US" sz="2400" dirty="0" smtClean="0"/>
              <a:t>enclosure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Quad core ARM Cortex-A9 </a:t>
            </a:r>
            <a:r>
              <a:rPr lang="en-US" sz="2400" dirty="0" err="1" smtClean="0"/>
              <a:t>MPCore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10/100Mbps Ethernet with RJ-45 LAN Jack 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2 x High speed USB2.0 Host port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Android </a:t>
            </a:r>
            <a:r>
              <a:rPr lang="en-US" sz="2400" dirty="0"/>
              <a:t>4.x &amp; Ubuntu </a:t>
            </a:r>
            <a:r>
              <a:rPr lang="en-US" sz="2400" dirty="0" smtClean="0"/>
              <a:t>12.10</a:t>
            </a:r>
          </a:p>
          <a:p>
            <a:pPr eaLnBrk="1" hangingPunct="1">
              <a:defRPr/>
            </a:pPr>
            <a:r>
              <a:rPr lang="en-US" sz="2400" dirty="0" smtClean="0"/>
              <a:t>89$ or for 233$ the full kit</a:t>
            </a:r>
          </a:p>
          <a:p>
            <a:pPr eaLnBrk="1" hangingPunct="1">
              <a:defRPr/>
            </a:pPr>
            <a:r>
              <a:rPr lang="en-US" sz="2400" dirty="0" smtClean="0"/>
              <a:t>13.14 HepSpec06</a:t>
            </a:r>
          </a:p>
          <a:p>
            <a:pPr eaLnBrk="1" hangingPunct="1">
              <a:defRPr/>
            </a:pPr>
            <a:r>
              <a:rPr lang="en-US" sz="2400" dirty="0" smtClean="0"/>
              <a:t>ARMv8/64 bit in 2014</a:t>
            </a:r>
            <a:endParaRPr lang="en-US" sz="2400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181100"/>
            <a:ext cx="3846513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432435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5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Il </a:t>
            </a:r>
            <a:r>
              <a:rPr lang="en-US" dirty="0" err="1"/>
              <a:t>calcolo</a:t>
            </a:r>
            <a:r>
              <a:rPr lang="en-US" dirty="0"/>
              <a:t> </a:t>
            </a:r>
            <a:r>
              <a:rPr lang="en-US" dirty="0" err="1"/>
              <a:t>scientifico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</a:t>
            </a:r>
            <a:r>
              <a:rPr lang="en-US" dirty="0" err="1"/>
              <a:t>scala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divide in </a:t>
            </a:r>
            <a:r>
              <a:rPr lang="en-US" dirty="0" err="1"/>
              <a:t>modo</a:t>
            </a:r>
            <a:r>
              <a:rPr lang="en-US" dirty="0"/>
              <a:t> un </a:t>
            </a:r>
            <a:r>
              <a:rPr lang="en-US" dirty="0" err="1" smtClean="0"/>
              <a:t>pò</a:t>
            </a:r>
            <a:r>
              <a:rPr lang="en-US" dirty="0" smtClean="0"/>
              <a:t> </a:t>
            </a:r>
            <a:r>
              <a:rPr lang="en-US" dirty="0" err="1" smtClean="0"/>
              <a:t>arbitratrio</a:t>
            </a:r>
            <a:r>
              <a:rPr lang="en-US" dirty="0" smtClean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calcolo</a:t>
            </a:r>
            <a:r>
              <a:rPr lang="en-US" dirty="0"/>
              <a:t> ad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prestazioni</a:t>
            </a:r>
            <a:r>
              <a:rPr lang="en-US" dirty="0"/>
              <a:t> (HPC) e </a:t>
            </a:r>
            <a:r>
              <a:rPr lang="en-US" dirty="0" err="1"/>
              <a:t>calcolo</a:t>
            </a:r>
            <a:r>
              <a:rPr lang="en-US" dirty="0"/>
              <a:t> ad alto </a:t>
            </a:r>
            <a:r>
              <a:rPr lang="en-US" dirty="0" err="1"/>
              <a:t>thruoghtput</a:t>
            </a:r>
            <a:r>
              <a:rPr lang="en-US" dirty="0"/>
              <a:t> (HTC); </a:t>
            </a:r>
            <a:r>
              <a:rPr lang="en-US" dirty="0" smtClean="0"/>
              <a:t> la </a:t>
            </a:r>
            <a:r>
              <a:rPr lang="en-US" dirty="0" err="1"/>
              <a:t>differenza</a:t>
            </a:r>
            <a:r>
              <a:rPr lang="en-US" dirty="0"/>
              <a:t> [</a:t>
            </a:r>
            <a:r>
              <a:rPr lang="en-US" dirty="0" smtClean="0"/>
              <a:t> </a:t>
            </a:r>
            <a:r>
              <a:rPr lang="en-US" dirty="0" err="1"/>
              <a:t>tipicamente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del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vuole</a:t>
            </a:r>
            <a:r>
              <a:rPr lang="en-US" dirty="0"/>
              <a:t> </a:t>
            </a:r>
            <a:r>
              <a:rPr lang="en-US" dirty="0" err="1"/>
              <a:t>affrontare</a:t>
            </a:r>
            <a:endParaRPr lang="en-US" dirty="0"/>
          </a:p>
          <a:p>
            <a:r>
              <a:rPr lang="en-US" dirty="0" smtClean="0"/>
              <a:t>Fare </a:t>
            </a:r>
            <a:r>
              <a:rPr lang="en-US" dirty="0"/>
              <a:t>un </a:t>
            </a:r>
            <a:r>
              <a:rPr lang="en-US" dirty="0" err="1"/>
              <a:t>singolo</a:t>
            </a:r>
            <a:r>
              <a:rPr lang="en-US" dirty="0"/>
              <a:t> </a:t>
            </a:r>
            <a:r>
              <a:rPr lang="en-US" dirty="0" err="1"/>
              <a:t>calcolo</a:t>
            </a:r>
            <a:r>
              <a:rPr lang="en-US" dirty="0"/>
              <a:t> (</a:t>
            </a:r>
            <a:r>
              <a:rPr lang="en-US" dirty="0" err="1"/>
              <a:t>semplifico</a:t>
            </a:r>
            <a:r>
              <a:rPr lang="en-US" dirty="0"/>
              <a:t>)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necessita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potenza</a:t>
            </a:r>
            <a:r>
              <a:rPr lang="en-US" dirty="0"/>
              <a:t> di </a:t>
            </a:r>
            <a:r>
              <a:rPr lang="en-US" dirty="0" err="1"/>
              <a:t>calcolo</a:t>
            </a:r>
            <a:r>
              <a:rPr lang="en-US" dirty="0"/>
              <a:t> </a:t>
            </a:r>
            <a:r>
              <a:rPr lang="en-US" dirty="0" err="1"/>
              <a:t>enorme</a:t>
            </a:r>
            <a:r>
              <a:rPr lang="en-US" dirty="0"/>
              <a:t>, </a:t>
            </a:r>
            <a:r>
              <a:rPr lang="en-US" dirty="0" smtClean="0"/>
              <a:t>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/>
              <a:t>singolo</a:t>
            </a:r>
            <a:r>
              <a:rPr lang="en-US" dirty="0"/>
              <a:t> </a:t>
            </a:r>
            <a:r>
              <a:rPr lang="en-US" dirty="0" err="1"/>
              <a:t>processore</a:t>
            </a:r>
            <a:r>
              <a:rPr lang="en-US" dirty="0"/>
              <a:t> non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/>
              <a:t>portare</a:t>
            </a:r>
            <a:r>
              <a:rPr lang="en-US" dirty="0"/>
              <a:t> a </a:t>
            </a:r>
            <a:r>
              <a:rPr lang="en-US" dirty="0" err="1"/>
              <a:t>termine</a:t>
            </a:r>
            <a:r>
              <a:rPr lang="en-US" dirty="0"/>
              <a:t> in tempi </a:t>
            </a:r>
            <a:r>
              <a:rPr lang="en-US" dirty="0" err="1"/>
              <a:t>accettabili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Lattice QCD</a:t>
            </a:r>
          </a:p>
          <a:p>
            <a:pPr lvl="1"/>
            <a:r>
              <a:rPr lang="en-US" dirty="0" err="1"/>
              <a:t>Simulazioni</a:t>
            </a:r>
            <a:r>
              <a:rPr lang="en-US" dirty="0"/>
              <a:t> </a:t>
            </a:r>
            <a:r>
              <a:rPr lang="en-US" dirty="0" err="1"/>
              <a:t>gravitazionali</a:t>
            </a:r>
            <a:endParaRPr lang="en-US" dirty="0"/>
          </a:p>
          <a:p>
            <a:pPr lvl="1"/>
            <a:r>
              <a:rPr lang="en-US" dirty="0" err="1" smtClean="0"/>
              <a:t>Fluidodinamica</a:t>
            </a:r>
            <a:endParaRPr lang="en-US" dirty="0"/>
          </a:p>
          <a:p>
            <a:r>
              <a:rPr lang="en-US" dirty="0"/>
              <a:t>HPC </a:t>
            </a:r>
            <a:r>
              <a:rPr lang="en-US" dirty="0"/>
              <a:t>è</a:t>
            </a:r>
            <a:r>
              <a:rPr lang="en-US" dirty="0" smtClean="0"/>
              <a:t> </a:t>
            </a:r>
            <a:r>
              <a:rPr lang="en-US" dirty="0" err="1"/>
              <a:t>usato</a:t>
            </a:r>
            <a:r>
              <a:rPr lang="en-US" dirty="0"/>
              <a:t> per </a:t>
            </a:r>
            <a:r>
              <a:rPr lang="en-US" dirty="0" err="1"/>
              <a:t>questo</a:t>
            </a:r>
            <a:r>
              <a:rPr lang="en-US" dirty="0"/>
              <a:t>: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cerca</a:t>
            </a:r>
            <a:r>
              <a:rPr lang="en-US" dirty="0"/>
              <a:t> di </a:t>
            </a:r>
            <a:r>
              <a:rPr lang="en-US" dirty="0" err="1"/>
              <a:t>simulare</a:t>
            </a:r>
            <a:r>
              <a:rPr lang="en-US" dirty="0"/>
              <a:t> un </a:t>
            </a:r>
            <a:r>
              <a:rPr lang="en-US" dirty="0" err="1"/>
              <a:t>processore</a:t>
            </a:r>
            <a:r>
              <a:rPr lang="en-US" dirty="0"/>
              <a:t> molto </a:t>
            </a:r>
            <a:r>
              <a:rPr lang="en-US" dirty="0" err="1"/>
              <a:t>potente</a:t>
            </a:r>
            <a:r>
              <a:rPr lang="en-US" dirty="0"/>
              <a:t> </a:t>
            </a:r>
            <a:r>
              <a:rPr lang="en-US" dirty="0" err="1"/>
              <a:t>mettendone</a:t>
            </a:r>
            <a:r>
              <a:rPr lang="en-US" dirty="0"/>
              <a:t> </a:t>
            </a:r>
            <a:r>
              <a:rPr lang="en-US" dirty="0" err="1"/>
              <a:t>insieme</a:t>
            </a:r>
            <a:r>
              <a:rPr lang="en-US" dirty="0"/>
              <a:t> </a:t>
            </a:r>
            <a:r>
              <a:rPr lang="en-US" dirty="0" err="1"/>
              <a:t>tanti</a:t>
            </a:r>
            <a:r>
              <a:rPr lang="en-US" dirty="0"/>
              <a:t>. Questa </a:t>
            </a:r>
            <a:r>
              <a:rPr lang="en-US" dirty="0" err="1"/>
              <a:t>simulazione</a:t>
            </a:r>
            <a:r>
              <a:rPr lang="en-US" dirty="0"/>
              <a:t> </a:t>
            </a:r>
            <a:r>
              <a:rPr lang="en-US" dirty="0"/>
              <a:t>è</a:t>
            </a:r>
            <a:r>
              <a:rPr lang="en-US" dirty="0" smtClean="0"/>
              <a:t> </a:t>
            </a:r>
            <a:r>
              <a:rPr lang="en-US" dirty="0" err="1"/>
              <a:t>tanto</a:t>
            </a:r>
            <a:r>
              <a:rPr lang="en-US" dirty="0"/>
              <a:t> </a:t>
            </a:r>
            <a:r>
              <a:rPr lang="en-US" dirty="0" err="1"/>
              <a:t>piu</a:t>
            </a:r>
            <a:r>
              <a:rPr lang="en-US" dirty="0"/>
              <a:t> </a:t>
            </a:r>
            <a:r>
              <a:rPr lang="en-US" dirty="0" err="1"/>
              <a:t>sensata</a:t>
            </a:r>
            <a:r>
              <a:rPr lang="en-US" dirty="0"/>
              <a:t>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piu</a:t>
            </a:r>
            <a:r>
              <a:rPr lang="en-US" dirty="0"/>
              <a:t>’ </a:t>
            </a:r>
            <a:r>
              <a:rPr lang="en-US" dirty="0" err="1"/>
              <a:t>l’interazione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processori</a:t>
            </a:r>
            <a:r>
              <a:rPr lang="en-US" dirty="0"/>
              <a:t> </a:t>
            </a:r>
            <a:r>
              <a:rPr lang="en-US" dirty="0" err="1"/>
              <a:t>simuli</a:t>
            </a:r>
            <a:r>
              <a:rPr lang="en-US" dirty="0"/>
              <a:t> le </a:t>
            </a:r>
            <a:r>
              <a:rPr lang="en-US" dirty="0" err="1"/>
              <a:t>funzioni</a:t>
            </a:r>
            <a:r>
              <a:rPr lang="en-US" dirty="0"/>
              <a:t> di un </a:t>
            </a:r>
            <a:r>
              <a:rPr lang="en-US" dirty="0" err="1"/>
              <a:t>unico</a:t>
            </a:r>
            <a:r>
              <a:rPr lang="en-US" dirty="0"/>
              <a:t> </a:t>
            </a:r>
            <a:r>
              <a:rPr lang="en-US" dirty="0" err="1"/>
              <a:t>processore</a:t>
            </a:r>
            <a:r>
              <a:rPr lang="en-US" dirty="0"/>
              <a:t> (per </a:t>
            </a:r>
            <a:r>
              <a:rPr lang="en-US" dirty="0" err="1"/>
              <a:t>esempio</a:t>
            </a:r>
            <a:r>
              <a:rPr lang="en-US" dirty="0"/>
              <a:t> multicore)</a:t>
            </a:r>
          </a:p>
          <a:p>
            <a:pPr lvl="1"/>
            <a:r>
              <a:rPr lang="en-US" dirty="0"/>
              <a:t>Il </a:t>
            </a:r>
            <a:r>
              <a:rPr lang="en-US" dirty="0" err="1"/>
              <a:t>fattore</a:t>
            </a:r>
            <a:r>
              <a:rPr lang="en-US" dirty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/>
              <a:t>difficile</a:t>
            </a:r>
            <a:r>
              <a:rPr lang="en-US" dirty="0"/>
              <a:t> da </a:t>
            </a:r>
            <a:r>
              <a:rPr lang="en-US" dirty="0" err="1"/>
              <a:t>simulare</a:t>
            </a:r>
            <a:r>
              <a:rPr lang="en-US" dirty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la </a:t>
            </a:r>
            <a:r>
              <a:rPr lang="en-US" dirty="0" err="1" smtClean="0"/>
              <a:t>banda</a:t>
            </a:r>
            <a:r>
              <a:rPr lang="en-US" dirty="0" smtClean="0"/>
              <a:t> e la </a:t>
            </a:r>
            <a:r>
              <a:rPr lang="en-US" dirty="0" err="1" smtClean="0"/>
              <a:t>latenza</a:t>
            </a:r>
            <a:r>
              <a:rPr lang="en-US" dirty="0" smtClean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singoli</a:t>
            </a:r>
            <a:r>
              <a:rPr lang="en-US" dirty="0"/>
              <a:t> core, e la </a:t>
            </a:r>
            <a:r>
              <a:rPr lang="en-US" dirty="0" err="1"/>
              <a:t>mancanza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memoria</a:t>
            </a:r>
            <a:r>
              <a:rPr lang="en-US" dirty="0"/>
              <a:t> </a:t>
            </a:r>
            <a:r>
              <a:rPr lang="en-US" dirty="0" err="1"/>
              <a:t>condivisa</a:t>
            </a: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8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macchine</a:t>
            </a:r>
            <a:r>
              <a:rPr lang="en-US" dirty="0" smtClean="0"/>
              <a:t> “HTC” in </a:t>
            </a:r>
            <a:r>
              <a:rPr lang="en-US" dirty="0" err="1" smtClean="0"/>
              <a:t>pratica</a:t>
            </a:r>
            <a:r>
              <a:rPr lang="en-US" dirty="0" smtClean="0"/>
              <a:t> non </a:t>
            </a:r>
            <a:r>
              <a:rPr lang="en-US" dirty="0" err="1" smtClean="0"/>
              <a:t>esistono</a:t>
            </a:r>
            <a:r>
              <a:rPr lang="en-US" dirty="0" smtClean="0"/>
              <a:t>,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tante</a:t>
            </a:r>
            <a:r>
              <a:rPr lang="en-US" dirty="0" smtClean="0"/>
              <a:t> </a:t>
            </a:r>
            <a:r>
              <a:rPr lang="en-US" dirty="0" err="1" smtClean="0"/>
              <a:t>macchine</a:t>
            </a:r>
            <a:r>
              <a:rPr lang="en-US" dirty="0" smtClean="0"/>
              <a:t> standard </a:t>
            </a:r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interconnesse</a:t>
            </a:r>
            <a:r>
              <a:rPr lang="en-US" dirty="0" smtClean="0"/>
              <a:t>, e </a:t>
            </a:r>
            <a:r>
              <a:rPr lang="en-US" dirty="0" err="1" smtClean="0"/>
              <a:t>messe</a:t>
            </a:r>
            <a:r>
              <a:rPr lang="en-US" dirty="0" smtClean="0"/>
              <a:t> in un </a:t>
            </a:r>
            <a:r>
              <a:rPr lang="en-US" dirty="0" err="1" smtClean="0"/>
              <a:t>unico</a:t>
            </a:r>
            <a:r>
              <a:rPr lang="en-US" dirty="0" smtClean="0"/>
              <a:t> </a:t>
            </a:r>
            <a:r>
              <a:rPr lang="en-US" dirty="0" err="1" smtClean="0"/>
              <a:t>posto</a:t>
            </a:r>
            <a:r>
              <a:rPr lang="en-US" dirty="0" smtClean="0"/>
              <a:t> </a:t>
            </a:r>
            <a:r>
              <a:rPr lang="en-US" dirty="0" smtClean="0"/>
              <a:t>(“PC </a:t>
            </a:r>
            <a:r>
              <a:rPr lang="en-US" dirty="0" smtClean="0"/>
              <a:t>farm,  </a:t>
            </a:r>
            <a:r>
              <a:rPr lang="en-US" dirty="0" smtClean="0"/>
              <a:t>server farm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problemi</a:t>
            </a:r>
            <a:r>
              <a:rPr lang="en-US" dirty="0" smtClean="0"/>
              <a:t> HTC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facilmente</a:t>
            </a:r>
            <a:r>
              <a:rPr lang="en-US" dirty="0" smtClean="0"/>
              <a:t> </a:t>
            </a:r>
            <a:r>
              <a:rPr lang="en-US" dirty="0" err="1" smtClean="0"/>
              <a:t>parallelizzabili</a:t>
            </a:r>
            <a:r>
              <a:rPr lang="en-US" dirty="0" smtClean="0"/>
              <a:t> (</a:t>
            </a:r>
            <a:r>
              <a:rPr lang="en-US" dirty="0" err="1" smtClean="0"/>
              <a:t>produzione</a:t>
            </a:r>
            <a:r>
              <a:rPr lang="en-US" dirty="0" smtClean="0"/>
              <a:t> </a:t>
            </a:r>
            <a:r>
              <a:rPr lang="en-US" dirty="0" err="1" smtClean="0"/>
              <a:t>MonteCarlo</a:t>
            </a:r>
            <a:r>
              <a:rPr lang="en-US" dirty="0" smtClean="0"/>
              <a:t>: task </a:t>
            </a:r>
            <a:r>
              <a:rPr lang="en-US" dirty="0" err="1" smtClean="0"/>
              <a:t>infinitamente</a:t>
            </a:r>
            <a:r>
              <a:rPr lang="en-US" dirty="0" smtClean="0"/>
              <a:t> </a:t>
            </a:r>
            <a:r>
              <a:rPr lang="en-US" dirty="0" err="1" smtClean="0"/>
              <a:t>divisibili</a:t>
            </a:r>
            <a:r>
              <a:rPr lang="en-US" dirty="0" smtClean="0"/>
              <a:t>, </a:t>
            </a:r>
            <a:r>
              <a:rPr lang="en-US" dirty="0" err="1" smtClean="0"/>
              <a:t>nessuna</a:t>
            </a:r>
            <a:r>
              <a:rPr lang="en-US" dirty="0" smtClean="0"/>
              <a:t> </a:t>
            </a:r>
            <a:r>
              <a:rPr lang="en-US" dirty="0" err="1" smtClean="0"/>
              <a:t>interazione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nodi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r>
              <a:rPr lang="en-US" dirty="0" smtClean="0"/>
              <a:t> </a:t>
            </a:r>
            <a:r>
              <a:rPr lang="en-US" dirty="0" err="1" smtClean="0"/>
              <a:t>richiesti</a:t>
            </a:r>
            <a:r>
              <a:rPr lang="en-US" dirty="0" smtClean="0"/>
              <a:t>, </a:t>
            </a:r>
            <a:r>
              <a:rPr lang="en-US" dirty="0" err="1" smtClean="0"/>
              <a:t>simulazioni</a:t>
            </a:r>
            <a:r>
              <a:rPr lang="en-US" dirty="0" smtClean="0"/>
              <a:t> </a:t>
            </a:r>
            <a:r>
              <a:rPr lang="en-US" dirty="0" err="1" smtClean="0"/>
              <a:t>meccanica</a:t>
            </a:r>
            <a:r>
              <a:rPr lang="en-US" dirty="0" smtClean="0"/>
              <a:t> </a:t>
            </a:r>
            <a:r>
              <a:rPr lang="en-US" dirty="0" err="1" smtClean="0"/>
              <a:t>statistica</a:t>
            </a:r>
            <a:r>
              <a:rPr lang="en-US" dirty="0" smtClean="0"/>
              <a:t>)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calcolo</a:t>
            </a:r>
            <a:r>
              <a:rPr lang="en-US" dirty="0" smtClean="0"/>
              <a:t> di </a:t>
            </a:r>
            <a:r>
              <a:rPr lang="en-US" dirty="0" smtClean="0"/>
              <a:t>LHC è </a:t>
            </a:r>
            <a:r>
              <a:rPr lang="en-US" dirty="0" err="1" smtClean="0"/>
              <a:t>eseguito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HTC: farm di </a:t>
            </a:r>
            <a:r>
              <a:rPr lang="en-US" dirty="0" err="1" smtClean="0"/>
              <a:t>calcolo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utilizzano</a:t>
            </a:r>
            <a:r>
              <a:rPr lang="en-US" dirty="0" smtClean="0"/>
              <a:t> </a:t>
            </a:r>
            <a:r>
              <a:rPr lang="en-US" dirty="0" err="1" smtClean="0"/>
              <a:t>componenti</a:t>
            </a:r>
            <a:r>
              <a:rPr lang="en-US" dirty="0" smtClean="0"/>
              <a:t> standard, </a:t>
            </a:r>
            <a:r>
              <a:rPr lang="en-US" dirty="0" err="1" smtClean="0"/>
              <a:t>estensibili</a:t>
            </a:r>
            <a:r>
              <a:rPr lang="en-US" dirty="0" smtClean="0"/>
              <a:t> in </a:t>
            </a:r>
            <a:r>
              <a:rPr lang="en-US" dirty="0" err="1" smtClean="0"/>
              <a:t>pratica</a:t>
            </a:r>
            <a:r>
              <a:rPr lang="en-US" dirty="0" smtClean="0"/>
              <a:t> </a:t>
            </a:r>
            <a:r>
              <a:rPr lang="en-US" dirty="0" err="1" smtClean="0"/>
              <a:t>all’infinito</a:t>
            </a:r>
            <a:r>
              <a:rPr lang="en-US" dirty="0" smtClean="0"/>
              <a:t> per </a:t>
            </a:r>
            <a:r>
              <a:rPr lang="en-US" dirty="0" err="1" smtClean="0"/>
              <a:t>l’assenza</a:t>
            </a:r>
            <a:r>
              <a:rPr lang="en-US" dirty="0" smtClean="0"/>
              <a:t> di </a:t>
            </a:r>
            <a:r>
              <a:rPr lang="en-US" dirty="0" err="1" smtClean="0"/>
              <a:t>correlezione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smtClean="0"/>
              <a:t> </a:t>
            </a:r>
            <a:r>
              <a:rPr lang="en-US" dirty="0" err="1" smtClean="0"/>
              <a:t>nodi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0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entrambi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casi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macchine</a:t>
            </a:r>
            <a:r>
              <a:rPr lang="en-US" dirty="0" smtClean="0"/>
              <a:t> </a:t>
            </a:r>
            <a:r>
              <a:rPr lang="en-US" dirty="0" err="1" smtClean="0"/>
              <a:t>costano</a:t>
            </a:r>
            <a:r>
              <a:rPr lang="en-US" dirty="0" smtClean="0"/>
              <a:t> (HTC &lt; HPC), ma non </a:t>
            </a:r>
            <a:r>
              <a:rPr lang="en-US" dirty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endParaRPr lang="en-US" dirty="0" smtClean="0"/>
          </a:p>
          <a:p>
            <a:r>
              <a:rPr lang="en-US" dirty="0" err="1" smtClean="0"/>
              <a:t>Queste</a:t>
            </a:r>
            <a:r>
              <a:rPr lang="en-US" dirty="0" smtClean="0"/>
              <a:t> </a:t>
            </a:r>
            <a:r>
              <a:rPr lang="en-US" dirty="0" err="1" smtClean="0"/>
              <a:t>macchine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un alto </a:t>
            </a:r>
            <a:r>
              <a:rPr lang="en-US" dirty="0" err="1" smtClean="0"/>
              <a:t>costo</a:t>
            </a:r>
            <a:r>
              <a:rPr lang="en-US" dirty="0" smtClean="0"/>
              <a:t> di </a:t>
            </a:r>
            <a:r>
              <a:rPr lang="en-US" dirty="0" err="1" smtClean="0"/>
              <a:t>esercizio</a:t>
            </a:r>
            <a:r>
              <a:rPr lang="en-US" dirty="0" smtClean="0"/>
              <a:t> (TCO)</a:t>
            </a:r>
            <a:endParaRPr lang="en-US" dirty="0"/>
          </a:p>
          <a:p>
            <a:r>
              <a:rPr lang="en-US" dirty="0" err="1" smtClean="0"/>
              <a:t>Esempio</a:t>
            </a:r>
            <a:r>
              <a:rPr lang="en-US" dirty="0" smtClean="0"/>
              <a:t> di un </a:t>
            </a:r>
            <a:r>
              <a:rPr lang="en-US" dirty="0" err="1" smtClean="0"/>
              <a:t>tipico</a:t>
            </a:r>
            <a:r>
              <a:rPr lang="en-US" dirty="0" smtClean="0"/>
              <a:t> </a:t>
            </a:r>
            <a:r>
              <a:rPr lang="en-US" dirty="0" err="1" smtClean="0"/>
              <a:t>nodo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r>
              <a:rPr lang="en-US" dirty="0" smtClean="0"/>
              <a:t> HTC</a:t>
            </a:r>
          </a:p>
          <a:p>
            <a:pPr lvl="1"/>
            <a:r>
              <a:rPr lang="en-US" dirty="0" smtClean="0"/>
              <a:t>~1000 HS06 </a:t>
            </a:r>
            <a:r>
              <a:rPr lang="en-US" dirty="0" smtClean="0"/>
              <a:t>(è </a:t>
            </a:r>
            <a:r>
              <a:rPr lang="en-US" dirty="0" err="1" smtClean="0"/>
              <a:t>un’unità</a:t>
            </a:r>
            <a:r>
              <a:rPr lang="en-US" dirty="0" smtClean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misura</a:t>
            </a:r>
            <a:r>
              <a:rPr lang="en-US" dirty="0" smtClean="0"/>
              <a:t> di </a:t>
            </a:r>
            <a:r>
              <a:rPr lang="en-US" dirty="0" err="1" smtClean="0"/>
              <a:t>potenza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r>
              <a:rPr lang="en-US" dirty="0" smtClean="0"/>
              <a:t>, come </a:t>
            </a:r>
            <a:r>
              <a:rPr lang="en-US" dirty="0" err="1" smtClean="0"/>
              <a:t>tante</a:t>
            </a:r>
            <a:r>
              <a:rPr lang="en-US" dirty="0" smtClean="0"/>
              <a:t> </a:t>
            </a:r>
            <a:r>
              <a:rPr lang="en-US" dirty="0" err="1" smtClean="0"/>
              <a:t>altre</a:t>
            </a:r>
            <a:r>
              <a:rPr lang="en-US" dirty="0" smtClean="0"/>
              <a:t>, </a:t>
            </a:r>
            <a:r>
              <a:rPr lang="en-US" dirty="0" err="1" smtClean="0"/>
              <a:t>nata</a:t>
            </a:r>
            <a:r>
              <a:rPr lang="en-US" dirty="0" smtClean="0"/>
              <a:t> </a:t>
            </a:r>
            <a:r>
              <a:rPr lang="en-US" dirty="0" smtClean="0"/>
              <a:t>da un </a:t>
            </a:r>
            <a:r>
              <a:rPr lang="en-US" dirty="0" err="1" smtClean="0"/>
              <a:t>gruppo</a:t>
            </a:r>
            <a:r>
              <a:rPr lang="en-US" dirty="0" smtClean="0"/>
              <a:t> di </a:t>
            </a:r>
            <a:r>
              <a:rPr lang="en-US" dirty="0" err="1" smtClean="0"/>
              <a:t>lavoro</a:t>
            </a:r>
            <a:r>
              <a:rPr lang="en-US" dirty="0" smtClean="0"/>
              <a:t> in HEPiX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~10000 Euro</a:t>
            </a:r>
          </a:p>
          <a:p>
            <a:pPr lvl="1"/>
            <a:r>
              <a:rPr lang="en-US" dirty="0" smtClean="0"/>
              <a:t>Vita media 3-4 </a:t>
            </a:r>
            <a:r>
              <a:rPr lang="en-US" dirty="0" err="1" smtClean="0"/>
              <a:t>anni</a:t>
            </a:r>
            <a:endParaRPr lang="en-US" dirty="0" smtClean="0"/>
          </a:p>
          <a:p>
            <a:pPr lvl="1"/>
            <a:r>
              <a:rPr lang="en-US" dirty="0" smtClean="0"/>
              <a:t>~ 1kW di </a:t>
            </a:r>
            <a:r>
              <a:rPr lang="en-US" dirty="0" err="1" smtClean="0"/>
              <a:t>consumo</a:t>
            </a:r>
            <a:endParaRPr lang="en-US" dirty="0" smtClean="0"/>
          </a:p>
          <a:p>
            <a:pPr lvl="1"/>
            <a:r>
              <a:rPr lang="en-US" dirty="0" smtClean="0"/>
              <a:t>~0.5 kW di </a:t>
            </a:r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aggiuntivo</a:t>
            </a:r>
            <a:r>
              <a:rPr lang="en-US" dirty="0" smtClean="0"/>
              <a:t> per </a:t>
            </a:r>
            <a:r>
              <a:rPr lang="en-US" dirty="0" err="1" smtClean="0"/>
              <a:t>raffreddarla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9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Esempio</a:t>
            </a:r>
            <a:r>
              <a:rPr lang="en-US" dirty="0" smtClean="0"/>
              <a:t>: un </a:t>
            </a:r>
            <a:r>
              <a:rPr lang="en-US" dirty="0" err="1" smtClean="0"/>
              <a:t>nodo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r>
              <a:rPr lang="en-US" dirty="0" smtClean="0"/>
              <a:t> LHC standard da </a:t>
            </a:r>
            <a:r>
              <a:rPr lang="en-US" dirty="0" err="1" smtClean="0"/>
              <a:t>gara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 err="1" smtClean="0"/>
              <a:t>kEur</a:t>
            </a:r>
            <a:r>
              <a:rPr lang="en-US" dirty="0" smtClean="0"/>
              <a:t> </a:t>
            </a:r>
            <a:r>
              <a:rPr lang="en-US" dirty="0" err="1" smtClean="0"/>
              <a:t>costo</a:t>
            </a:r>
            <a:r>
              <a:rPr lang="en-US" dirty="0" smtClean="0"/>
              <a:t> di procurement</a:t>
            </a:r>
          </a:p>
          <a:p>
            <a:r>
              <a:rPr lang="en-US" dirty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kEur</a:t>
            </a:r>
            <a:r>
              <a:rPr lang="en-US" dirty="0" smtClean="0"/>
              <a:t> </a:t>
            </a:r>
            <a:r>
              <a:rPr lang="en-US" dirty="0" err="1" smtClean="0"/>
              <a:t>costo</a:t>
            </a:r>
            <a:r>
              <a:rPr lang="en-US" dirty="0" smtClean="0"/>
              <a:t> di </a:t>
            </a:r>
            <a:r>
              <a:rPr lang="en-US" dirty="0" err="1" smtClean="0"/>
              <a:t>esercizio</a:t>
            </a:r>
            <a:r>
              <a:rPr lang="en-US" dirty="0" smtClean="0"/>
              <a:t> (1 W*y = 1.5-1.7 </a:t>
            </a:r>
            <a:r>
              <a:rPr lang="en-US" dirty="0" err="1" smtClean="0"/>
              <a:t>Eur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Tier2 e del Tier1 di LHC, </a:t>
            </a:r>
            <a:r>
              <a:rPr lang="en-US" dirty="0" err="1" smtClean="0"/>
              <a:t>ospitati</a:t>
            </a:r>
            <a:r>
              <a:rPr lang="en-US" dirty="0" smtClean="0"/>
              <a:t> in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struttura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costa &gt; 1 </a:t>
            </a:r>
            <a:r>
              <a:rPr lang="en-US" dirty="0" err="1" smtClean="0"/>
              <a:t>MEur</a:t>
            </a:r>
            <a:r>
              <a:rPr lang="en-US" dirty="0" smtClean="0"/>
              <a:t> (</a:t>
            </a:r>
            <a:r>
              <a:rPr lang="en-US" dirty="0" err="1" smtClean="0"/>
              <a:t>soprattutto</a:t>
            </a:r>
            <a:r>
              <a:rPr lang="en-US" dirty="0" smtClean="0"/>
              <a:t> per </a:t>
            </a:r>
            <a:r>
              <a:rPr lang="en-US" dirty="0" err="1"/>
              <a:t>i</a:t>
            </a:r>
            <a:r>
              <a:rPr lang="en-US" dirty="0" smtClean="0"/>
              <a:t> </a:t>
            </a:r>
            <a:r>
              <a:rPr lang="en-US" dirty="0" err="1" smtClean="0"/>
              <a:t>costi</a:t>
            </a:r>
            <a:r>
              <a:rPr lang="en-US" dirty="0" smtClean="0"/>
              <a:t> </a:t>
            </a:r>
            <a:r>
              <a:rPr lang="en-US" dirty="0" err="1" smtClean="0"/>
              <a:t>dell’infrastruttura</a:t>
            </a:r>
            <a:r>
              <a:rPr lang="en-US" dirty="0" smtClean="0"/>
              <a:t> di </a:t>
            </a:r>
            <a:r>
              <a:rPr lang="en-US" dirty="0" err="1" smtClean="0"/>
              <a:t>raffreddamento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L’nfrastruttura</a:t>
            </a:r>
            <a:r>
              <a:rPr lang="en-US" dirty="0" smtClean="0"/>
              <a:t> non </a:t>
            </a:r>
            <a:r>
              <a:rPr lang="it-IT" dirty="0" smtClean="0"/>
              <a:t>è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tantum</a:t>
            </a:r>
            <a:r>
              <a:rPr lang="en-US" dirty="0" smtClean="0"/>
              <a:t>: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mantenuta</a:t>
            </a:r>
            <a:r>
              <a:rPr lang="en-US" dirty="0" smtClean="0"/>
              <a:t> e </a:t>
            </a:r>
            <a:r>
              <a:rPr lang="en-US" dirty="0" err="1" smtClean="0"/>
              <a:t>cambiata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6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Unità</a:t>
            </a:r>
            <a:r>
              <a:rPr lang="en-US" dirty="0" smtClean="0"/>
              <a:t> di </a:t>
            </a:r>
            <a:r>
              <a:rPr lang="en-US" dirty="0" err="1" smtClean="0"/>
              <a:t>misura</a:t>
            </a:r>
            <a:r>
              <a:rPr lang="en-US" dirty="0" smtClean="0"/>
              <a:t> </a:t>
            </a:r>
            <a:r>
              <a:rPr lang="en-US" dirty="0" err="1" smtClean="0"/>
              <a:t>varie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generale</a:t>
            </a:r>
            <a:r>
              <a:rPr lang="en-US" dirty="0"/>
              <a:t> </a:t>
            </a:r>
            <a:r>
              <a:rPr lang="en-US" dirty="0" smtClean="0"/>
              <a:t> un computer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consuma</a:t>
            </a:r>
            <a:r>
              <a:rPr lang="en-US" dirty="0" smtClean="0"/>
              <a:t> </a:t>
            </a:r>
            <a:r>
              <a:rPr lang="en-US" dirty="0" err="1" smtClean="0"/>
              <a:t>meno</a:t>
            </a:r>
            <a:r>
              <a:rPr lang="en-US" dirty="0" smtClean="0"/>
              <a:t> costa </a:t>
            </a:r>
            <a:r>
              <a:rPr lang="en-US" dirty="0" err="1" smtClean="0"/>
              <a:t>meno</a:t>
            </a:r>
            <a:r>
              <a:rPr lang="en-US" dirty="0" smtClean="0"/>
              <a:t> come </a:t>
            </a:r>
            <a:r>
              <a:rPr lang="en-US" dirty="0" err="1" smtClean="0"/>
              <a:t>costi</a:t>
            </a:r>
            <a:r>
              <a:rPr lang="en-US" dirty="0" smtClean="0"/>
              <a:t> di </a:t>
            </a:r>
            <a:r>
              <a:rPr lang="en-US" dirty="0" err="1" smtClean="0"/>
              <a:t>esercizio</a:t>
            </a:r>
            <a:endParaRPr lang="en-US" dirty="0" smtClean="0"/>
          </a:p>
          <a:p>
            <a:pPr lvl="1"/>
            <a:r>
              <a:rPr lang="en-US" dirty="0" err="1" smtClean="0"/>
              <a:t>Sia</a:t>
            </a:r>
            <a:r>
              <a:rPr lang="en-US" dirty="0" smtClean="0"/>
              <a:t> come </a:t>
            </a:r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diretto</a:t>
            </a:r>
            <a:r>
              <a:rPr lang="en-US" dirty="0" smtClean="0"/>
              <a:t> (per </a:t>
            </a:r>
            <a:r>
              <a:rPr lang="en-US" dirty="0" err="1" smtClean="0"/>
              <a:t>tenerlo</a:t>
            </a:r>
            <a:r>
              <a:rPr lang="en-US" dirty="0" smtClean="0"/>
              <a:t> </a:t>
            </a:r>
            <a:r>
              <a:rPr lang="en-US" dirty="0" err="1" smtClean="0"/>
              <a:t>acceso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Sia</a:t>
            </a:r>
            <a:r>
              <a:rPr lang="en-US" dirty="0" smtClean="0"/>
              <a:t> come </a:t>
            </a:r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indiretto</a:t>
            </a:r>
            <a:r>
              <a:rPr lang="en-US" dirty="0" smtClean="0"/>
              <a:t> (per </a:t>
            </a:r>
            <a:r>
              <a:rPr lang="en-US" dirty="0" err="1" smtClean="0"/>
              <a:t>raffreddarlo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 </a:t>
            </a:r>
            <a:r>
              <a:rPr lang="en-US" dirty="0" err="1" smtClean="0"/>
              <a:t>l’infrastruttura</a:t>
            </a:r>
            <a:r>
              <a:rPr lang="en-US" dirty="0" smtClean="0"/>
              <a:t> costa </a:t>
            </a:r>
            <a:r>
              <a:rPr lang="en-US" dirty="0" err="1" smtClean="0"/>
              <a:t>meno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Unità</a:t>
            </a:r>
            <a:r>
              <a:rPr lang="en-US" dirty="0" smtClean="0"/>
              <a:t> </a:t>
            </a:r>
            <a:r>
              <a:rPr lang="en-US" dirty="0" err="1" smtClean="0"/>
              <a:t>tipiche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misurano</a:t>
            </a:r>
            <a:r>
              <a:rPr lang="en-US" dirty="0" smtClean="0"/>
              <a:t> la “</a:t>
            </a:r>
            <a:r>
              <a:rPr lang="en-US" dirty="0" err="1" smtClean="0"/>
              <a:t>potenza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r>
              <a:rPr lang="en-US" dirty="0" smtClean="0"/>
              <a:t>” </a:t>
            </a:r>
            <a:r>
              <a:rPr lang="en-US" dirty="0" err="1" smtClean="0"/>
              <a:t>sono</a:t>
            </a:r>
            <a:r>
              <a:rPr lang="en-US" dirty="0" smtClean="0"/>
              <a:t> Si2k, HS06, Sf2k, Flops </a:t>
            </a:r>
          </a:p>
          <a:p>
            <a:r>
              <a:rPr lang="en-US" dirty="0" err="1" smtClean="0"/>
              <a:t>Però</a:t>
            </a:r>
            <a:r>
              <a:rPr lang="en-US" dirty="0" smtClean="0"/>
              <a:t> dal </a:t>
            </a:r>
            <a:r>
              <a:rPr lang="en-US" dirty="0" err="1" smtClean="0"/>
              <a:t>punto</a:t>
            </a:r>
            <a:r>
              <a:rPr lang="en-US" dirty="0" smtClean="0"/>
              <a:t> di vista del budget </a:t>
            </a:r>
            <a:r>
              <a:rPr lang="en-US" dirty="0" err="1" smtClean="0"/>
              <a:t>quello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conta</a:t>
            </a:r>
            <a:r>
              <a:rPr lang="en-US" dirty="0" smtClean="0"/>
              <a:t> </a:t>
            </a:r>
            <a:r>
              <a:rPr lang="en-US" dirty="0" err="1" smtClean="0"/>
              <a:t>davvero</a:t>
            </a:r>
            <a:r>
              <a:rPr lang="en-US" dirty="0" smtClean="0"/>
              <a:t> </a:t>
            </a:r>
            <a:r>
              <a:rPr lang="en-US" dirty="0"/>
              <a:t>è</a:t>
            </a:r>
            <a:r>
              <a:rPr lang="en-US" dirty="0" smtClean="0"/>
              <a:t> HS06/</a:t>
            </a:r>
            <a:r>
              <a:rPr lang="en-US" dirty="0" err="1" smtClean="0"/>
              <a:t>Eur</a:t>
            </a:r>
            <a:r>
              <a:rPr lang="en-US" dirty="0" smtClean="0"/>
              <a:t> (per </a:t>
            </a:r>
            <a:r>
              <a:rPr lang="en-US" dirty="0" err="1" smtClean="0"/>
              <a:t>esempio</a:t>
            </a:r>
            <a:r>
              <a:rPr lang="en-US" dirty="0" smtClean="0"/>
              <a:t>), o </a:t>
            </a:r>
            <a:r>
              <a:rPr lang="en-US" dirty="0" err="1" smtClean="0"/>
              <a:t>limitandosi</a:t>
            </a:r>
            <a:r>
              <a:rPr lang="en-US" dirty="0" smtClean="0"/>
              <a:t> al </a:t>
            </a:r>
            <a:r>
              <a:rPr lang="en-US" dirty="0" err="1" smtClean="0"/>
              <a:t>consumo</a:t>
            </a:r>
            <a:r>
              <a:rPr lang="en-US" dirty="0" smtClean="0"/>
              <a:t> </a:t>
            </a:r>
            <a:r>
              <a:rPr lang="en-US" dirty="0" err="1" smtClean="0"/>
              <a:t>elettrico</a:t>
            </a:r>
            <a:r>
              <a:rPr lang="en-US" dirty="0" smtClean="0"/>
              <a:t> HS06/W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un’ottica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da </a:t>
            </a:r>
            <a:r>
              <a:rPr lang="en-US" dirty="0" err="1" smtClean="0"/>
              <a:t>fisico</a:t>
            </a:r>
            <a:r>
              <a:rPr lang="en-US" dirty="0" smtClean="0"/>
              <a:t>, un </a:t>
            </a:r>
            <a:r>
              <a:rPr lang="en-US" dirty="0" err="1" smtClean="0"/>
              <a:t>processore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simula</a:t>
            </a:r>
            <a:r>
              <a:rPr lang="en-US" dirty="0" smtClean="0"/>
              <a:t> 1 </a:t>
            </a:r>
            <a:r>
              <a:rPr lang="en-US" dirty="0" err="1" smtClean="0"/>
              <a:t>evento</a:t>
            </a:r>
            <a:r>
              <a:rPr lang="en-US" dirty="0" smtClean="0"/>
              <a:t> in 5 min </a:t>
            </a:r>
            <a:r>
              <a:rPr lang="en-US" dirty="0" err="1" smtClean="0"/>
              <a:t>consumando</a:t>
            </a:r>
            <a:r>
              <a:rPr lang="en-US" dirty="0" smtClean="0"/>
              <a:t> 1 W, </a:t>
            </a:r>
            <a:r>
              <a:rPr lang="en-US" dirty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meglio</a:t>
            </a:r>
            <a:r>
              <a:rPr lang="en-US" dirty="0" smtClean="0"/>
              <a:t> di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simula</a:t>
            </a:r>
            <a:r>
              <a:rPr lang="en-US" dirty="0" smtClean="0"/>
              <a:t> lo </a:t>
            </a:r>
            <a:r>
              <a:rPr lang="en-US" dirty="0" err="1" smtClean="0"/>
              <a:t>stesso</a:t>
            </a:r>
            <a:r>
              <a:rPr lang="en-US" dirty="0" smtClean="0"/>
              <a:t> </a:t>
            </a:r>
            <a:r>
              <a:rPr lang="en-US" dirty="0" err="1" smtClean="0"/>
              <a:t>evento</a:t>
            </a:r>
            <a:r>
              <a:rPr lang="en-US" dirty="0" smtClean="0"/>
              <a:t> in 1 min </a:t>
            </a:r>
            <a:r>
              <a:rPr lang="en-US" dirty="0" err="1" smtClean="0"/>
              <a:t>consumando</a:t>
            </a:r>
            <a:r>
              <a:rPr lang="en-US" dirty="0" smtClean="0"/>
              <a:t> 100 W</a:t>
            </a:r>
          </a:p>
          <a:p>
            <a:pPr lvl="1"/>
            <a:r>
              <a:rPr lang="en-US" dirty="0" smtClean="0"/>
              <a:t>Events/sec/W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(nota: un </a:t>
            </a:r>
            <a:r>
              <a:rPr lang="en-US" dirty="0" err="1" smtClean="0"/>
              <a:t>problema</a:t>
            </a:r>
            <a:r>
              <a:rPr lang="en-US" dirty="0" smtClean="0"/>
              <a:t> EU e </a:t>
            </a:r>
            <a:r>
              <a:rPr lang="en-US" dirty="0" err="1" smtClean="0"/>
              <a:t>soprattutto</a:t>
            </a:r>
            <a:r>
              <a:rPr lang="en-US" dirty="0" smtClean="0"/>
              <a:t> 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problema</a:t>
            </a:r>
            <a:r>
              <a:rPr lang="en-US" dirty="0" smtClean="0"/>
              <a:t> del </a:t>
            </a:r>
            <a:r>
              <a:rPr lang="en-US" dirty="0" err="1" smtClean="0"/>
              <a:t>consumo</a:t>
            </a:r>
            <a:r>
              <a:rPr lang="en-US" dirty="0" smtClean="0"/>
              <a:t> </a:t>
            </a:r>
            <a:r>
              <a:rPr lang="en-US" dirty="0" err="1" smtClean="0"/>
              <a:t>elettrico</a:t>
            </a:r>
            <a:r>
              <a:rPr lang="en-US" dirty="0" smtClean="0"/>
              <a:t> </a:t>
            </a:r>
            <a:r>
              <a:rPr lang="en-US" dirty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prettamente</a:t>
            </a:r>
            <a:r>
              <a:rPr lang="en-US" dirty="0" smtClean="0"/>
              <a:t> </a:t>
            </a:r>
            <a:r>
              <a:rPr lang="en-US" dirty="0" err="1" smtClean="0"/>
              <a:t>nostro</a:t>
            </a:r>
            <a:endParaRPr lang="en-US" dirty="0" smtClean="0"/>
          </a:p>
          <a:p>
            <a:pPr lvl="1"/>
            <a:r>
              <a:rPr lang="en-US" dirty="0" smtClean="0"/>
              <a:t>Italia </a:t>
            </a:r>
            <a:r>
              <a:rPr lang="en-US" dirty="0" err="1" smtClean="0"/>
              <a:t>fino</a:t>
            </a:r>
            <a:r>
              <a:rPr lang="en-US" dirty="0" smtClean="0"/>
              <a:t> a 2x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del </a:t>
            </a:r>
            <a:r>
              <a:rPr lang="en-US" dirty="0" err="1" smtClean="0"/>
              <a:t>resto</a:t>
            </a:r>
            <a:r>
              <a:rPr lang="en-US" dirty="0" smtClean="0"/>
              <a:t> </a:t>
            </a:r>
            <a:r>
              <a:rPr lang="en-US" dirty="0" err="1" smtClean="0"/>
              <a:t>d’Europa</a:t>
            </a:r>
            <a:endParaRPr lang="en-US" dirty="0" smtClean="0"/>
          </a:p>
          <a:p>
            <a:pPr lvl="1"/>
            <a:r>
              <a:rPr lang="en-US" dirty="0" smtClean="0"/>
              <a:t>Italia </a:t>
            </a:r>
            <a:r>
              <a:rPr lang="en-US" dirty="0" err="1" smtClean="0"/>
              <a:t>fino</a:t>
            </a:r>
            <a:r>
              <a:rPr lang="en-US" dirty="0" smtClean="0"/>
              <a:t> a 3x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di USA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4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9556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9774" y="2410998"/>
            <a:ext cx="2447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Italia +60%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Francia</a:t>
            </a:r>
            <a:endParaRPr lang="en-US" dirty="0" smtClean="0"/>
          </a:p>
          <a:p>
            <a:r>
              <a:rPr lang="en-US" dirty="0" smtClean="0"/>
              <a:t>Italia  +15%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media </a:t>
            </a:r>
            <a:r>
              <a:rPr lang="en-US" dirty="0" err="1" smtClean="0"/>
              <a:t>Europea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50900"/>
            <a:ext cx="8229600" cy="5156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2806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1308</TotalTime>
  <Words>1701</Words>
  <Application>Microsoft Office PowerPoint</Application>
  <PresentationFormat>On-screen Show (4:3)</PresentationFormat>
  <Paragraphs>158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Advantage</vt:lpstr>
      <vt:lpstr>Documento</vt:lpstr>
      <vt:lpstr>COSA (COmputing on Soc Architectures )</vt:lpstr>
      <vt:lpstr>Motivazioni</vt:lpstr>
      <vt:lpstr>HPC</vt:lpstr>
      <vt:lpstr>HTC</vt:lpstr>
      <vt:lpstr>In entrambi i casi …</vt:lpstr>
      <vt:lpstr>Esempio: un nodo di calcolo LHC standard da gara 2014</vt:lpstr>
      <vt:lpstr>Unità di misura varie</vt:lpstr>
      <vt:lpstr>(nota: un problema EU e soprattutto IT)</vt:lpstr>
      <vt:lpstr>PowerPoint Presentation</vt:lpstr>
      <vt:lpstr>La seconda faccia del problema</vt:lpstr>
      <vt:lpstr>PowerPoint Presentation</vt:lpstr>
      <vt:lpstr>Shipment</vt:lpstr>
      <vt:lpstr>PowerPoint Presentation</vt:lpstr>
      <vt:lpstr>ARM, ma non solo</vt:lpstr>
      <vt:lpstr>Ok, ma che ci facciamo?</vt:lpstr>
      <vt:lpstr>Esiste anche qualcosa di ingegnerizzato …</vt:lpstr>
      <vt:lpstr>Tests di CMS (Pisa + Princeton + CERN)</vt:lpstr>
      <vt:lpstr>Risultati dal paper CHEP</vt:lpstr>
      <vt:lpstr>SoC per HPC?</vt:lpstr>
      <vt:lpstr>Linee di sviluppo per COSA</vt:lpstr>
      <vt:lpstr>Altro possibile utilizzo</vt:lpstr>
      <vt:lpstr>WPs</vt:lpstr>
      <vt:lpstr>Sedi /WP – Molto preliminare</vt:lpstr>
      <vt:lpstr>Altri progetti analoghi (ma di respiro molto piu’ lungo)</vt:lpstr>
      <vt:lpstr>Altra prospettiva</vt:lpstr>
      <vt:lpstr>Continuazione di COKA.... </vt:lpstr>
      <vt:lpstr>Applicazioni COKA...</vt:lpstr>
      <vt:lpstr>HEPMARK2</vt:lpstr>
      <vt:lpstr>Quad core ARM Cortex A9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COmputing on SoC Architectures</dc:title>
  <dc:creator>Tommaso Boccali</dc:creator>
  <cp:lastModifiedBy>Michele Michelotto</cp:lastModifiedBy>
  <cp:revision>120</cp:revision>
  <dcterms:created xsi:type="dcterms:W3CDTF">2014-06-20T17:13:04Z</dcterms:created>
  <dcterms:modified xsi:type="dcterms:W3CDTF">2014-06-27T10:00:45Z</dcterms:modified>
</cp:coreProperties>
</file>