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heme/themeOverride6.xml" ContentType="application/vnd.openxmlformats-officedocument.themeOverride+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heme/themeOverride3.xml" ContentType="application/vnd.openxmlformats-officedocument.themeOverride+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theme/themeOverride8.xml" ContentType="application/vnd.openxmlformats-officedocument.themeOverride+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theme/themeOverride4.xml" ContentType="application/vnd.openxmlformats-officedocument.themeOverride+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heme/themeOverride9.xml" ContentType="application/vnd.openxmlformats-officedocument.themeOverride+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Override5.xml" ContentType="application/vnd.openxmlformats-officedocument.themeOverride+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heme/themeOverride7.xml" ContentType="application/vnd.openxmlformats-officedocument.themeOverride+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96" r:id="rId3"/>
    <p:sldMasterId id="2147483760" r:id="rId4"/>
    <p:sldMasterId id="2147483772" r:id="rId5"/>
    <p:sldMasterId id="2147483784" r:id="rId6"/>
    <p:sldMasterId id="2147483861" r:id="rId7"/>
    <p:sldMasterId id="2147483881" r:id="rId8"/>
    <p:sldMasterId id="2147483893" r:id="rId9"/>
    <p:sldMasterId id="2147483917" r:id="rId10"/>
    <p:sldMasterId id="2147484016" r:id="rId11"/>
    <p:sldMasterId id="2147484042" r:id="rId12"/>
    <p:sldMasterId id="2147484054" r:id="rId13"/>
    <p:sldMasterId id="2147484066" r:id="rId14"/>
    <p:sldMasterId id="2147484078" r:id="rId15"/>
    <p:sldMasterId id="2147484090" r:id="rId16"/>
    <p:sldMasterId id="2147484102" r:id="rId17"/>
    <p:sldMasterId id="2147484114" r:id="rId18"/>
  </p:sldMasterIdLst>
  <p:notesMasterIdLst>
    <p:notesMasterId r:id="rId64"/>
  </p:notesMasterIdLst>
  <p:handoutMasterIdLst>
    <p:handoutMasterId r:id="rId65"/>
  </p:handoutMasterIdLst>
  <p:sldIdLst>
    <p:sldId id="411" r:id="rId19"/>
    <p:sldId id="412" r:id="rId20"/>
    <p:sldId id="421" r:id="rId21"/>
    <p:sldId id="423" r:id="rId22"/>
    <p:sldId id="435" r:id="rId23"/>
    <p:sldId id="481" r:id="rId24"/>
    <p:sldId id="441" r:id="rId25"/>
    <p:sldId id="339" r:id="rId26"/>
    <p:sldId id="415" r:id="rId27"/>
    <p:sldId id="478" r:id="rId28"/>
    <p:sldId id="477" r:id="rId29"/>
    <p:sldId id="474" r:id="rId30"/>
    <p:sldId id="405" r:id="rId31"/>
    <p:sldId id="448" r:id="rId32"/>
    <p:sldId id="489" r:id="rId33"/>
    <p:sldId id="483" r:id="rId34"/>
    <p:sldId id="484" r:id="rId35"/>
    <p:sldId id="485" r:id="rId36"/>
    <p:sldId id="486" r:id="rId37"/>
    <p:sldId id="487" r:id="rId38"/>
    <p:sldId id="490" r:id="rId39"/>
    <p:sldId id="479" r:id="rId40"/>
    <p:sldId id="482" r:id="rId41"/>
    <p:sldId id="493" r:id="rId42"/>
    <p:sldId id="492" r:id="rId43"/>
    <p:sldId id="456" r:id="rId44"/>
    <p:sldId id="488" r:id="rId45"/>
    <p:sldId id="449" r:id="rId46"/>
    <p:sldId id="434" r:id="rId47"/>
    <p:sldId id="457" r:id="rId48"/>
    <p:sldId id="352" r:id="rId49"/>
    <p:sldId id="353" r:id="rId50"/>
    <p:sldId id="351" r:id="rId51"/>
    <p:sldId id="459" r:id="rId52"/>
    <p:sldId id="446" r:id="rId53"/>
    <p:sldId id="390" r:id="rId54"/>
    <p:sldId id="427" r:id="rId55"/>
    <p:sldId id="464" r:id="rId56"/>
    <p:sldId id="432" r:id="rId57"/>
    <p:sldId id="433" r:id="rId58"/>
    <p:sldId id="445" r:id="rId59"/>
    <p:sldId id="470" r:id="rId60"/>
    <p:sldId id="471" r:id="rId61"/>
    <p:sldId id="472" r:id="rId62"/>
    <p:sldId id="451" r:id="rId63"/>
  </p:sldIdLst>
  <p:sldSz cx="9144000" cy="6858000" type="screen4x3"/>
  <p:notesSz cx="7099300" cy="10234613"/>
  <p:defaultTextStyle>
    <a:defPPr>
      <a:defRPr lang="en-US"/>
    </a:defPPr>
    <a:lvl1pPr algn="l" rtl="0" eaLnBrk="0" fontAlgn="base" hangingPunct="0">
      <a:spcBef>
        <a:spcPct val="0"/>
      </a:spcBef>
      <a:spcAft>
        <a:spcPct val="0"/>
      </a:spcAft>
      <a:defRPr kumimoji="1" sz="2400" kern="1200">
        <a:solidFill>
          <a:schemeClr val="tx1"/>
        </a:solidFill>
        <a:latin typeface="Arial" charset="0"/>
        <a:ea typeface="+mn-ea"/>
        <a:cs typeface="+mn-cs"/>
      </a:defRPr>
    </a:lvl1pPr>
    <a:lvl2pPr marL="457200" algn="l" rtl="0" eaLnBrk="0" fontAlgn="base" hangingPunct="0">
      <a:spcBef>
        <a:spcPct val="0"/>
      </a:spcBef>
      <a:spcAft>
        <a:spcPct val="0"/>
      </a:spcAft>
      <a:defRPr kumimoji="1" sz="2400" kern="1200">
        <a:solidFill>
          <a:schemeClr val="tx1"/>
        </a:solidFill>
        <a:latin typeface="Arial" charset="0"/>
        <a:ea typeface="+mn-ea"/>
        <a:cs typeface="+mn-cs"/>
      </a:defRPr>
    </a:lvl2pPr>
    <a:lvl3pPr marL="914400" algn="l" rtl="0" eaLnBrk="0" fontAlgn="base" hangingPunct="0">
      <a:spcBef>
        <a:spcPct val="0"/>
      </a:spcBef>
      <a:spcAft>
        <a:spcPct val="0"/>
      </a:spcAft>
      <a:defRPr kumimoji="1" sz="2400" kern="1200">
        <a:solidFill>
          <a:schemeClr val="tx1"/>
        </a:solidFill>
        <a:latin typeface="Arial" charset="0"/>
        <a:ea typeface="+mn-ea"/>
        <a:cs typeface="+mn-cs"/>
      </a:defRPr>
    </a:lvl3pPr>
    <a:lvl4pPr marL="1371600" algn="l" rtl="0" eaLnBrk="0" fontAlgn="base" hangingPunct="0">
      <a:spcBef>
        <a:spcPct val="0"/>
      </a:spcBef>
      <a:spcAft>
        <a:spcPct val="0"/>
      </a:spcAft>
      <a:defRPr kumimoji="1" sz="2400" kern="1200">
        <a:solidFill>
          <a:schemeClr val="tx1"/>
        </a:solidFill>
        <a:latin typeface="Arial" charset="0"/>
        <a:ea typeface="+mn-ea"/>
        <a:cs typeface="+mn-cs"/>
      </a:defRPr>
    </a:lvl4pPr>
    <a:lvl5pPr marL="1828800" algn="l" rtl="0" eaLnBrk="0" fontAlgn="base" hangingPunct="0">
      <a:spcBef>
        <a:spcPct val="0"/>
      </a:spcBef>
      <a:spcAft>
        <a:spcPct val="0"/>
      </a:spcAft>
      <a:defRPr kumimoji="1" sz="2400" kern="1200">
        <a:solidFill>
          <a:schemeClr val="tx1"/>
        </a:solidFill>
        <a:latin typeface="Arial" charset="0"/>
        <a:ea typeface="+mn-ea"/>
        <a:cs typeface="+mn-cs"/>
      </a:defRPr>
    </a:lvl5pPr>
    <a:lvl6pPr marL="2286000" algn="l" defTabSz="914400" rtl="0" eaLnBrk="1" latinLnBrk="0" hangingPunct="1">
      <a:defRPr kumimoji="1" sz="2400" kern="1200">
        <a:solidFill>
          <a:schemeClr val="tx1"/>
        </a:solidFill>
        <a:latin typeface="Arial" charset="0"/>
        <a:ea typeface="+mn-ea"/>
        <a:cs typeface="+mn-cs"/>
      </a:defRPr>
    </a:lvl6pPr>
    <a:lvl7pPr marL="2743200" algn="l" defTabSz="914400" rtl="0" eaLnBrk="1" latinLnBrk="0" hangingPunct="1">
      <a:defRPr kumimoji="1" sz="2400" kern="1200">
        <a:solidFill>
          <a:schemeClr val="tx1"/>
        </a:solidFill>
        <a:latin typeface="Arial" charset="0"/>
        <a:ea typeface="+mn-ea"/>
        <a:cs typeface="+mn-cs"/>
      </a:defRPr>
    </a:lvl7pPr>
    <a:lvl8pPr marL="3200400" algn="l" defTabSz="914400" rtl="0" eaLnBrk="1" latinLnBrk="0" hangingPunct="1">
      <a:defRPr kumimoji="1" sz="2400" kern="1200">
        <a:solidFill>
          <a:schemeClr val="tx1"/>
        </a:solidFill>
        <a:latin typeface="Arial" charset="0"/>
        <a:ea typeface="+mn-ea"/>
        <a:cs typeface="+mn-cs"/>
      </a:defRPr>
    </a:lvl8pPr>
    <a:lvl9pPr marL="3657600" algn="l" defTabSz="914400" rtl="0" eaLnBrk="1" latinLnBrk="0" hangingPunct="1">
      <a:defRPr kumimoji="1"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3399"/>
    <a:srgbClr val="66FFFF"/>
    <a:srgbClr val="0000FF"/>
    <a:srgbClr val="0066FF"/>
    <a:srgbClr val="FF0000"/>
    <a:srgbClr val="99FF66"/>
    <a:srgbClr val="FF6699"/>
    <a:srgbClr val="FFCC99"/>
    <a:srgbClr val="FFFF99"/>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27" autoAdjust="0"/>
    <p:restoredTop sz="94876" autoAdjust="0"/>
  </p:normalViewPr>
  <p:slideViewPr>
    <p:cSldViewPr snapToObjects="1">
      <p:cViewPr>
        <p:scale>
          <a:sx n="70" d="100"/>
          <a:sy n="70" d="100"/>
        </p:scale>
        <p:origin x="-558"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Objects="1">
      <p:cViewPr varScale="1">
        <p:scale>
          <a:sx n="58" d="100"/>
          <a:sy n="58" d="100"/>
        </p:scale>
        <p:origin x="-1770" y="-96"/>
      </p:cViewPr>
      <p:guideLst>
        <p:guide orient="horz" pos="3224"/>
        <p:guide pos="2236"/>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74988" cy="511175"/>
          </a:xfrm>
          <a:prstGeom prst="rect">
            <a:avLst/>
          </a:prstGeom>
          <a:noFill/>
          <a:ln w="9525">
            <a:noFill/>
            <a:miter lim="800000"/>
            <a:headEnd/>
            <a:tailEnd/>
          </a:ln>
        </p:spPr>
        <p:txBody>
          <a:bodyPr vert="horz" wrap="square" lIns="93484" tIns="46743" rIns="93484" bIns="46743" numCol="1" anchor="t" anchorCtr="0" compatLnSpc="1">
            <a:prstTxWarp prst="textNoShape">
              <a:avLst/>
            </a:prstTxWarp>
          </a:bodyPr>
          <a:lstStyle>
            <a:lvl1pPr defTabSz="936625">
              <a:defRPr kumimoji="0" sz="1200">
                <a:latin typeface="Times New Roman" pitchFamily="18" charset="0"/>
              </a:defRPr>
            </a:lvl1pPr>
          </a:lstStyle>
          <a:p>
            <a:endParaRPr lang="en-US" altLang="en-US"/>
          </a:p>
        </p:txBody>
      </p:sp>
      <p:sp>
        <p:nvSpPr>
          <p:cNvPr id="14339" name="Rectangle 3"/>
          <p:cNvSpPr>
            <a:spLocks noGrp="1" noChangeArrowheads="1"/>
          </p:cNvSpPr>
          <p:nvPr>
            <p:ph type="dt" sz="quarter" idx="1"/>
          </p:nvPr>
        </p:nvSpPr>
        <p:spPr bwMode="auto">
          <a:xfrm>
            <a:off x="4024313" y="0"/>
            <a:ext cx="3074987" cy="511175"/>
          </a:xfrm>
          <a:prstGeom prst="rect">
            <a:avLst/>
          </a:prstGeom>
          <a:noFill/>
          <a:ln w="9525">
            <a:noFill/>
            <a:miter lim="800000"/>
            <a:headEnd/>
            <a:tailEnd/>
          </a:ln>
        </p:spPr>
        <p:txBody>
          <a:bodyPr vert="horz" wrap="square" lIns="93484" tIns="46743" rIns="93484" bIns="46743" numCol="1" anchor="t" anchorCtr="0" compatLnSpc="1">
            <a:prstTxWarp prst="textNoShape">
              <a:avLst/>
            </a:prstTxWarp>
          </a:bodyPr>
          <a:lstStyle>
            <a:lvl1pPr algn="r" defTabSz="936625">
              <a:defRPr kumimoji="0" sz="1200">
                <a:latin typeface="Times New Roman" pitchFamily="18" charset="0"/>
              </a:defRPr>
            </a:lvl1pPr>
          </a:lstStyle>
          <a:p>
            <a:fld id="{9FCEDCCE-E000-4403-8EB1-7D294C3B2AAC}" type="datetime1">
              <a:rPr lang="en-US" altLang="en-US"/>
              <a:pPr/>
              <a:t>7/16/2014</a:t>
            </a:fld>
            <a:endParaRPr lang="en-US" altLang="en-US"/>
          </a:p>
        </p:txBody>
      </p:sp>
      <p:sp>
        <p:nvSpPr>
          <p:cNvPr id="14340" name="Rectangle 4"/>
          <p:cNvSpPr>
            <a:spLocks noGrp="1" noChangeArrowheads="1"/>
          </p:cNvSpPr>
          <p:nvPr>
            <p:ph type="ftr" sz="quarter" idx="2"/>
          </p:nvPr>
        </p:nvSpPr>
        <p:spPr bwMode="auto">
          <a:xfrm>
            <a:off x="0" y="9720263"/>
            <a:ext cx="3074988" cy="514350"/>
          </a:xfrm>
          <a:prstGeom prst="rect">
            <a:avLst/>
          </a:prstGeom>
          <a:noFill/>
          <a:ln w="9525">
            <a:noFill/>
            <a:miter lim="800000"/>
            <a:headEnd/>
            <a:tailEnd/>
          </a:ln>
        </p:spPr>
        <p:txBody>
          <a:bodyPr vert="horz" wrap="square" lIns="93484" tIns="46743" rIns="93484" bIns="46743" numCol="1" anchor="b" anchorCtr="0" compatLnSpc="1">
            <a:prstTxWarp prst="textNoShape">
              <a:avLst/>
            </a:prstTxWarp>
          </a:bodyPr>
          <a:lstStyle>
            <a:lvl1pPr defTabSz="936625">
              <a:defRPr kumimoji="0" sz="1200">
                <a:latin typeface="Times New Roman" pitchFamily="18" charset="0"/>
              </a:defRPr>
            </a:lvl1pPr>
          </a:lstStyle>
          <a:p>
            <a:endParaRPr lang="en-US" altLang="en-US"/>
          </a:p>
        </p:txBody>
      </p:sp>
      <p:sp>
        <p:nvSpPr>
          <p:cNvPr id="14341" name="Rectangle 5"/>
          <p:cNvSpPr>
            <a:spLocks noGrp="1" noChangeArrowheads="1"/>
          </p:cNvSpPr>
          <p:nvPr>
            <p:ph type="sldNum" sz="quarter" idx="3"/>
          </p:nvPr>
        </p:nvSpPr>
        <p:spPr bwMode="auto">
          <a:xfrm>
            <a:off x="4024313" y="9720263"/>
            <a:ext cx="3074987" cy="514350"/>
          </a:xfrm>
          <a:prstGeom prst="rect">
            <a:avLst/>
          </a:prstGeom>
          <a:noFill/>
          <a:ln w="9525">
            <a:noFill/>
            <a:miter lim="800000"/>
            <a:headEnd/>
            <a:tailEnd/>
          </a:ln>
        </p:spPr>
        <p:txBody>
          <a:bodyPr vert="horz" wrap="square" lIns="93484" tIns="46743" rIns="93484" bIns="46743" numCol="1" anchor="b" anchorCtr="0" compatLnSpc="1">
            <a:prstTxWarp prst="textNoShape">
              <a:avLst/>
            </a:prstTxWarp>
          </a:bodyPr>
          <a:lstStyle>
            <a:lvl1pPr algn="r" defTabSz="936625">
              <a:defRPr kumimoji="0" sz="1200">
                <a:latin typeface="Times New Roman" pitchFamily="18" charset="0"/>
              </a:defRPr>
            </a:lvl1pPr>
          </a:lstStyle>
          <a:p>
            <a:fld id="{0B728613-739A-40D7-8C60-73FD6F85E281}"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74988" cy="511175"/>
          </a:xfrm>
          <a:prstGeom prst="rect">
            <a:avLst/>
          </a:prstGeom>
          <a:noFill/>
          <a:ln w="9525">
            <a:noFill/>
            <a:miter lim="800000"/>
            <a:headEnd/>
            <a:tailEnd/>
          </a:ln>
        </p:spPr>
        <p:txBody>
          <a:bodyPr vert="horz" wrap="square" lIns="93484" tIns="46743" rIns="93484" bIns="46743" numCol="1" anchor="t" anchorCtr="0" compatLnSpc="1">
            <a:prstTxWarp prst="textNoShape">
              <a:avLst/>
            </a:prstTxWarp>
          </a:bodyPr>
          <a:lstStyle>
            <a:lvl1pPr defTabSz="936625">
              <a:defRPr kumimoji="0" sz="1200">
                <a:latin typeface="Times New Roman" pitchFamily="18" charset="0"/>
              </a:defRPr>
            </a:lvl1pPr>
          </a:lstStyle>
          <a:p>
            <a:endParaRPr lang="en-US" altLang="en-US"/>
          </a:p>
        </p:txBody>
      </p:sp>
      <p:sp>
        <p:nvSpPr>
          <p:cNvPr id="2057" name="Rectangle 9"/>
          <p:cNvSpPr>
            <a:spLocks noGrp="1" noRot="1" noChangeAspect="1" noChangeArrowheads="1"/>
          </p:cNvSpPr>
          <p:nvPr>
            <p:ph type="sldImg" idx="2"/>
          </p:nvPr>
        </p:nvSpPr>
        <p:spPr bwMode="auto">
          <a:xfrm>
            <a:off x="995363" y="769938"/>
            <a:ext cx="5113337" cy="38354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44563" y="4860925"/>
            <a:ext cx="5210175" cy="4603750"/>
          </a:xfrm>
          <a:prstGeom prst="rect">
            <a:avLst/>
          </a:prstGeom>
          <a:noFill/>
          <a:ln w="9525">
            <a:noFill/>
            <a:miter lim="800000"/>
            <a:headEnd/>
            <a:tailEnd/>
          </a:ln>
        </p:spPr>
        <p:txBody>
          <a:bodyPr vert="horz" wrap="square" lIns="93484" tIns="46743" rIns="93484" bIns="4674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9" name="Rectangle 11"/>
          <p:cNvSpPr>
            <a:spLocks noGrp="1" noChangeArrowheads="1"/>
          </p:cNvSpPr>
          <p:nvPr>
            <p:ph type="dt" idx="1"/>
          </p:nvPr>
        </p:nvSpPr>
        <p:spPr bwMode="auto">
          <a:xfrm>
            <a:off x="4024313" y="0"/>
            <a:ext cx="3074987" cy="511175"/>
          </a:xfrm>
          <a:prstGeom prst="rect">
            <a:avLst/>
          </a:prstGeom>
          <a:noFill/>
          <a:ln w="9525">
            <a:noFill/>
            <a:miter lim="800000"/>
            <a:headEnd/>
            <a:tailEnd/>
          </a:ln>
        </p:spPr>
        <p:txBody>
          <a:bodyPr vert="horz" wrap="square" lIns="93484" tIns="46743" rIns="93484" bIns="46743" numCol="1" anchor="t" anchorCtr="0" compatLnSpc="1">
            <a:prstTxWarp prst="textNoShape">
              <a:avLst/>
            </a:prstTxWarp>
          </a:bodyPr>
          <a:lstStyle>
            <a:lvl1pPr algn="r" defTabSz="936625">
              <a:defRPr kumimoji="0" sz="1200">
                <a:latin typeface="Times New Roman" pitchFamily="18" charset="0"/>
              </a:defRPr>
            </a:lvl1pPr>
          </a:lstStyle>
          <a:p>
            <a:fld id="{A801BC62-D26B-4EA3-B828-5146B4B2F000}" type="datetime1">
              <a:rPr lang="en-US" altLang="en-US"/>
              <a:pPr/>
              <a:t>7/16/2014</a:t>
            </a:fld>
            <a:endParaRPr lang="en-US" altLang="en-US"/>
          </a:p>
        </p:txBody>
      </p:sp>
      <p:sp>
        <p:nvSpPr>
          <p:cNvPr id="2060" name="Rectangle 12"/>
          <p:cNvSpPr>
            <a:spLocks noGrp="1" noChangeArrowheads="1"/>
          </p:cNvSpPr>
          <p:nvPr>
            <p:ph type="ftr" sz="quarter" idx="4"/>
          </p:nvPr>
        </p:nvSpPr>
        <p:spPr bwMode="auto">
          <a:xfrm>
            <a:off x="0" y="9720263"/>
            <a:ext cx="3074988" cy="514350"/>
          </a:xfrm>
          <a:prstGeom prst="rect">
            <a:avLst/>
          </a:prstGeom>
          <a:noFill/>
          <a:ln w="9525">
            <a:noFill/>
            <a:miter lim="800000"/>
            <a:headEnd/>
            <a:tailEnd/>
          </a:ln>
        </p:spPr>
        <p:txBody>
          <a:bodyPr vert="horz" wrap="square" lIns="93484" tIns="46743" rIns="93484" bIns="46743" numCol="1" anchor="b" anchorCtr="0" compatLnSpc="1">
            <a:prstTxWarp prst="textNoShape">
              <a:avLst/>
            </a:prstTxWarp>
          </a:bodyPr>
          <a:lstStyle>
            <a:lvl1pPr defTabSz="936625">
              <a:defRPr kumimoji="0" sz="1200">
                <a:latin typeface="Times New Roman" pitchFamily="18" charset="0"/>
              </a:defRPr>
            </a:lvl1pPr>
          </a:lstStyle>
          <a:p>
            <a:endParaRPr lang="en-US" altLang="en-US"/>
          </a:p>
        </p:txBody>
      </p:sp>
      <p:sp>
        <p:nvSpPr>
          <p:cNvPr id="2061" name="Rectangle 13"/>
          <p:cNvSpPr>
            <a:spLocks noGrp="1" noChangeArrowheads="1"/>
          </p:cNvSpPr>
          <p:nvPr>
            <p:ph type="sldNum" sz="quarter" idx="5"/>
          </p:nvPr>
        </p:nvSpPr>
        <p:spPr bwMode="auto">
          <a:xfrm>
            <a:off x="4024313" y="9720263"/>
            <a:ext cx="3074987" cy="514350"/>
          </a:xfrm>
          <a:prstGeom prst="rect">
            <a:avLst/>
          </a:prstGeom>
          <a:noFill/>
          <a:ln w="9525">
            <a:noFill/>
            <a:miter lim="800000"/>
            <a:headEnd/>
            <a:tailEnd/>
          </a:ln>
        </p:spPr>
        <p:txBody>
          <a:bodyPr vert="horz" wrap="square" lIns="93484" tIns="46743" rIns="93484" bIns="46743" numCol="1" anchor="b" anchorCtr="0" compatLnSpc="1">
            <a:prstTxWarp prst="textNoShape">
              <a:avLst/>
            </a:prstTxWarp>
          </a:bodyPr>
          <a:lstStyle>
            <a:lvl1pPr algn="r" defTabSz="936625">
              <a:defRPr kumimoji="0" sz="1200">
                <a:latin typeface="Times New Roman" pitchFamily="18" charset="0"/>
              </a:defRPr>
            </a:lvl1pPr>
          </a:lstStyle>
          <a:p>
            <a:fld id="{D8105BAA-8E0B-4817-89A7-81B0458ED39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1</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363" y="769938"/>
            <a:ext cx="5113337" cy="3835400"/>
          </a:xfrm>
        </p:spPr>
      </p:sp>
      <p:sp>
        <p:nvSpPr>
          <p:cNvPr id="3" name="Notes Placeholder 2"/>
          <p:cNvSpPr>
            <a:spLocks noGrp="1"/>
          </p:cNvSpPr>
          <p:nvPr>
            <p:ph type="body" idx="1"/>
          </p:nvPr>
        </p:nvSpPr>
        <p:spPr/>
        <p:txBody>
          <a:bodyPr>
            <a:normAutofit/>
          </a:bodyPr>
          <a:lstStyle/>
          <a:p>
            <a:endParaRPr lang="it-IT" dirty="0"/>
          </a:p>
        </p:txBody>
      </p:sp>
      <p:sp>
        <p:nvSpPr>
          <p:cNvPr id="4" name="Date Placeholder 3"/>
          <p:cNvSpPr>
            <a:spLocks noGrp="1"/>
          </p:cNvSpPr>
          <p:nvPr>
            <p:ph type="dt" idx="10"/>
          </p:nvPr>
        </p:nvSpPr>
        <p:spPr/>
        <p:txBody>
          <a:bodyPr/>
          <a:lstStyle/>
          <a:p>
            <a:fld id="{A801BC62-D26B-4EA3-B828-5146B4B2F000}" type="datetime1">
              <a:rPr lang="en-US" altLang="en-US" smtClean="0"/>
              <a:pPr/>
              <a:t>7/16/2014</a:t>
            </a:fld>
            <a:endParaRPr lang="en-US" altLang="en-US"/>
          </a:p>
        </p:txBody>
      </p:sp>
      <p:sp>
        <p:nvSpPr>
          <p:cNvPr id="5" name="Slide Number Placeholder 4"/>
          <p:cNvSpPr>
            <a:spLocks noGrp="1"/>
          </p:cNvSpPr>
          <p:nvPr>
            <p:ph type="sldNum" sz="quarter" idx="11"/>
          </p:nvPr>
        </p:nvSpPr>
        <p:spPr/>
        <p:txBody>
          <a:bodyPr/>
          <a:lstStyle/>
          <a:p>
            <a:fld id="{D8105BAA-8E0B-4817-89A7-81B0458ED392}" type="slidenum">
              <a:rPr lang="en-US" altLang="en-US" smtClean="0"/>
              <a:pPr/>
              <a:t>14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5F0B4EA3-B147-42FF-B512-54607945723C}" type="slidenum">
              <a:rPr lang="it-IT" smtClean="0">
                <a:solidFill>
                  <a:prstClr val="black"/>
                </a:solidFill>
              </a:rPr>
              <a:pPr/>
              <a:t>18</a:t>
            </a:fld>
            <a:endParaRPr lang="it-IT">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21</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24</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25</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26</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30</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0310209A-357D-4775-93CF-299BE1857599}" type="datetime1">
              <a:rPr lang="en-US" altLang="en-US"/>
              <a:pPr/>
              <a:t>7/16/2014</a:t>
            </a:fld>
            <a:endParaRPr lang="en-US" altLang="en-US"/>
          </a:p>
        </p:txBody>
      </p:sp>
      <p:sp>
        <p:nvSpPr>
          <p:cNvPr id="7" name="Rectangle 13"/>
          <p:cNvSpPr>
            <a:spLocks noGrp="1" noChangeArrowheads="1"/>
          </p:cNvSpPr>
          <p:nvPr>
            <p:ph type="sldNum" sz="quarter" idx="5"/>
          </p:nvPr>
        </p:nvSpPr>
        <p:spPr>
          <a:ln/>
        </p:spPr>
        <p:txBody>
          <a:bodyPr/>
          <a:lstStyle/>
          <a:p>
            <a:fld id="{7B249F49-ED50-42B1-98E2-02D5CF1F1017}" type="slidenum">
              <a:rPr lang="en-US" altLang="en-US"/>
              <a:pPr/>
              <a:t>31</a:t>
            </a:fld>
            <a:endParaRPr lang="en-US" altLang="en-US"/>
          </a:p>
        </p:txBody>
      </p:sp>
      <p:sp>
        <p:nvSpPr>
          <p:cNvPr id="1212418" name="Rectangle 2"/>
          <p:cNvSpPr>
            <a:spLocks noGrp="1" noRot="1" noChangeAspect="1" noChangeArrowheads="1" noTextEdit="1"/>
          </p:cNvSpPr>
          <p:nvPr>
            <p:ph type="sldImg"/>
          </p:nvPr>
        </p:nvSpPr>
        <p:spPr>
          <a:xfrm>
            <a:off x="995363" y="769938"/>
            <a:ext cx="5113337" cy="3835400"/>
          </a:xfrm>
          <a:ln/>
        </p:spPr>
      </p:sp>
      <p:sp>
        <p:nvSpPr>
          <p:cNvPr id="12124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4FAAC66A-B42C-469B-B972-F5F2702B6C1C}" type="datetime1">
              <a:rPr lang="en-US" altLang="en-US"/>
              <a:pPr/>
              <a:t>7/16/2014</a:t>
            </a:fld>
            <a:endParaRPr lang="en-US" altLang="en-US"/>
          </a:p>
        </p:txBody>
      </p:sp>
      <p:sp>
        <p:nvSpPr>
          <p:cNvPr id="7" name="Rectangle 13"/>
          <p:cNvSpPr>
            <a:spLocks noGrp="1" noChangeArrowheads="1"/>
          </p:cNvSpPr>
          <p:nvPr>
            <p:ph type="sldNum" sz="quarter" idx="5"/>
          </p:nvPr>
        </p:nvSpPr>
        <p:spPr>
          <a:ln/>
        </p:spPr>
        <p:txBody>
          <a:bodyPr/>
          <a:lstStyle/>
          <a:p>
            <a:fld id="{73A0FD32-019B-46F5-AC77-0DC2F8D31444}" type="slidenum">
              <a:rPr lang="en-US" altLang="en-US"/>
              <a:pPr/>
              <a:t>32</a:t>
            </a:fld>
            <a:endParaRPr lang="en-US" altLang="en-US"/>
          </a:p>
        </p:txBody>
      </p:sp>
      <p:sp>
        <p:nvSpPr>
          <p:cNvPr id="1215490" name="Rectangle 2"/>
          <p:cNvSpPr>
            <a:spLocks noGrp="1" noRot="1" noChangeAspect="1" noChangeArrowheads="1" noTextEdit="1"/>
          </p:cNvSpPr>
          <p:nvPr>
            <p:ph type="sldImg"/>
          </p:nvPr>
        </p:nvSpPr>
        <p:spPr>
          <a:xfrm>
            <a:off x="995363" y="769938"/>
            <a:ext cx="5113337" cy="3835400"/>
          </a:xfrm>
          <a:ln/>
        </p:spPr>
      </p:sp>
      <p:sp>
        <p:nvSpPr>
          <p:cNvPr id="1215491" name="Rectangle 3"/>
          <p:cNvSpPr>
            <a:spLocks noGrp="1" noChangeArrowheads="1"/>
          </p:cNvSpPr>
          <p:nvPr>
            <p:ph type="body" idx="1"/>
          </p:nvPr>
        </p:nvSpPr>
        <p:spPr/>
        <p:txBody>
          <a:bodyPr/>
          <a:lstStyle/>
          <a:p>
            <a:endParaRPr lang="it-IT"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2E14EDE0-D0F4-420D-AA21-B3D189C6F36E}" type="datetime1">
              <a:rPr lang="en-US" altLang="en-US"/>
              <a:pPr/>
              <a:t>7/16/2014</a:t>
            </a:fld>
            <a:endParaRPr lang="en-US" altLang="en-US"/>
          </a:p>
        </p:txBody>
      </p:sp>
      <p:sp>
        <p:nvSpPr>
          <p:cNvPr id="7" name="Rectangle 13"/>
          <p:cNvSpPr>
            <a:spLocks noGrp="1" noChangeArrowheads="1"/>
          </p:cNvSpPr>
          <p:nvPr>
            <p:ph type="sldNum" sz="quarter" idx="5"/>
          </p:nvPr>
        </p:nvSpPr>
        <p:spPr>
          <a:ln/>
        </p:spPr>
        <p:txBody>
          <a:bodyPr/>
          <a:lstStyle/>
          <a:p>
            <a:fld id="{D1D85AC8-487F-4E01-9E16-90ADFDCFF0C6}" type="slidenum">
              <a:rPr lang="en-US" altLang="en-US"/>
              <a:pPr/>
              <a:t>33</a:t>
            </a:fld>
            <a:endParaRPr lang="en-US" altLang="en-US"/>
          </a:p>
        </p:txBody>
      </p:sp>
      <p:sp>
        <p:nvSpPr>
          <p:cNvPr id="1209346" name="Rectangle 2"/>
          <p:cNvSpPr>
            <a:spLocks noGrp="1" noRot="1" noChangeAspect="1" noChangeArrowheads="1" noTextEdit="1"/>
          </p:cNvSpPr>
          <p:nvPr>
            <p:ph type="sldImg"/>
          </p:nvPr>
        </p:nvSpPr>
        <p:spPr>
          <a:xfrm>
            <a:off x="995363" y="769938"/>
            <a:ext cx="5113337" cy="3835400"/>
          </a:xfrm>
          <a:ln/>
        </p:spPr>
      </p:sp>
      <p:sp>
        <p:nvSpPr>
          <p:cNvPr id="12093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2</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2E14EDE0-D0F4-420D-AA21-B3D189C6F36E}" type="datetime1">
              <a:rPr lang="en-US" altLang="en-US"/>
              <a:pPr/>
              <a:t>7/16/2014</a:t>
            </a:fld>
            <a:endParaRPr lang="en-US" altLang="en-US"/>
          </a:p>
        </p:txBody>
      </p:sp>
      <p:sp>
        <p:nvSpPr>
          <p:cNvPr id="7" name="Rectangle 13"/>
          <p:cNvSpPr>
            <a:spLocks noGrp="1" noChangeArrowheads="1"/>
          </p:cNvSpPr>
          <p:nvPr>
            <p:ph type="sldNum" sz="quarter" idx="5"/>
          </p:nvPr>
        </p:nvSpPr>
        <p:spPr>
          <a:ln/>
        </p:spPr>
        <p:txBody>
          <a:bodyPr/>
          <a:lstStyle/>
          <a:p>
            <a:fld id="{D1D85AC8-487F-4E01-9E16-90ADFDCFF0C6}" type="slidenum">
              <a:rPr lang="en-US" altLang="en-US"/>
              <a:pPr/>
              <a:t>34</a:t>
            </a:fld>
            <a:endParaRPr lang="en-US" altLang="en-US"/>
          </a:p>
        </p:txBody>
      </p:sp>
      <p:sp>
        <p:nvSpPr>
          <p:cNvPr id="1209346" name="Rectangle 2"/>
          <p:cNvSpPr>
            <a:spLocks noGrp="1" noRot="1" noChangeAspect="1" noChangeArrowheads="1" noTextEdit="1"/>
          </p:cNvSpPr>
          <p:nvPr>
            <p:ph type="sldImg"/>
          </p:nvPr>
        </p:nvSpPr>
        <p:spPr>
          <a:xfrm>
            <a:off x="995363" y="769938"/>
            <a:ext cx="5113337" cy="3835400"/>
          </a:xfrm>
          <a:ln/>
        </p:spPr>
      </p:sp>
      <p:sp>
        <p:nvSpPr>
          <p:cNvPr id="12093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35</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5363" y="769938"/>
            <a:ext cx="5113337" cy="3835400"/>
          </a:xfrm>
        </p:spPr>
      </p:sp>
      <p:sp>
        <p:nvSpPr>
          <p:cNvPr id="3" name="Segnaposto note 2"/>
          <p:cNvSpPr>
            <a:spLocks noGrp="1"/>
          </p:cNvSpPr>
          <p:nvPr>
            <p:ph type="body" idx="1"/>
          </p:nvPr>
        </p:nvSpPr>
        <p:spPr/>
        <p:txBody>
          <a:bodyPr>
            <a:normAutofit/>
          </a:bodyPr>
          <a:lstStyle/>
          <a:p>
            <a:r>
              <a:rPr lang="en-US" sz="1300" dirty="0" smtClean="0">
                <a:latin typeface="+mn-lt"/>
              </a:rPr>
              <a:t>Redistributing the twelve outputs Of Each </a:t>
            </a:r>
            <a:r>
              <a:rPr lang="en-US" sz="1300" dirty="0" err="1" smtClean="0">
                <a:latin typeface="+mn-lt"/>
              </a:rPr>
              <a:t>Mux</a:t>
            </a:r>
            <a:r>
              <a:rPr lang="en-US" sz="1300" dirty="0" smtClean="0">
                <a:latin typeface="+mn-lt"/>
              </a:rPr>
              <a:t> To Each Processor Instead, A Full M X N connectivity Will Allow Different Processing scheme, time multiplexing</a:t>
            </a:r>
            <a:endParaRPr lang="en-US" dirty="0"/>
          </a:p>
        </p:txBody>
      </p:sp>
      <p:sp>
        <p:nvSpPr>
          <p:cNvPr id="4" name="Segnaposto numero diapositiva 3"/>
          <p:cNvSpPr>
            <a:spLocks noGrp="1"/>
          </p:cNvSpPr>
          <p:nvPr>
            <p:ph type="sldNum" sz="quarter" idx="10"/>
          </p:nvPr>
        </p:nvSpPr>
        <p:spPr/>
        <p:txBody>
          <a:bodyPr/>
          <a:lstStyle/>
          <a:p>
            <a:fld id="{3786BE0F-7D4E-45F1-997D-1979C75A327A}"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5363" y="769938"/>
            <a:ext cx="5113337" cy="3835400"/>
          </a:xfrm>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C5DD57CF-55B7-44AF-AD2D-9BF9DE8CE448}"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E4FEB38-FB6A-4EE0-807E-0E6EEEA98D45}" type="slidenum">
              <a:rPr lang="en-US"/>
              <a:pPr/>
              <a:t>41</a:t>
            </a:fld>
            <a:endParaRPr lang="en-US"/>
          </a:p>
        </p:txBody>
      </p:sp>
      <p:sp>
        <p:nvSpPr>
          <p:cNvPr id="4097" name="Rectangle 1"/>
          <p:cNvSpPr txBox="1">
            <a:spLocks noGrp="1" noRot="1" noChangeAspect="1" noChangeArrowheads="1"/>
          </p:cNvSpPr>
          <p:nvPr>
            <p:ph type="sldImg"/>
          </p:nvPr>
        </p:nvSpPr>
        <p:spPr bwMode="auto">
          <a:xfrm>
            <a:off x="990600" y="776288"/>
            <a:ext cx="5118100" cy="3838575"/>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710510" y="4860473"/>
            <a:ext cx="5679730" cy="4605252"/>
          </a:xfrm>
          <a:prstGeom prst="rect">
            <a:avLst/>
          </a:prstGeom>
          <a:noFill/>
          <a:ln>
            <a:round/>
            <a:headEnd/>
            <a:tailEnd/>
          </a:ln>
        </p:spPr>
        <p:txBody>
          <a:bodyPr wrap="none" anchor="ct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3</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4</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5</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p:cNvSpPr>
            <a:spLocks noGrp="1" noChangeArrowheads="1"/>
          </p:cNvSpPr>
          <p:nvPr>
            <p:ph type="sldNum" sz="quarter"/>
          </p:nvPr>
        </p:nvSpPr>
        <p:spPr>
          <a:noFill/>
          <a:ln>
            <a:round/>
            <a:headEnd/>
            <a:tailEnd/>
          </a:ln>
        </p:spPr>
        <p:txBody>
          <a:bodyPr/>
          <a:lstStyle/>
          <a:p>
            <a:fld id="{3B3F603E-A5C7-48DD-8A75-B476A09118C8}" type="slidenum">
              <a:rPr lang="it-IT" altLang="en-US">
                <a:solidFill>
                  <a:prstClr val="white"/>
                </a:solidFill>
              </a:rPr>
              <a:pPr/>
              <a:t>6</a:t>
            </a:fld>
            <a:endParaRPr lang="it-IT" altLang="en-US">
              <a:solidFill>
                <a:prstClr val="white"/>
              </a:solidFill>
            </a:endParaRPr>
          </a:p>
        </p:txBody>
      </p:sp>
      <p:sp>
        <p:nvSpPr>
          <p:cNvPr id="5123" name="Rectangle 1"/>
          <p:cNvSpPr>
            <a:spLocks noGrp="1" noRot="1" noChangeAspect="1" noChangeArrowheads="1" noTextEdit="1"/>
          </p:cNvSpPr>
          <p:nvPr>
            <p:ph type="sldImg"/>
          </p:nvPr>
        </p:nvSpPr>
        <p:spPr>
          <a:xfrm>
            <a:off x="1183217" y="767596"/>
            <a:ext cx="4732867" cy="3837980"/>
          </a:xfrm>
          <a:solidFill>
            <a:srgbClr val="FFFFFF"/>
          </a:solidFill>
          <a:ln/>
        </p:spPr>
      </p:sp>
      <p:sp>
        <p:nvSpPr>
          <p:cNvPr id="5124" name="Rectangle 2"/>
          <p:cNvSpPr>
            <a:spLocks noGrp="1" noChangeArrowheads="1"/>
          </p:cNvSpPr>
          <p:nvPr>
            <p:ph type="body" idx="1"/>
          </p:nvPr>
        </p:nvSpPr>
        <p:spPr>
          <a:xfrm>
            <a:off x="709930" y="4861441"/>
            <a:ext cx="5679440" cy="4605576"/>
          </a:xfrm>
          <a:noFill/>
        </p:spPr>
        <p:txBody>
          <a:bodyPr wrap="none" anchor="ctr"/>
          <a:lstStyle/>
          <a:p>
            <a:endParaRPr lang="en-US" alt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5C365FDC-4018-4CDA-A3E0-B50B75576ABA}" type="datetime1">
              <a:rPr lang="en-US" altLang="en-US"/>
              <a:pPr/>
              <a:t>7/16/2014</a:t>
            </a:fld>
            <a:endParaRPr lang="en-US" altLang="en-US"/>
          </a:p>
        </p:txBody>
      </p:sp>
      <p:sp>
        <p:nvSpPr>
          <p:cNvPr id="7" name="Rectangle 13"/>
          <p:cNvSpPr>
            <a:spLocks noGrp="1" noChangeArrowheads="1"/>
          </p:cNvSpPr>
          <p:nvPr>
            <p:ph type="sldNum" sz="quarter" idx="5"/>
          </p:nvPr>
        </p:nvSpPr>
        <p:spPr>
          <a:ln/>
        </p:spPr>
        <p:txBody>
          <a:bodyPr/>
          <a:lstStyle/>
          <a:p>
            <a:fld id="{2101FB0A-402C-4FA2-91D0-575FBEB749DE}" type="slidenum">
              <a:rPr lang="en-US" altLang="en-US"/>
              <a:pPr/>
              <a:t>8</a:t>
            </a:fld>
            <a:endParaRPr lang="en-US" altLang="en-US"/>
          </a:p>
        </p:txBody>
      </p:sp>
      <p:sp>
        <p:nvSpPr>
          <p:cNvPr id="1171458" name="Rectangle 2"/>
          <p:cNvSpPr>
            <a:spLocks noGrp="1" noRot="1" noChangeAspect="1" noChangeArrowheads="1" noTextEdit="1"/>
          </p:cNvSpPr>
          <p:nvPr>
            <p:ph type="sldImg"/>
          </p:nvPr>
        </p:nvSpPr>
        <p:spPr>
          <a:xfrm>
            <a:off x="995363" y="769938"/>
            <a:ext cx="5113337" cy="3835400"/>
          </a:xfrm>
          <a:ln/>
        </p:spPr>
      </p:sp>
      <p:sp>
        <p:nvSpPr>
          <p:cNvPr id="11714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9</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22592-4FFA-4261-9D38-AE7A03A18300}" type="slidenum">
              <a:rPr lang="en-GB">
                <a:solidFill>
                  <a:prstClr val="black"/>
                </a:solidFill>
              </a:rPr>
              <a:pPr/>
              <a:t>12</a:t>
            </a:fld>
            <a:endParaRPr lang="en-GB">
              <a:solidFill>
                <a:prstClr val="black"/>
              </a:solidFill>
            </a:endParaRPr>
          </a:p>
        </p:txBody>
      </p:sp>
      <p:sp>
        <p:nvSpPr>
          <p:cNvPr id="113666" name="Rectangle 2"/>
          <p:cNvSpPr>
            <a:spLocks noGrp="1" noRot="1" noChangeAspect="1" noChangeArrowheads="1" noTextEdit="1"/>
          </p:cNvSpPr>
          <p:nvPr>
            <p:ph type="sldImg"/>
          </p:nvPr>
        </p:nvSpPr>
        <p:spPr>
          <a:xfrm>
            <a:off x="995363" y="769938"/>
            <a:ext cx="5113337" cy="3835400"/>
          </a:xfrm>
          <a:ln/>
        </p:spPr>
      </p:sp>
      <p:sp>
        <p:nvSpPr>
          <p:cNvPr id="113667"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3.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4.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6.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8.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BF6D46CF-D6FA-4698-BA6B-A51E280B9326}" type="datetime1">
              <a:rPr lang="en-US" altLang="en-US" smtClean="0"/>
              <a:pPr/>
              <a:t>7/16/2014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B301162-4C67-4F33-936F-38676760352C}" type="slidenum">
              <a:rPr lang="en-US" altLang="en-US"/>
              <a:pPr/>
              <a:t>‹#›</a:t>
            </a:fld>
            <a:endParaRPr lang="en-US"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3096344"/>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980728"/>
            <a:ext cx="4343400" cy="3312368"/>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82"/>
            <a:ext cx="457200" cy="365125"/>
          </a:xfrm>
        </p:spPr>
        <p:txBody>
          <a:bodyPr/>
          <a:lstStyle/>
          <a:p>
            <a:fld id="{72AC53DF-4216-466D-99A7-94400E6C2A25}" type="slidenum">
              <a:rPr lang="en-US" smtClean="0">
                <a:solidFill>
                  <a:srgbClr val="3333CC"/>
                </a:solidFill>
              </a:rPr>
              <a:pPr/>
              <a:t>‹#›</a:t>
            </a:fld>
            <a:endParaRPr lang="en-US">
              <a:solidFill>
                <a:srgbClr val="3333CC"/>
              </a:solidFill>
            </a:endParaRPr>
          </a:p>
        </p:txBody>
      </p:sp>
      <p:sp>
        <p:nvSpPr>
          <p:cNvPr id="8" name="Content Placeholder 2"/>
          <p:cNvSpPr>
            <a:spLocks noGrp="1"/>
          </p:cNvSpPr>
          <p:nvPr>
            <p:ph sz="half" idx="13"/>
          </p:nvPr>
        </p:nvSpPr>
        <p:spPr>
          <a:xfrm>
            <a:off x="4638469" y="4581128"/>
            <a:ext cx="4343400" cy="2088232"/>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171467" y="4578920"/>
            <a:ext cx="4343400" cy="2088232"/>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91019764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82"/>
            <a:ext cx="457200" cy="365125"/>
          </a:xfrm>
        </p:spPr>
        <p:txBody>
          <a:bodyPr/>
          <a:lstStyle/>
          <a:p>
            <a:fld id="{72AC53DF-4216-466D-99A7-94400E6C2A25}" type="slidenum">
              <a:rPr lang="en-US" smtClean="0">
                <a:solidFill>
                  <a:srgbClr val="3333CC"/>
                </a:solidFill>
              </a:rPr>
              <a:pPr/>
              <a:t>‹#›</a:t>
            </a:fld>
            <a:endParaRPr lang="en-US">
              <a:solidFill>
                <a:srgbClr val="3333CC"/>
              </a:solidFill>
            </a:endParaRPr>
          </a:p>
        </p:txBody>
      </p:sp>
      <p:sp>
        <p:nvSpPr>
          <p:cNvPr id="8" name="Content Placeholder 2"/>
          <p:cNvSpPr>
            <a:spLocks noGrp="1"/>
          </p:cNvSpPr>
          <p:nvPr>
            <p:ph sz="half" idx="13"/>
          </p:nvPr>
        </p:nvSpPr>
        <p:spPr>
          <a:xfrm>
            <a:off x="185054" y="5551912"/>
            <a:ext cx="8840367"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156555524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3333CC"/>
                </a:solidFill>
              </a:rPr>
              <a:pPr>
                <a:defRPr/>
              </a:pPr>
              <a:t>‹#›</a:t>
            </a:fld>
            <a:endParaRPr lang="en-US">
              <a:solidFill>
                <a:srgbClr val="3333CC"/>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000000"/>
                </a:solidFill>
                <a:latin typeface="Corbel"/>
              </a:rPr>
              <a:pPr>
                <a:defRPr/>
              </a:pPr>
              <a:t>‹#›</a:t>
            </a:fld>
            <a:endParaRPr lang="en-US">
              <a:solidFill>
                <a:srgbClr val="000000"/>
              </a:solidFill>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3333CC"/>
                </a:solidFill>
              </a:rPr>
              <a:pPr>
                <a:defRPr/>
              </a:pPr>
              <a:t>‹#›</a:t>
            </a:fld>
            <a:endParaRPr lang="en-US">
              <a:solidFill>
                <a:srgbClr val="3333CC"/>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3333CC"/>
                </a:solidFill>
              </a:rPr>
              <a:pPr>
                <a:defRPr/>
              </a:pPr>
              <a:t>‹#›</a:t>
            </a:fld>
            <a:endParaRPr lang="en-US">
              <a:solidFill>
                <a:srgbClr val="3333CC"/>
              </a:solidFill>
            </a:endParaRPr>
          </a:p>
        </p:txBody>
      </p:sp>
    </p:spTree>
    <p:extLst>
      <p:ext uri="{BB962C8B-B14F-4D97-AF65-F5344CB8AC3E}">
        <p14:creationId xmlns="" xmlns:p14="http://schemas.microsoft.com/office/powerpoint/2010/main" val="231809706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3333CC"/>
                </a:solidFill>
              </a:rPr>
              <a:pPr>
                <a:defRPr/>
              </a:pPr>
              <a:t>‹#›</a:t>
            </a:fld>
            <a:endParaRPr lang="en-US">
              <a:solidFill>
                <a:srgbClr val="3333CC"/>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2152650" cy="63246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304803" y="152400"/>
            <a:ext cx="63055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FBD8FFC0-BD18-4BD5-A63F-FFC606999EBB}" type="datetime1">
              <a:rPr lang="en-US" altLang="en-US" smtClean="0"/>
              <a:pPr/>
              <a:t>7/16/2014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75675BE-25D8-44A3-A780-D4367F195126}" type="slidenum">
              <a:rPr lang="en-US" altLang="en-US"/>
              <a:pPr/>
              <a:t>‹#›</a:t>
            </a:fld>
            <a:endParaRPr lang="en-US"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3333CC"/>
                </a:solidFill>
              </a:rPr>
              <a:pPr>
                <a:defRPr/>
              </a:pPr>
              <a:t>‹#›</a:t>
            </a:fld>
            <a:endParaRPr lang="en-US">
              <a:solidFill>
                <a:srgbClr val="3333CC"/>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3333CC"/>
                </a:solidFill>
              </a:rPr>
              <a:pPr>
                <a:defRPr/>
              </a:pPr>
              <a:t>‹#›</a:t>
            </a:fld>
            <a:endParaRPr lang="en-US">
              <a:solidFill>
                <a:srgbClr val="3333CC"/>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764704"/>
          </a:xfrm>
        </p:spPr>
        <p:txBody>
          <a:bodyPr>
            <a:normAutofit/>
          </a:bodyPr>
          <a:lstStyle>
            <a:lvl1pPr>
              <a:defRPr sz="3400">
                <a:solidFill>
                  <a:srgbClr val="C00000"/>
                </a:solidFill>
                <a:effectLst>
                  <a:outerShdw blurRad="38100" dist="38100" dir="2700000" algn="tl">
                    <a:srgbClr val="000000">
                      <a:alpha val="43137"/>
                    </a:srgbClr>
                  </a:outerShdw>
                </a:effectLst>
                <a:latin typeface="Constantia" pitchFamily="18" charset="0"/>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a:xfrm>
            <a:off x="0" y="836712"/>
            <a:ext cx="9144000" cy="5688632"/>
          </a:xfrm>
        </p:spPr>
        <p:txBody>
          <a:bodyPr/>
          <a:lstStyle>
            <a:lvl1pPr>
              <a:defRPr sz="2200">
                <a:solidFill>
                  <a:schemeClr val="tx2">
                    <a:lumMod val="75000"/>
                  </a:schemeClr>
                </a:solidFill>
                <a:effectLst>
                  <a:outerShdw blurRad="38100" dist="38100" dir="2700000" algn="tl">
                    <a:srgbClr val="000000">
                      <a:alpha val="43137"/>
                    </a:srgbClr>
                  </a:outerShdw>
                </a:effectLst>
                <a:latin typeface="Constantia" pitchFamily="18" charset="0"/>
              </a:defRPr>
            </a:lvl1pPr>
            <a:lvl2pPr>
              <a:buFont typeface="Wingdings" pitchFamily="2" charset="2"/>
              <a:buChar char="Ø"/>
              <a:defRPr sz="1900">
                <a:effectLst>
                  <a:outerShdw blurRad="38100" dist="38100" dir="2700000" algn="tl">
                    <a:srgbClr val="000000">
                      <a:alpha val="43137"/>
                    </a:srgbClr>
                  </a:outerShdw>
                </a:effectLst>
                <a:latin typeface="Constantia" pitchFamily="18" charset="0"/>
              </a:defRPr>
            </a:lvl2pPr>
            <a:lvl3pPr>
              <a:buFont typeface="Courier New" pitchFamily="49" charset="0"/>
              <a:buChar char="o"/>
              <a:defRPr sz="1600">
                <a:solidFill>
                  <a:srgbClr val="7030A0"/>
                </a:solidFill>
                <a:effectLst>
                  <a:outerShdw blurRad="38100" dist="38100" dir="2700000" algn="tl">
                    <a:srgbClr val="000000">
                      <a:alpha val="43137"/>
                    </a:srgbClr>
                  </a:outerShdw>
                </a:effectLst>
                <a:latin typeface="Constantia" pitchFamily="18" charset="0"/>
              </a:defRPr>
            </a:lvl3pPr>
            <a:lvl4pPr>
              <a:defRPr sz="1300">
                <a:effectLst>
                  <a:outerShdw blurRad="38100" dist="38100" dir="2700000" algn="tl">
                    <a:srgbClr val="000000">
                      <a:alpha val="43137"/>
                    </a:srgbClr>
                  </a:outerShdw>
                </a:effectLst>
                <a:latin typeface="Constantia" pitchFamily="18" charset="0"/>
              </a:defRPr>
            </a:lvl4pPr>
            <a:lvl5pPr>
              <a:buFont typeface="Wingdings" pitchFamily="2" charset="2"/>
              <a:buChar char="§"/>
              <a:defRPr sz="1000">
                <a:effectLst>
                  <a:outerShdw blurRad="38100" dist="38100" dir="2700000" algn="tl">
                    <a:srgbClr val="000000">
                      <a:alpha val="43137"/>
                    </a:srgbClr>
                  </a:outerShdw>
                </a:effectLst>
                <a:latin typeface="Constantia" pitchFamily="18"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11"/>
          </p:nvPr>
        </p:nvSpPr>
        <p:spPr>
          <a:xfrm>
            <a:off x="2915818" y="6597352"/>
            <a:ext cx="3816424" cy="260648"/>
          </a:xfrm>
          <a:prstGeom prst="rect">
            <a:avLst/>
          </a:prstGeom>
        </p:spPr>
        <p:txBody>
          <a:bodyPr/>
          <a:lstStyle>
            <a:lvl1pPr>
              <a:defRPr>
                <a:solidFill>
                  <a:schemeClr val="tx1"/>
                </a:solidFill>
              </a:defRPr>
            </a:lvl1pPr>
          </a:lstStyle>
          <a:p>
            <a:pPr defTabSz="912813" eaLnBrk="1" hangingPunct="1"/>
            <a:r>
              <a:rPr kumimoji="0" lang="fr-FR" smtClean="0">
                <a:solidFill>
                  <a:prstClr val="black"/>
                </a:solidFill>
                <a:latin typeface="Arial" pitchFamily="84" charset="0"/>
                <a:ea typeface="ＭＳ Ｐゴシック" pitchFamily="84" charset="-128"/>
              </a:rPr>
              <a:t>CMS News, WGM 141, J. Varela</a:t>
            </a:r>
            <a:endParaRPr kumimoji="0" lang="fr-FR" dirty="0">
              <a:solidFill>
                <a:prstClr val="black"/>
              </a:solidFill>
              <a:latin typeface="Arial" pitchFamily="84" charset="0"/>
              <a:ea typeface="ＭＳ Ｐゴシック" pitchFamily="84" charset="-128"/>
            </a:endParaRPr>
          </a:p>
        </p:txBody>
      </p:sp>
      <p:sp>
        <p:nvSpPr>
          <p:cNvPr id="6" name="Espace réservé du numéro de diapositive 5"/>
          <p:cNvSpPr>
            <a:spLocks noGrp="1"/>
          </p:cNvSpPr>
          <p:nvPr>
            <p:ph type="sldNum" sz="quarter" idx="12"/>
          </p:nvPr>
        </p:nvSpPr>
        <p:spPr>
          <a:xfrm>
            <a:off x="8028384" y="6597352"/>
            <a:ext cx="1115616" cy="260648"/>
          </a:xfrm>
        </p:spPr>
        <p:txBody>
          <a:bodyPr/>
          <a:lstStyle>
            <a:lvl1pPr>
              <a:defRPr>
                <a:solidFill>
                  <a:schemeClr val="tx1"/>
                </a:solidFill>
              </a:defRPr>
            </a:lvl1pPr>
          </a:lstStyle>
          <a:p>
            <a:fld id="{360EF71B-7A8A-41E4-8407-C267272BC337}" type="slidenum">
              <a:rPr lang="fr-FR" smtClean="0">
                <a:solidFill>
                  <a:prstClr val="black"/>
                </a:solidFill>
              </a:rPr>
              <a:pPr/>
              <a:t>‹#›</a:t>
            </a:fld>
            <a:endParaRPr lang="fr-FR" dirty="0" smtClean="0">
              <a:solidFill>
                <a:prstClr val="black"/>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3333CC"/>
                </a:solidFill>
              </a:rPr>
              <a:pPr>
                <a:defRPr/>
              </a:pPr>
              <a:t>‹#›</a:t>
            </a:fld>
            <a:endParaRPr lang="en-US">
              <a:solidFill>
                <a:srgbClr val="3333CC"/>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3333CC"/>
                </a:solidFill>
              </a:rPr>
              <a:pPr>
                <a:defRPr/>
              </a:pPr>
              <a:t>‹#›</a:t>
            </a:fld>
            <a:endParaRPr lang="en-US">
              <a:solidFill>
                <a:srgbClr val="3333CC"/>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3" y="2130431"/>
            <a:ext cx="84201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Tree>
  </p:cSld>
  <p:clrMapOvr>
    <a:masterClrMapping/>
  </p:clrMapOvr>
  <p:transition advClick="0"/>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advClick="0"/>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40" y="4406906"/>
            <a:ext cx="84201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82640"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Tree>
  </p:cSld>
  <p:clrMapOvr>
    <a:masterClrMapping/>
  </p:clrMapOvr>
  <p:transition advClick="0"/>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247651" y="1066800"/>
            <a:ext cx="4587875" cy="544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987927" y="1066800"/>
            <a:ext cx="4587875" cy="544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advClick="0"/>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fld id="{E7204EEF-39C8-4930-8FF1-D474CBB5E691}" type="datetime1">
              <a:rPr lang="en-US" smtClean="0">
                <a:solidFill>
                  <a:srgbClr val="3333CC"/>
                </a:solidFill>
              </a:rPr>
              <a:pPr/>
              <a:t>7/16/2014</a:t>
            </a:fld>
            <a:endParaRPr lang="it-IT">
              <a:solidFill>
                <a:srgbClr val="3333CC"/>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3333CC"/>
              </a:solidFill>
            </a:endParaRPr>
          </a:p>
        </p:txBody>
      </p:sp>
      <p:sp>
        <p:nvSpPr>
          <p:cNvPr id="6" name="Slide Number Placeholder 5"/>
          <p:cNvSpPr>
            <a:spLocks noGrp="1"/>
          </p:cNvSpPr>
          <p:nvPr>
            <p:ph type="sldNum" sz="quarter" idx="12"/>
          </p:nvPr>
        </p:nvSpPr>
        <p:spPr/>
        <p:txBody>
          <a:bodyPr/>
          <a:lstStyle>
            <a:lvl1pPr>
              <a:defRPr/>
            </a:lvl1pPr>
          </a:lstStyle>
          <a:p>
            <a:fld id="{1C2EB6DE-B155-42CB-B284-FA5F850B3210}"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Tree>
  </p:cSld>
  <p:clrMapOvr>
    <a:masterClrMapping/>
  </p:clrMapOvr>
  <p:transition advClick="0"/>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138"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873502" y="273056"/>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95301"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Tree>
  </p:cSld>
  <p:clrMapOvr>
    <a:masterClrMapping/>
  </p:clrMapOvr>
  <p:transition advClick="0"/>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Drag picture to placeholder or click icon to add</a:t>
            </a:r>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Tree>
  </p:cSld>
  <p:clrMapOvr>
    <a:masterClrMapping/>
  </p:clrMapOvr>
  <p:transition advClick="0"/>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advClick="0"/>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43766" y="76200"/>
            <a:ext cx="2332037" cy="6432550"/>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247650" y="76200"/>
            <a:ext cx="6843713" cy="643255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Tree>
  </p:cSld>
  <p:clrMapOvr>
    <a:masterClrMapping/>
  </p:clrMapOvr>
  <p:transition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38250" y="76200"/>
            <a:ext cx="8337550" cy="914400"/>
          </a:xfrm>
        </p:spPr>
        <p:txBody>
          <a:bodyPr/>
          <a:lstStyle/>
          <a:p>
            <a:r>
              <a:rPr lang="it-IT" smtClean="0"/>
              <a:t>Click to edit Master title style</a:t>
            </a:r>
            <a:endParaRPr lang="en-US"/>
          </a:p>
        </p:txBody>
      </p:sp>
      <p:sp>
        <p:nvSpPr>
          <p:cNvPr id="3" name="SmartArt Placeholder 2"/>
          <p:cNvSpPr>
            <a:spLocks noGrp="1"/>
          </p:cNvSpPr>
          <p:nvPr>
            <p:ph type="dgm" idx="1"/>
          </p:nvPr>
        </p:nvSpPr>
        <p:spPr>
          <a:xfrm>
            <a:off x="247650" y="1066800"/>
            <a:ext cx="9328150" cy="5441950"/>
          </a:xfrm>
        </p:spPr>
        <p:txBody>
          <a:bodyPr/>
          <a:lstStyle/>
          <a:p>
            <a:pPr lvl="0"/>
            <a:r>
              <a:rPr lang="it-IT" noProof="0" smtClean="0"/>
              <a:t>Click icon to add SmartArt graphic</a:t>
            </a:r>
            <a:endParaRPr lang="en-US" noProof="0" smtClean="0"/>
          </a:p>
        </p:txBody>
      </p:sp>
    </p:spTree>
  </p:cSld>
  <p:clrMapOvr>
    <a:masterClrMapping/>
  </p:clrMapOvr>
  <p:transition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E0F5D4-20C6-4CD2-921A-F70D937E3A6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1D38E8-DB3F-4851-88B5-630CBFABBD3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108591-1131-43B2-8BD7-15002ADDDCF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7580BD14-7B9F-4B89-B988-3794C3D1CF77}" type="datetime1">
              <a:rPr lang="en-US" smtClean="0">
                <a:solidFill>
                  <a:srgbClr val="3333CC"/>
                </a:solidFill>
              </a:rPr>
              <a:pPr/>
              <a:t>7/16/2014</a:t>
            </a:fld>
            <a:endParaRPr lang="it-IT">
              <a:solidFill>
                <a:srgbClr val="3333CC"/>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3333CC"/>
              </a:solidFill>
            </a:endParaRPr>
          </a:p>
        </p:txBody>
      </p:sp>
      <p:sp>
        <p:nvSpPr>
          <p:cNvPr id="6" name="Slide Number Placeholder 5"/>
          <p:cNvSpPr>
            <a:spLocks noGrp="1"/>
          </p:cNvSpPr>
          <p:nvPr>
            <p:ph type="sldNum" sz="quarter" idx="12"/>
          </p:nvPr>
        </p:nvSpPr>
        <p:spPr/>
        <p:txBody>
          <a:bodyPr/>
          <a:lstStyle>
            <a:lvl1pPr>
              <a:defRPr/>
            </a:lvl1pPr>
          </a:lstStyle>
          <a:p>
            <a:fld id="{88035C29-FCEE-4FAF-954A-FE1BBCE6D57B}"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83EBF0-2EF8-41E9-9EC1-6644A82DD5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4FB79FD-8DBE-446E-B33D-C44B262A7D6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054EB8A-F14E-47FC-9C22-8C569597597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B6AC94-258F-4D41-B721-973AFBD6226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DBB5D2-A813-4D59-B5D6-D60C2AA528C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D1BE55-B7A4-4DD9-A07F-80B22AF50F8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20E1CB-26ED-492E-94CF-3EB88AD5B00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02AA16-513E-49F4-9B26-38BE0A0171A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E0F5D4-20C6-4CD2-921A-F70D937E3A6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1D38E8-DB3F-4851-88B5-630CBFABBD3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E28D630-275C-4A6C-8557-6F4D70F1CDD5}" type="datetime1">
              <a:rPr lang="en-US" smtClean="0">
                <a:solidFill>
                  <a:srgbClr val="3333CC"/>
                </a:solidFill>
              </a:rPr>
              <a:pPr/>
              <a:t>7/16/2014</a:t>
            </a:fld>
            <a:endParaRPr lang="it-IT">
              <a:solidFill>
                <a:srgbClr val="3333CC"/>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3333CC"/>
              </a:solidFill>
            </a:endParaRPr>
          </a:p>
        </p:txBody>
      </p:sp>
      <p:sp>
        <p:nvSpPr>
          <p:cNvPr id="6" name="Slide Number Placeholder 5"/>
          <p:cNvSpPr>
            <a:spLocks noGrp="1"/>
          </p:cNvSpPr>
          <p:nvPr>
            <p:ph type="sldNum" sz="quarter" idx="12"/>
          </p:nvPr>
        </p:nvSpPr>
        <p:spPr/>
        <p:txBody>
          <a:bodyPr/>
          <a:lstStyle>
            <a:lvl1pPr>
              <a:defRPr/>
            </a:lvl1pPr>
          </a:lstStyle>
          <a:p>
            <a:fld id="{84EED0F6-6498-460C-83F7-811E825959E9}"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108591-1131-43B2-8BD7-15002ADDDCF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83EBF0-2EF8-41E9-9EC1-6644A82DD5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4FB79FD-8DBE-446E-B33D-C44B262A7D6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054EB8A-F14E-47FC-9C22-8C569597597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B6AC94-258F-4D41-B721-973AFBD6226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DBB5D2-A813-4D59-B5D6-D60C2AA528C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D1BE55-B7A4-4DD9-A07F-80B22AF50F8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20E1CB-26ED-492E-94CF-3EB88AD5B00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02AA16-513E-49F4-9B26-38BE0A0171A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92660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fld id="{E16E8FA9-71C7-438E-8C85-E89BA1DB0F0A}" type="datetime1">
              <a:rPr lang="en-US" smtClean="0">
                <a:solidFill>
                  <a:srgbClr val="3333CC"/>
                </a:solidFill>
              </a:rPr>
              <a:pPr/>
              <a:t>7/16/2014</a:t>
            </a:fld>
            <a:endParaRPr lang="it-IT">
              <a:solidFill>
                <a:srgbClr val="3333CC"/>
              </a:solidFill>
            </a:endParaRPr>
          </a:p>
        </p:txBody>
      </p:sp>
      <p:sp>
        <p:nvSpPr>
          <p:cNvPr id="6" name="Footer Placeholder 5"/>
          <p:cNvSpPr>
            <a:spLocks noGrp="1"/>
          </p:cNvSpPr>
          <p:nvPr>
            <p:ph type="ftr" sz="quarter" idx="11"/>
          </p:nvPr>
        </p:nvSpPr>
        <p:spPr/>
        <p:txBody>
          <a:bodyPr/>
          <a:lstStyle>
            <a:lvl1pPr>
              <a:defRPr/>
            </a:lvl1pPr>
          </a:lstStyle>
          <a:p>
            <a:endParaRPr lang="it-IT">
              <a:solidFill>
                <a:srgbClr val="3333CC"/>
              </a:solidFill>
            </a:endParaRPr>
          </a:p>
        </p:txBody>
      </p:sp>
      <p:sp>
        <p:nvSpPr>
          <p:cNvPr id="7" name="Slide Number Placeholder 6"/>
          <p:cNvSpPr>
            <a:spLocks noGrp="1"/>
          </p:cNvSpPr>
          <p:nvPr>
            <p:ph type="sldNum" sz="quarter" idx="12"/>
          </p:nvPr>
        </p:nvSpPr>
        <p:spPr/>
        <p:txBody>
          <a:bodyPr/>
          <a:lstStyle>
            <a:lvl1pPr>
              <a:defRPr/>
            </a:lvl1pPr>
          </a:lstStyle>
          <a:p>
            <a:fld id="{5BE64CC0-C8FA-4F1E-A65C-A9BA6B354EEE}"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212290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160369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752340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38600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218817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710512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737946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79120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543418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1523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fld id="{C0897A27-F83E-4FC4-A616-62B4F5D93FF2}" type="datetime1">
              <a:rPr lang="en-US" smtClean="0">
                <a:solidFill>
                  <a:srgbClr val="3333CC"/>
                </a:solidFill>
              </a:rPr>
              <a:pPr/>
              <a:t>7/16/2014</a:t>
            </a:fld>
            <a:endParaRPr lang="it-IT">
              <a:solidFill>
                <a:srgbClr val="3333CC"/>
              </a:solidFill>
            </a:endParaRPr>
          </a:p>
        </p:txBody>
      </p:sp>
      <p:sp>
        <p:nvSpPr>
          <p:cNvPr id="8" name="Footer Placeholder 7"/>
          <p:cNvSpPr>
            <a:spLocks noGrp="1"/>
          </p:cNvSpPr>
          <p:nvPr>
            <p:ph type="ftr" sz="quarter" idx="11"/>
          </p:nvPr>
        </p:nvSpPr>
        <p:spPr/>
        <p:txBody>
          <a:bodyPr/>
          <a:lstStyle>
            <a:lvl1pPr>
              <a:defRPr/>
            </a:lvl1pPr>
          </a:lstStyle>
          <a:p>
            <a:endParaRPr lang="it-IT">
              <a:solidFill>
                <a:srgbClr val="3333CC"/>
              </a:solidFill>
            </a:endParaRPr>
          </a:p>
        </p:txBody>
      </p:sp>
      <p:sp>
        <p:nvSpPr>
          <p:cNvPr id="9" name="Slide Number Placeholder 8"/>
          <p:cNvSpPr>
            <a:spLocks noGrp="1"/>
          </p:cNvSpPr>
          <p:nvPr>
            <p:ph type="sldNum" sz="quarter" idx="12"/>
          </p:nvPr>
        </p:nvSpPr>
        <p:spPr/>
        <p:txBody>
          <a:bodyPr/>
          <a:lstStyle>
            <a:lvl1pPr>
              <a:defRPr/>
            </a:lvl1pPr>
          </a:lstStyle>
          <a:p>
            <a:fld id="{60523907-2EA6-4E81-AB87-D156B0D1FE16}"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5"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6" name="Rectangle 5"/>
          <p:cNvSpPr>
            <a:spLocks noGrp="1" noChangeArrowheads="1"/>
          </p:cNvSpPr>
          <p:nvPr>
            <p:ph type="sldNum" idx="12"/>
          </p:nvPr>
        </p:nvSpPr>
        <p:spPr>
          <a:ln/>
        </p:spPr>
        <p:txBody>
          <a:bodyPr/>
          <a:lstStyle>
            <a:lvl1pPr>
              <a:defRPr/>
            </a:lvl1pPr>
          </a:lstStyle>
          <a:p>
            <a:pPr>
              <a:defRPr/>
            </a:pPr>
            <a:fld id="{88E7349C-9503-4A16-A255-1DB92FFEC9B0}" type="slidenum">
              <a:rPr lang="it-IT"/>
              <a:pPr>
                <a:defRPr/>
              </a:pPr>
              <a:t>‹#›</a:t>
            </a:fld>
            <a:endParaRPr lang="it-IT"/>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5"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6" name="Rectangle 5"/>
          <p:cNvSpPr>
            <a:spLocks noGrp="1" noChangeArrowheads="1"/>
          </p:cNvSpPr>
          <p:nvPr>
            <p:ph type="sldNum" idx="12"/>
          </p:nvPr>
        </p:nvSpPr>
        <p:spPr>
          <a:ln/>
        </p:spPr>
        <p:txBody>
          <a:bodyPr/>
          <a:lstStyle>
            <a:lvl1pPr>
              <a:defRPr/>
            </a:lvl1pPr>
          </a:lstStyle>
          <a:p>
            <a:pPr>
              <a:defRPr/>
            </a:pPr>
            <a:fld id="{FA943612-58B9-48DA-8147-C53BE7417FC0}" type="slidenum">
              <a:rPr lang="it-IT"/>
              <a:pPr>
                <a:defRPr/>
              </a:pPr>
              <a:t>‹#›</a:t>
            </a:fld>
            <a:endParaRPr lang="it-IT"/>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5"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6" name="Rectangle 5"/>
          <p:cNvSpPr>
            <a:spLocks noGrp="1" noChangeArrowheads="1"/>
          </p:cNvSpPr>
          <p:nvPr>
            <p:ph type="sldNum" idx="12"/>
          </p:nvPr>
        </p:nvSpPr>
        <p:spPr>
          <a:ln/>
        </p:spPr>
        <p:txBody>
          <a:bodyPr/>
          <a:lstStyle>
            <a:lvl1pPr>
              <a:defRPr/>
            </a:lvl1pPr>
          </a:lstStyle>
          <a:p>
            <a:pPr>
              <a:defRPr/>
            </a:pPr>
            <a:fld id="{50409884-6DBB-4CB4-A9CC-3F8321A99A98}" type="slidenum">
              <a:rPr lang="it-IT"/>
              <a:pPr>
                <a:defRPr/>
              </a:pPr>
              <a:t>‹#›</a:t>
            </a:fld>
            <a:endParaRPr lang="it-IT"/>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6"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7" name="Rectangle 5"/>
          <p:cNvSpPr>
            <a:spLocks noGrp="1" noChangeArrowheads="1"/>
          </p:cNvSpPr>
          <p:nvPr>
            <p:ph type="sldNum" idx="12"/>
          </p:nvPr>
        </p:nvSpPr>
        <p:spPr>
          <a:ln/>
        </p:spPr>
        <p:txBody>
          <a:bodyPr/>
          <a:lstStyle>
            <a:lvl1pPr>
              <a:defRPr/>
            </a:lvl1pPr>
          </a:lstStyle>
          <a:p>
            <a:pPr>
              <a:defRPr/>
            </a:pPr>
            <a:fld id="{78C4DD5F-BFD6-4B51-84B5-8E7E28BA5A2F}" type="slidenum">
              <a:rPr lang="it-IT"/>
              <a:pPr>
                <a:defRPr/>
              </a:pPr>
              <a:t>‹#›</a:t>
            </a:fld>
            <a:endParaRPr lang="it-IT"/>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8"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9" name="Rectangle 5"/>
          <p:cNvSpPr>
            <a:spLocks noGrp="1" noChangeArrowheads="1"/>
          </p:cNvSpPr>
          <p:nvPr>
            <p:ph type="sldNum" idx="12"/>
          </p:nvPr>
        </p:nvSpPr>
        <p:spPr>
          <a:ln/>
        </p:spPr>
        <p:txBody>
          <a:bodyPr/>
          <a:lstStyle>
            <a:lvl1pPr>
              <a:defRPr/>
            </a:lvl1pPr>
          </a:lstStyle>
          <a:p>
            <a:pPr>
              <a:defRPr/>
            </a:pPr>
            <a:fld id="{72BCD6F2-6960-444F-A168-093F9A33A78D}" type="slidenum">
              <a:rPr lang="it-IT"/>
              <a:pPr>
                <a:defRPr/>
              </a:pPr>
              <a:t>‹#›</a:t>
            </a:fld>
            <a:endParaRPr lang="it-IT"/>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4"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5" name="Rectangle 5"/>
          <p:cNvSpPr>
            <a:spLocks noGrp="1" noChangeArrowheads="1"/>
          </p:cNvSpPr>
          <p:nvPr>
            <p:ph type="sldNum" idx="12"/>
          </p:nvPr>
        </p:nvSpPr>
        <p:spPr>
          <a:ln/>
        </p:spPr>
        <p:txBody>
          <a:bodyPr/>
          <a:lstStyle>
            <a:lvl1pPr>
              <a:defRPr/>
            </a:lvl1pPr>
          </a:lstStyle>
          <a:p>
            <a:pPr>
              <a:defRPr/>
            </a:pPr>
            <a:fld id="{84F0FD62-2659-4B62-96EF-86489D5BF193}" type="slidenum">
              <a:rPr lang="it-IT"/>
              <a:pPr>
                <a:defRPr/>
              </a:pPr>
              <a:t>‹#›</a:t>
            </a:fld>
            <a:endParaRPr lang="it-IT"/>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3"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4" name="Rectangle 5"/>
          <p:cNvSpPr>
            <a:spLocks noGrp="1" noChangeArrowheads="1"/>
          </p:cNvSpPr>
          <p:nvPr>
            <p:ph type="sldNum" idx="12"/>
          </p:nvPr>
        </p:nvSpPr>
        <p:spPr>
          <a:ln/>
        </p:spPr>
        <p:txBody>
          <a:bodyPr/>
          <a:lstStyle>
            <a:lvl1pPr>
              <a:defRPr/>
            </a:lvl1pPr>
          </a:lstStyle>
          <a:p>
            <a:pPr>
              <a:defRPr/>
            </a:pPr>
            <a:fld id="{E780999C-EB1F-47CF-9F7D-0B90B4B30C72}" type="slidenum">
              <a:rPr lang="it-IT"/>
              <a:pPr>
                <a:defRPr/>
              </a:pPr>
              <a:t>‹#›</a:t>
            </a:fld>
            <a:endParaRPr lang="it-IT"/>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6"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7" name="Rectangle 5"/>
          <p:cNvSpPr>
            <a:spLocks noGrp="1" noChangeArrowheads="1"/>
          </p:cNvSpPr>
          <p:nvPr>
            <p:ph type="sldNum" idx="12"/>
          </p:nvPr>
        </p:nvSpPr>
        <p:spPr>
          <a:ln/>
        </p:spPr>
        <p:txBody>
          <a:bodyPr/>
          <a:lstStyle>
            <a:lvl1pPr>
              <a:defRPr/>
            </a:lvl1pPr>
          </a:lstStyle>
          <a:p>
            <a:pPr>
              <a:defRPr/>
            </a:pPr>
            <a:fld id="{D3534140-3A6E-43E2-98B3-2A24C508CA79}" type="slidenum">
              <a:rPr lang="it-IT"/>
              <a:pPr>
                <a:defRPr/>
              </a:pPr>
              <a:t>‹#›</a:t>
            </a:fld>
            <a:endParaRPr lang="it-IT"/>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6"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7" name="Rectangle 5"/>
          <p:cNvSpPr>
            <a:spLocks noGrp="1" noChangeArrowheads="1"/>
          </p:cNvSpPr>
          <p:nvPr>
            <p:ph type="sldNum" idx="12"/>
          </p:nvPr>
        </p:nvSpPr>
        <p:spPr>
          <a:ln/>
        </p:spPr>
        <p:txBody>
          <a:bodyPr/>
          <a:lstStyle>
            <a:lvl1pPr>
              <a:defRPr/>
            </a:lvl1pPr>
          </a:lstStyle>
          <a:p>
            <a:pPr>
              <a:defRPr/>
            </a:pPr>
            <a:fld id="{F5578A63-4142-4C2C-A150-D8C3B9E7F079}" type="slidenum">
              <a:rPr lang="it-IT"/>
              <a:pPr>
                <a:defRPr/>
              </a:pPr>
              <a:t>‹#›</a:t>
            </a:fld>
            <a:endParaRPr lang="it-IT"/>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5"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6" name="Rectangle 5"/>
          <p:cNvSpPr>
            <a:spLocks noGrp="1" noChangeArrowheads="1"/>
          </p:cNvSpPr>
          <p:nvPr>
            <p:ph type="sldNum" idx="12"/>
          </p:nvPr>
        </p:nvSpPr>
        <p:spPr>
          <a:ln/>
        </p:spPr>
        <p:txBody>
          <a:bodyPr/>
          <a:lstStyle>
            <a:lvl1pPr>
              <a:defRPr/>
            </a:lvl1pPr>
          </a:lstStyle>
          <a:p>
            <a:pPr>
              <a:defRPr/>
            </a:pPr>
            <a:fld id="{70E95422-359A-4C59-BEF8-B945B492F54A}" type="slidenum">
              <a:rPr lang="it-IT"/>
              <a:pPr>
                <a:defRPr/>
              </a:pPr>
              <a:t>‹#›</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fld id="{20591507-5707-434C-9482-020F004C0053}" type="datetime1">
              <a:rPr lang="en-US" smtClean="0">
                <a:solidFill>
                  <a:srgbClr val="3333CC"/>
                </a:solidFill>
              </a:rPr>
              <a:pPr/>
              <a:t>7/16/2014</a:t>
            </a:fld>
            <a:endParaRPr lang="it-IT">
              <a:solidFill>
                <a:srgbClr val="3333CC"/>
              </a:solidFill>
            </a:endParaRPr>
          </a:p>
        </p:txBody>
      </p:sp>
      <p:sp>
        <p:nvSpPr>
          <p:cNvPr id="4" name="Footer Placeholder 3"/>
          <p:cNvSpPr>
            <a:spLocks noGrp="1"/>
          </p:cNvSpPr>
          <p:nvPr>
            <p:ph type="ftr" sz="quarter" idx="11"/>
          </p:nvPr>
        </p:nvSpPr>
        <p:spPr/>
        <p:txBody>
          <a:bodyPr/>
          <a:lstStyle>
            <a:lvl1pPr>
              <a:defRPr/>
            </a:lvl1pPr>
          </a:lstStyle>
          <a:p>
            <a:endParaRPr lang="it-IT">
              <a:solidFill>
                <a:srgbClr val="3333CC"/>
              </a:solidFill>
            </a:endParaRPr>
          </a:p>
        </p:txBody>
      </p:sp>
      <p:sp>
        <p:nvSpPr>
          <p:cNvPr id="5" name="Slide Number Placeholder 4"/>
          <p:cNvSpPr>
            <a:spLocks noGrp="1"/>
          </p:cNvSpPr>
          <p:nvPr>
            <p:ph type="sldNum" sz="quarter" idx="12"/>
          </p:nvPr>
        </p:nvSpPr>
        <p:spPr/>
        <p:txBody>
          <a:bodyPr/>
          <a:lstStyle>
            <a:lvl1pPr>
              <a:defRPr/>
            </a:lvl1pPr>
          </a:lstStyle>
          <a:p>
            <a:fld id="{5BD2D43A-E7AE-4488-B34B-A10DC98A1ECA}"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28588"/>
            <a:ext cx="2055813" cy="5995987"/>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128588"/>
            <a:ext cx="6019800" cy="599598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July 24 th 2014</a:t>
            </a:r>
          </a:p>
        </p:txBody>
      </p:sp>
      <p:sp>
        <p:nvSpPr>
          <p:cNvPr id="5" name="Rectangle 4"/>
          <p:cNvSpPr>
            <a:spLocks noGrp="1" noChangeArrowheads="1"/>
          </p:cNvSpPr>
          <p:nvPr>
            <p:ph type="ftr" idx="11"/>
          </p:nvPr>
        </p:nvSpPr>
        <p:spPr>
          <a:ln/>
        </p:spPr>
        <p:txBody>
          <a:bodyPr/>
          <a:lstStyle>
            <a:lvl1pPr>
              <a:defRPr/>
            </a:lvl1pPr>
          </a:lstStyle>
          <a:p>
            <a:pPr>
              <a:defRPr/>
            </a:pPr>
            <a:r>
              <a:rPr lang="en-US"/>
              <a:t>EXO-14-001 Preapproval talk </a:t>
            </a:r>
            <a:endParaRPr lang="it-IT"/>
          </a:p>
        </p:txBody>
      </p:sp>
      <p:sp>
        <p:nvSpPr>
          <p:cNvPr id="6" name="Rectangle 5"/>
          <p:cNvSpPr>
            <a:spLocks noGrp="1" noChangeArrowheads="1"/>
          </p:cNvSpPr>
          <p:nvPr>
            <p:ph type="sldNum" idx="12"/>
          </p:nvPr>
        </p:nvSpPr>
        <p:spPr>
          <a:ln/>
        </p:spPr>
        <p:txBody>
          <a:bodyPr/>
          <a:lstStyle>
            <a:lvl1pPr>
              <a:defRPr/>
            </a:lvl1pPr>
          </a:lstStyle>
          <a:p>
            <a:pPr>
              <a:defRPr/>
            </a:pPr>
            <a:fld id="{5F200E48-2ED8-472D-A121-D49C0FDDE69E}" type="slidenum">
              <a:rPr lang="it-IT"/>
              <a:pPr>
                <a:defRPr/>
              </a:pPr>
              <a:t>‹#›</a:t>
            </a:fld>
            <a:endParaRPr lang="it-IT"/>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926606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212290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60369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752340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738600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218817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710512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737946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7912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3454E95-3561-441E-A516-95832AFFB513}" type="datetime1">
              <a:rPr lang="en-US" smtClean="0">
                <a:solidFill>
                  <a:srgbClr val="3333CC"/>
                </a:solidFill>
              </a:rPr>
              <a:pPr/>
              <a:t>7/16/2014</a:t>
            </a:fld>
            <a:endParaRPr lang="it-IT">
              <a:solidFill>
                <a:srgbClr val="3333CC"/>
              </a:solidFill>
            </a:endParaRPr>
          </a:p>
        </p:txBody>
      </p:sp>
      <p:sp>
        <p:nvSpPr>
          <p:cNvPr id="3" name="Footer Placeholder 2"/>
          <p:cNvSpPr>
            <a:spLocks noGrp="1"/>
          </p:cNvSpPr>
          <p:nvPr>
            <p:ph type="ftr" sz="quarter" idx="11"/>
          </p:nvPr>
        </p:nvSpPr>
        <p:spPr/>
        <p:txBody>
          <a:bodyPr/>
          <a:lstStyle>
            <a:lvl1pPr>
              <a:defRPr/>
            </a:lvl1pPr>
          </a:lstStyle>
          <a:p>
            <a:endParaRPr lang="it-IT">
              <a:solidFill>
                <a:srgbClr val="3333CC"/>
              </a:solidFill>
            </a:endParaRPr>
          </a:p>
        </p:txBody>
      </p:sp>
      <p:sp>
        <p:nvSpPr>
          <p:cNvPr id="4" name="Slide Number Placeholder 3"/>
          <p:cNvSpPr>
            <a:spLocks noGrp="1"/>
          </p:cNvSpPr>
          <p:nvPr>
            <p:ph type="sldNum" sz="quarter" idx="12"/>
          </p:nvPr>
        </p:nvSpPr>
        <p:spPr/>
        <p:txBody>
          <a:bodyPr/>
          <a:lstStyle>
            <a:lvl1pPr>
              <a:defRPr/>
            </a:lvl1pPr>
          </a:lstStyle>
          <a:p>
            <a:fld id="{200BCD81-C0E0-4AC9-97F2-40D70B6404FC}"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543418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15239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926606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212290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60369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752340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738600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218817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710512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73794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E6F1A47-9A11-4806-BF1B-E72ED610EDB5}" type="datetime1">
              <a:rPr lang="en-US" smtClean="0">
                <a:solidFill>
                  <a:srgbClr val="3333CC"/>
                </a:solidFill>
              </a:rPr>
              <a:pPr/>
              <a:t>7/16/2014</a:t>
            </a:fld>
            <a:endParaRPr lang="it-IT">
              <a:solidFill>
                <a:srgbClr val="3333CC"/>
              </a:solidFill>
            </a:endParaRPr>
          </a:p>
        </p:txBody>
      </p:sp>
      <p:sp>
        <p:nvSpPr>
          <p:cNvPr id="6" name="Footer Placeholder 5"/>
          <p:cNvSpPr>
            <a:spLocks noGrp="1"/>
          </p:cNvSpPr>
          <p:nvPr>
            <p:ph type="ftr" sz="quarter" idx="11"/>
          </p:nvPr>
        </p:nvSpPr>
        <p:spPr/>
        <p:txBody>
          <a:bodyPr/>
          <a:lstStyle>
            <a:lvl1pPr>
              <a:defRPr/>
            </a:lvl1pPr>
          </a:lstStyle>
          <a:p>
            <a:endParaRPr lang="it-IT">
              <a:solidFill>
                <a:srgbClr val="3333CC"/>
              </a:solidFill>
            </a:endParaRPr>
          </a:p>
        </p:txBody>
      </p:sp>
      <p:sp>
        <p:nvSpPr>
          <p:cNvPr id="7" name="Slide Number Placeholder 6"/>
          <p:cNvSpPr>
            <a:spLocks noGrp="1"/>
          </p:cNvSpPr>
          <p:nvPr>
            <p:ph type="sldNum" sz="quarter" idx="12"/>
          </p:nvPr>
        </p:nvSpPr>
        <p:spPr/>
        <p:txBody>
          <a:bodyPr/>
          <a:lstStyle>
            <a:lvl1pPr>
              <a:defRPr/>
            </a:lvl1pPr>
          </a:lstStyle>
          <a:p>
            <a:fld id="{435C3F29-D2FE-4BB8-85B1-E8D7CC8A6194}"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79120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543418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61D9-95C2-7541-B9EA-DB0BE64AFE3C}" type="datetimeFigureOut">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5DAD2-3CD1-5145-8B37-E56A6B042C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15239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7311E4C0-5184-4AB1-A0A3-7323FCE986F3}"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02262137"/>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EA08501-B2FA-4208-AA14-D517E776176F}" type="datetime1">
              <a:rPr lang="en-US" smtClean="0">
                <a:solidFill>
                  <a:prstClr val="black">
                    <a:tint val="75000"/>
                  </a:prstClr>
                </a:solidFill>
              </a:rPr>
              <a:pPr/>
              <a:t>7/16/2014</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20886908"/>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E7869D0F-4185-4F24-A20F-733C353A8996}"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450362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0C504B0-B747-444D-84AD-29A4B86BB787}"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430627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D0A7C154-EBD2-4732-9AD9-C32C36B06C01}" type="datetime1">
              <a:rPr lang="en-US" smtClean="0">
                <a:solidFill>
                  <a:prstClr val="black">
                    <a:tint val="75000"/>
                  </a:prstClr>
                </a:solidFill>
              </a:rPr>
              <a:pPr/>
              <a:t>7/16/2014</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393944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0EB025F6-76B2-42E1-A64C-A20064AD9016}" type="datetime1">
              <a:rPr lang="en-US" smtClean="0">
                <a:solidFill>
                  <a:prstClr val="black">
                    <a:tint val="75000"/>
                  </a:prstClr>
                </a:solidFill>
              </a:rPr>
              <a:pPr/>
              <a:t>7/16/2014</a:t>
            </a:fld>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191963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E858DF58-A1BA-44D4-AE4D-955B01FACEF7}" type="datetime1">
              <a:rPr lang="en-US" smtClean="0">
                <a:solidFill>
                  <a:prstClr val="black">
                    <a:tint val="75000"/>
                  </a:prstClr>
                </a:solidFill>
              </a:rPr>
              <a:pPr/>
              <a:t>7/16/2014</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8126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AF0CEA90-B00A-45A2-8F00-5685E58CD818}" type="datetime1">
              <a:rPr lang="en-US" altLang="en-US" smtClean="0"/>
              <a:pPr/>
              <a:t>7/16/2014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B02FA8-26FD-408B-99A4-F512EABB6F91}"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76E3C9D-B0A2-4E12-9FED-A03869FADF6B}" type="datetime1">
              <a:rPr lang="en-US" smtClean="0">
                <a:solidFill>
                  <a:srgbClr val="3333CC"/>
                </a:solidFill>
              </a:rPr>
              <a:pPr/>
              <a:t>7/16/2014</a:t>
            </a:fld>
            <a:endParaRPr lang="it-IT">
              <a:solidFill>
                <a:srgbClr val="3333CC"/>
              </a:solidFill>
            </a:endParaRPr>
          </a:p>
        </p:txBody>
      </p:sp>
      <p:sp>
        <p:nvSpPr>
          <p:cNvPr id="6" name="Footer Placeholder 5"/>
          <p:cNvSpPr>
            <a:spLocks noGrp="1"/>
          </p:cNvSpPr>
          <p:nvPr>
            <p:ph type="ftr" sz="quarter" idx="11"/>
          </p:nvPr>
        </p:nvSpPr>
        <p:spPr/>
        <p:txBody>
          <a:bodyPr/>
          <a:lstStyle>
            <a:lvl1pPr>
              <a:defRPr/>
            </a:lvl1pPr>
          </a:lstStyle>
          <a:p>
            <a:endParaRPr lang="it-IT">
              <a:solidFill>
                <a:srgbClr val="3333CC"/>
              </a:solidFill>
            </a:endParaRPr>
          </a:p>
        </p:txBody>
      </p:sp>
      <p:sp>
        <p:nvSpPr>
          <p:cNvPr id="7" name="Slide Number Placeholder 6"/>
          <p:cNvSpPr>
            <a:spLocks noGrp="1"/>
          </p:cNvSpPr>
          <p:nvPr>
            <p:ph type="sldNum" sz="quarter" idx="12"/>
          </p:nvPr>
        </p:nvSpPr>
        <p:spPr/>
        <p:txBody>
          <a:bodyPr/>
          <a:lstStyle>
            <a:lvl1pPr>
              <a:defRPr/>
            </a:lvl1pPr>
          </a:lstStyle>
          <a:p>
            <a:fld id="{D8E0E2EA-A704-4F0F-85F7-C656A9B3373D}"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2C10F0B-413D-44D8-B139-5CE31654D5E5}" type="datetime1">
              <a:rPr lang="en-US" smtClean="0">
                <a:solidFill>
                  <a:prstClr val="black">
                    <a:tint val="75000"/>
                  </a:prstClr>
                </a:solidFill>
              </a:rPr>
              <a:pPr/>
              <a:t>7/16/2014</a:t>
            </a:fld>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007536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B765956-2492-4E3D-81C7-DAA1688BAF3C}" type="datetime1">
              <a:rPr lang="en-US" smtClean="0">
                <a:solidFill>
                  <a:prstClr val="black">
                    <a:tint val="75000"/>
                  </a:prstClr>
                </a:solidFill>
              </a:rPr>
              <a:pPr/>
              <a:t>7/16/2014</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835221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8980C0E-32DF-4EB5-8A30-5D960876F0AA}" type="datetime1">
              <a:rPr lang="en-US" smtClean="0">
                <a:solidFill>
                  <a:prstClr val="black">
                    <a:tint val="75000"/>
                  </a:prstClr>
                </a:solidFill>
              </a:rPr>
              <a:pPr/>
              <a:t>7/16/2014</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236530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471522A1-59D8-4C5F-A35E-3F92817FC872}"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143660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D70CCFE-45BB-467B-8A46-EF6425ABFE6E}"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36186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BF77521E-5029-45E3-8368-5CE46BAFBBA4}" type="datetime1">
              <a:rPr lang="en-US" smtClean="0">
                <a:solidFill>
                  <a:srgbClr val="3333CC"/>
                </a:solidFill>
              </a:rPr>
              <a:pPr/>
              <a:t>7/16/2014</a:t>
            </a:fld>
            <a:endParaRPr lang="it-IT">
              <a:solidFill>
                <a:srgbClr val="3333CC"/>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3333CC"/>
              </a:solidFill>
            </a:endParaRPr>
          </a:p>
        </p:txBody>
      </p:sp>
      <p:sp>
        <p:nvSpPr>
          <p:cNvPr id="6" name="Slide Number Placeholder 5"/>
          <p:cNvSpPr>
            <a:spLocks noGrp="1"/>
          </p:cNvSpPr>
          <p:nvPr>
            <p:ph type="sldNum" sz="quarter" idx="12"/>
          </p:nvPr>
        </p:nvSpPr>
        <p:spPr/>
        <p:txBody>
          <a:bodyPr/>
          <a:lstStyle>
            <a:lvl1pPr>
              <a:defRPr/>
            </a:lvl1pPr>
          </a:lstStyle>
          <a:p>
            <a:fld id="{D6520231-8092-4BCF-9AA1-904A9C5CD1A6}"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4BE4C7EA-9FF5-488F-A986-CF60AF71E9DC}" type="datetime1">
              <a:rPr lang="en-US" smtClean="0">
                <a:solidFill>
                  <a:srgbClr val="3333CC"/>
                </a:solidFill>
              </a:rPr>
              <a:pPr/>
              <a:t>7/16/2014</a:t>
            </a:fld>
            <a:endParaRPr lang="it-IT">
              <a:solidFill>
                <a:srgbClr val="3333CC"/>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3333CC"/>
              </a:solidFill>
            </a:endParaRPr>
          </a:p>
        </p:txBody>
      </p:sp>
      <p:sp>
        <p:nvSpPr>
          <p:cNvPr id="6" name="Slide Number Placeholder 5"/>
          <p:cNvSpPr>
            <a:spLocks noGrp="1"/>
          </p:cNvSpPr>
          <p:nvPr>
            <p:ph type="sldNum" sz="quarter" idx="12"/>
          </p:nvPr>
        </p:nvSpPr>
        <p:spPr/>
        <p:txBody>
          <a:bodyPr/>
          <a:lstStyle>
            <a:lvl1pPr>
              <a:defRPr/>
            </a:lvl1pPr>
          </a:lstStyle>
          <a:p>
            <a:fld id="{BA76898A-B6E0-4DAA-9BB3-AAB7DDB4A351}" type="slidenum">
              <a:rPr lang="it-IT">
                <a:solidFill>
                  <a:srgbClr val="3333CC"/>
                </a:solidFill>
              </a:rPr>
              <a:pPr/>
              <a:t>‹#›</a:t>
            </a:fld>
            <a:endParaRPr lang="it-IT">
              <a:solidFill>
                <a:srgbClr val="3333CC"/>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10880" y="146899"/>
            <a:ext cx="7172640" cy="744559"/>
          </a:xfrm>
        </p:spPr>
        <p:txBody>
          <a:bodyPr/>
          <a:lstStyle/>
          <a:p>
            <a:r>
              <a:rPr lang="en-US" smtClean="0"/>
              <a:t>Click to edit Master title style</a:t>
            </a:r>
            <a:endParaRPr lang="it-IT"/>
          </a:p>
        </p:txBody>
      </p:sp>
      <p:sp>
        <p:nvSpPr>
          <p:cNvPr id="3" name="Content Placeholder 2"/>
          <p:cNvSpPr>
            <a:spLocks noGrp="1"/>
          </p:cNvSpPr>
          <p:nvPr>
            <p:ph sz="quarter" idx="1"/>
          </p:nvPr>
        </p:nvSpPr>
        <p:spPr>
          <a:xfrm>
            <a:off x="249120" y="1078675"/>
            <a:ext cx="42840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671360" y="1078675"/>
            <a:ext cx="428544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quarter" idx="3"/>
          </p:nvPr>
        </p:nvSpPr>
        <p:spPr>
          <a:xfrm>
            <a:off x="249120" y="3135212"/>
            <a:ext cx="4284000" cy="19197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Content Placeholder 5"/>
          <p:cNvSpPr>
            <a:spLocks noGrp="1"/>
          </p:cNvSpPr>
          <p:nvPr>
            <p:ph sz="quarter" idx="4"/>
          </p:nvPr>
        </p:nvSpPr>
        <p:spPr>
          <a:xfrm>
            <a:off x="4671360" y="3135212"/>
            <a:ext cx="4285440" cy="19197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idx="10"/>
          </p:nvPr>
        </p:nvSpPr>
        <p:spPr>
          <a:xfrm>
            <a:off x="83521" y="6470600"/>
            <a:ext cx="828000" cy="329794"/>
          </a:xfrm>
        </p:spPr>
        <p:txBody>
          <a:bodyPr/>
          <a:lstStyle>
            <a:lvl1pPr>
              <a:defRPr/>
            </a:lvl1pPr>
          </a:lstStyle>
          <a:p>
            <a:r>
              <a:rPr lang="en-US"/>
              <a:t>7/1/13</a:t>
            </a:r>
          </a:p>
        </p:txBody>
      </p:sp>
      <p:sp>
        <p:nvSpPr>
          <p:cNvPr id="8" name="Slide Number Placeholder 7"/>
          <p:cNvSpPr>
            <a:spLocks noGrp="1"/>
          </p:cNvSpPr>
          <p:nvPr>
            <p:ph type="sldNum" idx="11"/>
          </p:nvPr>
        </p:nvSpPr>
        <p:spPr>
          <a:xfrm>
            <a:off x="7879680" y="6443237"/>
            <a:ext cx="1262880" cy="413324"/>
          </a:xfrm>
        </p:spPr>
        <p:txBody>
          <a:bodyPr/>
          <a:lstStyle>
            <a:lvl1pPr>
              <a:defRPr/>
            </a:lvl1pPr>
          </a:lstStyle>
          <a:p>
            <a:fld id="{89B3C87D-1A0B-4351-AF6F-DB26B74586D6}"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BA0FCAB2-D8AB-4446-B3D6-EDA886425A79}"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25A1413-DDBF-4A3D-A0FF-4437779FDA69}"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27C1784-0CC4-4C70-8517-780116EF151A}"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830D45FC-26FB-49B0-8CC3-1B9F49940B0A}" type="datetime1">
              <a:rPr lang="en-US" smtClean="0">
                <a:solidFill>
                  <a:prstClr val="black">
                    <a:tint val="75000"/>
                  </a:prstClr>
                </a:solidFill>
              </a:rPr>
              <a:pPr/>
              <a:t>7/16/2014</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41F78221-435B-41C8-A18C-91DD7243472D}" type="datetime1">
              <a:rPr lang="en-US" smtClean="0">
                <a:solidFill>
                  <a:prstClr val="black">
                    <a:tint val="75000"/>
                  </a:prstClr>
                </a:solidFill>
              </a:rPr>
              <a:pPr/>
              <a:t>7/16/2014</a:t>
            </a:fld>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62C366ED-8906-42AD-8E4A-DD6E2B01B999}" type="datetime1">
              <a:rPr lang="en-US" smtClean="0">
                <a:solidFill>
                  <a:prstClr val="black">
                    <a:tint val="75000"/>
                  </a:prstClr>
                </a:solidFill>
              </a:rPr>
              <a:pPr/>
              <a:t>7/16/2014</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48A1F7B-3541-41C1-89D8-705556D92497}" type="datetime1">
              <a:rPr lang="en-US" altLang="en-US" smtClean="0"/>
              <a:pPr/>
              <a:t>7/16/2014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945DEA0-B191-416A-AA2F-53E00DA6C14E}"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3FC6C6C-4CB8-42A8-A152-4FECD28F884E}" type="datetime1">
              <a:rPr lang="en-US" smtClean="0">
                <a:solidFill>
                  <a:prstClr val="black">
                    <a:tint val="75000"/>
                  </a:prstClr>
                </a:solidFill>
              </a:rPr>
              <a:pPr/>
              <a:t>7/16/2014</a:t>
            </a:fld>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342E7BA-30C4-4B44-BBE0-BDBC7947293D}" type="datetime1">
              <a:rPr lang="en-US" smtClean="0">
                <a:solidFill>
                  <a:prstClr val="black">
                    <a:tint val="75000"/>
                  </a:prstClr>
                </a:solidFill>
              </a:rPr>
              <a:pPr/>
              <a:t>7/16/2014</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62586C5-3167-4003-A0FE-62839E04BF7A}" type="datetime1">
              <a:rPr lang="en-US" smtClean="0">
                <a:solidFill>
                  <a:prstClr val="black">
                    <a:tint val="75000"/>
                  </a:prstClr>
                </a:solidFill>
              </a:rPr>
              <a:pPr/>
              <a:t>7/16/2014</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AF762D99-107F-4B93-A94A-1AB26B31899C}"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23692853-868F-4F92-858F-7D8E6E81E701}" type="datetime1">
              <a:rPr lang="en-US" smtClean="0">
                <a:solidFill>
                  <a:prstClr val="black">
                    <a:tint val="75000"/>
                  </a:prstClr>
                </a:solidFill>
              </a:rPr>
              <a:pPr/>
              <a:t>7/16/2014</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368495-21FC-40D1-99CA-CB996F08F47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2B55-E82A-48DF-8E3A-9975688E6C3B}"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7B48BB-75FF-4E34-BD73-C66656E2105E}"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C8D8A7-D017-4DFF-B6CD-DB9AABC91860}"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4F37-FBCC-46DF-87E9-9E15591F3BEA}" type="datetime1">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C4282D-A093-47AB-B102-5A71C3236E09}" type="datetime1">
              <a:rPr lang="en-US" smtClean="0">
                <a:solidFill>
                  <a:prstClr val="black">
                    <a:tint val="75000"/>
                  </a:prstClr>
                </a:solidFill>
              </a:rPr>
              <a:pPr/>
              <a:t>7/16/2014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304800" y="914400"/>
            <a:ext cx="42291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86300" y="914400"/>
            <a:ext cx="42291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fld id="{F4990326-24C1-4344-96D5-9E9831D3F7ED}" type="datetime1">
              <a:rPr lang="en-US" altLang="en-US" smtClean="0"/>
              <a:pPr/>
              <a:t>7/16/2014</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DE879C8-EFAD-4952-9A94-18E15341A625}" type="slidenum">
              <a:rPr lang="en-US" altLang="en-US"/>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154C87-770F-45D0-B8C0-2F42E22F6FE4}" type="datetime1">
              <a:rPr lang="en-US" smtClean="0">
                <a:solidFill>
                  <a:prstClr val="black">
                    <a:tint val="75000"/>
                  </a:prstClr>
                </a:solidFill>
              </a:rPr>
              <a:pPr/>
              <a:t>7/16/2014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205AA-4CDB-4807-93BB-54002C3A3CDE}" type="datetime1">
              <a:rPr lang="en-US" smtClean="0">
                <a:solidFill>
                  <a:prstClr val="black">
                    <a:tint val="75000"/>
                  </a:prstClr>
                </a:solidFill>
              </a:rPr>
              <a:pPr/>
              <a:t>7/16/2014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991E96-5176-4200-B533-84D2EB18C2B5}" type="datetime1">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2AA9CA-4914-4DF0-8B54-F49BB77D8177}" type="datetime1">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1A45E-44D9-480C-B6AE-01DB0E8FAB96}"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BFBE1-2E76-4D66-B74E-4FFB30577DBD}"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E70614-1C35-40D0-95EC-D588E7A3A00D}"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EFA71-64E5-4EE2-AA37-12DCD627F603}"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07FA37-2688-4952-AD59-08717179B041}"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066CC7-6906-4094-A005-45A89EDD8254}" type="datetime1">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fld id="{0693B380-8DC4-438A-9D8B-64E22F136411}" type="datetime1">
              <a:rPr lang="en-US" altLang="en-US" smtClean="0"/>
              <a:pPr/>
              <a:t>7/16/2014</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2171031-9592-4F38-9B2E-115AD5992B5D}" type="slidenum">
              <a:rPr lang="en-US" altLang="en-US"/>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049D6E-F7DA-4F8D-8AAF-B19AB30F220D}" type="datetime1">
              <a:rPr lang="en-US" smtClean="0">
                <a:solidFill>
                  <a:prstClr val="black">
                    <a:tint val="75000"/>
                  </a:prstClr>
                </a:solidFill>
              </a:rPr>
              <a:pPr/>
              <a:t>7/16/2014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A82D60-1CC3-47A8-88AD-3B9334DEA695}" type="datetime1">
              <a:rPr lang="en-US" smtClean="0">
                <a:solidFill>
                  <a:prstClr val="black">
                    <a:tint val="75000"/>
                  </a:prstClr>
                </a:solidFill>
              </a:rPr>
              <a:pPr/>
              <a:t>7/16/2014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910E9-9A9F-4F0D-BBFC-90A78B2D9161}" type="datetime1">
              <a:rPr lang="en-US" smtClean="0">
                <a:solidFill>
                  <a:prstClr val="black">
                    <a:tint val="75000"/>
                  </a:prstClr>
                </a:solidFill>
              </a:rPr>
              <a:pPr/>
              <a:t>7/16/2014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EBEFD-8AC8-492B-8955-643D2AEFC0AB}" type="datetime1">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F3322F-2DE2-4BBE-B38C-C8AA514C1098}" type="datetime1">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6BC57-1343-49EE-BA4F-69BC4D04D0ED}"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10357-04D0-4B34-AC75-6CA1E2671F61}"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E862E6-5406-4512-A7A5-23CE2A205CA7}"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43596-EA9B-4A73-B300-56042724CD5E}"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12A536-FA25-4EF2-877D-FB9C21A19E98}"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fld id="{A4369D80-3691-4EB4-8FAF-5ABDA78FBC80}" type="datetime1">
              <a:rPr lang="en-US" altLang="en-US" smtClean="0"/>
              <a:pPr/>
              <a:t>7/16/2014</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49E5E6D-CDC5-4014-A6D4-88471465027E}" type="slidenum">
              <a:rPr lang="en-US" altLang="en-US"/>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27C225-2EF8-4BE8-B1A1-7B47840C62C1}" type="datetime1">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E92C03-BDEC-413C-8011-97F081C71894}" type="datetime1">
              <a:rPr lang="en-US" smtClean="0">
                <a:solidFill>
                  <a:prstClr val="black">
                    <a:tint val="75000"/>
                  </a:prstClr>
                </a:solidFill>
              </a:rPr>
              <a:pPr/>
              <a:t>7/16/2014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F11060-09B9-460D-9B5F-2975F7584E95}" type="datetime1">
              <a:rPr lang="en-US" smtClean="0">
                <a:solidFill>
                  <a:prstClr val="black">
                    <a:tint val="75000"/>
                  </a:prstClr>
                </a:solidFill>
              </a:rPr>
              <a:pPr/>
              <a:t>7/16/2014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4C6A74-19C7-4F73-9DC9-FA00D4B4EA44}" type="datetime1">
              <a:rPr lang="en-US" smtClean="0">
                <a:solidFill>
                  <a:prstClr val="black">
                    <a:tint val="75000"/>
                  </a:prstClr>
                </a:solidFill>
              </a:rPr>
              <a:pPr/>
              <a:t>7/16/2014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C8F72-4939-4FBD-918E-94F9E67E90CF}" type="datetime1">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54A28-A691-48BC-B3F9-B4CD26E59AA6}" type="datetime1">
              <a:rPr lang="en-US" smtClean="0">
                <a:solidFill>
                  <a:prstClr val="black">
                    <a:tint val="75000"/>
                  </a:prstClr>
                </a:solidFill>
              </a:rPr>
              <a:pPr/>
              <a:t>7/16/2014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A7355-630B-4A1F-91D9-279F8D88F16E}"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5F82C-A440-412C-A7B8-31B9374DBE68}" type="datetime1">
              <a:rPr lang="en-US" smtClean="0">
                <a:solidFill>
                  <a:prstClr val="black">
                    <a:tint val="75000"/>
                  </a:prstClr>
                </a:solidFill>
              </a:rPr>
              <a:pPr/>
              <a:t>7/16/2014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1A4129-29A8-4B75-B163-8FE9613D7D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154111"/>
            <a:ext cx="8001000" cy="5703889"/>
          </a:xfrm>
        </p:spPr>
        <p:txBody>
          <a:bodyPr>
            <a:normAutofit/>
          </a:bodyPr>
          <a:lstStyle>
            <a:lvl1pPr marL="530352" indent="-530352">
              <a:buClr>
                <a:srgbClr val="008000"/>
              </a:buClr>
              <a:buSzPct val="100000"/>
              <a:buFont typeface="Wingdings" charset="2"/>
              <a:buChar char=""/>
              <a:defRPr sz="3200">
                <a:solidFill>
                  <a:srgbClr val="008000"/>
                </a:solidFill>
                <a:latin typeface="Helvetica Neue"/>
                <a:cs typeface="Helvetica Neue"/>
              </a:defRPr>
            </a:lvl1pPr>
            <a:lvl2pPr marL="923544" indent="-466344">
              <a:buClrTx/>
              <a:buSzPct val="100000"/>
              <a:buFont typeface="Wingdings" charset="2"/>
              <a:buChar char=""/>
              <a:defRPr sz="2800">
                <a:solidFill>
                  <a:srgbClr val="FF0000"/>
                </a:solidFill>
                <a:latin typeface="Helvetica Neue"/>
                <a:cs typeface="Helvetica Neue"/>
              </a:defRPr>
            </a:lvl2pPr>
            <a:lvl3pPr marL="1234440" indent="-411480">
              <a:buClrTx/>
              <a:buSzPct val="100000"/>
              <a:buFont typeface="Wingdings" charset="2"/>
              <a:buChar char="u"/>
              <a:defRPr sz="2400">
                <a:solidFill>
                  <a:schemeClr val="tx1"/>
                </a:solidFill>
                <a:latin typeface="Helvetica Neue"/>
                <a:cs typeface="Helvetica Neue"/>
              </a:defRPr>
            </a:lvl3pPr>
            <a:lvl4pPr marL="1600200" indent="-411480">
              <a:buClrTx/>
              <a:buSzPct val="100000"/>
              <a:buFont typeface="Wingdings" charset="2"/>
              <a:buChar char="v"/>
              <a:defRPr sz="2000">
                <a:solidFill>
                  <a:srgbClr val="1696DE"/>
                </a:solidFill>
                <a:latin typeface="Helvetica Neue"/>
                <a:cs typeface="Helvetica Neue"/>
              </a:defRPr>
            </a:lvl4pPr>
            <a:lvl5pPr>
              <a:defRPr sz="2800">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2"/>
          <p:cNvSpPr>
            <a:spLocks noGrp="1"/>
          </p:cNvSpPr>
          <p:nvPr>
            <p:ph type="title"/>
          </p:nvPr>
        </p:nvSpPr>
        <p:spPr>
          <a:xfrm>
            <a:off x="1143000" y="62394"/>
            <a:ext cx="7924800" cy="1066800"/>
          </a:xfrm>
          <a:prstGeom prst="rect">
            <a:avLst/>
          </a:prstGeom>
          <a:solidFill>
            <a:srgbClr val="1696DE"/>
          </a:solidFill>
        </p:spPr>
        <p:txBody>
          <a:bodyPr/>
          <a:lstStyle>
            <a:lvl1pPr>
              <a:defRPr sz="4800" b="1">
                <a:solidFill>
                  <a:srgbClr val="FFFFFF"/>
                </a:solidFill>
                <a:effectLst>
                  <a:outerShdw blurRad="50800" dist="127000" dir="2700000" algn="tl" rotWithShape="0">
                    <a:schemeClr val="bg1">
                      <a:alpha val="40000"/>
                    </a:schemeClr>
                  </a:outerShdw>
                </a:effectLst>
              </a:defRPr>
            </a:lvl1pPr>
          </a:lstStyle>
          <a:p>
            <a:endParaRPr lang="en-US" dirty="0"/>
          </a:p>
        </p:txBody>
      </p:sp>
      <p:sp>
        <p:nvSpPr>
          <p:cNvPr id="7" name="Footer Placeholder 5"/>
          <p:cNvSpPr>
            <a:spLocks noGrp="1"/>
          </p:cNvSpPr>
          <p:nvPr>
            <p:ph type="ftr" sz="quarter" idx="3"/>
          </p:nvPr>
        </p:nvSpPr>
        <p:spPr>
          <a:xfrm rot="16200000">
            <a:off x="-1434590" y="3463447"/>
            <a:ext cx="4891088" cy="269300"/>
          </a:xfrm>
          <a:prstGeom prst="rect">
            <a:avLst/>
          </a:prstGeom>
          <a:solidFill>
            <a:srgbClr val="1696DE"/>
          </a:solidFill>
          <a:ln>
            <a:noFill/>
          </a:ln>
        </p:spPr>
        <p:txBody>
          <a:bodyPr vert="horz" lIns="91440" tIns="45720" rIns="91440" bIns="45720" rtlCol="0" anchor="ctr"/>
          <a:lstStyle>
            <a:lvl1pPr algn="ctr">
              <a:defRPr sz="1200">
                <a:solidFill>
                  <a:srgbClr val="FFFFFF"/>
                </a:solidFill>
              </a:defRPr>
            </a:lvl1pPr>
          </a:lstStyle>
          <a:p>
            <a:r>
              <a:rPr lang="en-US" smtClean="0"/>
              <a:t>Greg Landsberg - Physics Highlights - UC CMS Meeting 5/20/13</a:t>
            </a:r>
            <a:endParaRPr lang="en-US" dirty="0"/>
          </a:p>
        </p:txBody>
      </p:sp>
    </p:spTree>
    <p:extLst>
      <p:ext uri="{BB962C8B-B14F-4D97-AF65-F5344CB8AC3E}">
        <p14:creationId xmlns:p14="http://schemas.microsoft.com/office/powerpoint/2010/main" xmlns="" val="2245216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2"/>
          <p:cNvSpPr>
            <a:spLocks noGrp="1"/>
          </p:cNvSpPr>
          <p:nvPr>
            <p:ph idx="1"/>
          </p:nvPr>
        </p:nvSpPr>
        <p:spPr>
          <a:xfrm>
            <a:off x="1145603" y="1154113"/>
            <a:ext cx="3975527" cy="5627689"/>
          </a:xfrm>
        </p:spPr>
        <p:txBody>
          <a:bodyPr/>
          <a:lstStyle>
            <a:lvl1pPr marL="438912" indent="-438912">
              <a:buClr>
                <a:srgbClr val="008000"/>
              </a:buClr>
              <a:buSzPct val="100000"/>
              <a:buFont typeface="Wingdings" charset="2"/>
              <a:buChar char=""/>
              <a:defRPr sz="2800">
                <a:solidFill>
                  <a:srgbClr val="008000"/>
                </a:solidFill>
                <a:latin typeface="Helvetica Neue"/>
                <a:cs typeface="Helvetica Neue"/>
              </a:defRPr>
            </a:lvl1pPr>
            <a:lvl2pPr marL="923544" indent="-466344">
              <a:buClrTx/>
              <a:buSzPct val="100000"/>
              <a:buFont typeface="Wingdings" charset="2"/>
              <a:buChar char=""/>
              <a:defRPr sz="2400">
                <a:solidFill>
                  <a:srgbClr val="FF0000"/>
                </a:solidFill>
                <a:latin typeface="Helvetica Neue"/>
                <a:cs typeface="Helvetica Neue"/>
              </a:defRPr>
            </a:lvl2pPr>
            <a:lvl3pPr marL="1234440" indent="-411480">
              <a:buClrTx/>
              <a:buSzPct val="100000"/>
              <a:buFont typeface="Wingdings" charset="2"/>
              <a:buChar char="u"/>
              <a:defRPr sz="2000">
                <a:solidFill>
                  <a:schemeClr val="tx1"/>
                </a:solidFill>
                <a:latin typeface="Helvetica Neue"/>
                <a:cs typeface="Helvetica Neue"/>
              </a:defRPr>
            </a:lvl3pPr>
            <a:lvl4pPr marL="1600200" indent="-411480">
              <a:buClrTx/>
              <a:buSzPct val="100000"/>
              <a:buFont typeface="Wingdings" charset="2"/>
              <a:buChar char="v"/>
              <a:defRPr sz="1800">
                <a:solidFill>
                  <a:srgbClr val="1696DE"/>
                </a:solidFill>
                <a:latin typeface="Helvetica Neue"/>
                <a:cs typeface="Helvetica Neue"/>
              </a:defRPr>
            </a:lvl4pPr>
            <a:lvl5pPr>
              <a:defRPr sz="2800">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4" name="Content Placeholder 2"/>
          <p:cNvSpPr>
            <a:spLocks noGrp="1"/>
          </p:cNvSpPr>
          <p:nvPr>
            <p:ph idx="10"/>
          </p:nvPr>
        </p:nvSpPr>
        <p:spPr>
          <a:xfrm>
            <a:off x="5149557" y="1154113"/>
            <a:ext cx="3975527" cy="5627689"/>
          </a:xfrm>
        </p:spPr>
        <p:txBody>
          <a:bodyPr/>
          <a:lstStyle>
            <a:lvl1pPr marL="438912" indent="-438912">
              <a:buClr>
                <a:srgbClr val="008000"/>
              </a:buClr>
              <a:buSzPct val="100000"/>
              <a:buFont typeface="Wingdings" charset="2"/>
              <a:buChar char=""/>
              <a:defRPr sz="2800">
                <a:solidFill>
                  <a:srgbClr val="008000"/>
                </a:solidFill>
                <a:latin typeface="Helvetica Neue"/>
                <a:cs typeface="Helvetica Neue"/>
              </a:defRPr>
            </a:lvl1pPr>
            <a:lvl2pPr marL="923544" indent="-466344">
              <a:buClrTx/>
              <a:buSzPct val="100000"/>
              <a:buFont typeface="Wingdings" charset="2"/>
              <a:buChar char=""/>
              <a:defRPr sz="2400">
                <a:solidFill>
                  <a:srgbClr val="FF0000"/>
                </a:solidFill>
                <a:latin typeface="Helvetica Neue"/>
                <a:cs typeface="Helvetica Neue"/>
              </a:defRPr>
            </a:lvl2pPr>
            <a:lvl3pPr marL="1234440" indent="-411480">
              <a:buClrTx/>
              <a:buSzPct val="100000"/>
              <a:buFont typeface="Wingdings" charset="2"/>
              <a:buChar char="u"/>
              <a:defRPr sz="2000">
                <a:solidFill>
                  <a:schemeClr val="tx1"/>
                </a:solidFill>
                <a:latin typeface="Helvetica Neue"/>
                <a:cs typeface="Helvetica Neue"/>
              </a:defRPr>
            </a:lvl3pPr>
            <a:lvl4pPr marL="1600200" indent="-411480">
              <a:buClrTx/>
              <a:buSzPct val="100000"/>
              <a:buFont typeface="Wingdings" charset="2"/>
              <a:buChar char="v"/>
              <a:defRPr sz="1800">
                <a:solidFill>
                  <a:srgbClr val="1696DE"/>
                </a:solidFill>
                <a:latin typeface="Helvetica Neue"/>
                <a:cs typeface="Helvetica Neue"/>
              </a:defRPr>
            </a:lvl4pPr>
            <a:lvl5pPr>
              <a:defRPr sz="2800">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itle 2"/>
          <p:cNvSpPr>
            <a:spLocks noGrp="1"/>
          </p:cNvSpPr>
          <p:nvPr>
            <p:ph type="title"/>
          </p:nvPr>
        </p:nvSpPr>
        <p:spPr>
          <a:xfrm>
            <a:off x="1143000" y="62394"/>
            <a:ext cx="7924800" cy="1066800"/>
          </a:xfrm>
          <a:prstGeom prst="rect">
            <a:avLst/>
          </a:prstGeom>
          <a:solidFill>
            <a:srgbClr val="1696DE"/>
          </a:solidFill>
        </p:spPr>
        <p:txBody>
          <a:bodyPr/>
          <a:lstStyle>
            <a:lvl1pPr>
              <a:defRPr sz="4800" b="1">
                <a:solidFill>
                  <a:srgbClr val="FFFFFF"/>
                </a:solidFill>
                <a:effectLst>
                  <a:outerShdw blurRad="50800" dist="127000" dir="2700000" algn="tl" rotWithShape="0">
                    <a:schemeClr val="bg1">
                      <a:alpha val="40000"/>
                    </a:schemeClr>
                  </a:outerShdw>
                </a:effectLst>
              </a:defRPr>
            </a:lvl1pPr>
          </a:lstStyle>
          <a:p>
            <a:endParaRPr lang="en-US" dirty="0"/>
          </a:p>
        </p:txBody>
      </p:sp>
      <p:sp>
        <p:nvSpPr>
          <p:cNvPr id="6" name="Footer Placeholder 5"/>
          <p:cNvSpPr>
            <a:spLocks noGrp="1"/>
          </p:cNvSpPr>
          <p:nvPr>
            <p:ph type="ftr" sz="quarter" idx="3"/>
          </p:nvPr>
        </p:nvSpPr>
        <p:spPr>
          <a:xfrm rot="16200000">
            <a:off x="-1434590" y="3463447"/>
            <a:ext cx="4891088" cy="269300"/>
          </a:xfrm>
          <a:prstGeom prst="rect">
            <a:avLst/>
          </a:prstGeom>
          <a:solidFill>
            <a:srgbClr val="1696DE"/>
          </a:solidFill>
          <a:ln>
            <a:noFill/>
          </a:ln>
        </p:spPr>
        <p:txBody>
          <a:bodyPr vert="horz" lIns="91440" tIns="45720" rIns="91440" bIns="45720" rtlCol="0" anchor="ctr"/>
          <a:lstStyle>
            <a:lvl1pPr algn="ctr">
              <a:defRPr sz="1200">
                <a:solidFill>
                  <a:srgbClr val="FFFFFF"/>
                </a:solidFill>
              </a:defRPr>
            </a:lvl1pPr>
          </a:lstStyle>
          <a:p>
            <a:r>
              <a:rPr lang="en-US" smtClean="0"/>
              <a:t>Greg Landsberg - Physics Highlights - UC CMS Meeting 5/20/13</a:t>
            </a:r>
            <a:endParaRPr lang="en-US" dirty="0"/>
          </a:p>
        </p:txBody>
      </p:sp>
    </p:spTree>
    <p:extLst>
      <p:ext uri="{BB962C8B-B14F-4D97-AF65-F5344CB8AC3E}">
        <p14:creationId xmlns:p14="http://schemas.microsoft.com/office/powerpoint/2010/main" xmlns="" val="3579844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58FA4B2-C501-4D71-AD0E-7CDD86A42490}" type="datetime1">
              <a:rPr lang="en-US" altLang="en-US" smtClean="0"/>
              <a:pPr/>
              <a:t>7/16/2014</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B4759A8-004F-46A2-9A71-4B582A6551D4}" type="slidenum">
              <a:rPr lang="en-US" altLang="en-US"/>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2"/>
          <p:cNvSpPr>
            <a:spLocks noGrp="1"/>
          </p:cNvSpPr>
          <p:nvPr>
            <p:ph type="title"/>
          </p:nvPr>
        </p:nvSpPr>
        <p:spPr>
          <a:xfrm>
            <a:off x="1143000" y="62394"/>
            <a:ext cx="7924800" cy="1066800"/>
          </a:xfrm>
          <a:prstGeom prst="rect">
            <a:avLst/>
          </a:prstGeom>
          <a:solidFill>
            <a:srgbClr val="1696DE"/>
          </a:solidFill>
        </p:spPr>
        <p:txBody>
          <a:bodyPr/>
          <a:lstStyle>
            <a:lvl1pPr>
              <a:defRPr sz="4800" b="1">
                <a:solidFill>
                  <a:srgbClr val="FFFFFF"/>
                </a:solidFill>
                <a:effectLst>
                  <a:outerShdw blurRad="50800" dist="127000" dir="2700000" algn="tl" rotWithShape="0">
                    <a:schemeClr val="bg1">
                      <a:alpha val="40000"/>
                    </a:schemeClr>
                  </a:outerShdw>
                </a:effectLst>
              </a:defRPr>
            </a:lvl1pPr>
          </a:lstStyle>
          <a:p>
            <a:endParaRPr lang="en-US" dirty="0"/>
          </a:p>
        </p:txBody>
      </p:sp>
      <p:sp>
        <p:nvSpPr>
          <p:cNvPr id="4" name="Footer Placeholder 5"/>
          <p:cNvSpPr>
            <a:spLocks noGrp="1"/>
          </p:cNvSpPr>
          <p:nvPr>
            <p:ph type="ftr" sz="quarter" idx="3"/>
          </p:nvPr>
        </p:nvSpPr>
        <p:spPr>
          <a:xfrm rot="16200000">
            <a:off x="-1434590" y="3463447"/>
            <a:ext cx="4891088" cy="269300"/>
          </a:xfrm>
          <a:prstGeom prst="rect">
            <a:avLst/>
          </a:prstGeom>
          <a:solidFill>
            <a:srgbClr val="1696DE"/>
          </a:solidFill>
          <a:ln>
            <a:noFill/>
          </a:ln>
        </p:spPr>
        <p:txBody>
          <a:bodyPr vert="horz" lIns="91440" tIns="45720" rIns="91440" bIns="45720" rtlCol="0" anchor="ctr"/>
          <a:lstStyle>
            <a:lvl1pPr algn="ctr">
              <a:defRPr sz="1200">
                <a:solidFill>
                  <a:srgbClr val="FFFFFF"/>
                </a:solidFill>
              </a:defRPr>
            </a:lvl1pPr>
          </a:lstStyle>
          <a:p>
            <a:r>
              <a:rPr lang="en-US" smtClean="0"/>
              <a:t>Greg Landsberg - Physics Highlights - UC CMS Meeting 5/20/13</a:t>
            </a:r>
            <a:endParaRPr lang="en-US" dirty="0"/>
          </a:p>
        </p:txBody>
      </p:sp>
    </p:spTree>
    <p:extLst>
      <p:ext uri="{BB962C8B-B14F-4D97-AF65-F5344CB8AC3E}">
        <p14:creationId xmlns:p14="http://schemas.microsoft.com/office/powerpoint/2010/main" xmlns="" val="1256259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2"/>
          <p:cNvSpPr>
            <a:spLocks noGrp="1"/>
          </p:cNvSpPr>
          <p:nvPr>
            <p:ph type="title"/>
          </p:nvPr>
        </p:nvSpPr>
        <p:spPr>
          <a:xfrm>
            <a:off x="3006335" y="2209632"/>
            <a:ext cx="5461000" cy="2249006"/>
          </a:xfrm>
          <a:prstGeom prst="rect">
            <a:avLst/>
          </a:prstGeom>
          <a:solidFill>
            <a:srgbClr val="FF8000"/>
          </a:solidFill>
          <a:effectLst>
            <a:outerShdw blurRad="76200" dist="12700" dir="2700000" sy="-23000" kx="-800400" algn="bl" rotWithShape="0">
              <a:prstClr val="black">
                <a:alpha val="20000"/>
              </a:prstClr>
            </a:outerShdw>
          </a:effectLst>
          <a:scene3d>
            <a:camera prst="perspectiveHeroicExtremeRightFacing"/>
            <a:lightRig rig="threePt" dir="t"/>
          </a:scene3d>
        </p:spPr>
        <p:txBody>
          <a:bodyPr anchor="ctr" anchorCtr="1">
            <a:normAutofit/>
            <a:scene3d>
              <a:camera prst="perspectiveHeroicExtremeRightFacing"/>
              <a:lightRig rig="threePt" dir="t"/>
            </a:scene3d>
          </a:bodyPr>
          <a:lstStyle>
            <a:lvl1pPr marL="0" algn="ctr">
              <a:spcBef>
                <a:spcPts val="0"/>
              </a:spcBef>
              <a:defRPr sz="5400" b="1">
                <a:solidFill>
                  <a:srgbClr val="008000"/>
                </a:solidFill>
                <a:effectLst>
                  <a:reflection stA="50000" endPos="40000" dist="25400" dir="5400000" sy="-100000" algn="bl" rotWithShape="0"/>
                </a:effectLst>
              </a:defRPr>
            </a:lvl1pPr>
          </a:lstStyle>
          <a:p>
            <a:endParaRPr lang="en-US" dirty="0"/>
          </a:p>
        </p:txBody>
      </p:sp>
      <p:sp>
        <p:nvSpPr>
          <p:cNvPr id="4" name="Footer Placeholder 5"/>
          <p:cNvSpPr>
            <a:spLocks noGrp="1"/>
          </p:cNvSpPr>
          <p:nvPr>
            <p:ph type="ftr" sz="quarter" idx="3"/>
          </p:nvPr>
        </p:nvSpPr>
        <p:spPr>
          <a:xfrm rot="16200000">
            <a:off x="-1434590" y="3463447"/>
            <a:ext cx="4891088" cy="269300"/>
          </a:xfrm>
          <a:prstGeom prst="rect">
            <a:avLst/>
          </a:prstGeom>
          <a:solidFill>
            <a:srgbClr val="1696DE"/>
          </a:solidFill>
          <a:ln>
            <a:noFill/>
          </a:ln>
        </p:spPr>
        <p:txBody>
          <a:bodyPr vert="horz" lIns="91440" tIns="45720" rIns="91440" bIns="45720" rtlCol="0" anchor="ctr"/>
          <a:lstStyle>
            <a:lvl1pPr algn="ctr">
              <a:defRPr sz="1200">
                <a:solidFill>
                  <a:srgbClr val="FFFFFF"/>
                </a:solidFill>
              </a:defRPr>
            </a:lvl1pPr>
          </a:lstStyle>
          <a:p>
            <a:r>
              <a:rPr lang="en-US" smtClean="0"/>
              <a:t>Greg Landsberg - Physics Highlights - UC CMS Meeting 5/20/13</a:t>
            </a:r>
            <a:endParaRPr lang="en-US" dirty="0"/>
          </a:p>
        </p:txBody>
      </p:sp>
    </p:spTree>
    <p:extLst>
      <p:ext uri="{BB962C8B-B14F-4D97-AF65-F5344CB8AC3E}">
        <p14:creationId xmlns:p14="http://schemas.microsoft.com/office/powerpoint/2010/main" xmlns="" val="2013603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rot="16200000">
            <a:off x="-1434590" y="3463447"/>
            <a:ext cx="4891088" cy="269300"/>
          </a:xfrm>
          <a:prstGeom prst="rect">
            <a:avLst/>
          </a:prstGeom>
          <a:solidFill>
            <a:srgbClr val="1696DE"/>
          </a:solidFill>
          <a:ln>
            <a:noFill/>
          </a:ln>
        </p:spPr>
        <p:txBody>
          <a:bodyPr vert="horz" lIns="91440" tIns="45720" rIns="91440" bIns="45720" rtlCol="0" anchor="ctr"/>
          <a:lstStyle>
            <a:lvl1pPr algn="ctr">
              <a:defRPr sz="1200">
                <a:solidFill>
                  <a:srgbClr val="FFFFFF"/>
                </a:solidFill>
              </a:defRPr>
            </a:lvl1pPr>
          </a:lstStyle>
          <a:p>
            <a:r>
              <a:rPr lang="en-US" smtClean="0"/>
              <a:t>Greg Landsberg - Physics Highlights - UC CMS Meeting 5/20/13</a:t>
            </a:r>
            <a:endParaRPr lang="en-US" dirty="0"/>
          </a:p>
        </p:txBody>
      </p:sp>
    </p:spTree>
    <p:extLst>
      <p:ext uri="{BB962C8B-B14F-4D97-AF65-F5344CB8AC3E}">
        <p14:creationId xmlns:p14="http://schemas.microsoft.com/office/powerpoint/2010/main" xmlns="" val="2034476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9227" name="Rectangle 11"/>
          <p:cNvSpPr>
            <a:spLocks noGrp="1" noChangeArrowheads="1"/>
          </p:cNvSpPr>
          <p:nvPr>
            <p:ph type="ctrTitle" hasCustomPrompt="1"/>
          </p:nvPr>
        </p:nvSpPr>
        <p:spPr>
          <a:xfrm>
            <a:off x="2816688" y="434354"/>
            <a:ext cx="4124220" cy="1256191"/>
          </a:xfrm>
          <a:prstGeom prst="rect">
            <a:avLst/>
          </a:prstGeom>
          <a:solidFill>
            <a:srgbClr val="FF0000"/>
          </a:solidFill>
          <a:ln>
            <a:noFill/>
          </a:ln>
        </p:spPr>
        <p:txBody>
          <a:bodyPr anchor="t" anchorCtr="1"/>
          <a:lstStyle>
            <a:lvl1pPr>
              <a:defRPr sz="4000" b="1" cap="all" spc="0" baseline="0">
                <a:ln w="9000" cmpd="sng">
                  <a:solidFill>
                    <a:schemeClr val="accent4">
                      <a:shade val="50000"/>
                      <a:satMod val="120000"/>
                    </a:schemeClr>
                  </a:solidFill>
                  <a:prstDash val="solid"/>
                </a:ln>
                <a:gradFill flip="none" rotWithShape="1">
                  <a:gsLst>
                    <a:gs pos="58000">
                      <a:srgbClr val="4B89D0"/>
                    </a:gs>
                    <a:gs pos="15000">
                      <a:schemeClr val="bg1"/>
                    </a:gs>
                    <a:gs pos="36000">
                      <a:srgbClr val="FF8000"/>
                    </a:gs>
                  </a:gsLst>
                  <a:lin ang="0" scaled="1"/>
                  <a:tileRect/>
                </a:gradFill>
                <a:effectLst>
                  <a:reflection blurRad="12700" stA="28000" endPos="45000" dist="1000" dir="5400000" sy="-100000" algn="bl" rotWithShape="0"/>
                </a:effectLst>
              </a:defRPr>
            </a:lvl1pPr>
          </a:lstStyle>
          <a:p>
            <a:pPr lvl="0"/>
            <a:r>
              <a:rPr lang="en-US" noProof="0" dirty="0" smtClean="0"/>
              <a:t>Report </a:t>
            </a:r>
            <a:br>
              <a:rPr lang="en-US" noProof="0" dirty="0" smtClean="0"/>
            </a:br>
            <a:r>
              <a:rPr lang="en-US" noProof="0" dirty="0" smtClean="0"/>
              <a:t>from Physics</a:t>
            </a:r>
          </a:p>
        </p:txBody>
      </p:sp>
      <p:sp>
        <p:nvSpPr>
          <p:cNvPr id="8" name="TextBox 7"/>
          <p:cNvSpPr txBox="1"/>
          <p:nvPr userDrawn="1"/>
        </p:nvSpPr>
        <p:spPr>
          <a:xfrm>
            <a:off x="5766878" y="2866645"/>
            <a:ext cx="2913028" cy="1040285"/>
          </a:xfrm>
          <a:prstGeom prst="rect">
            <a:avLst/>
          </a:prstGeom>
          <a:noFill/>
        </p:spPr>
        <p:txBody>
          <a:bodyPr wrap="square" rtlCol="0">
            <a:spAutoFit/>
          </a:bodyPr>
          <a:lstStyle/>
          <a:p>
            <a:pPr defTabSz="457200" eaLnBrk="1" fontAlgn="auto" hangingPunct="1">
              <a:lnSpc>
                <a:spcPct val="110000"/>
              </a:lnSpc>
              <a:spcBef>
                <a:spcPts val="0"/>
              </a:spcBef>
              <a:spcAft>
                <a:spcPts val="0"/>
              </a:spcAft>
            </a:pPr>
            <a:r>
              <a:rPr kumimoji="0" lang="en-US" sz="2800" b="1" dirty="0" smtClean="0">
                <a:solidFill>
                  <a:srgbClr val="FFFF00"/>
                </a:solidFill>
                <a:latin typeface="Helvetica Neue"/>
                <a:cs typeface="Helvetica Neue"/>
              </a:rPr>
              <a:t>Greg Landsberg</a:t>
            </a:r>
            <a:endParaRPr kumimoji="0" lang="en-US" sz="2800" b="1" dirty="0">
              <a:solidFill>
                <a:srgbClr val="FFFF00"/>
              </a:solidFill>
              <a:latin typeface="Helvetica Neue"/>
              <a:cs typeface="Helvetica Neue"/>
            </a:endParaRPr>
          </a:p>
        </p:txBody>
      </p:sp>
    </p:spTree>
    <p:extLst>
      <p:ext uri="{BB962C8B-B14F-4D97-AF65-F5344CB8AC3E}">
        <p14:creationId xmlns:p14="http://schemas.microsoft.com/office/powerpoint/2010/main" xmlns="" val="17059970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1"/>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59931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47117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6"/>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620550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284041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390223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41171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4885833-16A8-4EFA-84AA-12FD490770C8}" type="datetime1">
              <a:rPr lang="en-US" altLang="en-US" smtClean="0"/>
              <a:pPr/>
              <a:t>7/16/2014</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1368BBF-FE1B-4612-ABF6-A97DF2C401B0}" type="slidenum">
              <a:rPr lang="en-US" altLang="en-US"/>
              <a:pPr/>
              <a:t>‹#›</a:t>
            </a:fld>
            <a:endParaRPr lang="en-US"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55877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9859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323724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380588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4"/>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44"/>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52475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1"/>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599311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47117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6"/>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62055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284041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39022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8A4793-6336-4F08-872A-080736F06169}" type="datetime1">
              <a:rPr lang="en-US" altLang="en-US" smtClean="0"/>
              <a:pPr/>
              <a:t>7/16/2014</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DD5C169-B67E-461B-AF2C-D3850641981D}" type="slidenum">
              <a:rPr lang="en-US" altLang="en-US"/>
              <a:pPr/>
              <a:t>‹#›</a:t>
            </a:fld>
            <a:endParaRPr lang="en-US"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411710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55877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98591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323724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380588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4"/>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44"/>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97B2A76-AD09-4A88-81DB-D94C3EAC1B5C}" type="datetimeFigureOut">
              <a:rPr lang="en-US" smtClean="0">
                <a:solidFill>
                  <a:prstClr val="black">
                    <a:tint val="75000"/>
                  </a:prstClr>
                </a:solidFill>
              </a:rPr>
              <a:pPr/>
              <a:t>7/16/2014</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49A2B2E-5F6D-4761-BC68-6570F436AD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524752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879925671"/>
      </p:ext>
    </p:extLst>
  </p:cSld>
  <p:clrMapOvr>
    <a:masterClrMapping/>
  </p:clrMapOvr>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image" Target="../media/image15.png"/><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theme" Target="../theme/theme10.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8.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emf"/><Relationship Id="rId3" Type="http://schemas.openxmlformats.org/officeDocument/2006/relationships/slideLayout" Target="../slideLayouts/slideLayout70.xml"/><Relationship Id="rId7" Type="http://schemas.openxmlformats.org/officeDocument/2006/relationships/theme" Target="../theme/theme7.xml"/><Relationship Id="rId12" Type="http://schemas.openxmlformats.org/officeDocument/2006/relationships/image" Target="../media/image9.emf"/><Relationship Id="rId2" Type="http://schemas.openxmlformats.org/officeDocument/2006/relationships/slideLayout" Target="../slideLayouts/slideLayout69.xml"/><Relationship Id="rId16" Type="http://schemas.openxmlformats.org/officeDocument/2006/relationships/image" Target="../media/image13.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8.jpeg"/><Relationship Id="rId5" Type="http://schemas.openxmlformats.org/officeDocument/2006/relationships/slideLayout" Target="../slideLayouts/slideLayout72.xml"/><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slideLayout" Target="../slideLayouts/slideLayout71.xml"/><Relationship Id="rId9" Type="http://schemas.openxmlformats.org/officeDocument/2006/relationships/image" Target="../media/image6.png"/><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7" name="Picture 13"/>
          <p:cNvPicPr>
            <a:picLocks noChangeAspect="1" noChangeArrowheads="1"/>
          </p:cNvPicPr>
          <p:nvPr/>
        </p:nvPicPr>
        <p:blipFill>
          <a:blip r:embed="rId13" cstate="print"/>
          <a:srcRect/>
          <a:stretch>
            <a:fillRect/>
          </a:stretch>
        </p:blipFill>
        <p:spPr bwMode="auto">
          <a:xfrm>
            <a:off x="304803" y="152406"/>
            <a:ext cx="8591550" cy="746125"/>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2038" y="152400"/>
            <a:ext cx="7853362" cy="762000"/>
          </a:xfrm>
          <a:prstGeom prst="rect">
            <a:avLst/>
          </a:prstGeom>
          <a:noFill/>
          <a:ln w="9525">
            <a:noFill/>
            <a:miter lim="800000"/>
            <a:headEnd/>
            <a:tailEnd/>
          </a:ln>
          <a:effectLst/>
        </p:spPr>
        <p:txBody>
          <a:bodyPr vert="horz" wrap="square" lIns="92075" tIns="137160" rIns="92075" bIns="46038"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304800" y="914400"/>
            <a:ext cx="8610600" cy="5562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304800" y="6557969"/>
            <a:ext cx="1295400" cy="2063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fld id="{1B9102C4-A92C-40BA-B725-B1B5D292A7CF}" type="datetime1">
              <a:rPr lang="en-US" altLang="en-US" smtClean="0"/>
              <a:pPr/>
              <a:t>7/16/2014</a:t>
            </a:fld>
            <a:endParaRPr lang="en-US" altLang="en-US"/>
          </a:p>
        </p:txBody>
      </p:sp>
      <p:sp>
        <p:nvSpPr>
          <p:cNvPr id="1030" name="Rectangle 6"/>
          <p:cNvSpPr>
            <a:spLocks noGrp="1" noChangeArrowheads="1"/>
          </p:cNvSpPr>
          <p:nvPr>
            <p:ph type="ftr" sz="quarter" idx="3"/>
          </p:nvPr>
        </p:nvSpPr>
        <p:spPr bwMode="auto">
          <a:xfrm>
            <a:off x="1676400" y="6535738"/>
            <a:ext cx="42672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200"/>
            </a:lvl1pPr>
          </a:lstStyle>
          <a:p>
            <a:endParaRPr lang="en-US" altLang="en-US"/>
          </a:p>
        </p:txBody>
      </p:sp>
      <p:sp>
        <p:nvSpPr>
          <p:cNvPr id="1031" name="Rectangle 7"/>
          <p:cNvSpPr>
            <a:spLocks noGrp="1" noChangeArrowheads="1"/>
          </p:cNvSpPr>
          <p:nvPr>
            <p:ph type="sldNum" sz="quarter" idx="4"/>
          </p:nvPr>
        </p:nvSpPr>
        <p:spPr bwMode="auto">
          <a:xfrm>
            <a:off x="8382000" y="6553200"/>
            <a:ext cx="5334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a:lvl1pPr>
          </a:lstStyle>
          <a:p>
            <a:fld id="{9263B41B-794F-44F1-9824-090C1B3514E8}" type="slidenum">
              <a:rPr lang="en-US" altLang="en-US"/>
              <a:pPr/>
              <a:t>‹#›</a:t>
            </a:fld>
            <a:endParaRPr lang="en-US" altLang="en-US"/>
          </a:p>
        </p:txBody>
      </p:sp>
      <p:sp>
        <p:nvSpPr>
          <p:cNvPr id="1033" name="Line 9"/>
          <p:cNvSpPr>
            <a:spLocks noChangeShapeType="1"/>
          </p:cNvSpPr>
          <p:nvPr/>
        </p:nvSpPr>
        <p:spPr bwMode="auto">
          <a:xfrm>
            <a:off x="304800" y="6477000"/>
            <a:ext cx="8610600" cy="0"/>
          </a:xfrm>
          <a:prstGeom prst="line">
            <a:avLst/>
          </a:prstGeom>
          <a:noFill/>
          <a:ln w="9525">
            <a:solidFill>
              <a:schemeClr val="bg2"/>
            </a:solidFill>
            <a:round/>
            <a:headEnd/>
            <a:tailEnd/>
          </a:ln>
        </p:spPr>
        <p:txBody>
          <a:bodyPr wrap="none" anchor="ctr"/>
          <a:lstStyle/>
          <a:p>
            <a:endParaRPr lang="it-IT"/>
          </a:p>
        </p:txBody>
      </p:sp>
      <p:pic>
        <p:nvPicPr>
          <p:cNvPr id="1038" name="Picture 14" descr="CMS-Color"/>
          <p:cNvPicPr>
            <a:picLocks noChangeAspect="1" noChangeArrowheads="1"/>
          </p:cNvPicPr>
          <p:nvPr userDrawn="1"/>
        </p:nvPicPr>
        <p:blipFill>
          <a:blip r:embed="rId14" cstate="print"/>
          <a:srcRect/>
          <a:stretch>
            <a:fillRect/>
          </a:stretch>
        </p:blipFill>
        <p:spPr bwMode="auto">
          <a:xfrm>
            <a:off x="269878" y="152402"/>
            <a:ext cx="804863" cy="741363"/>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lnSpc>
          <a:spcPct val="70000"/>
        </a:lnSpc>
        <a:spcBef>
          <a:spcPct val="0"/>
        </a:spcBef>
        <a:spcAft>
          <a:spcPct val="0"/>
        </a:spcAft>
        <a:defRPr kumimoji="1" sz="3200" b="1">
          <a:solidFill>
            <a:srgbClr val="003399"/>
          </a:solidFill>
          <a:latin typeface="+mj-lt"/>
          <a:ea typeface="+mj-ea"/>
          <a:cs typeface="+mj-cs"/>
        </a:defRPr>
      </a:lvl1pPr>
      <a:lvl2pPr algn="ctr" rtl="0" eaLnBrk="0" fontAlgn="base" hangingPunct="0">
        <a:lnSpc>
          <a:spcPct val="70000"/>
        </a:lnSpc>
        <a:spcBef>
          <a:spcPct val="0"/>
        </a:spcBef>
        <a:spcAft>
          <a:spcPct val="0"/>
        </a:spcAft>
        <a:defRPr kumimoji="1" sz="3200" b="1">
          <a:solidFill>
            <a:srgbClr val="003399"/>
          </a:solidFill>
          <a:latin typeface="Arial" charset="0"/>
        </a:defRPr>
      </a:lvl2pPr>
      <a:lvl3pPr algn="ctr" rtl="0" eaLnBrk="0" fontAlgn="base" hangingPunct="0">
        <a:lnSpc>
          <a:spcPct val="70000"/>
        </a:lnSpc>
        <a:spcBef>
          <a:spcPct val="0"/>
        </a:spcBef>
        <a:spcAft>
          <a:spcPct val="0"/>
        </a:spcAft>
        <a:defRPr kumimoji="1" sz="3200" b="1">
          <a:solidFill>
            <a:srgbClr val="003399"/>
          </a:solidFill>
          <a:latin typeface="Arial" charset="0"/>
        </a:defRPr>
      </a:lvl3pPr>
      <a:lvl4pPr algn="ctr" rtl="0" eaLnBrk="0" fontAlgn="base" hangingPunct="0">
        <a:lnSpc>
          <a:spcPct val="70000"/>
        </a:lnSpc>
        <a:spcBef>
          <a:spcPct val="0"/>
        </a:spcBef>
        <a:spcAft>
          <a:spcPct val="0"/>
        </a:spcAft>
        <a:defRPr kumimoji="1" sz="3200" b="1">
          <a:solidFill>
            <a:srgbClr val="003399"/>
          </a:solidFill>
          <a:latin typeface="Arial" charset="0"/>
        </a:defRPr>
      </a:lvl4pPr>
      <a:lvl5pPr algn="ctr" rtl="0" eaLnBrk="0" fontAlgn="base" hangingPunct="0">
        <a:lnSpc>
          <a:spcPct val="70000"/>
        </a:lnSpc>
        <a:spcBef>
          <a:spcPct val="0"/>
        </a:spcBef>
        <a:spcAft>
          <a:spcPct val="0"/>
        </a:spcAft>
        <a:defRPr kumimoji="1" sz="3200" b="1">
          <a:solidFill>
            <a:srgbClr val="003399"/>
          </a:solidFill>
          <a:latin typeface="Arial" charset="0"/>
        </a:defRPr>
      </a:lvl5pPr>
      <a:lvl6pPr marL="457200" algn="ctr" rtl="0" eaLnBrk="0" fontAlgn="base" hangingPunct="0">
        <a:lnSpc>
          <a:spcPct val="70000"/>
        </a:lnSpc>
        <a:spcBef>
          <a:spcPct val="0"/>
        </a:spcBef>
        <a:spcAft>
          <a:spcPct val="0"/>
        </a:spcAft>
        <a:defRPr kumimoji="1" sz="3200" b="1">
          <a:solidFill>
            <a:srgbClr val="003399"/>
          </a:solidFill>
          <a:latin typeface="Arial" charset="0"/>
        </a:defRPr>
      </a:lvl6pPr>
      <a:lvl7pPr marL="914400" algn="ctr" rtl="0" eaLnBrk="0" fontAlgn="base" hangingPunct="0">
        <a:lnSpc>
          <a:spcPct val="70000"/>
        </a:lnSpc>
        <a:spcBef>
          <a:spcPct val="0"/>
        </a:spcBef>
        <a:spcAft>
          <a:spcPct val="0"/>
        </a:spcAft>
        <a:defRPr kumimoji="1" sz="3200" b="1">
          <a:solidFill>
            <a:srgbClr val="003399"/>
          </a:solidFill>
          <a:latin typeface="Arial" charset="0"/>
        </a:defRPr>
      </a:lvl7pPr>
      <a:lvl8pPr marL="1371600" algn="ctr" rtl="0" eaLnBrk="0" fontAlgn="base" hangingPunct="0">
        <a:lnSpc>
          <a:spcPct val="70000"/>
        </a:lnSpc>
        <a:spcBef>
          <a:spcPct val="0"/>
        </a:spcBef>
        <a:spcAft>
          <a:spcPct val="0"/>
        </a:spcAft>
        <a:defRPr kumimoji="1" sz="3200" b="1">
          <a:solidFill>
            <a:srgbClr val="003399"/>
          </a:solidFill>
          <a:latin typeface="Arial" charset="0"/>
        </a:defRPr>
      </a:lvl8pPr>
      <a:lvl9pPr marL="1828800" algn="ctr" rtl="0" eaLnBrk="0" fontAlgn="base" hangingPunct="0">
        <a:lnSpc>
          <a:spcPct val="70000"/>
        </a:lnSpc>
        <a:spcBef>
          <a:spcPct val="0"/>
        </a:spcBef>
        <a:spcAft>
          <a:spcPct val="0"/>
        </a:spcAft>
        <a:defRPr kumimoji="1" sz="3200" b="1">
          <a:solidFill>
            <a:srgbClr val="003399"/>
          </a:solidFill>
          <a:latin typeface="Arial" charset="0"/>
        </a:defRPr>
      </a:lvl9pPr>
    </p:titleStyle>
    <p:bodyStyle>
      <a:lvl1pPr marL="342900" indent="-342900" algn="l" rtl="0" eaLnBrk="0" fontAlgn="base" hangingPunct="0">
        <a:spcBef>
          <a:spcPct val="20000"/>
        </a:spcBef>
        <a:spcAft>
          <a:spcPct val="0"/>
        </a:spcAft>
        <a:buClr>
          <a:schemeClr val="hlink"/>
        </a:buClr>
        <a:buSzPct val="50000"/>
        <a:buFont typeface="Zapf Dingbats" pitchFamily="-80" charset="2"/>
        <a:buChar char="n"/>
        <a:defRPr kumimoji="1" sz="2400" b="1">
          <a:solidFill>
            <a:srgbClr val="FF0000"/>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Zapf Dingbats" pitchFamily="-80" charset="2"/>
        <a:buChar char="u"/>
        <a:defRPr kumimoji="1" sz="2000" b="1">
          <a:solidFill>
            <a:srgbClr val="003399"/>
          </a:solidFill>
          <a:latin typeface="+mn-lt"/>
        </a:defRPr>
      </a:lvl2pPr>
      <a:lvl3pPr marL="1143000" indent="-228600" algn="l" rtl="0" eaLnBrk="0" fontAlgn="base" hangingPunct="0">
        <a:spcBef>
          <a:spcPct val="20000"/>
        </a:spcBef>
        <a:spcAft>
          <a:spcPct val="0"/>
        </a:spcAft>
        <a:buClr>
          <a:srgbClr val="008000"/>
        </a:buClr>
        <a:buSzPct val="65000"/>
        <a:buFont typeface="Zapf Dingbats" pitchFamily="-80" charset="2"/>
        <a:buChar char="l"/>
        <a:defRPr kumimoji="1" sz="2000" b="1">
          <a:solidFill>
            <a:srgbClr val="008000"/>
          </a:solidFill>
          <a:latin typeface="+mn-lt"/>
        </a:defRPr>
      </a:lvl3pPr>
      <a:lvl4pPr marL="1600200" indent="-228600" algn="l" rtl="0" eaLnBrk="0" fontAlgn="base" hangingPunct="0">
        <a:spcBef>
          <a:spcPct val="20000"/>
        </a:spcBef>
        <a:spcAft>
          <a:spcPct val="0"/>
        </a:spcAft>
        <a:buClr>
          <a:srgbClr val="FF00FF"/>
        </a:buClr>
        <a:buSzPct val="75000"/>
        <a:buFont typeface="Zapf Dingbats" pitchFamily="-80" charset="2"/>
        <a:buChar char="è"/>
        <a:defRPr kumimoji="1" sz="2000" b="1">
          <a:solidFill>
            <a:srgbClr val="FF00FF"/>
          </a:solidFill>
          <a:latin typeface="+mn-lt"/>
        </a:defRPr>
      </a:lvl4pPr>
      <a:lvl5pPr marL="2057400" indent="-228600" algn="l" rtl="0" eaLnBrk="0" fontAlgn="base" hangingPunct="0">
        <a:spcBef>
          <a:spcPct val="20000"/>
        </a:spcBef>
        <a:spcAft>
          <a:spcPct val="0"/>
        </a:spcAft>
        <a:buClr>
          <a:schemeClr val="hlink"/>
        </a:buClr>
        <a:buSzPct val="100000"/>
        <a:buFont typeface="Zapf Dingbats" pitchFamily="-80" charset="2"/>
        <a:defRPr kumimoji="1" sz="2000" b="1">
          <a:solidFill>
            <a:schemeClr val="tx1"/>
          </a:solidFill>
          <a:latin typeface="+mn-lt"/>
        </a:defRPr>
      </a:lvl5pPr>
      <a:lvl6pPr marL="2514600" indent="-228600" algn="l" rtl="0" eaLnBrk="0" fontAlgn="base" hangingPunct="0">
        <a:spcBef>
          <a:spcPct val="20000"/>
        </a:spcBef>
        <a:spcAft>
          <a:spcPct val="0"/>
        </a:spcAft>
        <a:buClr>
          <a:schemeClr val="hlink"/>
        </a:buClr>
        <a:buSzPct val="100000"/>
        <a:buFont typeface="Zapf Dingbats" pitchFamily="-80" charset="2"/>
        <a:defRPr kumimoji="1" sz="2000" b="1">
          <a:solidFill>
            <a:schemeClr val="tx1"/>
          </a:solidFill>
          <a:latin typeface="+mn-lt"/>
        </a:defRPr>
      </a:lvl6pPr>
      <a:lvl7pPr marL="2971800" indent="-228600" algn="l" rtl="0" eaLnBrk="0" fontAlgn="base" hangingPunct="0">
        <a:spcBef>
          <a:spcPct val="20000"/>
        </a:spcBef>
        <a:spcAft>
          <a:spcPct val="0"/>
        </a:spcAft>
        <a:buClr>
          <a:schemeClr val="hlink"/>
        </a:buClr>
        <a:buSzPct val="100000"/>
        <a:buFont typeface="Zapf Dingbats" pitchFamily="-80" charset="2"/>
        <a:defRPr kumimoji="1" sz="2000" b="1">
          <a:solidFill>
            <a:schemeClr val="tx1"/>
          </a:solidFill>
          <a:latin typeface="+mn-lt"/>
        </a:defRPr>
      </a:lvl7pPr>
      <a:lvl8pPr marL="3429000" indent="-228600" algn="l" rtl="0" eaLnBrk="0" fontAlgn="base" hangingPunct="0">
        <a:spcBef>
          <a:spcPct val="20000"/>
        </a:spcBef>
        <a:spcAft>
          <a:spcPct val="0"/>
        </a:spcAft>
        <a:buClr>
          <a:schemeClr val="hlink"/>
        </a:buClr>
        <a:buSzPct val="100000"/>
        <a:buFont typeface="Zapf Dingbats" pitchFamily="-80" charset="2"/>
        <a:defRPr kumimoji="1" sz="2000" b="1">
          <a:solidFill>
            <a:schemeClr val="tx1"/>
          </a:solidFill>
          <a:latin typeface="+mn-lt"/>
        </a:defRPr>
      </a:lvl8pPr>
      <a:lvl9pPr marL="3886200" indent="-228600" algn="l" rtl="0" eaLnBrk="0" fontAlgn="base" hangingPunct="0">
        <a:spcBef>
          <a:spcPct val="20000"/>
        </a:spcBef>
        <a:spcAft>
          <a:spcPct val="0"/>
        </a:spcAft>
        <a:buClr>
          <a:schemeClr val="hlink"/>
        </a:buClr>
        <a:buSzPct val="100000"/>
        <a:buFont typeface="Zapf Dingbats" pitchFamily="-80" charset="2"/>
        <a:defRPr kumimoji="1" sz="2000" b="1">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99060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4400" y="82"/>
            <a:ext cx="609600" cy="365125"/>
          </a:xfrm>
          <a:prstGeom prst="rect">
            <a:avLst/>
          </a:prstGeom>
        </p:spPr>
        <p:txBody>
          <a:bodyPr vert="horz" lIns="91407" tIns="45704" rIns="91407" bIns="45704" anchor="b"/>
          <a:lstStyle>
            <a:lvl1pPr algn="r">
              <a:defRPr sz="1100">
                <a:solidFill>
                  <a:schemeClr val="accent2"/>
                </a:solidFill>
              </a:defRPr>
            </a:lvl1pPr>
          </a:lstStyle>
          <a:p>
            <a:pPr defTabSz="912813" eaLnBrk="1" hangingPunct="1"/>
            <a:fld id="{72AC53DF-4216-466D-99A7-94400E6C2A25}" type="slidenum">
              <a:rPr kumimoji="0" lang="en-US" smtClean="0">
                <a:solidFill>
                  <a:srgbClr val="3333CC"/>
                </a:solidFill>
                <a:latin typeface="Arial" pitchFamily="84" charset="0"/>
                <a:ea typeface="ＭＳ Ｐゴシック" pitchFamily="84" charset="-128"/>
              </a:rPr>
              <a:pPr defTabSz="912813" eaLnBrk="1" hangingPunct="1"/>
              <a:t>‹#›</a:t>
            </a:fld>
            <a:endParaRPr kumimoji="0" lang="en-US" dirty="0">
              <a:solidFill>
                <a:srgbClr val="3333CC"/>
              </a:solidFill>
              <a:latin typeface="Arial" pitchFamily="84" charset="0"/>
              <a:ea typeface="ＭＳ Ｐゴシック" pitchFamily="84" charset="-128"/>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pic>
        <p:nvPicPr>
          <p:cNvPr id="7" name="Picture 6"/>
          <p:cNvPicPr>
            <a:picLocks noChangeAspect="1" noChangeArrowheads="1"/>
          </p:cNvPicPr>
          <p:nvPr/>
        </p:nvPicPr>
        <p:blipFill>
          <a:blip r:embed="rId21" cstate="print"/>
          <a:srcRect l="18205" t="23021" r="17239" b="29629"/>
          <a:stretch>
            <a:fillRect/>
          </a:stretch>
        </p:blipFill>
        <p:spPr bwMode="auto">
          <a:xfrm>
            <a:off x="0" y="1"/>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Lst>
  <p:hf hdr="0" ftr="0" dt="0"/>
  <p:txStyles>
    <p:titleStyle>
      <a:lvl1pPr algn="r" rtl="0" eaLnBrk="1" latinLnBrk="0" hangingPunct="1">
        <a:spcBef>
          <a:spcPct val="0"/>
        </a:spcBef>
        <a:buNone/>
        <a:defRPr sz="4800" kern="1200" spc="-150" baseline="0">
          <a:solidFill>
            <a:srgbClr val="0D0D0D"/>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accent4"/>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bg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143000" y="76200"/>
            <a:ext cx="7696200" cy="914400"/>
          </a:xfrm>
          <a:prstGeom prst="rect">
            <a:avLst/>
          </a:prstGeom>
          <a:gradFill rotWithShape="0">
            <a:gsLst>
              <a:gs pos="0">
                <a:srgbClr val="FAFAFF"/>
              </a:gs>
              <a:gs pos="50000">
                <a:srgbClr val="FFCC66"/>
              </a:gs>
              <a:gs pos="100000">
                <a:srgbClr val="FAFAFF"/>
              </a:gs>
            </a:gsLst>
            <a:lin ang="0" scaled="1"/>
          </a:gradFill>
          <a:ln w="12700">
            <a:noFill/>
            <a:miter lim="800000"/>
            <a:headEnd/>
            <a:tailEnd/>
          </a:ln>
          <a:effectLst/>
        </p:spPr>
        <p:txBody>
          <a:bodyPr wrap="none" anchor="ctr">
            <a:prstTxWarp prst="textNoShape">
              <a:avLst/>
            </a:prstTxWarp>
          </a:bodyPr>
          <a:lstStyle/>
          <a:p>
            <a:pPr>
              <a:defRPr/>
            </a:pPr>
            <a:endParaRPr kumimoji="0" lang="en-US">
              <a:solidFill>
                <a:srgbClr val="000000"/>
              </a:solidFill>
              <a:latin typeface="Arial" pitchFamily="-109" charset="0"/>
            </a:endParaRPr>
          </a:p>
        </p:txBody>
      </p:sp>
      <p:sp>
        <p:nvSpPr>
          <p:cNvPr id="3076" name="Rectangle 4"/>
          <p:cNvSpPr>
            <a:spLocks noChangeArrowheads="1"/>
          </p:cNvSpPr>
          <p:nvPr/>
        </p:nvSpPr>
        <p:spPr bwMode="auto">
          <a:xfrm>
            <a:off x="5562600" y="6553200"/>
            <a:ext cx="3367088" cy="228600"/>
          </a:xfrm>
          <a:prstGeom prst="rect">
            <a:avLst/>
          </a:prstGeom>
          <a:noFill/>
          <a:ln w="12700">
            <a:noFill/>
            <a:miter lim="800000"/>
            <a:headEnd/>
            <a:tailEnd/>
          </a:ln>
          <a:effectLst/>
        </p:spPr>
        <p:txBody>
          <a:bodyPr lIns="90488" tIns="44450" rIns="90488" bIns="44450">
            <a:prstTxWarp prst="textNoShape">
              <a:avLst/>
            </a:prstTxWarp>
            <a:spAutoFit/>
          </a:bodyPr>
          <a:lstStyle/>
          <a:p>
            <a:pPr algn="r">
              <a:defRPr/>
            </a:pPr>
            <a:r>
              <a:rPr kumimoji="0" lang="en-US" altLang="zh-CN" sz="900" b="1" dirty="0" smtClean="0">
                <a:solidFill>
                  <a:srgbClr val="000000"/>
                </a:solidFill>
                <a:latin typeface="Arial" pitchFamily="-109" charset="0"/>
                <a:ea typeface="AppleGothic" pitchFamily="-109" charset="-127"/>
                <a:cs typeface="AppleGothic" pitchFamily="-109" charset="-127"/>
              </a:rPr>
              <a:t>  </a:t>
            </a:r>
            <a:fld id="{5F39B399-CC89-9141-9610-BB80260BF742}" type="slidenum">
              <a:rPr kumimoji="0" lang="en-US" altLang="zh-CN" sz="900" b="1">
                <a:solidFill>
                  <a:srgbClr val="000000"/>
                </a:solidFill>
                <a:latin typeface="Arial" pitchFamily="-109" charset="0"/>
                <a:ea typeface="AppleGothic" pitchFamily="-109" charset="-127"/>
                <a:cs typeface="AppleGothic" pitchFamily="-109" charset="-127"/>
              </a:rPr>
              <a:pPr algn="r">
                <a:defRPr/>
              </a:pPr>
              <a:t>‹#›</a:t>
            </a:fld>
            <a:endParaRPr kumimoji="0" lang="en-US" altLang="zh-CN" sz="900" b="1" dirty="0">
              <a:solidFill>
                <a:srgbClr val="000000"/>
              </a:solidFill>
              <a:latin typeface="Arial" pitchFamily="-109" charset="0"/>
              <a:ea typeface="AppleGothic" pitchFamily="-109" charset="-127"/>
              <a:cs typeface="AppleGothic" pitchFamily="-109" charset="-127"/>
            </a:endParaRPr>
          </a:p>
        </p:txBody>
      </p:sp>
      <p:sp>
        <p:nvSpPr>
          <p:cNvPr id="3077" name="Line 5"/>
          <p:cNvSpPr>
            <a:spLocks noChangeShapeType="1"/>
          </p:cNvSpPr>
          <p:nvPr/>
        </p:nvSpPr>
        <p:spPr bwMode="auto">
          <a:xfrm>
            <a:off x="189741" y="6777585"/>
            <a:ext cx="8686800" cy="0"/>
          </a:xfrm>
          <a:prstGeom prst="line">
            <a:avLst/>
          </a:prstGeom>
          <a:noFill/>
          <a:ln w="12700">
            <a:solidFill>
              <a:schemeClr val="tx1"/>
            </a:solidFill>
            <a:round/>
            <a:headEnd/>
            <a:tailEnd/>
          </a:ln>
          <a:effectLst/>
        </p:spPr>
        <p:txBody>
          <a:bodyPr wrap="none" anchor="ctr"/>
          <a:lstStyle/>
          <a:p>
            <a:pPr>
              <a:defRPr/>
            </a:pPr>
            <a:endParaRPr kumimoji="0" lang="en-US">
              <a:solidFill>
                <a:srgbClr val="000000"/>
              </a:solidFill>
            </a:endParaRPr>
          </a:p>
        </p:txBody>
      </p:sp>
      <p:sp>
        <p:nvSpPr>
          <p:cNvPr id="1030" name="Rectangle 6"/>
          <p:cNvSpPr>
            <a:spLocks noGrp="1" noChangeArrowheads="1"/>
          </p:cNvSpPr>
          <p:nvPr>
            <p:ph type="body" idx="1"/>
          </p:nvPr>
        </p:nvSpPr>
        <p:spPr bwMode="auto">
          <a:xfrm>
            <a:off x="228600" y="1066800"/>
            <a:ext cx="8610600" cy="544195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it-IT" altLang="zh-CN" dirty="0" smtClean="0"/>
              <a:t>Click to </a:t>
            </a:r>
            <a:r>
              <a:rPr lang="it-IT" altLang="zh-CN" dirty="0" err="1" smtClean="0"/>
              <a:t>edit</a:t>
            </a:r>
            <a:r>
              <a:rPr lang="it-IT" altLang="zh-CN" dirty="0" smtClean="0"/>
              <a:t> Master text </a:t>
            </a:r>
            <a:r>
              <a:rPr lang="it-IT" altLang="zh-CN" dirty="0" err="1" smtClean="0"/>
              <a:t>styles</a:t>
            </a:r>
            <a:endParaRPr lang="it-IT" altLang="zh-CN" dirty="0" smtClean="0"/>
          </a:p>
          <a:p>
            <a:pPr lvl="1"/>
            <a:r>
              <a:rPr lang="it-IT" altLang="zh-CN" dirty="0" smtClean="0"/>
              <a:t>Second </a:t>
            </a:r>
            <a:r>
              <a:rPr lang="it-IT" altLang="zh-CN" dirty="0" err="1" smtClean="0"/>
              <a:t>level</a:t>
            </a:r>
            <a:endParaRPr lang="it-IT" altLang="zh-CN" dirty="0" smtClean="0"/>
          </a:p>
          <a:p>
            <a:pPr lvl="2"/>
            <a:r>
              <a:rPr lang="it-IT" altLang="zh-CN" dirty="0" smtClean="0"/>
              <a:t>Third </a:t>
            </a:r>
            <a:r>
              <a:rPr lang="it-IT" altLang="zh-CN" dirty="0" err="1" smtClean="0"/>
              <a:t>level</a:t>
            </a:r>
            <a:endParaRPr lang="it-IT" altLang="zh-CN" dirty="0" smtClean="0"/>
          </a:p>
          <a:p>
            <a:pPr lvl="3"/>
            <a:r>
              <a:rPr lang="it-IT" altLang="zh-CN" dirty="0" err="1" smtClean="0"/>
              <a:t>Fourth</a:t>
            </a:r>
            <a:r>
              <a:rPr lang="it-IT" altLang="zh-CN" dirty="0" smtClean="0"/>
              <a:t> </a:t>
            </a:r>
            <a:r>
              <a:rPr lang="it-IT" altLang="zh-CN" dirty="0" err="1" smtClean="0"/>
              <a:t>level</a:t>
            </a:r>
            <a:endParaRPr lang="it-IT" altLang="zh-CN" dirty="0" smtClean="0"/>
          </a:p>
          <a:p>
            <a:pPr lvl="4"/>
            <a:r>
              <a:rPr lang="it-IT" altLang="zh-CN" dirty="0" err="1" smtClean="0"/>
              <a:t>Fifth</a:t>
            </a:r>
            <a:r>
              <a:rPr lang="it-IT" altLang="zh-CN" dirty="0" smtClean="0"/>
              <a:t> </a:t>
            </a:r>
            <a:r>
              <a:rPr lang="it-IT" altLang="zh-CN" dirty="0" err="1" smtClean="0"/>
              <a:t>level</a:t>
            </a:r>
            <a:endParaRPr lang="en-US" altLang="zh-CN" dirty="0"/>
          </a:p>
        </p:txBody>
      </p:sp>
      <p:sp>
        <p:nvSpPr>
          <p:cNvPr id="3079" name="Rectangle 7"/>
          <p:cNvSpPr>
            <a:spLocks noGrp="1" noChangeArrowheads="1"/>
          </p:cNvSpPr>
          <p:nvPr>
            <p:ph type="title"/>
          </p:nvPr>
        </p:nvSpPr>
        <p:spPr bwMode="auto">
          <a:xfrm>
            <a:off x="1143000" y="76200"/>
            <a:ext cx="7696200" cy="914400"/>
          </a:xfrm>
          <a:prstGeom prst="rect">
            <a:avLst/>
          </a:prstGeom>
          <a:noFill/>
          <a:ln w="12700">
            <a:noFill/>
            <a:miter lim="800000"/>
            <a:headEnd/>
            <a:tailEnd/>
          </a:ln>
          <a:effectLst>
            <a:outerShdw dist="53882" dir="2700000" algn="ctr" rotWithShape="0">
              <a:srgbClr val="FFFFFF"/>
            </a:outerShdw>
          </a:effectLst>
        </p:spPr>
        <p:txBody>
          <a:bodyPr vert="horz" wrap="square" lIns="90488" tIns="44450" rIns="90488" bIns="44450" numCol="1" anchor="ctr" anchorCtr="0" compatLnSpc="1">
            <a:prstTxWarp prst="textNoShape">
              <a:avLst/>
            </a:prstTxWarp>
          </a:bodyPr>
          <a:lstStyle/>
          <a:p>
            <a:pPr lvl="0"/>
            <a:r>
              <a:rPr lang="it-IT" altLang="zh-CN" dirty="0" smtClean="0"/>
              <a:t>Click to </a:t>
            </a:r>
            <a:r>
              <a:rPr lang="it-IT" altLang="zh-CN" dirty="0" err="1" smtClean="0"/>
              <a:t>edit</a:t>
            </a:r>
            <a:r>
              <a:rPr lang="it-IT" altLang="zh-CN" dirty="0" smtClean="0"/>
              <a:t> Master </a:t>
            </a:r>
            <a:r>
              <a:rPr lang="it-IT" altLang="zh-CN" dirty="0" err="1" smtClean="0"/>
              <a:t>title</a:t>
            </a:r>
            <a:r>
              <a:rPr lang="it-IT" altLang="zh-CN" dirty="0" smtClean="0"/>
              <a:t> style</a:t>
            </a:r>
            <a:endParaRPr lang="en-US" altLang="zh-CN" dirty="0"/>
          </a:p>
        </p:txBody>
      </p:sp>
      <p:sp>
        <p:nvSpPr>
          <p:cNvPr id="3080" name="Rectangle 8"/>
          <p:cNvSpPr>
            <a:spLocks noChangeArrowheads="1"/>
          </p:cNvSpPr>
          <p:nvPr/>
        </p:nvSpPr>
        <p:spPr bwMode="auto">
          <a:xfrm>
            <a:off x="576263" y="6418263"/>
            <a:ext cx="184150" cy="369887"/>
          </a:xfrm>
          <a:prstGeom prst="rect">
            <a:avLst/>
          </a:prstGeom>
          <a:noFill/>
          <a:ln w="12700">
            <a:noFill/>
            <a:miter lim="800000"/>
            <a:headEnd/>
            <a:tailEnd/>
          </a:ln>
          <a:effectLst/>
        </p:spPr>
        <p:txBody>
          <a:bodyPr wrap="none">
            <a:prstTxWarp prst="textNoShape">
              <a:avLst/>
            </a:prstTxWarp>
            <a:spAutoFit/>
          </a:bodyPr>
          <a:lstStyle/>
          <a:p>
            <a:pPr>
              <a:defRPr/>
            </a:pPr>
            <a:endParaRPr kumimoji="0" lang="zh-CN" altLang="en-US" sz="1800" b="1">
              <a:solidFill>
                <a:srgbClr val="000000"/>
              </a:solidFill>
              <a:latin typeface="Arial" pitchFamily="-109" charset="0"/>
              <a:ea typeface="AppleGothic" pitchFamily="-109" charset="-127"/>
              <a:cs typeface="AppleGothic" pitchFamily="-109" charset="-127"/>
            </a:endParaRPr>
          </a:p>
        </p:txBody>
      </p:sp>
      <p:pic>
        <p:nvPicPr>
          <p:cNvPr id="1033" name="Picture 9"/>
          <p:cNvPicPr>
            <a:picLocks noChangeAspect="1" noChangeArrowheads="1"/>
          </p:cNvPicPr>
          <p:nvPr/>
        </p:nvPicPr>
        <p:blipFill>
          <a:blip r:embed="rId14" cstate="print"/>
          <a:srcRect/>
          <a:stretch>
            <a:fillRect/>
          </a:stretch>
        </p:blipFill>
        <p:spPr bwMode="auto">
          <a:xfrm>
            <a:off x="228600" y="76200"/>
            <a:ext cx="914400" cy="914400"/>
          </a:xfrm>
          <a:prstGeom prst="rect">
            <a:avLst/>
          </a:prstGeom>
          <a:noFill/>
          <a:ln w="3175">
            <a:solidFill>
              <a:srgbClr val="000000"/>
            </a:solidFill>
            <a:miter lim="800000"/>
            <a:headEnd/>
            <a:tailEnd/>
          </a:ln>
        </p:spPr>
      </p:pic>
    </p:spTree>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transition advClick="0"/>
  <p:txStyles>
    <p:titleStyle>
      <a:lvl1pPr algn="ctr" rtl="0" eaLnBrk="1" fontAlgn="base" hangingPunct="1">
        <a:lnSpc>
          <a:spcPct val="90000"/>
        </a:lnSpc>
        <a:spcBef>
          <a:spcPct val="0"/>
        </a:spcBef>
        <a:spcAft>
          <a:spcPct val="0"/>
        </a:spcAft>
        <a:defRPr sz="3600" b="1">
          <a:solidFill>
            <a:srgbClr val="000080"/>
          </a:solidFill>
          <a:effectLst>
            <a:outerShdw blurRad="38100" dist="38100" dir="2700000" algn="tl">
              <a:srgbClr val="C0C0C0"/>
            </a:outerShdw>
          </a:effectLst>
          <a:latin typeface="Ubuntu"/>
          <a:ea typeface="ＭＳ Ｐゴシック" pitchFamily="-65" charset="-128"/>
          <a:cs typeface="Ubuntu"/>
        </a:defRPr>
      </a:lvl1pPr>
      <a:lvl2pPr algn="ctr" rtl="0" eaLnBrk="1" fontAlgn="base" hangingPunct="1">
        <a:lnSpc>
          <a:spcPct val="90000"/>
        </a:lnSpc>
        <a:spcBef>
          <a:spcPct val="0"/>
        </a:spcBef>
        <a:spcAft>
          <a:spcPct val="0"/>
        </a:spcAft>
        <a:defRPr sz="3600" b="1">
          <a:solidFill>
            <a:srgbClr val="000080"/>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ctr" rtl="0" eaLnBrk="1" fontAlgn="base" hangingPunct="1">
        <a:lnSpc>
          <a:spcPct val="90000"/>
        </a:lnSpc>
        <a:spcBef>
          <a:spcPct val="0"/>
        </a:spcBef>
        <a:spcAft>
          <a:spcPct val="0"/>
        </a:spcAft>
        <a:defRPr sz="3600" b="1">
          <a:solidFill>
            <a:srgbClr val="000080"/>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ctr" rtl="0" eaLnBrk="1" fontAlgn="base" hangingPunct="1">
        <a:lnSpc>
          <a:spcPct val="90000"/>
        </a:lnSpc>
        <a:spcBef>
          <a:spcPct val="0"/>
        </a:spcBef>
        <a:spcAft>
          <a:spcPct val="0"/>
        </a:spcAft>
        <a:defRPr sz="3600" b="1">
          <a:solidFill>
            <a:srgbClr val="000080"/>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ctr" rtl="0" eaLnBrk="1" fontAlgn="base" hangingPunct="1">
        <a:lnSpc>
          <a:spcPct val="90000"/>
        </a:lnSpc>
        <a:spcBef>
          <a:spcPct val="0"/>
        </a:spcBef>
        <a:spcAft>
          <a:spcPct val="0"/>
        </a:spcAft>
        <a:defRPr sz="3600" b="1">
          <a:solidFill>
            <a:srgbClr val="000080"/>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ctr" rtl="0" eaLnBrk="1" fontAlgn="base" hangingPunct="1">
        <a:lnSpc>
          <a:spcPct val="90000"/>
        </a:lnSpc>
        <a:spcBef>
          <a:spcPct val="0"/>
        </a:spcBef>
        <a:spcAft>
          <a:spcPct val="0"/>
        </a:spcAft>
        <a:defRPr sz="3600" b="1">
          <a:solidFill>
            <a:srgbClr val="000080"/>
          </a:solidFill>
          <a:effectLst>
            <a:outerShdw blurRad="38100" dist="38100" dir="2700000" algn="tl">
              <a:srgbClr val="C0C0C0"/>
            </a:outerShdw>
          </a:effectLst>
          <a:latin typeface="Arial" charset="0"/>
        </a:defRPr>
      </a:lvl6pPr>
      <a:lvl7pPr marL="914400" algn="ctr" rtl="0" eaLnBrk="1" fontAlgn="base" hangingPunct="1">
        <a:lnSpc>
          <a:spcPct val="90000"/>
        </a:lnSpc>
        <a:spcBef>
          <a:spcPct val="0"/>
        </a:spcBef>
        <a:spcAft>
          <a:spcPct val="0"/>
        </a:spcAft>
        <a:defRPr sz="3600" b="1">
          <a:solidFill>
            <a:srgbClr val="000080"/>
          </a:solidFill>
          <a:effectLst>
            <a:outerShdw blurRad="38100" dist="38100" dir="2700000" algn="tl">
              <a:srgbClr val="C0C0C0"/>
            </a:outerShdw>
          </a:effectLst>
          <a:latin typeface="Arial" charset="0"/>
        </a:defRPr>
      </a:lvl7pPr>
      <a:lvl8pPr marL="1371600" algn="ctr" rtl="0" eaLnBrk="1" fontAlgn="base" hangingPunct="1">
        <a:lnSpc>
          <a:spcPct val="90000"/>
        </a:lnSpc>
        <a:spcBef>
          <a:spcPct val="0"/>
        </a:spcBef>
        <a:spcAft>
          <a:spcPct val="0"/>
        </a:spcAft>
        <a:defRPr sz="3600" b="1">
          <a:solidFill>
            <a:srgbClr val="000080"/>
          </a:solidFill>
          <a:effectLst>
            <a:outerShdw blurRad="38100" dist="38100" dir="2700000" algn="tl">
              <a:srgbClr val="C0C0C0"/>
            </a:outerShdw>
          </a:effectLst>
          <a:latin typeface="Arial" charset="0"/>
        </a:defRPr>
      </a:lvl8pPr>
      <a:lvl9pPr marL="1828800" algn="ctr" rtl="0" eaLnBrk="1" fontAlgn="base" hangingPunct="1">
        <a:lnSpc>
          <a:spcPct val="90000"/>
        </a:lnSpc>
        <a:spcBef>
          <a:spcPct val="0"/>
        </a:spcBef>
        <a:spcAft>
          <a:spcPct val="0"/>
        </a:spcAft>
        <a:defRPr sz="3600" b="1">
          <a:solidFill>
            <a:srgbClr val="000080"/>
          </a:solidFill>
          <a:effectLst>
            <a:outerShdw blurRad="38100" dist="38100" dir="2700000" algn="tl">
              <a:srgbClr val="C0C0C0"/>
            </a:outerShdw>
          </a:effectLst>
          <a:latin typeface="Arial" charset="0"/>
        </a:defRPr>
      </a:lvl9pPr>
    </p:titleStyle>
    <p:bodyStyle>
      <a:lvl1pPr marL="285750" indent="-285750" algn="l" rtl="0" eaLnBrk="1" fontAlgn="base" hangingPunct="1">
        <a:lnSpc>
          <a:spcPct val="90000"/>
        </a:lnSpc>
        <a:spcBef>
          <a:spcPct val="30000"/>
        </a:spcBef>
        <a:spcAft>
          <a:spcPct val="0"/>
        </a:spcAft>
        <a:defRPr sz="2800" b="1">
          <a:solidFill>
            <a:srgbClr val="ED181E"/>
          </a:solidFill>
          <a:latin typeface="Ubuntu"/>
          <a:ea typeface="ＭＳ Ｐゴシック" pitchFamily="-65" charset="-128"/>
          <a:cs typeface="Ubuntu"/>
        </a:defRPr>
      </a:lvl1pPr>
      <a:lvl2pPr marL="628650" indent="-228600" algn="l" rtl="0" eaLnBrk="1" fontAlgn="base" hangingPunct="1">
        <a:lnSpc>
          <a:spcPct val="90000"/>
        </a:lnSpc>
        <a:spcBef>
          <a:spcPct val="30000"/>
        </a:spcBef>
        <a:spcAft>
          <a:spcPct val="0"/>
        </a:spcAft>
        <a:buSzPct val="100000"/>
        <a:buChar char="•"/>
        <a:defRPr sz="2400" b="1">
          <a:solidFill>
            <a:schemeClr val="folHlink"/>
          </a:solidFill>
          <a:latin typeface="Ubuntu"/>
          <a:ea typeface="ＭＳ Ｐゴシック" pitchFamily="-107" charset="-128"/>
          <a:cs typeface="Ubuntu"/>
        </a:defRPr>
      </a:lvl2pPr>
      <a:lvl3pPr marL="971550" indent="-228600" algn="l" rtl="0" eaLnBrk="1" fontAlgn="base" hangingPunct="1">
        <a:lnSpc>
          <a:spcPct val="90000"/>
        </a:lnSpc>
        <a:spcBef>
          <a:spcPct val="30000"/>
        </a:spcBef>
        <a:spcAft>
          <a:spcPct val="0"/>
        </a:spcAft>
        <a:buSzPct val="100000"/>
        <a:buChar char="•"/>
        <a:defRPr sz="2400">
          <a:solidFill>
            <a:srgbClr val="006600"/>
          </a:solidFill>
          <a:latin typeface="Ubuntu"/>
          <a:ea typeface="Geneva" charset="-128"/>
          <a:cs typeface="Ubuntu"/>
        </a:defRPr>
      </a:lvl3pPr>
      <a:lvl4pPr marL="1257300" indent="-171450" algn="l" rtl="0" eaLnBrk="1" fontAlgn="base" hangingPunct="1">
        <a:lnSpc>
          <a:spcPct val="90000"/>
        </a:lnSpc>
        <a:spcBef>
          <a:spcPct val="30000"/>
        </a:spcBef>
        <a:spcAft>
          <a:spcPct val="0"/>
        </a:spcAft>
        <a:buSzPct val="100000"/>
        <a:buChar char="•"/>
        <a:defRPr sz="2000" b="1">
          <a:solidFill>
            <a:srgbClr val="DC0081"/>
          </a:solidFill>
          <a:latin typeface="Ubuntu"/>
          <a:ea typeface="Geneva" charset="-128"/>
          <a:cs typeface="Ubuntu"/>
        </a:defRPr>
      </a:lvl4pPr>
      <a:lvl5pPr marL="1543050" indent="-171450" algn="l" rtl="0" eaLnBrk="1" fontAlgn="base" hangingPunct="1">
        <a:lnSpc>
          <a:spcPct val="90000"/>
        </a:lnSpc>
        <a:spcBef>
          <a:spcPct val="30000"/>
        </a:spcBef>
        <a:spcAft>
          <a:spcPct val="0"/>
        </a:spcAft>
        <a:buSzPct val="100000"/>
        <a:buChar char="•"/>
        <a:defRPr sz="2000">
          <a:solidFill>
            <a:schemeClr val="tx2"/>
          </a:solidFill>
          <a:latin typeface="Ubuntu"/>
          <a:ea typeface="ＭＳ Ｐゴシック" pitchFamily="-110" charset="-128"/>
          <a:cs typeface="Ubuntu"/>
        </a:defRPr>
      </a:lvl5pPr>
      <a:lvl6pPr marL="2000250" indent="-171450" algn="l" rtl="0" eaLnBrk="1" fontAlgn="base" hangingPunct="1">
        <a:lnSpc>
          <a:spcPct val="90000"/>
        </a:lnSpc>
        <a:spcBef>
          <a:spcPct val="30000"/>
        </a:spcBef>
        <a:spcAft>
          <a:spcPct val="0"/>
        </a:spcAft>
        <a:buSzPct val="100000"/>
        <a:buChar char="•"/>
        <a:defRPr sz="2000">
          <a:solidFill>
            <a:schemeClr val="tx2"/>
          </a:solidFill>
          <a:latin typeface="+mn-lt"/>
        </a:defRPr>
      </a:lvl6pPr>
      <a:lvl7pPr marL="2457450" indent="-171450" algn="l" rtl="0" eaLnBrk="1" fontAlgn="base" hangingPunct="1">
        <a:lnSpc>
          <a:spcPct val="90000"/>
        </a:lnSpc>
        <a:spcBef>
          <a:spcPct val="30000"/>
        </a:spcBef>
        <a:spcAft>
          <a:spcPct val="0"/>
        </a:spcAft>
        <a:buSzPct val="100000"/>
        <a:buChar char="•"/>
        <a:defRPr sz="2000">
          <a:solidFill>
            <a:schemeClr val="tx2"/>
          </a:solidFill>
          <a:latin typeface="+mn-lt"/>
        </a:defRPr>
      </a:lvl7pPr>
      <a:lvl8pPr marL="2914650" indent="-171450" algn="l" rtl="0" eaLnBrk="1" fontAlgn="base" hangingPunct="1">
        <a:lnSpc>
          <a:spcPct val="90000"/>
        </a:lnSpc>
        <a:spcBef>
          <a:spcPct val="30000"/>
        </a:spcBef>
        <a:spcAft>
          <a:spcPct val="0"/>
        </a:spcAft>
        <a:buSzPct val="100000"/>
        <a:buChar char="•"/>
        <a:defRPr sz="2000">
          <a:solidFill>
            <a:schemeClr val="tx2"/>
          </a:solidFill>
          <a:latin typeface="+mn-lt"/>
        </a:defRPr>
      </a:lvl8pPr>
      <a:lvl9pPr marL="3371850" indent="-171450" algn="l" rtl="0" eaLnBrk="1" fontAlgn="base" hangingPunct="1">
        <a:lnSpc>
          <a:spcPct val="90000"/>
        </a:lnSpc>
        <a:spcBef>
          <a:spcPct val="30000"/>
        </a:spcBef>
        <a:spcAft>
          <a:spcPct val="0"/>
        </a:spcAft>
        <a:buSzPct val="10000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kumimoji="0"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kumimoji="0"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B8C2C617-F71C-4DF2-B259-2E472DF49C0B}" type="slidenum">
              <a:rPr kumimoji="0" lang="en-US" smtClean="0">
                <a:solidFill>
                  <a:srgbClr val="000000"/>
                </a:solidFill>
              </a:rPr>
              <a:pPr eaLnBrk="1" hangingPunct="1"/>
              <a:t>‹#›</a:t>
            </a:fld>
            <a:endParaRPr kumimoji="0"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kumimoji="0"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kumimoji="0"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B8C2C617-F71C-4DF2-B259-2E472DF49C0B}" type="slidenum">
              <a:rPr kumimoji="0" lang="en-US" smtClean="0">
                <a:solidFill>
                  <a:srgbClr val="000000"/>
                </a:solidFill>
              </a:rPr>
              <a:pPr eaLnBrk="1" hangingPunct="1"/>
              <a:t>‹#›</a:t>
            </a:fld>
            <a:endParaRPr kumimoji="0"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0C2E61D9-95C2-7541-B9EA-DB0BE64AFE3C}" type="datetimeFigureOut">
              <a:rPr kumimoji="0" lang="en-US" smtClean="0">
                <a:solidFill>
                  <a:prstClr val="black">
                    <a:tint val="75000"/>
                  </a:prstClr>
                </a:solidFill>
                <a:latin typeface="Calibri"/>
              </a:rPr>
              <a:pPr defTabSz="457200"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9B95DAD2-3CD1-5145-8B37-E56A6B042CC7}" type="slidenum">
              <a:rPr kumimoji="0" lang="en-US" smtClean="0">
                <a:solidFill>
                  <a:prstClr val="black">
                    <a:tint val="75000"/>
                  </a:prstClr>
                </a:solidFill>
                <a:latin typeface="Calibri"/>
              </a:rPr>
              <a:pPr defTabSz="457200" eaLnBrk="1" fontAlgn="auto" hangingPunct="1">
                <a:spcBef>
                  <a:spcPts val="0"/>
                </a:spcBef>
                <a:spcAft>
                  <a:spcPts val="0"/>
                </a:spcAft>
              </a:pPr>
              <a:t>‹#›</a:t>
            </a:fld>
            <a:endParaRPr kumimoji="0" lang="en-US">
              <a:solidFill>
                <a:prstClr val="black">
                  <a:tint val="75000"/>
                </a:prstClr>
              </a:solidFill>
              <a:latin typeface="Calibri"/>
            </a:endParaRPr>
          </a:p>
        </p:txBody>
      </p:sp>
    </p:spTree>
    <p:extLst>
      <p:ext uri="{BB962C8B-B14F-4D97-AF65-F5344CB8AC3E}">
        <p14:creationId xmlns:p14="http://schemas.microsoft.com/office/powerpoint/2010/main" xmlns="" val="956675078"/>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7200" y="6218238"/>
            <a:ext cx="2132013" cy="641350"/>
          </a:xfrm>
          <a:prstGeom prst="rect">
            <a:avLst/>
          </a:prstGeom>
          <a:noFill/>
          <a:ln>
            <a:noFill/>
          </a:ln>
          <a:effectLst/>
          <a:extLst>
            <a:ext uri="{909E8E84-426E-40DD-AFC4-6F175D3DCCD1}"/>
            <a:ext uri="{91240B29-F687-4F45-9708-019B960494DF}"/>
            <a:ext uri="{AF507438-7753-43E0-B8FC-AC1667EBCBE1}"/>
          </a:extLst>
        </p:spPr>
        <p:txBody>
          <a:bodyPr vert="horz" wrap="square" lIns="90000" tIns="46800" rIns="90000" bIns="46800" numCol="1" anchor="ctr" anchorCtr="0" compatLnSpc="1">
            <a:prstTxWarp prst="textNoShape">
              <a:avLst/>
            </a:prstTxWarp>
          </a:bodyPr>
          <a:lstStyle>
            <a:lvl1pPr>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mn-ea"/>
                <a:cs typeface="Arial" charset="0"/>
              </a:defRPr>
            </a:lvl1pPr>
          </a:lstStyle>
          <a:p>
            <a:pPr defTabSz="457200" eaLnBrk="1" hangingPunct="1">
              <a:defRPr/>
            </a:pPr>
            <a:r>
              <a:rPr kumimoji="0" lang="en-US" sz="1800"/>
              <a:t>July 24 th 2014</a:t>
            </a:r>
          </a:p>
        </p:txBody>
      </p:sp>
      <p:sp>
        <p:nvSpPr>
          <p:cNvPr id="1028" name="Rectangle 4"/>
          <p:cNvSpPr>
            <a:spLocks noGrp="1" noChangeArrowheads="1"/>
          </p:cNvSpPr>
          <p:nvPr>
            <p:ph type="ftr"/>
          </p:nvPr>
        </p:nvSpPr>
        <p:spPr bwMode="auto">
          <a:xfrm>
            <a:off x="3124200" y="6218238"/>
            <a:ext cx="2894013" cy="641350"/>
          </a:xfrm>
          <a:prstGeom prst="rect">
            <a:avLst/>
          </a:prstGeom>
          <a:noFill/>
          <a:ln>
            <a:noFill/>
          </a:ln>
          <a:effectLst/>
          <a:extLst>
            <a:ext uri="{909E8E84-426E-40DD-AFC4-6F175D3DCCD1}"/>
            <a:ext uri="{91240B29-F687-4F45-9708-019B960494DF}"/>
            <a:ext uri="{AF507438-7753-43E0-B8FC-AC1667EBCBE1}"/>
          </a:extLst>
        </p:spPr>
        <p:txBody>
          <a:bodyPr vert="horz" wrap="square" lIns="90000" tIns="46800" rIns="90000" bIns="46800" numCol="1" anchor="ctr" anchorCtr="0" compatLnSpc="1">
            <a:prstTxWarp prst="textNoShape">
              <a:avLst/>
            </a:prstTxWarp>
          </a:bodyPr>
          <a:lstStyle>
            <a:lvl1pPr>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mn-ea"/>
                <a:cs typeface="Arial" charset="0"/>
              </a:defRPr>
            </a:lvl1pPr>
          </a:lstStyle>
          <a:p>
            <a:pPr defTabSz="457200" eaLnBrk="1" hangingPunct="1">
              <a:defRPr/>
            </a:pPr>
            <a:r>
              <a:rPr kumimoji="0" lang="en-US" sz="1800"/>
              <a:t>EXO-14-001 Preapproval talk </a:t>
            </a:r>
            <a:endParaRPr kumimoji="0" lang="it-IT" sz="1800"/>
          </a:p>
        </p:txBody>
      </p:sp>
      <p:sp>
        <p:nvSpPr>
          <p:cNvPr id="1029" name="Rectangle 5"/>
          <p:cNvSpPr>
            <a:spLocks noGrp="1" noChangeArrowheads="1"/>
          </p:cNvSpPr>
          <p:nvPr>
            <p:ph type="sldNum"/>
          </p:nvPr>
        </p:nvSpPr>
        <p:spPr bwMode="auto">
          <a:xfrm>
            <a:off x="6553200" y="6354763"/>
            <a:ext cx="2132013" cy="366712"/>
          </a:xfrm>
          <a:prstGeom prst="rect">
            <a:avLst/>
          </a:prstGeom>
          <a:noFill/>
          <a:ln>
            <a:noFill/>
          </a:ln>
          <a:effectLst/>
          <a:extLst>
            <a:ext uri="{909E8E84-426E-40DD-AFC4-6F175D3DCCD1}"/>
            <a:ext uri="{91240B29-F687-4F45-9708-019B960494DF}"/>
            <a:ext uri="{AF507438-7753-43E0-B8FC-AC1667EBCBE1}"/>
          </a:extLst>
        </p:spPr>
        <p:txBody>
          <a:bodyPr vert="horz" wrap="square" lIns="90000" tIns="46800" rIns="90000" bIns="46800" numCol="1" anchor="ctr" anchorCtr="0" compatLnSpc="1">
            <a:prstTxWarp prst="textNoShape">
              <a:avLst/>
            </a:prstTxWarp>
          </a:bodyPr>
          <a:lstStyle>
            <a:lvl1pPr>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mn-ea"/>
                <a:cs typeface="Arial" charset="0"/>
              </a:defRPr>
            </a:lvl1pPr>
          </a:lstStyle>
          <a:p>
            <a:pPr defTabSz="457200" eaLnBrk="1" hangingPunct="1">
              <a:defRPr/>
            </a:pPr>
            <a:fld id="{ECC8CE65-BA95-4FC0-904A-9863A1EDD0A4}" type="slidenum">
              <a:rPr kumimoji="0" lang="it-IT" sz="1800"/>
              <a:pPr defTabSz="457200" eaLnBrk="1" hangingPunct="1">
                <a:defRPr/>
              </a:pPr>
              <a:t>‹#›</a:t>
            </a:fld>
            <a:endParaRPr kumimoji="0" lang="it-IT" sz="1800"/>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hf sldNum="0" hdr="0" ftr="0" dt="0"/>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DejaVu Sans" charset="0"/>
          <a:cs typeface="DejaVu Sans"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DejaVu Sans" charset="0"/>
          <a:cs typeface="DejaVu Sans"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DejaVu Sans" charset="0"/>
          <a:cs typeface="DejaVu Sans"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DejaVu Sans" charset="0"/>
          <a:cs typeface="DejaVu Sans"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DejaVu Sans" charset="0"/>
          <a:cs typeface="DejaVu Sans"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DejaVu Sans" charset="0"/>
          <a:cs typeface="DejaVu Sans"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DejaVu Sans" charset="0"/>
          <a:cs typeface="DejaVu Sans"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DejaVu Sans" charset="0"/>
          <a:cs typeface="DejaVu Sans"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0C2E61D9-95C2-7541-B9EA-DB0BE64AFE3C}" type="datetimeFigureOut">
              <a:rPr kumimoji="0" lang="en-US" smtClean="0">
                <a:solidFill>
                  <a:prstClr val="black">
                    <a:tint val="75000"/>
                  </a:prstClr>
                </a:solidFill>
                <a:latin typeface="Calibri"/>
              </a:rPr>
              <a:pPr defTabSz="457200"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9B95DAD2-3CD1-5145-8B37-E56A6B042CC7}" type="slidenum">
              <a:rPr kumimoji="0" lang="en-US" smtClean="0">
                <a:solidFill>
                  <a:prstClr val="black">
                    <a:tint val="75000"/>
                  </a:prstClr>
                </a:solidFill>
                <a:latin typeface="Calibri"/>
              </a:rPr>
              <a:pPr defTabSz="457200" eaLnBrk="1" fontAlgn="auto" hangingPunct="1">
                <a:spcBef>
                  <a:spcPts val="0"/>
                </a:spcBef>
                <a:spcAft>
                  <a:spcPts val="0"/>
                </a:spcAft>
              </a:pPr>
              <a:t>‹#›</a:t>
            </a:fld>
            <a:endParaRPr kumimoji="0" lang="en-US">
              <a:solidFill>
                <a:prstClr val="black">
                  <a:tint val="75000"/>
                </a:prstClr>
              </a:solidFill>
              <a:latin typeface="Calibri"/>
            </a:endParaRPr>
          </a:p>
        </p:txBody>
      </p:sp>
    </p:spTree>
    <p:extLst>
      <p:ext uri="{BB962C8B-B14F-4D97-AF65-F5344CB8AC3E}">
        <p14:creationId xmlns="" xmlns:p14="http://schemas.microsoft.com/office/powerpoint/2010/main" val="956675078"/>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0C2E61D9-95C2-7541-B9EA-DB0BE64AFE3C}" type="datetimeFigureOut">
              <a:rPr kumimoji="0" lang="en-US" smtClean="0">
                <a:solidFill>
                  <a:prstClr val="black">
                    <a:tint val="75000"/>
                  </a:prstClr>
                </a:solidFill>
                <a:latin typeface="Calibri"/>
              </a:rPr>
              <a:pPr defTabSz="457200"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9B95DAD2-3CD1-5145-8B37-E56A6B042CC7}" type="slidenum">
              <a:rPr kumimoji="0" lang="en-US" smtClean="0">
                <a:solidFill>
                  <a:prstClr val="black">
                    <a:tint val="75000"/>
                  </a:prstClr>
                </a:solidFill>
                <a:latin typeface="Calibri"/>
              </a:rPr>
              <a:pPr defTabSz="457200" eaLnBrk="1" fontAlgn="auto" hangingPunct="1">
                <a:spcBef>
                  <a:spcPts val="0"/>
                </a:spcBef>
                <a:spcAft>
                  <a:spcPts val="0"/>
                </a:spcAft>
              </a:pPr>
              <a:t>‹#›</a:t>
            </a:fld>
            <a:endParaRPr kumimoji="0" lang="en-US">
              <a:solidFill>
                <a:prstClr val="black">
                  <a:tint val="75000"/>
                </a:prstClr>
              </a:solidFill>
              <a:latin typeface="Calibri"/>
            </a:endParaRPr>
          </a:p>
        </p:txBody>
      </p:sp>
    </p:spTree>
    <p:extLst>
      <p:ext uri="{BB962C8B-B14F-4D97-AF65-F5344CB8AC3E}">
        <p14:creationId xmlns="" xmlns:p14="http://schemas.microsoft.com/office/powerpoint/2010/main" val="956675078"/>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alpha val="40000"/>
              </a:schemeClr>
            </a:gs>
            <a:gs pos="50000">
              <a:schemeClr val="accent1">
                <a:tint val="44500"/>
                <a:satMod val="160000"/>
                <a:alpha val="40000"/>
              </a:schemeClr>
            </a:gs>
            <a:gs pos="100000">
              <a:schemeClr val="accent1">
                <a:tint val="23500"/>
                <a:satMod val="160000"/>
                <a:alpha val="40000"/>
              </a:schemeClr>
            </a:gs>
          </a:gsLst>
          <a:lin ang="81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D1389635-815A-402D-A2DB-3646602762B6}" type="datetime1">
              <a:rPr kumimoji="0" lang="en-US" smtClean="0">
                <a:solidFill>
                  <a:prstClr val="black">
                    <a:tint val="75000"/>
                  </a:prstClr>
                </a:solidFill>
                <a:latin typeface="Calibri"/>
              </a:rPr>
              <a:pPr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2368495-21FC-40D1-99CA-CB996F08F478}" type="slidenum">
              <a:rPr kumimoji="0" lang="en-US" smtClean="0">
                <a:solidFill>
                  <a:prstClr val="black">
                    <a:tint val="75000"/>
                  </a:prstClr>
                </a:solidFill>
                <a:latin typeface="Calibri"/>
              </a:rPr>
              <a:pPr eaLnBrk="1" fontAlgn="auto" hangingPunct="1">
                <a:spcBef>
                  <a:spcPts val="0"/>
                </a:spcBef>
                <a:spcAft>
                  <a:spcPts val="0"/>
                </a:spcAft>
              </a:pPr>
              <a:t>‹#›</a:t>
            </a:fld>
            <a:endParaRPr kumimoji="0" lang="en-US">
              <a:solidFill>
                <a:prstClr val="black">
                  <a:tint val="75000"/>
                </a:prstClr>
              </a:solidFill>
              <a:latin typeface="Calibri"/>
            </a:endParaRPr>
          </a:p>
        </p:txBody>
      </p:sp>
    </p:spTree>
    <p:extLst>
      <p:ext uri="{BB962C8B-B14F-4D97-AF65-F5344CB8AC3E}">
        <p14:creationId xmlns="" xmlns:p14="http://schemas.microsoft.com/office/powerpoint/2010/main" val="3541474605"/>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accent2"/>
                </a:solidFill>
              </a:defRPr>
            </a:lvl1pPr>
          </a:lstStyle>
          <a:p>
            <a:pPr eaLnBrk="1" hangingPunct="1"/>
            <a:fld id="{F51D0C8C-D3C2-4DBD-8F7B-2AE41EEB9CBF}" type="datetime1">
              <a:rPr kumimoji="0" lang="en-US" smtClean="0">
                <a:solidFill>
                  <a:srgbClr val="3333CC"/>
                </a:solidFill>
                <a:latin typeface="Times New Roman" pitchFamily="18" charset="0"/>
              </a:rPr>
              <a:pPr eaLnBrk="1" hangingPunct="1"/>
              <a:t>7/16/2014</a:t>
            </a:fld>
            <a:endParaRPr kumimoji="0" lang="it-IT" smtClean="0">
              <a:solidFill>
                <a:srgbClr val="3333CC"/>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accent2"/>
                </a:solidFill>
              </a:defRPr>
            </a:lvl1pPr>
          </a:lstStyle>
          <a:p>
            <a:pPr eaLnBrk="1" hangingPunct="1"/>
            <a:endParaRPr kumimoji="0" lang="it-IT" smtClean="0">
              <a:solidFill>
                <a:srgbClr val="3333CC"/>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accent2"/>
                </a:solidFill>
              </a:defRPr>
            </a:lvl1pPr>
          </a:lstStyle>
          <a:p>
            <a:pPr eaLnBrk="1" hangingPunct="1"/>
            <a:fld id="{9CA7FC1D-179F-41B6-868D-E9EEDD8F7AD6}" type="slidenum">
              <a:rPr kumimoji="0" lang="it-IT" smtClean="0">
                <a:solidFill>
                  <a:srgbClr val="3333CC"/>
                </a:solidFill>
                <a:latin typeface="Times New Roman" pitchFamily="18" charset="0"/>
              </a:rPr>
              <a:pPr eaLnBrk="1" hangingPunct="1"/>
              <a:t>‹#›</a:t>
            </a:fld>
            <a:endParaRPr kumimoji="0" lang="it-IT" smtClean="0">
              <a:solidFill>
                <a:srgbClr val="3333CC"/>
              </a:solidFill>
              <a:latin typeface="Times New Roman" pitchFamily="18" charset="0"/>
            </a:endParaRPr>
          </a:p>
        </p:txBody>
      </p:sp>
      <p:pic>
        <p:nvPicPr>
          <p:cNvPr id="1031" name="Picture 1"/>
          <p:cNvPicPr>
            <a:picLocks noChangeAspect="1" noChangeArrowheads="1"/>
          </p:cNvPicPr>
          <p:nvPr userDrawn="1"/>
        </p:nvPicPr>
        <p:blipFill>
          <a:blip r:embed="rId14" cstate="print"/>
          <a:srcRect/>
          <a:stretch>
            <a:fillRect/>
          </a:stretch>
        </p:blipFill>
        <p:spPr bwMode="auto">
          <a:xfrm>
            <a:off x="3" y="3"/>
            <a:ext cx="971550" cy="963613"/>
          </a:xfrm>
          <a:prstGeom prst="rect">
            <a:avLst/>
          </a:prstGeom>
          <a:noFill/>
          <a:ln w="9525">
            <a:noFill/>
            <a:miter lim="800000"/>
            <a:headEnd/>
            <a:tailEnd/>
          </a:ln>
        </p:spPr>
      </p:pic>
      <p:pic>
        <p:nvPicPr>
          <p:cNvPr id="1032" name="Picture 8" descr="infnlogo"/>
          <p:cNvPicPr>
            <a:picLocks noChangeAspect="1" noChangeArrowheads="1"/>
          </p:cNvPicPr>
          <p:nvPr userDrawn="1"/>
        </p:nvPicPr>
        <p:blipFill>
          <a:blip r:embed="rId15" cstate="print"/>
          <a:srcRect/>
          <a:stretch>
            <a:fillRect/>
          </a:stretch>
        </p:blipFill>
        <p:spPr bwMode="auto">
          <a:xfrm>
            <a:off x="8027988" y="2"/>
            <a:ext cx="1116012" cy="981075"/>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68"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alpha val="40000"/>
              </a:schemeClr>
            </a:gs>
            <a:gs pos="50000">
              <a:schemeClr val="accent1">
                <a:tint val="44500"/>
                <a:satMod val="160000"/>
                <a:alpha val="40000"/>
              </a:schemeClr>
            </a:gs>
            <a:gs pos="100000">
              <a:schemeClr val="accent1">
                <a:tint val="23500"/>
                <a:satMod val="160000"/>
                <a:alpha val="40000"/>
              </a:schemeClr>
            </a:gs>
          </a:gsLst>
          <a:lin ang="81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A94628F-1629-4729-8260-AA75C9BC1C78}" type="datetime1">
              <a:rPr kumimoji="0" lang="en-US" smtClean="0">
                <a:solidFill>
                  <a:prstClr val="black">
                    <a:tint val="75000"/>
                  </a:prstClr>
                </a:solidFill>
                <a:latin typeface="Calibri"/>
              </a:rPr>
              <a:pPr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2368495-21FC-40D1-99CA-CB996F08F478}" type="slidenum">
              <a:rPr kumimoji="0" lang="en-US" smtClean="0">
                <a:solidFill>
                  <a:prstClr val="black">
                    <a:tint val="75000"/>
                  </a:prstClr>
                </a:solidFill>
                <a:latin typeface="Calibri"/>
              </a:rPr>
              <a:pPr eaLnBrk="1" fontAlgn="auto" hangingPunct="1">
                <a:spcBef>
                  <a:spcPts val="0"/>
                </a:spcBef>
                <a:spcAft>
                  <a:spcPts val="0"/>
                </a:spcAft>
              </a:pPr>
              <a:t>‹#›</a:t>
            </a:fld>
            <a:endParaRPr kumimoji="0"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alpha val="40000"/>
              </a:schemeClr>
            </a:gs>
            <a:gs pos="50000">
              <a:schemeClr val="accent1">
                <a:tint val="44500"/>
                <a:satMod val="160000"/>
                <a:alpha val="40000"/>
              </a:schemeClr>
            </a:gs>
            <a:gs pos="100000">
              <a:schemeClr val="accent1">
                <a:tint val="23500"/>
                <a:satMod val="160000"/>
                <a:alpha val="4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A5AF6B3-31F5-4D95-B6A0-D037FA2DECDB}" type="datetime1">
              <a:rPr kumimoji="0" lang="en-US" smtClean="0">
                <a:solidFill>
                  <a:prstClr val="black">
                    <a:tint val="75000"/>
                  </a:prstClr>
                </a:solidFill>
                <a:latin typeface="Calibri"/>
              </a:rPr>
              <a:pPr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81A4129-29A8-4B75-B163-8FE9613D7D52}" type="slidenum">
              <a:rPr kumimoji="0" lang="en-US" smtClean="0">
                <a:solidFill>
                  <a:prstClr val="black">
                    <a:tint val="75000"/>
                  </a:prstClr>
                </a:solidFill>
                <a:latin typeface="Calibri"/>
              </a:rPr>
              <a:pPr eaLnBrk="1" fontAlgn="auto" hangingPunct="1">
                <a:spcBef>
                  <a:spcPts val="0"/>
                </a:spcBef>
                <a:spcAft>
                  <a:spcPts val="0"/>
                </a:spcAft>
              </a:pPr>
              <a:t>‹#›</a:t>
            </a:fld>
            <a:endParaRPr kumimoji="0"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alpha val="40000"/>
              </a:schemeClr>
            </a:gs>
            <a:gs pos="50000">
              <a:schemeClr val="accent1">
                <a:tint val="44500"/>
                <a:satMod val="160000"/>
                <a:alpha val="40000"/>
              </a:schemeClr>
            </a:gs>
            <a:gs pos="100000">
              <a:schemeClr val="accent1">
                <a:tint val="23500"/>
                <a:satMod val="160000"/>
                <a:alpha val="4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9754F1F-5552-4D0A-B91F-1FDEDB4606A5}" type="datetime1">
              <a:rPr kumimoji="0" lang="en-US" smtClean="0">
                <a:solidFill>
                  <a:prstClr val="black">
                    <a:tint val="75000"/>
                  </a:prstClr>
                </a:solidFill>
                <a:latin typeface="Calibri"/>
              </a:rPr>
              <a:pPr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81A4129-29A8-4B75-B163-8FE9613D7D52}" type="slidenum">
              <a:rPr kumimoji="0" lang="en-US" smtClean="0">
                <a:solidFill>
                  <a:prstClr val="black">
                    <a:tint val="75000"/>
                  </a:prstClr>
                </a:solidFill>
                <a:latin typeface="Calibri"/>
              </a:rPr>
              <a:pPr eaLnBrk="1" fontAlgn="auto" hangingPunct="1">
                <a:spcBef>
                  <a:spcPts val="0"/>
                </a:spcBef>
                <a:spcAft>
                  <a:spcPts val="0"/>
                </a:spcAft>
              </a:pPr>
              <a:t>‹#›</a:t>
            </a:fld>
            <a:endParaRPr kumimoji="0"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alpha val="40000"/>
              </a:schemeClr>
            </a:gs>
            <a:gs pos="50000">
              <a:schemeClr val="accent1">
                <a:tint val="44500"/>
                <a:satMod val="160000"/>
                <a:alpha val="40000"/>
              </a:schemeClr>
            </a:gs>
            <a:gs pos="100000">
              <a:schemeClr val="accent1">
                <a:tint val="23500"/>
                <a:satMod val="160000"/>
                <a:alpha val="4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2D75221-6DBA-489B-B8A8-288B91F4218C}" type="datetime1">
              <a:rPr kumimoji="0" lang="en-US" smtClean="0">
                <a:solidFill>
                  <a:prstClr val="black">
                    <a:tint val="75000"/>
                  </a:prstClr>
                </a:solidFill>
                <a:latin typeface="Calibri"/>
              </a:rPr>
              <a:pPr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81A4129-29A8-4B75-B163-8FE9613D7D52}" type="slidenum">
              <a:rPr kumimoji="0" lang="en-US" smtClean="0">
                <a:solidFill>
                  <a:prstClr val="black">
                    <a:tint val="75000"/>
                  </a:prstClr>
                </a:solidFill>
                <a:latin typeface="Calibri"/>
              </a:rPr>
              <a:pPr eaLnBrk="1" fontAlgn="auto" hangingPunct="1">
                <a:spcBef>
                  <a:spcPts val="0"/>
                </a:spcBef>
                <a:spcAft>
                  <a:spcPts val="0"/>
                </a:spcAft>
              </a:pPr>
              <a:t>‹#›</a:t>
            </a:fld>
            <a:endParaRPr kumimoji="0"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8" cstate="print">
            <a:extLst>
              <a:ext uri="{28A0092B-C50C-407E-A947-70E740481C1C}">
                <a14:useLocalDpi xmlns:a14="http://schemas.microsoft.com/office/drawing/2010/main" xmlns=""/>
              </a:ext>
            </a:extLst>
          </a:blip>
          <a:stretch>
            <a:fillRect/>
          </a:stretch>
        </p:blipFill>
        <p:spPr>
          <a:xfrm>
            <a:off x="38104" y="6194013"/>
            <a:ext cx="937557" cy="637538"/>
          </a:xfrm>
          <a:prstGeom prst="rect">
            <a:avLst/>
          </a:prstGeom>
        </p:spPr>
      </p:pic>
      <p:sp>
        <p:nvSpPr>
          <p:cNvPr id="8200" name="Rectangle 8"/>
          <p:cNvSpPr>
            <a:spLocks noGrp="1" noChangeArrowheads="1"/>
          </p:cNvSpPr>
          <p:nvPr>
            <p:ph type="body" idx="1"/>
          </p:nvPr>
        </p:nvSpPr>
        <p:spPr bwMode="auto">
          <a:xfrm>
            <a:off x="1145603" y="1154113"/>
            <a:ext cx="7895213" cy="5627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13" descr="cms-logo"/>
          <p:cNvPicPr>
            <a:picLocks noChangeAspect="1" noChangeArrowheads="1"/>
          </p:cNvPicPr>
          <p:nvPr/>
        </p:nvPicPr>
        <p:blipFill>
          <a:blip r:embed="rId9" cstate="print">
            <a:extLst>
              <a:ext uri="{28A0092B-C50C-407E-A947-70E740481C1C}">
                <a14:useLocalDpi xmlns:a14="http://schemas.microsoft.com/office/drawing/2010/main" xmlns=""/>
              </a:ext>
            </a:extLst>
          </a:blip>
          <a:srcRect/>
          <a:stretch>
            <a:fillRect/>
          </a:stretch>
        </p:blipFill>
        <p:spPr bwMode="auto">
          <a:xfrm>
            <a:off x="50800" y="50800"/>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image_orange_new.jpg"/>
          <p:cNvPicPr>
            <a:picLocks noChangeAspect="1"/>
          </p:cNvPicPr>
          <p:nvPr userDrawn="1"/>
        </p:nvPicPr>
        <p:blipFill>
          <a:blip r:embed="rId10" cstate="print">
            <a:extLst>
              <a:ext uri="{28A0092B-C50C-407E-A947-70E740481C1C}">
                <a14:useLocalDpi xmlns:a14="http://schemas.microsoft.com/office/drawing/2010/main" xmlns=""/>
              </a:ext>
            </a:extLst>
          </a:blip>
          <a:stretch>
            <a:fillRect/>
          </a:stretch>
        </p:blipFill>
        <p:spPr>
          <a:xfrm>
            <a:off x="29133" y="1784736"/>
            <a:ext cx="887867" cy="760173"/>
          </a:xfrm>
          <a:prstGeom prst="rect">
            <a:avLst/>
          </a:prstGeom>
        </p:spPr>
      </p:pic>
      <p:pic>
        <p:nvPicPr>
          <p:cNvPr id="17" name="Picture 16"/>
          <p:cNvPicPr>
            <a:picLocks noChangeAspect="1"/>
          </p:cNvPicPr>
          <p:nvPr userDrawn="1"/>
        </p:nvPicPr>
        <p:blipFill>
          <a:blip r:embed="rId11" cstate="print">
            <a:extLst>
              <a:ext uri="{28A0092B-C50C-407E-A947-70E740481C1C}">
                <a14:useLocalDpi xmlns:a14="http://schemas.microsoft.com/office/drawing/2010/main" xmlns=""/>
              </a:ext>
            </a:extLst>
          </a:blip>
          <a:stretch>
            <a:fillRect/>
          </a:stretch>
        </p:blipFill>
        <p:spPr>
          <a:xfrm>
            <a:off x="42861" y="4677706"/>
            <a:ext cx="782640" cy="732608"/>
          </a:xfrm>
          <a:prstGeom prst="rect">
            <a:avLst/>
          </a:prstGeom>
        </p:spPr>
      </p:pic>
      <p:pic>
        <p:nvPicPr>
          <p:cNvPr id="18" name="Picture 17"/>
          <p:cNvPicPr>
            <a:picLocks noChangeAspect="1"/>
          </p:cNvPicPr>
          <p:nvPr userDrawn="1"/>
        </p:nvPicPr>
        <p:blipFill>
          <a:blip r:embed="rId12" cstate="print">
            <a:extLst>
              <a:ext uri="{28A0092B-C50C-407E-A947-70E740481C1C}">
                <a14:useLocalDpi xmlns:a14="http://schemas.microsoft.com/office/drawing/2010/main" xmlns=""/>
              </a:ext>
            </a:extLst>
          </a:blip>
          <a:stretch>
            <a:fillRect/>
          </a:stretch>
        </p:blipFill>
        <p:spPr>
          <a:xfrm>
            <a:off x="30162" y="5402735"/>
            <a:ext cx="820741" cy="805471"/>
          </a:xfrm>
          <a:prstGeom prst="rect">
            <a:avLst/>
          </a:prstGeom>
        </p:spPr>
      </p:pic>
      <p:pic>
        <p:nvPicPr>
          <p:cNvPr id="20" name="Picture 19"/>
          <p:cNvPicPr>
            <a:picLocks noChangeAspect="1"/>
          </p:cNvPicPr>
          <p:nvPr userDrawn="1"/>
        </p:nvPicPr>
        <p:blipFill>
          <a:blip r:embed="rId13" cstate="print"/>
          <a:stretch>
            <a:fillRect/>
          </a:stretch>
        </p:blipFill>
        <p:spPr>
          <a:xfrm>
            <a:off x="-12698" y="3951640"/>
            <a:ext cx="909640" cy="731369"/>
          </a:xfrm>
          <a:prstGeom prst="rect">
            <a:avLst/>
          </a:prstGeom>
        </p:spPr>
      </p:pic>
      <p:pic>
        <p:nvPicPr>
          <p:cNvPr id="25" name="Picture 24"/>
          <p:cNvPicPr>
            <a:picLocks noChangeAspect="1"/>
          </p:cNvPicPr>
          <p:nvPr userDrawn="1"/>
        </p:nvPicPr>
        <p:blipFill rotWithShape="1">
          <a:blip r:embed="rId14" cstate="print">
            <a:extLst>
              <a:ext uri="{28A0092B-C50C-407E-A947-70E740481C1C}">
                <a14:useLocalDpi xmlns:a14="http://schemas.microsoft.com/office/drawing/2010/main" xmlns=""/>
              </a:ext>
            </a:extLst>
          </a:blip>
          <a:srcRect/>
          <a:stretch/>
        </p:blipFill>
        <p:spPr>
          <a:xfrm>
            <a:off x="29133" y="2525047"/>
            <a:ext cx="847167" cy="689993"/>
          </a:xfrm>
          <a:prstGeom prst="rect">
            <a:avLst/>
          </a:prstGeom>
        </p:spPr>
      </p:pic>
      <p:pic>
        <p:nvPicPr>
          <p:cNvPr id="22" name="Picture 21"/>
          <p:cNvPicPr>
            <a:picLocks noChangeAspect="1"/>
          </p:cNvPicPr>
          <p:nvPr userDrawn="1"/>
        </p:nvPicPr>
        <p:blipFill>
          <a:blip r:embed="rId15" cstate="print">
            <a:extLst>
              <a:ext uri="{28A0092B-C50C-407E-A947-70E740481C1C}">
                <a14:useLocalDpi xmlns:a14="http://schemas.microsoft.com/office/drawing/2010/main" xmlns=""/>
              </a:ext>
            </a:extLst>
          </a:blip>
          <a:stretch>
            <a:fillRect/>
          </a:stretch>
        </p:blipFill>
        <p:spPr>
          <a:xfrm>
            <a:off x="-7939" y="3240434"/>
            <a:ext cx="898684" cy="647700"/>
          </a:xfrm>
          <a:prstGeom prst="rect">
            <a:avLst/>
          </a:prstGeom>
        </p:spPr>
      </p:pic>
      <p:sp>
        <p:nvSpPr>
          <p:cNvPr id="30" name="Rectangle 11"/>
          <p:cNvSpPr txBox="1">
            <a:spLocks noChangeArrowheads="1"/>
          </p:cNvSpPr>
          <p:nvPr userDrawn="1"/>
        </p:nvSpPr>
        <p:spPr bwMode="auto">
          <a:xfrm rot="16200000">
            <a:off x="605381" y="6291257"/>
            <a:ext cx="812801" cy="270954"/>
          </a:xfrm>
          <a:prstGeom prst="rect">
            <a:avLst/>
          </a:prstGeom>
          <a:solidFill>
            <a:srgbClr val="FF8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buNone/>
              <a:defRPr sz="1400" b="1"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kumimoji="0" lang="en-US" sz="1200" dirty="0" smtClean="0">
                <a:solidFill>
                  <a:srgbClr val="FFFFFF"/>
                </a:solidFill>
              </a:rPr>
              <a:t>Slide </a:t>
            </a:r>
            <a:fld id="{431D8192-49E5-5B45-844D-4A8EC4349628}" type="slidenum">
              <a:rPr kumimoji="0" lang="en-US" sz="1200" smtClean="0">
                <a:solidFill>
                  <a:srgbClr val="FFFFFF"/>
                </a:solidFill>
              </a:rPr>
              <a:pPr fontAlgn="auto">
                <a:spcBef>
                  <a:spcPts val="0"/>
                </a:spcBef>
                <a:spcAft>
                  <a:spcPts val="0"/>
                </a:spcAft>
              </a:pPr>
              <a:t>‹#›</a:t>
            </a:fld>
            <a:endParaRPr kumimoji="0" lang="en-US" sz="1200" dirty="0">
              <a:solidFill>
                <a:srgbClr val="FFFFFF"/>
              </a:solidFill>
            </a:endParaRPr>
          </a:p>
        </p:txBody>
      </p:sp>
      <p:pic>
        <p:nvPicPr>
          <p:cNvPr id="11" name="Picture 10" descr="HZZ.png"/>
          <p:cNvPicPr>
            <a:picLocks noChangeAspect="1"/>
          </p:cNvPicPr>
          <p:nvPr userDrawn="1"/>
        </p:nvPicPr>
        <p:blipFill>
          <a:blip r:embed="rId16" cstate="print">
            <a:extLst>
              <a:ext uri="{28A0092B-C50C-407E-A947-70E740481C1C}">
                <a14:useLocalDpi xmlns:a14="http://schemas.microsoft.com/office/drawing/2010/main" xmlns=""/>
              </a:ext>
            </a:extLst>
          </a:blip>
          <a:stretch>
            <a:fillRect/>
          </a:stretch>
        </p:blipFill>
        <p:spPr>
          <a:xfrm>
            <a:off x="41816" y="1154110"/>
            <a:ext cx="985035" cy="630620"/>
          </a:xfrm>
          <a:prstGeom prst="rect">
            <a:avLst/>
          </a:prstGeom>
        </p:spPr>
      </p:pic>
      <p:sp>
        <p:nvSpPr>
          <p:cNvPr id="14" name="Footer Placeholder 5"/>
          <p:cNvSpPr>
            <a:spLocks noGrp="1"/>
          </p:cNvSpPr>
          <p:nvPr>
            <p:ph type="ftr" sz="quarter" idx="3"/>
          </p:nvPr>
        </p:nvSpPr>
        <p:spPr>
          <a:xfrm rot="16200000">
            <a:off x="-1434590" y="3463447"/>
            <a:ext cx="4891088" cy="269300"/>
          </a:xfrm>
          <a:prstGeom prst="rect">
            <a:avLst/>
          </a:prstGeom>
          <a:solidFill>
            <a:srgbClr val="1696DE"/>
          </a:solidFill>
          <a:ln>
            <a:noFill/>
          </a:ln>
        </p:spPr>
        <p:txBody>
          <a:bodyPr vert="horz" lIns="91440" tIns="45720" rIns="91440" bIns="45720" rtlCol="0" anchor="ctr"/>
          <a:lstStyle>
            <a:lvl1pPr algn="ctr">
              <a:defRPr sz="1200">
                <a:solidFill>
                  <a:srgbClr val="FFFFFF"/>
                </a:solidFill>
              </a:defRPr>
            </a:lvl1pPr>
          </a:lstStyle>
          <a:p>
            <a:pPr defTabSz="457200" eaLnBrk="1" fontAlgn="auto" hangingPunct="1">
              <a:spcBef>
                <a:spcPts val="0"/>
              </a:spcBef>
              <a:spcAft>
                <a:spcPts val="0"/>
              </a:spcAft>
            </a:pPr>
            <a:r>
              <a:rPr kumimoji="0" lang="en-US" smtClean="0">
                <a:latin typeface="Arial"/>
              </a:rPr>
              <a:t>Greg Landsberg - Physics Highlights - UC CMS Meeting 5/20/13</a:t>
            </a:r>
            <a:endParaRPr kumimoji="0" lang="en-US" dirty="0">
              <a:latin typeface="Arial"/>
            </a:endParaRPr>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Dom Casual" charset="0"/>
          <a:ea typeface="ＭＳ Ｐゴシック" charset="0"/>
        </a:defRPr>
      </a:lvl2pPr>
      <a:lvl3pPr algn="ctr" rtl="0" eaLnBrk="1" fontAlgn="base" hangingPunct="1">
        <a:spcBef>
          <a:spcPct val="0"/>
        </a:spcBef>
        <a:spcAft>
          <a:spcPct val="0"/>
        </a:spcAft>
        <a:defRPr sz="4400">
          <a:solidFill>
            <a:schemeClr val="tx2"/>
          </a:solidFill>
          <a:latin typeface="Dom Casual" charset="0"/>
          <a:ea typeface="ＭＳ Ｐゴシック" charset="0"/>
        </a:defRPr>
      </a:lvl3pPr>
      <a:lvl4pPr algn="ctr" rtl="0" eaLnBrk="1" fontAlgn="base" hangingPunct="1">
        <a:spcBef>
          <a:spcPct val="0"/>
        </a:spcBef>
        <a:spcAft>
          <a:spcPct val="0"/>
        </a:spcAft>
        <a:defRPr sz="4400">
          <a:solidFill>
            <a:schemeClr val="tx2"/>
          </a:solidFill>
          <a:latin typeface="Dom Casual" charset="0"/>
          <a:ea typeface="ＭＳ Ｐゴシック" charset="0"/>
        </a:defRPr>
      </a:lvl4pPr>
      <a:lvl5pPr algn="ctr" rtl="0" eaLnBrk="1" fontAlgn="base" hangingPunct="1">
        <a:spcBef>
          <a:spcPct val="0"/>
        </a:spcBef>
        <a:spcAft>
          <a:spcPct val="0"/>
        </a:spcAft>
        <a:defRPr sz="4400">
          <a:solidFill>
            <a:schemeClr val="tx2"/>
          </a:solidFill>
          <a:latin typeface="Dom Casual" charset="0"/>
          <a:ea typeface="ＭＳ Ｐゴシック" charset="0"/>
        </a:defRPr>
      </a:lvl5pPr>
      <a:lvl6pPr marL="457200" algn="ctr" rtl="0" eaLnBrk="1" fontAlgn="base" hangingPunct="1">
        <a:spcBef>
          <a:spcPct val="0"/>
        </a:spcBef>
        <a:spcAft>
          <a:spcPct val="0"/>
        </a:spcAft>
        <a:defRPr sz="4400">
          <a:solidFill>
            <a:schemeClr val="tx2"/>
          </a:solidFill>
          <a:latin typeface="Dom Casual" charset="0"/>
          <a:ea typeface="ＭＳ Ｐゴシック" charset="0"/>
        </a:defRPr>
      </a:lvl6pPr>
      <a:lvl7pPr marL="914400" algn="ctr" rtl="0" eaLnBrk="1" fontAlgn="base" hangingPunct="1">
        <a:spcBef>
          <a:spcPct val="0"/>
        </a:spcBef>
        <a:spcAft>
          <a:spcPct val="0"/>
        </a:spcAft>
        <a:defRPr sz="4400">
          <a:solidFill>
            <a:schemeClr val="tx2"/>
          </a:solidFill>
          <a:latin typeface="Dom Casual" charset="0"/>
          <a:ea typeface="ＭＳ Ｐゴシック" charset="0"/>
        </a:defRPr>
      </a:lvl7pPr>
      <a:lvl8pPr marL="1371600" algn="ctr" rtl="0" eaLnBrk="1" fontAlgn="base" hangingPunct="1">
        <a:spcBef>
          <a:spcPct val="0"/>
        </a:spcBef>
        <a:spcAft>
          <a:spcPct val="0"/>
        </a:spcAft>
        <a:defRPr sz="4400">
          <a:solidFill>
            <a:schemeClr val="tx2"/>
          </a:solidFill>
          <a:latin typeface="Dom Casual" charset="0"/>
          <a:ea typeface="ＭＳ Ｐゴシック" charset="0"/>
        </a:defRPr>
      </a:lvl8pPr>
      <a:lvl9pPr marL="1828800" algn="ctr" rtl="0" eaLnBrk="1" fontAlgn="base" hangingPunct="1">
        <a:spcBef>
          <a:spcPct val="0"/>
        </a:spcBef>
        <a:spcAft>
          <a:spcPct val="0"/>
        </a:spcAft>
        <a:defRPr sz="4400">
          <a:solidFill>
            <a:schemeClr val="tx2"/>
          </a:solidFill>
          <a:latin typeface="Dom Casual" charset="0"/>
          <a:ea typeface="ＭＳ Ｐゴシック" charset="0"/>
        </a:defRPr>
      </a:lvl9pPr>
    </p:titleStyle>
    <p:bodyStyle>
      <a:lvl1pPr marL="342900" indent="-342900" algn="l" rtl="0" eaLnBrk="1" fontAlgn="base" hangingPunct="1">
        <a:spcBef>
          <a:spcPct val="20000"/>
        </a:spcBef>
        <a:spcAft>
          <a:spcPct val="0"/>
        </a:spcAft>
        <a:buClr>
          <a:schemeClr val="folHlink"/>
        </a:buClr>
        <a:buSzPct val="90000"/>
        <a:buFont typeface="Wingdings 2" charset="0"/>
        <a:buChar char="¢"/>
        <a:defRPr sz="2800">
          <a:solidFill>
            <a:schemeClr val="tx1"/>
          </a:solidFill>
          <a:latin typeface="Helvetica"/>
          <a:ea typeface="+mn-ea"/>
          <a:cs typeface="Helvetica"/>
        </a:defRPr>
      </a:lvl1pPr>
      <a:lvl2pPr marL="742950" indent="-285750" algn="l" rtl="0" eaLnBrk="1" fontAlgn="base" hangingPunct="1">
        <a:spcBef>
          <a:spcPct val="20000"/>
        </a:spcBef>
        <a:spcAft>
          <a:spcPct val="0"/>
        </a:spcAft>
        <a:buClr>
          <a:schemeClr val="accent1"/>
        </a:buClr>
        <a:buSzPct val="75000"/>
        <a:buFont typeface="Wingdings 2" charset="0"/>
        <a:buChar char="¢"/>
        <a:defRPr sz="2600">
          <a:solidFill>
            <a:srgbClr val="FF0000"/>
          </a:solidFill>
          <a:latin typeface="Helvetica"/>
          <a:ea typeface="+mn-ea"/>
          <a:cs typeface="Helvetica"/>
        </a:defRPr>
      </a:lvl2pPr>
      <a:lvl3pPr marL="1143000" indent="-228600" algn="l" rtl="0" eaLnBrk="1" fontAlgn="base" hangingPunct="1">
        <a:spcBef>
          <a:spcPct val="20000"/>
        </a:spcBef>
        <a:spcAft>
          <a:spcPct val="0"/>
        </a:spcAft>
        <a:buClr>
          <a:schemeClr val="folHlink"/>
        </a:buClr>
        <a:buSzPct val="55000"/>
        <a:buFont typeface="Wingdings 2" charset="0"/>
        <a:buChar char="¢"/>
        <a:defRPr sz="2300">
          <a:solidFill>
            <a:srgbClr val="0000FF"/>
          </a:solidFill>
          <a:latin typeface="Helvetica"/>
          <a:ea typeface="+mn-ea"/>
          <a:cs typeface="Helvetica"/>
        </a:defRPr>
      </a:lvl3pPr>
      <a:lvl4pPr marL="1600200" indent="-228600" algn="l" rtl="0" eaLnBrk="1" fontAlgn="base" hangingPunct="1">
        <a:spcBef>
          <a:spcPct val="20000"/>
        </a:spcBef>
        <a:spcAft>
          <a:spcPct val="0"/>
        </a:spcAft>
        <a:buClr>
          <a:schemeClr val="accent1"/>
        </a:buClr>
        <a:buFont typeface="Wingdings 2" charset="0"/>
        <a:buChar char="¡"/>
        <a:defRPr sz="2000">
          <a:solidFill>
            <a:srgbClr val="008000"/>
          </a:solidFill>
          <a:latin typeface="Helvetica"/>
          <a:ea typeface="+mn-ea"/>
          <a:cs typeface="Helvetica"/>
        </a:defRPr>
      </a:lvl4pPr>
      <a:lvl5pPr marL="2057400" indent="-228600" algn="l" rtl="0" eaLnBrk="1" fontAlgn="base" hangingPunct="1">
        <a:spcBef>
          <a:spcPct val="20000"/>
        </a:spcBef>
        <a:spcAft>
          <a:spcPct val="0"/>
        </a:spcAft>
        <a:buClr>
          <a:schemeClr val="accent1"/>
        </a:buClr>
        <a:buFont typeface="Wingdings 2" charset="0"/>
        <a:buChar char=" "/>
        <a:defRPr sz="2000">
          <a:solidFill>
            <a:srgbClr val="FF33FF"/>
          </a:solidFill>
          <a:latin typeface="Helvetica"/>
          <a:ea typeface="+mn-ea"/>
          <a:cs typeface="Helvetica"/>
        </a:defRPr>
      </a:lvl5pPr>
      <a:lvl6pPr marL="2514600" indent="-228600" algn="l" rtl="0" eaLnBrk="1" fontAlgn="base" hangingPunct="1">
        <a:spcBef>
          <a:spcPct val="20000"/>
        </a:spcBef>
        <a:spcAft>
          <a:spcPct val="0"/>
        </a:spcAft>
        <a:buClr>
          <a:schemeClr val="accent1"/>
        </a:buClr>
        <a:buFont typeface="Wingdings 2" charset="0"/>
        <a:buChar char=" "/>
        <a:defRPr sz="2000">
          <a:solidFill>
            <a:schemeClr val="tx1"/>
          </a:solidFill>
          <a:latin typeface="+mn-lt"/>
          <a:ea typeface="+mn-ea"/>
        </a:defRPr>
      </a:lvl6pPr>
      <a:lvl7pPr marL="2971800" indent="-228600" algn="l" rtl="0" eaLnBrk="1" fontAlgn="base" hangingPunct="1">
        <a:spcBef>
          <a:spcPct val="20000"/>
        </a:spcBef>
        <a:spcAft>
          <a:spcPct val="0"/>
        </a:spcAft>
        <a:buClr>
          <a:schemeClr val="accent1"/>
        </a:buClr>
        <a:buFont typeface="Wingdings 2" charset="0"/>
        <a:buChar char=" "/>
        <a:defRPr sz="2000">
          <a:solidFill>
            <a:schemeClr val="tx1"/>
          </a:solidFill>
          <a:latin typeface="+mn-lt"/>
          <a:ea typeface="+mn-ea"/>
        </a:defRPr>
      </a:lvl7pPr>
      <a:lvl8pPr marL="3429000" indent="-228600" algn="l" rtl="0" eaLnBrk="1" fontAlgn="base" hangingPunct="1">
        <a:spcBef>
          <a:spcPct val="20000"/>
        </a:spcBef>
        <a:spcAft>
          <a:spcPct val="0"/>
        </a:spcAft>
        <a:buClr>
          <a:schemeClr val="accent1"/>
        </a:buClr>
        <a:buFont typeface="Wingdings 2" charset="0"/>
        <a:buChar char=" "/>
        <a:defRPr sz="2000">
          <a:solidFill>
            <a:schemeClr val="tx1"/>
          </a:solidFill>
          <a:latin typeface="+mn-lt"/>
          <a:ea typeface="+mn-ea"/>
        </a:defRPr>
      </a:lvl8pPr>
      <a:lvl9pPr marL="3886200" indent="-228600" algn="l" rtl="0" eaLnBrk="1" fontAlgn="base" hangingPunct="1">
        <a:spcBef>
          <a:spcPct val="20000"/>
        </a:spcBef>
        <a:spcAft>
          <a:spcPct val="0"/>
        </a:spcAft>
        <a:buClr>
          <a:schemeClr val="accent1"/>
        </a:buClr>
        <a:buFont typeface="Wingdings 2" charset="0"/>
        <a:buChar char=" "/>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97B2A76-AD09-4A88-81DB-D94C3EAC1B5C}" type="datetimeFigureOut">
              <a:rPr kumimoji="0" lang="en-US" smtClean="0">
                <a:solidFill>
                  <a:prstClr val="black">
                    <a:tint val="75000"/>
                  </a:prstClr>
                </a:solidFill>
                <a:latin typeface="Calibri"/>
              </a:rPr>
              <a:pPr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en-US">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49A2B2E-5F6D-4761-BC68-6570F436ADC8}" type="slidenum">
              <a:rPr kumimoji="0" lang="en-US" smtClean="0">
                <a:solidFill>
                  <a:prstClr val="black">
                    <a:tint val="75000"/>
                  </a:prstClr>
                </a:solidFill>
                <a:latin typeface="Calibri"/>
              </a:rPr>
              <a:pPr eaLnBrk="1" fontAlgn="auto" hangingPunct="1">
                <a:spcBef>
                  <a:spcPts val="0"/>
                </a:spcBef>
                <a:spcAft>
                  <a:spcPts val="0"/>
                </a:spcAft>
              </a:pPr>
              <a:t>‹#›</a:t>
            </a:fld>
            <a:endParaRPr kumimoji="0" lang="en-US">
              <a:solidFill>
                <a:prstClr val="black">
                  <a:tint val="75000"/>
                </a:prstClr>
              </a:solidFill>
              <a:latin typeface="Calibri"/>
            </a:endParaRPr>
          </a:p>
        </p:txBody>
      </p:sp>
    </p:spTree>
    <p:extLst>
      <p:ext uri="{BB962C8B-B14F-4D97-AF65-F5344CB8AC3E}">
        <p14:creationId xmlns="" xmlns:p14="http://schemas.microsoft.com/office/powerpoint/2010/main" val="80923314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97B2A76-AD09-4A88-81DB-D94C3EAC1B5C}" type="datetimeFigureOut">
              <a:rPr kumimoji="0" lang="en-US" smtClean="0">
                <a:solidFill>
                  <a:prstClr val="black">
                    <a:tint val="75000"/>
                  </a:prstClr>
                </a:solidFill>
                <a:latin typeface="Calibri"/>
              </a:rPr>
              <a:pPr eaLnBrk="1" fontAlgn="auto" hangingPunct="1">
                <a:spcBef>
                  <a:spcPts val="0"/>
                </a:spcBef>
                <a:spcAft>
                  <a:spcPts val="0"/>
                </a:spcAft>
              </a:pPr>
              <a:t>7/16/2014</a:t>
            </a:fld>
            <a:endParaRPr kumimoji="0" lang="en-US">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en-US">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49A2B2E-5F6D-4761-BC68-6570F436ADC8}" type="slidenum">
              <a:rPr kumimoji="0" lang="en-US" smtClean="0">
                <a:solidFill>
                  <a:prstClr val="black">
                    <a:tint val="75000"/>
                  </a:prstClr>
                </a:solidFill>
                <a:latin typeface="Calibri"/>
              </a:rPr>
              <a:pPr eaLnBrk="1" fontAlgn="auto" hangingPunct="1">
                <a:spcBef>
                  <a:spcPts val="0"/>
                </a:spcBef>
                <a:spcAft>
                  <a:spcPts val="0"/>
                </a:spcAft>
              </a:pPr>
              <a:t>‹#›</a:t>
            </a:fld>
            <a:endParaRPr kumimoji="0" lang="en-US">
              <a:solidFill>
                <a:prstClr val="black">
                  <a:tint val="75000"/>
                </a:prstClr>
              </a:solidFill>
              <a:latin typeface="Calibri"/>
            </a:endParaRPr>
          </a:p>
        </p:txBody>
      </p:sp>
    </p:spTree>
    <p:extLst>
      <p:ext uri="{BB962C8B-B14F-4D97-AF65-F5344CB8AC3E}">
        <p14:creationId xmlns="" xmlns:p14="http://schemas.microsoft.com/office/powerpoint/2010/main" val="80923314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wmf"/><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hyperlink" Target="http://www.cern.ch/twinmux" TargetMode="External"/><Relationship Id="rId2" Type="http://schemas.openxmlformats.org/officeDocument/2006/relationships/image" Target="../media/image48.jpeg"/><Relationship Id="rId1" Type="http://schemas.openxmlformats.org/officeDocument/2006/relationships/slideLayout" Target="../slideLayouts/slideLayout195.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71.xml"/><Relationship Id="rId5" Type="http://schemas.openxmlformats.org/officeDocument/2006/relationships/image" Target="../media/image53.png"/><Relationship Id="rId4" Type="http://schemas.openxmlformats.org/officeDocument/2006/relationships/image" Target="../media/image52.gif"/></Relationships>
</file>

<file path=ppt/slides/_rels/slide1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4.png"/><Relationship Id="rId1" Type="http://schemas.openxmlformats.org/officeDocument/2006/relationships/slideLayout" Target="../slideLayouts/slideLayout172.xml"/><Relationship Id="rId5" Type="http://schemas.openxmlformats.org/officeDocument/2006/relationships/image" Target="../media/image55.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17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5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3.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3.wmf"/><Relationship Id="rId1" Type="http://schemas.openxmlformats.org/officeDocument/2006/relationships/slideLayout" Target="../slideLayouts/slideLayout85.xml"/><Relationship Id="rId5" Type="http://schemas.openxmlformats.org/officeDocument/2006/relationships/image" Target="../media/image74.jpe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wmf"/><Relationship Id="rId1" Type="http://schemas.openxmlformats.org/officeDocument/2006/relationships/slideLayout" Target="../slideLayouts/slideLayout128.xml"/></Relationships>
</file>

<file path=ppt/slides/_rels/slide44.xml.rels><?xml version="1.0" encoding="UTF-8" standalone="yes"?>
<Relationships xmlns="http://schemas.openxmlformats.org/package/2006/relationships"><Relationship Id="rId3" Type="http://schemas.openxmlformats.org/officeDocument/2006/relationships/hyperlink" Target="http://arxiv.org/" TargetMode="External"/><Relationship Id="rId2" Type="http://schemas.openxmlformats.org/officeDocument/2006/relationships/image" Target="../media/image83.wmf"/><Relationship Id="rId1" Type="http://schemas.openxmlformats.org/officeDocument/2006/relationships/slideLayout" Target="../slideLayouts/slideLayout138.xml"/><Relationship Id="rId4" Type="http://schemas.openxmlformats.org/officeDocument/2006/relationships/hyperlink" Target="http://arxiv.org/list/hep-ex/recen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6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1</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pPr lvl="0"/>
            <a:r>
              <a:rPr kumimoji="1" lang="en-US" sz="4000" b="1" dirty="0" smtClean="0">
                <a:solidFill>
                  <a:srgbClr val="003399"/>
                </a:solidFill>
              </a:rPr>
              <a:t/>
            </a:r>
            <a:br>
              <a:rPr kumimoji="1" lang="en-US" sz="4000" b="1" dirty="0" smtClean="0">
                <a:solidFill>
                  <a:srgbClr val="003399"/>
                </a:solidFill>
              </a:rPr>
            </a:br>
            <a:r>
              <a:rPr kumimoji="1" lang="en-US" sz="4000" b="1" dirty="0" smtClean="0">
                <a:solidFill>
                  <a:schemeClr val="accent2"/>
                </a:solidFill>
              </a:rPr>
              <a:t>CMS: </a:t>
            </a:r>
            <a:r>
              <a:rPr kumimoji="1" lang="en-US" sz="4000" b="1" dirty="0" err="1" smtClean="0">
                <a:solidFill>
                  <a:schemeClr val="accent2"/>
                </a:solidFill>
              </a:rPr>
              <a:t>stato</a:t>
            </a:r>
            <a:r>
              <a:rPr kumimoji="1" lang="en-US" sz="4000" b="1" dirty="0" smtClean="0">
                <a:solidFill>
                  <a:schemeClr val="accent2"/>
                </a:solidFill>
              </a:rPr>
              <a:t> e </a:t>
            </a:r>
            <a:r>
              <a:rPr kumimoji="1" lang="en-US" sz="4000" b="1" dirty="0" err="1" smtClean="0">
                <a:solidFill>
                  <a:schemeClr val="accent2"/>
                </a:solidFill>
              </a:rPr>
              <a:t>futuro</a:t>
            </a:r>
            <a:r>
              <a:rPr kumimoji="1" lang="it-IT" sz="4000" b="1" dirty="0" smtClean="0">
                <a:solidFill>
                  <a:schemeClr val="accent2"/>
                </a:solidFill>
              </a:rPr>
              <a:t/>
            </a:r>
            <a:br>
              <a:rPr kumimoji="1" lang="it-IT" sz="4000" b="1" dirty="0" smtClean="0">
                <a:solidFill>
                  <a:schemeClr val="accent2"/>
                </a:solidFill>
              </a:rPr>
            </a:br>
            <a:endParaRPr lang="en-US" sz="4000"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sp>
        <p:nvSpPr>
          <p:cNvPr id="112653" name="Text Box 13"/>
          <p:cNvSpPr txBox="1">
            <a:spLocks noChangeArrowheads="1"/>
          </p:cNvSpPr>
          <p:nvPr/>
        </p:nvSpPr>
        <p:spPr bwMode="auto">
          <a:xfrm>
            <a:off x="1711325" y="2514600"/>
            <a:ext cx="6172200" cy="2677656"/>
          </a:xfrm>
          <a:prstGeom prst="rect">
            <a:avLst/>
          </a:prstGeom>
          <a:noFill/>
          <a:ln w="9525">
            <a:noFill/>
            <a:miter lim="800000"/>
            <a:headEnd/>
            <a:tailEnd/>
          </a:ln>
          <a:effectLst/>
        </p:spPr>
        <p:txBody>
          <a:bodyPr wrap="square">
            <a:spAutoFit/>
          </a:bodyPr>
          <a:lstStyle/>
          <a:p>
            <a:pPr marL="457200" indent="-457200" eaLnBrk="1" hangingPunct="1">
              <a:spcBef>
                <a:spcPct val="50000"/>
              </a:spcBef>
              <a:buFontTx/>
              <a:buChar char="•"/>
            </a:pPr>
            <a:r>
              <a:rPr kumimoji="0" lang="en-US" b="1" dirty="0" err="1" smtClean="0">
                <a:solidFill>
                  <a:srgbClr val="FF0000"/>
                </a:solidFill>
                <a:latin typeface="Times New Roman" pitchFamily="18" charset="0"/>
              </a:rPr>
              <a:t>Dal</a:t>
            </a:r>
            <a:r>
              <a:rPr kumimoji="0" lang="en-US" b="1" dirty="0" smtClean="0">
                <a:solidFill>
                  <a:srgbClr val="FF0000"/>
                </a:solidFill>
                <a:latin typeface="Times New Roman" pitchFamily="18" charset="0"/>
              </a:rPr>
              <a:t> Run I: </a:t>
            </a:r>
            <a:r>
              <a:rPr kumimoji="0" lang="en-US" b="1" dirty="0" err="1" smtClean="0">
                <a:solidFill>
                  <a:srgbClr val="FF0000"/>
                </a:solidFill>
                <a:latin typeface="Times New Roman" pitchFamily="18" charset="0"/>
              </a:rPr>
              <a:t>altri</a:t>
            </a:r>
            <a:r>
              <a:rPr kumimoji="0" lang="en-US" b="1" dirty="0" smtClean="0">
                <a:solidFill>
                  <a:srgbClr val="FF0000"/>
                </a:solidFill>
                <a:latin typeface="Times New Roman" pitchFamily="18" charset="0"/>
              </a:rPr>
              <a:t> </a:t>
            </a:r>
            <a:r>
              <a:rPr kumimoji="0" lang="en-US" b="1" dirty="0" err="1" smtClean="0">
                <a:solidFill>
                  <a:srgbClr val="FF0000"/>
                </a:solidFill>
                <a:latin typeface="Times New Roman" pitchFamily="18" charset="0"/>
              </a:rPr>
              <a:t>Risultati</a:t>
            </a:r>
            <a:r>
              <a:rPr kumimoji="0" lang="en-US" b="1" dirty="0" smtClean="0">
                <a:solidFill>
                  <a:srgbClr val="FF0000"/>
                </a:solidFill>
                <a:latin typeface="Times New Roman" pitchFamily="18" charset="0"/>
              </a:rPr>
              <a:t> </a:t>
            </a:r>
            <a:r>
              <a:rPr kumimoji="0" lang="en-US" b="1" dirty="0" err="1" smtClean="0">
                <a:solidFill>
                  <a:srgbClr val="FF0000"/>
                </a:solidFill>
                <a:latin typeface="Times New Roman" pitchFamily="18" charset="0"/>
              </a:rPr>
              <a:t>di</a:t>
            </a:r>
            <a:r>
              <a:rPr kumimoji="0" lang="en-US" b="1" dirty="0" smtClean="0">
                <a:solidFill>
                  <a:srgbClr val="FF0000"/>
                </a:solidFill>
                <a:latin typeface="Times New Roman" pitchFamily="18" charset="0"/>
              </a:rPr>
              <a:t> </a:t>
            </a:r>
            <a:r>
              <a:rPr kumimoji="0" lang="en-US" b="1" dirty="0" err="1" smtClean="0">
                <a:solidFill>
                  <a:srgbClr val="FF0000"/>
                </a:solidFill>
                <a:latin typeface="Times New Roman" pitchFamily="18" charset="0"/>
              </a:rPr>
              <a:t>Fisica</a:t>
            </a:r>
            <a:r>
              <a:rPr kumimoji="0" lang="en-US" b="1" dirty="0" smtClean="0">
                <a:solidFill>
                  <a:srgbClr val="FF0000"/>
                </a:solidFill>
                <a:latin typeface="Times New Roman" pitchFamily="18" charset="0"/>
              </a:rPr>
              <a:t> </a:t>
            </a:r>
          </a:p>
          <a:p>
            <a:pPr marL="457200" indent="-457200" eaLnBrk="1" hangingPunct="1">
              <a:spcBef>
                <a:spcPct val="50000"/>
              </a:spcBef>
              <a:buFontTx/>
              <a:buChar char="•"/>
            </a:pPr>
            <a:r>
              <a:rPr kumimoji="0" lang="en-US" b="1" dirty="0" err="1" smtClean="0">
                <a:solidFill>
                  <a:srgbClr val="FF0000"/>
                </a:solidFill>
                <a:latin typeface="Times New Roman" pitchFamily="18" charset="0"/>
              </a:rPr>
              <a:t>Responsabilità</a:t>
            </a:r>
            <a:r>
              <a:rPr kumimoji="0" lang="en-US" b="1" dirty="0" smtClean="0">
                <a:solidFill>
                  <a:srgbClr val="FF0000"/>
                </a:solidFill>
                <a:latin typeface="Times New Roman" pitchFamily="18" charset="0"/>
              </a:rPr>
              <a:t> </a:t>
            </a:r>
            <a:r>
              <a:rPr kumimoji="0" lang="en-US" b="1" dirty="0" err="1" smtClean="0">
                <a:solidFill>
                  <a:srgbClr val="FF0000"/>
                </a:solidFill>
                <a:latin typeface="Times New Roman" pitchFamily="18" charset="0"/>
              </a:rPr>
              <a:t>Padovane</a:t>
            </a:r>
            <a:endParaRPr kumimoji="0" lang="en-US" b="1" dirty="0" smtClean="0">
              <a:solidFill>
                <a:srgbClr val="FF0000"/>
              </a:solidFill>
              <a:latin typeface="Times New Roman" pitchFamily="18" charset="0"/>
            </a:endParaRPr>
          </a:p>
          <a:p>
            <a:pPr marL="457200" indent="-457200" eaLnBrk="1" hangingPunct="1">
              <a:spcBef>
                <a:spcPct val="50000"/>
              </a:spcBef>
              <a:buFontTx/>
              <a:buChar char="•"/>
            </a:pPr>
            <a:r>
              <a:rPr kumimoji="0" lang="en-US" b="1" dirty="0" err="1" smtClean="0">
                <a:solidFill>
                  <a:srgbClr val="FF0000"/>
                </a:solidFill>
                <a:latin typeface="Times New Roman" pitchFamily="18" charset="0"/>
              </a:rPr>
              <a:t>Stato</a:t>
            </a:r>
            <a:r>
              <a:rPr kumimoji="0" lang="en-US" b="1" dirty="0" smtClean="0">
                <a:solidFill>
                  <a:srgbClr val="FF0000"/>
                </a:solidFill>
                <a:latin typeface="Times New Roman" pitchFamily="18" charset="0"/>
              </a:rPr>
              <a:t> </a:t>
            </a:r>
            <a:r>
              <a:rPr kumimoji="0" lang="en-US" b="1" dirty="0" err="1" smtClean="0">
                <a:solidFill>
                  <a:srgbClr val="FF0000"/>
                </a:solidFill>
                <a:latin typeface="Times New Roman" pitchFamily="18" charset="0"/>
              </a:rPr>
              <a:t>Attività</a:t>
            </a:r>
            <a:r>
              <a:rPr kumimoji="0" lang="en-US" b="1" dirty="0" smtClean="0">
                <a:solidFill>
                  <a:srgbClr val="FF0000"/>
                </a:solidFill>
                <a:latin typeface="Times New Roman" pitchFamily="18" charset="0"/>
              </a:rPr>
              <a:t> LS1 e </a:t>
            </a:r>
            <a:r>
              <a:rPr kumimoji="0" lang="en-US" b="1" dirty="0" err="1" smtClean="0">
                <a:solidFill>
                  <a:srgbClr val="FF0000"/>
                </a:solidFill>
                <a:latin typeface="Times New Roman" pitchFamily="18" charset="0"/>
              </a:rPr>
              <a:t>seguenti</a:t>
            </a:r>
            <a:endParaRPr kumimoji="0" lang="en-US" b="1" dirty="0" smtClean="0">
              <a:solidFill>
                <a:srgbClr val="FF0000"/>
              </a:solidFill>
              <a:latin typeface="Times New Roman" pitchFamily="18" charset="0"/>
            </a:endParaRPr>
          </a:p>
          <a:p>
            <a:pPr marL="457200" indent="-457200" eaLnBrk="1" hangingPunct="1">
              <a:spcBef>
                <a:spcPct val="50000"/>
              </a:spcBef>
              <a:buFontTx/>
              <a:buChar char="•"/>
            </a:pPr>
            <a:r>
              <a:rPr kumimoji="0" lang="en-US" b="1" dirty="0" err="1" smtClean="0">
                <a:solidFill>
                  <a:srgbClr val="FF0000"/>
                </a:solidFill>
                <a:latin typeface="Times New Roman" pitchFamily="18" charset="0"/>
              </a:rPr>
              <a:t>Studi</a:t>
            </a:r>
            <a:r>
              <a:rPr kumimoji="0" lang="en-US" b="1" dirty="0" smtClean="0">
                <a:solidFill>
                  <a:srgbClr val="FF0000"/>
                </a:solidFill>
                <a:latin typeface="Times New Roman" pitchFamily="18" charset="0"/>
              </a:rPr>
              <a:t> per “ </a:t>
            </a:r>
            <a:r>
              <a:rPr kumimoji="0" lang="en-US" b="1" dirty="0" err="1" smtClean="0">
                <a:solidFill>
                  <a:srgbClr val="FF0000"/>
                </a:solidFill>
                <a:latin typeface="Times New Roman" pitchFamily="18" charset="0"/>
              </a:rPr>
              <a:t>Fase</a:t>
            </a:r>
            <a:r>
              <a:rPr kumimoji="0" lang="en-US" b="1" dirty="0" smtClean="0">
                <a:solidFill>
                  <a:srgbClr val="FF0000"/>
                </a:solidFill>
                <a:latin typeface="Times New Roman" pitchFamily="18" charset="0"/>
              </a:rPr>
              <a:t> 2”  (HL-LHC) </a:t>
            </a:r>
          </a:p>
          <a:p>
            <a:pPr marL="457200" indent="-457200" eaLnBrk="1" hangingPunct="1">
              <a:spcBef>
                <a:spcPct val="50000"/>
              </a:spcBef>
              <a:buFontTx/>
              <a:buChar char="•"/>
            </a:pPr>
            <a:r>
              <a:rPr kumimoji="0" lang="en-US" b="1" dirty="0" err="1" smtClean="0">
                <a:solidFill>
                  <a:srgbClr val="FF0000"/>
                </a:solidFill>
                <a:latin typeface="Times New Roman" pitchFamily="18" charset="0"/>
              </a:rPr>
              <a:t>Burocrazia</a:t>
            </a:r>
            <a:r>
              <a:rPr kumimoji="0" lang="en-US" b="1" dirty="0" smtClean="0">
                <a:solidFill>
                  <a:srgbClr val="FF0000"/>
                </a:solidFill>
                <a:latin typeface="Times New Roman" pitchFamily="18" charset="0"/>
              </a:rPr>
              <a:t> (</a:t>
            </a:r>
            <a:r>
              <a:rPr kumimoji="0" lang="en-US" b="1" dirty="0" err="1" smtClean="0">
                <a:solidFill>
                  <a:srgbClr val="FF0000"/>
                </a:solidFill>
                <a:latin typeface="Times New Roman" pitchFamily="18" charset="0"/>
              </a:rPr>
              <a:t>richieste</a:t>
            </a:r>
            <a:r>
              <a:rPr kumimoji="0" lang="en-US" b="1" dirty="0" smtClean="0">
                <a:solidFill>
                  <a:srgbClr val="FF0000"/>
                </a:solidFill>
                <a:latin typeface="Times New Roman" pitchFamily="18" charset="0"/>
              </a:rPr>
              <a:t> serv., </a:t>
            </a:r>
            <a:r>
              <a:rPr kumimoji="0" lang="en-US" b="1" dirty="0" err="1" smtClean="0">
                <a:solidFill>
                  <a:srgbClr val="FF0000"/>
                </a:solidFill>
                <a:latin typeface="Times New Roman" pitchFamily="18" charset="0"/>
              </a:rPr>
              <a:t>preventivi</a:t>
            </a:r>
            <a:r>
              <a:rPr kumimoji="0" lang="en-US" b="1" dirty="0" smtClean="0">
                <a:solidFill>
                  <a:srgbClr val="FF0000"/>
                </a:solidFill>
                <a:latin typeface="Times New Roman" pitchFamily="18" charset="0"/>
              </a:rPr>
              <a:t> </a:t>
            </a:r>
            <a:r>
              <a:rPr kumimoji="0" lang="en-US" b="1" dirty="0" err="1" smtClean="0">
                <a:solidFill>
                  <a:srgbClr val="FF0000"/>
                </a:solidFill>
                <a:latin typeface="Times New Roman" pitchFamily="18" charset="0"/>
              </a:rPr>
              <a:t>ecc</a:t>
            </a:r>
            <a:r>
              <a:rPr kumimoji="0" lang="en-US" b="1" dirty="0" smtClean="0">
                <a:solidFill>
                  <a:srgbClr val="FF0000"/>
                </a:solidFill>
                <a:latin typeface="Times New Roman" pitchFamily="18" charset="0"/>
              </a:rPr>
              <a:t>.) </a:t>
            </a:r>
          </a:p>
        </p:txBody>
      </p:sp>
      <p:sp>
        <p:nvSpPr>
          <p:cNvPr id="10" name="Rectangle 2"/>
          <p:cNvSpPr txBox="1">
            <a:spLocks noChangeArrowheads="1"/>
          </p:cNvSpPr>
          <p:nvPr/>
        </p:nvSpPr>
        <p:spPr bwMode="auto">
          <a:xfrm>
            <a:off x="3467100" y="1392238"/>
            <a:ext cx="2209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smtClean="0">
                <a:ln>
                  <a:noFill/>
                </a:ln>
                <a:solidFill>
                  <a:schemeClr val="accent2"/>
                </a:solidFill>
                <a:effectLst/>
                <a:uLnTx/>
                <a:uFillTx/>
                <a:latin typeface="+mj-lt"/>
                <a:ea typeface="+mj-ea"/>
                <a:cs typeface="+mj-cs"/>
              </a:rPr>
              <a:t>Sommario</a:t>
            </a:r>
            <a:r>
              <a:rPr kumimoji="0" lang="en-US" sz="2400" b="0" i="0" u="none" strike="noStrike" kern="0" cap="none" spc="0" normalizeH="0" baseline="0" noProof="0" dirty="0" smtClean="0">
                <a:ln>
                  <a:noFill/>
                </a:ln>
                <a:solidFill>
                  <a:schemeClr val="accent2"/>
                </a:solidFill>
                <a:effectLst/>
                <a:uLnTx/>
                <a:uFillTx/>
                <a:latin typeface="+mj-lt"/>
                <a:ea typeface="+mj-ea"/>
                <a:cs typeface="+mj-cs"/>
              </a:rPr>
              <a:t>:</a:t>
            </a:r>
            <a:endParaRPr kumimoji="0" lang="it-IT" sz="2400" b="0" i="0" u="none" strike="noStrike" kern="0" cap="none" spc="0" normalizeH="0" baseline="0" noProof="0" dirty="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2989" y="836712"/>
            <a:ext cx="2312642" cy="28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41366" y="836712"/>
            <a:ext cx="2320465" cy="28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37565" y="836712"/>
            <a:ext cx="2378851" cy="28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93149" y="3717032"/>
            <a:ext cx="2312642" cy="28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01709" y="3717032"/>
            <a:ext cx="2312642" cy="28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57985" y="5715"/>
            <a:ext cx="7095611" cy="830997"/>
          </a:xfrm>
          <a:prstGeom prst="rect">
            <a:avLst/>
          </a:prstGeom>
          <a:solidFill>
            <a:srgbClr val="FFFF00"/>
          </a:solidFill>
        </p:spPr>
        <p:txBody>
          <a:bodyPr wrap="square">
            <a:spAutoFit/>
          </a:bodyPr>
          <a:lstStyle/>
          <a:p>
            <a:r>
              <a:rPr lang="en-US" b="1" dirty="0"/>
              <a:t>All problems fixed and </a:t>
            </a:r>
            <a:r>
              <a:rPr lang="en-US" b="1" dirty="0" smtClean="0"/>
              <a:t>tested</a:t>
            </a:r>
            <a:endParaRPr lang="en-US" b="1" dirty="0"/>
          </a:p>
          <a:p>
            <a:r>
              <a:rPr lang="en-US" dirty="0"/>
              <a:t>~3200 DT channel recovered during LS1</a:t>
            </a:r>
            <a:endParaRPr lang="it-IT" dirty="0"/>
          </a:p>
        </p:txBody>
      </p:sp>
    </p:spTree>
    <p:extLst>
      <p:ext uri="{BB962C8B-B14F-4D97-AF65-F5344CB8AC3E}">
        <p14:creationId xmlns="" xmlns:p14="http://schemas.microsoft.com/office/powerpoint/2010/main" val="8160183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1219200"/>
            <a:ext cx="6172200" cy="4711378"/>
          </a:xfrm>
        </p:spPr>
        <p:txBody>
          <a:bodyPr>
            <a:normAutofit fontScale="77500" lnSpcReduction="20000"/>
          </a:bodyPr>
          <a:lstStyle/>
          <a:p>
            <a:r>
              <a:rPr lang="en-SG" dirty="0" smtClean="0"/>
              <a:t>TRB replacement (see 2013 slides)</a:t>
            </a:r>
          </a:p>
          <a:p>
            <a:pPr lvl="1"/>
            <a:r>
              <a:rPr lang="en-SG" dirty="0"/>
              <a:t>All Theta TRB (48) replaced in MB1 YB+/-2</a:t>
            </a:r>
            <a:r>
              <a:rPr lang="en-SG" dirty="0" smtClean="0"/>
              <a:t>.</a:t>
            </a:r>
          </a:p>
          <a:p>
            <a:pPr lvl="1"/>
            <a:r>
              <a:rPr lang="en-SG" dirty="0" smtClean="0"/>
              <a:t>Performance validated</a:t>
            </a:r>
          </a:p>
          <a:p>
            <a:pPr lvl="1"/>
            <a:endParaRPr lang="en-SG" dirty="0"/>
          </a:p>
          <a:p>
            <a:r>
              <a:rPr lang="en-SG" dirty="0" err="1" smtClean="0"/>
              <a:t>mC</a:t>
            </a:r>
            <a:r>
              <a:rPr lang="en-SG" dirty="0" smtClean="0"/>
              <a:t> repairs</a:t>
            </a:r>
          </a:p>
          <a:p>
            <a:pPr lvl="1"/>
            <a:r>
              <a:rPr lang="en-SG" u="sng" dirty="0"/>
              <a:t>101 </a:t>
            </a:r>
            <a:r>
              <a:rPr lang="en-SG" u="sng" dirty="0" err="1" smtClean="0"/>
              <a:t>mCs</a:t>
            </a:r>
            <a:r>
              <a:rPr lang="en-SG" u="sng" dirty="0" smtClean="0"/>
              <a:t> opened, 1.8 % channels recovered</a:t>
            </a:r>
          </a:p>
          <a:p>
            <a:pPr lvl="1"/>
            <a:endParaRPr lang="en-SG" u="sng" dirty="0" smtClean="0"/>
          </a:p>
          <a:p>
            <a:r>
              <a:rPr lang="en-SG" dirty="0" smtClean="0"/>
              <a:t>SC relocation</a:t>
            </a:r>
          </a:p>
          <a:p>
            <a:pPr lvl="1"/>
            <a:r>
              <a:rPr lang="en-SG" dirty="0"/>
              <a:t>n</a:t>
            </a:r>
            <a:r>
              <a:rPr lang="en-SG" dirty="0" smtClean="0"/>
              <a:t>ew ECBs produced and installed</a:t>
            </a:r>
          </a:p>
          <a:p>
            <a:pPr lvl="1"/>
            <a:r>
              <a:rPr lang="en-SG" dirty="0" smtClean="0"/>
              <a:t>TSB updated. Secondary Boards fast link implemented</a:t>
            </a:r>
          </a:p>
          <a:p>
            <a:pPr lvl="1"/>
            <a:r>
              <a:rPr lang="en-SG" dirty="0" smtClean="0"/>
              <a:t>TSB and Secondary Boards relocated</a:t>
            </a:r>
          </a:p>
        </p:txBody>
      </p:sp>
      <p:sp>
        <p:nvSpPr>
          <p:cNvPr id="3" name="Rectangle 2"/>
          <p:cNvSpPr>
            <a:spLocks noGrp="1" noChangeArrowheads="1"/>
          </p:cNvSpPr>
          <p:nvPr>
            <p:ph type="title"/>
          </p:nvPr>
        </p:nvSpPr>
        <p:spPr>
          <a:xfrm>
            <a:off x="1042988" y="2"/>
            <a:ext cx="6840537" cy="981075"/>
          </a:xfrm>
          <a:solidFill>
            <a:srgbClr val="66FFFF"/>
          </a:solidFill>
        </p:spPr>
        <p:txBody>
          <a:bodyPr/>
          <a:lstStyle/>
          <a:p>
            <a:r>
              <a:rPr lang="en-US" b="1" dirty="0" err="1" smtClean="0">
                <a:solidFill>
                  <a:schemeClr val="accent2"/>
                </a:solidFill>
              </a:rPr>
              <a:t>Attività</a:t>
            </a:r>
            <a:r>
              <a:rPr lang="en-US" b="1" dirty="0" smtClean="0">
                <a:solidFill>
                  <a:schemeClr val="accent2"/>
                </a:solidFill>
              </a:rPr>
              <a:t> LS1 e </a:t>
            </a:r>
            <a:r>
              <a:rPr lang="en-US" b="1" dirty="0" err="1" smtClean="0">
                <a:solidFill>
                  <a:schemeClr val="accent2"/>
                </a:solidFill>
              </a:rPr>
              <a:t>seguenti</a:t>
            </a:r>
            <a:endParaRPr lang="en-US" b="1" dirty="0">
              <a:solidFill>
                <a:schemeClr val="accent2"/>
              </a:solidFill>
            </a:endParaRPr>
          </a:p>
        </p:txBody>
      </p:sp>
      <p:pic>
        <p:nvPicPr>
          <p:cNvPr id="5" name="Picture 2"/>
          <p:cNvPicPr>
            <a:picLocks noChangeAspect="1" noChangeArrowheads="1"/>
          </p:cNvPicPr>
          <p:nvPr/>
        </p:nvPicPr>
        <p:blipFill>
          <a:blip r:embed="rId2" cstate="print"/>
          <a:srcRect l="8372" t="24445" r="5955" b="8889"/>
          <a:stretch>
            <a:fillRect/>
          </a:stretch>
        </p:blipFill>
        <p:spPr bwMode="auto">
          <a:xfrm>
            <a:off x="5562600" y="3962400"/>
            <a:ext cx="3581400" cy="2286000"/>
          </a:xfrm>
          <a:prstGeom prst="rect">
            <a:avLst/>
          </a:prstGeom>
          <a:noFill/>
          <a:ln w="9525">
            <a:noFill/>
            <a:miter lim="800000"/>
            <a:headEnd/>
            <a:tailEnd/>
          </a:ln>
        </p:spPr>
      </p:pic>
    </p:spTree>
    <p:extLst>
      <p:ext uri="{BB962C8B-B14F-4D97-AF65-F5344CB8AC3E}">
        <p14:creationId xmlns="" xmlns:p14="http://schemas.microsoft.com/office/powerpoint/2010/main" val="3502980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12</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r>
              <a:rPr lang="en-US" b="1" dirty="0" err="1" smtClean="0">
                <a:solidFill>
                  <a:schemeClr val="accent2"/>
                </a:solidFill>
              </a:rPr>
              <a:t>Attività</a:t>
            </a:r>
            <a:r>
              <a:rPr lang="en-US" b="1" dirty="0" smtClean="0">
                <a:solidFill>
                  <a:schemeClr val="accent2"/>
                </a:solidFill>
              </a:rPr>
              <a:t> LS1 e </a:t>
            </a:r>
            <a:r>
              <a:rPr lang="en-US" b="1" dirty="0" err="1" smtClean="0">
                <a:solidFill>
                  <a:schemeClr val="accent2"/>
                </a:solidFill>
              </a:rPr>
              <a:t>seguenti</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pic>
        <p:nvPicPr>
          <p:cNvPr id="2050" name="Picture 2"/>
          <p:cNvPicPr>
            <a:picLocks noChangeAspect="1" noChangeArrowheads="1"/>
          </p:cNvPicPr>
          <p:nvPr/>
        </p:nvPicPr>
        <p:blipFill>
          <a:blip r:embed="rId3" cstate="print"/>
          <a:srcRect l="8371" t="14815" r="7753" b="8380"/>
          <a:stretch>
            <a:fillRect/>
          </a:stretch>
        </p:blipFill>
        <p:spPr bwMode="auto">
          <a:xfrm>
            <a:off x="1042988" y="981077"/>
            <a:ext cx="7110412" cy="5267323"/>
          </a:xfrm>
          <a:prstGeom prst="rect">
            <a:avLst/>
          </a:prstGeom>
          <a:noFill/>
          <a:ln w="9525">
            <a:noFill/>
            <a:miter lim="800000"/>
            <a:headEnd/>
            <a:tailEnd/>
          </a:ln>
        </p:spPr>
      </p:pic>
      <p:sp>
        <p:nvSpPr>
          <p:cNvPr id="6" name="TextBox 5"/>
          <p:cNvSpPr txBox="1"/>
          <p:nvPr/>
        </p:nvSpPr>
        <p:spPr>
          <a:xfrm>
            <a:off x="228600" y="6433066"/>
            <a:ext cx="8458200" cy="369332"/>
          </a:xfrm>
          <a:prstGeom prst="rect">
            <a:avLst/>
          </a:prstGeom>
          <a:solidFill>
            <a:srgbClr val="FFFF00"/>
          </a:solidFill>
        </p:spPr>
        <p:txBody>
          <a:bodyPr wrap="square" rtlCol="0">
            <a:spAutoFit/>
          </a:bodyPr>
          <a:lstStyle/>
          <a:p>
            <a:r>
              <a:rPr lang="en-US" sz="1800" dirty="0" smtClean="0"/>
              <a:t>Si </a:t>
            </a:r>
            <a:r>
              <a:rPr lang="en-US" sz="1800" dirty="0" err="1" smtClean="0"/>
              <a:t>ringraziano</a:t>
            </a:r>
            <a:r>
              <a:rPr lang="en-US" sz="1800" dirty="0" smtClean="0"/>
              <a:t> </a:t>
            </a:r>
            <a:r>
              <a:rPr lang="en-US" sz="1800" dirty="0" err="1" smtClean="0"/>
              <a:t>tutte</a:t>
            </a:r>
            <a:r>
              <a:rPr lang="en-US" sz="1800" dirty="0" smtClean="0"/>
              <a:t> le </a:t>
            </a:r>
            <a:r>
              <a:rPr lang="en-US" sz="1800" dirty="0" err="1" smtClean="0"/>
              <a:t>persone</a:t>
            </a:r>
            <a:r>
              <a:rPr lang="en-US" sz="1800" dirty="0" smtClean="0"/>
              <a:t> </a:t>
            </a:r>
            <a:r>
              <a:rPr lang="en-US" sz="1800" dirty="0" err="1" smtClean="0"/>
              <a:t>della</a:t>
            </a:r>
            <a:r>
              <a:rPr lang="en-US" sz="1800" dirty="0" smtClean="0"/>
              <a:t> </a:t>
            </a:r>
            <a:r>
              <a:rPr lang="en-US" sz="1800" dirty="0" err="1" smtClean="0"/>
              <a:t>Sezione</a:t>
            </a:r>
            <a:r>
              <a:rPr lang="en-US" sz="1800" dirty="0" smtClean="0"/>
              <a:t> </a:t>
            </a:r>
            <a:r>
              <a:rPr lang="en-US" sz="1800" dirty="0" err="1" smtClean="0"/>
              <a:t>quelli</a:t>
            </a:r>
            <a:r>
              <a:rPr lang="en-US" sz="1800" dirty="0" smtClean="0"/>
              <a:t> </a:t>
            </a:r>
            <a:r>
              <a:rPr lang="en-US" sz="1800" dirty="0" err="1" smtClean="0"/>
              <a:t>che</a:t>
            </a:r>
            <a:r>
              <a:rPr lang="en-US" sz="1800" dirty="0" smtClean="0"/>
              <a:t> </a:t>
            </a:r>
            <a:r>
              <a:rPr lang="en-US" sz="1800" dirty="0" err="1" smtClean="0"/>
              <a:t>han</a:t>
            </a:r>
            <a:r>
              <a:rPr lang="en-US" sz="1800" dirty="0" smtClean="0"/>
              <a:t> </a:t>
            </a:r>
            <a:r>
              <a:rPr lang="en-US" sz="1800" dirty="0" err="1" smtClean="0"/>
              <a:t>contribuito</a:t>
            </a:r>
            <a:r>
              <a:rPr lang="en-US" sz="1800" dirty="0" smtClean="0"/>
              <a:t> al </a:t>
            </a:r>
            <a:r>
              <a:rPr lang="en-US" sz="1800" dirty="0" err="1" smtClean="0"/>
              <a:t>lavoro</a:t>
            </a:r>
            <a:endParaRPr lang="it-IT"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Slow control upgrade</a:t>
            </a:r>
            <a:endParaRPr lang="it-IT" dirty="0"/>
          </a:p>
        </p:txBody>
      </p:sp>
      <p:sp>
        <p:nvSpPr>
          <p:cNvPr id="4" name="Slide Number Placeholder 3"/>
          <p:cNvSpPr>
            <a:spLocks noGrp="1"/>
          </p:cNvSpPr>
          <p:nvPr>
            <p:ph type="sldNum" sz="quarter" idx="12"/>
          </p:nvPr>
        </p:nvSpPr>
        <p:spPr/>
        <p:txBody>
          <a:bodyPr/>
          <a:lstStyle/>
          <a:p>
            <a:fld id="{5CB02FA8-26FD-408B-99A4-F512EABB6F91}" type="slidenum">
              <a:rPr lang="en-US" altLang="en-US" smtClean="0"/>
              <a:pPr/>
              <a:t>13</a:t>
            </a:fld>
            <a:endParaRPr lang="en-US" altLang="en-US"/>
          </a:p>
        </p:txBody>
      </p:sp>
      <p:pic>
        <p:nvPicPr>
          <p:cNvPr id="5" name="Picture 7"/>
          <p:cNvPicPr>
            <a:picLocks noChangeAspect="1" noChangeArrowheads="1"/>
          </p:cNvPicPr>
          <p:nvPr/>
        </p:nvPicPr>
        <p:blipFill>
          <a:blip r:embed="rId2" cstate="print"/>
          <a:srcRect l="6770" r="13301"/>
          <a:stretch>
            <a:fillRect/>
          </a:stretch>
        </p:blipFill>
        <p:spPr bwMode="auto">
          <a:xfrm>
            <a:off x="71438" y="957263"/>
            <a:ext cx="6372225" cy="5532438"/>
          </a:xfrm>
          <a:prstGeom prst="rect">
            <a:avLst/>
          </a:prstGeom>
          <a:noFill/>
        </p:spPr>
      </p:pic>
      <p:sp>
        <p:nvSpPr>
          <p:cNvPr id="6" name="Text Box 8"/>
          <p:cNvSpPr txBox="1">
            <a:spLocks noChangeArrowheads="1"/>
          </p:cNvSpPr>
          <p:nvPr/>
        </p:nvSpPr>
        <p:spPr bwMode="auto">
          <a:xfrm>
            <a:off x="7000878" y="957263"/>
            <a:ext cx="1261949" cy="369332"/>
          </a:xfrm>
          <a:prstGeom prst="rect">
            <a:avLst/>
          </a:prstGeom>
          <a:noFill/>
          <a:ln w="9525">
            <a:noFill/>
            <a:miter lim="800000"/>
            <a:headEnd/>
            <a:tailEnd/>
          </a:ln>
          <a:effectLst/>
        </p:spPr>
        <p:txBody>
          <a:bodyPr wrap="none">
            <a:spAutoFit/>
          </a:bodyPr>
          <a:lstStyle/>
          <a:p>
            <a:r>
              <a:rPr lang="en-US" sz="1800" dirty="0"/>
              <a:t>S. Ventura</a:t>
            </a:r>
          </a:p>
        </p:txBody>
      </p:sp>
      <p:sp>
        <p:nvSpPr>
          <p:cNvPr id="7" name="Rectangle 9"/>
          <p:cNvSpPr>
            <a:spLocks noChangeArrowheads="1"/>
          </p:cNvSpPr>
          <p:nvPr/>
        </p:nvSpPr>
        <p:spPr bwMode="auto">
          <a:xfrm>
            <a:off x="6443663" y="1700216"/>
            <a:ext cx="2520950" cy="2308324"/>
          </a:xfrm>
          <a:prstGeom prst="rect">
            <a:avLst/>
          </a:prstGeom>
          <a:noFill/>
          <a:ln w="9525">
            <a:noFill/>
            <a:miter lim="800000"/>
            <a:headEnd/>
            <a:tailEnd/>
          </a:ln>
          <a:effectLst/>
        </p:spPr>
        <p:txBody>
          <a:bodyPr>
            <a:spAutoFit/>
          </a:bodyPr>
          <a:lstStyle/>
          <a:p>
            <a:r>
              <a:rPr lang="en-US" sz="1800" b="1" dirty="0"/>
              <a:t>Inheriting the solution</a:t>
            </a:r>
          </a:p>
          <a:p>
            <a:r>
              <a:rPr lang="en-US" sz="1800" b="1" dirty="0"/>
              <a:t>developed for the upgraded</a:t>
            </a:r>
          </a:p>
          <a:p>
            <a:r>
              <a:rPr lang="en-US" sz="1800" b="1" dirty="0"/>
              <a:t>secondary links to control to CUOF boards and the OFCU-TSC</a:t>
            </a:r>
          </a:p>
        </p:txBody>
      </p:sp>
      <p:sp>
        <p:nvSpPr>
          <p:cNvPr id="9" name="TextBox 8"/>
          <p:cNvSpPr txBox="1"/>
          <p:nvPr/>
        </p:nvSpPr>
        <p:spPr>
          <a:xfrm rot="20278895">
            <a:off x="259936" y="2927474"/>
            <a:ext cx="7723946" cy="1938992"/>
          </a:xfrm>
          <a:prstGeom prst="rect">
            <a:avLst/>
          </a:prstGeom>
          <a:solidFill>
            <a:srgbClr val="FFFF00"/>
          </a:solidFill>
        </p:spPr>
        <p:txBody>
          <a:bodyPr wrap="square" rtlCol="0">
            <a:spAutoFit/>
          </a:bodyPr>
          <a:lstStyle/>
          <a:p>
            <a:r>
              <a:rPr lang="it-IT" dirty="0" smtClean="0">
                <a:solidFill>
                  <a:srgbClr val="FF0000"/>
                </a:solidFill>
              </a:rPr>
              <a:t>produzione schede e'  conclusa; </a:t>
            </a:r>
            <a:r>
              <a:rPr lang="it-IT" dirty="0" smtClean="0">
                <a:solidFill>
                  <a:srgbClr val="FF0000"/>
                </a:solidFill>
              </a:rPr>
              <a:t>installazione a P5 e l'integrazione del software </a:t>
            </a:r>
            <a:r>
              <a:rPr lang="it-IT" dirty="0" smtClean="0">
                <a:solidFill>
                  <a:srgbClr val="FF0000"/>
                </a:solidFill>
              </a:rPr>
              <a:t>di </a:t>
            </a:r>
            <a:r>
              <a:rPr lang="it-IT" dirty="0" smtClean="0">
                <a:solidFill>
                  <a:srgbClr val="FF0000"/>
                </a:solidFill>
              </a:rPr>
              <a:t>controllo </a:t>
            </a:r>
            <a:r>
              <a:rPr lang="it-IT" dirty="0" smtClean="0">
                <a:solidFill>
                  <a:srgbClr val="FF0000"/>
                </a:solidFill>
              </a:rPr>
              <a:t>e delle strutture nel database per gestire mappings e </a:t>
            </a:r>
            <a:r>
              <a:rPr lang="it-IT" dirty="0" smtClean="0">
                <a:solidFill>
                  <a:srgbClr val="FF0000"/>
                </a:solidFill>
              </a:rPr>
              <a:t>configurazioni.</a:t>
            </a:r>
          </a:p>
          <a:p>
            <a:r>
              <a:rPr lang="it-IT" dirty="0" smtClean="0">
                <a:solidFill>
                  <a:srgbClr val="FF0000"/>
                </a:solidFill>
              </a:rPr>
              <a:t>Configurazione  </a:t>
            </a:r>
            <a:r>
              <a:rPr lang="it-IT" dirty="0" smtClean="0">
                <a:solidFill>
                  <a:srgbClr val="FF0000"/>
                </a:solidFill>
              </a:rPr>
              <a:t>indispensabile per poter far funzionare correttamente i </a:t>
            </a:r>
            <a:r>
              <a:rPr lang="it-IT" dirty="0" smtClean="0">
                <a:solidFill>
                  <a:srgbClr val="FF0000"/>
                </a:solidFill>
              </a:rPr>
              <a:t>CuOf</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3866" y="6657643"/>
            <a:ext cx="4865434"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pPr>
            <a:r>
              <a:rPr kumimoji="0" lang="en-US" sz="1000" b="1" dirty="0" smtClean="0">
                <a:solidFill>
                  <a:srgbClr val="000099"/>
                </a:solidFill>
                <a:latin typeface="Comic Sans MS" pitchFamily="66" charset="0"/>
              </a:rPr>
              <a:t>DT collaboration			July 24</a:t>
            </a:r>
            <a:r>
              <a:rPr kumimoji="0" lang="en-US" sz="1000" b="1" baseline="30000" dirty="0" smtClean="0">
                <a:solidFill>
                  <a:srgbClr val="000099"/>
                </a:solidFill>
                <a:latin typeface="Comic Sans MS" pitchFamily="66" charset="0"/>
              </a:rPr>
              <a:t>th</a:t>
            </a:r>
            <a:r>
              <a:rPr kumimoji="0" lang="en-US" sz="1000" b="1" dirty="0">
                <a:solidFill>
                  <a:srgbClr val="000099"/>
                </a:solidFill>
                <a:latin typeface="Comic Sans MS" pitchFamily="66" charset="0"/>
              </a:rPr>
              <a:t>, </a:t>
            </a:r>
            <a:r>
              <a:rPr kumimoji="0" lang="en-US" sz="1000" b="1" dirty="0" smtClean="0">
                <a:solidFill>
                  <a:srgbClr val="000099"/>
                </a:solidFill>
                <a:latin typeface="Comic Sans MS" pitchFamily="66" charset="0"/>
              </a:rPr>
              <a:t>2013</a:t>
            </a:r>
            <a:endParaRPr kumimoji="0" lang="en-US" sz="1000" b="1" dirty="0">
              <a:solidFill>
                <a:srgbClr val="000099"/>
              </a:solidFill>
              <a:latin typeface="Comic Sans MS" pitchFamily="66" charset="0"/>
            </a:endParaRPr>
          </a:p>
        </p:txBody>
      </p:sp>
      <p:pic>
        <p:nvPicPr>
          <p:cNvPr id="7" name="Picture 6" descr="CMS_LogoHeader"/>
          <p:cNvPicPr>
            <a:picLocks noChangeAspect="1" noChangeArrowheads="1"/>
          </p:cNvPicPr>
          <p:nvPr/>
        </p:nvPicPr>
        <p:blipFill>
          <a:blip r:embed="rId3" cstate="print">
            <a:extLst>
              <a:ext uri="{28A0092B-C50C-407E-A947-70E740481C1C}">
                <a14:useLocalDpi xmlns="" xmlns:a14="http://schemas.microsoft.com/office/drawing/2010/main" val="0"/>
              </a:ext>
            </a:extLst>
          </a:blip>
          <a:srcRect r="9009"/>
          <a:stretch>
            <a:fillRect/>
          </a:stretch>
        </p:blipFill>
        <p:spPr bwMode="auto">
          <a:xfrm>
            <a:off x="-36510" y="-46038"/>
            <a:ext cx="9180513" cy="899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WordArt 12"/>
          <p:cNvSpPr>
            <a:spLocks noChangeArrowheads="1" noChangeShapeType="1" noTextEdit="1"/>
          </p:cNvSpPr>
          <p:nvPr/>
        </p:nvSpPr>
        <p:spPr bwMode="auto">
          <a:xfrm>
            <a:off x="1360958" y="81464"/>
            <a:ext cx="6499967" cy="504056"/>
          </a:xfrm>
          <a:prstGeom prst="rect">
            <a:avLst/>
          </a:prstGeom>
          <a:effectLst>
            <a:reflection blurRad="6350" stA="50000" endA="300" endPos="55000" dir="5400000" sy="-100000" algn="bl" rotWithShape="0"/>
          </a:effectLst>
          <a:extLst/>
        </p:spPr>
        <p:txBody>
          <a:bodyPr wrap="none" fromWordArt="1">
            <a:prstTxWarp prst="textPlain">
              <a:avLst>
                <a:gd name="adj" fmla="val 50000"/>
              </a:avLst>
            </a:prstTxWarp>
          </a:bodyPr>
          <a:lstStyle/>
          <a:p>
            <a:pPr algn="ctr" eaLnBrk="1" fontAlgn="auto" hangingPunct="1">
              <a:spcBef>
                <a:spcPts val="0"/>
              </a:spcBef>
              <a:spcAft>
                <a:spcPts val="0"/>
              </a:spcAft>
            </a:pPr>
            <a:r>
              <a:rPr kumimoji="0" lang="en-US" sz="1800" kern="10" dirty="0">
                <a:ln w="9525">
                  <a:solidFill>
                    <a:srgbClr val="000000"/>
                  </a:solidFill>
                  <a:round/>
                  <a:headEnd/>
                  <a:tailEnd/>
                </a:ln>
                <a:solidFill>
                  <a:srgbClr val="0000FF"/>
                </a:solidFill>
                <a:latin typeface="Comic Sans MS"/>
              </a:rPr>
              <a:t>Drift </a:t>
            </a:r>
            <a:r>
              <a:rPr kumimoji="0" lang="en-US" sz="1800" kern="10" dirty="0" smtClean="0">
                <a:ln w="9525">
                  <a:solidFill>
                    <a:srgbClr val="000000"/>
                  </a:solidFill>
                  <a:round/>
                  <a:headEnd/>
                  <a:tailEnd/>
                </a:ln>
                <a:solidFill>
                  <a:srgbClr val="0000FF"/>
                </a:solidFill>
                <a:latin typeface="Comic Sans MS"/>
              </a:rPr>
              <a:t>Tubes Phase 1 Upgrades</a:t>
            </a:r>
            <a:endParaRPr kumimoji="0" lang="en-US" sz="1800" kern="10" dirty="0">
              <a:ln w="9525">
                <a:solidFill>
                  <a:srgbClr val="000000"/>
                </a:solidFill>
                <a:round/>
                <a:headEnd/>
                <a:tailEnd/>
              </a:ln>
              <a:solidFill>
                <a:srgbClr val="0000FF"/>
              </a:solidFill>
              <a:latin typeface="Comic Sans MS"/>
            </a:endParaRPr>
          </a:p>
        </p:txBody>
      </p:sp>
      <p:graphicFrame>
        <p:nvGraphicFramePr>
          <p:cNvPr id="9" name="8 Tabla"/>
          <p:cNvGraphicFramePr>
            <a:graphicFrameLocks noGrp="1"/>
          </p:cNvGraphicFramePr>
          <p:nvPr>
            <p:extLst>
              <p:ext uri="{D42A27DB-BD31-4B8C-83A1-F6EECF244321}">
                <p14:modId xmlns="" xmlns:p14="http://schemas.microsoft.com/office/powerpoint/2010/main" val="72348663"/>
              </p:ext>
            </p:extLst>
          </p:nvPr>
        </p:nvGraphicFramePr>
        <p:xfrm>
          <a:off x="117509" y="1283497"/>
          <a:ext cx="7992888" cy="504056"/>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666074"/>
                <a:gridCol w="666074"/>
                <a:gridCol w="666074"/>
                <a:gridCol w="666074"/>
                <a:gridCol w="666074"/>
                <a:gridCol w="666074"/>
                <a:gridCol w="666074"/>
                <a:gridCol w="666074"/>
                <a:gridCol w="666074"/>
                <a:gridCol w="666074"/>
                <a:gridCol w="666074"/>
                <a:gridCol w="666074"/>
              </a:tblGrid>
              <a:tr h="504056">
                <a:tc>
                  <a:txBody>
                    <a:bodyPr/>
                    <a:lstStyle/>
                    <a:p>
                      <a:pPr algn="ctr" fontAlgn="b"/>
                      <a:r>
                        <a:rPr lang="en-US" sz="1600" b="1" u="none" strike="noStrike" dirty="0">
                          <a:effectLst/>
                          <a:latin typeface="Arial Black" pitchFamily="34" charset="0"/>
                        </a:rPr>
                        <a:t>2012</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2013</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2014</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2015</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2016</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2017</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2018</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2019</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2020</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2021</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2022</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2023</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r>
            </a:tbl>
          </a:graphicData>
        </a:graphic>
      </p:graphicFrame>
      <p:sp>
        <p:nvSpPr>
          <p:cNvPr id="10" name="9 Flecha derecha"/>
          <p:cNvSpPr/>
          <p:nvPr/>
        </p:nvSpPr>
        <p:spPr>
          <a:xfrm>
            <a:off x="8147284" y="1116035"/>
            <a:ext cx="864096" cy="815534"/>
          </a:xfrm>
          <a:prstGeom prst="rightArrow">
            <a:avLst>
              <a:gd name="adj1" fmla="val 63209"/>
              <a:gd name="adj2" fmla="val 66280"/>
            </a:avLst>
          </a:prstGeom>
          <a:gradFill flip="none" rotWithShape="1">
            <a:gsLst>
              <a:gs pos="0">
                <a:srgbClr val="002060"/>
              </a:gs>
              <a:gs pos="50000">
                <a:srgbClr val="FFC000"/>
              </a:gs>
              <a:gs pos="100000">
                <a:srgbClr val="FFFF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11" name="10 Rectángulo"/>
          <p:cNvSpPr/>
          <p:nvPr/>
        </p:nvSpPr>
        <p:spPr>
          <a:xfrm>
            <a:off x="939640" y="885208"/>
            <a:ext cx="842630" cy="461665"/>
          </a:xfrm>
          <a:prstGeom prst="rect">
            <a:avLst/>
          </a:prstGeom>
          <a:noFill/>
        </p:spPr>
        <p:txBody>
          <a:bodyPr wrap="square" lIns="91440" tIns="45720" rIns="91440" bIns="45720">
            <a:spAutoFit/>
          </a:bodyPr>
          <a:lstStyle/>
          <a:p>
            <a:pPr algn="ctr" eaLnBrk="1" fontAlgn="auto" hangingPunct="1">
              <a:spcBef>
                <a:spcPts val="0"/>
              </a:spcBef>
              <a:spcAft>
                <a:spcPts val="0"/>
              </a:spcAft>
            </a:pPr>
            <a:r>
              <a:rPr kumimoji="0" lang="es-ES"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LS1</a:t>
            </a:r>
            <a:endParaRPr kumimoji="0" lang="es-ES"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12" name="11 Rectángulo"/>
          <p:cNvSpPr/>
          <p:nvPr/>
        </p:nvSpPr>
        <p:spPr>
          <a:xfrm>
            <a:off x="3993959" y="888165"/>
            <a:ext cx="842630" cy="461665"/>
          </a:xfrm>
          <a:prstGeom prst="rect">
            <a:avLst/>
          </a:prstGeom>
          <a:noFill/>
        </p:spPr>
        <p:txBody>
          <a:bodyPr wrap="square" lIns="91440" tIns="45720" rIns="91440" bIns="45720">
            <a:spAutoFit/>
          </a:bodyPr>
          <a:lstStyle/>
          <a:p>
            <a:pPr algn="ctr" eaLnBrk="1" fontAlgn="auto" hangingPunct="1">
              <a:spcBef>
                <a:spcPts val="0"/>
              </a:spcBef>
              <a:spcAft>
                <a:spcPts val="0"/>
              </a:spcAft>
            </a:pPr>
            <a:r>
              <a:rPr kumimoji="0" lang="es-ES"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LS2</a:t>
            </a:r>
            <a:endParaRPr kumimoji="0" lang="es-ES"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13" name="12 Flecha derecha"/>
          <p:cNvSpPr/>
          <p:nvPr/>
        </p:nvSpPr>
        <p:spPr>
          <a:xfrm flipH="1">
            <a:off x="5059473" y="707434"/>
            <a:ext cx="1677035" cy="61827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14" name="13 Rectángulo"/>
          <p:cNvSpPr/>
          <p:nvPr/>
        </p:nvSpPr>
        <p:spPr>
          <a:xfrm>
            <a:off x="5508107" y="831903"/>
            <a:ext cx="974947" cy="369332"/>
          </a:xfrm>
          <a:prstGeom prst="rect">
            <a:avLst/>
          </a:prstGeom>
          <a:ln>
            <a:noFill/>
          </a:ln>
        </p:spPr>
        <p:txBody>
          <a:bodyPr wrap="none">
            <a:spAutoFit/>
          </a:bodyPr>
          <a:lstStyle/>
          <a:p>
            <a:pPr eaLnBrk="1" fontAlgn="auto" hangingPunct="1">
              <a:spcBef>
                <a:spcPts val="0"/>
              </a:spcBef>
              <a:spcAft>
                <a:spcPts val="0"/>
              </a:spcAft>
            </a:pPr>
            <a:r>
              <a:rPr kumimoji="0" lang="es-ES" sz="1800" b="1" dirty="0" err="1" smtClean="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rPr>
              <a:t>Phase</a:t>
            </a:r>
            <a:r>
              <a:rPr kumimoji="0" lang="es-ES" sz="1800" b="1" dirty="0" smtClean="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rPr>
              <a:t> 1 </a:t>
            </a:r>
            <a:endParaRPr kumimoji="0" lang="en-US" sz="1800" dirty="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endParaRPr>
          </a:p>
        </p:txBody>
      </p:sp>
      <p:sp>
        <p:nvSpPr>
          <p:cNvPr id="15" name="14 Flecha derecha"/>
          <p:cNvSpPr/>
          <p:nvPr/>
        </p:nvSpPr>
        <p:spPr>
          <a:xfrm>
            <a:off x="6832524" y="692697"/>
            <a:ext cx="1427508" cy="61827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16" name="15 Rectángulo"/>
          <p:cNvSpPr/>
          <p:nvPr/>
        </p:nvSpPr>
        <p:spPr>
          <a:xfrm>
            <a:off x="6981432" y="817166"/>
            <a:ext cx="974947" cy="369332"/>
          </a:xfrm>
          <a:prstGeom prst="rect">
            <a:avLst/>
          </a:prstGeom>
          <a:ln>
            <a:noFill/>
          </a:ln>
        </p:spPr>
        <p:txBody>
          <a:bodyPr wrap="none">
            <a:spAutoFit/>
          </a:bodyPr>
          <a:lstStyle/>
          <a:p>
            <a:pPr eaLnBrk="1" fontAlgn="auto" hangingPunct="1">
              <a:spcBef>
                <a:spcPts val="0"/>
              </a:spcBef>
              <a:spcAft>
                <a:spcPts val="0"/>
              </a:spcAft>
            </a:pPr>
            <a:r>
              <a:rPr kumimoji="0" lang="es-ES" sz="1800" b="1" dirty="0" err="1" smtClean="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rPr>
              <a:t>Phase</a:t>
            </a:r>
            <a:r>
              <a:rPr kumimoji="0" lang="es-ES" sz="1800" b="1" dirty="0" smtClean="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rPr>
              <a:t>  2</a:t>
            </a:r>
            <a:endParaRPr kumimoji="0" lang="en-US" sz="1800" dirty="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endParaRPr>
          </a:p>
        </p:txBody>
      </p:sp>
      <p:sp>
        <p:nvSpPr>
          <p:cNvPr id="17" name="16 Rectángulo"/>
          <p:cNvSpPr/>
          <p:nvPr/>
        </p:nvSpPr>
        <p:spPr>
          <a:xfrm>
            <a:off x="6736510" y="707433"/>
            <a:ext cx="96016" cy="1296144"/>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18" name="17 CuadroTexto"/>
          <p:cNvSpPr txBox="1"/>
          <p:nvPr/>
        </p:nvSpPr>
        <p:spPr>
          <a:xfrm>
            <a:off x="2319829" y="787622"/>
            <a:ext cx="914033" cy="461665"/>
          </a:xfrm>
          <a:prstGeom prst="rect">
            <a:avLst/>
          </a:prstGeom>
          <a:noFill/>
        </p:spPr>
        <p:txBody>
          <a:bodyPr wrap="none" rtlCol="0">
            <a:spAutoFit/>
          </a:bodyPr>
          <a:lstStyle/>
          <a:p>
            <a:pPr eaLnBrk="1" fontAlgn="auto" hangingPunct="1">
              <a:spcBef>
                <a:spcPts val="0"/>
              </a:spcBef>
              <a:spcAft>
                <a:spcPts val="0"/>
              </a:spcAft>
            </a:pPr>
            <a:r>
              <a:rPr kumimoji="0" lang="en-US" sz="1200" dirty="0" smtClean="0">
                <a:solidFill>
                  <a:prstClr val="black"/>
                </a:solidFill>
                <a:latin typeface="Arial Narrow" pitchFamily="34" charset="0"/>
              </a:rPr>
              <a:t>Nominal </a:t>
            </a:r>
            <a:r>
              <a:rPr kumimoji="0" lang="en-US" sz="1200" dirty="0" err="1" smtClean="0">
                <a:solidFill>
                  <a:prstClr val="black"/>
                </a:solidFill>
                <a:latin typeface="Arial Narrow" pitchFamily="34" charset="0"/>
              </a:rPr>
              <a:t>lumi</a:t>
            </a:r>
            <a:endParaRPr kumimoji="0" lang="en-US" sz="1200" dirty="0" smtClean="0">
              <a:solidFill>
                <a:prstClr val="black"/>
              </a:solidFill>
              <a:latin typeface="Arial Narrow" pitchFamily="34" charset="0"/>
            </a:endParaRPr>
          </a:p>
          <a:p>
            <a:pPr eaLnBrk="1" fontAlgn="auto" hangingPunct="1">
              <a:spcBef>
                <a:spcPts val="0"/>
              </a:spcBef>
              <a:spcAft>
                <a:spcPts val="0"/>
              </a:spcAft>
            </a:pPr>
            <a:r>
              <a:rPr kumimoji="0" lang="en-US" sz="1200" dirty="0" smtClean="0">
                <a:solidFill>
                  <a:prstClr val="black"/>
                </a:solidFill>
                <a:latin typeface="Arial Narrow" pitchFamily="34" charset="0"/>
              </a:rPr>
              <a:t>8 </a:t>
            </a:r>
            <a:r>
              <a:rPr kumimoji="0" lang="en-US" sz="1200" dirty="0" err="1" smtClean="0">
                <a:solidFill>
                  <a:prstClr val="black"/>
                </a:solidFill>
                <a:latin typeface="Arial Narrow" pitchFamily="34" charset="0"/>
              </a:rPr>
              <a:t>TeV</a:t>
            </a:r>
            <a:endParaRPr kumimoji="0" lang="en-US" sz="1200" dirty="0">
              <a:solidFill>
                <a:prstClr val="black"/>
              </a:solidFill>
              <a:latin typeface="Arial Narrow" pitchFamily="34" charset="0"/>
            </a:endParaRPr>
          </a:p>
        </p:txBody>
      </p:sp>
      <p:sp>
        <p:nvSpPr>
          <p:cNvPr id="19" name="18 CuadroTexto"/>
          <p:cNvSpPr txBox="1"/>
          <p:nvPr/>
        </p:nvSpPr>
        <p:spPr>
          <a:xfrm>
            <a:off x="5081544" y="1772746"/>
            <a:ext cx="619080" cy="461665"/>
          </a:xfrm>
          <a:prstGeom prst="rect">
            <a:avLst/>
          </a:prstGeom>
          <a:noFill/>
        </p:spPr>
        <p:txBody>
          <a:bodyPr wrap="none" rtlCol="0">
            <a:spAutoFit/>
          </a:bodyPr>
          <a:lstStyle/>
          <a:p>
            <a:pPr eaLnBrk="1" fontAlgn="auto" hangingPunct="1">
              <a:spcBef>
                <a:spcPts val="0"/>
              </a:spcBef>
              <a:spcAft>
                <a:spcPts val="0"/>
              </a:spcAft>
            </a:pPr>
            <a:r>
              <a:rPr kumimoji="0" lang="en-US" sz="1200" dirty="0" smtClean="0">
                <a:solidFill>
                  <a:prstClr val="black"/>
                </a:solidFill>
                <a:latin typeface="Arial Narrow" pitchFamily="34" charset="0"/>
              </a:rPr>
              <a:t>2 x </a:t>
            </a:r>
            <a:r>
              <a:rPr kumimoji="0" lang="en-US" sz="1200" dirty="0" err="1" smtClean="0">
                <a:solidFill>
                  <a:prstClr val="black"/>
                </a:solidFill>
                <a:latin typeface="Arial Narrow" pitchFamily="34" charset="0"/>
              </a:rPr>
              <a:t>lumi</a:t>
            </a:r>
            <a:endParaRPr kumimoji="0" lang="en-US" sz="1200" dirty="0" smtClean="0">
              <a:solidFill>
                <a:prstClr val="black"/>
              </a:solidFill>
              <a:latin typeface="Arial Narrow" pitchFamily="34" charset="0"/>
            </a:endParaRPr>
          </a:p>
          <a:p>
            <a:pPr eaLnBrk="1" fontAlgn="auto" hangingPunct="1">
              <a:spcBef>
                <a:spcPts val="0"/>
              </a:spcBef>
              <a:spcAft>
                <a:spcPts val="0"/>
              </a:spcAft>
            </a:pPr>
            <a:r>
              <a:rPr kumimoji="0" lang="en-US" sz="1200" dirty="0" smtClean="0">
                <a:solidFill>
                  <a:prstClr val="black"/>
                </a:solidFill>
                <a:latin typeface="Arial Narrow" pitchFamily="34" charset="0"/>
              </a:rPr>
              <a:t>8 </a:t>
            </a:r>
            <a:r>
              <a:rPr kumimoji="0" lang="en-US" sz="1200" dirty="0" err="1" smtClean="0">
                <a:solidFill>
                  <a:prstClr val="black"/>
                </a:solidFill>
                <a:latin typeface="Arial Narrow" pitchFamily="34" charset="0"/>
              </a:rPr>
              <a:t>TeV</a:t>
            </a:r>
            <a:endParaRPr kumimoji="0" lang="en-US" sz="1200" dirty="0">
              <a:solidFill>
                <a:prstClr val="black"/>
              </a:solidFill>
              <a:latin typeface="Arial Narrow" pitchFamily="34" charset="0"/>
            </a:endParaRPr>
          </a:p>
        </p:txBody>
      </p:sp>
      <p:sp>
        <p:nvSpPr>
          <p:cNvPr id="20" name="19 CuadroTexto"/>
          <p:cNvSpPr txBox="1"/>
          <p:nvPr/>
        </p:nvSpPr>
        <p:spPr>
          <a:xfrm>
            <a:off x="8388765" y="853064"/>
            <a:ext cx="720069" cy="276999"/>
          </a:xfrm>
          <a:prstGeom prst="rect">
            <a:avLst/>
          </a:prstGeom>
          <a:noFill/>
        </p:spPr>
        <p:txBody>
          <a:bodyPr wrap="none" rtlCol="0">
            <a:spAutoFit/>
          </a:bodyPr>
          <a:lstStyle/>
          <a:p>
            <a:pPr eaLnBrk="1" fontAlgn="auto" hangingPunct="1">
              <a:spcBef>
                <a:spcPts val="0"/>
              </a:spcBef>
              <a:spcAft>
                <a:spcPts val="0"/>
              </a:spcAft>
            </a:pPr>
            <a:r>
              <a:rPr kumimoji="0" lang="en-US" sz="1200" dirty="0" smtClean="0">
                <a:solidFill>
                  <a:prstClr val="black"/>
                </a:solidFill>
                <a:latin typeface="Arial Narrow" pitchFamily="34" charset="0"/>
              </a:rPr>
              <a:t>3000 fb-1</a:t>
            </a:r>
            <a:endParaRPr kumimoji="0" lang="en-US" sz="1200" dirty="0">
              <a:solidFill>
                <a:prstClr val="black"/>
              </a:solidFill>
              <a:latin typeface="Arial Narrow" pitchFamily="34" charset="0"/>
            </a:endParaRPr>
          </a:p>
        </p:txBody>
      </p:sp>
      <p:sp>
        <p:nvSpPr>
          <p:cNvPr id="3" name="2 Rectángulo redondeado"/>
          <p:cNvSpPr/>
          <p:nvPr/>
        </p:nvSpPr>
        <p:spPr>
          <a:xfrm>
            <a:off x="2160439" y="779441"/>
            <a:ext cx="2676149" cy="1191816"/>
          </a:xfrm>
          <a:prstGeom prst="roundRect">
            <a:avLst/>
          </a:prstGeom>
          <a:noFill/>
          <a:ln w="76200">
            <a:solidFill>
              <a:srgbClr val="FF0000"/>
            </a:solidFill>
          </a:ln>
          <a:effectLst/>
        </p:spPr>
        <p:txBody>
          <a:bodyPr wrap="square" rtlCol="0" anchor="ctr">
            <a:spAutoFit/>
          </a:bodyPr>
          <a:lstStyle/>
          <a:p>
            <a:pPr algn="ctr" eaLnBrk="1" fontAlgn="auto" hangingPunct="1">
              <a:spcBef>
                <a:spcPts val="0"/>
              </a:spcBef>
              <a:spcAft>
                <a:spcPts val="0"/>
              </a:spcAft>
            </a:pPr>
            <a:endParaRPr kumimoji="0" lang="en-US" sz="1600" dirty="0" smtClean="0">
              <a:solidFill>
                <a:srgbClr val="4F81BD">
                  <a:lumMod val="75000"/>
                </a:srgbClr>
              </a:solidFill>
              <a:latin typeface="Arial" pitchFamily="34" charset="0"/>
              <a:cs typeface="Arial" pitchFamily="34" charset="0"/>
            </a:endParaRPr>
          </a:p>
          <a:p>
            <a:pPr algn="ctr" eaLnBrk="1" fontAlgn="auto" hangingPunct="1">
              <a:spcBef>
                <a:spcPts val="0"/>
              </a:spcBef>
              <a:spcAft>
                <a:spcPts val="0"/>
              </a:spcAft>
            </a:pPr>
            <a:endParaRPr kumimoji="0" lang="en-US" sz="1600" dirty="0">
              <a:solidFill>
                <a:srgbClr val="4F81BD">
                  <a:lumMod val="75000"/>
                </a:srgbClr>
              </a:solidFill>
              <a:latin typeface="Arial" pitchFamily="34" charset="0"/>
              <a:cs typeface="Arial" pitchFamily="34" charset="0"/>
            </a:endParaRPr>
          </a:p>
          <a:p>
            <a:pPr algn="ctr" eaLnBrk="1" fontAlgn="auto" hangingPunct="1">
              <a:spcBef>
                <a:spcPts val="0"/>
              </a:spcBef>
              <a:spcAft>
                <a:spcPts val="0"/>
              </a:spcAft>
            </a:pPr>
            <a:endParaRPr kumimoji="0" lang="en-US" sz="1600" dirty="0" smtClean="0">
              <a:solidFill>
                <a:srgbClr val="4F81BD">
                  <a:lumMod val="75000"/>
                </a:srgbClr>
              </a:solidFill>
              <a:latin typeface="Arial" pitchFamily="34" charset="0"/>
              <a:cs typeface="Arial" pitchFamily="34" charset="0"/>
            </a:endParaRPr>
          </a:p>
          <a:p>
            <a:pPr algn="ctr" eaLnBrk="1" fontAlgn="auto" hangingPunct="1">
              <a:spcBef>
                <a:spcPts val="0"/>
              </a:spcBef>
              <a:spcAft>
                <a:spcPts val="0"/>
              </a:spcAft>
            </a:pPr>
            <a:endParaRPr kumimoji="0" lang="en-US" sz="1600" dirty="0">
              <a:solidFill>
                <a:srgbClr val="4F81BD">
                  <a:lumMod val="75000"/>
                </a:srgbClr>
              </a:solidFill>
              <a:latin typeface="Arial" pitchFamily="34" charset="0"/>
              <a:cs typeface="Arial" pitchFamily="34" charset="0"/>
            </a:endParaRPr>
          </a:p>
        </p:txBody>
      </p:sp>
      <p:sp>
        <p:nvSpPr>
          <p:cNvPr id="23" name="22 Rectángulo"/>
          <p:cNvSpPr/>
          <p:nvPr/>
        </p:nvSpPr>
        <p:spPr>
          <a:xfrm>
            <a:off x="5700624" y="2137217"/>
            <a:ext cx="2705582" cy="584775"/>
          </a:xfrm>
          <a:prstGeom prst="rect">
            <a:avLst/>
          </a:prstGeom>
          <a:noFill/>
        </p:spPr>
        <p:txBody>
          <a:bodyPr wrap="square" lIns="91440" tIns="45720" rIns="91440" bIns="45720">
            <a:spAutoFit/>
          </a:bodyPr>
          <a:lstStyle/>
          <a:p>
            <a:pPr algn="ctr" eaLnBrk="1" fontAlgn="auto" hangingPunct="1">
              <a:spcBef>
                <a:spcPts val="0"/>
              </a:spcBef>
              <a:spcAft>
                <a:spcPts val="0"/>
              </a:spcAft>
            </a:pPr>
            <a:r>
              <a:rPr kumimoji="0" lang="es-ES" sz="3200" b="1" dirty="0"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New ROS</a:t>
            </a:r>
            <a:endParaRPr kumimoji="0" lang="es-ES" sz="3200"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endParaRPr>
          </a:p>
        </p:txBody>
      </p:sp>
      <p:sp>
        <p:nvSpPr>
          <p:cNvPr id="25" name="24 Rectángulo"/>
          <p:cNvSpPr/>
          <p:nvPr/>
        </p:nvSpPr>
        <p:spPr>
          <a:xfrm>
            <a:off x="4528097" y="2665081"/>
            <a:ext cx="4580735" cy="907941"/>
          </a:xfrm>
          <a:prstGeom prst="rect">
            <a:avLst/>
          </a:prstGeom>
          <a:solidFill>
            <a:schemeClr val="bg1"/>
          </a:solidFill>
          <a:ln>
            <a:solidFill>
              <a:schemeClr val="tx2">
                <a:lumMod val="75000"/>
              </a:schemeClr>
            </a:solidFill>
          </a:ln>
          <a:effectLst>
            <a:outerShdw blurRad="76200" dist="12700" dir="2700000" sy="-23000" kx="-800400" algn="bl" rotWithShape="0">
              <a:prstClr val="black">
                <a:alpha val="20000"/>
              </a:prstClr>
            </a:outerShdw>
            <a:reflection blurRad="6350" stA="52000" endA="300" endPos="35000" dir="5400000" sy="-100000" algn="bl" rotWithShape="0"/>
          </a:effectLst>
        </p:spPr>
        <p:txBody>
          <a:bodyPr wrap="square">
            <a:spAutoFit/>
          </a:bodyPr>
          <a:lstStyle/>
          <a:p>
            <a:pPr marL="269875" indent="-269875" eaLnBrk="1" fontAlgn="auto" hangingPunct="1">
              <a:spcBef>
                <a:spcPts val="0"/>
              </a:spcBef>
              <a:spcAft>
                <a:spcPts val="0"/>
              </a:spcAft>
            </a:pPr>
            <a:r>
              <a:rPr kumimoji="0" lang="en-US" sz="1600" dirty="0" smtClean="0">
                <a:solidFill>
                  <a:srgbClr val="4F81BD">
                    <a:lumMod val="75000"/>
                  </a:srgbClr>
                </a:solidFill>
                <a:latin typeface="Arial" pitchFamily="34" charset="0"/>
                <a:cs typeface="Arial" pitchFamily="34" charset="0"/>
              </a:rPr>
              <a:t>Luminosity increase will compromise processing speed of the Read-Out-Server boards</a:t>
            </a:r>
          </a:p>
          <a:p>
            <a:pPr marL="269875" indent="-269875" eaLnBrk="1" fontAlgn="auto" hangingPunct="1">
              <a:spcBef>
                <a:spcPts val="600"/>
              </a:spcBef>
              <a:spcAft>
                <a:spcPts val="0"/>
              </a:spcAft>
            </a:pPr>
            <a:r>
              <a:rPr kumimoji="0" lang="en-US" sz="1600" dirty="0" err="1" smtClean="0">
                <a:solidFill>
                  <a:srgbClr val="4F81BD">
                    <a:lumMod val="75000"/>
                  </a:srgbClr>
                </a:solidFill>
                <a:latin typeface="Arial" pitchFamily="34" charset="0"/>
                <a:cs typeface="Arial" pitchFamily="34" charset="0"/>
              </a:rPr>
              <a:t>uTCA</a:t>
            </a:r>
            <a:r>
              <a:rPr kumimoji="0" lang="en-US" sz="1600" dirty="0" smtClean="0">
                <a:solidFill>
                  <a:srgbClr val="4F81BD">
                    <a:lumMod val="75000"/>
                  </a:srgbClr>
                </a:solidFill>
                <a:latin typeface="Arial" pitchFamily="34" charset="0"/>
                <a:cs typeface="Arial" pitchFamily="34" charset="0"/>
              </a:rPr>
              <a:t> design based in Twin Mux hardware</a:t>
            </a:r>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510" y="2204864"/>
            <a:ext cx="2111347" cy="30022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26368" y="2284736"/>
            <a:ext cx="1939814" cy="1421260"/>
          </a:xfrm>
          <a:prstGeom prst="rect">
            <a:avLst/>
          </a:prstGeom>
          <a:solidFill>
            <a:srgbClr val="FFFFFF">
              <a:shade val="85000"/>
            </a:srgbClr>
          </a:solidFill>
          <a:ln w="88900" cap="sq">
            <a:solidFill>
              <a:srgbClr val="FF00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a:extLst>
            <a:ext uri="{909E8E84-426E-40DD-AFC4-6F175D3DCCD1}">
              <a14:hiddenFill xmlns="" xmlns:a14="http://schemas.microsoft.com/office/drawing/2010/main">
                <a:solidFill>
                  <a:srgbClr val="FFFFFF"/>
                </a:solidFill>
              </a14:hiddenFill>
            </a:ext>
          </a:extLst>
        </p:spPr>
      </p:pic>
      <p:cxnSp>
        <p:nvCxnSpPr>
          <p:cNvPr id="28" name="27 Conector recto de flecha"/>
          <p:cNvCxnSpPr/>
          <p:nvPr/>
        </p:nvCxnSpPr>
        <p:spPr>
          <a:xfrm>
            <a:off x="1306524" y="2605182"/>
            <a:ext cx="0" cy="39604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flipV="1">
            <a:off x="1283078" y="2602523"/>
            <a:ext cx="803630" cy="143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108520" y="1844830"/>
            <a:ext cx="2054075" cy="584775"/>
          </a:xfrm>
          <a:prstGeom prst="rect">
            <a:avLst/>
          </a:prstGeom>
          <a:noFill/>
        </p:spPr>
        <p:txBody>
          <a:bodyPr wrap="square" lIns="91440" tIns="45720" rIns="91440" bIns="45720">
            <a:spAutoFit/>
          </a:bodyPr>
          <a:lstStyle/>
          <a:p>
            <a:pPr algn="ctr" eaLnBrk="1" fontAlgn="auto" hangingPunct="1">
              <a:spcBef>
                <a:spcPts val="0"/>
              </a:spcBef>
              <a:spcAft>
                <a:spcPts val="0"/>
              </a:spcAft>
            </a:pPr>
            <a:r>
              <a:rPr kumimoji="0" lang="es-ES" sz="3200" b="1" dirty="0"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Twin </a:t>
            </a:r>
            <a:r>
              <a:rPr kumimoji="0" lang="es-ES" sz="3200" b="1" dirty="0" err="1"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Mux</a:t>
            </a:r>
            <a:endParaRPr kumimoji="0" lang="es-ES" sz="3200"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endParaRPr>
          </a:p>
        </p:txBody>
      </p:sp>
      <p:sp>
        <p:nvSpPr>
          <p:cNvPr id="24" name="23 Rectángulo"/>
          <p:cNvSpPr/>
          <p:nvPr/>
        </p:nvSpPr>
        <p:spPr>
          <a:xfrm>
            <a:off x="0" y="5408736"/>
            <a:ext cx="4528096" cy="1400383"/>
          </a:xfrm>
          <a:prstGeom prst="rect">
            <a:avLst/>
          </a:prstGeom>
          <a:solidFill>
            <a:schemeClr val="bg1"/>
          </a:solidFill>
          <a:ln>
            <a:solidFill>
              <a:schemeClr val="tx2">
                <a:lumMod val="75000"/>
              </a:schemeClr>
            </a:solidFill>
          </a:ln>
          <a:effectLst>
            <a:outerShdw blurRad="76200" dist="12700" dir="2700000" sy="-23000" kx="-800400" algn="bl" rotWithShape="0">
              <a:prstClr val="black">
                <a:alpha val="20000"/>
              </a:prstClr>
            </a:outerShdw>
            <a:reflection blurRad="6350" stA="52000" endA="300" endPos="35000" dir="5400000" sy="-100000" algn="bl" rotWithShape="0"/>
          </a:effectLst>
        </p:spPr>
        <p:txBody>
          <a:bodyPr wrap="square">
            <a:spAutoFit/>
          </a:bodyPr>
          <a:lstStyle/>
          <a:p>
            <a:pPr marL="176213" indent="-176213" eaLnBrk="1" fontAlgn="auto" hangingPunct="1">
              <a:spcBef>
                <a:spcPts val="0"/>
              </a:spcBef>
              <a:spcAft>
                <a:spcPts val="0"/>
              </a:spcAft>
            </a:pPr>
            <a:r>
              <a:rPr kumimoji="0" lang="en-US" sz="1600" dirty="0" smtClean="0">
                <a:solidFill>
                  <a:srgbClr val="4F81BD">
                    <a:lumMod val="75000"/>
                  </a:srgbClr>
                </a:solidFill>
                <a:latin typeface="Arial" pitchFamily="34" charset="0"/>
                <a:cs typeface="Arial" pitchFamily="34" charset="0"/>
              </a:rPr>
              <a:t>Multiplexing layer to forward full chamber trigger info to the Track Finder layer with high speed links (allow new form factors)</a:t>
            </a:r>
          </a:p>
          <a:p>
            <a:pPr marL="176213" indent="-176213" eaLnBrk="1" fontAlgn="auto" hangingPunct="1">
              <a:spcBef>
                <a:spcPts val="600"/>
              </a:spcBef>
              <a:spcAft>
                <a:spcPts val="0"/>
              </a:spcAft>
            </a:pPr>
            <a:r>
              <a:rPr kumimoji="0" lang="en-US" sz="1600" dirty="0" smtClean="0">
                <a:solidFill>
                  <a:srgbClr val="4F81BD">
                    <a:lumMod val="75000"/>
                  </a:srgbClr>
                </a:solidFill>
                <a:latin typeface="Arial" pitchFamily="34" charset="0"/>
                <a:cs typeface="Arial" pitchFamily="34" charset="0"/>
              </a:rPr>
              <a:t>Aim to allow merging information from other </a:t>
            </a:r>
            <a:r>
              <a:rPr kumimoji="0" lang="en-US" sz="1600" dirty="0" err="1" smtClean="0">
                <a:solidFill>
                  <a:srgbClr val="4F81BD">
                    <a:lumMod val="75000"/>
                  </a:srgbClr>
                </a:solidFill>
                <a:latin typeface="Arial" pitchFamily="34" charset="0"/>
                <a:cs typeface="Arial" pitchFamily="34" charset="0"/>
              </a:rPr>
              <a:t>subdetectors</a:t>
            </a:r>
            <a:r>
              <a:rPr kumimoji="0" lang="en-US" sz="1600" dirty="0" smtClean="0">
                <a:solidFill>
                  <a:srgbClr val="4F81BD">
                    <a:lumMod val="75000"/>
                  </a:srgbClr>
                </a:solidFill>
                <a:latin typeface="Arial" pitchFamily="34" charset="0"/>
                <a:cs typeface="Arial" pitchFamily="34" charset="0"/>
              </a:rPr>
              <a:t> (RPC, HO, </a:t>
            </a:r>
            <a:r>
              <a:rPr kumimoji="0" lang="en-US" sz="1600" dirty="0" err="1" smtClean="0">
                <a:solidFill>
                  <a:srgbClr val="4F81BD">
                    <a:lumMod val="75000"/>
                  </a:srgbClr>
                </a:solidFill>
                <a:latin typeface="Arial" pitchFamily="34" charset="0"/>
                <a:cs typeface="Arial" pitchFamily="34" charset="0"/>
              </a:rPr>
              <a:t>etc</a:t>
            </a:r>
            <a:r>
              <a:rPr kumimoji="0" lang="en-US" sz="1600" dirty="0" smtClean="0">
                <a:solidFill>
                  <a:srgbClr val="4F81BD">
                    <a:lumMod val="75000"/>
                  </a:srgbClr>
                </a:solidFill>
                <a:latin typeface="Arial" pitchFamily="34" charset="0"/>
                <a:cs typeface="Arial" pitchFamily="34" charset="0"/>
              </a:rPr>
              <a:t>)</a:t>
            </a:r>
          </a:p>
        </p:txBody>
      </p:sp>
      <p:pic>
        <p:nvPicPr>
          <p:cNvPr id="2051"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08262" y="4131156"/>
            <a:ext cx="3019832" cy="10529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28099" y="3629464"/>
            <a:ext cx="4580735" cy="31796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TextBox 28"/>
          <p:cNvSpPr txBox="1"/>
          <p:nvPr/>
        </p:nvSpPr>
        <p:spPr>
          <a:xfrm rot="20278895">
            <a:off x="2694053" y="3670905"/>
            <a:ext cx="2599812" cy="461665"/>
          </a:xfrm>
          <a:prstGeom prst="rect">
            <a:avLst/>
          </a:prstGeom>
          <a:solidFill>
            <a:srgbClr val="FFFF00"/>
          </a:solidFill>
        </p:spPr>
        <p:txBody>
          <a:bodyPr wrap="square" rtlCol="0">
            <a:spAutoFit/>
          </a:bodyPr>
          <a:lstStyle/>
          <a:p>
            <a:r>
              <a:rPr lang="en-US" dirty="0" err="1" smtClean="0"/>
              <a:t>Ricordo</a:t>
            </a:r>
            <a:r>
              <a:rPr lang="en-US" dirty="0" smtClean="0"/>
              <a:t>:</a:t>
            </a:r>
            <a:endParaRPr lang="it-IT" dirty="0" smtClean="0"/>
          </a:p>
        </p:txBody>
      </p:sp>
    </p:spTree>
    <p:extLst>
      <p:ext uri="{BB962C8B-B14F-4D97-AF65-F5344CB8AC3E}">
        <p14:creationId xmlns="" xmlns:p14="http://schemas.microsoft.com/office/powerpoint/2010/main" val="508724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294928"/>
            <a:ext cx="8229600" cy="685800"/>
          </a:xfrm>
          <a:prstGeom prst="rect">
            <a:avLst/>
          </a:prstGeom>
        </p:spPr>
        <p:txBody>
          <a:bodyPr vert="horz" lIns="91440" tIns="45720" rIns="91440" bIns="45720" rtlCol="0" anchor="ctr">
            <a:normAutofit fontScale="90000" lnSpcReduction="10000"/>
          </a:bodyPr>
          <a:lstStyle/>
          <a:p>
            <a:pPr eaLnBrk="1" fontAlgn="auto" hangingPunct="1">
              <a:spcAft>
                <a:spcPts val="0"/>
              </a:spcAft>
              <a:defRPr/>
            </a:pPr>
            <a:r>
              <a:rPr kumimoji="0" lang="en-US" sz="4400" b="1" dirty="0" err="1" smtClean="0">
                <a:solidFill>
                  <a:srgbClr val="23538D"/>
                </a:solidFill>
                <a:effectLst>
                  <a:outerShdw blurRad="38100" dist="38100" dir="2700000" algn="tl">
                    <a:srgbClr val="000000">
                      <a:alpha val="43137"/>
                    </a:srgbClr>
                  </a:outerShdw>
                </a:effectLst>
                <a:latin typeface="Calibri"/>
              </a:rPr>
              <a:t>TwinMux</a:t>
            </a:r>
            <a:r>
              <a:rPr kumimoji="0" lang="en-US" sz="4400" b="1" dirty="0" smtClean="0">
                <a:solidFill>
                  <a:srgbClr val="23538D"/>
                </a:solidFill>
                <a:effectLst>
                  <a:outerShdw blurRad="38100" dist="38100" dir="2700000" algn="tl">
                    <a:srgbClr val="000000">
                      <a:alpha val="43137"/>
                    </a:srgbClr>
                  </a:outerShdw>
                </a:effectLst>
                <a:latin typeface="Calibri"/>
              </a:rPr>
              <a:t> Status</a:t>
            </a:r>
          </a:p>
        </p:txBody>
      </p:sp>
      <p:sp>
        <p:nvSpPr>
          <p:cNvPr id="6" name="Rectangle 6"/>
          <p:cNvSpPr/>
          <p:nvPr/>
        </p:nvSpPr>
        <p:spPr>
          <a:xfrm>
            <a:off x="133349" y="980728"/>
            <a:ext cx="2782763" cy="301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marL="363538" indent="-285750" eaLnBrk="1" fontAlgn="auto" hangingPunct="1">
              <a:spcBef>
                <a:spcPts val="0"/>
              </a:spcBef>
              <a:spcAft>
                <a:spcPts val="0"/>
              </a:spcAft>
              <a:buFont typeface="Arial" pitchFamily="34" charset="0"/>
              <a:buChar char="•"/>
            </a:pPr>
            <a:r>
              <a:rPr kumimoji="0" lang="en-US" sz="1800" dirty="0" smtClean="0">
                <a:solidFill>
                  <a:srgbClr val="1F497D"/>
                </a:solidFill>
              </a:rPr>
              <a:t>Two prototype boards assembled</a:t>
            </a:r>
          </a:p>
          <a:p>
            <a:pPr marL="534988" lvl="2" eaLnBrk="1" fontAlgn="auto" hangingPunct="1">
              <a:spcBef>
                <a:spcPts val="0"/>
              </a:spcBef>
              <a:spcAft>
                <a:spcPts val="0"/>
              </a:spcAft>
            </a:pPr>
            <a:endParaRPr kumimoji="0" lang="en-US" sz="1000" dirty="0" smtClean="0">
              <a:solidFill>
                <a:srgbClr val="1F497D"/>
              </a:solidFill>
            </a:endParaRPr>
          </a:p>
          <a:p>
            <a:pPr marL="363538" indent="-285750" eaLnBrk="1" fontAlgn="auto" hangingPunct="1">
              <a:spcBef>
                <a:spcPts val="0"/>
              </a:spcBef>
              <a:spcAft>
                <a:spcPts val="0"/>
              </a:spcAft>
              <a:buFont typeface="Arial" pitchFamily="34" charset="0"/>
              <a:buChar char="•"/>
            </a:pPr>
            <a:r>
              <a:rPr kumimoji="0" lang="en-US" sz="1800" dirty="0" smtClean="0">
                <a:solidFill>
                  <a:srgbClr val="1F497D"/>
                </a:solidFill>
              </a:rPr>
              <a:t>Hardware debugging ongoing</a:t>
            </a:r>
          </a:p>
          <a:p>
            <a:pPr marL="77788" eaLnBrk="1" fontAlgn="auto" hangingPunct="1">
              <a:spcBef>
                <a:spcPts val="0"/>
              </a:spcBef>
              <a:spcAft>
                <a:spcPts val="0"/>
              </a:spcAft>
            </a:pPr>
            <a:endParaRPr kumimoji="0" lang="en-US" sz="1000" dirty="0" smtClean="0">
              <a:solidFill>
                <a:srgbClr val="1F497D"/>
              </a:solidFill>
            </a:endParaRPr>
          </a:p>
          <a:p>
            <a:pPr marL="363538" indent="-285750" eaLnBrk="1" fontAlgn="auto" hangingPunct="1">
              <a:spcBef>
                <a:spcPts val="0"/>
              </a:spcBef>
              <a:spcAft>
                <a:spcPts val="0"/>
              </a:spcAft>
              <a:buFont typeface="Arial" pitchFamily="34" charset="0"/>
              <a:buChar char="•"/>
            </a:pPr>
            <a:r>
              <a:rPr kumimoji="0" lang="en-US" sz="1800" dirty="0" smtClean="0">
                <a:solidFill>
                  <a:srgbClr val="1F497D"/>
                </a:solidFill>
              </a:rPr>
              <a:t>Power controllers and DC-DC converters fully debugged</a:t>
            </a:r>
          </a:p>
          <a:p>
            <a:pPr marL="363538" indent="-285750" eaLnBrk="1" fontAlgn="auto" hangingPunct="1">
              <a:spcBef>
                <a:spcPts val="0"/>
              </a:spcBef>
              <a:spcAft>
                <a:spcPts val="0"/>
              </a:spcAft>
              <a:buFont typeface="Arial" pitchFamily="34" charset="0"/>
              <a:buChar char="•"/>
            </a:pPr>
            <a:endParaRPr kumimoji="0" lang="en-US" sz="1000" dirty="0" smtClean="0">
              <a:solidFill>
                <a:srgbClr val="1F497D"/>
              </a:solidFill>
            </a:endParaRPr>
          </a:p>
          <a:p>
            <a:pPr marL="363538" indent="-285750" eaLnBrk="1" fontAlgn="auto" hangingPunct="1">
              <a:spcBef>
                <a:spcPts val="0"/>
              </a:spcBef>
              <a:spcAft>
                <a:spcPts val="0"/>
              </a:spcAft>
              <a:buFont typeface="Arial" pitchFamily="34" charset="0"/>
              <a:buChar char="•"/>
            </a:pPr>
            <a:r>
              <a:rPr kumimoji="0" lang="en-US" sz="1800" dirty="0" smtClean="0">
                <a:solidFill>
                  <a:srgbClr val="1F497D"/>
                </a:solidFill>
              </a:rPr>
              <a:t>First test on MBTF link (10Gbps)</a:t>
            </a:r>
          </a:p>
          <a:p>
            <a:pPr marL="163513" eaLnBrk="1" fontAlgn="auto" hangingPunct="1">
              <a:spcBef>
                <a:spcPts val="0"/>
              </a:spcBef>
              <a:spcAft>
                <a:spcPts val="0"/>
              </a:spcAft>
            </a:pPr>
            <a:endParaRPr kumimoji="0" lang="en-US" sz="1800" dirty="0" smtClean="0">
              <a:solidFill>
                <a:srgbClr val="1F497D"/>
              </a:solidFill>
            </a:endParaRPr>
          </a:p>
          <a:p>
            <a:pPr marL="163513" eaLnBrk="1" fontAlgn="auto" hangingPunct="1">
              <a:spcBef>
                <a:spcPts val="0"/>
              </a:spcBef>
              <a:spcAft>
                <a:spcPts val="0"/>
              </a:spcAft>
            </a:pPr>
            <a:endParaRPr kumimoji="0" lang="en-US" sz="1800" dirty="0" smtClean="0">
              <a:solidFill>
                <a:srgbClr val="1F497D"/>
              </a:solidFill>
            </a:endParaRPr>
          </a:p>
        </p:txBody>
      </p:sp>
      <p:pic>
        <p:nvPicPr>
          <p:cNvPr id="4" name="Immagin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56871" y="1166500"/>
            <a:ext cx="5091854" cy="3981451"/>
          </a:xfrm>
          <a:prstGeom prst="rect">
            <a:avLst/>
          </a:prstGeom>
        </p:spPr>
      </p:pic>
      <p:sp>
        <p:nvSpPr>
          <p:cNvPr id="5" name="CasellaDiTesto 4"/>
          <p:cNvSpPr txBox="1"/>
          <p:nvPr/>
        </p:nvSpPr>
        <p:spPr>
          <a:xfrm>
            <a:off x="5723232" y="729387"/>
            <a:ext cx="2963568"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hlinkClick r:id="rId3"/>
              </a:rPr>
              <a:t>http://www.cern.ch/twinmux</a:t>
            </a:r>
            <a:endParaRPr kumimoji="0" lang="en-US" sz="1800" dirty="0">
              <a:solidFill>
                <a:prstClr val="black"/>
              </a:solidFill>
              <a:latin typeface="Calibri"/>
            </a:endParaRPr>
          </a:p>
        </p:txBody>
      </p:sp>
      <p:pic>
        <p:nvPicPr>
          <p:cNvPr id="2" name="Immagine 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3782" r="17467"/>
          <a:stretch/>
        </p:blipFill>
        <p:spPr>
          <a:xfrm>
            <a:off x="0" y="3909060"/>
            <a:ext cx="3352800" cy="2948940"/>
          </a:xfrm>
          <a:prstGeom prst="rect">
            <a:avLst/>
          </a:prstGeom>
        </p:spPr>
      </p:pic>
      <p:sp>
        <p:nvSpPr>
          <p:cNvPr id="8" name="Rectangle 6"/>
          <p:cNvSpPr/>
          <p:nvPr/>
        </p:nvSpPr>
        <p:spPr>
          <a:xfrm>
            <a:off x="3429000" y="5372370"/>
            <a:ext cx="5715000" cy="1255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marL="77788" eaLnBrk="1" fontAlgn="auto" hangingPunct="1">
              <a:spcBef>
                <a:spcPts val="0"/>
              </a:spcBef>
              <a:spcAft>
                <a:spcPts val="0"/>
              </a:spcAft>
            </a:pPr>
            <a:r>
              <a:rPr kumimoji="0" lang="en-US" sz="1800" dirty="0" smtClean="0">
                <a:solidFill>
                  <a:srgbClr val="1F497D"/>
                </a:solidFill>
              </a:rPr>
              <a:t>In parallel, firmware developing on evaluation board:</a:t>
            </a:r>
          </a:p>
          <a:p>
            <a:pPr marL="77788" eaLnBrk="1" fontAlgn="auto" hangingPunct="1">
              <a:spcBef>
                <a:spcPts val="0"/>
              </a:spcBef>
              <a:spcAft>
                <a:spcPts val="0"/>
              </a:spcAft>
            </a:pPr>
            <a:endParaRPr kumimoji="0" lang="en-US" sz="1000" dirty="0" smtClean="0">
              <a:solidFill>
                <a:srgbClr val="1F497D"/>
              </a:solidFill>
            </a:endParaRPr>
          </a:p>
          <a:p>
            <a:pPr marL="363538" indent="-285750" eaLnBrk="1" fontAlgn="auto" hangingPunct="1">
              <a:spcBef>
                <a:spcPts val="0"/>
              </a:spcBef>
              <a:spcAft>
                <a:spcPts val="0"/>
              </a:spcAft>
              <a:buFont typeface="Arial" panose="020B0604020202020204" pitchFamily="34" charset="0"/>
              <a:buChar char="•"/>
            </a:pPr>
            <a:r>
              <a:rPr kumimoji="0" lang="en-US" sz="1800" dirty="0" err="1" smtClean="0">
                <a:solidFill>
                  <a:srgbClr val="1F497D"/>
                </a:solidFill>
              </a:rPr>
              <a:t>IPbus</a:t>
            </a:r>
            <a:r>
              <a:rPr kumimoji="0" lang="en-US" sz="1800" dirty="0" smtClean="0">
                <a:solidFill>
                  <a:srgbClr val="1F497D"/>
                </a:solidFill>
              </a:rPr>
              <a:t> implementation (slow control)</a:t>
            </a:r>
          </a:p>
          <a:p>
            <a:pPr marL="77788" eaLnBrk="1" fontAlgn="auto" hangingPunct="1">
              <a:spcBef>
                <a:spcPts val="0"/>
              </a:spcBef>
              <a:spcAft>
                <a:spcPts val="0"/>
              </a:spcAft>
            </a:pPr>
            <a:endParaRPr kumimoji="0" lang="en-US" sz="1000" dirty="0" smtClean="0">
              <a:solidFill>
                <a:srgbClr val="1F497D"/>
              </a:solidFill>
            </a:endParaRPr>
          </a:p>
          <a:p>
            <a:pPr marL="363538" indent="-285750" eaLnBrk="1" fontAlgn="auto" hangingPunct="1">
              <a:spcBef>
                <a:spcPts val="0"/>
              </a:spcBef>
              <a:spcAft>
                <a:spcPts val="0"/>
              </a:spcAft>
              <a:buFont typeface="Arial" panose="020B0604020202020204" pitchFamily="34" charset="0"/>
              <a:buChar char="•"/>
            </a:pPr>
            <a:r>
              <a:rPr kumimoji="0" lang="en-US" sz="1800" dirty="0" err="1" smtClean="0">
                <a:solidFill>
                  <a:srgbClr val="1F497D"/>
                </a:solidFill>
              </a:rPr>
              <a:t>Minicrate</a:t>
            </a:r>
            <a:r>
              <a:rPr kumimoji="0" lang="en-US" sz="1800" dirty="0" smtClean="0">
                <a:solidFill>
                  <a:srgbClr val="1F497D"/>
                </a:solidFill>
              </a:rPr>
              <a:t> receiver block (</a:t>
            </a:r>
            <a:r>
              <a:rPr kumimoji="0" lang="en-US" sz="1800" dirty="0" err="1" smtClean="0">
                <a:solidFill>
                  <a:srgbClr val="1F497D"/>
                </a:solidFill>
              </a:rPr>
              <a:t>deserializer</a:t>
            </a:r>
            <a:r>
              <a:rPr kumimoji="0" lang="en-US" sz="1800" dirty="0" smtClean="0">
                <a:solidFill>
                  <a:srgbClr val="1F497D"/>
                </a:solidFill>
              </a:rPr>
              <a:t> and </a:t>
            </a:r>
            <a:r>
              <a:rPr kumimoji="0" lang="en-US" sz="1800" dirty="0" err="1" smtClean="0">
                <a:solidFill>
                  <a:srgbClr val="1F497D"/>
                </a:solidFill>
              </a:rPr>
              <a:t>bx</a:t>
            </a:r>
            <a:r>
              <a:rPr kumimoji="0" lang="en-US" sz="1800" dirty="0" smtClean="0">
                <a:solidFill>
                  <a:srgbClr val="1F497D"/>
                </a:solidFill>
              </a:rPr>
              <a:t> alignment)</a:t>
            </a:r>
          </a:p>
          <a:p>
            <a:pPr marL="363538" indent="-285750" eaLnBrk="1" fontAlgn="auto" hangingPunct="1">
              <a:spcBef>
                <a:spcPts val="0"/>
              </a:spcBef>
              <a:spcAft>
                <a:spcPts val="0"/>
              </a:spcAft>
              <a:buFont typeface="Arial" panose="020B0604020202020204" pitchFamily="34" charset="0"/>
              <a:buChar char="•"/>
            </a:pPr>
            <a:endParaRPr kumimoji="0" lang="en-US" sz="1800" dirty="0" smtClean="0">
              <a:solidFill>
                <a:srgbClr val="1F497D"/>
              </a:solidFill>
            </a:endParaRPr>
          </a:p>
          <a:p>
            <a:pPr marL="449263" indent="-285750" eaLnBrk="1" fontAlgn="auto" hangingPunct="1">
              <a:spcBef>
                <a:spcPts val="0"/>
              </a:spcBef>
              <a:spcAft>
                <a:spcPts val="0"/>
              </a:spcAft>
              <a:buFont typeface="Arial" pitchFamily="34" charset="0"/>
              <a:buChar char="•"/>
            </a:pPr>
            <a:endParaRPr kumimoji="0" lang="en-US" sz="1800" dirty="0" smtClean="0">
              <a:solidFill>
                <a:srgbClr val="1F497D"/>
              </a:solidFill>
            </a:endParaRPr>
          </a:p>
          <a:p>
            <a:pPr marL="163513" eaLnBrk="1" fontAlgn="auto" hangingPunct="1">
              <a:spcBef>
                <a:spcPts val="0"/>
              </a:spcBef>
              <a:spcAft>
                <a:spcPts val="0"/>
              </a:spcAft>
            </a:pPr>
            <a:endParaRPr kumimoji="0" lang="en-US" sz="1800" dirty="0" smtClean="0">
              <a:solidFill>
                <a:srgbClr val="1F497D"/>
              </a:solidFill>
            </a:endParaRPr>
          </a:p>
        </p:txBody>
      </p:sp>
    </p:spTree>
    <p:extLst>
      <p:ext uri="{BB962C8B-B14F-4D97-AF65-F5344CB8AC3E}">
        <p14:creationId xmlns="" xmlns:p14="http://schemas.microsoft.com/office/powerpoint/2010/main" val="1447825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0562"/>
          </a:xfrm>
        </p:spPr>
        <p:txBody>
          <a:bodyPr>
            <a:normAutofit fontScale="90000"/>
          </a:bodyPr>
          <a:lstStyle/>
          <a:p>
            <a:r>
              <a:rPr lang="en-US" dirty="0" smtClean="0">
                <a:solidFill>
                  <a:schemeClr val="accent2"/>
                </a:solidFill>
                <a:latin typeface="Arial"/>
                <a:cs typeface="Arial"/>
              </a:rPr>
              <a:t>Present CMS Tracker - 2014</a:t>
            </a:r>
            <a:endParaRPr lang="en-US" dirty="0">
              <a:solidFill>
                <a:schemeClr val="accent2"/>
              </a:solidFill>
              <a:latin typeface="Arial"/>
              <a:cs typeface="Arial"/>
            </a:endParaRPr>
          </a:p>
        </p:txBody>
      </p:sp>
      <p:sp>
        <p:nvSpPr>
          <p:cNvPr id="3" name="Content Placeholder 2"/>
          <p:cNvSpPr>
            <a:spLocks noGrp="1"/>
          </p:cNvSpPr>
          <p:nvPr>
            <p:ph idx="1"/>
          </p:nvPr>
        </p:nvSpPr>
        <p:spPr>
          <a:xfrm>
            <a:off x="304800" y="1117600"/>
            <a:ext cx="8636000" cy="5008563"/>
          </a:xfrm>
        </p:spPr>
        <p:txBody>
          <a:bodyPr>
            <a:normAutofit/>
          </a:bodyPr>
          <a:lstStyle/>
          <a:p>
            <a:pPr>
              <a:buFont typeface="Courier New"/>
              <a:buChar char="o"/>
            </a:pPr>
            <a:r>
              <a:rPr lang="en-US" sz="2800" dirty="0" smtClean="0">
                <a:solidFill>
                  <a:schemeClr val="tx2"/>
                </a:solidFill>
                <a:latin typeface="Arial"/>
                <a:cs typeface="Arial"/>
              </a:rPr>
              <a:t>2014 </a:t>
            </a:r>
            <a:r>
              <a:rPr lang="en-US" sz="2800" dirty="0">
                <a:solidFill>
                  <a:schemeClr val="tx2"/>
                </a:solidFill>
                <a:latin typeface="Arial"/>
                <a:cs typeface="Arial"/>
              </a:rPr>
              <a:t>m</a:t>
            </a:r>
            <a:r>
              <a:rPr lang="en-US" sz="2800" dirty="0" smtClean="0">
                <a:solidFill>
                  <a:schemeClr val="tx2"/>
                </a:solidFill>
                <a:latin typeface="Arial"/>
                <a:cs typeface="Arial"/>
              </a:rPr>
              <a:t>ain achievements:</a:t>
            </a:r>
          </a:p>
          <a:p>
            <a:pPr marL="514350" indent="-514350">
              <a:buFont typeface="+mj-lt"/>
              <a:buAutoNum type="arabicPeriod"/>
            </a:pPr>
            <a:r>
              <a:rPr lang="en-US" sz="2400" dirty="0" smtClean="0">
                <a:solidFill>
                  <a:srgbClr val="595959"/>
                </a:solidFill>
                <a:latin typeface="Arial"/>
                <a:cs typeface="Arial"/>
              </a:rPr>
              <a:t>Tracker cooling system refurbished (mostly the primary) and now commissioned. It finally performs as expected.</a:t>
            </a:r>
          </a:p>
          <a:p>
            <a:pPr marL="514350" indent="-514350">
              <a:buFont typeface="+mj-lt"/>
              <a:buAutoNum type="arabicPeriod"/>
            </a:pPr>
            <a:r>
              <a:rPr lang="en-US" sz="2400" dirty="0" smtClean="0">
                <a:solidFill>
                  <a:srgbClr val="595959"/>
                </a:solidFill>
                <a:latin typeface="Arial"/>
                <a:cs typeface="Arial"/>
              </a:rPr>
              <a:t>All elements allowing safe operation of the tracker at low T have been tested during.</a:t>
            </a:r>
          </a:p>
          <a:p>
            <a:pPr marL="514350" indent="-514350">
              <a:buFont typeface="+mj-lt"/>
              <a:buAutoNum type="arabicPeriod"/>
            </a:pPr>
            <a:r>
              <a:rPr lang="en-US" sz="2400" dirty="0" smtClean="0">
                <a:solidFill>
                  <a:srgbClr val="595959"/>
                </a:solidFill>
                <a:latin typeface="Arial"/>
                <a:cs typeface="Arial"/>
              </a:rPr>
              <a:t>Tracker silicon strip in part already re-commissioned at -15C.</a:t>
            </a:r>
          </a:p>
          <a:p>
            <a:pPr marL="514350" indent="-514350">
              <a:buFont typeface="+mj-lt"/>
              <a:buAutoNum type="arabicPeriod"/>
            </a:pPr>
            <a:r>
              <a:rPr lang="en-US" sz="2400" dirty="0" smtClean="0">
                <a:solidFill>
                  <a:srgbClr val="595959"/>
                </a:solidFill>
                <a:latin typeface="Arial"/>
                <a:cs typeface="Arial"/>
              </a:rPr>
              <a:t>New beam pipe installed and bake-out will follow soon (beginning of August). </a:t>
            </a:r>
          </a:p>
          <a:p>
            <a:pPr marL="514350" indent="-514350">
              <a:buFont typeface="+mj-lt"/>
              <a:buAutoNum type="arabicPeriod"/>
            </a:pPr>
            <a:r>
              <a:rPr lang="en-US" sz="2400" dirty="0" smtClean="0">
                <a:solidFill>
                  <a:srgbClr val="595959"/>
                </a:solidFill>
                <a:latin typeface="Arial"/>
                <a:cs typeface="Arial"/>
              </a:rPr>
              <a:t>Present </a:t>
            </a:r>
            <a:r>
              <a:rPr lang="en-US" sz="2400" dirty="0">
                <a:solidFill>
                  <a:srgbClr val="595959"/>
                </a:solidFill>
                <a:latin typeface="Arial"/>
                <a:cs typeface="Arial"/>
              </a:rPr>
              <a:t>P</a:t>
            </a:r>
            <a:r>
              <a:rPr lang="en-US" sz="2400" dirty="0" smtClean="0">
                <a:solidFill>
                  <a:srgbClr val="595959"/>
                </a:solidFill>
                <a:latin typeface="Arial"/>
                <a:cs typeface="Arial"/>
              </a:rPr>
              <a:t>ixel detector fully repaired and tested in the upstairs lab at low temperature. Installation is foreseen for the end of September.</a:t>
            </a:r>
          </a:p>
          <a:p>
            <a:pPr marL="971550" lvl="1" indent="-514350">
              <a:buFont typeface="+mj-lt"/>
              <a:buAutoNum type="arabicPeriod"/>
            </a:pPr>
            <a:endParaRPr lang="en-US" sz="2400" dirty="0">
              <a:solidFill>
                <a:srgbClr val="595959"/>
              </a:solidFill>
              <a:latin typeface="Arial"/>
              <a:cs typeface="Arial"/>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black">
                    <a:tint val="75000"/>
                  </a:prstClr>
                </a:solidFill>
              </a:rPr>
              <a:pPr/>
              <a:t>16</a:t>
            </a:fld>
            <a:endParaRPr lang="en-US" dirty="0">
              <a:solidFill>
                <a:prstClr val="black">
                  <a:tint val="75000"/>
                </a:prstClr>
              </a:solidFill>
            </a:endParaRPr>
          </a:p>
        </p:txBody>
      </p:sp>
      <p:sp>
        <p:nvSpPr>
          <p:cNvPr id="7" name="TextBox 6"/>
          <p:cNvSpPr txBox="1"/>
          <p:nvPr/>
        </p:nvSpPr>
        <p:spPr>
          <a:xfrm>
            <a:off x="7370558" y="780534"/>
            <a:ext cx="1773442" cy="369332"/>
          </a:xfrm>
          <a:prstGeom prst="rect">
            <a:avLst/>
          </a:prstGeom>
          <a:noFill/>
        </p:spPr>
        <p:txBody>
          <a:bodyPr wrap="none" rtlCol="0">
            <a:spAutoFit/>
          </a:bodyPr>
          <a:lstStyle/>
          <a:p>
            <a:pPr defTabSz="457200" eaLnBrk="1" fontAlgn="auto" hangingPunct="1">
              <a:spcBef>
                <a:spcPts val="0"/>
              </a:spcBef>
              <a:spcAft>
                <a:spcPts val="0"/>
              </a:spcAft>
            </a:pPr>
            <a:r>
              <a:rPr kumimoji="0" lang="en-US" sz="1800" b="1" dirty="0" err="1" smtClean="0">
                <a:solidFill>
                  <a:prstClr val="black"/>
                </a:solidFill>
                <a:latin typeface="Calibri"/>
              </a:rPr>
              <a:t>nicola</a:t>
            </a:r>
            <a:r>
              <a:rPr kumimoji="0" lang="en-US" sz="1800" b="1" dirty="0" smtClean="0">
                <a:solidFill>
                  <a:prstClr val="black"/>
                </a:solidFill>
                <a:latin typeface="Calibri"/>
              </a:rPr>
              <a:t> </a:t>
            </a:r>
            <a:r>
              <a:rPr kumimoji="0" lang="en-US" sz="1800" b="1" dirty="0" err="1" smtClean="0">
                <a:solidFill>
                  <a:prstClr val="black"/>
                </a:solidFill>
                <a:latin typeface="Calibri"/>
              </a:rPr>
              <a:t>bacchetta</a:t>
            </a:r>
            <a:endParaRPr kumimoji="0" lang="en-US" sz="1800" b="1" dirty="0">
              <a:solidFill>
                <a:prstClr val="black"/>
              </a:solidFill>
              <a:latin typeface="Calibri"/>
            </a:endParaRPr>
          </a:p>
        </p:txBody>
      </p:sp>
    </p:spTree>
    <p:extLst>
      <p:ext uri="{BB962C8B-B14F-4D97-AF65-F5344CB8AC3E}">
        <p14:creationId xmlns="" xmlns:p14="http://schemas.microsoft.com/office/powerpoint/2010/main" val="4102105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0562"/>
          </a:xfrm>
        </p:spPr>
        <p:txBody>
          <a:bodyPr>
            <a:normAutofit fontScale="90000"/>
          </a:bodyPr>
          <a:lstStyle/>
          <a:p>
            <a:r>
              <a:rPr lang="en-US" dirty="0" smtClean="0">
                <a:solidFill>
                  <a:schemeClr val="accent2"/>
                </a:solidFill>
                <a:latin typeface="Arial"/>
                <a:cs typeface="Arial"/>
              </a:rPr>
              <a:t>Present CMS Tracker - 2014</a:t>
            </a:r>
            <a:endParaRPr lang="en-US" dirty="0">
              <a:solidFill>
                <a:schemeClr val="accent2"/>
              </a:solidFill>
              <a:latin typeface="Arial"/>
              <a:cs typeface="Arial"/>
            </a:endParaRPr>
          </a:p>
        </p:txBody>
      </p:sp>
      <p:sp>
        <p:nvSpPr>
          <p:cNvPr id="3" name="Content Placeholder 2"/>
          <p:cNvSpPr>
            <a:spLocks noGrp="1"/>
          </p:cNvSpPr>
          <p:nvPr>
            <p:ph idx="1"/>
          </p:nvPr>
        </p:nvSpPr>
        <p:spPr>
          <a:xfrm>
            <a:off x="304800" y="1117601"/>
            <a:ext cx="8636000" cy="1714500"/>
          </a:xfrm>
        </p:spPr>
        <p:txBody>
          <a:bodyPr>
            <a:normAutofit fontScale="92500" lnSpcReduction="20000"/>
          </a:bodyPr>
          <a:lstStyle/>
          <a:p>
            <a:pPr>
              <a:buFont typeface="Courier New"/>
              <a:buChar char="o"/>
            </a:pPr>
            <a:r>
              <a:rPr lang="en-US" sz="2800" dirty="0" smtClean="0">
                <a:solidFill>
                  <a:schemeClr val="tx2"/>
                </a:solidFill>
                <a:latin typeface="Arial"/>
                <a:cs typeface="Arial"/>
              </a:rPr>
              <a:t>Concerns:</a:t>
            </a:r>
          </a:p>
          <a:p>
            <a:pPr marL="514350" indent="-514350">
              <a:buFont typeface="+mj-lt"/>
              <a:buAutoNum type="arabicPeriod"/>
            </a:pPr>
            <a:r>
              <a:rPr lang="en-US" sz="2400" dirty="0" smtClean="0">
                <a:solidFill>
                  <a:srgbClr val="595959"/>
                </a:solidFill>
                <a:latin typeface="Arial"/>
                <a:cs typeface="Arial"/>
              </a:rPr>
              <a:t>LS1 work is moving but it is late with respect to the original plan. CMS will close “late” (around the end of November), leaving no margin for re-opening in case of need (which was instead the original plan).</a:t>
            </a:r>
          </a:p>
          <a:p>
            <a:pPr marL="971550" lvl="1" indent="-514350">
              <a:buFont typeface="+mj-lt"/>
              <a:buAutoNum type="arabicPeriod"/>
            </a:pPr>
            <a:endParaRPr lang="en-US" sz="2400" dirty="0">
              <a:solidFill>
                <a:srgbClr val="595959"/>
              </a:solidFill>
              <a:latin typeface="Arial"/>
              <a:cs typeface="Arial"/>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black">
                    <a:tint val="75000"/>
                  </a:prstClr>
                </a:solidFill>
              </a:rPr>
              <a:pPr/>
              <a:t>17</a:t>
            </a:fld>
            <a:endParaRPr lang="en-US" dirty="0">
              <a:solidFill>
                <a:prstClr val="black">
                  <a:tint val="75000"/>
                </a:prstClr>
              </a:solidFill>
            </a:endParaRPr>
          </a:p>
        </p:txBody>
      </p:sp>
      <p:pic>
        <p:nvPicPr>
          <p:cNvPr id="7" name="Picture 6" descr="TK_SEALE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95400" y="2840468"/>
            <a:ext cx="6362700" cy="3211082"/>
          </a:xfrm>
          <a:prstGeom prst="rect">
            <a:avLst/>
          </a:prstGeom>
        </p:spPr>
      </p:pic>
      <p:sp>
        <p:nvSpPr>
          <p:cNvPr id="8" name="TextBox 7"/>
          <p:cNvSpPr txBox="1"/>
          <p:nvPr/>
        </p:nvSpPr>
        <p:spPr>
          <a:xfrm>
            <a:off x="444500" y="6013450"/>
            <a:ext cx="6373522" cy="369332"/>
          </a:xfrm>
          <a:prstGeom prst="rect">
            <a:avLst/>
          </a:prstGeom>
          <a:noFill/>
        </p:spPr>
        <p:txBody>
          <a:bodyPr wrap="none" rtlCol="0">
            <a:spAutoFit/>
          </a:bodyPr>
          <a:lstStyle/>
          <a:p>
            <a:pPr defTabSz="457200" eaLnBrk="1" fontAlgn="auto" hangingPunct="1">
              <a:spcBef>
                <a:spcPts val="0"/>
              </a:spcBef>
              <a:spcAft>
                <a:spcPts val="0"/>
              </a:spcAft>
            </a:pPr>
            <a:r>
              <a:rPr kumimoji="0" lang="en-US" sz="1800" dirty="0" smtClean="0">
                <a:solidFill>
                  <a:prstClr val="black"/>
                </a:solidFill>
                <a:latin typeface="Calibri"/>
              </a:rPr>
              <a:t>Tracker final seal before installation of the beam pipe (May 2014).</a:t>
            </a:r>
            <a:endParaRPr kumimoji="0" lang="en-US" sz="1800" dirty="0">
              <a:solidFill>
                <a:prstClr val="black"/>
              </a:solidFill>
              <a:latin typeface="Calibri"/>
            </a:endParaRPr>
          </a:p>
        </p:txBody>
      </p:sp>
      <p:sp>
        <p:nvSpPr>
          <p:cNvPr id="9" name="TextBox 8"/>
          <p:cNvSpPr txBox="1"/>
          <p:nvPr/>
        </p:nvSpPr>
        <p:spPr>
          <a:xfrm>
            <a:off x="7370558" y="780534"/>
            <a:ext cx="1773442" cy="369332"/>
          </a:xfrm>
          <a:prstGeom prst="rect">
            <a:avLst/>
          </a:prstGeom>
          <a:noFill/>
        </p:spPr>
        <p:txBody>
          <a:bodyPr wrap="none" rtlCol="0">
            <a:spAutoFit/>
          </a:bodyPr>
          <a:lstStyle/>
          <a:p>
            <a:pPr defTabSz="457200" eaLnBrk="1" fontAlgn="auto" hangingPunct="1">
              <a:spcBef>
                <a:spcPts val="0"/>
              </a:spcBef>
              <a:spcAft>
                <a:spcPts val="0"/>
              </a:spcAft>
            </a:pPr>
            <a:r>
              <a:rPr kumimoji="0" lang="en-US" sz="1800" b="1" dirty="0" err="1" smtClean="0">
                <a:solidFill>
                  <a:prstClr val="black"/>
                </a:solidFill>
                <a:latin typeface="Calibri"/>
              </a:rPr>
              <a:t>nicola</a:t>
            </a:r>
            <a:r>
              <a:rPr kumimoji="0" lang="en-US" sz="1800" b="1" dirty="0" smtClean="0">
                <a:solidFill>
                  <a:prstClr val="black"/>
                </a:solidFill>
                <a:latin typeface="Calibri"/>
              </a:rPr>
              <a:t> </a:t>
            </a:r>
            <a:r>
              <a:rPr kumimoji="0" lang="en-US" sz="1800" b="1" dirty="0" err="1" smtClean="0">
                <a:solidFill>
                  <a:prstClr val="black"/>
                </a:solidFill>
                <a:latin typeface="Calibri"/>
              </a:rPr>
              <a:t>bacchetta</a:t>
            </a:r>
            <a:endParaRPr kumimoji="0" lang="en-US" sz="1800" b="1" dirty="0">
              <a:solidFill>
                <a:prstClr val="black"/>
              </a:solidFill>
              <a:latin typeface="Calibri"/>
            </a:endParaRPr>
          </a:p>
        </p:txBody>
      </p:sp>
    </p:spTree>
    <p:extLst>
      <p:ext uri="{BB962C8B-B14F-4D97-AF65-F5344CB8AC3E}">
        <p14:creationId xmlns="" xmlns:p14="http://schemas.microsoft.com/office/powerpoint/2010/main" val="41581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3" descr="IMG_5568.JPG"/>
          <p:cNvPicPr>
            <a:picLocks noChangeAspect="1"/>
          </p:cNvPicPr>
          <p:nvPr/>
        </p:nvPicPr>
        <p:blipFill>
          <a:blip r:embed="rId3" cstate="print"/>
          <a:srcRect l="11104" t="5750" r="6350"/>
          <a:stretch>
            <a:fillRect/>
          </a:stretch>
        </p:blipFill>
        <p:spPr>
          <a:xfrm>
            <a:off x="-36512" y="909384"/>
            <a:ext cx="6978545" cy="5976000"/>
          </a:xfrm>
          <a:prstGeom prst="rect">
            <a:avLst/>
          </a:prstGeom>
        </p:spPr>
      </p:pic>
      <p:pic>
        <p:nvPicPr>
          <p:cNvPr id="9" name="Immagine 8" descr="CMS-Color.gif"/>
          <p:cNvPicPr>
            <a:picLocks noChangeAspect="1"/>
          </p:cNvPicPr>
          <p:nvPr/>
        </p:nvPicPr>
        <p:blipFill>
          <a:blip r:embed="rId4" cstate="screen"/>
          <a:stretch>
            <a:fillRect/>
          </a:stretch>
        </p:blipFill>
        <p:spPr>
          <a:xfrm>
            <a:off x="-36512" y="-27384"/>
            <a:ext cx="936000" cy="936000"/>
          </a:xfrm>
          <a:prstGeom prst="rect">
            <a:avLst/>
          </a:prstGeom>
        </p:spPr>
      </p:pic>
      <p:cxnSp>
        <p:nvCxnSpPr>
          <p:cNvPr id="11" name="Connettore 1 10"/>
          <p:cNvCxnSpPr/>
          <p:nvPr/>
        </p:nvCxnSpPr>
        <p:spPr>
          <a:xfrm>
            <a:off x="-108520" y="908720"/>
            <a:ext cx="7560840" cy="0"/>
          </a:xfrm>
          <a:prstGeom prst="line">
            <a:avLst/>
          </a:prstGeom>
          <a:ln w="19050">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6804248" y="302359"/>
            <a:ext cx="2339752" cy="7248138"/>
          </a:xfrm>
          <a:prstGeom prst="rect">
            <a:avLst/>
          </a:prstGeom>
          <a:noFill/>
        </p:spPr>
        <p:txBody>
          <a:bodyPr wrap="square" rtlCol="0">
            <a:spAutoFit/>
          </a:bodyPr>
          <a:lstStyle/>
          <a:p>
            <a:pP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algn="r" defTabSz="457200" eaLnBrk="1" fontAlgn="auto" hangingPunct="1">
              <a:lnSpc>
                <a:spcPct val="150000"/>
              </a:lnSpc>
              <a:spcBef>
                <a:spcPts val="0"/>
              </a:spcBef>
              <a:spcAft>
                <a:spcPts val="0"/>
              </a:spcAft>
            </a:pPr>
            <a:r>
              <a:rPr kumimoji="0" lang="it-IT" sz="1800" b="1" dirty="0" smtClean="0">
                <a:solidFill>
                  <a:prstClr val="black"/>
                </a:solidFill>
                <a:latin typeface="Calibri" pitchFamily="34" charset="0"/>
                <a:cs typeface="MV Boli" pitchFamily="2" charset="0"/>
              </a:rPr>
              <a:t>Sezione di Padova</a:t>
            </a:r>
          </a:p>
          <a:p>
            <a:pPr algn="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algn="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algn="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algn="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algn="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algn="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algn="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algn="r" defTabSz="457200" eaLnBrk="1" fontAlgn="auto" hangingPunct="1">
              <a:lnSpc>
                <a:spcPct val="150000"/>
              </a:lnSpc>
              <a:spcBef>
                <a:spcPts val="0"/>
              </a:spcBef>
              <a:spcAft>
                <a:spcPts val="0"/>
              </a:spcAft>
            </a:pPr>
            <a:r>
              <a:rPr kumimoji="0" lang="it-IT" sz="1800" dirty="0" smtClean="0">
                <a:solidFill>
                  <a:prstClr val="black"/>
                </a:solidFill>
                <a:latin typeface="MV Boli" pitchFamily="2" charset="0"/>
                <a:cs typeface="MV Boli" pitchFamily="2" charset="0"/>
              </a:rPr>
              <a:t>Dario Bisello,</a:t>
            </a:r>
          </a:p>
          <a:p>
            <a:pPr algn="r" defTabSz="457200" eaLnBrk="1" fontAlgn="auto" hangingPunct="1">
              <a:lnSpc>
                <a:spcPct val="150000"/>
              </a:lnSpc>
              <a:spcBef>
                <a:spcPts val="0"/>
              </a:spcBef>
              <a:spcAft>
                <a:spcPts val="0"/>
              </a:spcAft>
            </a:pPr>
            <a:r>
              <a:rPr kumimoji="0" lang="it-IT" sz="1800" dirty="0" smtClean="0">
                <a:solidFill>
                  <a:prstClr val="black"/>
                </a:solidFill>
                <a:latin typeface="MV Boli" pitchFamily="2" charset="0"/>
                <a:cs typeface="MV Boli" pitchFamily="2" charset="0"/>
              </a:rPr>
              <a:t>Nicola Bacchetta,</a:t>
            </a:r>
          </a:p>
          <a:p>
            <a:pPr algn="r" defTabSz="457200" eaLnBrk="1" fontAlgn="auto" hangingPunct="1">
              <a:lnSpc>
                <a:spcPct val="150000"/>
              </a:lnSpc>
              <a:spcBef>
                <a:spcPts val="0"/>
              </a:spcBef>
              <a:spcAft>
                <a:spcPts val="0"/>
              </a:spcAft>
            </a:pPr>
            <a:r>
              <a:rPr kumimoji="0" lang="it-IT" sz="1800" dirty="0" err="1" smtClean="0">
                <a:solidFill>
                  <a:prstClr val="black"/>
                </a:solidFill>
                <a:latin typeface="MV Boli" pitchFamily="2" charset="0"/>
                <a:cs typeface="MV Boli" pitchFamily="2" charset="0"/>
              </a:rPr>
              <a:t>Devis</a:t>
            </a:r>
            <a:r>
              <a:rPr kumimoji="0" lang="it-IT" sz="1800" dirty="0" smtClean="0">
                <a:solidFill>
                  <a:prstClr val="black"/>
                </a:solidFill>
                <a:latin typeface="MV Boli" pitchFamily="2" charset="0"/>
                <a:cs typeface="MV Boli" pitchFamily="2" charset="0"/>
              </a:rPr>
              <a:t> Pantano,</a:t>
            </a:r>
          </a:p>
          <a:p>
            <a:pPr algn="r" defTabSz="457200" eaLnBrk="1" fontAlgn="auto" hangingPunct="1">
              <a:lnSpc>
                <a:spcPct val="150000"/>
              </a:lnSpc>
              <a:spcBef>
                <a:spcPts val="0"/>
              </a:spcBef>
              <a:spcAft>
                <a:spcPts val="0"/>
              </a:spcAft>
            </a:pPr>
            <a:r>
              <a:rPr kumimoji="0" lang="it-IT" sz="1800" dirty="0" smtClean="0">
                <a:solidFill>
                  <a:prstClr val="black"/>
                </a:solidFill>
                <a:latin typeface="MV Boli" pitchFamily="2" charset="0"/>
                <a:cs typeface="MV Boli" pitchFamily="2" charset="0"/>
              </a:rPr>
              <a:t>Martino Dall’Osso</a:t>
            </a:r>
          </a:p>
          <a:p>
            <a:pPr algn="r" defTabSz="457200" eaLnBrk="1" fontAlgn="auto" hangingPunct="1">
              <a:lnSpc>
                <a:spcPct val="150000"/>
              </a:lnSpc>
              <a:spcBef>
                <a:spcPts val="0"/>
              </a:spcBef>
              <a:spcAft>
                <a:spcPts val="0"/>
              </a:spcAft>
            </a:pPr>
            <a:endParaRPr kumimoji="0" lang="it-IT" sz="2000" dirty="0" smtClean="0">
              <a:solidFill>
                <a:prstClr val="black"/>
              </a:solidFill>
              <a:latin typeface="MV Boli" pitchFamily="2" charset="0"/>
              <a:cs typeface="MV Boli" pitchFamily="2" charset="0"/>
            </a:endParaRPr>
          </a:p>
          <a:p>
            <a:pPr algn="r" defTabSz="457200" eaLnBrk="1" fontAlgn="auto" hangingPunct="1">
              <a:lnSpc>
                <a:spcPct val="150000"/>
              </a:lnSpc>
              <a:spcBef>
                <a:spcPts val="0"/>
              </a:spcBef>
              <a:spcAft>
                <a:spcPts val="0"/>
              </a:spcAft>
            </a:pPr>
            <a:endParaRPr kumimoji="0" lang="it-IT" sz="2000" dirty="0">
              <a:solidFill>
                <a:prstClr val="black"/>
              </a:solidFill>
              <a:latin typeface="MV Boli" pitchFamily="2" charset="0"/>
              <a:cs typeface="MV Boli" pitchFamily="2" charset="0"/>
            </a:endParaRPr>
          </a:p>
        </p:txBody>
      </p:sp>
      <p:sp>
        <p:nvSpPr>
          <p:cNvPr id="6" name="CasellaDiTesto 5"/>
          <p:cNvSpPr txBox="1"/>
          <p:nvPr/>
        </p:nvSpPr>
        <p:spPr>
          <a:xfrm>
            <a:off x="611560" y="188640"/>
            <a:ext cx="6768752" cy="584775"/>
          </a:xfrm>
          <a:prstGeom prst="rect">
            <a:avLst/>
          </a:prstGeom>
          <a:noFill/>
        </p:spPr>
        <p:txBody>
          <a:bodyPr wrap="square" rtlCol="0">
            <a:spAutoFit/>
          </a:bodyPr>
          <a:lstStyle/>
          <a:p>
            <a:pPr algn="ctr" defTabSz="457200" eaLnBrk="1" fontAlgn="auto" hangingPunct="1">
              <a:spcBef>
                <a:spcPts val="0"/>
              </a:spcBef>
              <a:spcAft>
                <a:spcPts val="0"/>
              </a:spcAft>
            </a:pPr>
            <a:r>
              <a:rPr kumimoji="0" lang="en-US" sz="3200" b="1" dirty="0" smtClean="0">
                <a:solidFill>
                  <a:srgbClr val="C00000"/>
                </a:solidFill>
                <a:latin typeface="MV Boli" pitchFamily="2" charset="0"/>
                <a:cs typeface="MV Boli" pitchFamily="2" charset="0"/>
              </a:rPr>
              <a:t>CMS Pixel Upgrade Phase 1</a:t>
            </a:r>
          </a:p>
        </p:txBody>
      </p:sp>
      <p:sp>
        <p:nvSpPr>
          <p:cNvPr id="8" name="CasellaDiTesto 7"/>
          <p:cNvSpPr txBox="1"/>
          <p:nvPr/>
        </p:nvSpPr>
        <p:spPr>
          <a:xfrm>
            <a:off x="1187624" y="3194973"/>
            <a:ext cx="4373128" cy="954107"/>
          </a:xfrm>
          <a:prstGeom prst="rect">
            <a:avLst/>
          </a:prstGeom>
          <a:solidFill>
            <a:schemeClr val="bg1">
              <a:alpha val="77000"/>
            </a:schemeClr>
          </a:solidFill>
        </p:spPr>
        <p:txBody>
          <a:bodyPr wrap="square" rtlCol="0">
            <a:spAutoFit/>
          </a:bodyPr>
          <a:lstStyle/>
          <a:p>
            <a:pPr algn="ctr" defTabSz="457200" eaLnBrk="1" fontAlgn="auto" hangingPunct="1">
              <a:spcBef>
                <a:spcPts val="0"/>
              </a:spcBef>
              <a:spcAft>
                <a:spcPts val="0"/>
              </a:spcAft>
            </a:pPr>
            <a:r>
              <a:rPr kumimoji="0" lang="it-IT" sz="2800" b="1" dirty="0" smtClean="0">
                <a:solidFill>
                  <a:srgbClr val="4F81BD">
                    <a:lumMod val="75000"/>
                  </a:srgbClr>
                </a:solidFill>
                <a:latin typeface="MV Boli" pitchFamily="2" charset="0"/>
                <a:cs typeface="MV Boli" pitchFamily="2" charset="0"/>
              </a:rPr>
              <a:t>Test dei ROC </a:t>
            </a:r>
            <a:r>
              <a:rPr kumimoji="0" lang="it-IT" sz="2800" b="1" dirty="0" err="1" smtClean="0">
                <a:solidFill>
                  <a:srgbClr val="4F81BD">
                    <a:lumMod val="75000"/>
                  </a:srgbClr>
                </a:solidFill>
                <a:latin typeface="MV Boli" pitchFamily="2" charset="0"/>
                <a:cs typeface="MV Boli" pitchFamily="2" charset="0"/>
              </a:rPr>
              <a:t>Wafers</a:t>
            </a:r>
            <a:r>
              <a:rPr kumimoji="0" lang="it-IT" sz="2800" b="1" dirty="0" smtClean="0">
                <a:solidFill>
                  <a:srgbClr val="4F81BD">
                    <a:lumMod val="75000"/>
                  </a:srgbClr>
                </a:solidFill>
                <a:latin typeface="MV Boli" pitchFamily="2" charset="0"/>
                <a:cs typeface="MV Boli" pitchFamily="2" charset="0"/>
              </a:rPr>
              <a:t> dopo lavorazione e taglio</a:t>
            </a:r>
            <a:endParaRPr kumimoji="0" lang="it-IT" sz="1600" b="1" dirty="0" smtClean="0">
              <a:solidFill>
                <a:srgbClr val="4F81BD">
                  <a:lumMod val="75000"/>
                </a:srgbClr>
              </a:solidFill>
              <a:latin typeface="MV Boli" pitchFamily="2" charset="0"/>
              <a:cs typeface="MV Boli" pitchFamily="2" charset="0"/>
            </a:endParaRPr>
          </a:p>
        </p:txBody>
      </p:sp>
      <p:pic>
        <p:nvPicPr>
          <p:cNvPr id="10" name="Immagine 9" descr="INFN_logo.png"/>
          <p:cNvPicPr>
            <a:picLocks noChangeAspect="1"/>
          </p:cNvPicPr>
          <p:nvPr/>
        </p:nvPicPr>
        <p:blipFill>
          <a:blip r:embed="rId5" cstate="screen"/>
          <a:stretch>
            <a:fillRect/>
          </a:stretch>
        </p:blipFill>
        <p:spPr>
          <a:xfrm>
            <a:off x="7092280" y="171188"/>
            <a:ext cx="2051720" cy="1169580"/>
          </a:xfrm>
          <a:prstGeom prst="rect">
            <a:avLst/>
          </a:prstGeom>
        </p:spPr>
      </p:pic>
    </p:spTree>
    <p:extLst>
      <p:ext uri="{BB962C8B-B14F-4D97-AF65-F5344CB8AC3E}">
        <p14:creationId xmlns="" xmlns:p14="http://schemas.microsoft.com/office/powerpoint/2010/main" val="1493464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644008" y="1958767"/>
            <a:ext cx="4355976" cy="2262321"/>
          </a:xfrm>
          <a:prstGeom prst="rect">
            <a:avLst/>
          </a:prstGeom>
          <a:noFill/>
          <a:ln w="9525">
            <a:noFill/>
            <a:miter lim="800000"/>
            <a:headEnd/>
            <a:tailEnd/>
          </a:ln>
        </p:spPr>
      </p:pic>
      <p:sp>
        <p:nvSpPr>
          <p:cNvPr id="9" name="Rettangolo 8"/>
          <p:cNvSpPr/>
          <p:nvPr/>
        </p:nvSpPr>
        <p:spPr>
          <a:xfrm>
            <a:off x="467544" y="1124744"/>
            <a:ext cx="6192688" cy="2015936"/>
          </a:xfrm>
          <a:prstGeom prst="rect">
            <a:avLst/>
          </a:prstGeom>
        </p:spPr>
        <p:txBody>
          <a:bodyPr wrap="square">
            <a:spAutoFit/>
          </a:bodyPr>
          <a:lstStyle/>
          <a:p>
            <a:pPr defTabSz="457200" eaLnBrk="1" fontAlgn="auto" hangingPunct="1">
              <a:spcBef>
                <a:spcPts val="0"/>
              </a:spcBef>
              <a:spcAft>
                <a:spcPts val="0"/>
              </a:spcAft>
            </a:pPr>
            <a:r>
              <a:rPr kumimoji="0" lang="it-IT" sz="2100" b="1" dirty="0" err="1" smtClean="0">
                <a:solidFill>
                  <a:prstClr val="black"/>
                </a:solidFill>
                <a:latin typeface="Calibri"/>
              </a:rPr>
              <a:t>Tracker</a:t>
            </a:r>
            <a:r>
              <a:rPr kumimoji="0" lang="it-IT" sz="2100" b="1" dirty="0" smtClean="0">
                <a:solidFill>
                  <a:prstClr val="black"/>
                </a:solidFill>
                <a:latin typeface="Calibri"/>
              </a:rPr>
              <a:t> Pixel Detector completamente ridisegnato:</a:t>
            </a:r>
          </a:p>
          <a:p>
            <a:pPr defTabSz="457200" eaLnBrk="1" fontAlgn="auto" hangingPunct="1">
              <a:spcBef>
                <a:spcPts val="0"/>
              </a:spcBef>
              <a:spcAft>
                <a:spcPts val="0"/>
              </a:spcAft>
            </a:pPr>
            <a:endParaRPr kumimoji="0" lang="it-IT" sz="800" b="1" dirty="0" smtClean="0">
              <a:solidFill>
                <a:prstClr val="black"/>
              </a:solidFill>
              <a:latin typeface="Calibri"/>
            </a:endParaRPr>
          </a:p>
          <a:p>
            <a:pPr defTabSz="457200" eaLnBrk="1" fontAlgn="auto" hangingPunct="1">
              <a:spcBef>
                <a:spcPts val="0"/>
              </a:spcBef>
              <a:spcAft>
                <a:spcPts val="0"/>
              </a:spcAft>
            </a:pPr>
            <a:r>
              <a:rPr kumimoji="0" lang="it-IT" sz="1800" dirty="0" smtClean="0">
                <a:solidFill>
                  <a:prstClr val="black"/>
                </a:solidFill>
                <a:latin typeface="Calibri"/>
              </a:rPr>
              <a:t>• </a:t>
            </a:r>
            <a:r>
              <a:rPr kumimoji="0" lang="it-IT" sz="1800" dirty="0" err="1" smtClean="0">
                <a:solidFill>
                  <a:prstClr val="black"/>
                </a:solidFill>
                <a:latin typeface="Calibri"/>
              </a:rPr>
              <a:t>Barrel</a:t>
            </a:r>
            <a:r>
              <a:rPr kumimoji="0" lang="it-IT" sz="1800" dirty="0" smtClean="0">
                <a:solidFill>
                  <a:prstClr val="black"/>
                </a:solidFill>
                <a:latin typeface="Calibri"/>
              </a:rPr>
              <a:t> da 3 a 4 strati con il primo più vicino alla linea di fascio</a:t>
            </a:r>
          </a:p>
          <a:p>
            <a:pPr defTabSz="457200" eaLnBrk="1" fontAlgn="auto" hangingPunct="1">
              <a:spcBef>
                <a:spcPts val="0"/>
              </a:spcBef>
              <a:spcAft>
                <a:spcPts val="0"/>
              </a:spcAft>
            </a:pPr>
            <a:endParaRPr kumimoji="0" lang="it-IT" sz="800" dirty="0" smtClean="0">
              <a:solidFill>
                <a:prstClr val="black"/>
              </a:solidFill>
              <a:latin typeface="Calibri"/>
            </a:endParaRPr>
          </a:p>
          <a:p>
            <a:pPr defTabSz="457200" eaLnBrk="1" fontAlgn="auto" hangingPunct="1">
              <a:spcBef>
                <a:spcPts val="0"/>
              </a:spcBef>
              <a:spcAft>
                <a:spcPts val="0"/>
              </a:spcAft>
            </a:pPr>
            <a:r>
              <a:rPr kumimoji="0" lang="it-IT" sz="1800" dirty="0" smtClean="0">
                <a:solidFill>
                  <a:prstClr val="black"/>
                </a:solidFill>
                <a:latin typeface="Calibri"/>
              </a:rPr>
              <a:t>• Meccanica ridisegnata e minor materiale</a:t>
            </a:r>
          </a:p>
          <a:p>
            <a:pPr defTabSz="457200" eaLnBrk="1" fontAlgn="auto" hangingPunct="1">
              <a:spcBef>
                <a:spcPts val="0"/>
              </a:spcBef>
              <a:spcAft>
                <a:spcPts val="0"/>
              </a:spcAft>
            </a:pPr>
            <a:endParaRPr kumimoji="0" lang="it-IT" sz="800" dirty="0" smtClean="0">
              <a:solidFill>
                <a:prstClr val="black"/>
              </a:solidFill>
              <a:latin typeface="Calibri"/>
            </a:endParaRPr>
          </a:p>
          <a:p>
            <a:pPr defTabSz="457200" eaLnBrk="1" fontAlgn="auto" hangingPunct="1">
              <a:spcBef>
                <a:spcPts val="0"/>
              </a:spcBef>
              <a:spcAft>
                <a:spcPts val="0"/>
              </a:spcAft>
            </a:pPr>
            <a:r>
              <a:rPr kumimoji="0" lang="it-IT" sz="1800" dirty="0" smtClean="0">
                <a:solidFill>
                  <a:prstClr val="black"/>
                </a:solidFill>
                <a:latin typeface="Calibri"/>
              </a:rPr>
              <a:t>• Nuovi Chip di lettura (ROC), HDI e TBM</a:t>
            </a:r>
          </a:p>
          <a:p>
            <a:pPr defTabSz="457200" eaLnBrk="1" fontAlgn="auto" hangingPunct="1">
              <a:spcBef>
                <a:spcPts val="0"/>
              </a:spcBef>
              <a:spcAft>
                <a:spcPts val="0"/>
              </a:spcAft>
            </a:pPr>
            <a:endParaRPr kumimoji="0" lang="it-IT" sz="800" dirty="0" smtClean="0">
              <a:solidFill>
                <a:prstClr val="black"/>
              </a:solidFill>
              <a:latin typeface="Calibri"/>
            </a:endParaRPr>
          </a:p>
          <a:p>
            <a:pPr defTabSz="457200" eaLnBrk="1" fontAlgn="auto" hangingPunct="1">
              <a:spcBef>
                <a:spcPts val="0"/>
              </a:spcBef>
              <a:spcAft>
                <a:spcPts val="0"/>
              </a:spcAft>
            </a:pPr>
            <a:r>
              <a:rPr kumimoji="0" lang="it-IT" sz="1800" dirty="0" smtClean="0">
                <a:solidFill>
                  <a:prstClr val="black"/>
                </a:solidFill>
                <a:latin typeface="Calibri"/>
              </a:rPr>
              <a:t>• Nuovi convertitori DC-DC</a:t>
            </a:r>
          </a:p>
        </p:txBody>
      </p:sp>
      <p:pic>
        <p:nvPicPr>
          <p:cNvPr id="12" name="Immagine 11" descr="CMS-Color.gif"/>
          <p:cNvPicPr>
            <a:picLocks noChangeAspect="1"/>
          </p:cNvPicPr>
          <p:nvPr/>
        </p:nvPicPr>
        <p:blipFill>
          <a:blip r:embed="rId3" cstate="screen"/>
          <a:stretch>
            <a:fillRect/>
          </a:stretch>
        </p:blipFill>
        <p:spPr>
          <a:xfrm>
            <a:off x="-36512" y="-27384"/>
            <a:ext cx="936000" cy="936000"/>
          </a:xfrm>
          <a:prstGeom prst="rect">
            <a:avLst/>
          </a:prstGeom>
        </p:spPr>
      </p:pic>
      <p:cxnSp>
        <p:nvCxnSpPr>
          <p:cNvPr id="13" name="Connettore 1 12"/>
          <p:cNvCxnSpPr/>
          <p:nvPr/>
        </p:nvCxnSpPr>
        <p:spPr>
          <a:xfrm>
            <a:off x="-36512" y="908720"/>
            <a:ext cx="7560840" cy="0"/>
          </a:xfrm>
          <a:prstGeom prst="line">
            <a:avLst/>
          </a:prstGeom>
          <a:ln w="19050">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 name="Immagine 14" descr="INFN_logo.png"/>
          <p:cNvPicPr>
            <a:picLocks noChangeAspect="1"/>
          </p:cNvPicPr>
          <p:nvPr/>
        </p:nvPicPr>
        <p:blipFill>
          <a:blip r:embed="rId4" cstate="screen"/>
          <a:stretch>
            <a:fillRect/>
          </a:stretch>
        </p:blipFill>
        <p:spPr>
          <a:xfrm>
            <a:off x="7164288" y="171188"/>
            <a:ext cx="2051720" cy="1169580"/>
          </a:xfrm>
          <a:prstGeom prst="rect">
            <a:avLst/>
          </a:prstGeom>
        </p:spPr>
      </p:pic>
      <p:pic>
        <p:nvPicPr>
          <p:cNvPr id="16" name="Picture 6" descr="C:\Users\Tino\Dottorato\Pixel_upgrade\ROC_psi46_DOC\immagini\MountingScheme_L2-4.png"/>
          <p:cNvPicPr>
            <a:picLocks noChangeAspect="1" noChangeArrowheads="1"/>
          </p:cNvPicPr>
          <p:nvPr/>
        </p:nvPicPr>
        <p:blipFill>
          <a:blip r:embed="rId5" cstate="print"/>
          <a:srcRect/>
          <a:stretch>
            <a:fillRect/>
          </a:stretch>
        </p:blipFill>
        <p:spPr bwMode="auto">
          <a:xfrm>
            <a:off x="752563" y="3429000"/>
            <a:ext cx="1803213" cy="3284984"/>
          </a:xfrm>
          <a:prstGeom prst="rect">
            <a:avLst/>
          </a:prstGeom>
          <a:noFill/>
        </p:spPr>
      </p:pic>
      <p:sp>
        <p:nvSpPr>
          <p:cNvPr id="17" name="Rettangolo 16"/>
          <p:cNvSpPr/>
          <p:nvPr/>
        </p:nvSpPr>
        <p:spPr>
          <a:xfrm>
            <a:off x="2915816" y="4437112"/>
            <a:ext cx="6192688" cy="2246769"/>
          </a:xfrm>
          <a:prstGeom prst="rect">
            <a:avLst/>
          </a:prstGeom>
        </p:spPr>
        <p:txBody>
          <a:bodyPr wrap="square">
            <a:spAutoFit/>
          </a:bodyPr>
          <a:lstStyle/>
          <a:p>
            <a:pPr defTabSz="457200" eaLnBrk="1" fontAlgn="auto" hangingPunct="1">
              <a:spcBef>
                <a:spcPts val="0"/>
              </a:spcBef>
              <a:spcAft>
                <a:spcPts val="0"/>
              </a:spcAft>
            </a:pPr>
            <a:r>
              <a:rPr kumimoji="0" lang="it-IT" sz="1800" dirty="0" smtClean="0">
                <a:solidFill>
                  <a:prstClr val="black"/>
                </a:solidFill>
                <a:latin typeface="Calibri"/>
              </a:rPr>
              <a:t>•  La costruzione dei moduli è ripartita su 4 </a:t>
            </a:r>
            <a:r>
              <a:rPr kumimoji="0" lang="it-IT" sz="1800" dirty="0" err="1" smtClean="0">
                <a:solidFill>
                  <a:prstClr val="black"/>
                </a:solidFill>
                <a:latin typeface="Calibri"/>
              </a:rPr>
              <a:t>consortia</a:t>
            </a:r>
            <a:r>
              <a:rPr kumimoji="0" lang="it-IT" sz="1800" dirty="0" smtClean="0">
                <a:solidFill>
                  <a:prstClr val="black"/>
                </a:solidFill>
                <a:latin typeface="Calibri"/>
              </a:rPr>
              <a:t> per i BPIX</a:t>
            </a:r>
          </a:p>
          <a:p>
            <a:pPr defTabSz="457200" eaLnBrk="1" fontAlgn="auto" hangingPunct="1">
              <a:spcBef>
                <a:spcPts val="0"/>
              </a:spcBef>
              <a:spcAft>
                <a:spcPts val="0"/>
              </a:spcAft>
            </a:pPr>
            <a:endParaRPr kumimoji="0" lang="it-IT" sz="800" dirty="0" smtClean="0">
              <a:solidFill>
                <a:prstClr val="black"/>
              </a:solidFill>
              <a:latin typeface="Calibri"/>
            </a:endParaRPr>
          </a:p>
          <a:p>
            <a:pPr defTabSz="457200" eaLnBrk="1" fontAlgn="auto" hangingPunct="1">
              <a:spcBef>
                <a:spcPts val="0"/>
              </a:spcBef>
              <a:spcAft>
                <a:spcPts val="0"/>
              </a:spcAft>
            </a:pPr>
            <a:r>
              <a:rPr kumimoji="0" lang="it-IT" sz="1800" dirty="0" smtClean="0">
                <a:solidFill>
                  <a:prstClr val="black"/>
                </a:solidFill>
                <a:latin typeface="Calibri"/>
              </a:rPr>
              <a:t>•  INFN costruirà e testerà metà del </a:t>
            </a:r>
            <a:r>
              <a:rPr kumimoji="0" lang="it-IT" sz="1800" dirty="0" err="1" smtClean="0">
                <a:solidFill>
                  <a:prstClr val="black"/>
                </a:solidFill>
                <a:latin typeface="Calibri"/>
              </a:rPr>
              <a:t>layer</a:t>
            </a:r>
            <a:r>
              <a:rPr kumimoji="0" lang="it-IT" sz="1800" dirty="0" smtClean="0">
                <a:solidFill>
                  <a:prstClr val="black"/>
                </a:solidFill>
                <a:latin typeface="Calibri"/>
              </a:rPr>
              <a:t> 3</a:t>
            </a:r>
          </a:p>
          <a:p>
            <a:pPr defTabSz="457200" eaLnBrk="1" fontAlgn="auto" hangingPunct="1">
              <a:spcBef>
                <a:spcPts val="0"/>
              </a:spcBef>
              <a:spcAft>
                <a:spcPts val="0"/>
              </a:spcAft>
            </a:pPr>
            <a:endParaRPr kumimoji="0" lang="it-IT" sz="800" dirty="0" smtClean="0">
              <a:solidFill>
                <a:prstClr val="black"/>
              </a:solidFill>
              <a:latin typeface="Calibri"/>
            </a:endParaRPr>
          </a:p>
          <a:p>
            <a:pPr defTabSz="457200" eaLnBrk="1" fontAlgn="auto" hangingPunct="1">
              <a:spcBef>
                <a:spcPts val="0"/>
              </a:spcBef>
              <a:spcAft>
                <a:spcPts val="0"/>
              </a:spcAft>
            </a:pPr>
            <a:r>
              <a:rPr kumimoji="0" lang="it-IT" sz="1800" dirty="0" smtClean="0">
                <a:solidFill>
                  <a:prstClr val="black"/>
                </a:solidFill>
                <a:latin typeface="Calibri"/>
              </a:rPr>
              <a:t>•  Inizio della produzione finale è fissato per Settembre 2014</a:t>
            </a:r>
          </a:p>
          <a:p>
            <a:pPr defTabSz="457200" eaLnBrk="1" fontAlgn="auto" hangingPunct="1">
              <a:spcBef>
                <a:spcPts val="0"/>
              </a:spcBef>
              <a:spcAft>
                <a:spcPts val="0"/>
              </a:spcAft>
            </a:pPr>
            <a:endParaRPr kumimoji="0" lang="it-IT" sz="800" dirty="0" smtClean="0">
              <a:solidFill>
                <a:prstClr val="black"/>
              </a:solidFill>
              <a:latin typeface="Calibri"/>
            </a:endParaRPr>
          </a:p>
          <a:p>
            <a:pPr defTabSz="457200" eaLnBrk="1" fontAlgn="auto" hangingPunct="1">
              <a:spcBef>
                <a:spcPts val="0"/>
              </a:spcBef>
              <a:spcAft>
                <a:spcPts val="0"/>
              </a:spcAft>
            </a:pPr>
            <a:r>
              <a:rPr kumimoji="0" lang="it-IT" sz="1800" dirty="0" smtClean="0">
                <a:solidFill>
                  <a:prstClr val="black"/>
                </a:solidFill>
                <a:latin typeface="Calibri"/>
              </a:rPr>
              <a:t>•  Installazione prevista nel breve </a:t>
            </a:r>
            <a:r>
              <a:rPr kumimoji="0" lang="it-IT" sz="1800" dirty="0" err="1" smtClean="0">
                <a:solidFill>
                  <a:prstClr val="black"/>
                </a:solidFill>
                <a:latin typeface="Calibri"/>
              </a:rPr>
              <a:t>shut</a:t>
            </a:r>
            <a:r>
              <a:rPr kumimoji="0" lang="it-IT" sz="1800" dirty="0" smtClean="0">
                <a:solidFill>
                  <a:prstClr val="black"/>
                </a:solidFill>
                <a:latin typeface="Calibri"/>
              </a:rPr>
              <a:t> down di fine 2016</a:t>
            </a:r>
          </a:p>
          <a:p>
            <a:pPr defTabSz="457200" eaLnBrk="1" fontAlgn="auto" hangingPunct="1">
              <a:spcBef>
                <a:spcPts val="0"/>
              </a:spcBef>
              <a:spcAft>
                <a:spcPts val="0"/>
              </a:spcAft>
            </a:pPr>
            <a:endParaRPr kumimoji="0" lang="it-IT" sz="800" dirty="0" smtClean="0">
              <a:solidFill>
                <a:prstClr val="white"/>
              </a:solidFill>
              <a:latin typeface="Calibri"/>
            </a:endParaRPr>
          </a:p>
          <a:p>
            <a:pPr marL="174625" indent="-174625" defTabSz="457200" eaLnBrk="1" fontAlgn="auto" hangingPunct="1">
              <a:spcBef>
                <a:spcPts val="0"/>
              </a:spcBef>
              <a:spcAft>
                <a:spcPts val="0"/>
              </a:spcAft>
            </a:pPr>
            <a:r>
              <a:rPr kumimoji="0" lang="it-IT" sz="1800" dirty="0" smtClean="0">
                <a:solidFill>
                  <a:prstClr val="black"/>
                </a:solidFill>
                <a:latin typeface="Calibri"/>
              </a:rPr>
              <a:t>•  Ad oggi, costruiti alcuni moduli di </a:t>
            </a:r>
            <a:r>
              <a:rPr kumimoji="0" lang="it-IT" sz="1800" dirty="0" err="1" smtClean="0">
                <a:solidFill>
                  <a:prstClr val="black"/>
                </a:solidFill>
                <a:latin typeface="Calibri"/>
              </a:rPr>
              <a:t>pre-produzione</a:t>
            </a:r>
            <a:r>
              <a:rPr kumimoji="0" lang="it-IT" sz="1800" dirty="0" smtClean="0">
                <a:solidFill>
                  <a:prstClr val="black"/>
                </a:solidFill>
                <a:latin typeface="Calibri"/>
              </a:rPr>
              <a:t> e sviluppati software, procedure di test e strumenti per l’assemblaggio.</a:t>
            </a:r>
            <a:endParaRPr kumimoji="0" lang="it-IT" sz="1800" dirty="0" smtClean="0">
              <a:solidFill>
                <a:prstClr val="white"/>
              </a:solidFill>
              <a:latin typeface="Calibri"/>
            </a:endParaRPr>
          </a:p>
        </p:txBody>
      </p:sp>
      <p:sp>
        <p:nvSpPr>
          <p:cNvPr id="18" name="CasellaDiTesto 17"/>
          <p:cNvSpPr txBox="1"/>
          <p:nvPr/>
        </p:nvSpPr>
        <p:spPr>
          <a:xfrm>
            <a:off x="611560" y="188640"/>
            <a:ext cx="6768752" cy="584775"/>
          </a:xfrm>
          <a:prstGeom prst="rect">
            <a:avLst/>
          </a:prstGeom>
          <a:noFill/>
        </p:spPr>
        <p:txBody>
          <a:bodyPr wrap="square" rtlCol="0">
            <a:spAutoFit/>
          </a:bodyPr>
          <a:lstStyle/>
          <a:p>
            <a:pPr algn="ctr" defTabSz="457200" eaLnBrk="1" fontAlgn="auto" hangingPunct="1">
              <a:spcBef>
                <a:spcPts val="0"/>
              </a:spcBef>
              <a:spcAft>
                <a:spcPts val="0"/>
              </a:spcAft>
            </a:pPr>
            <a:r>
              <a:rPr kumimoji="0" lang="en-US" sz="3200" b="1" dirty="0" smtClean="0">
                <a:solidFill>
                  <a:srgbClr val="C00000"/>
                </a:solidFill>
                <a:latin typeface="MV Boli" pitchFamily="2" charset="0"/>
                <a:cs typeface="MV Boli" pitchFamily="2" charset="0"/>
              </a:rPr>
              <a:t>CMS Pixel Upgrade Phase 1</a:t>
            </a:r>
          </a:p>
        </p:txBody>
      </p:sp>
    </p:spTree>
    <p:extLst>
      <p:ext uri="{BB962C8B-B14F-4D97-AF65-F5344CB8AC3E}">
        <p14:creationId xmlns="" xmlns:p14="http://schemas.microsoft.com/office/powerpoint/2010/main" val="1009000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2</a:t>
            </a:fld>
            <a:endParaRPr lang="it-IT">
              <a:solidFill>
                <a:srgbClr val="3333CC"/>
              </a:solidFill>
            </a:endParaRPr>
          </a:p>
        </p:txBody>
      </p:sp>
      <p:sp>
        <p:nvSpPr>
          <p:cNvPr id="112642" name="Rectangle 2"/>
          <p:cNvSpPr>
            <a:spLocks noGrp="1" noChangeArrowheads="1"/>
          </p:cNvSpPr>
          <p:nvPr>
            <p:ph type="title"/>
          </p:nvPr>
        </p:nvSpPr>
        <p:spPr>
          <a:xfrm>
            <a:off x="1042988" y="2"/>
            <a:ext cx="6840537" cy="1219198"/>
          </a:xfrm>
          <a:solidFill>
            <a:srgbClr val="66FFFF"/>
          </a:solidFill>
        </p:spPr>
        <p:txBody>
          <a:bodyPr/>
          <a:lstStyle/>
          <a:p>
            <a:r>
              <a:rPr lang="en-US" b="1" dirty="0" smtClean="0">
                <a:solidFill>
                  <a:schemeClr val="accent2"/>
                </a:solidFill>
              </a:rPr>
              <a:t>		</a:t>
            </a:r>
            <a:r>
              <a:rPr lang="en-US" b="1" dirty="0" err="1" smtClean="0">
                <a:solidFill>
                  <a:schemeClr val="accent2"/>
                </a:solidFill>
              </a:rPr>
              <a:t>Dal</a:t>
            </a:r>
            <a:r>
              <a:rPr lang="en-US" b="1" dirty="0" smtClean="0">
                <a:solidFill>
                  <a:schemeClr val="accent2"/>
                </a:solidFill>
              </a:rPr>
              <a:t> run I:			</a:t>
            </a:r>
            <a:r>
              <a:rPr lang="en-US" b="1" dirty="0" err="1" smtClean="0">
                <a:solidFill>
                  <a:schemeClr val="accent2"/>
                </a:solidFill>
              </a:rPr>
              <a:t>altri</a:t>
            </a:r>
            <a:r>
              <a:rPr lang="en-US" b="1" dirty="0" smtClean="0">
                <a:solidFill>
                  <a:schemeClr val="accent2"/>
                </a:solidFill>
              </a:rPr>
              <a:t> </a:t>
            </a:r>
            <a:r>
              <a:rPr lang="en-US" b="1" dirty="0" err="1" smtClean="0">
                <a:solidFill>
                  <a:schemeClr val="accent2"/>
                </a:solidFill>
              </a:rPr>
              <a:t>risultati</a:t>
            </a:r>
            <a:r>
              <a:rPr lang="en-US" b="1" dirty="0" smtClean="0">
                <a:solidFill>
                  <a:schemeClr val="accent2"/>
                </a:solidFill>
              </a:rPr>
              <a:t> </a:t>
            </a:r>
            <a:r>
              <a:rPr lang="en-US" b="1" dirty="0" err="1" smtClean="0">
                <a:solidFill>
                  <a:schemeClr val="accent2"/>
                </a:solidFill>
              </a:rPr>
              <a:t>di</a:t>
            </a:r>
            <a:r>
              <a:rPr lang="en-US" b="1" dirty="0" smtClean="0">
                <a:solidFill>
                  <a:schemeClr val="accent2"/>
                </a:solidFill>
              </a:rPr>
              <a:t> </a:t>
            </a:r>
            <a:r>
              <a:rPr lang="en-US" b="1" dirty="0" err="1" smtClean="0">
                <a:solidFill>
                  <a:schemeClr val="accent2"/>
                </a:solidFill>
              </a:rPr>
              <a:t>Fisica</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pic>
        <p:nvPicPr>
          <p:cNvPr id="9" name="Picture 8"/>
          <p:cNvPicPr>
            <a:picLocks noChangeAspect="1"/>
          </p:cNvPicPr>
          <p:nvPr/>
        </p:nvPicPr>
        <p:blipFill rotWithShape="1">
          <a:blip r:embed="rId3" cstate="print">
            <a:lum bright="65000" contrast="-70000"/>
          </a:blip>
          <a:srcRect l="56922" t="17607" r="8355" b="42601"/>
          <a:stretch/>
        </p:blipFill>
        <p:spPr>
          <a:xfrm>
            <a:off x="1828800" y="1219200"/>
            <a:ext cx="5638800" cy="5638800"/>
          </a:xfrm>
          <a:prstGeom prst="rect">
            <a:avLst/>
          </a:prstGeom>
        </p:spPr>
      </p:pic>
      <p:sp>
        <p:nvSpPr>
          <p:cNvPr id="10" name="TextBox 9"/>
          <p:cNvSpPr txBox="1"/>
          <p:nvPr/>
        </p:nvSpPr>
        <p:spPr>
          <a:xfrm>
            <a:off x="1447800" y="2209800"/>
            <a:ext cx="6588125" cy="830997"/>
          </a:xfrm>
          <a:prstGeom prst="rect">
            <a:avLst/>
          </a:prstGeom>
          <a:noFill/>
        </p:spPr>
        <p:txBody>
          <a:bodyPr wrap="square" rtlCol="0">
            <a:spAutoFit/>
          </a:bodyPr>
          <a:lstStyle/>
          <a:p>
            <a:r>
              <a:rPr lang="en-US" b="1" dirty="0" smtClean="0">
                <a:solidFill>
                  <a:schemeClr val="accent6"/>
                </a:solidFill>
                <a:latin typeface="+mj-lt"/>
              </a:rPr>
              <a:t>		Non </a:t>
            </a:r>
            <a:r>
              <a:rPr lang="en-US" b="1" dirty="0" smtClean="0">
                <a:solidFill>
                  <a:srgbClr val="FF0000"/>
                </a:solidFill>
                <a:latin typeface="+mj-lt"/>
              </a:rPr>
              <a:t>solo ma </a:t>
            </a:r>
            <a:r>
              <a:rPr lang="en-US" b="1" dirty="0" err="1" smtClean="0">
                <a:solidFill>
                  <a:srgbClr val="FF0000"/>
                </a:solidFill>
                <a:latin typeface="+mj-lt"/>
              </a:rPr>
              <a:t>anche</a:t>
            </a:r>
            <a:r>
              <a:rPr lang="en-US" b="1" dirty="0" smtClean="0">
                <a:solidFill>
                  <a:srgbClr val="FF0000"/>
                </a:solidFill>
                <a:latin typeface="+mj-lt"/>
              </a:rPr>
              <a:t> </a:t>
            </a:r>
            <a:r>
              <a:rPr lang="en-US" b="1" dirty="0" smtClean="0">
                <a:solidFill>
                  <a:schemeClr val="accent6"/>
                </a:solidFill>
                <a:latin typeface="+mj-lt"/>
              </a:rPr>
              <a:t>Higgs</a:t>
            </a:r>
            <a:endParaRPr lang="en-US" b="1" dirty="0" smtClean="0">
              <a:solidFill>
                <a:schemeClr val="accent6"/>
              </a:solidFill>
              <a:latin typeface="+mj-lt"/>
            </a:endParaRPr>
          </a:p>
          <a:p>
            <a:r>
              <a:rPr lang="en-US" b="1" dirty="0" smtClean="0">
                <a:solidFill>
                  <a:schemeClr val="accent6"/>
                </a:solidFill>
                <a:latin typeface="+mj-lt"/>
              </a:rPr>
              <a:t>		(con un Nobel </a:t>
            </a:r>
            <a:r>
              <a:rPr lang="en-US" b="1" dirty="0" err="1" smtClean="0">
                <a:solidFill>
                  <a:schemeClr val="accent6"/>
                </a:solidFill>
                <a:latin typeface="+mj-lt"/>
              </a:rPr>
              <a:t>di</a:t>
            </a:r>
            <a:r>
              <a:rPr lang="en-US" b="1" dirty="0" smtClean="0">
                <a:solidFill>
                  <a:schemeClr val="accent6"/>
                </a:solidFill>
                <a:latin typeface="+mj-lt"/>
              </a:rPr>
              <a:t> mezzo…)  </a:t>
            </a:r>
            <a:endParaRPr lang="it-IT" b="1" dirty="0">
              <a:solidFill>
                <a:schemeClr val="accent6"/>
              </a:solidFill>
              <a:latin typeface="+mj-lt"/>
            </a:endParaRPr>
          </a:p>
        </p:txBody>
      </p:sp>
      <p:pic>
        <p:nvPicPr>
          <p:cNvPr id="4098" name="Picture 2"/>
          <p:cNvPicPr>
            <a:picLocks noChangeAspect="1" noChangeArrowheads="1"/>
          </p:cNvPicPr>
          <p:nvPr/>
        </p:nvPicPr>
        <p:blipFill>
          <a:blip r:embed="rId4" cstate="print"/>
          <a:srcRect/>
          <a:stretch>
            <a:fillRect/>
          </a:stretch>
        </p:blipFill>
        <p:spPr bwMode="auto">
          <a:xfrm>
            <a:off x="3352800" y="3193197"/>
            <a:ext cx="3377565" cy="3664803"/>
          </a:xfrm>
          <a:prstGeom prst="rect">
            <a:avLst/>
          </a:prstGeom>
          <a:noFill/>
          <a:ln w="9525">
            <a:noFill/>
            <a:miter lim="800000"/>
            <a:headEnd/>
            <a:tailEnd/>
          </a:ln>
        </p:spPr>
      </p:pic>
      <p:sp>
        <p:nvSpPr>
          <p:cNvPr id="11" name="TextBox 10"/>
          <p:cNvSpPr txBox="1"/>
          <p:nvPr/>
        </p:nvSpPr>
        <p:spPr>
          <a:xfrm>
            <a:off x="7086600" y="4384675"/>
            <a:ext cx="1752600" cy="1938992"/>
          </a:xfrm>
          <a:prstGeom prst="rect">
            <a:avLst/>
          </a:prstGeom>
          <a:noFill/>
        </p:spPr>
        <p:txBody>
          <a:bodyPr wrap="square" rtlCol="0">
            <a:spAutoFit/>
          </a:bodyPr>
          <a:lstStyle/>
          <a:p>
            <a:r>
              <a:rPr lang="en-US" b="1" dirty="0" smtClean="0">
                <a:solidFill>
                  <a:schemeClr val="accent6"/>
                </a:solidFill>
                <a:latin typeface="+mj-lt"/>
              </a:rPr>
              <a:t>e un </a:t>
            </a:r>
            <a:r>
              <a:rPr lang="en-US" b="1" dirty="0" err="1" smtClean="0">
                <a:solidFill>
                  <a:schemeClr val="accent6"/>
                </a:solidFill>
                <a:latin typeface="+mj-lt"/>
              </a:rPr>
              <a:t>sacco</a:t>
            </a:r>
            <a:r>
              <a:rPr lang="en-US" b="1" dirty="0" smtClean="0">
                <a:solidFill>
                  <a:schemeClr val="accent6"/>
                </a:solidFill>
                <a:latin typeface="+mj-lt"/>
              </a:rPr>
              <a:t> </a:t>
            </a:r>
            <a:r>
              <a:rPr lang="en-US" b="1" dirty="0" err="1" smtClean="0">
                <a:solidFill>
                  <a:schemeClr val="accent6"/>
                </a:solidFill>
                <a:latin typeface="+mj-lt"/>
              </a:rPr>
              <a:t>di</a:t>
            </a:r>
            <a:r>
              <a:rPr lang="en-US" b="1" dirty="0" smtClean="0">
                <a:solidFill>
                  <a:schemeClr val="accent6"/>
                </a:solidFill>
                <a:latin typeface="+mj-lt"/>
              </a:rPr>
              <a:t> </a:t>
            </a:r>
            <a:r>
              <a:rPr lang="en-US" b="1" dirty="0" err="1" smtClean="0">
                <a:solidFill>
                  <a:schemeClr val="accent6"/>
                </a:solidFill>
                <a:latin typeface="+mj-lt"/>
              </a:rPr>
              <a:t>misure</a:t>
            </a:r>
            <a:r>
              <a:rPr lang="en-US" b="1" dirty="0" smtClean="0">
                <a:solidFill>
                  <a:schemeClr val="accent6"/>
                </a:solidFill>
                <a:latin typeface="+mj-lt"/>
              </a:rPr>
              <a:t> </a:t>
            </a:r>
            <a:r>
              <a:rPr lang="en-US" b="1" dirty="0" err="1" smtClean="0">
                <a:solidFill>
                  <a:schemeClr val="accent6"/>
                </a:solidFill>
                <a:latin typeface="+mj-lt"/>
              </a:rPr>
              <a:t>da</a:t>
            </a:r>
            <a:r>
              <a:rPr lang="en-US" b="1" dirty="0" smtClean="0">
                <a:solidFill>
                  <a:schemeClr val="accent6"/>
                </a:solidFill>
                <a:latin typeface="+mj-lt"/>
              </a:rPr>
              <a:t> fare…</a:t>
            </a:r>
            <a:endParaRPr lang="en-US" b="1" dirty="0" smtClean="0">
              <a:solidFill>
                <a:schemeClr val="accent6"/>
              </a:solidFill>
              <a:latin typeface="+mj-lt"/>
            </a:endParaRPr>
          </a:p>
          <a:p>
            <a:r>
              <a:rPr lang="en-US" b="1" dirty="0" smtClean="0">
                <a:solidFill>
                  <a:schemeClr val="accent6"/>
                </a:solidFill>
                <a:latin typeface="+mj-lt"/>
              </a:rPr>
              <a:t>		</a:t>
            </a:r>
            <a:r>
              <a:rPr lang="en-US" b="1" dirty="0" smtClean="0">
                <a:solidFill>
                  <a:schemeClr val="accent6"/>
                </a:solidFill>
                <a:latin typeface="+mj-lt"/>
              </a:rPr>
              <a:t>  </a:t>
            </a:r>
            <a:endParaRPr lang="it-IT" b="1" dirty="0">
              <a:solidFill>
                <a:schemeClr val="accent6"/>
              </a:solidFill>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251520" y="1124744"/>
            <a:ext cx="6192688" cy="4139595"/>
          </a:xfrm>
          <a:prstGeom prst="rect">
            <a:avLst/>
          </a:prstGeom>
        </p:spPr>
        <p:txBody>
          <a:bodyPr wrap="square">
            <a:spAutoFit/>
          </a:bodyPr>
          <a:lstStyle/>
          <a:p>
            <a:pPr defTabSz="457200" eaLnBrk="1" fontAlgn="auto" hangingPunct="1">
              <a:spcBef>
                <a:spcPts val="0"/>
              </a:spcBef>
              <a:spcAft>
                <a:spcPts val="0"/>
              </a:spcAft>
            </a:pPr>
            <a:r>
              <a:rPr kumimoji="0" lang="it-IT" sz="2100" b="1" dirty="0" smtClean="0">
                <a:solidFill>
                  <a:prstClr val="black"/>
                </a:solidFill>
                <a:latin typeface="Calibri"/>
              </a:rPr>
              <a:t>Attività del gruppo CMS Padova:</a:t>
            </a:r>
          </a:p>
          <a:p>
            <a:pPr defTabSz="457200" eaLnBrk="1" fontAlgn="auto" hangingPunct="1">
              <a:spcBef>
                <a:spcPts val="0"/>
              </a:spcBef>
              <a:spcAft>
                <a:spcPts val="0"/>
              </a:spcAft>
            </a:pPr>
            <a:endParaRPr kumimoji="0" lang="it-IT" sz="800" b="1" dirty="0" smtClean="0">
              <a:solidFill>
                <a:prstClr val="black"/>
              </a:solidFill>
              <a:latin typeface="Calibri"/>
            </a:endParaRPr>
          </a:p>
          <a:p>
            <a:pPr defTabSz="457200" eaLnBrk="1" fontAlgn="auto" hangingPunct="1">
              <a:spcBef>
                <a:spcPts val="0"/>
              </a:spcBef>
              <a:spcAft>
                <a:spcPts val="0"/>
              </a:spcAft>
              <a:buFont typeface="Arial" pitchFamily="34" charset="0"/>
              <a:buChar char="•"/>
            </a:pPr>
            <a:r>
              <a:rPr kumimoji="0" lang="it-IT" sz="1800" dirty="0" smtClean="0">
                <a:solidFill>
                  <a:prstClr val="black"/>
                </a:solidFill>
                <a:latin typeface="Calibri"/>
              </a:rPr>
              <a:t> Obbiettivo: fare il test dei ROC </a:t>
            </a:r>
            <a:r>
              <a:rPr kumimoji="0" lang="it-IT" sz="1800" dirty="0" err="1" smtClean="0">
                <a:solidFill>
                  <a:prstClr val="black"/>
                </a:solidFill>
                <a:latin typeface="Calibri"/>
              </a:rPr>
              <a:t>wafers</a:t>
            </a:r>
            <a:r>
              <a:rPr kumimoji="0" lang="it-IT" sz="1800" dirty="0" smtClean="0">
                <a:solidFill>
                  <a:prstClr val="black"/>
                </a:solidFill>
                <a:latin typeface="Calibri"/>
              </a:rPr>
              <a:t> dopo il </a:t>
            </a:r>
            <a:r>
              <a:rPr kumimoji="0" lang="it-IT" sz="1800" i="1" dirty="0" smtClean="0">
                <a:solidFill>
                  <a:prstClr val="black"/>
                </a:solidFill>
                <a:latin typeface="Calibri"/>
              </a:rPr>
              <a:t>post-processing</a:t>
            </a:r>
            <a:r>
              <a:rPr kumimoji="0" lang="it-IT" sz="1800" dirty="0" smtClean="0">
                <a:solidFill>
                  <a:prstClr val="black"/>
                </a:solidFill>
                <a:latin typeface="Calibri"/>
              </a:rPr>
              <a:t>    </a:t>
            </a:r>
            <a:r>
              <a:rPr kumimoji="0" lang="it-IT" sz="1400" dirty="0" smtClean="0">
                <a:solidFill>
                  <a:prstClr val="black"/>
                </a:solidFill>
                <a:latin typeface="Calibri"/>
              </a:rPr>
              <a:t>(metal and </a:t>
            </a:r>
            <a:r>
              <a:rPr kumimoji="0" lang="it-IT" sz="1400" dirty="0" err="1" smtClean="0">
                <a:solidFill>
                  <a:prstClr val="black"/>
                </a:solidFill>
                <a:latin typeface="Calibri"/>
              </a:rPr>
              <a:t>bumps</a:t>
            </a:r>
            <a:r>
              <a:rPr kumimoji="0" lang="it-IT" sz="1400" dirty="0" smtClean="0">
                <a:solidFill>
                  <a:prstClr val="black"/>
                </a:solidFill>
                <a:latin typeface="Calibri"/>
              </a:rPr>
              <a:t> </a:t>
            </a:r>
            <a:r>
              <a:rPr kumimoji="0" lang="it-IT" sz="1400" dirty="0" err="1" smtClean="0">
                <a:solidFill>
                  <a:prstClr val="black"/>
                </a:solidFill>
                <a:latin typeface="Calibri"/>
              </a:rPr>
              <a:t>deposition</a:t>
            </a:r>
            <a:r>
              <a:rPr kumimoji="0" lang="it-IT" sz="1400" dirty="0" smtClean="0">
                <a:solidFill>
                  <a:prstClr val="black"/>
                </a:solidFill>
                <a:latin typeface="Calibri"/>
              </a:rPr>
              <a:t>, processo termico, assottigliamento e taglio)</a:t>
            </a:r>
          </a:p>
          <a:p>
            <a:pPr defTabSz="457200" eaLnBrk="1" fontAlgn="auto" hangingPunct="1">
              <a:spcBef>
                <a:spcPts val="0"/>
              </a:spcBef>
              <a:spcAft>
                <a:spcPts val="0"/>
              </a:spcAft>
              <a:buFont typeface="Arial" pitchFamily="34" charset="0"/>
              <a:buChar char="•"/>
            </a:pPr>
            <a:endParaRPr kumimoji="0" lang="it-IT" sz="800" dirty="0" smtClean="0">
              <a:solidFill>
                <a:prstClr val="black"/>
              </a:solidFill>
              <a:latin typeface="Calibri"/>
            </a:endParaRPr>
          </a:p>
          <a:p>
            <a:pPr defTabSz="457200" eaLnBrk="1" fontAlgn="auto" hangingPunct="1">
              <a:spcBef>
                <a:spcPts val="0"/>
              </a:spcBef>
              <a:spcAft>
                <a:spcPts val="0"/>
              </a:spcAft>
              <a:buFont typeface="Arial" pitchFamily="34" charset="0"/>
              <a:buChar char="•"/>
            </a:pPr>
            <a:r>
              <a:rPr kumimoji="0" lang="it-IT" sz="1800" dirty="0" smtClean="0">
                <a:solidFill>
                  <a:prstClr val="black"/>
                </a:solidFill>
                <a:latin typeface="Calibri"/>
              </a:rPr>
              <a:t> test necessario per evitare rilavorazione dei moduli dopo l’assemblaggio a causa di </a:t>
            </a:r>
            <a:r>
              <a:rPr kumimoji="0" lang="it-IT" sz="1800" dirty="0" err="1" smtClean="0">
                <a:solidFill>
                  <a:prstClr val="black"/>
                </a:solidFill>
                <a:latin typeface="Calibri"/>
              </a:rPr>
              <a:t>ROCs</a:t>
            </a:r>
            <a:r>
              <a:rPr kumimoji="0" lang="it-IT" sz="1800" dirty="0" smtClean="0">
                <a:solidFill>
                  <a:prstClr val="black"/>
                </a:solidFill>
                <a:latin typeface="Calibri"/>
              </a:rPr>
              <a:t> non funzionanti.</a:t>
            </a:r>
          </a:p>
          <a:p>
            <a:pPr defTabSz="457200" eaLnBrk="1" fontAlgn="auto" hangingPunct="1">
              <a:spcBef>
                <a:spcPts val="0"/>
              </a:spcBef>
              <a:spcAft>
                <a:spcPts val="0"/>
              </a:spcAft>
              <a:buFont typeface="Arial" pitchFamily="34" charset="0"/>
              <a:buChar char="•"/>
            </a:pPr>
            <a:endParaRPr kumimoji="0" lang="it-IT" sz="800" dirty="0" smtClean="0">
              <a:solidFill>
                <a:prstClr val="black"/>
              </a:solidFill>
              <a:latin typeface="Calibri"/>
            </a:endParaRPr>
          </a:p>
          <a:p>
            <a:pPr defTabSz="457200" eaLnBrk="1" fontAlgn="auto" hangingPunct="1">
              <a:spcBef>
                <a:spcPts val="0"/>
              </a:spcBef>
              <a:spcAft>
                <a:spcPts val="0"/>
              </a:spcAft>
              <a:buFont typeface="Arial" pitchFamily="34" charset="0"/>
              <a:buChar char="•"/>
            </a:pPr>
            <a:r>
              <a:rPr kumimoji="0" lang="it-IT" sz="1800" dirty="0" smtClean="0">
                <a:solidFill>
                  <a:prstClr val="black"/>
                </a:solidFill>
                <a:latin typeface="Calibri"/>
              </a:rPr>
              <a:t> test verranno effettuati in camera pulita INFN ai LNL mentre  </a:t>
            </a:r>
            <a:r>
              <a:rPr kumimoji="0" lang="it-IT" sz="1800" dirty="0" err="1" smtClean="0">
                <a:solidFill>
                  <a:prstClr val="black"/>
                </a:solidFill>
                <a:latin typeface="Calibri"/>
              </a:rPr>
              <a:t>R&amp;D</a:t>
            </a:r>
            <a:r>
              <a:rPr kumimoji="0" lang="it-IT" sz="1800" dirty="0" smtClean="0">
                <a:solidFill>
                  <a:prstClr val="black"/>
                </a:solidFill>
                <a:latin typeface="Calibri"/>
              </a:rPr>
              <a:t> è stata svolta in camera pulita presso Sezione di Padova.</a:t>
            </a:r>
          </a:p>
          <a:p>
            <a:pPr defTabSz="457200" eaLnBrk="1" fontAlgn="auto" hangingPunct="1">
              <a:spcBef>
                <a:spcPts val="0"/>
              </a:spcBef>
              <a:spcAft>
                <a:spcPts val="0"/>
              </a:spcAft>
              <a:buFont typeface="Arial" pitchFamily="34" charset="0"/>
              <a:buChar char="•"/>
            </a:pPr>
            <a:endParaRPr kumimoji="0" lang="it-IT" sz="800" dirty="0" smtClean="0">
              <a:solidFill>
                <a:prstClr val="black"/>
              </a:solidFill>
              <a:latin typeface="Calibri"/>
            </a:endParaRPr>
          </a:p>
          <a:p>
            <a:pPr defTabSz="457200" eaLnBrk="1" fontAlgn="auto" hangingPunct="1">
              <a:spcBef>
                <a:spcPts val="0"/>
              </a:spcBef>
              <a:spcAft>
                <a:spcPts val="0"/>
              </a:spcAft>
              <a:buFont typeface="Arial" pitchFamily="34" charset="0"/>
              <a:buChar char="•"/>
            </a:pPr>
            <a:r>
              <a:rPr kumimoji="0" lang="it-IT" sz="1800" dirty="0" smtClean="0">
                <a:solidFill>
                  <a:prstClr val="black"/>
                </a:solidFill>
                <a:latin typeface="Calibri"/>
              </a:rPr>
              <a:t> 2013-2014: </a:t>
            </a:r>
            <a:r>
              <a:rPr kumimoji="0" lang="it-IT" sz="1800" dirty="0" smtClean="0">
                <a:solidFill>
                  <a:prstClr val="black"/>
                </a:solidFill>
                <a:latin typeface="Calibri"/>
                <a:sym typeface="Wingdings" pitchFamily="2" charset="2"/>
              </a:rPr>
              <a:t>sviluppata la procedura di test. perfezionato </a:t>
            </a:r>
            <a:r>
              <a:rPr kumimoji="0" lang="it-IT" sz="1800" dirty="0" err="1" smtClean="0">
                <a:solidFill>
                  <a:prstClr val="black"/>
                </a:solidFill>
                <a:latin typeface="Calibri"/>
                <a:sym typeface="Wingdings" pitchFamily="2" charset="2"/>
              </a:rPr>
              <a:t>setup</a:t>
            </a:r>
            <a:r>
              <a:rPr kumimoji="0" lang="it-IT" sz="1800" dirty="0" smtClean="0">
                <a:solidFill>
                  <a:prstClr val="black"/>
                </a:solidFill>
                <a:latin typeface="Calibri"/>
                <a:sym typeface="Wingdings" pitchFamily="2" charset="2"/>
              </a:rPr>
              <a:t>.</a:t>
            </a:r>
          </a:p>
          <a:p>
            <a:pPr marL="0" lvl="4" defTabSz="457200" eaLnBrk="1" fontAlgn="auto" hangingPunct="1">
              <a:spcBef>
                <a:spcPts val="0"/>
              </a:spcBef>
              <a:spcAft>
                <a:spcPts val="0"/>
              </a:spcAft>
            </a:pPr>
            <a:r>
              <a:rPr kumimoji="0" lang="it-IT" sz="1800" dirty="0" smtClean="0">
                <a:solidFill>
                  <a:prstClr val="black"/>
                </a:solidFill>
                <a:latin typeface="Calibri"/>
                <a:sym typeface="Wingdings" pitchFamily="2" charset="2"/>
              </a:rPr>
              <a:t>        riattivata strumentazione in camera pulita INFN presso LNL.</a:t>
            </a:r>
          </a:p>
          <a:p>
            <a:pPr lvl="4" defTabSz="457200" eaLnBrk="1" fontAlgn="auto" hangingPunct="1">
              <a:spcBef>
                <a:spcPts val="0"/>
              </a:spcBef>
              <a:spcAft>
                <a:spcPts val="0"/>
              </a:spcAft>
            </a:pPr>
            <a:endParaRPr kumimoji="0" lang="it-IT" sz="800" dirty="0" smtClean="0">
              <a:solidFill>
                <a:prstClr val="black"/>
              </a:solidFill>
              <a:latin typeface="Calibri"/>
              <a:sym typeface="Wingdings" pitchFamily="2" charset="2"/>
            </a:endParaRPr>
          </a:p>
          <a:p>
            <a:pPr defTabSz="457200" eaLnBrk="1" fontAlgn="auto" hangingPunct="1">
              <a:spcBef>
                <a:spcPts val="0"/>
              </a:spcBef>
              <a:spcAft>
                <a:spcPts val="0"/>
              </a:spcAft>
              <a:buFont typeface="Arial" pitchFamily="34" charset="0"/>
              <a:buChar char="•"/>
            </a:pPr>
            <a:r>
              <a:rPr kumimoji="0" lang="it-IT" sz="1800" dirty="0" smtClean="0">
                <a:solidFill>
                  <a:prstClr val="black"/>
                </a:solidFill>
                <a:latin typeface="Calibri"/>
                <a:sym typeface="Wingdings" pitchFamily="2" charset="2"/>
              </a:rPr>
              <a:t> 2014-2015: ottimizzazione del </a:t>
            </a:r>
            <a:r>
              <a:rPr kumimoji="0" lang="it-IT" sz="1800" dirty="0" err="1" smtClean="0">
                <a:solidFill>
                  <a:prstClr val="black"/>
                </a:solidFill>
                <a:latin typeface="Calibri"/>
                <a:sym typeface="Wingdings" pitchFamily="2" charset="2"/>
              </a:rPr>
              <a:t>setup</a:t>
            </a:r>
            <a:r>
              <a:rPr kumimoji="0" lang="it-IT" sz="1800" dirty="0" smtClean="0">
                <a:solidFill>
                  <a:prstClr val="black"/>
                </a:solidFill>
                <a:latin typeface="Calibri"/>
                <a:sym typeface="Wingdings" pitchFamily="2" charset="2"/>
              </a:rPr>
              <a:t>. inizio della produzione. 	      test sistematici (stima di wafer test al giorno).</a:t>
            </a:r>
          </a:p>
          <a:p>
            <a:pPr defTabSz="457200" eaLnBrk="1" fontAlgn="auto" hangingPunct="1">
              <a:spcBef>
                <a:spcPts val="0"/>
              </a:spcBef>
              <a:spcAft>
                <a:spcPts val="0"/>
              </a:spcAft>
              <a:buFont typeface="Arial" pitchFamily="34" charset="0"/>
              <a:buChar char="•"/>
            </a:pPr>
            <a:endParaRPr kumimoji="0" lang="it-IT" sz="800" dirty="0" smtClean="0">
              <a:solidFill>
                <a:prstClr val="black"/>
              </a:solidFill>
              <a:latin typeface="Calibri"/>
            </a:endParaRPr>
          </a:p>
          <a:p>
            <a:pPr defTabSz="457200" eaLnBrk="1" fontAlgn="auto" hangingPunct="1">
              <a:spcBef>
                <a:spcPts val="0"/>
              </a:spcBef>
              <a:spcAft>
                <a:spcPts val="0"/>
              </a:spcAft>
              <a:buFont typeface="Arial" pitchFamily="34" charset="0"/>
              <a:buChar char="•"/>
            </a:pPr>
            <a:r>
              <a:rPr kumimoji="0" lang="it-IT" sz="1800" dirty="0" smtClean="0">
                <a:solidFill>
                  <a:prstClr val="black"/>
                </a:solidFill>
                <a:latin typeface="Calibri"/>
              </a:rPr>
              <a:t> </a:t>
            </a:r>
          </a:p>
        </p:txBody>
      </p:sp>
      <p:pic>
        <p:nvPicPr>
          <p:cNvPr id="12" name="Immagine 11" descr="CMS-Color.gif"/>
          <p:cNvPicPr>
            <a:picLocks noChangeAspect="1"/>
          </p:cNvPicPr>
          <p:nvPr/>
        </p:nvPicPr>
        <p:blipFill>
          <a:blip r:embed="rId2" cstate="screen"/>
          <a:stretch>
            <a:fillRect/>
          </a:stretch>
        </p:blipFill>
        <p:spPr>
          <a:xfrm>
            <a:off x="-36512" y="-27384"/>
            <a:ext cx="936000" cy="936000"/>
          </a:xfrm>
          <a:prstGeom prst="rect">
            <a:avLst/>
          </a:prstGeom>
        </p:spPr>
      </p:pic>
      <p:cxnSp>
        <p:nvCxnSpPr>
          <p:cNvPr id="13" name="Connettore 1 12"/>
          <p:cNvCxnSpPr/>
          <p:nvPr/>
        </p:nvCxnSpPr>
        <p:spPr>
          <a:xfrm>
            <a:off x="-36512" y="908720"/>
            <a:ext cx="7560840" cy="0"/>
          </a:xfrm>
          <a:prstGeom prst="line">
            <a:avLst/>
          </a:prstGeom>
          <a:ln w="19050">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 name="Immagine 14" descr="INFN_logo.png"/>
          <p:cNvPicPr>
            <a:picLocks noChangeAspect="1"/>
          </p:cNvPicPr>
          <p:nvPr/>
        </p:nvPicPr>
        <p:blipFill>
          <a:blip r:embed="rId3" cstate="screen"/>
          <a:stretch>
            <a:fillRect/>
          </a:stretch>
        </p:blipFill>
        <p:spPr>
          <a:xfrm>
            <a:off x="7164288" y="171188"/>
            <a:ext cx="2051720" cy="1169580"/>
          </a:xfrm>
          <a:prstGeom prst="rect">
            <a:avLst/>
          </a:prstGeom>
        </p:spPr>
      </p:pic>
      <p:pic>
        <p:nvPicPr>
          <p:cNvPr id="10" name="Segnaposto contenuto 6" descr="IMG_5570.JPG"/>
          <p:cNvPicPr>
            <a:picLocks noGrp="1" noChangeAspect="1"/>
          </p:cNvPicPr>
          <p:nvPr>
            <p:ph idx="1"/>
          </p:nvPr>
        </p:nvPicPr>
        <p:blipFill>
          <a:blip r:embed="rId4" cstate="print"/>
          <a:stretch>
            <a:fillRect/>
          </a:stretch>
        </p:blipFill>
        <p:spPr>
          <a:xfrm>
            <a:off x="6648000" y="1340768"/>
            <a:ext cx="2496000" cy="1872000"/>
          </a:xfrm>
        </p:spPr>
      </p:pic>
      <p:pic>
        <p:nvPicPr>
          <p:cNvPr id="2" name="Picture 2" descr="C:\Users\Tino\Dottorato\Foto dottorato\wafer test\2014-03-25 14.47.03.jpg"/>
          <p:cNvPicPr>
            <a:picLocks noChangeAspect="1" noChangeArrowheads="1"/>
          </p:cNvPicPr>
          <p:nvPr/>
        </p:nvPicPr>
        <p:blipFill>
          <a:blip r:embed="rId5" cstate="print"/>
          <a:srcRect/>
          <a:stretch>
            <a:fillRect/>
          </a:stretch>
        </p:blipFill>
        <p:spPr bwMode="auto">
          <a:xfrm>
            <a:off x="6518244" y="3356992"/>
            <a:ext cx="2625756" cy="3501008"/>
          </a:xfrm>
          <a:prstGeom prst="rect">
            <a:avLst/>
          </a:prstGeom>
          <a:noFill/>
        </p:spPr>
      </p:pic>
      <p:pic>
        <p:nvPicPr>
          <p:cNvPr id="18" name="Picture 2" descr="C:\Users\Tino\Dottorato\Pixel_Upgrade\ROC_psi46_Test\Repository\grlog_20130816_root\Release\wafer_TestWafer_A0GMYKX\TestWafer_A0GMYKX_wmap_fail.png"/>
          <p:cNvPicPr>
            <a:picLocks noChangeAspect="1" noChangeArrowheads="1"/>
          </p:cNvPicPr>
          <p:nvPr/>
        </p:nvPicPr>
        <p:blipFill>
          <a:blip r:embed="rId6" cstate="screen"/>
          <a:srcRect l="8906" t="19578" r="7844" b="21622"/>
          <a:stretch>
            <a:fillRect/>
          </a:stretch>
        </p:blipFill>
        <p:spPr bwMode="auto">
          <a:xfrm>
            <a:off x="0" y="4879566"/>
            <a:ext cx="1979712" cy="1978434"/>
          </a:xfrm>
          <a:prstGeom prst="rect">
            <a:avLst/>
          </a:prstGeom>
          <a:noFill/>
        </p:spPr>
      </p:pic>
      <p:sp>
        <p:nvSpPr>
          <p:cNvPr id="19" name="CasellaDiTesto 18"/>
          <p:cNvSpPr txBox="1"/>
          <p:nvPr/>
        </p:nvSpPr>
        <p:spPr>
          <a:xfrm>
            <a:off x="611560" y="188640"/>
            <a:ext cx="6768752" cy="584775"/>
          </a:xfrm>
          <a:prstGeom prst="rect">
            <a:avLst/>
          </a:prstGeom>
          <a:noFill/>
        </p:spPr>
        <p:txBody>
          <a:bodyPr wrap="square" rtlCol="0">
            <a:spAutoFit/>
          </a:bodyPr>
          <a:lstStyle/>
          <a:p>
            <a:pPr algn="ctr" defTabSz="457200" eaLnBrk="1" fontAlgn="auto" hangingPunct="1">
              <a:spcBef>
                <a:spcPts val="0"/>
              </a:spcBef>
              <a:spcAft>
                <a:spcPts val="0"/>
              </a:spcAft>
            </a:pPr>
            <a:r>
              <a:rPr kumimoji="0" lang="en-US" sz="3200" b="1" dirty="0" smtClean="0">
                <a:solidFill>
                  <a:srgbClr val="C00000"/>
                </a:solidFill>
                <a:latin typeface="MV Boli" pitchFamily="2" charset="0"/>
                <a:cs typeface="MV Boli" pitchFamily="2" charset="0"/>
              </a:rPr>
              <a:t>CMS Pixel Upgrade Phase 1</a:t>
            </a:r>
          </a:p>
        </p:txBody>
      </p:sp>
      <p:sp>
        <p:nvSpPr>
          <p:cNvPr id="20" name="CasellaDiTesto 19"/>
          <p:cNvSpPr txBox="1"/>
          <p:nvPr/>
        </p:nvSpPr>
        <p:spPr>
          <a:xfrm>
            <a:off x="1979712" y="5048016"/>
            <a:ext cx="4680520" cy="1477328"/>
          </a:xfrm>
          <a:prstGeom prst="rect">
            <a:avLst/>
          </a:prstGeom>
          <a:noFill/>
        </p:spPr>
        <p:txBody>
          <a:bodyPr wrap="square" rtlCol="0">
            <a:spAutoFit/>
          </a:bodyPr>
          <a:lstStyle/>
          <a:p>
            <a:pPr defTabSz="457200" eaLnBrk="1" fontAlgn="auto" hangingPunct="1">
              <a:spcBef>
                <a:spcPts val="0"/>
              </a:spcBef>
              <a:spcAft>
                <a:spcPts val="0"/>
              </a:spcAft>
              <a:buFont typeface="Arial" pitchFamily="34" charset="0"/>
              <a:buChar char="•"/>
            </a:pPr>
            <a:r>
              <a:rPr kumimoji="0" lang="it-IT" sz="1800" dirty="0" smtClean="0">
                <a:solidFill>
                  <a:prstClr val="black"/>
                </a:solidFill>
                <a:latin typeface="Calibri"/>
              </a:rPr>
              <a:t> altre attività del 2014:</a:t>
            </a:r>
            <a:endParaRPr kumimoji="0" lang="it-IT" sz="1800" dirty="0" smtClean="0">
              <a:solidFill>
                <a:prstClr val="black"/>
              </a:solidFill>
              <a:latin typeface="Calibri"/>
              <a:sym typeface="Wingdings" pitchFamily="2" charset="2"/>
            </a:endParaRPr>
          </a:p>
          <a:p>
            <a:pPr marL="174625" defTabSz="457200" eaLnBrk="1" fontAlgn="auto" hangingPunct="1">
              <a:spcBef>
                <a:spcPts val="0"/>
              </a:spcBef>
              <a:spcAft>
                <a:spcPts val="0"/>
              </a:spcAft>
              <a:buSzPct val="79000"/>
              <a:buFont typeface="Arial" pitchFamily="34" charset="0"/>
              <a:buChar char="•"/>
            </a:pPr>
            <a:r>
              <a:rPr kumimoji="0" lang="it-IT" sz="1800" dirty="0" smtClean="0">
                <a:solidFill>
                  <a:prstClr val="black"/>
                </a:solidFill>
                <a:latin typeface="Calibri"/>
                <a:sym typeface="Wingdings" pitchFamily="2" charset="2"/>
              </a:rPr>
              <a:t>    supporto per </a:t>
            </a:r>
            <a:r>
              <a:rPr kumimoji="0" lang="it-IT" sz="1800" dirty="0" err="1" smtClean="0">
                <a:solidFill>
                  <a:prstClr val="black"/>
                </a:solidFill>
                <a:latin typeface="Calibri"/>
                <a:sym typeface="Wingdings" pitchFamily="2" charset="2"/>
              </a:rPr>
              <a:t>testbeam</a:t>
            </a:r>
            <a:r>
              <a:rPr kumimoji="0" lang="it-IT" sz="1800" dirty="0" smtClean="0">
                <a:solidFill>
                  <a:prstClr val="black"/>
                </a:solidFill>
                <a:latin typeface="Calibri"/>
                <a:sym typeface="Wingdings" pitchFamily="2" charset="2"/>
              </a:rPr>
              <a:t> a DESY (Amburgo).</a:t>
            </a:r>
          </a:p>
          <a:p>
            <a:pPr marL="174625" defTabSz="457200" eaLnBrk="1" fontAlgn="auto" hangingPunct="1">
              <a:spcBef>
                <a:spcPts val="0"/>
              </a:spcBef>
              <a:spcAft>
                <a:spcPts val="0"/>
              </a:spcAft>
              <a:buSzPct val="79000"/>
              <a:buFont typeface="Arial" pitchFamily="34" charset="0"/>
              <a:buChar char="•"/>
            </a:pPr>
            <a:r>
              <a:rPr kumimoji="0" lang="it-IT" sz="1800" dirty="0" smtClean="0">
                <a:solidFill>
                  <a:prstClr val="black"/>
                </a:solidFill>
                <a:latin typeface="Calibri"/>
                <a:sym typeface="Wingdings" pitchFamily="2" charset="2"/>
              </a:rPr>
              <a:t>    </a:t>
            </a:r>
            <a:r>
              <a:rPr kumimoji="0" lang="it-IT" sz="1800" dirty="0" smtClean="0">
                <a:solidFill>
                  <a:prstClr val="black"/>
                </a:solidFill>
                <a:latin typeface="Calibri"/>
              </a:rPr>
              <a:t>stretta collaborazione con il gruppo CMS del PSI (</a:t>
            </a:r>
            <a:r>
              <a:rPr kumimoji="0" lang="it-IT" sz="1800" dirty="0" err="1" smtClean="0">
                <a:solidFill>
                  <a:prstClr val="black"/>
                </a:solidFill>
                <a:latin typeface="Calibri"/>
              </a:rPr>
              <a:t>Villigen</a:t>
            </a:r>
            <a:r>
              <a:rPr kumimoji="0" lang="it-IT" sz="1800" dirty="0" smtClean="0">
                <a:solidFill>
                  <a:prstClr val="black"/>
                </a:solidFill>
                <a:latin typeface="Calibri"/>
              </a:rPr>
              <a:t>).</a:t>
            </a:r>
          </a:p>
          <a:p>
            <a:pPr defTabSz="457200" eaLnBrk="1" fontAlgn="auto" hangingPunct="1">
              <a:spcBef>
                <a:spcPts val="0"/>
              </a:spcBef>
              <a:spcAft>
                <a:spcPts val="0"/>
              </a:spcAft>
            </a:pPr>
            <a:endParaRPr kumimoji="0" lang="it-IT" sz="1800" dirty="0">
              <a:solidFill>
                <a:prstClr val="black"/>
              </a:solidFill>
              <a:latin typeface="Calibri"/>
            </a:endParaRPr>
          </a:p>
        </p:txBody>
      </p:sp>
    </p:spTree>
    <p:extLst>
      <p:ext uri="{BB962C8B-B14F-4D97-AF65-F5344CB8AC3E}">
        <p14:creationId xmlns="" xmlns:p14="http://schemas.microsoft.com/office/powerpoint/2010/main" val="2432295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21</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r>
              <a:rPr lang="en-US" b="1" dirty="0" smtClean="0">
                <a:solidFill>
                  <a:schemeClr val="accent2"/>
                </a:solidFill>
              </a:rPr>
              <a:t>Phase </a:t>
            </a:r>
            <a:r>
              <a:rPr lang="en-US" b="1" dirty="0" smtClean="0">
                <a:solidFill>
                  <a:schemeClr val="accent2"/>
                </a:solidFill>
              </a:rPr>
              <a:t>1: Trigger  </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p:nvPr/>
        </p:nvGrpSpPr>
        <p:grpSpPr>
          <a:xfrm>
            <a:off x="3456893" y="998835"/>
            <a:ext cx="2898000" cy="2880000"/>
            <a:chOff x="801439" y="2730072"/>
            <a:chExt cx="2898000" cy="2880000"/>
          </a:xfrm>
        </p:grpSpPr>
        <p:pic>
          <p:nvPicPr>
            <p:cNvPr id="13" name="Picture 12"/>
            <p:cNvPicPr>
              <a:picLocks noChangeAspect="1"/>
            </p:cNvPicPr>
            <p:nvPr/>
          </p:nvPicPr>
          <p:blipFill>
            <a:blip r:embed="rId2" cstate="print"/>
            <a:stretch>
              <a:fillRect/>
            </a:stretch>
          </p:blipFill>
          <p:spPr>
            <a:xfrm>
              <a:off x="801439" y="2730072"/>
              <a:ext cx="2898000" cy="2880000"/>
            </a:xfrm>
            <a:prstGeom prst="rect">
              <a:avLst/>
            </a:prstGeom>
          </p:spPr>
        </p:pic>
        <p:sp>
          <p:nvSpPr>
            <p:cNvPr id="18" name="TextBox 17"/>
            <p:cNvSpPr txBox="1"/>
            <p:nvPr/>
          </p:nvSpPr>
          <p:spPr>
            <a:xfrm>
              <a:off x="2401455" y="3059546"/>
              <a:ext cx="682999" cy="338554"/>
            </a:xfrm>
            <a:prstGeom prst="rect">
              <a:avLst/>
            </a:prstGeom>
            <a:noFill/>
          </p:spPr>
          <p:txBody>
            <a:bodyPr wrap="none" rtlCol="0">
              <a:spAutoFit/>
            </a:bodyPr>
            <a:lstStyle/>
            <a:p>
              <a:pPr defTabSz="457200" eaLnBrk="1" fontAlgn="auto" hangingPunct="1">
                <a:spcBef>
                  <a:spcPts val="0"/>
                </a:spcBef>
                <a:spcAft>
                  <a:spcPts val="0"/>
                </a:spcAft>
              </a:pPr>
              <a:r>
                <a:rPr kumimoji="0" lang="en-US" sz="1600" dirty="0" smtClean="0">
                  <a:solidFill>
                    <a:prstClr val="black"/>
                  </a:solidFill>
                  <a:latin typeface="Calibri"/>
                </a:rPr>
                <a:t>barrel</a:t>
              </a:r>
              <a:endParaRPr kumimoji="0" lang="en-US" sz="1600" dirty="0">
                <a:solidFill>
                  <a:prstClr val="black"/>
                </a:solidFill>
                <a:latin typeface="Calibri"/>
              </a:endParaRPr>
            </a:p>
          </p:txBody>
        </p:sp>
      </p:grpSp>
      <p:grpSp>
        <p:nvGrpSpPr>
          <p:cNvPr id="4" name="Group 7"/>
          <p:cNvGrpSpPr>
            <a:grpSpLocks/>
          </p:cNvGrpSpPr>
          <p:nvPr/>
        </p:nvGrpSpPr>
        <p:grpSpPr bwMode="auto">
          <a:xfrm>
            <a:off x="0" y="0"/>
            <a:ext cx="837158" cy="837158"/>
            <a:chOff x="0" y="0"/>
            <a:chExt cx="750" cy="750"/>
          </a:xfrm>
        </p:grpSpPr>
        <p:sp>
          <p:nvSpPr>
            <p:cNvPr id="10262" name="Rectangle 1"/>
            <p:cNvSpPr>
              <a:spLocks/>
            </p:cNvSpPr>
            <p:nvPr/>
          </p:nvSpPr>
          <p:spPr bwMode="auto">
            <a:xfrm>
              <a:off x="0" y="341"/>
              <a:ext cx="387" cy="387"/>
            </a:xfrm>
            <a:prstGeom prst="rect">
              <a:avLst/>
            </a:prstGeom>
            <a:solidFill>
              <a:srgbClr val="FFFFFF"/>
            </a:solidFill>
            <a:ln>
              <a:noFill/>
            </a:ln>
            <a:extLst>
              <a:ext uri="{91240B29-F687-4f45-9708-019B960494DF}">
                <a14:hiddenLine xmlns:a14="http://schemas.microsoft.com/office/drawing/2010/main" xmlns="" w="25400">
                  <a:solidFill>
                    <a:schemeClr val="tx1"/>
                  </a:solidFill>
                  <a:round/>
                  <a:headEnd/>
                  <a:tailEnd/>
                </a14:hiddenLine>
              </a:ext>
            </a:extLst>
          </p:spPr>
          <p:txBody>
            <a:bodyPr lIns="0" tIns="0" rIns="0" bIns="0"/>
            <a:lstStyle/>
            <a:p>
              <a:pPr defTabSz="457200" eaLnBrk="1" fontAlgn="auto" hangingPunct="1">
                <a:spcBef>
                  <a:spcPts val="0"/>
                </a:spcBef>
                <a:spcAft>
                  <a:spcPts val="0"/>
                </a:spcAft>
              </a:pPr>
              <a:endParaRPr kumimoji="0" lang="en-US" sz="1800">
                <a:solidFill>
                  <a:prstClr val="black"/>
                </a:solidFill>
                <a:latin typeface="Calibri"/>
              </a:endParaRPr>
            </a:p>
          </p:txBody>
        </p:sp>
        <p:pic>
          <p:nvPicPr>
            <p:cNvPr id="1026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368" cy="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nvGrpSpPr>
            <p:cNvPr id="5" name="Group 5"/>
            <p:cNvGrpSpPr>
              <a:grpSpLocks/>
            </p:cNvGrpSpPr>
            <p:nvPr/>
          </p:nvGrpSpPr>
          <p:grpSpPr bwMode="auto">
            <a:xfrm>
              <a:off x="377" y="0"/>
              <a:ext cx="373" cy="373"/>
              <a:chOff x="0" y="0"/>
              <a:chExt cx="373" cy="373"/>
            </a:xfrm>
          </p:grpSpPr>
          <p:sp>
            <p:nvSpPr>
              <p:cNvPr id="10266" name="Rectangle 3"/>
              <p:cNvSpPr>
                <a:spLocks/>
              </p:cNvSpPr>
              <p:nvPr/>
            </p:nvSpPr>
            <p:spPr bwMode="auto">
              <a:xfrm>
                <a:off x="0" y="0"/>
                <a:ext cx="373" cy="373"/>
              </a:xfrm>
              <a:prstGeom prst="rect">
                <a:avLst/>
              </a:prstGeom>
              <a:solidFill>
                <a:srgbClr val="FFFFFF"/>
              </a:solidFill>
              <a:ln>
                <a:noFill/>
              </a:ln>
              <a:extLst>
                <a:ext uri="{91240B29-F687-4f45-9708-019B960494DF}">
                  <a14:hiddenLine xmlns:a14="http://schemas.microsoft.com/office/drawing/2010/main" xmlns="" w="25400">
                    <a:solidFill>
                      <a:schemeClr val="tx1"/>
                    </a:solidFill>
                    <a:round/>
                    <a:headEnd/>
                    <a:tailEnd/>
                  </a14:hiddenLine>
                </a:ext>
              </a:extLst>
            </p:spPr>
            <p:txBody>
              <a:bodyPr lIns="0" tIns="0" rIns="0" bIns="0"/>
              <a:lstStyle/>
              <a:p>
                <a:pPr defTabSz="457200" eaLnBrk="1" fontAlgn="auto" hangingPunct="1">
                  <a:spcBef>
                    <a:spcPts val="0"/>
                  </a:spcBef>
                  <a:spcAft>
                    <a:spcPts val="0"/>
                  </a:spcAft>
                </a:pPr>
                <a:endParaRPr kumimoji="0" lang="en-US" sz="1800">
                  <a:solidFill>
                    <a:prstClr val="black"/>
                  </a:solidFill>
                  <a:latin typeface="Calibri"/>
                </a:endParaRPr>
              </a:p>
            </p:txBody>
          </p:sp>
          <p:pic>
            <p:nvPicPr>
              <p:cNvPr id="10267"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341" cy="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pic>
          <p:nvPicPr>
            <p:cNvPr id="10265"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363"/>
              <a:ext cx="388" cy="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sp>
        <p:nvSpPr>
          <p:cNvPr id="3" name="Title 2"/>
          <p:cNvSpPr>
            <a:spLocks noGrp="1"/>
          </p:cNvSpPr>
          <p:nvPr>
            <p:ph type="title"/>
          </p:nvPr>
        </p:nvSpPr>
        <p:spPr>
          <a:xfrm>
            <a:off x="457200" y="-186120"/>
            <a:ext cx="8686800" cy="1143000"/>
          </a:xfrm>
        </p:spPr>
        <p:txBody>
          <a:bodyPr>
            <a:normAutofit fontScale="90000"/>
          </a:bodyPr>
          <a:lstStyle/>
          <a:p>
            <a:r>
              <a:rPr lang="en-US" b="1" u="sng" dirty="0" smtClean="0">
                <a:solidFill>
                  <a:srgbClr val="000090"/>
                </a:solidFill>
              </a:rPr>
              <a:t>muon isolation @L1 w/ current system</a:t>
            </a:r>
            <a:endParaRPr lang="en-US" b="1" u="sng" dirty="0">
              <a:solidFill>
                <a:srgbClr val="000090"/>
              </a:solidFill>
            </a:endParaRPr>
          </a:p>
        </p:txBody>
      </p:sp>
      <p:pic>
        <p:nvPicPr>
          <p:cNvPr id="6" name="Picture 5" descr="GMTefficiency_pt.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84734" y="797814"/>
            <a:ext cx="2959266" cy="2880000"/>
          </a:xfrm>
          <a:prstGeom prst="rect">
            <a:avLst/>
          </a:prstGeom>
        </p:spPr>
      </p:pic>
      <p:pic>
        <p:nvPicPr>
          <p:cNvPr id="8" name="Picture 7" descr="IsoGMTefficiency_pt.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544449" y="3966439"/>
            <a:ext cx="2959266" cy="2880000"/>
          </a:xfrm>
          <a:prstGeom prst="rect">
            <a:avLst/>
          </a:prstGeom>
        </p:spPr>
      </p:pic>
      <p:sp>
        <p:nvSpPr>
          <p:cNvPr id="9" name="Rectangle 8"/>
          <p:cNvSpPr/>
          <p:nvPr/>
        </p:nvSpPr>
        <p:spPr>
          <a:xfrm>
            <a:off x="0" y="6613207"/>
            <a:ext cx="4617238" cy="261610"/>
          </a:xfrm>
          <a:prstGeom prst="rect">
            <a:avLst/>
          </a:prstGeom>
        </p:spPr>
        <p:txBody>
          <a:bodyPr wrap="none">
            <a:spAutoFit/>
          </a:bodyPr>
          <a:lstStyle/>
          <a:p>
            <a:pPr defTabSz="457200" eaLnBrk="1" fontAlgn="auto" hangingPunct="1">
              <a:spcBef>
                <a:spcPts val="0"/>
              </a:spcBef>
              <a:spcAft>
                <a:spcPts val="0"/>
              </a:spcAft>
            </a:pPr>
            <a:r>
              <a:rPr kumimoji="0" lang="en-US" sz="1100" b="1" dirty="0" smtClean="0">
                <a:solidFill>
                  <a:srgbClr val="800000"/>
                </a:solidFill>
                <a:latin typeface="Calibri"/>
              </a:rPr>
              <a:t>CMS-TDR-12 “CMS Technical Design Report for the Level-1 Trigger Upgrade”</a:t>
            </a:r>
            <a:endParaRPr kumimoji="0" lang="en-US" sz="1100" b="1" dirty="0">
              <a:solidFill>
                <a:srgbClr val="800000"/>
              </a:solidFill>
              <a:latin typeface="Calibri"/>
            </a:endParaRPr>
          </a:p>
        </p:txBody>
      </p:sp>
      <p:pic>
        <p:nvPicPr>
          <p:cNvPr id="10" name="Picture 9" descr="rateRedVSpu_VsPt.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184734" y="3966471"/>
            <a:ext cx="2959266" cy="2880000"/>
          </a:xfrm>
          <a:prstGeom prst="rect">
            <a:avLst/>
          </a:prstGeom>
        </p:spPr>
      </p:pic>
      <p:sp>
        <p:nvSpPr>
          <p:cNvPr id="11" name="TextBox 10"/>
          <p:cNvSpPr txBox="1"/>
          <p:nvPr/>
        </p:nvSpPr>
        <p:spPr>
          <a:xfrm>
            <a:off x="11545" y="1045015"/>
            <a:ext cx="3753646" cy="1415772"/>
          </a:xfrm>
          <a:prstGeom prst="rect">
            <a:avLst/>
          </a:prstGeom>
          <a:noFill/>
        </p:spPr>
        <p:txBody>
          <a:bodyPr wrap="none" rtlCol="0">
            <a:spAutoFit/>
          </a:bodyPr>
          <a:lstStyle/>
          <a:p>
            <a:pPr defTabSz="457200" eaLnBrk="1" fontAlgn="auto" hangingPunct="1">
              <a:spcBef>
                <a:spcPts val="0"/>
              </a:spcBef>
              <a:spcAft>
                <a:spcPts val="0"/>
              </a:spcAft>
            </a:pPr>
            <a:r>
              <a:rPr kumimoji="0" lang="en-US" sz="1800" dirty="0" smtClean="0">
                <a:solidFill>
                  <a:prstClr val="black"/>
                </a:solidFill>
                <a:latin typeface="Calibri"/>
              </a:rPr>
              <a:t>muon isolation</a:t>
            </a:r>
          </a:p>
          <a:p>
            <a:pPr marL="140400" indent="-140400" defTabSz="457200" eaLnBrk="1" fontAlgn="auto" hangingPunct="1">
              <a:spcBef>
                <a:spcPts val="0"/>
              </a:spcBef>
              <a:spcAft>
                <a:spcPts val="0"/>
              </a:spcAft>
              <a:buFont typeface="Arial"/>
              <a:buChar char="•"/>
            </a:pPr>
            <a:r>
              <a:rPr kumimoji="0" lang="en-US" sz="1800" dirty="0" smtClean="0">
                <a:solidFill>
                  <a:prstClr val="black"/>
                </a:solidFill>
                <a:latin typeface="Calibri"/>
              </a:rPr>
              <a:t>can be powerful to reduce rate</a:t>
            </a:r>
          </a:p>
          <a:p>
            <a:pPr marL="140400" indent="-140400" defTabSz="457200" eaLnBrk="1" fontAlgn="auto" hangingPunct="1">
              <a:spcBef>
                <a:spcPts val="0"/>
              </a:spcBef>
              <a:spcAft>
                <a:spcPts val="0"/>
              </a:spcAft>
              <a:buFont typeface="Arial"/>
              <a:buChar char="•"/>
            </a:pPr>
            <a:r>
              <a:rPr kumimoji="0" lang="en-US" sz="1800" dirty="0" smtClean="0">
                <a:solidFill>
                  <a:prstClr val="black"/>
                </a:solidFill>
                <a:latin typeface="Calibri"/>
              </a:rPr>
              <a:t>is not available</a:t>
            </a:r>
          </a:p>
          <a:p>
            <a:pPr marL="169200" lvl="1" defTabSz="457200" eaLnBrk="1" fontAlgn="auto" hangingPunct="1">
              <a:spcBef>
                <a:spcPts val="0"/>
              </a:spcBef>
              <a:spcAft>
                <a:spcPts val="0"/>
              </a:spcAft>
            </a:pPr>
            <a:r>
              <a:rPr kumimoji="0" lang="en-US" sz="1800" dirty="0" smtClean="0">
                <a:solidFill>
                  <a:prstClr val="black"/>
                </a:solidFill>
                <a:latin typeface="Calibri"/>
              </a:rPr>
              <a:t>in current L1 muon trigger</a:t>
            </a:r>
          </a:p>
          <a:p>
            <a:pPr marL="169200" lvl="1" defTabSz="457200" eaLnBrk="1" fontAlgn="auto" hangingPunct="1">
              <a:spcBef>
                <a:spcPts val="0"/>
              </a:spcBef>
              <a:spcAft>
                <a:spcPts val="0"/>
              </a:spcAft>
            </a:pPr>
            <a:r>
              <a:rPr kumimoji="0" lang="en-US" sz="1400" dirty="0" smtClean="0">
                <a:solidFill>
                  <a:prstClr val="black"/>
                </a:solidFill>
                <a:latin typeface="Calibri"/>
              </a:rPr>
              <a:t>[it will be implemented in upgraded L1 trigger]</a:t>
            </a:r>
          </a:p>
        </p:txBody>
      </p:sp>
      <p:pic>
        <p:nvPicPr>
          <p:cNvPr id="25" name="Picture 24" descr="Screen Shot 2012-10-31 at 7.09.17 AM.png"/>
          <p:cNvPicPr>
            <a:picLocks noChangeAspect="1"/>
          </p:cNvPicPr>
          <p:nvPr/>
        </p:nvPicPr>
        <p:blipFill rotWithShape="1">
          <a:blip r:embed="rId9" cstate="print">
            <a:extLst>
              <a:ext uri="{28A0092B-C50C-407E-A947-70E740481C1C}">
                <a14:useLocalDpi xmlns:a14="http://schemas.microsoft.com/office/drawing/2010/main" xmlns="" val="0"/>
              </a:ext>
            </a:extLst>
          </a:blip>
          <a:srcRect l="21228" t="8811" r="22047" b="6342"/>
          <a:stretch/>
        </p:blipFill>
        <p:spPr>
          <a:xfrm>
            <a:off x="980506" y="4571685"/>
            <a:ext cx="1829842" cy="1143000"/>
          </a:xfrm>
          <a:prstGeom prst="rect">
            <a:avLst/>
          </a:prstGeom>
        </p:spPr>
      </p:pic>
      <p:sp>
        <p:nvSpPr>
          <p:cNvPr id="20" name="Rectangle 19"/>
          <p:cNvSpPr/>
          <p:nvPr/>
        </p:nvSpPr>
        <p:spPr>
          <a:xfrm>
            <a:off x="11545" y="3659900"/>
            <a:ext cx="4572000" cy="923330"/>
          </a:xfrm>
          <a:prstGeom prst="rect">
            <a:avLst/>
          </a:prstGeom>
        </p:spPr>
        <p:txBody>
          <a:bodyPr>
            <a:spAutoFit/>
          </a:bodyPr>
          <a:lstStyle/>
          <a:p>
            <a:pPr marL="140400" indent="-140400" defTabSz="457200" eaLnBrk="1" fontAlgn="auto" hangingPunct="1">
              <a:spcBef>
                <a:spcPts val="0"/>
              </a:spcBef>
              <a:spcAft>
                <a:spcPts val="0"/>
              </a:spcAft>
              <a:buFont typeface="Arial"/>
              <a:buChar char="•"/>
            </a:pPr>
            <a:r>
              <a:rPr kumimoji="0" lang="en-US" sz="1800" dirty="0" smtClean="0">
                <a:solidFill>
                  <a:prstClr val="black"/>
                </a:solidFill>
                <a:latin typeface="Calibri"/>
              </a:rPr>
              <a:t>simple isolation algorithm based on distance</a:t>
            </a:r>
          </a:p>
          <a:p>
            <a:pPr marL="169200" lvl="1" defTabSz="457200" eaLnBrk="1" fontAlgn="auto" hangingPunct="1">
              <a:spcBef>
                <a:spcPts val="0"/>
              </a:spcBef>
              <a:spcAft>
                <a:spcPts val="0"/>
              </a:spcAft>
            </a:pPr>
            <a:r>
              <a:rPr kumimoji="0" lang="en-US" sz="1800" dirty="0" smtClean="0">
                <a:solidFill>
                  <a:prstClr val="black"/>
                </a:solidFill>
                <a:latin typeface="Calibri"/>
              </a:rPr>
              <a:t>between L1 muons and jets @GT</a:t>
            </a:r>
          </a:p>
          <a:p>
            <a:pPr marL="169200" lvl="1" defTabSz="457200" eaLnBrk="1" fontAlgn="auto" hangingPunct="1">
              <a:spcBef>
                <a:spcPts val="0"/>
              </a:spcBef>
              <a:spcAft>
                <a:spcPts val="0"/>
              </a:spcAft>
            </a:pPr>
            <a:r>
              <a:rPr kumimoji="0" lang="en-US" sz="1800" dirty="0" smtClean="0">
                <a:solidFill>
                  <a:prstClr val="black"/>
                </a:solidFill>
                <a:latin typeface="Calibri"/>
              </a:rPr>
              <a:t>[</a:t>
            </a:r>
            <a:r>
              <a:rPr kumimoji="0" lang="en-US" sz="1800" dirty="0" err="1" smtClean="0">
                <a:solidFill>
                  <a:prstClr val="black"/>
                </a:solidFill>
                <a:latin typeface="Calibri"/>
              </a:rPr>
              <a:t>deltaEta</a:t>
            </a:r>
            <a:r>
              <a:rPr kumimoji="0" lang="en-US" sz="1800" dirty="0" smtClean="0">
                <a:solidFill>
                  <a:prstClr val="black"/>
                </a:solidFill>
                <a:latin typeface="Calibri"/>
              </a:rPr>
              <a:t> and </a:t>
            </a:r>
            <a:r>
              <a:rPr kumimoji="0" lang="en-US" sz="1800" dirty="0" err="1" smtClean="0">
                <a:solidFill>
                  <a:prstClr val="black"/>
                </a:solidFill>
                <a:latin typeface="Calibri"/>
              </a:rPr>
              <a:t>deltaPHI</a:t>
            </a:r>
            <a:r>
              <a:rPr kumimoji="0" lang="en-US" sz="1800" dirty="0" smtClean="0">
                <a:solidFill>
                  <a:prstClr val="black"/>
                </a:solidFill>
                <a:latin typeface="Calibri"/>
              </a:rPr>
              <a:t>]</a:t>
            </a:r>
          </a:p>
        </p:txBody>
      </p:sp>
    </p:spTree>
    <p:extLst>
      <p:ext uri="{BB962C8B-B14F-4D97-AF65-F5344CB8AC3E}">
        <p14:creationId xmlns:p14="http://schemas.microsoft.com/office/powerpoint/2010/main" xmlns="" val="39523312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837158" cy="837158"/>
            <a:chOff x="0" y="0"/>
            <a:chExt cx="750" cy="750"/>
          </a:xfrm>
        </p:grpSpPr>
        <p:sp>
          <p:nvSpPr>
            <p:cNvPr id="10262" name="Rectangle 1"/>
            <p:cNvSpPr>
              <a:spLocks/>
            </p:cNvSpPr>
            <p:nvPr/>
          </p:nvSpPr>
          <p:spPr bwMode="auto">
            <a:xfrm>
              <a:off x="0" y="341"/>
              <a:ext cx="387" cy="387"/>
            </a:xfrm>
            <a:prstGeom prst="rect">
              <a:avLst/>
            </a:prstGeom>
            <a:solidFill>
              <a:srgbClr val="FFFFFF"/>
            </a:solidFill>
            <a:ln>
              <a:noFill/>
            </a:ln>
            <a:extLst>
              <a:ext uri="{91240B29-F687-4f45-9708-019B960494DF}">
                <a14:hiddenLine xmlns="" xmlns:a14="http://schemas.microsoft.com/office/drawing/2010/main" w="25400">
                  <a:solidFill>
                    <a:schemeClr val="tx1"/>
                  </a:solidFill>
                  <a:round/>
                  <a:headEnd/>
                  <a:tailEnd/>
                </a14:hiddenLine>
              </a:ext>
            </a:extLst>
          </p:spPr>
          <p:txBody>
            <a:bodyPr lIns="0" tIns="0" rIns="0" bIns="0"/>
            <a:lstStyle/>
            <a:p>
              <a:pPr defTabSz="457200" eaLnBrk="1" fontAlgn="auto" hangingPunct="1">
                <a:spcBef>
                  <a:spcPts val="0"/>
                </a:spcBef>
                <a:spcAft>
                  <a:spcPts val="0"/>
                </a:spcAft>
              </a:pPr>
              <a:endParaRPr kumimoji="0" lang="en-US" sz="1800">
                <a:solidFill>
                  <a:prstClr val="black"/>
                </a:solidFill>
                <a:latin typeface="Calibri"/>
              </a:endParaRPr>
            </a:p>
          </p:txBody>
        </p:sp>
        <p:pic>
          <p:nvPicPr>
            <p:cNvPr id="1026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368" cy="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pSp>
          <p:nvGrpSpPr>
            <p:cNvPr id="4" name="Group 5"/>
            <p:cNvGrpSpPr>
              <a:grpSpLocks/>
            </p:cNvGrpSpPr>
            <p:nvPr/>
          </p:nvGrpSpPr>
          <p:grpSpPr bwMode="auto">
            <a:xfrm>
              <a:off x="377" y="0"/>
              <a:ext cx="373" cy="373"/>
              <a:chOff x="0" y="0"/>
              <a:chExt cx="373" cy="373"/>
            </a:xfrm>
          </p:grpSpPr>
          <p:sp>
            <p:nvSpPr>
              <p:cNvPr id="10266" name="Rectangle 3"/>
              <p:cNvSpPr>
                <a:spLocks/>
              </p:cNvSpPr>
              <p:nvPr/>
            </p:nvSpPr>
            <p:spPr bwMode="auto">
              <a:xfrm>
                <a:off x="0" y="0"/>
                <a:ext cx="373" cy="373"/>
              </a:xfrm>
              <a:prstGeom prst="rect">
                <a:avLst/>
              </a:prstGeom>
              <a:solidFill>
                <a:srgbClr val="FFFFFF"/>
              </a:solidFill>
              <a:ln>
                <a:noFill/>
              </a:ln>
              <a:extLst>
                <a:ext uri="{91240B29-F687-4f45-9708-019B960494DF}">
                  <a14:hiddenLine xmlns="" xmlns:a14="http://schemas.microsoft.com/office/drawing/2010/main" w="25400">
                    <a:solidFill>
                      <a:schemeClr val="tx1"/>
                    </a:solidFill>
                    <a:round/>
                    <a:headEnd/>
                    <a:tailEnd/>
                  </a14:hiddenLine>
                </a:ext>
              </a:extLst>
            </p:spPr>
            <p:txBody>
              <a:bodyPr lIns="0" tIns="0" rIns="0" bIns="0"/>
              <a:lstStyle/>
              <a:p>
                <a:pPr defTabSz="457200" eaLnBrk="1" fontAlgn="auto" hangingPunct="1">
                  <a:spcBef>
                    <a:spcPts val="0"/>
                  </a:spcBef>
                  <a:spcAft>
                    <a:spcPts val="0"/>
                  </a:spcAft>
                </a:pPr>
                <a:endParaRPr kumimoji="0" lang="en-US" sz="1800">
                  <a:solidFill>
                    <a:prstClr val="black"/>
                  </a:solidFill>
                  <a:latin typeface="Calibri"/>
                </a:endParaRPr>
              </a:p>
            </p:txBody>
          </p:sp>
          <p:pic>
            <p:nvPicPr>
              <p:cNvPr id="10267"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341" cy="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pSp>
        <p:pic>
          <p:nvPicPr>
            <p:cNvPr id="10265"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63"/>
              <a:ext cx="388" cy="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pSp>
      <p:sp>
        <p:nvSpPr>
          <p:cNvPr id="3" name="Title 2"/>
          <p:cNvSpPr>
            <a:spLocks noGrp="1"/>
          </p:cNvSpPr>
          <p:nvPr>
            <p:ph type="title"/>
          </p:nvPr>
        </p:nvSpPr>
        <p:spPr>
          <a:xfrm>
            <a:off x="457200" y="-186120"/>
            <a:ext cx="8686800" cy="1143000"/>
          </a:xfrm>
        </p:spPr>
        <p:txBody>
          <a:bodyPr>
            <a:normAutofit/>
          </a:bodyPr>
          <a:lstStyle/>
          <a:p>
            <a:r>
              <a:rPr lang="en-US" b="1" u="sng" dirty="0" smtClean="0">
                <a:solidFill>
                  <a:srgbClr val="000090"/>
                </a:solidFill>
              </a:rPr>
              <a:t>tracking </a:t>
            </a:r>
            <a:r>
              <a:rPr lang="en-US" b="1" u="sng" dirty="0" err="1" smtClean="0">
                <a:solidFill>
                  <a:srgbClr val="000090"/>
                </a:solidFill>
              </a:rPr>
              <a:t>improvements@HLT</a:t>
            </a:r>
            <a:endParaRPr lang="en-US" b="1" u="sng" dirty="0">
              <a:solidFill>
                <a:srgbClr val="000090"/>
              </a:solidFill>
            </a:endParaRPr>
          </a:p>
        </p:txBody>
      </p:sp>
      <p:pic>
        <p:nvPicPr>
          <p:cNvPr id="21" name="Picture 20" descr="timeVSpu.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235165" y="3070572"/>
            <a:ext cx="4178300" cy="3753582"/>
          </a:xfrm>
          <a:prstGeom prst="rect">
            <a:avLst/>
          </a:prstGeom>
        </p:spPr>
      </p:pic>
      <p:cxnSp>
        <p:nvCxnSpPr>
          <p:cNvPr id="26" name="Straight Arrow Connector 25"/>
          <p:cNvCxnSpPr/>
          <p:nvPr/>
        </p:nvCxnSpPr>
        <p:spPr bwMode="auto">
          <a:xfrm>
            <a:off x="7067265" y="5109874"/>
            <a:ext cx="0" cy="8509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28" name="Slide Number Placeholder 10"/>
          <p:cNvSpPr>
            <a:spLocks noGrp="1"/>
          </p:cNvSpPr>
          <p:nvPr>
            <p:ph type="sldNum" sz="quarter" idx="12"/>
          </p:nvPr>
        </p:nvSpPr>
        <p:spPr>
          <a:xfrm>
            <a:off x="8382000" y="6591300"/>
            <a:ext cx="533400" cy="228600"/>
          </a:xfrm>
        </p:spPr>
        <p:txBody>
          <a:bodyPr/>
          <a:lstStyle/>
          <a:p>
            <a:fld id="{48F2E711-0A29-B749-9EE7-BFDC0475DBBE}" type="slidenum">
              <a:rPr lang="en-US" smtClean="0">
                <a:solidFill>
                  <a:prstClr val="black">
                    <a:tint val="75000"/>
                  </a:prstClr>
                </a:solidFill>
              </a:rPr>
              <a:pPr/>
              <a:t>23</a:t>
            </a:fld>
            <a:endParaRPr lang="en-US">
              <a:solidFill>
                <a:prstClr val="black">
                  <a:tint val="75000"/>
                </a:prstClr>
              </a:solidFill>
            </a:endParaRPr>
          </a:p>
        </p:txBody>
      </p:sp>
      <p:pic>
        <p:nvPicPr>
          <p:cNvPr id="29" name="Picture 28"/>
          <p:cNvPicPr>
            <a:picLocks noChangeAspect="1"/>
          </p:cNvPicPr>
          <p:nvPr/>
        </p:nvPicPr>
        <p:blipFill>
          <a:blip r:embed="rId6" cstate="print"/>
          <a:stretch>
            <a:fillRect/>
          </a:stretch>
        </p:blipFill>
        <p:spPr>
          <a:xfrm>
            <a:off x="6057900" y="863600"/>
            <a:ext cx="2882900" cy="1831962"/>
          </a:xfrm>
          <a:prstGeom prst="rect">
            <a:avLst/>
          </a:prstGeom>
        </p:spPr>
      </p:pic>
      <p:sp>
        <p:nvSpPr>
          <p:cNvPr id="23" name="Content Placeholder 5"/>
          <p:cNvSpPr>
            <a:spLocks noGrp="1"/>
          </p:cNvSpPr>
          <p:nvPr>
            <p:ph idx="1"/>
          </p:nvPr>
        </p:nvSpPr>
        <p:spPr>
          <a:xfrm>
            <a:off x="17981" y="1006224"/>
            <a:ext cx="5814849" cy="5309541"/>
          </a:xfrm>
        </p:spPr>
        <p:txBody>
          <a:bodyPr>
            <a:noAutofit/>
          </a:bodyPr>
          <a:lstStyle/>
          <a:p>
            <a:pPr marL="198000" indent="-198000"/>
            <a:r>
              <a:rPr lang="en-US" sz="2400" dirty="0" smtClean="0"/>
              <a:t>HLT uses regional tracking of strip</a:t>
            </a:r>
            <a:br>
              <a:rPr lang="en-US" sz="2400" dirty="0" smtClean="0"/>
            </a:br>
            <a:r>
              <a:rPr lang="en-US" sz="2400" dirty="0" smtClean="0"/>
              <a:t>and pixel hits in an iterative approach</a:t>
            </a:r>
            <a:br>
              <a:rPr lang="en-US" sz="2400" dirty="0" smtClean="0"/>
            </a:br>
            <a:r>
              <a:rPr lang="en-US" sz="2400" dirty="0" smtClean="0"/>
              <a:t>for different track categories</a:t>
            </a:r>
          </a:p>
          <a:p>
            <a:pPr marL="198000" indent="-198000"/>
            <a:r>
              <a:rPr lang="en-US" sz="2400" dirty="0" smtClean="0"/>
              <a:t>In order to mitigate effects from pile-up, </a:t>
            </a:r>
          </a:p>
          <a:p>
            <a:pPr marL="180000" indent="0">
              <a:spcBef>
                <a:spcPts val="0"/>
              </a:spcBef>
              <a:buNone/>
            </a:pPr>
            <a:r>
              <a:rPr lang="en-US" sz="2400" dirty="0" smtClean="0"/>
              <a:t>the CPU processing time has been reduced:</a:t>
            </a:r>
          </a:p>
          <a:p>
            <a:pPr lvl="1"/>
            <a:r>
              <a:rPr lang="en-US" sz="2000" dirty="0" smtClean="0"/>
              <a:t>Optimization of code</a:t>
            </a:r>
          </a:p>
          <a:p>
            <a:pPr lvl="1"/>
            <a:r>
              <a:rPr lang="en-US" sz="2000" dirty="0" smtClean="0"/>
              <a:t>Primary vertex constraint in </a:t>
            </a:r>
            <a:br>
              <a:rPr lang="en-US" sz="2000" dirty="0" smtClean="0"/>
            </a:br>
            <a:r>
              <a:rPr lang="en-US" sz="2000" dirty="0" smtClean="0"/>
              <a:t>all iterations</a:t>
            </a:r>
          </a:p>
          <a:p>
            <a:pPr lvl="1"/>
            <a:r>
              <a:rPr lang="en-US" sz="2000" dirty="0" smtClean="0"/>
              <a:t>Optimization of region </a:t>
            </a:r>
            <a:r>
              <a:rPr lang="en-US" sz="2000" dirty="0" err="1" smtClean="0"/>
              <a:t>p</a:t>
            </a:r>
            <a:r>
              <a:rPr lang="en-US" sz="2000" baseline="-25000" dirty="0" err="1" smtClean="0"/>
              <a:t>T</a:t>
            </a:r>
            <a:r>
              <a:rPr lang="en-US" sz="2000" dirty="0" smtClean="0"/>
              <a:t> cuts</a:t>
            </a:r>
          </a:p>
          <a:p>
            <a:pPr lvl="1"/>
            <a:r>
              <a:rPr lang="en-US" sz="2000" dirty="0" smtClean="0"/>
              <a:t>Removal of last two tracking </a:t>
            </a:r>
            <a:br>
              <a:rPr lang="en-US" sz="2000" dirty="0" smtClean="0"/>
            </a:br>
            <a:r>
              <a:rPr lang="en-US" sz="2000" dirty="0" smtClean="0"/>
              <a:t>iterations (of 5) except for </a:t>
            </a:r>
            <a:br>
              <a:rPr lang="en-US" sz="2000" dirty="0" smtClean="0"/>
            </a:br>
            <a:r>
              <a:rPr lang="en-US" sz="2000" dirty="0" smtClean="0"/>
              <a:t>displaced track triggers</a:t>
            </a:r>
            <a:endParaRPr lang="en-US" sz="1600" dirty="0" smtClean="0"/>
          </a:p>
          <a:p>
            <a:r>
              <a:rPr lang="en-US" sz="2400" dirty="0" smtClean="0"/>
              <a:t>Overall a factor ~4 reduction </a:t>
            </a:r>
          </a:p>
          <a:p>
            <a:pPr marL="360000" indent="0">
              <a:spcBef>
                <a:spcPts val="0"/>
              </a:spcBef>
              <a:buNone/>
            </a:pPr>
            <a:r>
              <a:rPr lang="en-US" sz="2400" dirty="0" smtClean="0"/>
              <a:t>in CPU time</a:t>
            </a:r>
          </a:p>
          <a:p>
            <a:pPr lvl="1"/>
            <a:endParaRPr lang="en-US" sz="2400" dirty="0"/>
          </a:p>
        </p:txBody>
      </p:sp>
      <p:sp>
        <p:nvSpPr>
          <p:cNvPr id="30" name="TextBox 29"/>
          <p:cNvSpPr txBox="1"/>
          <p:nvPr/>
        </p:nvSpPr>
        <p:spPr>
          <a:xfrm>
            <a:off x="8203944" y="675683"/>
            <a:ext cx="940056" cy="369332"/>
          </a:xfrm>
          <a:prstGeom prst="rect">
            <a:avLst/>
          </a:prstGeom>
          <a:noFill/>
        </p:spPr>
        <p:txBody>
          <a:bodyPr wrap="none" rtlCol="0">
            <a:spAutoFit/>
          </a:bodyPr>
          <a:lstStyle/>
          <a:p>
            <a:pPr defTabSz="457200" eaLnBrk="1" fontAlgn="auto" hangingPunct="1">
              <a:spcBef>
                <a:spcPts val="0"/>
              </a:spcBef>
              <a:spcAft>
                <a:spcPts val="0"/>
              </a:spcAft>
            </a:pPr>
            <a:r>
              <a:rPr kumimoji="0" lang="en-US" sz="1800" b="1" dirty="0" smtClean="0">
                <a:solidFill>
                  <a:prstClr val="black"/>
                </a:solidFill>
                <a:latin typeface="Calibri"/>
              </a:rPr>
              <a:t>mia tosi</a:t>
            </a:r>
            <a:endParaRPr kumimoji="0" lang="en-US" sz="1800" b="1" dirty="0">
              <a:solidFill>
                <a:prstClr val="black"/>
              </a:solidFill>
              <a:latin typeface="Calibri"/>
            </a:endParaRPr>
          </a:p>
        </p:txBody>
      </p:sp>
    </p:spTree>
    <p:extLst>
      <p:ext uri="{BB962C8B-B14F-4D97-AF65-F5344CB8AC3E}">
        <p14:creationId xmlns="" xmlns:p14="http://schemas.microsoft.com/office/powerpoint/2010/main" val="286833578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24</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r>
              <a:rPr lang="en-US" b="1" dirty="0" smtClean="0">
                <a:solidFill>
                  <a:schemeClr val="accent2"/>
                </a:solidFill>
              </a:rPr>
              <a:t>Phase </a:t>
            </a:r>
            <a:r>
              <a:rPr lang="en-US" b="1" dirty="0" smtClean="0">
                <a:solidFill>
                  <a:schemeClr val="accent2"/>
                </a:solidFill>
              </a:rPr>
              <a:t>1: Trigger  </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pic>
        <p:nvPicPr>
          <p:cNvPr id="3074" name="Picture 2"/>
          <p:cNvPicPr>
            <a:picLocks noChangeAspect="1" noChangeArrowheads="1"/>
          </p:cNvPicPr>
          <p:nvPr/>
        </p:nvPicPr>
        <p:blipFill>
          <a:blip r:embed="rId3" cstate="print"/>
          <a:srcRect l="15843" t="40028" r="14045" b="10249"/>
          <a:stretch>
            <a:fillRect/>
          </a:stretch>
        </p:blipFill>
        <p:spPr bwMode="auto">
          <a:xfrm>
            <a:off x="1939925" y="2362200"/>
            <a:ext cx="5943600" cy="34194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25</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r>
              <a:rPr lang="en-US" b="1" dirty="0" smtClean="0">
                <a:solidFill>
                  <a:schemeClr val="accent2"/>
                </a:solidFill>
              </a:rPr>
              <a:t>Phase </a:t>
            </a:r>
            <a:r>
              <a:rPr lang="en-US" b="1" dirty="0" smtClean="0">
                <a:solidFill>
                  <a:schemeClr val="accent2"/>
                </a:solidFill>
              </a:rPr>
              <a:t>1: Trigger  </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pic>
        <p:nvPicPr>
          <p:cNvPr id="5" name="Picture 2"/>
          <p:cNvPicPr>
            <a:picLocks noChangeAspect="1" noChangeArrowheads="1"/>
          </p:cNvPicPr>
          <p:nvPr/>
        </p:nvPicPr>
        <p:blipFill>
          <a:blip r:embed="rId3" cstate="print"/>
          <a:srcRect l="8315" t="17729" r="5393" b="5817"/>
          <a:stretch>
            <a:fillRect/>
          </a:stretch>
        </p:blipFill>
        <p:spPr bwMode="auto">
          <a:xfrm>
            <a:off x="568325" y="1219200"/>
            <a:ext cx="7315200" cy="5257800"/>
          </a:xfrm>
          <a:prstGeom prst="rect">
            <a:avLst/>
          </a:prstGeom>
          <a:noFill/>
          <a:ln w="9525">
            <a:noFill/>
            <a:miter lim="800000"/>
            <a:headEnd/>
            <a:tailEnd/>
          </a:ln>
        </p:spPr>
      </p:pic>
      <p:sp>
        <p:nvSpPr>
          <p:cNvPr id="6" name="TextBox 5"/>
          <p:cNvSpPr txBox="1"/>
          <p:nvPr/>
        </p:nvSpPr>
        <p:spPr>
          <a:xfrm rot="20103187">
            <a:off x="56674" y="3363730"/>
            <a:ext cx="9220200" cy="1692771"/>
          </a:xfrm>
          <a:prstGeom prst="rect">
            <a:avLst/>
          </a:prstGeom>
          <a:solidFill>
            <a:srgbClr val="FFFF00"/>
          </a:solidFill>
        </p:spPr>
        <p:txBody>
          <a:bodyPr wrap="square" rtlCol="0">
            <a:spAutoFit/>
          </a:bodyPr>
          <a:lstStyle/>
          <a:p>
            <a:r>
              <a:rPr lang="it-IT" dirty="0" smtClean="0"/>
              <a:t> </a:t>
            </a:r>
            <a:r>
              <a:rPr lang="it-IT" sz="2000" dirty="0" smtClean="0"/>
              <a:t>la nuova struttura del ConfDB migliora le prestazioni di retrieving delle chiavi HLT (da 2 a 5 volte) </a:t>
            </a:r>
            <a:r>
              <a:rPr lang="it-IT" sz="2000" dirty="0" smtClean="0"/>
              <a:t>e riduce </a:t>
            </a:r>
            <a:r>
              <a:rPr lang="it-IT" sz="2000" dirty="0" smtClean="0"/>
              <a:t>la dipendenza della "logica di trigger" dalla specifica release CMSSW.  Con la migrazione, i ConfDB Online e Sviluppo/Offline non saranno piu' indipendenti come è ora, semplificando quindi le procedure  di deployment e di monitoring </a:t>
            </a:r>
            <a:endParaRPr lang="it-IT"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26</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r>
              <a:rPr lang="en-US" b="1" dirty="0" smtClean="0">
                <a:solidFill>
                  <a:schemeClr val="accent2"/>
                </a:solidFill>
              </a:rPr>
              <a:t>Phase 2 Upgrades </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sp>
        <p:nvSpPr>
          <p:cNvPr id="5" name="TextBox 4"/>
          <p:cNvSpPr txBox="1"/>
          <p:nvPr/>
        </p:nvSpPr>
        <p:spPr>
          <a:xfrm>
            <a:off x="1371603" y="2514600"/>
            <a:ext cx="6096000" cy="1200329"/>
          </a:xfrm>
          <a:prstGeom prst="rect">
            <a:avLst/>
          </a:prstGeom>
          <a:noFill/>
        </p:spPr>
        <p:txBody>
          <a:bodyPr wrap="square" rtlCol="0">
            <a:spAutoFit/>
          </a:bodyPr>
          <a:lstStyle/>
          <a:p>
            <a:r>
              <a:rPr lang="en-US" dirty="0" smtClean="0">
                <a:solidFill>
                  <a:srgbClr val="FF0000"/>
                </a:solidFill>
              </a:rPr>
              <a:t>NB:   </a:t>
            </a:r>
          </a:p>
          <a:p>
            <a:r>
              <a:rPr lang="en-US" dirty="0" smtClean="0">
                <a:solidFill>
                  <a:srgbClr val="FF0000"/>
                </a:solidFill>
              </a:rPr>
              <a:t>Technical Proposal 	(</a:t>
            </a:r>
            <a:r>
              <a:rPr lang="en-US" dirty="0" err="1" smtClean="0">
                <a:solidFill>
                  <a:srgbClr val="FF0000"/>
                </a:solidFill>
              </a:rPr>
              <a:t>ora</a:t>
            </a:r>
            <a:r>
              <a:rPr lang="en-US" dirty="0" smtClean="0">
                <a:solidFill>
                  <a:srgbClr val="FF0000"/>
                </a:solidFill>
              </a:rPr>
              <a:t>)</a:t>
            </a:r>
          </a:p>
          <a:p>
            <a:r>
              <a:rPr lang="en-US" dirty="0" smtClean="0">
                <a:solidFill>
                  <a:srgbClr val="FF0000"/>
                </a:solidFill>
              </a:rPr>
              <a:t>T D R			(2016/2017) </a:t>
            </a:r>
            <a:r>
              <a:rPr lang="en-US" dirty="0" smtClean="0"/>
              <a:t>	</a:t>
            </a:r>
            <a:endParaRPr lang="it-IT"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9120842" cy="6858000"/>
          </a:xfrm>
          <a:prstGeom prst="rect">
            <a:avLst/>
          </a:prstGeom>
        </p:spPr>
      </p:pic>
    </p:spTree>
    <p:extLst>
      <p:ext uri="{BB962C8B-B14F-4D97-AF65-F5344CB8AC3E}">
        <p14:creationId xmlns="" xmlns:p14="http://schemas.microsoft.com/office/powerpoint/2010/main" val="31527312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87312" y="6639169"/>
            <a:ext cx="4865434"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pPr>
            <a:r>
              <a:rPr kumimoji="0" lang="en-US" sz="1000" b="1" dirty="0" smtClean="0">
                <a:solidFill>
                  <a:srgbClr val="000099"/>
                </a:solidFill>
                <a:latin typeface="Comic Sans MS" pitchFamily="66" charset="0"/>
              </a:rPr>
              <a:t>DT collaboration			July 24</a:t>
            </a:r>
            <a:r>
              <a:rPr kumimoji="0" lang="en-US" sz="1000" b="1" baseline="30000" dirty="0" smtClean="0">
                <a:solidFill>
                  <a:srgbClr val="000099"/>
                </a:solidFill>
                <a:latin typeface="Comic Sans MS" pitchFamily="66" charset="0"/>
              </a:rPr>
              <a:t>th</a:t>
            </a:r>
            <a:r>
              <a:rPr kumimoji="0" lang="en-US" sz="1000" b="1" dirty="0">
                <a:solidFill>
                  <a:srgbClr val="000099"/>
                </a:solidFill>
                <a:latin typeface="Comic Sans MS" pitchFamily="66" charset="0"/>
              </a:rPr>
              <a:t>, </a:t>
            </a:r>
            <a:r>
              <a:rPr kumimoji="0" lang="en-US" sz="1000" b="1" dirty="0" smtClean="0">
                <a:solidFill>
                  <a:srgbClr val="000099"/>
                </a:solidFill>
                <a:latin typeface="Comic Sans MS" pitchFamily="66" charset="0"/>
              </a:rPr>
              <a:t>2013</a:t>
            </a:r>
            <a:endParaRPr kumimoji="0" lang="en-US" sz="1000" b="1" dirty="0">
              <a:solidFill>
                <a:srgbClr val="000099"/>
              </a:solidFill>
              <a:latin typeface="Comic Sans MS" pitchFamily="66" charset="0"/>
            </a:endParaRPr>
          </a:p>
        </p:txBody>
      </p:sp>
      <p:pic>
        <p:nvPicPr>
          <p:cNvPr id="7" name="Picture 6" descr="CMS_LogoHeader"/>
          <p:cNvPicPr>
            <a:picLocks noChangeAspect="1" noChangeArrowheads="1"/>
          </p:cNvPicPr>
          <p:nvPr/>
        </p:nvPicPr>
        <p:blipFill>
          <a:blip r:embed="rId2" cstate="print">
            <a:extLst>
              <a:ext uri="{28A0092B-C50C-407E-A947-70E740481C1C}">
                <a14:useLocalDpi xmlns="" xmlns:a14="http://schemas.microsoft.com/office/drawing/2010/main" val="0"/>
              </a:ext>
            </a:extLst>
          </a:blip>
          <a:srcRect r="9009"/>
          <a:stretch>
            <a:fillRect/>
          </a:stretch>
        </p:blipFill>
        <p:spPr bwMode="auto">
          <a:xfrm>
            <a:off x="-36510" y="-46038"/>
            <a:ext cx="9180513" cy="8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WordArt 12"/>
          <p:cNvSpPr>
            <a:spLocks noChangeArrowheads="1" noChangeShapeType="1" noTextEdit="1"/>
          </p:cNvSpPr>
          <p:nvPr/>
        </p:nvSpPr>
        <p:spPr bwMode="auto">
          <a:xfrm>
            <a:off x="1360958" y="81464"/>
            <a:ext cx="6499967" cy="504056"/>
          </a:xfrm>
          <a:prstGeom prst="rect">
            <a:avLst/>
          </a:prstGeom>
          <a:effectLst>
            <a:reflection blurRad="6350" stA="50000" endA="300" endPos="55000" dir="5400000" sy="-100000" algn="bl" rotWithShape="0"/>
          </a:effectLst>
          <a:extLst/>
        </p:spPr>
        <p:txBody>
          <a:bodyPr wrap="none" fromWordArt="1">
            <a:prstTxWarp prst="textPlain">
              <a:avLst>
                <a:gd name="adj" fmla="val 50000"/>
              </a:avLst>
            </a:prstTxWarp>
          </a:bodyPr>
          <a:lstStyle/>
          <a:p>
            <a:pPr algn="ctr" eaLnBrk="1" fontAlgn="auto" hangingPunct="1">
              <a:spcBef>
                <a:spcPts val="0"/>
              </a:spcBef>
              <a:spcAft>
                <a:spcPts val="0"/>
              </a:spcAft>
            </a:pPr>
            <a:r>
              <a:rPr kumimoji="0" lang="en-US" sz="1800" kern="10" dirty="0">
                <a:ln w="9525">
                  <a:solidFill>
                    <a:srgbClr val="000000"/>
                  </a:solidFill>
                  <a:round/>
                  <a:headEnd/>
                  <a:tailEnd/>
                </a:ln>
                <a:solidFill>
                  <a:srgbClr val="0000FF"/>
                </a:solidFill>
                <a:latin typeface="Comic Sans MS"/>
              </a:rPr>
              <a:t>Drift </a:t>
            </a:r>
            <a:r>
              <a:rPr kumimoji="0" lang="en-US" sz="1800" kern="10" dirty="0" smtClean="0">
                <a:ln w="9525">
                  <a:solidFill>
                    <a:srgbClr val="000000"/>
                  </a:solidFill>
                  <a:round/>
                  <a:headEnd/>
                  <a:tailEnd/>
                </a:ln>
                <a:solidFill>
                  <a:srgbClr val="0000FF"/>
                </a:solidFill>
                <a:latin typeface="Comic Sans MS"/>
              </a:rPr>
              <a:t>Tubes Phase 2 Upgrades</a:t>
            </a:r>
            <a:endParaRPr kumimoji="0" lang="en-US" sz="1800" kern="10" dirty="0">
              <a:ln w="9525">
                <a:solidFill>
                  <a:srgbClr val="000000"/>
                </a:solidFill>
                <a:round/>
                <a:headEnd/>
                <a:tailEnd/>
              </a:ln>
              <a:solidFill>
                <a:srgbClr val="0000FF"/>
              </a:solidFill>
              <a:latin typeface="Comic Sans MS"/>
            </a:endParaRPr>
          </a:p>
        </p:txBody>
      </p:sp>
      <p:graphicFrame>
        <p:nvGraphicFramePr>
          <p:cNvPr id="9" name="8 Tabla"/>
          <p:cNvGraphicFramePr>
            <a:graphicFrameLocks noGrp="1"/>
          </p:cNvGraphicFramePr>
          <p:nvPr>
            <p:extLst>
              <p:ext uri="{D42A27DB-BD31-4B8C-83A1-F6EECF244321}">
                <p14:modId xmlns="" xmlns:p14="http://schemas.microsoft.com/office/powerpoint/2010/main" val="2778758064"/>
              </p:ext>
            </p:extLst>
          </p:nvPr>
        </p:nvGraphicFramePr>
        <p:xfrm>
          <a:off x="117509" y="1340604"/>
          <a:ext cx="7992888" cy="504056"/>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666074"/>
                <a:gridCol w="666074"/>
                <a:gridCol w="666074"/>
                <a:gridCol w="666074"/>
                <a:gridCol w="666074"/>
                <a:gridCol w="666074"/>
                <a:gridCol w="666074"/>
                <a:gridCol w="666074"/>
                <a:gridCol w="666074"/>
                <a:gridCol w="666074"/>
                <a:gridCol w="666074"/>
                <a:gridCol w="666074"/>
              </a:tblGrid>
              <a:tr h="504056">
                <a:tc>
                  <a:txBody>
                    <a:bodyPr/>
                    <a:lstStyle/>
                    <a:p>
                      <a:pPr algn="ctr" fontAlgn="b"/>
                      <a:r>
                        <a:rPr lang="en-US" sz="1600" b="1" u="none" strike="noStrike" dirty="0">
                          <a:effectLst/>
                          <a:latin typeface="Arial Black" pitchFamily="34" charset="0"/>
                        </a:rPr>
                        <a:t>2012</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2013</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2014</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2015</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2016</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2017</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2018</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2019</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2020</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effectLst/>
                          <a:latin typeface="Arial Black" pitchFamily="34" charset="0"/>
                        </a:rPr>
                        <a:t>2021</a:t>
                      </a:r>
                      <a:endParaRPr lang="en-US" sz="1600" b="1" i="0" u="none" strike="noStrike" dirty="0">
                        <a:solidFill>
                          <a:srgbClr val="000000"/>
                        </a:solidFill>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FFC000"/>
                        </a:gs>
                        <a:gs pos="50000">
                          <a:srgbClr val="FFFF0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2022</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c>
                  <a:txBody>
                    <a:bodyPr/>
                    <a:lstStyle/>
                    <a:p>
                      <a:pPr algn="ctr" fontAlgn="b"/>
                      <a:r>
                        <a:rPr lang="en-US" sz="1600" b="1"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rPr>
                        <a:t>2023</a:t>
                      </a:r>
                      <a:endParaRPr lang="en-US" sz="1600" b="1" i="0" u="none" strike="noStrike" dirty="0">
                        <a:ln>
                          <a:solidFill>
                            <a:schemeClr val="tx1"/>
                          </a:solidFill>
                        </a:ln>
                        <a:solidFill>
                          <a:srgbClr val="FFFF00"/>
                        </a:solidFill>
                        <a:effectLst>
                          <a:outerShdw blurRad="50800" dist="38100" dir="2700000" algn="tl" rotWithShape="0">
                            <a:prstClr val="black">
                              <a:alpha val="40000"/>
                            </a:prstClr>
                          </a:outerShdw>
                        </a:effectLst>
                        <a:latin typeface="Arial Black"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gradFill flip="none" rotWithShape="1">
                      <a:gsLst>
                        <a:gs pos="0">
                          <a:srgbClr val="002060"/>
                        </a:gs>
                        <a:gs pos="50000">
                          <a:srgbClr val="0070C0"/>
                        </a:gs>
                        <a:gs pos="100000">
                          <a:schemeClr val="bg1">
                            <a:lumMod val="0"/>
                            <a:lumOff val="100000"/>
                          </a:schemeClr>
                        </a:gs>
                      </a:gsLst>
                      <a:lin ang="8100000" scaled="1"/>
                      <a:tileRect/>
                    </a:gradFill>
                  </a:tcPr>
                </a:tc>
              </a:tr>
            </a:tbl>
          </a:graphicData>
        </a:graphic>
      </p:graphicFrame>
      <p:sp>
        <p:nvSpPr>
          <p:cNvPr id="10" name="9 Flecha derecha"/>
          <p:cNvSpPr/>
          <p:nvPr/>
        </p:nvSpPr>
        <p:spPr>
          <a:xfrm>
            <a:off x="8147284" y="1173142"/>
            <a:ext cx="864096" cy="815534"/>
          </a:xfrm>
          <a:prstGeom prst="rightArrow">
            <a:avLst>
              <a:gd name="adj1" fmla="val 63209"/>
              <a:gd name="adj2" fmla="val 66280"/>
            </a:avLst>
          </a:prstGeom>
          <a:gradFill flip="none" rotWithShape="1">
            <a:gsLst>
              <a:gs pos="0">
                <a:srgbClr val="002060"/>
              </a:gs>
              <a:gs pos="50000">
                <a:srgbClr val="FFC000"/>
              </a:gs>
              <a:gs pos="100000">
                <a:srgbClr val="FFFF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11" name="10 Rectángulo"/>
          <p:cNvSpPr/>
          <p:nvPr/>
        </p:nvSpPr>
        <p:spPr>
          <a:xfrm>
            <a:off x="939640" y="942315"/>
            <a:ext cx="842630" cy="461665"/>
          </a:xfrm>
          <a:prstGeom prst="rect">
            <a:avLst/>
          </a:prstGeom>
          <a:noFill/>
        </p:spPr>
        <p:txBody>
          <a:bodyPr wrap="square" lIns="91440" tIns="45720" rIns="91440" bIns="45720">
            <a:spAutoFit/>
          </a:bodyPr>
          <a:lstStyle/>
          <a:p>
            <a:pPr algn="ctr" eaLnBrk="1" fontAlgn="auto" hangingPunct="1">
              <a:spcBef>
                <a:spcPts val="0"/>
              </a:spcBef>
              <a:spcAft>
                <a:spcPts val="0"/>
              </a:spcAft>
            </a:pPr>
            <a:r>
              <a:rPr kumimoji="0" lang="es-ES"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LS1</a:t>
            </a:r>
            <a:endParaRPr kumimoji="0" lang="es-ES"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12" name="11 Rectángulo"/>
          <p:cNvSpPr/>
          <p:nvPr/>
        </p:nvSpPr>
        <p:spPr>
          <a:xfrm>
            <a:off x="3993959" y="945272"/>
            <a:ext cx="842630" cy="461665"/>
          </a:xfrm>
          <a:prstGeom prst="rect">
            <a:avLst/>
          </a:prstGeom>
          <a:noFill/>
        </p:spPr>
        <p:txBody>
          <a:bodyPr wrap="square" lIns="91440" tIns="45720" rIns="91440" bIns="45720">
            <a:spAutoFit/>
          </a:bodyPr>
          <a:lstStyle/>
          <a:p>
            <a:pPr algn="ctr" eaLnBrk="1" fontAlgn="auto" hangingPunct="1">
              <a:spcBef>
                <a:spcPts val="0"/>
              </a:spcBef>
              <a:spcAft>
                <a:spcPts val="0"/>
              </a:spcAft>
            </a:pPr>
            <a:r>
              <a:rPr kumimoji="0" lang="es-ES"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LS2</a:t>
            </a:r>
            <a:endParaRPr kumimoji="0" lang="es-ES"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13" name="12 Flecha derecha"/>
          <p:cNvSpPr/>
          <p:nvPr/>
        </p:nvSpPr>
        <p:spPr>
          <a:xfrm flipH="1">
            <a:off x="5059473" y="764546"/>
            <a:ext cx="1677035" cy="61827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14" name="13 Rectángulo"/>
          <p:cNvSpPr/>
          <p:nvPr/>
        </p:nvSpPr>
        <p:spPr>
          <a:xfrm>
            <a:off x="5508107" y="889010"/>
            <a:ext cx="974947" cy="369332"/>
          </a:xfrm>
          <a:prstGeom prst="rect">
            <a:avLst/>
          </a:prstGeom>
          <a:ln>
            <a:noFill/>
          </a:ln>
        </p:spPr>
        <p:txBody>
          <a:bodyPr wrap="none">
            <a:spAutoFit/>
          </a:bodyPr>
          <a:lstStyle/>
          <a:p>
            <a:pPr eaLnBrk="1" fontAlgn="auto" hangingPunct="1">
              <a:spcBef>
                <a:spcPts val="0"/>
              </a:spcBef>
              <a:spcAft>
                <a:spcPts val="0"/>
              </a:spcAft>
            </a:pPr>
            <a:r>
              <a:rPr kumimoji="0" lang="es-ES" sz="1800" b="1" dirty="0" err="1" smtClean="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rPr>
              <a:t>Phase</a:t>
            </a:r>
            <a:r>
              <a:rPr kumimoji="0" lang="es-ES" sz="1800" b="1" dirty="0" smtClean="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rPr>
              <a:t> 1 </a:t>
            </a:r>
            <a:endParaRPr kumimoji="0" lang="en-US" sz="1800" dirty="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endParaRPr>
          </a:p>
        </p:txBody>
      </p:sp>
      <p:sp>
        <p:nvSpPr>
          <p:cNvPr id="15" name="14 Flecha derecha"/>
          <p:cNvSpPr/>
          <p:nvPr/>
        </p:nvSpPr>
        <p:spPr>
          <a:xfrm>
            <a:off x="6832524" y="749809"/>
            <a:ext cx="1427508" cy="61827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16" name="15 Rectángulo"/>
          <p:cNvSpPr/>
          <p:nvPr/>
        </p:nvSpPr>
        <p:spPr>
          <a:xfrm>
            <a:off x="6981432" y="874273"/>
            <a:ext cx="974947" cy="369332"/>
          </a:xfrm>
          <a:prstGeom prst="rect">
            <a:avLst/>
          </a:prstGeom>
          <a:ln>
            <a:noFill/>
          </a:ln>
        </p:spPr>
        <p:txBody>
          <a:bodyPr wrap="none">
            <a:spAutoFit/>
          </a:bodyPr>
          <a:lstStyle/>
          <a:p>
            <a:pPr eaLnBrk="1" fontAlgn="auto" hangingPunct="1">
              <a:spcBef>
                <a:spcPts val="0"/>
              </a:spcBef>
              <a:spcAft>
                <a:spcPts val="0"/>
              </a:spcAft>
            </a:pPr>
            <a:r>
              <a:rPr kumimoji="0" lang="es-ES" sz="1800" b="1" dirty="0" err="1" smtClean="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rPr>
              <a:t>Phase</a:t>
            </a:r>
            <a:r>
              <a:rPr kumimoji="0" lang="es-ES" sz="1800" b="1" dirty="0" smtClean="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rPr>
              <a:t>  2</a:t>
            </a:r>
            <a:endParaRPr kumimoji="0" lang="en-US" sz="1800" dirty="0">
              <a:ln w="10541" cmpd="sng">
                <a:solidFill>
                  <a:srgbClr val="FFFF00"/>
                </a:solidFill>
                <a:prstDash val="solid"/>
              </a:ln>
              <a:solidFill>
                <a:srgbClr val="FFFF00"/>
              </a:solidFill>
              <a:effectLst>
                <a:outerShdw blurRad="50800" dist="38100" dir="2700000" algn="tl" rotWithShape="0">
                  <a:prstClr val="black">
                    <a:alpha val="40000"/>
                  </a:prstClr>
                </a:outerShdw>
              </a:effectLst>
              <a:latin typeface="Calibri"/>
            </a:endParaRPr>
          </a:p>
        </p:txBody>
      </p:sp>
      <p:sp>
        <p:nvSpPr>
          <p:cNvPr id="17" name="16 Rectángulo"/>
          <p:cNvSpPr/>
          <p:nvPr/>
        </p:nvSpPr>
        <p:spPr>
          <a:xfrm>
            <a:off x="6736510" y="764540"/>
            <a:ext cx="96016" cy="1296144"/>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18" name="17 CuadroTexto"/>
          <p:cNvSpPr txBox="1"/>
          <p:nvPr/>
        </p:nvSpPr>
        <p:spPr>
          <a:xfrm>
            <a:off x="2319829" y="844734"/>
            <a:ext cx="914033" cy="461665"/>
          </a:xfrm>
          <a:prstGeom prst="rect">
            <a:avLst/>
          </a:prstGeom>
          <a:noFill/>
        </p:spPr>
        <p:txBody>
          <a:bodyPr wrap="none" rtlCol="0">
            <a:spAutoFit/>
          </a:bodyPr>
          <a:lstStyle/>
          <a:p>
            <a:pPr eaLnBrk="1" fontAlgn="auto" hangingPunct="1">
              <a:spcBef>
                <a:spcPts val="0"/>
              </a:spcBef>
              <a:spcAft>
                <a:spcPts val="0"/>
              </a:spcAft>
            </a:pPr>
            <a:r>
              <a:rPr kumimoji="0" lang="en-US" sz="1200" dirty="0" smtClean="0">
                <a:solidFill>
                  <a:prstClr val="black"/>
                </a:solidFill>
                <a:latin typeface="Arial Narrow" pitchFamily="34" charset="0"/>
              </a:rPr>
              <a:t>Nominal </a:t>
            </a:r>
            <a:r>
              <a:rPr kumimoji="0" lang="en-US" sz="1200" dirty="0" err="1" smtClean="0">
                <a:solidFill>
                  <a:prstClr val="black"/>
                </a:solidFill>
                <a:latin typeface="Arial Narrow" pitchFamily="34" charset="0"/>
              </a:rPr>
              <a:t>lumi</a:t>
            </a:r>
            <a:endParaRPr kumimoji="0" lang="en-US" sz="1200" dirty="0" smtClean="0">
              <a:solidFill>
                <a:prstClr val="black"/>
              </a:solidFill>
              <a:latin typeface="Arial Narrow" pitchFamily="34" charset="0"/>
            </a:endParaRPr>
          </a:p>
          <a:p>
            <a:pPr eaLnBrk="1" fontAlgn="auto" hangingPunct="1">
              <a:spcBef>
                <a:spcPts val="0"/>
              </a:spcBef>
              <a:spcAft>
                <a:spcPts val="0"/>
              </a:spcAft>
            </a:pPr>
            <a:r>
              <a:rPr kumimoji="0" lang="en-US" sz="1200" dirty="0" smtClean="0">
                <a:solidFill>
                  <a:prstClr val="black"/>
                </a:solidFill>
                <a:latin typeface="Arial Narrow" pitchFamily="34" charset="0"/>
              </a:rPr>
              <a:t>8 </a:t>
            </a:r>
            <a:r>
              <a:rPr kumimoji="0" lang="en-US" sz="1200" dirty="0" err="1" smtClean="0">
                <a:solidFill>
                  <a:prstClr val="black"/>
                </a:solidFill>
                <a:latin typeface="Arial Narrow" pitchFamily="34" charset="0"/>
              </a:rPr>
              <a:t>TeV</a:t>
            </a:r>
            <a:endParaRPr kumimoji="0" lang="en-US" sz="1200" dirty="0">
              <a:solidFill>
                <a:prstClr val="black"/>
              </a:solidFill>
              <a:latin typeface="Arial Narrow" pitchFamily="34" charset="0"/>
            </a:endParaRPr>
          </a:p>
        </p:txBody>
      </p:sp>
      <p:sp>
        <p:nvSpPr>
          <p:cNvPr id="19" name="18 CuadroTexto"/>
          <p:cNvSpPr txBox="1"/>
          <p:nvPr/>
        </p:nvSpPr>
        <p:spPr>
          <a:xfrm>
            <a:off x="5081544" y="1829854"/>
            <a:ext cx="619080" cy="461665"/>
          </a:xfrm>
          <a:prstGeom prst="rect">
            <a:avLst/>
          </a:prstGeom>
          <a:noFill/>
        </p:spPr>
        <p:txBody>
          <a:bodyPr wrap="none" rtlCol="0">
            <a:spAutoFit/>
          </a:bodyPr>
          <a:lstStyle/>
          <a:p>
            <a:pPr eaLnBrk="1" fontAlgn="auto" hangingPunct="1">
              <a:spcBef>
                <a:spcPts val="0"/>
              </a:spcBef>
              <a:spcAft>
                <a:spcPts val="0"/>
              </a:spcAft>
            </a:pPr>
            <a:r>
              <a:rPr kumimoji="0" lang="en-US" sz="1200" dirty="0" smtClean="0">
                <a:solidFill>
                  <a:prstClr val="black"/>
                </a:solidFill>
                <a:latin typeface="Arial Narrow" pitchFamily="34" charset="0"/>
              </a:rPr>
              <a:t>2 x </a:t>
            </a:r>
            <a:r>
              <a:rPr kumimoji="0" lang="en-US" sz="1200" dirty="0" err="1" smtClean="0">
                <a:solidFill>
                  <a:prstClr val="black"/>
                </a:solidFill>
                <a:latin typeface="Arial Narrow" pitchFamily="34" charset="0"/>
              </a:rPr>
              <a:t>lumi</a:t>
            </a:r>
            <a:endParaRPr kumimoji="0" lang="en-US" sz="1200" dirty="0" smtClean="0">
              <a:solidFill>
                <a:prstClr val="black"/>
              </a:solidFill>
              <a:latin typeface="Arial Narrow" pitchFamily="34" charset="0"/>
            </a:endParaRPr>
          </a:p>
          <a:p>
            <a:pPr eaLnBrk="1" fontAlgn="auto" hangingPunct="1">
              <a:spcBef>
                <a:spcPts val="0"/>
              </a:spcBef>
              <a:spcAft>
                <a:spcPts val="0"/>
              </a:spcAft>
            </a:pPr>
            <a:r>
              <a:rPr kumimoji="0" lang="en-US" sz="1200" dirty="0" smtClean="0">
                <a:solidFill>
                  <a:prstClr val="black"/>
                </a:solidFill>
                <a:latin typeface="Arial Narrow" pitchFamily="34" charset="0"/>
              </a:rPr>
              <a:t>8 </a:t>
            </a:r>
            <a:r>
              <a:rPr kumimoji="0" lang="en-US" sz="1200" dirty="0" err="1" smtClean="0">
                <a:solidFill>
                  <a:prstClr val="black"/>
                </a:solidFill>
                <a:latin typeface="Arial Narrow" pitchFamily="34" charset="0"/>
              </a:rPr>
              <a:t>TeV</a:t>
            </a:r>
            <a:endParaRPr kumimoji="0" lang="en-US" sz="1200" dirty="0">
              <a:solidFill>
                <a:prstClr val="black"/>
              </a:solidFill>
              <a:latin typeface="Arial Narrow" pitchFamily="34" charset="0"/>
            </a:endParaRPr>
          </a:p>
        </p:txBody>
      </p:sp>
      <p:sp>
        <p:nvSpPr>
          <p:cNvPr id="20" name="19 CuadroTexto"/>
          <p:cNvSpPr txBox="1"/>
          <p:nvPr/>
        </p:nvSpPr>
        <p:spPr>
          <a:xfrm>
            <a:off x="8388765" y="910173"/>
            <a:ext cx="720069" cy="276999"/>
          </a:xfrm>
          <a:prstGeom prst="rect">
            <a:avLst/>
          </a:prstGeom>
          <a:noFill/>
        </p:spPr>
        <p:txBody>
          <a:bodyPr wrap="none" rtlCol="0">
            <a:spAutoFit/>
          </a:bodyPr>
          <a:lstStyle/>
          <a:p>
            <a:pPr eaLnBrk="1" fontAlgn="auto" hangingPunct="1">
              <a:spcBef>
                <a:spcPts val="0"/>
              </a:spcBef>
              <a:spcAft>
                <a:spcPts val="0"/>
              </a:spcAft>
            </a:pPr>
            <a:r>
              <a:rPr kumimoji="0" lang="en-US" sz="1200" dirty="0" smtClean="0">
                <a:solidFill>
                  <a:prstClr val="black"/>
                </a:solidFill>
                <a:latin typeface="Arial Narrow" pitchFamily="34" charset="0"/>
              </a:rPr>
              <a:t>3000 fb-1</a:t>
            </a:r>
            <a:endParaRPr kumimoji="0" lang="en-US" sz="1200" dirty="0">
              <a:solidFill>
                <a:prstClr val="black"/>
              </a:solidFill>
              <a:latin typeface="Arial Narrow" pitchFamily="34" charset="0"/>
            </a:endParaRPr>
          </a:p>
        </p:txBody>
      </p:sp>
      <p:sp>
        <p:nvSpPr>
          <p:cNvPr id="22" name="21 Rectángulo"/>
          <p:cNvSpPr/>
          <p:nvPr/>
        </p:nvSpPr>
        <p:spPr>
          <a:xfrm>
            <a:off x="-1594" y="3608513"/>
            <a:ext cx="1818005" cy="1200329"/>
          </a:xfrm>
          <a:prstGeom prst="rect">
            <a:avLst/>
          </a:prstGeom>
          <a:noFill/>
        </p:spPr>
        <p:txBody>
          <a:bodyPr wrap="square" lIns="91440" tIns="45720" rIns="91440" bIns="45720">
            <a:spAutoFit/>
          </a:bodyPr>
          <a:lstStyle/>
          <a:p>
            <a:pPr algn="ctr" eaLnBrk="1" fontAlgn="auto" hangingPunct="1">
              <a:spcBef>
                <a:spcPts val="0"/>
              </a:spcBef>
              <a:spcAft>
                <a:spcPts val="0"/>
              </a:spcAft>
            </a:pPr>
            <a:r>
              <a:rPr kumimoji="0" lang="es-ES" b="1" dirty="0" err="1"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Chamber</a:t>
            </a:r>
            <a:r>
              <a:rPr kumimoji="0" lang="es-ES" b="1" dirty="0"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 </a:t>
            </a:r>
            <a:r>
              <a:rPr kumimoji="0" lang="es-ES" b="1" dirty="0" err="1"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longevity</a:t>
            </a:r>
            <a:r>
              <a:rPr kumimoji="0" lang="es-ES" b="1" dirty="0"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 </a:t>
            </a:r>
            <a:r>
              <a:rPr kumimoji="0" lang="es-ES" b="1" dirty="0" err="1"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studies</a:t>
            </a:r>
            <a:endParaRPr kumimoji="0" lang="es-ES"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endParaRPr>
          </a:p>
        </p:txBody>
      </p:sp>
      <p:sp>
        <p:nvSpPr>
          <p:cNvPr id="23" name="22 Rectángulo"/>
          <p:cNvSpPr/>
          <p:nvPr/>
        </p:nvSpPr>
        <p:spPr>
          <a:xfrm>
            <a:off x="4639410" y="2087340"/>
            <a:ext cx="4068692" cy="553998"/>
          </a:xfrm>
          <a:prstGeom prst="rect">
            <a:avLst/>
          </a:prstGeom>
          <a:noFill/>
        </p:spPr>
        <p:txBody>
          <a:bodyPr wrap="square" lIns="91440" tIns="45720" rIns="91440" bIns="45720">
            <a:spAutoFit/>
          </a:bodyPr>
          <a:lstStyle/>
          <a:p>
            <a:pPr algn="ctr" eaLnBrk="1" fontAlgn="auto" hangingPunct="1">
              <a:spcBef>
                <a:spcPts val="0"/>
              </a:spcBef>
              <a:spcAft>
                <a:spcPts val="0"/>
              </a:spcAft>
            </a:pPr>
            <a:r>
              <a:rPr kumimoji="0" lang="es-ES" sz="3000" b="1" dirty="0"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New </a:t>
            </a:r>
            <a:r>
              <a:rPr kumimoji="0" lang="es-ES" sz="3000" b="1" dirty="0" err="1"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rPr>
              <a:t>Minicrates</a:t>
            </a:r>
            <a:endParaRPr kumimoji="0" lang="es-ES" sz="3000"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Calibri"/>
            </a:endParaRPr>
          </a:p>
        </p:txBody>
      </p:sp>
      <p:pic>
        <p:nvPicPr>
          <p:cNvPr id="2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41288" y="3625284"/>
            <a:ext cx="2066619" cy="12438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24 Rectángulo"/>
          <p:cNvSpPr/>
          <p:nvPr/>
        </p:nvSpPr>
        <p:spPr>
          <a:xfrm>
            <a:off x="48713" y="1922749"/>
            <a:ext cx="3874112" cy="1600438"/>
          </a:xfrm>
          <a:prstGeom prst="rect">
            <a:avLst/>
          </a:prstGeom>
          <a:solidFill>
            <a:schemeClr val="bg1"/>
          </a:solidFill>
          <a:ln>
            <a:solidFill>
              <a:schemeClr val="tx2">
                <a:lumMod val="75000"/>
              </a:schemeClr>
            </a:solidFill>
          </a:ln>
          <a:effectLst>
            <a:outerShdw blurRad="50800" dist="38100" dir="5400000" algn="t" rotWithShape="0">
              <a:prstClr val="black">
                <a:alpha val="40000"/>
              </a:prstClr>
            </a:outerShdw>
          </a:effectLst>
        </p:spPr>
        <p:txBody>
          <a:bodyPr wrap="square">
            <a:spAutoFit/>
          </a:bodyPr>
          <a:lstStyle/>
          <a:p>
            <a:pPr marL="176213" indent="-176213" eaLnBrk="1" fontAlgn="auto" hangingPunct="1">
              <a:spcBef>
                <a:spcPts val="0"/>
              </a:spcBef>
              <a:spcAft>
                <a:spcPts val="0"/>
              </a:spcAft>
            </a:pPr>
            <a:r>
              <a:rPr kumimoji="0" lang="en-US" sz="1400" dirty="0" smtClean="0">
                <a:solidFill>
                  <a:srgbClr val="4F81BD">
                    <a:lumMod val="75000"/>
                  </a:srgbClr>
                </a:solidFill>
                <a:latin typeface="Arial" pitchFamily="34" charset="0"/>
                <a:cs typeface="Arial" pitchFamily="34" charset="0"/>
              </a:rPr>
              <a:t>No indications of aging effects, neither in previous tests</a:t>
            </a:r>
          </a:p>
          <a:p>
            <a:pPr marL="176213" indent="-176213" eaLnBrk="1" fontAlgn="auto" hangingPunct="1">
              <a:spcBef>
                <a:spcPts val="0"/>
              </a:spcBef>
              <a:spcAft>
                <a:spcPts val="0"/>
              </a:spcAft>
            </a:pPr>
            <a:r>
              <a:rPr kumimoji="0" lang="en-US" sz="1400" dirty="0" smtClean="0">
                <a:solidFill>
                  <a:srgbClr val="4F81BD">
                    <a:lumMod val="75000"/>
                  </a:srgbClr>
                </a:solidFill>
                <a:latin typeface="Arial" pitchFamily="34" charset="0"/>
                <a:cs typeface="Arial" pitchFamily="34" charset="0"/>
              </a:rPr>
              <a:t>Plan to take preventive actions (HV, gas, </a:t>
            </a:r>
            <a:r>
              <a:rPr kumimoji="0" lang="en-US" sz="1400" dirty="0" err="1" smtClean="0">
                <a:solidFill>
                  <a:srgbClr val="4F81BD">
                    <a:lumMod val="75000"/>
                  </a:srgbClr>
                </a:solidFill>
                <a:latin typeface="Arial" pitchFamily="34" charset="0"/>
                <a:cs typeface="Arial" pitchFamily="34" charset="0"/>
              </a:rPr>
              <a:t>etc</a:t>
            </a:r>
            <a:r>
              <a:rPr kumimoji="0" lang="en-US" sz="1400" dirty="0" smtClean="0">
                <a:solidFill>
                  <a:srgbClr val="4F81BD">
                    <a:lumMod val="75000"/>
                  </a:srgbClr>
                </a:solidFill>
                <a:latin typeface="Arial" pitchFamily="34" charset="0"/>
                <a:cs typeface="Arial" pitchFamily="34" charset="0"/>
              </a:rPr>
              <a:t>)</a:t>
            </a:r>
          </a:p>
          <a:p>
            <a:pPr marL="176213" indent="-176213" eaLnBrk="1" fontAlgn="auto" hangingPunct="1">
              <a:spcBef>
                <a:spcPts val="0"/>
              </a:spcBef>
              <a:spcAft>
                <a:spcPts val="0"/>
              </a:spcAft>
            </a:pPr>
            <a:r>
              <a:rPr kumimoji="0" lang="en-US" sz="1400" dirty="0" smtClean="0">
                <a:solidFill>
                  <a:srgbClr val="4F81BD">
                    <a:lumMod val="75000"/>
                  </a:srgbClr>
                </a:solidFill>
                <a:latin typeface="Arial" pitchFamily="34" charset="0"/>
                <a:cs typeface="Arial" pitchFamily="34" charset="0"/>
              </a:rPr>
              <a:t>Perform simulations of the impact of chamber aging (efficiency loss, noise, </a:t>
            </a:r>
            <a:r>
              <a:rPr kumimoji="0" lang="en-US" sz="1400" dirty="0" err="1" smtClean="0">
                <a:solidFill>
                  <a:srgbClr val="4F81BD">
                    <a:lumMod val="75000"/>
                  </a:srgbClr>
                </a:solidFill>
                <a:latin typeface="Arial" pitchFamily="34" charset="0"/>
                <a:cs typeface="Arial" pitchFamily="34" charset="0"/>
              </a:rPr>
              <a:t>etc</a:t>
            </a:r>
            <a:r>
              <a:rPr kumimoji="0" lang="en-US" sz="1400" dirty="0" smtClean="0">
                <a:solidFill>
                  <a:srgbClr val="4F81BD">
                    <a:lumMod val="75000"/>
                  </a:srgbClr>
                </a:solidFill>
                <a:latin typeface="Arial" pitchFamily="34" charset="0"/>
                <a:cs typeface="Arial" pitchFamily="34" charset="0"/>
              </a:rPr>
              <a:t>)</a:t>
            </a:r>
          </a:p>
          <a:p>
            <a:pPr marL="176213" indent="-176213" eaLnBrk="1" fontAlgn="auto" hangingPunct="1">
              <a:spcBef>
                <a:spcPts val="0"/>
              </a:spcBef>
              <a:spcAft>
                <a:spcPts val="0"/>
              </a:spcAft>
            </a:pPr>
            <a:r>
              <a:rPr kumimoji="0" lang="en-US" sz="1400" dirty="0" smtClean="0">
                <a:solidFill>
                  <a:srgbClr val="4F81BD">
                    <a:lumMod val="75000"/>
                  </a:srgbClr>
                </a:solidFill>
                <a:latin typeface="Arial" pitchFamily="34" charset="0"/>
                <a:cs typeface="Arial" pitchFamily="34" charset="0"/>
              </a:rPr>
              <a:t>Pile-up effects also reevaluated in complex regions</a:t>
            </a:r>
          </a:p>
        </p:txBody>
      </p:sp>
      <p:pic>
        <p:nvPicPr>
          <p:cNvPr id="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6854" y="5049578"/>
            <a:ext cx="2817830" cy="1589244"/>
          </a:xfrm>
          <a:prstGeom prst="rect">
            <a:avLst/>
          </a:prstGeom>
          <a:noFill/>
          <a:ln w="57150">
            <a:solidFill>
              <a:schemeClr val="accent6">
                <a:lumMod val="75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21" name="20 Elipse"/>
          <p:cNvSpPr/>
          <p:nvPr/>
        </p:nvSpPr>
        <p:spPr>
          <a:xfrm>
            <a:off x="6753870" y="692702"/>
            <a:ext cx="1430064" cy="136798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pic>
        <p:nvPicPr>
          <p:cNvPr id="27"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36059" y="4682322"/>
            <a:ext cx="4239027" cy="2047835"/>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28" name="WordArt 10"/>
          <p:cNvSpPr>
            <a:spLocks noChangeArrowheads="1" noChangeShapeType="1" noTextEdit="1"/>
          </p:cNvSpPr>
          <p:nvPr/>
        </p:nvSpPr>
        <p:spPr bwMode="auto">
          <a:xfrm>
            <a:off x="6847736" y="4687357"/>
            <a:ext cx="1019646" cy="248573"/>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pPr>
            <a:r>
              <a:rPr kumimoji="0" lang="en-US" sz="1800" kern="10" dirty="0" smtClean="0">
                <a:ln w="9525">
                  <a:solidFill>
                    <a:srgbClr val="000000"/>
                  </a:solidFill>
                  <a:round/>
                  <a:headEnd/>
                  <a:tailEnd/>
                </a:ln>
                <a:solidFill>
                  <a:srgbClr val="0000FF"/>
                </a:solidFill>
                <a:latin typeface="Comic Sans MS"/>
              </a:rPr>
              <a:t>Cavern</a:t>
            </a:r>
            <a:endParaRPr kumimoji="0" lang="en-US" sz="1800" kern="10" dirty="0">
              <a:ln w="9525">
                <a:solidFill>
                  <a:srgbClr val="000000"/>
                </a:solidFill>
                <a:round/>
                <a:headEnd/>
                <a:tailEnd/>
              </a:ln>
              <a:solidFill>
                <a:srgbClr val="0000FF"/>
              </a:solidFill>
              <a:latin typeface="Comic Sans MS"/>
            </a:endParaRPr>
          </a:p>
        </p:txBody>
      </p:sp>
      <p:sp>
        <p:nvSpPr>
          <p:cNvPr id="29" name="WordArt 10"/>
          <p:cNvSpPr>
            <a:spLocks noChangeArrowheads="1" noChangeShapeType="1" noTextEdit="1"/>
          </p:cNvSpPr>
          <p:nvPr/>
        </p:nvSpPr>
        <p:spPr bwMode="auto">
          <a:xfrm>
            <a:off x="8110310" y="4682316"/>
            <a:ext cx="898928" cy="55738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pPr>
            <a:r>
              <a:rPr kumimoji="0" lang="en-US" sz="1800" kern="10" dirty="0" smtClean="0">
                <a:ln w="9525">
                  <a:solidFill>
                    <a:srgbClr val="000000"/>
                  </a:solidFill>
                  <a:round/>
                  <a:headEnd/>
                  <a:tailEnd/>
                </a:ln>
                <a:solidFill>
                  <a:srgbClr val="0000FF"/>
                </a:solidFill>
                <a:latin typeface="Comic Sans MS"/>
              </a:rPr>
              <a:t>Counting </a:t>
            </a:r>
          </a:p>
          <a:p>
            <a:pPr algn="ctr" eaLnBrk="1" fontAlgn="auto" hangingPunct="1">
              <a:spcBef>
                <a:spcPts val="0"/>
              </a:spcBef>
              <a:spcAft>
                <a:spcPts val="0"/>
              </a:spcAft>
            </a:pPr>
            <a:r>
              <a:rPr kumimoji="0" lang="en-US" sz="1800" kern="10" dirty="0" smtClean="0">
                <a:ln w="9525">
                  <a:solidFill>
                    <a:srgbClr val="000000"/>
                  </a:solidFill>
                  <a:round/>
                  <a:headEnd/>
                  <a:tailEnd/>
                </a:ln>
                <a:solidFill>
                  <a:srgbClr val="0000FF"/>
                </a:solidFill>
                <a:latin typeface="Comic Sans MS"/>
              </a:rPr>
              <a:t>room</a:t>
            </a:r>
            <a:endParaRPr kumimoji="0" lang="en-US" sz="1800" kern="10" dirty="0">
              <a:ln w="9525">
                <a:solidFill>
                  <a:srgbClr val="000000"/>
                </a:solidFill>
                <a:round/>
                <a:headEnd/>
                <a:tailEnd/>
              </a:ln>
              <a:solidFill>
                <a:srgbClr val="0000FF"/>
              </a:solidFill>
              <a:latin typeface="Comic Sans MS"/>
            </a:endParaRPr>
          </a:p>
        </p:txBody>
      </p:sp>
      <p:sp>
        <p:nvSpPr>
          <p:cNvPr id="2" name="1 Flecha derecha"/>
          <p:cNvSpPr/>
          <p:nvPr/>
        </p:nvSpPr>
        <p:spPr>
          <a:xfrm>
            <a:off x="3540921" y="5369976"/>
            <a:ext cx="906077" cy="672525"/>
          </a:xfrm>
          <a:prstGeom prst="rightArrow">
            <a:avLst/>
          </a:prstGeom>
          <a:gradFill>
            <a:gsLst>
              <a:gs pos="0">
                <a:schemeClr val="accent6">
                  <a:lumMod val="75000"/>
                </a:schemeClr>
              </a:gs>
              <a:gs pos="93000">
                <a:srgbClr val="FF0000"/>
              </a:gs>
              <a:gs pos="100000">
                <a:srgbClr val="FF0000"/>
              </a:gs>
            </a:gsLst>
            <a:lin ang="0" scaled="1"/>
          </a:gradFill>
          <a:ln>
            <a:solidFill>
              <a:srgbClr val="FF0000"/>
            </a:solidFill>
          </a:ln>
          <a:effectLst>
            <a:outerShdw blurRad="76200" dist="12700" dir="2700000" sy="-23000" kx="-800400" algn="bl" rotWithShape="0">
              <a:prstClr val="black">
                <a:alpha val="20000"/>
              </a:prstClr>
            </a:outerShdw>
            <a:reflection blurRad="6350" stA="52000" endA="300" endPos="35000" dir="5400000" sy="-100000" algn="bl" rotWithShape="0"/>
          </a:effectLst>
        </p:spPr>
        <p:txBody>
          <a:bodyPr wrap="square" rtlCol="0" anchor="ctr">
            <a:spAutoFit/>
          </a:bodyPr>
          <a:lstStyle/>
          <a:p>
            <a:pPr algn="ctr" eaLnBrk="1" fontAlgn="auto" hangingPunct="1">
              <a:spcBef>
                <a:spcPts val="0"/>
              </a:spcBef>
              <a:spcAft>
                <a:spcPts val="0"/>
              </a:spcAft>
            </a:pPr>
            <a:endParaRPr kumimoji="0" lang="en-US" sz="1600" dirty="0" smtClean="0">
              <a:solidFill>
                <a:srgbClr val="4F81BD">
                  <a:lumMod val="75000"/>
                </a:srgbClr>
              </a:solidFill>
              <a:latin typeface="Arial" pitchFamily="34" charset="0"/>
              <a:cs typeface="Arial" pitchFamily="34" charset="0"/>
            </a:endParaRPr>
          </a:p>
        </p:txBody>
      </p:sp>
      <p:sp>
        <p:nvSpPr>
          <p:cNvPr id="30" name="29 Rectángulo"/>
          <p:cNvSpPr/>
          <p:nvPr/>
        </p:nvSpPr>
        <p:spPr>
          <a:xfrm>
            <a:off x="4005679" y="2595059"/>
            <a:ext cx="5062172" cy="1918474"/>
          </a:xfrm>
          <a:prstGeom prst="rect">
            <a:avLst/>
          </a:prstGeom>
          <a:solidFill>
            <a:schemeClr val="bg1"/>
          </a:solidFill>
          <a:ln>
            <a:solidFill>
              <a:schemeClr val="tx2">
                <a:lumMod val="75000"/>
              </a:schemeClr>
            </a:solidFill>
          </a:ln>
          <a:effectLst>
            <a:outerShdw blurRad="50800" dist="38100" dir="5400000" algn="t" rotWithShape="0">
              <a:prstClr val="black">
                <a:alpha val="40000"/>
              </a:prstClr>
            </a:outerShdw>
          </a:effectLst>
        </p:spPr>
        <p:txBody>
          <a:bodyPr wrap="square">
            <a:spAutoFit/>
          </a:bodyPr>
          <a:lstStyle/>
          <a:p>
            <a:pPr marL="176213" indent="-176213" eaLnBrk="1" fontAlgn="auto" hangingPunct="1">
              <a:spcBef>
                <a:spcPts val="200"/>
              </a:spcBef>
              <a:spcAft>
                <a:spcPts val="0"/>
              </a:spcAft>
            </a:pPr>
            <a:r>
              <a:rPr kumimoji="0" lang="en-US" sz="1600" dirty="0" smtClean="0">
                <a:solidFill>
                  <a:srgbClr val="4F81BD">
                    <a:lumMod val="75000"/>
                  </a:srgbClr>
                </a:solidFill>
                <a:latin typeface="Arial" pitchFamily="34" charset="0"/>
                <a:cs typeface="Arial" pitchFamily="34" charset="0"/>
              </a:rPr>
              <a:t>Radiation and longevity is a concern. </a:t>
            </a:r>
          </a:p>
          <a:p>
            <a:pPr marL="176213" indent="-176213" eaLnBrk="1" fontAlgn="auto" hangingPunct="1">
              <a:spcBef>
                <a:spcPts val="200"/>
              </a:spcBef>
              <a:spcAft>
                <a:spcPts val="0"/>
              </a:spcAft>
            </a:pPr>
            <a:r>
              <a:rPr kumimoji="0" lang="en-US" sz="1600" dirty="0" smtClean="0">
                <a:solidFill>
                  <a:srgbClr val="4F81BD">
                    <a:lumMod val="75000"/>
                  </a:srgbClr>
                </a:solidFill>
                <a:latin typeface="Arial" pitchFamily="34" charset="0"/>
                <a:cs typeface="Arial" pitchFamily="34" charset="0"/>
              </a:rPr>
              <a:t>R&amp;D in new design: time digitization and direct data forwarding (fundamental architectural differences)</a:t>
            </a:r>
          </a:p>
          <a:p>
            <a:pPr marL="176213" indent="-176213" eaLnBrk="1" fontAlgn="auto" hangingPunct="1">
              <a:spcBef>
                <a:spcPts val="200"/>
              </a:spcBef>
              <a:spcAft>
                <a:spcPts val="0"/>
              </a:spcAft>
            </a:pPr>
            <a:r>
              <a:rPr kumimoji="0" lang="en-US" sz="1600" dirty="0" smtClean="0">
                <a:solidFill>
                  <a:srgbClr val="4F81BD">
                    <a:lumMod val="75000"/>
                  </a:srgbClr>
                </a:solidFill>
                <a:latin typeface="Arial" pitchFamily="34" charset="0"/>
                <a:cs typeface="Arial" pitchFamily="34" charset="0"/>
              </a:rPr>
              <a:t>Based in FPGA + GBT system. 2-3 optical links/</a:t>
            </a:r>
            <a:r>
              <a:rPr kumimoji="0" lang="en-US" sz="1600" dirty="0" err="1" smtClean="0">
                <a:solidFill>
                  <a:srgbClr val="4F81BD">
                    <a:lumMod val="75000"/>
                  </a:srgbClr>
                </a:solidFill>
                <a:latin typeface="Arial" pitchFamily="34" charset="0"/>
                <a:cs typeface="Arial" pitchFamily="34" charset="0"/>
              </a:rPr>
              <a:t>Minic</a:t>
            </a:r>
            <a:r>
              <a:rPr kumimoji="0" lang="en-US" sz="1600" dirty="0" smtClean="0">
                <a:solidFill>
                  <a:srgbClr val="4F81BD">
                    <a:lumMod val="75000"/>
                  </a:srgbClr>
                </a:solidFill>
                <a:latin typeface="Arial" pitchFamily="34" charset="0"/>
                <a:cs typeface="Arial" pitchFamily="34" charset="0"/>
              </a:rPr>
              <a:t>.</a:t>
            </a:r>
          </a:p>
          <a:p>
            <a:pPr marL="176213" indent="-176213" eaLnBrk="1" fontAlgn="auto" hangingPunct="1">
              <a:spcBef>
                <a:spcPts val="200"/>
              </a:spcBef>
              <a:spcAft>
                <a:spcPts val="0"/>
              </a:spcAft>
            </a:pPr>
            <a:r>
              <a:rPr kumimoji="0" lang="en-US" sz="1600" dirty="0" smtClean="0">
                <a:solidFill>
                  <a:srgbClr val="4F81BD">
                    <a:lumMod val="75000"/>
                  </a:srgbClr>
                </a:solidFill>
                <a:latin typeface="Arial" pitchFamily="34" charset="0"/>
                <a:cs typeface="Arial" pitchFamily="34" charset="0"/>
              </a:rPr>
              <a:t>Simple, robust and low power</a:t>
            </a:r>
          </a:p>
          <a:p>
            <a:pPr marL="176213" indent="-176213" eaLnBrk="1" fontAlgn="auto" hangingPunct="1">
              <a:spcBef>
                <a:spcPts val="200"/>
              </a:spcBef>
              <a:spcAft>
                <a:spcPts val="0"/>
              </a:spcAft>
            </a:pPr>
            <a:r>
              <a:rPr kumimoji="0" lang="en-US" sz="1600" dirty="0" smtClean="0">
                <a:solidFill>
                  <a:srgbClr val="4F81BD">
                    <a:lumMod val="75000"/>
                  </a:srgbClr>
                </a:solidFill>
                <a:latin typeface="Arial" pitchFamily="34" charset="0"/>
                <a:cs typeface="Arial" pitchFamily="34" charset="0"/>
              </a:rPr>
              <a:t>Readout event matching an trigger primitive generator in USC (slightly better performance possible)</a:t>
            </a:r>
          </a:p>
        </p:txBody>
      </p:sp>
      <p:sp>
        <p:nvSpPr>
          <p:cNvPr id="31" name="TextBox 30"/>
          <p:cNvSpPr txBox="1"/>
          <p:nvPr/>
        </p:nvSpPr>
        <p:spPr>
          <a:xfrm rot="20372003">
            <a:off x="3240770" y="3659009"/>
            <a:ext cx="1656499" cy="523220"/>
          </a:xfrm>
          <a:prstGeom prst="rect">
            <a:avLst/>
          </a:prstGeom>
          <a:solidFill>
            <a:srgbClr val="FFFF00"/>
          </a:solidFill>
        </p:spPr>
        <p:txBody>
          <a:bodyPr wrap="square" rtlCol="0">
            <a:spAutoFit/>
          </a:bodyPr>
          <a:lstStyle/>
          <a:p>
            <a:r>
              <a:rPr lang="en-US" sz="2800" dirty="0" err="1" smtClean="0">
                <a:latin typeface="Times New Roman" pitchFamily="18" charset="0"/>
                <a:cs typeface="Times New Roman" pitchFamily="18" charset="0"/>
              </a:rPr>
              <a:t>Ricordo</a:t>
            </a:r>
            <a:r>
              <a:rPr lang="en-US" sz="2800" dirty="0" smtClean="0">
                <a:latin typeface="Times New Roman" pitchFamily="18" charset="0"/>
                <a:cs typeface="Times New Roman" pitchFamily="18" charset="0"/>
              </a:rPr>
              <a:t>:</a:t>
            </a:r>
            <a:endParaRPr lang="it-IT" sz="2800" dirty="0">
              <a:latin typeface="Times New Roman" pitchFamily="18" charset="0"/>
              <a:cs typeface="Times New Roman" pitchFamily="18" charset="0"/>
            </a:endParaRPr>
          </a:p>
        </p:txBody>
      </p:sp>
    </p:spTree>
    <p:extLst>
      <p:ext uri="{BB962C8B-B14F-4D97-AF65-F5344CB8AC3E}">
        <p14:creationId xmlns="" xmlns:p14="http://schemas.microsoft.com/office/powerpoint/2010/main" val="36160187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94928"/>
            <a:ext cx="8229600" cy="685800"/>
          </a:xfrm>
          <a:prstGeom prst="rect">
            <a:avLst/>
          </a:prstGeom>
        </p:spPr>
        <p:txBody>
          <a:bodyPr vert="horz" lIns="91440" tIns="45720" rIns="91440" bIns="45720" rtlCol="0" anchor="ctr">
            <a:normAutofit fontScale="90000" lnSpcReduction="10000"/>
          </a:bodyPr>
          <a:lstStyle/>
          <a:p>
            <a:pPr eaLnBrk="1" fontAlgn="auto" hangingPunct="1">
              <a:spcAft>
                <a:spcPts val="0"/>
              </a:spcAft>
              <a:defRPr/>
            </a:pPr>
            <a:r>
              <a:rPr kumimoji="0" lang="en-US" sz="4400" b="1" dirty="0" smtClean="0">
                <a:solidFill>
                  <a:srgbClr val="23538D"/>
                </a:solidFill>
                <a:effectLst>
                  <a:outerShdw blurRad="38100" dist="38100" dir="2700000" algn="tl">
                    <a:srgbClr val="000000">
                      <a:alpha val="43137"/>
                    </a:srgbClr>
                  </a:outerShdw>
                </a:effectLst>
                <a:latin typeface="Calibri"/>
              </a:rPr>
              <a:t>Scheduled Activities</a:t>
            </a:r>
            <a:endParaRPr kumimoji="0" lang="en-US" sz="3100" b="1" dirty="0">
              <a:solidFill>
                <a:srgbClr val="23538D"/>
              </a:solidFill>
              <a:effectLst>
                <a:outerShdw blurRad="38100" dist="38100" dir="2700000" algn="tl">
                  <a:srgbClr val="000000">
                    <a:alpha val="43137"/>
                  </a:srgbClr>
                </a:outerShdw>
              </a:effectLst>
              <a:latin typeface="Calibri"/>
            </a:endParaRPr>
          </a:p>
        </p:txBody>
      </p:sp>
      <p:sp>
        <p:nvSpPr>
          <p:cNvPr id="5" name="Rectangle 12"/>
          <p:cNvSpPr/>
          <p:nvPr/>
        </p:nvSpPr>
        <p:spPr>
          <a:xfrm>
            <a:off x="489860" y="2264236"/>
            <a:ext cx="8196943" cy="3472541"/>
          </a:xfrm>
          <a:prstGeom prst="rect">
            <a:avLst/>
          </a:prstGeom>
        </p:spPr>
        <p:style>
          <a:lnRef idx="1">
            <a:schemeClr val="accent1"/>
          </a:lnRef>
          <a:fillRef idx="2">
            <a:schemeClr val="accent1"/>
          </a:fillRef>
          <a:effectRef idx="1">
            <a:schemeClr val="accent1"/>
          </a:effectRef>
          <a:fontRef idx="minor">
            <a:schemeClr val="dk1"/>
          </a:fontRef>
        </p:style>
        <p:txBody>
          <a:bodyPr lIns="108000" tIns="180000" rIns="108000" bIns="180000" rtlCol="0" anchor="t" anchorCtr="0"/>
          <a:lstStyle/>
          <a:p>
            <a:pPr marL="463550" indent="-285750" eaLnBrk="1" fontAlgn="auto" hangingPunct="1">
              <a:lnSpc>
                <a:spcPct val="150000"/>
              </a:lnSpc>
              <a:spcBef>
                <a:spcPts val="0"/>
              </a:spcBef>
              <a:spcAft>
                <a:spcPts val="0"/>
              </a:spcAft>
              <a:buFont typeface="Arial" pitchFamily="34" charset="0"/>
              <a:buChar char="•"/>
            </a:pPr>
            <a:r>
              <a:rPr kumimoji="0" lang="en-US" sz="1800" dirty="0" smtClean="0">
                <a:solidFill>
                  <a:prstClr val="black"/>
                </a:solidFill>
              </a:rPr>
              <a:t>Present TDC is based on </a:t>
            </a:r>
            <a:r>
              <a:rPr kumimoji="0" lang="en-US" sz="1800" dirty="0" err="1">
                <a:solidFill>
                  <a:prstClr val="black"/>
                </a:solidFill>
              </a:rPr>
              <a:t>Actel</a:t>
            </a:r>
            <a:r>
              <a:rPr kumimoji="0" lang="en-US" sz="1800" dirty="0">
                <a:solidFill>
                  <a:prstClr val="black"/>
                </a:solidFill>
              </a:rPr>
              <a:t> </a:t>
            </a:r>
            <a:r>
              <a:rPr kumimoji="0" lang="en-US" sz="1800" dirty="0" err="1">
                <a:solidFill>
                  <a:prstClr val="black"/>
                </a:solidFill>
              </a:rPr>
              <a:t>ProAsic</a:t>
            </a:r>
            <a:r>
              <a:rPr kumimoji="0" lang="en-US" sz="1800" dirty="0">
                <a:solidFill>
                  <a:prstClr val="black"/>
                </a:solidFill>
              </a:rPr>
              <a:t> </a:t>
            </a:r>
            <a:r>
              <a:rPr kumimoji="0" lang="en-US" sz="1800" dirty="0" smtClean="0">
                <a:solidFill>
                  <a:prstClr val="black"/>
                </a:solidFill>
              </a:rPr>
              <a:t>III FPGA (130 nm)</a:t>
            </a:r>
          </a:p>
          <a:p>
            <a:pPr marL="920750" lvl="1" indent="-285750" eaLnBrk="1" fontAlgn="auto" hangingPunct="1">
              <a:spcBef>
                <a:spcPts val="0"/>
              </a:spcBef>
              <a:spcAft>
                <a:spcPts val="0"/>
              </a:spcAft>
              <a:buFont typeface="Arial" pitchFamily="34" charset="0"/>
              <a:buChar char="•"/>
            </a:pPr>
            <a:r>
              <a:rPr kumimoji="0" lang="en-US" sz="1500" dirty="0" smtClean="0">
                <a:solidFill>
                  <a:prstClr val="black"/>
                </a:solidFill>
              </a:rPr>
              <a:t>1 channel (0.1% occupation)</a:t>
            </a:r>
          </a:p>
          <a:p>
            <a:pPr marL="920750" lvl="1" indent="-285750" eaLnBrk="1" fontAlgn="auto" hangingPunct="1">
              <a:spcBef>
                <a:spcPts val="0"/>
              </a:spcBef>
              <a:spcAft>
                <a:spcPts val="0"/>
              </a:spcAft>
              <a:buFont typeface="Arial" pitchFamily="34" charset="0"/>
              <a:buChar char="•"/>
            </a:pPr>
            <a:r>
              <a:rPr kumimoji="0" lang="en-US" sz="1500" dirty="0" smtClean="0">
                <a:solidFill>
                  <a:prstClr val="black"/>
                </a:solidFill>
              </a:rPr>
              <a:t>1 ns LSB</a:t>
            </a:r>
          </a:p>
          <a:p>
            <a:pPr marL="920750" lvl="1" indent="-285750" eaLnBrk="1" fontAlgn="auto" hangingPunct="1">
              <a:spcBef>
                <a:spcPts val="0"/>
              </a:spcBef>
              <a:spcAft>
                <a:spcPts val="0"/>
              </a:spcAft>
              <a:buFont typeface="Arial" pitchFamily="34" charset="0"/>
              <a:buChar char="•"/>
            </a:pPr>
            <a:r>
              <a:rPr kumimoji="0" lang="en-US" sz="1500" dirty="0" smtClean="0">
                <a:solidFill>
                  <a:prstClr val="black"/>
                </a:solidFill>
              </a:rPr>
              <a:t>DNL: 0.5 LSB</a:t>
            </a:r>
          </a:p>
          <a:p>
            <a:pPr marL="920750" lvl="1" indent="-285750" eaLnBrk="1" fontAlgn="auto" hangingPunct="1">
              <a:spcBef>
                <a:spcPts val="0"/>
              </a:spcBef>
              <a:spcAft>
                <a:spcPts val="0"/>
              </a:spcAft>
              <a:buFont typeface="Arial" pitchFamily="34" charset="0"/>
              <a:buChar char="•"/>
            </a:pPr>
            <a:r>
              <a:rPr kumimoji="0" lang="en-US" sz="1500" dirty="0" smtClean="0">
                <a:solidFill>
                  <a:prstClr val="black"/>
                </a:solidFill>
              </a:rPr>
              <a:t>INL:  1 LSB</a:t>
            </a:r>
          </a:p>
          <a:p>
            <a:pPr marL="463550" indent="-285750" eaLnBrk="1" fontAlgn="auto" hangingPunct="1">
              <a:lnSpc>
                <a:spcPct val="150000"/>
              </a:lnSpc>
              <a:spcBef>
                <a:spcPts val="0"/>
              </a:spcBef>
              <a:spcAft>
                <a:spcPts val="0"/>
              </a:spcAft>
              <a:buFont typeface="Arial" pitchFamily="34" charset="0"/>
              <a:buChar char="•"/>
            </a:pPr>
            <a:r>
              <a:rPr kumimoji="0" lang="en-US" sz="1800" dirty="0" smtClean="0">
                <a:solidFill>
                  <a:prstClr val="black"/>
                </a:solidFill>
              </a:rPr>
              <a:t>Extend the present prototype TDC to </a:t>
            </a:r>
            <a:r>
              <a:rPr kumimoji="0" lang="en-US" sz="1800" dirty="0" smtClean="0">
                <a:solidFill>
                  <a:srgbClr val="FF0000"/>
                </a:solidFill>
              </a:rPr>
              <a:t>100 channels</a:t>
            </a:r>
          </a:p>
          <a:p>
            <a:pPr marL="463550" indent="-285750" eaLnBrk="1" fontAlgn="auto" hangingPunct="1">
              <a:lnSpc>
                <a:spcPct val="150000"/>
              </a:lnSpc>
              <a:spcBef>
                <a:spcPts val="0"/>
              </a:spcBef>
              <a:spcAft>
                <a:spcPts val="0"/>
              </a:spcAft>
              <a:buFont typeface="Arial" pitchFamily="34" charset="0"/>
              <a:buChar char="•"/>
            </a:pPr>
            <a:r>
              <a:rPr kumimoji="0" lang="en-US" sz="1800" dirty="0">
                <a:solidFill>
                  <a:prstClr val="black"/>
                </a:solidFill>
              </a:rPr>
              <a:t>M</a:t>
            </a:r>
            <a:r>
              <a:rPr kumimoji="0" lang="en-US" sz="1800" dirty="0" smtClean="0">
                <a:solidFill>
                  <a:prstClr val="black"/>
                </a:solidFill>
              </a:rPr>
              <a:t>igrate the design to the new generation of </a:t>
            </a:r>
            <a:r>
              <a:rPr kumimoji="0" lang="en-US" sz="1800" dirty="0" smtClean="0">
                <a:solidFill>
                  <a:srgbClr val="FF0000"/>
                </a:solidFill>
              </a:rPr>
              <a:t>rad-hard FPGA</a:t>
            </a:r>
          </a:p>
          <a:p>
            <a:pPr marL="635000" lvl="1" eaLnBrk="1" fontAlgn="auto" hangingPunct="1">
              <a:lnSpc>
                <a:spcPct val="150000"/>
              </a:lnSpc>
              <a:spcBef>
                <a:spcPts val="0"/>
              </a:spcBef>
              <a:spcAft>
                <a:spcPts val="0"/>
              </a:spcAft>
            </a:pPr>
            <a:r>
              <a:rPr kumimoji="0" lang="en-US" sz="1800" dirty="0" smtClean="0">
                <a:solidFill>
                  <a:prstClr val="black"/>
                </a:solidFill>
              </a:rPr>
              <a:t>  	   Implementation on </a:t>
            </a:r>
            <a:r>
              <a:rPr kumimoji="0" lang="en-US" sz="1800" dirty="0" err="1" smtClean="0">
                <a:solidFill>
                  <a:prstClr val="black"/>
                </a:solidFill>
              </a:rPr>
              <a:t>Microsemi</a:t>
            </a:r>
            <a:r>
              <a:rPr kumimoji="0" lang="en-US" sz="1800" dirty="0" smtClean="0">
                <a:solidFill>
                  <a:prstClr val="black"/>
                </a:solidFill>
              </a:rPr>
              <a:t> evaluation board of IGLOO2 device (65nm)</a:t>
            </a:r>
          </a:p>
          <a:p>
            <a:pPr marL="463550" indent="-285750" eaLnBrk="1" fontAlgn="auto" hangingPunct="1">
              <a:lnSpc>
                <a:spcPct val="150000"/>
              </a:lnSpc>
              <a:spcBef>
                <a:spcPts val="0"/>
              </a:spcBef>
              <a:spcAft>
                <a:spcPts val="0"/>
              </a:spcAft>
              <a:buFont typeface="Arial" pitchFamily="34" charset="0"/>
              <a:buChar char="•"/>
            </a:pPr>
            <a:r>
              <a:rPr kumimoji="0" lang="en-US" sz="1800" dirty="0" smtClean="0">
                <a:solidFill>
                  <a:srgbClr val="FF0000"/>
                </a:solidFill>
              </a:rPr>
              <a:t>Perform a radiation test with HL-LHC dose on the evaluation board</a:t>
            </a:r>
            <a:endParaRPr kumimoji="0" lang="en-US" sz="1800" dirty="0">
              <a:solidFill>
                <a:srgbClr val="FF0000"/>
              </a:solidFill>
            </a:endParaRPr>
          </a:p>
          <a:p>
            <a:pPr marL="635000" lvl="2" eaLnBrk="1" fontAlgn="auto" hangingPunct="1">
              <a:lnSpc>
                <a:spcPct val="150000"/>
              </a:lnSpc>
              <a:spcBef>
                <a:spcPts val="0"/>
              </a:spcBef>
              <a:spcAft>
                <a:spcPts val="0"/>
              </a:spcAft>
            </a:pPr>
            <a:endParaRPr kumimoji="0" lang="en-US" sz="1800" dirty="0" smtClean="0">
              <a:solidFill>
                <a:prstClr val="black"/>
              </a:solidFill>
            </a:endParaRPr>
          </a:p>
          <a:p>
            <a:pPr marL="177800" lvl="2" eaLnBrk="1" fontAlgn="auto" hangingPunct="1">
              <a:lnSpc>
                <a:spcPct val="150000"/>
              </a:lnSpc>
              <a:spcBef>
                <a:spcPts val="0"/>
              </a:spcBef>
              <a:spcAft>
                <a:spcPts val="0"/>
              </a:spcAft>
            </a:pPr>
            <a:endParaRPr kumimoji="0" lang="en-US" sz="1800" dirty="0" smtClean="0">
              <a:solidFill>
                <a:prstClr val="black"/>
              </a:solidFill>
            </a:endParaRPr>
          </a:p>
          <a:p>
            <a:pPr marL="1092200" lvl="2" eaLnBrk="1" fontAlgn="auto" hangingPunct="1">
              <a:lnSpc>
                <a:spcPct val="150000"/>
              </a:lnSpc>
              <a:spcBef>
                <a:spcPts val="0"/>
              </a:spcBef>
              <a:spcAft>
                <a:spcPts val="0"/>
              </a:spcAft>
            </a:pPr>
            <a:endParaRPr kumimoji="0" lang="en-US" sz="1800" dirty="0" smtClean="0">
              <a:solidFill>
                <a:prstClr val="black"/>
              </a:solidFill>
            </a:endParaRPr>
          </a:p>
          <a:p>
            <a:pPr marL="463550" indent="-285750" eaLnBrk="1" fontAlgn="auto" hangingPunct="1">
              <a:lnSpc>
                <a:spcPct val="150000"/>
              </a:lnSpc>
              <a:spcBef>
                <a:spcPts val="0"/>
              </a:spcBef>
              <a:spcAft>
                <a:spcPts val="0"/>
              </a:spcAft>
              <a:buFont typeface="Arial" pitchFamily="34" charset="0"/>
              <a:buChar char="•"/>
            </a:pPr>
            <a:endParaRPr kumimoji="0" lang="en-US" sz="1800" dirty="0" smtClean="0">
              <a:solidFill>
                <a:prstClr val="black"/>
              </a:solidFill>
            </a:endParaRPr>
          </a:p>
          <a:p>
            <a:pPr marL="1092200" lvl="2" eaLnBrk="1" fontAlgn="auto" hangingPunct="1">
              <a:lnSpc>
                <a:spcPct val="150000"/>
              </a:lnSpc>
              <a:spcBef>
                <a:spcPts val="0"/>
              </a:spcBef>
              <a:spcAft>
                <a:spcPts val="0"/>
              </a:spcAft>
            </a:pPr>
            <a:endParaRPr kumimoji="0" lang="en-US" sz="1800" dirty="0">
              <a:solidFill>
                <a:prstClr val="black"/>
              </a:solidFill>
            </a:endParaRPr>
          </a:p>
        </p:txBody>
      </p:sp>
      <p:cxnSp>
        <p:nvCxnSpPr>
          <p:cNvPr id="6" name="Connettore 2 5"/>
          <p:cNvCxnSpPr/>
          <p:nvPr/>
        </p:nvCxnSpPr>
        <p:spPr>
          <a:xfrm>
            <a:off x="1164224" y="4829808"/>
            <a:ext cx="43204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33"/>
          <p:cNvCxnSpPr/>
          <p:nvPr/>
        </p:nvCxnSpPr>
        <p:spPr>
          <a:xfrm flipV="1">
            <a:off x="1164224" y="4615372"/>
            <a:ext cx="0" cy="216024"/>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4"/>
          <p:cNvSpPr/>
          <p:nvPr/>
        </p:nvSpPr>
        <p:spPr>
          <a:xfrm>
            <a:off x="489860" y="1778456"/>
            <a:ext cx="8196943" cy="485775"/>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eaLnBrk="1" fontAlgn="auto" hangingPunct="1">
              <a:spcBef>
                <a:spcPts val="0"/>
              </a:spcBef>
              <a:spcAft>
                <a:spcPts val="0"/>
              </a:spcAft>
            </a:pPr>
            <a:r>
              <a:rPr kumimoji="0" lang="en-US" dirty="0" smtClean="0">
                <a:solidFill>
                  <a:prstClr val="white"/>
                </a:solidFill>
              </a:rPr>
              <a:t>Preparatory studies for Phase 2 TDR (end of </a:t>
            </a:r>
            <a:r>
              <a:rPr kumimoji="0" lang="en-US" dirty="0" smtClean="0">
                <a:solidFill>
                  <a:srgbClr val="FF0000"/>
                </a:solidFill>
              </a:rPr>
              <a:t>2014-&gt;2015</a:t>
            </a:r>
            <a:r>
              <a:rPr kumimoji="0" lang="en-US" dirty="0" smtClean="0">
                <a:solidFill>
                  <a:prstClr val="white"/>
                </a:solidFill>
              </a:rPr>
              <a:t>)</a:t>
            </a:r>
          </a:p>
        </p:txBody>
      </p:sp>
      <p:sp>
        <p:nvSpPr>
          <p:cNvPr id="9" name="Slide Number Placeholder 8"/>
          <p:cNvSpPr>
            <a:spLocks noGrp="1"/>
          </p:cNvSpPr>
          <p:nvPr>
            <p:ph type="sldNum" sz="quarter" idx="12"/>
          </p:nvPr>
        </p:nvSpPr>
        <p:spPr/>
        <p:txBody>
          <a:bodyPr/>
          <a:lstStyle/>
          <a:p>
            <a:fld id="{581A4129-29A8-4B75-B163-8FE9613D7D52}" type="slidenum">
              <a:rPr lang="en-US" smtClean="0">
                <a:solidFill>
                  <a:prstClr val="black">
                    <a:tint val="75000"/>
                  </a:prstClr>
                </a:solidFill>
              </a:rPr>
              <a:pPr/>
              <a:t>29</a:t>
            </a:fld>
            <a:endParaRPr lang="en-US" dirty="0">
              <a:solidFill>
                <a:prstClr val="black">
                  <a:tint val="75000"/>
                </a:prstClr>
              </a:solidFill>
            </a:endParaRPr>
          </a:p>
        </p:txBody>
      </p:sp>
      <p:graphicFrame>
        <p:nvGraphicFramePr>
          <p:cNvPr id="10" name="Table 9"/>
          <p:cNvGraphicFramePr>
            <a:graphicFrameLocks noGrp="1"/>
          </p:cNvGraphicFramePr>
          <p:nvPr/>
        </p:nvGraphicFramePr>
        <p:xfrm>
          <a:off x="2057400" y="5911856"/>
          <a:ext cx="3352800" cy="809625"/>
        </p:xfrm>
        <a:graphic>
          <a:graphicData uri="http://schemas.openxmlformats.org/drawingml/2006/table">
            <a:tbl>
              <a:tblPr/>
              <a:tblGrid>
                <a:gridCol w="2254469"/>
                <a:gridCol w="1098331"/>
              </a:tblGrid>
              <a:tr h="161925">
                <a:tc>
                  <a:txBody>
                    <a:bodyPr/>
                    <a:lstStyle/>
                    <a:p>
                      <a:pPr algn="l" fontAlgn="b"/>
                      <a:r>
                        <a:rPr lang="it-IT" sz="1000" b="0" i="0" u="none" strike="noStrike" dirty="0">
                          <a:latin typeface="Lucida Sans"/>
                        </a:rPr>
                        <a:t>Test di irraggiamento</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7</a:t>
                      </a:r>
                    </a:p>
                  </a:txBody>
                  <a:tcPr marL="9525" marR="9525" marT="9525" marB="0" anchor="b">
                    <a:lnL>
                      <a:noFill/>
                    </a:lnL>
                    <a:lnR>
                      <a:noFill/>
                    </a:lnR>
                    <a:lnT>
                      <a:noFill/>
                    </a:lnT>
                    <a:lnB>
                      <a:noFill/>
                    </a:lnB>
                  </a:tcPr>
                </a:tc>
              </a:tr>
              <a:tr h="161925">
                <a:tc>
                  <a:txBody>
                    <a:bodyPr/>
                    <a:lstStyle/>
                    <a:p>
                      <a:pPr algn="l" fontAlgn="b"/>
                      <a:r>
                        <a:rPr lang="it-IT" sz="1000" b="0" i="0" u="none" strike="noStrike">
                          <a:latin typeface="Lucida Sans"/>
                        </a:rPr>
                        <a:t>Evaluation board da irraggiare</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2</a:t>
                      </a:r>
                    </a:p>
                  </a:txBody>
                  <a:tcPr marL="9525" marR="9525" marT="9525" marB="0" anchor="b">
                    <a:lnL>
                      <a:noFill/>
                    </a:lnL>
                    <a:lnR>
                      <a:noFill/>
                    </a:lnR>
                    <a:lnT>
                      <a:noFill/>
                    </a:lnT>
                    <a:lnB>
                      <a:noFill/>
                    </a:lnB>
                  </a:tcPr>
                </a:tc>
              </a:tr>
              <a:tr h="161925">
                <a:tc>
                  <a:txBody>
                    <a:bodyPr/>
                    <a:lstStyle/>
                    <a:p>
                      <a:pPr algn="l" fontAlgn="b"/>
                      <a:r>
                        <a:rPr lang="it-IT" sz="1000" b="0" i="0" u="none" strike="noStrike">
                          <a:latin typeface="Lucida Sans"/>
                        </a:rPr>
                        <a:t>Strumentazione </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2</a:t>
                      </a:r>
                    </a:p>
                  </a:txBody>
                  <a:tcPr marL="9525" marR="9525" marT="9525" marB="0" anchor="b">
                    <a:lnL>
                      <a:noFill/>
                    </a:lnL>
                    <a:lnR>
                      <a:noFill/>
                    </a:lnR>
                    <a:lnT>
                      <a:noFill/>
                    </a:lnT>
                    <a:lnB>
                      <a:noFill/>
                    </a:lnB>
                  </a:tcPr>
                </a:tc>
              </a:tr>
              <a:tr h="161925">
                <a:tc>
                  <a:txBody>
                    <a:bodyPr/>
                    <a:lstStyle/>
                    <a:p>
                      <a:pPr algn="l" fontAlgn="b"/>
                      <a:r>
                        <a:rPr lang="it-IT" sz="1000" b="0" i="0" u="none" strike="noStrike" dirty="0">
                          <a:latin typeface="Lucida Sans"/>
                        </a:rPr>
                        <a:t>Totale</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11</a:t>
                      </a:r>
                    </a:p>
                  </a:txBody>
                  <a:tcPr marL="9525" marR="9525" marT="9525" marB="0" anchor="b">
                    <a:lnL>
                      <a:noFill/>
                    </a:lnL>
                    <a:lnR>
                      <a:noFill/>
                    </a:lnR>
                    <a:lnT>
                      <a:noFill/>
                    </a:lnT>
                    <a:lnB>
                      <a:noFill/>
                    </a:lnB>
                  </a:tcPr>
                </a:tc>
              </a:tr>
              <a:tr h="161925">
                <a:tc>
                  <a:txBody>
                    <a:bodyPr/>
                    <a:lstStyle/>
                    <a:p>
                      <a:pPr algn="l" fontAlgn="b"/>
                      <a:endParaRPr lang="it-IT" sz="1000" b="0" i="0" u="none" strike="noStrike" dirty="0">
                        <a:latin typeface="Lucida Sans"/>
                      </a:endParaRPr>
                    </a:p>
                  </a:txBody>
                  <a:tcPr marL="9525" marR="9525" marT="9525" marB="0" anchor="b">
                    <a:lnL>
                      <a:noFill/>
                    </a:lnL>
                    <a:lnR>
                      <a:noFill/>
                    </a:lnR>
                    <a:lnT>
                      <a:noFill/>
                    </a:lnT>
                    <a:lnB>
                      <a:noFill/>
                    </a:lnB>
                  </a:tcPr>
                </a:tc>
                <a:tc>
                  <a:txBody>
                    <a:bodyPr/>
                    <a:lstStyle/>
                    <a:p>
                      <a:pPr algn="l" fontAlgn="b"/>
                      <a:endParaRPr lang="it-IT" sz="1000" b="0" i="0" u="none" strike="noStrike" dirty="0">
                        <a:latin typeface="Lucida Sans"/>
                      </a:endParaRPr>
                    </a:p>
                  </a:txBody>
                  <a:tcPr marL="9525" marR="9525" marT="9525" marB="0" anchor="b">
                    <a:lnL>
                      <a:noFill/>
                    </a:lnL>
                    <a:lnR>
                      <a:noFill/>
                    </a:lnR>
                    <a:lnT>
                      <a:noFill/>
                    </a:lnT>
                    <a:lnB>
                      <a:noFill/>
                    </a:lnB>
                  </a:tcPr>
                </a:tc>
              </a:tr>
            </a:tbl>
          </a:graphicData>
        </a:graphic>
      </p:graphicFrame>
      <p:sp>
        <p:nvSpPr>
          <p:cNvPr id="11" name="TextBox 10"/>
          <p:cNvSpPr txBox="1"/>
          <p:nvPr/>
        </p:nvSpPr>
        <p:spPr>
          <a:xfrm rot="20372003">
            <a:off x="489860" y="5911856"/>
            <a:ext cx="3929740" cy="338554"/>
          </a:xfrm>
          <a:prstGeom prst="rect">
            <a:avLst/>
          </a:prstGeom>
          <a:solidFill>
            <a:srgbClr val="FFFF00"/>
          </a:solidFill>
        </p:spPr>
        <p:txBody>
          <a:bodyPr wrap="square" rtlCol="0">
            <a:spAutoFit/>
          </a:bodyPr>
          <a:lstStyle/>
          <a:p>
            <a:r>
              <a:rPr lang="en-US" sz="1600" dirty="0" err="1" smtClean="0">
                <a:solidFill>
                  <a:srgbClr val="FF0000"/>
                </a:solidFill>
                <a:latin typeface="Times New Roman" pitchFamily="18" charset="0"/>
                <a:cs typeface="Times New Roman" pitchFamily="18" charset="0"/>
              </a:rPr>
              <a:t>Richieste</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finanziarie</a:t>
            </a:r>
            <a:r>
              <a:rPr lang="en-US" sz="1600" dirty="0" smtClean="0">
                <a:solidFill>
                  <a:srgbClr val="FF0000"/>
                </a:solidFill>
                <a:latin typeface="Times New Roman" pitchFamily="18" charset="0"/>
                <a:cs typeface="Times New Roman" pitchFamily="18" charset="0"/>
              </a:rPr>
              <a:t> molto </a:t>
            </a:r>
            <a:r>
              <a:rPr lang="en-US" sz="1600" dirty="0" err="1" smtClean="0">
                <a:solidFill>
                  <a:srgbClr val="FF0000"/>
                </a:solidFill>
                <a:latin typeface="Times New Roman" pitchFamily="18" charset="0"/>
                <a:cs typeface="Times New Roman" pitchFamily="18" charset="0"/>
              </a:rPr>
              <a:t>limitate</a:t>
            </a:r>
            <a:endParaRPr lang="it-IT" sz="1600"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206345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3</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r>
              <a:rPr lang="en-US" b="1" dirty="0" err="1" smtClean="0">
                <a:solidFill>
                  <a:schemeClr val="accent2"/>
                </a:solidFill>
              </a:rPr>
              <a:t>Risultati</a:t>
            </a:r>
            <a:r>
              <a:rPr lang="en-US" b="1" dirty="0" smtClean="0">
                <a:solidFill>
                  <a:schemeClr val="accent2"/>
                </a:solidFill>
              </a:rPr>
              <a:t> </a:t>
            </a:r>
            <a:r>
              <a:rPr lang="en-US" b="1" dirty="0" err="1" smtClean="0">
                <a:solidFill>
                  <a:schemeClr val="accent2"/>
                </a:solidFill>
              </a:rPr>
              <a:t>di</a:t>
            </a:r>
            <a:r>
              <a:rPr lang="en-US" b="1" dirty="0" smtClean="0">
                <a:solidFill>
                  <a:schemeClr val="accent2"/>
                </a:solidFill>
              </a:rPr>
              <a:t> </a:t>
            </a:r>
            <a:r>
              <a:rPr lang="en-US" b="1" dirty="0" err="1" smtClean="0">
                <a:solidFill>
                  <a:schemeClr val="accent2"/>
                </a:solidFill>
              </a:rPr>
              <a:t>Fisica</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sp>
        <p:nvSpPr>
          <p:cNvPr id="9" name="TextBox 8"/>
          <p:cNvSpPr txBox="1"/>
          <p:nvPr/>
        </p:nvSpPr>
        <p:spPr>
          <a:xfrm>
            <a:off x="1676400" y="1136302"/>
            <a:ext cx="2386012" cy="461665"/>
          </a:xfrm>
          <a:prstGeom prst="rect">
            <a:avLst/>
          </a:prstGeom>
          <a:noFill/>
        </p:spPr>
        <p:txBody>
          <a:bodyPr wrap="square" rtlCol="0">
            <a:spAutoFit/>
          </a:bodyPr>
          <a:lstStyle/>
          <a:p>
            <a:r>
              <a:rPr lang="en-US" b="1" dirty="0" smtClean="0">
                <a:solidFill>
                  <a:schemeClr val="accent2"/>
                </a:solidFill>
                <a:latin typeface="+mj-lt"/>
              </a:rPr>
              <a:t>H</a:t>
            </a:r>
            <a:r>
              <a:rPr lang="en-US" b="1" dirty="0" smtClean="0">
                <a:solidFill>
                  <a:schemeClr val="accent2"/>
                </a:solidFill>
                <a:latin typeface="+mj-lt"/>
                <a:sym typeface="Symbol"/>
              </a:rPr>
              <a:t></a:t>
            </a:r>
            <a:endParaRPr lang="it-IT" b="1" dirty="0">
              <a:solidFill>
                <a:schemeClr val="accent2"/>
              </a:solidFill>
              <a:latin typeface="+mj-lt"/>
            </a:endParaRPr>
          </a:p>
        </p:txBody>
      </p:sp>
      <p:sp>
        <p:nvSpPr>
          <p:cNvPr id="10" name="TextBox 9"/>
          <p:cNvSpPr txBox="1"/>
          <p:nvPr/>
        </p:nvSpPr>
        <p:spPr>
          <a:xfrm>
            <a:off x="5360194" y="1136302"/>
            <a:ext cx="2386012" cy="461665"/>
          </a:xfrm>
          <a:prstGeom prst="rect">
            <a:avLst/>
          </a:prstGeom>
          <a:noFill/>
        </p:spPr>
        <p:txBody>
          <a:bodyPr wrap="square" rtlCol="0">
            <a:spAutoFit/>
          </a:bodyPr>
          <a:lstStyle/>
          <a:p>
            <a:r>
              <a:rPr lang="en-US" b="1" dirty="0" smtClean="0">
                <a:solidFill>
                  <a:srgbClr val="FF0000"/>
                </a:solidFill>
                <a:latin typeface="+mj-lt"/>
              </a:rPr>
              <a:t>H</a:t>
            </a:r>
            <a:r>
              <a:rPr lang="en-US" b="1" dirty="0" smtClean="0">
                <a:solidFill>
                  <a:srgbClr val="FF0000"/>
                </a:solidFill>
                <a:latin typeface="+mj-lt"/>
                <a:sym typeface="Symbol"/>
              </a:rPr>
              <a:t>ZZ*4l</a:t>
            </a:r>
            <a:endParaRPr lang="it-IT" b="1" dirty="0">
              <a:solidFill>
                <a:srgbClr val="FF0000"/>
              </a:solidFill>
              <a:latin typeface="+mj-lt"/>
            </a:endParaRPr>
          </a:p>
        </p:txBody>
      </p:sp>
      <p:pic>
        <p:nvPicPr>
          <p:cNvPr id="68610" name="Picture 2" descr="https://twiki.cern.ch/twiki/pub/CMSPublic/Hig13002PubTWiki/ZZMass_7Plus8TeV_70-180_3GeV.png"/>
          <p:cNvPicPr>
            <a:picLocks noChangeAspect="1" noChangeArrowheads="1"/>
          </p:cNvPicPr>
          <p:nvPr/>
        </p:nvPicPr>
        <p:blipFill>
          <a:blip r:embed="rId3" cstate="print"/>
          <a:srcRect/>
          <a:stretch>
            <a:fillRect/>
          </a:stretch>
        </p:blipFill>
        <p:spPr bwMode="auto">
          <a:xfrm>
            <a:off x="4876800" y="1597967"/>
            <a:ext cx="4097282" cy="3592978"/>
          </a:xfrm>
          <a:prstGeom prst="rect">
            <a:avLst/>
          </a:prstGeom>
          <a:noFill/>
        </p:spPr>
      </p:pic>
      <p:pic>
        <p:nvPicPr>
          <p:cNvPr id="12" name="image01.png"/>
          <p:cNvPicPr/>
          <p:nvPr/>
        </p:nvPicPr>
        <p:blipFill>
          <a:blip r:embed="rId4" cstate="print"/>
          <a:srcRect/>
          <a:stretch>
            <a:fillRect/>
          </a:stretch>
        </p:blipFill>
        <p:spPr>
          <a:xfrm>
            <a:off x="482444" y="1597967"/>
            <a:ext cx="3937159" cy="3823811"/>
          </a:xfrm>
          <a:prstGeom prst="rect">
            <a:avLst/>
          </a:prstGeom>
          <a:ln/>
        </p:spPr>
      </p:pic>
      <p:pic>
        <p:nvPicPr>
          <p:cNvPr id="68611" name="Picture 3"/>
          <p:cNvPicPr>
            <a:picLocks noChangeAspect="1" noChangeArrowheads="1"/>
          </p:cNvPicPr>
          <p:nvPr/>
        </p:nvPicPr>
        <p:blipFill>
          <a:blip r:embed="rId5" cstate="print"/>
          <a:srcRect/>
          <a:stretch>
            <a:fillRect/>
          </a:stretch>
        </p:blipFill>
        <p:spPr bwMode="auto">
          <a:xfrm>
            <a:off x="3819525" y="4791075"/>
            <a:ext cx="2114550" cy="2066925"/>
          </a:xfrm>
          <a:prstGeom prst="rect">
            <a:avLst/>
          </a:prstGeom>
          <a:noFill/>
          <a:ln w="9525">
            <a:noFill/>
            <a:miter lim="800000"/>
            <a:headEnd/>
            <a:tailEnd/>
          </a:ln>
        </p:spPr>
      </p:pic>
      <p:sp>
        <p:nvSpPr>
          <p:cNvPr id="13" name="TextBox 12"/>
          <p:cNvSpPr txBox="1"/>
          <p:nvPr/>
        </p:nvSpPr>
        <p:spPr>
          <a:xfrm>
            <a:off x="304800" y="5606443"/>
            <a:ext cx="3200400" cy="830997"/>
          </a:xfrm>
          <a:prstGeom prst="rect">
            <a:avLst/>
          </a:prstGeom>
          <a:solidFill>
            <a:srgbClr val="FFFF00"/>
          </a:solidFill>
        </p:spPr>
        <p:txBody>
          <a:bodyPr wrap="square" rtlCol="0">
            <a:spAutoFit/>
          </a:bodyPr>
          <a:lstStyle/>
          <a:p>
            <a:r>
              <a:rPr lang="en-US" dirty="0" smtClean="0">
                <a:latin typeface="Symbol" pitchFamily="18" charset="2"/>
              </a:rPr>
              <a:t>m(s/</a:t>
            </a:r>
            <a:r>
              <a:rPr lang="en-US" dirty="0" err="1" smtClean="0">
                <a:latin typeface="Symbol" pitchFamily="18" charset="2"/>
              </a:rPr>
              <a:t>s</a:t>
            </a:r>
            <a:r>
              <a:rPr lang="en-US" baseline="-25000" dirty="0" err="1" smtClean="0">
                <a:latin typeface="+mj-lt"/>
              </a:rPr>
              <a:t>SM</a:t>
            </a:r>
            <a:r>
              <a:rPr lang="en-US" dirty="0" smtClean="0">
                <a:latin typeface="+mj-lt"/>
              </a:rPr>
              <a:t>)= 1.00</a:t>
            </a:r>
            <a:r>
              <a:rPr lang="en-US" dirty="0" smtClean="0">
                <a:latin typeface="Symbol" pitchFamily="18" charset="2"/>
                <a:sym typeface="Symbol"/>
              </a:rPr>
              <a:t>0.13</a:t>
            </a:r>
          </a:p>
          <a:p>
            <a:r>
              <a:rPr lang="en-US" dirty="0" err="1" smtClean="0">
                <a:latin typeface="+mj-lt"/>
                <a:sym typeface="Symbol"/>
              </a:rPr>
              <a:t>m</a:t>
            </a:r>
            <a:r>
              <a:rPr lang="en-US" baseline="-25000" dirty="0" err="1" smtClean="0">
                <a:latin typeface="+mj-lt"/>
                <a:sym typeface="Symbol"/>
              </a:rPr>
              <a:t>H</a:t>
            </a:r>
            <a:r>
              <a:rPr lang="en-US" dirty="0" smtClean="0">
                <a:latin typeface="+mj-lt"/>
                <a:sym typeface="Symbol"/>
              </a:rPr>
              <a:t>=125.05</a:t>
            </a:r>
            <a:r>
              <a:rPr lang="en-US" dirty="0" smtClean="0">
                <a:latin typeface="Symbol" pitchFamily="18" charset="2"/>
                <a:sym typeface="Symbol"/>
              </a:rPr>
              <a:t> 0.30 </a:t>
            </a:r>
            <a:r>
              <a:rPr lang="en-US" dirty="0" err="1" smtClean="0">
                <a:latin typeface="+mj-lt"/>
                <a:sym typeface="Symbol"/>
              </a:rPr>
              <a:t>GeV</a:t>
            </a:r>
            <a:endParaRPr lang="it-IT" dirty="0">
              <a:latin typeface="+mj-lt"/>
            </a:endParaRPr>
          </a:p>
        </p:txBody>
      </p:sp>
      <p:sp>
        <p:nvSpPr>
          <p:cNvPr id="11" name="TextBox 10"/>
          <p:cNvSpPr txBox="1"/>
          <p:nvPr/>
        </p:nvSpPr>
        <p:spPr>
          <a:xfrm>
            <a:off x="6146006" y="5606443"/>
            <a:ext cx="2828076" cy="646331"/>
          </a:xfrm>
          <a:prstGeom prst="rect">
            <a:avLst/>
          </a:prstGeom>
          <a:solidFill>
            <a:schemeClr val="bg1"/>
          </a:solidFill>
        </p:spPr>
        <p:txBody>
          <a:bodyPr wrap="square" rtlCol="0">
            <a:spAutoFit/>
          </a:bodyPr>
          <a:lstStyle/>
          <a:p>
            <a:r>
              <a:rPr lang="en-US" sz="1800" dirty="0" smtClean="0">
                <a:latin typeface="+mj-lt"/>
                <a:sym typeface="Symbol"/>
              </a:rPr>
              <a:t>ATLAS: </a:t>
            </a:r>
          </a:p>
          <a:p>
            <a:r>
              <a:rPr lang="en-US" sz="1800" dirty="0" err="1" smtClean="0">
                <a:latin typeface="+mj-lt"/>
                <a:sym typeface="Symbol"/>
              </a:rPr>
              <a:t>m</a:t>
            </a:r>
            <a:r>
              <a:rPr lang="en-US" sz="1800" baseline="-25000" dirty="0" err="1" smtClean="0">
                <a:latin typeface="+mj-lt"/>
                <a:sym typeface="Symbol"/>
              </a:rPr>
              <a:t>H</a:t>
            </a:r>
            <a:r>
              <a:rPr lang="en-US" sz="1800" dirty="0" smtClean="0">
                <a:latin typeface="+mj-lt"/>
                <a:sym typeface="Symbol"/>
              </a:rPr>
              <a:t>=125.36</a:t>
            </a:r>
            <a:r>
              <a:rPr lang="en-US" sz="1800" dirty="0" smtClean="0">
                <a:latin typeface="Symbol" pitchFamily="18" charset="2"/>
                <a:sym typeface="Symbol"/>
              </a:rPr>
              <a:t> </a:t>
            </a:r>
            <a:r>
              <a:rPr lang="en-US" sz="1800" dirty="0" smtClean="0">
                <a:latin typeface="Symbol" pitchFamily="18" charset="2"/>
                <a:sym typeface="Symbol"/>
              </a:rPr>
              <a:t></a:t>
            </a:r>
            <a:r>
              <a:rPr lang="en-US" sz="1800" dirty="0" smtClean="0">
                <a:latin typeface="Symbol" pitchFamily="18" charset="2"/>
                <a:sym typeface="Symbol"/>
              </a:rPr>
              <a:t>0.36 </a:t>
            </a:r>
            <a:r>
              <a:rPr lang="en-US" sz="1800" dirty="0" smtClean="0">
                <a:latin typeface="Symbol" pitchFamily="18" charset="2"/>
                <a:sym typeface="Symbol"/>
              </a:rPr>
              <a:t>18 </a:t>
            </a:r>
            <a:r>
              <a:rPr lang="en-US" sz="1800" dirty="0" err="1" smtClean="0">
                <a:latin typeface="+mj-lt"/>
                <a:sym typeface="Symbol"/>
              </a:rPr>
              <a:t>GeV</a:t>
            </a:r>
            <a:endParaRPr lang="it-IT" sz="1800" dirty="0">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30</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r>
              <a:rPr lang="en-US" b="1" dirty="0" err="1" smtClean="0">
                <a:solidFill>
                  <a:schemeClr val="accent2"/>
                </a:solidFill>
              </a:rPr>
              <a:t>Burocrazia</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sp>
        <p:nvSpPr>
          <p:cNvPr id="10" name="TextBox 9"/>
          <p:cNvSpPr txBox="1"/>
          <p:nvPr/>
        </p:nvSpPr>
        <p:spPr>
          <a:xfrm>
            <a:off x="1042988" y="2135243"/>
            <a:ext cx="7712075" cy="3046988"/>
          </a:xfrm>
          <a:prstGeom prst="rect">
            <a:avLst/>
          </a:prstGeom>
          <a:noFill/>
        </p:spPr>
        <p:txBody>
          <a:bodyPr wrap="square" rtlCol="0">
            <a:spAutoFit/>
          </a:bodyPr>
          <a:lstStyle/>
          <a:p>
            <a:r>
              <a:rPr lang="en-US" b="1" dirty="0" err="1" smtClean="0">
                <a:solidFill>
                  <a:srgbClr val="FF0000"/>
                </a:solidFill>
                <a:latin typeface="Times New Roman"/>
              </a:rPr>
              <a:t>Proposta</a:t>
            </a:r>
            <a:r>
              <a:rPr lang="en-US" b="1" dirty="0" smtClean="0">
                <a:solidFill>
                  <a:srgbClr val="FF0000"/>
                </a:solidFill>
                <a:latin typeface="Times New Roman"/>
              </a:rPr>
              <a:t> </a:t>
            </a:r>
            <a:r>
              <a:rPr lang="en-US" b="1" dirty="0" err="1" smtClean="0">
                <a:solidFill>
                  <a:srgbClr val="FF0000"/>
                </a:solidFill>
                <a:latin typeface="Times New Roman"/>
              </a:rPr>
              <a:t>di</a:t>
            </a:r>
            <a:r>
              <a:rPr lang="en-US" b="1" dirty="0" smtClean="0">
                <a:solidFill>
                  <a:srgbClr val="FF0000"/>
                </a:solidFill>
                <a:latin typeface="Times New Roman"/>
              </a:rPr>
              <a:t> </a:t>
            </a:r>
            <a:r>
              <a:rPr lang="en-US" b="1" dirty="0" err="1" smtClean="0">
                <a:solidFill>
                  <a:srgbClr val="FF0000"/>
                </a:solidFill>
                <a:latin typeface="Times New Roman"/>
              </a:rPr>
              <a:t>afferenza</a:t>
            </a:r>
            <a:endParaRPr lang="en-US" b="1" dirty="0" smtClean="0">
              <a:solidFill>
                <a:srgbClr val="FF0000"/>
              </a:solidFill>
              <a:latin typeface="Times New Roman"/>
            </a:endParaRPr>
          </a:p>
          <a:p>
            <a:endParaRPr lang="en-US" b="1" dirty="0" smtClean="0">
              <a:solidFill>
                <a:srgbClr val="FF0000"/>
              </a:solidFill>
              <a:latin typeface="Times New Roman"/>
            </a:endParaRPr>
          </a:p>
          <a:p>
            <a:r>
              <a:rPr lang="en-US" b="1" dirty="0" err="1" smtClean="0">
                <a:solidFill>
                  <a:srgbClr val="FF0000"/>
                </a:solidFill>
                <a:latin typeface="Times New Roman"/>
              </a:rPr>
              <a:t>Richieste</a:t>
            </a:r>
            <a:r>
              <a:rPr lang="en-US" b="1" dirty="0" smtClean="0">
                <a:solidFill>
                  <a:srgbClr val="FF0000"/>
                </a:solidFill>
                <a:latin typeface="Times New Roman"/>
              </a:rPr>
              <a:t> </a:t>
            </a:r>
            <a:r>
              <a:rPr lang="en-US" b="1" dirty="0" err="1" smtClean="0">
                <a:solidFill>
                  <a:srgbClr val="FF0000"/>
                </a:solidFill>
                <a:latin typeface="Times New Roman"/>
              </a:rPr>
              <a:t>Servizi</a:t>
            </a:r>
            <a:r>
              <a:rPr lang="en-US" b="1" dirty="0" smtClean="0">
                <a:solidFill>
                  <a:srgbClr val="FF0000"/>
                </a:solidFill>
                <a:latin typeface="Times New Roman"/>
              </a:rPr>
              <a:t> in </a:t>
            </a:r>
            <a:r>
              <a:rPr lang="en-US" b="1" dirty="0" err="1" smtClean="0">
                <a:solidFill>
                  <a:srgbClr val="FF0000"/>
                </a:solidFill>
                <a:latin typeface="Times New Roman"/>
              </a:rPr>
              <a:t>sezione</a:t>
            </a:r>
            <a:endParaRPr lang="en-US" b="1" dirty="0" smtClean="0">
              <a:solidFill>
                <a:srgbClr val="FF0000"/>
              </a:solidFill>
              <a:latin typeface="Times New Roman"/>
            </a:endParaRPr>
          </a:p>
          <a:p>
            <a:endParaRPr lang="en-US" b="1" dirty="0" smtClean="0">
              <a:solidFill>
                <a:srgbClr val="FF0000"/>
              </a:solidFill>
              <a:latin typeface="Times New Roman"/>
            </a:endParaRPr>
          </a:p>
          <a:p>
            <a:r>
              <a:rPr lang="en-US" b="1" dirty="0" err="1" smtClean="0">
                <a:solidFill>
                  <a:srgbClr val="FF0000"/>
                </a:solidFill>
                <a:latin typeface="Times New Roman"/>
              </a:rPr>
              <a:t>Preventivi</a:t>
            </a:r>
            <a:endParaRPr lang="en-US" b="1" dirty="0" smtClean="0">
              <a:solidFill>
                <a:srgbClr val="FF0000"/>
              </a:solidFill>
              <a:latin typeface="Times New Roman"/>
            </a:endParaRPr>
          </a:p>
          <a:p>
            <a:endParaRPr lang="en-US" b="1" dirty="0" smtClean="0">
              <a:solidFill>
                <a:srgbClr val="FF0000"/>
              </a:solidFill>
              <a:latin typeface="Times New Roman"/>
            </a:endParaRPr>
          </a:p>
          <a:p>
            <a:r>
              <a:rPr lang="en-US" b="1" dirty="0" smtClean="0">
                <a:solidFill>
                  <a:srgbClr val="FF0000"/>
                </a:solidFill>
                <a:latin typeface="Times New Roman"/>
              </a:rPr>
              <a:t>NB:   </a:t>
            </a:r>
            <a:r>
              <a:rPr lang="en-US" b="1" dirty="0" err="1" smtClean="0">
                <a:solidFill>
                  <a:srgbClr val="FF0000"/>
                </a:solidFill>
                <a:latin typeface="Times New Roman"/>
              </a:rPr>
              <a:t>Sigla</a:t>
            </a:r>
            <a:r>
              <a:rPr lang="en-US" b="1" dirty="0" smtClean="0">
                <a:solidFill>
                  <a:srgbClr val="FF0000"/>
                </a:solidFill>
                <a:latin typeface="Times New Roman"/>
              </a:rPr>
              <a:t> </a:t>
            </a:r>
            <a:r>
              <a:rPr lang="en-US" b="1" dirty="0" smtClean="0">
                <a:solidFill>
                  <a:schemeClr val="accent6"/>
                </a:solidFill>
                <a:latin typeface="Times New Roman"/>
              </a:rPr>
              <a:t>R&amp;D_FASE2_PD</a:t>
            </a:r>
            <a:r>
              <a:rPr lang="en-US" b="1" dirty="0" smtClean="0">
                <a:solidFill>
                  <a:srgbClr val="FF0000"/>
                </a:solidFill>
                <a:latin typeface="Times New Roman"/>
              </a:rPr>
              <a:t> NON UTILIZZATA!!!</a:t>
            </a:r>
            <a:endParaRPr lang="en-US" b="1" dirty="0" smtClean="0">
              <a:solidFill>
                <a:srgbClr val="FF0000"/>
              </a:solidFill>
              <a:latin typeface="Times New Roman"/>
            </a:endParaRPr>
          </a:p>
          <a:p>
            <a:endParaRPr lang="it-IT" b="1" dirty="0">
              <a:solidFill>
                <a:srgbClr val="FF0000"/>
              </a:solidFill>
              <a:latin typeface="Times New Roman"/>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0A72B701-40C4-4925-88B3-0E6467910FD3}" type="slidenum">
              <a:rPr lang="en-US" altLang="en-US"/>
              <a:pPr/>
              <a:t>31</a:t>
            </a:fld>
            <a:endParaRPr lang="en-US" altLang="en-US"/>
          </a:p>
        </p:txBody>
      </p:sp>
      <p:sp>
        <p:nvSpPr>
          <p:cNvPr id="1211396" name="Rectangle 4"/>
          <p:cNvSpPr>
            <a:spLocks noGrp="1" noChangeArrowheads="1"/>
          </p:cNvSpPr>
          <p:nvPr>
            <p:ph type="title"/>
          </p:nvPr>
        </p:nvSpPr>
        <p:spPr>
          <a:xfrm>
            <a:off x="1062038" y="0"/>
            <a:ext cx="7853362" cy="762000"/>
          </a:xfrm>
        </p:spPr>
        <p:txBody>
          <a:bodyPr/>
          <a:lstStyle/>
          <a:p>
            <a:r>
              <a:rPr lang="en-US" dirty="0" err="1"/>
              <a:t>Personale</a:t>
            </a:r>
            <a:r>
              <a:rPr lang="en-US" dirty="0"/>
              <a:t> </a:t>
            </a:r>
            <a:r>
              <a:rPr lang="en-US" dirty="0" err="1"/>
              <a:t>gruppo</a:t>
            </a:r>
            <a:r>
              <a:rPr lang="en-US" dirty="0"/>
              <a:t> CMS</a:t>
            </a:r>
            <a:endParaRPr lang="it-IT" dirty="0"/>
          </a:p>
        </p:txBody>
      </p:sp>
      <p:sp>
        <p:nvSpPr>
          <p:cNvPr id="1211401" name="Text Box 9"/>
          <p:cNvSpPr txBox="1">
            <a:spLocks noChangeArrowheads="1"/>
          </p:cNvSpPr>
          <p:nvPr/>
        </p:nvSpPr>
        <p:spPr bwMode="auto">
          <a:xfrm>
            <a:off x="244475" y="914405"/>
            <a:ext cx="645882" cy="461665"/>
          </a:xfrm>
          <a:prstGeom prst="rect">
            <a:avLst/>
          </a:prstGeom>
          <a:solidFill>
            <a:srgbClr val="FFFF99"/>
          </a:solidFill>
          <a:ln w="9525">
            <a:noFill/>
            <a:miter lim="800000"/>
            <a:headEnd/>
            <a:tailEnd/>
          </a:ln>
          <a:effectLst/>
        </p:spPr>
        <p:txBody>
          <a:bodyPr wrap="none">
            <a:spAutoFit/>
          </a:bodyPr>
          <a:lstStyle/>
          <a:p>
            <a:r>
              <a:rPr lang="en-US"/>
              <a:t>DT:</a:t>
            </a:r>
            <a:endParaRPr lang="it-IT"/>
          </a:p>
        </p:txBody>
      </p:sp>
      <p:sp>
        <p:nvSpPr>
          <p:cNvPr id="1211402" name="Text Box 10"/>
          <p:cNvSpPr txBox="1">
            <a:spLocks noChangeArrowheads="1"/>
          </p:cNvSpPr>
          <p:nvPr/>
        </p:nvSpPr>
        <p:spPr bwMode="auto">
          <a:xfrm>
            <a:off x="3006009" y="975960"/>
            <a:ext cx="1301750" cy="400110"/>
          </a:xfrm>
          <a:prstGeom prst="rect">
            <a:avLst/>
          </a:prstGeom>
          <a:solidFill>
            <a:srgbClr val="FFFF99"/>
          </a:solidFill>
          <a:ln w="9525">
            <a:noFill/>
            <a:miter lim="800000"/>
            <a:headEnd/>
            <a:tailEnd/>
          </a:ln>
          <a:effectLst/>
        </p:spPr>
        <p:txBody>
          <a:bodyPr wrap="square">
            <a:spAutoFit/>
          </a:bodyPr>
          <a:lstStyle/>
          <a:p>
            <a:r>
              <a:rPr lang="en-US" sz="2000" dirty="0"/>
              <a:t>Tracker:</a:t>
            </a:r>
            <a:endParaRPr lang="it-IT" sz="2000" dirty="0"/>
          </a:p>
        </p:txBody>
      </p:sp>
      <p:sp>
        <p:nvSpPr>
          <p:cNvPr id="21" name="TextBox 20"/>
          <p:cNvSpPr txBox="1"/>
          <p:nvPr/>
        </p:nvSpPr>
        <p:spPr>
          <a:xfrm>
            <a:off x="6025267" y="2182941"/>
            <a:ext cx="1270348" cy="400110"/>
          </a:xfrm>
          <a:prstGeom prst="rect">
            <a:avLst/>
          </a:prstGeom>
          <a:solidFill>
            <a:schemeClr val="accent2">
              <a:lumMod val="90000"/>
            </a:schemeClr>
          </a:solidFill>
        </p:spPr>
        <p:txBody>
          <a:bodyPr wrap="none" rtlCol="0">
            <a:spAutoFit/>
          </a:bodyPr>
          <a:lstStyle/>
          <a:p>
            <a:r>
              <a:rPr lang="en-US" sz="2000" dirty="0" err="1" smtClean="0"/>
              <a:t>Tecnologi</a:t>
            </a:r>
            <a:endParaRPr lang="it-IT" sz="2000" dirty="0"/>
          </a:p>
        </p:txBody>
      </p:sp>
      <p:sp>
        <p:nvSpPr>
          <p:cNvPr id="17" name="TextBox 16"/>
          <p:cNvSpPr txBox="1"/>
          <p:nvPr/>
        </p:nvSpPr>
        <p:spPr>
          <a:xfrm>
            <a:off x="3011002" y="5486400"/>
            <a:ext cx="2037293" cy="892552"/>
          </a:xfrm>
          <a:prstGeom prst="rect">
            <a:avLst/>
          </a:prstGeom>
          <a:solidFill>
            <a:srgbClr val="FFFF00"/>
          </a:solidFill>
        </p:spPr>
        <p:txBody>
          <a:bodyPr wrap="square" rtlCol="0">
            <a:spAutoFit/>
          </a:bodyPr>
          <a:lstStyle/>
          <a:p>
            <a:r>
              <a:rPr lang="en-US" sz="2000" b="1" dirty="0" smtClean="0">
                <a:solidFill>
                  <a:srgbClr val="FF0000"/>
                </a:solidFill>
                <a:latin typeface="Times New Roman" pitchFamily="18" charset="0"/>
                <a:cs typeface="Times New Roman" pitchFamily="18" charset="0"/>
              </a:rPr>
              <a:t>Gran </a:t>
            </a:r>
            <a:r>
              <a:rPr lang="en-US" sz="2000" b="1" dirty="0" err="1" smtClean="0">
                <a:solidFill>
                  <a:srgbClr val="FF0000"/>
                </a:solidFill>
                <a:latin typeface="Times New Roman" pitchFamily="18" charset="0"/>
                <a:cs typeface="Times New Roman" pitchFamily="18" charset="0"/>
              </a:rPr>
              <a:t>Totale</a:t>
            </a:r>
            <a:r>
              <a:rPr lang="en-US" sz="2000" b="1" dirty="0" smtClean="0">
                <a:solidFill>
                  <a:srgbClr val="FF0000"/>
                </a:solidFill>
                <a:latin typeface="Times New Roman" pitchFamily="18" charset="0"/>
                <a:cs typeface="Times New Roman" pitchFamily="18" charset="0"/>
              </a:rPr>
              <a:t> 28,5 27,1+1,4 </a:t>
            </a:r>
            <a:r>
              <a:rPr lang="en-US" sz="1100" b="1" dirty="0" smtClean="0">
                <a:solidFill>
                  <a:srgbClr val="FF0000"/>
                </a:solidFill>
                <a:latin typeface="Times New Roman" pitchFamily="18" charset="0"/>
                <a:cs typeface="Times New Roman" pitchFamily="18" charset="0"/>
              </a:rPr>
              <a:t>CHIPIX65</a:t>
            </a:r>
            <a:r>
              <a:rPr lang="en-US" sz="2000" b="1" dirty="0" smtClean="0">
                <a:solidFill>
                  <a:srgbClr val="FF0000"/>
                </a:solidFill>
                <a:latin typeface="Times New Roman" pitchFamily="18" charset="0"/>
                <a:cs typeface="Times New Roman" pitchFamily="18" charset="0"/>
              </a:rPr>
              <a:t>   </a:t>
            </a:r>
            <a:r>
              <a:rPr lang="en-US" sz="1200" b="1" dirty="0" smtClean="0">
                <a:latin typeface="Times New Roman" pitchFamily="18" charset="0"/>
                <a:cs typeface="Times New Roman" pitchFamily="18" charset="0"/>
              </a:rPr>
              <a:t>( era 27,5; 29,6)  </a:t>
            </a:r>
            <a:endParaRPr lang="it-IT" sz="1200" b="1" dirty="0">
              <a:latin typeface="Times New Roman" pitchFamily="18" charset="0"/>
              <a:cs typeface="Times New Roman" pitchFamily="18" charset="0"/>
            </a:endParaRPr>
          </a:p>
        </p:txBody>
      </p:sp>
      <p:graphicFrame>
        <p:nvGraphicFramePr>
          <p:cNvPr id="20" name="Table 19"/>
          <p:cNvGraphicFramePr>
            <a:graphicFrameLocks noGrp="1"/>
          </p:cNvGraphicFramePr>
          <p:nvPr/>
        </p:nvGraphicFramePr>
        <p:xfrm>
          <a:off x="2608793" y="1600200"/>
          <a:ext cx="2806700" cy="2707005"/>
        </p:xfrm>
        <a:graphic>
          <a:graphicData uri="http://schemas.openxmlformats.org/drawingml/2006/table">
            <a:tbl>
              <a:tblPr/>
              <a:tblGrid>
                <a:gridCol w="2045561"/>
                <a:gridCol w="761139"/>
              </a:tblGrid>
              <a:tr h="257175">
                <a:tc>
                  <a:txBody>
                    <a:bodyPr/>
                    <a:lstStyle/>
                    <a:p>
                      <a:pPr algn="l" rtl="0" fontAlgn="b"/>
                      <a:r>
                        <a:rPr lang="it-IT" sz="1600" b="0" i="0" u="none" strike="noStrike" dirty="0">
                          <a:solidFill>
                            <a:srgbClr val="000000"/>
                          </a:solidFill>
                          <a:latin typeface="Times"/>
                        </a:rPr>
                        <a:t>AZZI Patrizia</a:t>
                      </a:r>
                    </a:p>
                  </a:txBody>
                  <a:tcPr marL="9525" marR="9525" marT="9525" marB="0" anchor="b">
                    <a:lnL>
                      <a:noFill/>
                    </a:lnL>
                    <a:lnR>
                      <a:noFill/>
                    </a:lnR>
                    <a:lnT>
                      <a:noFill/>
                    </a:lnT>
                    <a:lnB>
                      <a:noFill/>
                    </a:lnB>
                  </a:tcPr>
                </a:tc>
                <a:tc>
                  <a:txBody>
                    <a:bodyPr/>
                    <a:lstStyle/>
                    <a:p>
                      <a:pPr algn="ctr" rtl="0" fontAlgn="b"/>
                      <a:r>
                        <a:rPr lang="it-IT" sz="1600" b="0" i="0" u="none" strike="noStrike">
                          <a:solidFill>
                            <a:srgbClr val="000000"/>
                          </a:solidFill>
                          <a:latin typeface="Times"/>
                        </a:rPr>
                        <a:t>100</a:t>
                      </a:r>
                    </a:p>
                  </a:txBody>
                  <a:tcPr marL="9525" marR="9525" marT="9525" marB="0" anchor="b">
                    <a:lnL>
                      <a:noFill/>
                    </a:lnL>
                    <a:lnR>
                      <a:noFill/>
                    </a:lnR>
                    <a:lnT>
                      <a:noFill/>
                    </a:lnT>
                    <a:lnB>
                      <a:noFill/>
                    </a:lnB>
                  </a:tcPr>
                </a:tc>
              </a:tr>
              <a:tr h="238125">
                <a:tc>
                  <a:txBody>
                    <a:bodyPr/>
                    <a:lstStyle/>
                    <a:p>
                      <a:pPr algn="l" rtl="0" fontAlgn="t"/>
                      <a:r>
                        <a:rPr lang="it-IT" sz="1600" b="0" i="0" u="none" strike="noStrike">
                          <a:solidFill>
                            <a:srgbClr val="000000"/>
                          </a:solidFill>
                          <a:latin typeface="Times"/>
                        </a:rPr>
                        <a:t>BACCHETTA Nicola</a:t>
                      </a:r>
                    </a:p>
                  </a:txBody>
                  <a:tcPr marL="9525" marR="9525" marT="9525" marB="0">
                    <a:lnL>
                      <a:noFill/>
                    </a:lnL>
                    <a:lnR>
                      <a:noFill/>
                    </a:lnR>
                    <a:lnT>
                      <a:noFill/>
                    </a:lnT>
                    <a:lnB>
                      <a:noFill/>
                    </a:lnB>
                  </a:tcPr>
                </a:tc>
                <a:tc>
                  <a:txBody>
                    <a:bodyPr/>
                    <a:lstStyle/>
                    <a:p>
                      <a:pPr algn="ctr" rtl="0" fontAlgn="t"/>
                      <a:r>
                        <a:rPr lang="it-IT" sz="1600" b="0" i="0" u="none" strike="noStrike">
                          <a:solidFill>
                            <a:srgbClr val="000000"/>
                          </a:solidFill>
                          <a:latin typeface="Times"/>
                        </a:rPr>
                        <a:t>100</a:t>
                      </a:r>
                    </a:p>
                  </a:txBody>
                  <a:tcPr marL="9525" marR="9525" marT="9525" marB="0">
                    <a:lnL>
                      <a:noFill/>
                    </a:lnL>
                    <a:lnR>
                      <a:noFill/>
                    </a:lnR>
                    <a:lnT>
                      <a:noFill/>
                    </a:lnT>
                    <a:lnB>
                      <a:noFill/>
                    </a:lnB>
                  </a:tcPr>
                </a:tc>
              </a:tr>
              <a:tr h="304800">
                <a:tc>
                  <a:txBody>
                    <a:bodyPr/>
                    <a:lstStyle/>
                    <a:p>
                      <a:pPr algn="l" rtl="0" fontAlgn="t"/>
                      <a:r>
                        <a:rPr lang="it-IT" sz="1600" b="0" i="0" u="none" strike="noStrike">
                          <a:solidFill>
                            <a:srgbClr val="000000"/>
                          </a:solidFill>
                          <a:latin typeface="Times"/>
                        </a:rPr>
                        <a:t>BISELLO Dario</a:t>
                      </a:r>
                    </a:p>
                  </a:txBody>
                  <a:tcPr marL="9525" marR="9525" marT="9525" marB="0">
                    <a:lnL>
                      <a:noFill/>
                    </a:lnL>
                    <a:lnR>
                      <a:noFill/>
                    </a:lnR>
                    <a:lnT>
                      <a:noFill/>
                    </a:lnT>
                    <a:lnB>
                      <a:noFill/>
                    </a:lnB>
                  </a:tcPr>
                </a:tc>
                <a:tc>
                  <a:txBody>
                    <a:bodyPr/>
                    <a:lstStyle/>
                    <a:p>
                      <a:pPr algn="ctr" rtl="0" fontAlgn="t"/>
                      <a:r>
                        <a:rPr lang="it-IT" sz="1600" b="0" i="0" u="none" strike="noStrike">
                          <a:solidFill>
                            <a:srgbClr val="000000"/>
                          </a:solidFill>
                          <a:latin typeface="Times"/>
                        </a:rPr>
                        <a:t>70</a:t>
                      </a:r>
                    </a:p>
                  </a:txBody>
                  <a:tcPr marL="9525" marR="9525" marT="9525" marB="0">
                    <a:lnL>
                      <a:noFill/>
                    </a:lnL>
                    <a:lnR>
                      <a:noFill/>
                    </a:lnR>
                    <a:lnT>
                      <a:noFill/>
                    </a:lnT>
                    <a:lnB>
                      <a:noFill/>
                    </a:lnB>
                  </a:tcPr>
                </a:tc>
              </a:tr>
              <a:tr h="257175">
                <a:tc>
                  <a:txBody>
                    <a:bodyPr/>
                    <a:lstStyle/>
                    <a:p>
                      <a:pPr algn="l" rtl="0" fontAlgn="t"/>
                      <a:r>
                        <a:rPr lang="it-IT" sz="1600" b="0" i="0" u="none" strike="noStrike">
                          <a:solidFill>
                            <a:srgbClr val="000000"/>
                          </a:solidFill>
                          <a:latin typeface="Times"/>
                        </a:rPr>
                        <a:t>Dell'OSSO Martino</a:t>
                      </a:r>
                    </a:p>
                  </a:txBody>
                  <a:tcPr marL="9525" marR="9525" marT="9525" marB="0">
                    <a:lnL>
                      <a:noFill/>
                    </a:lnL>
                    <a:lnR>
                      <a:noFill/>
                    </a:lnR>
                    <a:lnT>
                      <a:noFill/>
                    </a:lnT>
                    <a:lnB>
                      <a:noFill/>
                    </a:lnB>
                  </a:tcPr>
                </a:tc>
                <a:tc>
                  <a:txBody>
                    <a:bodyPr/>
                    <a:lstStyle/>
                    <a:p>
                      <a:pPr algn="ctr" rtl="0" fontAlgn="t"/>
                      <a:r>
                        <a:rPr lang="it-IT" sz="1600" b="0" i="0" u="none" strike="noStrike">
                          <a:solidFill>
                            <a:srgbClr val="000000"/>
                          </a:solidFill>
                          <a:latin typeface="Times"/>
                        </a:rPr>
                        <a:t>100</a:t>
                      </a:r>
                    </a:p>
                  </a:txBody>
                  <a:tcPr marL="9525" marR="9525" marT="9525" marB="0">
                    <a:lnL>
                      <a:noFill/>
                    </a:lnL>
                    <a:lnR>
                      <a:noFill/>
                    </a:lnR>
                    <a:lnT>
                      <a:noFill/>
                    </a:lnT>
                    <a:lnB>
                      <a:noFill/>
                    </a:lnB>
                  </a:tcPr>
                </a:tc>
              </a:tr>
              <a:tr h="266700">
                <a:tc>
                  <a:txBody>
                    <a:bodyPr/>
                    <a:lstStyle/>
                    <a:p>
                      <a:pPr algn="l" rtl="0" fontAlgn="t"/>
                      <a:r>
                        <a:rPr lang="it-IT" sz="1600" b="0" i="0" u="none" strike="noStrike">
                          <a:solidFill>
                            <a:srgbClr val="000000"/>
                          </a:solidFill>
                          <a:latin typeface="Times"/>
                        </a:rPr>
                        <a:t>DORIGO Tommaso</a:t>
                      </a:r>
                    </a:p>
                  </a:txBody>
                  <a:tcPr marL="9525" marR="9525" marT="9525" marB="0">
                    <a:lnL>
                      <a:noFill/>
                    </a:lnL>
                    <a:lnR>
                      <a:noFill/>
                    </a:lnR>
                    <a:lnT>
                      <a:noFill/>
                    </a:lnT>
                    <a:lnB>
                      <a:noFill/>
                    </a:lnB>
                  </a:tcPr>
                </a:tc>
                <a:tc>
                  <a:txBody>
                    <a:bodyPr/>
                    <a:lstStyle/>
                    <a:p>
                      <a:pPr algn="ctr" rtl="0" fontAlgn="t"/>
                      <a:r>
                        <a:rPr lang="it-IT" sz="1600" b="0" i="0" u="none" strike="noStrike">
                          <a:solidFill>
                            <a:srgbClr val="000000"/>
                          </a:solidFill>
                          <a:latin typeface="Times"/>
                        </a:rPr>
                        <a:t>100</a:t>
                      </a:r>
                    </a:p>
                  </a:txBody>
                  <a:tcPr marL="9525" marR="9525" marT="9525" marB="0">
                    <a:lnL>
                      <a:noFill/>
                    </a:lnL>
                    <a:lnR>
                      <a:noFill/>
                    </a:lnR>
                    <a:lnT>
                      <a:noFill/>
                    </a:lnT>
                    <a:lnB>
                      <a:noFill/>
                    </a:lnB>
                  </a:tcPr>
                </a:tc>
              </a:tr>
              <a:tr h="295275">
                <a:tc>
                  <a:txBody>
                    <a:bodyPr/>
                    <a:lstStyle/>
                    <a:p>
                      <a:pPr algn="l" rtl="0" fontAlgn="t"/>
                      <a:r>
                        <a:rPr lang="it-IT" sz="1600" b="0" i="0" u="none" strike="noStrike">
                          <a:solidFill>
                            <a:srgbClr val="000000"/>
                          </a:solidFill>
                          <a:latin typeface="Times"/>
                        </a:rPr>
                        <a:t>Paccagnella Alessandro</a:t>
                      </a:r>
                    </a:p>
                  </a:txBody>
                  <a:tcPr marL="9525" marR="9525" marT="9525" marB="0">
                    <a:lnL>
                      <a:noFill/>
                    </a:lnL>
                    <a:lnR>
                      <a:noFill/>
                    </a:lnR>
                    <a:lnT>
                      <a:noFill/>
                    </a:lnT>
                    <a:lnB>
                      <a:noFill/>
                    </a:lnB>
                  </a:tcPr>
                </a:tc>
                <a:tc>
                  <a:txBody>
                    <a:bodyPr/>
                    <a:lstStyle/>
                    <a:p>
                      <a:pPr algn="ctr" rtl="0" fontAlgn="t"/>
                      <a:r>
                        <a:rPr lang="it-IT" sz="1600" b="0" i="0" u="none" strike="noStrike">
                          <a:solidFill>
                            <a:srgbClr val="000000"/>
                          </a:solidFill>
                          <a:latin typeface="Times"/>
                        </a:rPr>
                        <a:t>30</a:t>
                      </a:r>
                    </a:p>
                  </a:txBody>
                  <a:tcPr marL="9525" marR="9525" marT="9525" marB="0">
                    <a:lnL>
                      <a:noFill/>
                    </a:lnL>
                    <a:lnR>
                      <a:noFill/>
                    </a:lnR>
                    <a:lnT>
                      <a:noFill/>
                    </a:lnT>
                    <a:lnB>
                      <a:noFill/>
                    </a:lnB>
                  </a:tcPr>
                </a:tc>
              </a:tr>
              <a:tr h="266700">
                <a:tc>
                  <a:txBody>
                    <a:bodyPr/>
                    <a:lstStyle/>
                    <a:p>
                      <a:pPr algn="l" rtl="0" fontAlgn="t"/>
                      <a:r>
                        <a:rPr lang="it-IT" sz="1600" b="0" i="0" u="none" strike="noStrike">
                          <a:solidFill>
                            <a:srgbClr val="000000"/>
                          </a:solidFill>
                          <a:latin typeface="Times"/>
                        </a:rPr>
                        <a:t>POZZOBON Nicola</a:t>
                      </a:r>
                    </a:p>
                  </a:txBody>
                  <a:tcPr marL="9525" marR="9525" marT="9525" marB="0">
                    <a:lnL>
                      <a:noFill/>
                    </a:lnL>
                    <a:lnR>
                      <a:noFill/>
                    </a:lnR>
                    <a:lnT>
                      <a:noFill/>
                    </a:lnT>
                    <a:lnB>
                      <a:noFill/>
                    </a:lnB>
                  </a:tcPr>
                </a:tc>
                <a:tc>
                  <a:txBody>
                    <a:bodyPr/>
                    <a:lstStyle/>
                    <a:p>
                      <a:pPr algn="ctr" rtl="0" fontAlgn="t"/>
                      <a:r>
                        <a:rPr lang="it-IT" sz="1600" b="0" i="0" u="none" strike="noStrike">
                          <a:solidFill>
                            <a:srgbClr val="000000"/>
                          </a:solidFill>
                          <a:latin typeface="Times"/>
                        </a:rPr>
                        <a:t>70</a:t>
                      </a:r>
                    </a:p>
                  </a:txBody>
                  <a:tcPr marL="9525" marR="9525" marT="9525" marB="0">
                    <a:lnL>
                      <a:noFill/>
                    </a:lnL>
                    <a:lnR>
                      <a:noFill/>
                    </a:lnR>
                    <a:lnT>
                      <a:noFill/>
                    </a:lnT>
                    <a:lnB>
                      <a:noFill/>
                    </a:lnB>
                  </a:tcPr>
                </a:tc>
              </a:tr>
              <a:tr h="257175">
                <a:tc>
                  <a:txBody>
                    <a:bodyPr/>
                    <a:lstStyle/>
                    <a:p>
                      <a:pPr algn="l" rtl="0" fontAlgn="t"/>
                      <a:r>
                        <a:rPr lang="it-IT" sz="1600" b="0" i="0" u="none" strike="noStrike">
                          <a:solidFill>
                            <a:srgbClr val="000000"/>
                          </a:solidFill>
                          <a:latin typeface="Times"/>
                        </a:rPr>
                        <a:t>TOSI Mia</a:t>
                      </a:r>
                    </a:p>
                  </a:txBody>
                  <a:tcPr marL="9525" marR="9525" marT="9525" marB="0">
                    <a:lnL>
                      <a:noFill/>
                    </a:lnL>
                    <a:lnR>
                      <a:noFill/>
                    </a:lnR>
                    <a:lnT>
                      <a:noFill/>
                    </a:lnT>
                    <a:lnB>
                      <a:noFill/>
                    </a:lnB>
                  </a:tcPr>
                </a:tc>
                <a:tc>
                  <a:txBody>
                    <a:bodyPr/>
                    <a:lstStyle/>
                    <a:p>
                      <a:pPr algn="ctr" rtl="0" fontAlgn="t"/>
                      <a:r>
                        <a:rPr lang="it-IT" sz="1600" b="0" i="0" u="none" strike="noStrike">
                          <a:solidFill>
                            <a:srgbClr val="000000"/>
                          </a:solidFill>
                          <a:latin typeface="Times"/>
                        </a:rPr>
                        <a:t>100</a:t>
                      </a:r>
                    </a:p>
                  </a:txBody>
                  <a:tcPr marL="9525" marR="9525" marT="9525" marB="0">
                    <a:lnL>
                      <a:noFill/>
                    </a:lnL>
                    <a:lnR>
                      <a:noFill/>
                    </a:lnR>
                    <a:lnT>
                      <a:noFill/>
                    </a:lnT>
                    <a:lnB>
                      <a:noFill/>
                    </a:lnB>
                  </a:tcPr>
                </a:tc>
              </a:tr>
              <a:tr h="247650">
                <a:tc>
                  <a:txBody>
                    <a:bodyPr/>
                    <a:lstStyle/>
                    <a:p>
                      <a:pPr algn="l" rtl="0" fontAlgn="t"/>
                      <a:r>
                        <a:rPr lang="it-IT" sz="1600" b="0" i="0" u="none" strike="noStrike">
                          <a:solidFill>
                            <a:srgbClr val="000000"/>
                          </a:solidFill>
                          <a:latin typeface="Times"/>
                        </a:rPr>
                        <a:t>ZUCCHETTA Alberto</a:t>
                      </a:r>
                    </a:p>
                  </a:txBody>
                  <a:tcPr marL="9525" marR="9525" marT="9525" marB="0">
                    <a:lnL>
                      <a:noFill/>
                    </a:lnL>
                    <a:lnR>
                      <a:noFill/>
                    </a:lnR>
                    <a:lnT>
                      <a:noFill/>
                    </a:lnT>
                    <a:lnB>
                      <a:noFill/>
                    </a:lnB>
                  </a:tcPr>
                </a:tc>
                <a:tc>
                  <a:txBody>
                    <a:bodyPr/>
                    <a:lstStyle/>
                    <a:p>
                      <a:pPr algn="ctr" rtl="0" fontAlgn="t"/>
                      <a:r>
                        <a:rPr lang="it-IT" sz="1600" b="0" i="0" u="none" strike="noStrike">
                          <a:solidFill>
                            <a:srgbClr val="000000"/>
                          </a:solidFill>
                          <a:latin typeface="Times"/>
                        </a:rPr>
                        <a:t>100</a:t>
                      </a:r>
                    </a:p>
                  </a:txBody>
                  <a:tcPr marL="9525" marR="9525" marT="9525" marB="0">
                    <a:lnL>
                      <a:noFill/>
                    </a:lnL>
                    <a:lnR>
                      <a:noFill/>
                    </a:lnR>
                    <a:lnT>
                      <a:noFill/>
                    </a:lnT>
                    <a:lnB>
                      <a:noFill/>
                    </a:lnB>
                  </a:tcPr>
                </a:tc>
              </a:tr>
              <a:tr h="295275">
                <a:tc>
                  <a:txBody>
                    <a:bodyPr/>
                    <a:lstStyle/>
                    <a:p>
                      <a:pPr algn="l" rtl="0" fontAlgn="t"/>
                      <a:r>
                        <a:rPr lang="it-IT" sz="1800" b="0" i="0" u="none" strike="noStrike" dirty="0">
                          <a:solidFill>
                            <a:srgbClr val="FF0000"/>
                          </a:solidFill>
                          <a:latin typeface="Times"/>
                        </a:rPr>
                        <a:t>Totale</a:t>
                      </a:r>
                    </a:p>
                  </a:txBody>
                  <a:tcPr marL="9525" marR="9525" marT="9525" marB="0">
                    <a:lnL>
                      <a:noFill/>
                    </a:lnL>
                    <a:lnR>
                      <a:noFill/>
                    </a:lnR>
                    <a:lnT>
                      <a:noFill/>
                    </a:lnT>
                    <a:lnB>
                      <a:noFill/>
                    </a:lnB>
                    <a:solidFill>
                      <a:srgbClr val="FFFF00"/>
                    </a:solidFill>
                  </a:tcPr>
                </a:tc>
                <a:tc>
                  <a:txBody>
                    <a:bodyPr/>
                    <a:lstStyle/>
                    <a:p>
                      <a:pPr algn="r" rtl="0" fontAlgn="b"/>
                      <a:r>
                        <a:rPr lang="it-IT" sz="1800" b="0" i="0" u="none" strike="noStrike" dirty="0">
                          <a:solidFill>
                            <a:srgbClr val="FF0000"/>
                          </a:solidFill>
                          <a:latin typeface="Times New Roman"/>
                        </a:rPr>
                        <a:t>7,7</a:t>
                      </a:r>
                    </a:p>
                  </a:txBody>
                  <a:tcPr marL="9525" marR="9525" marT="9525" marB="0" anchor="b">
                    <a:lnL>
                      <a:noFill/>
                    </a:lnL>
                    <a:lnR>
                      <a:noFill/>
                    </a:lnR>
                    <a:lnT>
                      <a:noFill/>
                    </a:lnT>
                    <a:lnB>
                      <a:noFill/>
                    </a:lnB>
                    <a:solidFill>
                      <a:srgbClr val="FFFF00"/>
                    </a:solidFill>
                  </a:tcPr>
                </a:tc>
              </a:tr>
            </a:tbl>
          </a:graphicData>
        </a:graphic>
      </p:graphicFrame>
      <p:graphicFrame>
        <p:nvGraphicFramePr>
          <p:cNvPr id="22" name="Table 21"/>
          <p:cNvGraphicFramePr>
            <a:graphicFrameLocks noGrp="1"/>
          </p:cNvGraphicFramePr>
          <p:nvPr/>
        </p:nvGraphicFramePr>
        <p:xfrm>
          <a:off x="0" y="1387324"/>
          <a:ext cx="2819563" cy="4099076"/>
        </p:xfrm>
        <a:graphic>
          <a:graphicData uri="http://schemas.openxmlformats.org/drawingml/2006/table">
            <a:tbl>
              <a:tblPr/>
              <a:tblGrid>
                <a:gridCol w="2053756"/>
                <a:gridCol w="765807"/>
              </a:tblGrid>
              <a:tr h="234964">
                <a:tc>
                  <a:txBody>
                    <a:bodyPr/>
                    <a:lstStyle/>
                    <a:p>
                      <a:pPr algn="l" fontAlgn="b"/>
                      <a:r>
                        <a:rPr lang="it-IT" sz="1500" b="0" i="0" u="none" strike="noStrike">
                          <a:solidFill>
                            <a:srgbClr val="000000"/>
                          </a:solidFill>
                          <a:latin typeface="Times"/>
                        </a:rPr>
                        <a:t>CARLIN Roberto</a:t>
                      </a:r>
                    </a:p>
                  </a:txBody>
                  <a:tcPr marL="8702" marR="8702" marT="8702" marB="0" anchor="b">
                    <a:lnL>
                      <a:noFill/>
                    </a:lnL>
                    <a:lnR>
                      <a:noFill/>
                    </a:lnR>
                    <a:lnT>
                      <a:noFill/>
                    </a:lnT>
                    <a:lnB>
                      <a:noFill/>
                    </a:lnB>
                  </a:tcPr>
                </a:tc>
                <a:tc>
                  <a:txBody>
                    <a:bodyPr/>
                    <a:lstStyle/>
                    <a:p>
                      <a:pPr algn="ctr" fontAlgn="b"/>
                      <a:r>
                        <a:rPr lang="it-IT" sz="1500" b="0" i="0" u="none" strike="noStrike">
                          <a:solidFill>
                            <a:srgbClr val="000000"/>
                          </a:solidFill>
                          <a:latin typeface="Times"/>
                        </a:rPr>
                        <a:t>100</a:t>
                      </a:r>
                    </a:p>
                  </a:txBody>
                  <a:tcPr marL="8702" marR="8702" marT="8702" marB="0" anchor="b">
                    <a:lnL>
                      <a:noFill/>
                    </a:lnL>
                    <a:lnR>
                      <a:noFill/>
                    </a:lnR>
                    <a:lnT>
                      <a:noFill/>
                    </a:lnT>
                    <a:lnB>
                      <a:noFill/>
                    </a:lnB>
                  </a:tcPr>
                </a:tc>
              </a:tr>
              <a:tr h="234964">
                <a:tc>
                  <a:txBody>
                    <a:bodyPr/>
                    <a:lstStyle/>
                    <a:p>
                      <a:pPr algn="l" fontAlgn="t"/>
                      <a:r>
                        <a:rPr lang="it-IT" sz="1500" b="0" i="0" u="none" strike="noStrike">
                          <a:solidFill>
                            <a:srgbClr val="000000"/>
                          </a:solidFill>
                          <a:latin typeface="Times"/>
                        </a:rPr>
                        <a:t>CHECCHIA Paolo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100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DOSSELLI Umberto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100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GALANTI Mario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100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GASPARINI Fabrizio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0</a:t>
                      </a:r>
                    </a:p>
                  </a:txBody>
                  <a:tcPr marL="8702" marR="8702" marT="8702" marB="0">
                    <a:lnL>
                      <a:noFill/>
                    </a:lnL>
                    <a:lnR>
                      <a:noFill/>
                    </a:lnR>
                    <a:lnT>
                      <a:noFill/>
                    </a:lnT>
                    <a:lnB>
                      <a:noFill/>
                    </a:lnB>
                  </a:tcPr>
                </a:tc>
              </a:tr>
              <a:tr h="243666">
                <a:tc>
                  <a:txBody>
                    <a:bodyPr/>
                    <a:lstStyle/>
                    <a:p>
                      <a:pPr algn="l" fontAlgn="t"/>
                      <a:r>
                        <a:rPr lang="it-IT" sz="1500" b="0" i="0" u="none" strike="noStrike">
                          <a:solidFill>
                            <a:srgbClr val="000000"/>
                          </a:solidFill>
                          <a:latin typeface="Times"/>
                        </a:rPr>
                        <a:t>GASPARINI Ugo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100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LACAPRARA Stefano</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70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MARGONI Martino</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80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MAZZUCATO Mirco</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10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MENEGUZZO Anna T.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100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PAZZINI Jacopo</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100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RONCHESE Paolo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100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SIMONETTO Franco</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80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TORASSA Ezio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60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ZOTTO Pierluigi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80</a:t>
                      </a:r>
                    </a:p>
                  </a:txBody>
                  <a:tcPr marL="8702" marR="8702" marT="8702" marB="0">
                    <a:lnL>
                      <a:noFill/>
                    </a:lnL>
                    <a:lnR>
                      <a:noFill/>
                    </a:lnR>
                    <a:lnT>
                      <a:noFill/>
                    </a:lnT>
                    <a:lnB>
                      <a:noFill/>
                    </a:lnB>
                  </a:tcPr>
                </a:tc>
              </a:tr>
              <a:tr h="234964">
                <a:tc>
                  <a:txBody>
                    <a:bodyPr/>
                    <a:lstStyle/>
                    <a:p>
                      <a:pPr algn="l" fontAlgn="t"/>
                      <a:r>
                        <a:rPr lang="it-IT" sz="1500" b="0" i="0" u="none" strike="noStrike">
                          <a:solidFill>
                            <a:srgbClr val="000000"/>
                          </a:solidFill>
                          <a:latin typeface="Times"/>
                        </a:rPr>
                        <a:t>ZUMERLE Gianni </a:t>
                      </a:r>
                    </a:p>
                  </a:txBody>
                  <a:tcPr marL="8702" marR="8702" marT="8702" marB="0">
                    <a:lnL>
                      <a:noFill/>
                    </a:lnL>
                    <a:lnR>
                      <a:noFill/>
                    </a:lnR>
                    <a:lnT>
                      <a:noFill/>
                    </a:lnT>
                    <a:lnB>
                      <a:noFill/>
                    </a:lnB>
                  </a:tcPr>
                </a:tc>
                <a:tc>
                  <a:txBody>
                    <a:bodyPr/>
                    <a:lstStyle/>
                    <a:p>
                      <a:pPr algn="ctr" fontAlgn="t"/>
                      <a:r>
                        <a:rPr lang="it-IT" sz="1500" b="0" i="0" u="none" strike="noStrike">
                          <a:solidFill>
                            <a:srgbClr val="000000"/>
                          </a:solidFill>
                          <a:latin typeface="Times"/>
                        </a:rPr>
                        <a:t>100</a:t>
                      </a:r>
                    </a:p>
                  </a:txBody>
                  <a:tcPr marL="8702" marR="8702" marT="8702" marB="0">
                    <a:lnL>
                      <a:noFill/>
                    </a:lnL>
                    <a:lnR>
                      <a:noFill/>
                    </a:lnR>
                    <a:lnT>
                      <a:noFill/>
                    </a:lnT>
                    <a:lnB>
                      <a:noFill/>
                    </a:lnB>
                  </a:tcPr>
                </a:tc>
              </a:tr>
              <a:tr h="295880">
                <a:tc>
                  <a:txBody>
                    <a:bodyPr/>
                    <a:lstStyle/>
                    <a:p>
                      <a:pPr algn="l" fontAlgn="b"/>
                      <a:r>
                        <a:rPr lang="it-IT" sz="1600" b="0" i="0" u="none" strike="noStrike">
                          <a:solidFill>
                            <a:srgbClr val="FF0000"/>
                          </a:solidFill>
                          <a:latin typeface="Times New Roman"/>
                        </a:rPr>
                        <a:t>Totale </a:t>
                      </a:r>
                    </a:p>
                  </a:txBody>
                  <a:tcPr marL="8702" marR="8702" marT="8702" marB="0" anchor="b">
                    <a:lnL>
                      <a:noFill/>
                    </a:lnL>
                    <a:lnR>
                      <a:noFill/>
                    </a:lnR>
                    <a:lnT>
                      <a:noFill/>
                    </a:lnT>
                    <a:lnB>
                      <a:noFill/>
                    </a:lnB>
                    <a:solidFill>
                      <a:srgbClr val="FFFF00"/>
                    </a:solidFill>
                  </a:tcPr>
                </a:tc>
                <a:tc>
                  <a:txBody>
                    <a:bodyPr/>
                    <a:lstStyle/>
                    <a:p>
                      <a:pPr algn="r" fontAlgn="b"/>
                      <a:r>
                        <a:rPr lang="it-IT" sz="1600" b="0" i="0" u="none" strike="noStrike" dirty="0">
                          <a:solidFill>
                            <a:srgbClr val="FF0000"/>
                          </a:solidFill>
                          <a:latin typeface="Times New Roman"/>
                        </a:rPr>
                        <a:t>12,8</a:t>
                      </a:r>
                    </a:p>
                  </a:txBody>
                  <a:tcPr marL="8702" marR="8702" marT="8702" marB="0" anchor="b">
                    <a:lnL>
                      <a:noFill/>
                    </a:lnL>
                    <a:lnR>
                      <a:noFill/>
                    </a:lnR>
                    <a:lnT>
                      <a:noFill/>
                    </a:lnT>
                    <a:lnB>
                      <a:noFill/>
                    </a:lnB>
                    <a:solidFill>
                      <a:srgbClr val="FFFF00"/>
                    </a:solidFill>
                  </a:tcPr>
                </a:tc>
              </a:tr>
            </a:tbl>
          </a:graphicData>
        </a:graphic>
      </p:graphicFrame>
      <p:graphicFrame>
        <p:nvGraphicFramePr>
          <p:cNvPr id="11" name="Table 10"/>
          <p:cNvGraphicFramePr>
            <a:graphicFrameLocks noGrp="1"/>
          </p:cNvGraphicFramePr>
          <p:nvPr/>
        </p:nvGraphicFramePr>
        <p:xfrm>
          <a:off x="5415493" y="2583051"/>
          <a:ext cx="3162300" cy="3638550"/>
        </p:xfrm>
        <a:graphic>
          <a:graphicData uri="http://schemas.openxmlformats.org/drawingml/2006/table">
            <a:tbl>
              <a:tblPr/>
              <a:tblGrid>
                <a:gridCol w="2336800"/>
                <a:gridCol w="825500"/>
              </a:tblGrid>
              <a:tr h="257175">
                <a:tc>
                  <a:txBody>
                    <a:bodyPr/>
                    <a:lstStyle/>
                    <a:p>
                      <a:pPr algn="l" fontAlgn="t"/>
                      <a:r>
                        <a:rPr lang="it-IT" sz="1600" b="0" i="0" u="none" strike="noStrike">
                          <a:solidFill>
                            <a:srgbClr val="000000"/>
                          </a:solidFill>
                          <a:latin typeface="Times"/>
                        </a:rPr>
                        <a:t>BELLATO Marco </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40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BENETTONI Massimo </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30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FANZAGO Federica</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80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GONELLA Franco </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70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MICHELOTTO Michele</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20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MONTECASSIANO Fabio </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70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PASSASEO Marina </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100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PEGORARO Matteo </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60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SGARAVATTO</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70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VENTURA Sandro </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70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DING  Lili</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10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VOGRIG Daniele</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20</a:t>
                      </a:r>
                    </a:p>
                  </a:txBody>
                  <a:tcPr marL="9525" marR="9525" marT="9525" marB="0">
                    <a:lnL>
                      <a:noFill/>
                    </a:lnL>
                    <a:lnR>
                      <a:noFill/>
                    </a:lnR>
                    <a:lnT>
                      <a:noFill/>
                    </a:lnT>
                    <a:lnB>
                      <a:noFill/>
                    </a:lnB>
                  </a:tcPr>
                </a:tc>
              </a:tr>
              <a:tr h="257175">
                <a:tc>
                  <a:txBody>
                    <a:bodyPr/>
                    <a:lstStyle/>
                    <a:p>
                      <a:pPr algn="l" fontAlgn="t"/>
                      <a:r>
                        <a:rPr lang="it-IT" sz="1600" b="0" i="0" u="none" strike="noStrike">
                          <a:solidFill>
                            <a:srgbClr val="000000"/>
                          </a:solidFill>
                          <a:latin typeface="Times"/>
                        </a:rPr>
                        <a:t>NEVIANI Andrea</a:t>
                      </a:r>
                    </a:p>
                  </a:txBody>
                  <a:tcPr marL="9525" marR="9525" marT="9525" marB="0">
                    <a:lnL>
                      <a:noFill/>
                    </a:lnL>
                    <a:lnR>
                      <a:noFill/>
                    </a:lnR>
                    <a:lnT>
                      <a:noFill/>
                    </a:lnT>
                    <a:lnB>
                      <a:noFill/>
                    </a:lnB>
                  </a:tcPr>
                </a:tc>
                <a:tc>
                  <a:txBody>
                    <a:bodyPr/>
                    <a:lstStyle/>
                    <a:p>
                      <a:pPr algn="ctr" fontAlgn="t"/>
                      <a:r>
                        <a:rPr lang="it-IT" sz="1600" b="0" i="0" u="none" strike="noStrike">
                          <a:solidFill>
                            <a:srgbClr val="000000"/>
                          </a:solidFill>
                          <a:latin typeface="Times"/>
                        </a:rPr>
                        <a:t>20</a:t>
                      </a:r>
                    </a:p>
                  </a:txBody>
                  <a:tcPr marL="9525" marR="9525" marT="9525" marB="0">
                    <a:lnL>
                      <a:noFill/>
                    </a:lnL>
                    <a:lnR>
                      <a:noFill/>
                    </a:lnR>
                    <a:lnT>
                      <a:noFill/>
                    </a:lnT>
                    <a:lnB>
                      <a:noFill/>
                    </a:lnB>
                  </a:tcPr>
                </a:tc>
              </a:tr>
              <a:tr h="295275">
                <a:tc>
                  <a:txBody>
                    <a:bodyPr/>
                    <a:lstStyle/>
                    <a:p>
                      <a:pPr algn="l" fontAlgn="t"/>
                      <a:r>
                        <a:rPr lang="it-IT" sz="1800" b="0" i="0" u="none" strike="noStrike">
                          <a:solidFill>
                            <a:srgbClr val="FF0000"/>
                          </a:solidFill>
                          <a:latin typeface="Times"/>
                        </a:rPr>
                        <a:t>Totale</a:t>
                      </a:r>
                    </a:p>
                  </a:txBody>
                  <a:tcPr marL="9525" marR="9525" marT="9525" marB="0">
                    <a:lnL>
                      <a:noFill/>
                    </a:lnL>
                    <a:lnR>
                      <a:noFill/>
                    </a:lnR>
                    <a:lnT>
                      <a:noFill/>
                    </a:lnT>
                    <a:lnB>
                      <a:noFill/>
                    </a:lnB>
                    <a:solidFill>
                      <a:srgbClr val="FFFF00"/>
                    </a:solidFill>
                  </a:tcPr>
                </a:tc>
                <a:tc>
                  <a:txBody>
                    <a:bodyPr/>
                    <a:lstStyle/>
                    <a:p>
                      <a:pPr algn="r" fontAlgn="b"/>
                      <a:r>
                        <a:rPr lang="it-IT" sz="1800" b="0" i="0" u="none" strike="noStrike" dirty="0">
                          <a:solidFill>
                            <a:srgbClr val="FF0000"/>
                          </a:solidFill>
                          <a:latin typeface="Times New Roman"/>
                        </a:rPr>
                        <a:t>6,6</a:t>
                      </a:r>
                    </a:p>
                  </a:txBody>
                  <a:tcPr marL="9525" marR="9525" marT="9525" marB="0" anchor="b">
                    <a:lnL>
                      <a:noFill/>
                    </a:lnL>
                    <a:lnR>
                      <a:noFill/>
                    </a:lnR>
                    <a:lnT>
                      <a:noFill/>
                    </a:lnT>
                    <a:lnB>
                      <a:noFill/>
                    </a:lnB>
                    <a:solidFill>
                      <a:srgbClr val="FFFF00"/>
                    </a:solid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0B14489F-EE4D-4428-ABB7-85C8F94E1578}" type="slidenum">
              <a:rPr lang="en-US" altLang="en-US"/>
              <a:pPr/>
              <a:t>32</a:t>
            </a:fld>
            <a:endParaRPr lang="en-US" altLang="en-US"/>
          </a:p>
        </p:txBody>
      </p:sp>
      <p:sp>
        <p:nvSpPr>
          <p:cNvPr id="1214466" name="Rectangle 2"/>
          <p:cNvSpPr>
            <a:spLocks noGrp="1" noChangeArrowheads="1"/>
          </p:cNvSpPr>
          <p:nvPr>
            <p:ph type="title"/>
          </p:nvPr>
        </p:nvSpPr>
        <p:spPr/>
        <p:txBody>
          <a:bodyPr/>
          <a:lstStyle/>
          <a:p>
            <a:r>
              <a:rPr lang="en-US" dirty="0" err="1" smtClean="0"/>
              <a:t>Richieste</a:t>
            </a:r>
            <a:r>
              <a:rPr lang="en-US" dirty="0" smtClean="0"/>
              <a:t> </a:t>
            </a:r>
            <a:r>
              <a:rPr lang="en-US" dirty="0" err="1" smtClean="0"/>
              <a:t>servizi</a:t>
            </a:r>
            <a:endParaRPr lang="it-IT" dirty="0"/>
          </a:p>
        </p:txBody>
      </p:sp>
      <p:sp>
        <p:nvSpPr>
          <p:cNvPr id="14" name="Text Box 4"/>
          <p:cNvSpPr txBox="1">
            <a:spLocks noChangeArrowheads="1"/>
          </p:cNvSpPr>
          <p:nvPr/>
        </p:nvSpPr>
        <p:spPr bwMode="auto">
          <a:xfrm>
            <a:off x="533400" y="3276600"/>
            <a:ext cx="8303363" cy="2554545"/>
          </a:xfrm>
          <a:prstGeom prst="rect">
            <a:avLst/>
          </a:prstGeom>
          <a:solidFill>
            <a:schemeClr val="accent2">
              <a:lumMod val="90000"/>
            </a:schemeClr>
          </a:solidFill>
          <a:ln w="9525">
            <a:noFill/>
            <a:miter lim="800000"/>
            <a:headEnd/>
            <a:tailEnd/>
          </a:ln>
          <a:effectLst/>
        </p:spPr>
        <p:txBody>
          <a:bodyPr wrap="none">
            <a:spAutoFit/>
          </a:bodyPr>
          <a:lstStyle/>
          <a:p>
            <a:r>
              <a:rPr lang="en-US" sz="1600" b="1" dirty="0" smtClean="0"/>
              <a:t>Lab. </a:t>
            </a:r>
            <a:r>
              <a:rPr lang="en-US" sz="1600" b="1" dirty="0" err="1" smtClean="0"/>
              <a:t>Elettronica</a:t>
            </a:r>
            <a:r>
              <a:rPr lang="en-US" sz="1600" b="1" dirty="0" smtClean="0"/>
              <a:t>:</a:t>
            </a:r>
          </a:p>
          <a:p>
            <a:r>
              <a:rPr lang="en-US" sz="1600" b="1" dirty="0" smtClean="0"/>
              <a:t>                            1 </a:t>
            </a:r>
            <a:r>
              <a:rPr lang="en-US" sz="1600" b="1" dirty="0" err="1" smtClean="0"/>
              <a:t>m.u</a:t>
            </a:r>
            <a:r>
              <a:rPr lang="en-US" sz="1600" b="1" dirty="0" smtClean="0"/>
              <a:t>. </a:t>
            </a:r>
            <a:r>
              <a:rPr lang="en-US" sz="1600" b="1" dirty="0" err="1" smtClean="0"/>
              <a:t>manutenzione</a:t>
            </a:r>
            <a:r>
              <a:rPr lang="en-US" sz="1600" b="1" dirty="0" smtClean="0"/>
              <a:t> e </a:t>
            </a:r>
            <a:r>
              <a:rPr lang="en-US" sz="1600" b="1" dirty="0" err="1" smtClean="0"/>
              <a:t>supporto</a:t>
            </a:r>
            <a:r>
              <a:rPr lang="en-US" sz="1600" b="1" dirty="0" smtClean="0"/>
              <a:t> </a:t>
            </a:r>
            <a:r>
              <a:rPr lang="en-US" sz="1600" b="1" dirty="0" err="1" smtClean="0"/>
              <a:t>manutenzione</a:t>
            </a:r>
            <a:r>
              <a:rPr lang="en-US" sz="1600" b="1" dirty="0" smtClean="0"/>
              <a:t> al CERN </a:t>
            </a:r>
          </a:p>
          <a:p>
            <a:r>
              <a:rPr lang="en-US" sz="1600" b="1" dirty="0" smtClean="0"/>
              <a:t>		        commissioning slow control </a:t>
            </a:r>
            <a:r>
              <a:rPr lang="en-US" sz="1600" b="1" dirty="0" err="1" smtClean="0"/>
              <a:t>CuOF-OFCu</a:t>
            </a:r>
            <a:r>
              <a:rPr lang="en-US" sz="1600" b="1" dirty="0" smtClean="0"/>
              <a:t> </a:t>
            </a:r>
          </a:p>
          <a:p>
            <a:r>
              <a:rPr lang="en-US" sz="1600" b="1" dirty="0" smtClean="0"/>
              <a:t>                            1 </a:t>
            </a:r>
            <a:r>
              <a:rPr lang="en-US" sz="1600" b="1" dirty="0" err="1"/>
              <a:t>m.u</a:t>
            </a:r>
            <a:r>
              <a:rPr lang="en-US" sz="1600" b="1" dirty="0"/>
              <a:t>. </a:t>
            </a:r>
            <a:r>
              <a:rPr lang="en-US" sz="1600" b="1" dirty="0" smtClean="0"/>
              <a:t>Commissioning TRB</a:t>
            </a:r>
          </a:p>
          <a:p>
            <a:r>
              <a:rPr lang="en-US" sz="1600" b="1" dirty="0" smtClean="0"/>
              <a:t>                            1 </a:t>
            </a:r>
            <a:r>
              <a:rPr lang="en-US" sz="1600" b="1" dirty="0" err="1" smtClean="0"/>
              <a:t>m.u</a:t>
            </a:r>
            <a:r>
              <a:rPr lang="en-US" sz="1600" b="1" dirty="0" smtClean="0"/>
              <a:t>. test </a:t>
            </a:r>
            <a:r>
              <a:rPr lang="en-US" sz="1600" b="1" dirty="0" err="1" smtClean="0"/>
              <a:t>irreggiamento</a:t>
            </a:r>
            <a:r>
              <a:rPr lang="en-US" sz="1600" b="1" dirty="0" smtClean="0"/>
              <a:t> </a:t>
            </a:r>
            <a:r>
              <a:rPr lang="en-US" sz="1600" b="1" dirty="0" err="1" smtClean="0"/>
              <a:t>nuovo</a:t>
            </a:r>
            <a:r>
              <a:rPr lang="en-US" sz="1600" b="1" dirty="0" smtClean="0"/>
              <a:t> </a:t>
            </a:r>
            <a:r>
              <a:rPr lang="en-US" sz="1600" b="1" dirty="0" err="1" smtClean="0"/>
              <a:t>mC</a:t>
            </a:r>
            <a:r>
              <a:rPr lang="en-US" sz="1600" b="1" dirty="0" smtClean="0"/>
              <a:t> </a:t>
            </a:r>
          </a:p>
          <a:p>
            <a:r>
              <a:rPr lang="en-US" sz="1600" b="1" dirty="0" smtClean="0"/>
              <a:t>                            5 </a:t>
            </a:r>
            <a:r>
              <a:rPr lang="en-US" sz="1600" b="1" dirty="0" err="1" smtClean="0"/>
              <a:t>m.u</a:t>
            </a:r>
            <a:r>
              <a:rPr lang="en-US" sz="1600" b="1" dirty="0" smtClean="0"/>
              <a:t>. </a:t>
            </a:r>
            <a:r>
              <a:rPr lang="en-US" sz="1600" b="1" dirty="0" err="1" smtClean="0"/>
              <a:t>manutenzione</a:t>
            </a:r>
            <a:r>
              <a:rPr lang="en-US" sz="1600" b="1" dirty="0" smtClean="0"/>
              <a:t> </a:t>
            </a:r>
            <a:r>
              <a:rPr lang="en-US" sz="1600" b="1" dirty="0" err="1" smtClean="0"/>
              <a:t>camere</a:t>
            </a:r>
            <a:r>
              <a:rPr lang="en-US" sz="1600" b="1" dirty="0" smtClean="0"/>
              <a:t> </a:t>
            </a:r>
            <a:r>
              <a:rPr lang="en-US" sz="1600" b="1" dirty="0" err="1" smtClean="0"/>
              <a:t>durante</a:t>
            </a:r>
            <a:r>
              <a:rPr lang="en-US" sz="1600" b="1" dirty="0" smtClean="0"/>
              <a:t> LS1 al CERN </a:t>
            </a:r>
          </a:p>
          <a:p>
            <a:r>
              <a:rPr lang="en-US" sz="1600" b="1" dirty="0" smtClean="0"/>
              <a:t>		         </a:t>
            </a:r>
            <a:r>
              <a:rPr lang="en-US" sz="1600" b="1" dirty="0" err="1" smtClean="0"/>
              <a:t>manutenzione</a:t>
            </a:r>
            <a:r>
              <a:rPr lang="en-US" sz="1600" b="1" dirty="0" smtClean="0"/>
              <a:t> a LNL </a:t>
            </a:r>
            <a:r>
              <a:rPr lang="en-US" sz="1600" b="1" dirty="0" err="1" smtClean="0"/>
              <a:t>preparazione</a:t>
            </a:r>
            <a:r>
              <a:rPr lang="en-US" sz="1600" b="1" dirty="0" smtClean="0"/>
              <a:t> </a:t>
            </a:r>
            <a:r>
              <a:rPr lang="en-US" sz="1600" b="1" dirty="0" err="1" smtClean="0"/>
              <a:t>manutenzione</a:t>
            </a:r>
            <a:r>
              <a:rPr lang="en-US" sz="1600" b="1" dirty="0" smtClean="0"/>
              <a:t> al CERN, </a:t>
            </a:r>
          </a:p>
          <a:p>
            <a:r>
              <a:rPr lang="en-US" sz="1600" b="1" dirty="0" smtClean="0"/>
              <a:t>		         </a:t>
            </a:r>
            <a:r>
              <a:rPr lang="en-US" sz="1600" b="1" dirty="0" err="1" smtClean="0"/>
              <a:t>studi</a:t>
            </a:r>
            <a:r>
              <a:rPr lang="en-US" sz="1600" b="1" dirty="0" smtClean="0"/>
              <a:t> </a:t>
            </a:r>
            <a:r>
              <a:rPr lang="en-US" sz="1600" b="1" dirty="0" err="1" smtClean="0"/>
              <a:t>di</a:t>
            </a:r>
            <a:r>
              <a:rPr lang="en-US" sz="1600" b="1" dirty="0" smtClean="0"/>
              <a:t> “</a:t>
            </a:r>
            <a:r>
              <a:rPr lang="en-US" sz="1600" b="1" dirty="0" err="1" smtClean="0"/>
              <a:t>longevità</a:t>
            </a:r>
            <a:r>
              <a:rPr lang="en-US" sz="1600" b="1" dirty="0" smtClean="0"/>
              <a:t>” a LNL.</a:t>
            </a:r>
            <a:endParaRPr lang="en-US" sz="1600" b="1" dirty="0"/>
          </a:p>
          <a:p>
            <a:r>
              <a:rPr lang="en-US" sz="1600" b="1" dirty="0" smtClean="0"/>
              <a:t>Off. </a:t>
            </a:r>
            <a:r>
              <a:rPr lang="en-US" sz="1600" b="1" dirty="0" err="1" smtClean="0"/>
              <a:t>Mecc</a:t>
            </a:r>
            <a:r>
              <a:rPr lang="en-US" sz="1600" b="1" dirty="0" smtClean="0"/>
              <a:t>.            1 </a:t>
            </a:r>
            <a:r>
              <a:rPr lang="en-US" sz="1600" b="1" dirty="0" err="1" smtClean="0"/>
              <a:t>m.u</a:t>
            </a:r>
            <a:r>
              <a:rPr lang="en-US" sz="1600" b="1" dirty="0" smtClean="0"/>
              <a:t>. </a:t>
            </a:r>
            <a:r>
              <a:rPr lang="en-US" sz="1600" b="1" dirty="0" err="1" smtClean="0"/>
              <a:t>attrezzi</a:t>
            </a:r>
            <a:r>
              <a:rPr lang="en-US" sz="1600" b="1" dirty="0" smtClean="0"/>
              <a:t>/</a:t>
            </a:r>
            <a:r>
              <a:rPr lang="en-US" sz="1600" b="1" dirty="0" err="1" smtClean="0"/>
              <a:t>supporti</a:t>
            </a:r>
            <a:r>
              <a:rPr lang="en-US" sz="1600" b="1" dirty="0" smtClean="0"/>
              <a:t> per test </a:t>
            </a:r>
            <a:r>
              <a:rPr lang="en-US" sz="1600" b="1" dirty="0" err="1" smtClean="0"/>
              <a:t>irraggiamento</a:t>
            </a:r>
            <a:endParaRPr lang="en-US" sz="1600" b="1" dirty="0" smtClean="0"/>
          </a:p>
          <a:p>
            <a:r>
              <a:rPr lang="en-US" sz="1600" b="1" dirty="0" err="1" smtClean="0"/>
              <a:t>Uff.Tecn</a:t>
            </a:r>
            <a:r>
              <a:rPr lang="en-US" sz="1600" b="1" dirty="0" smtClean="0"/>
              <a:t>.              1 </a:t>
            </a:r>
            <a:r>
              <a:rPr lang="en-US" sz="1600" b="1" dirty="0" err="1" smtClean="0"/>
              <a:t>m.u</a:t>
            </a:r>
            <a:r>
              <a:rPr lang="en-US" sz="1600" b="1" dirty="0" smtClean="0"/>
              <a:t> </a:t>
            </a:r>
            <a:r>
              <a:rPr lang="en-US" sz="1600" b="1" dirty="0" err="1" smtClean="0"/>
              <a:t>disegno</a:t>
            </a:r>
            <a:r>
              <a:rPr lang="en-US" sz="1600" b="1" dirty="0" smtClean="0"/>
              <a:t> </a:t>
            </a:r>
            <a:r>
              <a:rPr lang="en-US" sz="1600" b="1" dirty="0" err="1" smtClean="0"/>
              <a:t>attrezzi</a:t>
            </a:r>
            <a:r>
              <a:rPr lang="en-US" sz="1600" b="1" dirty="0" smtClean="0"/>
              <a:t>/</a:t>
            </a:r>
            <a:r>
              <a:rPr lang="en-US" sz="1600" b="1" dirty="0" err="1" smtClean="0"/>
              <a:t>supporti</a:t>
            </a:r>
            <a:r>
              <a:rPr lang="en-US" sz="1600" b="1" dirty="0" smtClean="0"/>
              <a:t> DT TRB test </a:t>
            </a:r>
            <a:r>
              <a:rPr lang="en-US" sz="1600" b="1" dirty="0" err="1" smtClean="0"/>
              <a:t>irraggiamento</a:t>
            </a:r>
            <a:endParaRPr lang="en-US" sz="1600" b="1" dirty="0" smtClean="0"/>
          </a:p>
        </p:txBody>
      </p:sp>
      <p:sp>
        <p:nvSpPr>
          <p:cNvPr id="15" name="Text Box 4"/>
          <p:cNvSpPr txBox="1">
            <a:spLocks noChangeArrowheads="1"/>
          </p:cNvSpPr>
          <p:nvPr/>
        </p:nvSpPr>
        <p:spPr bwMode="auto">
          <a:xfrm>
            <a:off x="504770" y="6197025"/>
            <a:ext cx="7738657" cy="584775"/>
          </a:xfrm>
          <a:prstGeom prst="rect">
            <a:avLst/>
          </a:prstGeom>
          <a:solidFill>
            <a:schemeClr val="accent1"/>
          </a:solidFill>
          <a:ln w="9525">
            <a:noFill/>
            <a:miter lim="800000"/>
            <a:headEnd/>
            <a:tailEnd/>
          </a:ln>
          <a:effectLst/>
        </p:spPr>
        <p:txBody>
          <a:bodyPr wrap="none">
            <a:spAutoFit/>
          </a:bodyPr>
          <a:lstStyle/>
          <a:p>
            <a:r>
              <a:rPr lang="en-US" sz="1600" b="1" dirty="0" smtClean="0"/>
              <a:t> Serv</a:t>
            </a:r>
            <a:r>
              <a:rPr lang="en-US" sz="1600" b="1" dirty="0"/>
              <a:t>. </a:t>
            </a:r>
            <a:r>
              <a:rPr lang="en-US" sz="1600" b="1" dirty="0" err="1"/>
              <a:t>Calcolo</a:t>
            </a:r>
            <a:r>
              <a:rPr lang="en-US" sz="1600" b="1" dirty="0"/>
              <a:t> :  24 </a:t>
            </a:r>
            <a:r>
              <a:rPr lang="en-US" sz="1600" b="1" dirty="0" err="1"/>
              <a:t>m.u</a:t>
            </a:r>
            <a:r>
              <a:rPr lang="en-US" sz="1600" b="1" dirty="0"/>
              <a:t>.   </a:t>
            </a:r>
            <a:r>
              <a:rPr lang="en-US" sz="1600" b="1" dirty="0" err="1"/>
              <a:t>Supporto</a:t>
            </a:r>
            <a:r>
              <a:rPr lang="en-US" sz="1600" b="1" dirty="0"/>
              <a:t> cluster locale  CMS, </a:t>
            </a:r>
            <a:r>
              <a:rPr lang="en-US" sz="1600" b="1" dirty="0" err="1"/>
              <a:t>supporto</a:t>
            </a:r>
            <a:r>
              <a:rPr lang="en-US" sz="1600" b="1" dirty="0"/>
              <a:t> CMS center,</a:t>
            </a:r>
          </a:p>
          <a:p>
            <a:r>
              <a:rPr lang="en-US" sz="1600" b="1" dirty="0"/>
              <a:t>                                        </a:t>
            </a:r>
            <a:r>
              <a:rPr lang="en-US" sz="1600" b="1" dirty="0" smtClean="0"/>
              <a:t>maintenance/operations/</a:t>
            </a:r>
            <a:r>
              <a:rPr lang="en-US" sz="1600" b="1" dirty="0" err="1" smtClean="0"/>
              <a:t>sviluppi</a:t>
            </a:r>
            <a:r>
              <a:rPr lang="en-US" sz="1600" b="1" dirty="0" smtClean="0"/>
              <a:t> </a:t>
            </a:r>
            <a:r>
              <a:rPr lang="en-US" sz="1600" b="1" dirty="0"/>
              <a:t>T2 </a:t>
            </a:r>
            <a:r>
              <a:rPr lang="en-US" sz="1600" b="1" dirty="0" smtClean="0"/>
              <a:t>Pd-</a:t>
            </a:r>
            <a:r>
              <a:rPr lang="en-US" sz="1600" b="1" dirty="0" err="1" smtClean="0"/>
              <a:t>Legnaro</a:t>
            </a:r>
            <a:endParaRPr lang="en-US" sz="1600" b="1" dirty="0" smtClean="0"/>
          </a:p>
        </p:txBody>
      </p:sp>
      <p:sp>
        <p:nvSpPr>
          <p:cNvPr id="16" name="TextBox 15"/>
          <p:cNvSpPr txBox="1"/>
          <p:nvPr/>
        </p:nvSpPr>
        <p:spPr>
          <a:xfrm>
            <a:off x="411154" y="1062335"/>
            <a:ext cx="1114536" cy="400110"/>
          </a:xfrm>
          <a:prstGeom prst="rect">
            <a:avLst/>
          </a:prstGeom>
          <a:solidFill>
            <a:schemeClr val="accent2">
              <a:lumMod val="90000"/>
            </a:schemeClr>
          </a:solidFill>
        </p:spPr>
        <p:txBody>
          <a:bodyPr wrap="none" rtlCol="0">
            <a:spAutoFit/>
          </a:bodyPr>
          <a:lstStyle/>
          <a:p>
            <a:r>
              <a:rPr lang="en-US" sz="2000" dirty="0" smtClean="0"/>
              <a:t>Tracker:</a:t>
            </a:r>
            <a:endParaRPr lang="it-IT" sz="2000" dirty="0"/>
          </a:p>
        </p:txBody>
      </p:sp>
      <p:sp>
        <p:nvSpPr>
          <p:cNvPr id="17" name="TextBox 16"/>
          <p:cNvSpPr txBox="1"/>
          <p:nvPr/>
        </p:nvSpPr>
        <p:spPr>
          <a:xfrm>
            <a:off x="504770" y="2876490"/>
            <a:ext cx="569836" cy="400110"/>
          </a:xfrm>
          <a:prstGeom prst="rect">
            <a:avLst/>
          </a:prstGeom>
          <a:solidFill>
            <a:schemeClr val="accent2">
              <a:lumMod val="90000"/>
            </a:schemeClr>
          </a:solidFill>
        </p:spPr>
        <p:txBody>
          <a:bodyPr wrap="none" rtlCol="0">
            <a:spAutoFit/>
          </a:bodyPr>
          <a:lstStyle/>
          <a:p>
            <a:r>
              <a:rPr lang="en-US" sz="2000" dirty="0" smtClean="0"/>
              <a:t>DT:</a:t>
            </a:r>
            <a:endParaRPr lang="it-IT" sz="2000" dirty="0"/>
          </a:p>
        </p:txBody>
      </p:sp>
      <p:sp>
        <p:nvSpPr>
          <p:cNvPr id="9" name="Rectangle 8"/>
          <p:cNvSpPr/>
          <p:nvPr/>
        </p:nvSpPr>
        <p:spPr>
          <a:xfrm>
            <a:off x="1710140" y="1339146"/>
            <a:ext cx="7433860" cy="1198277"/>
          </a:xfrm>
          <a:prstGeom prst="rect">
            <a:avLst/>
          </a:prstGeom>
          <a:solidFill>
            <a:schemeClr val="accent2">
              <a:lumMod val="90000"/>
            </a:schemeClr>
          </a:solidFill>
        </p:spPr>
        <p:txBody>
          <a:bodyPr wrap="square">
            <a:spAutoFit/>
          </a:bodyPr>
          <a:lstStyle/>
          <a:p>
            <a:pPr>
              <a:lnSpc>
                <a:spcPct val="115000"/>
              </a:lnSpc>
              <a:spcAft>
                <a:spcPts val="1000"/>
              </a:spcAft>
            </a:pPr>
            <a:r>
              <a:rPr lang="it-IT" sz="1600" b="1" dirty="0" smtClean="0">
                <a:latin typeface="Times New Roman" pitchFamily="18" charset="0"/>
                <a:ea typeface="Calibri"/>
                <a:cs typeface="Times New Roman" pitchFamily="18" charset="0"/>
              </a:rPr>
              <a:t>Preparazione e test ROC	                                                4 m/u            LE</a:t>
            </a:r>
          </a:p>
          <a:p>
            <a:pPr>
              <a:lnSpc>
                <a:spcPct val="115000"/>
              </a:lnSpc>
              <a:spcAft>
                <a:spcPts val="1000"/>
              </a:spcAft>
            </a:pPr>
            <a:r>
              <a:rPr lang="it-IT" sz="1600" b="1" dirty="0" smtClean="0">
                <a:latin typeface="Times New Roman" pitchFamily="18" charset="0"/>
                <a:ea typeface="Calibri"/>
                <a:cs typeface="Times New Roman" pitchFamily="18" charset="0"/>
              </a:rPr>
              <a:t>Manutenzione macchina radiogena/linea SIRAD                   2 m/u            LE</a:t>
            </a:r>
          </a:p>
          <a:p>
            <a:pPr>
              <a:lnSpc>
                <a:spcPct val="115000"/>
              </a:lnSpc>
              <a:spcAft>
                <a:spcPts val="1000"/>
              </a:spcAft>
            </a:pPr>
            <a:r>
              <a:rPr lang="it-IT" sz="1600" b="1" dirty="0" smtClean="0">
                <a:latin typeface="Times New Roman" pitchFamily="18" charset="0"/>
                <a:ea typeface="Calibri"/>
                <a:cs typeface="Times New Roman" pitchFamily="18" charset="0"/>
              </a:rPr>
              <a:t>Supporti meccanici per test ed irraggiamenti                         1 m/u            OM</a:t>
            </a:r>
            <a:endParaRPr lang="it-IT" sz="1600" b="1" dirty="0">
              <a:latin typeface="Times New Roman" pitchFamily="18" charset="0"/>
              <a:ea typeface="Calibri"/>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E4D6902B-A5DE-459A-8033-88BB6FBFF2EB}" type="slidenum">
              <a:rPr lang="en-US" altLang="en-US"/>
              <a:pPr/>
              <a:t>33</a:t>
            </a:fld>
            <a:endParaRPr lang="en-US" altLang="en-US"/>
          </a:p>
        </p:txBody>
      </p:sp>
      <p:sp>
        <p:nvSpPr>
          <p:cNvPr id="1208324" name="Rectangle 4"/>
          <p:cNvSpPr>
            <a:spLocks noGrp="1" noChangeArrowheads="1"/>
          </p:cNvSpPr>
          <p:nvPr>
            <p:ph type="title"/>
          </p:nvPr>
        </p:nvSpPr>
        <p:spPr/>
        <p:txBody>
          <a:bodyPr/>
          <a:lstStyle/>
          <a:p>
            <a:r>
              <a:rPr lang="en-US" dirty="0" err="1"/>
              <a:t>Richieste</a:t>
            </a:r>
            <a:r>
              <a:rPr lang="en-US" dirty="0"/>
              <a:t> </a:t>
            </a:r>
            <a:r>
              <a:rPr lang="en-US" dirty="0" err="1" smtClean="0"/>
              <a:t>finanziarie</a:t>
            </a:r>
            <a:r>
              <a:rPr lang="en-US" dirty="0" smtClean="0"/>
              <a:t> 2015</a:t>
            </a:r>
            <a:endParaRPr lang="it-IT" dirty="0"/>
          </a:p>
        </p:txBody>
      </p:sp>
      <p:sp>
        <p:nvSpPr>
          <p:cNvPr id="1208329" name="Slide Number Placeholder 5"/>
          <p:cNvSpPr txBox="1">
            <a:spLocks noGrp="1"/>
          </p:cNvSpPr>
          <p:nvPr/>
        </p:nvSpPr>
        <p:spPr bwMode="auto">
          <a:xfrm>
            <a:off x="8382000" y="6553200"/>
            <a:ext cx="533400" cy="228600"/>
          </a:xfrm>
          <a:prstGeom prst="rect">
            <a:avLst/>
          </a:prstGeom>
          <a:noFill/>
          <a:ln w="9525">
            <a:noFill/>
            <a:miter lim="800000"/>
            <a:headEnd/>
            <a:tailEnd/>
          </a:ln>
        </p:spPr>
        <p:txBody>
          <a:bodyPr wrap="none" lIns="92075" tIns="46038" rIns="92075" bIns="46038" anchor="ctr"/>
          <a:lstStyle/>
          <a:p>
            <a:pPr algn="r"/>
            <a:fld id="{8AAE69CD-BA67-42BF-9DFB-7A8D84C0DAF4}" type="slidenum">
              <a:rPr lang="en-US" sz="1200">
                <a:ea typeface="ＭＳ Ｐゴシック" pitchFamily="34" charset="-128"/>
              </a:rPr>
              <a:pPr algn="r"/>
              <a:t>33</a:t>
            </a:fld>
            <a:endParaRPr lang="en-US" sz="1200">
              <a:ea typeface="ＭＳ Ｐゴシック" pitchFamily="34" charset="-128"/>
            </a:endParaRPr>
          </a:p>
        </p:txBody>
      </p:sp>
      <p:sp>
        <p:nvSpPr>
          <p:cNvPr id="13" name="TextBox 12"/>
          <p:cNvSpPr txBox="1"/>
          <p:nvPr/>
        </p:nvSpPr>
        <p:spPr>
          <a:xfrm>
            <a:off x="2743200" y="2827741"/>
            <a:ext cx="4891724" cy="400110"/>
          </a:xfrm>
          <a:prstGeom prst="rect">
            <a:avLst/>
          </a:prstGeom>
          <a:solidFill>
            <a:schemeClr val="accent2">
              <a:lumMod val="90000"/>
            </a:schemeClr>
          </a:solidFill>
        </p:spPr>
        <p:txBody>
          <a:bodyPr wrap="none" rtlCol="0">
            <a:spAutoFit/>
          </a:bodyPr>
          <a:lstStyle/>
          <a:p>
            <a:r>
              <a:rPr lang="en-US" sz="2000" dirty="0" smtClean="0">
                <a:solidFill>
                  <a:srgbClr val="FF0000"/>
                </a:solidFill>
              </a:rPr>
              <a:t>Gran </a:t>
            </a:r>
            <a:r>
              <a:rPr lang="en-US" sz="2000" dirty="0" err="1" smtClean="0">
                <a:solidFill>
                  <a:srgbClr val="FF0000"/>
                </a:solidFill>
              </a:rPr>
              <a:t>Totale</a:t>
            </a:r>
            <a:r>
              <a:rPr lang="en-US" sz="2000" dirty="0" smtClean="0">
                <a:solidFill>
                  <a:srgbClr val="FF0000"/>
                </a:solidFill>
              </a:rPr>
              <a:t>:         </a:t>
            </a:r>
            <a:r>
              <a:rPr lang="it-IT" sz="2000" dirty="0" smtClean="0">
                <a:solidFill>
                  <a:srgbClr val="FF0000"/>
                </a:solidFill>
              </a:rPr>
              <a:t>107  m.u.          436 k€ </a:t>
            </a:r>
            <a:endParaRPr lang="it-IT" sz="2000" dirty="0">
              <a:solidFill>
                <a:srgbClr val="FF0000"/>
              </a:solidFill>
            </a:endParaRPr>
          </a:p>
        </p:txBody>
      </p:sp>
      <p:sp>
        <p:nvSpPr>
          <p:cNvPr id="30" name="TextBox 29"/>
          <p:cNvSpPr txBox="1"/>
          <p:nvPr/>
        </p:nvSpPr>
        <p:spPr>
          <a:xfrm>
            <a:off x="3733800" y="981081"/>
            <a:ext cx="176847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kern="0" dirty="0" err="1" smtClean="0">
                <a:solidFill>
                  <a:srgbClr val="FF0000"/>
                </a:solidFill>
                <a:latin typeface="Times New Roman"/>
              </a:rPr>
              <a:t>Missioni</a:t>
            </a:r>
            <a:endParaRPr kumimoji="0" lang="it-IT" sz="1800" b="1" i="0" u="none" strike="noStrike" kern="0" cap="none" spc="0" normalizeH="0" baseline="0" noProof="0" dirty="0">
              <a:ln>
                <a:noFill/>
              </a:ln>
              <a:solidFill>
                <a:srgbClr val="FF0000"/>
              </a:solidFill>
              <a:effectLst/>
              <a:uLnTx/>
              <a:uFillTx/>
              <a:latin typeface="Times New Roman"/>
            </a:endParaRPr>
          </a:p>
        </p:txBody>
      </p:sp>
      <p:sp>
        <p:nvSpPr>
          <p:cNvPr id="2355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235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31" name="TextBox 30"/>
          <p:cNvSpPr txBox="1"/>
          <p:nvPr/>
        </p:nvSpPr>
        <p:spPr>
          <a:xfrm>
            <a:off x="1295400" y="1350413"/>
            <a:ext cx="6629400" cy="1477328"/>
          </a:xfrm>
          <a:prstGeom prst="rect">
            <a:avLst/>
          </a:prstGeom>
          <a:noFill/>
        </p:spPr>
        <p:txBody>
          <a:bodyPr wrap="square" rtlCol="0">
            <a:spAutoFit/>
          </a:bodyPr>
          <a:lstStyle/>
          <a:p>
            <a:pPr>
              <a:buFont typeface="Arial" pitchFamily="34" charset="0"/>
              <a:buChar char="•"/>
            </a:pPr>
            <a:r>
              <a:rPr lang="it-IT" sz="1800" dirty="0" smtClean="0"/>
              <a:t>Metabolismo Totale 28,4(FTE)*(3,8+1)</a:t>
            </a:r>
            <a:r>
              <a:rPr lang="it-IT" sz="1800" b="1" dirty="0" smtClean="0"/>
              <a:t>		 </a:t>
            </a:r>
            <a:r>
              <a:rPr lang="it-IT" sz="1800" dirty="0" smtClean="0"/>
              <a:t>137</a:t>
            </a:r>
          </a:p>
          <a:p>
            <a:pPr>
              <a:buFont typeface="Arial" pitchFamily="34" charset="0"/>
              <a:buChar char="•"/>
            </a:pPr>
            <a:r>
              <a:rPr lang="en-US" sz="1800" dirty="0" smtClean="0"/>
              <a:t> </a:t>
            </a:r>
            <a:r>
              <a:rPr lang="en-US" sz="1800" dirty="0" err="1" smtClean="0"/>
              <a:t>Responsabilità</a:t>
            </a:r>
            <a:r>
              <a:rPr lang="en-US" sz="1800" dirty="0" smtClean="0"/>
              <a:t> (30 mu)				 114</a:t>
            </a:r>
          </a:p>
          <a:p>
            <a:pPr>
              <a:buFont typeface="Arial" pitchFamily="34" charset="0"/>
              <a:buChar char="•"/>
            </a:pPr>
            <a:r>
              <a:rPr lang="en-US" sz="1800" dirty="0" err="1" smtClean="0"/>
              <a:t>Tecnici</a:t>
            </a:r>
            <a:r>
              <a:rPr lang="en-US" sz="1800" dirty="0" smtClean="0"/>
              <a:t> </a:t>
            </a:r>
            <a:r>
              <a:rPr lang="en-US" sz="1800" dirty="0" err="1" smtClean="0"/>
              <a:t>riparazioni</a:t>
            </a:r>
            <a:r>
              <a:rPr lang="en-US" sz="1800" dirty="0" smtClean="0"/>
              <a:t> </a:t>
            </a:r>
            <a:r>
              <a:rPr lang="en-US" sz="1800" dirty="0" err="1" smtClean="0"/>
              <a:t>straordinarie</a:t>
            </a:r>
            <a:r>
              <a:rPr lang="en-US" sz="1800" dirty="0" smtClean="0"/>
              <a:t> (1 mu)		     4</a:t>
            </a:r>
          </a:p>
          <a:p>
            <a:pPr>
              <a:buFont typeface="Arial" pitchFamily="34" charset="0"/>
              <a:buChar char="•"/>
            </a:pPr>
            <a:r>
              <a:rPr lang="en-US" sz="1800" dirty="0" smtClean="0"/>
              <a:t> ESP/EPR (96 mu pledged: 28,4*1.5 mu)		 162</a:t>
            </a:r>
          </a:p>
          <a:p>
            <a:pPr>
              <a:buFont typeface="Arial" pitchFamily="34" charset="0"/>
              <a:buChar char="•"/>
            </a:pPr>
            <a:r>
              <a:rPr lang="en-US" sz="1800" dirty="0" smtClean="0"/>
              <a:t> </a:t>
            </a:r>
            <a:r>
              <a:rPr lang="en-US" sz="1800" dirty="0" err="1" smtClean="0"/>
              <a:t>Fase</a:t>
            </a:r>
            <a:r>
              <a:rPr lang="en-US" sz="1800" dirty="0" smtClean="0"/>
              <a:t> 1 Test e </a:t>
            </a:r>
            <a:r>
              <a:rPr lang="en-US" sz="1800" dirty="0" err="1" smtClean="0"/>
              <a:t>integrazione</a:t>
            </a:r>
            <a:r>
              <a:rPr lang="en-US" sz="1800" dirty="0" smtClean="0"/>
              <a:t> </a:t>
            </a:r>
            <a:r>
              <a:rPr lang="en-US" sz="1800" dirty="0" err="1" smtClean="0"/>
              <a:t>schede</a:t>
            </a:r>
            <a:r>
              <a:rPr lang="en-US" sz="1800" dirty="0" smtClean="0"/>
              <a:t> </a:t>
            </a:r>
            <a:r>
              <a:rPr lang="en-US" sz="1800" dirty="0" err="1" smtClean="0"/>
              <a:t>Twinmux</a:t>
            </a:r>
            <a:r>
              <a:rPr lang="en-US" sz="1800" dirty="0" smtClean="0"/>
              <a:t> (5 mu)      19</a:t>
            </a:r>
            <a:r>
              <a:rPr lang="en-US" sz="1800" b="1" dirty="0" smtClean="0"/>
              <a:t>	</a:t>
            </a:r>
            <a:endParaRPr lang="it-IT" sz="1800" dirty="0"/>
          </a:p>
        </p:txBody>
      </p:sp>
      <p:sp>
        <p:nvSpPr>
          <p:cNvPr id="32" name="TextBox 31"/>
          <p:cNvSpPr txBox="1"/>
          <p:nvPr/>
        </p:nvSpPr>
        <p:spPr>
          <a:xfrm>
            <a:off x="1062038" y="3412517"/>
            <a:ext cx="6477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kern="0" dirty="0" err="1" smtClean="0">
                <a:solidFill>
                  <a:srgbClr val="FF0000"/>
                </a:solidFill>
                <a:latin typeface="Times New Roman"/>
              </a:rPr>
              <a:t>Costruzione</a:t>
            </a:r>
            <a:r>
              <a:rPr kumimoji="0" lang="en-US" sz="1800" b="1" kern="0" dirty="0" smtClean="0">
                <a:solidFill>
                  <a:srgbClr val="FF0000"/>
                </a:solidFill>
                <a:latin typeface="Times New Roman"/>
              </a:rPr>
              <a:t> </a:t>
            </a:r>
            <a:r>
              <a:rPr kumimoji="0" lang="en-US" sz="1800" b="1" kern="0" dirty="0" err="1" smtClean="0">
                <a:solidFill>
                  <a:srgbClr val="FF0000"/>
                </a:solidFill>
                <a:latin typeface="Times New Roman"/>
              </a:rPr>
              <a:t>Apparati</a:t>
            </a:r>
            <a:r>
              <a:rPr kumimoji="0" lang="en-US" sz="1800" b="1" kern="0" dirty="0" smtClean="0">
                <a:solidFill>
                  <a:srgbClr val="FF0000"/>
                </a:solidFill>
                <a:latin typeface="Times New Roman"/>
              </a:rPr>
              <a:t>  DT  (210 k€ </a:t>
            </a:r>
            <a:r>
              <a:rPr kumimoji="0" lang="en-US" sz="1800" b="1" kern="0" dirty="0" err="1" smtClean="0">
                <a:solidFill>
                  <a:srgbClr val="FF0000"/>
                </a:solidFill>
                <a:latin typeface="Times New Roman"/>
              </a:rPr>
              <a:t>già</a:t>
            </a:r>
            <a:r>
              <a:rPr kumimoji="0" lang="en-US" sz="1800" b="1" kern="0" dirty="0" smtClean="0">
                <a:solidFill>
                  <a:srgbClr val="FF0000"/>
                </a:solidFill>
                <a:latin typeface="Times New Roman"/>
              </a:rPr>
              <a:t> </a:t>
            </a:r>
            <a:r>
              <a:rPr kumimoji="0" lang="en-US" sz="1800" b="1" kern="0" dirty="0" err="1" smtClean="0">
                <a:solidFill>
                  <a:srgbClr val="FF0000"/>
                </a:solidFill>
                <a:latin typeface="Times New Roman"/>
              </a:rPr>
              <a:t>nel</a:t>
            </a:r>
            <a:r>
              <a:rPr kumimoji="0" lang="en-US" sz="1800" b="1" kern="0" dirty="0" smtClean="0">
                <a:solidFill>
                  <a:srgbClr val="FF0000"/>
                </a:solidFill>
                <a:latin typeface="Times New Roman"/>
              </a:rPr>
              <a:t> </a:t>
            </a:r>
            <a:r>
              <a:rPr kumimoji="0" lang="en-US" sz="1800" b="1" kern="0" dirty="0" err="1" smtClean="0">
                <a:solidFill>
                  <a:srgbClr val="FF0000"/>
                </a:solidFill>
                <a:latin typeface="Times New Roman"/>
              </a:rPr>
              <a:t>costbook</a:t>
            </a:r>
            <a:r>
              <a:rPr kumimoji="0" lang="en-US" sz="1800" b="1" kern="0" dirty="0" smtClean="0">
                <a:solidFill>
                  <a:srgbClr val="FF0000"/>
                </a:solidFill>
                <a:latin typeface="Times New Roman"/>
              </a:rPr>
              <a:t> </a:t>
            </a:r>
            <a:r>
              <a:rPr kumimoji="0" lang="en-US" sz="1800" b="1" kern="0" dirty="0" err="1" smtClean="0">
                <a:solidFill>
                  <a:srgbClr val="FF0000"/>
                </a:solidFill>
                <a:latin typeface="Times New Roman"/>
              </a:rPr>
              <a:t>approvato</a:t>
            </a:r>
            <a:r>
              <a:rPr kumimoji="0" lang="en-US" sz="1800" b="1" kern="0" dirty="0" smtClean="0">
                <a:solidFill>
                  <a:srgbClr val="FF0000"/>
                </a:solidFill>
                <a:latin typeface="Times New Roman"/>
              </a:rPr>
              <a:t> ) </a:t>
            </a:r>
            <a:endParaRPr kumimoji="0" lang="it-IT" sz="1800" b="1" i="0" u="none" strike="noStrike" kern="0" cap="none" spc="0" normalizeH="0" baseline="0" noProof="0" dirty="0">
              <a:ln>
                <a:noFill/>
              </a:ln>
              <a:solidFill>
                <a:srgbClr val="FF0000"/>
              </a:solidFill>
              <a:effectLst/>
              <a:uLnTx/>
              <a:uFillTx/>
              <a:latin typeface="Times New Roman"/>
            </a:endParaRPr>
          </a:p>
        </p:txBody>
      </p:sp>
      <p:sp>
        <p:nvSpPr>
          <p:cNvPr id="33" name="Rectangle 32"/>
          <p:cNvSpPr/>
          <p:nvPr/>
        </p:nvSpPr>
        <p:spPr>
          <a:xfrm>
            <a:off x="1981200" y="3935737"/>
            <a:ext cx="5557838" cy="677108"/>
          </a:xfrm>
          <a:prstGeom prst="rect">
            <a:avLst/>
          </a:prstGeom>
        </p:spPr>
        <p:txBody>
          <a:bodyPr wrap="square">
            <a:spAutoFit/>
          </a:bodyPr>
          <a:lstStyle/>
          <a:p>
            <a:r>
              <a:rPr lang="it-IT" sz="1800" dirty="0" smtClean="0"/>
              <a:t>produzione delle boards TWINMUX e la loro installazione e collaudo in CMS		</a:t>
            </a:r>
            <a:r>
              <a:rPr lang="it-IT" sz="2000" dirty="0" smtClean="0">
                <a:solidFill>
                  <a:srgbClr val="FF0000"/>
                </a:solidFill>
              </a:rPr>
              <a:t>210 k€</a:t>
            </a:r>
            <a:endParaRPr lang="it-IT" sz="2000" dirty="0">
              <a:solidFill>
                <a:srgbClr val="FF0000"/>
              </a:solidFill>
            </a:endParaRPr>
          </a:p>
        </p:txBody>
      </p:sp>
      <p:sp>
        <p:nvSpPr>
          <p:cNvPr id="34" name="TextBox 33"/>
          <p:cNvSpPr txBox="1"/>
          <p:nvPr/>
        </p:nvSpPr>
        <p:spPr>
          <a:xfrm>
            <a:off x="304800" y="4623376"/>
            <a:ext cx="8610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kern="0" dirty="0" err="1" smtClean="0">
                <a:solidFill>
                  <a:srgbClr val="FF0000"/>
                </a:solidFill>
                <a:latin typeface="Times New Roman"/>
              </a:rPr>
              <a:t>Costruzione</a:t>
            </a:r>
            <a:r>
              <a:rPr kumimoji="0" lang="en-US" sz="1800" b="1" kern="0" dirty="0" smtClean="0">
                <a:solidFill>
                  <a:srgbClr val="FF0000"/>
                </a:solidFill>
                <a:latin typeface="Times New Roman"/>
              </a:rPr>
              <a:t> </a:t>
            </a:r>
            <a:r>
              <a:rPr kumimoji="0" lang="en-US" sz="1800" b="1" kern="0" dirty="0" err="1" smtClean="0">
                <a:solidFill>
                  <a:srgbClr val="FF0000"/>
                </a:solidFill>
                <a:latin typeface="Times New Roman"/>
              </a:rPr>
              <a:t>Apparati</a:t>
            </a:r>
            <a:r>
              <a:rPr kumimoji="0" lang="en-US" sz="1800" b="1" kern="0" dirty="0" smtClean="0">
                <a:solidFill>
                  <a:srgbClr val="FF0000"/>
                </a:solidFill>
                <a:latin typeface="Times New Roman"/>
              </a:rPr>
              <a:t>  Trigger  (109 </a:t>
            </a:r>
            <a:r>
              <a:rPr kumimoji="0" lang="en-US" sz="1800" b="1" kern="0" dirty="0" err="1" smtClean="0">
                <a:solidFill>
                  <a:srgbClr val="FF0000"/>
                </a:solidFill>
                <a:latin typeface="Times New Roman"/>
              </a:rPr>
              <a:t>kSFR</a:t>
            </a:r>
            <a:r>
              <a:rPr kumimoji="0" lang="en-US" sz="1800" b="1" kern="0" dirty="0" smtClean="0">
                <a:solidFill>
                  <a:srgbClr val="FF0000"/>
                </a:solidFill>
                <a:latin typeface="Times New Roman"/>
              </a:rPr>
              <a:t>  </a:t>
            </a:r>
            <a:r>
              <a:rPr kumimoji="0" lang="en-US" sz="1800" b="1" kern="0" dirty="0" err="1" smtClean="0">
                <a:solidFill>
                  <a:srgbClr val="FF0000"/>
                </a:solidFill>
                <a:latin typeface="Times New Roman"/>
              </a:rPr>
              <a:t>nel</a:t>
            </a:r>
            <a:r>
              <a:rPr kumimoji="0" lang="en-US" sz="1800" b="1" kern="0" dirty="0" smtClean="0">
                <a:solidFill>
                  <a:srgbClr val="FF0000"/>
                </a:solidFill>
                <a:latin typeface="Times New Roman"/>
              </a:rPr>
              <a:t> </a:t>
            </a:r>
            <a:r>
              <a:rPr kumimoji="0" lang="en-US" sz="1800" b="1" kern="0" dirty="0" err="1" smtClean="0">
                <a:solidFill>
                  <a:srgbClr val="FF0000"/>
                </a:solidFill>
                <a:latin typeface="Times New Roman"/>
              </a:rPr>
              <a:t>costbook</a:t>
            </a:r>
            <a:r>
              <a:rPr kumimoji="0" lang="en-US" sz="1800" b="1" kern="0" dirty="0" smtClean="0">
                <a:solidFill>
                  <a:srgbClr val="FF0000"/>
                </a:solidFill>
                <a:latin typeface="Times New Roman"/>
              </a:rPr>
              <a:t> del trigger _ </a:t>
            </a:r>
            <a:endParaRPr kumimoji="0" lang="it-IT" sz="1800" b="1" i="0" u="none" strike="noStrike" kern="0" cap="none" spc="0" normalizeH="0" baseline="0" noProof="0" dirty="0">
              <a:ln>
                <a:noFill/>
              </a:ln>
              <a:solidFill>
                <a:srgbClr val="FF0000"/>
              </a:solidFill>
              <a:effectLst/>
              <a:uLnTx/>
              <a:uFillTx/>
              <a:latin typeface="Times New Roman"/>
            </a:endParaRPr>
          </a:p>
        </p:txBody>
      </p:sp>
      <p:sp>
        <p:nvSpPr>
          <p:cNvPr id="35" name="Rectangle 34"/>
          <p:cNvSpPr/>
          <p:nvPr/>
        </p:nvSpPr>
        <p:spPr>
          <a:xfrm>
            <a:off x="1295400" y="4992708"/>
            <a:ext cx="6411659" cy="400110"/>
          </a:xfrm>
          <a:prstGeom prst="rect">
            <a:avLst/>
          </a:prstGeom>
        </p:spPr>
        <p:txBody>
          <a:bodyPr wrap="square">
            <a:spAutoFit/>
          </a:bodyPr>
          <a:lstStyle/>
          <a:p>
            <a:r>
              <a:rPr lang="it-IT" sz="1800" dirty="0" smtClean="0"/>
              <a:t>(109KSFR costbook)- 27k€ anticipo 2014		</a:t>
            </a:r>
            <a:r>
              <a:rPr lang="it-IT" sz="2000" dirty="0" smtClean="0">
                <a:solidFill>
                  <a:srgbClr val="FF0000"/>
                </a:solidFill>
              </a:rPr>
              <a:t>64k€</a:t>
            </a:r>
            <a:endParaRPr lang="it-IT" sz="2000"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E4D6902B-A5DE-459A-8033-88BB6FBFF2EB}" type="slidenum">
              <a:rPr lang="en-US" altLang="en-US"/>
              <a:pPr/>
              <a:t>34</a:t>
            </a:fld>
            <a:endParaRPr lang="en-US" altLang="en-US"/>
          </a:p>
        </p:txBody>
      </p:sp>
      <p:sp>
        <p:nvSpPr>
          <p:cNvPr id="1208324" name="Rectangle 4"/>
          <p:cNvSpPr>
            <a:spLocks noGrp="1" noChangeArrowheads="1"/>
          </p:cNvSpPr>
          <p:nvPr>
            <p:ph type="title"/>
          </p:nvPr>
        </p:nvSpPr>
        <p:spPr/>
        <p:txBody>
          <a:bodyPr/>
          <a:lstStyle/>
          <a:p>
            <a:r>
              <a:rPr lang="en-US" dirty="0" err="1"/>
              <a:t>Richieste</a:t>
            </a:r>
            <a:r>
              <a:rPr lang="en-US" dirty="0"/>
              <a:t> </a:t>
            </a:r>
            <a:r>
              <a:rPr lang="en-US" dirty="0" err="1" smtClean="0"/>
              <a:t>finanziarie</a:t>
            </a:r>
            <a:r>
              <a:rPr lang="en-US" dirty="0" smtClean="0"/>
              <a:t> 2015</a:t>
            </a:r>
            <a:endParaRPr lang="it-IT" dirty="0"/>
          </a:p>
        </p:txBody>
      </p:sp>
      <p:sp>
        <p:nvSpPr>
          <p:cNvPr id="1208329" name="Slide Number Placeholder 5"/>
          <p:cNvSpPr txBox="1">
            <a:spLocks noGrp="1"/>
          </p:cNvSpPr>
          <p:nvPr/>
        </p:nvSpPr>
        <p:spPr bwMode="auto">
          <a:xfrm>
            <a:off x="8382000" y="6553200"/>
            <a:ext cx="533400" cy="228600"/>
          </a:xfrm>
          <a:prstGeom prst="rect">
            <a:avLst/>
          </a:prstGeom>
          <a:noFill/>
          <a:ln w="9525">
            <a:noFill/>
            <a:miter lim="800000"/>
            <a:headEnd/>
            <a:tailEnd/>
          </a:ln>
        </p:spPr>
        <p:txBody>
          <a:bodyPr wrap="none" lIns="92075" tIns="46038" rIns="92075" bIns="46038" anchor="ctr"/>
          <a:lstStyle/>
          <a:p>
            <a:pPr algn="r"/>
            <a:fld id="{8AAE69CD-BA67-42BF-9DFB-7A8D84C0DAF4}" type="slidenum">
              <a:rPr lang="en-US" sz="1200">
                <a:ea typeface="ＭＳ Ｐゴシック" pitchFamily="34" charset="-128"/>
              </a:rPr>
              <a:pPr algn="r"/>
              <a:t>34</a:t>
            </a:fld>
            <a:endParaRPr lang="en-US" sz="1200">
              <a:ea typeface="ＭＳ Ｐゴシック" pitchFamily="34" charset="-128"/>
            </a:endParaRPr>
          </a:p>
        </p:txBody>
      </p:sp>
      <p:sp>
        <p:nvSpPr>
          <p:cNvPr id="30" name="TextBox 29"/>
          <p:cNvSpPr txBox="1"/>
          <p:nvPr/>
        </p:nvSpPr>
        <p:spPr>
          <a:xfrm>
            <a:off x="1676400" y="981081"/>
            <a:ext cx="6477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kern="0" dirty="0" err="1" smtClean="0">
                <a:solidFill>
                  <a:srgbClr val="FF0000"/>
                </a:solidFill>
                <a:latin typeface="Times New Roman"/>
              </a:rPr>
              <a:t>Consumo</a:t>
            </a:r>
            <a:r>
              <a:rPr kumimoji="0" lang="en-US" sz="1800" b="1" kern="0" dirty="0" smtClean="0">
                <a:solidFill>
                  <a:srgbClr val="FF0000"/>
                </a:solidFill>
                <a:latin typeface="Times New Roman"/>
              </a:rPr>
              <a:t> R&amp;D   DT  (</a:t>
            </a:r>
            <a:r>
              <a:rPr kumimoji="0" lang="en-US" sz="1800" b="1" kern="0" dirty="0" err="1" smtClean="0">
                <a:solidFill>
                  <a:srgbClr val="FF0000"/>
                </a:solidFill>
                <a:latin typeface="Times New Roman"/>
              </a:rPr>
              <a:t>rinunciato</a:t>
            </a:r>
            <a:r>
              <a:rPr kumimoji="0" lang="en-US" sz="1800" b="1" kern="0" dirty="0" smtClean="0">
                <a:solidFill>
                  <a:srgbClr val="FF0000"/>
                </a:solidFill>
                <a:latin typeface="Times New Roman"/>
              </a:rPr>
              <a:t> a call </a:t>
            </a:r>
            <a:r>
              <a:rPr kumimoji="0" lang="en-US" sz="1800" b="1" kern="0" dirty="0" err="1" smtClean="0">
                <a:solidFill>
                  <a:srgbClr val="FF0000"/>
                </a:solidFill>
                <a:latin typeface="Times New Roman"/>
              </a:rPr>
              <a:t>gr</a:t>
            </a:r>
            <a:r>
              <a:rPr kumimoji="0" lang="en-US" sz="1800" b="1" kern="0" dirty="0" smtClean="0">
                <a:solidFill>
                  <a:srgbClr val="FF0000"/>
                </a:solidFill>
                <a:latin typeface="Times New Roman"/>
              </a:rPr>
              <a:t> 5) </a:t>
            </a:r>
            <a:endParaRPr kumimoji="0" lang="it-IT" sz="1800" b="1" i="0" u="none" strike="noStrike" kern="0" cap="none" spc="0" normalizeH="0" baseline="0" noProof="0" dirty="0">
              <a:ln>
                <a:noFill/>
              </a:ln>
              <a:solidFill>
                <a:srgbClr val="FF0000"/>
              </a:solidFill>
              <a:effectLst/>
              <a:uLnTx/>
              <a:uFillTx/>
              <a:latin typeface="Times New Roman"/>
            </a:endParaRPr>
          </a:p>
        </p:txBody>
      </p:sp>
      <p:sp>
        <p:nvSpPr>
          <p:cNvPr id="32" name="TextBox 31"/>
          <p:cNvSpPr txBox="1"/>
          <p:nvPr/>
        </p:nvSpPr>
        <p:spPr>
          <a:xfrm>
            <a:off x="2209800" y="2286000"/>
            <a:ext cx="305276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kern="0" dirty="0" err="1" smtClean="0">
                <a:solidFill>
                  <a:srgbClr val="FF0000"/>
                </a:solidFill>
                <a:latin typeface="Times New Roman"/>
              </a:rPr>
              <a:t>Consumo</a:t>
            </a:r>
            <a:r>
              <a:rPr kumimoji="0" lang="en-US" sz="1800" b="1" kern="0" dirty="0" smtClean="0">
                <a:solidFill>
                  <a:srgbClr val="FF0000"/>
                </a:solidFill>
                <a:latin typeface="Times New Roman"/>
              </a:rPr>
              <a:t> TK </a:t>
            </a:r>
            <a:endParaRPr kumimoji="0" lang="it-IT" sz="1800" b="1" i="0" u="none" strike="noStrike" kern="0" cap="none" spc="0" normalizeH="0" baseline="0" noProof="0" dirty="0">
              <a:ln>
                <a:noFill/>
              </a:ln>
              <a:solidFill>
                <a:srgbClr val="FF0000"/>
              </a:solidFill>
              <a:effectLst/>
              <a:uLnTx/>
              <a:uFillTx/>
              <a:latin typeface="Times New Roman"/>
            </a:endParaRPr>
          </a:p>
        </p:txBody>
      </p:sp>
      <p:graphicFrame>
        <p:nvGraphicFramePr>
          <p:cNvPr id="9" name="Table 8"/>
          <p:cNvGraphicFramePr>
            <a:graphicFrameLocks noGrp="1"/>
          </p:cNvGraphicFramePr>
          <p:nvPr/>
        </p:nvGraphicFramePr>
        <p:xfrm>
          <a:off x="2209800" y="1476375"/>
          <a:ext cx="3352800" cy="809625"/>
        </p:xfrm>
        <a:graphic>
          <a:graphicData uri="http://schemas.openxmlformats.org/drawingml/2006/table">
            <a:tbl>
              <a:tblPr/>
              <a:tblGrid>
                <a:gridCol w="2254469"/>
                <a:gridCol w="1098331"/>
              </a:tblGrid>
              <a:tr h="161925">
                <a:tc>
                  <a:txBody>
                    <a:bodyPr/>
                    <a:lstStyle/>
                    <a:p>
                      <a:pPr algn="l" fontAlgn="b"/>
                      <a:r>
                        <a:rPr lang="it-IT" sz="1000" b="0" i="0" u="none" strike="noStrike" dirty="0">
                          <a:latin typeface="Lucida Sans"/>
                        </a:rPr>
                        <a:t>Test di irraggiamento</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7</a:t>
                      </a:r>
                    </a:p>
                  </a:txBody>
                  <a:tcPr marL="9525" marR="9525" marT="9525" marB="0" anchor="b">
                    <a:lnL>
                      <a:noFill/>
                    </a:lnL>
                    <a:lnR>
                      <a:noFill/>
                    </a:lnR>
                    <a:lnT>
                      <a:noFill/>
                    </a:lnT>
                    <a:lnB>
                      <a:noFill/>
                    </a:lnB>
                  </a:tcPr>
                </a:tc>
              </a:tr>
              <a:tr h="161925">
                <a:tc>
                  <a:txBody>
                    <a:bodyPr/>
                    <a:lstStyle/>
                    <a:p>
                      <a:pPr algn="l" fontAlgn="b"/>
                      <a:r>
                        <a:rPr lang="it-IT" sz="1000" b="0" i="0" u="none" strike="noStrike">
                          <a:latin typeface="Lucida Sans"/>
                        </a:rPr>
                        <a:t>Evaluation board da irraggiare</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2</a:t>
                      </a:r>
                    </a:p>
                  </a:txBody>
                  <a:tcPr marL="9525" marR="9525" marT="9525" marB="0" anchor="b">
                    <a:lnL>
                      <a:noFill/>
                    </a:lnL>
                    <a:lnR>
                      <a:noFill/>
                    </a:lnR>
                    <a:lnT>
                      <a:noFill/>
                    </a:lnT>
                    <a:lnB>
                      <a:noFill/>
                    </a:lnB>
                  </a:tcPr>
                </a:tc>
              </a:tr>
              <a:tr h="161925">
                <a:tc>
                  <a:txBody>
                    <a:bodyPr/>
                    <a:lstStyle/>
                    <a:p>
                      <a:pPr algn="l" fontAlgn="b"/>
                      <a:r>
                        <a:rPr lang="it-IT" sz="1000" b="0" i="0" u="none" strike="noStrike">
                          <a:latin typeface="Lucida Sans"/>
                        </a:rPr>
                        <a:t>Strumentazione </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2</a:t>
                      </a:r>
                    </a:p>
                  </a:txBody>
                  <a:tcPr marL="9525" marR="9525" marT="9525" marB="0" anchor="b">
                    <a:lnL>
                      <a:noFill/>
                    </a:lnL>
                    <a:lnR>
                      <a:noFill/>
                    </a:lnR>
                    <a:lnT>
                      <a:noFill/>
                    </a:lnT>
                    <a:lnB>
                      <a:noFill/>
                    </a:lnB>
                  </a:tcPr>
                </a:tc>
              </a:tr>
              <a:tr h="161925">
                <a:tc>
                  <a:txBody>
                    <a:bodyPr/>
                    <a:lstStyle/>
                    <a:p>
                      <a:pPr algn="l" fontAlgn="b"/>
                      <a:r>
                        <a:rPr lang="it-IT" sz="1000" b="0" i="0" u="none" strike="noStrike" dirty="0">
                          <a:latin typeface="Lucida Sans"/>
                        </a:rPr>
                        <a:t>Totale</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11</a:t>
                      </a:r>
                    </a:p>
                  </a:txBody>
                  <a:tcPr marL="9525" marR="9525" marT="9525" marB="0" anchor="b">
                    <a:lnL>
                      <a:noFill/>
                    </a:lnL>
                    <a:lnR>
                      <a:noFill/>
                    </a:lnR>
                    <a:lnT>
                      <a:noFill/>
                    </a:lnT>
                    <a:lnB>
                      <a:noFill/>
                    </a:lnB>
                  </a:tcPr>
                </a:tc>
              </a:tr>
              <a:tr h="161925">
                <a:tc>
                  <a:txBody>
                    <a:bodyPr/>
                    <a:lstStyle/>
                    <a:p>
                      <a:pPr algn="l" fontAlgn="b"/>
                      <a:endParaRPr lang="it-IT" sz="1000" b="0" i="0" u="none" strike="noStrike" dirty="0">
                        <a:latin typeface="Lucida Sans"/>
                      </a:endParaRPr>
                    </a:p>
                  </a:txBody>
                  <a:tcPr marL="9525" marR="9525" marT="9525" marB="0" anchor="b">
                    <a:lnL>
                      <a:noFill/>
                    </a:lnL>
                    <a:lnR>
                      <a:noFill/>
                    </a:lnR>
                    <a:lnT>
                      <a:noFill/>
                    </a:lnT>
                    <a:lnB>
                      <a:noFill/>
                    </a:lnB>
                  </a:tcPr>
                </a:tc>
                <a:tc>
                  <a:txBody>
                    <a:bodyPr/>
                    <a:lstStyle/>
                    <a:p>
                      <a:pPr algn="l" fontAlgn="b"/>
                      <a:endParaRPr lang="it-IT" sz="1000" b="0" i="0" u="none" strike="noStrike" dirty="0">
                        <a:latin typeface="Lucida Sans"/>
                      </a:endParaRPr>
                    </a:p>
                  </a:txBody>
                  <a:tcPr marL="9525" marR="9525" marT="9525" marB="0" anchor="b">
                    <a:lnL>
                      <a:noFill/>
                    </a:lnL>
                    <a:lnR>
                      <a:noFill/>
                    </a:lnR>
                    <a:lnT>
                      <a:noFill/>
                    </a:lnT>
                    <a:lnB>
                      <a:noFill/>
                    </a:lnB>
                  </a:tcPr>
                </a:tc>
              </a:tr>
            </a:tbl>
          </a:graphicData>
        </a:graphic>
      </p:graphicFrame>
      <p:graphicFrame>
        <p:nvGraphicFramePr>
          <p:cNvPr id="11" name="Table 10"/>
          <p:cNvGraphicFramePr>
            <a:graphicFrameLocks noGrp="1"/>
          </p:cNvGraphicFramePr>
          <p:nvPr/>
        </p:nvGraphicFramePr>
        <p:xfrm>
          <a:off x="2209800" y="2943224"/>
          <a:ext cx="2755900" cy="485775"/>
        </p:xfrm>
        <a:graphic>
          <a:graphicData uri="http://schemas.openxmlformats.org/drawingml/2006/table">
            <a:tbl>
              <a:tblPr/>
              <a:tblGrid>
                <a:gridCol w="2146300"/>
                <a:gridCol w="609600"/>
              </a:tblGrid>
              <a:tr h="161925">
                <a:tc>
                  <a:txBody>
                    <a:bodyPr/>
                    <a:lstStyle/>
                    <a:p>
                      <a:pPr algn="l" fontAlgn="b"/>
                      <a:r>
                        <a:rPr lang="it-IT" sz="1000" b="0" i="0" u="none" strike="noStrike" dirty="0">
                          <a:latin typeface="Lucida Sans"/>
                        </a:rPr>
                        <a:t>Camera pulita</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3</a:t>
                      </a:r>
                    </a:p>
                  </a:txBody>
                  <a:tcPr marL="9525" marR="9525" marT="9525" marB="0" anchor="b">
                    <a:lnL>
                      <a:noFill/>
                    </a:lnL>
                    <a:lnR>
                      <a:noFill/>
                    </a:lnR>
                    <a:lnT>
                      <a:noFill/>
                    </a:lnT>
                    <a:lnB>
                      <a:noFill/>
                    </a:lnB>
                  </a:tcPr>
                </a:tc>
              </a:tr>
              <a:tr h="161925">
                <a:tc>
                  <a:txBody>
                    <a:bodyPr/>
                    <a:lstStyle/>
                    <a:p>
                      <a:pPr algn="l" fontAlgn="b"/>
                      <a:r>
                        <a:rPr lang="it-IT" sz="1000" b="0" i="0" u="none" strike="noStrike">
                          <a:latin typeface="Lucida Sans"/>
                        </a:rPr>
                        <a:t>Trasporti e strumentazione R&amp;D</a:t>
                      </a:r>
                    </a:p>
                  </a:txBody>
                  <a:tcPr marL="9525" marR="9525" marT="9525" marB="0" anchor="b">
                    <a:lnL>
                      <a:noFill/>
                    </a:lnL>
                    <a:lnR>
                      <a:noFill/>
                    </a:lnR>
                    <a:lnT>
                      <a:noFill/>
                    </a:lnT>
                    <a:lnB>
                      <a:noFill/>
                    </a:lnB>
                  </a:tcPr>
                </a:tc>
                <a:tc>
                  <a:txBody>
                    <a:bodyPr/>
                    <a:lstStyle/>
                    <a:p>
                      <a:pPr algn="r" fontAlgn="b"/>
                      <a:r>
                        <a:rPr lang="it-IT" sz="1000" b="0" i="0" u="none" strike="noStrike">
                          <a:latin typeface="Lucida Sans"/>
                        </a:rPr>
                        <a:t>3</a:t>
                      </a:r>
                    </a:p>
                  </a:txBody>
                  <a:tcPr marL="9525" marR="9525" marT="9525" marB="0" anchor="b">
                    <a:lnL>
                      <a:noFill/>
                    </a:lnL>
                    <a:lnR>
                      <a:noFill/>
                    </a:lnR>
                    <a:lnT>
                      <a:noFill/>
                    </a:lnT>
                    <a:lnB>
                      <a:noFill/>
                    </a:lnB>
                  </a:tcPr>
                </a:tc>
              </a:tr>
              <a:tr h="161925">
                <a:tc>
                  <a:txBody>
                    <a:bodyPr/>
                    <a:lstStyle/>
                    <a:p>
                      <a:pPr algn="l" fontAlgn="b"/>
                      <a:r>
                        <a:rPr lang="it-IT" sz="1000" b="0" i="0" u="none" strike="noStrike" dirty="0">
                          <a:latin typeface="Lucida Sans"/>
                        </a:rPr>
                        <a:t>Totale</a:t>
                      </a:r>
                    </a:p>
                  </a:txBody>
                  <a:tcPr marL="9525" marR="9525" marT="9525" marB="0" anchor="b">
                    <a:lnL>
                      <a:noFill/>
                    </a:lnL>
                    <a:lnR>
                      <a:noFill/>
                    </a:lnR>
                    <a:lnT>
                      <a:noFill/>
                    </a:lnT>
                    <a:lnB>
                      <a:noFill/>
                    </a:lnB>
                  </a:tcPr>
                </a:tc>
                <a:tc>
                  <a:txBody>
                    <a:bodyPr/>
                    <a:lstStyle/>
                    <a:p>
                      <a:pPr algn="r" fontAlgn="b"/>
                      <a:r>
                        <a:rPr lang="it-IT" sz="1000" b="0" i="0" u="none" strike="noStrike" dirty="0">
                          <a:latin typeface="Lucida Sans"/>
                        </a:rPr>
                        <a:t>6</a:t>
                      </a:r>
                    </a:p>
                  </a:txBody>
                  <a:tcPr marL="9525" marR="9525" marT="9525" marB="0" anchor="b">
                    <a:lnL>
                      <a:noFill/>
                    </a:lnL>
                    <a:lnR>
                      <a:noFill/>
                    </a:lnR>
                    <a:lnT>
                      <a:noFill/>
                    </a:lnT>
                    <a:lnB>
                      <a:noFill/>
                    </a:lnB>
                  </a:tcPr>
                </a:tc>
              </a:tr>
            </a:tbl>
          </a:graphicData>
        </a:graphic>
      </p:graphicFrame>
      <p:sp>
        <p:nvSpPr>
          <p:cNvPr id="12" name="TextBox 11"/>
          <p:cNvSpPr txBox="1"/>
          <p:nvPr/>
        </p:nvSpPr>
        <p:spPr>
          <a:xfrm>
            <a:off x="2971800" y="3886200"/>
            <a:ext cx="305276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kern="0" dirty="0" err="1" smtClean="0">
                <a:solidFill>
                  <a:srgbClr val="FF0000"/>
                </a:solidFill>
                <a:latin typeface="Times New Roman"/>
              </a:rPr>
              <a:t>Metabolismi</a:t>
            </a:r>
            <a:r>
              <a:rPr kumimoji="0" lang="en-US" sz="1800" b="1" kern="0" dirty="0" smtClean="0">
                <a:solidFill>
                  <a:srgbClr val="FF0000"/>
                </a:solidFill>
                <a:latin typeface="Times New Roman"/>
              </a:rPr>
              <a:t>, auto </a:t>
            </a:r>
            <a:r>
              <a:rPr kumimoji="0" lang="en-US" sz="1800" b="1" kern="0" dirty="0" err="1" smtClean="0">
                <a:solidFill>
                  <a:srgbClr val="FF0000"/>
                </a:solidFill>
                <a:latin typeface="Times New Roman"/>
              </a:rPr>
              <a:t>ecc</a:t>
            </a:r>
            <a:r>
              <a:rPr kumimoji="0" lang="en-US" sz="1800" b="1" kern="0" dirty="0" smtClean="0">
                <a:solidFill>
                  <a:srgbClr val="FF0000"/>
                </a:solidFill>
                <a:latin typeface="Times New Roman"/>
              </a:rPr>
              <a:t> </a:t>
            </a:r>
            <a:endParaRPr kumimoji="0" lang="it-IT" sz="1800" b="1" i="0" u="none" strike="noStrike" kern="0" cap="none" spc="0" normalizeH="0" baseline="0" noProof="0" dirty="0">
              <a:ln>
                <a:noFill/>
              </a:ln>
              <a:solidFill>
                <a:srgbClr val="FF0000"/>
              </a:solidFill>
              <a:effectLst/>
              <a:uLnTx/>
              <a:uFillTx/>
              <a:latin typeface="Times New Roman"/>
            </a:endParaRPr>
          </a:p>
        </p:txBody>
      </p:sp>
      <p:sp>
        <p:nvSpPr>
          <p:cNvPr id="13" name="TextBox 12"/>
          <p:cNvSpPr txBox="1"/>
          <p:nvPr/>
        </p:nvSpPr>
        <p:spPr>
          <a:xfrm>
            <a:off x="2671762" y="4579372"/>
            <a:ext cx="2590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kern="0" dirty="0" smtClean="0">
                <a:solidFill>
                  <a:srgbClr val="FF0000"/>
                </a:solidFill>
                <a:latin typeface="Times New Roman"/>
              </a:rPr>
              <a:t> DT+TK:                   </a:t>
            </a:r>
            <a:r>
              <a:rPr kumimoji="0" lang="en-US" sz="1800" kern="0" dirty="0" smtClean="0">
                <a:latin typeface="Times New Roman"/>
              </a:rPr>
              <a:t>50,5</a:t>
            </a:r>
            <a:r>
              <a:rPr kumimoji="0" lang="en-US" sz="1800" b="1" kern="0" dirty="0" smtClean="0">
                <a:solidFill>
                  <a:srgbClr val="FF0000"/>
                </a:solidFill>
                <a:latin typeface="Times New Roman"/>
              </a:rPr>
              <a:t> </a:t>
            </a:r>
            <a:endParaRPr kumimoji="0" lang="it-IT" sz="1800" b="1" i="0" u="none" strike="noStrike" kern="0" cap="none" spc="0" normalizeH="0" baseline="0" noProof="0" dirty="0">
              <a:ln>
                <a:noFill/>
              </a:ln>
              <a:solidFill>
                <a:srgbClr val="FF0000"/>
              </a:solidFill>
              <a:effectLst/>
              <a:uLnTx/>
              <a:uFillTx/>
              <a:latin typeface="Times New Roman"/>
            </a:endParaRPr>
          </a:p>
        </p:txBody>
      </p:sp>
      <p:sp>
        <p:nvSpPr>
          <p:cNvPr id="15" name="TextBox 14"/>
          <p:cNvSpPr txBox="1"/>
          <p:nvPr/>
        </p:nvSpPr>
        <p:spPr>
          <a:xfrm>
            <a:off x="1905000" y="5943600"/>
            <a:ext cx="5181600" cy="461665"/>
          </a:xfrm>
          <a:prstGeom prst="rect">
            <a:avLst/>
          </a:prstGeom>
          <a:solidFill>
            <a:srgbClr val="FFFF00"/>
          </a:solidFill>
        </p:spPr>
        <p:txBody>
          <a:bodyPr wrap="square" rtlCol="0">
            <a:spAutoFit/>
          </a:bodyPr>
          <a:lstStyle/>
          <a:p>
            <a:r>
              <a:rPr lang="en-US" b="1" dirty="0" smtClean="0">
                <a:solidFill>
                  <a:srgbClr val="0000FF"/>
                </a:solidFill>
                <a:latin typeface="Times New Roman" pitchFamily="18" charset="0"/>
                <a:cs typeface="Times New Roman" pitchFamily="18" charset="0"/>
              </a:rPr>
              <a:t>Gran </a:t>
            </a:r>
            <a:r>
              <a:rPr lang="en-US" b="1" dirty="0" err="1" smtClean="0">
                <a:solidFill>
                  <a:srgbClr val="0000FF"/>
                </a:solidFill>
                <a:latin typeface="Times New Roman" pitchFamily="18" charset="0"/>
                <a:cs typeface="Times New Roman" pitchFamily="18" charset="0"/>
              </a:rPr>
              <a:t>Totale</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M+APP+Cons</a:t>
            </a:r>
            <a:r>
              <a:rPr lang="en-US" b="1" dirty="0" smtClean="0">
                <a:solidFill>
                  <a:srgbClr val="0000FF"/>
                </a:solidFill>
                <a:latin typeface="Times New Roman" pitchFamily="18" charset="0"/>
                <a:cs typeface="Times New Roman" pitchFamily="18" charset="0"/>
              </a:rPr>
              <a:t>… 777.5 k€</a:t>
            </a:r>
            <a:endParaRPr lang="it-IT"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35</a:t>
            </a:fld>
            <a:endParaRPr lang="it-IT" dirty="0">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pPr lvl="0"/>
            <a:r>
              <a:rPr kumimoji="1" lang="en-US" sz="3600" b="1" dirty="0" smtClean="0">
                <a:solidFill>
                  <a:srgbClr val="003399"/>
                </a:solidFill>
              </a:rPr>
              <a:t/>
            </a:r>
            <a:br>
              <a:rPr kumimoji="1" lang="en-US" sz="3600" b="1" dirty="0" smtClean="0">
                <a:solidFill>
                  <a:srgbClr val="003399"/>
                </a:solidFill>
              </a:rPr>
            </a:br>
            <a:r>
              <a:rPr kumimoji="1" lang="en-US" sz="3600" b="1" dirty="0" smtClean="0">
                <a:solidFill>
                  <a:srgbClr val="003399"/>
                </a:solidFill>
              </a:rPr>
              <a:t>Backup</a:t>
            </a:r>
            <a:r>
              <a:rPr kumimoji="1" lang="it-IT" sz="4000" b="1" dirty="0" smtClean="0">
                <a:solidFill>
                  <a:srgbClr val="003399"/>
                </a:solidFill>
              </a:rPr>
              <a:t/>
            </a:r>
            <a:br>
              <a:rPr kumimoji="1" lang="it-IT" sz="4000" b="1" dirty="0" smtClean="0">
                <a:solidFill>
                  <a:srgbClr val="003399"/>
                </a:solidFill>
              </a:rPr>
            </a:br>
            <a:endParaRPr lang="en-US" sz="4000"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pic>
        <p:nvPicPr>
          <p:cNvPr id="5122" name="Picture 2"/>
          <p:cNvPicPr>
            <a:picLocks noChangeAspect="1" noChangeArrowheads="1"/>
          </p:cNvPicPr>
          <p:nvPr/>
        </p:nvPicPr>
        <p:blipFill>
          <a:blip r:embed="rId3" cstate="print"/>
          <a:srcRect b="17284"/>
          <a:stretch>
            <a:fillRect/>
          </a:stretch>
        </p:blipFill>
        <p:spPr bwMode="auto">
          <a:xfrm>
            <a:off x="0" y="2"/>
            <a:ext cx="9144000" cy="5105400"/>
          </a:xfrm>
          <a:prstGeom prst="rect">
            <a:avLst/>
          </a:prstGeom>
          <a:noFill/>
          <a:ln w="9525">
            <a:noFill/>
            <a:miter lim="800000"/>
            <a:headEnd/>
            <a:tailEnd/>
          </a:ln>
        </p:spPr>
      </p:pic>
      <p:sp>
        <p:nvSpPr>
          <p:cNvPr id="7" name="TextBox 6"/>
          <p:cNvSpPr txBox="1"/>
          <p:nvPr/>
        </p:nvSpPr>
        <p:spPr>
          <a:xfrm>
            <a:off x="3848103" y="5345668"/>
            <a:ext cx="1143000" cy="369332"/>
          </a:xfrm>
          <a:prstGeom prst="rect">
            <a:avLst/>
          </a:prstGeom>
          <a:solidFill>
            <a:schemeClr val="bg1"/>
          </a:solidFill>
        </p:spPr>
        <p:txBody>
          <a:bodyPr wrap="square" rtlCol="0">
            <a:spAutoFit/>
          </a:bodyPr>
          <a:lstStyle/>
          <a:p>
            <a:r>
              <a:rPr lang="en-US" sz="1800" b="1" dirty="0" smtClean="0">
                <a:solidFill>
                  <a:srgbClr val="FF0000"/>
                </a:solidFill>
                <a:latin typeface="+mj-lt"/>
              </a:rPr>
              <a:t>~ 1 fb</a:t>
            </a:r>
            <a:r>
              <a:rPr lang="en-US" sz="1800" b="1" baseline="30000" dirty="0" smtClean="0">
                <a:solidFill>
                  <a:srgbClr val="FF0000"/>
                </a:solidFill>
                <a:latin typeface="+mj-lt"/>
              </a:rPr>
              <a:t>-1</a:t>
            </a:r>
            <a:r>
              <a:rPr lang="en-US" sz="1800" b="1" dirty="0" smtClean="0">
                <a:solidFill>
                  <a:srgbClr val="FF0000"/>
                </a:solidFill>
                <a:latin typeface="+mj-lt"/>
              </a:rPr>
              <a:t> </a:t>
            </a:r>
            <a:endParaRPr lang="it-IT" sz="1800" b="1" dirty="0">
              <a:solidFill>
                <a:srgbClr val="FF0000"/>
              </a:solidFill>
              <a:latin typeface="+mj-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10" y="193823"/>
            <a:ext cx="8229600" cy="600630"/>
          </a:xfrm>
        </p:spPr>
        <p:txBody>
          <a:bodyPr>
            <a:normAutofit/>
          </a:bodyPr>
          <a:lstStyle/>
          <a:p>
            <a:r>
              <a:rPr lang="en-US" dirty="0" smtClean="0"/>
              <a:t>CMS Upgrade Strategy</a:t>
            </a:r>
            <a:endParaRPr lang="en-US" dirty="0"/>
          </a:p>
        </p:txBody>
      </p:sp>
      <p:sp>
        <p:nvSpPr>
          <p:cNvPr id="6" name="Slide Number Placeholder 5"/>
          <p:cNvSpPr>
            <a:spLocks noGrp="1"/>
          </p:cNvSpPr>
          <p:nvPr>
            <p:ph type="sldNum" sz="quarter" idx="12"/>
          </p:nvPr>
        </p:nvSpPr>
        <p:spPr/>
        <p:txBody>
          <a:bodyPr/>
          <a:lstStyle/>
          <a:p>
            <a:fld id="{D36FC54A-3EDB-0E4C-B465-0CBFDE95F52C}" type="slidenum">
              <a:rPr lang="en-US" smtClean="0"/>
              <a:pPr/>
              <a:t>36</a:t>
            </a:fld>
            <a:endParaRPr lang="en-US"/>
          </a:p>
        </p:txBody>
      </p:sp>
      <p:sp>
        <p:nvSpPr>
          <p:cNvPr id="42" name="Rectangle 41"/>
          <p:cNvSpPr/>
          <p:nvPr/>
        </p:nvSpPr>
        <p:spPr>
          <a:xfrm flipV="1">
            <a:off x="558803" y="1375952"/>
            <a:ext cx="750828" cy="45719"/>
          </a:xfrm>
          <a:prstGeom prst="rect">
            <a:avLst/>
          </a:prstGeom>
          <a:solidFill>
            <a:srgbClr val="D99694"/>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42"/>
          <p:cNvGrpSpPr/>
          <p:nvPr/>
        </p:nvGrpSpPr>
        <p:grpSpPr>
          <a:xfrm>
            <a:off x="1093874" y="880646"/>
            <a:ext cx="7746848" cy="546100"/>
            <a:chOff x="177945" y="3441700"/>
            <a:chExt cx="7746848" cy="546100"/>
          </a:xfrm>
        </p:grpSpPr>
        <p:sp>
          <p:nvSpPr>
            <p:cNvPr id="44" name="TextBox 43"/>
            <p:cNvSpPr txBox="1"/>
            <p:nvPr/>
          </p:nvSpPr>
          <p:spPr>
            <a:xfrm>
              <a:off x="177945" y="3441700"/>
              <a:ext cx="7746848" cy="461665"/>
            </a:xfrm>
            <a:prstGeom prst="rect">
              <a:avLst/>
            </a:prstGeom>
            <a:noFill/>
          </p:spPr>
          <p:txBody>
            <a:bodyPr wrap="square" rtlCol="0">
              <a:spAutoFit/>
            </a:bodyPr>
            <a:lstStyle/>
            <a:p>
              <a:r>
                <a:rPr lang="en-US" sz="1600" b="1" dirty="0" smtClean="0">
                  <a:solidFill>
                    <a:srgbClr val="800000"/>
                  </a:solidFill>
                </a:rPr>
                <a:t>    Phase 1 : 13/14 </a:t>
              </a:r>
              <a:r>
                <a:rPr lang="en-US" sz="1600" b="1" dirty="0" err="1" smtClean="0">
                  <a:solidFill>
                    <a:srgbClr val="800000"/>
                  </a:solidFill>
                </a:rPr>
                <a:t>TeV</a:t>
              </a:r>
              <a:r>
                <a:rPr lang="en-US" sz="1600" b="1" dirty="0" smtClean="0">
                  <a:solidFill>
                    <a:srgbClr val="800000"/>
                  </a:solidFill>
                </a:rPr>
                <a:t> - 500fb</a:t>
              </a:r>
              <a:r>
                <a:rPr lang="en-US" sz="1600" b="1" baseline="30000" dirty="0" smtClean="0">
                  <a:solidFill>
                    <a:srgbClr val="800000"/>
                  </a:solidFill>
                </a:rPr>
                <a:t>-1</a:t>
              </a:r>
              <a:r>
                <a:rPr lang="en-US" sz="1600" b="1" dirty="0" smtClean="0">
                  <a:solidFill>
                    <a:srgbClr val="800000"/>
                  </a:solidFill>
                </a:rPr>
                <a:t>                              Phase 2 : 13/14 </a:t>
              </a:r>
              <a:r>
                <a:rPr lang="en-US" sz="1600" b="1" dirty="0" err="1" smtClean="0">
                  <a:solidFill>
                    <a:srgbClr val="800000"/>
                  </a:solidFill>
                </a:rPr>
                <a:t>TeV</a:t>
              </a:r>
              <a:r>
                <a:rPr lang="en-US" sz="1600" b="1" dirty="0" smtClean="0">
                  <a:solidFill>
                    <a:srgbClr val="800000"/>
                  </a:solidFill>
                </a:rPr>
                <a:t> </a:t>
              </a:r>
              <a:r>
                <a:rPr lang="en-US" b="1" dirty="0" smtClean="0">
                  <a:solidFill>
                    <a:srgbClr val="800000"/>
                  </a:solidFill>
                </a:rPr>
                <a:t>- </a:t>
              </a:r>
              <a:r>
                <a:rPr lang="en-US" sz="1600" b="1" dirty="0" smtClean="0">
                  <a:solidFill>
                    <a:srgbClr val="800000"/>
                  </a:solidFill>
                </a:rPr>
                <a:t>3000fb</a:t>
              </a:r>
              <a:r>
                <a:rPr lang="en-US" sz="1600" b="1" baseline="30000" dirty="0" smtClean="0">
                  <a:solidFill>
                    <a:srgbClr val="800000"/>
                  </a:solidFill>
                </a:rPr>
                <a:t>-1</a:t>
              </a:r>
              <a:endParaRPr lang="en-US" sz="1600" b="1" baseline="30000" dirty="0">
                <a:solidFill>
                  <a:srgbClr val="800000"/>
                </a:solidFill>
              </a:endParaRPr>
            </a:p>
          </p:txBody>
        </p:sp>
        <p:grpSp>
          <p:nvGrpSpPr>
            <p:cNvPr id="7" name="Group 104"/>
            <p:cNvGrpSpPr/>
            <p:nvPr/>
          </p:nvGrpSpPr>
          <p:grpSpPr>
            <a:xfrm flipV="1">
              <a:off x="392171" y="3937000"/>
              <a:ext cx="7532622" cy="50800"/>
              <a:chOff x="168382" y="1606550"/>
              <a:chExt cx="2760340" cy="130267"/>
            </a:xfrm>
          </p:grpSpPr>
          <p:grpSp>
            <p:nvGrpSpPr>
              <p:cNvPr id="8" name="Group 59"/>
              <p:cNvGrpSpPr/>
              <p:nvPr/>
            </p:nvGrpSpPr>
            <p:grpSpPr>
              <a:xfrm>
                <a:off x="168382" y="1606550"/>
                <a:ext cx="1531705" cy="130267"/>
                <a:chOff x="168382" y="1323883"/>
                <a:chExt cx="1531705" cy="130267"/>
              </a:xfrm>
            </p:grpSpPr>
            <p:grpSp>
              <p:nvGrpSpPr>
                <p:cNvPr id="9" name="Group 67"/>
                <p:cNvGrpSpPr/>
                <p:nvPr/>
              </p:nvGrpSpPr>
              <p:grpSpPr>
                <a:xfrm>
                  <a:off x="168382" y="1323883"/>
                  <a:ext cx="777767" cy="130267"/>
                  <a:chOff x="153328" y="949233"/>
                  <a:chExt cx="1269110" cy="130267"/>
                </a:xfrm>
              </p:grpSpPr>
              <p:sp>
                <p:nvSpPr>
                  <p:cNvPr id="58" name="Rectangle 57"/>
                  <p:cNvSpPr/>
                  <p:nvPr/>
                </p:nvSpPr>
                <p:spPr>
                  <a:xfrm>
                    <a:off x="153328" y="960377"/>
                    <a:ext cx="492053" cy="119123"/>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651731" y="949233"/>
                    <a:ext cx="770707" cy="130267"/>
                  </a:xfrm>
                  <a:prstGeom prst="rect">
                    <a:avLst/>
                  </a:prstGeom>
                  <a:solidFill>
                    <a:srgbClr val="D99694"/>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68"/>
                <p:cNvGrpSpPr/>
                <p:nvPr/>
              </p:nvGrpSpPr>
              <p:grpSpPr>
                <a:xfrm>
                  <a:off x="946150" y="1323883"/>
                  <a:ext cx="753937" cy="130267"/>
                  <a:chOff x="192212" y="949233"/>
                  <a:chExt cx="1230226" cy="130267"/>
                </a:xfrm>
              </p:grpSpPr>
              <p:sp>
                <p:nvSpPr>
                  <p:cNvPr id="56" name="Rectangle 55"/>
                  <p:cNvSpPr/>
                  <p:nvPr/>
                </p:nvSpPr>
                <p:spPr>
                  <a:xfrm>
                    <a:off x="192212" y="949233"/>
                    <a:ext cx="453169" cy="130267"/>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651731" y="949233"/>
                    <a:ext cx="770707" cy="130267"/>
                  </a:xfrm>
                  <a:prstGeom prst="rect">
                    <a:avLst/>
                  </a:prstGeom>
                  <a:solidFill>
                    <a:srgbClr val="D99694"/>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 name="Group 60"/>
              <p:cNvGrpSpPr/>
              <p:nvPr/>
            </p:nvGrpSpPr>
            <p:grpSpPr>
              <a:xfrm>
                <a:off x="1700088" y="1606550"/>
                <a:ext cx="1228634" cy="130267"/>
                <a:chOff x="192212" y="1323883"/>
                <a:chExt cx="1228634" cy="130267"/>
              </a:xfrm>
            </p:grpSpPr>
            <p:grpSp>
              <p:nvGrpSpPr>
                <p:cNvPr id="12" name="Group 61"/>
                <p:cNvGrpSpPr/>
                <p:nvPr/>
              </p:nvGrpSpPr>
              <p:grpSpPr>
                <a:xfrm>
                  <a:off x="192212" y="1323883"/>
                  <a:ext cx="753937" cy="130267"/>
                  <a:chOff x="192212" y="949233"/>
                  <a:chExt cx="1230226" cy="130267"/>
                </a:xfrm>
              </p:grpSpPr>
              <p:sp>
                <p:nvSpPr>
                  <p:cNvPr id="52" name="Rectangle 51"/>
                  <p:cNvSpPr/>
                  <p:nvPr/>
                </p:nvSpPr>
                <p:spPr>
                  <a:xfrm>
                    <a:off x="192212" y="949233"/>
                    <a:ext cx="453169" cy="130267"/>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51731" y="949233"/>
                    <a:ext cx="770707" cy="130267"/>
                  </a:xfrm>
                  <a:prstGeom prst="rect">
                    <a:avLst/>
                  </a:prstGeom>
                  <a:solidFill>
                    <a:srgbClr val="D99694"/>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Rectangle 50"/>
                <p:cNvSpPr/>
                <p:nvPr/>
              </p:nvSpPr>
              <p:spPr>
                <a:xfrm>
                  <a:off x="948523" y="1323883"/>
                  <a:ext cx="472323" cy="130267"/>
                </a:xfrm>
                <a:prstGeom prst="rect">
                  <a:avLst/>
                </a:prstGeom>
                <a:solidFill>
                  <a:srgbClr val="D99694"/>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46" name="Elbow Connector 45"/>
            <p:cNvCxnSpPr>
              <a:endCxn id="57" idx="3"/>
            </p:cNvCxnSpPr>
            <p:nvPr/>
          </p:nvCxnSpPr>
          <p:spPr>
            <a:xfrm>
              <a:off x="3162300" y="3644900"/>
              <a:ext cx="1409702" cy="317500"/>
            </a:xfrm>
            <a:prstGeom prst="bentConnector3">
              <a:avLst>
                <a:gd name="adj1" fmla="val 1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Elbow Connector 46"/>
            <p:cNvCxnSpPr/>
            <p:nvPr/>
          </p:nvCxnSpPr>
          <p:spPr>
            <a:xfrm>
              <a:off x="7542272" y="3644900"/>
              <a:ext cx="374430" cy="287754"/>
            </a:xfrm>
            <a:prstGeom prst="bentConnector3">
              <a:avLst>
                <a:gd name="adj1" fmla="val 100877"/>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60" name="TextBox 59"/>
          <p:cNvSpPr txBox="1"/>
          <p:nvPr/>
        </p:nvSpPr>
        <p:spPr>
          <a:xfrm>
            <a:off x="1295400" y="1397006"/>
            <a:ext cx="1993900" cy="307777"/>
          </a:xfrm>
          <a:prstGeom prst="rect">
            <a:avLst/>
          </a:prstGeom>
          <a:noFill/>
          <a:ln>
            <a:noFill/>
          </a:ln>
        </p:spPr>
        <p:txBody>
          <a:bodyPr wrap="square" rtlCol="0">
            <a:spAutoFit/>
          </a:bodyPr>
          <a:lstStyle/>
          <a:p>
            <a:r>
              <a:rPr lang="fr-FR" sz="1400" dirty="0" smtClean="0">
                <a:solidFill>
                  <a:srgbClr val="376092"/>
                </a:solidFill>
              </a:rPr>
              <a:t>LS1 13-14</a:t>
            </a:r>
          </a:p>
        </p:txBody>
      </p:sp>
      <p:sp>
        <p:nvSpPr>
          <p:cNvPr id="61" name="TextBox 60"/>
          <p:cNvSpPr txBox="1"/>
          <p:nvPr/>
        </p:nvSpPr>
        <p:spPr>
          <a:xfrm>
            <a:off x="3354333" y="1397006"/>
            <a:ext cx="1218603" cy="307777"/>
          </a:xfrm>
          <a:prstGeom prst="rect">
            <a:avLst/>
          </a:prstGeom>
          <a:noFill/>
          <a:ln>
            <a:noFill/>
          </a:ln>
        </p:spPr>
        <p:txBody>
          <a:bodyPr wrap="none" rtlCol="0">
            <a:spAutoFit/>
          </a:bodyPr>
          <a:lstStyle/>
          <a:p>
            <a:r>
              <a:rPr lang="en-US" sz="1400" dirty="0" smtClean="0">
                <a:solidFill>
                  <a:srgbClr val="376092"/>
                </a:solidFill>
              </a:rPr>
              <a:t>LS2 18 </a:t>
            </a:r>
            <a:r>
              <a:rPr lang="en-US" sz="1400" dirty="0" smtClean="0">
                <a:solidFill>
                  <a:srgbClr val="FF6600"/>
                </a:solidFill>
              </a:rPr>
              <a:t>(19?)</a:t>
            </a:r>
          </a:p>
        </p:txBody>
      </p:sp>
      <p:sp>
        <p:nvSpPr>
          <p:cNvPr id="62" name="TextBox 61"/>
          <p:cNvSpPr txBox="1"/>
          <p:nvPr/>
        </p:nvSpPr>
        <p:spPr>
          <a:xfrm>
            <a:off x="16294" y="1397006"/>
            <a:ext cx="1344136" cy="307777"/>
          </a:xfrm>
          <a:prstGeom prst="rect">
            <a:avLst/>
          </a:prstGeom>
          <a:noFill/>
          <a:ln>
            <a:noFill/>
          </a:ln>
        </p:spPr>
        <p:txBody>
          <a:bodyPr wrap="square" rtlCol="0">
            <a:spAutoFit/>
          </a:bodyPr>
          <a:lstStyle/>
          <a:p>
            <a:r>
              <a:rPr lang="fr-FR" sz="1400" dirty="0" smtClean="0">
                <a:solidFill>
                  <a:srgbClr val="376092"/>
                </a:solidFill>
              </a:rPr>
              <a:t>           12</a:t>
            </a:r>
            <a:endParaRPr lang="fr-FR" sz="1400" dirty="0">
              <a:solidFill>
                <a:srgbClr val="376092"/>
              </a:solidFill>
            </a:endParaRPr>
          </a:p>
        </p:txBody>
      </p:sp>
      <p:sp>
        <p:nvSpPr>
          <p:cNvPr id="63" name="Rectangle 62"/>
          <p:cNvSpPr/>
          <p:nvPr/>
        </p:nvSpPr>
        <p:spPr>
          <a:xfrm>
            <a:off x="232529" y="875268"/>
            <a:ext cx="726481" cy="338554"/>
          </a:xfrm>
          <a:prstGeom prst="rect">
            <a:avLst/>
          </a:prstGeom>
        </p:spPr>
        <p:txBody>
          <a:bodyPr wrap="none">
            <a:spAutoFit/>
          </a:bodyPr>
          <a:lstStyle/>
          <a:p>
            <a:r>
              <a:rPr lang="en-US" sz="1600" b="1" dirty="0" smtClean="0">
                <a:solidFill>
                  <a:srgbClr val="800000"/>
                </a:solidFill>
              </a:rPr>
              <a:t>2</a:t>
            </a:r>
            <a:r>
              <a:rPr lang="en-US" sz="1600" b="1" dirty="0">
                <a:solidFill>
                  <a:srgbClr val="800000"/>
                </a:solidFill>
              </a:rPr>
              <a:t>0</a:t>
            </a:r>
            <a:r>
              <a:rPr lang="en-US" sz="1600" b="1" dirty="0" smtClean="0">
                <a:solidFill>
                  <a:srgbClr val="800000"/>
                </a:solidFill>
              </a:rPr>
              <a:t>fb</a:t>
            </a:r>
            <a:r>
              <a:rPr lang="en-US" sz="1600" b="1" baseline="30000" dirty="0">
                <a:solidFill>
                  <a:srgbClr val="800000"/>
                </a:solidFill>
              </a:rPr>
              <a:t>-1</a:t>
            </a:r>
            <a:endParaRPr lang="fr-FR" sz="1600" dirty="0"/>
          </a:p>
        </p:txBody>
      </p:sp>
      <p:cxnSp>
        <p:nvCxnSpPr>
          <p:cNvPr id="64" name="Elbow Connector 63"/>
          <p:cNvCxnSpPr/>
          <p:nvPr/>
        </p:nvCxnSpPr>
        <p:spPr>
          <a:xfrm>
            <a:off x="933673" y="1083846"/>
            <a:ext cx="374430" cy="287754"/>
          </a:xfrm>
          <a:prstGeom prst="bentConnector3">
            <a:avLst>
              <a:gd name="adj1" fmla="val 100877"/>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Rectangle 4"/>
          <p:cNvSpPr/>
          <p:nvPr/>
        </p:nvSpPr>
        <p:spPr>
          <a:xfrm>
            <a:off x="5419766" y="1381786"/>
            <a:ext cx="3748142" cy="307777"/>
          </a:xfrm>
          <a:prstGeom prst="rect">
            <a:avLst/>
          </a:prstGeom>
        </p:spPr>
        <p:txBody>
          <a:bodyPr wrap="none">
            <a:spAutoFit/>
          </a:bodyPr>
          <a:lstStyle/>
          <a:p>
            <a:pPr>
              <a:defRPr/>
            </a:pPr>
            <a:r>
              <a:rPr lang="en-US" sz="1400" dirty="0">
                <a:solidFill>
                  <a:srgbClr val="376092"/>
                </a:solidFill>
              </a:rPr>
              <a:t>LS3 22-23                                               </a:t>
            </a:r>
            <a:r>
              <a:rPr lang="en-US" sz="1400" dirty="0" smtClean="0">
                <a:solidFill>
                  <a:srgbClr val="376092"/>
                </a:solidFill>
              </a:rPr>
              <a:t>  &gt;30</a:t>
            </a:r>
            <a:endParaRPr lang="en-US" sz="1400" dirty="0">
              <a:solidFill>
                <a:srgbClr val="376092"/>
              </a:solidFill>
            </a:endParaRPr>
          </a:p>
        </p:txBody>
      </p:sp>
      <p:sp>
        <p:nvSpPr>
          <p:cNvPr id="66" name="Content Placeholder 6"/>
          <p:cNvSpPr>
            <a:spLocks noGrp="1"/>
          </p:cNvSpPr>
          <p:nvPr>
            <p:ph idx="1"/>
          </p:nvPr>
        </p:nvSpPr>
        <p:spPr>
          <a:xfrm>
            <a:off x="177800" y="1933262"/>
            <a:ext cx="8915400" cy="4370556"/>
          </a:xfrm>
        </p:spPr>
        <p:txBody>
          <a:bodyPr>
            <a:normAutofit fontScale="92500"/>
          </a:bodyPr>
          <a:lstStyle/>
          <a:p>
            <a:pPr marL="0" indent="0">
              <a:buNone/>
              <a:defRPr/>
            </a:pPr>
            <a:endParaRPr lang="en-US" sz="600" dirty="0" smtClean="0">
              <a:solidFill>
                <a:schemeClr val="accent1">
                  <a:lumMod val="75000"/>
                </a:schemeClr>
              </a:solidFill>
            </a:endParaRPr>
          </a:p>
          <a:p>
            <a:pPr marL="274320" lvl="0" indent="-274320">
              <a:defRPr/>
            </a:pPr>
            <a:r>
              <a:rPr lang="en-US" sz="1800" dirty="0" smtClean="0">
                <a:solidFill>
                  <a:schemeClr val="accent1">
                    <a:lumMod val="50000"/>
                  </a:schemeClr>
                </a:solidFill>
              </a:rPr>
              <a:t> </a:t>
            </a:r>
            <a:r>
              <a:rPr lang="en-US" sz="1800" dirty="0">
                <a:solidFill>
                  <a:schemeClr val="accent1">
                    <a:lumMod val="50000"/>
                  </a:schemeClr>
                </a:solidFill>
              </a:rPr>
              <a:t>Assume 25ns operation, or </a:t>
            </a:r>
            <a:r>
              <a:rPr lang="en-US" sz="1800" dirty="0" err="1">
                <a:solidFill>
                  <a:schemeClr val="accent1">
                    <a:lumMod val="50000"/>
                  </a:schemeClr>
                </a:solidFill>
              </a:rPr>
              <a:t>lumi</a:t>
            </a:r>
            <a:r>
              <a:rPr lang="en-US" sz="1800" dirty="0">
                <a:solidFill>
                  <a:schemeClr val="accent1">
                    <a:lumMod val="50000"/>
                  </a:schemeClr>
                </a:solidFill>
              </a:rPr>
              <a:t>-leveling at 50ns as a </a:t>
            </a:r>
            <a:r>
              <a:rPr lang="en-US" sz="1800" dirty="0" err="1">
                <a:solidFill>
                  <a:schemeClr val="accent1">
                    <a:lumMod val="50000"/>
                  </a:schemeClr>
                </a:solidFill>
              </a:rPr>
              <a:t>fall-</a:t>
            </a:r>
            <a:r>
              <a:rPr lang="en-US" sz="1800" dirty="0" err="1" smtClean="0">
                <a:solidFill>
                  <a:schemeClr val="accent1">
                    <a:lumMod val="50000"/>
                  </a:schemeClr>
                </a:solidFill>
              </a:rPr>
              <a:t>back</a:t>
            </a:r>
            <a:endParaRPr lang="en-US" sz="1800" dirty="0">
              <a:solidFill>
                <a:schemeClr val="accent1">
                  <a:lumMod val="50000"/>
                </a:schemeClr>
              </a:solidFill>
            </a:endParaRPr>
          </a:p>
          <a:p>
            <a:pPr marL="674370" lvl="1" indent="-274320">
              <a:defRPr/>
            </a:pPr>
            <a:r>
              <a:rPr lang="en-US" sz="1600" dirty="0" smtClean="0">
                <a:solidFill>
                  <a:srgbClr val="000000"/>
                </a:solidFill>
              </a:rPr>
              <a:t>For </a:t>
            </a:r>
            <a:r>
              <a:rPr lang="en-US" sz="1600" dirty="0">
                <a:solidFill>
                  <a:srgbClr val="000000"/>
                </a:solidFill>
              </a:rPr>
              <a:t>Phase 1 (up to LS3</a:t>
            </a:r>
            <a:r>
              <a:rPr lang="en-US" sz="1600" dirty="0" smtClean="0">
                <a:solidFill>
                  <a:srgbClr val="000000"/>
                </a:solidFill>
              </a:rPr>
              <a:t>)</a:t>
            </a:r>
          </a:p>
          <a:p>
            <a:pPr marL="1074420" lvl="2" indent="-274320">
              <a:defRPr/>
            </a:pPr>
            <a:r>
              <a:rPr lang="en-US" sz="1600" dirty="0" smtClean="0">
                <a:solidFill>
                  <a:srgbClr val="800000"/>
                </a:solidFill>
              </a:rPr>
              <a:t>Design to operate at &lt;PU&gt;=100 (</a:t>
            </a:r>
            <a:r>
              <a:rPr lang="en-US" sz="1600" dirty="0" err="1" smtClean="0">
                <a:solidFill>
                  <a:srgbClr val="800000"/>
                </a:solidFill>
              </a:rPr>
              <a:t>eg</a:t>
            </a:r>
            <a:r>
              <a:rPr lang="en-US" sz="1600" dirty="0" smtClean="0">
                <a:solidFill>
                  <a:srgbClr val="800000"/>
                </a:solidFill>
              </a:rPr>
              <a:t> Pixel </a:t>
            </a:r>
            <a:r>
              <a:rPr lang="en-US" sz="1600" dirty="0" err="1" smtClean="0">
                <a:solidFill>
                  <a:srgbClr val="800000"/>
                </a:solidFill>
              </a:rPr>
              <a:t>BandWidth</a:t>
            </a:r>
            <a:r>
              <a:rPr lang="en-US" sz="1600" dirty="0" smtClean="0">
                <a:solidFill>
                  <a:srgbClr val="800000"/>
                </a:solidFill>
              </a:rPr>
              <a:t>) </a:t>
            </a:r>
          </a:p>
          <a:p>
            <a:pPr marL="1074420" lvl="2" indent="-274320">
              <a:defRPr/>
            </a:pPr>
            <a:r>
              <a:rPr lang="en-US" sz="1600" dirty="0" smtClean="0">
                <a:solidFill>
                  <a:srgbClr val="800000"/>
                </a:solidFill>
              </a:rPr>
              <a:t>Simulate performance for </a:t>
            </a:r>
            <a:r>
              <a:rPr lang="en-US" sz="1600" dirty="0">
                <a:solidFill>
                  <a:srgbClr val="800000"/>
                </a:solidFill>
              </a:rPr>
              <a:t>&lt;PU&gt;=50 as a “baseline</a:t>
            </a:r>
            <a:r>
              <a:rPr lang="en-US" sz="1600" dirty="0" smtClean="0">
                <a:solidFill>
                  <a:srgbClr val="800000"/>
                </a:solidFill>
              </a:rPr>
              <a:t>” and degradation </a:t>
            </a:r>
            <a:r>
              <a:rPr lang="en-US" sz="1600" dirty="0">
                <a:solidFill>
                  <a:srgbClr val="800000"/>
                </a:solidFill>
              </a:rPr>
              <a:t>for &lt;PU&gt;=</a:t>
            </a:r>
            <a:r>
              <a:rPr lang="en-US" sz="1600" dirty="0" smtClean="0">
                <a:solidFill>
                  <a:srgbClr val="800000"/>
                </a:solidFill>
              </a:rPr>
              <a:t>100</a:t>
            </a:r>
          </a:p>
          <a:p>
            <a:pPr marL="674370" lvl="1" indent="-274320">
              <a:spcBef>
                <a:spcPts val="0"/>
              </a:spcBef>
              <a:defRPr/>
            </a:pPr>
            <a:r>
              <a:rPr lang="en-US" sz="1600" dirty="0" smtClean="0">
                <a:solidFill>
                  <a:srgbClr val="000000"/>
                </a:solidFill>
              </a:rPr>
              <a:t>For Phase 2 </a:t>
            </a:r>
            <a:endParaRPr lang="en-US" sz="1600" dirty="0">
              <a:solidFill>
                <a:srgbClr val="000000"/>
              </a:solidFill>
            </a:endParaRPr>
          </a:p>
          <a:p>
            <a:pPr marL="1074420" lvl="2" indent="-274320">
              <a:defRPr/>
            </a:pPr>
            <a:r>
              <a:rPr lang="en-US" sz="1600" dirty="0">
                <a:solidFill>
                  <a:srgbClr val="800000"/>
                </a:solidFill>
              </a:rPr>
              <a:t>Simulate and design for &lt;PU&gt;</a:t>
            </a:r>
            <a:r>
              <a:rPr lang="en-US" sz="1600" dirty="0" smtClean="0">
                <a:solidFill>
                  <a:srgbClr val="800000"/>
                </a:solidFill>
              </a:rPr>
              <a:t>=100 as a “baseline” and degradation for &lt;PU&gt;=200 </a:t>
            </a:r>
            <a:endParaRPr lang="en-US" sz="1800" dirty="0" smtClean="0"/>
          </a:p>
          <a:p>
            <a:pPr marL="274320" indent="-274320">
              <a:defRPr/>
            </a:pPr>
            <a:r>
              <a:rPr lang="en-US" sz="1800" dirty="0" smtClean="0">
                <a:solidFill>
                  <a:srgbClr val="254061"/>
                </a:solidFill>
              </a:rPr>
              <a:t>Prepare for </a:t>
            </a:r>
            <a:r>
              <a:rPr lang="en-US" sz="1800" dirty="0">
                <a:solidFill>
                  <a:srgbClr val="254061"/>
                </a:solidFill>
              </a:rPr>
              <a:t>significant peak luminosity and pile-up </a:t>
            </a:r>
            <a:r>
              <a:rPr lang="en-US" sz="1800" dirty="0" smtClean="0">
                <a:solidFill>
                  <a:srgbClr val="254061"/>
                </a:solidFill>
              </a:rPr>
              <a:t>even </a:t>
            </a:r>
            <a:r>
              <a:rPr lang="en-US" sz="1800" dirty="0">
                <a:solidFill>
                  <a:srgbClr val="254061"/>
                </a:solidFill>
              </a:rPr>
              <a:t>before LS2 </a:t>
            </a:r>
            <a:endParaRPr lang="en-US" sz="1800" dirty="0" smtClean="0">
              <a:solidFill>
                <a:srgbClr val="254061"/>
              </a:solidFill>
            </a:endParaRPr>
          </a:p>
          <a:p>
            <a:pPr marL="674370" lvl="1" indent="-274320">
              <a:defRPr/>
            </a:pPr>
            <a:r>
              <a:rPr lang="en-US" sz="1600" dirty="0" smtClean="0">
                <a:solidFill>
                  <a:schemeClr val="tx1"/>
                </a:solidFill>
              </a:rPr>
              <a:t>Pixels – HF – L1-Trigger ready before LS2 </a:t>
            </a:r>
          </a:p>
          <a:p>
            <a:pPr marL="1074420" lvl="2" indent="-274320">
              <a:defRPr/>
            </a:pPr>
            <a:r>
              <a:rPr lang="en-US" sz="1600" dirty="0" smtClean="0">
                <a:solidFill>
                  <a:srgbClr val="800000"/>
                </a:solidFill>
                <a:sym typeface="Wingdings"/>
              </a:rPr>
              <a:t>New beam-pipe – Pixel cooling system – Pixel pilot blade installation in LS1</a:t>
            </a:r>
          </a:p>
          <a:p>
            <a:pPr marL="1074420" lvl="2" indent="-274320">
              <a:defRPr/>
            </a:pPr>
            <a:r>
              <a:rPr lang="en-US" sz="1600" dirty="0" smtClean="0">
                <a:solidFill>
                  <a:srgbClr val="800000"/>
                </a:solidFill>
                <a:sym typeface="Wingdings"/>
              </a:rPr>
              <a:t>Optical splitting for ECAL installation in LS1 for L1-Trigger</a:t>
            </a:r>
          </a:p>
          <a:p>
            <a:pPr marL="1074420" lvl="2" indent="-274320">
              <a:defRPr/>
            </a:pPr>
            <a:r>
              <a:rPr lang="en-US" sz="1600" dirty="0" smtClean="0">
                <a:solidFill>
                  <a:srgbClr val="800000"/>
                </a:solidFill>
                <a:sym typeface="Wingdings"/>
              </a:rPr>
              <a:t>Need an extended TS in 2016 for Pixels installation, not in current LHC schedule</a:t>
            </a:r>
            <a:endParaRPr lang="en-US" sz="1600" dirty="0" smtClean="0">
              <a:solidFill>
                <a:srgbClr val="800000"/>
              </a:solidFill>
            </a:endParaRPr>
          </a:p>
          <a:p>
            <a:r>
              <a:rPr lang="en-US" sz="1800" dirty="0" smtClean="0">
                <a:solidFill>
                  <a:srgbClr val="254061"/>
                </a:solidFill>
              </a:rPr>
              <a:t>Maintain flexibility to adjust to evolving performance, schedules and funding</a:t>
            </a:r>
          </a:p>
          <a:p>
            <a:pPr lvl="1"/>
            <a:r>
              <a:rPr lang="en-US" sz="1600" dirty="0">
                <a:solidFill>
                  <a:srgbClr val="800000"/>
                </a:solidFill>
              </a:rPr>
              <a:t>D</a:t>
            </a:r>
            <a:r>
              <a:rPr lang="en-US" sz="1600" dirty="0" smtClean="0">
                <a:solidFill>
                  <a:srgbClr val="800000"/>
                </a:solidFill>
              </a:rPr>
              <a:t>evelop a consolidated schedule and model for the funding to allow the right strategic decisions (subset included in the TDR)</a:t>
            </a:r>
            <a:endParaRPr lang="en-US" sz="1800" dirty="0" smtClean="0">
              <a:solidFill>
                <a:srgbClr val="8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tangolo 48"/>
          <p:cNvSpPr/>
          <p:nvPr/>
        </p:nvSpPr>
        <p:spPr>
          <a:xfrm>
            <a:off x="6256646" y="1205371"/>
            <a:ext cx="2376264" cy="2853459"/>
          </a:xfrm>
          <a:prstGeom prst="rect">
            <a:avLst/>
          </a:prstGeom>
          <a:solidFill>
            <a:srgbClr val="C0504D">
              <a:alpha val="1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kumimoji="0" lang="en-US" sz="1800" dirty="0">
              <a:solidFill>
                <a:prstClr val="white"/>
              </a:solidFill>
            </a:endParaRPr>
          </a:p>
        </p:txBody>
      </p:sp>
      <p:sp>
        <p:nvSpPr>
          <p:cNvPr id="35" name="Rettangolo 34"/>
          <p:cNvSpPr/>
          <p:nvPr/>
        </p:nvSpPr>
        <p:spPr>
          <a:xfrm>
            <a:off x="2903958" y="1221581"/>
            <a:ext cx="2664296" cy="2848512"/>
          </a:xfrm>
          <a:prstGeom prst="rect">
            <a:avLst/>
          </a:prstGeom>
          <a:solidFill>
            <a:srgbClr val="4F81B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5" name="Title 1"/>
          <p:cNvSpPr txBox="1">
            <a:spLocks/>
          </p:cNvSpPr>
          <p:nvPr/>
        </p:nvSpPr>
        <p:spPr>
          <a:xfrm>
            <a:off x="517878" y="294928"/>
            <a:ext cx="8229600" cy="685800"/>
          </a:xfrm>
          <a:prstGeom prst="rect">
            <a:avLst/>
          </a:prstGeom>
        </p:spPr>
        <p:txBody>
          <a:bodyPr vert="horz" lIns="91440" tIns="45720" rIns="91440" bIns="45720" rtlCol="0" anchor="ctr">
            <a:normAutofit fontScale="90000" lnSpcReduction="10000"/>
          </a:bodyPr>
          <a:lstStyle/>
          <a:p>
            <a:pPr eaLnBrk="1" fontAlgn="auto" hangingPunct="1">
              <a:spcAft>
                <a:spcPts val="0"/>
              </a:spcAft>
              <a:defRPr/>
            </a:pPr>
            <a:r>
              <a:rPr kumimoji="0" lang="en-US" sz="4400" b="1" dirty="0" smtClean="0">
                <a:solidFill>
                  <a:srgbClr val="23538D"/>
                </a:solidFill>
                <a:effectLst>
                  <a:outerShdw blurRad="38100" dist="38100" dir="2700000" algn="tl">
                    <a:srgbClr val="000000">
                      <a:alpha val="43137"/>
                    </a:srgbClr>
                  </a:outerShdw>
                </a:effectLst>
                <a:latin typeface="Calibri"/>
              </a:rPr>
              <a:t>DT Trigger Chain</a:t>
            </a:r>
          </a:p>
        </p:txBody>
      </p:sp>
      <p:cxnSp>
        <p:nvCxnSpPr>
          <p:cNvPr id="8" name="Connettore 1 7"/>
          <p:cNvCxnSpPr>
            <a:stCxn id="52" idx="3"/>
          </p:cNvCxnSpPr>
          <p:nvPr/>
        </p:nvCxnSpPr>
        <p:spPr>
          <a:xfrm>
            <a:off x="1667872" y="1541025"/>
            <a:ext cx="2573276" cy="6166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nettore 1 9"/>
          <p:cNvCxnSpPr>
            <a:stCxn id="66" idx="3"/>
          </p:cNvCxnSpPr>
          <p:nvPr/>
        </p:nvCxnSpPr>
        <p:spPr>
          <a:xfrm flipV="1">
            <a:off x="1667872" y="2733756"/>
            <a:ext cx="2573276" cy="595531"/>
          </a:xfrm>
          <a:prstGeom prst="line">
            <a:avLst/>
          </a:prstGeom>
        </p:spPr>
        <p:style>
          <a:lnRef idx="2">
            <a:schemeClr val="accent1"/>
          </a:lnRef>
          <a:fillRef idx="0">
            <a:schemeClr val="accent1"/>
          </a:fillRef>
          <a:effectRef idx="1">
            <a:schemeClr val="accent1"/>
          </a:effectRef>
          <a:fontRef idx="minor">
            <a:schemeClr val="tx1"/>
          </a:fontRef>
        </p:style>
      </p:cxnSp>
      <p:sp>
        <p:nvSpPr>
          <p:cNvPr id="11" name="CasellaDiTesto 10"/>
          <p:cNvSpPr txBox="1"/>
          <p:nvPr/>
        </p:nvSpPr>
        <p:spPr>
          <a:xfrm rot="5400000">
            <a:off x="3636895" y="2185773"/>
            <a:ext cx="641522" cy="523220"/>
          </a:xfrm>
          <a:prstGeom prst="rect">
            <a:avLst/>
          </a:prstGeom>
          <a:noFill/>
        </p:spPr>
        <p:txBody>
          <a:bodyPr wrap="none" rtlCol="0">
            <a:spAutoFit/>
          </a:bodyPr>
          <a:lstStyle/>
          <a:p>
            <a:pPr eaLnBrk="1" fontAlgn="auto" hangingPunct="1">
              <a:spcBef>
                <a:spcPts val="0"/>
              </a:spcBef>
              <a:spcAft>
                <a:spcPts val="0"/>
              </a:spcAft>
            </a:pPr>
            <a:r>
              <a:rPr kumimoji="0" lang="en-US" sz="2800" dirty="0" smtClean="0">
                <a:solidFill>
                  <a:prstClr val="black"/>
                </a:solidFill>
                <a:latin typeface="Calibri"/>
              </a:rPr>
              <a:t>.....</a:t>
            </a:r>
            <a:endParaRPr kumimoji="0" lang="en-US" sz="2800" dirty="0">
              <a:solidFill>
                <a:prstClr val="black"/>
              </a:solidFill>
              <a:latin typeface="Calibri"/>
            </a:endParaRPr>
          </a:p>
        </p:txBody>
      </p:sp>
      <p:sp>
        <p:nvSpPr>
          <p:cNvPr id="12" name="CasellaDiTesto 11"/>
          <p:cNvSpPr txBox="1"/>
          <p:nvPr/>
        </p:nvSpPr>
        <p:spPr>
          <a:xfrm>
            <a:off x="3191990" y="2265114"/>
            <a:ext cx="418704"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rPr>
              <a:t>64</a:t>
            </a:r>
            <a:endParaRPr kumimoji="0" lang="en-US" sz="1800" dirty="0">
              <a:solidFill>
                <a:prstClr val="black"/>
              </a:solidFill>
              <a:latin typeface="Calibri"/>
            </a:endParaRPr>
          </a:p>
        </p:txBody>
      </p:sp>
      <p:sp>
        <p:nvSpPr>
          <p:cNvPr id="19" name="CasellaDiTesto 18"/>
          <p:cNvSpPr txBox="1"/>
          <p:nvPr/>
        </p:nvSpPr>
        <p:spPr>
          <a:xfrm>
            <a:off x="2938026" y="2966966"/>
            <a:ext cx="1118063" cy="646331"/>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rPr>
              <a:t>480 Mbps</a:t>
            </a:r>
          </a:p>
          <a:p>
            <a:pPr eaLnBrk="1" fontAlgn="auto" hangingPunct="1">
              <a:spcBef>
                <a:spcPts val="0"/>
              </a:spcBef>
              <a:spcAft>
                <a:spcPts val="0"/>
              </a:spcAft>
            </a:pPr>
            <a:r>
              <a:rPr kumimoji="0" lang="en-US" sz="1800" dirty="0" smtClean="0">
                <a:solidFill>
                  <a:srgbClr val="1F497D"/>
                </a:solidFill>
                <a:latin typeface="Calibri"/>
              </a:rPr>
              <a:t>80 bit/BX</a:t>
            </a:r>
            <a:endParaRPr kumimoji="0" lang="en-US" sz="1800" dirty="0">
              <a:solidFill>
                <a:srgbClr val="1F497D"/>
              </a:solidFill>
              <a:latin typeface="Calibri"/>
            </a:endParaRPr>
          </a:p>
        </p:txBody>
      </p:sp>
      <p:sp>
        <p:nvSpPr>
          <p:cNvPr id="20" name="Rettangolo 19"/>
          <p:cNvSpPr/>
          <p:nvPr/>
        </p:nvSpPr>
        <p:spPr>
          <a:xfrm>
            <a:off x="4488137" y="2949774"/>
            <a:ext cx="1170385" cy="369332"/>
          </a:xfrm>
          <a:prstGeom prst="rect">
            <a:avLst/>
          </a:prstGeom>
        </p:spPr>
        <p:txBody>
          <a:bodyPr wrap="none">
            <a:spAutoFit/>
          </a:bodyPr>
          <a:lstStyle/>
          <a:p>
            <a:pPr eaLnBrk="1" fontAlgn="auto" hangingPunct="1">
              <a:spcBef>
                <a:spcPts val="0"/>
              </a:spcBef>
              <a:spcAft>
                <a:spcPts val="0"/>
              </a:spcAft>
            </a:pPr>
            <a:r>
              <a:rPr kumimoji="0" lang="en-US" sz="1800" dirty="0" smtClean="0">
                <a:solidFill>
                  <a:srgbClr val="1F497D"/>
                </a:solidFill>
                <a:latin typeface="Calibri"/>
              </a:rPr>
              <a:t>640 bit/BX</a:t>
            </a:r>
            <a:endParaRPr kumimoji="0" lang="en-US" sz="1800" dirty="0">
              <a:solidFill>
                <a:srgbClr val="1F497D"/>
              </a:solidFill>
              <a:latin typeface="Calibri"/>
            </a:endParaRPr>
          </a:p>
        </p:txBody>
      </p:sp>
      <p:cxnSp>
        <p:nvCxnSpPr>
          <p:cNvPr id="22" name="Connettore 1 21"/>
          <p:cNvCxnSpPr/>
          <p:nvPr/>
        </p:nvCxnSpPr>
        <p:spPr>
          <a:xfrm>
            <a:off x="4344118" y="1653630"/>
            <a:ext cx="0" cy="360040"/>
          </a:xfrm>
          <a:prstGeom prst="line">
            <a:avLst/>
          </a:prstGeom>
        </p:spPr>
        <p:style>
          <a:lnRef idx="2">
            <a:schemeClr val="accent3"/>
          </a:lnRef>
          <a:fillRef idx="0">
            <a:schemeClr val="accent3"/>
          </a:fillRef>
          <a:effectRef idx="1">
            <a:schemeClr val="accent3"/>
          </a:effectRef>
          <a:fontRef idx="minor">
            <a:schemeClr val="tx1"/>
          </a:fontRef>
        </p:style>
      </p:cxnSp>
      <p:cxnSp>
        <p:nvCxnSpPr>
          <p:cNvPr id="23" name="Connettore 1 22"/>
          <p:cNvCxnSpPr/>
          <p:nvPr/>
        </p:nvCxnSpPr>
        <p:spPr>
          <a:xfrm>
            <a:off x="4776166" y="1653630"/>
            <a:ext cx="0" cy="360040"/>
          </a:xfrm>
          <a:prstGeom prst="line">
            <a:avLst/>
          </a:prstGeom>
        </p:spPr>
        <p:style>
          <a:lnRef idx="2">
            <a:schemeClr val="accent3"/>
          </a:lnRef>
          <a:fillRef idx="0">
            <a:schemeClr val="accent3"/>
          </a:fillRef>
          <a:effectRef idx="1">
            <a:schemeClr val="accent3"/>
          </a:effectRef>
          <a:fontRef idx="minor">
            <a:schemeClr val="tx1"/>
          </a:fontRef>
        </p:style>
      </p:cxnSp>
      <p:sp>
        <p:nvSpPr>
          <p:cNvPr id="6" name="Rettangolo arrotondato 5"/>
          <p:cNvSpPr/>
          <p:nvPr/>
        </p:nvSpPr>
        <p:spPr>
          <a:xfrm>
            <a:off x="4056086" y="2013670"/>
            <a:ext cx="1008112" cy="93610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Twin</a:t>
            </a:r>
          </a:p>
          <a:p>
            <a:pPr algn="ctr" eaLnBrk="1" fontAlgn="auto" hangingPunct="1">
              <a:spcBef>
                <a:spcPts val="0"/>
              </a:spcBef>
              <a:spcAft>
                <a:spcPts val="0"/>
              </a:spcAft>
            </a:pPr>
            <a:r>
              <a:rPr kumimoji="0" lang="en-US" sz="1800" dirty="0" err="1" smtClean="0">
                <a:solidFill>
                  <a:prstClr val="white"/>
                </a:solidFill>
              </a:rPr>
              <a:t>Mux</a:t>
            </a:r>
            <a:endParaRPr kumimoji="0" lang="en-US" sz="1800" dirty="0">
              <a:solidFill>
                <a:prstClr val="white"/>
              </a:solidFill>
            </a:endParaRPr>
          </a:p>
        </p:txBody>
      </p:sp>
      <p:sp>
        <p:nvSpPr>
          <p:cNvPr id="24" name="CasellaDiTesto 23"/>
          <p:cNvSpPr txBox="1"/>
          <p:nvPr/>
        </p:nvSpPr>
        <p:spPr>
          <a:xfrm>
            <a:off x="3336006" y="1365604"/>
            <a:ext cx="1053494" cy="646331"/>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srgbClr val="9BBB59"/>
                </a:solidFill>
                <a:latin typeface="Calibri"/>
              </a:rPr>
              <a:t>Tracker</a:t>
            </a:r>
          </a:p>
          <a:p>
            <a:pPr eaLnBrk="1" fontAlgn="auto" hangingPunct="1">
              <a:spcBef>
                <a:spcPts val="0"/>
              </a:spcBef>
              <a:spcAft>
                <a:spcPts val="0"/>
              </a:spcAft>
            </a:pPr>
            <a:r>
              <a:rPr kumimoji="0" lang="en-US" sz="1800" dirty="0" smtClean="0">
                <a:solidFill>
                  <a:srgbClr val="9BBB59"/>
                </a:solidFill>
                <a:latin typeface="Calibri"/>
              </a:rPr>
              <a:t>(phase II)</a:t>
            </a:r>
            <a:endParaRPr kumimoji="0" lang="en-US" sz="1800" dirty="0">
              <a:solidFill>
                <a:srgbClr val="9BBB59"/>
              </a:solidFill>
              <a:latin typeface="Calibri"/>
            </a:endParaRPr>
          </a:p>
        </p:txBody>
      </p:sp>
      <p:sp>
        <p:nvSpPr>
          <p:cNvPr id="25" name="CasellaDiTesto 24"/>
          <p:cNvSpPr txBox="1"/>
          <p:nvPr/>
        </p:nvSpPr>
        <p:spPr>
          <a:xfrm>
            <a:off x="4781565" y="1509614"/>
            <a:ext cx="551754"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srgbClr val="9BBB59"/>
                </a:solidFill>
                <a:latin typeface="Calibri"/>
              </a:rPr>
              <a:t>RPC</a:t>
            </a:r>
            <a:endParaRPr kumimoji="0" lang="en-US" sz="1800" dirty="0">
              <a:solidFill>
                <a:srgbClr val="9BBB59"/>
              </a:solidFill>
              <a:latin typeface="Calibri"/>
            </a:endParaRPr>
          </a:p>
        </p:txBody>
      </p:sp>
      <p:sp>
        <p:nvSpPr>
          <p:cNvPr id="26" name="Rettangolo arrotondato 25"/>
          <p:cNvSpPr/>
          <p:nvPr/>
        </p:nvSpPr>
        <p:spPr>
          <a:xfrm>
            <a:off x="6904718" y="2285486"/>
            <a:ext cx="1008112" cy="36004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µDTTF</a:t>
            </a:r>
            <a:endParaRPr kumimoji="0" lang="en-US" sz="1800" dirty="0">
              <a:solidFill>
                <a:prstClr val="white"/>
              </a:solidFill>
            </a:endParaRPr>
          </a:p>
        </p:txBody>
      </p:sp>
      <p:cxnSp>
        <p:nvCxnSpPr>
          <p:cNvPr id="28" name="Connettore 1 27"/>
          <p:cNvCxnSpPr>
            <a:stCxn id="6" idx="3"/>
            <a:endCxn id="26" idx="1"/>
          </p:cNvCxnSpPr>
          <p:nvPr/>
        </p:nvCxnSpPr>
        <p:spPr>
          <a:xfrm flipV="1">
            <a:off x="5064198" y="2465506"/>
            <a:ext cx="1840520" cy="16216"/>
          </a:xfrm>
          <a:prstGeom prst="line">
            <a:avLst/>
          </a:prstGeom>
          <a:ln w="76200" cmpd="dbl"/>
        </p:spPr>
        <p:style>
          <a:lnRef idx="2">
            <a:schemeClr val="accent1"/>
          </a:lnRef>
          <a:fillRef idx="0">
            <a:schemeClr val="accent1"/>
          </a:fillRef>
          <a:effectRef idx="1">
            <a:schemeClr val="accent1"/>
          </a:effectRef>
          <a:fontRef idx="minor">
            <a:schemeClr val="tx1"/>
          </a:fontRef>
        </p:style>
      </p:cxnSp>
      <p:cxnSp>
        <p:nvCxnSpPr>
          <p:cNvPr id="30" name="Connettore 1 29"/>
          <p:cNvCxnSpPr>
            <a:stCxn id="6" idx="3"/>
            <a:endCxn id="59" idx="1"/>
          </p:cNvCxnSpPr>
          <p:nvPr/>
        </p:nvCxnSpPr>
        <p:spPr>
          <a:xfrm flipV="1">
            <a:off x="5064198" y="2033458"/>
            <a:ext cx="1840520" cy="448264"/>
          </a:xfrm>
          <a:prstGeom prst="line">
            <a:avLst/>
          </a:prstGeom>
          <a:ln w="76200" cmpd="dbl"/>
        </p:spPr>
        <p:style>
          <a:lnRef idx="2">
            <a:schemeClr val="accent1"/>
          </a:lnRef>
          <a:fillRef idx="0">
            <a:schemeClr val="accent1"/>
          </a:fillRef>
          <a:effectRef idx="1">
            <a:schemeClr val="accent1"/>
          </a:effectRef>
          <a:fontRef idx="minor">
            <a:schemeClr val="tx1"/>
          </a:fontRef>
        </p:style>
      </p:cxnSp>
      <p:sp>
        <p:nvSpPr>
          <p:cNvPr id="34" name="CasellaDiTesto 33"/>
          <p:cNvSpPr txBox="1"/>
          <p:nvPr/>
        </p:nvSpPr>
        <p:spPr>
          <a:xfrm>
            <a:off x="4463037" y="3689493"/>
            <a:ext cx="1114472"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rPr>
              <a:t>30 boards</a:t>
            </a:r>
            <a:endParaRPr kumimoji="0" lang="en-US" sz="1800" dirty="0">
              <a:solidFill>
                <a:prstClr val="black"/>
              </a:solidFill>
              <a:latin typeface="Calibri"/>
            </a:endParaRPr>
          </a:p>
        </p:txBody>
      </p:sp>
      <p:sp>
        <p:nvSpPr>
          <p:cNvPr id="50" name="CasellaDiTesto 49"/>
          <p:cNvSpPr txBox="1"/>
          <p:nvPr/>
        </p:nvSpPr>
        <p:spPr>
          <a:xfrm>
            <a:off x="7518438" y="3689493"/>
            <a:ext cx="1114472"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rPr>
              <a:t>12 boards</a:t>
            </a:r>
            <a:endParaRPr kumimoji="0" lang="en-US" sz="1800" dirty="0">
              <a:solidFill>
                <a:prstClr val="black"/>
              </a:solidFill>
              <a:latin typeface="Calibri"/>
            </a:endParaRPr>
          </a:p>
        </p:txBody>
      </p:sp>
      <p:cxnSp>
        <p:nvCxnSpPr>
          <p:cNvPr id="51" name="Connettore 1 50"/>
          <p:cNvCxnSpPr>
            <a:stCxn id="26" idx="3"/>
          </p:cNvCxnSpPr>
          <p:nvPr/>
        </p:nvCxnSpPr>
        <p:spPr>
          <a:xfrm flipV="1">
            <a:off x="7912833" y="2464409"/>
            <a:ext cx="893713" cy="1103"/>
          </a:xfrm>
          <a:prstGeom prst="line">
            <a:avLst/>
          </a:prstGeom>
        </p:spPr>
        <p:style>
          <a:lnRef idx="2">
            <a:schemeClr val="accent3"/>
          </a:lnRef>
          <a:fillRef idx="0">
            <a:schemeClr val="accent3"/>
          </a:fillRef>
          <a:effectRef idx="1">
            <a:schemeClr val="accent3"/>
          </a:effectRef>
          <a:fontRef idx="minor">
            <a:schemeClr val="tx1"/>
          </a:fontRef>
        </p:style>
      </p:cxnSp>
      <p:sp>
        <p:nvSpPr>
          <p:cNvPr id="63" name="CasellaDiTesto 62"/>
          <p:cNvSpPr txBox="1"/>
          <p:nvPr/>
        </p:nvSpPr>
        <p:spPr>
          <a:xfrm>
            <a:off x="5347217" y="1830728"/>
            <a:ext cx="1049133"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rPr>
              <a:t>2x8 </a:t>
            </a:r>
            <a:r>
              <a:rPr kumimoji="0" lang="en-US" sz="1800" dirty="0" err="1" smtClean="0">
                <a:solidFill>
                  <a:prstClr val="black"/>
                </a:solidFill>
                <a:latin typeface="Calibri"/>
              </a:rPr>
              <a:t>Gbps</a:t>
            </a:r>
            <a:endParaRPr kumimoji="0" lang="en-US" sz="1800" dirty="0">
              <a:solidFill>
                <a:prstClr val="black"/>
              </a:solidFill>
              <a:latin typeface="Calibri"/>
            </a:endParaRPr>
          </a:p>
        </p:txBody>
      </p:sp>
      <p:sp>
        <p:nvSpPr>
          <p:cNvPr id="64" name="CasellaDiTesto 63"/>
          <p:cNvSpPr txBox="1"/>
          <p:nvPr/>
        </p:nvSpPr>
        <p:spPr>
          <a:xfrm>
            <a:off x="6760702" y="1205372"/>
            <a:ext cx="1287404" cy="646331"/>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rPr>
              <a:t>192 </a:t>
            </a:r>
            <a:r>
              <a:rPr kumimoji="0" lang="en-US" sz="1800" dirty="0" err="1" smtClean="0">
                <a:solidFill>
                  <a:prstClr val="black"/>
                </a:solidFill>
                <a:latin typeface="Calibri"/>
              </a:rPr>
              <a:t>Gbps</a:t>
            </a:r>
            <a:endParaRPr kumimoji="0" lang="en-US" sz="1800" dirty="0" smtClean="0">
              <a:solidFill>
                <a:prstClr val="black"/>
              </a:solidFill>
              <a:latin typeface="Calibri"/>
            </a:endParaRPr>
          </a:p>
          <a:p>
            <a:pPr eaLnBrk="1" fontAlgn="auto" hangingPunct="1">
              <a:spcBef>
                <a:spcPts val="0"/>
              </a:spcBef>
              <a:spcAft>
                <a:spcPts val="0"/>
              </a:spcAft>
            </a:pPr>
            <a:r>
              <a:rPr kumimoji="0" lang="en-US" sz="1800" dirty="0" smtClean="0">
                <a:solidFill>
                  <a:srgbClr val="1F497D"/>
                </a:solidFill>
                <a:latin typeface="Calibri"/>
              </a:rPr>
              <a:t>4800 bit/BX</a:t>
            </a:r>
            <a:endParaRPr kumimoji="0" lang="en-US" sz="1800" dirty="0">
              <a:solidFill>
                <a:srgbClr val="1F497D"/>
              </a:solidFill>
              <a:latin typeface="Calibri"/>
            </a:endParaRPr>
          </a:p>
        </p:txBody>
      </p:sp>
      <p:sp>
        <p:nvSpPr>
          <p:cNvPr id="58" name="Rettangolo arrotondato 57"/>
          <p:cNvSpPr/>
          <p:nvPr/>
        </p:nvSpPr>
        <p:spPr>
          <a:xfrm>
            <a:off x="6904718" y="2717534"/>
            <a:ext cx="1008112" cy="36004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µDTTF</a:t>
            </a:r>
            <a:endParaRPr kumimoji="0" lang="en-US" sz="1800" dirty="0">
              <a:solidFill>
                <a:prstClr val="white"/>
              </a:solidFill>
            </a:endParaRPr>
          </a:p>
        </p:txBody>
      </p:sp>
      <p:sp>
        <p:nvSpPr>
          <p:cNvPr id="59" name="Rettangolo arrotondato 58"/>
          <p:cNvSpPr/>
          <p:nvPr/>
        </p:nvSpPr>
        <p:spPr>
          <a:xfrm>
            <a:off x="6904718" y="1853438"/>
            <a:ext cx="1008112" cy="36004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µDTTF</a:t>
            </a:r>
            <a:endParaRPr kumimoji="0" lang="en-US" sz="1800" dirty="0">
              <a:solidFill>
                <a:prstClr val="white"/>
              </a:solidFill>
            </a:endParaRPr>
          </a:p>
        </p:txBody>
      </p:sp>
      <p:cxnSp>
        <p:nvCxnSpPr>
          <p:cNvPr id="62" name="Connettore 1 61"/>
          <p:cNvCxnSpPr>
            <a:stCxn id="6" idx="3"/>
            <a:endCxn id="58" idx="1"/>
          </p:cNvCxnSpPr>
          <p:nvPr/>
        </p:nvCxnSpPr>
        <p:spPr>
          <a:xfrm>
            <a:off x="5064198" y="2481722"/>
            <a:ext cx="1840520" cy="415832"/>
          </a:xfrm>
          <a:prstGeom prst="line">
            <a:avLst/>
          </a:prstGeom>
          <a:ln w="76200" cmpd="dbl"/>
        </p:spPr>
        <p:style>
          <a:lnRef idx="2">
            <a:schemeClr val="accent1"/>
          </a:lnRef>
          <a:fillRef idx="0">
            <a:schemeClr val="accent1"/>
          </a:fillRef>
          <a:effectRef idx="1">
            <a:schemeClr val="accent1"/>
          </a:effectRef>
          <a:fontRef idx="minor">
            <a:schemeClr val="tx1"/>
          </a:fontRef>
        </p:style>
      </p:cxnSp>
      <p:sp>
        <p:nvSpPr>
          <p:cNvPr id="45" name="Rettangolo 48"/>
          <p:cNvSpPr/>
          <p:nvPr/>
        </p:nvSpPr>
        <p:spPr>
          <a:xfrm>
            <a:off x="130624" y="1227201"/>
            <a:ext cx="2068286" cy="2832401"/>
          </a:xfrm>
          <a:prstGeom prst="rect">
            <a:avLst/>
          </a:prstGeom>
          <a:solidFill>
            <a:schemeClr val="accent3">
              <a:alpha val="1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kumimoji="0" lang="en-US" sz="1800">
              <a:solidFill>
                <a:prstClr val="white"/>
              </a:solidFill>
            </a:endParaRPr>
          </a:p>
        </p:txBody>
      </p:sp>
      <p:sp>
        <p:nvSpPr>
          <p:cNvPr id="52" name="Rettangolo arrotondato 5"/>
          <p:cNvSpPr/>
          <p:nvPr/>
        </p:nvSpPr>
        <p:spPr>
          <a:xfrm>
            <a:off x="659760" y="1439363"/>
            <a:ext cx="1008112" cy="20332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eaLnBrk="1" fontAlgn="auto" hangingPunct="1">
              <a:spcBef>
                <a:spcPts val="0"/>
              </a:spcBef>
              <a:spcAft>
                <a:spcPts val="0"/>
              </a:spcAft>
            </a:pPr>
            <a:r>
              <a:rPr kumimoji="0" lang="en-US" sz="1400" b="1" dirty="0" smtClean="0">
                <a:solidFill>
                  <a:prstClr val="white"/>
                </a:solidFill>
              </a:rPr>
              <a:t>SB</a:t>
            </a:r>
            <a:endParaRPr kumimoji="0" lang="en-US" sz="1400" b="1" dirty="0">
              <a:solidFill>
                <a:prstClr val="white"/>
              </a:solidFill>
            </a:endParaRPr>
          </a:p>
        </p:txBody>
      </p:sp>
      <p:sp>
        <p:nvSpPr>
          <p:cNvPr id="54" name="Rettangolo arrotondato 5"/>
          <p:cNvSpPr/>
          <p:nvPr/>
        </p:nvSpPr>
        <p:spPr>
          <a:xfrm>
            <a:off x="659760" y="1693425"/>
            <a:ext cx="1008112" cy="20332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eaLnBrk="1" fontAlgn="auto" hangingPunct="1">
              <a:spcBef>
                <a:spcPts val="0"/>
              </a:spcBef>
              <a:spcAft>
                <a:spcPts val="0"/>
              </a:spcAft>
            </a:pPr>
            <a:r>
              <a:rPr kumimoji="0" lang="en-US" sz="1400" b="1" dirty="0" smtClean="0">
                <a:solidFill>
                  <a:prstClr val="white"/>
                </a:solidFill>
              </a:rPr>
              <a:t>SB</a:t>
            </a:r>
            <a:endParaRPr kumimoji="0" lang="en-US" sz="1400" b="1" dirty="0">
              <a:solidFill>
                <a:prstClr val="white"/>
              </a:solidFill>
            </a:endParaRPr>
          </a:p>
        </p:txBody>
      </p:sp>
      <p:sp>
        <p:nvSpPr>
          <p:cNvPr id="55" name="Rettangolo arrotondato 5"/>
          <p:cNvSpPr/>
          <p:nvPr/>
        </p:nvSpPr>
        <p:spPr>
          <a:xfrm>
            <a:off x="659760" y="1956249"/>
            <a:ext cx="1008112" cy="20332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eaLnBrk="1" fontAlgn="auto" hangingPunct="1">
              <a:spcBef>
                <a:spcPts val="0"/>
              </a:spcBef>
              <a:spcAft>
                <a:spcPts val="0"/>
              </a:spcAft>
            </a:pPr>
            <a:r>
              <a:rPr kumimoji="0" lang="en-US" sz="1400" b="1" dirty="0" smtClean="0">
                <a:solidFill>
                  <a:prstClr val="white"/>
                </a:solidFill>
              </a:rPr>
              <a:t>SB</a:t>
            </a:r>
            <a:endParaRPr kumimoji="0" lang="en-US" sz="1400" b="1" dirty="0">
              <a:solidFill>
                <a:prstClr val="white"/>
              </a:solidFill>
            </a:endParaRPr>
          </a:p>
        </p:txBody>
      </p:sp>
      <p:sp>
        <p:nvSpPr>
          <p:cNvPr id="56" name="Rettangolo arrotondato 5"/>
          <p:cNvSpPr/>
          <p:nvPr/>
        </p:nvSpPr>
        <p:spPr>
          <a:xfrm>
            <a:off x="659760" y="2210311"/>
            <a:ext cx="1008112" cy="20332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eaLnBrk="1" fontAlgn="auto" hangingPunct="1">
              <a:spcBef>
                <a:spcPts val="0"/>
              </a:spcBef>
              <a:spcAft>
                <a:spcPts val="0"/>
              </a:spcAft>
            </a:pPr>
            <a:r>
              <a:rPr kumimoji="0" lang="en-US" sz="1400" b="1" dirty="0" smtClean="0">
                <a:solidFill>
                  <a:prstClr val="white"/>
                </a:solidFill>
              </a:rPr>
              <a:t>SB</a:t>
            </a:r>
            <a:endParaRPr kumimoji="0" lang="en-US" sz="1400" b="1" dirty="0">
              <a:solidFill>
                <a:prstClr val="white"/>
              </a:solidFill>
            </a:endParaRPr>
          </a:p>
        </p:txBody>
      </p:sp>
      <p:sp>
        <p:nvSpPr>
          <p:cNvPr id="57" name="Rettangolo arrotondato 5"/>
          <p:cNvSpPr/>
          <p:nvPr/>
        </p:nvSpPr>
        <p:spPr>
          <a:xfrm>
            <a:off x="659760" y="2464403"/>
            <a:ext cx="1008112" cy="20332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eaLnBrk="1" fontAlgn="auto" hangingPunct="1">
              <a:spcBef>
                <a:spcPts val="0"/>
              </a:spcBef>
              <a:spcAft>
                <a:spcPts val="0"/>
              </a:spcAft>
            </a:pPr>
            <a:r>
              <a:rPr kumimoji="0" lang="en-US" sz="1400" b="1" dirty="0" smtClean="0">
                <a:solidFill>
                  <a:prstClr val="white"/>
                </a:solidFill>
              </a:rPr>
              <a:t>SB</a:t>
            </a:r>
            <a:endParaRPr kumimoji="0" lang="en-US" sz="1400" b="1" dirty="0">
              <a:solidFill>
                <a:prstClr val="white"/>
              </a:solidFill>
            </a:endParaRPr>
          </a:p>
        </p:txBody>
      </p:sp>
      <p:sp>
        <p:nvSpPr>
          <p:cNvPr id="61" name="Rettangolo arrotondato 5"/>
          <p:cNvSpPr/>
          <p:nvPr/>
        </p:nvSpPr>
        <p:spPr>
          <a:xfrm>
            <a:off x="659760" y="2718465"/>
            <a:ext cx="1008112" cy="20332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eaLnBrk="1" fontAlgn="auto" hangingPunct="1">
              <a:spcBef>
                <a:spcPts val="0"/>
              </a:spcBef>
              <a:spcAft>
                <a:spcPts val="0"/>
              </a:spcAft>
            </a:pPr>
            <a:r>
              <a:rPr kumimoji="0" lang="en-US" sz="1400" b="1" dirty="0" smtClean="0">
                <a:solidFill>
                  <a:prstClr val="white"/>
                </a:solidFill>
              </a:rPr>
              <a:t>SB</a:t>
            </a:r>
            <a:endParaRPr kumimoji="0" lang="en-US" sz="1400" b="1" dirty="0">
              <a:solidFill>
                <a:prstClr val="white"/>
              </a:solidFill>
            </a:endParaRPr>
          </a:p>
        </p:txBody>
      </p:sp>
      <p:sp>
        <p:nvSpPr>
          <p:cNvPr id="65" name="Rettangolo arrotondato 5"/>
          <p:cNvSpPr/>
          <p:nvPr/>
        </p:nvSpPr>
        <p:spPr>
          <a:xfrm>
            <a:off x="659760" y="2973557"/>
            <a:ext cx="1008112" cy="20332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eaLnBrk="1" fontAlgn="auto" hangingPunct="1">
              <a:spcBef>
                <a:spcPts val="0"/>
              </a:spcBef>
              <a:spcAft>
                <a:spcPts val="0"/>
              </a:spcAft>
            </a:pPr>
            <a:r>
              <a:rPr kumimoji="0" lang="en-US" sz="1400" b="1" dirty="0" smtClean="0">
                <a:solidFill>
                  <a:prstClr val="white"/>
                </a:solidFill>
              </a:rPr>
              <a:t>SB</a:t>
            </a:r>
            <a:endParaRPr kumimoji="0" lang="en-US" sz="1400" b="1" dirty="0">
              <a:solidFill>
                <a:prstClr val="white"/>
              </a:solidFill>
            </a:endParaRPr>
          </a:p>
        </p:txBody>
      </p:sp>
      <p:sp>
        <p:nvSpPr>
          <p:cNvPr id="66" name="Rettangolo arrotondato 5"/>
          <p:cNvSpPr/>
          <p:nvPr/>
        </p:nvSpPr>
        <p:spPr>
          <a:xfrm>
            <a:off x="659760" y="3227619"/>
            <a:ext cx="1008112" cy="20332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eaLnBrk="1" fontAlgn="auto" hangingPunct="1">
              <a:spcBef>
                <a:spcPts val="0"/>
              </a:spcBef>
              <a:spcAft>
                <a:spcPts val="0"/>
              </a:spcAft>
            </a:pPr>
            <a:r>
              <a:rPr kumimoji="0" lang="en-US" sz="1400" b="1" dirty="0" smtClean="0">
                <a:solidFill>
                  <a:prstClr val="white"/>
                </a:solidFill>
              </a:rPr>
              <a:t>SB</a:t>
            </a:r>
            <a:endParaRPr kumimoji="0" lang="en-US" sz="1400" b="1" dirty="0">
              <a:solidFill>
                <a:prstClr val="white"/>
              </a:solidFill>
            </a:endParaRPr>
          </a:p>
        </p:txBody>
      </p:sp>
      <p:cxnSp>
        <p:nvCxnSpPr>
          <p:cNvPr id="81" name="Connettore 1 48"/>
          <p:cNvCxnSpPr/>
          <p:nvPr/>
        </p:nvCxnSpPr>
        <p:spPr>
          <a:xfrm>
            <a:off x="2553100" y="1221582"/>
            <a:ext cx="0" cy="2756092"/>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82" name="CasellaDiTesto 62"/>
          <p:cNvSpPr txBox="1"/>
          <p:nvPr/>
        </p:nvSpPr>
        <p:spPr>
          <a:xfrm>
            <a:off x="1715592" y="1221582"/>
            <a:ext cx="815736"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rPr>
              <a:t>8 LVDS</a:t>
            </a:r>
            <a:endParaRPr kumimoji="0" lang="en-US" sz="1800" dirty="0">
              <a:solidFill>
                <a:prstClr val="black"/>
              </a:solidFill>
              <a:latin typeface="Calibri"/>
            </a:endParaRPr>
          </a:p>
        </p:txBody>
      </p:sp>
      <p:sp>
        <p:nvSpPr>
          <p:cNvPr id="83" name="CasellaDiTesto 33"/>
          <p:cNvSpPr txBox="1"/>
          <p:nvPr/>
        </p:nvSpPr>
        <p:spPr>
          <a:xfrm>
            <a:off x="659760" y="3700761"/>
            <a:ext cx="1561902"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rPr>
              <a:t>240 </a:t>
            </a:r>
            <a:r>
              <a:rPr kumimoji="0" lang="en-US" sz="1800" dirty="0" err="1" smtClean="0">
                <a:solidFill>
                  <a:prstClr val="black"/>
                </a:solidFill>
                <a:latin typeface="Calibri"/>
              </a:rPr>
              <a:t>minicrates</a:t>
            </a:r>
            <a:endParaRPr kumimoji="0" lang="en-US" sz="1800" dirty="0">
              <a:solidFill>
                <a:prstClr val="black"/>
              </a:solidFill>
              <a:latin typeface="Calibri"/>
            </a:endParaRPr>
          </a:p>
        </p:txBody>
      </p:sp>
      <p:sp>
        <p:nvSpPr>
          <p:cNvPr id="84" name="CasellaDiTesto 62"/>
          <p:cNvSpPr txBox="1"/>
          <p:nvPr/>
        </p:nvSpPr>
        <p:spPr>
          <a:xfrm rot="16200000">
            <a:off x="-373025" y="2233526"/>
            <a:ext cx="1654556"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prstClr val="black"/>
                </a:solidFill>
                <a:latin typeface="Calibri"/>
              </a:rPr>
              <a:t>8 Server Boards</a:t>
            </a:r>
            <a:endParaRPr kumimoji="0" lang="en-US" sz="1800" dirty="0">
              <a:solidFill>
                <a:prstClr val="black"/>
              </a:solidFill>
              <a:latin typeface="Calibri"/>
            </a:endParaRPr>
          </a:p>
        </p:txBody>
      </p:sp>
      <p:cxnSp>
        <p:nvCxnSpPr>
          <p:cNvPr id="80" name="Connettore 1 50"/>
          <p:cNvCxnSpPr/>
          <p:nvPr/>
        </p:nvCxnSpPr>
        <p:spPr>
          <a:xfrm>
            <a:off x="7912833" y="2922651"/>
            <a:ext cx="22161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7" name="Connettore 1 50"/>
          <p:cNvCxnSpPr/>
          <p:nvPr/>
        </p:nvCxnSpPr>
        <p:spPr>
          <a:xfrm>
            <a:off x="7915659" y="2015394"/>
            <a:ext cx="218789"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93" name="Connettore 1 50"/>
          <p:cNvCxnSpPr/>
          <p:nvPr/>
        </p:nvCxnSpPr>
        <p:spPr>
          <a:xfrm>
            <a:off x="8134448" y="2015400"/>
            <a:ext cx="5951" cy="907257"/>
          </a:xfrm>
          <a:prstGeom prst="line">
            <a:avLst/>
          </a:prstGeom>
          <a:ln>
            <a:tailEnd type="none"/>
          </a:ln>
        </p:spPr>
        <p:style>
          <a:lnRef idx="2">
            <a:schemeClr val="accent3"/>
          </a:lnRef>
          <a:fillRef idx="0">
            <a:schemeClr val="accent3"/>
          </a:fillRef>
          <a:effectRef idx="1">
            <a:schemeClr val="accent3"/>
          </a:effectRef>
          <a:fontRef idx="minor">
            <a:schemeClr val="tx1"/>
          </a:fontRef>
        </p:style>
      </p:cxnSp>
      <p:sp>
        <p:nvSpPr>
          <p:cNvPr id="94" name="CasellaDiTesto 93"/>
          <p:cNvSpPr txBox="1"/>
          <p:nvPr/>
        </p:nvSpPr>
        <p:spPr>
          <a:xfrm>
            <a:off x="8179756" y="2078051"/>
            <a:ext cx="415498" cy="369332"/>
          </a:xfrm>
          <a:prstGeom prst="rect">
            <a:avLst/>
          </a:prstGeom>
          <a:noFill/>
        </p:spPr>
        <p:txBody>
          <a:bodyPr wrap="none" rtlCol="0">
            <a:spAutoFit/>
          </a:bodyPr>
          <a:lstStyle/>
          <a:p>
            <a:pPr eaLnBrk="1" fontAlgn="auto" hangingPunct="1">
              <a:spcBef>
                <a:spcPts val="0"/>
              </a:spcBef>
              <a:spcAft>
                <a:spcPts val="0"/>
              </a:spcAft>
            </a:pPr>
            <a:r>
              <a:rPr kumimoji="0" lang="en-US" sz="1800" dirty="0" smtClean="0">
                <a:solidFill>
                  <a:srgbClr val="9BBB59"/>
                </a:solidFill>
                <a:latin typeface="Calibri"/>
              </a:rPr>
              <a:t>BS</a:t>
            </a:r>
            <a:endParaRPr kumimoji="0" lang="en-US" sz="1800" dirty="0">
              <a:solidFill>
                <a:srgbClr val="9BBB59"/>
              </a:solidFill>
              <a:latin typeface="Calibri"/>
            </a:endParaRPr>
          </a:p>
        </p:txBody>
      </p:sp>
      <p:sp>
        <p:nvSpPr>
          <p:cNvPr id="7" name="Rettangolo 6"/>
          <p:cNvSpPr/>
          <p:nvPr/>
        </p:nvSpPr>
        <p:spPr>
          <a:xfrm>
            <a:off x="240193" y="5522469"/>
            <a:ext cx="8690043"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marL="285750" indent="-285750" eaLnBrk="1" fontAlgn="auto" hangingPunct="1">
              <a:spcBef>
                <a:spcPts val="0"/>
              </a:spcBef>
              <a:spcAft>
                <a:spcPts val="0"/>
              </a:spcAft>
              <a:buFont typeface="Arial" pitchFamily="34" charset="0"/>
              <a:buChar char="•"/>
            </a:pPr>
            <a:r>
              <a:rPr kumimoji="0" lang="en-US" sz="1800" dirty="0" smtClean="0">
                <a:solidFill>
                  <a:prstClr val="white"/>
                </a:solidFill>
              </a:rPr>
              <a:t>Each sector routed to three trigger processor</a:t>
            </a:r>
          </a:p>
          <a:p>
            <a:pPr marL="285750" indent="-285750" eaLnBrk="1" fontAlgn="auto" hangingPunct="1">
              <a:spcBef>
                <a:spcPts val="0"/>
              </a:spcBef>
              <a:spcAft>
                <a:spcPts val="0"/>
              </a:spcAft>
              <a:buFont typeface="Arial" pitchFamily="34" charset="0"/>
              <a:buChar char="•"/>
            </a:pPr>
            <a:r>
              <a:rPr kumimoji="0" lang="en-US" sz="1800" dirty="0" smtClean="0">
                <a:solidFill>
                  <a:prstClr val="white"/>
                </a:solidFill>
              </a:rPr>
              <a:t>Each processor is mapped to one full wedge plus its two neighbor wedges  </a:t>
            </a:r>
          </a:p>
          <a:p>
            <a:pPr marL="285750" indent="-285750" eaLnBrk="1" fontAlgn="auto" hangingPunct="1">
              <a:spcBef>
                <a:spcPts val="0"/>
              </a:spcBef>
              <a:spcAft>
                <a:spcPts val="0"/>
              </a:spcAft>
              <a:buFont typeface="Arial" pitchFamily="34" charset="0"/>
              <a:buChar char="•"/>
            </a:pPr>
            <a:r>
              <a:rPr kumimoji="0" lang="en-US" sz="1800" dirty="0" smtClean="0">
                <a:solidFill>
                  <a:prstClr val="white"/>
                </a:solidFill>
              </a:rPr>
              <a:t>A full </a:t>
            </a:r>
            <a:r>
              <a:rPr kumimoji="0" lang="en-US" sz="1800" dirty="0" err="1" smtClean="0">
                <a:solidFill>
                  <a:prstClr val="white"/>
                </a:solidFill>
              </a:rPr>
              <a:t>MxN</a:t>
            </a:r>
            <a:r>
              <a:rPr kumimoji="0" lang="en-US" sz="1800" dirty="0" smtClean="0">
                <a:solidFill>
                  <a:prstClr val="white"/>
                </a:solidFill>
              </a:rPr>
              <a:t> </a:t>
            </a:r>
            <a:r>
              <a:rPr kumimoji="0" lang="en-US" sz="1800" dirty="0">
                <a:solidFill>
                  <a:prstClr val="white"/>
                </a:solidFill>
              </a:rPr>
              <a:t>connectivity </a:t>
            </a:r>
            <a:r>
              <a:rPr kumimoji="0" lang="en-US" sz="1800" dirty="0" smtClean="0">
                <a:solidFill>
                  <a:prstClr val="white"/>
                </a:solidFill>
              </a:rPr>
              <a:t>will allow different processing schemes, </a:t>
            </a:r>
            <a:r>
              <a:rPr kumimoji="0" lang="en-US" sz="1800" dirty="0">
                <a:solidFill>
                  <a:prstClr val="white"/>
                </a:solidFill>
              </a:rPr>
              <a:t>time multiplexing</a:t>
            </a:r>
            <a:endParaRPr kumimoji="0" lang="it-IT" sz="1800" dirty="0">
              <a:solidFill>
                <a:prstClr val="white"/>
              </a:solidFill>
            </a:endParaRPr>
          </a:p>
        </p:txBody>
      </p:sp>
      <p:sp>
        <p:nvSpPr>
          <p:cNvPr id="9" name="CasellaDiTesto 8"/>
          <p:cNvSpPr txBox="1"/>
          <p:nvPr/>
        </p:nvSpPr>
        <p:spPr>
          <a:xfrm>
            <a:off x="791759" y="3176887"/>
            <a:ext cx="744114" cy="646331"/>
          </a:xfrm>
          <a:prstGeom prst="rect">
            <a:avLst/>
          </a:prstGeom>
          <a:noFill/>
        </p:spPr>
        <p:txBody>
          <a:bodyPr wrap="none" rtlCol="0">
            <a:spAutoFit/>
          </a:bodyPr>
          <a:lstStyle/>
          <a:p>
            <a:pPr eaLnBrk="1" fontAlgn="auto" hangingPunct="1">
              <a:spcBef>
                <a:spcPts val="0"/>
              </a:spcBef>
              <a:spcAft>
                <a:spcPts val="0"/>
              </a:spcAft>
            </a:pPr>
            <a:r>
              <a:rPr kumimoji="0" lang="it-IT" sz="3600" dirty="0" smtClean="0">
                <a:solidFill>
                  <a:prstClr val="black"/>
                </a:solidFill>
                <a:latin typeface="Calibri"/>
              </a:rPr>
              <a:t>. . .</a:t>
            </a:r>
            <a:endParaRPr kumimoji="0" lang="it-IT" sz="3600" dirty="0">
              <a:solidFill>
                <a:prstClr val="black"/>
              </a:solidFill>
              <a:latin typeface="Calibri"/>
            </a:endParaRPr>
          </a:p>
        </p:txBody>
      </p:sp>
      <p:sp>
        <p:nvSpPr>
          <p:cNvPr id="95" name="CasellaDiTesto 94"/>
          <p:cNvSpPr txBox="1"/>
          <p:nvPr/>
        </p:nvSpPr>
        <p:spPr>
          <a:xfrm>
            <a:off x="4199943" y="2949780"/>
            <a:ext cx="744114" cy="646331"/>
          </a:xfrm>
          <a:prstGeom prst="rect">
            <a:avLst/>
          </a:prstGeom>
          <a:noFill/>
        </p:spPr>
        <p:txBody>
          <a:bodyPr wrap="none" rtlCol="0">
            <a:spAutoFit/>
          </a:bodyPr>
          <a:lstStyle/>
          <a:p>
            <a:pPr eaLnBrk="1" fontAlgn="auto" hangingPunct="1">
              <a:spcBef>
                <a:spcPts val="0"/>
              </a:spcBef>
              <a:spcAft>
                <a:spcPts val="0"/>
              </a:spcAft>
            </a:pPr>
            <a:r>
              <a:rPr kumimoji="0" lang="it-IT" sz="3600" dirty="0" smtClean="0">
                <a:solidFill>
                  <a:prstClr val="black"/>
                </a:solidFill>
                <a:latin typeface="Calibri"/>
              </a:rPr>
              <a:t>. . .</a:t>
            </a:r>
            <a:endParaRPr kumimoji="0" lang="it-IT" sz="3600" dirty="0">
              <a:solidFill>
                <a:prstClr val="black"/>
              </a:solidFill>
              <a:latin typeface="Calibri"/>
            </a:endParaRPr>
          </a:p>
        </p:txBody>
      </p:sp>
      <p:sp>
        <p:nvSpPr>
          <p:cNvPr id="96" name="CasellaDiTesto 95"/>
          <p:cNvSpPr txBox="1"/>
          <p:nvPr/>
        </p:nvSpPr>
        <p:spPr>
          <a:xfrm>
            <a:off x="7072721" y="2937357"/>
            <a:ext cx="744114" cy="646331"/>
          </a:xfrm>
          <a:prstGeom prst="rect">
            <a:avLst/>
          </a:prstGeom>
          <a:noFill/>
        </p:spPr>
        <p:txBody>
          <a:bodyPr wrap="none" rtlCol="0">
            <a:spAutoFit/>
          </a:bodyPr>
          <a:lstStyle/>
          <a:p>
            <a:pPr eaLnBrk="1" fontAlgn="auto" hangingPunct="1">
              <a:spcBef>
                <a:spcPts val="0"/>
              </a:spcBef>
              <a:spcAft>
                <a:spcPts val="0"/>
              </a:spcAft>
            </a:pPr>
            <a:r>
              <a:rPr kumimoji="0" lang="it-IT" sz="3600" dirty="0" smtClean="0">
                <a:solidFill>
                  <a:prstClr val="black"/>
                </a:solidFill>
                <a:latin typeface="Calibri"/>
              </a:rPr>
              <a:t>. . .</a:t>
            </a:r>
            <a:endParaRPr kumimoji="0" lang="it-IT" sz="3600" dirty="0">
              <a:solidFill>
                <a:prstClr val="black"/>
              </a:solidFill>
              <a:latin typeface="Calibri"/>
            </a:endParaRPr>
          </a:p>
        </p:txBody>
      </p:sp>
      <p:sp>
        <p:nvSpPr>
          <p:cNvPr id="97" name="Rettangolo 96"/>
          <p:cNvSpPr/>
          <p:nvPr/>
        </p:nvSpPr>
        <p:spPr>
          <a:xfrm>
            <a:off x="4699428" y="4374347"/>
            <a:ext cx="4230806" cy="83099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eaLnBrk="1" fontAlgn="auto" hangingPunct="1">
              <a:spcBef>
                <a:spcPts val="0"/>
              </a:spcBef>
              <a:spcAft>
                <a:spcPts val="0"/>
              </a:spcAft>
            </a:pPr>
            <a:endParaRPr kumimoji="0" lang="en-US" sz="1800" dirty="0">
              <a:solidFill>
                <a:prstClr val="white"/>
              </a:solidFill>
            </a:endParaRPr>
          </a:p>
        </p:txBody>
      </p:sp>
      <p:sp>
        <p:nvSpPr>
          <p:cNvPr id="98" name="Rettangolo 97"/>
          <p:cNvSpPr/>
          <p:nvPr/>
        </p:nvSpPr>
        <p:spPr>
          <a:xfrm>
            <a:off x="240191" y="4374347"/>
            <a:ext cx="4230806" cy="83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0" lang="en-US" sz="1400" dirty="0">
              <a:solidFill>
                <a:prstClr val="white"/>
              </a:solidFill>
            </a:endParaRPr>
          </a:p>
        </p:txBody>
      </p:sp>
      <p:sp>
        <p:nvSpPr>
          <p:cNvPr id="99" name="CasellaDiTesto 98"/>
          <p:cNvSpPr txBox="1"/>
          <p:nvPr/>
        </p:nvSpPr>
        <p:spPr>
          <a:xfrm>
            <a:off x="356664" y="4591351"/>
            <a:ext cx="747320" cy="369332"/>
          </a:xfrm>
          <a:prstGeom prst="rect">
            <a:avLst/>
          </a:prstGeom>
          <a:noFill/>
        </p:spPr>
        <p:txBody>
          <a:bodyPr wrap="none" rtlCol="0">
            <a:spAutoFit/>
          </a:bodyPr>
          <a:lstStyle/>
          <a:p>
            <a:pPr algn="r" eaLnBrk="1" fontAlgn="auto" hangingPunct="1">
              <a:spcBef>
                <a:spcPts val="0"/>
              </a:spcBef>
              <a:spcAft>
                <a:spcPts val="0"/>
              </a:spcAft>
            </a:pPr>
            <a:r>
              <a:rPr kumimoji="0" lang="en-US" sz="1800" dirty="0" smtClean="0">
                <a:solidFill>
                  <a:prstClr val="white"/>
                </a:solidFill>
                <a:latin typeface="Calibri"/>
              </a:rPr>
              <a:t>Input:</a:t>
            </a:r>
            <a:endParaRPr kumimoji="0" lang="en-US" sz="1800" dirty="0">
              <a:solidFill>
                <a:prstClr val="white"/>
              </a:solidFill>
              <a:latin typeface="Calibri"/>
            </a:endParaRPr>
          </a:p>
        </p:txBody>
      </p:sp>
      <p:sp>
        <p:nvSpPr>
          <p:cNvPr id="100" name="CasellaDiTesto 99"/>
          <p:cNvSpPr txBox="1"/>
          <p:nvPr/>
        </p:nvSpPr>
        <p:spPr>
          <a:xfrm>
            <a:off x="5064199" y="4591351"/>
            <a:ext cx="1376787" cy="369332"/>
          </a:xfrm>
          <a:prstGeom prst="rect">
            <a:avLst/>
          </a:prstGeom>
          <a:noFill/>
        </p:spPr>
        <p:txBody>
          <a:bodyPr wrap="none" rtlCol="0">
            <a:spAutoFit/>
          </a:bodyPr>
          <a:lstStyle/>
          <a:p>
            <a:pPr algn="r" eaLnBrk="1" fontAlgn="auto" hangingPunct="1">
              <a:spcBef>
                <a:spcPts val="0"/>
              </a:spcBef>
              <a:spcAft>
                <a:spcPts val="0"/>
              </a:spcAft>
            </a:pPr>
            <a:r>
              <a:rPr kumimoji="0" lang="en-US" sz="1800" dirty="0" smtClean="0">
                <a:solidFill>
                  <a:prstClr val="white"/>
                </a:solidFill>
                <a:latin typeface="Calibri"/>
              </a:rPr>
              <a:t>Max Output:</a:t>
            </a:r>
            <a:endParaRPr kumimoji="0" lang="en-US" sz="1800" dirty="0">
              <a:solidFill>
                <a:prstClr val="white"/>
              </a:solidFill>
              <a:latin typeface="Calibri"/>
            </a:endParaRPr>
          </a:p>
        </p:txBody>
      </p:sp>
      <p:sp>
        <p:nvSpPr>
          <p:cNvPr id="101" name="Parentesi graffa aperta 100"/>
          <p:cNvSpPr/>
          <p:nvPr/>
        </p:nvSpPr>
        <p:spPr>
          <a:xfrm>
            <a:off x="1183760" y="4447127"/>
            <a:ext cx="216024" cy="714679"/>
          </a:xfrm>
          <a:prstGeom prst="leftBrace">
            <a:avLst/>
          </a:prstGeom>
          <a:ln w="1270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eaLnBrk="1" fontAlgn="auto" hangingPunct="1">
              <a:spcBef>
                <a:spcPts val="0"/>
              </a:spcBef>
              <a:spcAft>
                <a:spcPts val="0"/>
              </a:spcAft>
            </a:pPr>
            <a:endParaRPr kumimoji="0" lang="en-US" sz="2000">
              <a:solidFill>
                <a:prstClr val="white"/>
              </a:solidFill>
            </a:endParaRPr>
          </a:p>
        </p:txBody>
      </p:sp>
      <p:sp>
        <p:nvSpPr>
          <p:cNvPr id="102" name="CasellaDiTesto 101"/>
          <p:cNvSpPr txBox="1"/>
          <p:nvPr/>
        </p:nvSpPr>
        <p:spPr>
          <a:xfrm>
            <a:off x="1392318" y="4374353"/>
            <a:ext cx="3240360" cy="830997"/>
          </a:xfrm>
          <a:prstGeom prst="rect">
            <a:avLst/>
          </a:prstGeom>
          <a:noFill/>
        </p:spPr>
        <p:txBody>
          <a:bodyPr wrap="square" rtlCol="0">
            <a:spAutoFit/>
          </a:bodyPr>
          <a:lstStyle/>
          <a:p>
            <a:pPr eaLnBrk="1" fontAlgn="auto" hangingPunct="1">
              <a:spcBef>
                <a:spcPts val="0"/>
              </a:spcBef>
              <a:spcAft>
                <a:spcPts val="0"/>
              </a:spcAft>
            </a:pPr>
            <a:r>
              <a:rPr kumimoji="0" lang="en-US" sz="1600" b="1" dirty="0" smtClean="0">
                <a:solidFill>
                  <a:prstClr val="white"/>
                </a:solidFill>
                <a:latin typeface="Calibri"/>
              </a:rPr>
              <a:t>64 @ 480Mbps from CUOF</a:t>
            </a:r>
          </a:p>
          <a:p>
            <a:pPr eaLnBrk="1" fontAlgn="auto" hangingPunct="1">
              <a:spcBef>
                <a:spcPts val="0"/>
              </a:spcBef>
              <a:spcAft>
                <a:spcPts val="0"/>
              </a:spcAft>
            </a:pPr>
            <a:r>
              <a:rPr kumimoji="0" lang="en-US" sz="1600" dirty="0" smtClean="0">
                <a:solidFill>
                  <a:prstClr val="white"/>
                </a:solidFill>
                <a:latin typeface="Calibri"/>
              </a:rPr>
              <a:t>or</a:t>
            </a:r>
          </a:p>
          <a:p>
            <a:pPr eaLnBrk="1" fontAlgn="auto" hangingPunct="1">
              <a:spcBef>
                <a:spcPts val="0"/>
              </a:spcBef>
              <a:spcAft>
                <a:spcPts val="0"/>
              </a:spcAft>
            </a:pPr>
            <a:r>
              <a:rPr kumimoji="0" lang="en-US" sz="1600" dirty="0" smtClean="0">
                <a:solidFill>
                  <a:prstClr val="white"/>
                </a:solidFill>
                <a:latin typeface="Calibri"/>
              </a:rPr>
              <a:t>12 @ 1.6Gbps from SC</a:t>
            </a:r>
            <a:endParaRPr kumimoji="0" lang="en-US" sz="1600" dirty="0">
              <a:solidFill>
                <a:prstClr val="white"/>
              </a:solidFill>
              <a:latin typeface="Calibri"/>
            </a:endParaRPr>
          </a:p>
        </p:txBody>
      </p:sp>
      <p:sp>
        <p:nvSpPr>
          <p:cNvPr id="103" name="CasellaDiTesto 102"/>
          <p:cNvSpPr txBox="1"/>
          <p:nvPr/>
        </p:nvSpPr>
        <p:spPr>
          <a:xfrm>
            <a:off x="6376748" y="4591351"/>
            <a:ext cx="2235868" cy="369332"/>
          </a:xfrm>
          <a:prstGeom prst="rect">
            <a:avLst/>
          </a:prstGeom>
          <a:noFill/>
        </p:spPr>
        <p:txBody>
          <a:bodyPr wrap="none" rtlCol="0">
            <a:spAutoFit/>
          </a:bodyPr>
          <a:lstStyle/>
          <a:p>
            <a:pPr eaLnBrk="1" fontAlgn="auto" hangingPunct="1">
              <a:spcBef>
                <a:spcPts val="0"/>
              </a:spcBef>
              <a:spcAft>
                <a:spcPts val="0"/>
              </a:spcAft>
            </a:pPr>
            <a:r>
              <a:rPr kumimoji="0" lang="en-US" sz="1800" b="1" dirty="0" smtClean="0">
                <a:solidFill>
                  <a:prstClr val="white"/>
                </a:solidFill>
                <a:latin typeface="Calibri"/>
              </a:rPr>
              <a:t>12 @ 10Gbps to DTTF</a:t>
            </a:r>
            <a:endParaRPr kumimoji="0" lang="en-US" sz="1800" b="1" dirty="0">
              <a:solidFill>
                <a:prstClr val="white"/>
              </a:solidFill>
              <a:latin typeface="Calibri"/>
            </a:endParaRPr>
          </a:p>
        </p:txBody>
      </p:sp>
      <p:sp>
        <p:nvSpPr>
          <p:cNvPr id="60" name="Slide Number Placeholder 59"/>
          <p:cNvSpPr>
            <a:spLocks noGrp="1"/>
          </p:cNvSpPr>
          <p:nvPr>
            <p:ph type="sldNum" sz="quarter" idx="12"/>
          </p:nvPr>
        </p:nvSpPr>
        <p:spPr/>
        <p:txBody>
          <a:bodyPr/>
          <a:lstStyle/>
          <a:p>
            <a:fld id="{F2368495-21FC-40D1-99CA-CB996F08F478}" type="slidenum">
              <a:rPr lang="en-US" smtClean="0">
                <a:solidFill>
                  <a:prstClr val="black">
                    <a:tint val="75000"/>
                  </a:prstClr>
                </a:solidFill>
              </a:rPr>
              <a:pPr/>
              <a:t>37</a:t>
            </a:fld>
            <a:endParaRPr lang="en-US">
              <a:solidFill>
                <a:prstClr val="black">
                  <a:tint val="75000"/>
                </a:prstClr>
              </a:solidFill>
            </a:endParaRPr>
          </a:p>
        </p:txBody>
      </p:sp>
      <p:sp>
        <p:nvSpPr>
          <p:cNvPr id="67" name="TextBox 66"/>
          <p:cNvSpPr txBox="1"/>
          <p:nvPr/>
        </p:nvSpPr>
        <p:spPr>
          <a:xfrm rot="21042336">
            <a:off x="3281010" y="504617"/>
            <a:ext cx="5895867" cy="461665"/>
          </a:xfrm>
          <a:prstGeom prst="rect">
            <a:avLst/>
          </a:prstGeom>
          <a:solidFill>
            <a:srgbClr val="FFFF00"/>
          </a:solidFill>
        </p:spPr>
        <p:txBody>
          <a:bodyPr wrap="square" rtlCol="0">
            <a:spAutoFit/>
          </a:bodyPr>
          <a:lstStyle/>
          <a:p>
            <a:r>
              <a:rPr lang="en-US" dirty="0" smtClean="0"/>
              <a:t>`</a:t>
            </a:r>
            <a:r>
              <a:rPr lang="en-US" dirty="0" err="1" smtClean="0">
                <a:solidFill>
                  <a:srgbClr val="0000FF"/>
                </a:solidFill>
              </a:rPr>
              <a:t>Finanziamento</a:t>
            </a:r>
            <a:r>
              <a:rPr lang="en-US" dirty="0" smtClean="0">
                <a:solidFill>
                  <a:srgbClr val="0000FF"/>
                </a:solidFill>
              </a:rPr>
              <a:t> </a:t>
            </a:r>
            <a:r>
              <a:rPr lang="en-US" dirty="0" err="1" smtClean="0">
                <a:solidFill>
                  <a:srgbClr val="0000FF"/>
                </a:solidFill>
              </a:rPr>
              <a:t>già</a:t>
            </a:r>
            <a:r>
              <a:rPr lang="en-US" dirty="0" smtClean="0">
                <a:solidFill>
                  <a:srgbClr val="0000FF"/>
                </a:solidFill>
              </a:rPr>
              <a:t> </a:t>
            </a:r>
            <a:r>
              <a:rPr lang="en-US" dirty="0" err="1" smtClean="0">
                <a:solidFill>
                  <a:srgbClr val="0000FF"/>
                </a:solidFill>
              </a:rPr>
              <a:t>concordato</a:t>
            </a:r>
            <a:r>
              <a:rPr lang="en-US" dirty="0" smtClean="0">
                <a:solidFill>
                  <a:srgbClr val="0000FF"/>
                </a:solidFill>
              </a:rPr>
              <a:t> (~150 K€)</a:t>
            </a:r>
            <a:endParaRPr lang="it-IT" dirty="0">
              <a:solidFill>
                <a:srgbClr val="0000FF"/>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Upgrade del L1 </a:t>
            </a:r>
            <a:r>
              <a:rPr lang="en-GB" dirty="0" err="1" smtClean="0"/>
              <a:t>muon</a:t>
            </a:r>
            <a:r>
              <a:rPr lang="en-GB" dirty="0" smtClean="0"/>
              <a:t> trigger</a:t>
            </a:r>
            <a:endParaRPr lang="en-GB" dirty="0"/>
          </a:p>
        </p:txBody>
      </p:sp>
      <p:sp>
        <p:nvSpPr>
          <p:cNvPr id="3" name="Content Placeholder 2"/>
          <p:cNvSpPr>
            <a:spLocks noGrp="1"/>
          </p:cNvSpPr>
          <p:nvPr>
            <p:ph idx="1"/>
          </p:nvPr>
        </p:nvSpPr>
        <p:spPr>
          <a:xfrm>
            <a:off x="145675" y="1360586"/>
            <a:ext cx="3521644" cy="4690781"/>
          </a:xfrm>
        </p:spPr>
        <p:txBody>
          <a:bodyPr>
            <a:normAutofit fontScale="85000" lnSpcReduction="20000"/>
          </a:bodyPr>
          <a:lstStyle/>
          <a:p>
            <a:pPr marL="457200" indent="-457200">
              <a:lnSpc>
                <a:spcPct val="100000"/>
              </a:lnSpc>
              <a:buFont typeface="Arial"/>
              <a:buChar char="•"/>
            </a:pPr>
            <a:r>
              <a:rPr lang="it-IT" b="0" dirty="0" smtClean="0"/>
              <a:t>2015</a:t>
            </a:r>
          </a:p>
          <a:p>
            <a:pPr marL="800100" lvl="1" indent="-457200">
              <a:lnSpc>
                <a:spcPct val="100000"/>
              </a:lnSpc>
              <a:buFont typeface="Arial"/>
              <a:buChar char="•"/>
            </a:pPr>
            <a:r>
              <a:rPr lang="it-IT" b="0" dirty="0" smtClean="0"/>
              <a:t>Test di una </a:t>
            </a:r>
            <a:r>
              <a:rPr lang="it-IT" b="0" dirty="0" err="1" smtClean="0"/>
              <a:t>slice</a:t>
            </a:r>
            <a:r>
              <a:rPr lang="it-IT" b="0" dirty="0" smtClean="0"/>
              <a:t> di ciascun sistema</a:t>
            </a:r>
          </a:p>
          <a:p>
            <a:pPr marL="1143000" lvl="2" indent="-457200">
              <a:lnSpc>
                <a:spcPct val="100000"/>
              </a:lnSpc>
              <a:buFont typeface="Arial"/>
              <a:buChar char="•"/>
            </a:pPr>
            <a:r>
              <a:rPr lang="it-IT" dirty="0" smtClean="0"/>
              <a:t>In parallelo al trigger attuale</a:t>
            </a:r>
          </a:p>
          <a:p>
            <a:pPr marL="1143000" lvl="2" indent="-457200">
              <a:lnSpc>
                <a:spcPct val="100000"/>
              </a:lnSpc>
              <a:buFont typeface="Arial"/>
              <a:buChar char="•"/>
            </a:pPr>
            <a:r>
              <a:rPr lang="it-IT" dirty="0" smtClean="0"/>
              <a:t>Per i DT 6 settori su due ruote</a:t>
            </a:r>
          </a:p>
          <a:p>
            <a:pPr marL="1428750" lvl="3" indent="-457200">
              <a:lnSpc>
                <a:spcPct val="100000"/>
              </a:lnSpc>
              <a:buFont typeface="Arial"/>
              <a:buChar char="•"/>
            </a:pPr>
            <a:r>
              <a:rPr lang="it-IT" b="0" dirty="0" err="1"/>
              <a:t>Splitter</a:t>
            </a:r>
            <a:r>
              <a:rPr lang="it-IT" b="0" dirty="0"/>
              <a:t> </a:t>
            </a:r>
            <a:r>
              <a:rPr lang="it-IT" b="0" dirty="0" smtClean="0"/>
              <a:t>ottici</a:t>
            </a:r>
          </a:p>
          <a:p>
            <a:pPr marL="1428750" lvl="3" indent="-457200">
              <a:lnSpc>
                <a:spcPct val="100000"/>
              </a:lnSpc>
              <a:buFont typeface="Arial"/>
              <a:buChar char="•"/>
            </a:pPr>
            <a:r>
              <a:rPr lang="it-IT" b="0" dirty="0" smtClean="0"/>
              <a:t>Twin </a:t>
            </a:r>
            <a:r>
              <a:rPr lang="it-IT" b="0" dirty="0" err="1" smtClean="0"/>
              <a:t>mux</a:t>
            </a:r>
            <a:endParaRPr lang="it-IT" b="0" dirty="0" smtClean="0"/>
          </a:p>
          <a:p>
            <a:pPr marL="1428750" lvl="3" indent="-457200">
              <a:lnSpc>
                <a:spcPct val="100000"/>
              </a:lnSpc>
              <a:buFont typeface="Arial"/>
              <a:buChar char="•"/>
            </a:pPr>
            <a:r>
              <a:rPr lang="it-IT" b="0" dirty="0" smtClean="0"/>
              <a:t>Prototipo processore e GMT</a:t>
            </a:r>
            <a:endParaRPr lang="it-IT" b="0" dirty="0"/>
          </a:p>
          <a:p>
            <a:pPr marL="1428750" lvl="3" indent="-457200">
              <a:lnSpc>
                <a:spcPct val="100000"/>
              </a:lnSpc>
              <a:buFont typeface="Arial"/>
              <a:buChar char="•"/>
            </a:pPr>
            <a:endParaRPr lang="it-IT" dirty="0" smtClean="0"/>
          </a:p>
          <a:p>
            <a:pPr marL="457200" indent="-457200">
              <a:lnSpc>
                <a:spcPct val="100000"/>
              </a:lnSpc>
              <a:buFont typeface="Arial"/>
              <a:buChar char="•"/>
            </a:pPr>
            <a:r>
              <a:rPr lang="it-IT" b="0" dirty="0" smtClean="0"/>
              <a:t>2016</a:t>
            </a:r>
          </a:p>
          <a:p>
            <a:pPr marL="800100" lvl="1" indent="-457200">
              <a:lnSpc>
                <a:spcPct val="100000"/>
              </a:lnSpc>
              <a:buFont typeface="Arial"/>
              <a:buChar char="•"/>
            </a:pPr>
            <a:r>
              <a:rPr lang="it-IT" b="0" dirty="0" smtClean="0"/>
              <a:t>Attivazione nuovo sistema</a:t>
            </a:r>
          </a:p>
        </p:txBody>
      </p:sp>
      <p:grpSp>
        <p:nvGrpSpPr>
          <p:cNvPr id="6" name="Group 5"/>
          <p:cNvGrpSpPr/>
          <p:nvPr/>
        </p:nvGrpSpPr>
        <p:grpSpPr>
          <a:xfrm>
            <a:off x="3273312" y="1421421"/>
            <a:ext cx="5752277" cy="4444825"/>
            <a:chOff x="3273312" y="1395505"/>
            <a:chExt cx="5752277" cy="4444825"/>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3312" y="1395505"/>
              <a:ext cx="5752277" cy="44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5" name="Rounded Rectangle 4"/>
            <p:cNvSpPr/>
            <p:nvPr/>
          </p:nvSpPr>
          <p:spPr bwMode="auto">
            <a:xfrm>
              <a:off x="6984755" y="2724150"/>
              <a:ext cx="498720" cy="209550"/>
            </a:xfrm>
            <a:prstGeom prst="roundRect">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80000"/>
                </a:lnSpc>
              </a:pPr>
              <a:r>
                <a:rPr kumimoji="0" lang="en-GB" sz="800" dirty="0" smtClean="0">
                  <a:solidFill>
                    <a:srgbClr val="000000"/>
                  </a:solidFill>
                </a:rPr>
                <a:t>Twin mux</a:t>
              </a:r>
            </a:p>
          </p:txBody>
        </p:sp>
      </p:grpSp>
    </p:spTree>
    <p:extLst>
      <p:ext uri="{BB962C8B-B14F-4D97-AF65-F5344CB8AC3E}">
        <p14:creationId xmlns:p14="http://schemas.microsoft.com/office/powerpoint/2010/main" xmlns="" val="4221365889"/>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p:cNvSpPr txBox="1">
            <a:spLocks/>
          </p:cNvSpPr>
          <p:nvPr/>
        </p:nvSpPr>
        <p:spPr>
          <a:xfrm>
            <a:off x="457200" y="294928"/>
            <a:ext cx="8229600" cy="685800"/>
          </a:xfrm>
          <a:prstGeom prst="rect">
            <a:avLst/>
          </a:prstGeom>
        </p:spPr>
        <p:txBody>
          <a:bodyPr vert="horz" lIns="91440" tIns="45720" rIns="91440" bIns="45720" rtlCol="0" anchor="ctr">
            <a:normAutofit fontScale="82500" lnSpcReduction="10000"/>
          </a:bodyPr>
          <a:lstStyle/>
          <a:p>
            <a:pPr eaLnBrk="1" fontAlgn="auto" hangingPunct="1">
              <a:spcAft>
                <a:spcPts val="0"/>
              </a:spcAft>
              <a:defRPr/>
            </a:pPr>
            <a:r>
              <a:rPr kumimoji="0" lang="en-US" sz="4400" b="1" dirty="0" err="1" smtClean="0">
                <a:solidFill>
                  <a:srgbClr val="23538D"/>
                </a:solidFill>
                <a:effectLst>
                  <a:outerShdw blurRad="38100" dist="38100" dir="2700000" algn="tl">
                    <a:srgbClr val="000000">
                      <a:alpha val="43137"/>
                    </a:srgbClr>
                  </a:outerShdw>
                </a:effectLst>
                <a:latin typeface="Calibri"/>
              </a:rPr>
              <a:t>Minicrate</a:t>
            </a:r>
            <a:r>
              <a:rPr kumimoji="0" lang="en-US" sz="4400" b="1" dirty="0" smtClean="0">
                <a:solidFill>
                  <a:srgbClr val="23538D"/>
                </a:solidFill>
                <a:effectLst>
                  <a:outerShdw blurRad="38100" dist="38100" dir="2700000" algn="tl">
                    <a:srgbClr val="000000">
                      <a:alpha val="43137"/>
                    </a:srgbClr>
                  </a:outerShdw>
                </a:effectLst>
                <a:latin typeface="Calibri"/>
              </a:rPr>
              <a:t> Replacement (Phase 2 /HL -LHC)</a:t>
            </a:r>
            <a:endParaRPr kumimoji="0" lang="en-US" sz="4400" b="1" dirty="0">
              <a:solidFill>
                <a:srgbClr val="23538D"/>
              </a:solidFill>
              <a:effectLst>
                <a:outerShdw blurRad="38100" dist="38100" dir="2700000" algn="tl">
                  <a:srgbClr val="000000">
                    <a:alpha val="43137"/>
                  </a:srgbClr>
                </a:outerShdw>
              </a:effectLst>
              <a:latin typeface="Calibri"/>
            </a:endParaRPr>
          </a:p>
        </p:txBody>
      </p:sp>
      <p:sp>
        <p:nvSpPr>
          <p:cNvPr id="27" name="Rectangle 12"/>
          <p:cNvSpPr/>
          <p:nvPr/>
        </p:nvSpPr>
        <p:spPr>
          <a:xfrm>
            <a:off x="557872" y="1360716"/>
            <a:ext cx="8041842" cy="4822370"/>
          </a:xfrm>
          <a:prstGeom prst="rect">
            <a:avLst/>
          </a:prstGeom>
        </p:spPr>
        <p:style>
          <a:lnRef idx="1">
            <a:schemeClr val="accent1"/>
          </a:lnRef>
          <a:fillRef idx="2">
            <a:schemeClr val="accent1"/>
          </a:fillRef>
          <a:effectRef idx="1">
            <a:schemeClr val="accent1"/>
          </a:effectRef>
          <a:fontRef idx="minor">
            <a:schemeClr val="dk1"/>
          </a:fontRef>
        </p:style>
        <p:txBody>
          <a:bodyPr tIns="108000" rtlCol="0" anchor="t" anchorCtr="0"/>
          <a:lstStyle/>
          <a:p>
            <a:pPr marL="463550" indent="-285750" eaLnBrk="1" fontAlgn="auto" hangingPunct="1">
              <a:lnSpc>
                <a:spcPct val="150000"/>
              </a:lnSpc>
              <a:spcBef>
                <a:spcPts val="0"/>
              </a:spcBef>
              <a:spcAft>
                <a:spcPts val="0"/>
              </a:spcAft>
              <a:buFont typeface="Arial" pitchFamily="34" charset="0"/>
              <a:buChar char="•"/>
            </a:pPr>
            <a:r>
              <a:rPr kumimoji="0" lang="en-US" sz="1800" dirty="0" smtClean="0">
                <a:solidFill>
                  <a:prstClr val="black"/>
                </a:solidFill>
              </a:rPr>
              <a:t>Move </a:t>
            </a:r>
            <a:r>
              <a:rPr kumimoji="0" lang="en-US" sz="1800" dirty="0">
                <a:solidFill>
                  <a:prstClr val="black"/>
                </a:solidFill>
              </a:rPr>
              <a:t>in USC as much information as possible (TDC level) </a:t>
            </a:r>
            <a:r>
              <a:rPr kumimoji="0" lang="en-US" sz="1800" dirty="0" smtClean="0">
                <a:solidFill>
                  <a:prstClr val="black"/>
                </a:solidFill>
              </a:rPr>
              <a:t>and reconstruct the trigger primitives (BTI, TRACO, TSS) from the collected times</a:t>
            </a:r>
          </a:p>
          <a:p>
            <a:pPr marL="463550" indent="-285750" eaLnBrk="1" fontAlgn="auto" hangingPunct="1">
              <a:lnSpc>
                <a:spcPct val="150000"/>
              </a:lnSpc>
              <a:spcBef>
                <a:spcPts val="0"/>
              </a:spcBef>
              <a:spcAft>
                <a:spcPts val="0"/>
              </a:spcAft>
              <a:buFont typeface="Arial" pitchFamily="34" charset="0"/>
              <a:buChar char="•"/>
            </a:pPr>
            <a:r>
              <a:rPr kumimoji="0" lang="en-US" sz="1800" dirty="0" smtClean="0">
                <a:solidFill>
                  <a:prstClr val="black"/>
                </a:solidFill>
              </a:rPr>
              <a:t>The equivalent of </a:t>
            </a:r>
            <a:r>
              <a:rPr kumimoji="0" lang="en-US" sz="1800" dirty="0">
                <a:solidFill>
                  <a:prstClr val="black"/>
                </a:solidFill>
              </a:rPr>
              <a:t>BTI, TRACO, </a:t>
            </a:r>
            <a:r>
              <a:rPr kumimoji="0" lang="en-US" sz="1800" dirty="0" smtClean="0">
                <a:solidFill>
                  <a:prstClr val="black"/>
                </a:solidFill>
              </a:rPr>
              <a:t>TSS should be redone in FPGA (in USC)</a:t>
            </a:r>
          </a:p>
          <a:p>
            <a:pPr marL="463550" indent="-285750" eaLnBrk="1" fontAlgn="auto" hangingPunct="1">
              <a:lnSpc>
                <a:spcPct val="150000"/>
              </a:lnSpc>
              <a:spcBef>
                <a:spcPts val="0"/>
              </a:spcBef>
              <a:spcAft>
                <a:spcPts val="0"/>
              </a:spcAft>
              <a:buFont typeface="Arial" pitchFamily="34" charset="0"/>
              <a:buChar char="•"/>
            </a:pPr>
            <a:r>
              <a:rPr kumimoji="0" lang="en-US" sz="1800" dirty="0" smtClean="0">
                <a:solidFill>
                  <a:prstClr val="black"/>
                </a:solidFill>
              </a:rPr>
              <a:t>Hits of the TDC should be tagged by an absolute time </a:t>
            </a:r>
            <a:endParaRPr kumimoji="0" lang="en-US" sz="1800" dirty="0">
              <a:solidFill>
                <a:prstClr val="black"/>
              </a:solidFill>
            </a:endParaRPr>
          </a:p>
          <a:p>
            <a:pPr marL="177800" eaLnBrk="1" fontAlgn="auto" hangingPunct="1">
              <a:lnSpc>
                <a:spcPct val="150000"/>
              </a:lnSpc>
              <a:spcBef>
                <a:spcPts val="0"/>
              </a:spcBef>
              <a:spcAft>
                <a:spcPts val="0"/>
              </a:spcAft>
            </a:pPr>
            <a:r>
              <a:rPr kumimoji="0" lang="en-US" sz="1800" dirty="0" smtClean="0">
                <a:solidFill>
                  <a:prstClr val="black"/>
                </a:solidFill>
              </a:rPr>
              <a:t>	   GBT chip (bidirectional </a:t>
            </a:r>
            <a:r>
              <a:rPr kumimoji="0" lang="en-US" sz="1800" dirty="0">
                <a:solidFill>
                  <a:prstClr val="black"/>
                </a:solidFill>
              </a:rPr>
              <a:t>4.8 Gb/s</a:t>
            </a:r>
            <a:r>
              <a:rPr kumimoji="0" lang="en-US" sz="1800" dirty="0" smtClean="0">
                <a:solidFill>
                  <a:prstClr val="black"/>
                </a:solidFill>
              </a:rPr>
              <a:t>)</a:t>
            </a:r>
            <a:r>
              <a:rPr kumimoji="0" lang="en-US" sz="1800" dirty="0">
                <a:solidFill>
                  <a:prstClr val="black"/>
                </a:solidFill>
              </a:rPr>
              <a:t> </a:t>
            </a:r>
            <a:r>
              <a:rPr kumimoji="0" lang="en-US" sz="1800" dirty="0" smtClean="0">
                <a:solidFill>
                  <a:prstClr val="black"/>
                </a:solidFill>
              </a:rPr>
              <a:t>           Upgrade </a:t>
            </a:r>
            <a:r>
              <a:rPr kumimoji="0" lang="en-US" sz="1800" dirty="0">
                <a:solidFill>
                  <a:prstClr val="black"/>
                </a:solidFill>
              </a:rPr>
              <a:t>of TTC </a:t>
            </a:r>
            <a:r>
              <a:rPr kumimoji="0" lang="en-US" sz="1800" dirty="0" smtClean="0">
                <a:solidFill>
                  <a:prstClr val="black"/>
                </a:solidFill>
              </a:rPr>
              <a:t>by CERN</a:t>
            </a:r>
          </a:p>
          <a:p>
            <a:pPr marL="177800" eaLnBrk="1" fontAlgn="auto" hangingPunct="1">
              <a:lnSpc>
                <a:spcPct val="150000"/>
              </a:lnSpc>
              <a:spcBef>
                <a:spcPts val="0"/>
              </a:spcBef>
              <a:spcAft>
                <a:spcPts val="0"/>
              </a:spcAft>
            </a:pPr>
            <a:r>
              <a:rPr kumimoji="0" lang="en-US" sz="1800" dirty="0">
                <a:solidFill>
                  <a:prstClr val="black"/>
                </a:solidFill>
              </a:rPr>
              <a:t>	</a:t>
            </a:r>
            <a:r>
              <a:rPr kumimoji="0" lang="en-US" sz="1800" dirty="0" smtClean="0">
                <a:solidFill>
                  <a:prstClr val="black"/>
                </a:solidFill>
              </a:rPr>
              <a:t>   MIC group </a:t>
            </a:r>
            <a:r>
              <a:rPr kumimoji="0" lang="en-US" sz="1800" dirty="0">
                <a:solidFill>
                  <a:prstClr val="black"/>
                </a:solidFill>
              </a:rPr>
              <a:t>ready in 2014 </a:t>
            </a:r>
          </a:p>
          <a:p>
            <a:pPr marL="463550" indent="-285750" eaLnBrk="1" fontAlgn="auto" hangingPunct="1">
              <a:lnSpc>
                <a:spcPct val="150000"/>
              </a:lnSpc>
              <a:spcBef>
                <a:spcPts val="0"/>
              </a:spcBef>
              <a:spcAft>
                <a:spcPts val="0"/>
              </a:spcAft>
              <a:buFont typeface="Arial" pitchFamily="34" charset="0"/>
              <a:buChar char="•"/>
            </a:pPr>
            <a:r>
              <a:rPr kumimoji="0" lang="en-US" sz="1800" dirty="0" smtClean="0">
                <a:solidFill>
                  <a:prstClr val="black"/>
                </a:solidFill>
              </a:rPr>
              <a:t>Consider </a:t>
            </a:r>
            <a:r>
              <a:rPr kumimoji="0" lang="en-US" sz="1800" dirty="0">
                <a:solidFill>
                  <a:prstClr val="black"/>
                </a:solidFill>
              </a:rPr>
              <a:t>16 bit per hit (TDC count + tag) and 1 </a:t>
            </a:r>
            <a:r>
              <a:rPr kumimoji="0" lang="en-US" sz="1800" dirty="0" err="1">
                <a:solidFill>
                  <a:prstClr val="black"/>
                </a:solidFill>
              </a:rPr>
              <a:t>Mhit</a:t>
            </a:r>
            <a:r>
              <a:rPr kumimoji="0" lang="en-US" sz="1800" dirty="0">
                <a:solidFill>
                  <a:prstClr val="black"/>
                </a:solidFill>
              </a:rPr>
              <a:t>/s per channel</a:t>
            </a:r>
          </a:p>
          <a:p>
            <a:pPr marL="635000" lvl="1" eaLnBrk="1" fontAlgn="auto" hangingPunct="1">
              <a:lnSpc>
                <a:spcPct val="150000"/>
              </a:lnSpc>
              <a:spcBef>
                <a:spcPts val="0"/>
              </a:spcBef>
              <a:spcAft>
                <a:spcPts val="0"/>
              </a:spcAft>
            </a:pPr>
            <a:r>
              <a:rPr kumimoji="0" lang="en-US" sz="1800" dirty="0">
                <a:solidFill>
                  <a:prstClr val="black"/>
                </a:solidFill>
              </a:rPr>
              <a:t>        16 Mb/s per channel             12.8 Gb/s per chamber</a:t>
            </a:r>
          </a:p>
          <a:p>
            <a:pPr marL="1092200" lvl="2" eaLnBrk="1" fontAlgn="auto" hangingPunct="1">
              <a:lnSpc>
                <a:spcPct val="150000"/>
              </a:lnSpc>
              <a:spcBef>
                <a:spcPts val="0"/>
              </a:spcBef>
              <a:spcAft>
                <a:spcPts val="0"/>
              </a:spcAft>
            </a:pPr>
            <a:r>
              <a:rPr kumimoji="0" lang="en-US" sz="1800" dirty="0">
                <a:solidFill>
                  <a:prstClr val="black"/>
                </a:solidFill>
              </a:rPr>
              <a:t>           2-3 fibers per chamber (depends on the readout layout</a:t>
            </a:r>
            <a:r>
              <a:rPr kumimoji="0" lang="en-US" sz="1800" dirty="0" smtClean="0">
                <a:solidFill>
                  <a:prstClr val="black"/>
                </a:solidFill>
              </a:rPr>
              <a:t>)</a:t>
            </a:r>
          </a:p>
          <a:p>
            <a:pPr marL="463550" lvl="2" indent="-285750" eaLnBrk="1" fontAlgn="auto" hangingPunct="1">
              <a:lnSpc>
                <a:spcPct val="150000"/>
              </a:lnSpc>
              <a:spcBef>
                <a:spcPts val="0"/>
              </a:spcBef>
              <a:spcAft>
                <a:spcPts val="0"/>
              </a:spcAft>
              <a:buFont typeface="Arial" pitchFamily="34" charset="0"/>
              <a:buChar char="•"/>
            </a:pPr>
            <a:r>
              <a:rPr kumimoji="0" lang="en-US" sz="1800" dirty="0" smtClean="0">
                <a:solidFill>
                  <a:prstClr val="black"/>
                </a:solidFill>
              </a:rPr>
              <a:t>At present there </a:t>
            </a:r>
            <a:r>
              <a:rPr kumimoji="0" lang="en-US" sz="1800" dirty="0">
                <a:solidFill>
                  <a:prstClr val="black"/>
                </a:solidFill>
              </a:rPr>
              <a:t>are no a rad-hard TDCs that can substitute the </a:t>
            </a:r>
            <a:r>
              <a:rPr kumimoji="0" lang="en-US" sz="1800" dirty="0" smtClean="0">
                <a:solidFill>
                  <a:prstClr val="black"/>
                </a:solidFill>
              </a:rPr>
              <a:t>HPTDC</a:t>
            </a:r>
          </a:p>
          <a:p>
            <a:pPr marL="635000" lvl="2" eaLnBrk="1" fontAlgn="auto" hangingPunct="1">
              <a:lnSpc>
                <a:spcPct val="150000"/>
              </a:lnSpc>
              <a:spcBef>
                <a:spcPts val="0"/>
              </a:spcBef>
              <a:spcAft>
                <a:spcPts val="0"/>
              </a:spcAft>
            </a:pPr>
            <a:r>
              <a:rPr kumimoji="0" lang="en-US" sz="1800" dirty="0" smtClean="0">
                <a:solidFill>
                  <a:prstClr val="black"/>
                </a:solidFill>
              </a:rPr>
              <a:t>	   TDC on </a:t>
            </a:r>
            <a:r>
              <a:rPr kumimoji="0" lang="en-US" sz="1800" dirty="0" err="1" smtClean="0">
                <a:solidFill>
                  <a:prstClr val="black"/>
                </a:solidFill>
              </a:rPr>
              <a:t>Actel</a:t>
            </a:r>
            <a:r>
              <a:rPr kumimoji="0" lang="en-US" sz="1800" dirty="0" smtClean="0">
                <a:solidFill>
                  <a:prstClr val="black"/>
                </a:solidFill>
              </a:rPr>
              <a:t> </a:t>
            </a:r>
            <a:r>
              <a:rPr kumimoji="0" lang="en-US" sz="1800" dirty="0" err="1" smtClean="0">
                <a:solidFill>
                  <a:prstClr val="black"/>
                </a:solidFill>
              </a:rPr>
              <a:t>ProAsic</a:t>
            </a:r>
            <a:r>
              <a:rPr kumimoji="0" lang="en-US" sz="1800" dirty="0" smtClean="0">
                <a:solidFill>
                  <a:prstClr val="black"/>
                </a:solidFill>
              </a:rPr>
              <a:t> III / Smart Fusion II </a:t>
            </a:r>
            <a:r>
              <a:rPr kumimoji="0" lang="en-US" sz="1800" dirty="0">
                <a:solidFill>
                  <a:prstClr val="black"/>
                </a:solidFill>
              </a:rPr>
              <a:t>(possible integration 80 </a:t>
            </a:r>
            <a:r>
              <a:rPr kumimoji="0" lang="en-US" sz="1800" dirty="0" err="1">
                <a:solidFill>
                  <a:prstClr val="black"/>
                </a:solidFill>
              </a:rPr>
              <a:t>ch</a:t>
            </a:r>
            <a:r>
              <a:rPr kumimoji="0" lang="en-US" sz="1800" dirty="0">
                <a:solidFill>
                  <a:prstClr val="black"/>
                </a:solidFill>
              </a:rPr>
              <a:t>)</a:t>
            </a:r>
          </a:p>
          <a:p>
            <a:pPr marL="635000" lvl="2" eaLnBrk="1" fontAlgn="auto" hangingPunct="1">
              <a:lnSpc>
                <a:spcPct val="150000"/>
              </a:lnSpc>
              <a:spcBef>
                <a:spcPts val="0"/>
              </a:spcBef>
              <a:spcAft>
                <a:spcPts val="0"/>
              </a:spcAft>
            </a:pPr>
            <a:endParaRPr kumimoji="0" lang="en-US" sz="1800" dirty="0" smtClean="0">
              <a:solidFill>
                <a:prstClr val="black"/>
              </a:solidFill>
            </a:endParaRPr>
          </a:p>
          <a:p>
            <a:pPr marL="177800" lvl="2" eaLnBrk="1" fontAlgn="auto" hangingPunct="1">
              <a:lnSpc>
                <a:spcPct val="150000"/>
              </a:lnSpc>
              <a:spcBef>
                <a:spcPts val="0"/>
              </a:spcBef>
              <a:spcAft>
                <a:spcPts val="0"/>
              </a:spcAft>
            </a:pPr>
            <a:endParaRPr kumimoji="0" lang="en-US" sz="1800" dirty="0">
              <a:solidFill>
                <a:prstClr val="black"/>
              </a:solidFill>
            </a:endParaRPr>
          </a:p>
          <a:p>
            <a:pPr marL="1092200" lvl="2" eaLnBrk="1" fontAlgn="auto" hangingPunct="1">
              <a:lnSpc>
                <a:spcPct val="150000"/>
              </a:lnSpc>
              <a:spcBef>
                <a:spcPts val="0"/>
              </a:spcBef>
              <a:spcAft>
                <a:spcPts val="0"/>
              </a:spcAft>
            </a:pPr>
            <a:endParaRPr kumimoji="0" lang="en-US" sz="1800" dirty="0">
              <a:solidFill>
                <a:prstClr val="black"/>
              </a:solidFill>
            </a:endParaRPr>
          </a:p>
          <a:p>
            <a:pPr marL="463550" indent="-285750" eaLnBrk="1" fontAlgn="auto" hangingPunct="1">
              <a:lnSpc>
                <a:spcPct val="150000"/>
              </a:lnSpc>
              <a:spcBef>
                <a:spcPts val="0"/>
              </a:spcBef>
              <a:spcAft>
                <a:spcPts val="0"/>
              </a:spcAft>
              <a:buFont typeface="Arial" pitchFamily="34" charset="0"/>
              <a:buChar char="•"/>
            </a:pPr>
            <a:endParaRPr kumimoji="0" lang="en-US" sz="1800" dirty="0" smtClean="0">
              <a:solidFill>
                <a:prstClr val="black"/>
              </a:solidFill>
            </a:endParaRPr>
          </a:p>
          <a:p>
            <a:pPr marL="1092200" lvl="2" eaLnBrk="1" fontAlgn="auto" hangingPunct="1">
              <a:lnSpc>
                <a:spcPct val="150000"/>
              </a:lnSpc>
              <a:spcBef>
                <a:spcPts val="0"/>
              </a:spcBef>
              <a:spcAft>
                <a:spcPts val="0"/>
              </a:spcAft>
            </a:pPr>
            <a:endParaRPr kumimoji="0" lang="en-US" sz="1800" dirty="0">
              <a:solidFill>
                <a:prstClr val="black"/>
              </a:solidFill>
            </a:endParaRPr>
          </a:p>
        </p:txBody>
      </p:sp>
      <p:cxnSp>
        <p:nvCxnSpPr>
          <p:cNvPr id="31" name="Connettore 2 5"/>
          <p:cNvCxnSpPr/>
          <p:nvPr/>
        </p:nvCxnSpPr>
        <p:spPr>
          <a:xfrm>
            <a:off x="3766385" y="4595852"/>
            <a:ext cx="43204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Connettore 2 5"/>
          <p:cNvCxnSpPr/>
          <p:nvPr/>
        </p:nvCxnSpPr>
        <p:spPr>
          <a:xfrm>
            <a:off x="1229537" y="3378731"/>
            <a:ext cx="43204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1229537" y="3164295"/>
            <a:ext cx="0" cy="216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Connettore 2 5"/>
          <p:cNvCxnSpPr/>
          <p:nvPr/>
        </p:nvCxnSpPr>
        <p:spPr>
          <a:xfrm>
            <a:off x="1851444" y="4995242"/>
            <a:ext cx="43204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851444" y="4780806"/>
            <a:ext cx="0" cy="216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nettore 2 5"/>
          <p:cNvCxnSpPr/>
          <p:nvPr/>
        </p:nvCxnSpPr>
        <p:spPr>
          <a:xfrm>
            <a:off x="1229537" y="5844533"/>
            <a:ext cx="43204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33"/>
          <p:cNvCxnSpPr/>
          <p:nvPr/>
        </p:nvCxnSpPr>
        <p:spPr>
          <a:xfrm flipV="1">
            <a:off x="1229537" y="5630097"/>
            <a:ext cx="0" cy="216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ttore 2 5"/>
          <p:cNvCxnSpPr/>
          <p:nvPr/>
        </p:nvCxnSpPr>
        <p:spPr>
          <a:xfrm>
            <a:off x="4849246" y="3375555"/>
            <a:ext cx="43204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ttore 2 5"/>
          <p:cNvCxnSpPr/>
          <p:nvPr/>
        </p:nvCxnSpPr>
        <p:spPr>
          <a:xfrm>
            <a:off x="1229537" y="4594264"/>
            <a:ext cx="43204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33"/>
          <p:cNvCxnSpPr/>
          <p:nvPr/>
        </p:nvCxnSpPr>
        <p:spPr>
          <a:xfrm flipV="1">
            <a:off x="1229537" y="4379828"/>
            <a:ext cx="0" cy="216024"/>
          </a:xfrm>
          <a:prstGeom prst="line">
            <a:avLst/>
          </a:prstGeom>
        </p:spPr>
        <p:style>
          <a:lnRef idx="2">
            <a:schemeClr val="accent1"/>
          </a:lnRef>
          <a:fillRef idx="0">
            <a:schemeClr val="accent1"/>
          </a:fillRef>
          <a:effectRef idx="1">
            <a:schemeClr val="accent1"/>
          </a:effectRef>
          <a:fontRef idx="minor">
            <a:schemeClr val="tx1"/>
          </a:fontRef>
        </p:style>
      </p:cxnSp>
      <p:sp>
        <p:nvSpPr>
          <p:cNvPr id="16" name="Slide Number Placeholder 15"/>
          <p:cNvSpPr>
            <a:spLocks noGrp="1"/>
          </p:cNvSpPr>
          <p:nvPr>
            <p:ph type="sldNum" sz="quarter" idx="12"/>
          </p:nvPr>
        </p:nvSpPr>
        <p:spPr/>
        <p:txBody>
          <a:bodyPr/>
          <a:lstStyle/>
          <a:p>
            <a:fld id="{581A4129-29A8-4B75-B163-8FE9613D7D52}" type="slidenum">
              <a:rPr lang="en-US" smtClean="0">
                <a:solidFill>
                  <a:prstClr val="black">
                    <a:tint val="75000"/>
                  </a:prstClr>
                </a:solidFill>
              </a:rPr>
              <a:pPr/>
              <a:t>39</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4</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r>
              <a:rPr lang="en-US" b="1" dirty="0" err="1" smtClean="0">
                <a:solidFill>
                  <a:schemeClr val="accent2"/>
                </a:solidFill>
              </a:rPr>
              <a:t>Risultati</a:t>
            </a:r>
            <a:r>
              <a:rPr lang="en-US" b="1" dirty="0" smtClean="0">
                <a:solidFill>
                  <a:schemeClr val="accent2"/>
                </a:solidFill>
              </a:rPr>
              <a:t> </a:t>
            </a:r>
            <a:r>
              <a:rPr lang="en-US" b="1" dirty="0" err="1" smtClean="0">
                <a:solidFill>
                  <a:schemeClr val="accent2"/>
                </a:solidFill>
              </a:rPr>
              <a:t>di</a:t>
            </a:r>
            <a:r>
              <a:rPr lang="en-US" b="1" dirty="0" smtClean="0">
                <a:solidFill>
                  <a:schemeClr val="accent2"/>
                </a:solidFill>
              </a:rPr>
              <a:t> </a:t>
            </a:r>
            <a:r>
              <a:rPr lang="en-US" b="1" dirty="0" err="1" smtClean="0">
                <a:solidFill>
                  <a:schemeClr val="accent2"/>
                </a:solidFill>
              </a:rPr>
              <a:t>Fisica</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pic>
        <p:nvPicPr>
          <p:cNvPr id="18" name="image00.png"/>
          <p:cNvPicPr/>
          <p:nvPr/>
        </p:nvPicPr>
        <p:blipFill>
          <a:blip r:embed="rId3" cstate="print"/>
          <a:srcRect/>
          <a:stretch>
            <a:fillRect/>
          </a:stretch>
        </p:blipFill>
        <p:spPr>
          <a:xfrm>
            <a:off x="5562600" y="1779587"/>
            <a:ext cx="3140308" cy="3062288"/>
          </a:xfrm>
          <a:prstGeom prst="rect">
            <a:avLst/>
          </a:prstGeom>
          <a:ln/>
        </p:spPr>
      </p:pic>
      <p:pic>
        <p:nvPicPr>
          <p:cNvPr id="1026" name="Picture 2"/>
          <p:cNvPicPr>
            <a:picLocks noChangeAspect="1" noChangeArrowheads="1"/>
          </p:cNvPicPr>
          <p:nvPr/>
        </p:nvPicPr>
        <p:blipFill>
          <a:blip r:embed="rId4" cstate="print"/>
          <a:srcRect l="17095" t="17036" r="14010" b="3090"/>
          <a:stretch>
            <a:fillRect/>
          </a:stretch>
        </p:blipFill>
        <p:spPr bwMode="auto">
          <a:xfrm>
            <a:off x="0" y="1447800"/>
            <a:ext cx="5105400" cy="4800600"/>
          </a:xfrm>
          <a:prstGeom prst="rect">
            <a:avLst/>
          </a:prstGeom>
          <a:noFill/>
          <a:ln w="9525">
            <a:noFill/>
            <a:miter lim="800000"/>
            <a:headEnd/>
            <a:tailEnd/>
          </a:ln>
        </p:spPr>
      </p:pic>
      <p:sp>
        <p:nvSpPr>
          <p:cNvPr id="19" name="Rectangle 18"/>
          <p:cNvSpPr/>
          <p:nvPr/>
        </p:nvSpPr>
        <p:spPr>
          <a:xfrm>
            <a:off x="5029200" y="5029200"/>
            <a:ext cx="4572000" cy="954107"/>
          </a:xfrm>
          <a:prstGeom prst="rect">
            <a:avLst/>
          </a:prstGeom>
        </p:spPr>
        <p:txBody>
          <a:bodyPr>
            <a:spAutoFit/>
          </a:bodyPr>
          <a:lstStyle/>
          <a:p>
            <a:r>
              <a:rPr lang="it-IT" dirty="0" smtClean="0"/>
              <a:t> </a:t>
            </a:r>
            <a:r>
              <a:rPr lang="it-IT" sz="1600" dirty="0" smtClean="0"/>
              <a:t>Compatibilità degli accoppiamenti ai bosoni vettori (V) e ai fermioni (f) rispetto al valore atteso nel Modello Standard (rombo rosso). </a:t>
            </a:r>
            <a:endParaRPr lang="it-IT" sz="1600" dirty="0"/>
          </a:p>
        </p:txBody>
      </p:sp>
      <p:sp>
        <p:nvSpPr>
          <p:cNvPr id="20" name="TextBox 19"/>
          <p:cNvSpPr txBox="1"/>
          <p:nvPr/>
        </p:nvSpPr>
        <p:spPr>
          <a:xfrm>
            <a:off x="5502508" y="847635"/>
            <a:ext cx="3200400" cy="1200329"/>
          </a:xfrm>
          <a:prstGeom prst="rect">
            <a:avLst/>
          </a:prstGeom>
          <a:solidFill>
            <a:srgbClr val="FFFF00"/>
          </a:solidFill>
        </p:spPr>
        <p:txBody>
          <a:bodyPr wrap="square" rtlCol="0">
            <a:spAutoFit/>
          </a:bodyPr>
          <a:lstStyle/>
          <a:p>
            <a:r>
              <a:rPr lang="en-US" dirty="0" err="1" smtClean="0">
                <a:latin typeface="+mj-lt"/>
              </a:rPr>
              <a:t>partito</a:t>
            </a:r>
            <a:r>
              <a:rPr lang="en-US" dirty="0" smtClean="0">
                <a:latin typeface="+mj-lt"/>
              </a:rPr>
              <a:t> lo studio </a:t>
            </a:r>
            <a:r>
              <a:rPr lang="en-US" dirty="0" err="1" smtClean="0">
                <a:latin typeface="+mj-lt"/>
              </a:rPr>
              <a:t>delle</a:t>
            </a:r>
            <a:r>
              <a:rPr lang="en-US" dirty="0" smtClean="0">
                <a:latin typeface="+mj-lt"/>
              </a:rPr>
              <a:t> </a:t>
            </a:r>
            <a:r>
              <a:rPr lang="en-US" dirty="0" err="1" smtClean="0">
                <a:latin typeface="+mj-lt"/>
              </a:rPr>
              <a:t>proprietà</a:t>
            </a:r>
            <a:r>
              <a:rPr lang="en-US" dirty="0" smtClean="0">
                <a:latin typeface="+mj-lt"/>
              </a:rPr>
              <a:t>: </a:t>
            </a:r>
            <a:r>
              <a:rPr lang="en-US" dirty="0" err="1" smtClean="0">
                <a:latin typeface="+mj-lt"/>
              </a:rPr>
              <a:t>finora</a:t>
            </a:r>
            <a:r>
              <a:rPr lang="en-US" dirty="0" smtClean="0">
                <a:latin typeface="+mj-lt"/>
              </a:rPr>
              <a:t> </a:t>
            </a:r>
            <a:r>
              <a:rPr lang="en-US" dirty="0" err="1" smtClean="0">
                <a:latin typeface="+mj-lt"/>
              </a:rPr>
              <a:t>compatibile</a:t>
            </a:r>
            <a:r>
              <a:rPr lang="en-US" dirty="0" smtClean="0">
                <a:latin typeface="+mj-lt"/>
              </a:rPr>
              <a:t> con SM</a:t>
            </a:r>
            <a:endParaRPr lang="en-US" dirty="0" smtClean="0">
              <a:latin typeface="Symbol" pitchFamily="18" charset="2"/>
              <a:sym typeface="Symbo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1164765" y="1437884"/>
            <a:ext cx="4782687" cy="45492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eaLnBrk="1" fontAlgn="auto" hangingPunct="1">
              <a:spcBef>
                <a:spcPts val="0"/>
              </a:spcBef>
              <a:spcAft>
                <a:spcPts val="0"/>
              </a:spcAft>
            </a:pPr>
            <a:endParaRPr kumimoji="0" lang="it-IT" sz="1800" dirty="0">
              <a:solidFill>
                <a:prstClr val="black"/>
              </a:solidFill>
            </a:endParaRPr>
          </a:p>
        </p:txBody>
      </p:sp>
      <p:sp>
        <p:nvSpPr>
          <p:cNvPr id="55" name="Rectangle 54"/>
          <p:cNvSpPr/>
          <p:nvPr/>
        </p:nvSpPr>
        <p:spPr>
          <a:xfrm>
            <a:off x="1426040" y="3962623"/>
            <a:ext cx="3657584" cy="15237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1" fontAlgn="auto" hangingPunct="1">
              <a:spcBef>
                <a:spcPts val="0"/>
              </a:spcBef>
              <a:spcAft>
                <a:spcPts val="0"/>
              </a:spcAft>
            </a:pPr>
            <a:endParaRPr kumimoji="0" lang="it-IT" sz="1800">
              <a:solidFill>
                <a:prstClr val="black"/>
              </a:solidFill>
            </a:endParaRPr>
          </a:p>
        </p:txBody>
      </p:sp>
      <p:sp>
        <p:nvSpPr>
          <p:cNvPr id="2" name="Rectangle 1"/>
          <p:cNvSpPr/>
          <p:nvPr/>
        </p:nvSpPr>
        <p:spPr>
          <a:xfrm>
            <a:off x="1426041" y="1719943"/>
            <a:ext cx="3657583" cy="15421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1" fontAlgn="auto" hangingPunct="1">
              <a:spcBef>
                <a:spcPts val="0"/>
              </a:spcBef>
              <a:spcAft>
                <a:spcPts val="0"/>
              </a:spcAft>
            </a:pPr>
            <a:endParaRPr kumimoji="0" lang="it-IT" sz="1800">
              <a:solidFill>
                <a:prstClr val="black"/>
              </a:solidFill>
            </a:endParaRPr>
          </a:p>
        </p:txBody>
      </p:sp>
      <p:sp>
        <p:nvSpPr>
          <p:cNvPr id="5" name="TextBox 4"/>
          <p:cNvSpPr txBox="1"/>
          <p:nvPr/>
        </p:nvSpPr>
        <p:spPr>
          <a:xfrm>
            <a:off x="1658055" y="1860072"/>
            <a:ext cx="253596" cy="253916"/>
          </a:xfrm>
          <a:prstGeom prst="rect">
            <a:avLst/>
          </a:prstGeom>
          <a:noFill/>
        </p:spPr>
        <p:txBody>
          <a:bodyPr wrap="none" rtlCol="0">
            <a:spAutoFit/>
          </a:bodyPr>
          <a:lstStyle/>
          <a:p>
            <a:pPr eaLnBrk="1" fontAlgn="auto" hangingPunct="1">
              <a:spcBef>
                <a:spcPts val="0"/>
              </a:spcBef>
              <a:spcAft>
                <a:spcPts val="0"/>
              </a:spcAft>
            </a:pPr>
            <a:r>
              <a:rPr kumimoji="0" lang="en-US" sz="1050" dirty="0" smtClean="0">
                <a:solidFill>
                  <a:prstClr val="black"/>
                </a:solidFill>
                <a:latin typeface="Calibri"/>
              </a:rPr>
              <a:t>1</a:t>
            </a:r>
            <a:endParaRPr kumimoji="0" lang="en-US" sz="1050" dirty="0">
              <a:solidFill>
                <a:prstClr val="black"/>
              </a:solidFill>
              <a:latin typeface="Calibri"/>
            </a:endParaRPr>
          </a:p>
        </p:txBody>
      </p:sp>
      <p:sp>
        <p:nvSpPr>
          <p:cNvPr id="25" name="Rectangle 24"/>
          <p:cNvSpPr/>
          <p:nvPr/>
        </p:nvSpPr>
        <p:spPr>
          <a:xfrm>
            <a:off x="2039739" y="2010885"/>
            <a:ext cx="11430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eaLnBrk="1" fontAlgn="auto" hangingPunct="1">
              <a:spcBef>
                <a:spcPts val="0"/>
              </a:spcBef>
              <a:spcAft>
                <a:spcPts val="0"/>
              </a:spcAft>
            </a:pPr>
            <a:r>
              <a:rPr kumimoji="0" lang="en-US" sz="1800" dirty="0" err="1" smtClean="0">
                <a:solidFill>
                  <a:prstClr val="white"/>
                </a:solidFill>
              </a:rPr>
              <a:t>Actel</a:t>
            </a:r>
            <a:r>
              <a:rPr kumimoji="0" lang="en-US" sz="1800" dirty="0" smtClean="0">
                <a:solidFill>
                  <a:prstClr val="white"/>
                </a:solidFill>
              </a:rPr>
              <a:t> </a:t>
            </a:r>
          </a:p>
          <a:p>
            <a:pPr algn="ctr" eaLnBrk="1" fontAlgn="auto" hangingPunct="1">
              <a:spcBef>
                <a:spcPts val="0"/>
              </a:spcBef>
              <a:spcAft>
                <a:spcPts val="0"/>
              </a:spcAft>
            </a:pPr>
            <a:r>
              <a:rPr kumimoji="0" lang="en-US" sz="1800" dirty="0" smtClean="0">
                <a:solidFill>
                  <a:prstClr val="white"/>
                </a:solidFill>
              </a:rPr>
              <a:t>TDCs</a:t>
            </a:r>
            <a:endParaRPr kumimoji="0" lang="en-US" sz="1800" dirty="0">
              <a:solidFill>
                <a:prstClr val="white"/>
              </a:solidFill>
            </a:endParaRPr>
          </a:p>
        </p:txBody>
      </p:sp>
      <p:cxnSp>
        <p:nvCxnSpPr>
          <p:cNvPr id="26" name="Straight Arrow Connector 25"/>
          <p:cNvCxnSpPr/>
          <p:nvPr/>
        </p:nvCxnSpPr>
        <p:spPr>
          <a:xfrm>
            <a:off x="881741" y="2087085"/>
            <a:ext cx="11579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96725" y="2696685"/>
            <a:ext cx="1143014" cy="6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92339" y="2006122"/>
            <a:ext cx="1143000" cy="8382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GBT</a:t>
            </a:r>
          </a:p>
        </p:txBody>
      </p:sp>
      <p:cxnSp>
        <p:nvCxnSpPr>
          <p:cNvPr id="29" name="Straight Arrow Connector 28"/>
          <p:cNvCxnSpPr/>
          <p:nvPr/>
        </p:nvCxnSpPr>
        <p:spPr>
          <a:xfrm>
            <a:off x="3182739" y="2239485"/>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182739" y="2620485"/>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413992" y="3513942"/>
            <a:ext cx="2247208" cy="1319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flipH="1">
            <a:off x="5827707" y="3742508"/>
            <a:ext cx="1833494"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33" name="TextBox 32"/>
          <p:cNvSpPr txBox="1"/>
          <p:nvPr/>
        </p:nvSpPr>
        <p:spPr>
          <a:xfrm>
            <a:off x="5989027" y="3685842"/>
            <a:ext cx="1283493" cy="307777"/>
          </a:xfrm>
          <a:prstGeom prst="rect">
            <a:avLst/>
          </a:prstGeom>
          <a:noFill/>
        </p:spPr>
        <p:txBody>
          <a:bodyPr wrap="none" rtlCol="0">
            <a:spAutoFit/>
          </a:bodyPr>
          <a:lstStyle/>
          <a:p>
            <a:pPr eaLnBrk="1" fontAlgn="auto" hangingPunct="1">
              <a:spcBef>
                <a:spcPts val="0"/>
              </a:spcBef>
              <a:spcAft>
                <a:spcPts val="0"/>
              </a:spcAft>
            </a:pPr>
            <a:r>
              <a:rPr kumimoji="0" lang="en-US" sz="1400" dirty="0" smtClean="0">
                <a:solidFill>
                  <a:prstClr val="black"/>
                </a:solidFill>
                <a:latin typeface="Calibri"/>
              </a:rPr>
              <a:t>Timing, control</a:t>
            </a:r>
            <a:endParaRPr kumimoji="0" lang="en-US" sz="1400" dirty="0">
              <a:solidFill>
                <a:prstClr val="black"/>
              </a:solidFill>
              <a:latin typeface="Calibri"/>
            </a:endParaRPr>
          </a:p>
        </p:txBody>
      </p:sp>
      <p:sp>
        <p:nvSpPr>
          <p:cNvPr id="34" name="TextBox 33"/>
          <p:cNvSpPr txBox="1"/>
          <p:nvPr/>
        </p:nvSpPr>
        <p:spPr>
          <a:xfrm>
            <a:off x="5947122" y="3262123"/>
            <a:ext cx="1378070" cy="307777"/>
          </a:xfrm>
          <a:prstGeom prst="rect">
            <a:avLst/>
          </a:prstGeom>
          <a:noFill/>
        </p:spPr>
        <p:txBody>
          <a:bodyPr wrap="none" rtlCol="0">
            <a:spAutoFit/>
          </a:bodyPr>
          <a:lstStyle/>
          <a:p>
            <a:pPr eaLnBrk="1" fontAlgn="auto" hangingPunct="1">
              <a:spcBef>
                <a:spcPts val="0"/>
              </a:spcBef>
              <a:spcAft>
                <a:spcPts val="0"/>
              </a:spcAft>
            </a:pPr>
            <a:r>
              <a:rPr kumimoji="0" lang="en-US" sz="1400" dirty="0">
                <a:solidFill>
                  <a:prstClr val="black"/>
                </a:solidFill>
                <a:latin typeface="Calibri"/>
              </a:rPr>
              <a:t>Data </a:t>
            </a:r>
            <a:r>
              <a:rPr kumimoji="0" lang="en-US" sz="1400" dirty="0" smtClean="0">
                <a:solidFill>
                  <a:prstClr val="black"/>
                </a:solidFill>
                <a:latin typeface="Calibri"/>
              </a:rPr>
              <a:t>@ 4.8 Gb/s</a:t>
            </a:r>
            <a:endParaRPr kumimoji="0" lang="en-US" sz="1400" dirty="0">
              <a:solidFill>
                <a:prstClr val="black"/>
              </a:solidFill>
              <a:latin typeface="Calibri"/>
            </a:endParaRPr>
          </a:p>
        </p:txBody>
      </p:sp>
      <p:sp>
        <p:nvSpPr>
          <p:cNvPr id="36" name="Rectangle 35"/>
          <p:cNvSpPr/>
          <p:nvPr/>
        </p:nvSpPr>
        <p:spPr>
          <a:xfrm>
            <a:off x="7661531" y="2018222"/>
            <a:ext cx="1143000" cy="3090506"/>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eaLnBrk="1" fontAlgn="auto" hangingPunct="1">
              <a:spcBef>
                <a:spcPts val="0"/>
              </a:spcBef>
              <a:spcAft>
                <a:spcPts val="0"/>
              </a:spcAft>
            </a:pPr>
            <a:r>
              <a:rPr kumimoji="0" lang="en-US" sz="1800" dirty="0" smtClean="0">
                <a:solidFill>
                  <a:prstClr val="black"/>
                </a:solidFill>
              </a:rPr>
              <a:t>Receiver Board</a:t>
            </a:r>
          </a:p>
        </p:txBody>
      </p:sp>
      <p:sp>
        <p:nvSpPr>
          <p:cNvPr id="37" name="TextBox 36"/>
          <p:cNvSpPr txBox="1"/>
          <p:nvPr/>
        </p:nvSpPr>
        <p:spPr>
          <a:xfrm>
            <a:off x="1621988" y="2481985"/>
            <a:ext cx="328936" cy="261610"/>
          </a:xfrm>
          <a:prstGeom prst="rect">
            <a:avLst/>
          </a:prstGeom>
          <a:noFill/>
        </p:spPr>
        <p:txBody>
          <a:bodyPr wrap="none" rtlCol="0">
            <a:spAutoFit/>
          </a:bodyPr>
          <a:lstStyle/>
          <a:p>
            <a:pPr eaLnBrk="1" fontAlgn="auto" hangingPunct="1">
              <a:spcBef>
                <a:spcPts val="0"/>
              </a:spcBef>
              <a:spcAft>
                <a:spcPts val="0"/>
              </a:spcAft>
            </a:pPr>
            <a:r>
              <a:rPr kumimoji="0" lang="en-US" sz="1100" dirty="0" smtClean="0">
                <a:solidFill>
                  <a:prstClr val="black"/>
                </a:solidFill>
                <a:latin typeface="Calibri"/>
              </a:rPr>
              <a:t>80</a:t>
            </a:r>
            <a:endParaRPr kumimoji="0" lang="en-US" sz="1100" dirty="0">
              <a:solidFill>
                <a:prstClr val="black"/>
              </a:solidFill>
              <a:latin typeface="Calibri"/>
            </a:endParaRPr>
          </a:p>
        </p:txBody>
      </p:sp>
      <p:cxnSp>
        <p:nvCxnSpPr>
          <p:cNvPr id="38" name="Straight Arrow Connector 37"/>
          <p:cNvCxnSpPr/>
          <p:nvPr/>
        </p:nvCxnSpPr>
        <p:spPr>
          <a:xfrm>
            <a:off x="881741" y="2239485"/>
            <a:ext cx="11579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39739" y="4275291"/>
            <a:ext cx="11430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eaLnBrk="1" fontAlgn="auto" hangingPunct="1">
              <a:spcBef>
                <a:spcPts val="0"/>
              </a:spcBef>
              <a:spcAft>
                <a:spcPts val="0"/>
              </a:spcAft>
            </a:pPr>
            <a:r>
              <a:rPr kumimoji="0" lang="en-US" sz="1800" dirty="0" err="1" smtClean="0">
                <a:solidFill>
                  <a:prstClr val="white"/>
                </a:solidFill>
              </a:rPr>
              <a:t>Actel</a:t>
            </a:r>
            <a:endParaRPr kumimoji="0" lang="en-US" sz="1800" dirty="0" smtClean="0">
              <a:solidFill>
                <a:prstClr val="white"/>
              </a:solidFill>
            </a:endParaRPr>
          </a:p>
          <a:p>
            <a:pPr algn="ctr" eaLnBrk="1" fontAlgn="auto" hangingPunct="1">
              <a:spcBef>
                <a:spcPts val="0"/>
              </a:spcBef>
              <a:spcAft>
                <a:spcPts val="0"/>
              </a:spcAft>
            </a:pPr>
            <a:r>
              <a:rPr kumimoji="0" lang="en-US" sz="1800" dirty="0" smtClean="0">
                <a:solidFill>
                  <a:prstClr val="white"/>
                </a:solidFill>
              </a:rPr>
              <a:t>TDCs</a:t>
            </a:r>
            <a:endParaRPr kumimoji="0" lang="en-US" sz="1800" dirty="0">
              <a:solidFill>
                <a:prstClr val="white"/>
              </a:solidFill>
            </a:endParaRPr>
          </a:p>
        </p:txBody>
      </p:sp>
      <p:cxnSp>
        <p:nvCxnSpPr>
          <p:cNvPr id="8" name="Straight Arrow Connector 7"/>
          <p:cNvCxnSpPr/>
          <p:nvPr/>
        </p:nvCxnSpPr>
        <p:spPr>
          <a:xfrm>
            <a:off x="905531" y="4342597"/>
            <a:ext cx="11342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09629" y="4961091"/>
            <a:ext cx="113011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792339" y="4270528"/>
            <a:ext cx="1143000" cy="8382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GBT</a:t>
            </a:r>
          </a:p>
        </p:txBody>
      </p:sp>
      <p:cxnSp>
        <p:nvCxnSpPr>
          <p:cNvPr id="11" name="Straight Arrow Connector 10"/>
          <p:cNvCxnSpPr/>
          <p:nvPr/>
        </p:nvCxnSpPr>
        <p:spPr>
          <a:xfrm>
            <a:off x="3182739" y="4503891"/>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182739" y="4884891"/>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21988" y="4743773"/>
            <a:ext cx="328936" cy="261610"/>
          </a:xfrm>
          <a:prstGeom prst="rect">
            <a:avLst/>
          </a:prstGeom>
          <a:noFill/>
        </p:spPr>
        <p:txBody>
          <a:bodyPr wrap="none" rtlCol="0">
            <a:spAutoFit/>
          </a:bodyPr>
          <a:lstStyle/>
          <a:p>
            <a:pPr eaLnBrk="1" fontAlgn="auto" hangingPunct="1">
              <a:spcBef>
                <a:spcPts val="0"/>
              </a:spcBef>
              <a:spcAft>
                <a:spcPts val="0"/>
              </a:spcAft>
            </a:pPr>
            <a:r>
              <a:rPr kumimoji="0" lang="en-US" sz="1100" dirty="0" smtClean="0">
                <a:solidFill>
                  <a:prstClr val="black"/>
                </a:solidFill>
                <a:latin typeface="Calibri"/>
              </a:rPr>
              <a:t>80</a:t>
            </a:r>
            <a:endParaRPr kumimoji="0" lang="en-US" sz="1100" dirty="0">
              <a:solidFill>
                <a:prstClr val="black"/>
              </a:solidFill>
              <a:latin typeface="Calibri"/>
            </a:endParaRPr>
          </a:p>
        </p:txBody>
      </p:sp>
      <p:cxnSp>
        <p:nvCxnSpPr>
          <p:cNvPr id="20" name="Straight Arrow Connector 19"/>
          <p:cNvCxnSpPr/>
          <p:nvPr/>
        </p:nvCxnSpPr>
        <p:spPr>
          <a:xfrm>
            <a:off x="909629" y="4503892"/>
            <a:ext cx="113011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58055" y="4080987"/>
            <a:ext cx="256802" cy="261610"/>
          </a:xfrm>
          <a:prstGeom prst="rect">
            <a:avLst/>
          </a:prstGeom>
          <a:noFill/>
        </p:spPr>
        <p:txBody>
          <a:bodyPr wrap="none" rtlCol="0">
            <a:spAutoFit/>
          </a:bodyPr>
          <a:lstStyle/>
          <a:p>
            <a:pPr eaLnBrk="1" fontAlgn="auto" hangingPunct="1">
              <a:spcBef>
                <a:spcPts val="0"/>
              </a:spcBef>
              <a:spcAft>
                <a:spcPts val="0"/>
              </a:spcAft>
            </a:pPr>
            <a:r>
              <a:rPr kumimoji="0" lang="en-US" sz="1100" dirty="0">
                <a:solidFill>
                  <a:prstClr val="black"/>
                </a:solidFill>
                <a:latin typeface="Calibri"/>
              </a:rPr>
              <a:t>1</a:t>
            </a:r>
          </a:p>
        </p:txBody>
      </p:sp>
      <p:sp>
        <p:nvSpPr>
          <p:cNvPr id="39" name="Title 1"/>
          <p:cNvSpPr txBox="1">
            <a:spLocks/>
          </p:cNvSpPr>
          <p:nvPr/>
        </p:nvSpPr>
        <p:spPr>
          <a:xfrm>
            <a:off x="457200" y="294928"/>
            <a:ext cx="8229600" cy="685800"/>
          </a:xfrm>
          <a:prstGeom prst="rect">
            <a:avLst/>
          </a:prstGeom>
        </p:spPr>
        <p:txBody>
          <a:bodyPr vert="horz" lIns="91440" tIns="45720" rIns="91440" bIns="45720" rtlCol="0" anchor="ctr">
            <a:normAutofit fontScale="90000" lnSpcReduction="10000"/>
          </a:bodyPr>
          <a:lstStyle/>
          <a:p>
            <a:pPr eaLnBrk="1" fontAlgn="auto" hangingPunct="1">
              <a:spcAft>
                <a:spcPts val="0"/>
              </a:spcAft>
              <a:defRPr/>
            </a:pPr>
            <a:r>
              <a:rPr kumimoji="0" lang="en-US" sz="4400" b="1" dirty="0" smtClean="0">
                <a:solidFill>
                  <a:srgbClr val="23538D"/>
                </a:solidFill>
                <a:effectLst>
                  <a:outerShdw blurRad="38100" dist="38100" dir="2700000" algn="tl">
                    <a:srgbClr val="000000">
                      <a:alpha val="43137"/>
                    </a:srgbClr>
                  </a:outerShdw>
                </a:effectLst>
                <a:latin typeface="Calibri"/>
              </a:rPr>
              <a:t>New </a:t>
            </a:r>
            <a:r>
              <a:rPr kumimoji="0" lang="en-US" sz="4400" b="1" dirty="0" err="1" smtClean="0">
                <a:solidFill>
                  <a:srgbClr val="23538D"/>
                </a:solidFill>
                <a:effectLst>
                  <a:outerShdw blurRad="38100" dist="38100" dir="2700000" algn="tl">
                    <a:srgbClr val="000000">
                      <a:alpha val="43137"/>
                    </a:srgbClr>
                  </a:outerShdw>
                </a:effectLst>
                <a:latin typeface="Calibri"/>
              </a:rPr>
              <a:t>Minicrate</a:t>
            </a:r>
            <a:r>
              <a:rPr kumimoji="0" lang="en-US" sz="4400" b="1" dirty="0" smtClean="0">
                <a:solidFill>
                  <a:srgbClr val="23538D"/>
                </a:solidFill>
                <a:effectLst>
                  <a:outerShdw blurRad="38100" dist="38100" dir="2700000" algn="tl">
                    <a:srgbClr val="000000">
                      <a:alpha val="43137"/>
                    </a:srgbClr>
                  </a:outerShdw>
                </a:effectLst>
                <a:latin typeface="Calibri"/>
              </a:rPr>
              <a:t> Layout</a:t>
            </a:r>
            <a:endParaRPr kumimoji="0" lang="en-US" sz="4400" b="1" dirty="0">
              <a:solidFill>
                <a:srgbClr val="23538D"/>
              </a:solidFill>
              <a:effectLst>
                <a:outerShdw blurRad="38100" dist="38100" dir="2700000" algn="tl">
                  <a:srgbClr val="000000">
                    <a:alpha val="43137"/>
                  </a:srgbClr>
                </a:outerShdw>
              </a:effectLst>
              <a:latin typeface="Calibri"/>
            </a:endParaRPr>
          </a:p>
        </p:txBody>
      </p:sp>
      <p:sp>
        <p:nvSpPr>
          <p:cNvPr id="40" name="Rectangle 39"/>
          <p:cNvSpPr/>
          <p:nvPr/>
        </p:nvSpPr>
        <p:spPr>
          <a:xfrm>
            <a:off x="145615" y="1986106"/>
            <a:ext cx="736129" cy="31870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MAD</a:t>
            </a:r>
            <a:endParaRPr kumimoji="0" lang="en-US" sz="1800" dirty="0">
              <a:solidFill>
                <a:prstClr val="white"/>
              </a:solidFill>
            </a:endParaRPr>
          </a:p>
        </p:txBody>
      </p:sp>
      <p:sp>
        <p:nvSpPr>
          <p:cNvPr id="45" name="Rectangle 44"/>
          <p:cNvSpPr/>
          <p:nvPr/>
        </p:nvSpPr>
        <p:spPr>
          <a:xfrm>
            <a:off x="149713" y="2544291"/>
            <a:ext cx="736129" cy="31870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MAD</a:t>
            </a:r>
            <a:endParaRPr kumimoji="0" lang="en-US" sz="1800" dirty="0">
              <a:solidFill>
                <a:prstClr val="white"/>
              </a:solidFill>
            </a:endParaRPr>
          </a:p>
        </p:txBody>
      </p:sp>
      <p:sp>
        <p:nvSpPr>
          <p:cNvPr id="48" name="TextBox 47"/>
          <p:cNvSpPr txBox="1"/>
          <p:nvPr/>
        </p:nvSpPr>
        <p:spPr>
          <a:xfrm>
            <a:off x="250366" y="1937663"/>
            <a:ext cx="574196" cy="707886"/>
          </a:xfrm>
          <a:prstGeom prst="rect">
            <a:avLst/>
          </a:prstGeom>
          <a:noFill/>
        </p:spPr>
        <p:txBody>
          <a:bodyPr wrap="none" rtlCol="0">
            <a:spAutoFit/>
          </a:bodyPr>
          <a:lstStyle/>
          <a:p>
            <a:pPr eaLnBrk="1" fontAlgn="auto" hangingPunct="1">
              <a:spcBef>
                <a:spcPts val="0"/>
              </a:spcBef>
              <a:spcAft>
                <a:spcPts val="0"/>
              </a:spcAft>
            </a:pPr>
            <a:r>
              <a:rPr kumimoji="0" lang="it-IT" sz="4000" dirty="0" smtClean="0">
                <a:solidFill>
                  <a:prstClr val="black"/>
                </a:solidFill>
                <a:latin typeface="Calibri"/>
              </a:rPr>
              <a:t>...</a:t>
            </a:r>
            <a:endParaRPr kumimoji="0" lang="it-IT" sz="4000" dirty="0">
              <a:solidFill>
                <a:prstClr val="black"/>
              </a:solidFill>
              <a:latin typeface="Calibri"/>
            </a:endParaRPr>
          </a:p>
        </p:txBody>
      </p:sp>
      <p:sp>
        <p:nvSpPr>
          <p:cNvPr id="49" name="Rectangle 48"/>
          <p:cNvSpPr/>
          <p:nvPr/>
        </p:nvSpPr>
        <p:spPr>
          <a:xfrm>
            <a:off x="169402" y="4243561"/>
            <a:ext cx="736129" cy="31870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MAD</a:t>
            </a:r>
            <a:endParaRPr kumimoji="0" lang="en-US" sz="1800" dirty="0">
              <a:solidFill>
                <a:prstClr val="white"/>
              </a:solidFill>
            </a:endParaRPr>
          </a:p>
        </p:txBody>
      </p:sp>
      <p:sp>
        <p:nvSpPr>
          <p:cNvPr id="50" name="Rectangle 49"/>
          <p:cNvSpPr/>
          <p:nvPr/>
        </p:nvSpPr>
        <p:spPr>
          <a:xfrm>
            <a:off x="173500" y="4801746"/>
            <a:ext cx="736129" cy="31870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MAD</a:t>
            </a:r>
            <a:endParaRPr kumimoji="0" lang="en-US" sz="1800" dirty="0">
              <a:solidFill>
                <a:prstClr val="white"/>
              </a:solidFill>
            </a:endParaRPr>
          </a:p>
        </p:txBody>
      </p:sp>
      <p:sp>
        <p:nvSpPr>
          <p:cNvPr id="51" name="TextBox 50"/>
          <p:cNvSpPr txBox="1"/>
          <p:nvPr/>
        </p:nvSpPr>
        <p:spPr>
          <a:xfrm>
            <a:off x="274153" y="4195118"/>
            <a:ext cx="574196" cy="707886"/>
          </a:xfrm>
          <a:prstGeom prst="rect">
            <a:avLst/>
          </a:prstGeom>
          <a:noFill/>
        </p:spPr>
        <p:txBody>
          <a:bodyPr wrap="none" rtlCol="0">
            <a:spAutoFit/>
          </a:bodyPr>
          <a:lstStyle/>
          <a:p>
            <a:pPr eaLnBrk="1" fontAlgn="auto" hangingPunct="1">
              <a:spcBef>
                <a:spcPts val="0"/>
              </a:spcBef>
              <a:spcAft>
                <a:spcPts val="0"/>
              </a:spcAft>
            </a:pPr>
            <a:r>
              <a:rPr kumimoji="0" lang="it-IT" sz="4000" dirty="0" smtClean="0">
                <a:solidFill>
                  <a:prstClr val="black"/>
                </a:solidFill>
                <a:latin typeface="Calibri"/>
              </a:rPr>
              <a:t>...</a:t>
            </a:r>
            <a:endParaRPr kumimoji="0" lang="it-IT" sz="4000" dirty="0">
              <a:solidFill>
                <a:prstClr val="black"/>
              </a:solidFill>
              <a:latin typeface="Calibri"/>
            </a:endParaRPr>
          </a:p>
        </p:txBody>
      </p:sp>
      <p:sp>
        <p:nvSpPr>
          <p:cNvPr id="56" name="TextBox 55"/>
          <p:cNvSpPr txBox="1"/>
          <p:nvPr/>
        </p:nvSpPr>
        <p:spPr>
          <a:xfrm rot="5400000">
            <a:off x="2461538" y="3282363"/>
            <a:ext cx="574196" cy="707886"/>
          </a:xfrm>
          <a:prstGeom prst="rect">
            <a:avLst/>
          </a:prstGeom>
          <a:noFill/>
        </p:spPr>
        <p:txBody>
          <a:bodyPr wrap="none" rtlCol="0">
            <a:spAutoFit/>
          </a:bodyPr>
          <a:lstStyle/>
          <a:p>
            <a:pPr eaLnBrk="1" fontAlgn="auto" hangingPunct="1">
              <a:spcBef>
                <a:spcPts val="0"/>
              </a:spcBef>
              <a:spcAft>
                <a:spcPts val="0"/>
              </a:spcAft>
            </a:pPr>
            <a:r>
              <a:rPr kumimoji="0" lang="it-IT" sz="4000" dirty="0" smtClean="0">
                <a:solidFill>
                  <a:prstClr val="black"/>
                </a:solidFill>
                <a:latin typeface="Calibri"/>
              </a:rPr>
              <a:t>...</a:t>
            </a:r>
            <a:endParaRPr kumimoji="0" lang="it-IT" sz="4000" dirty="0">
              <a:solidFill>
                <a:prstClr val="black"/>
              </a:solidFill>
              <a:latin typeface="Calibri"/>
            </a:endParaRPr>
          </a:p>
        </p:txBody>
      </p:sp>
      <p:sp>
        <p:nvSpPr>
          <p:cNvPr id="57" name="TextBox 56"/>
          <p:cNvSpPr txBox="1"/>
          <p:nvPr/>
        </p:nvSpPr>
        <p:spPr>
          <a:xfrm>
            <a:off x="2679649" y="3451637"/>
            <a:ext cx="518091" cy="369332"/>
          </a:xfrm>
          <a:prstGeom prst="rect">
            <a:avLst/>
          </a:prstGeom>
          <a:noFill/>
        </p:spPr>
        <p:txBody>
          <a:bodyPr wrap="none" rtlCol="0">
            <a:spAutoFit/>
          </a:bodyPr>
          <a:lstStyle/>
          <a:p>
            <a:pPr eaLnBrk="1" fontAlgn="auto" hangingPunct="1">
              <a:spcBef>
                <a:spcPts val="0"/>
              </a:spcBef>
              <a:spcAft>
                <a:spcPts val="0"/>
              </a:spcAft>
            </a:pPr>
            <a:r>
              <a:rPr kumimoji="0" lang="it-IT" sz="1800" dirty="0" smtClean="0">
                <a:solidFill>
                  <a:prstClr val="black"/>
                </a:solidFill>
                <a:latin typeface="Calibri"/>
              </a:rPr>
              <a:t>x10</a:t>
            </a:r>
            <a:endParaRPr kumimoji="0" lang="it-IT" sz="1800" dirty="0">
              <a:solidFill>
                <a:prstClr val="black"/>
              </a:solidFill>
              <a:latin typeface="Calibri"/>
            </a:endParaRPr>
          </a:p>
        </p:txBody>
      </p:sp>
      <p:sp>
        <p:nvSpPr>
          <p:cNvPr id="69" name="TextBox 68"/>
          <p:cNvSpPr txBox="1"/>
          <p:nvPr/>
        </p:nvSpPr>
        <p:spPr>
          <a:xfrm>
            <a:off x="4384774" y="5615087"/>
            <a:ext cx="1562351" cy="369332"/>
          </a:xfrm>
          <a:prstGeom prst="rect">
            <a:avLst/>
          </a:prstGeom>
          <a:noFill/>
        </p:spPr>
        <p:txBody>
          <a:bodyPr wrap="none" rtlCol="0">
            <a:spAutoFit/>
          </a:bodyPr>
          <a:lstStyle/>
          <a:p>
            <a:pPr eaLnBrk="1" fontAlgn="auto" hangingPunct="1">
              <a:spcBef>
                <a:spcPts val="0"/>
              </a:spcBef>
              <a:spcAft>
                <a:spcPts val="0"/>
              </a:spcAft>
            </a:pPr>
            <a:r>
              <a:rPr kumimoji="0" lang="it-IT" sz="1800" dirty="0" smtClean="0">
                <a:solidFill>
                  <a:prstClr val="black"/>
                </a:solidFill>
                <a:latin typeface="Calibri"/>
              </a:rPr>
              <a:t>New </a:t>
            </a:r>
            <a:r>
              <a:rPr kumimoji="0" lang="it-IT" sz="1800" dirty="0" err="1" smtClean="0">
                <a:solidFill>
                  <a:prstClr val="black"/>
                </a:solidFill>
                <a:latin typeface="Calibri"/>
              </a:rPr>
              <a:t>Minicrate</a:t>
            </a:r>
            <a:endParaRPr kumimoji="0" lang="it-IT" sz="1800" dirty="0">
              <a:solidFill>
                <a:prstClr val="black"/>
              </a:solidFill>
              <a:latin typeface="Calibri"/>
            </a:endParaRPr>
          </a:p>
        </p:txBody>
      </p:sp>
      <p:sp>
        <p:nvSpPr>
          <p:cNvPr id="70" name="TextBox 69"/>
          <p:cNvSpPr txBox="1"/>
          <p:nvPr/>
        </p:nvSpPr>
        <p:spPr>
          <a:xfrm>
            <a:off x="1410426" y="5133282"/>
            <a:ext cx="915635" cy="369332"/>
          </a:xfrm>
          <a:prstGeom prst="rect">
            <a:avLst/>
          </a:prstGeom>
          <a:noFill/>
        </p:spPr>
        <p:txBody>
          <a:bodyPr wrap="none" rtlCol="0">
            <a:spAutoFit/>
          </a:bodyPr>
          <a:lstStyle/>
          <a:p>
            <a:pPr eaLnBrk="1" fontAlgn="auto" hangingPunct="1">
              <a:spcBef>
                <a:spcPts val="0"/>
              </a:spcBef>
              <a:spcAft>
                <a:spcPts val="0"/>
              </a:spcAft>
            </a:pPr>
            <a:r>
              <a:rPr kumimoji="0" lang="it-IT" sz="1800" dirty="0" smtClean="0">
                <a:solidFill>
                  <a:prstClr val="black"/>
                </a:solidFill>
                <a:latin typeface="Calibri"/>
              </a:rPr>
              <a:t>Module</a:t>
            </a:r>
            <a:endParaRPr kumimoji="0" lang="it-IT" sz="1800" dirty="0">
              <a:solidFill>
                <a:prstClr val="black"/>
              </a:solidFill>
              <a:latin typeface="Calibri"/>
            </a:endParaRPr>
          </a:p>
        </p:txBody>
      </p:sp>
      <p:sp>
        <p:nvSpPr>
          <p:cNvPr id="71" name="TextBox 70"/>
          <p:cNvSpPr txBox="1"/>
          <p:nvPr/>
        </p:nvSpPr>
        <p:spPr>
          <a:xfrm>
            <a:off x="1410425" y="2892785"/>
            <a:ext cx="915635" cy="369332"/>
          </a:xfrm>
          <a:prstGeom prst="rect">
            <a:avLst/>
          </a:prstGeom>
          <a:noFill/>
        </p:spPr>
        <p:txBody>
          <a:bodyPr wrap="none" rtlCol="0">
            <a:spAutoFit/>
          </a:bodyPr>
          <a:lstStyle/>
          <a:p>
            <a:pPr eaLnBrk="1" fontAlgn="auto" hangingPunct="1">
              <a:spcBef>
                <a:spcPts val="0"/>
              </a:spcBef>
              <a:spcAft>
                <a:spcPts val="0"/>
              </a:spcAft>
            </a:pPr>
            <a:r>
              <a:rPr kumimoji="0" lang="it-IT" sz="1800" dirty="0" smtClean="0">
                <a:solidFill>
                  <a:prstClr val="black"/>
                </a:solidFill>
                <a:latin typeface="Calibri"/>
              </a:rPr>
              <a:t>Module</a:t>
            </a:r>
            <a:endParaRPr kumimoji="0" lang="it-IT" sz="1800" dirty="0">
              <a:solidFill>
                <a:prstClr val="black"/>
              </a:solidFill>
              <a:latin typeface="Calibri"/>
            </a:endParaRPr>
          </a:p>
        </p:txBody>
      </p:sp>
      <p:cxnSp>
        <p:nvCxnSpPr>
          <p:cNvPr id="73" name="Straight Connector 72"/>
          <p:cNvCxnSpPr/>
          <p:nvPr/>
        </p:nvCxnSpPr>
        <p:spPr>
          <a:xfrm>
            <a:off x="7276372" y="1009647"/>
            <a:ext cx="0" cy="5236029"/>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7380514" y="1009647"/>
            <a:ext cx="561372" cy="369332"/>
          </a:xfrm>
          <a:prstGeom prst="rect">
            <a:avLst/>
          </a:prstGeom>
          <a:noFill/>
        </p:spPr>
        <p:txBody>
          <a:bodyPr wrap="none" rtlCol="0">
            <a:spAutoFit/>
          </a:bodyPr>
          <a:lstStyle/>
          <a:p>
            <a:pPr eaLnBrk="1" fontAlgn="auto" hangingPunct="1">
              <a:spcBef>
                <a:spcPts val="0"/>
              </a:spcBef>
              <a:spcAft>
                <a:spcPts val="0"/>
              </a:spcAft>
            </a:pPr>
            <a:r>
              <a:rPr kumimoji="0" lang="it-IT" sz="1800" dirty="0" smtClean="0">
                <a:solidFill>
                  <a:prstClr val="black"/>
                </a:solidFill>
                <a:latin typeface="Calibri"/>
              </a:rPr>
              <a:t>USC</a:t>
            </a:r>
            <a:endParaRPr kumimoji="0" lang="it-IT" sz="1800" dirty="0">
              <a:solidFill>
                <a:prstClr val="black"/>
              </a:solidFill>
              <a:latin typeface="Calibri"/>
            </a:endParaRPr>
          </a:p>
        </p:txBody>
      </p:sp>
      <p:sp>
        <p:nvSpPr>
          <p:cNvPr id="80" name="TextBox 79"/>
          <p:cNvSpPr txBox="1"/>
          <p:nvPr/>
        </p:nvSpPr>
        <p:spPr>
          <a:xfrm>
            <a:off x="6587246" y="999224"/>
            <a:ext cx="569387" cy="369332"/>
          </a:xfrm>
          <a:prstGeom prst="rect">
            <a:avLst/>
          </a:prstGeom>
          <a:noFill/>
        </p:spPr>
        <p:txBody>
          <a:bodyPr wrap="none" rtlCol="0">
            <a:spAutoFit/>
          </a:bodyPr>
          <a:lstStyle/>
          <a:p>
            <a:pPr eaLnBrk="1" fontAlgn="auto" hangingPunct="1">
              <a:spcBef>
                <a:spcPts val="0"/>
              </a:spcBef>
              <a:spcAft>
                <a:spcPts val="0"/>
              </a:spcAft>
            </a:pPr>
            <a:r>
              <a:rPr kumimoji="0" lang="it-IT" sz="1800" dirty="0" smtClean="0">
                <a:solidFill>
                  <a:prstClr val="black"/>
                </a:solidFill>
                <a:latin typeface="Calibri"/>
              </a:rPr>
              <a:t>UXC</a:t>
            </a:r>
            <a:endParaRPr kumimoji="0" lang="it-IT" sz="1800" dirty="0">
              <a:solidFill>
                <a:prstClr val="black"/>
              </a:solidFill>
              <a:latin typeface="Calibri"/>
            </a:endParaRPr>
          </a:p>
        </p:txBody>
      </p:sp>
      <p:sp>
        <p:nvSpPr>
          <p:cNvPr id="82" name="Rectangle 81"/>
          <p:cNvSpPr/>
          <p:nvPr/>
        </p:nvSpPr>
        <p:spPr>
          <a:xfrm>
            <a:off x="4572000" y="3429865"/>
            <a:ext cx="1255710" cy="39693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eaLnBrk="1" fontAlgn="auto" hangingPunct="1">
              <a:spcBef>
                <a:spcPts val="0"/>
              </a:spcBef>
              <a:spcAft>
                <a:spcPts val="0"/>
              </a:spcAft>
            </a:pPr>
            <a:r>
              <a:rPr kumimoji="0" lang="en-US" sz="1800" dirty="0" smtClean="0">
                <a:solidFill>
                  <a:prstClr val="white"/>
                </a:solidFill>
              </a:rPr>
              <a:t>Transceiver</a:t>
            </a:r>
          </a:p>
        </p:txBody>
      </p:sp>
      <p:cxnSp>
        <p:nvCxnSpPr>
          <p:cNvPr id="85" name="Straight Arrow Connector 84"/>
          <p:cNvCxnSpPr/>
          <p:nvPr/>
        </p:nvCxnSpPr>
        <p:spPr>
          <a:xfrm>
            <a:off x="5522849" y="2239485"/>
            <a:ext cx="0" cy="1190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4935339" y="2239485"/>
            <a:ext cx="587510"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flipV="1">
            <a:off x="4935344" y="2612798"/>
            <a:ext cx="264511" cy="76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5199852" y="2612790"/>
            <a:ext cx="0" cy="81707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194706" y="3839727"/>
            <a:ext cx="5149" cy="664167"/>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flipV="1">
            <a:off x="4930195" y="4496204"/>
            <a:ext cx="264511" cy="769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4930192" y="4903004"/>
            <a:ext cx="587510" cy="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H="1" flipV="1">
            <a:off x="5517703" y="3839730"/>
            <a:ext cx="5147" cy="106328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6351182" y="3060391"/>
            <a:ext cx="445956" cy="307777"/>
          </a:xfrm>
          <a:prstGeom prst="rect">
            <a:avLst/>
          </a:prstGeom>
          <a:noFill/>
        </p:spPr>
        <p:txBody>
          <a:bodyPr wrap="none" rtlCol="0">
            <a:spAutoFit/>
          </a:bodyPr>
          <a:lstStyle/>
          <a:p>
            <a:pPr eaLnBrk="1" fontAlgn="auto" hangingPunct="1">
              <a:spcBef>
                <a:spcPts val="0"/>
              </a:spcBef>
              <a:spcAft>
                <a:spcPts val="0"/>
              </a:spcAft>
            </a:pPr>
            <a:r>
              <a:rPr kumimoji="0" lang="it-IT" sz="1400" dirty="0" smtClean="0">
                <a:solidFill>
                  <a:prstClr val="black"/>
                </a:solidFill>
                <a:latin typeface="Calibri"/>
              </a:rPr>
              <a:t>x10</a:t>
            </a:r>
            <a:endParaRPr kumimoji="0" lang="it-IT" sz="1400" dirty="0">
              <a:solidFill>
                <a:prstClr val="black"/>
              </a:solidFill>
              <a:latin typeface="Calibri"/>
            </a:endParaRPr>
          </a:p>
        </p:txBody>
      </p:sp>
      <p:sp>
        <p:nvSpPr>
          <p:cNvPr id="53" name="Slide Number Placeholder 52"/>
          <p:cNvSpPr>
            <a:spLocks noGrp="1"/>
          </p:cNvSpPr>
          <p:nvPr>
            <p:ph type="sldNum" sz="quarter" idx="12"/>
          </p:nvPr>
        </p:nvSpPr>
        <p:spPr/>
        <p:txBody>
          <a:bodyPr/>
          <a:lstStyle/>
          <a:p>
            <a:fld id="{581A4129-29A8-4B75-B163-8FE9613D7D52}"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 xmlns:p14="http://schemas.microsoft.com/office/powerpoint/2010/main" val="4543249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5142240" y="4398132"/>
            <a:ext cx="3898080" cy="2458435"/>
          </a:xfrm>
          <a:prstGeom prst="rect">
            <a:avLst/>
          </a:prstGeom>
          <a:noFill/>
          <a:ln w="9525">
            <a:noFill/>
            <a:round/>
            <a:headEnd/>
            <a:tailEnd/>
          </a:ln>
          <a:effectLst/>
        </p:spPr>
      </p:pic>
      <p:pic>
        <p:nvPicPr>
          <p:cNvPr id="3077" name="Picture 5"/>
          <p:cNvPicPr>
            <a:picLocks noChangeAspect="1" noChangeArrowheads="1"/>
          </p:cNvPicPr>
          <p:nvPr/>
        </p:nvPicPr>
        <p:blipFill>
          <a:blip r:embed="rId4" cstate="print"/>
          <a:srcRect/>
          <a:stretch>
            <a:fillRect/>
          </a:stretch>
        </p:blipFill>
        <p:spPr bwMode="auto">
          <a:xfrm>
            <a:off x="165600" y="4425488"/>
            <a:ext cx="4147200" cy="2376346"/>
          </a:xfrm>
          <a:prstGeom prst="rect">
            <a:avLst/>
          </a:prstGeom>
          <a:noFill/>
          <a:ln w="9525">
            <a:noFill/>
            <a:round/>
            <a:headEnd/>
            <a:tailEnd/>
          </a:ln>
          <a:effectLst/>
        </p:spPr>
      </p:pic>
      <p:sp>
        <p:nvSpPr>
          <p:cNvPr id="7" name="Date Placeholder 6"/>
          <p:cNvSpPr>
            <a:spLocks noGrp="1"/>
          </p:cNvSpPr>
          <p:nvPr>
            <p:ph type="dt" idx="10"/>
          </p:nvPr>
        </p:nvSpPr>
        <p:spPr/>
        <p:txBody>
          <a:bodyPr/>
          <a:lstStyle/>
          <a:p>
            <a:r>
              <a:rPr lang="en-US"/>
              <a:t>7/1/13</a:t>
            </a:r>
          </a:p>
        </p:txBody>
      </p:sp>
      <p:sp>
        <p:nvSpPr>
          <p:cNvPr id="8" name="Slide Number Placeholder 7"/>
          <p:cNvSpPr>
            <a:spLocks noGrp="1"/>
          </p:cNvSpPr>
          <p:nvPr>
            <p:ph type="sldNum" idx="11"/>
          </p:nvPr>
        </p:nvSpPr>
        <p:spPr/>
        <p:txBody>
          <a:bodyPr/>
          <a:lstStyle/>
          <a:p>
            <a:fld id="{FD270E47-92BF-47C9-BFCB-15D44A35FDA3}" type="slidenum">
              <a:rPr lang="en-US"/>
              <a:pPr/>
              <a:t>41</a:t>
            </a:fld>
            <a:endParaRPr lang="en-US"/>
          </a:p>
        </p:txBody>
      </p:sp>
      <p:pic>
        <p:nvPicPr>
          <p:cNvPr id="3073" name="Picture 1"/>
          <p:cNvPicPr>
            <a:picLocks noChangeAspect="1" noChangeArrowheads="1"/>
          </p:cNvPicPr>
          <p:nvPr/>
        </p:nvPicPr>
        <p:blipFill>
          <a:blip r:embed="rId5" cstate="print"/>
          <a:srcRect/>
          <a:stretch>
            <a:fillRect/>
          </a:stretch>
        </p:blipFill>
        <p:spPr bwMode="auto">
          <a:xfrm>
            <a:off x="6635520" y="1244292"/>
            <a:ext cx="2404800" cy="1512159"/>
          </a:xfrm>
          <a:prstGeom prst="rect">
            <a:avLst/>
          </a:prstGeom>
          <a:noFill/>
          <a:ln w="9525">
            <a:noFill/>
            <a:round/>
            <a:headEnd/>
            <a:tailEnd/>
          </a:ln>
          <a:effectLst/>
        </p:spPr>
      </p:pic>
      <p:sp>
        <p:nvSpPr>
          <p:cNvPr id="3075" name="Text Box 3"/>
          <p:cNvSpPr txBox="1">
            <a:spLocks noChangeArrowheads="1"/>
          </p:cNvSpPr>
          <p:nvPr/>
        </p:nvSpPr>
        <p:spPr bwMode="auto">
          <a:xfrm>
            <a:off x="0" y="995151"/>
            <a:ext cx="9144000" cy="3957855"/>
          </a:xfrm>
          <a:prstGeom prst="rect">
            <a:avLst/>
          </a:prstGeom>
          <a:noFill/>
          <a:ln w="9525">
            <a:noFill/>
            <a:round/>
            <a:headEnd/>
            <a:tailEnd/>
          </a:ln>
          <a:effectLst/>
        </p:spPr>
        <p:txBody>
          <a:bodyPr lIns="0" tIns="0" rIns="0" bIns="0"/>
          <a:lstStyle/>
          <a:p>
            <a:pPr>
              <a:buSzPct val="25000"/>
              <a:buFont typeface="StarSymbol"/>
              <a:buChar char=""/>
            </a:pPr>
            <a:r>
              <a:rPr lang="en-US" sz="2000" b="1" dirty="0" smtClean="0">
                <a:solidFill>
                  <a:srgbClr val="FF0000"/>
                </a:solidFill>
                <a:latin typeface="+mj-lt"/>
              </a:rPr>
              <a:t>Search for a Higgs boson decaying into a b-quark pair and produced in association with b quarks in proton-proton collisions at 7 </a:t>
            </a:r>
            <a:r>
              <a:rPr lang="en-US" sz="2000" b="1" dirty="0" err="1" smtClean="0">
                <a:solidFill>
                  <a:srgbClr val="FF0000"/>
                </a:solidFill>
                <a:latin typeface="+mj-lt"/>
              </a:rPr>
              <a:t>TeV</a:t>
            </a:r>
            <a:r>
              <a:rPr lang="en-US" sz="2000" b="1" dirty="0" smtClean="0">
                <a:solidFill>
                  <a:srgbClr val="FF0000"/>
                </a:solidFill>
                <a:latin typeface="+mj-lt"/>
              </a:rPr>
              <a:t>               PLB  722 (2013), 207–232</a:t>
            </a:r>
          </a:p>
          <a:p>
            <a:pPr marL="388806" indent="-289445">
              <a:lnSpc>
                <a:spcPct val="112000"/>
              </a:lnSpc>
              <a:spcAft>
                <a:spcPts val="1418"/>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2000" dirty="0" smtClean="0">
                <a:solidFill>
                  <a:srgbClr val="FF0000"/>
                </a:solidFill>
                <a:latin typeface="Times New Roman" pitchFamily="18" charset="0"/>
                <a:ea typeface="ＭＳ Ｐゴシック" pitchFamily="49" charset="-128"/>
                <a:cs typeface="Times New Roman" pitchFamily="18" charset="0"/>
              </a:rPr>
              <a:t>Two </a:t>
            </a:r>
            <a:r>
              <a:rPr lang="en-US" sz="2000" dirty="0">
                <a:solidFill>
                  <a:srgbClr val="FF0000"/>
                </a:solidFill>
                <a:latin typeface="Times New Roman" pitchFamily="18" charset="0"/>
                <a:ea typeface="ＭＳ Ｐゴシック" pitchFamily="49" charset="-128"/>
                <a:cs typeface="Times New Roman" pitchFamily="18" charset="0"/>
              </a:rPr>
              <a:t>channels: </a:t>
            </a:r>
            <a:endParaRPr lang="en-US" sz="2000" dirty="0" smtClean="0">
              <a:solidFill>
                <a:srgbClr val="FF0000"/>
              </a:solidFill>
              <a:latin typeface="Times New Roman" pitchFamily="18" charset="0"/>
              <a:ea typeface="ＭＳ Ｐゴシック" pitchFamily="49" charset="-128"/>
              <a:cs typeface="Times New Roman" pitchFamily="18" charset="0"/>
            </a:endParaRPr>
          </a:p>
          <a:p>
            <a:pPr marL="388806" indent="-289445">
              <a:lnSpc>
                <a:spcPct val="112000"/>
              </a:lnSpc>
              <a:spcAft>
                <a:spcPts val="1418"/>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1800" b="1" dirty="0" smtClean="0">
                <a:solidFill>
                  <a:srgbClr val="008000"/>
                </a:solidFill>
                <a:latin typeface="+mj-lt"/>
                <a:ea typeface="ＭＳ Ｐゴシック" pitchFamily="49" charset="-128"/>
              </a:rPr>
              <a:t>Semi-</a:t>
            </a:r>
            <a:r>
              <a:rPr lang="en-US" sz="1800" b="1" dirty="0" err="1" smtClean="0">
                <a:solidFill>
                  <a:srgbClr val="008000"/>
                </a:solidFill>
                <a:latin typeface="+mj-lt"/>
                <a:ea typeface="ＭＳ Ｐゴシック" pitchFamily="49" charset="-128"/>
              </a:rPr>
              <a:t>leptonic</a:t>
            </a:r>
            <a:r>
              <a:rPr lang="en-US" sz="1800" b="1" dirty="0" smtClean="0">
                <a:solidFill>
                  <a:srgbClr val="008000"/>
                </a:solidFill>
                <a:latin typeface="+mj-lt"/>
                <a:ea typeface="ＭＳ Ｐゴシック" pitchFamily="49" charset="-128"/>
              </a:rPr>
              <a:t> </a:t>
            </a:r>
            <a:r>
              <a:rPr lang="en-US" sz="1800" b="1" dirty="0">
                <a:solidFill>
                  <a:srgbClr val="008000"/>
                </a:solidFill>
                <a:latin typeface="+mj-lt"/>
                <a:ea typeface="ＭＳ Ｐゴシック" pitchFamily="49" charset="-128"/>
              </a:rPr>
              <a:t>(PADOVA)</a:t>
            </a:r>
            <a:r>
              <a:rPr lang="en-US" sz="1800" dirty="0">
                <a:solidFill>
                  <a:srgbClr val="008000"/>
                </a:solidFill>
                <a:latin typeface="+mj-lt"/>
                <a:ea typeface="ＭＳ Ｐゴシック" pitchFamily="49" charset="-128"/>
              </a:rPr>
              <a:t> + All-</a:t>
            </a:r>
            <a:r>
              <a:rPr lang="en-US" sz="1800" dirty="0" err="1">
                <a:solidFill>
                  <a:srgbClr val="008000"/>
                </a:solidFill>
                <a:latin typeface="+mj-lt"/>
                <a:ea typeface="ＭＳ Ｐゴシック" pitchFamily="49" charset="-128"/>
              </a:rPr>
              <a:t>hadronic</a:t>
            </a:r>
            <a:r>
              <a:rPr lang="en-US" sz="1800" dirty="0">
                <a:solidFill>
                  <a:srgbClr val="008000"/>
                </a:solidFill>
                <a:latin typeface="+mj-lt"/>
                <a:ea typeface="ＭＳ Ｐゴシック" pitchFamily="49" charset="-128"/>
              </a:rPr>
              <a:t> (</a:t>
            </a:r>
            <a:r>
              <a:rPr lang="en-US" sz="1800" dirty="0" err="1">
                <a:solidFill>
                  <a:srgbClr val="008000"/>
                </a:solidFill>
                <a:latin typeface="+mj-lt"/>
                <a:ea typeface="ＭＳ Ｐゴシック" pitchFamily="49" charset="-128"/>
              </a:rPr>
              <a:t>Desy</a:t>
            </a:r>
            <a:r>
              <a:rPr lang="en-US" sz="1800" dirty="0">
                <a:solidFill>
                  <a:srgbClr val="008000"/>
                </a:solidFill>
                <a:latin typeface="+mj-lt"/>
                <a:ea typeface="ＭＳ Ｐゴシック" pitchFamily="49" charset="-128"/>
              </a:rPr>
              <a:t>)</a:t>
            </a:r>
          </a:p>
          <a:p>
            <a:pPr marL="1175057" lvl="2" indent="-260644">
              <a:lnSpc>
                <a:spcPct val="112000"/>
              </a:lnSpc>
              <a:spcAft>
                <a:spcPts val="851"/>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1800" b="1" dirty="0">
                <a:solidFill>
                  <a:srgbClr val="FF00FF"/>
                </a:solidFill>
                <a:latin typeface="+mj-lt"/>
                <a:ea typeface="ＭＳ Ｐゴシック" pitchFamily="49" charset="-128"/>
              </a:rPr>
              <a:t>Triggers</a:t>
            </a:r>
            <a:r>
              <a:rPr lang="en-US" sz="1800" dirty="0">
                <a:solidFill>
                  <a:srgbClr val="FF00FF"/>
                </a:solidFill>
                <a:latin typeface="+mj-lt"/>
                <a:ea typeface="ＭＳ Ｐゴシック" pitchFamily="49" charset="-128"/>
              </a:rPr>
              <a:t>: m +  jets + b-tagging</a:t>
            </a:r>
          </a:p>
          <a:p>
            <a:pPr marL="1175057" lvl="2" indent="-260644">
              <a:lnSpc>
                <a:spcPct val="112000"/>
              </a:lnSpc>
              <a:spcAft>
                <a:spcPts val="851"/>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1800" b="1" dirty="0">
                <a:solidFill>
                  <a:srgbClr val="FF00FF"/>
                </a:solidFill>
                <a:latin typeface="+mj-lt"/>
                <a:ea typeface="ＭＳ Ｐゴシック" pitchFamily="49" charset="-128"/>
              </a:rPr>
              <a:t>Event selection</a:t>
            </a:r>
            <a:r>
              <a:rPr lang="en-US" sz="1800" dirty="0">
                <a:solidFill>
                  <a:srgbClr val="FF00FF"/>
                </a:solidFill>
                <a:latin typeface="+mj-lt"/>
                <a:ea typeface="ＭＳ Ｐゴシック" pitchFamily="49" charset="-128"/>
              </a:rPr>
              <a:t>: ≥ 1 </a:t>
            </a:r>
            <a:r>
              <a:rPr lang="en-US" sz="1800" dirty="0" err="1">
                <a:solidFill>
                  <a:srgbClr val="FF00FF"/>
                </a:solidFill>
                <a:latin typeface="+mj-lt"/>
                <a:ea typeface="ＭＳ Ｐゴシック" pitchFamily="49" charset="-128"/>
              </a:rPr>
              <a:t>muon</a:t>
            </a:r>
            <a:r>
              <a:rPr lang="en-US" sz="1800" dirty="0">
                <a:solidFill>
                  <a:srgbClr val="FF00FF"/>
                </a:solidFill>
                <a:latin typeface="+mj-lt"/>
                <a:ea typeface="ＭＳ Ｐゴシック" pitchFamily="49" charset="-128"/>
              </a:rPr>
              <a:t> + ≥ 3 jets + 3 leading jets b-tagged </a:t>
            </a:r>
          </a:p>
          <a:p>
            <a:pPr marL="783372" lvl="1" indent="-293764">
              <a:lnSpc>
                <a:spcPct val="112000"/>
              </a:lnSpc>
              <a:spcAft>
                <a:spcPts val="1134"/>
              </a:spcAft>
              <a:buSzPct val="75000"/>
              <a:buFont typeface="Symbol"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1800" b="1" dirty="0">
                <a:solidFill>
                  <a:srgbClr val="008000"/>
                </a:solidFill>
                <a:latin typeface="+mj-lt"/>
                <a:ea typeface="ＭＳ Ｐゴシック" pitchFamily="49" charset="-128"/>
              </a:rPr>
              <a:t>Background:</a:t>
            </a:r>
            <a:r>
              <a:rPr lang="en-US" sz="1800" dirty="0">
                <a:solidFill>
                  <a:srgbClr val="008000"/>
                </a:solidFill>
                <a:latin typeface="+mj-lt"/>
                <a:ea typeface="ＭＳ Ｐゴシック" pitchFamily="49" charset="-128"/>
              </a:rPr>
              <a:t> heavy flavor multi-jet derived from the data with two independents methods: </a:t>
            </a:r>
            <a:r>
              <a:rPr lang="en-US" sz="1800" dirty="0" smtClean="0">
                <a:solidFill>
                  <a:srgbClr val="000000"/>
                </a:solidFill>
                <a:latin typeface="+mj-lt"/>
                <a:ea typeface="ＭＳ Ｐゴシック" pitchFamily="49" charset="-128"/>
              </a:rPr>
              <a:t>B-tag </a:t>
            </a:r>
            <a:r>
              <a:rPr lang="en-US" sz="1800" dirty="0">
                <a:solidFill>
                  <a:srgbClr val="000000"/>
                </a:solidFill>
                <a:latin typeface="+mj-lt"/>
                <a:ea typeface="ＭＳ Ｐゴシック" pitchFamily="49" charset="-128"/>
              </a:rPr>
              <a:t>matrices and hyper-ball</a:t>
            </a:r>
            <a:r>
              <a:rPr lang="en-US" sz="1800" b="1" dirty="0">
                <a:solidFill>
                  <a:srgbClr val="000000"/>
                </a:solidFill>
                <a:latin typeface="+mj-lt"/>
                <a:ea typeface="ＭＳ Ｐゴシック" pitchFamily="49" charset="-128"/>
              </a:rPr>
              <a:t> </a:t>
            </a:r>
            <a:r>
              <a:rPr lang="en-US" sz="1800" dirty="0">
                <a:solidFill>
                  <a:srgbClr val="000000"/>
                </a:solidFill>
                <a:latin typeface="+mj-lt"/>
                <a:ea typeface="ＭＳ Ｐゴシック" pitchFamily="49" charset="-128"/>
              </a:rPr>
              <a:t>(nearest neighborhood) </a:t>
            </a:r>
          </a:p>
        </p:txBody>
      </p:sp>
      <p:sp>
        <p:nvSpPr>
          <p:cNvPr id="10" name="Title 9"/>
          <p:cNvSpPr>
            <a:spLocks noGrp="1"/>
          </p:cNvSpPr>
          <p:nvPr>
            <p:ph type="title" sz="quarter"/>
          </p:nvPr>
        </p:nvSpPr>
        <p:spPr>
          <a:xfrm>
            <a:off x="1010880" y="1"/>
            <a:ext cx="7172640" cy="995145"/>
          </a:xfrm>
          <a:solidFill>
            <a:srgbClr val="66FFFF"/>
          </a:solidFill>
        </p:spPr>
        <p:txBody>
          <a:bodyPr/>
          <a:lstStyle/>
          <a:p>
            <a:pPr lvl="0"/>
            <a:r>
              <a:rPr lang="en-US" sz="3600" b="1" dirty="0" err="1" smtClean="0">
                <a:solidFill>
                  <a:schemeClr val="accent2"/>
                </a:solidFill>
              </a:rPr>
              <a:t>Ricerca</a:t>
            </a:r>
            <a:r>
              <a:rPr lang="en-US" sz="3600" b="1" dirty="0" smtClean="0">
                <a:solidFill>
                  <a:schemeClr val="accent2"/>
                </a:solidFill>
              </a:rPr>
              <a:t> Higgs MSSM: </a:t>
            </a:r>
            <a:r>
              <a:rPr lang="en-US" sz="3600" b="1" dirty="0" err="1" smtClean="0">
                <a:solidFill>
                  <a:schemeClr val="accent2"/>
                </a:solidFill>
              </a:rPr>
              <a:t>b</a:t>
            </a:r>
            <a:r>
              <a:rPr lang="en-US" sz="3600" b="1" dirty="0" err="1" smtClean="0">
                <a:solidFill>
                  <a:schemeClr val="accent2"/>
                </a:solidFill>
                <a:latin typeface="Symbol" pitchFamily="18" charset="2"/>
              </a:rPr>
              <a:t>F</a:t>
            </a:r>
            <a:r>
              <a:rPr lang="en-US" sz="3600" b="1" dirty="0" smtClean="0">
                <a:solidFill>
                  <a:schemeClr val="accent2"/>
                </a:solidFill>
              </a:rPr>
              <a:t>-&gt;b(bb)</a:t>
            </a:r>
            <a:endParaRPr lang="it-IT" b="1" dirty="0">
              <a:solidFill>
                <a:schemeClr val="accent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cstate="print"/>
          <a:srcRect/>
          <a:stretch>
            <a:fillRect/>
          </a:stretch>
        </p:blipFill>
        <p:spPr bwMode="auto">
          <a:xfrm>
            <a:off x="468313" y="1143000"/>
            <a:ext cx="8174037" cy="4225925"/>
          </a:xfrm>
          <a:prstGeom prst="rect">
            <a:avLst/>
          </a:prstGeom>
          <a:noFill/>
          <a:ln w="9525">
            <a:noFill/>
            <a:miter lim="800000"/>
            <a:headEnd/>
            <a:tailEnd/>
          </a:ln>
          <a:effectLst/>
        </p:spPr>
      </p:pic>
      <p:sp>
        <p:nvSpPr>
          <p:cNvPr id="4100" name="Rectangle 4"/>
          <p:cNvSpPr>
            <a:spLocks noChangeArrowheads="1"/>
          </p:cNvSpPr>
          <p:nvPr/>
        </p:nvSpPr>
        <p:spPr bwMode="auto">
          <a:xfrm>
            <a:off x="1042988" y="5368925"/>
            <a:ext cx="7416800" cy="1465263"/>
          </a:xfrm>
          <a:prstGeom prst="rect">
            <a:avLst/>
          </a:prstGeom>
          <a:noFill/>
          <a:ln w="9525">
            <a:noFill/>
            <a:miter lim="800000"/>
            <a:headEnd/>
            <a:tailEnd/>
          </a:ln>
          <a:effectLst/>
        </p:spPr>
        <p:txBody>
          <a:bodyPr>
            <a:spAutoFit/>
          </a:bodyPr>
          <a:lstStyle/>
          <a:p>
            <a:pPr eaLnBrk="1" hangingPunct="1"/>
            <a:r>
              <a:rPr kumimoji="0" lang="en-US" sz="1800" dirty="0" smtClean="0">
                <a:solidFill>
                  <a:srgbClr val="000000"/>
                </a:solidFill>
              </a:rPr>
              <a:t>A .. sample of events, which have high-momentum tracks satisfying </a:t>
            </a:r>
            <a:r>
              <a:rPr kumimoji="0" lang="en-US" sz="1800" dirty="0" err="1" smtClean="0">
                <a:solidFill>
                  <a:srgbClr val="000000"/>
                </a:solidFill>
              </a:rPr>
              <a:t>muon</a:t>
            </a:r>
            <a:r>
              <a:rPr kumimoji="0" lang="en-US" sz="1800" dirty="0" smtClean="0">
                <a:solidFill>
                  <a:srgbClr val="000000"/>
                </a:solidFill>
              </a:rPr>
              <a:t> identification requirements in addition to meeting high-ionization and long time-of-flight requirements, is analyzed independently. In both cases, the results are consistent with the expected background estimated from data.</a:t>
            </a:r>
          </a:p>
        </p:txBody>
      </p:sp>
      <p:sp>
        <p:nvSpPr>
          <p:cNvPr id="5" name="Rectangle 4"/>
          <p:cNvSpPr/>
          <p:nvPr/>
        </p:nvSpPr>
        <p:spPr>
          <a:xfrm>
            <a:off x="2057400" y="0"/>
            <a:ext cx="5410200" cy="769441"/>
          </a:xfrm>
          <a:prstGeom prst="rect">
            <a:avLst/>
          </a:prstGeom>
          <a:solidFill>
            <a:srgbClr val="66FFFF"/>
          </a:solidFill>
        </p:spPr>
        <p:txBody>
          <a:bodyPr wrap="square">
            <a:spAutoFit/>
          </a:bodyPr>
          <a:lstStyle/>
          <a:p>
            <a:r>
              <a:rPr kumimoji="0" lang="en-US" sz="4400" b="1" kern="0" dirty="0" smtClean="0">
                <a:solidFill>
                  <a:srgbClr val="3333CC"/>
                </a:solidFill>
                <a:latin typeface="Times New Roman"/>
                <a:ea typeface="+mj-ea"/>
                <a:cs typeface="+mj-cs"/>
              </a:rPr>
              <a:t>   </a:t>
            </a:r>
            <a:r>
              <a:rPr kumimoji="0" lang="en-US" sz="4400" b="1" kern="0" dirty="0" err="1" smtClean="0">
                <a:solidFill>
                  <a:srgbClr val="3333CC"/>
                </a:solidFill>
                <a:latin typeface="Times New Roman"/>
                <a:ea typeface="+mj-ea"/>
                <a:cs typeface="+mj-cs"/>
              </a:rPr>
              <a:t>Risultati</a:t>
            </a:r>
            <a:r>
              <a:rPr kumimoji="0" lang="en-US" sz="4400" b="1" kern="0" dirty="0" smtClean="0">
                <a:solidFill>
                  <a:srgbClr val="3333CC"/>
                </a:solidFill>
                <a:latin typeface="Times New Roman"/>
                <a:ea typeface="+mj-ea"/>
                <a:cs typeface="+mj-cs"/>
              </a:rPr>
              <a:t> </a:t>
            </a:r>
            <a:r>
              <a:rPr kumimoji="0" lang="en-US" sz="4400" b="1" kern="0" dirty="0" err="1" smtClean="0">
                <a:solidFill>
                  <a:srgbClr val="3333CC"/>
                </a:solidFill>
                <a:latin typeface="Times New Roman"/>
                <a:ea typeface="+mj-ea"/>
                <a:cs typeface="+mj-cs"/>
              </a:rPr>
              <a:t>di</a:t>
            </a:r>
            <a:r>
              <a:rPr kumimoji="0" lang="en-US" sz="4400" b="1" kern="0" dirty="0" smtClean="0">
                <a:solidFill>
                  <a:srgbClr val="3333CC"/>
                </a:solidFill>
                <a:latin typeface="Times New Roman"/>
                <a:ea typeface="+mj-ea"/>
                <a:cs typeface="+mj-cs"/>
              </a:rPr>
              <a:t> </a:t>
            </a:r>
            <a:r>
              <a:rPr kumimoji="0" lang="en-US" sz="4400" b="1" kern="0" dirty="0" err="1" smtClean="0">
                <a:solidFill>
                  <a:srgbClr val="3333CC"/>
                </a:solidFill>
                <a:latin typeface="Times New Roman"/>
                <a:ea typeface="+mj-ea"/>
                <a:cs typeface="+mj-cs"/>
              </a:rPr>
              <a:t>Fisica</a:t>
            </a:r>
            <a:endParaRPr lang="it-IT" dirty="0"/>
          </a:p>
        </p:txBody>
      </p:sp>
      <p:sp>
        <p:nvSpPr>
          <p:cNvPr id="7" name="TextBox 6"/>
          <p:cNvSpPr txBox="1"/>
          <p:nvPr/>
        </p:nvSpPr>
        <p:spPr>
          <a:xfrm>
            <a:off x="1042988" y="769441"/>
            <a:ext cx="771207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FF0000"/>
                </a:solidFill>
                <a:effectLst/>
                <a:uLnTx/>
                <a:uFillTx/>
                <a:latin typeface="Times New Roman"/>
              </a:rPr>
              <a:t>Analisi</a:t>
            </a:r>
            <a:r>
              <a:rPr kumimoji="0" lang="en-US" sz="1800" b="1" i="0" u="none" strike="noStrike" kern="0" cap="none" spc="0" normalizeH="0" baseline="0" noProof="0" dirty="0" smtClean="0">
                <a:ln>
                  <a:noFill/>
                </a:ln>
                <a:solidFill>
                  <a:srgbClr val="FF0000"/>
                </a:solidFill>
                <a:effectLst/>
                <a:uLnTx/>
                <a:uFillTx/>
                <a:latin typeface="Times New Roman"/>
              </a:rPr>
              <a:t> con </a:t>
            </a:r>
            <a:r>
              <a:rPr kumimoji="0" lang="en-US" sz="1800" b="1" i="0" u="none" strike="noStrike" kern="0" cap="none" spc="0" normalizeH="0" baseline="0" noProof="0" dirty="0" err="1" smtClean="0">
                <a:ln>
                  <a:noFill/>
                </a:ln>
                <a:solidFill>
                  <a:srgbClr val="FF0000"/>
                </a:solidFill>
                <a:effectLst/>
                <a:uLnTx/>
                <a:uFillTx/>
                <a:latin typeface="Times New Roman"/>
              </a:rPr>
              <a:t>contributo</a:t>
            </a:r>
            <a:r>
              <a:rPr kumimoji="0" lang="en-US" sz="1800" b="1" i="0" u="none" strike="noStrike" kern="0" cap="none" spc="0" normalizeH="0" baseline="0" noProof="0" dirty="0" smtClean="0">
                <a:ln>
                  <a:noFill/>
                </a:ln>
                <a:solidFill>
                  <a:srgbClr val="FF0000"/>
                </a:solidFill>
                <a:effectLst/>
                <a:uLnTx/>
                <a:uFillTx/>
                <a:latin typeface="Times New Roman"/>
              </a:rPr>
              <a:t> </a:t>
            </a:r>
            <a:r>
              <a:rPr kumimoji="0" lang="en-US" sz="1800" b="1" i="0" u="none" strike="noStrike" kern="0" cap="none" spc="0" normalizeH="0" baseline="0" noProof="0" dirty="0" err="1" smtClean="0">
                <a:ln>
                  <a:noFill/>
                </a:ln>
                <a:solidFill>
                  <a:srgbClr val="FF0000"/>
                </a:solidFill>
                <a:effectLst/>
                <a:uLnTx/>
                <a:uFillTx/>
                <a:latin typeface="Times New Roman"/>
              </a:rPr>
              <a:t>padovano</a:t>
            </a:r>
            <a:r>
              <a:rPr kumimoji="0" lang="en-US" sz="1800" b="1" i="0" u="none" strike="noStrike" kern="0" cap="none" spc="0" normalizeH="0" baseline="0" noProof="0" dirty="0" smtClean="0">
                <a:ln>
                  <a:noFill/>
                </a:ln>
                <a:solidFill>
                  <a:srgbClr val="FF0000"/>
                </a:solidFill>
                <a:effectLst/>
                <a:uLnTx/>
                <a:uFillTx/>
                <a:latin typeface="Times New Roman"/>
              </a:rPr>
              <a:t> (</a:t>
            </a:r>
            <a:r>
              <a:rPr kumimoji="0" lang="en-US" sz="1800" b="1" i="0" u="none" strike="noStrike" kern="0" cap="none" spc="0" normalizeH="0" baseline="0" noProof="0" dirty="0" err="1" smtClean="0">
                <a:ln>
                  <a:noFill/>
                </a:ln>
                <a:solidFill>
                  <a:srgbClr val="FF0000"/>
                </a:solidFill>
                <a:effectLst/>
                <a:uLnTx/>
                <a:uFillTx/>
                <a:latin typeface="Times New Roman"/>
              </a:rPr>
              <a:t>esclusivo</a:t>
            </a:r>
            <a:r>
              <a:rPr kumimoji="0" lang="en-US" sz="1800" b="1" i="0" u="none" strike="noStrike" kern="0" cap="none" spc="0" normalizeH="0" baseline="0" noProof="0" dirty="0" smtClean="0">
                <a:ln>
                  <a:noFill/>
                </a:ln>
                <a:solidFill>
                  <a:srgbClr val="FF0000"/>
                </a:solidFill>
                <a:effectLst/>
                <a:uLnTx/>
                <a:uFillTx/>
                <a:latin typeface="Times New Roman"/>
              </a:rPr>
              <a:t> o </a:t>
            </a:r>
            <a:r>
              <a:rPr kumimoji="0" lang="en-US" sz="1800" b="1" i="0" u="none" strike="noStrike" kern="0" cap="none" spc="0" normalizeH="0" baseline="0" noProof="0" dirty="0" err="1" smtClean="0">
                <a:ln>
                  <a:noFill/>
                </a:ln>
                <a:solidFill>
                  <a:srgbClr val="FF0000"/>
                </a:solidFill>
                <a:effectLst/>
                <a:uLnTx/>
                <a:uFillTx/>
                <a:latin typeface="Times New Roman"/>
              </a:rPr>
              <a:t>particolare</a:t>
            </a:r>
            <a:r>
              <a:rPr kumimoji="0" lang="en-US" sz="1800" b="1" i="0" u="none" strike="noStrike" kern="0" cap="none" spc="0" normalizeH="0" baseline="0" noProof="0" dirty="0" smtClean="0">
                <a:ln>
                  <a:noFill/>
                </a:ln>
                <a:solidFill>
                  <a:srgbClr val="FF0000"/>
                </a:solidFill>
                <a:effectLst/>
                <a:uLnTx/>
                <a:uFillTx/>
                <a:latin typeface="Times New Roman"/>
              </a:rPr>
              <a:t>)</a:t>
            </a:r>
            <a:endParaRPr kumimoji="0" lang="it-IT" sz="1800" b="1" i="0" u="none" strike="noStrike" kern="0" cap="none" spc="0" normalizeH="0" baseline="0" noProof="0" dirty="0">
              <a:ln>
                <a:noFill/>
              </a:ln>
              <a:solidFill>
                <a:srgbClr val="FF0000"/>
              </a:solidFill>
              <a:effectLst/>
              <a:uLnTx/>
              <a:uFillTx/>
              <a:latin typeface="Times New Roman"/>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3708400" y="3190875"/>
            <a:ext cx="4879975" cy="3268663"/>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cstate="print"/>
          <a:srcRect/>
          <a:stretch>
            <a:fillRect/>
          </a:stretch>
        </p:blipFill>
        <p:spPr bwMode="auto">
          <a:xfrm>
            <a:off x="468313" y="990600"/>
            <a:ext cx="5018087" cy="2400300"/>
          </a:xfrm>
          <a:prstGeom prst="rect">
            <a:avLst/>
          </a:prstGeom>
          <a:noFill/>
          <a:ln w="9525">
            <a:noFill/>
            <a:miter lim="800000"/>
            <a:headEnd/>
            <a:tailEnd/>
          </a:ln>
          <a:effectLst/>
        </p:spPr>
      </p:pic>
      <p:sp>
        <p:nvSpPr>
          <p:cNvPr id="4" name="Rectangle 3"/>
          <p:cNvSpPr/>
          <p:nvPr/>
        </p:nvSpPr>
        <p:spPr>
          <a:xfrm>
            <a:off x="2057400" y="0"/>
            <a:ext cx="5410200" cy="769441"/>
          </a:xfrm>
          <a:prstGeom prst="rect">
            <a:avLst/>
          </a:prstGeom>
          <a:solidFill>
            <a:srgbClr val="66FFFF"/>
          </a:solidFill>
        </p:spPr>
        <p:txBody>
          <a:bodyPr wrap="square">
            <a:spAutoFit/>
          </a:bodyPr>
          <a:lstStyle/>
          <a:p>
            <a:r>
              <a:rPr kumimoji="0" lang="en-US" sz="4400" b="1" kern="0" dirty="0" smtClean="0">
                <a:solidFill>
                  <a:srgbClr val="3333CC"/>
                </a:solidFill>
                <a:latin typeface="Times New Roman"/>
                <a:ea typeface="+mj-ea"/>
                <a:cs typeface="+mj-cs"/>
              </a:rPr>
              <a:t>   </a:t>
            </a:r>
            <a:r>
              <a:rPr kumimoji="0" lang="en-US" sz="4400" b="1" kern="0" dirty="0" err="1" smtClean="0">
                <a:solidFill>
                  <a:srgbClr val="3333CC"/>
                </a:solidFill>
                <a:latin typeface="Times New Roman"/>
                <a:ea typeface="+mj-ea"/>
                <a:cs typeface="+mj-cs"/>
              </a:rPr>
              <a:t>Risultati</a:t>
            </a:r>
            <a:r>
              <a:rPr kumimoji="0" lang="en-US" sz="4400" b="1" kern="0" dirty="0" smtClean="0">
                <a:solidFill>
                  <a:srgbClr val="3333CC"/>
                </a:solidFill>
                <a:latin typeface="Times New Roman"/>
                <a:ea typeface="+mj-ea"/>
                <a:cs typeface="+mj-cs"/>
              </a:rPr>
              <a:t> </a:t>
            </a:r>
            <a:r>
              <a:rPr kumimoji="0" lang="en-US" sz="4400" b="1" kern="0" dirty="0" err="1" smtClean="0">
                <a:solidFill>
                  <a:srgbClr val="3333CC"/>
                </a:solidFill>
                <a:latin typeface="Times New Roman"/>
                <a:ea typeface="+mj-ea"/>
                <a:cs typeface="+mj-cs"/>
              </a:rPr>
              <a:t>di</a:t>
            </a:r>
            <a:r>
              <a:rPr kumimoji="0" lang="en-US" sz="4400" b="1" kern="0" dirty="0" smtClean="0">
                <a:solidFill>
                  <a:srgbClr val="3333CC"/>
                </a:solidFill>
                <a:latin typeface="Times New Roman"/>
                <a:ea typeface="+mj-ea"/>
                <a:cs typeface="+mj-cs"/>
              </a:rPr>
              <a:t> </a:t>
            </a:r>
            <a:r>
              <a:rPr kumimoji="0" lang="en-US" sz="4400" b="1" kern="0" dirty="0" err="1" smtClean="0">
                <a:solidFill>
                  <a:srgbClr val="3333CC"/>
                </a:solidFill>
                <a:latin typeface="Times New Roman"/>
                <a:ea typeface="+mj-ea"/>
                <a:cs typeface="+mj-cs"/>
              </a:rPr>
              <a:t>Fisica</a:t>
            </a:r>
            <a:endParaRPr lang="it-IT" dirty="0"/>
          </a:p>
        </p:txBody>
      </p:sp>
      <p:sp>
        <p:nvSpPr>
          <p:cNvPr id="6" name="TextBox 5"/>
          <p:cNvSpPr txBox="1"/>
          <p:nvPr/>
        </p:nvSpPr>
        <p:spPr>
          <a:xfrm>
            <a:off x="1908175" y="769441"/>
            <a:ext cx="715645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FF0000"/>
                </a:solidFill>
                <a:effectLst/>
                <a:uLnTx/>
                <a:uFillTx/>
                <a:latin typeface="Times New Roman"/>
              </a:rPr>
              <a:t>Analisi</a:t>
            </a:r>
            <a:r>
              <a:rPr kumimoji="0" lang="en-US" sz="1800" b="1" i="0" u="none" strike="noStrike" kern="0" cap="none" spc="0" normalizeH="0" baseline="0" noProof="0" dirty="0" smtClean="0">
                <a:ln>
                  <a:noFill/>
                </a:ln>
                <a:solidFill>
                  <a:srgbClr val="FF0000"/>
                </a:solidFill>
                <a:effectLst/>
                <a:uLnTx/>
                <a:uFillTx/>
                <a:latin typeface="Times New Roman"/>
              </a:rPr>
              <a:t> con </a:t>
            </a:r>
            <a:r>
              <a:rPr kumimoji="0" lang="en-US" sz="1800" b="1" i="0" u="none" strike="noStrike" kern="0" cap="none" spc="0" normalizeH="0" baseline="0" noProof="0" dirty="0" err="1" smtClean="0">
                <a:ln>
                  <a:noFill/>
                </a:ln>
                <a:solidFill>
                  <a:srgbClr val="FF0000"/>
                </a:solidFill>
                <a:effectLst/>
                <a:uLnTx/>
                <a:uFillTx/>
                <a:latin typeface="Times New Roman"/>
              </a:rPr>
              <a:t>contributo</a:t>
            </a:r>
            <a:r>
              <a:rPr kumimoji="0" lang="en-US" sz="1800" b="1" i="0" u="none" strike="noStrike" kern="0" cap="none" spc="0" normalizeH="0" baseline="0" noProof="0" dirty="0" smtClean="0">
                <a:ln>
                  <a:noFill/>
                </a:ln>
                <a:solidFill>
                  <a:srgbClr val="FF0000"/>
                </a:solidFill>
                <a:effectLst/>
                <a:uLnTx/>
                <a:uFillTx/>
                <a:latin typeface="Times New Roman"/>
              </a:rPr>
              <a:t> </a:t>
            </a:r>
            <a:r>
              <a:rPr kumimoji="0" lang="en-US" sz="1800" b="1" i="0" u="none" strike="noStrike" kern="0" cap="none" spc="0" normalizeH="0" baseline="0" noProof="0" dirty="0" err="1" smtClean="0">
                <a:ln>
                  <a:noFill/>
                </a:ln>
                <a:solidFill>
                  <a:srgbClr val="FF0000"/>
                </a:solidFill>
                <a:effectLst/>
                <a:uLnTx/>
                <a:uFillTx/>
                <a:latin typeface="Times New Roman"/>
              </a:rPr>
              <a:t>padovano</a:t>
            </a:r>
            <a:r>
              <a:rPr kumimoji="0" lang="en-US" sz="1800" b="1" i="0" u="none" strike="noStrike" kern="0" cap="none" spc="0" normalizeH="0" baseline="0" noProof="0" dirty="0" smtClean="0">
                <a:ln>
                  <a:noFill/>
                </a:ln>
                <a:solidFill>
                  <a:srgbClr val="FF0000"/>
                </a:solidFill>
                <a:effectLst/>
                <a:uLnTx/>
                <a:uFillTx/>
                <a:latin typeface="Times New Roman"/>
              </a:rPr>
              <a:t> (</a:t>
            </a:r>
            <a:r>
              <a:rPr kumimoji="0" lang="en-US" sz="1800" b="1" i="0" u="none" strike="noStrike" kern="0" cap="none" spc="0" normalizeH="0" baseline="0" noProof="0" dirty="0" err="1" smtClean="0">
                <a:ln>
                  <a:noFill/>
                </a:ln>
                <a:solidFill>
                  <a:srgbClr val="FF0000"/>
                </a:solidFill>
                <a:effectLst/>
                <a:uLnTx/>
                <a:uFillTx/>
                <a:latin typeface="Times New Roman"/>
              </a:rPr>
              <a:t>esclusivo</a:t>
            </a:r>
            <a:r>
              <a:rPr kumimoji="0" lang="en-US" sz="1800" b="1" i="0" u="none" strike="noStrike" kern="0" cap="none" spc="0" normalizeH="0" baseline="0" noProof="0" dirty="0" smtClean="0">
                <a:ln>
                  <a:noFill/>
                </a:ln>
                <a:solidFill>
                  <a:srgbClr val="FF0000"/>
                </a:solidFill>
                <a:effectLst/>
                <a:uLnTx/>
                <a:uFillTx/>
                <a:latin typeface="Times New Roman"/>
              </a:rPr>
              <a:t> o </a:t>
            </a:r>
            <a:r>
              <a:rPr kumimoji="0" lang="en-US" sz="1800" b="1" i="0" u="none" strike="noStrike" kern="0" cap="none" spc="0" normalizeH="0" baseline="0" noProof="0" dirty="0" err="1" smtClean="0">
                <a:ln>
                  <a:noFill/>
                </a:ln>
                <a:solidFill>
                  <a:srgbClr val="FF0000"/>
                </a:solidFill>
                <a:effectLst/>
                <a:uLnTx/>
                <a:uFillTx/>
                <a:latin typeface="Times New Roman"/>
              </a:rPr>
              <a:t>particolare</a:t>
            </a:r>
            <a:r>
              <a:rPr kumimoji="0" lang="en-US" sz="1800" b="1" i="0" u="none" strike="noStrike" kern="0" cap="none" spc="0" normalizeH="0" baseline="0" noProof="0" dirty="0" smtClean="0">
                <a:ln>
                  <a:noFill/>
                </a:ln>
                <a:solidFill>
                  <a:srgbClr val="FF0000"/>
                </a:solidFill>
                <a:effectLst/>
                <a:uLnTx/>
                <a:uFillTx/>
                <a:latin typeface="Times New Roman"/>
              </a:rPr>
              <a:t>)</a:t>
            </a:r>
            <a:endParaRPr kumimoji="0" lang="it-IT" sz="1800" b="1" i="0" u="none" strike="noStrike" kern="0" cap="none" spc="0" normalizeH="0" baseline="0" noProof="0" dirty="0">
              <a:ln>
                <a:noFill/>
              </a:ln>
              <a:solidFill>
                <a:srgbClr val="FF0000"/>
              </a:solidFill>
              <a:effectLst/>
              <a:uLnTx/>
              <a:uFillTx/>
              <a:latin typeface="Times New Roman"/>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35038" y="2425700"/>
            <a:ext cx="8208962" cy="4432300"/>
          </a:xfrm>
          <a:prstGeom prst="rect">
            <a:avLst/>
          </a:prstGeom>
          <a:noFill/>
          <a:ln w="9525">
            <a:noFill/>
            <a:miter lim="800000"/>
            <a:headEnd/>
            <a:tailEnd/>
          </a:ln>
          <a:effectLst/>
        </p:spPr>
      </p:pic>
      <p:sp>
        <p:nvSpPr>
          <p:cNvPr id="3075" name="Rectangle 3"/>
          <p:cNvSpPr>
            <a:spLocks noChangeArrowheads="1"/>
          </p:cNvSpPr>
          <p:nvPr/>
        </p:nvSpPr>
        <p:spPr bwMode="auto">
          <a:xfrm>
            <a:off x="0" y="646331"/>
            <a:ext cx="3122612" cy="2014538"/>
          </a:xfrm>
          <a:prstGeom prst="rect">
            <a:avLst/>
          </a:prstGeom>
          <a:noFill/>
          <a:ln w="9525">
            <a:noFill/>
            <a:miter lim="800000"/>
            <a:headEnd/>
            <a:tailEnd/>
          </a:ln>
          <a:effectLst/>
        </p:spPr>
        <p:txBody>
          <a:bodyPr anchor="ctr">
            <a:spAutoFit/>
          </a:bodyPr>
          <a:lstStyle/>
          <a:p>
            <a:pPr algn="ctr" eaLnBrk="1" hangingPunct="1"/>
            <a:r>
              <a:rPr kumimoji="0" lang="en-US" sz="1800" b="1" dirty="0" smtClean="0">
                <a:solidFill>
                  <a:srgbClr val="000000"/>
                </a:solidFill>
              </a:rPr>
              <a:t>TITLE: </a:t>
            </a:r>
            <a:r>
              <a:rPr kumimoji="0" lang="en-US" sz="1800" b="1" u="sng" dirty="0" smtClean="0">
                <a:solidFill>
                  <a:srgbClr val="000000"/>
                </a:solidFill>
              </a:rPr>
              <a:t>Searches for long-lived charged particles in pp collisions at </a:t>
            </a:r>
            <a:r>
              <a:rPr kumimoji="0" lang="en-US" sz="1800" b="1" u="sng" dirty="0" err="1" smtClean="0">
                <a:solidFill>
                  <a:srgbClr val="000000"/>
                </a:solidFill>
              </a:rPr>
              <a:t>sqrt</a:t>
            </a:r>
            <a:r>
              <a:rPr kumimoji="0" lang="en-US" sz="1800" b="1" u="sng" dirty="0" smtClean="0">
                <a:solidFill>
                  <a:srgbClr val="000000"/>
                </a:solidFill>
              </a:rPr>
              <a:t>(s)=7 and 8 </a:t>
            </a:r>
            <a:r>
              <a:rPr kumimoji="0" lang="en-US" sz="1800" b="1" u="sng" dirty="0" err="1" smtClean="0">
                <a:solidFill>
                  <a:srgbClr val="000000"/>
                </a:solidFill>
              </a:rPr>
              <a:t>TeV</a:t>
            </a:r>
            <a:endParaRPr kumimoji="0" lang="en-US" sz="1800" b="1" u="sng" dirty="0" smtClean="0">
              <a:solidFill>
                <a:srgbClr val="000000"/>
              </a:solidFill>
            </a:endParaRPr>
          </a:p>
          <a:p>
            <a:pPr algn="ctr" eaLnBrk="1" hangingPunct="1"/>
            <a:r>
              <a:rPr kumimoji="0" lang="en-US" sz="1800" b="1" dirty="0" smtClean="0">
                <a:solidFill>
                  <a:srgbClr val="000000"/>
                </a:solidFill>
                <a:hlinkClick r:id="rId3"/>
              </a:rPr>
              <a:t>arXiv.org</a:t>
            </a:r>
            <a:r>
              <a:rPr kumimoji="0" lang="en-US" sz="1800" b="1" dirty="0" smtClean="0">
                <a:solidFill>
                  <a:srgbClr val="000000"/>
                </a:solidFill>
              </a:rPr>
              <a:t> &gt; </a:t>
            </a:r>
            <a:r>
              <a:rPr kumimoji="0" lang="en-US" sz="1800" b="1" dirty="0" err="1" smtClean="0">
                <a:solidFill>
                  <a:srgbClr val="000000"/>
                </a:solidFill>
                <a:hlinkClick r:id="rId4"/>
              </a:rPr>
              <a:t>hep</a:t>
            </a:r>
            <a:r>
              <a:rPr kumimoji="0" lang="en-US" sz="1800" b="1" dirty="0" smtClean="0">
                <a:solidFill>
                  <a:srgbClr val="000000"/>
                </a:solidFill>
                <a:hlinkClick r:id="rId4"/>
              </a:rPr>
              <a:t>-ex</a:t>
            </a:r>
            <a:r>
              <a:rPr kumimoji="0" lang="en-US" sz="1800" b="1" dirty="0" smtClean="0">
                <a:solidFill>
                  <a:srgbClr val="000000"/>
                </a:solidFill>
              </a:rPr>
              <a:t> &gt; arXiv:1305.0491 </a:t>
            </a:r>
            <a:r>
              <a:rPr kumimoji="0" lang="en-US" sz="1800" dirty="0" err="1" smtClean="0">
                <a:solidFill>
                  <a:srgbClr val="000000"/>
                </a:solidFill>
              </a:rPr>
              <a:t>JHEPAccepted</a:t>
            </a:r>
            <a:r>
              <a:rPr kumimoji="0" lang="en-US" sz="1800" dirty="0" smtClean="0">
                <a:solidFill>
                  <a:srgbClr val="000000"/>
                </a:solidFill>
              </a:rPr>
              <a:t> on </a:t>
            </a:r>
            <a:r>
              <a:rPr kumimoji="0" lang="en-US" sz="1800" dirty="0" err="1" smtClean="0">
                <a:solidFill>
                  <a:srgbClr val="000000"/>
                </a:solidFill>
              </a:rPr>
              <a:t>Juin</a:t>
            </a:r>
            <a:r>
              <a:rPr kumimoji="0" lang="en-US" sz="1800" dirty="0" smtClean="0">
                <a:solidFill>
                  <a:srgbClr val="000000"/>
                </a:solidFill>
              </a:rPr>
              <a:t> 2013</a:t>
            </a:r>
          </a:p>
        </p:txBody>
      </p:sp>
      <p:sp>
        <p:nvSpPr>
          <p:cNvPr id="3076" name="Rectangle 4"/>
          <p:cNvSpPr>
            <a:spLocks noChangeArrowheads="1"/>
          </p:cNvSpPr>
          <p:nvPr/>
        </p:nvSpPr>
        <p:spPr bwMode="auto">
          <a:xfrm>
            <a:off x="3708400" y="646331"/>
            <a:ext cx="5435600" cy="2014538"/>
          </a:xfrm>
          <a:prstGeom prst="rect">
            <a:avLst/>
          </a:prstGeom>
          <a:noFill/>
          <a:ln w="9525">
            <a:noFill/>
            <a:miter lim="800000"/>
            <a:headEnd/>
            <a:tailEnd/>
          </a:ln>
          <a:effectLst/>
        </p:spPr>
        <p:txBody>
          <a:bodyPr anchor="ctr">
            <a:spAutoFit/>
          </a:bodyPr>
          <a:lstStyle/>
          <a:p>
            <a:pPr eaLnBrk="1" hangingPunct="1"/>
            <a:r>
              <a:rPr kumimoji="0" lang="en-US" sz="1800" dirty="0" smtClean="0">
                <a:solidFill>
                  <a:srgbClr val="000000"/>
                </a:solidFill>
              </a:rPr>
              <a:t>“….Leptons with an electric charge between e/3 and 8e, as well as bound states that can undergo charge exchange with the detector material, are studied. Analysis results are presented for various combinations of signatures in the inner tracker only, inner tracker and </a:t>
            </a:r>
            <a:r>
              <a:rPr kumimoji="0" lang="en-US" sz="1800" dirty="0" err="1" smtClean="0">
                <a:solidFill>
                  <a:srgbClr val="000000"/>
                </a:solidFill>
              </a:rPr>
              <a:t>muon</a:t>
            </a:r>
            <a:r>
              <a:rPr kumimoji="0" lang="en-US" sz="1800" dirty="0" smtClean="0">
                <a:solidFill>
                  <a:srgbClr val="000000"/>
                </a:solidFill>
              </a:rPr>
              <a:t> detector, and </a:t>
            </a:r>
            <a:r>
              <a:rPr kumimoji="0" lang="en-US" sz="1800" dirty="0" err="1" smtClean="0">
                <a:solidFill>
                  <a:srgbClr val="000000"/>
                </a:solidFill>
              </a:rPr>
              <a:t>muon</a:t>
            </a:r>
            <a:r>
              <a:rPr kumimoji="0" lang="en-US" sz="1800" dirty="0" smtClean="0">
                <a:solidFill>
                  <a:srgbClr val="000000"/>
                </a:solidFill>
              </a:rPr>
              <a:t> detector only. </a:t>
            </a:r>
          </a:p>
        </p:txBody>
      </p:sp>
      <p:sp>
        <p:nvSpPr>
          <p:cNvPr id="5" name="Rectangle 4"/>
          <p:cNvSpPr/>
          <p:nvPr/>
        </p:nvSpPr>
        <p:spPr>
          <a:xfrm>
            <a:off x="2057400" y="0"/>
            <a:ext cx="5410200" cy="646331"/>
          </a:xfrm>
          <a:prstGeom prst="rect">
            <a:avLst/>
          </a:prstGeom>
          <a:solidFill>
            <a:srgbClr val="66FFFF"/>
          </a:solidFill>
        </p:spPr>
        <p:txBody>
          <a:bodyPr wrap="square">
            <a:spAutoFit/>
          </a:bodyPr>
          <a:lstStyle/>
          <a:p>
            <a:r>
              <a:rPr kumimoji="0" lang="en-US" sz="3600" b="1" kern="0" dirty="0" smtClean="0">
                <a:solidFill>
                  <a:srgbClr val="3333CC"/>
                </a:solidFill>
                <a:latin typeface="Times New Roman"/>
                <a:ea typeface="+mj-ea"/>
                <a:cs typeface="+mj-cs"/>
              </a:rPr>
              <a:t>   </a:t>
            </a:r>
            <a:r>
              <a:rPr kumimoji="0" lang="en-US" sz="3600" b="1" kern="0" dirty="0" err="1" smtClean="0">
                <a:solidFill>
                  <a:srgbClr val="3333CC"/>
                </a:solidFill>
                <a:latin typeface="Times New Roman"/>
                <a:ea typeface="+mj-ea"/>
                <a:cs typeface="+mj-cs"/>
              </a:rPr>
              <a:t>Risultati</a:t>
            </a:r>
            <a:r>
              <a:rPr kumimoji="0" lang="en-US" sz="3600" b="1" kern="0" dirty="0" smtClean="0">
                <a:solidFill>
                  <a:srgbClr val="3333CC"/>
                </a:solidFill>
                <a:latin typeface="Times New Roman"/>
                <a:ea typeface="+mj-ea"/>
                <a:cs typeface="+mj-cs"/>
              </a:rPr>
              <a:t> </a:t>
            </a:r>
            <a:r>
              <a:rPr kumimoji="0" lang="en-US" sz="3600" b="1" kern="0" dirty="0" err="1" smtClean="0">
                <a:solidFill>
                  <a:srgbClr val="3333CC"/>
                </a:solidFill>
                <a:latin typeface="Times New Roman"/>
                <a:ea typeface="+mj-ea"/>
                <a:cs typeface="+mj-cs"/>
              </a:rPr>
              <a:t>di</a:t>
            </a:r>
            <a:r>
              <a:rPr kumimoji="0" lang="en-US" sz="3600" b="1" kern="0" dirty="0" smtClean="0">
                <a:solidFill>
                  <a:srgbClr val="3333CC"/>
                </a:solidFill>
                <a:latin typeface="Times New Roman"/>
                <a:ea typeface="+mj-ea"/>
                <a:cs typeface="+mj-cs"/>
              </a:rPr>
              <a:t> </a:t>
            </a:r>
            <a:r>
              <a:rPr kumimoji="0" lang="en-US" sz="3600" b="1" kern="0" dirty="0" err="1" smtClean="0">
                <a:solidFill>
                  <a:srgbClr val="3333CC"/>
                </a:solidFill>
                <a:latin typeface="Times New Roman"/>
                <a:ea typeface="+mj-ea"/>
                <a:cs typeface="+mj-cs"/>
              </a:rPr>
              <a:t>Fisica</a:t>
            </a:r>
            <a:endParaRPr lang="it-IT" sz="36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5672778" cy="5534744"/>
          </a:xfrm>
        </p:spPr>
        <p:txBody>
          <a:bodyPr>
            <a:normAutofit fontScale="85000" lnSpcReduction="20000"/>
          </a:bodyPr>
          <a:lstStyle/>
          <a:p>
            <a:r>
              <a:rPr lang="en-US" dirty="0" smtClean="0"/>
              <a:t>Heavy top partners are a common prediction of different theories: couple to 3</a:t>
            </a:r>
            <a:r>
              <a:rPr lang="en-US" baseline="30000" dirty="0" smtClean="0"/>
              <a:t>rd</a:t>
            </a:r>
            <a:r>
              <a:rPr lang="en-US" dirty="0" smtClean="0"/>
              <a:t> generation quarks, solve hierarchy problem, compatible with 125GeV  Higgs</a:t>
            </a:r>
          </a:p>
          <a:p>
            <a:endParaRPr lang="en-US" dirty="0" smtClean="0"/>
          </a:p>
          <a:p>
            <a:r>
              <a:rPr lang="en-US" dirty="0" smtClean="0"/>
              <a:t>Model chosen: quark T with charge 5/3, typically the lightest </a:t>
            </a:r>
          </a:p>
          <a:p>
            <a:pPr lvl="1"/>
            <a:r>
              <a:rPr lang="en-US" dirty="0" smtClean="0"/>
              <a:t> </a:t>
            </a:r>
            <a:r>
              <a:rPr lang="en-US" dirty="0" err="1"/>
              <a:t>Contino</a:t>
            </a:r>
            <a:r>
              <a:rPr lang="en-US" dirty="0"/>
              <a:t> &amp; Servant, JHEP 0806:026 (2008</a:t>
            </a:r>
            <a:r>
              <a:rPr lang="en-US" dirty="0" smtClean="0"/>
              <a:t>)</a:t>
            </a:r>
          </a:p>
          <a:p>
            <a:pPr lvl="1"/>
            <a:r>
              <a:rPr lang="en-US" dirty="0" err="1" smtClean="0"/>
              <a:t>Mrazek</a:t>
            </a:r>
            <a:r>
              <a:rPr lang="en-US" dirty="0" smtClean="0"/>
              <a:t> </a:t>
            </a:r>
            <a:r>
              <a:rPr lang="en-US" dirty="0"/>
              <a:t>&amp; </a:t>
            </a:r>
            <a:r>
              <a:rPr lang="en-US" dirty="0" err="1"/>
              <a:t>Wulzer</a:t>
            </a:r>
            <a:r>
              <a:rPr lang="en-US" dirty="0"/>
              <a:t>, Phys. Rev. D 81, 075006 (</a:t>
            </a:r>
            <a:r>
              <a:rPr lang="en-US" dirty="0" smtClean="0"/>
              <a:t>2010)</a:t>
            </a:r>
          </a:p>
          <a:p>
            <a:pPr lvl="1"/>
            <a:endParaRPr lang="en-US" dirty="0" smtClean="0"/>
          </a:p>
          <a:p>
            <a:r>
              <a:rPr lang="en-US" dirty="0" smtClean="0"/>
              <a:t>New </a:t>
            </a:r>
            <a:r>
              <a:rPr lang="en-US" dirty="0"/>
              <a:t>result (in publication phase</a:t>
            </a:r>
            <a:r>
              <a:rPr lang="en-US" dirty="0" smtClean="0"/>
              <a:t>)with </a:t>
            </a:r>
            <a:r>
              <a:rPr lang="en-US" dirty="0"/>
              <a:t>19.6 fb-1 @</a:t>
            </a:r>
            <a:r>
              <a:rPr lang="en-US" dirty="0" err="1"/>
              <a:t>sqrt</a:t>
            </a:r>
            <a:r>
              <a:rPr lang="en-US" dirty="0"/>
              <a:t>(s)=8 </a:t>
            </a:r>
            <a:r>
              <a:rPr lang="en-US" dirty="0" err="1"/>
              <a:t>TeV</a:t>
            </a:r>
            <a:r>
              <a:rPr lang="en-US" dirty="0"/>
              <a:t>: MT5/3 &gt; 795 @95% </a:t>
            </a:r>
            <a:r>
              <a:rPr lang="en-US" dirty="0" smtClean="0"/>
              <a:t>CL</a:t>
            </a:r>
          </a:p>
          <a:p>
            <a:pPr lvl="1"/>
            <a:r>
              <a:rPr lang="en-US" dirty="0"/>
              <a:t>Collaboration: </a:t>
            </a:r>
            <a:r>
              <a:rPr lang="en-US" dirty="0" err="1"/>
              <a:t>Padova</a:t>
            </a:r>
            <a:r>
              <a:rPr lang="en-US" dirty="0"/>
              <a:t>, Brown, Boston</a:t>
            </a:r>
          </a:p>
          <a:p>
            <a:pPr lvl="1"/>
            <a:endParaRPr lang="en-US" dirty="0"/>
          </a:p>
          <a:p>
            <a:endParaRPr lang="en-US" dirty="0"/>
          </a:p>
        </p:txBody>
      </p:sp>
      <p:sp>
        <p:nvSpPr>
          <p:cNvPr id="3" name="Slide Number Placeholder 2"/>
          <p:cNvSpPr>
            <a:spLocks noGrp="1"/>
          </p:cNvSpPr>
          <p:nvPr>
            <p:ph type="sldNum" sz="quarter" idx="12"/>
          </p:nvPr>
        </p:nvSpPr>
        <p:spPr/>
        <p:txBody>
          <a:bodyPr/>
          <a:lstStyle/>
          <a:p>
            <a:fld id="{1AD93096-5B34-4342-9326-69289CEAE4C2}" type="slidenum">
              <a:rPr lang="en-US" smtClean="0">
                <a:solidFill>
                  <a:srgbClr val="3333CC"/>
                </a:solidFill>
              </a:rPr>
              <a:pPr/>
              <a:t>45</a:t>
            </a:fld>
            <a:endParaRPr lang="en-US">
              <a:solidFill>
                <a:srgbClr val="3333CC"/>
              </a:solidFill>
            </a:endParaRPr>
          </a:p>
        </p:txBody>
      </p:sp>
      <p:sp>
        <p:nvSpPr>
          <p:cNvPr id="4" name="Title 3"/>
          <p:cNvSpPr>
            <a:spLocks noGrp="1"/>
          </p:cNvSpPr>
          <p:nvPr>
            <p:ph type="title"/>
          </p:nvPr>
        </p:nvSpPr>
        <p:spPr>
          <a:xfrm>
            <a:off x="838200" y="76"/>
            <a:ext cx="7620000" cy="990524"/>
          </a:xfrm>
          <a:solidFill>
            <a:srgbClr val="66FFFF"/>
          </a:solidFill>
        </p:spPr>
        <p:txBody>
          <a:bodyPr>
            <a:noAutofit/>
          </a:bodyPr>
          <a:lstStyle/>
          <a:p>
            <a:r>
              <a:rPr lang="en-US" sz="2800" b="1" dirty="0" smtClean="0">
                <a:solidFill>
                  <a:schemeClr val="accent2"/>
                </a:solidFill>
                <a:latin typeface="Times New Roman" pitchFamily="18" charset="0"/>
                <a:cs typeface="Times New Roman" pitchFamily="18" charset="0"/>
              </a:rPr>
              <a:t>Search for Top Partners with charge 5/3 in the same sign </a:t>
            </a:r>
            <a:r>
              <a:rPr lang="en-US" sz="2800" b="1" dirty="0" err="1" smtClean="0">
                <a:solidFill>
                  <a:schemeClr val="accent2"/>
                </a:solidFill>
                <a:latin typeface="Times New Roman" pitchFamily="18" charset="0"/>
                <a:cs typeface="Times New Roman" pitchFamily="18" charset="0"/>
              </a:rPr>
              <a:t>dilepton</a:t>
            </a:r>
            <a:r>
              <a:rPr lang="en-US" sz="2800" b="1" dirty="0" smtClean="0">
                <a:solidFill>
                  <a:schemeClr val="accent2"/>
                </a:solidFill>
                <a:latin typeface="Times New Roman" pitchFamily="18" charset="0"/>
                <a:cs typeface="Times New Roman" pitchFamily="18" charset="0"/>
              </a:rPr>
              <a:t> final state                     </a:t>
            </a:r>
            <a:r>
              <a:rPr lang="it-IT" sz="2800" dirty="0" smtClean="0"/>
              <a:t>CMS-PAS-B2G-12-012</a:t>
            </a:r>
            <a:endParaRPr lang="en-US" sz="2800" dirty="0"/>
          </a:p>
        </p:txBody>
      </p:sp>
      <p:pic>
        <p:nvPicPr>
          <p:cNvPr id="6" name="Picture 5"/>
          <p:cNvPicPr>
            <a:picLocks noChangeAspect="1"/>
          </p:cNvPicPr>
          <p:nvPr/>
        </p:nvPicPr>
        <p:blipFill>
          <a:blip r:embed="rId2" cstate="print"/>
          <a:stretch>
            <a:fillRect/>
          </a:stretch>
        </p:blipFill>
        <p:spPr>
          <a:xfrm>
            <a:off x="6566072" y="1196752"/>
            <a:ext cx="2333409" cy="2475508"/>
          </a:xfrm>
          <a:prstGeom prst="rect">
            <a:avLst/>
          </a:prstGeom>
        </p:spPr>
      </p:pic>
      <p:pic>
        <p:nvPicPr>
          <p:cNvPr id="7" name="Picture 6"/>
          <p:cNvPicPr>
            <a:picLocks noChangeAspect="1"/>
          </p:cNvPicPr>
          <p:nvPr/>
        </p:nvPicPr>
        <p:blipFill rotWithShape="1">
          <a:blip r:embed="rId3" cstate="print"/>
          <a:srcRect r="7640"/>
          <a:stretch/>
        </p:blipFill>
        <p:spPr>
          <a:xfrm>
            <a:off x="5866692" y="3645024"/>
            <a:ext cx="3277308" cy="3212976"/>
          </a:xfrm>
          <a:prstGeom prst="rect">
            <a:avLst/>
          </a:prstGeom>
        </p:spPr>
      </p:pic>
    </p:spTree>
    <p:extLst>
      <p:ext uri="{BB962C8B-B14F-4D97-AF65-F5344CB8AC3E}">
        <p14:creationId xmlns="" xmlns:p14="http://schemas.microsoft.com/office/powerpoint/2010/main" val="2930347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5</a:t>
            </a:fld>
            <a:endParaRPr lang="it-IT">
              <a:solidFill>
                <a:srgbClr val="3333CC"/>
              </a:solidFill>
            </a:endParaRPr>
          </a:p>
        </p:txBody>
      </p:sp>
      <p:sp>
        <p:nvSpPr>
          <p:cNvPr id="112642" name="Rectangle 2"/>
          <p:cNvSpPr>
            <a:spLocks noGrp="1" noChangeArrowheads="1"/>
          </p:cNvSpPr>
          <p:nvPr>
            <p:ph type="title"/>
          </p:nvPr>
        </p:nvSpPr>
        <p:spPr>
          <a:xfrm>
            <a:off x="999332" y="2"/>
            <a:ext cx="6840537" cy="981075"/>
          </a:xfrm>
          <a:solidFill>
            <a:srgbClr val="66FFFF"/>
          </a:solidFill>
        </p:spPr>
        <p:txBody>
          <a:bodyPr/>
          <a:lstStyle/>
          <a:p>
            <a:r>
              <a:rPr lang="en-US" b="1" dirty="0" err="1" smtClean="0">
                <a:solidFill>
                  <a:srgbClr val="0000FF"/>
                </a:solidFill>
              </a:rPr>
              <a:t>Risultati</a:t>
            </a:r>
            <a:r>
              <a:rPr lang="en-US" b="1" dirty="0" smtClean="0">
                <a:solidFill>
                  <a:srgbClr val="0000FF"/>
                </a:solidFill>
              </a:rPr>
              <a:t> </a:t>
            </a:r>
            <a:r>
              <a:rPr lang="en-US" b="1" dirty="0" err="1" smtClean="0">
                <a:solidFill>
                  <a:srgbClr val="0000FF"/>
                </a:solidFill>
              </a:rPr>
              <a:t>di</a:t>
            </a:r>
            <a:r>
              <a:rPr lang="en-US" b="1" dirty="0" smtClean="0">
                <a:solidFill>
                  <a:srgbClr val="0000FF"/>
                </a:solidFill>
              </a:rPr>
              <a:t> </a:t>
            </a:r>
            <a:r>
              <a:rPr lang="en-US" b="1" dirty="0" err="1" smtClean="0">
                <a:solidFill>
                  <a:srgbClr val="0000FF"/>
                </a:solidFill>
              </a:rPr>
              <a:t>Fisica</a:t>
            </a:r>
            <a:endParaRPr lang="en-US" b="1" dirty="0">
              <a:solidFill>
                <a:srgbClr val="0000FF"/>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sp>
        <p:nvSpPr>
          <p:cNvPr id="10" name="TextBox 9"/>
          <p:cNvSpPr txBox="1"/>
          <p:nvPr/>
        </p:nvSpPr>
        <p:spPr>
          <a:xfrm>
            <a:off x="746128" y="981081"/>
            <a:ext cx="7712075" cy="461665"/>
          </a:xfrm>
          <a:prstGeom prst="rect">
            <a:avLst/>
          </a:prstGeom>
          <a:noFill/>
        </p:spPr>
        <p:txBody>
          <a:bodyPr wrap="square" rtlCol="0">
            <a:spAutoFit/>
          </a:bodyPr>
          <a:lstStyle/>
          <a:p>
            <a:r>
              <a:rPr lang="en-US" b="1" dirty="0" err="1" smtClean="0">
                <a:solidFill>
                  <a:srgbClr val="FF0000"/>
                </a:solidFill>
                <a:latin typeface="+mj-lt"/>
              </a:rPr>
              <a:t>Analisi</a:t>
            </a:r>
            <a:r>
              <a:rPr lang="en-US" b="1" dirty="0" smtClean="0">
                <a:solidFill>
                  <a:srgbClr val="FF0000"/>
                </a:solidFill>
                <a:latin typeface="+mj-lt"/>
              </a:rPr>
              <a:t> con </a:t>
            </a:r>
            <a:r>
              <a:rPr lang="en-US" b="1" dirty="0" err="1" smtClean="0">
                <a:solidFill>
                  <a:srgbClr val="FF0000"/>
                </a:solidFill>
                <a:latin typeface="+mj-lt"/>
              </a:rPr>
              <a:t>contributo</a:t>
            </a:r>
            <a:r>
              <a:rPr lang="en-US" b="1" dirty="0" smtClean="0">
                <a:solidFill>
                  <a:srgbClr val="FF0000"/>
                </a:solidFill>
                <a:latin typeface="+mj-lt"/>
              </a:rPr>
              <a:t> </a:t>
            </a:r>
            <a:r>
              <a:rPr lang="en-US" b="1" dirty="0" err="1" smtClean="0">
                <a:solidFill>
                  <a:srgbClr val="FF0000"/>
                </a:solidFill>
                <a:latin typeface="+mj-lt"/>
              </a:rPr>
              <a:t>padovano</a:t>
            </a:r>
            <a:r>
              <a:rPr lang="en-US" b="1" dirty="0" smtClean="0">
                <a:solidFill>
                  <a:srgbClr val="FF0000"/>
                </a:solidFill>
                <a:latin typeface="+mj-lt"/>
              </a:rPr>
              <a:t> (</a:t>
            </a:r>
            <a:r>
              <a:rPr lang="en-US" b="1" dirty="0" err="1" smtClean="0">
                <a:solidFill>
                  <a:srgbClr val="FF0000"/>
                </a:solidFill>
                <a:latin typeface="+mj-lt"/>
              </a:rPr>
              <a:t>esclusivo</a:t>
            </a:r>
            <a:r>
              <a:rPr lang="en-US" b="1" dirty="0" smtClean="0">
                <a:solidFill>
                  <a:srgbClr val="FF0000"/>
                </a:solidFill>
                <a:latin typeface="+mj-lt"/>
              </a:rPr>
              <a:t> o </a:t>
            </a:r>
            <a:r>
              <a:rPr lang="en-US" b="1" dirty="0" err="1" smtClean="0">
                <a:solidFill>
                  <a:srgbClr val="FF0000"/>
                </a:solidFill>
                <a:latin typeface="+mj-lt"/>
              </a:rPr>
              <a:t>particolare</a:t>
            </a:r>
            <a:r>
              <a:rPr lang="en-US" b="1" dirty="0" smtClean="0">
                <a:solidFill>
                  <a:srgbClr val="FF0000"/>
                </a:solidFill>
                <a:latin typeface="+mj-lt"/>
              </a:rPr>
              <a:t>)</a:t>
            </a:r>
            <a:endParaRPr lang="it-IT" b="1" dirty="0">
              <a:solidFill>
                <a:srgbClr val="FF0000"/>
              </a:solidFill>
              <a:latin typeface="+mj-lt"/>
            </a:endParaRPr>
          </a:p>
        </p:txBody>
      </p:sp>
      <p:pic>
        <p:nvPicPr>
          <p:cNvPr id="20" name="Immagine 1"/>
          <p:cNvPicPr>
            <a:picLocks noChangeAspect="1"/>
          </p:cNvPicPr>
          <p:nvPr/>
        </p:nvPicPr>
        <p:blipFill>
          <a:blip r:embed="rId3" cstate="print"/>
          <a:srcRect/>
          <a:stretch>
            <a:fillRect/>
          </a:stretch>
        </p:blipFill>
        <p:spPr bwMode="auto">
          <a:xfrm>
            <a:off x="5867400" y="3886200"/>
            <a:ext cx="2359670" cy="1447800"/>
          </a:xfrm>
          <a:prstGeom prst="rect">
            <a:avLst/>
          </a:prstGeom>
          <a:noFill/>
          <a:ln w="9525">
            <a:noFill/>
            <a:miter lim="800000"/>
            <a:headEnd/>
            <a:tailEnd/>
          </a:ln>
        </p:spPr>
      </p:pic>
      <p:sp>
        <p:nvSpPr>
          <p:cNvPr id="21" name="Oval 20"/>
          <p:cNvSpPr/>
          <p:nvPr/>
        </p:nvSpPr>
        <p:spPr>
          <a:xfrm>
            <a:off x="2895600" y="6248400"/>
            <a:ext cx="1524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98" name="Picture 2"/>
          <p:cNvPicPr>
            <a:picLocks noChangeAspect="1" noChangeArrowheads="1"/>
          </p:cNvPicPr>
          <p:nvPr/>
        </p:nvPicPr>
        <p:blipFill>
          <a:blip r:embed="rId4" cstate="print"/>
          <a:srcRect l="2273" t="4301" r="2273" b="2151"/>
          <a:stretch>
            <a:fillRect/>
          </a:stretch>
        </p:blipFill>
        <p:spPr bwMode="auto">
          <a:xfrm>
            <a:off x="0" y="2"/>
            <a:ext cx="9144000" cy="67055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7"/>
          <p:cNvSpPr txBox="1">
            <a:spLocks noChangeArrowheads="1"/>
          </p:cNvSpPr>
          <p:nvPr/>
        </p:nvSpPr>
        <p:spPr bwMode="auto">
          <a:xfrm>
            <a:off x="9525" y="0"/>
            <a:ext cx="9144000" cy="646113"/>
          </a:xfrm>
          <a:prstGeom prst="rect">
            <a:avLst/>
          </a:prstGeom>
          <a:noFill/>
          <a:ln>
            <a:noFill/>
          </a:ln>
          <a:extLst>
            <a:ext uri="{909E8E84-426E-40DD-AFC4-6F175D3DCCD1}"/>
            <a:ext uri="{91240B29-F687-4F45-9708-019B960494DF}"/>
          </a:extLst>
        </p:spPr>
        <p:txBody>
          <a:bodyPr>
            <a:spAutoFit/>
          </a:bodyPr>
          <a:lstStyle/>
          <a:p>
            <a:pPr algn="ctr" defTabSz="457200" eaLnBrk="1" hangingPunct="1">
              <a:defRPr/>
            </a:pPr>
            <a:r>
              <a:rPr kumimoji="0" lang="it-IT" altLang="en-US" sz="3600" b="1" dirty="0">
                <a:solidFill>
                  <a:srgbClr val="2D2DB9"/>
                </a:solidFill>
                <a:latin typeface="Times New Roman" pitchFamily="18" charset="0"/>
                <a:cs typeface="Times New Roman" pitchFamily="18" charset="0"/>
              </a:rPr>
              <a:t>Ricerca </a:t>
            </a:r>
            <a:r>
              <a:rPr kumimoji="0" lang="it-IT" altLang="en-US" sz="3600" b="1" dirty="0" err="1">
                <a:solidFill>
                  <a:srgbClr val="2D2DB9"/>
                </a:solidFill>
                <a:latin typeface="Times New Roman" pitchFamily="18" charset="0"/>
                <a:cs typeface="Times New Roman" pitchFamily="18" charset="0"/>
              </a:rPr>
              <a:t>seesaw</a:t>
            </a:r>
            <a:r>
              <a:rPr kumimoji="0" lang="it-IT" altLang="en-US" sz="3600" b="1" dirty="0">
                <a:solidFill>
                  <a:srgbClr val="2D2DB9"/>
                </a:solidFill>
                <a:latin typeface="Times New Roman" pitchFamily="18" charset="0"/>
                <a:cs typeface="Times New Roman" pitchFamily="18" charset="0"/>
              </a:rPr>
              <a:t> tipo III a 8 </a:t>
            </a:r>
            <a:r>
              <a:rPr kumimoji="0" lang="it-IT" altLang="en-US" sz="3600" b="1" dirty="0" err="1">
                <a:solidFill>
                  <a:srgbClr val="2D2DB9"/>
                </a:solidFill>
                <a:latin typeface="Times New Roman" pitchFamily="18" charset="0"/>
                <a:cs typeface="Times New Roman" pitchFamily="18" charset="0"/>
              </a:rPr>
              <a:t>TeV</a:t>
            </a:r>
            <a:r>
              <a:rPr kumimoji="0" lang="it-IT" altLang="en-US" sz="3600" b="1" dirty="0">
                <a:solidFill>
                  <a:srgbClr val="2D2DB9"/>
                </a:solidFill>
                <a:latin typeface="Times New Roman" pitchFamily="18" charset="0"/>
                <a:cs typeface="Times New Roman" pitchFamily="18" charset="0"/>
              </a:rPr>
              <a:t> </a:t>
            </a:r>
            <a:r>
              <a:rPr kumimoji="0" lang="it-IT" altLang="en-US" sz="3600" b="1" i="1" dirty="0">
                <a:solidFill>
                  <a:srgbClr val="3333CC"/>
                </a:solidFill>
                <a:latin typeface="Times New Roman" pitchFamily="18" charset="0"/>
                <a:cs typeface="Times New Roman" pitchFamily="18" charset="0"/>
              </a:rPr>
              <a:t>	</a:t>
            </a:r>
          </a:p>
        </p:txBody>
      </p:sp>
      <p:grpSp>
        <p:nvGrpSpPr>
          <p:cNvPr id="2" name="Gruppo 4"/>
          <p:cNvGrpSpPr>
            <a:grpSpLocks/>
          </p:cNvGrpSpPr>
          <p:nvPr/>
        </p:nvGrpSpPr>
        <p:grpSpPr bwMode="auto">
          <a:xfrm>
            <a:off x="153988" y="884238"/>
            <a:ext cx="2913062" cy="1490662"/>
            <a:chOff x="16768" y="1151731"/>
            <a:chExt cx="4441825" cy="2451894"/>
          </a:xfrm>
        </p:grpSpPr>
        <p:pic>
          <p:nvPicPr>
            <p:cNvPr id="2069" name="Immagine 1"/>
            <p:cNvPicPr>
              <a:picLocks noChangeAspect="1"/>
            </p:cNvPicPr>
            <p:nvPr/>
          </p:nvPicPr>
          <p:blipFill>
            <a:blip r:embed="rId3" cstate="print"/>
            <a:srcRect/>
            <a:stretch>
              <a:fillRect/>
            </a:stretch>
          </p:blipFill>
          <p:spPr bwMode="auto">
            <a:xfrm>
              <a:off x="16768" y="1181100"/>
              <a:ext cx="4441825" cy="2422525"/>
            </a:xfrm>
            <a:prstGeom prst="rect">
              <a:avLst/>
            </a:prstGeom>
            <a:noFill/>
            <a:ln w="9525">
              <a:noFill/>
              <a:miter lim="800000"/>
              <a:headEnd/>
              <a:tailEnd/>
            </a:ln>
          </p:spPr>
        </p:pic>
        <p:grpSp>
          <p:nvGrpSpPr>
            <p:cNvPr id="3" name="Gruppo 2"/>
            <p:cNvGrpSpPr>
              <a:grpSpLocks/>
            </p:cNvGrpSpPr>
            <p:nvPr/>
          </p:nvGrpSpPr>
          <p:grpSpPr bwMode="auto">
            <a:xfrm>
              <a:off x="3054648" y="1151731"/>
              <a:ext cx="1387176" cy="1687214"/>
              <a:chOff x="3054648" y="1151731"/>
              <a:chExt cx="1387176" cy="1687214"/>
            </a:xfrm>
          </p:grpSpPr>
          <p:sp>
            <p:nvSpPr>
              <p:cNvPr id="10" name="Ovale 9"/>
              <p:cNvSpPr/>
              <p:nvPr/>
            </p:nvSpPr>
            <p:spPr>
              <a:xfrm>
                <a:off x="3923639" y="1452016"/>
                <a:ext cx="518011" cy="404733"/>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kumimoji="0" lang="en-US" sz="1800">
                  <a:solidFill>
                    <a:srgbClr val="FFFFFF"/>
                  </a:solidFill>
                </a:endParaRPr>
              </a:p>
            </p:txBody>
          </p:sp>
          <p:sp>
            <p:nvSpPr>
              <p:cNvPr id="14" name="Ovale 13"/>
              <p:cNvSpPr/>
              <p:nvPr/>
            </p:nvSpPr>
            <p:spPr>
              <a:xfrm>
                <a:off x="3054637" y="1151731"/>
                <a:ext cx="288054" cy="404732"/>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kumimoji="0" lang="en-US" sz="1800">
                  <a:solidFill>
                    <a:srgbClr val="FFFFFF"/>
                  </a:solidFill>
                </a:endParaRPr>
              </a:p>
            </p:txBody>
          </p:sp>
          <p:sp>
            <p:nvSpPr>
              <p:cNvPr id="15" name="Ovale 14"/>
              <p:cNvSpPr/>
              <p:nvPr/>
            </p:nvSpPr>
            <p:spPr>
              <a:xfrm>
                <a:off x="3923639" y="2433818"/>
                <a:ext cx="518011" cy="404733"/>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kumimoji="0" lang="en-US" sz="1800">
                  <a:solidFill>
                    <a:srgbClr val="FFFFFF"/>
                  </a:solidFill>
                </a:endParaRPr>
              </a:p>
            </p:txBody>
          </p:sp>
        </p:grpSp>
      </p:grpSp>
      <p:grpSp>
        <p:nvGrpSpPr>
          <p:cNvPr id="4" name="Gruppo 8"/>
          <p:cNvGrpSpPr>
            <a:grpSpLocks/>
          </p:cNvGrpSpPr>
          <p:nvPr/>
        </p:nvGrpSpPr>
        <p:grpSpPr bwMode="auto">
          <a:xfrm>
            <a:off x="6281738" y="960438"/>
            <a:ext cx="2774950" cy="1473200"/>
            <a:chOff x="4651474" y="1091574"/>
            <a:chExt cx="4441825" cy="2568820"/>
          </a:xfrm>
        </p:grpSpPr>
        <p:pic>
          <p:nvPicPr>
            <p:cNvPr id="2065" name="Immagine 2"/>
            <p:cNvPicPr>
              <a:picLocks noChangeAspect="1"/>
            </p:cNvPicPr>
            <p:nvPr/>
          </p:nvPicPr>
          <p:blipFill>
            <a:blip r:embed="rId4" cstate="print"/>
            <a:srcRect/>
            <a:stretch>
              <a:fillRect/>
            </a:stretch>
          </p:blipFill>
          <p:spPr bwMode="auto">
            <a:xfrm>
              <a:off x="4651474" y="1167656"/>
              <a:ext cx="4441825" cy="2422525"/>
            </a:xfrm>
            <a:prstGeom prst="rect">
              <a:avLst/>
            </a:prstGeom>
            <a:noFill/>
            <a:ln w="9525">
              <a:noFill/>
              <a:miter lim="800000"/>
              <a:headEnd/>
              <a:tailEnd/>
            </a:ln>
          </p:spPr>
        </p:pic>
        <p:sp>
          <p:nvSpPr>
            <p:cNvPr id="18" name="Ovale 17"/>
            <p:cNvSpPr/>
            <p:nvPr/>
          </p:nvSpPr>
          <p:spPr>
            <a:xfrm>
              <a:off x="7685535" y="1091574"/>
              <a:ext cx="467561" cy="384769"/>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kumimoji="0" lang="en-US" sz="1800">
                <a:solidFill>
                  <a:srgbClr val="FFFFFF"/>
                </a:solidFill>
              </a:endParaRPr>
            </a:p>
          </p:txBody>
        </p:sp>
        <p:sp>
          <p:nvSpPr>
            <p:cNvPr id="19" name="Ovale 18"/>
            <p:cNvSpPr/>
            <p:nvPr/>
          </p:nvSpPr>
          <p:spPr>
            <a:xfrm>
              <a:off x="8579999" y="1470806"/>
              <a:ext cx="513300" cy="384770"/>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kumimoji="0" lang="en-US" sz="1800">
                <a:solidFill>
                  <a:srgbClr val="FFFFFF"/>
                </a:solidFill>
              </a:endParaRPr>
            </a:p>
          </p:txBody>
        </p:sp>
        <p:sp>
          <p:nvSpPr>
            <p:cNvPr id="20" name="Ovale 19"/>
            <p:cNvSpPr/>
            <p:nvPr/>
          </p:nvSpPr>
          <p:spPr>
            <a:xfrm>
              <a:off x="7652500" y="3275624"/>
              <a:ext cx="513300" cy="384770"/>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kumimoji="0" lang="en-US" sz="1800">
                <a:solidFill>
                  <a:srgbClr val="FFFFFF"/>
                </a:solidFill>
              </a:endParaRPr>
            </a:p>
          </p:txBody>
        </p:sp>
      </p:grpSp>
      <p:sp>
        <p:nvSpPr>
          <p:cNvPr id="2053" name="CasellaDiTesto 1"/>
          <p:cNvSpPr txBox="1">
            <a:spLocks noChangeArrowheads="1"/>
          </p:cNvSpPr>
          <p:nvPr/>
        </p:nvSpPr>
        <p:spPr bwMode="auto">
          <a:xfrm>
            <a:off x="1657350" y="590550"/>
            <a:ext cx="5505450" cy="369888"/>
          </a:xfrm>
          <a:prstGeom prst="rect">
            <a:avLst/>
          </a:prstGeom>
          <a:noFill/>
          <a:ln w="9525">
            <a:noFill/>
            <a:miter lim="800000"/>
            <a:headEnd/>
            <a:tailEnd/>
          </a:ln>
        </p:spPr>
        <p:txBody>
          <a:bodyPr>
            <a:spAutoFit/>
          </a:bodyPr>
          <a:lstStyle/>
          <a:p>
            <a:pPr defTabSz="457200" eaLnBrk="1" hangingPunct="1"/>
            <a:r>
              <a:rPr kumimoji="0" lang="en-US" altLang="en-US" sz="1800" u="sng" smtClean="0">
                <a:solidFill>
                  <a:srgbClr val="000000"/>
                </a:solidFill>
                <a:latin typeface="Times New Roman" pitchFamily="18" charset="0"/>
                <a:cs typeface="Times New Roman" pitchFamily="18" charset="0"/>
              </a:rPr>
              <a:t>MOTIVAZIONE</a:t>
            </a:r>
            <a:r>
              <a:rPr kumimoji="0" lang="en-US" altLang="en-US" sz="1800" smtClean="0">
                <a:solidFill>
                  <a:srgbClr val="000000"/>
                </a:solidFill>
                <a:latin typeface="Times New Roman" pitchFamily="18" charset="0"/>
                <a:cs typeface="Times New Roman" pitchFamily="18" charset="0"/>
              </a:rPr>
              <a:t>: spiegare la “piccola” massa dei neutrini </a:t>
            </a:r>
          </a:p>
        </p:txBody>
      </p:sp>
      <p:sp>
        <p:nvSpPr>
          <p:cNvPr id="2054" name="CasellaDiTesto 20"/>
          <p:cNvSpPr txBox="1">
            <a:spLocks noChangeArrowheads="1"/>
          </p:cNvSpPr>
          <p:nvPr/>
        </p:nvSpPr>
        <p:spPr bwMode="auto">
          <a:xfrm>
            <a:off x="3094038" y="1008063"/>
            <a:ext cx="2974975" cy="1476375"/>
          </a:xfrm>
          <a:prstGeom prst="rect">
            <a:avLst/>
          </a:prstGeom>
          <a:noFill/>
          <a:ln w="9525">
            <a:noFill/>
            <a:miter lim="800000"/>
            <a:headEnd/>
            <a:tailEnd/>
          </a:ln>
        </p:spPr>
        <p:txBody>
          <a:bodyPr>
            <a:spAutoFit/>
          </a:bodyPr>
          <a:lstStyle/>
          <a:p>
            <a:pPr defTabSz="457200" eaLnBrk="1" hangingPunct="1"/>
            <a:r>
              <a:rPr kumimoji="0" lang="en-US" altLang="en-US" sz="1800" smtClean="0">
                <a:solidFill>
                  <a:srgbClr val="000000"/>
                </a:solidFill>
                <a:latin typeface="Times New Roman" pitchFamily="18" charset="0"/>
                <a:cs typeface="Times New Roman" pitchFamily="18" charset="0"/>
              </a:rPr>
              <a:t>Ricerca dei partners pesanti </a:t>
            </a:r>
          </a:p>
          <a:p>
            <a:pPr defTabSz="457200" eaLnBrk="1" hangingPunct="1"/>
            <a:r>
              <a:rPr kumimoji="0" lang="en-US" altLang="en-US" sz="1800" smtClean="0">
                <a:solidFill>
                  <a:srgbClr val="000000"/>
                </a:solidFill>
                <a:latin typeface="Times New Roman" pitchFamily="18" charset="0"/>
                <a:cs typeface="Times New Roman" pitchFamily="18" charset="0"/>
              </a:rPr>
              <a:t>dei neutrini (</a:t>
            </a:r>
            <a:r>
              <a:rPr kumimoji="0" lang="el-GR" altLang="en-US" sz="1800" smtClean="0">
                <a:solidFill>
                  <a:srgbClr val="000000"/>
                </a:solidFill>
                <a:latin typeface="Times New Roman" pitchFamily="18" charset="0"/>
                <a:cs typeface="Times New Roman" pitchFamily="18" charset="0"/>
              </a:rPr>
              <a:t>Σ</a:t>
            </a:r>
            <a:r>
              <a:rPr kumimoji="0" lang="it-IT" altLang="en-US" sz="1800" smtClean="0">
                <a:solidFill>
                  <a:srgbClr val="000000"/>
                </a:solidFill>
                <a:latin typeface="Times New Roman" pitchFamily="18" charset="0"/>
                <a:cs typeface="Times New Roman" pitchFamily="18" charset="0"/>
              </a:rPr>
              <a:t>)</a:t>
            </a:r>
            <a:endParaRPr kumimoji="0" lang="en-US" altLang="en-US" sz="1800" smtClean="0">
              <a:solidFill>
                <a:srgbClr val="000000"/>
              </a:solidFill>
              <a:latin typeface="Times New Roman" pitchFamily="18" charset="0"/>
              <a:cs typeface="Times New Roman" pitchFamily="18" charset="0"/>
            </a:endParaRPr>
          </a:p>
          <a:p>
            <a:pPr defTabSz="457200" eaLnBrk="1" hangingPunct="1"/>
            <a:r>
              <a:rPr kumimoji="0" lang="en-US" altLang="en-US" sz="1800" smtClean="0">
                <a:solidFill>
                  <a:srgbClr val="000000"/>
                </a:solidFill>
                <a:latin typeface="Times New Roman" pitchFamily="18" charset="0"/>
                <a:cs typeface="Times New Roman" pitchFamily="18" charset="0"/>
              </a:rPr>
              <a:t>in stati finali con tre leptoni, </a:t>
            </a:r>
          </a:p>
          <a:p>
            <a:pPr defTabSz="457200" eaLnBrk="1" hangingPunct="1"/>
            <a:r>
              <a:rPr kumimoji="0" lang="en-US" altLang="en-US" sz="1800" smtClean="0">
                <a:solidFill>
                  <a:srgbClr val="000000"/>
                </a:solidFill>
                <a:latin typeface="Times New Roman" pitchFamily="18" charset="0"/>
                <a:cs typeface="Times New Roman" pitchFamily="18" charset="0"/>
              </a:rPr>
              <a:t>energia trasversa mancante e </a:t>
            </a:r>
          </a:p>
          <a:p>
            <a:pPr defTabSz="457200" eaLnBrk="1" hangingPunct="1"/>
            <a:r>
              <a:rPr kumimoji="0" lang="en-US" altLang="en-US" sz="1800" smtClean="0">
                <a:solidFill>
                  <a:srgbClr val="000000"/>
                </a:solidFill>
                <a:latin typeface="Times New Roman" pitchFamily="18" charset="0"/>
                <a:cs typeface="Times New Roman" pitchFamily="18" charset="0"/>
              </a:rPr>
              <a:t>eventuale attività adronica</a:t>
            </a:r>
          </a:p>
        </p:txBody>
      </p:sp>
      <p:sp>
        <p:nvSpPr>
          <p:cNvPr id="2055" name="Rettangolo 2"/>
          <p:cNvSpPr>
            <a:spLocks noChangeArrowheads="1"/>
          </p:cNvSpPr>
          <p:nvPr/>
        </p:nvSpPr>
        <p:spPr bwMode="auto">
          <a:xfrm>
            <a:off x="-12700" y="2484438"/>
            <a:ext cx="9056688" cy="923925"/>
          </a:xfrm>
          <a:prstGeom prst="rect">
            <a:avLst/>
          </a:prstGeom>
          <a:noFill/>
          <a:ln w="9525">
            <a:noFill/>
            <a:miter lim="800000"/>
            <a:headEnd/>
            <a:tailEnd/>
          </a:ln>
        </p:spPr>
        <p:txBody>
          <a:bodyPr>
            <a:spAutoFit/>
          </a:bodyPr>
          <a:lstStyle/>
          <a:p>
            <a:pPr algn="ctr" defTabSz="457200" eaLnBrk="1" hangingPunct="1"/>
            <a:r>
              <a:rPr kumimoji="0" lang="en-US" altLang="en-US" sz="1800" u="sng" smtClean="0">
                <a:solidFill>
                  <a:srgbClr val="000000"/>
                </a:solidFill>
                <a:latin typeface="Times New Roman" pitchFamily="18" charset="0"/>
                <a:cs typeface="Times New Roman" pitchFamily="18" charset="0"/>
              </a:rPr>
              <a:t>DATI</a:t>
            </a:r>
            <a:r>
              <a:rPr kumimoji="0" lang="en-US" altLang="en-US" sz="1800" smtClean="0">
                <a:solidFill>
                  <a:srgbClr val="000000"/>
                </a:solidFill>
                <a:latin typeface="Times New Roman" pitchFamily="18" charset="0"/>
                <a:cs typeface="Times New Roman" pitchFamily="18" charset="0"/>
              </a:rPr>
              <a:t>: intera statistica collisioni protone-protone a 8 TeV (19.7 fb</a:t>
            </a:r>
            <a:r>
              <a:rPr kumimoji="0" lang="en-US" altLang="en-US" sz="1800" baseline="30000" smtClean="0">
                <a:solidFill>
                  <a:srgbClr val="000000"/>
                </a:solidFill>
                <a:latin typeface="Times New Roman" pitchFamily="18" charset="0"/>
                <a:cs typeface="Times New Roman" pitchFamily="18" charset="0"/>
              </a:rPr>
              <a:t>-1</a:t>
            </a:r>
            <a:r>
              <a:rPr kumimoji="0" lang="en-US" altLang="en-US" sz="1800" smtClean="0">
                <a:solidFill>
                  <a:srgbClr val="000000"/>
                </a:solidFill>
                <a:latin typeface="Times New Roman" pitchFamily="18" charset="0"/>
                <a:cs typeface="Times New Roman" pitchFamily="18" charset="0"/>
              </a:rPr>
              <a:t>) raccolti nel 2012</a:t>
            </a:r>
          </a:p>
          <a:p>
            <a:pPr algn="ctr" defTabSz="457200" eaLnBrk="1" hangingPunct="1"/>
            <a:r>
              <a:rPr kumimoji="0" lang="en-US" altLang="en-US" sz="1800" u="sng" smtClean="0">
                <a:solidFill>
                  <a:srgbClr val="000000"/>
                </a:solidFill>
                <a:latin typeface="Times New Roman" pitchFamily="18" charset="0"/>
                <a:cs typeface="Times New Roman" pitchFamily="18" charset="0"/>
              </a:rPr>
              <a:t>FONDI</a:t>
            </a:r>
            <a:r>
              <a:rPr kumimoji="0" lang="en-US" altLang="en-US" sz="1800" smtClean="0">
                <a:solidFill>
                  <a:srgbClr val="000000"/>
                </a:solidFill>
                <a:latin typeface="Times New Roman" pitchFamily="18" charset="0"/>
                <a:cs typeface="Times New Roman" pitchFamily="18" charset="0"/>
              </a:rPr>
              <a:t>: eventi di fisica elettrodebole con leptoni prompt (WZ, ZZ, WWW),</a:t>
            </a:r>
          </a:p>
          <a:p>
            <a:pPr algn="ctr" defTabSz="457200" eaLnBrk="1" hangingPunct="1"/>
            <a:r>
              <a:rPr kumimoji="0" lang="en-US" altLang="en-US" sz="1800" smtClean="0">
                <a:solidFill>
                  <a:srgbClr val="000000"/>
                </a:solidFill>
                <a:latin typeface="Times New Roman" pitchFamily="18" charset="0"/>
                <a:cs typeface="Times New Roman" pitchFamily="18" charset="0"/>
              </a:rPr>
              <a:t>conversioni asimmetriche di fotoni, leptoni non promt (fake)</a:t>
            </a:r>
          </a:p>
        </p:txBody>
      </p:sp>
      <p:sp>
        <p:nvSpPr>
          <p:cNvPr id="2056" name="CasellaDiTesto 22"/>
          <p:cNvSpPr txBox="1">
            <a:spLocks noChangeArrowheads="1"/>
          </p:cNvSpPr>
          <p:nvPr/>
        </p:nvSpPr>
        <p:spPr bwMode="auto">
          <a:xfrm>
            <a:off x="-12700" y="3392488"/>
            <a:ext cx="4292600" cy="369887"/>
          </a:xfrm>
          <a:prstGeom prst="rect">
            <a:avLst/>
          </a:prstGeom>
          <a:noFill/>
          <a:ln w="9525">
            <a:noFill/>
            <a:miter lim="800000"/>
            <a:headEnd/>
            <a:tailEnd/>
          </a:ln>
        </p:spPr>
        <p:txBody>
          <a:bodyPr>
            <a:spAutoFit/>
          </a:bodyPr>
          <a:lstStyle/>
          <a:p>
            <a:pPr defTabSz="457200" eaLnBrk="1" hangingPunct="1"/>
            <a:r>
              <a:rPr kumimoji="0" lang="en-US" altLang="en-US" sz="1800" u="sng" smtClean="0">
                <a:solidFill>
                  <a:srgbClr val="000000"/>
                </a:solidFill>
                <a:latin typeface="Times New Roman" pitchFamily="18" charset="0"/>
                <a:cs typeface="Times New Roman" pitchFamily="18" charset="0"/>
              </a:rPr>
              <a:t>ESPERIMENTO</a:t>
            </a:r>
            <a:r>
              <a:rPr kumimoji="0" lang="en-US" altLang="en-US" sz="1800" smtClean="0">
                <a:solidFill>
                  <a:srgbClr val="000000"/>
                </a:solidFill>
                <a:latin typeface="Times New Roman" pitchFamily="18" charset="0"/>
                <a:cs typeface="Times New Roman" pitchFamily="18" charset="0"/>
              </a:rPr>
              <a:t>: tipologia “taglia e conta”</a:t>
            </a:r>
          </a:p>
        </p:txBody>
      </p:sp>
      <p:sp>
        <p:nvSpPr>
          <p:cNvPr id="2057" name="CasellaDiTesto 23"/>
          <p:cNvSpPr txBox="1">
            <a:spLocks noChangeArrowheads="1"/>
          </p:cNvSpPr>
          <p:nvPr/>
        </p:nvSpPr>
        <p:spPr bwMode="auto">
          <a:xfrm>
            <a:off x="4178300" y="3392488"/>
            <a:ext cx="4941888" cy="369887"/>
          </a:xfrm>
          <a:prstGeom prst="rect">
            <a:avLst/>
          </a:prstGeom>
          <a:noFill/>
          <a:ln w="9525">
            <a:noFill/>
            <a:miter lim="800000"/>
            <a:headEnd/>
            <a:tailEnd/>
          </a:ln>
        </p:spPr>
        <p:txBody>
          <a:bodyPr>
            <a:spAutoFit/>
          </a:bodyPr>
          <a:lstStyle/>
          <a:p>
            <a:pPr defTabSz="457200" eaLnBrk="1" hangingPunct="1"/>
            <a:r>
              <a:rPr kumimoji="0" lang="en-US" altLang="en-US" sz="1800" u="sng" smtClean="0">
                <a:solidFill>
                  <a:srgbClr val="000000"/>
                </a:solidFill>
                <a:latin typeface="Times New Roman" pitchFamily="18" charset="0"/>
                <a:cs typeface="Times New Roman" pitchFamily="18" charset="0"/>
              </a:rPr>
              <a:t>PUNTO di PARTENZA</a:t>
            </a:r>
            <a:r>
              <a:rPr kumimoji="0" lang="en-US" altLang="en-US" sz="1800" smtClean="0">
                <a:solidFill>
                  <a:srgbClr val="000000"/>
                </a:solidFill>
                <a:latin typeface="Times New Roman" pitchFamily="18" charset="0"/>
                <a:cs typeface="Times New Roman" pitchFamily="18" charset="0"/>
              </a:rPr>
              <a:t>: analisi pubblicata a 7 TeV</a:t>
            </a:r>
          </a:p>
        </p:txBody>
      </p:sp>
      <p:pic>
        <p:nvPicPr>
          <p:cNvPr id="2058" name="Picture 2"/>
          <p:cNvPicPr>
            <a:picLocks noChangeAspect="1" noChangeArrowheads="1"/>
          </p:cNvPicPr>
          <p:nvPr/>
        </p:nvPicPr>
        <p:blipFill>
          <a:blip r:embed="rId5" cstate="print"/>
          <a:srcRect/>
          <a:stretch>
            <a:fillRect/>
          </a:stretch>
        </p:blipFill>
        <p:spPr bwMode="auto">
          <a:xfrm>
            <a:off x="9525" y="3762375"/>
            <a:ext cx="3822700" cy="2265363"/>
          </a:xfrm>
          <a:prstGeom prst="rect">
            <a:avLst/>
          </a:prstGeom>
          <a:noFill/>
          <a:ln w="9525">
            <a:noFill/>
            <a:miter lim="800000"/>
            <a:headEnd/>
            <a:tailEnd/>
          </a:ln>
        </p:spPr>
      </p:pic>
      <p:pic>
        <p:nvPicPr>
          <p:cNvPr id="2059" name="Picture 3"/>
          <p:cNvPicPr>
            <a:picLocks noChangeAspect="1" noChangeArrowheads="1"/>
          </p:cNvPicPr>
          <p:nvPr/>
        </p:nvPicPr>
        <p:blipFill>
          <a:blip r:embed="rId6" cstate="print"/>
          <a:srcRect/>
          <a:stretch>
            <a:fillRect/>
          </a:stretch>
        </p:blipFill>
        <p:spPr bwMode="auto">
          <a:xfrm>
            <a:off x="4178300" y="3749675"/>
            <a:ext cx="2438400" cy="1455738"/>
          </a:xfrm>
          <a:prstGeom prst="rect">
            <a:avLst/>
          </a:prstGeom>
          <a:noFill/>
          <a:ln w="9525">
            <a:noFill/>
            <a:miter lim="800000"/>
            <a:headEnd/>
            <a:tailEnd/>
          </a:ln>
        </p:spPr>
      </p:pic>
      <p:pic>
        <p:nvPicPr>
          <p:cNvPr id="2060" name="Picture 4"/>
          <p:cNvPicPr>
            <a:picLocks noChangeAspect="1" noChangeArrowheads="1"/>
          </p:cNvPicPr>
          <p:nvPr/>
        </p:nvPicPr>
        <p:blipFill>
          <a:blip r:embed="rId7" cstate="print"/>
          <a:srcRect/>
          <a:stretch>
            <a:fillRect/>
          </a:stretch>
        </p:blipFill>
        <p:spPr bwMode="auto">
          <a:xfrm>
            <a:off x="6824663" y="3749675"/>
            <a:ext cx="2286000" cy="1366838"/>
          </a:xfrm>
          <a:prstGeom prst="rect">
            <a:avLst/>
          </a:prstGeom>
          <a:noFill/>
          <a:ln w="9525">
            <a:noFill/>
            <a:miter lim="800000"/>
            <a:headEnd/>
            <a:tailEnd/>
          </a:ln>
        </p:spPr>
      </p:pic>
      <p:pic>
        <p:nvPicPr>
          <p:cNvPr id="2061" name="Picture 7"/>
          <p:cNvPicPr>
            <a:picLocks noChangeAspect="1" noChangeArrowheads="1"/>
          </p:cNvPicPr>
          <p:nvPr/>
        </p:nvPicPr>
        <p:blipFill>
          <a:blip r:embed="rId8" cstate="print"/>
          <a:srcRect/>
          <a:stretch>
            <a:fillRect/>
          </a:stretch>
        </p:blipFill>
        <p:spPr bwMode="auto">
          <a:xfrm>
            <a:off x="5608638" y="5240338"/>
            <a:ext cx="3502025" cy="1576387"/>
          </a:xfrm>
          <a:prstGeom prst="rect">
            <a:avLst/>
          </a:prstGeom>
          <a:noFill/>
          <a:ln w="9525">
            <a:noFill/>
            <a:miter lim="800000"/>
            <a:headEnd/>
            <a:tailEnd/>
          </a:ln>
        </p:spPr>
      </p:pic>
      <p:sp>
        <p:nvSpPr>
          <p:cNvPr id="2062" name="CasellaDiTesto 29"/>
          <p:cNvSpPr txBox="1">
            <a:spLocks noChangeArrowheads="1"/>
          </p:cNvSpPr>
          <p:nvPr/>
        </p:nvSpPr>
        <p:spPr bwMode="auto">
          <a:xfrm>
            <a:off x="66675" y="5915025"/>
            <a:ext cx="4059238" cy="923925"/>
          </a:xfrm>
          <a:prstGeom prst="rect">
            <a:avLst/>
          </a:prstGeom>
          <a:noFill/>
          <a:ln w="9525">
            <a:noFill/>
            <a:miter lim="800000"/>
            <a:headEnd/>
            <a:tailEnd/>
          </a:ln>
        </p:spPr>
        <p:txBody>
          <a:bodyPr>
            <a:spAutoFit/>
          </a:bodyPr>
          <a:lstStyle/>
          <a:p>
            <a:pPr marL="285750" indent="-285750" defTabSz="457200" eaLnBrk="1" hangingPunct="1">
              <a:buFont typeface="Arial" charset="0"/>
              <a:buChar char="•"/>
            </a:pPr>
            <a:r>
              <a:rPr kumimoji="0" lang="it-IT" altLang="en-US" sz="1800" smtClean="0">
                <a:solidFill>
                  <a:srgbClr val="000000"/>
                </a:solidFill>
                <a:latin typeface="Times New Roman" pitchFamily="18" charset="0"/>
                <a:cs typeface="Times New Roman" pitchFamily="18" charset="0"/>
              </a:rPr>
              <a:t>Nessun eccesso rispetto al fondo</a:t>
            </a:r>
          </a:p>
          <a:p>
            <a:pPr marL="285750" indent="-285750" defTabSz="457200" eaLnBrk="1" hangingPunct="1">
              <a:buFont typeface="Arial" charset="0"/>
              <a:buChar char="•"/>
            </a:pPr>
            <a:r>
              <a:rPr kumimoji="0" lang="it-IT" altLang="en-US" sz="1800" smtClean="0">
                <a:solidFill>
                  <a:srgbClr val="000000"/>
                </a:solidFill>
                <a:latin typeface="Times New Roman" pitchFamily="18" charset="0"/>
                <a:cs typeface="Times New Roman" pitchFamily="18" charset="0"/>
              </a:rPr>
              <a:t>Nessuna evidenza di seesaw tipo III</a:t>
            </a:r>
          </a:p>
          <a:p>
            <a:pPr marL="285750" indent="-285750" defTabSz="457200" eaLnBrk="1" hangingPunct="1">
              <a:buFont typeface="Arial" charset="0"/>
              <a:buChar char="•"/>
            </a:pPr>
            <a:r>
              <a:rPr kumimoji="0" lang="it-IT" altLang="en-US" sz="1800" smtClean="0">
                <a:solidFill>
                  <a:srgbClr val="000000"/>
                </a:solidFill>
                <a:latin typeface="Times New Roman" pitchFamily="18" charset="0"/>
                <a:cs typeface="Times New Roman" pitchFamily="18" charset="0"/>
              </a:rPr>
              <a:t>Interpretazione con limiti</a:t>
            </a:r>
            <a:endParaRPr kumimoji="0" lang="en-US" altLang="en-US" sz="1800" smtClean="0">
              <a:solidFill>
                <a:srgbClr val="000000"/>
              </a:solidFill>
              <a:latin typeface="Times New Roman" pitchFamily="18" charset="0"/>
              <a:cs typeface="Times New Roman" pitchFamily="18" charset="0"/>
            </a:endParaRPr>
          </a:p>
        </p:txBody>
      </p:sp>
      <p:sp>
        <p:nvSpPr>
          <p:cNvPr id="2063" name="CasellaDiTesto 30"/>
          <p:cNvSpPr txBox="1">
            <a:spLocks noChangeArrowheads="1"/>
          </p:cNvSpPr>
          <p:nvPr/>
        </p:nvSpPr>
        <p:spPr bwMode="auto">
          <a:xfrm>
            <a:off x="3825875" y="5575300"/>
            <a:ext cx="1924050" cy="1200150"/>
          </a:xfrm>
          <a:prstGeom prst="rect">
            <a:avLst/>
          </a:prstGeom>
          <a:noFill/>
          <a:ln w="9525">
            <a:noFill/>
            <a:miter lim="800000"/>
            <a:headEnd/>
            <a:tailEnd/>
          </a:ln>
        </p:spPr>
        <p:txBody>
          <a:bodyPr>
            <a:spAutoFit/>
          </a:bodyPr>
          <a:lstStyle/>
          <a:p>
            <a:pPr defTabSz="457200" eaLnBrk="1" hangingPunct="1"/>
            <a:r>
              <a:rPr kumimoji="0" lang="it-IT" altLang="en-US" sz="1800" b="1" smtClean="0">
                <a:solidFill>
                  <a:srgbClr val="3333CC"/>
                </a:solidFill>
                <a:latin typeface="Times New Roman" pitchFamily="18" charset="0"/>
                <a:cs typeface="Times New Roman" pitchFamily="18" charset="0"/>
              </a:rPr>
              <a:t>Tesi di dottorato</a:t>
            </a:r>
          </a:p>
          <a:p>
            <a:pPr defTabSz="457200" eaLnBrk="1" hangingPunct="1"/>
            <a:r>
              <a:rPr kumimoji="0" lang="it-IT" altLang="en-US" sz="1800" b="1" smtClean="0">
                <a:solidFill>
                  <a:srgbClr val="3333CC"/>
                </a:solidFill>
                <a:latin typeface="Times New Roman" pitchFamily="18" charset="0"/>
                <a:cs typeface="Times New Roman" pitchFamily="18" charset="0"/>
              </a:rPr>
              <a:t>AN e PAS</a:t>
            </a:r>
          </a:p>
          <a:p>
            <a:pPr defTabSz="457200" eaLnBrk="1" hangingPunct="1"/>
            <a:r>
              <a:rPr kumimoji="0" lang="it-IT" altLang="en-US" sz="1800" b="1" smtClean="0">
                <a:solidFill>
                  <a:srgbClr val="3333CC"/>
                </a:solidFill>
                <a:latin typeface="Times New Roman" pitchFamily="18" charset="0"/>
                <a:cs typeface="Times New Roman" pitchFamily="18" charset="0"/>
              </a:rPr>
              <a:t>in fase pre approvazione</a:t>
            </a:r>
            <a:endParaRPr kumimoji="0" lang="en-US" altLang="en-US" sz="1800" b="1" smtClean="0">
              <a:solidFill>
                <a:srgbClr val="3333CC"/>
              </a:solidFill>
              <a:latin typeface="Times New Roman" pitchFamily="18" charset="0"/>
              <a:cs typeface="Times New Roman" pitchFamily="18" charset="0"/>
            </a:endParaRPr>
          </a:p>
        </p:txBody>
      </p:sp>
      <p:sp>
        <p:nvSpPr>
          <p:cNvPr id="2064" name="CasellaDiTesto 31"/>
          <p:cNvSpPr txBox="1">
            <a:spLocks noChangeArrowheads="1"/>
          </p:cNvSpPr>
          <p:nvPr/>
        </p:nvSpPr>
        <p:spPr bwMode="auto">
          <a:xfrm>
            <a:off x="6281738" y="5399088"/>
            <a:ext cx="2789237" cy="368300"/>
          </a:xfrm>
          <a:prstGeom prst="rect">
            <a:avLst/>
          </a:prstGeom>
          <a:noFill/>
          <a:ln w="9525">
            <a:noFill/>
            <a:miter lim="800000"/>
            <a:headEnd/>
            <a:tailEnd/>
          </a:ln>
        </p:spPr>
        <p:txBody>
          <a:bodyPr>
            <a:spAutoFit/>
          </a:bodyPr>
          <a:lstStyle/>
          <a:p>
            <a:pPr defTabSz="457200" eaLnBrk="1" hangingPunct="1"/>
            <a:r>
              <a:rPr kumimoji="0" lang="it-IT" altLang="en-US" sz="1800" i="1" u="sng" smtClean="0">
                <a:solidFill>
                  <a:srgbClr val="000000"/>
                </a:solidFill>
                <a:latin typeface="Times New Roman" pitchFamily="18" charset="0"/>
                <a:cs typeface="Times New Roman" pitchFamily="18" charset="0"/>
              </a:rPr>
              <a:t>Collaborazione con teorici</a:t>
            </a:r>
            <a:endParaRPr kumimoji="0" lang="en-US" altLang="en-US" sz="1800" i="1" u="sng" smtClean="0">
              <a:solidFill>
                <a:srgbClr val="000000"/>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43000" y="1154112"/>
            <a:ext cx="8001000" cy="1224015"/>
          </a:xfrm>
        </p:spPr>
        <p:txBody>
          <a:bodyPr>
            <a:normAutofit fontScale="77500" lnSpcReduction="20000"/>
          </a:bodyPr>
          <a:lstStyle/>
          <a:p>
            <a:r>
              <a:rPr lang="en-US" dirty="0" smtClean="0"/>
              <a:t>317 </a:t>
            </a:r>
            <a:r>
              <a:rPr lang="en-US" dirty="0" err="1" smtClean="0"/>
              <a:t>pubblicazioni</a:t>
            </a:r>
            <a:r>
              <a:rPr lang="en-US" dirty="0" smtClean="0"/>
              <a:t> </a:t>
            </a:r>
            <a:r>
              <a:rPr lang="en-US" dirty="0" err="1" smtClean="0"/>
              <a:t>basate</a:t>
            </a:r>
            <a:r>
              <a:rPr lang="en-US" dirty="0" smtClean="0"/>
              <a:t> </a:t>
            </a:r>
            <a:r>
              <a:rPr lang="en-US" dirty="0" err="1" smtClean="0"/>
              <a:t>su</a:t>
            </a:r>
            <a:r>
              <a:rPr lang="en-US" dirty="0" smtClean="0"/>
              <a:t> </a:t>
            </a:r>
            <a:r>
              <a:rPr lang="en-US" dirty="0" err="1" smtClean="0"/>
              <a:t>dati</a:t>
            </a:r>
            <a:r>
              <a:rPr lang="en-US" dirty="0" smtClean="0"/>
              <a:t>; 33 in via </a:t>
            </a:r>
            <a:r>
              <a:rPr lang="en-US" dirty="0" err="1" smtClean="0"/>
              <a:t>di</a:t>
            </a:r>
            <a:r>
              <a:rPr lang="en-US" dirty="0" smtClean="0"/>
              <a:t> </a:t>
            </a:r>
            <a:r>
              <a:rPr lang="en-US" dirty="0" err="1" smtClean="0"/>
              <a:t>completamento</a:t>
            </a:r>
            <a:r>
              <a:rPr lang="en-US" dirty="0" smtClean="0"/>
              <a:t> </a:t>
            </a:r>
          </a:p>
          <a:p>
            <a:r>
              <a:rPr lang="en-US" dirty="0" smtClean="0"/>
              <a:t>Higgs discovery paper: 2084 </a:t>
            </a:r>
            <a:r>
              <a:rPr lang="en-US" dirty="0" err="1" smtClean="0"/>
              <a:t>citazioni</a:t>
            </a:r>
            <a:r>
              <a:rPr lang="en-US" dirty="0" smtClean="0"/>
              <a:t> (4-7-2014)</a:t>
            </a:r>
          </a:p>
          <a:p>
            <a:endParaRPr lang="en-US" dirty="0"/>
          </a:p>
        </p:txBody>
      </p:sp>
      <p:sp>
        <p:nvSpPr>
          <p:cNvPr id="4" name="Title 3"/>
          <p:cNvSpPr>
            <a:spLocks noGrp="1"/>
          </p:cNvSpPr>
          <p:nvPr>
            <p:ph type="title"/>
          </p:nvPr>
        </p:nvSpPr>
        <p:spPr>
          <a:solidFill>
            <a:srgbClr val="66FFFF"/>
          </a:solidFill>
        </p:spPr>
        <p:txBody>
          <a:bodyPr/>
          <a:lstStyle/>
          <a:p>
            <a:r>
              <a:rPr lang="en-US" dirty="0" err="1" smtClean="0">
                <a:solidFill>
                  <a:srgbClr val="0000FF"/>
                </a:solidFill>
                <a:latin typeface="Times New Roman" pitchFamily="18" charset="0"/>
                <a:cs typeface="Times New Roman" pitchFamily="18" charset="0"/>
              </a:rPr>
              <a:t>Risultati</a:t>
            </a:r>
            <a:r>
              <a:rPr lang="en-US" dirty="0" smtClean="0">
                <a:solidFill>
                  <a:srgbClr val="0000FF"/>
                </a:solidFill>
                <a:latin typeface="Times New Roman" pitchFamily="18" charset="0"/>
                <a:cs typeface="Times New Roman" pitchFamily="18" charset="0"/>
              </a:rPr>
              <a:t> </a:t>
            </a:r>
            <a:r>
              <a:rPr lang="en-US" dirty="0" err="1" smtClean="0">
                <a:solidFill>
                  <a:srgbClr val="0000FF"/>
                </a:solidFill>
                <a:latin typeface="Times New Roman" pitchFamily="18" charset="0"/>
                <a:cs typeface="Times New Roman" pitchFamily="18" charset="0"/>
              </a:rPr>
              <a:t>di</a:t>
            </a:r>
            <a:r>
              <a:rPr lang="en-US" dirty="0" smtClean="0">
                <a:solidFill>
                  <a:srgbClr val="0000FF"/>
                </a:solidFill>
                <a:latin typeface="Times New Roman" pitchFamily="18" charset="0"/>
                <a:cs typeface="Times New Roman" pitchFamily="18" charset="0"/>
              </a:rPr>
              <a:t> </a:t>
            </a:r>
            <a:r>
              <a:rPr lang="en-US" dirty="0" err="1" smtClean="0">
                <a:solidFill>
                  <a:srgbClr val="0000FF"/>
                </a:solidFill>
                <a:latin typeface="Times New Roman" pitchFamily="18" charset="0"/>
                <a:cs typeface="Times New Roman" pitchFamily="18" charset="0"/>
              </a:rPr>
              <a:t>Fisica</a:t>
            </a:r>
            <a:endParaRPr lang="en-US" dirty="0">
              <a:solidFill>
                <a:srgbClr val="0000FF"/>
              </a:solidFill>
              <a:latin typeface="Times New Roman" pitchFamily="18" charset="0"/>
              <a:cs typeface="Times New Roman" pitchFamily="18" charset="0"/>
            </a:endParaRPr>
          </a:p>
        </p:txBody>
      </p:sp>
      <p:pic>
        <p:nvPicPr>
          <p:cNvPr id="64513" name="Picture 1"/>
          <p:cNvPicPr>
            <a:picLocks noChangeAspect="1" noChangeArrowheads="1"/>
          </p:cNvPicPr>
          <p:nvPr/>
        </p:nvPicPr>
        <p:blipFill>
          <a:blip r:embed="rId2" cstate="print"/>
          <a:srcRect/>
          <a:stretch>
            <a:fillRect/>
          </a:stretch>
        </p:blipFill>
        <p:spPr bwMode="auto">
          <a:xfrm>
            <a:off x="1323974" y="2378127"/>
            <a:ext cx="4391026" cy="4327473"/>
          </a:xfrm>
          <a:prstGeom prst="rect">
            <a:avLst/>
          </a:prstGeom>
          <a:noFill/>
          <a:ln w="9525">
            <a:noFill/>
            <a:miter lim="800000"/>
            <a:headEnd/>
            <a:tailEnd/>
          </a:ln>
        </p:spPr>
      </p:pic>
      <p:pic>
        <p:nvPicPr>
          <p:cNvPr id="64514" name="Picture 2"/>
          <p:cNvPicPr>
            <a:picLocks noChangeAspect="1" noChangeArrowheads="1"/>
          </p:cNvPicPr>
          <p:nvPr/>
        </p:nvPicPr>
        <p:blipFill>
          <a:blip r:embed="rId3" cstate="print"/>
          <a:srcRect/>
          <a:stretch>
            <a:fillRect/>
          </a:stretch>
        </p:blipFill>
        <p:spPr bwMode="auto">
          <a:xfrm>
            <a:off x="1752600" y="3009900"/>
            <a:ext cx="1752600" cy="1562100"/>
          </a:xfrm>
          <a:prstGeom prst="rect">
            <a:avLst/>
          </a:prstGeom>
          <a:noFill/>
          <a:ln w="9525">
            <a:noFill/>
            <a:miter lim="800000"/>
            <a:headEnd/>
            <a:tailEnd/>
          </a:ln>
        </p:spPr>
      </p:pic>
      <p:sp>
        <p:nvSpPr>
          <p:cNvPr id="6" name="TextBox 5"/>
          <p:cNvSpPr txBox="1"/>
          <p:nvPr/>
        </p:nvSpPr>
        <p:spPr>
          <a:xfrm>
            <a:off x="5334000" y="3429000"/>
            <a:ext cx="3810000" cy="1477328"/>
          </a:xfrm>
          <a:prstGeom prst="rect">
            <a:avLst/>
          </a:prstGeom>
          <a:noFill/>
        </p:spPr>
        <p:txBody>
          <a:bodyPr wrap="square" rtlCol="0">
            <a:spAutoFit/>
          </a:bodyPr>
          <a:lstStyle/>
          <a:p>
            <a:r>
              <a:rPr lang="en-US" sz="1800" dirty="0" err="1" smtClean="0">
                <a:solidFill>
                  <a:srgbClr val="003399"/>
                </a:solidFill>
                <a:latin typeface="Times New Roman" pitchFamily="18" charset="0"/>
                <a:cs typeface="Times New Roman" pitchFamily="18" charset="0"/>
              </a:rPr>
              <a:t>Molte</a:t>
            </a:r>
            <a:r>
              <a:rPr lang="en-US" sz="1800" dirty="0" smtClean="0">
                <a:solidFill>
                  <a:srgbClr val="003399"/>
                </a:solidFill>
                <a:latin typeface="Times New Roman" pitchFamily="18" charset="0"/>
                <a:cs typeface="Times New Roman" pitchFamily="18" charset="0"/>
              </a:rPr>
              <a:t> </a:t>
            </a:r>
            <a:r>
              <a:rPr lang="en-US" sz="1800" dirty="0" err="1" smtClean="0">
                <a:solidFill>
                  <a:srgbClr val="003399"/>
                </a:solidFill>
                <a:latin typeface="Times New Roman" pitchFamily="18" charset="0"/>
                <a:cs typeface="Times New Roman" pitchFamily="18" charset="0"/>
              </a:rPr>
              <a:t>attività</a:t>
            </a:r>
            <a:r>
              <a:rPr lang="en-US" sz="1800" dirty="0" smtClean="0">
                <a:solidFill>
                  <a:srgbClr val="003399"/>
                </a:solidFill>
                <a:latin typeface="Times New Roman" pitchFamily="18" charset="0"/>
                <a:cs typeface="Times New Roman" pitchFamily="18" charset="0"/>
              </a:rPr>
              <a:t> in </a:t>
            </a:r>
            <a:r>
              <a:rPr lang="en-US" sz="1800" dirty="0" err="1" smtClean="0">
                <a:solidFill>
                  <a:srgbClr val="003399"/>
                </a:solidFill>
                <a:latin typeface="Times New Roman" pitchFamily="18" charset="0"/>
                <a:cs typeface="Times New Roman" pitchFamily="18" charset="0"/>
              </a:rPr>
              <a:t>corso</a:t>
            </a:r>
            <a:r>
              <a:rPr lang="en-US" sz="1800" dirty="0" smtClean="0">
                <a:solidFill>
                  <a:srgbClr val="003399"/>
                </a:solidFill>
                <a:latin typeface="Times New Roman" pitchFamily="18" charset="0"/>
                <a:cs typeface="Times New Roman" pitchFamily="18" charset="0"/>
              </a:rPr>
              <a:t> a </a:t>
            </a:r>
            <a:r>
              <a:rPr lang="en-US" sz="1800" dirty="0" err="1" smtClean="0">
                <a:solidFill>
                  <a:srgbClr val="003399"/>
                </a:solidFill>
                <a:latin typeface="Times New Roman" pitchFamily="18" charset="0"/>
                <a:cs typeface="Times New Roman" pitchFamily="18" charset="0"/>
              </a:rPr>
              <a:t>Padova</a:t>
            </a:r>
            <a:r>
              <a:rPr lang="en-US" sz="1800" dirty="0" smtClean="0">
                <a:solidFill>
                  <a:srgbClr val="003399"/>
                </a:solidFill>
                <a:latin typeface="Times New Roman" pitchFamily="18" charset="0"/>
                <a:cs typeface="Times New Roman" pitchFamily="18" charset="0"/>
              </a:rPr>
              <a:t>            ( non </a:t>
            </a:r>
            <a:r>
              <a:rPr lang="en-US" sz="1800" dirty="0" err="1" smtClean="0">
                <a:solidFill>
                  <a:srgbClr val="003399"/>
                </a:solidFill>
                <a:latin typeface="Times New Roman" pitchFamily="18" charset="0"/>
                <a:cs typeface="Times New Roman" pitchFamily="18" charset="0"/>
              </a:rPr>
              <a:t>ancora</a:t>
            </a:r>
            <a:r>
              <a:rPr lang="en-US" sz="1800" dirty="0" smtClean="0">
                <a:solidFill>
                  <a:srgbClr val="003399"/>
                </a:solidFill>
                <a:latin typeface="Times New Roman" pitchFamily="18" charset="0"/>
                <a:cs typeface="Times New Roman" pitchFamily="18" charset="0"/>
              </a:rPr>
              <a:t> </a:t>
            </a:r>
            <a:r>
              <a:rPr lang="en-US" sz="1800" dirty="0" err="1" smtClean="0">
                <a:solidFill>
                  <a:srgbClr val="003399"/>
                </a:solidFill>
                <a:latin typeface="Times New Roman" pitchFamily="18" charset="0"/>
                <a:cs typeface="Times New Roman" pitchFamily="18" charset="0"/>
              </a:rPr>
              <a:t>pubbliche</a:t>
            </a:r>
            <a:r>
              <a:rPr lang="en-US" sz="1800" dirty="0" smtClean="0">
                <a:solidFill>
                  <a:srgbClr val="003399"/>
                </a:solidFill>
                <a:latin typeface="Times New Roman" pitchFamily="18" charset="0"/>
                <a:cs typeface="Times New Roman" pitchFamily="18" charset="0"/>
              </a:rPr>
              <a:t>) in:</a:t>
            </a:r>
          </a:p>
          <a:p>
            <a:r>
              <a:rPr lang="en-US" sz="1800" dirty="0" smtClean="0">
                <a:solidFill>
                  <a:srgbClr val="003399"/>
                </a:solidFill>
                <a:latin typeface="Times New Roman" pitchFamily="18" charset="0"/>
                <a:cs typeface="Times New Roman" pitchFamily="18" charset="0"/>
              </a:rPr>
              <a:t>Higgs </a:t>
            </a:r>
            <a:r>
              <a:rPr lang="en-US" sz="1800" dirty="0" err="1" smtClean="0">
                <a:solidFill>
                  <a:srgbClr val="003399"/>
                </a:solidFill>
                <a:latin typeface="Times New Roman" pitchFamily="18" charset="0"/>
                <a:cs typeface="Times New Roman" pitchFamily="18" charset="0"/>
              </a:rPr>
              <a:t>oltre</a:t>
            </a:r>
            <a:r>
              <a:rPr lang="en-US" sz="1800" dirty="0" smtClean="0">
                <a:solidFill>
                  <a:srgbClr val="003399"/>
                </a:solidFill>
                <a:latin typeface="Times New Roman" pitchFamily="18" charset="0"/>
                <a:cs typeface="Times New Roman" pitchFamily="18" charset="0"/>
              </a:rPr>
              <a:t> MS</a:t>
            </a:r>
          </a:p>
          <a:p>
            <a:r>
              <a:rPr lang="en-US" sz="1800" dirty="0" smtClean="0">
                <a:solidFill>
                  <a:srgbClr val="003399"/>
                </a:solidFill>
                <a:latin typeface="Times New Roman" pitchFamily="18" charset="0"/>
                <a:cs typeface="Times New Roman" pitchFamily="18" charset="0"/>
              </a:rPr>
              <a:t>B-Physics</a:t>
            </a:r>
          </a:p>
          <a:p>
            <a:r>
              <a:rPr lang="en-US" sz="1800" dirty="0" err="1" smtClean="0">
                <a:solidFill>
                  <a:srgbClr val="003399"/>
                </a:solidFill>
                <a:latin typeface="Times New Roman" pitchFamily="18" charset="0"/>
                <a:cs typeface="Times New Roman" pitchFamily="18" charset="0"/>
              </a:rPr>
              <a:t>Misure</a:t>
            </a:r>
            <a:r>
              <a:rPr lang="en-US" sz="1800" dirty="0" smtClean="0">
                <a:solidFill>
                  <a:srgbClr val="003399"/>
                </a:solidFill>
                <a:latin typeface="Times New Roman" pitchFamily="18" charset="0"/>
                <a:cs typeface="Times New Roman" pitchFamily="18" charset="0"/>
              </a:rPr>
              <a:t> </a:t>
            </a:r>
            <a:r>
              <a:rPr lang="en-US" sz="1800" dirty="0" err="1" smtClean="0">
                <a:solidFill>
                  <a:srgbClr val="003399"/>
                </a:solidFill>
                <a:latin typeface="Times New Roman" pitchFamily="18" charset="0"/>
                <a:cs typeface="Times New Roman" pitchFamily="18" charset="0"/>
              </a:rPr>
              <a:t>ttbar</a:t>
            </a:r>
            <a:r>
              <a:rPr lang="en-US" sz="1800" dirty="0" smtClean="0">
                <a:solidFill>
                  <a:srgbClr val="003399"/>
                </a:solidFill>
                <a:latin typeface="Times New Roman" pitchFamily="18" charset="0"/>
                <a:cs typeface="Times New Roman" pitchFamily="18" charset="0"/>
              </a:rPr>
              <a:t> con </a:t>
            </a:r>
            <a:r>
              <a:rPr lang="en-US" sz="1800" dirty="0" err="1" smtClean="0">
                <a:solidFill>
                  <a:srgbClr val="003399"/>
                </a:solidFill>
                <a:latin typeface="Times New Roman" pitchFamily="18" charset="0"/>
                <a:cs typeface="Times New Roman" pitchFamily="18" charset="0"/>
              </a:rPr>
              <a:t>nuova</a:t>
            </a:r>
            <a:r>
              <a:rPr lang="en-US" sz="1800" dirty="0" smtClean="0">
                <a:solidFill>
                  <a:srgbClr val="003399"/>
                </a:solidFill>
                <a:latin typeface="Times New Roman" pitchFamily="18" charset="0"/>
                <a:cs typeface="Times New Roman" pitchFamily="18" charset="0"/>
              </a:rPr>
              <a:t> </a:t>
            </a:r>
            <a:r>
              <a:rPr lang="en-US" sz="1800" dirty="0" err="1" smtClean="0">
                <a:solidFill>
                  <a:srgbClr val="003399"/>
                </a:solidFill>
                <a:latin typeface="Times New Roman" pitchFamily="18" charset="0"/>
                <a:cs typeface="Times New Roman" pitchFamily="18" charset="0"/>
              </a:rPr>
              <a:t>Fisica</a:t>
            </a:r>
            <a:r>
              <a:rPr lang="en-US" sz="1800" dirty="0" smtClean="0">
                <a:solidFill>
                  <a:srgbClr val="003399"/>
                </a:solidFill>
                <a:latin typeface="Times New Roman" pitchFamily="18" charset="0"/>
                <a:cs typeface="Times New Roman" pitchFamily="18" charset="0"/>
              </a:rPr>
              <a:t> </a:t>
            </a:r>
            <a:r>
              <a:rPr lang="en-US" sz="1800" dirty="0" err="1" smtClean="0">
                <a:solidFill>
                  <a:srgbClr val="003399"/>
                </a:solidFill>
                <a:latin typeface="Times New Roman" pitchFamily="18" charset="0"/>
                <a:cs typeface="Times New Roman" pitchFamily="18" charset="0"/>
              </a:rPr>
              <a:t>connessa</a:t>
            </a:r>
            <a:endParaRPr lang="it-IT" sz="1800" dirty="0">
              <a:solidFill>
                <a:srgbClr val="003399"/>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10717088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0F5BFA10-101B-482D-96D5-661A424425FE}" type="slidenum">
              <a:rPr lang="en-US" altLang="en-US"/>
              <a:pPr/>
              <a:t>8</a:t>
            </a:fld>
            <a:endParaRPr lang="en-US" altLang="en-US"/>
          </a:p>
        </p:txBody>
      </p:sp>
      <p:sp>
        <p:nvSpPr>
          <p:cNvPr id="1170434" name="Rectangle 2"/>
          <p:cNvSpPr>
            <a:spLocks noGrp="1" noChangeArrowheads="1"/>
          </p:cNvSpPr>
          <p:nvPr>
            <p:ph type="title"/>
          </p:nvPr>
        </p:nvSpPr>
        <p:spPr/>
        <p:txBody>
          <a:bodyPr/>
          <a:lstStyle/>
          <a:p>
            <a:r>
              <a:rPr lang="en-US" dirty="0" err="1" smtClean="0"/>
              <a:t>Attivita</a:t>
            </a:r>
            <a:r>
              <a:rPr lang="en-US" dirty="0" smtClean="0"/>
              <a:t>’ </a:t>
            </a:r>
            <a:r>
              <a:rPr lang="en-US" dirty="0" err="1" smtClean="0"/>
              <a:t>padovane</a:t>
            </a:r>
            <a:r>
              <a:rPr lang="en-US" dirty="0" smtClean="0"/>
              <a:t> &amp; </a:t>
            </a:r>
            <a:r>
              <a:rPr lang="en-US" dirty="0" err="1" smtClean="0"/>
              <a:t>responsabilita</a:t>
            </a:r>
            <a:r>
              <a:rPr lang="en-US" dirty="0" smtClean="0"/>
              <a:t>’</a:t>
            </a:r>
            <a:endParaRPr lang="it-IT" dirty="0"/>
          </a:p>
        </p:txBody>
      </p:sp>
      <p:sp>
        <p:nvSpPr>
          <p:cNvPr id="1170440" name="Text Box 8"/>
          <p:cNvSpPr txBox="1">
            <a:spLocks noChangeArrowheads="1"/>
          </p:cNvSpPr>
          <p:nvPr/>
        </p:nvSpPr>
        <p:spPr bwMode="auto">
          <a:xfrm>
            <a:off x="0" y="914406"/>
            <a:ext cx="5532284" cy="5632311"/>
          </a:xfrm>
          <a:prstGeom prst="rect">
            <a:avLst/>
          </a:prstGeom>
          <a:noFill/>
          <a:ln w="9525">
            <a:noFill/>
            <a:miter lim="800000"/>
            <a:headEnd/>
            <a:tailEnd/>
          </a:ln>
          <a:effectLst/>
        </p:spPr>
        <p:txBody>
          <a:bodyPr wrap="none">
            <a:spAutoFit/>
          </a:bodyPr>
          <a:lstStyle/>
          <a:p>
            <a:pPr>
              <a:buFontTx/>
              <a:buChar char="-"/>
            </a:pPr>
            <a:r>
              <a:rPr lang="en-US" sz="1800" b="1" dirty="0" smtClean="0"/>
              <a:t>Commissioning/</a:t>
            </a:r>
            <a:r>
              <a:rPr lang="en-US" sz="1800" b="1" dirty="0" err="1" smtClean="0"/>
              <a:t>controllo</a:t>
            </a:r>
            <a:r>
              <a:rPr lang="en-US" sz="1800" b="1" dirty="0" smtClean="0"/>
              <a:t>  </a:t>
            </a:r>
            <a:r>
              <a:rPr lang="en-US" sz="1800" b="1" dirty="0" err="1"/>
              <a:t>rivelatore</a:t>
            </a:r>
            <a:r>
              <a:rPr lang="en-US" sz="1800" b="1" dirty="0"/>
              <a:t> DT </a:t>
            </a:r>
            <a:r>
              <a:rPr lang="en-US" sz="1800" b="1" dirty="0" smtClean="0"/>
              <a:t>:</a:t>
            </a:r>
            <a:endParaRPr lang="en-US" sz="1800" b="1" dirty="0"/>
          </a:p>
          <a:p>
            <a:r>
              <a:rPr lang="en-US" sz="1800" b="1" dirty="0"/>
              <a:t>             - local trigger sync., time calibrations, </a:t>
            </a:r>
          </a:p>
          <a:p>
            <a:r>
              <a:rPr lang="en-US" sz="1800" b="1" dirty="0"/>
              <a:t>                 on-line / off-line </a:t>
            </a:r>
            <a:r>
              <a:rPr lang="en-US" sz="1800" b="1" dirty="0" err="1" smtClean="0"/>
              <a:t>DataQualityMonitoring</a:t>
            </a:r>
            <a:endParaRPr lang="en-US" sz="1800" b="1" dirty="0"/>
          </a:p>
          <a:p>
            <a:pPr>
              <a:buFontTx/>
              <a:buChar char="-"/>
            </a:pPr>
            <a:endParaRPr lang="en-US" sz="1800" b="1" dirty="0" smtClean="0"/>
          </a:p>
          <a:p>
            <a:pPr>
              <a:buFontTx/>
              <a:buChar char="-"/>
            </a:pPr>
            <a:r>
              <a:rPr lang="en-US" sz="1800" b="1" dirty="0" err="1" smtClean="0"/>
              <a:t>Sviluppi</a:t>
            </a:r>
            <a:r>
              <a:rPr lang="en-US" sz="1800" b="1" dirty="0" smtClean="0"/>
              <a:t> / maintenance </a:t>
            </a:r>
            <a:r>
              <a:rPr lang="en-US" sz="1800" b="1" dirty="0"/>
              <a:t>DT DAQ / </a:t>
            </a:r>
            <a:r>
              <a:rPr lang="en-US" sz="1800" b="1" dirty="0" smtClean="0"/>
              <a:t>DCS</a:t>
            </a:r>
            <a:endParaRPr lang="en-US" sz="1800" b="1" dirty="0"/>
          </a:p>
          <a:p>
            <a:pPr>
              <a:buFontTx/>
              <a:buChar char="-"/>
            </a:pPr>
            <a:endParaRPr lang="en-US" sz="1800" b="1" dirty="0" smtClean="0"/>
          </a:p>
          <a:p>
            <a:pPr>
              <a:buFontTx/>
              <a:buChar char="-"/>
            </a:pPr>
            <a:r>
              <a:rPr lang="en-US" sz="1800" b="1" dirty="0" smtClean="0"/>
              <a:t>Physics Performance, data </a:t>
            </a:r>
            <a:r>
              <a:rPr lang="en-US" sz="1800" b="1" dirty="0"/>
              <a:t>certification</a:t>
            </a:r>
          </a:p>
          <a:p>
            <a:endParaRPr lang="en-US" sz="1800" b="1" dirty="0"/>
          </a:p>
          <a:p>
            <a:pPr>
              <a:buFontTx/>
              <a:buChar char="-"/>
            </a:pPr>
            <a:r>
              <a:rPr lang="en-US" sz="1800" b="1" dirty="0"/>
              <a:t>DT &amp; Tracker offline </a:t>
            </a:r>
            <a:r>
              <a:rPr lang="en-US" sz="1800" b="1" dirty="0" smtClean="0"/>
              <a:t>Databases</a:t>
            </a:r>
          </a:p>
          <a:p>
            <a:pPr>
              <a:buFontTx/>
              <a:buChar char="-"/>
            </a:pPr>
            <a:endParaRPr lang="en-US" sz="1800" b="1" dirty="0" smtClean="0"/>
          </a:p>
          <a:p>
            <a:pPr>
              <a:buFontTx/>
              <a:buChar char="-"/>
            </a:pPr>
            <a:r>
              <a:rPr lang="en-US" sz="1800" b="1" dirty="0" smtClean="0"/>
              <a:t>TK </a:t>
            </a:r>
            <a:r>
              <a:rPr lang="en-US" sz="1800" b="1" dirty="0" err="1" smtClean="0"/>
              <a:t>techn</a:t>
            </a:r>
            <a:r>
              <a:rPr lang="en-US" sz="1800" b="1" dirty="0" smtClean="0"/>
              <a:t>. coordination</a:t>
            </a:r>
            <a:endParaRPr lang="en-US" sz="1800" b="1" dirty="0"/>
          </a:p>
          <a:p>
            <a:endParaRPr lang="en-US" sz="1800" b="1" dirty="0"/>
          </a:p>
          <a:p>
            <a:pPr>
              <a:buFontTx/>
              <a:buChar char="-"/>
            </a:pPr>
            <a:r>
              <a:rPr lang="en-US" sz="1800" b="1" dirty="0"/>
              <a:t>Tier2 operations, data management</a:t>
            </a:r>
          </a:p>
          <a:p>
            <a:endParaRPr lang="en-US" sz="1800" b="1" dirty="0" smtClean="0"/>
          </a:p>
          <a:p>
            <a:pPr>
              <a:buFontTx/>
              <a:buChar char="-"/>
            </a:pPr>
            <a:r>
              <a:rPr lang="en-US" sz="1800" b="1" dirty="0" smtClean="0"/>
              <a:t> </a:t>
            </a:r>
            <a:r>
              <a:rPr lang="en-US" sz="1800" b="1" dirty="0" err="1" smtClean="0"/>
              <a:t>attivita</a:t>
            </a:r>
            <a:r>
              <a:rPr lang="en-US" sz="1800" b="1" dirty="0" smtClean="0"/>
              <a:t>’ per “</a:t>
            </a:r>
            <a:r>
              <a:rPr lang="en-US" sz="1800" b="1" dirty="0" err="1" smtClean="0"/>
              <a:t>LongShutdown</a:t>
            </a:r>
            <a:r>
              <a:rPr lang="en-US" sz="1800" b="1" dirty="0" smtClean="0"/>
              <a:t> 1” </a:t>
            </a:r>
          </a:p>
          <a:p>
            <a:endParaRPr lang="en-US" sz="1800" b="1" dirty="0"/>
          </a:p>
          <a:p>
            <a:pPr>
              <a:buFontTx/>
              <a:buChar char="-"/>
            </a:pPr>
            <a:r>
              <a:rPr lang="en-US" sz="1800" b="1" dirty="0"/>
              <a:t> </a:t>
            </a:r>
            <a:r>
              <a:rPr lang="en-US" sz="1800" b="1" dirty="0" err="1"/>
              <a:t>simulazioni</a:t>
            </a:r>
            <a:r>
              <a:rPr lang="en-US" sz="1800" b="1" dirty="0"/>
              <a:t> per </a:t>
            </a:r>
            <a:r>
              <a:rPr lang="en-US" sz="1800" b="1" dirty="0" smtClean="0"/>
              <a:t>upgrade/HL-LHC</a:t>
            </a:r>
            <a:endParaRPr lang="en-US" sz="1800" b="1" dirty="0"/>
          </a:p>
          <a:p>
            <a:endParaRPr lang="en-US" sz="1800" b="1" dirty="0"/>
          </a:p>
          <a:p>
            <a:r>
              <a:rPr lang="en-US" sz="1800" b="1" dirty="0"/>
              <a:t>- </a:t>
            </a:r>
            <a:r>
              <a:rPr lang="en-US" sz="1800" b="1" dirty="0" err="1" smtClean="0"/>
              <a:t>Convenership</a:t>
            </a:r>
            <a:r>
              <a:rPr lang="en-US" sz="1800" b="1" dirty="0" smtClean="0"/>
              <a:t> </a:t>
            </a:r>
            <a:r>
              <a:rPr lang="en-US" sz="1800" b="1" dirty="0" err="1"/>
              <a:t>di</a:t>
            </a:r>
            <a:r>
              <a:rPr lang="en-US" sz="1800" b="1" dirty="0"/>
              <a:t> </a:t>
            </a:r>
            <a:r>
              <a:rPr lang="en-US" sz="1800" b="1" dirty="0" err="1" smtClean="0"/>
              <a:t>fisica</a:t>
            </a:r>
            <a:r>
              <a:rPr lang="en-US" sz="1800" b="1" dirty="0" smtClean="0"/>
              <a:t>   </a:t>
            </a:r>
            <a:endParaRPr lang="en-US" sz="1800" b="1" dirty="0"/>
          </a:p>
          <a:p>
            <a:r>
              <a:rPr lang="en-US" sz="1800" b="1" dirty="0"/>
              <a:t> </a:t>
            </a:r>
            <a:endParaRPr lang="it-IT" sz="1800" b="1" dirty="0"/>
          </a:p>
        </p:txBody>
      </p:sp>
      <p:graphicFrame>
        <p:nvGraphicFramePr>
          <p:cNvPr id="9" name="Table 8"/>
          <p:cNvGraphicFramePr>
            <a:graphicFrameLocks noGrp="1"/>
          </p:cNvGraphicFramePr>
          <p:nvPr/>
        </p:nvGraphicFramePr>
        <p:xfrm>
          <a:off x="4572000" y="2286000"/>
          <a:ext cx="3810000" cy="3657600"/>
        </p:xfrm>
        <a:graphic>
          <a:graphicData uri="http://schemas.openxmlformats.org/drawingml/2006/table">
            <a:tbl>
              <a:tblPr/>
              <a:tblGrid>
                <a:gridCol w="3810000"/>
              </a:tblGrid>
              <a:tr h="304800">
                <a:tc>
                  <a:txBody>
                    <a:bodyPr/>
                    <a:lstStyle/>
                    <a:p>
                      <a:pPr algn="l" fontAlgn="b"/>
                      <a:r>
                        <a:rPr lang="it-IT" sz="1200" b="0" i="0" u="none" strike="noStrike" dirty="0">
                          <a:solidFill>
                            <a:srgbClr val="000000"/>
                          </a:solidFill>
                          <a:latin typeface="Calibri"/>
                        </a:rPr>
                        <a:t>Roberto Carlin                Trigg. Coordinator</a:t>
                      </a:r>
                    </a:p>
                  </a:txBody>
                  <a:tcPr marL="9525" marR="9525" marT="9525" marB="0" anchor="b">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2F2F2"/>
                    </a:solidFill>
                  </a:tcPr>
                </a:tc>
              </a:tr>
              <a:tr h="304800">
                <a:tc>
                  <a:txBody>
                    <a:bodyPr/>
                    <a:lstStyle/>
                    <a:p>
                      <a:pPr algn="l" fontAlgn="b"/>
                      <a:r>
                        <a:rPr lang="it-IT" sz="1200" b="0" i="0" u="none" strike="noStrike">
                          <a:solidFill>
                            <a:srgbClr val="000000"/>
                          </a:solidFill>
                          <a:latin typeface="Calibri"/>
                        </a:rPr>
                        <a:t>Patrizia Azzi           Convener  Phys. Analysis Gr. B2G</a:t>
                      </a:r>
                    </a:p>
                  </a:txBody>
                  <a:tcPr marL="9525" marR="9525" marT="9525" marB="0" anchor="b">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2F2F2"/>
                    </a:solidFill>
                  </a:tcPr>
                </a:tc>
              </a:tr>
              <a:tr h="304800">
                <a:tc>
                  <a:txBody>
                    <a:bodyPr/>
                    <a:lstStyle/>
                    <a:p>
                      <a:pPr algn="l" fontAlgn="b"/>
                      <a:r>
                        <a:rPr lang="it-IT" sz="1200" b="0" i="0" u="none" strike="noStrike">
                          <a:solidFill>
                            <a:srgbClr val="000000"/>
                          </a:solidFill>
                          <a:latin typeface="Calibri"/>
                        </a:rPr>
                        <a:t>Sandro Ventura         DT-DAQ resp</a:t>
                      </a:r>
                    </a:p>
                  </a:txBody>
                  <a:tcPr marL="9525" marR="9525" marT="9525" marB="0" anchor="b">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2F2F2"/>
                    </a:solidFill>
                  </a:tcPr>
                </a:tc>
              </a:tr>
              <a:tr h="304800">
                <a:tc>
                  <a:txBody>
                    <a:bodyPr/>
                    <a:lstStyle/>
                    <a:p>
                      <a:pPr algn="l" fontAlgn="b"/>
                      <a:r>
                        <a:rPr lang="it-IT" sz="1200" b="0" i="0" u="none" strike="noStrike" dirty="0">
                          <a:solidFill>
                            <a:srgbClr val="000000"/>
                          </a:solidFill>
                          <a:latin typeface="Calibri"/>
                        </a:rPr>
                        <a:t>Marco Bellato           DT-DCS resp</a:t>
                      </a:r>
                    </a:p>
                  </a:txBody>
                  <a:tcPr marL="9525" marR="9525" marT="9525" marB="0" anchor="b">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2F2F2"/>
                    </a:solidFill>
                  </a:tcPr>
                </a:tc>
              </a:tr>
              <a:tr h="304800">
                <a:tc>
                  <a:txBody>
                    <a:bodyPr/>
                    <a:lstStyle/>
                    <a:p>
                      <a:pPr algn="l" fontAlgn="b"/>
                      <a:r>
                        <a:rPr lang="it-IT" sz="1200" b="0" i="0" u="none" strike="noStrike">
                          <a:solidFill>
                            <a:srgbClr val="000000"/>
                          </a:solidFill>
                          <a:latin typeface="Calibri"/>
                        </a:rPr>
                        <a:t>Fabio Montecassiano DT electr.coord</a:t>
                      </a:r>
                    </a:p>
                  </a:txBody>
                  <a:tcPr marL="9525" marR="9525" marT="9525" marB="0" anchor="b">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2F2F2"/>
                    </a:solidFill>
                  </a:tcPr>
                </a:tc>
              </a:tr>
              <a:tr h="304800">
                <a:tc>
                  <a:txBody>
                    <a:bodyPr/>
                    <a:lstStyle/>
                    <a:p>
                      <a:pPr algn="l" fontAlgn="b"/>
                      <a:r>
                        <a:rPr lang="it-IT" sz="1200" b="0" i="0" u="none" strike="noStrike">
                          <a:solidFill>
                            <a:srgbClr val="000000"/>
                          </a:solidFill>
                          <a:latin typeface="Calibri"/>
                        </a:rPr>
                        <a:t>Mario Galanti BPH PAG. subconv.</a:t>
                      </a:r>
                    </a:p>
                  </a:txBody>
                  <a:tcPr marL="9525" marR="9525" marT="9525" marB="0" anchor="b">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2F2F2"/>
                    </a:solidFill>
                  </a:tcPr>
                </a:tc>
              </a:tr>
              <a:tr h="304800">
                <a:tc>
                  <a:txBody>
                    <a:bodyPr/>
                    <a:lstStyle/>
                    <a:p>
                      <a:pPr algn="l" fontAlgn="b"/>
                      <a:r>
                        <a:rPr lang="it-IT" sz="1200" b="0" i="0" u="none" strike="noStrike">
                          <a:solidFill>
                            <a:srgbClr val="000000"/>
                          </a:solidFill>
                          <a:latin typeface="Calibri"/>
                        </a:rPr>
                        <a:t>Martino Margoni       BPH PAG subconv.</a:t>
                      </a:r>
                    </a:p>
                  </a:txBody>
                  <a:tcPr marL="9525" marR="9525" marT="9525" marB="0" anchor="b">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2F2F2"/>
                    </a:solidFill>
                  </a:tcPr>
                </a:tc>
              </a:tr>
              <a:tr h="304800">
                <a:tc>
                  <a:txBody>
                    <a:bodyPr/>
                    <a:lstStyle/>
                    <a:p>
                      <a:pPr algn="l" fontAlgn="b"/>
                      <a:r>
                        <a:rPr lang="it-IT" sz="1100" b="0" i="0" u="none" strike="noStrike">
                          <a:solidFill>
                            <a:srgbClr val="000000"/>
                          </a:solidFill>
                          <a:latin typeface="Lucida Sans"/>
                        </a:rPr>
                        <a:t>Tommaso Dorigo     chair stat.comm.</a:t>
                      </a:r>
                    </a:p>
                  </a:txBody>
                  <a:tcPr marL="9525" marR="9525" marT="9525" marB="0" anchor="b">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2F2F2"/>
                    </a:solidFill>
                  </a:tcPr>
                </a:tc>
              </a:tr>
              <a:tr h="304800">
                <a:tc>
                  <a:txBody>
                    <a:bodyPr/>
                    <a:lstStyle/>
                    <a:p>
                      <a:pPr algn="l" fontAlgn="b"/>
                      <a:r>
                        <a:rPr lang="it-IT" sz="1200" b="0" i="0" u="none" strike="noStrike">
                          <a:solidFill>
                            <a:srgbClr val="000000"/>
                          </a:solidFill>
                          <a:latin typeface="Calibri"/>
                        </a:rPr>
                        <a:t>Nicola Bacchetta     TK techn.coord.</a:t>
                      </a:r>
                    </a:p>
                  </a:txBody>
                  <a:tcPr marL="9525" marR="9525" marT="9525" marB="0" anchor="b">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2F2F2"/>
                    </a:solidFill>
                  </a:tcPr>
                </a:tc>
              </a:tr>
              <a:tr h="304800">
                <a:tc>
                  <a:txBody>
                    <a:bodyPr/>
                    <a:lstStyle/>
                    <a:p>
                      <a:pPr algn="l" fontAlgn="b"/>
                      <a:r>
                        <a:rPr lang="it-IT" sz="1200" b="0" i="0" u="none" strike="noStrike">
                          <a:solidFill>
                            <a:srgbClr val="000000"/>
                          </a:solidFill>
                          <a:latin typeface="Calibri"/>
                        </a:rPr>
                        <a:t>Mia Tosi                 TK HLT resp.</a:t>
                      </a:r>
                    </a:p>
                  </a:txBody>
                  <a:tcPr marL="9525" marR="9525" marT="9525" marB="0" anchor="b">
                    <a:lnL>
                      <a:noFill/>
                    </a:lnL>
                    <a:lnR>
                      <a:noFill/>
                    </a:lnR>
                    <a:lnT w="6350" cap="flat" cmpd="sng" algn="ctr">
                      <a:solidFill>
                        <a:srgbClr val="D8D8D8"/>
                      </a:solidFill>
                      <a:prstDash val="solid"/>
                      <a:round/>
                      <a:headEnd type="none" w="med" len="med"/>
                      <a:tailEnd type="none" w="med" len="med"/>
                    </a:lnT>
                    <a:lnB>
                      <a:noFill/>
                    </a:lnB>
                    <a:solidFill>
                      <a:srgbClr val="F2F2F2"/>
                    </a:solidFill>
                  </a:tcPr>
                </a:tc>
              </a:tr>
              <a:tr h="304800">
                <a:tc>
                  <a:txBody>
                    <a:bodyPr/>
                    <a:lstStyle/>
                    <a:p>
                      <a:pPr algn="l" fontAlgn="b"/>
                      <a:r>
                        <a:rPr lang="it-IT" sz="1200" b="0" i="0" u="none" strike="noStrike">
                          <a:solidFill>
                            <a:srgbClr val="000000"/>
                          </a:solidFill>
                          <a:latin typeface="Calibri"/>
                        </a:rPr>
                        <a:t>Marina Passaseo HLT FOG coord.</a:t>
                      </a:r>
                    </a:p>
                  </a:txBody>
                  <a:tcPr marL="9525" marR="9525" marT="9525" marB="0" anchor="b">
                    <a:lnL>
                      <a:noFill/>
                    </a:lnL>
                    <a:lnR>
                      <a:noFill/>
                    </a:lnR>
                    <a:lnT>
                      <a:noFill/>
                    </a:lnT>
                    <a:lnB>
                      <a:noFill/>
                    </a:lnB>
                    <a:solidFill>
                      <a:srgbClr val="F2F2F2"/>
                    </a:solidFill>
                  </a:tcPr>
                </a:tc>
              </a:tr>
              <a:tr h="304800">
                <a:tc>
                  <a:txBody>
                    <a:bodyPr/>
                    <a:lstStyle/>
                    <a:p>
                      <a:pPr algn="l" fontAlgn="b"/>
                      <a:r>
                        <a:rPr lang="it-IT" sz="1200" b="0" i="0" u="none" strike="noStrike" dirty="0">
                          <a:solidFill>
                            <a:srgbClr val="000000"/>
                          </a:solidFill>
                          <a:latin typeface="Calibri"/>
                        </a:rPr>
                        <a:t>Fabrizio Gasparini Muon IB chair</a:t>
                      </a:r>
                    </a:p>
                  </a:txBody>
                  <a:tcPr marL="9525" marR="9525" marT="9525" marB="0" anchor="b">
                    <a:lnL>
                      <a:noFill/>
                    </a:lnL>
                    <a:lnR>
                      <a:noFill/>
                    </a:lnR>
                    <a:lnT>
                      <a:noFill/>
                    </a:lnT>
                    <a:lnB>
                      <a:noFill/>
                    </a:lnB>
                    <a:solidFill>
                      <a:srgbClr val="F2F2F2"/>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33307DF-A9ED-4381-855A-E81AC696904E}" type="slidenum">
              <a:rPr lang="it-IT">
                <a:solidFill>
                  <a:srgbClr val="3333CC"/>
                </a:solidFill>
              </a:rPr>
              <a:pPr/>
              <a:t>9</a:t>
            </a:fld>
            <a:endParaRPr lang="it-IT">
              <a:solidFill>
                <a:srgbClr val="3333CC"/>
              </a:solidFill>
            </a:endParaRPr>
          </a:p>
        </p:txBody>
      </p:sp>
      <p:sp>
        <p:nvSpPr>
          <p:cNvPr id="112642" name="Rectangle 2"/>
          <p:cNvSpPr>
            <a:spLocks noGrp="1" noChangeArrowheads="1"/>
          </p:cNvSpPr>
          <p:nvPr>
            <p:ph type="title"/>
          </p:nvPr>
        </p:nvSpPr>
        <p:spPr>
          <a:xfrm>
            <a:off x="1042988" y="2"/>
            <a:ext cx="6840537" cy="981075"/>
          </a:xfrm>
          <a:solidFill>
            <a:srgbClr val="66FFFF"/>
          </a:solidFill>
        </p:spPr>
        <p:txBody>
          <a:bodyPr/>
          <a:lstStyle/>
          <a:p>
            <a:r>
              <a:rPr lang="en-US" b="1" dirty="0" err="1" smtClean="0">
                <a:solidFill>
                  <a:schemeClr val="accent2"/>
                </a:solidFill>
              </a:rPr>
              <a:t>Attività</a:t>
            </a:r>
            <a:r>
              <a:rPr lang="en-US" b="1" dirty="0" smtClean="0">
                <a:solidFill>
                  <a:schemeClr val="accent2"/>
                </a:solidFill>
              </a:rPr>
              <a:t> LS1 e </a:t>
            </a:r>
            <a:r>
              <a:rPr lang="en-US" b="1" dirty="0" err="1" smtClean="0">
                <a:solidFill>
                  <a:schemeClr val="accent2"/>
                </a:solidFill>
              </a:rPr>
              <a:t>seguenti</a:t>
            </a:r>
            <a:endParaRPr lang="en-US" b="1" dirty="0">
              <a:solidFill>
                <a:schemeClr val="accent2"/>
              </a:solidFill>
            </a:endParaRPr>
          </a:p>
        </p:txBody>
      </p:sp>
      <p:sp>
        <p:nvSpPr>
          <p:cNvPr id="112643" name="Text Box 3"/>
          <p:cNvSpPr txBox="1">
            <a:spLocks noChangeArrowheads="1"/>
          </p:cNvSpPr>
          <p:nvPr/>
        </p:nvSpPr>
        <p:spPr bwMode="auto">
          <a:xfrm>
            <a:off x="746128" y="4384675"/>
            <a:ext cx="3673475" cy="457200"/>
          </a:xfrm>
          <a:prstGeom prst="rect">
            <a:avLst/>
          </a:prstGeom>
          <a:noFill/>
          <a:ln w="9525">
            <a:noFill/>
            <a:miter lim="800000"/>
            <a:headEnd/>
            <a:tailEnd/>
          </a:ln>
          <a:effectLst/>
        </p:spPr>
        <p:txBody>
          <a:bodyPr>
            <a:spAutoFit/>
          </a:bodyPr>
          <a:lstStyle/>
          <a:p>
            <a:pPr eaLnBrk="1" hangingPunct="1"/>
            <a:endParaRPr kumimoji="0" lang="en-GB" smtClean="0">
              <a:solidFill>
                <a:srgbClr val="000000"/>
              </a:solidFill>
              <a:latin typeface="Times New Roman" pitchFamily="18" charset="0"/>
            </a:endParaRPr>
          </a:p>
        </p:txBody>
      </p:sp>
      <p:sp>
        <p:nvSpPr>
          <p:cNvPr id="112653" name="Text Box 13"/>
          <p:cNvSpPr txBox="1">
            <a:spLocks noChangeArrowheads="1"/>
          </p:cNvSpPr>
          <p:nvPr/>
        </p:nvSpPr>
        <p:spPr bwMode="auto">
          <a:xfrm>
            <a:off x="228600" y="2164219"/>
            <a:ext cx="5651500" cy="3231654"/>
          </a:xfrm>
          <a:prstGeom prst="rect">
            <a:avLst/>
          </a:prstGeom>
          <a:noFill/>
          <a:ln w="9525">
            <a:noFill/>
            <a:miter lim="800000"/>
            <a:headEnd/>
            <a:tailEnd/>
          </a:ln>
          <a:effectLst/>
        </p:spPr>
        <p:txBody>
          <a:bodyPr>
            <a:spAutoFit/>
          </a:bodyPr>
          <a:lstStyle/>
          <a:p>
            <a:pPr marL="457200" indent="-457200" eaLnBrk="1" hangingPunct="1">
              <a:spcBef>
                <a:spcPct val="50000"/>
              </a:spcBef>
              <a:buFontTx/>
              <a:buChar char="•"/>
            </a:pPr>
            <a:r>
              <a:rPr kumimoji="0" lang="en-US" b="1" dirty="0" smtClean="0">
                <a:solidFill>
                  <a:srgbClr val="FF0000"/>
                </a:solidFill>
                <a:latin typeface="Times New Roman" pitchFamily="18" charset="0"/>
              </a:rPr>
              <a:t>LS1: 2013-2014 : 7</a:t>
            </a:r>
            <a:r>
              <a:rPr kumimoji="0" lang="en-US" b="1" dirty="0" smtClean="0">
                <a:solidFill>
                  <a:srgbClr val="FF0000"/>
                </a:solidFill>
                <a:latin typeface="Times New Roman" pitchFamily="18" charset="0"/>
                <a:sym typeface="Symbol"/>
              </a:rPr>
              <a:t>13-14 </a:t>
            </a:r>
            <a:r>
              <a:rPr kumimoji="0" lang="en-US" b="1" dirty="0" err="1" smtClean="0">
                <a:solidFill>
                  <a:srgbClr val="FF0000"/>
                </a:solidFill>
                <a:latin typeface="Times New Roman" pitchFamily="18" charset="0"/>
                <a:sym typeface="Symbol"/>
              </a:rPr>
              <a:t>TeV</a:t>
            </a:r>
            <a:endParaRPr kumimoji="0" lang="en-US" b="1" dirty="0" smtClean="0">
              <a:solidFill>
                <a:srgbClr val="FF0000"/>
              </a:solidFill>
              <a:latin typeface="Times New Roman" pitchFamily="18" charset="0"/>
            </a:endParaRPr>
          </a:p>
          <a:p>
            <a:pPr marL="457200" indent="-457200" eaLnBrk="1" hangingPunct="1">
              <a:spcBef>
                <a:spcPct val="50000"/>
              </a:spcBef>
              <a:buFontTx/>
              <a:buChar char="•"/>
            </a:pPr>
            <a:r>
              <a:rPr kumimoji="0" lang="en-US" b="1" dirty="0" err="1" smtClean="0">
                <a:solidFill>
                  <a:srgbClr val="FF0000"/>
                </a:solidFill>
                <a:latin typeface="Times New Roman" pitchFamily="18" charset="0"/>
              </a:rPr>
              <a:t>Fase</a:t>
            </a:r>
            <a:r>
              <a:rPr kumimoji="0" lang="en-US" b="1" dirty="0" smtClean="0">
                <a:solidFill>
                  <a:srgbClr val="FF0000"/>
                </a:solidFill>
                <a:latin typeface="Times New Roman" pitchFamily="18" charset="0"/>
              </a:rPr>
              <a:t> 1 ( </a:t>
            </a:r>
            <a:r>
              <a:rPr kumimoji="0" lang="en-US" b="1" dirty="0" err="1" smtClean="0">
                <a:solidFill>
                  <a:srgbClr val="FF0000"/>
                </a:solidFill>
                <a:latin typeface="Times New Roman" pitchFamily="18" charset="0"/>
              </a:rPr>
              <a:t>fino</a:t>
            </a:r>
            <a:r>
              <a:rPr kumimoji="0" lang="en-US" b="1" dirty="0" smtClean="0">
                <a:solidFill>
                  <a:srgbClr val="FF0000"/>
                </a:solidFill>
                <a:latin typeface="Times New Roman" pitchFamily="18" charset="0"/>
              </a:rPr>
              <a:t> a ~ 2022) </a:t>
            </a:r>
            <a:r>
              <a:rPr kumimoji="0" lang="en-US" b="1" dirty="0" smtClean="0">
                <a:solidFill>
                  <a:srgbClr val="FF0000"/>
                </a:solidFill>
                <a:latin typeface="Times New Roman" pitchFamily="18" charset="0"/>
              </a:rPr>
              <a:t>~ 300 fb</a:t>
            </a:r>
            <a:r>
              <a:rPr kumimoji="0" lang="en-US" b="1" baseline="30000" dirty="0" smtClean="0">
                <a:solidFill>
                  <a:srgbClr val="FF0000"/>
                </a:solidFill>
                <a:latin typeface="Times New Roman" pitchFamily="18" charset="0"/>
              </a:rPr>
              <a:t>-1</a:t>
            </a:r>
            <a:endParaRPr kumimoji="0" lang="en-US" b="1" baseline="30000" dirty="0" smtClean="0">
              <a:solidFill>
                <a:srgbClr val="FF0000"/>
              </a:solidFill>
              <a:latin typeface="Times New Roman" pitchFamily="18" charset="0"/>
            </a:endParaRPr>
          </a:p>
          <a:p>
            <a:pPr marL="457200" indent="-457200" eaLnBrk="1" hangingPunct="1">
              <a:spcBef>
                <a:spcPct val="50000"/>
              </a:spcBef>
              <a:buFontTx/>
              <a:buChar char="•"/>
            </a:pPr>
            <a:r>
              <a:rPr kumimoji="0" lang="en-US" b="1" dirty="0" err="1" smtClean="0">
                <a:solidFill>
                  <a:srgbClr val="FF0000"/>
                </a:solidFill>
                <a:latin typeface="Times New Roman" pitchFamily="18" charset="0"/>
              </a:rPr>
              <a:t>Contributi</a:t>
            </a:r>
            <a:r>
              <a:rPr kumimoji="0" lang="en-US" b="1" dirty="0" smtClean="0">
                <a:solidFill>
                  <a:srgbClr val="FF0000"/>
                </a:solidFill>
                <a:latin typeface="Times New Roman" pitchFamily="18" charset="0"/>
              </a:rPr>
              <a:t> </a:t>
            </a:r>
            <a:r>
              <a:rPr kumimoji="0" lang="en-US" b="1" dirty="0" err="1" smtClean="0">
                <a:solidFill>
                  <a:srgbClr val="FF0000"/>
                </a:solidFill>
                <a:latin typeface="Times New Roman" pitchFamily="18" charset="0"/>
              </a:rPr>
              <a:t>Padovani</a:t>
            </a:r>
            <a:r>
              <a:rPr kumimoji="0" lang="en-US" b="1" dirty="0" smtClean="0">
                <a:solidFill>
                  <a:srgbClr val="FF0000"/>
                </a:solidFill>
                <a:latin typeface="Times New Roman" pitchFamily="18" charset="0"/>
              </a:rPr>
              <a:t> </a:t>
            </a:r>
            <a:r>
              <a:rPr kumimoji="0" lang="en-US" b="1" dirty="0" err="1" smtClean="0">
                <a:solidFill>
                  <a:srgbClr val="FF0000"/>
                </a:solidFill>
                <a:latin typeface="Times New Roman" pitchFamily="18" charset="0"/>
              </a:rPr>
              <a:t>sia</a:t>
            </a:r>
            <a:r>
              <a:rPr kumimoji="0" lang="en-US" b="1" dirty="0" smtClean="0">
                <a:solidFill>
                  <a:srgbClr val="FF0000"/>
                </a:solidFill>
                <a:latin typeface="Times New Roman" pitchFamily="18" charset="0"/>
              </a:rPr>
              <a:t> per DT</a:t>
            </a:r>
          </a:p>
          <a:p>
            <a:pPr marL="457200" indent="-457200" eaLnBrk="1" hangingPunct="1">
              <a:spcBef>
                <a:spcPct val="50000"/>
              </a:spcBef>
              <a:buFontTx/>
              <a:buChar char="•"/>
            </a:pPr>
            <a:r>
              <a:rPr kumimoji="0" lang="en-US" b="1" dirty="0" err="1" smtClean="0">
                <a:solidFill>
                  <a:srgbClr val="FF0000"/>
                </a:solidFill>
                <a:latin typeface="Times New Roman" pitchFamily="18" charset="0"/>
              </a:rPr>
              <a:t>Che</a:t>
            </a:r>
            <a:r>
              <a:rPr kumimoji="0" lang="en-US" b="1" dirty="0" smtClean="0">
                <a:solidFill>
                  <a:srgbClr val="FF0000"/>
                </a:solidFill>
                <a:latin typeface="Times New Roman" pitchFamily="18" charset="0"/>
              </a:rPr>
              <a:t> per </a:t>
            </a:r>
            <a:r>
              <a:rPr kumimoji="0" lang="en-US" b="1" dirty="0" smtClean="0">
                <a:solidFill>
                  <a:srgbClr val="FF0000"/>
                </a:solidFill>
                <a:latin typeface="Times New Roman" pitchFamily="18" charset="0"/>
              </a:rPr>
              <a:t>TK</a:t>
            </a:r>
          </a:p>
          <a:p>
            <a:pPr marL="457200" indent="-457200" eaLnBrk="1" hangingPunct="1">
              <a:spcBef>
                <a:spcPct val="50000"/>
              </a:spcBef>
              <a:buFontTx/>
              <a:buChar char="•"/>
            </a:pPr>
            <a:r>
              <a:rPr kumimoji="0" lang="en-US" b="1" dirty="0" err="1" smtClean="0">
                <a:solidFill>
                  <a:srgbClr val="FF0000"/>
                </a:solidFill>
                <a:latin typeface="Times New Roman" pitchFamily="18" charset="0"/>
              </a:rPr>
              <a:t>Che</a:t>
            </a:r>
            <a:r>
              <a:rPr kumimoji="0" lang="en-US" b="1" dirty="0" smtClean="0">
                <a:solidFill>
                  <a:srgbClr val="FF0000"/>
                </a:solidFill>
                <a:latin typeface="Times New Roman" pitchFamily="18" charset="0"/>
              </a:rPr>
              <a:t> per Trigger</a:t>
            </a:r>
            <a:endParaRPr kumimoji="0" lang="en-US" b="1" dirty="0" smtClean="0">
              <a:solidFill>
                <a:srgbClr val="FF0000"/>
              </a:solidFill>
              <a:latin typeface="Times New Roman" pitchFamily="18" charset="0"/>
            </a:endParaRPr>
          </a:p>
          <a:p>
            <a:pPr marL="457200" indent="-457200" eaLnBrk="1" hangingPunct="1">
              <a:spcBef>
                <a:spcPct val="50000"/>
              </a:spcBef>
            </a:pPr>
            <a:r>
              <a:rPr kumimoji="0" lang="en-US" b="1" dirty="0" smtClean="0">
                <a:solidFill>
                  <a:srgbClr val="FF0000"/>
                </a:solidFill>
                <a:latin typeface="Times New Roman" pitchFamily="18" charset="0"/>
              </a:rPr>
              <a:t>	</a:t>
            </a:r>
          </a:p>
        </p:txBody>
      </p:sp>
      <p:pic>
        <p:nvPicPr>
          <p:cNvPr id="7" name="Content Placeholder 14" descr="TP-Cover.png"/>
          <p:cNvPicPr>
            <a:picLocks noGrp="1" noChangeAspect="1"/>
          </p:cNvPicPr>
          <p:nvPr/>
        </p:nvPicPr>
        <p:blipFill>
          <a:blip r:embed="rId3" cstate="print"/>
          <a:srcRect t="816" b="816"/>
          <a:stretch>
            <a:fillRect/>
          </a:stretch>
        </p:blipFill>
        <p:spPr bwMode="auto">
          <a:xfrm>
            <a:off x="5334000" y="1554618"/>
            <a:ext cx="3810000" cy="4693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Generic (Standard)">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Generic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11.xml><?xml version="1.0" encoding="utf-8"?>
<a:theme xmlns:a="http://schemas.openxmlformats.org/drawingml/2006/main" name="1_TSGnews">
  <a:themeElements>
    <a:clrScheme name="smith_tsg_jul07 8">
      <a:dk1>
        <a:srgbClr val="000000"/>
      </a:dk1>
      <a:lt1>
        <a:srgbClr val="FFFFFF"/>
      </a:lt1>
      <a:dk2>
        <a:srgbClr val="000000"/>
      </a:dk2>
      <a:lt2>
        <a:srgbClr val="FFFFFF"/>
      </a:lt2>
      <a:accent1>
        <a:srgbClr val="FFFF00"/>
      </a:accent1>
      <a:accent2>
        <a:srgbClr val="800040"/>
      </a:accent2>
      <a:accent3>
        <a:srgbClr val="FFFFFF"/>
      </a:accent3>
      <a:accent4>
        <a:srgbClr val="000000"/>
      </a:accent4>
      <a:accent5>
        <a:srgbClr val="FFFFAA"/>
      </a:accent5>
      <a:accent6>
        <a:srgbClr val="730039"/>
      </a:accent6>
      <a:hlink>
        <a:srgbClr val="008000"/>
      </a:hlink>
      <a:folHlink>
        <a:srgbClr val="0000FF"/>
      </a:folHlink>
    </a:clrScheme>
    <a:fontScheme name="smith_tsg_jul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smith_tsg_jul0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mith_tsg_jul0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mith_tsg_jul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mith_tsg_jul0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mith_tsg_jul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mith_tsg_jul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mith_tsg_jul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mith_tsg_jul07 8">
        <a:dk1>
          <a:srgbClr val="000000"/>
        </a:dk1>
        <a:lt1>
          <a:srgbClr val="FFFFFF"/>
        </a:lt1>
        <a:dk2>
          <a:srgbClr val="000000"/>
        </a:dk2>
        <a:lt2>
          <a:srgbClr val="FFFFFF"/>
        </a:lt2>
        <a:accent1>
          <a:srgbClr val="FFFF00"/>
        </a:accent1>
        <a:accent2>
          <a:srgbClr val="800040"/>
        </a:accent2>
        <a:accent3>
          <a:srgbClr val="FFFFFF"/>
        </a:accent3>
        <a:accent4>
          <a:srgbClr val="000000"/>
        </a:accent4>
        <a:accent5>
          <a:srgbClr val="FFFFAA"/>
        </a:accent5>
        <a:accent6>
          <a:srgbClr val="730039"/>
        </a:accent6>
        <a:hlink>
          <a:srgbClr val="008000"/>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a:ea typeface="DejaVu Sans"/>
        <a:cs typeface="DejaVu Sans"/>
      </a:majorFont>
      <a:minorFont>
        <a:latin typeface="Calibri"/>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Calibri" pitchFamily="32"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Calibri" pitchFamily="32" charset="0"/>
            <a:cs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MS">
  <a:themeElements>
    <a:clrScheme name="Custom 1">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FF9900"/>
      </a:hlink>
      <a:folHlink>
        <a:srgbClr val="FF6600"/>
      </a:folHlink>
    </a:clrScheme>
    <a:fontScheme name="Layers">
      <a:majorFont>
        <a:latin typeface="Dom Casu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effectLst>
          <a:outerShdw blurRad="76200" dist="12700" dir="2700000" sy="-23000" kx="-800400" algn="bl" rotWithShape="0">
            <a:prstClr val="black">
              <a:alpha val="20000"/>
            </a:prstClr>
          </a:outerShdw>
          <a:reflection blurRad="6350" stA="52000" endA="300" endPos="35000" dir="5400000" sy="-100000" algn="bl" rotWithShape="0"/>
        </a:effectLst>
      </a:spPr>
      <a:bodyPr wrap="square">
        <a:spAutoFit/>
      </a:bodyPr>
      <a:lstStyle>
        <a:defPPr>
          <a:defRPr sz="1600" dirty="0" smtClean="0">
            <a:solidFill>
              <a:schemeClr val="accent1">
                <a:lumMod val="75000"/>
              </a:schemeClr>
            </a:solidFill>
            <a:latin typeface="Arial" pitchFamily="34" charset="0"/>
            <a:cs typeface="Arial" pitchFamily="34" charset="0"/>
          </a:defRPr>
        </a:defPPr>
      </a:lstStyle>
    </a:spDef>
    <a:txDef>
      <a:spPr>
        <a:noFill/>
      </a:spPr>
      <a:bodyPr wrap="square" rtlCol="0">
        <a:spAutoFit/>
      </a:bodyPr>
      <a:lstStyle>
        <a:defPPr>
          <a:defRPr dirty="0" smtClean="0">
            <a:latin typeface="Arial Narrow" pitchFamily="34" charset="0"/>
          </a:defRPr>
        </a:defPPr>
      </a:lstStyle>
    </a:txDef>
  </a:objectDefaults>
  <a:extraClrSchemeLst/>
</a:theme>
</file>

<file path=ppt/theme/theme9.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effectLst>
          <a:outerShdw blurRad="76200" dist="12700" dir="2700000" sy="-23000" kx="-800400" algn="bl" rotWithShape="0">
            <a:prstClr val="black">
              <a:alpha val="20000"/>
            </a:prstClr>
          </a:outerShdw>
          <a:reflection blurRad="6350" stA="52000" endA="300" endPos="35000" dir="5400000" sy="-100000" algn="bl" rotWithShape="0"/>
        </a:effectLst>
      </a:spPr>
      <a:bodyPr wrap="square">
        <a:spAutoFit/>
      </a:bodyPr>
      <a:lstStyle>
        <a:defPPr>
          <a:defRPr sz="1600" dirty="0" smtClean="0">
            <a:solidFill>
              <a:schemeClr val="accent1">
                <a:lumMod val="75000"/>
              </a:schemeClr>
            </a:solidFill>
            <a:latin typeface="Arial" pitchFamily="34" charset="0"/>
            <a:cs typeface="Arial" pitchFamily="34" charset="0"/>
          </a:defRPr>
        </a:defPPr>
      </a:lstStyle>
    </a:spDef>
    <a:txDef>
      <a:spPr>
        <a:noFill/>
      </a:spPr>
      <a:bodyPr wrap="square" rtlCol="0">
        <a:spAutoFit/>
      </a:bodyPr>
      <a:lstStyle>
        <a:defPPr>
          <a:defRPr dirty="0" smtClean="0">
            <a:latin typeface="Arial Narrow" pitchFamily="34" charset="0"/>
          </a:defRPr>
        </a:defPPr>
      </a:lstStyle>
    </a:txDef>
  </a:objectDefaults>
  <a:extraClrSchemeLst/>
</a:theme>
</file>

<file path=ppt/theme/themeOverride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docProps/app.xml><?xml version="1.0" encoding="utf-8"?>
<Properties xmlns="http://schemas.openxmlformats.org/officeDocument/2006/extended-properties" xmlns:vt="http://schemas.openxmlformats.org/officeDocument/2006/docPropsVTypes">
  <Template>Macintosh HD:MS Office 98 :Templates:Presentations:Generic (Standard)</Template>
  <TotalTime>26550</TotalTime>
  <Words>2747</Words>
  <Application>Microsoft Office PowerPoint</Application>
  <PresentationFormat>On-screen Show (4:3)</PresentationFormat>
  <Paragraphs>672</Paragraphs>
  <Slides>45</Slides>
  <Notes>24</Notes>
  <HiddenSlides>0</HiddenSlides>
  <MMClips>0</MMClips>
  <ScaleCrop>false</ScaleCrop>
  <HeadingPairs>
    <vt:vector size="4" baseType="variant">
      <vt:variant>
        <vt:lpstr>Theme</vt:lpstr>
      </vt:variant>
      <vt:variant>
        <vt:i4>18</vt:i4>
      </vt:variant>
      <vt:variant>
        <vt:lpstr>Slide Titles</vt:lpstr>
      </vt:variant>
      <vt:variant>
        <vt:i4>45</vt:i4>
      </vt:variant>
    </vt:vector>
  </HeadingPairs>
  <TitlesOfParts>
    <vt:vector size="63" baseType="lpstr">
      <vt:lpstr>Generic (Standard)</vt:lpstr>
      <vt:lpstr>Struttura predefinita</vt:lpstr>
      <vt:lpstr>2_Tema di Office</vt:lpstr>
      <vt:lpstr>Office Theme</vt:lpstr>
      <vt:lpstr>1_Office Theme</vt:lpstr>
      <vt:lpstr>2_Office Theme</vt:lpstr>
      <vt:lpstr>CMS</vt:lpstr>
      <vt:lpstr>1_Tema de Office</vt:lpstr>
      <vt:lpstr>2_Tema de Office</vt:lpstr>
      <vt:lpstr>3_IntroducingPowerPoint2007</vt:lpstr>
      <vt:lpstr>1_TSGnews</vt:lpstr>
      <vt:lpstr>Default Design</vt:lpstr>
      <vt:lpstr>1_Default Design</vt:lpstr>
      <vt:lpstr>3_Office Theme</vt:lpstr>
      <vt:lpstr>3_Tema di Office</vt:lpstr>
      <vt:lpstr>4_Office Theme</vt:lpstr>
      <vt:lpstr>5_Office Theme</vt:lpstr>
      <vt:lpstr>4_Tema di Office</vt:lpstr>
      <vt:lpstr> CMS: stato e futuro </vt:lpstr>
      <vt:lpstr>  Dal run I:   altri risultati di Fisica</vt:lpstr>
      <vt:lpstr>Risultati di Fisica</vt:lpstr>
      <vt:lpstr>Risultati di Fisica</vt:lpstr>
      <vt:lpstr>Risultati di Fisica</vt:lpstr>
      <vt:lpstr>Slide 6</vt:lpstr>
      <vt:lpstr>Risultati di Fisica</vt:lpstr>
      <vt:lpstr>Attivita’ padovane &amp; responsabilita’</vt:lpstr>
      <vt:lpstr>Attività LS1 e seguenti</vt:lpstr>
      <vt:lpstr>Slide 10</vt:lpstr>
      <vt:lpstr>Attività LS1 e seguenti</vt:lpstr>
      <vt:lpstr>Attività LS1 e seguenti</vt:lpstr>
      <vt:lpstr>Slow control upgrade</vt:lpstr>
      <vt:lpstr>Slide 14</vt:lpstr>
      <vt:lpstr>Slide 15</vt:lpstr>
      <vt:lpstr>Present CMS Tracker - 2014</vt:lpstr>
      <vt:lpstr>Present CMS Tracker - 2014</vt:lpstr>
      <vt:lpstr>Slide 18</vt:lpstr>
      <vt:lpstr>Slide 19</vt:lpstr>
      <vt:lpstr>Slide 20</vt:lpstr>
      <vt:lpstr>Phase 1: Trigger  </vt:lpstr>
      <vt:lpstr>muon isolation @L1 w/ current system</vt:lpstr>
      <vt:lpstr>tracking improvements@HLT</vt:lpstr>
      <vt:lpstr>Phase 1: Trigger  </vt:lpstr>
      <vt:lpstr>Phase 1: Trigger  </vt:lpstr>
      <vt:lpstr>Phase 2 Upgrades </vt:lpstr>
      <vt:lpstr>Slide 27</vt:lpstr>
      <vt:lpstr>Slide 28</vt:lpstr>
      <vt:lpstr>Slide 29</vt:lpstr>
      <vt:lpstr>Burocrazia</vt:lpstr>
      <vt:lpstr>Personale gruppo CMS</vt:lpstr>
      <vt:lpstr>Richieste servizi</vt:lpstr>
      <vt:lpstr>Richieste finanziarie 2015</vt:lpstr>
      <vt:lpstr>Richieste finanziarie 2015</vt:lpstr>
      <vt:lpstr> Backup </vt:lpstr>
      <vt:lpstr>CMS Upgrade Strategy</vt:lpstr>
      <vt:lpstr>Slide 37</vt:lpstr>
      <vt:lpstr>Upgrade del L1 muon trigger</vt:lpstr>
      <vt:lpstr>Slide 39</vt:lpstr>
      <vt:lpstr>Slide 40</vt:lpstr>
      <vt:lpstr>Ricerca Higgs MSSM: bF-&gt;b(bb)</vt:lpstr>
      <vt:lpstr>Slide 42</vt:lpstr>
      <vt:lpstr>Slide 43</vt:lpstr>
      <vt:lpstr>Slide 44</vt:lpstr>
      <vt:lpstr>Search for Top Partners with charge 5/3 in the same sign dilepton final state                     CMS-PAS-B2G-12-012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Muon report</dc:title>
  <dc:creator>U.Gasparini</dc:creator>
  <cp:lastModifiedBy>Paolo Checchia</cp:lastModifiedBy>
  <cp:revision>1163</cp:revision>
  <cp:lastPrinted>2002-03-13T08:48:45Z</cp:lastPrinted>
  <dcterms:created xsi:type="dcterms:W3CDTF">1999-10-11T11:32:56Z</dcterms:created>
  <dcterms:modified xsi:type="dcterms:W3CDTF">2014-07-16T10:04:21Z</dcterms:modified>
</cp:coreProperties>
</file>