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8" r:id="rId2"/>
    <p:sldId id="278" r:id="rId3"/>
    <p:sldId id="281" r:id="rId4"/>
    <p:sldId id="290" r:id="rId5"/>
    <p:sldId id="292" r:id="rId6"/>
    <p:sldId id="293" r:id="rId7"/>
    <p:sldId id="309" r:id="rId8"/>
    <p:sldId id="311" r:id="rId9"/>
    <p:sldId id="310" r:id="rId10"/>
    <p:sldId id="313" r:id="rId11"/>
    <p:sldId id="294" r:id="rId12"/>
    <p:sldId id="312" r:id="rId13"/>
    <p:sldId id="314" r:id="rId14"/>
    <p:sldId id="315" r:id="rId15"/>
    <p:sldId id="316" r:id="rId16"/>
    <p:sldId id="319" r:id="rId17"/>
    <p:sldId id="318" r:id="rId18"/>
    <p:sldId id="321" r:id="rId19"/>
    <p:sldId id="320" r:id="rId20"/>
    <p:sldId id="306" r:id="rId21"/>
    <p:sldId id="322" r:id="rId22"/>
    <p:sldId id="323" r:id="rId23"/>
    <p:sldId id="324" r:id="rId24"/>
    <p:sldId id="325" r:id="rId25"/>
    <p:sldId id="298" r:id="rId26"/>
    <p:sldId id="260" r:id="rId27"/>
    <p:sldId id="302" r:id="rId28"/>
    <p:sldId id="303" r:id="rId29"/>
    <p:sldId id="304" r:id="rId30"/>
    <p:sldId id="289" r:id="rId31"/>
    <p:sldId id="287" r:id="rId32"/>
    <p:sldId id="291" r:id="rId33"/>
    <p:sldId id="299" r:id="rId34"/>
    <p:sldId id="273" r:id="rId35"/>
  </p:sldIdLst>
  <p:sldSz cx="9144000" cy="6858000" type="screen4x3"/>
  <p:notesSz cx="7099300" cy="102346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2215E"/>
    <a:srgbClr val="004D74"/>
    <a:srgbClr val="01175F"/>
    <a:srgbClr val="012189"/>
    <a:srgbClr val="3366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23C41DD-B140-A145-84CA-BD4E56470DB4}" type="datetimeFigureOut">
              <a:rPr/>
              <a:pPr/>
              <a:t>24/06/13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8739189-6B84-3449-85F3-32F6FAFB79B7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8700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9B72562-6E64-6D45-BCB1-630AB4183D25}" type="datetimeFigureOut">
              <a:rPr/>
              <a:pPr/>
              <a:t>24/06/13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8E41987-B671-244F-95C1-3B63C94CCD10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958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41987-B671-244F-95C1-3B63C94CCD10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CD947-4777-449C-9FF0-9C8CEE91AD2A}" type="slidenum">
              <a:rPr kumimoji="1" lang="ja-JP" altLang="en-US" smtClean="0"/>
              <a:pPr/>
              <a:t>3</a:t>
            </a:fld>
            <a:endParaRPr kumimoji="1"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4620B5D-0ED4-4D6F-84CC-115FA45613C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7" name="Rettangolo 6"/>
          <p:cNvSpPr>
            <a:spLocks noChangeArrowheads="1"/>
          </p:cNvSpPr>
          <p:nvPr userDrawn="1"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2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E.Torassa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cc.kek.jp/KEKB/pictures/KEKB_photo/KEKair2005/KEKair2004-04H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702681"/>
          </a:xfrm>
        </p:spPr>
        <p:txBody>
          <a:bodyPr/>
          <a:lstStyle/>
          <a:p>
            <a:r>
              <a:rPr lang="it-IT" dirty="0" smtClean="0"/>
              <a:t>Ezio </a:t>
            </a:r>
            <a:r>
              <a:rPr lang="it-IT" dirty="0" err="1" smtClean="0"/>
              <a:t>Torassa</a:t>
            </a:r>
            <a:endParaRPr lang="it-IT" dirty="0"/>
          </a:p>
          <a:p>
            <a:r>
              <a:rPr lang="it-IT" dirty="0" err="1" smtClean="0"/>
              <a:t>CdS</a:t>
            </a:r>
            <a:r>
              <a:rPr lang="it-IT" dirty="0" smtClean="0"/>
              <a:t> -  ESPERIMENTI GR1</a:t>
            </a:r>
            <a:endParaRPr lang="it-IT" dirty="0"/>
          </a:p>
          <a:p>
            <a:r>
              <a:rPr lang="it-IT" dirty="0" smtClean="0"/>
              <a:t>16 Luglio 2014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Belle </a:t>
            </a:r>
            <a:r>
              <a:rPr lang="it-IT" dirty="0" err="1" smtClean="0"/>
              <a:t>II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7" name="Picture 3" descr="belle2-logo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22202" y="322721"/>
            <a:ext cx="1414370" cy="131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infn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9165" y="322721"/>
            <a:ext cx="137160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4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Procedura assemblaggio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Immagine 6" descr="Assemblagg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03" y="1467168"/>
            <a:ext cx="7516673" cy="405550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7200" y="5764517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6 persone per 15 giorni = 1 modulo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533246" y="5639239"/>
            <a:ext cx="415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/>
                <a:cs typeface="Times New Roman"/>
              </a:rPr>
              <a:t>~ </a:t>
            </a:r>
            <a:r>
              <a:rPr lang="it-IT" dirty="0" smtClean="0"/>
              <a:t>60 </a:t>
            </a:r>
            <a:r>
              <a:rPr lang="it-IT" dirty="0" err="1" smtClean="0"/>
              <a:t>mu</a:t>
            </a:r>
            <a:r>
              <a:rPr lang="it-IT" dirty="0" smtClean="0"/>
              <a:t> per test ed assemblaggio  contributo Padova + Torino  6 </a:t>
            </a:r>
            <a:r>
              <a:rPr lang="it-IT" dirty="0" err="1" smtClean="0"/>
              <a:t>mu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78137" y="910320"/>
            <a:ext cx="670311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i="1" dirty="0" smtClean="0">
                <a:solidFill>
                  <a:srgbClr val="C00000"/>
                </a:solidFill>
              </a:rPr>
              <a:t>Produzione MCPPMT: </a:t>
            </a:r>
          </a:p>
          <a:p>
            <a:r>
              <a:rPr lang="it-IT" dirty="0" smtClean="0">
                <a:solidFill>
                  <a:srgbClr val="004D74"/>
                </a:solidFill>
              </a:rPr>
              <a:t>Verranno utilizzati ALD MCP-PMT, nuovi </a:t>
            </a:r>
            <a:r>
              <a:rPr lang="it-IT" dirty="0" err="1" smtClean="0">
                <a:solidFill>
                  <a:srgbClr val="004D74"/>
                </a:solidFill>
              </a:rPr>
              <a:t>fotorivelatori</a:t>
            </a:r>
            <a:r>
              <a:rPr lang="it-IT" dirty="0" smtClean="0">
                <a:solidFill>
                  <a:srgbClr val="004D74"/>
                </a:solidFill>
              </a:rPr>
              <a:t> che grazie ad un substrato protettivo (</a:t>
            </a:r>
            <a:r>
              <a:rPr lang="it-IT" dirty="0" err="1" smtClean="0">
                <a:solidFill>
                  <a:srgbClr val="004D74"/>
                </a:solidFill>
              </a:rPr>
              <a:t>Atomic</a:t>
            </a:r>
            <a:r>
              <a:rPr lang="it-IT" dirty="0" smtClean="0">
                <a:solidFill>
                  <a:srgbClr val="004D74"/>
                </a:solidFill>
              </a:rPr>
              <a:t> </a:t>
            </a:r>
            <a:r>
              <a:rPr lang="it-IT" dirty="0" err="1" smtClean="0">
                <a:solidFill>
                  <a:srgbClr val="004D74"/>
                </a:solidFill>
              </a:rPr>
              <a:t>Layer</a:t>
            </a:r>
            <a:r>
              <a:rPr lang="it-IT" dirty="0" smtClean="0">
                <a:solidFill>
                  <a:srgbClr val="004D74"/>
                </a:solidFill>
              </a:rPr>
              <a:t> </a:t>
            </a:r>
            <a:r>
              <a:rPr lang="it-IT" dirty="0" err="1" smtClean="0">
                <a:solidFill>
                  <a:srgbClr val="004D74"/>
                </a:solidFill>
              </a:rPr>
              <a:t>Deposition</a:t>
            </a:r>
            <a:r>
              <a:rPr lang="it-IT" dirty="0" smtClean="0">
                <a:solidFill>
                  <a:srgbClr val="004D74"/>
                </a:solidFill>
              </a:rPr>
              <a:t>) hanno un’ottima resistenza alla radiazione.  L’aumento del tempo di vita medio vita medio dei PMT (QE 80%) è ancora fortemente variabile. Sono in fase di studio 6 metodi di deposizione  applicati a 44 PMT per scegliere il procedimento ottimale (collaborazione </a:t>
            </a:r>
            <a:r>
              <a:rPr lang="it-IT" dirty="0" err="1" smtClean="0">
                <a:solidFill>
                  <a:srgbClr val="004D74"/>
                </a:solidFill>
              </a:rPr>
              <a:t>Hamatsu</a:t>
            </a:r>
            <a:r>
              <a:rPr lang="it-IT" dirty="0" smtClean="0">
                <a:solidFill>
                  <a:srgbClr val="004D74"/>
                </a:solidFill>
              </a:rPr>
              <a:t> </a:t>
            </a:r>
            <a:r>
              <a:rPr lang="it-IT" dirty="0" err="1" smtClean="0">
                <a:solidFill>
                  <a:srgbClr val="004D74"/>
                </a:solidFill>
              </a:rPr>
              <a:t>-Univ</a:t>
            </a:r>
            <a:r>
              <a:rPr lang="it-IT" dirty="0" smtClean="0">
                <a:solidFill>
                  <a:srgbClr val="004D74"/>
                </a:solidFill>
              </a:rPr>
              <a:t>. Nagoya). 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Situazione attuale TOP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Immagine 6" descr="ALDMC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250" y="1125044"/>
            <a:ext cx="2563256" cy="2047105"/>
          </a:xfrm>
          <a:prstGeom prst="rect">
            <a:avLst/>
          </a:prstGeom>
        </p:spPr>
      </p:pic>
      <p:pic>
        <p:nvPicPr>
          <p:cNvPr id="10" name="Immagine 9" descr="PMTlfeti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8" y="3267546"/>
            <a:ext cx="4165262" cy="3009264"/>
          </a:xfrm>
          <a:prstGeom prst="rect">
            <a:avLst/>
          </a:prstGeom>
        </p:spPr>
      </p:pic>
      <p:pic>
        <p:nvPicPr>
          <p:cNvPr id="11" name="Immagine 10" descr="PMTlfetime_meth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272" y="3301144"/>
            <a:ext cx="4740242" cy="2975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78136" y="2599602"/>
            <a:ext cx="85711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>
                <a:solidFill>
                  <a:srgbClr val="C00000"/>
                </a:solidFill>
              </a:rPr>
              <a:t>Produzione barre di quarzo </a:t>
            </a:r>
          </a:p>
          <a:p>
            <a:endParaRPr lang="it-IT" sz="800" dirty="0" smtClean="0">
              <a:solidFill>
                <a:srgbClr val="004D74"/>
              </a:solidFill>
            </a:endParaRPr>
          </a:p>
          <a:p>
            <a:r>
              <a:rPr lang="it-IT" dirty="0" smtClean="0">
                <a:solidFill>
                  <a:srgbClr val="004D74"/>
                </a:solidFill>
              </a:rPr>
              <a:t>Due produttori:    </a:t>
            </a:r>
            <a:r>
              <a:rPr lang="it-IT" dirty="0" err="1" smtClean="0">
                <a:solidFill>
                  <a:srgbClr val="004D74"/>
                </a:solidFill>
              </a:rPr>
              <a:t>Okamoto</a:t>
            </a:r>
            <a:r>
              <a:rPr lang="it-IT" dirty="0" smtClean="0">
                <a:solidFill>
                  <a:srgbClr val="004D74"/>
                </a:solidFill>
              </a:rPr>
              <a:t> (</a:t>
            </a:r>
            <a:r>
              <a:rPr lang="it-IT" dirty="0" err="1" smtClean="0">
                <a:solidFill>
                  <a:srgbClr val="004D74"/>
                </a:solidFill>
              </a:rPr>
              <a:t>Japan</a:t>
            </a:r>
            <a:r>
              <a:rPr lang="it-IT" dirty="0" smtClean="0">
                <a:solidFill>
                  <a:srgbClr val="004D74"/>
                </a:solidFill>
              </a:rPr>
              <a:t>)</a:t>
            </a:r>
            <a:r>
              <a:rPr lang="it-IT" dirty="0" err="1" smtClean="0">
                <a:solidFill>
                  <a:srgbClr val="004D74"/>
                </a:solidFill>
              </a:rPr>
              <a:t>+Zygo</a:t>
            </a:r>
            <a:r>
              <a:rPr lang="it-IT" dirty="0" smtClean="0">
                <a:solidFill>
                  <a:srgbClr val="004D74"/>
                </a:solidFill>
              </a:rPr>
              <a:t> (USA) </a:t>
            </a:r>
          </a:p>
          <a:p>
            <a:r>
              <a:rPr lang="it-IT" dirty="0" smtClean="0">
                <a:solidFill>
                  <a:srgbClr val="004D74"/>
                </a:solidFill>
              </a:rPr>
              <a:t>16 moduli + 2 </a:t>
            </a:r>
            <a:r>
              <a:rPr lang="it-IT" dirty="0" err="1" smtClean="0">
                <a:solidFill>
                  <a:srgbClr val="004D74"/>
                </a:solidFill>
              </a:rPr>
              <a:t>spares</a:t>
            </a:r>
            <a:r>
              <a:rPr lang="it-IT" dirty="0" smtClean="0">
                <a:solidFill>
                  <a:srgbClr val="004D74"/>
                </a:solidFill>
              </a:rPr>
              <a:t> (36 barre) da produrre</a:t>
            </a:r>
          </a:p>
          <a:p>
            <a:endParaRPr lang="it-IT" sz="800" dirty="0" smtClean="0">
              <a:solidFill>
                <a:srgbClr val="004D74"/>
              </a:solidFill>
            </a:endParaRPr>
          </a:p>
          <a:p>
            <a:r>
              <a:rPr lang="it-IT" dirty="0" err="1" smtClean="0">
                <a:solidFill>
                  <a:srgbClr val="004D74"/>
                </a:solidFill>
              </a:rPr>
              <a:t>Okamoto</a:t>
            </a:r>
            <a:r>
              <a:rPr lang="it-IT" dirty="0" smtClean="0">
                <a:solidFill>
                  <a:srgbClr val="004D74"/>
                </a:solidFill>
              </a:rPr>
              <a:t>:  1 barra </a:t>
            </a:r>
            <a:r>
              <a:rPr lang="it-IT" dirty="0" err="1" smtClean="0">
                <a:solidFill>
                  <a:srgbClr val="004D74"/>
                </a:solidFill>
              </a:rPr>
              <a:t>cosegnata</a:t>
            </a:r>
            <a:r>
              <a:rPr lang="it-IT" dirty="0" smtClean="0">
                <a:solidFill>
                  <a:srgbClr val="004D74"/>
                </a:solidFill>
              </a:rPr>
              <a:t>  +  2 prodotte</a:t>
            </a:r>
          </a:p>
          <a:p>
            <a:r>
              <a:rPr lang="it-IT" dirty="0" err="1" smtClean="0">
                <a:solidFill>
                  <a:srgbClr val="004D74"/>
                </a:solidFill>
              </a:rPr>
              <a:t>Zygo</a:t>
            </a:r>
            <a:r>
              <a:rPr lang="it-IT" dirty="0" smtClean="0">
                <a:solidFill>
                  <a:srgbClr val="004D74"/>
                </a:solidFill>
              </a:rPr>
              <a:t>:  4 barre consegnate + 1 prodotta</a:t>
            </a:r>
          </a:p>
          <a:p>
            <a:endParaRPr lang="it-IT" sz="800" dirty="0" smtClean="0">
              <a:solidFill>
                <a:srgbClr val="004D74"/>
              </a:solidFill>
            </a:endParaRPr>
          </a:p>
          <a:p>
            <a:r>
              <a:rPr lang="it-IT" dirty="0" smtClean="0">
                <a:solidFill>
                  <a:srgbClr val="004D74"/>
                </a:solidFill>
              </a:rPr>
              <a:t>Dopo il superamento della </a:t>
            </a:r>
            <a:r>
              <a:rPr lang="it-IT" dirty="0" err="1" smtClean="0">
                <a:solidFill>
                  <a:srgbClr val="004D74"/>
                </a:solidFill>
              </a:rPr>
              <a:t>review</a:t>
            </a:r>
            <a:r>
              <a:rPr lang="it-IT" dirty="0" smtClean="0">
                <a:solidFill>
                  <a:srgbClr val="004D74"/>
                </a:solidFill>
              </a:rPr>
              <a:t> </a:t>
            </a:r>
            <a:r>
              <a:rPr lang="it-IT" dirty="0" err="1" smtClean="0">
                <a:solidFill>
                  <a:srgbClr val="004D74"/>
                </a:solidFill>
              </a:rPr>
              <a:t>CD</a:t>
            </a:r>
            <a:r>
              <a:rPr lang="it-IT" dirty="0" smtClean="0">
                <a:solidFill>
                  <a:srgbClr val="004D74"/>
                </a:solidFill>
              </a:rPr>
              <a:t> 2/3 </a:t>
            </a:r>
          </a:p>
          <a:p>
            <a:r>
              <a:rPr lang="it-IT" dirty="0" smtClean="0">
                <a:solidFill>
                  <a:srgbClr val="004D74"/>
                </a:solidFill>
              </a:rPr>
              <a:t>sono state ordinate altre  15 barre, restano 8 barre da ordinare</a:t>
            </a:r>
          </a:p>
          <a:p>
            <a:endParaRPr lang="it-IT" sz="800" dirty="0" smtClean="0">
              <a:solidFill>
                <a:srgbClr val="004D74"/>
              </a:solidFill>
            </a:endParaRPr>
          </a:p>
          <a:p>
            <a:r>
              <a:rPr lang="it-IT" i="1" dirty="0" smtClean="0">
                <a:solidFill>
                  <a:srgbClr val="C00000"/>
                </a:solidFill>
              </a:rPr>
              <a:t>Produzione prismi  e specchi</a:t>
            </a:r>
          </a:p>
          <a:p>
            <a:endParaRPr lang="it-IT" sz="800" i="1" dirty="0" smtClean="0">
              <a:solidFill>
                <a:srgbClr val="C00000"/>
              </a:solidFill>
            </a:endParaRPr>
          </a:p>
          <a:p>
            <a:r>
              <a:rPr lang="it-IT" dirty="0" err="1" smtClean="0">
                <a:solidFill>
                  <a:srgbClr val="004D74"/>
                </a:solidFill>
              </a:rPr>
              <a:t>Zygo</a:t>
            </a:r>
            <a:r>
              <a:rPr lang="it-IT" dirty="0" smtClean="0">
                <a:solidFill>
                  <a:srgbClr val="004D74"/>
                </a:solidFill>
              </a:rPr>
              <a:t>:  4 prismi consegnati</a:t>
            </a:r>
          </a:p>
          <a:p>
            <a:r>
              <a:rPr lang="it-IT" dirty="0" smtClean="0">
                <a:solidFill>
                  <a:srgbClr val="004D74"/>
                </a:solidFill>
              </a:rPr>
              <a:t>ITT:  4 specchi consegnati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Situazione attuale TOP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998556" y="2323508"/>
            <a:ext cx="494395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it-IT" altLang="ja-JP" sz="1600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2 barre incollate per una lunghezza totale di  2.5 m </a:t>
            </a:r>
            <a:endParaRPr lang="it-IT" sz="1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304597" y="5469588"/>
            <a:ext cx="2413735" cy="36933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4 moduli consegnati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26" name="AutoShape 2" descr="https://belle2.cc.kek.jp/~twiki/pub/Detector/TOP/Quartz/prototype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https://belle2.cc.kek.jp/~twiki/pub/Detector/TOP/Quartz/prototyp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40174"/>
            <a:ext cx="8734425" cy="1228726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2231756" y="1481499"/>
            <a:ext cx="125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Barra 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00728" y="1525413"/>
            <a:ext cx="125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Barra 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77903" y="982983"/>
            <a:ext cx="97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Prisma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829477" y="1061743"/>
            <a:ext cx="112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Specchio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0" name="Connettore 2 19"/>
          <p:cNvCxnSpPr/>
          <p:nvPr/>
        </p:nvCxnSpPr>
        <p:spPr>
          <a:xfrm>
            <a:off x="836912" y="1850831"/>
            <a:ext cx="378158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4786322" y="1863749"/>
            <a:ext cx="390047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805916" y="1319969"/>
            <a:ext cx="0" cy="205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8691888" y="1481317"/>
            <a:ext cx="0" cy="205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B2GM   2014/06/19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Immagine 5" descr="Split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6" y="1023259"/>
            <a:ext cx="8076735" cy="396522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933782" y="4991515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Tasks</a:t>
            </a:r>
            <a:r>
              <a:rPr lang="it-IT" dirty="0" smtClean="0">
                <a:solidFill>
                  <a:srgbClr val="FF0000"/>
                </a:solidFill>
              </a:rPr>
              <a:t> in Torino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897880" y="4960543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Tasks</a:t>
            </a:r>
            <a:r>
              <a:rPr lang="it-IT" dirty="0" smtClean="0">
                <a:solidFill>
                  <a:srgbClr val="FF0000"/>
                </a:solidFill>
              </a:rPr>
              <a:t> in Padova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928207" y="5297379"/>
            <a:ext cx="3403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Fasci di fibre </a:t>
            </a:r>
            <a:r>
              <a:rPr lang="it-IT" dirty="0" err="1" smtClean="0"/>
              <a:t>monomodali</a:t>
            </a:r>
            <a:endParaRPr lang="it-IT" dirty="0" smtClean="0"/>
          </a:p>
          <a:p>
            <a:r>
              <a:rPr lang="it-IT" dirty="0" smtClean="0"/>
              <a:t>Risoluzione temporale</a:t>
            </a:r>
          </a:p>
          <a:p>
            <a:r>
              <a:rPr lang="it-IT" dirty="0" smtClean="0"/>
              <a:t>Simulazione MC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809380" y="5263647"/>
            <a:ext cx="3334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Fasci di fibre multimodali</a:t>
            </a:r>
          </a:p>
          <a:p>
            <a:r>
              <a:rPr lang="it-IT" dirty="0" smtClean="0"/>
              <a:t>Terminazione ottica</a:t>
            </a:r>
          </a:p>
          <a:p>
            <a:r>
              <a:rPr lang="it-IT" dirty="0" smtClean="0"/>
              <a:t>Interfaccia meccanica bar box Test radiazione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587952" y="1073503"/>
            <a:ext cx="8518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0.5 - 2</a:t>
            </a:r>
            <a:endParaRPr lang="it-IT" sz="1600" b="1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520264" y="128783"/>
            <a:ext cx="8229600" cy="11461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Contributo Italiano al TOP</a:t>
            </a:r>
            <a:b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calibrazione temporale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B2GM   2014/06/19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22359" y="5707609"/>
            <a:ext cx="294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Padova 9 Giugno ore 17:00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magine 7" descr="Bundle 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8" y="2038460"/>
            <a:ext cx="8653272" cy="385416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42808" y="1562994"/>
            <a:ext cx="737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Prototipo fascio di  fibre da 1 fibra </a:t>
            </a:r>
            <a:r>
              <a:rPr lang="it-IT" dirty="0" err="1" smtClean="0"/>
              <a:t>monomodale</a:t>
            </a:r>
            <a:r>
              <a:rPr lang="it-IT" dirty="0" smtClean="0"/>
              <a:t> a 32 fibre </a:t>
            </a:r>
            <a:r>
              <a:rPr lang="it-IT" dirty="0" err="1" smtClean="0"/>
              <a:t>monomodali</a:t>
            </a:r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59780" y="190775"/>
            <a:ext cx="8445064" cy="8607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Prototipo </a:t>
            </a:r>
            <a:r>
              <a:rPr lang="it-IT" sz="30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fascio</a:t>
            </a:r>
            <a:r>
              <a:rPr kumimoji="0" lang="it-IT" sz="3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fibre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monomodali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114441" y="2038460"/>
            <a:ext cx="3790403" cy="2998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Bundl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091" y="2405620"/>
            <a:ext cx="4508255" cy="2317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B2GM   2014/06/19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5475" y="78180"/>
            <a:ext cx="5588655" cy="430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/>
          <p:nvPr/>
        </p:nvSpPr>
        <p:spPr>
          <a:xfrm>
            <a:off x="5791200" y="2115323"/>
            <a:ext cx="1193748" cy="827164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04800" y="1441351"/>
            <a:ext cx="1880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Sent</a:t>
            </a:r>
            <a:r>
              <a:rPr lang="it-IT" sz="1600" dirty="0" smtClean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PNNL  </a:t>
            </a:r>
          </a:p>
          <a:p>
            <a:r>
              <a:rPr lang="it-IT" sz="1600" dirty="0" smtClean="0"/>
              <a:t>March 25th  2014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6216566" y="1441351"/>
            <a:ext cx="99536" cy="834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6650266" y="1935335"/>
            <a:ext cx="595716" cy="505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4814808" y="905644"/>
            <a:ext cx="3202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Block hosting the cylinder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459780" y="190775"/>
            <a:ext cx="8445064" cy="11461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Integrazione della calibrazione nel</a:t>
            </a:r>
            <a:r>
              <a:rPr kumimoji="0" lang="it-IT" sz="3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CAD del TOP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Immagine 13" descr="Calib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18" y="3299741"/>
            <a:ext cx="4738364" cy="3024859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6744466" y="1289004"/>
            <a:ext cx="2091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Cylinder hosting </a:t>
            </a:r>
          </a:p>
          <a:p>
            <a:r>
              <a:rPr lang="en-US" dirty="0" smtClean="0"/>
              <a:t>lens and fiber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B2GM   2014/06/19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456" y="731918"/>
            <a:ext cx="8420684" cy="593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960900" y="144281"/>
            <a:ext cx="7423683" cy="11461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Progettazione</a:t>
            </a:r>
            <a:r>
              <a:rPr kumimoji="0" lang="it-IT" sz="3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produzione interfaccia fibre - </a:t>
            </a:r>
            <a:r>
              <a:rPr kumimoji="0" lang="it-IT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barbox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B2GM   2014/06/19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Immagine 5" descr="fot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29744" y="1026669"/>
            <a:ext cx="6054777" cy="4541083"/>
          </a:xfrm>
          <a:prstGeom prst="rect">
            <a:avLst/>
          </a:prstGeom>
        </p:spPr>
      </p:pic>
      <p:pic>
        <p:nvPicPr>
          <p:cNvPr id="7" name="Immagine 6" descr="foto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05708" y="1031315"/>
            <a:ext cx="6091935" cy="4568952"/>
          </a:xfrm>
          <a:prstGeom prst="rect">
            <a:avLst/>
          </a:prstGeom>
        </p:spPr>
      </p:pic>
      <p:pic>
        <p:nvPicPr>
          <p:cNvPr id="5" name="Immagine 4" descr="foto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03" y="3378298"/>
            <a:ext cx="2209726" cy="2946301"/>
          </a:xfrm>
          <a:prstGeom prst="rect">
            <a:avLst/>
          </a:prstGeom>
        </p:spPr>
      </p:pic>
      <p:pic>
        <p:nvPicPr>
          <p:cNvPr id="8" name="Immagine 7" descr="blok&amp;cylind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69823"/>
            <a:ext cx="4541082" cy="605477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791200" y="4646951"/>
            <a:ext cx="276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GRIN </a:t>
            </a:r>
            <a:r>
              <a:rPr lang="it-IT" dirty="0" err="1" smtClean="0"/>
              <a:t>lens</a:t>
            </a:r>
            <a:r>
              <a:rPr lang="it-IT" dirty="0" smtClean="0"/>
              <a:t> 1.8 mm </a:t>
            </a:r>
            <a:r>
              <a:rPr lang="it-IT" dirty="0" smtClean="0">
                <a:sym typeface="Symbol"/>
              </a:rPr>
              <a:t>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6430780" y="4392118"/>
            <a:ext cx="404735" cy="254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979228" y="599607"/>
            <a:ext cx="86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Block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615638" y="752007"/>
            <a:ext cx="194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Cylinder</a:t>
            </a:r>
            <a:r>
              <a:rPr lang="it-IT" dirty="0" smtClean="0"/>
              <a:t>  </a:t>
            </a:r>
            <a:r>
              <a:rPr lang="it-IT" dirty="0" smtClean="0">
                <a:sym typeface="Symbol"/>
              </a:rPr>
              <a:t>=</a:t>
            </a:r>
            <a:r>
              <a:rPr lang="it-IT" dirty="0" smtClean="0"/>
              <a:t>15</a:t>
            </a:r>
            <a:r>
              <a:rPr lang="it-IT" baseline="30000" dirty="0" smtClean="0"/>
              <a:t>o</a:t>
            </a:r>
            <a:endParaRPr lang="it-IT" baseline="30000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5383963" y="1121339"/>
            <a:ext cx="0" cy="452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6615639" y="1121339"/>
            <a:ext cx="219876" cy="452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/>
          <p:cNvPicPr/>
          <p:nvPr/>
        </p:nvPicPr>
        <p:blipFill>
          <a:blip r:embed="rId2"/>
          <a:stretch>
            <a:fillRect/>
          </a:stretch>
        </p:blipFill>
        <p:spPr>
          <a:xfrm>
            <a:off x="3932694" y="3488964"/>
            <a:ext cx="4994688" cy="2841097"/>
          </a:xfrm>
          <a:prstGeom prst="rect">
            <a:avLst/>
          </a:prstGeom>
        </p:spPr>
      </p:pic>
      <p:pic>
        <p:nvPicPr>
          <p:cNvPr id="20" name="Immagine 19" descr="9sources_166.7deg_29d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04" y="3462502"/>
            <a:ext cx="4227867" cy="2867175"/>
          </a:xfrm>
          <a:prstGeom prst="rect">
            <a:avLst/>
          </a:prstGeom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17th B2GM  2014/02/06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Calibartion</a:t>
            </a:r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Group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886200" y="763305"/>
            <a:ext cx="5041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it-IT" sz="800" dirty="0" smtClean="0"/>
          </a:p>
          <a:p>
            <a:pPr>
              <a:buFontTx/>
              <a:buChar char="-"/>
            </a:pPr>
            <a:r>
              <a:rPr lang="it-IT" sz="2000" dirty="0" smtClean="0"/>
              <a:t> 9 punti luce</a:t>
            </a:r>
          </a:p>
          <a:p>
            <a:pPr>
              <a:buFontTx/>
              <a:buChar char="-"/>
            </a:pPr>
            <a:r>
              <a:rPr lang="it-IT" sz="2000" dirty="0" smtClean="0"/>
              <a:t>  ingresso vicino all’angolo dalla bar box</a:t>
            </a:r>
          </a:p>
          <a:p>
            <a:pPr>
              <a:buFontTx/>
              <a:buChar char="-"/>
            </a:pPr>
            <a:r>
              <a:rPr lang="it-IT" sz="2000" dirty="0" smtClean="0"/>
              <a:t> angolo azimutale  15</a:t>
            </a:r>
            <a:r>
              <a:rPr lang="it-IT" sz="2000" baseline="30000" dirty="0" smtClean="0"/>
              <a:t>0</a:t>
            </a:r>
            <a:endParaRPr lang="it-IT" sz="2000" dirty="0" smtClean="0"/>
          </a:p>
          <a:p>
            <a:pPr>
              <a:buFontTx/>
              <a:buChar char="-"/>
            </a:pPr>
            <a:r>
              <a:rPr lang="it-IT" sz="2000" dirty="0" smtClean="0"/>
              <a:t> NA = 0.6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05912" y="4095740"/>
            <a:ext cx="29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452988" y="4095740"/>
            <a:ext cx="57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16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468486" y="5269422"/>
            <a:ext cx="57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32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59418" y="5284920"/>
            <a:ext cx="572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17</a:t>
            </a:r>
            <a:endParaRPr lang="it-IT" sz="1600" dirty="0">
              <a:solidFill>
                <a:srgbClr val="FF0000"/>
              </a:solidFill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3675622" y="2130434"/>
            <a:ext cx="5192092" cy="1281040"/>
            <a:chOff x="3675622" y="2006450"/>
            <a:chExt cx="5192092" cy="1281040"/>
          </a:xfrm>
        </p:grpSpPr>
        <p:grpSp>
          <p:nvGrpSpPr>
            <p:cNvPr id="5" name="Gruppo 14"/>
            <p:cNvGrpSpPr/>
            <p:nvPr/>
          </p:nvGrpSpPr>
          <p:grpSpPr>
            <a:xfrm>
              <a:off x="3675622" y="2006450"/>
              <a:ext cx="5192092" cy="1281040"/>
              <a:chOff x="3502196" y="2006450"/>
              <a:chExt cx="5192092" cy="1281040"/>
            </a:xfrm>
          </p:grpSpPr>
          <p:pic>
            <p:nvPicPr>
              <p:cNvPr id="6" name="Immagine 5" descr="BoxLong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2196" y="2006450"/>
                <a:ext cx="5192092" cy="1281040"/>
              </a:xfrm>
              <a:prstGeom prst="rect">
                <a:avLst/>
              </a:prstGeom>
            </p:spPr>
          </p:pic>
          <p:sp>
            <p:nvSpPr>
              <p:cNvPr id="10" name="Per 9"/>
              <p:cNvSpPr/>
              <p:nvPr/>
            </p:nvSpPr>
            <p:spPr>
              <a:xfrm>
                <a:off x="4517450" y="2146480"/>
                <a:ext cx="219600" cy="220717"/>
              </a:xfrm>
              <a:prstGeom prst="mathMultiply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Per 10"/>
              <p:cNvSpPr/>
              <p:nvPr/>
            </p:nvSpPr>
            <p:spPr>
              <a:xfrm>
                <a:off x="5521214" y="2156986"/>
                <a:ext cx="219600" cy="220717"/>
              </a:xfrm>
              <a:prstGeom prst="mathMultiply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Per 11"/>
              <p:cNvSpPr/>
              <p:nvPr/>
            </p:nvSpPr>
            <p:spPr>
              <a:xfrm>
                <a:off x="6546004" y="2156986"/>
                <a:ext cx="219600" cy="220717"/>
              </a:xfrm>
              <a:prstGeom prst="mathMultiply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Per 12"/>
              <p:cNvSpPr/>
              <p:nvPr/>
            </p:nvSpPr>
            <p:spPr>
              <a:xfrm>
                <a:off x="7539262" y="2156986"/>
                <a:ext cx="219600" cy="220717"/>
              </a:xfrm>
              <a:prstGeom prst="mathMultiply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1" name="Per 20"/>
            <p:cNvSpPr/>
            <p:nvPr/>
          </p:nvSpPr>
          <p:spPr>
            <a:xfrm>
              <a:off x="5199730" y="2159398"/>
              <a:ext cx="219600" cy="220717"/>
            </a:xfrm>
            <a:prstGeom prst="mathMultiply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Per 21"/>
            <p:cNvSpPr/>
            <p:nvPr/>
          </p:nvSpPr>
          <p:spPr>
            <a:xfrm>
              <a:off x="6238096" y="2159398"/>
              <a:ext cx="219600" cy="220717"/>
            </a:xfrm>
            <a:prstGeom prst="mathMultiply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Per 22"/>
            <p:cNvSpPr/>
            <p:nvPr/>
          </p:nvSpPr>
          <p:spPr>
            <a:xfrm>
              <a:off x="7260964" y="2159398"/>
              <a:ext cx="219600" cy="220717"/>
            </a:xfrm>
            <a:prstGeom prst="mathMultiply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Per 23"/>
            <p:cNvSpPr/>
            <p:nvPr/>
          </p:nvSpPr>
          <p:spPr>
            <a:xfrm>
              <a:off x="4192360" y="2143900"/>
              <a:ext cx="219600" cy="220717"/>
            </a:xfrm>
            <a:prstGeom prst="mathMultiply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Per 24"/>
            <p:cNvSpPr/>
            <p:nvPr/>
          </p:nvSpPr>
          <p:spPr>
            <a:xfrm>
              <a:off x="8268334" y="2159398"/>
              <a:ext cx="219600" cy="220717"/>
            </a:xfrm>
            <a:prstGeom prst="mathMultiply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6" name="Titolo 1"/>
          <p:cNvSpPr txBox="1">
            <a:spLocks/>
          </p:cNvSpPr>
          <p:nvPr/>
        </p:nvSpPr>
        <p:spPr>
          <a:xfrm>
            <a:off x="960900" y="144281"/>
            <a:ext cx="7423683" cy="10016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Simulazione percorso luce sino</a:t>
            </a:r>
            <a:r>
              <a:rPr kumimoji="0" lang="it-IT" sz="3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PMT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Immagine 27" descr="Lightpa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60" y="1145894"/>
            <a:ext cx="3352992" cy="1783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B2GM   2014/06/19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Immagine 4" descr="B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0" y="3323756"/>
            <a:ext cx="4897808" cy="3015834"/>
          </a:xfrm>
          <a:prstGeom prst="rect">
            <a:avLst/>
          </a:prstGeom>
        </p:spPr>
      </p:pic>
      <p:pic>
        <p:nvPicPr>
          <p:cNvPr id="6" name="Immagine 5" descr="L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548" y="1678898"/>
            <a:ext cx="3420332" cy="456044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98345" y="718053"/>
            <a:ext cx="85313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Primi test eseguiti con fibra </a:t>
            </a:r>
            <a:r>
              <a:rPr lang="it-IT" dirty="0" err="1" smtClean="0"/>
              <a:t>monomodale</a:t>
            </a:r>
            <a:r>
              <a:rPr lang="it-IT" dirty="0" smtClean="0"/>
              <a:t> accoppiata con lente .</a:t>
            </a:r>
          </a:p>
          <a:p>
            <a:r>
              <a:rPr lang="it-IT" dirty="0" smtClean="0"/>
              <a:t>E’ stata  utilizzata una CCD da 1 pollice (prestito dal laboratorio di ottica).</a:t>
            </a:r>
          </a:p>
          <a:p>
            <a:r>
              <a:rPr lang="it-IT" dirty="0" smtClean="0"/>
              <a:t>E’ stato possibile misurare valori di  NA fino a 0.35 </a:t>
            </a:r>
          </a:p>
          <a:p>
            <a:endParaRPr lang="it-IT" dirty="0" smtClean="0"/>
          </a:p>
          <a:p>
            <a:r>
              <a:rPr lang="it-IT" dirty="0" smtClean="0"/>
              <a:t>Ora disponiamo di una fibra  multimodale,  </a:t>
            </a:r>
          </a:p>
          <a:p>
            <a:r>
              <a:rPr lang="it-IT" dirty="0" smtClean="0"/>
              <a:t>Dei cilindretti di accoppiamento per la lente,</a:t>
            </a:r>
          </a:p>
          <a:p>
            <a:r>
              <a:rPr lang="it-IT" dirty="0" smtClean="0"/>
              <a:t>Di una CCD lineare di 2 pollici (prestito CMS),</a:t>
            </a:r>
          </a:p>
          <a:p>
            <a:r>
              <a:rPr lang="it-IT" dirty="0" smtClean="0"/>
              <a:t>di una slitta  motorizzata.  </a:t>
            </a:r>
          </a:p>
          <a:p>
            <a:r>
              <a:rPr lang="it-IT" dirty="0" smtClean="0"/>
              <a:t>Potremo misurare valori  di NA sino a 0.6.</a:t>
            </a:r>
            <a:endParaRPr lang="it-IT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960900" y="144281"/>
            <a:ext cx="7423683" cy="11461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000" dirty="0" err="1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M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isure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apertura numerica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EKair2004-04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Belle_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959225"/>
            <a:ext cx="43561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-1" y="76200"/>
            <a:ext cx="64436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r>
              <a:rPr kumimoji="1" lang="sl-SI" altLang="ja-JP" sz="3200" dirty="0" smtClean="0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SuperKEKB </a:t>
            </a:r>
            <a:r>
              <a:rPr kumimoji="1" lang="it-IT" altLang="ja-JP" sz="3200" dirty="0" smtClean="0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e</a:t>
            </a:r>
            <a:r>
              <a:rPr kumimoji="1" lang="sl-SI" altLang="ja-JP" sz="3200" dirty="0" smtClean="0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 Belle II</a:t>
            </a:r>
          </a:p>
          <a:p>
            <a:pPr marL="457200" indent="-457200" eaLnBrk="1" hangingPunct="1">
              <a:buFont typeface="Wingdings" pitchFamily="2" charset="2"/>
              <a:buChar char="à"/>
              <a:defRPr/>
            </a:pPr>
            <a:r>
              <a:rPr kumimoji="1" lang="it-IT" altLang="ja-JP" sz="3200" dirty="0" smtClean="0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 </a:t>
            </a:r>
            <a:r>
              <a:rPr kumimoji="1" lang="sl-SI" altLang="ja-JP" sz="3200" dirty="0" smtClean="0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upgrade </a:t>
            </a:r>
            <a:r>
              <a:rPr kumimoji="1" lang="it-IT" altLang="ja-JP" sz="3200" dirty="0" smtClean="0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di</a:t>
            </a:r>
            <a:r>
              <a:rPr kumimoji="1" lang="sl-SI" altLang="ja-JP" sz="3200" dirty="0" smtClean="0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 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Tahoma" pitchFamily="34" charset="0"/>
                <a:ea typeface="MS Gothic" pitchFamily="49" charset="-128"/>
              </a:rPr>
              <a:t>KEKB e Belle </a:t>
            </a:r>
          </a:p>
        </p:txBody>
      </p:sp>
      <p:pic>
        <p:nvPicPr>
          <p:cNvPr id="33797" name="Picture 5" descr="kekb_t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0"/>
            <a:ext cx="2700337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149225" y="2414194"/>
          <a:ext cx="8805863" cy="4214814"/>
        </p:xfrm>
        <a:graphic>
          <a:graphicData uri="http://schemas.openxmlformats.org/drawingml/2006/table">
            <a:tbl>
              <a:tblPr/>
              <a:tblGrid>
                <a:gridCol w="2636838"/>
                <a:gridCol w="882650"/>
                <a:gridCol w="1103312"/>
                <a:gridCol w="1101725"/>
                <a:gridCol w="1103313"/>
                <a:gridCol w="1103312"/>
                <a:gridCol w="874713"/>
              </a:tblGrid>
              <a:tr h="42227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parameters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KEKB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SuperKEKB</a:t>
                      </a:r>
                      <a:endParaRPr kumimoji="0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units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 gridSpan="2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LER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HER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LER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HER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Beam energy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E</a:t>
                      </a:r>
                      <a:r>
                        <a:rPr kumimoji="0" lang="en-US" altLang="ja-JP" sz="20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b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3.5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8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4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7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GeV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Half crossing angle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φ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11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41.5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mrad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Horizontal </a:t>
                      </a:r>
                      <a:r>
                        <a:rPr kumimoji="0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emittance</a:t>
                      </a: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ε</a:t>
                      </a:r>
                      <a:r>
                        <a:rPr kumimoji="0" lang="en-US" altLang="ja-JP" sz="2000" b="0" i="0" u="none" strike="noStrike" cap="none" normalizeH="0" baseline="-6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x</a:t>
                      </a:r>
                      <a:endParaRPr kumimoji="0" lang="en-US" altLang="ja-JP" sz="20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18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24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3.2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sl-SI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4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.</a:t>
                      </a:r>
                      <a:r>
                        <a:rPr kumimoji="0" lang="sl-SI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6</a:t>
                      </a:r>
                      <a:endParaRPr kumimoji="0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nm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Emittance ratio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ea typeface="MS PGothic" pitchFamily="34" charset="-128"/>
                          <a:sym typeface="Constantia" pitchFamily="18" charset="0"/>
                        </a:rPr>
                        <a:t>κ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0.88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0.66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</a:t>
                      </a:r>
                      <a:r>
                        <a:rPr kumimoji="0" lang="sl-SI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3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7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</a:t>
                      </a:r>
                      <a:r>
                        <a:rPr kumimoji="0" lang="sl-SI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40</a:t>
                      </a:r>
                      <a:endParaRPr kumimoji="0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%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Beta functions at IP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β</a:t>
                      </a:r>
                      <a:r>
                        <a:rPr kumimoji="0" lang="en-US" altLang="ja-JP" sz="2000" b="0" i="0" u="none" strike="noStrike" cap="none" normalizeH="0" baseline="-6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x</a:t>
                      </a:r>
                      <a:r>
                        <a:rPr kumimoji="0" lang="en-US" altLang="ja-JP" sz="2000" b="0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*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/</a:t>
                      </a:r>
                      <a:r>
                        <a:rPr kumimoji="0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β</a:t>
                      </a:r>
                      <a:r>
                        <a:rPr kumimoji="0" lang="en-US" altLang="ja-JP" sz="2000" b="0" i="0" u="none" strike="noStrike" cap="none" normalizeH="0" baseline="-6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y</a:t>
                      </a:r>
                      <a:r>
                        <a:rPr kumimoji="0" lang="en-US" altLang="ja-JP" sz="2000" b="0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*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1200/5.9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32/0.27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25/0.3</a:t>
                      </a:r>
                      <a:r>
                        <a:rPr kumimoji="0" lang="sl-SI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</a:t>
                      </a:r>
                      <a:endParaRPr kumimoji="0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mm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Beam currents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I</a:t>
                      </a:r>
                      <a:r>
                        <a:rPr kumimoji="0" lang="en-US" altLang="ja-JP" sz="20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b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1.64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1.19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3.60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2.60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A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beam-beam parameter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ξ</a:t>
                      </a:r>
                      <a:r>
                        <a:rPr kumimoji="0" lang="en-US" altLang="ja-JP" sz="20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y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0.129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0.090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0.088</a:t>
                      </a:r>
                      <a:r>
                        <a:rPr kumimoji="0" lang="sl-SI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1</a:t>
                      </a:r>
                      <a:endParaRPr kumimoji="0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0.08</a:t>
                      </a:r>
                      <a:r>
                        <a:rPr kumimoji="0" lang="sl-SI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07</a:t>
                      </a:r>
                      <a:endParaRPr kumimoji="0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Luminosity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L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2.1 x 10</a:t>
                      </a:r>
                      <a:r>
                        <a:rPr kumimoji="0" lang="en-US" altLang="ja-JP" sz="2000" b="1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34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8 x 10</a:t>
                      </a:r>
                      <a:r>
                        <a:rPr kumimoji="0" lang="en-US" altLang="ja-JP" sz="2000" b="1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35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cm</a:t>
                      </a:r>
                      <a:r>
                        <a:rPr kumimoji="0" lang="en-US" altLang="ja-JP" sz="1800" b="1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-2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s</a:t>
                      </a:r>
                      <a:r>
                        <a:rPr kumimoji="0" lang="en-US" altLang="ja-JP" sz="1800" b="1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-1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正方形/長方形 3"/>
          <p:cNvSpPr/>
          <p:nvPr/>
        </p:nvSpPr>
        <p:spPr>
          <a:xfrm>
            <a:off x="5819775" y="2342974"/>
            <a:ext cx="2319338" cy="4279900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Misure risoluzione temporale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Immagine 5" descr="laser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03623" y="1939512"/>
            <a:ext cx="4931749" cy="369881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343400" y="1472347"/>
            <a:ext cx="411867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MCP-PMT </a:t>
            </a:r>
            <a:r>
              <a:rPr lang="it-IT" dirty="0" smtClean="0">
                <a:solidFill>
                  <a:srgbClr val="004D74"/>
                </a:solidFill>
              </a:rPr>
              <a:t> </a:t>
            </a:r>
          </a:p>
          <a:p>
            <a:r>
              <a:rPr lang="it-IT" dirty="0" smtClean="0"/>
              <a:t>in prestito da Nagoya:</a:t>
            </a:r>
          </a:p>
          <a:p>
            <a:r>
              <a:rPr lang="it-IT" dirty="0" smtClean="0"/>
              <a:t>JT0893    3480 V</a:t>
            </a:r>
          </a:p>
          <a:p>
            <a:r>
              <a:rPr lang="it-IT" dirty="0" smtClean="0"/>
              <a:t>JT0900   3490 V</a:t>
            </a:r>
          </a:p>
          <a:p>
            <a:endParaRPr lang="it-IT" sz="800" dirty="0" smtClean="0">
              <a:solidFill>
                <a:srgbClr val="004D74"/>
              </a:solidFill>
            </a:endParaRPr>
          </a:p>
          <a:p>
            <a:r>
              <a:rPr lang="it-IT" dirty="0" err="1" smtClean="0">
                <a:solidFill>
                  <a:srgbClr val="C00000"/>
                </a:solidFill>
              </a:rPr>
              <a:t>Pico</a:t>
            </a:r>
            <a:r>
              <a:rPr lang="it-IT" dirty="0" smtClean="0">
                <a:solidFill>
                  <a:srgbClr val="C00000"/>
                </a:solidFill>
              </a:rPr>
              <a:t> Laser :</a:t>
            </a:r>
          </a:p>
          <a:p>
            <a:r>
              <a:rPr lang="it-IT" dirty="0" err="1" smtClean="0"/>
              <a:t>Advanced</a:t>
            </a:r>
            <a:r>
              <a:rPr lang="it-IT" dirty="0" smtClean="0"/>
              <a:t> </a:t>
            </a:r>
            <a:r>
              <a:rPr lang="it-IT" dirty="0" err="1" smtClean="0"/>
              <a:t>Lased</a:t>
            </a:r>
            <a:r>
              <a:rPr lang="it-IT" dirty="0" smtClean="0"/>
              <a:t> </a:t>
            </a:r>
            <a:r>
              <a:rPr lang="it-IT" dirty="0" err="1" smtClean="0"/>
              <a:t>Diode</a:t>
            </a:r>
            <a:r>
              <a:rPr lang="it-IT" dirty="0" smtClean="0"/>
              <a:t> System</a:t>
            </a:r>
          </a:p>
          <a:p>
            <a:endParaRPr lang="it-IT" sz="800" dirty="0" smtClean="0"/>
          </a:p>
          <a:p>
            <a:r>
              <a:rPr lang="it-IT" dirty="0" smtClean="0">
                <a:solidFill>
                  <a:srgbClr val="C00000"/>
                </a:solidFill>
              </a:rPr>
              <a:t>Testa Laser:  </a:t>
            </a:r>
            <a:r>
              <a:rPr lang="it-IT" dirty="0" smtClean="0">
                <a:solidFill>
                  <a:schemeClr val="bg1"/>
                </a:solidFill>
              </a:rPr>
              <a:t>PiL040</a:t>
            </a:r>
          </a:p>
          <a:p>
            <a:r>
              <a:rPr lang="it-IT" dirty="0" smtClean="0"/>
              <a:t>Potenza  picco  2000 </a:t>
            </a:r>
            <a:r>
              <a:rPr lang="it-IT" dirty="0" err="1" smtClean="0"/>
              <a:t>mW</a:t>
            </a:r>
            <a:endParaRPr lang="it-IT" dirty="0" smtClean="0"/>
          </a:p>
          <a:p>
            <a:r>
              <a:rPr lang="it-IT" dirty="0" smtClean="0"/>
              <a:t>Potenza media  60 </a:t>
            </a:r>
            <a:r>
              <a:rPr lang="it-IT" dirty="0" smtClean="0">
                <a:sym typeface="Symbol"/>
              </a:rPr>
              <a:t>W   (</a:t>
            </a:r>
            <a:r>
              <a:rPr lang="it-IT" dirty="0" err="1" smtClean="0">
                <a:sym typeface="Symbol"/>
              </a:rPr>
              <a:t>fmax</a:t>
            </a:r>
            <a:r>
              <a:rPr lang="it-IT" dirty="0" smtClean="0">
                <a:sym typeface="Symbol"/>
              </a:rPr>
              <a:t>  1 </a:t>
            </a:r>
            <a:r>
              <a:rPr lang="it-IT" dirty="0" err="1" smtClean="0">
                <a:sym typeface="Symbol"/>
              </a:rPr>
              <a:t>Mhz</a:t>
            </a:r>
            <a:r>
              <a:rPr lang="it-IT" dirty="0" smtClean="0">
                <a:sym typeface="Symbol"/>
              </a:rPr>
              <a:t>)</a:t>
            </a:r>
          </a:p>
          <a:p>
            <a:r>
              <a:rPr lang="it-IT" dirty="0" smtClean="0">
                <a:sym typeface="Symbol"/>
              </a:rPr>
              <a:t>(classe 3R)</a:t>
            </a:r>
            <a:endParaRPr lang="it-IT" dirty="0" smtClean="0"/>
          </a:p>
          <a:p>
            <a:r>
              <a:rPr lang="it-IT" dirty="0" smtClean="0"/>
              <a:t>t     &lt; 27 ps</a:t>
            </a:r>
          </a:p>
          <a:p>
            <a:pPr>
              <a:buFont typeface="Symbol"/>
              <a:buChar char="l"/>
            </a:pPr>
            <a:r>
              <a:rPr lang="it-IT" dirty="0" smtClean="0">
                <a:sym typeface="Symbol"/>
              </a:rPr>
              <a:t>  404 </a:t>
            </a:r>
            <a:r>
              <a:rPr lang="it-IT" dirty="0" err="1" smtClean="0">
                <a:sym typeface="Symbol"/>
              </a:rPr>
              <a:t>nm</a:t>
            </a:r>
            <a:r>
              <a:rPr lang="it-IT" dirty="0" smtClean="0">
                <a:sym typeface="Symbol"/>
              </a:rPr>
              <a:t> </a:t>
            </a:r>
          </a:p>
          <a:p>
            <a:pPr>
              <a:buFont typeface="Symbol"/>
              <a:buChar char="l"/>
            </a:pPr>
            <a:endParaRPr lang="it-IT" sz="800" dirty="0" smtClean="0">
              <a:sym typeface="Symbol"/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ADC: </a:t>
            </a:r>
            <a:r>
              <a:rPr lang="en-US" dirty="0" smtClean="0"/>
              <a:t>CAEN digitizer V1742 (5 GS/s)</a:t>
            </a:r>
          </a:p>
          <a:p>
            <a:endParaRPr lang="en-US" sz="800" dirty="0" smtClean="0">
              <a:sym typeface="Symbol"/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AMPLI: </a:t>
            </a:r>
            <a:r>
              <a:rPr lang="en-US" dirty="0" err="1" smtClean="0"/>
              <a:t>scheda</a:t>
            </a:r>
            <a:r>
              <a:rPr lang="en-US" dirty="0" smtClean="0"/>
              <a:t> con chip TI THS4303</a:t>
            </a:r>
            <a:endParaRPr lang="it-IT" dirty="0" smtClean="0">
              <a:sym typeface="Symbol"/>
            </a:endParaRPr>
          </a:p>
          <a:p>
            <a:endParaRPr lang="it-IT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Misure risoluzione temporale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Immagine 6" descr="PMTboxP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27206" y="1916998"/>
            <a:ext cx="4904342" cy="367825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69794" y="1272423"/>
            <a:ext cx="3680603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Padova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black boxes for  MCP-PMT test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661230" y="3807268"/>
            <a:ext cx="4017816" cy="2323702"/>
          </a:xfrm>
          <a:prstGeom prst="rect">
            <a:avLst/>
          </a:prstGeom>
        </p:spPr>
      </p:pic>
      <p:sp>
        <p:nvSpPr>
          <p:cNvPr id="11" name="TextShape 7"/>
          <p:cNvSpPr txBox="1"/>
          <p:nvPr/>
        </p:nvSpPr>
        <p:spPr>
          <a:xfrm>
            <a:off x="5063978" y="4040512"/>
            <a:ext cx="2606760" cy="355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it-IT" dirty="0" err="1">
                <a:solidFill>
                  <a:srgbClr val="C5000B"/>
                </a:solidFill>
                <a:latin typeface="Corbel"/>
              </a:rPr>
              <a:t>time</a:t>
            </a:r>
            <a:r>
              <a:rPr lang="it-IT" dirty="0">
                <a:solidFill>
                  <a:srgbClr val="C5000B"/>
                </a:solidFill>
                <a:latin typeface="Corbel"/>
              </a:rPr>
              <a:t> </a:t>
            </a:r>
            <a:r>
              <a:rPr lang="it-IT" dirty="0" err="1">
                <a:solidFill>
                  <a:srgbClr val="C5000B"/>
                </a:solidFill>
                <a:latin typeface="Corbel"/>
              </a:rPr>
              <a:t>resolution</a:t>
            </a:r>
            <a:r>
              <a:rPr lang="it-IT" dirty="0">
                <a:solidFill>
                  <a:srgbClr val="C5000B"/>
                </a:solidFill>
                <a:latin typeface="Corbel"/>
              </a:rPr>
              <a:t> 37 ps</a:t>
            </a:r>
            <a:endParaRPr dirty="0"/>
          </a:p>
        </p:txBody>
      </p:sp>
      <p:pic>
        <p:nvPicPr>
          <p:cNvPr id="12" name="Immagin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661230" y="1380908"/>
            <a:ext cx="3971322" cy="2426360"/>
          </a:xfrm>
          <a:prstGeom prst="rect">
            <a:avLst/>
          </a:prstGeom>
        </p:spPr>
      </p:pic>
      <p:sp>
        <p:nvSpPr>
          <p:cNvPr id="13" name="TextShape 6"/>
          <p:cNvSpPr txBox="1"/>
          <p:nvPr/>
        </p:nvSpPr>
        <p:spPr>
          <a:xfrm>
            <a:off x="5152038" y="1727700"/>
            <a:ext cx="738360" cy="355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it-IT" dirty="0" err="1" smtClean="0">
                <a:solidFill>
                  <a:srgbClr val="C5000B"/>
                </a:solidFill>
                <a:latin typeface="Corbel"/>
              </a:rPr>
              <a:t>peak</a:t>
            </a:r>
            <a:r>
              <a:rPr lang="it-IT" dirty="0" smtClean="0">
                <a:solidFill>
                  <a:srgbClr val="C5000B"/>
                </a:solidFill>
                <a:latin typeface="Corbel"/>
              </a:rPr>
              <a:t> (</a:t>
            </a:r>
            <a:r>
              <a:rPr lang="it-IT" dirty="0" err="1" smtClean="0">
                <a:solidFill>
                  <a:srgbClr val="C5000B"/>
                </a:solidFill>
                <a:latin typeface="Corbel"/>
              </a:rPr>
              <a:t>mV</a:t>
            </a:r>
            <a:r>
              <a:rPr lang="it-IT" dirty="0" smtClean="0">
                <a:solidFill>
                  <a:srgbClr val="C5000B"/>
                </a:solidFill>
                <a:latin typeface="Corbel"/>
              </a:rPr>
              <a:t>)</a:t>
            </a:r>
            <a:endParaRPr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935066" y="6013330"/>
            <a:ext cx="369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Testa laser da 40 ps ,   </a:t>
            </a:r>
            <a:r>
              <a:rPr lang="it-IT" sz="1400" dirty="0" smtClean="0">
                <a:latin typeface="Times New Roman"/>
                <a:cs typeface="Times New Roman"/>
              </a:rPr>
              <a:t>~30 fotoni</a:t>
            </a:r>
            <a:endParaRPr lang="it-IT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Programma misure 2014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38046" y="1837953"/>
            <a:ext cx="43963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Misura apertura numerica con fibra multimodale accoppiata con lente tramite il cilindro (ottimizzazione della distanza tra lente e fibra)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Misura della risoluzione temporale con una nuova scheda elettronica in prestito da Indiana </a:t>
            </a:r>
            <a:r>
              <a:rPr lang="it-IT" dirty="0" err="1" smtClean="0"/>
              <a:t>Univ</a:t>
            </a:r>
            <a:r>
              <a:rPr lang="it-IT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Misura delle proprietà del bundle di fibre multimodale 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Verifica del percorso della  luce nel prisma</a:t>
            </a:r>
            <a:endParaRPr lang="it-IT" dirty="0"/>
          </a:p>
        </p:txBody>
      </p:sp>
      <p:pic>
        <p:nvPicPr>
          <p:cNvPr id="7" name="Immagine 6" descr="pr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33278" y="1991040"/>
            <a:ext cx="4968872" cy="372665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56298" y="1303640"/>
            <a:ext cx="375818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Padova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black boxes for light path prism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Compu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21" y="2338940"/>
            <a:ext cx="6715125" cy="40195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Computing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80508" y="2624270"/>
            <a:ext cx="19682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6699"/>
                </a:solidFill>
              </a:rPr>
              <a:t>Campagna MC </a:t>
            </a:r>
          </a:p>
          <a:p>
            <a:r>
              <a:rPr lang="it-IT" sz="2000" dirty="0" err="1" smtClean="0">
                <a:solidFill>
                  <a:srgbClr val="006699"/>
                </a:solidFill>
              </a:rPr>
              <a:t>Spring</a:t>
            </a:r>
            <a:r>
              <a:rPr lang="it-IT" sz="2000" dirty="0" smtClean="0">
                <a:solidFill>
                  <a:srgbClr val="006699"/>
                </a:solidFill>
              </a:rPr>
              <a:t> 2014</a:t>
            </a:r>
            <a:endParaRPr lang="it-IT" sz="2000" dirty="0">
              <a:solidFill>
                <a:srgbClr val="00669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42808" y="985563"/>
            <a:ext cx="867083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Tier1:  1 </a:t>
            </a:r>
            <a:r>
              <a:rPr lang="it-IT" dirty="0" err="1" smtClean="0"/>
              <a:t>copa</a:t>
            </a:r>
            <a:r>
              <a:rPr lang="it-IT" dirty="0" smtClean="0"/>
              <a:t> </a:t>
            </a:r>
            <a:r>
              <a:rPr lang="it-IT" dirty="0" err="1" smtClean="0"/>
              <a:t>raw</a:t>
            </a:r>
            <a:r>
              <a:rPr lang="it-IT" dirty="0" smtClean="0"/>
              <a:t> data a KEK,  dopo il 2019 seconda copia distribuita:</a:t>
            </a:r>
          </a:p>
          <a:p>
            <a:r>
              <a:rPr lang="it-IT" dirty="0" smtClean="0"/>
              <a:t>              30% PNNL,  30% Asia,  20%  </a:t>
            </a:r>
            <a:r>
              <a:rPr lang="it-IT" dirty="0" err="1" smtClean="0"/>
              <a:t>Germaia</a:t>
            </a:r>
            <a:r>
              <a:rPr lang="it-IT" dirty="0" smtClean="0"/>
              <a:t>,  20%  Italia  (CNAF)</a:t>
            </a:r>
          </a:p>
          <a:p>
            <a:endParaRPr lang="it-IT" dirty="0" smtClean="0"/>
          </a:p>
          <a:p>
            <a:r>
              <a:rPr lang="it-IT" dirty="0" smtClean="0"/>
              <a:t>Tier2: federazione  Torino, Pisa, Napoli  </a:t>
            </a:r>
          </a:p>
          <a:p>
            <a:r>
              <a:rPr lang="it-IT" dirty="0" smtClean="0"/>
              <a:t>             ed utilizzo Belle VO (Frascati, Roma3, Padova)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Gruppi fisica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82290" y="1295659"/>
            <a:ext cx="845386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dirty="0" smtClean="0">
              <a:latin typeface="Arial Unicode MS" pitchFamily="34" charset="-128"/>
              <a:cs typeface="Arial" pitchFamily="34" charset="0"/>
            </a:endParaRPr>
          </a:p>
          <a:p>
            <a:pPr marL="228600" lvl="0" indent="-2286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1. 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Leptonic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and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Semileptonic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                    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B-&gt;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t </a:t>
            </a:r>
            <a:r>
              <a:rPr lang="it-IT" dirty="0" smtClean="0">
                <a:latin typeface="Symbol" pitchFamily="18" charset="2"/>
                <a:cs typeface="Arial" pitchFamily="34" charset="0"/>
              </a:rPr>
              <a:t>n ,  </a:t>
            </a:r>
            <a:r>
              <a:rPr lang="it-IT" dirty="0" smtClean="0">
                <a:latin typeface="Arial Unicode MS" pitchFamily="34" charset="-128"/>
                <a:cs typeface="Arial" pitchFamily="34" charset="0"/>
              </a:rPr>
              <a:t>B-&gt; </a:t>
            </a:r>
            <a:r>
              <a:rPr lang="it-IT" dirty="0" smtClean="0">
                <a:latin typeface="Symbol" pitchFamily="18" charset="2"/>
                <a:cs typeface="Arial" pitchFamily="34" charset="0"/>
              </a:rPr>
              <a:t>m n,  </a:t>
            </a:r>
            <a:r>
              <a:rPr lang="it-IT" dirty="0" smtClean="0">
                <a:latin typeface="Arial Unicode MS" pitchFamily="34" charset="-128"/>
                <a:cs typeface="Arial" pitchFamily="34" charset="0"/>
              </a:rPr>
              <a:t>B-&gt; D </a:t>
            </a:r>
            <a:r>
              <a:rPr lang="it-IT" dirty="0" smtClean="0">
                <a:latin typeface="Symbol" pitchFamily="18" charset="2"/>
                <a:cs typeface="Arial" pitchFamily="34" charset="0"/>
              </a:rPr>
              <a:t>t n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dirty="0" smtClean="0">
                <a:latin typeface="Arial Unicode MS" pitchFamily="34" charset="-128"/>
                <a:cs typeface="Arial" pitchFamily="34" charset="0"/>
              </a:rPr>
              <a:t>2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. 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Electroweak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penguins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&amp;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radaitive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           B-&gt;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mm ,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B-&gt;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r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 g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dirty="0" smtClean="0">
                <a:latin typeface="Arial Unicode MS" pitchFamily="34" charset="-128"/>
                <a:cs typeface="Arial" pitchFamily="34" charset="0"/>
              </a:rPr>
              <a:t>3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. 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Hadronic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it-IT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decays</a:t>
            </a:r>
            <a:endParaRPr kumimoji="0" lang="it-IT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dirty="0" smtClean="0">
              <a:latin typeface="Arial Unicode MS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4. 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Angol</a:t>
            </a:r>
            <a:r>
              <a:rPr lang="it-IT" dirty="0" smtClean="0">
                <a:latin typeface="Arial Unicode MS" pitchFamily="34" charset="-128"/>
                <a:cs typeface="Arial" pitchFamily="34" charset="0"/>
              </a:rPr>
              <a:t>i 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1 , 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2    (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b, a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5"/>
              <a:tabLst/>
            </a:pPr>
            <a:endParaRPr lang="it-IT" dirty="0" smtClean="0">
              <a:latin typeface="Arial Unicode MS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5.  Angolo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3   (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g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dirty="0" smtClean="0">
                <a:latin typeface="Arial Unicode MS" pitchFamily="34" charset="-128"/>
                <a:cs typeface="Arial" pitchFamily="34" charset="0"/>
              </a:rPr>
              <a:t>6. Charm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6"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dirty="0" smtClean="0">
                <a:latin typeface="Arial Unicode MS" pitchFamily="34" charset="-128"/>
                <a:cs typeface="Arial" pitchFamily="34" charset="0"/>
              </a:rPr>
              <a:t>7. Tau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6"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dirty="0" smtClean="0">
                <a:latin typeface="Arial Unicode MS" pitchFamily="34" charset="-128"/>
                <a:cs typeface="Arial" pitchFamily="34" charset="0"/>
              </a:rPr>
              <a:t>8.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Y(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nS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dirty="0" smtClean="0">
                <a:latin typeface="Arial Unicode MS" pitchFamily="34" charset="-128"/>
                <a:cs typeface="Arial" pitchFamily="34" charset="0"/>
              </a:rPr>
              <a:t>9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lang="it-IT" dirty="0" smtClean="0">
                <a:latin typeface="Arial Unicode MS" pitchFamily="34" charset="-128"/>
                <a:cs typeface="Arial" pitchFamily="34" charset="0"/>
              </a:rPr>
              <a:t>New </a:t>
            </a:r>
            <a:r>
              <a:rPr lang="it-IT" dirty="0" err="1" smtClean="0">
                <a:latin typeface="Arial Unicode MS" pitchFamily="34" charset="-128"/>
                <a:cs typeface="Arial" pitchFamily="34" charset="0"/>
              </a:rPr>
              <a:t>physics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pic>
        <p:nvPicPr>
          <p:cNvPr id="7" name="Immagine 6" descr="ango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086" y="2657647"/>
            <a:ext cx="1724025" cy="23145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Belle-II</a:t>
            </a:r>
            <a:r>
              <a:rPr lang="it-IT" dirty="0" smtClean="0"/>
              <a:t> TOP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42004" y="2299606"/>
            <a:ext cx="8839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         Padova  2014</a:t>
            </a:r>
            <a:r>
              <a:rPr lang="it-IT" sz="2000" dirty="0" smtClean="0"/>
              <a:t>                                                        </a:t>
            </a:r>
            <a:r>
              <a:rPr lang="it-IT" sz="2000" dirty="0" smtClean="0">
                <a:solidFill>
                  <a:srgbClr val="C00000"/>
                </a:solidFill>
              </a:rPr>
              <a:t>Padova  2015</a:t>
            </a:r>
            <a:endParaRPr lang="it-IT" sz="2000" dirty="0" smtClean="0"/>
          </a:p>
          <a:p>
            <a:endParaRPr lang="it-IT" sz="800" dirty="0" smtClean="0"/>
          </a:p>
          <a:p>
            <a:r>
              <a:rPr lang="it-IT" sz="2000" dirty="0" smtClean="0"/>
              <a:t>       </a:t>
            </a:r>
            <a:r>
              <a:rPr lang="it-IT" sz="2000" dirty="0" smtClean="0"/>
              <a:t> Mario </a:t>
            </a:r>
            <a:r>
              <a:rPr lang="it-IT" sz="2000" dirty="0" err="1" smtClean="0"/>
              <a:t>Posocco</a:t>
            </a:r>
            <a:r>
              <a:rPr lang="it-IT" sz="2000" dirty="0" smtClean="0"/>
              <a:t>        </a:t>
            </a:r>
            <a:r>
              <a:rPr lang="it-IT" sz="2000" dirty="0" smtClean="0"/>
              <a:t>80%                                       </a:t>
            </a:r>
            <a:r>
              <a:rPr lang="it-IT" sz="2000" dirty="0" smtClean="0"/>
              <a:t>Mario </a:t>
            </a:r>
            <a:r>
              <a:rPr lang="it-IT" sz="2000" dirty="0" err="1" smtClean="0"/>
              <a:t>Posocco</a:t>
            </a:r>
            <a:r>
              <a:rPr lang="it-IT" sz="2000" dirty="0" smtClean="0"/>
              <a:t>       </a:t>
            </a:r>
            <a:r>
              <a:rPr lang="it-IT" sz="2000" dirty="0" smtClean="0"/>
              <a:t>100% </a:t>
            </a:r>
          </a:p>
          <a:p>
            <a:r>
              <a:rPr lang="it-IT" sz="2000" dirty="0" smtClean="0"/>
              <a:t>        </a:t>
            </a:r>
            <a:r>
              <a:rPr lang="it-IT" sz="2000" dirty="0" smtClean="0"/>
              <a:t>Paolo Sartori           </a:t>
            </a:r>
            <a:r>
              <a:rPr lang="it-IT" sz="2000" dirty="0" smtClean="0"/>
              <a:t>40%                                       </a:t>
            </a:r>
            <a:r>
              <a:rPr lang="it-IT" sz="2000" dirty="0" smtClean="0"/>
              <a:t>Paolo Sartori            </a:t>
            </a:r>
            <a:r>
              <a:rPr lang="it-IT" sz="2000" dirty="0" smtClean="0"/>
              <a:t>60% </a:t>
            </a:r>
          </a:p>
          <a:p>
            <a:r>
              <a:rPr lang="it-IT" sz="2000" dirty="0" smtClean="0"/>
              <a:t>        </a:t>
            </a:r>
            <a:r>
              <a:rPr lang="it-IT" sz="2000" dirty="0" smtClean="0"/>
              <a:t>Ezio </a:t>
            </a:r>
            <a:r>
              <a:rPr lang="it-IT" sz="2000" dirty="0" err="1" smtClean="0"/>
              <a:t>Torassa</a:t>
            </a:r>
            <a:r>
              <a:rPr lang="it-IT" sz="2000" dirty="0" smtClean="0"/>
              <a:t>            </a:t>
            </a:r>
            <a:r>
              <a:rPr lang="it-IT" sz="2000" dirty="0" smtClean="0"/>
              <a:t>30%                                       </a:t>
            </a:r>
            <a:r>
              <a:rPr lang="it-IT" sz="2000" dirty="0" smtClean="0"/>
              <a:t>Ezio </a:t>
            </a:r>
            <a:r>
              <a:rPr lang="it-IT" sz="2000" dirty="0" err="1" smtClean="0"/>
              <a:t>Torassa</a:t>
            </a:r>
            <a:r>
              <a:rPr lang="it-IT" sz="2000" dirty="0" smtClean="0"/>
              <a:t>            </a:t>
            </a:r>
            <a:r>
              <a:rPr lang="it-IT" sz="2000" dirty="0" smtClean="0"/>
              <a:t>40%</a:t>
            </a:r>
          </a:p>
          <a:p>
            <a:r>
              <a:rPr lang="it-IT" sz="2000" dirty="0" smtClean="0"/>
              <a:t>                                                                                          Roberto </a:t>
            </a:r>
            <a:r>
              <a:rPr lang="it-IT" sz="2000" dirty="0" err="1" smtClean="0"/>
              <a:t>Stroili</a:t>
            </a:r>
            <a:r>
              <a:rPr lang="it-IT" sz="2000" dirty="0" smtClean="0"/>
              <a:t>        80%</a:t>
            </a:r>
          </a:p>
          <a:p>
            <a:r>
              <a:rPr lang="it-IT" sz="2000" dirty="0" smtClean="0"/>
              <a:t>                                                                                          Stefano </a:t>
            </a:r>
            <a:r>
              <a:rPr lang="it-IT" sz="2000" dirty="0" err="1" smtClean="0"/>
              <a:t>Lacaprara</a:t>
            </a:r>
            <a:r>
              <a:rPr lang="it-IT" sz="2000" dirty="0" smtClean="0"/>
              <a:t>  30%</a:t>
            </a:r>
          </a:p>
          <a:p>
            <a:r>
              <a:rPr lang="it-IT" sz="800" dirty="0" smtClean="0"/>
              <a:t>  </a:t>
            </a:r>
            <a:r>
              <a:rPr lang="it-IT" sz="2000" dirty="0" smtClean="0"/>
              <a:t>                        </a:t>
            </a:r>
          </a:p>
          <a:p>
            <a:r>
              <a:rPr lang="it-IT" sz="2000" dirty="0" smtClean="0"/>
              <a:t>TOT Ric.                         1.5  FTE                                                                 </a:t>
            </a:r>
            <a:r>
              <a:rPr lang="it-IT" sz="2000" dirty="0" smtClean="0"/>
              <a:t>3.1  </a:t>
            </a:r>
            <a:r>
              <a:rPr lang="it-IT" sz="2000" dirty="0" smtClean="0"/>
              <a:t>FTE</a:t>
            </a:r>
          </a:p>
          <a:p>
            <a:endParaRPr lang="it-IT" sz="2000" dirty="0" smtClean="0"/>
          </a:p>
          <a:p>
            <a:r>
              <a:rPr lang="it-IT" sz="2000" dirty="0" smtClean="0"/>
              <a:t>                                                                                         Massimo </a:t>
            </a:r>
            <a:r>
              <a:rPr lang="it-IT" sz="2000" dirty="0" err="1" smtClean="0"/>
              <a:t>Benettoni</a:t>
            </a:r>
            <a:r>
              <a:rPr lang="it-IT" sz="2000" dirty="0" smtClean="0"/>
              <a:t>  20%</a:t>
            </a:r>
          </a:p>
          <a:p>
            <a:r>
              <a:rPr lang="it-IT" sz="2000" dirty="0" smtClean="0"/>
              <a:t>                                                                                         Flavio </a:t>
            </a:r>
            <a:r>
              <a:rPr lang="it-IT" sz="2000" dirty="0" err="1" smtClean="0"/>
              <a:t>DalCorso</a:t>
            </a:r>
            <a:r>
              <a:rPr lang="it-IT" sz="2000" dirty="0" smtClean="0"/>
              <a:t>         10%</a:t>
            </a:r>
          </a:p>
          <a:p>
            <a:endParaRPr lang="it-IT" sz="800" dirty="0" smtClean="0"/>
          </a:p>
          <a:p>
            <a:r>
              <a:rPr lang="it-IT" sz="2000" dirty="0" smtClean="0">
                <a:solidFill>
                  <a:srgbClr val="C00000"/>
                </a:solidFill>
              </a:rPr>
              <a:t>TOT 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C00000"/>
                </a:solidFill>
              </a:rPr>
              <a:t>      </a:t>
            </a:r>
            <a:r>
              <a:rPr lang="it-IT" sz="2000" dirty="0" smtClean="0">
                <a:solidFill>
                  <a:srgbClr val="C00000"/>
                </a:solidFill>
              </a:rPr>
              <a:t>                          1.5  </a:t>
            </a:r>
            <a:r>
              <a:rPr lang="it-IT" sz="2000" dirty="0" smtClean="0">
                <a:solidFill>
                  <a:srgbClr val="C00000"/>
                </a:solidFill>
              </a:rPr>
              <a:t>FTE                                                                </a:t>
            </a:r>
            <a:r>
              <a:rPr lang="it-IT" sz="2000" dirty="0" smtClean="0">
                <a:solidFill>
                  <a:srgbClr val="C00000"/>
                </a:solidFill>
              </a:rPr>
              <a:t>3.4  </a:t>
            </a:r>
            <a:r>
              <a:rPr lang="it-IT" sz="2000" dirty="0" smtClean="0">
                <a:solidFill>
                  <a:srgbClr val="C00000"/>
                </a:solidFill>
              </a:rPr>
              <a:t>FTE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89302" y="1515626"/>
            <a:ext cx="8531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Nagoya, KEK</a:t>
            </a:r>
            <a:r>
              <a:rPr lang="it-IT" sz="2000" dirty="0" smtClean="0"/>
              <a:t>, </a:t>
            </a:r>
            <a:r>
              <a:rPr lang="it-IT" sz="2000" dirty="0" smtClean="0">
                <a:solidFill>
                  <a:srgbClr val="02215E"/>
                </a:solidFill>
              </a:rPr>
              <a:t>Hawaii </a:t>
            </a:r>
            <a:r>
              <a:rPr lang="it-IT" sz="2000" dirty="0" err="1" smtClean="0">
                <a:solidFill>
                  <a:srgbClr val="02215E"/>
                </a:solidFill>
              </a:rPr>
              <a:t>Manoa</a:t>
            </a:r>
            <a:r>
              <a:rPr lang="it-IT" sz="2000" dirty="0" smtClean="0">
                <a:solidFill>
                  <a:srgbClr val="02215E"/>
                </a:solidFill>
              </a:rPr>
              <a:t>, Cincinnati, PNNL, South Carolina</a:t>
            </a:r>
            <a:r>
              <a:rPr lang="it-IT" sz="2000" dirty="0" smtClean="0"/>
              <a:t>, </a:t>
            </a:r>
            <a:r>
              <a:rPr lang="it-IT" sz="2000" dirty="0" smtClean="0">
                <a:solidFill>
                  <a:srgbClr val="C00000"/>
                </a:solidFill>
              </a:rPr>
              <a:t>Lubiana, Padova, Torino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9" name="Parentesi graffa chiusa 8"/>
          <p:cNvSpPr/>
          <p:nvPr/>
        </p:nvSpPr>
        <p:spPr>
          <a:xfrm rot="10800000">
            <a:off x="5424403" y="2758696"/>
            <a:ext cx="537275" cy="27122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361688" y="3750587"/>
            <a:ext cx="106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Membri </a:t>
            </a:r>
            <a:r>
              <a:rPr lang="it-IT" dirty="0" err="1" smtClean="0"/>
              <a:t>Belle-II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 descr="FTE2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37" y="2309738"/>
            <a:ext cx="6472761" cy="374206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Belle-II</a:t>
            </a:r>
            <a:r>
              <a:rPr lang="it-IT" dirty="0" smtClean="0"/>
              <a:t> Italia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714716" y="1532731"/>
            <a:ext cx="8229600" cy="777007"/>
          </a:xfrm>
        </p:spPr>
        <p:txBody>
          <a:bodyPr>
            <a:normAutofit lnSpcReduction="10000"/>
          </a:bodyPr>
          <a:lstStyle/>
          <a:p>
            <a:r>
              <a:rPr lang="it-IT" sz="2200" dirty="0" smtClean="0"/>
              <a:t>2015   FTE/</a:t>
            </a:r>
            <a:r>
              <a:rPr lang="it-IT" sz="2200" dirty="0" err="1" smtClean="0"/>
              <a:t>Phys</a:t>
            </a:r>
            <a:r>
              <a:rPr lang="it-IT" sz="2200" dirty="0" smtClean="0"/>
              <a:t> =  60%</a:t>
            </a:r>
            <a:endParaRPr lang="it-IT" sz="2200" dirty="0"/>
          </a:p>
          <a:p>
            <a:pPr lvl="1"/>
            <a:r>
              <a:rPr lang="it-IT" sz="2000" dirty="0" err="1"/>
              <a:t>Babar</a:t>
            </a:r>
            <a:r>
              <a:rPr lang="it-IT" sz="2000" dirty="0"/>
              <a:t>, BES-III, CMS, </a:t>
            </a:r>
            <a:r>
              <a:rPr lang="it-IT" sz="2000" dirty="0" err="1"/>
              <a:t>GrII</a:t>
            </a:r>
            <a:r>
              <a:rPr lang="it-IT" sz="2000" dirty="0"/>
              <a:t>, </a:t>
            </a:r>
            <a:r>
              <a:rPr lang="it-IT" sz="2000" dirty="0" err="1"/>
              <a:t>GrV</a:t>
            </a:r>
            <a:r>
              <a:rPr lang="it-IT" sz="2000" dirty="0" err="1" smtClean="0"/>
              <a:t>…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9" name="Rettangolo 8"/>
          <p:cNvSpPr/>
          <p:nvPr/>
        </p:nvSpPr>
        <p:spPr>
          <a:xfrm>
            <a:off x="1021834" y="3377298"/>
            <a:ext cx="6498766" cy="331076"/>
          </a:xfrm>
          <a:prstGeom prst="rect">
            <a:avLst/>
          </a:prstGeom>
          <a:noFill/>
          <a:ln w="254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047837" y="5041894"/>
            <a:ext cx="6472761" cy="331076"/>
          </a:xfrm>
          <a:prstGeom prst="rect">
            <a:avLst/>
          </a:prstGeom>
          <a:noFill/>
          <a:ln w="254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80046" y="3314770"/>
            <a:ext cx="99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TOP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89078" y="4016836"/>
            <a:ext cx="99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B050"/>
                </a:solidFill>
              </a:rPr>
              <a:t>Tracker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70062" y="2689644"/>
            <a:ext cx="99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6699"/>
                </a:solidFill>
              </a:rPr>
              <a:t>ECL</a:t>
            </a:r>
            <a:endParaRPr lang="it-IT" dirty="0">
              <a:solidFill>
                <a:srgbClr val="006699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77466" y="4970476"/>
            <a:ext cx="99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TOP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82980" y="2997024"/>
            <a:ext cx="99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6699"/>
                </a:solidFill>
              </a:rPr>
              <a:t>ECL</a:t>
            </a:r>
            <a:endParaRPr lang="it-IT" dirty="0">
              <a:solidFill>
                <a:srgbClr val="006699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86498" y="5331586"/>
            <a:ext cx="99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B050"/>
                </a:solidFill>
              </a:rPr>
              <a:t>Tracker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82980" y="3709932"/>
            <a:ext cx="99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6699"/>
                </a:solidFill>
              </a:rPr>
              <a:t>ECL</a:t>
            </a:r>
            <a:endParaRPr lang="it-IT" dirty="0">
              <a:solidFill>
                <a:srgbClr val="006699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67482" y="4345350"/>
            <a:ext cx="99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6699"/>
                </a:solidFill>
              </a:rPr>
              <a:t>ECL</a:t>
            </a:r>
            <a:endParaRPr lang="it-IT" dirty="0">
              <a:solidFill>
                <a:srgbClr val="006699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67482" y="4624314"/>
            <a:ext cx="99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6699"/>
                </a:solidFill>
              </a:rPr>
              <a:t>ECL</a:t>
            </a:r>
            <a:endParaRPr lang="it-IT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0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Finanziamenti 2014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2600" y="1541832"/>
            <a:ext cx="8410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                                                                              Iniziale         In corso d’anno</a:t>
            </a:r>
          </a:p>
          <a:p>
            <a:endParaRPr lang="it-IT" sz="1000" dirty="0" smtClean="0"/>
          </a:p>
          <a:p>
            <a:r>
              <a:rPr lang="it-IT" sz="2000" dirty="0" smtClean="0"/>
              <a:t>Consumi                                                                2 </a:t>
            </a:r>
            <a:r>
              <a:rPr lang="it-IT" sz="2000" dirty="0" err="1" smtClean="0"/>
              <a:t>keuro</a:t>
            </a:r>
            <a:r>
              <a:rPr lang="it-IT" sz="2000" dirty="0" smtClean="0"/>
              <a:t>          +5 </a:t>
            </a:r>
            <a:r>
              <a:rPr lang="it-IT" sz="2000" dirty="0" err="1" smtClean="0"/>
              <a:t>keuro</a:t>
            </a:r>
            <a:endParaRPr lang="it-IT" sz="2000" dirty="0" smtClean="0"/>
          </a:p>
          <a:p>
            <a:pPr>
              <a:buFontTx/>
              <a:buChar char="-"/>
            </a:pPr>
            <a:endParaRPr lang="it-IT" sz="2000" dirty="0" smtClean="0"/>
          </a:p>
          <a:p>
            <a:r>
              <a:rPr lang="it-IT" sz="2000" dirty="0" smtClean="0"/>
              <a:t>Costruzione apparati                                             -                   +12 </a:t>
            </a:r>
            <a:r>
              <a:rPr lang="it-IT" sz="2000" dirty="0" err="1" smtClean="0"/>
              <a:t>keuro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Missioni                                                               17.5 </a:t>
            </a:r>
            <a:r>
              <a:rPr lang="it-IT" sz="2000" dirty="0" err="1" smtClean="0"/>
              <a:t>keuro</a:t>
            </a:r>
            <a:r>
              <a:rPr lang="it-IT" sz="2000" dirty="0" smtClean="0"/>
              <a:t>       +17 </a:t>
            </a:r>
            <a:r>
              <a:rPr lang="it-IT" sz="2000" dirty="0" err="1" smtClean="0"/>
              <a:t>keuro</a:t>
            </a:r>
            <a:r>
              <a:rPr lang="it-IT" sz="2000" dirty="0" smtClean="0"/>
              <a:t> 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12 </a:t>
            </a:r>
            <a:r>
              <a:rPr lang="it-IT" sz="2000" dirty="0" err="1" smtClean="0"/>
              <a:t>keuro</a:t>
            </a:r>
            <a:r>
              <a:rPr lang="it-IT" sz="2000" dirty="0" smtClean="0"/>
              <a:t> di costruzione appartati per l’acquisto dei primi 4 fasci di fibre multimodali</a:t>
            </a:r>
          </a:p>
          <a:p>
            <a:endParaRPr lang="it-IT" sz="2000" dirty="0" smtClean="0"/>
          </a:p>
          <a:p>
            <a:r>
              <a:rPr lang="it-IT" sz="2000" dirty="0" smtClean="0"/>
              <a:t>17 </a:t>
            </a:r>
            <a:r>
              <a:rPr lang="it-IT" sz="2000" dirty="0" err="1" smtClean="0"/>
              <a:t>keuro</a:t>
            </a:r>
            <a:r>
              <a:rPr lang="it-IT" sz="2000" dirty="0" smtClean="0"/>
              <a:t> di missioni aggiuntive per i test di incollaggio ed il contributo all’assemblaggio del TOP.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Richieste finanziamenti 2015 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1" y="1517089"/>
            <a:ext cx="85313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r>
              <a:rPr lang="it-IT" sz="2000" dirty="0" smtClean="0">
                <a:solidFill>
                  <a:srgbClr val="C00000"/>
                </a:solidFill>
              </a:rPr>
              <a:t>Missioni</a:t>
            </a:r>
            <a:r>
              <a:rPr lang="it-IT" sz="2000" dirty="0" smtClean="0"/>
              <a:t>:</a:t>
            </a:r>
          </a:p>
          <a:p>
            <a:r>
              <a:rPr lang="it-IT" sz="2000" dirty="0" smtClean="0"/>
              <a:t>- Assemblaggio bar box a KEK:                                                        15 </a:t>
            </a:r>
            <a:r>
              <a:rPr lang="it-IT" sz="2000" dirty="0" err="1" smtClean="0"/>
              <a:t>keuro</a:t>
            </a:r>
            <a:r>
              <a:rPr lang="it-IT" sz="2000" dirty="0" smtClean="0"/>
              <a:t>  </a:t>
            </a:r>
          </a:p>
          <a:p>
            <a:pPr>
              <a:buFontTx/>
              <a:buChar char="-"/>
            </a:pPr>
            <a:r>
              <a:rPr lang="it-IT" sz="2000" dirty="0" smtClean="0"/>
              <a:t> Installazione e </a:t>
            </a:r>
            <a:r>
              <a:rPr lang="it-IT" sz="2000" dirty="0" err="1" smtClean="0"/>
              <a:t>commissioning</a:t>
            </a:r>
            <a:r>
              <a:rPr lang="it-IT" sz="2000" dirty="0" smtClean="0"/>
              <a:t> TOP                                             12 </a:t>
            </a:r>
            <a:r>
              <a:rPr lang="it-IT" sz="2000" dirty="0" err="1" smtClean="0"/>
              <a:t>keuro</a:t>
            </a:r>
            <a:r>
              <a:rPr lang="it-IT" sz="2000" dirty="0" smtClean="0"/>
              <a:t> </a:t>
            </a:r>
          </a:p>
          <a:p>
            <a:endParaRPr lang="nn-NO" sz="1000" dirty="0" smtClean="0"/>
          </a:p>
          <a:p>
            <a:endParaRPr lang="nn-NO" sz="1000" dirty="0" smtClean="0"/>
          </a:p>
          <a:p>
            <a:endParaRPr lang="nn-NO" sz="1000" dirty="0" smtClean="0"/>
          </a:p>
          <a:p>
            <a:r>
              <a:rPr lang="it-IT" sz="2000" dirty="0" smtClean="0">
                <a:solidFill>
                  <a:srgbClr val="C00000"/>
                </a:solidFill>
              </a:rPr>
              <a:t>Costruzione apparati</a:t>
            </a:r>
          </a:p>
          <a:p>
            <a:pPr>
              <a:buFontTx/>
              <a:buChar char="-"/>
            </a:pPr>
            <a:r>
              <a:rPr lang="it-IT" sz="2000" dirty="0" smtClean="0"/>
              <a:t> 8 fasci di fibre multimodali incluse lenti, blocchi e cilindri    50 </a:t>
            </a:r>
            <a:r>
              <a:rPr lang="it-IT" sz="2000" dirty="0" err="1" smtClean="0"/>
              <a:t>keuro</a:t>
            </a:r>
            <a:endParaRPr lang="it-IT" sz="2000" dirty="0" smtClean="0"/>
          </a:p>
          <a:p>
            <a:pPr>
              <a:buFontTx/>
              <a:buChar char="-"/>
            </a:pPr>
            <a:endParaRPr lang="it-IT" sz="2000" dirty="0" smtClean="0"/>
          </a:p>
          <a:p>
            <a:pPr>
              <a:buFontTx/>
              <a:buChar char="-"/>
            </a:pPr>
            <a:r>
              <a:rPr lang="it-IT" sz="2000" dirty="0" smtClean="0">
                <a:solidFill>
                  <a:srgbClr val="C00000"/>
                </a:solidFill>
              </a:rPr>
              <a:t>Consumi</a:t>
            </a:r>
          </a:p>
          <a:p>
            <a:pPr>
              <a:buFontTx/>
              <a:buChar char="-"/>
            </a:pPr>
            <a:r>
              <a:rPr lang="it-IT" sz="2000" dirty="0" smtClean="0"/>
              <a:t> meccanica                                                                                           4 </a:t>
            </a:r>
            <a:r>
              <a:rPr lang="it-IT" sz="2000" dirty="0" err="1" smtClean="0"/>
              <a:t>keuro</a:t>
            </a:r>
            <a:endParaRPr lang="it-IT" sz="2000" dirty="0" smtClean="0"/>
          </a:p>
          <a:p>
            <a:pPr>
              <a:buFontTx/>
              <a:buChar char="-"/>
            </a:pPr>
            <a:r>
              <a:rPr lang="it-IT" sz="2000" dirty="0" smtClean="0"/>
              <a:t> elettronica                                                                                           6 </a:t>
            </a:r>
            <a:r>
              <a:rPr lang="it-IT" sz="2000" dirty="0" err="1" smtClean="0"/>
              <a:t>keuro</a:t>
            </a:r>
            <a:endParaRPr lang="it-IT" sz="2000" dirty="0" smtClean="0"/>
          </a:p>
          <a:p>
            <a:pPr>
              <a:buFontTx/>
              <a:buChar char="-"/>
            </a:pPr>
            <a:endParaRPr lang="it-IT" sz="2000" dirty="0" smtClean="0"/>
          </a:p>
          <a:p>
            <a:r>
              <a:rPr lang="it-IT" sz="2000" dirty="0" smtClean="0"/>
              <a:t>(voci principali)</a:t>
            </a:r>
          </a:p>
          <a:p>
            <a:pPr>
              <a:buFontTx/>
              <a:buChar char="-"/>
            </a:pPr>
            <a:endParaRPr lang="it-IT" sz="20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Richieste servizi 2015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1425" y="1942771"/>
            <a:ext cx="839472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 smtClean="0"/>
          </a:p>
          <a:p>
            <a:r>
              <a:rPr lang="it-IT" sz="2000" dirty="0" smtClean="0">
                <a:solidFill>
                  <a:srgbClr val="C00000"/>
                </a:solidFill>
              </a:rPr>
              <a:t>Officina meccanica</a:t>
            </a:r>
            <a:r>
              <a:rPr lang="it-IT" sz="2000" dirty="0" smtClean="0"/>
              <a:t>:</a:t>
            </a:r>
          </a:p>
          <a:p>
            <a:pPr>
              <a:buFontTx/>
              <a:buChar char="-"/>
            </a:pPr>
            <a:r>
              <a:rPr lang="it-IT" sz="2000" dirty="0" smtClean="0"/>
              <a:t> Incollaggio ed assemblaggio bar box a KEK                 2 </a:t>
            </a:r>
            <a:r>
              <a:rPr lang="it-IT" sz="2000" dirty="0" err="1" smtClean="0"/>
              <a:t>mu</a:t>
            </a:r>
            <a:r>
              <a:rPr lang="it-IT" sz="2000" dirty="0" smtClean="0"/>
              <a:t> </a:t>
            </a:r>
          </a:p>
          <a:p>
            <a:pPr>
              <a:buFontTx/>
              <a:buChar char="-"/>
            </a:pPr>
            <a:r>
              <a:rPr lang="it-IT" sz="2000" dirty="0" smtClean="0"/>
              <a:t> Realizzazioni supporti per installazione                        1 </a:t>
            </a:r>
            <a:r>
              <a:rPr lang="it-IT" sz="2000" dirty="0" err="1" smtClean="0"/>
              <a:t>mu</a:t>
            </a:r>
            <a:r>
              <a:rPr lang="it-IT" sz="2000" dirty="0" smtClean="0"/>
              <a:t> </a:t>
            </a:r>
          </a:p>
          <a:p>
            <a:endParaRPr lang="nn-NO" sz="2000" dirty="0" smtClean="0"/>
          </a:p>
          <a:p>
            <a:r>
              <a:rPr lang="it-IT" sz="2000" dirty="0" smtClean="0">
                <a:solidFill>
                  <a:srgbClr val="C00000"/>
                </a:solidFill>
              </a:rPr>
              <a:t>Progettazione meccanica</a:t>
            </a:r>
            <a:r>
              <a:rPr lang="it-IT" sz="2000" dirty="0" smtClean="0"/>
              <a:t>:</a:t>
            </a:r>
          </a:p>
          <a:p>
            <a:pPr>
              <a:buFontTx/>
              <a:buChar char="-"/>
            </a:pPr>
            <a:r>
              <a:rPr lang="it-IT" sz="2000" dirty="0" smtClean="0"/>
              <a:t> progettazione supporti per installazione                        1 </a:t>
            </a:r>
            <a:r>
              <a:rPr lang="it-IT" sz="2000" dirty="0" err="1" smtClean="0"/>
              <a:t>mu</a:t>
            </a:r>
            <a:endParaRPr lang="it-IT" sz="2000" dirty="0" smtClean="0"/>
          </a:p>
          <a:p>
            <a:endParaRPr lang="nn-NO" sz="2000" dirty="0" smtClean="0"/>
          </a:p>
          <a:p>
            <a:r>
              <a:rPr lang="nn-NO" sz="2000" dirty="0" smtClean="0">
                <a:solidFill>
                  <a:srgbClr val="C00000"/>
                </a:solidFill>
              </a:rPr>
              <a:t>Officina elettronica</a:t>
            </a:r>
            <a:r>
              <a:rPr lang="nn-NO" sz="2000" dirty="0" smtClean="0"/>
              <a:t>:</a:t>
            </a:r>
            <a:endParaRPr lang="it-IT" sz="2000" dirty="0" smtClean="0"/>
          </a:p>
          <a:p>
            <a:pPr>
              <a:buFontTx/>
              <a:buChar char="-"/>
            </a:pPr>
            <a:r>
              <a:rPr lang="it-IT" sz="2000" dirty="0" smtClean="0"/>
              <a:t> supporto per nuove schede </a:t>
            </a:r>
            <a:r>
              <a:rPr lang="it-IT" sz="2000" dirty="0" err="1" smtClean="0"/>
              <a:t>readout</a:t>
            </a:r>
            <a:r>
              <a:rPr lang="it-IT" sz="2000" dirty="0" smtClean="0"/>
              <a:t>                                1 </a:t>
            </a:r>
            <a:r>
              <a:rPr lang="it-IT" sz="2000" dirty="0" err="1" smtClean="0"/>
              <a:t>mu</a:t>
            </a:r>
            <a:r>
              <a:rPr lang="it-IT" sz="2000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819150"/>
            <a:ext cx="8418513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3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r>
              <a:rPr kumimoji="1" lang="en-US" altLang="ja-JP" smtClean="0">
                <a:ea typeface="MS PGothic" pitchFamily="34" charset="-128"/>
              </a:rPr>
              <a:t>Belle II Detector </a:t>
            </a:r>
            <a:r>
              <a:rPr kumimoji="1" lang="en-US" altLang="ja-JP" sz="2800" smtClean="0">
                <a:ea typeface="MS PGothic" pitchFamily="34" charset="-128"/>
              </a:rPr>
              <a:t>(in comparison with Belle)</a:t>
            </a:r>
            <a:endParaRPr kumimoji="1" lang="ja-JP" altLang="en-US" smtClean="0">
              <a:ea typeface="MS PGothic" pitchFamily="34" charset="-128"/>
            </a:endParaRPr>
          </a:p>
        </p:txBody>
      </p:sp>
      <p:sp>
        <p:nvSpPr>
          <p:cNvPr id="40964" name="スライド番号プレースホルダ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68ED12-6304-4001-9A72-FF74D13AFFC4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0965" name="Picture 2" descr="http://belle2.kek.jp/images/belle2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5938" y="0"/>
            <a:ext cx="10080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"/>
          <p:cNvPicPr>
            <a:picLocks noChangeAspect="1" noChangeArrowheads="1"/>
          </p:cNvPicPr>
          <p:nvPr/>
        </p:nvPicPr>
        <p:blipFill>
          <a:blip r:embed="rId5"/>
          <a:srcRect t="50507"/>
          <a:stretch>
            <a:fillRect/>
          </a:stretch>
        </p:blipFill>
        <p:spPr bwMode="auto">
          <a:xfrm>
            <a:off x="328613" y="3805238"/>
            <a:ext cx="84201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0" y="5534025"/>
            <a:ext cx="4283968" cy="132335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350" tIns="45677" rIns="91350" bIns="45677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SVD: 4 DSSD </a:t>
            </a:r>
            <a:r>
              <a:rPr lang="en-US" altLang="ja-JP" sz="1600" dirty="0" err="1">
                <a:solidFill>
                  <a:srgbClr val="000000"/>
                </a:solidFill>
                <a:latin typeface="Corbel"/>
                <a:ea typeface="ＭＳ ゴシック"/>
              </a:rPr>
              <a:t>lyrs</a:t>
            </a: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Wingdings 3" pitchFamily="18" charset="2"/>
                <a:ea typeface="ＭＳ ゴシック"/>
              </a:rPr>
              <a:t>g</a:t>
            </a: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 2 DEPFET </a:t>
            </a:r>
            <a:r>
              <a:rPr lang="en-US" altLang="ja-JP" sz="1600" dirty="0" err="1">
                <a:solidFill>
                  <a:srgbClr val="000000"/>
                </a:solidFill>
                <a:latin typeface="Corbel"/>
                <a:ea typeface="ＭＳ ゴシック"/>
              </a:rPr>
              <a:t>lyrs</a:t>
            </a: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 + 4 DSSD </a:t>
            </a:r>
            <a:r>
              <a:rPr lang="en-US" altLang="ja-JP" sz="1600" dirty="0" err="1">
                <a:solidFill>
                  <a:srgbClr val="000000"/>
                </a:solidFill>
                <a:latin typeface="Corbel"/>
                <a:ea typeface="ＭＳ ゴシック"/>
              </a:rPr>
              <a:t>lyrs</a:t>
            </a:r>
            <a:endParaRPr lang="en-US" altLang="ja-JP" sz="1600" dirty="0">
              <a:solidFill>
                <a:srgbClr val="000000"/>
              </a:solidFill>
              <a:latin typeface="Corbel"/>
              <a:ea typeface="ＭＳ ゴシック"/>
            </a:endParaRP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CDC: small cell, long lever arm</a:t>
            </a:r>
          </a:p>
          <a:p>
            <a:pPr>
              <a:defRPr/>
            </a:pPr>
            <a:r>
              <a:rPr lang="en-US" altLang="ja-JP" sz="1600" b="1" dirty="0">
                <a:solidFill>
                  <a:srgbClr val="C00000"/>
                </a:solidFill>
                <a:latin typeface="Corbel"/>
                <a:ea typeface="ＭＳ ゴシック"/>
              </a:rPr>
              <a:t>ACC+TOF </a:t>
            </a:r>
            <a:r>
              <a:rPr lang="en-US" altLang="ja-JP" sz="1600" b="1" dirty="0">
                <a:solidFill>
                  <a:srgbClr val="C00000"/>
                </a:solidFill>
                <a:latin typeface="Wingdings 3" pitchFamily="18" charset="2"/>
                <a:ea typeface="ＭＳ ゴシック"/>
              </a:rPr>
              <a:t>g</a:t>
            </a:r>
            <a:r>
              <a:rPr lang="en-US" altLang="ja-JP" sz="1600" b="1" dirty="0">
                <a:solidFill>
                  <a:srgbClr val="C00000"/>
                </a:solidFill>
                <a:latin typeface="Corbel"/>
                <a:ea typeface="ＭＳ ゴシック"/>
              </a:rPr>
              <a:t> TOP+A-RICH</a:t>
            </a: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ECL: waveform sampling (+pure CsI for </a:t>
            </a:r>
            <a:r>
              <a:rPr lang="en-US" altLang="ja-JP" sz="1600" dirty="0" err="1">
                <a:solidFill>
                  <a:srgbClr val="000000"/>
                </a:solidFill>
                <a:latin typeface="Corbel"/>
                <a:ea typeface="ＭＳ ゴシック"/>
              </a:rPr>
              <a:t>endcaps</a:t>
            </a: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)</a:t>
            </a: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KLM: RPC </a:t>
            </a:r>
            <a:r>
              <a:rPr lang="en-US" altLang="ja-JP" sz="1600" dirty="0">
                <a:solidFill>
                  <a:srgbClr val="000000"/>
                </a:solidFill>
                <a:latin typeface="Wingdings 3" pitchFamily="18" charset="2"/>
                <a:ea typeface="ＭＳ ゴシック"/>
              </a:rPr>
              <a:t>g</a:t>
            </a: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 Scintillator +</a:t>
            </a:r>
            <a:r>
              <a:rPr lang="en-US" altLang="ja-JP" sz="1600" dirty="0" smtClean="0">
                <a:solidFill>
                  <a:srgbClr val="000000"/>
                </a:solidFill>
                <a:latin typeface="Corbel"/>
                <a:ea typeface="ＭＳ ゴシック"/>
              </a:rPr>
              <a:t>MPPC</a:t>
            </a:r>
            <a:endParaRPr lang="ja-JP" altLang="en-US" sz="1600" dirty="0">
              <a:solidFill>
                <a:srgbClr val="000000"/>
              </a:solidFill>
              <a:latin typeface="Corbel"/>
              <a:ea typeface="ＭＳ 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dirty="0" smtClean="0"/>
              <a:t>Backup</a:t>
            </a:r>
            <a:endParaRPr lang="it-IT" sz="4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204958" y="3752254"/>
            <a:ext cx="2869325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Con una luminosità  più 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alta di  un fattore 10</a:t>
            </a:r>
            <a:r>
              <a:rPr kumimoji="1" lang="it-IT" altLang="ja-JP" baseline="30000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2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 sarà migliorata la misura di A</a:t>
            </a:r>
            <a:r>
              <a:rPr kumimoji="1" lang="it-IT" altLang="ja-JP" baseline="-25000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CP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 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saranno misurati i rapporti di decadimento di diversi canali rari.</a:t>
            </a:r>
          </a:p>
          <a:p>
            <a:endParaRPr kumimoji="1" lang="it-IT" altLang="ja-JP" dirty="0" smtClean="0">
              <a:solidFill>
                <a:srgbClr val="002060"/>
              </a:solidFill>
              <a:latin typeface="Tahoma" pitchFamily="34" charset="0"/>
              <a:ea typeface="MS PGothic" pitchFamily="34" charset="-128"/>
            </a:endParaRP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Complementarietà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rispetto ad  </a:t>
            </a:r>
            <a:r>
              <a:rPr kumimoji="1" lang="it-IT" altLang="ja-JP" dirty="0" err="1" smtClean="0">
                <a:solidFill>
                  <a:srgbClr val="C00000"/>
                </a:solidFill>
                <a:latin typeface="Tahoma" pitchFamily="34" charset="0"/>
                <a:ea typeface="MS PGothic" pitchFamily="34" charset="-128"/>
              </a:rPr>
              <a:t>LHCb</a:t>
            </a:r>
            <a:endParaRPr kumimoji="1" lang="it-IT" altLang="ja-JP" dirty="0" smtClean="0">
              <a:solidFill>
                <a:srgbClr val="C00000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9" name="Immagine 8" descr="Physic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869" y="-1"/>
            <a:ext cx="5975131" cy="6879777"/>
          </a:xfrm>
          <a:prstGeom prst="rect">
            <a:avLst/>
          </a:prstGeom>
        </p:spPr>
      </p:pic>
      <p:pic>
        <p:nvPicPr>
          <p:cNvPr id="10" name="Immagine 9" descr="Fey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89" y="157524"/>
            <a:ext cx="2869325" cy="1719121"/>
          </a:xfrm>
          <a:prstGeom prst="rect">
            <a:avLst/>
          </a:prstGeom>
        </p:spPr>
      </p:pic>
      <p:pic>
        <p:nvPicPr>
          <p:cNvPr id="12" name="Immagine 11" descr="Fey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67" y="2184614"/>
            <a:ext cx="2412125" cy="1444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Dal DIRC (</a:t>
            </a:r>
            <a:r>
              <a:rPr lang="it-IT" dirty="0" err="1" smtClean="0"/>
              <a:t>Babar</a:t>
            </a:r>
            <a:r>
              <a:rPr lang="it-IT" dirty="0" smtClean="0"/>
              <a:t>/</a:t>
            </a:r>
            <a:r>
              <a:rPr lang="it-IT" dirty="0" err="1" smtClean="0"/>
              <a:t>SuperB</a:t>
            </a:r>
            <a:r>
              <a:rPr lang="it-IT" dirty="0" smtClean="0"/>
              <a:t>) al TOP (</a:t>
            </a:r>
            <a:r>
              <a:rPr lang="it-IT" dirty="0" err="1" smtClean="0"/>
              <a:t>Belle-II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2" descr="http://babar.roma1.infn.it/CIF/Detector/drc_new_files/DIRC_princi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5145" y="1040174"/>
            <a:ext cx="5153025" cy="3743325"/>
          </a:xfrm>
          <a:prstGeom prst="rect">
            <a:avLst/>
          </a:prstGeom>
          <a:noFill/>
        </p:spPr>
      </p:pic>
      <p:grpSp>
        <p:nvGrpSpPr>
          <p:cNvPr id="18" name="Gruppo 17"/>
          <p:cNvGrpSpPr/>
          <p:nvPr/>
        </p:nvGrpSpPr>
        <p:grpSpPr>
          <a:xfrm>
            <a:off x="3155617" y="4514850"/>
            <a:ext cx="5686425" cy="1447800"/>
            <a:chOff x="1500187" y="4514850"/>
            <a:chExt cx="5686425" cy="1447800"/>
          </a:xfrm>
        </p:grpSpPr>
        <p:pic>
          <p:nvPicPr>
            <p:cNvPr id="7" name="Immagine 6" descr="TOP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0187" y="4514850"/>
              <a:ext cx="5686425" cy="1447800"/>
            </a:xfrm>
            <a:prstGeom prst="rect">
              <a:avLst/>
            </a:prstGeom>
          </p:spPr>
        </p:pic>
        <p:cxnSp>
          <p:nvCxnSpPr>
            <p:cNvPr id="9" name="Connettore 1 8"/>
            <p:cNvCxnSpPr/>
            <p:nvPr/>
          </p:nvCxnSpPr>
          <p:spPr>
            <a:xfrm>
              <a:off x="1500187" y="4720434"/>
              <a:ext cx="0" cy="554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ttangolo 18"/>
          <p:cNvSpPr/>
          <p:nvPr/>
        </p:nvSpPr>
        <p:spPr>
          <a:xfrm>
            <a:off x="118238" y="1436539"/>
            <a:ext cx="3767962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L’informazione sull’angolo </a:t>
            </a:r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  <a:cs typeface="Times New Roman"/>
              </a:rPr>
              <a:t>Č</a:t>
            </a:r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erenkov</a:t>
            </a:r>
            <a:endParaRPr kumimoji="1" lang="it-IT" altLang="ja-JP" dirty="0" smtClean="0">
              <a:solidFill>
                <a:srgbClr val="002060"/>
              </a:solidFill>
              <a:latin typeface="Tahoma" pitchFamily="34" charset="0"/>
              <a:ea typeface="MS PGothic" pitchFamily="34" charset="-128"/>
            </a:endParaRP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non è più trasformata in una forma geometrica (cerchio o parabola)  ma in un tempo di propagazione.</a:t>
            </a:r>
          </a:p>
          <a:p>
            <a:endParaRPr kumimoji="1" lang="it-IT" altLang="ja-JP" dirty="0" smtClean="0">
              <a:solidFill>
                <a:srgbClr val="002060"/>
              </a:solidFill>
              <a:latin typeface="Tahoma" pitchFamily="34" charset="0"/>
              <a:ea typeface="MS PGothic" pitchFamily="34" charset="-128"/>
            </a:endParaRP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Si può migliorare la risoluzione aggiungendo un contributo  geometrico cioè usando una matrice di PMT. Lo spazio occupato viene comunque notevolmente ridotto.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182304" y="4572907"/>
            <a:ext cx="78586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450 mm</a:t>
            </a:r>
            <a:endParaRPr lang="it-IT" sz="1200" dirty="0"/>
          </a:p>
        </p:txBody>
      </p:sp>
      <p:sp>
        <p:nvSpPr>
          <p:cNvPr id="12" name="Rettangolo 11"/>
          <p:cNvSpPr/>
          <p:nvPr/>
        </p:nvSpPr>
        <p:spPr>
          <a:xfrm>
            <a:off x="5871834" y="5609084"/>
            <a:ext cx="308297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2 barre incollate per una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lunghezza totale di  </a:t>
            </a:r>
            <a:r>
              <a:rPr kumimoji="1" lang="it-IT" altLang="ja-JP" dirty="0" smtClean="0">
                <a:solidFill>
                  <a:srgbClr val="002060"/>
                </a:solidFill>
                <a:latin typeface="Times New Roman"/>
                <a:ea typeface="MS PGothic" pitchFamily="34" charset="-128"/>
                <a:cs typeface="Times New Roman"/>
              </a:rPr>
              <a:t>~ 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2.5 m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Collaborazione </a:t>
            </a:r>
            <a:r>
              <a:rPr lang="it-IT" dirty="0" err="1" smtClean="0"/>
              <a:t>Belle-II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33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44" y="1026372"/>
            <a:ext cx="8877934" cy="398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52551" y="5225594"/>
            <a:ext cx="8748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400" dirty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452 physicists, 70 institutions, 20 </a:t>
            </a:r>
            <a:r>
              <a:rPr lang="sl-SI" sz="2400" dirty="0" smtClean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countries</a:t>
            </a:r>
            <a:r>
              <a:rPr lang="it-IT" sz="2400" dirty="0" smtClean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          Luglio 2013</a:t>
            </a:r>
            <a:endParaRPr lang="sl-SI" sz="2400" dirty="0">
              <a:solidFill>
                <a:schemeClr val="accent2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49971" y="5610464"/>
            <a:ext cx="8748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 smtClean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577</a:t>
            </a:r>
            <a:r>
              <a:rPr lang="sl-SI" sz="2400" dirty="0" smtClean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</a:t>
            </a:r>
            <a:r>
              <a:rPr lang="sl-SI" sz="2400" dirty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physicists, </a:t>
            </a:r>
            <a:r>
              <a:rPr lang="it-IT" sz="2400" dirty="0" smtClean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97</a:t>
            </a:r>
            <a:r>
              <a:rPr lang="sl-SI" sz="2400" dirty="0" smtClean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</a:t>
            </a:r>
            <a:r>
              <a:rPr lang="sl-SI" sz="2400" dirty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institutions, </a:t>
            </a:r>
            <a:r>
              <a:rPr lang="sl-SI" sz="2400" dirty="0" smtClean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2</a:t>
            </a:r>
            <a:r>
              <a:rPr lang="it-IT" sz="2400" dirty="0" smtClean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3</a:t>
            </a:r>
            <a:r>
              <a:rPr lang="sl-SI" sz="2400" dirty="0" smtClean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countries</a:t>
            </a:r>
            <a:r>
              <a:rPr lang="it-IT" sz="2400" dirty="0" smtClean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          Luglio 2014</a:t>
            </a:r>
            <a:endParaRPr lang="sl-SI" sz="2400" dirty="0">
              <a:solidFill>
                <a:schemeClr val="accent2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PID preventivi spesa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34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7738" y="831573"/>
            <a:ext cx="8842375" cy="2979681"/>
          </a:xfrm>
        </p:spPr>
      </p:pic>
      <p:pic>
        <p:nvPicPr>
          <p:cNvPr id="8" name="Immagine 7" descr="Profilo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3723461"/>
            <a:ext cx="8534400" cy="292417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021451" y="3394129"/>
            <a:ext cx="480447" cy="3293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257953" y="6367164"/>
            <a:ext cx="578199" cy="4035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9459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Componenti TOP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Immagine 6" descr="TO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56" y="1548295"/>
            <a:ext cx="8646960" cy="445149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033279" y="1611359"/>
            <a:ext cx="385214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Barra di quarzo, box di espansione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Specchio a fine barra</a:t>
            </a:r>
          </a:p>
          <a:p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Fotorivelatori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 (MCPP MT)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Elettronica lettura segnale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Supporto struttura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Reso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67" y="1182067"/>
            <a:ext cx="8743047" cy="501378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Fotorivelatore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28600" y="742835"/>
            <a:ext cx="860755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Il potere di separazione dipende dalla differenza dei tempi di volo (TOF) dalla differenza dei tempi di propagazione dei fotoni </a:t>
            </a:r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  <a:cs typeface="Times New Roman"/>
              </a:rPr>
              <a:t>Č</a:t>
            </a:r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erenkov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  (TOP) e dal numero di fotoni rilevati.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97729" y="5076529"/>
            <a:ext cx="411120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4D74"/>
            </a:solidFill>
          </a:ln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La scelta del </a:t>
            </a:r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fotorivelatore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 è importante. I </a:t>
            </a:r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MicroChannel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 </a:t>
            </a:r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Plate</a:t>
            </a:r>
            <a:endParaRPr kumimoji="1" lang="it-IT" altLang="ja-JP" dirty="0" smtClean="0">
              <a:solidFill>
                <a:srgbClr val="002060"/>
              </a:solidFill>
              <a:latin typeface="Tahoma" pitchFamily="34" charset="0"/>
              <a:ea typeface="MS PGothic" pitchFamily="34" charset="-128"/>
            </a:endParaRP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MCP-PMT hanno le caratteristiche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richieste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Effetti risoluzione TOP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Immagine 6" descr="TOPe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90" y="2046019"/>
            <a:ext cx="8202740" cy="304312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04800" y="1445854"/>
            <a:ext cx="8531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Una risoluzione del TOP superiore a 40 ÷ 50 ps si traduce in un peggioramento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delle efficienze di selezione e in un aumento di falsi positivi:</a:t>
            </a:r>
          </a:p>
        </p:txBody>
      </p:sp>
      <p:sp>
        <p:nvSpPr>
          <p:cNvPr id="9" name="Rettangolo 8"/>
          <p:cNvSpPr/>
          <p:nvPr/>
        </p:nvSpPr>
        <p:spPr>
          <a:xfrm>
            <a:off x="425668" y="5177136"/>
            <a:ext cx="8531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                                         </a:t>
            </a:r>
            <a:r>
              <a:rPr lang="it-IT" dirty="0" smtClean="0">
                <a:solidFill>
                  <a:srgbClr val="004D74"/>
                </a:solidFill>
              </a:rPr>
              <a:t>B→</a:t>
            </a:r>
            <a:r>
              <a:rPr lang="el-GR" dirty="0" smtClean="0">
                <a:solidFill>
                  <a:srgbClr val="004D74"/>
                </a:solidFill>
              </a:rPr>
              <a:t>ππ </a:t>
            </a:r>
            <a:r>
              <a:rPr lang="it-IT" dirty="0" smtClean="0">
                <a:solidFill>
                  <a:srgbClr val="004D74"/>
                </a:solidFill>
              </a:rPr>
              <a:t>                     B →</a:t>
            </a:r>
            <a:r>
              <a:rPr lang="el-GR" dirty="0" smtClean="0">
                <a:solidFill>
                  <a:srgbClr val="004D74"/>
                </a:solidFill>
              </a:rPr>
              <a:t>ργ </a:t>
            </a:r>
          </a:p>
          <a:p>
            <a:r>
              <a:rPr lang="it-IT" dirty="0" smtClean="0">
                <a:solidFill>
                  <a:srgbClr val="004D74"/>
                </a:solidFill>
              </a:rPr>
              <a:t>                                                </a:t>
            </a:r>
            <a:r>
              <a:rPr lang="it-IT" dirty="0" err="1" smtClean="0">
                <a:solidFill>
                  <a:srgbClr val="004D74"/>
                </a:solidFill>
              </a:rPr>
              <a:t>Eff</a:t>
            </a:r>
            <a:r>
              <a:rPr lang="it-IT" dirty="0" smtClean="0">
                <a:solidFill>
                  <a:srgbClr val="004D74"/>
                </a:solidFill>
              </a:rPr>
              <a:t>.        </a:t>
            </a:r>
            <a:r>
              <a:rPr lang="it-IT" dirty="0" err="1" smtClean="0">
                <a:solidFill>
                  <a:srgbClr val="004D74"/>
                </a:solidFill>
              </a:rPr>
              <a:t>Fake</a:t>
            </a:r>
            <a:r>
              <a:rPr lang="it-IT" dirty="0" smtClean="0">
                <a:solidFill>
                  <a:srgbClr val="004D74"/>
                </a:solidFill>
              </a:rPr>
              <a:t>          </a:t>
            </a:r>
            <a:r>
              <a:rPr lang="it-IT" dirty="0" err="1" smtClean="0">
                <a:solidFill>
                  <a:srgbClr val="004D74"/>
                </a:solidFill>
              </a:rPr>
              <a:t>Eff</a:t>
            </a:r>
            <a:r>
              <a:rPr lang="it-IT" dirty="0" smtClean="0">
                <a:solidFill>
                  <a:srgbClr val="004D74"/>
                </a:solidFill>
              </a:rPr>
              <a:t>.       </a:t>
            </a:r>
            <a:r>
              <a:rPr lang="it-IT" dirty="0" err="1" smtClean="0">
                <a:solidFill>
                  <a:srgbClr val="004D74"/>
                </a:solidFill>
              </a:rPr>
              <a:t>Fake</a:t>
            </a:r>
            <a:endParaRPr lang="it-IT" dirty="0" smtClean="0">
              <a:solidFill>
                <a:srgbClr val="004D74"/>
              </a:solidFill>
            </a:endParaRPr>
          </a:p>
          <a:p>
            <a:r>
              <a:rPr lang="it-IT" dirty="0" err="1" smtClean="0">
                <a:solidFill>
                  <a:srgbClr val="004D74"/>
                </a:solidFill>
              </a:rPr>
              <a:t>Belle-II</a:t>
            </a:r>
            <a:r>
              <a:rPr lang="it-IT" dirty="0" smtClean="0">
                <a:solidFill>
                  <a:srgbClr val="004D74"/>
                </a:solidFill>
              </a:rPr>
              <a:t>                                 98.1%      2.9%       99.0%     1.9%</a:t>
            </a:r>
          </a:p>
          <a:p>
            <a:r>
              <a:rPr lang="it-IT" dirty="0" smtClean="0">
                <a:solidFill>
                  <a:srgbClr val="004D74"/>
                </a:solidFill>
              </a:rPr>
              <a:t>Belle                                      88.5%    11.6%        87.5%  10.0%</a:t>
            </a:r>
            <a:endParaRPr kumimoji="1" lang="it-IT" altLang="ja-JP" dirty="0" smtClean="0">
              <a:solidFill>
                <a:srgbClr val="004D74"/>
              </a:solidFill>
              <a:latin typeface="Tahoma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84"/>
            <a:ext cx="9106821" cy="643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Overall</a:t>
            </a:r>
            <a:r>
              <a:rPr lang="it-IT" dirty="0" smtClean="0"/>
              <a:t> </a:t>
            </a:r>
            <a:r>
              <a:rPr lang="it-IT" dirty="0" err="1" smtClean="0"/>
              <a:t>schedule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1907" y="5466924"/>
            <a:ext cx="885993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 smtClean="0"/>
              <a:t>Il taglio al finanziamento per l'anno fiscale 2014 e' confermato.  Si ritiene possibile recuperare una parte dei fondi necessari (5-6 </a:t>
            </a:r>
            <a:r>
              <a:rPr lang="it-IT" dirty="0" err="1" smtClean="0"/>
              <a:t>Oku</a:t>
            </a:r>
            <a:r>
              <a:rPr lang="it-IT" dirty="0" smtClean="0"/>
              <a:t> Yen)  al fine di limitare a 2 mesi il ritardo dell'inizio dei test dell'acceleratore (da Gennaio a Marzo 2015).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Overall</a:t>
            </a:r>
            <a:r>
              <a:rPr lang="it-IT" dirty="0" smtClean="0"/>
              <a:t> </a:t>
            </a:r>
            <a:r>
              <a:rPr lang="it-IT" dirty="0" err="1" smtClean="0"/>
              <a:t>schedule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01490" y="4709989"/>
            <a:ext cx="869665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 smtClean="0"/>
              <a:t>Metà TOP e' previsto che venga installato a Febbraio 2015. </a:t>
            </a:r>
            <a:br>
              <a:rPr lang="it-IT" dirty="0" smtClean="0"/>
            </a:br>
            <a:r>
              <a:rPr lang="it-IT" dirty="0" smtClean="0"/>
              <a:t>Esiste un'opzione di installazione della seconda metà del TOP a Settembre 2015,  ciò permetterebbe di partire a Giugno 2017 con il detector completo (da confrontare  con Gennaio 2018 previsto in precedenza). </a:t>
            </a:r>
            <a:endParaRPr lang="it-IT" dirty="0"/>
          </a:p>
        </p:txBody>
      </p:sp>
      <p:pic>
        <p:nvPicPr>
          <p:cNvPr id="11" name="Immagine 10" descr="d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720311"/>
            <a:ext cx="8673882" cy="368811"/>
          </a:xfrm>
          <a:prstGeom prst="rect">
            <a:avLst/>
          </a:prstGeom>
        </p:spPr>
      </p:pic>
      <p:pic>
        <p:nvPicPr>
          <p:cNvPr id="12" name="Immagine 11" descr="in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45" y="2152570"/>
            <a:ext cx="8668890" cy="1164069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24262" y="3657600"/>
            <a:ext cx="867388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 smtClean="0"/>
              <a:t>Il programma di default (A2) prevede l'inizio della fisica spostato  da Ottobre 2016  (con 1/2 TOP) a Giugno 2017 (con 1/2 TOP).  A causa di una minore ottimizzazione nelle installazioni il ritardo iniziale di 2 mesi si allarga a 8 mesi.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16/7/2014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8" y="1"/>
            <a:ext cx="9020250" cy="647599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379351" y="3735089"/>
            <a:ext cx="34395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I 16 moduli del  TOP si prevede</a:t>
            </a:r>
          </a:p>
          <a:p>
            <a:r>
              <a:rPr lang="it-IT" dirty="0" smtClean="0"/>
              <a:t>vengano assemblati e testati</a:t>
            </a:r>
          </a:p>
          <a:p>
            <a:r>
              <a:rPr lang="it-IT" dirty="0" smtClean="0"/>
              <a:t>ad un ritmo di 1 per mese</a:t>
            </a:r>
          </a:p>
          <a:p>
            <a:r>
              <a:rPr lang="it-IT" dirty="0" smtClean="0"/>
              <a:t> (riducibile ad 1 ogni 15 giorni)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1632</Words>
  <Application>Microsoft Office PowerPoint</Application>
  <PresentationFormat>Presentazione su schermo (4:3)</PresentationFormat>
  <Paragraphs>415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Città</vt:lpstr>
      <vt:lpstr>Belle II </vt:lpstr>
      <vt:lpstr>Diapositiva 2</vt:lpstr>
      <vt:lpstr>Belle II Detector (in comparison with Belle)</vt:lpstr>
      <vt:lpstr>Componenti TOP</vt:lpstr>
      <vt:lpstr>Fotorivelatore</vt:lpstr>
      <vt:lpstr>Effetti risoluzione TOP</vt:lpstr>
      <vt:lpstr>Overall schedule</vt:lpstr>
      <vt:lpstr>Overall schedule</vt:lpstr>
      <vt:lpstr>Diapositiva 9</vt:lpstr>
      <vt:lpstr>Procedura assemblaggio</vt:lpstr>
      <vt:lpstr>Situazione attuale TOP</vt:lpstr>
      <vt:lpstr>Situazione attuale TOP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Misure risoluzione temporale</vt:lpstr>
      <vt:lpstr>Misure risoluzione temporale</vt:lpstr>
      <vt:lpstr>Programma misure 2014</vt:lpstr>
      <vt:lpstr>Computing</vt:lpstr>
      <vt:lpstr>Gruppi fisica</vt:lpstr>
      <vt:lpstr>Belle-II TOP</vt:lpstr>
      <vt:lpstr>Belle-II Italia</vt:lpstr>
      <vt:lpstr>Finanziamenti 2014</vt:lpstr>
      <vt:lpstr>Richieste finanziamenti 2015 </vt:lpstr>
      <vt:lpstr>Richieste servizi 2015</vt:lpstr>
      <vt:lpstr>Backup</vt:lpstr>
      <vt:lpstr> </vt:lpstr>
      <vt:lpstr>Dal DIRC (Babar/SuperB) al TOP (Belle-II)</vt:lpstr>
      <vt:lpstr>Collaborazione Belle-II</vt:lpstr>
      <vt:lpstr>PID preventivi spesa</vt:lpstr>
    </vt:vector>
  </TitlesOfParts>
  <Company>INFN e Universita' di Pisa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Belle-II Italia - Introduzione</dc:title>
  <dc:creator>Francesco Forti</dc:creator>
  <cp:lastModifiedBy>Ezio Torassa</cp:lastModifiedBy>
  <cp:revision>192</cp:revision>
  <dcterms:created xsi:type="dcterms:W3CDTF">2013-06-20T07:10:11Z</dcterms:created>
  <dcterms:modified xsi:type="dcterms:W3CDTF">2014-07-16T10:45:45Z</dcterms:modified>
</cp:coreProperties>
</file>