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4C4E-B6D8-4D40-9F82-A7E32220FF96}" type="datetimeFigureOut">
              <a:rPr lang="it-IT" smtClean="0"/>
              <a:t>30/06/2014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033F-2081-4B5A-9AEE-7D2E5BD9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9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7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54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8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12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5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4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22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7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7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A620-0827-40E0-94C0-00C8F1F33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9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azionescuolatrentina.it/index.php?method=section&amp;action=zoom&amp;id=3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quarknet.fna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it-IT" dirty="0" smtClean="0"/>
              <a:t>CORDATA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17526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CO</a:t>
            </a:r>
            <a:r>
              <a:rPr lang="it-IT" dirty="0" err="1" smtClean="0"/>
              <a:t>smic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</a:t>
            </a:r>
            <a:r>
              <a:rPr lang="it-IT" dirty="0" err="1" smtClean="0"/>
              <a:t>ay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etectors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rray for </a:t>
            </a:r>
            <a:r>
              <a:rPr lang="it-IT" dirty="0" err="1" smtClean="0">
                <a:solidFill>
                  <a:srgbClr val="FF0000"/>
                </a:solidFill>
              </a:rPr>
              <a:t>T</a:t>
            </a:r>
            <a:r>
              <a:rPr lang="it-IT" dirty="0" err="1" smtClean="0"/>
              <a:t>aeching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</a:t>
            </a:r>
            <a:r>
              <a:rPr lang="it-IT" dirty="0" err="1" smtClean="0"/>
              <a:t>dvances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1° prototipo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3823" y="947016"/>
            <a:ext cx="5200177" cy="565033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2 fibre l </a:t>
            </a:r>
            <a:r>
              <a:rPr lang="it-IT" dirty="0" smtClean="0">
                <a:sym typeface="Symbol"/>
              </a:rPr>
              <a:t> 130 cm</a:t>
            </a:r>
            <a:r>
              <a:rPr lang="it-IT" dirty="0">
                <a:sym typeface="Symbol"/>
              </a:rPr>
              <a:t/>
            </a:r>
            <a:br>
              <a:rPr lang="it-IT" dirty="0">
                <a:sym typeface="Symbol"/>
              </a:rPr>
            </a:br>
            <a:r>
              <a:rPr lang="it-IT" dirty="0" smtClean="0">
                <a:sym typeface="Symbol"/>
              </a:rPr>
              <a:t>a serpentina sulle 2 facce  alta uniformità ed efficienza</a:t>
            </a:r>
          </a:p>
          <a:p>
            <a:r>
              <a:rPr lang="it-IT" dirty="0" smtClean="0">
                <a:sym typeface="Symbol"/>
              </a:rPr>
              <a:t>4 </a:t>
            </a:r>
            <a:r>
              <a:rPr lang="it-IT" dirty="0" err="1" smtClean="0">
                <a:sym typeface="Symbol"/>
              </a:rPr>
              <a:t>SiPM</a:t>
            </a:r>
            <a:r>
              <a:rPr lang="it-IT" dirty="0" smtClean="0">
                <a:sym typeface="Symbol"/>
              </a:rPr>
              <a:t> (1 x estremità di fibra)  possibilità di studiare il miglior compromesso tra AND e OR dei segnali</a:t>
            </a:r>
          </a:p>
          <a:p>
            <a:pPr marL="0" indent="0">
              <a:buNone/>
            </a:pPr>
            <a:r>
              <a:rPr lang="it-IT" dirty="0" smtClean="0">
                <a:sym typeface="Symbol"/>
              </a:rPr>
              <a:t>Problemi:</a:t>
            </a:r>
          </a:p>
          <a:p>
            <a:r>
              <a:rPr lang="it-IT" dirty="0" smtClean="0">
                <a:sym typeface="Symbol"/>
              </a:rPr>
              <a:t>2 </a:t>
            </a:r>
            <a:r>
              <a:rPr lang="it-IT" dirty="0" err="1" smtClean="0">
                <a:sym typeface="Symbol"/>
              </a:rPr>
              <a:t>SiPM</a:t>
            </a:r>
            <a:r>
              <a:rPr lang="it-IT" dirty="0" smtClean="0">
                <a:sym typeface="Symbol"/>
              </a:rPr>
              <a:t> sono morti inaspettatamente</a:t>
            </a:r>
          </a:p>
          <a:p>
            <a:r>
              <a:rPr lang="it-IT" dirty="0" smtClean="0">
                <a:sym typeface="Symbol"/>
              </a:rPr>
              <a:t>La fibra perde segnale sulle curve</a:t>
            </a:r>
            <a:endParaRPr lang="it-IT" dirty="0"/>
          </a:p>
        </p:txBody>
      </p:sp>
      <p:pic>
        <p:nvPicPr>
          <p:cNvPr id="5123" name="Picture 3" descr="C:\Users\dalcorso\Documents\Esperimenti\Cordata\I prototipo\Immag03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-4610" r="29395" b="24879"/>
          <a:stretch/>
        </p:blipFill>
        <p:spPr bwMode="auto">
          <a:xfrm>
            <a:off x="112357" y="4162336"/>
            <a:ext cx="1983347" cy="24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lcorso\Documents\Esperimenti\Cordata\I prototipo\Immag03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28038" r="4487" b="-13246"/>
          <a:stretch/>
        </p:blipFill>
        <p:spPr bwMode="auto">
          <a:xfrm rot="16200000">
            <a:off x="2139500" y="4462565"/>
            <a:ext cx="2365659" cy="20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alcorso\Documents\Esperimenti\Cordata\I prototipo\Immag03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4898"/>
          <a:stretch/>
        </p:blipFill>
        <p:spPr bwMode="auto">
          <a:xfrm>
            <a:off x="144555" y="947016"/>
            <a:ext cx="3799268" cy="32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3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7016"/>
          </a:xfrm>
        </p:spPr>
        <p:txBody>
          <a:bodyPr/>
          <a:lstStyle/>
          <a:p>
            <a:r>
              <a:rPr lang="it-IT" dirty="0" smtClean="0"/>
              <a:t>1° prototipo</a:t>
            </a:r>
            <a:endParaRPr lang="it-IT" dirty="0"/>
          </a:p>
        </p:txBody>
      </p:sp>
      <p:pic>
        <p:nvPicPr>
          <p:cNvPr id="6146" name="Picture 2" descr="C:\Users\dalcorso\Documents\Esperimenti\Cordata\I prototipo\amp5\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5"/>
          <a:stretch/>
        </p:blipFill>
        <p:spPr bwMode="auto">
          <a:xfrm>
            <a:off x="1907704" y="1628800"/>
            <a:ext cx="4599237" cy="30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4869160"/>
            <a:ext cx="8892480" cy="19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ym typeface="Symbol"/>
              </a:rPr>
              <a:t>Necessario un preamplificatore con </a:t>
            </a:r>
            <a:br>
              <a:rPr lang="it-IT" sz="2800" dirty="0" smtClean="0">
                <a:sym typeface="Symbol"/>
              </a:rPr>
            </a:br>
            <a:r>
              <a:rPr lang="it-IT" sz="2800" dirty="0" err="1" smtClean="0">
                <a:sym typeface="Symbol"/>
              </a:rPr>
              <a:t>transresistenza</a:t>
            </a:r>
            <a:r>
              <a:rPr lang="it-IT" sz="2800" dirty="0" smtClean="0">
                <a:sym typeface="Symbol"/>
              </a:rPr>
              <a:t> &gt;&gt; 50 </a:t>
            </a:r>
          </a:p>
          <a:p>
            <a:r>
              <a:rPr lang="it-IT" sz="2800" dirty="0" smtClean="0">
                <a:sym typeface="Symbol"/>
              </a:rPr>
              <a:t>Necessario integrare il segnale per compensare </a:t>
            </a:r>
            <a:br>
              <a:rPr lang="it-IT" sz="2800" dirty="0" smtClean="0">
                <a:sym typeface="Symbol"/>
              </a:rPr>
            </a:br>
            <a:r>
              <a:rPr lang="it-IT" sz="2800" dirty="0" smtClean="0">
                <a:sym typeface="Symbol"/>
              </a:rPr>
              <a:t>la dispersione temporale dei fotoni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45179" y="920139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sym typeface="Symbol"/>
              </a:rPr>
              <a:t>Segnale visto su 50 , amplificato x5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14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2° prototipo</a:t>
            </a:r>
            <a:endParaRPr lang="it-IT" dirty="0"/>
          </a:p>
        </p:txBody>
      </p:sp>
      <p:pic>
        <p:nvPicPr>
          <p:cNvPr id="7170" name="Picture 2" descr="C:\Users\dalcorso\Documents\Esperimenti\Cordata\II prototipo\foto\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9056"/>
            <a:ext cx="3679957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lcorso\Documents\Esperimenti\Cordata\II prototipo\foto\fi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93" y="1268760"/>
            <a:ext cx="4064000" cy="2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alcorso\Documents\Esperimenti\Cordata\II prototipo\foto\fig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4064000" cy="2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alcorso\Documents\Esperimenti\Cordata\II prototipo\foto\fig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064000" cy="2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80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2° prototipo - preamplificatore</a:t>
            </a: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2852936"/>
            <a:ext cx="4004732" cy="21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/>
          <a:stretch/>
        </p:blipFill>
        <p:spPr bwMode="auto">
          <a:xfrm>
            <a:off x="395536" y="829732"/>
            <a:ext cx="5381492" cy="24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dalcorso\Desktop\2014-06\120620141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8426" r="18039" b="34243"/>
          <a:stretch/>
        </p:blipFill>
        <p:spPr bwMode="auto">
          <a:xfrm>
            <a:off x="5292079" y="2564904"/>
            <a:ext cx="3540263" cy="22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alcorso\Documents\Esperimenti\Cordata\II prototipo\foto\fig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9965" r="24164" b="46381"/>
          <a:stretch/>
        </p:blipFill>
        <p:spPr bwMode="auto">
          <a:xfrm>
            <a:off x="5844559" y="1336762"/>
            <a:ext cx="2435301" cy="7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23529" y="5157192"/>
            <a:ext cx="8820472" cy="1440159"/>
          </a:xfrm>
        </p:spPr>
        <p:txBody>
          <a:bodyPr>
            <a:normAutofit/>
          </a:bodyPr>
          <a:lstStyle/>
          <a:p>
            <a:r>
              <a:rPr lang="it-IT" dirty="0" smtClean="0">
                <a:sym typeface="Symbol"/>
              </a:rPr>
              <a:t>Incertezza sui parametri del modello </a:t>
            </a:r>
            <a:r>
              <a:rPr lang="it-IT" dirty="0" err="1" smtClean="0">
                <a:sym typeface="Symbol"/>
              </a:rPr>
              <a:t>SiPM</a:t>
            </a:r>
            <a:r>
              <a:rPr lang="it-IT" dirty="0">
                <a:sym typeface="Symbol"/>
              </a:rPr>
              <a:t>:</a:t>
            </a:r>
            <a:r>
              <a:rPr lang="it-IT" dirty="0" smtClean="0">
                <a:sym typeface="Symbol"/>
              </a:rPr>
              <a:t/>
            </a:r>
            <a:br>
              <a:rPr lang="it-IT" dirty="0" smtClean="0">
                <a:sym typeface="Symbol"/>
              </a:rPr>
            </a:br>
            <a:r>
              <a:rPr lang="it-IT" dirty="0" smtClean="0">
                <a:sym typeface="Symbol"/>
              </a:rPr>
              <a:t> bisogna andare a tentativi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34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Da fare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Ultimare il disegno del preamplificatore</a:t>
            </a:r>
            <a:br>
              <a:rPr lang="it-IT" dirty="0" smtClean="0"/>
            </a:br>
            <a:r>
              <a:rPr lang="it-IT" sz="2400" dirty="0" smtClean="0"/>
              <a:t>(l’attuale PCB va rifatto, per un piccolo errore nel layout).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Studiare efficienza e uniformità di risposta dello scintillatore.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Eventualmente, studiare nuovo layout della fibra.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Studiare un guscio di plastica che alloggi preamplificatore e connettori, e che permetta in modo semplice il corretto allineamento dei </a:t>
            </a:r>
            <a:r>
              <a:rPr lang="it-IT" dirty="0" err="1" smtClean="0"/>
              <a:t>SiPM</a:t>
            </a:r>
            <a:r>
              <a:rPr lang="it-IT" dirty="0" smtClean="0"/>
              <a:t> con la fibra.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Possibilmente, integrare nell’elettronica di </a:t>
            </a:r>
            <a:r>
              <a:rPr lang="it-IT" dirty="0" err="1" smtClean="0"/>
              <a:t>preamplificazione</a:t>
            </a:r>
            <a:r>
              <a:rPr lang="it-IT" dirty="0" smtClean="0"/>
              <a:t> il generatore di </a:t>
            </a:r>
            <a:r>
              <a:rPr lang="it-IT" dirty="0" err="1" smtClean="0"/>
              <a:t>Vbias</a:t>
            </a:r>
            <a:r>
              <a:rPr lang="it-IT" dirty="0" smtClean="0"/>
              <a:t> con correzione del guadagno vs temperatura.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Produrre (almeno) 4 prototipi.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1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Richieste ai servizi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900" dirty="0" smtClean="0"/>
              <a:t>OE.</a:t>
            </a:r>
          </a:p>
          <a:p>
            <a:pPr marL="0" indent="0">
              <a:buNone/>
            </a:pPr>
            <a:r>
              <a:rPr lang="it-IT" sz="2900" dirty="0" smtClean="0"/>
              <a:t>Revisione preamplificatore + montaggi: 2-3 settimane</a:t>
            </a:r>
          </a:p>
          <a:p>
            <a:pPr marL="0" indent="0">
              <a:buNone/>
            </a:pPr>
            <a:r>
              <a:rPr lang="it-IT" sz="2900" dirty="0" smtClean="0"/>
              <a:t>Eventuale produzione circuito di polarizzazione: 1-2 settimane</a:t>
            </a:r>
          </a:p>
          <a:p>
            <a:pPr marL="0" indent="0">
              <a:buNone/>
            </a:pPr>
            <a:endParaRPr lang="it-IT" sz="2900" dirty="0" smtClean="0"/>
          </a:p>
          <a:p>
            <a:pPr marL="0" indent="0">
              <a:buNone/>
            </a:pPr>
            <a:r>
              <a:rPr lang="it-IT" sz="2900" dirty="0" smtClean="0"/>
              <a:t>OM.</a:t>
            </a:r>
          </a:p>
          <a:p>
            <a:pPr marL="0" indent="0">
              <a:buNone/>
            </a:pPr>
            <a:r>
              <a:rPr lang="it-IT" sz="2900" dirty="0" smtClean="0"/>
              <a:t>Lavorazione lastre: 1 settimana</a:t>
            </a:r>
          </a:p>
          <a:p>
            <a:pPr marL="0" indent="0">
              <a:buNone/>
            </a:pPr>
            <a:r>
              <a:rPr lang="it-IT" sz="2900" dirty="0" smtClean="0"/>
              <a:t>Disegno meccanico del guscio: 1 settimana </a:t>
            </a:r>
            <a:r>
              <a:rPr lang="it-IT" sz="2900" dirty="0"/>
              <a:t>C</a:t>
            </a:r>
            <a:r>
              <a:rPr lang="it-IT" sz="2900" dirty="0" smtClean="0"/>
              <a:t>AD</a:t>
            </a:r>
          </a:p>
          <a:p>
            <a:pPr marL="0" indent="0">
              <a:buNone/>
            </a:pPr>
            <a:r>
              <a:rPr lang="it-IT" sz="2900" dirty="0" smtClean="0"/>
              <a:t>Eventuale prototipo metallico del guscio: 1 settimana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 smtClean="0"/>
              <a:t>Supporto da </a:t>
            </a:r>
            <a:r>
              <a:rPr lang="it-IT" sz="2900" dirty="0" err="1" smtClean="0"/>
              <a:t>GrI</a:t>
            </a:r>
            <a:r>
              <a:rPr lang="it-IT" sz="2900" dirty="0" smtClean="0"/>
              <a:t> e/o da </a:t>
            </a:r>
            <a:r>
              <a:rPr lang="it-IT" sz="2900" dirty="0" err="1" smtClean="0"/>
              <a:t>GrII</a:t>
            </a:r>
            <a:r>
              <a:rPr lang="it-IT" sz="2900" dirty="0" smtClean="0"/>
              <a:t>.</a:t>
            </a:r>
          </a:p>
          <a:p>
            <a:pPr marL="0" indent="0">
              <a:buNone/>
            </a:pPr>
            <a:r>
              <a:rPr lang="it-IT" sz="2900" dirty="0" smtClean="0"/>
              <a:t>Rimettere in funzione il telescopio presente in lab </a:t>
            </a:r>
            <a:r>
              <a:rPr lang="it-IT" sz="2900" dirty="0" err="1" smtClean="0"/>
              <a:t>GrI</a:t>
            </a:r>
            <a:r>
              <a:rPr lang="it-IT" sz="2900" dirty="0" smtClean="0"/>
              <a:t> (acquisire il gas, recuperare il </a:t>
            </a:r>
            <a:r>
              <a:rPr lang="it-IT" sz="2900" dirty="0" err="1" smtClean="0"/>
              <a:t>sw</a:t>
            </a:r>
            <a:r>
              <a:rPr lang="it-IT" sz="2900" dirty="0" smtClean="0"/>
              <a:t> e l’</a:t>
            </a:r>
            <a:r>
              <a:rPr lang="it-IT" sz="2900" dirty="0" err="1" smtClean="0"/>
              <a:t>hw</a:t>
            </a:r>
            <a:r>
              <a:rPr lang="it-IT" sz="2900" dirty="0" smtClean="0"/>
              <a:t> disperso)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3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Richieste economiche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900" dirty="0" smtClean="0"/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13312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900" dirty="0" smtClean="0"/>
              <a:t>Il fabbisogno finanziario è molto modesto, poiché si presume di utilizzare risorse il larga misure esistenti. L’acquisto dei </a:t>
            </a:r>
            <a:r>
              <a:rPr lang="it-IT" sz="2900" dirty="0" err="1" smtClean="0"/>
              <a:t>SiPM</a:t>
            </a:r>
            <a:r>
              <a:rPr lang="it-IT" sz="2900" dirty="0" smtClean="0"/>
              <a:t>, fibra WLS, scintillatore e del sistema </a:t>
            </a:r>
            <a:r>
              <a:rPr lang="it-IT" sz="2900" dirty="0" err="1" smtClean="0"/>
              <a:t>QuarkNet</a:t>
            </a:r>
            <a:r>
              <a:rPr lang="it-IT" sz="2900" dirty="0" smtClean="0"/>
              <a:t> per i prototipi è finanziato dalla Regione Trentino e da FBK.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900" dirty="0" smtClean="0"/>
              <a:t>Voci di spesa al momento previste:</a:t>
            </a:r>
          </a:p>
          <a:p>
            <a:r>
              <a:rPr lang="it-IT" sz="2900" dirty="0" smtClean="0"/>
              <a:t>Gas per il telescopio: ~500 €/mese</a:t>
            </a:r>
          </a:p>
          <a:p>
            <a:r>
              <a:rPr lang="it-IT" sz="2900" dirty="0" smtClean="0"/>
              <a:t>Guscio di plastica – stampo per estrusione ?? €</a:t>
            </a:r>
          </a:p>
          <a:p>
            <a:r>
              <a:rPr lang="it-IT" sz="2900" dirty="0" smtClean="0"/>
              <a:t>MI ? €</a:t>
            </a:r>
          </a:p>
          <a:p>
            <a:r>
              <a:rPr lang="it-IT" sz="2900" dirty="0" smtClean="0"/>
              <a:t>Un PC per DAQ</a:t>
            </a:r>
          </a:p>
          <a:p>
            <a:r>
              <a:rPr lang="it-IT" sz="2900" dirty="0"/>
              <a:t>Un (altro) set da </a:t>
            </a:r>
            <a:r>
              <a:rPr lang="it-IT" sz="2900" dirty="0" err="1" smtClean="0"/>
              <a:t>QuarkNet</a:t>
            </a:r>
            <a:r>
              <a:rPr lang="it-IT" sz="2900" dirty="0"/>
              <a:t> </a:t>
            </a:r>
            <a:r>
              <a:rPr lang="it-IT" sz="2900" dirty="0" smtClean="0"/>
              <a:t>(&lt; 2000$)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63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dirty="0" smtClean="0"/>
              <a:t>Partecipanti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900" dirty="0" smtClean="0"/>
          </a:p>
          <a:p>
            <a:r>
              <a:rPr lang="it-IT" dirty="0" smtClean="0"/>
              <a:t>Ignazio Lazzizzera</a:t>
            </a:r>
          </a:p>
          <a:p>
            <a:r>
              <a:rPr lang="it-IT" dirty="0" smtClean="0"/>
              <a:t>Flavio Dal Corso</a:t>
            </a:r>
          </a:p>
          <a:p>
            <a:r>
              <a:rPr lang="it-IT" dirty="0" smtClean="0"/>
              <a:t>Pierluigi Zotto (≤ 20%)</a:t>
            </a:r>
          </a:p>
          <a:p>
            <a:r>
              <a:rPr lang="it-IT" dirty="0" smtClean="0"/>
              <a:t>Gabriele Simi ????</a:t>
            </a:r>
          </a:p>
          <a:p>
            <a:r>
              <a:rPr lang="it-IT" dirty="0"/>
              <a:t>Supporto dedicato dall’OE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05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Progetto di didattica della scienza rivolto alle scuole secondarie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Nasce in Trentino per iniziativa di prof. Ignazio Lazzizzera, e vede la collaborazione di: </a:t>
            </a:r>
            <a:endParaRPr lang="it-IT" dirty="0"/>
          </a:p>
          <a:p>
            <a:r>
              <a:rPr lang="it-IT" dirty="0" smtClean="0"/>
              <a:t>Università di Trento</a:t>
            </a:r>
          </a:p>
          <a:p>
            <a:r>
              <a:rPr lang="it-IT" dirty="0" smtClean="0"/>
              <a:t>INFN-Tn (ora TIFPA) </a:t>
            </a:r>
            <a:r>
              <a:rPr lang="en-US" sz="1400" dirty="0" smtClean="0"/>
              <a:t>Trento Institute for Fundamental Physics and Application</a:t>
            </a:r>
          </a:p>
          <a:p>
            <a:r>
              <a:rPr lang="it-IT" dirty="0" smtClean="0"/>
              <a:t>FBK </a:t>
            </a:r>
            <a:r>
              <a:rPr lang="it-IT" sz="1400" dirty="0" smtClean="0"/>
              <a:t>Fondazione Bruno Kessler</a:t>
            </a:r>
          </a:p>
          <a:p>
            <a:r>
              <a:rPr lang="it-IT" dirty="0" smtClean="0">
                <a:hlinkClick r:id="rId2"/>
              </a:rPr>
              <a:t>IPRASE</a:t>
            </a:r>
            <a:r>
              <a:rPr lang="it-IT" dirty="0" smtClean="0"/>
              <a:t> </a:t>
            </a:r>
            <a:r>
              <a:rPr lang="it-IT" sz="1400" dirty="0" smtClean="0"/>
              <a:t>Istituto Trentino per la Ricerca e la Sperimentazione  Educativa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4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6" y="0"/>
            <a:ext cx="7036966" cy="68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15"/>
            <a:ext cx="8229600" cy="994122"/>
          </a:xfrm>
        </p:spPr>
        <p:txBody>
          <a:bodyPr>
            <a:normAutofit/>
          </a:bodyPr>
          <a:lstStyle/>
          <a:p>
            <a:r>
              <a:rPr lang="it-IT" sz="4000" dirty="0" smtClean="0"/>
              <a:t>Scopo del progetto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«Creare </a:t>
            </a:r>
            <a:r>
              <a:rPr lang="it-IT" i="1" dirty="0"/>
              <a:t>una rete di rivelatori a scintillazione da dislocare in Scuole di Istruzione Secondaria in Trentino al fine di coinvolgere insegnanti e studenti in un vero esperimento di misura di sciami cosmici, ma anche di flussi in diverse condizioni ambientali e di </a:t>
            </a:r>
            <a:r>
              <a:rPr lang="it-IT" i="1" dirty="0" smtClean="0"/>
              <a:t>altitudine, </a:t>
            </a:r>
            <a:r>
              <a:rPr lang="it-IT" i="1" dirty="0"/>
              <a:t>e della vita media dei muoni. Gli studenti saranno anche condotti a capire i contenuti fondamentali della </a:t>
            </a:r>
            <a:r>
              <a:rPr lang="it-IT" i="1" dirty="0" smtClean="0"/>
              <a:t>relatività </a:t>
            </a:r>
            <a:r>
              <a:rPr lang="it-IT" i="1" dirty="0"/>
              <a:t>ristretta e della fisica particellare ed </a:t>
            </a:r>
            <a:r>
              <a:rPr lang="it-IT" i="1" dirty="0" smtClean="0"/>
              <a:t>astro-particellare».</a:t>
            </a:r>
          </a:p>
          <a:p>
            <a:pPr marL="0" indent="0">
              <a:buNone/>
            </a:pPr>
            <a:r>
              <a:rPr lang="it-IT" dirty="0"/>
              <a:t>Lazzizzera ha condotto seminari in sei scuole, per complessive ~45</a:t>
            </a:r>
            <a:r>
              <a:rPr lang="it-IT" baseline="30000" dirty="0"/>
              <a:t>h</a:t>
            </a:r>
            <a:r>
              <a:rPr lang="it-IT" dirty="0"/>
              <a:t>,  su temi di fisica moderna (relatività ristretta, fisica astro-particellare, con un taglio interdisciplinare; cfr. note di Ignazio). Le scuole sono inoltre stimolate a sviluppare propri </a:t>
            </a:r>
            <a:r>
              <a:rPr lang="it-IT" dirty="0" err="1"/>
              <a:t>sw</a:t>
            </a:r>
            <a:r>
              <a:rPr lang="it-IT" dirty="0"/>
              <a:t> per l’analisi (interfacce grafiche con </a:t>
            </a:r>
            <a:r>
              <a:rPr lang="it-IT" dirty="0" err="1"/>
              <a:t>Root</a:t>
            </a:r>
            <a:r>
              <a:rPr lang="it-IT" dirty="0"/>
              <a:t> e </a:t>
            </a:r>
            <a:r>
              <a:rPr lang="it-IT" dirty="0" err="1"/>
              <a:t>iPython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r>
              <a:rPr lang="it-IT"/>
              <a:t>Altre scuole tecniche hanno dato disponibilità per supporto nella produzione circuiti elettronici e PCB</a:t>
            </a:r>
            <a:r>
              <a:rPr lang="it-IT" smtClean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C’è molto interesse da parte delle scuole e delle istituzioni trentine (stand al MUSE e al Festival delle Scienze di Genova, dove CORDATA sarà ospitata nella Sala delle Armi, al Palazzo Ducale). </a:t>
            </a:r>
          </a:p>
          <a:p>
            <a:pPr marL="0" indent="0">
              <a:buNone/>
            </a:pPr>
            <a:r>
              <a:rPr lang="it-IT" dirty="0" smtClean="0"/>
              <a:t>Hanno </a:t>
            </a:r>
            <a:r>
              <a:rPr lang="it-IT" dirty="0"/>
              <a:t>manifestato interesse anche insegnanti di altre zone d’Italia.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3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8293"/>
            <a:ext cx="8229600" cy="989021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Precursori – Progetto EEE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176" y="969962"/>
            <a:ext cx="6131024" cy="5699398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«</a:t>
            </a:r>
            <a:r>
              <a:rPr lang="it-IT" sz="2400" i="1" dirty="0" smtClean="0"/>
              <a:t>Il Progetto EEE (Extreme Energy </a:t>
            </a:r>
            <a:r>
              <a:rPr lang="it-IT" sz="2400" i="1" dirty="0" err="1" smtClean="0"/>
              <a:t>Events</a:t>
            </a:r>
            <a:r>
              <a:rPr lang="it-IT" sz="2400" i="1" dirty="0" smtClean="0"/>
              <a:t>)</a:t>
            </a:r>
            <a:br>
              <a:rPr lang="it-IT" sz="2400" i="1" dirty="0" smtClean="0"/>
            </a:br>
            <a:r>
              <a:rPr lang="it-IT" sz="2400" i="1" dirty="0" smtClean="0"/>
              <a:t> è stato originariamente concepito per almeno 100 moduli in 100 scuole disseminate su tutto il territorio nazionale e presentato ufficialmente al Ministro dell’Istruzione, dell’Università e della Ricerca, L. Moratti, il 3 Maggio 2004 al CERN</a:t>
            </a:r>
            <a:r>
              <a:rPr lang="it-IT" sz="2400" dirty="0" smtClean="0"/>
              <a:t>». </a:t>
            </a:r>
          </a:p>
          <a:p>
            <a:r>
              <a:rPr lang="it-IT" sz="2400" dirty="0" smtClean="0"/>
              <a:t>L’installazione nelle scuole è iniziata nel 2006. Attualmente (2012) sono installati 35 rivelatori presso scuole italiane e 2 al CERN.</a:t>
            </a:r>
          </a:p>
          <a:p>
            <a:r>
              <a:rPr lang="it-IT" sz="2400" dirty="0" smtClean="0"/>
              <a:t>La distribuzione di rivelatori sembra aver raggiunto il plateau (1 sola nuova installazione</a:t>
            </a:r>
            <a:br>
              <a:rPr lang="it-IT" sz="2400" dirty="0" smtClean="0"/>
            </a:br>
            <a:r>
              <a:rPr lang="it-IT" sz="2400" dirty="0" smtClean="0"/>
              <a:t> tra il 2010 e il 2012)</a:t>
            </a:r>
          </a:p>
          <a:p>
            <a:r>
              <a:rPr lang="it-IT" sz="2400" dirty="0" smtClean="0"/>
              <a:t>Criticità: </a:t>
            </a:r>
          </a:p>
          <a:p>
            <a:pPr lvl="1"/>
            <a:r>
              <a:rPr lang="it-IT" sz="2000" dirty="0" smtClean="0"/>
              <a:t>Rivelatore grande e delicato (MGRPC di vetro) </a:t>
            </a:r>
            <a:br>
              <a:rPr lang="it-IT" sz="2000" dirty="0" smtClean="0"/>
            </a:br>
            <a:r>
              <a:rPr lang="it-IT" sz="2000" dirty="0" smtClean="0"/>
              <a:t>di difficile  costruzione  e manutenzione.</a:t>
            </a:r>
          </a:p>
          <a:p>
            <a:pPr lvl="1"/>
            <a:r>
              <a:rPr lang="it-IT" sz="2000" dirty="0" smtClean="0"/>
              <a:t>Rischi per gli studenti legati all’HV e al gas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67" y="1038229"/>
            <a:ext cx="2861533" cy="32519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/>
          <a:stretch/>
        </p:blipFill>
        <p:spPr bwMode="auto">
          <a:xfrm>
            <a:off x="6174888" y="4133850"/>
            <a:ext cx="2969111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8293"/>
            <a:ext cx="8229600" cy="989021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Precursori – </a:t>
            </a:r>
            <a:r>
              <a:rPr lang="it-IT" sz="4000" dirty="0" err="1" smtClean="0"/>
              <a:t>QuarkNet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39544"/>
            <a:ext cx="6131024" cy="5699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Progetto che esiste da una decina d’anni, </a:t>
            </a:r>
            <a:br>
              <a:rPr lang="it-IT" sz="2400" dirty="0" smtClean="0"/>
            </a:br>
            <a:r>
              <a:rPr lang="it-IT" sz="2400" dirty="0" smtClean="0"/>
              <a:t>finanziato dal governo federale, </a:t>
            </a:r>
            <a:br>
              <a:rPr lang="it-IT" sz="2400" dirty="0" smtClean="0"/>
            </a:br>
            <a:r>
              <a:rPr lang="it-IT" sz="2400" dirty="0" smtClean="0"/>
              <a:t>diffuso </a:t>
            </a:r>
            <a:r>
              <a:rPr lang="it-IT" sz="2400" dirty="0"/>
              <a:t>su tutto il territorio degli </a:t>
            </a:r>
            <a:r>
              <a:rPr lang="it-IT" sz="2400" dirty="0" smtClean="0"/>
              <a:t>USA,</a:t>
            </a:r>
          </a:p>
          <a:p>
            <a:pPr marL="0" indent="0">
              <a:buNone/>
            </a:pPr>
            <a:r>
              <a:rPr lang="it-IT" sz="2400" dirty="0"/>
              <a:t>s</a:t>
            </a:r>
            <a:r>
              <a:rPr lang="it-IT" sz="2400" dirty="0" smtClean="0"/>
              <a:t>upportato da FNAL …  (</a:t>
            </a:r>
            <a:r>
              <a:rPr lang="it-IT" sz="2400" dirty="0" smtClean="0">
                <a:hlinkClick r:id="rId2"/>
              </a:rPr>
              <a:t>http</a:t>
            </a:r>
            <a:r>
              <a:rPr lang="it-IT" sz="2400" dirty="0">
                <a:hlinkClick r:id="rId2"/>
              </a:rPr>
              <a:t>://quarknet.fnal.gov</a:t>
            </a:r>
            <a:r>
              <a:rPr lang="it-IT" sz="2400" dirty="0" smtClean="0">
                <a:hlinkClick r:id="rId2"/>
              </a:rPr>
              <a:t>/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Scintillatori plastici letti da PM</a:t>
            </a:r>
          </a:p>
          <a:p>
            <a:r>
              <a:rPr lang="it-IT" sz="2400" dirty="0" smtClean="0"/>
              <a:t>Elettronica custom ridotta al minimo</a:t>
            </a:r>
          </a:p>
          <a:p>
            <a:r>
              <a:rPr lang="it-IT" sz="2400" dirty="0" smtClean="0"/>
              <a:t>Elettronica commerciale </a:t>
            </a:r>
            <a:r>
              <a:rPr lang="it-IT" sz="2400" dirty="0" err="1" smtClean="0"/>
              <a:t>low</a:t>
            </a:r>
            <a:r>
              <a:rPr lang="it-IT" sz="2400" dirty="0" smtClean="0"/>
              <a:t> </a:t>
            </a:r>
            <a:r>
              <a:rPr lang="it-IT" sz="2400" dirty="0" err="1" smtClean="0"/>
              <a:t>cost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Riamane un punto un po’ delicato: </a:t>
            </a:r>
          </a:p>
          <a:p>
            <a:pPr marL="0" indent="0">
              <a:buNone/>
            </a:pPr>
            <a:r>
              <a:rPr lang="it-IT" sz="2400" dirty="0" smtClean="0"/>
              <a:t>I PM (costi, HV, delicati da maneggiare…)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</a:t>
            </a:r>
          </a:p>
        </p:txBody>
      </p:sp>
      <p:pic>
        <p:nvPicPr>
          <p:cNvPr id="6" name="Picture 9" descr="detector5000.jpg                                               00064353Misty                          BCFB415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66" y="908720"/>
            <a:ext cx="38400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62" y="4005064"/>
            <a:ext cx="4115672" cy="24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2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sz="4000" dirty="0" smtClean="0"/>
              <a:t>proposta</a:t>
            </a:r>
            <a:r>
              <a:rPr lang="it-IT" dirty="0" smtClean="0"/>
              <a:t> di CORDATA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CORDATA intende adottare integralmente il sistema di </a:t>
            </a:r>
            <a:r>
              <a:rPr lang="it-IT" dirty="0" err="1" smtClean="0"/>
              <a:t>QuarkNet</a:t>
            </a:r>
            <a:r>
              <a:rPr lang="it-IT" dirty="0" smtClean="0"/>
              <a:t> (hardware e software), sostituendo i PM con </a:t>
            </a:r>
            <a:r>
              <a:rPr lang="it-IT" dirty="0" err="1" smtClean="0"/>
              <a:t>SiPM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smtClean="0"/>
              <a:t>L’obbiettivo vorrebbe essere quello di fornire alle scuole una «scatola di montaggio» con la quale gli studenti possano costruirsi il loro rivelatore senza rischi e senza timori di fare (troppi) danni.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5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Scintillatore + fibra WLS + </a:t>
            </a:r>
            <a:r>
              <a:rPr lang="it-IT" dirty="0" err="1" smtClean="0"/>
              <a:t>SiPM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Non è una idea nuova…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5" y="2361098"/>
            <a:ext cx="2592288" cy="19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1" y="4444420"/>
            <a:ext cx="3024336" cy="23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53" y="5322777"/>
            <a:ext cx="1109547" cy="10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dalcorso\Desktop\NA48W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91" y="2311490"/>
            <a:ext cx="3224415" cy="18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lnf.infn.it/esperimenti/flatev/oetile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6" y="2285102"/>
            <a:ext cx="2959793" cy="19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inspirehep.net/record/818991/files/sl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57" y="1235916"/>
            <a:ext cx="6233980" cy="10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11" y="4276725"/>
            <a:ext cx="5543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56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grande varietà di soluzioni adottate è accompagnata dalla mancanza di studi accurati sulla distribuzione ottimale  della fibra su lastra ~30x30 cm</a:t>
            </a:r>
            <a:r>
              <a:rPr lang="it-IT" baseline="30000" dirty="0" smtClean="0"/>
              <a:t>2</a:t>
            </a:r>
            <a:r>
              <a:rPr lang="it-IT" dirty="0" smtClean="0"/>
              <a:t> e sulla uniformità di risposta della lastra.</a:t>
            </a:r>
          </a:p>
          <a:p>
            <a:pPr marL="0" indent="0">
              <a:buNone/>
            </a:pPr>
            <a:r>
              <a:rPr lang="it-IT" dirty="0" smtClean="0"/>
              <a:t>Esiste una simulazione (Montanari INFN-Bo) di differenza di risposta tra due lastre, 5x25 cm</a:t>
            </a:r>
            <a:r>
              <a:rPr lang="it-IT" baseline="30000" dirty="0" smtClean="0"/>
              <a:t>2</a:t>
            </a:r>
            <a:r>
              <a:rPr lang="it-IT" dirty="0" smtClean="0"/>
              <a:t> e 10x25 cm</a:t>
            </a:r>
            <a:r>
              <a:rPr lang="it-IT" baseline="30000" dirty="0" smtClean="0"/>
              <a:t>2</a:t>
            </a:r>
            <a:r>
              <a:rPr lang="it-IT" dirty="0" smtClean="0"/>
              <a:t>, lette da fibra </a:t>
            </a:r>
            <a:r>
              <a:rPr lang="it-IT" dirty="0" err="1" smtClean="0"/>
              <a:t>wls</a:t>
            </a:r>
            <a:r>
              <a:rPr lang="it-IT" dirty="0" smtClean="0"/>
              <a:t> longitudinale, che mostra come la seconda perda ~43% del segnale.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CDS 30/06/2014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Flavio Dal Corso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620-0827-40E0-94C0-00C8F1F333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900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739</Words>
  <Application>Microsoft Office PowerPoint</Application>
  <PresentationFormat>Presentazione su schermo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CORDATA</vt:lpstr>
      <vt:lpstr>Progetto di didattica della scienza rivolto alle scuole secondarie </vt:lpstr>
      <vt:lpstr>Presentazione standard di PowerPoint</vt:lpstr>
      <vt:lpstr>Scopo del progetto</vt:lpstr>
      <vt:lpstr>Precursori – Progetto EEE</vt:lpstr>
      <vt:lpstr>Precursori – QuarkNet</vt:lpstr>
      <vt:lpstr>La proposta di CORDATA</vt:lpstr>
      <vt:lpstr>Scintillatore + fibra WLS + SiPM Non è una idea nuova…</vt:lpstr>
      <vt:lpstr>Presentazione standard di PowerPoint</vt:lpstr>
      <vt:lpstr>1° prototipo</vt:lpstr>
      <vt:lpstr>1° prototipo</vt:lpstr>
      <vt:lpstr>2° prototipo</vt:lpstr>
      <vt:lpstr>2° prototipo - preamplificatore</vt:lpstr>
      <vt:lpstr>Da fare</vt:lpstr>
      <vt:lpstr>Richieste ai servizi</vt:lpstr>
      <vt:lpstr>Richieste economiche</vt:lpstr>
      <vt:lpstr>Partecipanti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CORDATA</dc:title>
  <dc:creator>Flavio Dal Corso</dc:creator>
  <cp:lastModifiedBy>Flavio Dal Corso</cp:lastModifiedBy>
  <cp:revision>51</cp:revision>
  <cp:lastPrinted>2014-06-29T21:12:44Z</cp:lastPrinted>
  <dcterms:created xsi:type="dcterms:W3CDTF">2014-06-26T10:43:06Z</dcterms:created>
  <dcterms:modified xsi:type="dcterms:W3CDTF">2014-06-30T10:16:54Z</dcterms:modified>
</cp:coreProperties>
</file>