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2" r:id="rId2"/>
  </p:sldMasterIdLst>
  <p:notesMasterIdLst>
    <p:notesMasterId r:id="rId15"/>
  </p:notesMasterIdLst>
  <p:handoutMasterIdLst>
    <p:handoutMasterId r:id="rId16"/>
  </p:handoutMasterIdLst>
  <p:sldIdLst>
    <p:sldId id="311" r:id="rId3"/>
    <p:sldId id="312" r:id="rId4"/>
    <p:sldId id="303" r:id="rId5"/>
    <p:sldId id="323" r:id="rId6"/>
    <p:sldId id="313" r:id="rId7"/>
    <p:sldId id="315" r:id="rId8"/>
    <p:sldId id="285" r:id="rId9"/>
    <p:sldId id="317" r:id="rId10"/>
    <p:sldId id="310" r:id="rId11"/>
    <p:sldId id="320" r:id="rId12"/>
    <p:sldId id="321" r:id="rId13"/>
    <p:sldId id="293" r:id="rId14"/>
  </p:sldIdLst>
  <p:sldSz cx="9144000" cy="6858000" type="screen4x3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8000"/>
    <a:srgbClr val="CCECFF"/>
    <a:srgbClr val="99CCFF"/>
    <a:srgbClr val="003399"/>
    <a:srgbClr val="F9C645"/>
    <a:srgbClr val="FF7171"/>
    <a:srgbClr val="4F81BD"/>
    <a:srgbClr val="6699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7441" autoAdjust="0"/>
  </p:normalViewPr>
  <p:slideViewPr>
    <p:cSldViewPr showGuides="1">
      <p:cViewPr varScale="1">
        <p:scale>
          <a:sx n="70" d="100"/>
          <a:sy n="70" d="100"/>
        </p:scale>
        <p:origin x="-108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46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1167-23B9-40B4-A130-A284C0E5AFE2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71A32-A0EE-4231-AD67-90394B0896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71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50443" y="0"/>
            <a:ext cx="2940938" cy="49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39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4538"/>
            <a:ext cx="4954587" cy="37179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79767" y="4715153"/>
            <a:ext cx="5433420" cy="44618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50443" y="9428584"/>
            <a:ext cx="2940938" cy="4911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</a:lstStyle>
          <a:p>
            <a:pPr>
              <a:defRPr/>
            </a:pPr>
            <a:fld id="{94213844-D989-4B5F-BD3C-A5F916F3561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3562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7CA687-1E71-47D7-A5CC-055540E6B931}" type="slidenum">
              <a:rPr lang="it-IT" smtClean="0">
                <a:cs typeface="DejaVu Sans" pitchFamily="34" charset="0"/>
              </a:rPr>
              <a:pPr/>
              <a:t>1</a:t>
            </a:fld>
            <a:endParaRPr lang="it-IT" smtClean="0">
              <a:cs typeface="DejaVu Sans" pitchFamily="34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74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 smtClean="0">
              <a:latin typeface="Calibri" pitchFamily="34" charset="0"/>
              <a:ea typeface="WenQuanYi Micro Hei" charset="0"/>
              <a:cs typeface="WenQuanYi Micro Hei" charset="0"/>
            </a:endParaRP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0EB6E9D-2A91-4312-A663-B06A8C1AFA7F}" type="slidenum">
              <a:rPr lang="it-IT" sz="120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it-IT" sz="1200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0C621-9CDA-41DD-98D6-8CCA5B8D29C2}" type="slidenum">
              <a:rPr lang="it-IT" smtClean="0">
                <a:solidFill>
                  <a:prstClr val="black"/>
                </a:solidFill>
              </a:rPr>
              <a:pPr/>
              <a:t>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11th INTERNATIONAL SPRING SEMINAR ON NUCLEAR PHYSICS  SHELL MODEL AND NUCLEAR STRUCTURE</a:t>
            </a:r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9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E2FBE-6B4C-40E4-95AF-8FDD5728A11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396B7-D2AA-4FD2-9EA3-173F9AA7BE4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59928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59928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A1EF4-0258-4514-A381-AC160DB7DEF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8DCE-14B3-4C1D-914C-684B45570D7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13/07/2014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D892-9006-47B1-930B-D14508DBAD8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75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8DCE-14B3-4C1D-914C-684B45570D7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13/07/2014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D892-9006-47B1-930B-D14508DBAD8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37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8DCE-14B3-4C1D-914C-684B45570D7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13/07/2014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D892-9006-47B1-930B-D14508DBAD8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98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8DCE-14B3-4C1D-914C-684B45570D7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13/07/2014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D892-9006-47B1-930B-D14508DBAD8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65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8DCE-14B3-4C1D-914C-684B45570D7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13/07/2014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D892-9006-47B1-930B-D14508DBAD8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14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8DCE-14B3-4C1D-914C-684B45570D7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13/07/2014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D892-9006-47B1-930B-D14508DBAD8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90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8DCE-14B3-4C1D-914C-684B45570D7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13/07/2014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D892-9006-47B1-930B-D14508DBAD8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1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8DCE-14B3-4C1D-914C-684B45570D7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13/07/2014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D892-9006-47B1-930B-D14508DBAD8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9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07961-4535-411E-8663-8F41650305F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8DCE-14B3-4C1D-914C-684B45570D7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13/07/2014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D892-9006-47B1-930B-D14508DBAD8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33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8DCE-14B3-4C1D-914C-684B45570D7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13/07/2014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D892-9006-47B1-930B-D14508DBAD8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81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8DCE-14B3-4C1D-914C-684B45570D7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13/07/2014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D892-9006-47B1-930B-D14508DBAD8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8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724A4-E65C-447C-87DC-5E255E7440C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9EF51-A9B4-4181-A23F-0EB34A0CECC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6E717-FE3A-47A1-9514-174A8FAD4D5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83DE6-62EF-4615-ADFA-F87DC6D6FA4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76AB9-2742-4F4A-9A0E-1E42725643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D2C02-7CE4-4DA3-94C2-C00B87F4A91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98A13-D41E-4B75-88F1-32DA9F266CC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28838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8838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AE82641-EA8C-43E8-B840-D5BCA436DEA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omic Sans MS" pitchFamily="66" charset="0"/>
          <a:ea typeface="WenQuanYi Micro Hei" charset="0"/>
          <a:cs typeface="WenQuanYi Micro 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omic Sans MS" pitchFamily="66" charset="0"/>
          <a:ea typeface="WenQuanYi Micro Hei" charset="0"/>
          <a:cs typeface="WenQuanYi Micro 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omic Sans MS" pitchFamily="66" charset="0"/>
          <a:ea typeface="WenQuanYi Micro Hei" charset="0"/>
          <a:cs typeface="WenQuanYi Micro 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omic Sans MS" pitchFamily="66" charset="0"/>
          <a:ea typeface="WenQuanYi Micro Hei" charset="0"/>
          <a:cs typeface="WenQuanYi Micro 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omic Sans MS" pitchFamily="66" charset="0"/>
          <a:ea typeface="WenQuanYi Micro Hei" charset="0"/>
          <a:cs typeface="WenQuanYi Micro 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omic Sans MS" pitchFamily="66" charset="0"/>
          <a:ea typeface="WenQuanYi Micro Hei" charset="0"/>
          <a:cs typeface="WenQuanYi Micro 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omic Sans MS" pitchFamily="66" charset="0"/>
          <a:ea typeface="WenQuanYi Micro Hei" charset="0"/>
          <a:cs typeface="WenQuanYi Micro 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omic Sans MS" pitchFamily="66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6C78DCE-14B3-4C1D-914C-684B45570D7F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13/07/2014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C17DD892-9006-47B1-930B-D14508DBAD8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683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iop.org/objects/jio/labtalk/5/6/1/Figure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hyperlink" Target="http://images.iop.org/objects/jio/labtalk/5/6/1/Figure2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hyperlink" Target="http://images.iop.org/objects/jio/labtalk/5/6/1/Figure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hyperlink" Target="http://images.iop.org/objects/jio/labtalk/5/6/1/Figure2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7.gi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e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f"/><Relationship Id="rId3" Type="http://schemas.openxmlformats.org/officeDocument/2006/relationships/image" Target="../media/image16.png"/><Relationship Id="rId7" Type="http://schemas.openxmlformats.org/officeDocument/2006/relationships/image" Target="../media/image2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458115" y="1772816"/>
            <a:ext cx="3082360" cy="4638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b="1" dirty="0" smtClean="0">
                <a:solidFill>
                  <a:srgbClr val="008000"/>
                </a:solidFill>
                <a:latin typeface="+mn-lt"/>
              </a:rPr>
              <a:t>29 Ricercatori </a:t>
            </a:r>
            <a:r>
              <a:rPr lang="it-IT" sz="2400" b="1" dirty="0">
                <a:solidFill>
                  <a:srgbClr val="008000"/>
                </a:solidFill>
                <a:latin typeface="+mn-lt"/>
              </a:rPr>
              <a:t>(</a:t>
            </a:r>
            <a:r>
              <a:rPr lang="it-IT" sz="2400" b="1" dirty="0" smtClean="0">
                <a:solidFill>
                  <a:srgbClr val="008000"/>
                </a:solidFill>
                <a:latin typeface="+mn-lt"/>
              </a:rPr>
              <a:t>23 </a:t>
            </a:r>
            <a:r>
              <a:rPr lang="it-IT" sz="2400" b="1" dirty="0">
                <a:solidFill>
                  <a:srgbClr val="008000"/>
                </a:solidFill>
                <a:latin typeface="+mn-lt"/>
              </a:rPr>
              <a:t>FTE) </a:t>
            </a:r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4572000" y="1916832"/>
            <a:ext cx="720725" cy="288925"/>
          </a:xfrm>
          <a:prstGeom prst="rightArrow">
            <a:avLst>
              <a:gd name="adj1" fmla="val 50000"/>
              <a:gd name="adj2" fmla="val 50006"/>
            </a:avLst>
          </a:prstGeom>
          <a:solidFill>
            <a:srgbClr val="008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+mn-lt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858381" y="764264"/>
            <a:ext cx="3674059" cy="64851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Rappresentanti Nazionali: </a:t>
            </a:r>
            <a:endParaRPr lang="it-IT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CC0000"/>
                </a:solidFill>
                <a:latin typeface="+mn-lt"/>
              </a:rPr>
              <a:t>F</a:t>
            </a:r>
            <a:r>
              <a:rPr lang="it-IT" b="1" dirty="0">
                <a:solidFill>
                  <a:srgbClr val="CC0000"/>
                </a:solidFill>
                <a:latin typeface="+mn-lt"/>
              </a:rPr>
              <a:t>. </a:t>
            </a:r>
            <a:r>
              <a:rPr lang="it-IT" b="1" dirty="0" smtClean="0">
                <a:solidFill>
                  <a:srgbClr val="CC0000"/>
                </a:solidFill>
                <a:latin typeface="+mn-lt"/>
              </a:rPr>
              <a:t>Gramegna (LNL),  </a:t>
            </a:r>
            <a:r>
              <a:rPr lang="it-IT" b="1" dirty="0">
                <a:solidFill>
                  <a:srgbClr val="CC0000"/>
                </a:solidFill>
                <a:latin typeface="+mn-lt"/>
              </a:rPr>
              <a:t>G. Casini (FI)</a:t>
            </a: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202491" y="2876304"/>
            <a:ext cx="5090233" cy="1848840"/>
          </a:xfrm>
          <a:prstGeom prst="rect">
            <a:avLst/>
          </a:prstGeom>
          <a:noFill/>
          <a:ln w="936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Collaborazioni internazionali: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dirty="0" smtClean="0">
                <a:solidFill>
                  <a:srgbClr val="CC0000"/>
                </a:solidFill>
                <a:latin typeface="+mn-lt"/>
              </a:rPr>
              <a:t>Francia: GANIL, LPC</a:t>
            </a:r>
            <a:r>
              <a:rPr lang="it-IT" sz="1600" b="1" dirty="0">
                <a:solidFill>
                  <a:srgbClr val="CC0000"/>
                </a:solidFill>
                <a:latin typeface="+mn-lt"/>
              </a:rPr>
              <a:t>,</a:t>
            </a:r>
            <a:r>
              <a:rPr lang="it-IT" sz="1600" b="1" dirty="0" smtClean="0">
                <a:solidFill>
                  <a:srgbClr val="CC0000"/>
                </a:solidFill>
                <a:latin typeface="+mn-lt"/>
              </a:rPr>
              <a:t>  IPNO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dirty="0" smtClean="0">
                <a:solidFill>
                  <a:srgbClr val="CC0000"/>
                </a:solidFill>
                <a:latin typeface="+mn-lt"/>
              </a:rPr>
              <a:t>Turchia: Nevsehir University</a:t>
            </a: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dirty="0" smtClean="0">
                <a:solidFill>
                  <a:srgbClr val="CC0000"/>
                </a:solidFill>
                <a:latin typeface="+mn-lt"/>
              </a:rPr>
              <a:t>Russia: Moskow </a:t>
            </a:r>
            <a:r>
              <a:rPr lang="it-IT" sz="1600" b="1" dirty="0">
                <a:solidFill>
                  <a:srgbClr val="CC0000"/>
                </a:solidFill>
                <a:latin typeface="+mn-lt"/>
              </a:rPr>
              <a:t>State </a:t>
            </a:r>
            <a:r>
              <a:rPr lang="it-IT" sz="1600" b="1" dirty="0" smtClean="0">
                <a:solidFill>
                  <a:srgbClr val="CC0000"/>
                </a:solidFill>
                <a:latin typeface="+mn-lt"/>
              </a:rPr>
              <a:t>University, Jyvaskyla, Dubna</a:t>
            </a: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dirty="0" smtClean="0">
                <a:solidFill>
                  <a:srgbClr val="CC0000"/>
                </a:solidFill>
                <a:latin typeface="+mn-lt"/>
              </a:rPr>
              <a:t>India: BARC (Mumbai)</a:t>
            </a: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dirty="0" smtClean="0">
                <a:solidFill>
                  <a:srgbClr val="CC0000"/>
                </a:solidFill>
                <a:latin typeface="+mn-lt"/>
              </a:rPr>
              <a:t>Collaborazione ACTAR : J. Grinyer (GANIL), </a:t>
            </a: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dirty="0">
                <a:solidFill>
                  <a:srgbClr val="CC0000"/>
                </a:solidFill>
                <a:latin typeface="+mn-lt"/>
              </a:rPr>
              <a:t> </a:t>
            </a:r>
            <a:r>
              <a:rPr lang="it-IT" sz="1600" b="1" dirty="0" smtClean="0">
                <a:solidFill>
                  <a:srgbClr val="CC0000"/>
                </a:solidFill>
                <a:latin typeface="+mn-lt"/>
              </a:rPr>
              <a:t>                                          R. Raabe (Leuwen)</a:t>
            </a:r>
            <a:endParaRPr lang="it-IT" sz="1600" b="1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84803" y="56482"/>
            <a:ext cx="5163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ESPERIMENTO NUCL-EX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515477"/>
              </p:ext>
            </p:extLst>
          </p:nvPr>
        </p:nvGraphicFramePr>
        <p:xfrm>
          <a:off x="206009" y="769248"/>
          <a:ext cx="4160477" cy="201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/>
                <a:gridCol w="1052301"/>
                <a:gridCol w="936104"/>
                <a:gridCol w="648072"/>
              </a:tblGrid>
              <a:tr h="23973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Sede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Ricercatori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Tecnologi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FTE</a:t>
                      </a:r>
                      <a:endParaRPr lang="en-US" sz="1600" dirty="0"/>
                    </a:p>
                  </a:txBody>
                  <a:tcPr/>
                </a:tc>
              </a:tr>
              <a:tr h="2397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Legnaro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dk1"/>
                          </a:solidFill>
                        </a:rPr>
                        <a:t>8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dk1"/>
                          </a:solidFill>
                        </a:rPr>
                        <a:t>5.1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397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Padova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/>
                </a:tc>
              </a:tr>
              <a:tr h="2397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Bologna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2.8</a:t>
                      </a:r>
                      <a:endParaRPr lang="en-US" sz="1600" dirty="0"/>
                    </a:p>
                  </a:txBody>
                  <a:tcPr/>
                </a:tc>
              </a:tr>
              <a:tr h="2397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Firenze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9.3</a:t>
                      </a:r>
                      <a:endParaRPr lang="en-US" sz="1600" dirty="0"/>
                    </a:p>
                  </a:txBody>
                  <a:tcPr/>
                </a:tc>
              </a:tr>
              <a:tr h="2397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Napoli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5436096" y="2852936"/>
            <a:ext cx="2880320" cy="1140954"/>
          </a:xfrm>
          <a:prstGeom prst="rect">
            <a:avLst/>
          </a:prstGeom>
          <a:noFill/>
          <a:ln w="936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Collaborazioni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italiane:</a:t>
            </a:r>
            <a:endParaRPr lang="it-IT" b="1" dirty="0" smtClean="0">
              <a:solidFill>
                <a:srgbClr val="CC0000"/>
              </a:solidFill>
              <a:latin typeface="+mn-lt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 smtClean="0">
                <a:solidFill>
                  <a:srgbClr val="CC0000"/>
                </a:solidFill>
                <a:latin typeface="+mn-lt"/>
              </a:rPr>
              <a:t>-</a:t>
            </a:r>
            <a:r>
              <a:rPr lang="it-IT" sz="1600" b="1" dirty="0" smtClean="0">
                <a:solidFill>
                  <a:srgbClr val="CC0000"/>
                </a:solidFill>
                <a:latin typeface="+mn-lt"/>
              </a:rPr>
              <a:t>Gruppo di C. Broggini (PD)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dirty="0" smtClean="0">
                <a:solidFill>
                  <a:srgbClr val="CC0000"/>
                </a:solidFill>
                <a:latin typeface="+mn-lt"/>
              </a:rPr>
              <a:t>-G. Collazuol</a:t>
            </a:r>
            <a:r>
              <a:rPr lang="it-IT" sz="1600" b="1" dirty="0">
                <a:solidFill>
                  <a:srgbClr val="CC0000"/>
                </a:solidFill>
                <a:latin typeface="+mn-lt"/>
              </a:rPr>
              <a:t> </a:t>
            </a:r>
            <a:r>
              <a:rPr lang="it-IT" sz="1600" b="1" dirty="0" smtClean="0">
                <a:solidFill>
                  <a:srgbClr val="CC0000"/>
                </a:solidFill>
                <a:latin typeface="+mn-lt"/>
              </a:rPr>
              <a:t>(PD)</a:t>
            </a:r>
            <a:endParaRPr lang="it-IT" sz="1600" b="1" dirty="0">
              <a:solidFill>
                <a:srgbClr val="CC0000"/>
              </a:solidFill>
              <a:latin typeface="+mn-lt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dirty="0" smtClean="0">
                <a:solidFill>
                  <a:srgbClr val="CC0000"/>
                </a:solidFill>
                <a:latin typeface="+mn-lt"/>
              </a:rPr>
              <a:t>-Gruppo GAMMA Milano</a:t>
            </a:r>
            <a:endParaRPr lang="it-IT" sz="1600" b="1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31" name="CasellaDiTesto 7"/>
          <p:cNvSpPr txBox="1"/>
          <p:nvPr/>
        </p:nvSpPr>
        <p:spPr>
          <a:xfrm>
            <a:off x="251520" y="4874384"/>
            <a:ext cx="4464496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Dinamica e Termodinamica 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Nucleare</a:t>
            </a:r>
          </a:p>
          <a:p>
            <a:pPr marL="1085850" lvl="1" indent="-3429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it-IT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Pre-equilibrium</a:t>
            </a:r>
            <a:endParaRPr lang="it-IT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Clustering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Energia di Simmetria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Dimostratore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FAZIA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Misure per Astrofisica nucleare (CN)</a:t>
            </a:r>
            <a:endParaRPr lang="it-IT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15817" y="4695966"/>
            <a:ext cx="3332647" cy="1973394"/>
            <a:chOff x="5415817" y="4695966"/>
            <a:chExt cx="3332647" cy="1973394"/>
          </a:xfrm>
        </p:grpSpPr>
        <p:pic>
          <p:nvPicPr>
            <p:cNvPr id="15" name="Picture 53" descr="P1010034"/>
            <p:cNvPicPr>
              <a:picLocks noChangeAspect="1" noChangeArrowheads="1"/>
            </p:cNvPicPr>
            <p:nvPr/>
          </p:nvPicPr>
          <p:blipFill rotWithShape="1">
            <a:blip r:embed="rId3"/>
            <a:srcRect t="26187"/>
            <a:stretch/>
          </p:blipFill>
          <p:spPr bwMode="auto">
            <a:xfrm>
              <a:off x="5415817" y="4695966"/>
              <a:ext cx="3332647" cy="1973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CasellaDiTesto 2"/>
            <p:cNvSpPr txBox="1"/>
            <p:nvPr/>
          </p:nvSpPr>
          <p:spPr>
            <a:xfrm>
              <a:off x="5651293" y="6055045"/>
              <a:ext cx="28891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GARFIELD +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RCo</a:t>
              </a:r>
              <a:endPara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cxnSp>
        <p:nvCxnSpPr>
          <p:cNvPr id="14" name="Connettore 1 8"/>
          <p:cNvCxnSpPr/>
          <p:nvPr/>
        </p:nvCxnSpPr>
        <p:spPr bwMode="auto">
          <a:xfrm>
            <a:off x="-27114" y="636185"/>
            <a:ext cx="9171114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5725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2291" y="97468"/>
            <a:ext cx="87842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it-IT" altLang="it-IT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NUCLEX: Attività 2014 - 2015</a:t>
            </a:r>
            <a:endParaRPr lang="it-IT" altLang="it-IT" sz="2400" dirty="0" smtClean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3284984"/>
            <a:ext cx="9108504" cy="3456384"/>
          </a:xfrm>
          <a:ln w="19050"/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rgbClr val="C00000"/>
                </a:solidFill>
              </a:rPr>
              <a:t>	RIPEN</a:t>
            </a:r>
            <a:r>
              <a:rPr lang="it-IT" sz="2000" dirty="0" smtClean="0">
                <a:solidFill>
                  <a:srgbClr val="C00000"/>
                </a:solidFill>
              </a:rPr>
              <a:t>:</a:t>
            </a:r>
            <a:r>
              <a:rPr lang="it-IT" sz="2000" dirty="0" smtClean="0">
                <a:solidFill>
                  <a:srgbClr val="003399"/>
                </a:solidFill>
              </a:rPr>
              <a:t> </a:t>
            </a:r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rivelatori BC501 dell’apparato verranno utilizzati in misure di sezioni d’urto sia di 	interesse astrofisico che per i reattori di IV generazione. </a:t>
            </a:r>
          </a:p>
          <a:p>
            <a:pPr marL="0" indent="0"/>
            <a:r>
              <a:rPr lang="it-IT" sz="1800" b="1" dirty="0" smtClean="0">
                <a:solidFill>
                  <a:srgbClr val="C00000"/>
                </a:solidFill>
              </a:rPr>
              <a:t>                               Esperimento approvato all’ USP dei LNL </a:t>
            </a:r>
            <a:endParaRPr lang="it-IT" sz="1800" dirty="0" smtClean="0">
              <a:solidFill>
                <a:srgbClr val="C00000"/>
              </a:solidFill>
            </a:endParaRPr>
          </a:p>
          <a:p>
            <a:pPr marL="0" indent="0"/>
            <a:r>
              <a:rPr lang="it-IT" sz="1800" b="1" dirty="0" smtClean="0">
                <a:solidFill>
                  <a:srgbClr val="C00000"/>
                </a:solidFill>
              </a:rPr>
              <a:t>         </a:t>
            </a:r>
            <a:r>
              <a:rPr lang="it-IT" sz="1800" b="1" dirty="0" smtClean="0">
                <a:solidFill>
                  <a:srgbClr val="1F497D"/>
                </a:solidFill>
              </a:rPr>
              <a:t>-</a:t>
            </a:r>
            <a:r>
              <a:rPr lang="it-IT" sz="1800" b="1" dirty="0" smtClean="0">
                <a:solidFill>
                  <a:srgbClr val="C00000"/>
                </a:solidFill>
              </a:rPr>
              <a:t> </a:t>
            </a:r>
            <a:r>
              <a:rPr lang="it-IT" sz="1400" b="1" i="1" u="sng" dirty="0" smtClean="0">
                <a:solidFill>
                  <a:srgbClr val="1F497D"/>
                </a:solidFill>
              </a:rPr>
              <a:t>’</a:t>
            </a:r>
            <a:r>
              <a:rPr lang="it-IT" sz="14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</a:t>
            </a:r>
            <a:r>
              <a:rPr lang="it-IT" sz="1400" b="1" i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Study</a:t>
            </a:r>
            <a:r>
              <a:rPr lang="it-IT" sz="14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4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</a:t>
            </a:r>
            <a:r>
              <a:rPr lang="it-IT" sz="1400" b="1" i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Prompt</a:t>
            </a:r>
            <a:r>
              <a:rPr lang="it-IT" sz="14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400" b="1" i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Neutron</a:t>
            </a:r>
            <a:r>
              <a:rPr lang="it-IT" sz="14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400" b="1" i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Emission</a:t>
            </a:r>
            <a:r>
              <a:rPr lang="it-IT" sz="14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400" b="1" i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Spectra</a:t>
            </a:r>
            <a:r>
              <a:rPr lang="it-IT" sz="14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Fast </a:t>
            </a:r>
            <a:r>
              <a:rPr lang="it-IT" sz="1400" b="1" i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Neutron</a:t>
            </a:r>
            <a:r>
              <a:rPr lang="it-IT" sz="14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400" b="1" i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Induced</a:t>
            </a:r>
            <a:r>
              <a:rPr lang="it-IT" sz="14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400" b="1" i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Fission</a:t>
            </a:r>
            <a:r>
              <a:rPr lang="it-IT" sz="14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it-IT" sz="1400" b="1" i="1" u="sng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238</a:t>
            </a:r>
            <a:r>
              <a:rPr lang="it-IT" sz="14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 and </a:t>
            </a:r>
            <a:r>
              <a:rPr lang="it-IT" sz="1400" b="1" i="1" u="sng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232</a:t>
            </a:r>
            <a:r>
              <a:rPr lang="it-IT" sz="14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  and </a:t>
            </a:r>
            <a:r>
              <a:rPr lang="it-IT" sz="14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 </a:t>
            </a:r>
            <a:r>
              <a:rPr lang="it-IT" sz="1400" b="1" i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keV</a:t>
            </a:r>
            <a:endParaRPr lang="it-IT" sz="1400" b="1" i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/>
            <a:r>
              <a:rPr lang="it-IT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</a:t>
            </a:r>
            <a:r>
              <a:rPr lang="it-IT" sz="14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400" b="1" i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Neutron</a:t>
            </a:r>
            <a:r>
              <a:rPr lang="it-IT" sz="14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400" b="1" i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Induced</a:t>
            </a:r>
            <a:r>
              <a:rPr lang="it-IT" sz="14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400" b="1" i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Fission</a:t>
            </a:r>
            <a:r>
              <a:rPr lang="it-IT" sz="14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 </a:t>
            </a:r>
            <a:r>
              <a:rPr lang="it-IT" sz="1400" b="1" i="1" u="sng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235</a:t>
            </a:r>
            <a:r>
              <a:rPr lang="it-IT" sz="14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 </a:t>
            </a:r>
            <a:r>
              <a:rPr lang="it-IT" sz="14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‘’</a:t>
            </a:r>
            <a:r>
              <a:rPr lang="it-IT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it-IT" sz="1400" b="1" i="1" dirty="0" smtClean="0">
                <a:solidFill>
                  <a:srgbClr val="1F497D"/>
                </a:solidFill>
              </a:rPr>
              <a:t>            </a:t>
            </a:r>
            <a:r>
              <a:rPr lang="it-IT" sz="1400" dirty="0" smtClean="0">
                <a:solidFill>
                  <a:srgbClr val="008000"/>
                </a:solidFill>
              </a:rPr>
              <a:t>(CN)</a:t>
            </a:r>
          </a:p>
          <a:p>
            <a:pPr marL="0" indent="0"/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Misure di  sezione d’urto di neutroni emessi nelle reazioni di fissione indotte da neutroni veloci su </a:t>
            </a:r>
            <a:r>
              <a:rPr lang="it-IT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238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 e </a:t>
            </a:r>
            <a:r>
              <a:rPr lang="it-IT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232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 e da</a:t>
            </a:r>
          </a:p>
          <a:p>
            <a:pPr marL="0" indent="0"/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neutroni lenti su </a:t>
            </a:r>
            <a:r>
              <a:rPr lang="it-IT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235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U.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/>
            <a:endParaRPr lang="it-IT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/>
            <a:r>
              <a:rPr lang="it-IT" sz="1800" dirty="0" smtClean="0">
                <a:solidFill>
                  <a:srgbClr val="1F497D"/>
                </a:solidFill>
              </a:rPr>
              <a:t> </a:t>
            </a:r>
          </a:p>
          <a:p>
            <a:pPr marL="0" indent="0"/>
            <a:endParaRPr lang="it-IT" sz="1800" dirty="0">
              <a:solidFill>
                <a:srgbClr val="1F497D"/>
              </a:solidFill>
            </a:endParaRPr>
          </a:p>
        </p:txBody>
      </p:sp>
      <p:cxnSp>
        <p:nvCxnSpPr>
          <p:cNvPr id="5" name="Connettore 1 10"/>
          <p:cNvCxnSpPr/>
          <p:nvPr/>
        </p:nvCxnSpPr>
        <p:spPr bwMode="auto">
          <a:xfrm>
            <a:off x="-27114" y="636185"/>
            <a:ext cx="9171114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6366832" y="5353471"/>
            <a:ext cx="2093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  <a:latin typeface="+mn-lt"/>
              </a:rPr>
              <a:t>RIPEN + BELINA set-up </a:t>
            </a:r>
            <a:endParaRPr lang="it-IT" sz="14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211960" y="5435351"/>
            <a:ext cx="3456384" cy="1306017"/>
            <a:chOff x="4139952" y="5085184"/>
            <a:chExt cx="4414196" cy="1427452"/>
          </a:xfrm>
        </p:grpSpPr>
        <p:pic>
          <p:nvPicPr>
            <p:cNvPr id="14" name="Immagine 4" descr="P1010937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9952" y="5085184"/>
              <a:ext cx="2537693" cy="1427452"/>
            </a:xfrm>
            <a:prstGeom prst="rect">
              <a:avLst/>
            </a:prstGeom>
          </p:spPr>
        </p:pic>
        <p:pic>
          <p:nvPicPr>
            <p:cNvPr id="15" name="Immagine 5" descr="P1010940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6216" y="5366299"/>
              <a:ext cx="2037932" cy="1146337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-36512" y="836712"/>
            <a:ext cx="9180512" cy="241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it-IT" sz="2000" b="1" kern="0" dirty="0" smtClean="0">
                <a:solidFill>
                  <a:srgbClr val="C00000"/>
                </a:solidFill>
                <a:latin typeface="Calibri"/>
              </a:rPr>
              <a:t>	GARFIELD</a:t>
            </a:r>
            <a:r>
              <a:rPr lang="it-IT" sz="2000" kern="0" dirty="0">
                <a:solidFill>
                  <a:srgbClr val="C00000"/>
                </a:solidFill>
                <a:latin typeface="Calibri"/>
              </a:rPr>
              <a:t>: 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Continuazione dello studio di 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effetti di struttura a cluster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: </a:t>
            </a:r>
          </a:p>
          <a:p>
            <a:pPr lvl="0" eaLnBrk="0" hangingPunct="0">
              <a:spcBef>
                <a:spcPts val="800"/>
              </a:spcBef>
            </a:pPr>
            <a:r>
              <a:rPr lang="it-IT" sz="2000" kern="0" dirty="0">
                <a:solidFill>
                  <a:srgbClr val="1F497D"/>
                </a:solidFill>
                <a:latin typeface="Calibri"/>
              </a:rPr>
              <a:t>			     </a:t>
            </a:r>
            <a:r>
              <a:rPr lang="it-IT" b="1" kern="0" dirty="0">
                <a:solidFill>
                  <a:srgbClr val="C00000"/>
                </a:solidFill>
                <a:latin typeface="Calibri"/>
              </a:rPr>
              <a:t>2 esperimenti approvati al PAC dei LNL di luglio 2014</a:t>
            </a:r>
          </a:p>
          <a:p>
            <a:pPr lvl="0" eaLnBrk="0" hangingPunct="0">
              <a:spcBef>
                <a:spcPts val="800"/>
              </a:spcBef>
            </a:pPr>
            <a:r>
              <a:rPr lang="it-IT" b="1" kern="0" dirty="0">
                <a:solidFill>
                  <a:srgbClr val="C00000"/>
                </a:solidFill>
                <a:latin typeface="Calibri"/>
              </a:rPr>
              <a:t>         </a:t>
            </a:r>
            <a:r>
              <a:rPr lang="it-IT" sz="1400" b="1" kern="0" dirty="0">
                <a:solidFill>
                  <a:srgbClr val="1F497D"/>
                </a:solidFill>
                <a:latin typeface="Calibri"/>
              </a:rPr>
              <a:t>- </a:t>
            </a:r>
            <a:r>
              <a:rPr lang="it-IT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‘</a:t>
            </a:r>
            <a:r>
              <a:rPr lang="it-IT" sz="1400" b="1" i="1" u="sng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’Clustering in hot </a:t>
            </a:r>
            <a:r>
              <a:rPr lang="it-IT" sz="1400" b="1" i="1" u="sng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even-even</a:t>
            </a:r>
            <a:r>
              <a:rPr lang="it-IT" sz="1400" b="1" i="1" u="sng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N=Z nuclei. The </a:t>
            </a:r>
            <a:r>
              <a:rPr lang="it-IT" sz="1400" b="1" i="1" u="sng" kern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28</a:t>
            </a:r>
            <a:r>
              <a:rPr lang="it-IT" sz="1400" b="1" i="1" u="sng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Si and </a:t>
            </a:r>
            <a:r>
              <a:rPr lang="it-IT" sz="1400" b="1" i="1" u="sng" kern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36</a:t>
            </a:r>
            <a:r>
              <a:rPr lang="it-IT" sz="1400" b="1" i="1" u="sng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Ar </a:t>
            </a:r>
            <a:r>
              <a:rPr lang="it-IT" sz="1400" b="1" i="1" u="sng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case</a:t>
            </a:r>
            <a:r>
              <a:rPr lang="it-IT" sz="1400" i="1" u="sng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s</a:t>
            </a:r>
            <a:r>
              <a:rPr lang="it-IT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’’         </a:t>
            </a:r>
            <a:r>
              <a:rPr lang="it-IT" sz="1400" kern="0" dirty="0">
                <a:solidFill>
                  <a:srgbClr val="008000"/>
                </a:solidFill>
                <a:latin typeface="Calibri"/>
              </a:rPr>
              <a:t>(TANDEM)         </a:t>
            </a:r>
          </a:p>
          <a:p>
            <a:pPr marL="457200" lvl="1" indent="0" eaLnBrk="0" hangingPunct="0">
              <a:spcBef>
                <a:spcPts val="700"/>
              </a:spcBef>
            </a:pPr>
            <a:r>
              <a:rPr lang="it-IT" sz="1400" kern="0" dirty="0">
                <a:solidFill>
                  <a:srgbClr val="1F497D"/>
                </a:solidFill>
                <a:latin typeface="Calibri"/>
              </a:rPr>
              <a:t>     </a:t>
            </a:r>
            <a:r>
              <a:rPr lang="it-IT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Studio </a:t>
            </a:r>
            <a:r>
              <a:rPr lang="it-IT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del sistema  </a:t>
            </a:r>
            <a:r>
              <a:rPr lang="it-IT" sz="1400" b="1" kern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16</a:t>
            </a:r>
            <a:r>
              <a:rPr lang="it-IT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O+ </a:t>
            </a:r>
            <a:r>
              <a:rPr lang="it-IT" sz="1400" b="1" kern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12</a:t>
            </a:r>
            <a:r>
              <a:rPr lang="it-IT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C </a:t>
            </a:r>
            <a:r>
              <a:rPr lang="it-IT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lang="it-IT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per formare nuclei composti leggeri con  E* attorno 2-3 </a:t>
            </a:r>
            <a:r>
              <a:rPr lang="it-IT" sz="14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AMeV</a:t>
            </a:r>
            <a:endParaRPr lang="it-IT" sz="1400" kern="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  <a:p>
            <a:pPr marL="457200" lvl="1" indent="0" eaLnBrk="0" hangingPunct="0">
              <a:spcBef>
                <a:spcPts val="700"/>
              </a:spcBef>
            </a:pPr>
            <a:r>
              <a:rPr lang="it-IT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- ‘</a:t>
            </a:r>
            <a:r>
              <a:rPr lang="it-IT" sz="1400" b="1" i="1" u="sng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’</a:t>
            </a:r>
            <a:r>
              <a:rPr lang="it-IT" sz="1400" b="1" i="1" u="sng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Pre-equilibrium</a:t>
            </a:r>
            <a:r>
              <a:rPr lang="it-IT" sz="1400" b="1" i="1" u="sng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lang="it-IT" sz="1400" b="1" i="1" u="sng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emission</a:t>
            </a:r>
            <a:r>
              <a:rPr lang="it-IT" sz="1400" b="1" i="1" u="sng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and </a:t>
            </a:r>
            <a:r>
              <a:rPr lang="it-IT" sz="1400" b="1" i="1" u="sng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clustering</a:t>
            </a:r>
            <a:r>
              <a:rPr lang="it-IT" sz="1400" b="1" i="1" u="sng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in medium mass nuclei</a:t>
            </a:r>
            <a:r>
              <a:rPr lang="it-IT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’’         </a:t>
            </a:r>
            <a:r>
              <a:rPr lang="it-IT" sz="1400" kern="0" dirty="0">
                <a:solidFill>
                  <a:srgbClr val="008000"/>
                </a:solidFill>
                <a:latin typeface="Calibri"/>
              </a:rPr>
              <a:t>(TANDEM)</a:t>
            </a:r>
          </a:p>
          <a:p>
            <a:pPr marL="457200" lvl="1" indent="0" eaLnBrk="0" hangingPunct="0">
              <a:spcBef>
                <a:spcPts val="700"/>
              </a:spcBef>
            </a:pPr>
            <a:r>
              <a:rPr lang="it-IT" sz="1400" kern="0" dirty="0">
                <a:solidFill>
                  <a:srgbClr val="C00000"/>
                </a:solidFill>
                <a:latin typeface="Calibri"/>
              </a:rPr>
              <a:t>  </a:t>
            </a:r>
            <a:r>
              <a:rPr lang="it-IT" sz="1400" kern="0" dirty="0">
                <a:solidFill>
                  <a:srgbClr val="1F497D"/>
                </a:solidFill>
                <a:latin typeface="Calibri"/>
              </a:rPr>
              <a:t> </a:t>
            </a:r>
            <a:r>
              <a:rPr lang="it-IT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Studio dell’emissione di </a:t>
            </a:r>
            <a:r>
              <a:rPr lang="it-IT" sz="14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pre</a:t>
            </a:r>
            <a:r>
              <a:rPr lang="it-IT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-equilibrio dei sistemi </a:t>
            </a:r>
            <a:r>
              <a:rPr lang="it-IT" sz="1400" b="1" kern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16</a:t>
            </a:r>
            <a:r>
              <a:rPr lang="it-IT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O + </a:t>
            </a:r>
            <a:r>
              <a:rPr lang="it-IT" sz="1400" b="1" kern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30</a:t>
            </a:r>
            <a:r>
              <a:rPr lang="it-IT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Si, </a:t>
            </a:r>
            <a:r>
              <a:rPr lang="it-IT" sz="1400" b="1" kern="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28</a:t>
            </a:r>
            <a:r>
              <a:rPr lang="it-IT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Si @7 </a:t>
            </a:r>
            <a:r>
              <a:rPr lang="it-IT" sz="14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AMeV</a:t>
            </a:r>
            <a:r>
              <a:rPr lang="it-IT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lang="it-IT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e </a:t>
            </a:r>
            <a:r>
              <a:rPr lang="it-IT" sz="1400" b="1" kern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19</a:t>
            </a:r>
            <a:r>
              <a:rPr lang="it-IT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F + </a:t>
            </a:r>
            <a:r>
              <a:rPr lang="it-IT" sz="1400" b="1" kern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27</a:t>
            </a:r>
            <a:r>
              <a:rPr lang="it-IT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Al </a:t>
            </a:r>
            <a:r>
              <a:rPr lang="it-IT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@ 7 </a:t>
            </a:r>
            <a:r>
              <a:rPr lang="it-IT" sz="14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AMeV</a:t>
            </a:r>
            <a:r>
              <a:rPr lang="it-IT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lang="it-IT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che </a:t>
            </a:r>
            <a:r>
              <a:rPr lang="it-IT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formano </a:t>
            </a:r>
            <a:r>
              <a:rPr lang="it-IT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lo</a:t>
            </a:r>
          </a:p>
          <a:p>
            <a:pPr marL="457200" lvl="1" indent="0" eaLnBrk="0" hangingPunct="0">
              <a:spcBef>
                <a:spcPts val="700"/>
              </a:spcBef>
            </a:pPr>
            <a:r>
              <a:rPr lang="it-IT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lang="it-IT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 stesso </a:t>
            </a:r>
            <a:r>
              <a:rPr lang="it-IT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nucleo </a:t>
            </a:r>
            <a:r>
              <a:rPr lang="it-IT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composto</a:t>
            </a:r>
            <a:endParaRPr lang="it-IT" sz="1400" kern="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43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10"/>
          <p:cNvCxnSpPr/>
          <p:nvPr/>
        </p:nvCxnSpPr>
        <p:spPr bwMode="auto">
          <a:xfrm>
            <a:off x="-27114" y="636185"/>
            <a:ext cx="9171114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2291" y="97468"/>
            <a:ext cx="87842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it-IT" altLang="it-IT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NUCLEX: Attività 2014 - 2015</a:t>
            </a:r>
            <a:endParaRPr lang="it-IT" altLang="it-IT" sz="2400" dirty="0" smtClean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980728"/>
            <a:ext cx="9001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rgbClr val="C00000"/>
                </a:solidFill>
                <a:latin typeface="+mn-lt"/>
              </a:rPr>
              <a:t> ACTAR :  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Studio di fattibilità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per la realizzazione di un 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ACTIVE TARGET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 seconda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                    generazione adatto allo studio di reazioni dirette in cinematica inversa a SPES.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 Partecipazione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Network GDS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(Gas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filled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Detectors and Systems)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 preparazione per la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     sottomissione ad 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ENSAR2: 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Marchi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(LNL) è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responsabile del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WP4 (</a:t>
            </a:r>
            <a:r>
              <a:rPr lang="it-IT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auxiliary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detectors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),</a:t>
            </a:r>
          </a:p>
          <a:p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      presentato un </a:t>
            </a: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SIR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«</a:t>
            </a:r>
            <a:r>
              <a:rPr lang="it-IT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grant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giovani»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GrV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specifico sulla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parte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 </a:t>
            </a:r>
            <a:endParaRPr lang="it-IT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      sviluppo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dell’elettronica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 Partecipazione ai turni per test approvati presso  ALTO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Sinergia con D.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Mengoni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(GAMMA) per test con elettronica GET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3933056"/>
            <a:ext cx="9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rgbClr val="C00000"/>
                </a:solidFill>
                <a:latin typeface="+mn-lt"/>
              </a:rPr>
              <a:t>FAZIA :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Completamento del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Comissioning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it-IT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 un blocco (rimandato per problemi del CS) 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                      </a:t>
            </a:r>
            <a:r>
              <a:rPr lang="it-IT" b="1" dirty="0" smtClean="0">
                <a:solidFill>
                  <a:srgbClr val="C00000"/>
                </a:solidFill>
                <a:latin typeface="+mn-lt"/>
              </a:rPr>
              <a:t>2 esperimenti  già approvati dal PAC dei LNS</a:t>
            </a:r>
          </a:p>
          <a:p>
            <a:r>
              <a:rPr lang="it-IT" b="1" dirty="0" smtClean="0">
                <a:solidFill>
                  <a:srgbClr val="C00000"/>
                </a:solidFill>
                <a:latin typeface="+mn-lt"/>
              </a:rPr>
              <a:t>     </a:t>
            </a:r>
            <a:r>
              <a:rPr lang="it-IT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 </a:t>
            </a:r>
            <a:r>
              <a:rPr lang="it-IT" sz="1400" b="1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40,48</a:t>
            </a:r>
            <a:r>
              <a:rPr lang="it-IT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 + </a:t>
            </a:r>
            <a:r>
              <a:rPr lang="it-IT" sz="1400" b="1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40,48</a:t>
            </a:r>
            <a:r>
              <a:rPr lang="it-IT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 </a:t>
            </a: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@35 </a:t>
            </a:r>
            <a:r>
              <a:rPr lang="it-IT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AMeV</a:t>
            </a: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to </a:t>
            </a:r>
            <a:r>
              <a:rPr lang="it-IT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refine</a:t>
            </a: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VAMOS-INDRA data and </a:t>
            </a:r>
            <a:r>
              <a:rPr lang="it-IT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accurately</a:t>
            </a: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it-IT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determine</a:t>
            </a: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it-IT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fragment</a:t>
            </a: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cross </a:t>
            </a:r>
            <a:r>
              <a:rPr lang="it-IT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section</a:t>
            </a:r>
            <a:endParaRPr lang="it-IT" sz="1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  - </a:t>
            </a:r>
            <a:r>
              <a:rPr lang="it-IT" sz="1400" b="1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78</a:t>
            </a:r>
            <a:r>
              <a:rPr lang="it-IT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Kr +</a:t>
            </a:r>
            <a:r>
              <a:rPr lang="it-IT" sz="1400" b="1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46,50</a:t>
            </a:r>
            <a:r>
              <a:rPr lang="it-IT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Ti </a:t>
            </a: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@ 35 </a:t>
            </a:r>
            <a:r>
              <a:rPr lang="it-IT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AMeV</a:t>
            </a: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in reverse </a:t>
            </a:r>
            <a:r>
              <a:rPr lang="it-IT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kinematics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to Investigate the </a:t>
            </a:r>
            <a:r>
              <a:rPr lang="it-IT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role</a:t>
            </a: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of </a:t>
            </a:r>
            <a:r>
              <a:rPr lang="it-IT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isospin</a:t>
            </a: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it-IT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diffusion</a:t>
            </a: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on QP </a:t>
            </a:r>
            <a:r>
              <a:rPr lang="it-IT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sequential</a:t>
            </a: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it-IT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fission</a:t>
            </a:r>
            <a:endParaRPr lang="it-IT" sz="1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23749" r="38307" b="8559"/>
          <a:stretch>
            <a:fillRect/>
          </a:stretch>
        </p:blipFill>
        <p:spPr bwMode="auto">
          <a:xfrm>
            <a:off x="2267744" y="5256327"/>
            <a:ext cx="1584176" cy="1493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61" y="5171869"/>
            <a:ext cx="1580655" cy="150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195522"/>
            <a:ext cx="2489182" cy="17375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48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23528" y="1372557"/>
            <a:ext cx="6552728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138" indent="-338138">
              <a:spcBef>
                <a:spcPts val="70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it-IT" sz="1500" b="1" dirty="0">
                <a:solidFill>
                  <a:schemeClr val="accent6">
                    <a:lumMod val="75000"/>
                  </a:schemeClr>
                </a:solidFill>
              </a:rPr>
              <a:t>Missioni     </a:t>
            </a:r>
          </a:p>
          <a:p>
            <a:pPr marL="338138" indent="-338138">
              <a:spcBef>
                <a:spcPts val="700"/>
              </a:spcBef>
              <a:buClr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it-IT" sz="1500" b="1" dirty="0">
                <a:solidFill>
                  <a:schemeClr val="accent6">
                    <a:lumMod val="75000"/>
                  </a:schemeClr>
                </a:solidFill>
              </a:rPr>
              <a:t>   	</a:t>
            </a:r>
            <a:r>
              <a:rPr lang="it-IT" sz="1500" b="1" dirty="0" smtClean="0">
                <a:solidFill>
                  <a:srgbClr val="008000"/>
                </a:solidFill>
              </a:rPr>
              <a:t>0.5 </a:t>
            </a:r>
            <a:r>
              <a:rPr lang="it-IT" sz="1500" b="1" dirty="0">
                <a:solidFill>
                  <a:srgbClr val="008000"/>
                </a:solidFill>
              </a:rPr>
              <a:t>KE </a:t>
            </a:r>
            <a:r>
              <a:rPr lang="it-IT" sz="1500" b="1" dirty="0" smtClean="0">
                <a:solidFill>
                  <a:srgbClr val="008000"/>
                </a:solidFill>
              </a:rPr>
              <a:t> </a:t>
            </a:r>
            <a:r>
              <a:rPr lang="it-IT" sz="1500" b="1" dirty="0" err="1" smtClean="0">
                <a:solidFill>
                  <a:srgbClr val="008000"/>
                </a:solidFill>
              </a:rPr>
              <a:t>s.j.</a:t>
            </a:r>
            <a:r>
              <a:rPr lang="it-IT" sz="1500" b="1" dirty="0">
                <a:solidFill>
                  <a:srgbClr val="008000"/>
                </a:solidFill>
              </a:rPr>
              <a:t>	</a:t>
            </a:r>
            <a:r>
              <a:rPr lang="it-IT" sz="1500" dirty="0" smtClean="0">
                <a:solidFill>
                  <a:srgbClr val="008000"/>
                </a:solidFill>
              </a:rPr>
              <a:t>Turni </a:t>
            </a:r>
            <a:r>
              <a:rPr lang="it-IT" sz="1500" dirty="0">
                <a:solidFill>
                  <a:srgbClr val="008000"/>
                </a:solidFill>
              </a:rPr>
              <a:t>a LNL</a:t>
            </a:r>
          </a:p>
          <a:p>
            <a:pPr marL="338138" indent="-338138">
              <a:spcBef>
                <a:spcPts val="700"/>
              </a:spcBef>
              <a:buClr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it-IT" sz="1500" dirty="0">
                <a:solidFill>
                  <a:srgbClr val="FF0000"/>
                </a:solidFill>
              </a:rPr>
              <a:t>	</a:t>
            </a:r>
            <a:r>
              <a:rPr lang="it-IT" sz="1500" b="1" dirty="0">
                <a:solidFill>
                  <a:srgbClr val="008000"/>
                </a:solidFill>
              </a:rPr>
              <a:t>1</a:t>
            </a:r>
            <a:r>
              <a:rPr lang="it-IT" sz="1500" b="1" dirty="0" smtClean="0">
                <a:solidFill>
                  <a:srgbClr val="008000"/>
                </a:solidFill>
              </a:rPr>
              <a:t>.5 </a:t>
            </a:r>
            <a:r>
              <a:rPr lang="it-IT" sz="1500" b="1" dirty="0">
                <a:solidFill>
                  <a:srgbClr val="008000"/>
                </a:solidFill>
              </a:rPr>
              <a:t>KE</a:t>
            </a:r>
            <a:r>
              <a:rPr lang="it-IT" sz="1500" dirty="0">
                <a:solidFill>
                  <a:srgbClr val="008000"/>
                </a:solidFill>
              </a:rPr>
              <a:t>		Riunioni </a:t>
            </a:r>
            <a:r>
              <a:rPr lang="it-IT" sz="1500" dirty="0" smtClean="0">
                <a:solidFill>
                  <a:srgbClr val="008000"/>
                </a:solidFill>
              </a:rPr>
              <a:t>nazionali di collaborazione e per analisi dati </a:t>
            </a:r>
            <a:endParaRPr lang="it-IT" sz="1500" dirty="0">
              <a:solidFill>
                <a:srgbClr val="008000"/>
              </a:solidFill>
            </a:endParaRPr>
          </a:p>
          <a:p>
            <a:pPr marL="338138" indent="-338138">
              <a:spcBef>
                <a:spcPts val="700"/>
              </a:spcBef>
              <a:buClr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it-IT" sz="15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it-IT" sz="1500" b="1" dirty="0" smtClean="0">
                <a:solidFill>
                  <a:srgbClr val="008000"/>
                </a:solidFill>
              </a:rPr>
              <a:t>1.0 </a:t>
            </a:r>
            <a:r>
              <a:rPr lang="it-IT" sz="1500" b="1" dirty="0">
                <a:solidFill>
                  <a:srgbClr val="008000"/>
                </a:solidFill>
              </a:rPr>
              <a:t>KE</a:t>
            </a:r>
            <a:r>
              <a:rPr lang="it-IT" sz="1500" dirty="0">
                <a:solidFill>
                  <a:srgbClr val="008000"/>
                </a:solidFill>
              </a:rPr>
              <a:t>		Manutenzione </a:t>
            </a:r>
            <a:r>
              <a:rPr lang="it-IT" sz="1500" dirty="0" smtClean="0">
                <a:solidFill>
                  <a:srgbClr val="008000"/>
                </a:solidFill>
              </a:rPr>
              <a:t>apparati e discussione analisi dati a LNL</a:t>
            </a:r>
            <a:endParaRPr lang="it-IT" sz="1500" dirty="0">
              <a:solidFill>
                <a:srgbClr val="FF0000"/>
              </a:solidFill>
            </a:endParaRPr>
          </a:p>
          <a:p>
            <a:pPr marL="338138" indent="-338138">
              <a:spcBef>
                <a:spcPts val="700"/>
              </a:spcBef>
              <a:buClr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it-IT" sz="1500" dirty="0">
                <a:solidFill>
                  <a:schemeClr val="accent6">
                    <a:lumMod val="75000"/>
                  </a:schemeClr>
                </a:solidFill>
              </a:rPr>
              <a:t> 	</a:t>
            </a:r>
            <a:r>
              <a:rPr lang="it-IT" sz="1500" b="1" dirty="0">
                <a:solidFill>
                  <a:srgbClr val="008000"/>
                </a:solidFill>
              </a:rPr>
              <a:t>1.0 KE</a:t>
            </a:r>
            <a:r>
              <a:rPr lang="it-IT" sz="1500" dirty="0">
                <a:solidFill>
                  <a:srgbClr val="008000"/>
                </a:solidFill>
              </a:rPr>
              <a:t>      	</a:t>
            </a:r>
            <a:r>
              <a:rPr lang="it-IT" sz="1500" dirty="0" smtClean="0">
                <a:solidFill>
                  <a:srgbClr val="008000"/>
                </a:solidFill>
              </a:rPr>
              <a:t>Partecipazione  ACTAR workshop (Francia)</a:t>
            </a:r>
            <a:endParaRPr lang="it-IT" sz="1500" dirty="0">
              <a:solidFill>
                <a:srgbClr val="008000"/>
              </a:solidFill>
            </a:endParaRPr>
          </a:p>
          <a:p>
            <a:pPr marL="338138" indent="-338138">
              <a:spcBef>
                <a:spcPts val="700"/>
              </a:spcBef>
              <a:buClr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it-IT" sz="1500" dirty="0">
                <a:solidFill>
                  <a:srgbClr val="008000"/>
                </a:solidFill>
              </a:rPr>
              <a:t>	</a:t>
            </a:r>
            <a:r>
              <a:rPr lang="it-IT" sz="1500" b="1" dirty="0">
                <a:solidFill>
                  <a:srgbClr val="008000"/>
                </a:solidFill>
              </a:rPr>
              <a:t>1.0 KE</a:t>
            </a:r>
            <a:r>
              <a:rPr lang="it-IT" sz="1500" dirty="0">
                <a:solidFill>
                  <a:srgbClr val="008000"/>
                </a:solidFill>
              </a:rPr>
              <a:t>		</a:t>
            </a:r>
            <a:r>
              <a:rPr lang="it-IT" sz="1500" dirty="0" smtClean="0">
                <a:solidFill>
                  <a:srgbClr val="008000"/>
                </a:solidFill>
              </a:rPr>
              <a:t>2 Turni test ACTAR ad ALTO</a:t>
            </a:r>
          </a:p>
          <a:p>
            <a:pPr marL="338138" indent="-338138">
              <a:spcBef>
                <a:spcPts val="700"/>
              </a:spcBef>
              <a:buClr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it-IT" sz="1500" b="1" dirty="0" smtClean="0">
                <a:solidFill>
                  <a:srgbClr val="FF0000"/>
                </a:solidFill>
              </a:rPr>
              <a:t>	2.0 </a:t>
            </a:r>
            <a:r>
              <a:rPr lang="it-IT" sz="1500" b="1" dirty="0">
                <a:solidFill>
                  <a:srgbClr val="FF0000"/>
                </a:solidFill>
              </a:rPr>
              <a:t>KE 		</a:t>
            </a:r>
            <a:r>
              <a:rPr lang="it-IT" sz="1500" dirty="0" smtClean="0">
                <a:solidFill>
                  <a:srgbClr val="FF0000"/>
                </a:solidFill>
              </a:rPr>
              <a:t>2 Turni FAZIA approvati a LNS</a:t>
            </a:r>
            <a:endParaRPr lang="it-IT" sz="1500" dirty="0" smtClean="0">
              <a:solidFill>
                <a:srgbClr val="008000"/>
              </a:solidFill>
            </a:endParaRPr>
          </a:p>
          <a:p>
            <a:pPr marL="338138" indent="-338138">
              <a:spcBef>
                <a:spcPts val="700"/>
              </a:spcBef>
              <a:buClrTx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it-IT" sz="1500" b="1" dirty="0" smtClean="0">
                <a:solidFill>
                  <a:srgbClr val="FF0000"/>
                </a:solidFill>
              </a:rPr>
              <a:t>	</a:t>
            </a:r>
            <a:endParaRPr lang="it-IT" sz="1500" dirty="0">
              <a:solidFill>
                <a:srgbClr val="008000"/>
              </a:solidFill>
            </a:endParaRPr>
          </a:p>
          <a:p>
            <a:pPr marL="338138" indent="-338138">
              <a:spcBef>
                <a:spcPts val="70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it-IT" sz="1500" b="1" dirty="0" smtClean="0">
                <a:solidFill>
                  <a:schemeClr val="accent6">
                    <a:lumMod val="75000"/>
                  </a:schemeClr>
                </a:solidFill>
              </a:rPr>
              <a:t>Consumo </a:t>
            </a:r>
            <a:r>
              <a:rPr lang="it-IT" sz="1500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endParaRPr lang="it-IT" sz="1500" dirty="0">
              <a:solidFill>
                <a:schemeClr val="accent6">
                  <a:lumMod val="75000"/>
                </a:schemeClr>
              </a:solidFill>
            </a:endParaRPr>
          </a:p>
          <a:p>
            <a:pPr marL="338138" indent="-338138">
              <a:spcBef>
                <a:spcPts val="700"/>
              </a:spcBef>
              <a:buClr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it-IT" sz="1500" dirty="0">
                <a:solidFill>
                  <a:srgbClr val="008000"/>
                </a:solidFill>
              </a:rPr>
              <a:t>	</a:t>
            </a:r>
            <a:r>
              <a:rPr lang="it-IT" sz="1500" b="1" dirty="0" smtClean="0">
                <a:solidFill>
                  <a:srgbClr val="008000"/>
                </a:solidFill>
              </a:rPr>
              <a:t>1.0 </a:t>
            </a:r>
            <a:r>
              <a:rPr lang="it-IT" sz="1500" b="1" dirty="0">
                <a:solidFill>
                  <a:srgbClr val="008000"/>
                </a:solidFill>
              </a:rPr>
              <a:t>KE		</a:t>
            </a:r>
            <a:r>
              <a:rPr lang="it-IT" sz="1500" dirty="0">
                <a:solidFill>
                  <a:srgbClr val="008000"/>
                </a:solidFill>
              </a:rPr>
              <a:t>Consumo vario</a:t>
            </a:r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-27114" y="608801"/>
            <a:ext cx="9171114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ttangolo 7"/>
          <p:cNvSpPr/>
          <p:nvPr/>
        </p:nvSpPr>
        <p:spPr>
          <a:xfrm>
            <a:off x="2144843" y="29098"/>
            <a:ext cx="5163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Richieste finanziarie per il 2015</a:t>
            </a:r>
            <a:endParaRPr lang="en-US" sz="2800" dirty="0">
              <a:latin typeface="+mn-l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67544" y="4715852"/>
            <a:ext cx="2723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8138" indent="-338138">
              <a:spcBef>
                <a:spcPts val="700"/>
              </a:spcBef>
              <a:buClr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it-IT" sz="1400" dirty="0">
                <a:solidFill>
                  <a:srgbClr val="C00000"/>
                </a:solidFill>
                <a:latin typeface="Comic Sans MS" pitchFamily="66" charset="0"/>
              </a:rPr>
              <a:t>	</a:t>
            </a:r>
            <a:r>
              <a:rPr lang="it-IT" b="1" dirty="0" smtClean="0">
                <a:solidFill>
                  <a:srgbClr val="C00000"/>
                </a:solidFill>
              </a:rPr>
              <a:t>TOTALE PD:  8.0 KE</a:t>
            </a:r>
            <a:endParaRPr lang="it-IT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4"/>
          <p:cNvSpPr/>
          <p:nvPr/>
        </p:nvSpPr>
        <p:spPr>
          <a:xfrm>
            <a:off x="107504" y="1218232"/>
            <a:ext cx="885698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u="sng" dirty="0" smtClean="0">
                <a:solidFill>
                  <a:srgbClr val="C00000"/>
                </a:solidFill>
                <a:latin typeface="+mn-lt"/>
              </a:rPr>
              <a:t>Dalla </a:t>
            </a:r>
            <a:r>
              <a:rPr lang="it-IT" sz="2000" b="1" u="sng" dirty="0">
                <a:solidFill>
                  <a:srgbClr val="C00000"/>
                </a:solidFill>
                <a:latin typeface="+mn-lt"/>
              </a:rPr>
              <a:t>seconda metà 2013 fino autunno 2014 la III sala LNL </a:t>
            </a:r>
            <a:r>
              <a:rPr lang="it-IT" sz="2000" b="1" u="sng" dirty="0" smtClean="0">
                <a:solidFill>
                  <a:srgbClr val="C00000"/>
                </a:solidFill>
                <a:latin typeface="+mn-lt"/>
              </a:rPr>
              <a:t>è inagibile </a:t>
            </a:r>
            <a:r>
              <a:rPr lang="it-IT" sz="2000" b="1" u="sng" dirty="0">
                <a:solidFill>
                  <a:srgbClr val="C00000"/>
                </a:solidFill>
                <a:latin typeface="+mn-lt"/>
              </a:rPr>
              <a:t>per </a:t>
            </a:r>
            <a:r>
              <a:rPr lang="it-IT" sz="2000" b="1" u="sng" dirty="0" smtClean="0">
                <a:solidFill>
                  <a:srgbClr val="C00000"/>
                </a:solidFill>
                <a:latin typeface="+mn-lt"/>
              </a:rPr>
              <a:t>l’installazione delle </a:t>
            </a:r>
            <a:r>
              <a:rPr lang="it-IT" sz="2000" b="1" u="sng" dirty="0">
                <a:solidFill>
                  <a:srgbClr val="C00000"/>
                </a:solidFill>
                <a:latin typeface="+mn-lt"/>
              </a:rPr>
              <a:t>linee di trasporto di SPES </a:t>
            </a:r>
            <a:r>
              <a:rPr lang="it-IT" sz="2000" b="1" u="sng" dirty="0" smtClean="0">
                <a:solidFill>
                  <a:srgbClr val="C00000"/>
                </a:solidFill>
                <a:latin typeface="+mn-lt"/>
              </a:rPr>
              <a:t>e il nuovo canale verso GARFIELD</a:t>
            </a:r>
            <a:endParaRPr lang="it-IT" sz="2000" b="1" u="sng" dirty="0">
              <a:solidFill>
                <a:srgbClr val="C00000"/>
              </a:solidFill>
              <a:latin typeface="+mn-lt"/>
            </a:endParaRPr>
          </a:p>
          <a:p>
            <a:endParaRPr lang="it-IT" sz="1600" b="1" dirty="0" smtClean="0">
              <a:solidFill>
                <a:schemeClr val="tx1"/>
              </a:solidFill>
              <a:latin typeface="+mn-lt"/>
            </a:endParaRPr>
          </a:p>
          <a:p>
            <a:endParaRPr lang="it-IT" sz="1600" b="1" dirty="0" smtClean="0">
              <a:solidFill>
                <a:schemeClr val="tx1"/>
              </a:solidFill>
              <a:latin typeface="+mn-lt"/>
            </a:endParaRPr>
          </a:p>
          <a:p>
            <a:endParaRPr lang="it-IT" sz="1600" b="1" dirty="0">
              <a:solidFill>
                <a:schemeClr val="tx1"/>
              </a:solidFill>
              <a:latin typeface="+mn-lt"/>
            </a:endParaRPr>
          </a:p>
          <a:p>
            <a:endParaRPr lang="it-IT" sz="1600" b="1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2000" b="1" dirty="0">
                <a:solidFill>
                  <a:schemeClr val="tx1"/>
                </a:solidFill>
                <a:latin typeface="+mn-lt"/>
                <a:sym typeface="Wingdings" pitchFamily="2" charset="2"/>
              </a:rPr>
              <a:t> </a:t>
            </a:r>
            <a:r>
              <a:rPr lang="it-IT" sz="2000" b="1" dirty="0">
                <a:solidFill>
                  <a:srgbClr val="C00000"/>
                </a:solidFill>
                <a:latin typeface="+mn-lt"/>
                <a:sym typeface="Wingdings" pitchFamily="2" charset="2"/>
              </a:rPr>
              <a:t>GARFIELD</a:t>
            </a:r>
            <a:r>
              <a:rPr lang="it-IT" sz="2000" b="1" dirty="0">
                <a:solidFill>
                  <a:srgbClr val="1F497D"/>
                </a:solidFill>
                <a:latin typeface="+mn-lt"/>
                <a:sym typeface="Wingdings" pitchFamily="2" charset="2"/>
              </a:rPr>
              <a:t> 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: </a:t>
            </a:r>
            <a:r>
              <a:rPr lang="it-IT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l’attività sperimentale 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presso TANDEM - ALPI è stata </a:t>
            </a:r>
            <a:r>
              <a:rPr lang="it-IT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sospesa.</a:t>
            </a:r>
            <a:endParaRPr lang="it-IT" sz="2000" b="1" u="sng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sym typeface="Wingdings" pitchFamily="2" charset="2"/>
            </a:endParaRPr>
          </a:p>
          <a:p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			   Tale periodo è stato dedicato all’ </a:t>
            </a:r>
            <a:r>
              <a:rPr lang="it-IT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analisi dati 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di precedenti 					           esperimenti e a lavori di </a:t>
            </a:r>
            <a:r>
              <a:rPr lang="it-IT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manutenzione </a:t>
            </a:r>
            <a:r>
              <a:rPr lang="it-IT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straordinaria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dei rivelatori 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e</a:t>
            </a:r>
          </a:p>
          <a:p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	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		   dell’elettronica.</a:t>
            </a:r>
            <a:endParaRPr lang="it-IT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sym typeface="Wingdings" pitchFamily="2" charset="2"/>
            </a:endParaRPr>
          </a:p>
          <a:p>
            <a:endParaRPr lang="it-IT" sz="2000" b="1" dirty="0">
              <a:solidFill>
                <a:srgbClr val="1F497D"/>
              </a:solidFill>
              <a:latin typeface="+mn-lt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2000" b="1" dirty="0">
                <a:solidFill>
                  <a:srgbClr val="1F497D"/>
                </a:solidFill>
                <a:latin typeface="+mn-lt"/>
                <a:sym typeface="Wingdings" pitchFamily="2" charset="2"/>
              </a:rPr>
              <a:t> </a:t>
            </a:r>
            <a:r>
              <a:rPr lang="it-IT" sz="2000" b="1" dirty="0" smtClean="0">
                <a:solidFill>
                  <a:srgbClr val="C00000"/>
                </a:solidFill>
                <a:latin typeface="+mn-lt"/>
                <a:sym typeface="Wingdings" pitchFamily="2" charset="2"/>
              </a:rPr>
              <a:t>RIPEN 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: è stato </a:t>
            </a:r>
            <a:r>
              <a:rPr lang="it-IT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rimosso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per alloggiamento 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del </a:t>
            </a:r>
            <a:r>
              <a:rPr lang="it-IT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Charge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Breeder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di SPES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. </a:t>
            </a:r>
            <a:endParaRPr lang="it-IT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sym typeface="Wingdings" pitchFamily="2" charset="2"/>
            </a:endParaRPr>
          </a:p>
          <a:p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	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	    </a:t>
            </a:r>
            <a:r>
              <a:rPr lang="it-IT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I </a:t>
            </a:r>
            <a:r>
              <a:rPr lang="it-IT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rivelatori verranno utilizzati in altre aree </a:t>
            </a:r>
            <a:r>
              <a:rPr lang="it-IT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sperimentali</a:t>
            </a:r>
            <a:r>
              <a:rPr lang="it-IT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</a:t>
            </a:r>
            <a:r>
              <a:rPr lang="it-IT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e presso il CN</a:t>
            </a:r>
          </a:p>
          <a:p>
            <a:pPr algn="ctr"/>
            <a:endParaRPr lang="it-IT" sz="2000" b="1" u="sng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cxnSp>
        <p:nvCxnSpPr>
          <p:cNvPr id="3" name="Connettore 1 8"/>
          <p:cNvCxnSpPr/>
          <p:nvPr/>
        </p:nvCxnSpPr>
        <p:spPr bwMode="auto">
          <a:xfrm>
            <a:off x="-27114" y="636185"/>
            <a:ext cx="9171114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2767167" y="44624"/>
            <a:ext cx="310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Attività 2013 - 2014</a:t>
            </a:r>
            <a:endParaRPr lang="it-IT" sz="28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85184"/>
            <a:ext cx="1900113" cy="159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19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2" descr="data:image/jpeg;base64,/9j/4AAQSkZJRgABAQAAAQABAAD/2wCEAAkGBhESEBUTEBMVFQ8UExcUFhgWGBsUFRcSGRQcGRUSExUZHiYiFxonGRQSIi8sIygpLC0sGiAxNTAqNSgrLCkBCQoKBQUFDQUFDSkYEhgpKSkpKSkpKSkpKSkpKSkpKSkpKSkpKSkpKSkpKSkpKSkpKSkpKSkpKSkpKSkpKSkpKf/AABEIAKcA5gMBIgACEQEDEQH/xAAbAAEBAQEBAQEBAAAAAAAAAAAABQQDBgECB//EAEEQAAICAQMDAQQFCAgGAwAAAAECAAMRBBIhBRMxQQYiUWEUMkJxgSMzcoKRk7LRFjRSVHOisbMVQ1NiocEXdJL/xAAUAQEAAAAAAAAAAAAAAAAAAAAA/8QAFBEBAAAAAAAAAAAAAAAAAAAAAP/aAAwDAQACEQMRAD8A/sXXeoNRprbUTuOiEqmdu9/CpkA4ySB4mSn2jVe59IC1mtyPdJcGsKha1vdG1Qz7SfHHmWWQHggEeeeeQcj/AMyX1fozWjFbJWGybM1B+5wANx3LwMc5znj0gVYiICIiAiIgIiIE7q/UnqNQrRXa23t4ZzXgbGYuCFbONvI44zjJwD96b1hLUqOVV7ULqoO7KjyVOBkcj0HmbmrBIJAJHj5enHw4mA9JxbU9exKqlsBQJjJfHKkMAvI/snOYFGIiAiIgJ5/qXtHbXqGrWlDUv0YbzZtJa+41lAmw4Kqu/wA4II8enoJys0qNncikMQTkA5I8E584wIH502sSzeEOTW+xvk+0Njn5Mp/Gd5h6d041PcxYN3re7jbt2/k0Tb5OeKwfTyZugIiICJlq6pS1hqW1GtUElAwLAA4OVzngkftmqAiIgfCZL6f7Q1Wruw1a7O5mzCjZuI3eeBkHnwRyMiU3XIIPgjEk6voqoobT1IbkSutA7FUCI3ukgA525Yjjz6jzArqwIyOQeR90TH0jSmuhEYAMq4IB3DOfjgZ/YPuiB+db1dUcVqrWXkZ2JjIXON7kkBF8+Tzg4zM46hrBy+kTbjOK799njwFatV/zT77NVZoW5vzuoAvc+frjKpn4KpVR90/FGvv+lLW+wqyO7KqkNSAwFe99xDbst6D6pxnBwG7p/U67lJrPKsUdSMOjjko6nkHBB+YII4ImuRtfSK9XTcg960nT24wNyhWetm4ySrK4H+I0swEREBERATnfeqKXdgqKCzMTgBQMkknwMTpJHU6u7qKamwagGvcZ+syMoqVh6ruct96CAHWbrBu0+mZk9GscUhhj6yghmx94E/dXW8OqaitqXchVJIat3P2FsHr8AwBPoDO/WNU9WntsrCl0rZwGyFO1ScHHPpPr6ddRp9tqgpbWNw+8Z4+GPT4QNkSd0DUs9C7yS6l62JGCzVuULkemdufxlGAiIgc771RWd2CoqlmZjhVUDJZifAABksdYvsG7Tafcno11nYDDAIZAFdscnyB4jqyC2+ihgTWd17D0btFdiN8t7q36s79f1dlWneyoqGQbveUsCB5HBGD8+cfAwOa9bKFRqq+zuIUNuFlRYnCp3MAqTxjcoySAMyrOWp062IyOAyMCrA+CpGCDPIf/ACLodHX2tbqkGoqdqmXJezCuVR3AGclAjH74HtIkYe2Wg/vdH7xf5x/TLQf3uj94v84EXpOm1GkpfNG67v27Bleyov1RK9tgC4z3FLZ9dx8ATentHeduaRjeqPw/G7UmoFfd/sAv8uB65mv+mOg/vdH7xf5x/TLQf3uj94v84FmJG/ploP73R+8X+cH2x0HpqqCf8Rf5wNWu6wlbitVay8jcK0ALbc43sSQEXhuWIzggZM4f8S1QyX0nuD+xarv/APghR/m/bPz7MaXFHdb89qT37GIG4swG1CR5CJsQfJRH/GbRqKq3pxXc9qKQ2XUVqzC2xcYCNtA88F0HrwG7QdRruTdWcgEqwIKsrDyjqeVYfAxPP+1/UW0RXVVIGNhFNi52hjgsjnjkgK4+5vkIgUegXCsfRHOLaRhc/boBxXYp+1xgHHgj7s9tF7P01WNYnc3szOd1jsCzeW2sSM4wB8AABxNGv6XVcALVDbTlTyGRsY3Iw5U4J8GcH6EjAKz3MoxwbX5x6MQQWH3+YGNtYmo1q1oVKabNjkMM90g1oigHkAG3d6A7R5zi9PI+2PsAmrpoXSv9E1GlcHT2VrjtoeHrCjHulfQEcgemZa6R1En8hf7uqRRkE5FijjvVn7Sk+fUE4I8ZCpERAREQEj9cu7L16lj+RrDpd8Eqfae8ePCtWufAClifEsT4YHDU6dLqmRjmuxSCVOMowwcMPiD6ThrdYmlpGcnaAla5y7vjC1rn6zGSehdIV0strssqrttZq1qbCCoe6pVeVAYqz5AGd8q6XodSWd3Be7BAexi7KpxuVCfqA7RkLgHED9dF0RqoVWxvO53x47jsXfHy3MZuiICIiBI65mtqtSqlhUWWwKMsKHxvdRnnaVRj5OFOATgTZfTVqacEh6bACCrcMp5BDKeQZrk1egVKxarfUWySK2KIWJyXKD3dxPk4yYHbqHUUor3Ofgqjy7ueFrQeWYnAEy6Hoqtp1TVIljkvYwYBwr2OXZVJHgFsA8eBO+m6JSlndwWu5AexjYyhsblQsfcBwMhcTfA+ASN7RWhTS6lTfXZvSssFaxSpSxEBIy212x/3AD1lqeG9qdBe2pv278W06VKtqbwzpqHJXd9jaWVznAwc54OA9Df1em/S3GpwxFT7l8Oh2nKuh5Q/IiUdB+ar/QX+ESf7R9Iot09puqrsYUvy6Kx4UngkccyhoPzVf6C/wiBzXVE6g18bVqVzwcgsxA97OPCt6ek0uuQR6HiT+qdLawq1ZCOCu5hkM6KT+SJH2SHs59CcgZlEDiBH9ndRtT6LZgXUDbjOd9IOKrlz5BULn4MGHpOlHQtuoN/euYsclCV2Y2kBB7uQozkDPnk5M09Q6TVft7i5ZCSjAlXQkEE1uuCpwSOD4M4P0INw917Ifs9wgfdlcMf2wJXXtAvUH+jqxFNJ3WOp/wCfjC1D4kKzk88ZUfcno9LpErQJWqpWowFUYAHyAiB1iIgJi6p0pb0wSyOvNdiYFlb4+uhIIz8iCD4IIm2IEnpfU3DCjVbV1IGVZQRXeo82VA52nxuTJK58kYJrTF1fT0vUe+QtY97fu2FGHh1f7J+cn9M6yy2fR9SylizLTcv1LtvmtvRL1wcr4IBZftKgXZm1vUaqV3XWJWvxdgo8Z4z54BP4TTPO+0fTrn1OmtrDbKluDtXs73vhAqr3OO2dpLeuVr9MwPQJYGAKkFSMgjkEHwQfWTvaK9hQUrOLriKUI8qz8Gwforuf9WRdb1nU1O7VVV9ilSvbDFduzTta5IVCG80qAMYOeZTpsN+rB/5enqB+IN9ozjOPK1gfvYFbTadURUQYRVCqPgAMATpEQEREBERAREQEREBERAx9Y/q93+E/8BnXQfmq/wBBf4ROXWP6vd/hP/AZ10H5qv8AQX+EQO8REBERAREQEREBERAxdW0rWVbVxnchIbwVVwzL+IBH4zHoNRp9dp2wmaSRkHH1yq2blZT9YFhyDwwPPErugIIPgjB+4z80UKgwowPP4nySfWBJq176Z1q1TZrchKrzgbnJwtN3oHJICnwx44OAbU46vSJajV2qHrdSrKwyrKeCpB8iRB1H6E6U6h92nsO2mxiWdMDlb2OcqOAHPxAbkgkLDduitm4StA1jH0AAyzE/gZl9nqCtIdxi25jc44yGfkKSPO1di/qic+vjudrT/wDWcFxxzRWQ1gIP2T7iH9OV4CIiAiIgIiICIiAiIgJw1mrWtQzZwXROBn3ncIv+ZlH4zvJ/W6s1b881HugcYZlU7VbPpkj55AgfPaM40eox57Fv+2Zr0f5tP0F/0kbWa5runaiwrtzTeAMEHCqy5IPxKkj5ESzpPzafoL/pA7REQEREBERAREQEREBERA8h7R+11lF2oChtulpptICFhZ3HfcruAdgC18eOTnkDEq01h9feLADjTUqqnkdp2t38H4soB+SrNGv6BTc5ZwfeCK4BwtioxdFsHqAxP7SDkcTL7Uq9dY1NBH0mobUVvq27yANO2OfebZgjw2DyMghy9nOnhbrnVmNCH6PQpIIRF963Yf7PcO3nkdoDxKPTdVbZ7zBe3mwcAgnFpVOMn7IOfmR48Tr0vQ9mlK87iqjc3qz+Wc/MsSfxmfTdLZLy6kCkrgVrkKrAk9wDxubcc/cuOc5CnERAREQEREBERAREQE+MoIwRkHgg+CPgZ9iBN9o1A0WoA4A09v8AtmbNJ+bT9Bf9Jj9pP6lqP/r2/wC2Zs0n5tP0F/0gdoiICIiAiIgIiICIiAiJi6j1ZKdqkM9r52VoMu+3yQPQDK5JwBkZPIgbZI157uqqq8rWPpFn3g7aVPHq3cb765+vpesz/V6tufW87tufOBWRnHz/ABkH2L6B2dbrr7bD9K1Nu/tbuE06sVqfb6lgCc+nA45yHs4iICIiAiIgIiICIiAiIgIiCYEb2x11dOg1L2sETsuuT4yy7VH4swH4zd0nVpbRVZWwat61ZWHgqRwR8pF64o6jpr9LUhNNtb195uKw+07WrHm3D7ORx554mirV/QqlR6SukqVa1es71SsAKGsQAFFHqRkADJIAJgXYnxXBAIOQeQRyCPiJ9gIiICIiAiIgIiICR+iIHe7UHl2sapc/ZqqYqEHy3h2/W+QliQ9Jqxp9S2ntwq3O1unbGFZiN1tGf+oG3OBxlTxna2A66nqNyamushO1YxX6r5ACE7+79TJK42Yzg5z6R7QLtFd4wHpsTn41u6pan3FTn71U+k0/8Ir37/eJ39zBYlO5jG4LnGf/AHz5mTqlwusXTVnJDpZcRyErRg6o3/c7Kox5xuPpAsxEQEREBERAREQEREBERASX7QKzolKnHftWtj4PawXsAPoSiMv60qSd13TO1Qarm2p1tQeN2361f6yF1+9hA1XZSvFSjKgBVztUDx6DgAc8fCZOhdUOoqLsoBFjpwSQ21sbgCAVz8CMj5jBP2u2rWUBq3YKWBBQmt0sRgdrDyCGXDKw+IIIyJ9qpq0tdjs+AzGyx3IyzkBcnAAzhUUAD0AgZ+gp23v04/N1WBqvlVYgbYPgA/cA+AwPSWJJ6DQ/5W+xSr32bwp8rUqhK1I9CVXcfgXI9JWgIiICIiAiIgIiICcdXpEtQpYquh8hhkf+Z2iBHu6Xp61CPdYiu21Q2ocbmY/UUlsk5PAEo6PQ11LtqQKuScAeSfLH4k/EybTpxZrrLDkrVSla8+53HYvZx8dq6cyzAREQEREBERAREQEREBERAREQMGo6NSz9zBSz1ZGassAON+0jd5PnMzaDQ6axu6pa1lI2tYzuFO3IasPwMq31lHIPmfv2l1CjTum7FtqmusZwxdvdG0ZBOCwJx4AzN+l0y1oqLwqqFH3AQO0REBERAREQEREBETzOi65qWtbTOahq67stitth0ZGUuC90kE/U5P1lbggZgemiY9f1WuoKXP13CKBjlyCQMkgDwfJmJvamkbsrb7tHfOUIzXuK4UHy4YEFRz445GQq0adEGEVVXJOFAAyfJwJ0kyr2gqaxq1DF0YowABxYKw/bbng7WHng/GYNP7a0Giqy0Gtr1Z0Riu4ouCzD3sHG5PXOTwIHookWz2s04LfnGCV12sy1sUFdpIR93ryp4GT8pv0HUlt3gBlatgrK42kEqGBx8CGEDXERAREQEREBERAREza/vbMUFBZuXlwWULuG8lQQWO3OORziBpiee9luqaq9DZeaTX3L6/cRq2DU6h6gTud9wYJn0wfjnjfd16pbjV7xcdvdtGdvdbbXn1wSPOMD1IgUsRI6e1FJTuFbFQd7cWXBUUEi0sucgAgjxz6eROep9qVFYeuux83UV4wBxc6gOrZwwwx8E8jHHMC5EkD2q03e7O/8qH7ZGRxbs39vGc5x8sZ4zmc6Payl9u2u87w5XNTDIrbbYecbQD6nAPpmBbicdHqltrWys5R1DqfipGQf2GdoCIiAiIgJPXpONW2p3tlqVp2YXaFViwYHGc5Y+uPHERA/Gt6FW6bEC1jOSFRCr8EbbEIwy8n5/AiTqvZ0dyhArhNKzOHLKRYrjPZCjlUDitsYAHbXGZ8iBsPs2DqRqDYxZXZgNqAgMm01bwu41/awSTuxzgATPT7IKgp2XOGoV66yVRh2X27q2Urhj7iEHyCPgSCiB01nsv3Dd+XsHeqqqOFQ7RUWKsuV8ku2c5HwAm/RdN7dttm8sbipIIAClUC+7gZ8Aecz7EDbERAREQEREBERAREQJfSugpTSaWPdQ2WW/lFU+9ZY1jDAGMbnbEzdR9lEtsV97KEatlVVQbDWc4pfburDDCsAcFc4wSTEQHTukFjqLWD0tqOAoZWavNaq7qRlVYlQfUe6D6kT8L7IqEdRays1lVuVVFAsqcOrGsLtJYgBjjkeMYGEQNOj9n+1Y7pc+2xzaylUP5QoFJDBQQpK7iPj6ge7OWl9minb/Lue3XbXyqe8LWDFmwvkEDGMD45iIFDpHTxRRXSGLCpFrDNgMQowC2ABnAHgTZEQERED/9k="/>
          <p:cNvSpPr>
            <a:spLocks noChangeAspect="1" noChangeArrowheads="1"/>
          </p:cNvSpPr>
          <p:nvPr/>
        </p:nvSpPr>
        <p:spPr bwMode="auto">
          <a:xfrm>
            <a:off x="155575" y="-762000"/>
            <a:ext cx="21907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301643"/>
              </p:ext>
            </p:extLst>
          </p:nvPr>
        </p:nvGraphicFramePr>
        <p:xfrm>
          <a:off x="107504" y="957848"/>
          <a:ext cx="8928993" cy="55648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79189"/>
                <a:gridCol w="1757115"/>
                <a:gridCol w="3600400"/>
                <a:gridCol w="2592289"/>
              </a:tblGrid>
              <a:tr h="24620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+mn-lt"/>
                        </a:rPr>
                        <a:t>Setup </a:t>
                      </a:r>
                      <a:endParaRPr lang="it-IT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latin typeface="+mn-lt"/>
                        </a:rPr>
                        <a:t>Reazioni</a:t>
                      </a:r>
                      <a:r>
                        <a:rPr lang="it-IT" sz="1400" b="1" baseline="0" dirty="0" smtClean="0">
                          <a:latin typeface="+mn-lt"/>
                        </a:rPr>
                        <a:t> misurate</a:t>
                      </a:r>
                      <a:endParaRPr lang="it-IT" sz="1400" b="1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+mn-lt"/>
                        </a:rPr>
                        <a:t>Articoli</a:t>
                      </a:r>
                      <a:endParaRPr lang="it-IT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+mn-lt"/>
                        </a:rPr>
                        <a:t>Conferenze</a:t>
                      </a:r>
                      <a:endParaRPr lang="it-IT" sz="1400" b="1" dirty="0">
                        <a:latin typeface="+mn-lt"/>
                      </a:endParaRPr>
                    </a:p>
                  </a:txBody>
                  <a:tcPr anchor="ctr"/>
                </a:tc>
              </a:tr>
              <a:tr h="115824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GARFIELD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u="none" baseline="30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12</a:t>
                      </a:r>
                      <a:r>
                        <a:rPr lang="it-IT" sz="1400" b="1" i="0" u="none" dirty="0" smtClean="0">
                          <a:solidFill>
                            <a:srgbClr val="C00000"/>
                          </a:solidFill>
                          <a:latin typeface="+mn-lt"/>
                        </a:rPr>
                        <a:t>C</a:t>
                      </a:r>
                      <a:r>
                        <a:rPr lang="it-IT" sz="1400" b="1" i="0" u="none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+ </a:t>
                      </a:r>
                      <a:r>
                        <a:rPr lang="it-IT" sz="1400" b="1" i="0" u="none" baseline="30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12</a:t>
                      </a:r>
                      <a:r>
                        <a:rPr lang="it-IT" sz="1400" b="1" i="0" u="none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C (95 </a:t>
                      </a:r>
                      <a:r>
                        <a:rPr lang="it-IT" sz="1400" b="1" i="0" u="none" baseline="0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MeV</a:t>
                      </a:r>
                      <a:r>
                        <a:rPr lang="it-IT" sz="1400" b="1" i="0" u="none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)</a:t>
                      </a:r>
                      <a:endParaRPr lang="it-IT" sz="1400" b="1" i="0" u="non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dirty="0" smtClean="0">
                          <a:solidFill>
                            <a:schemeClr val="tx1"/>
                          </a:solidFill>
                        </a:rPr>
                        <a:t>L. </a:t>
                      </a:r>
                      <a:r>
                        <a:rPr lang="en-US" sz="1400" b="1" i="0" u="none" dirty="0" err="1" smtClean="0">
                          <a:solidFill>
                            <a:schemeClr val="tx1"/>
                          </a:solidFill>
                        </a:rPr>
                        <a:t>Morelli</a:t>
                      </a:r>
                      <a:r>
                        <a:rPr lang="en-US" sz="1400" b="1" i="0" u="none" dirty="0" smtClean="0">
                          <a:solidFill>
                            <a:schemeClr val="tx1"/>
                          </a:solidFill>
                        </a:rPr>
                        <a:t> et al.,</a:t>
                      </a:r>
                      <a:r>
                        <a:rPr lang="en-US" sz="1400" b="1" i="0" u="none" baseline="0" dirty="0" smtClean="0">
                          <a:solidFill>
                            <a:schemeClr val="tx1"/>
                          </a:solidFill>
                        </a:rPr>
                        <a:t> J. Phys. G 41, 075107 (2014)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baseline="0" dirty="0" smtClean="0">
                          <a:solidFill>
                            <a:schemeClr val="tx1"/>
                          </a:solidFill>
                        </a:rPr>
                        <a:t>L. </a:t>
                      </a:r>
                      <a:r>
                        <a:rPr lang="en-US" sz="1400" b="1" i="0" u="none" baseline="0" dirty="0" err="1" smtClean="0">
                          <a:solidFill>
                            <a:schemeClr val="tx1"/>
                          </a:solidFill>
                        </a:rPr>
                        <a:t>Morelli</a:t>
                      </a:r>
                      <a:r>
                        <a:rPr lang="en-US" sz="1400" b="1" i="0" u="none" baseline="0" dirty="0" smtClean="0">
                          <a:solidFill>
                            <a:schemeClr val="tx1"/>
                          </a:solidFill>
                        </a:rPr>
                        <a:t> et al., J. Phys. G 41, 075108 (2014)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baseline="0" dirty="0" smtClean="0">
                          <a:solidFill>
                            <a:schemeClr val="tx1"/>
                          </a:solidFill>
                        </a:rPr>
                        <a:t>L. </a:t>
                      </a:r>
                      <a:r>
                        <a:rPr lang="en-US" sz="1400" b="1" i="0" u="none" baseline="0" dirty="0" err="1" smtClean="0">
                          <a:solidFill>
                            <a:schemeClr val="tx1"/>
                          </a:solidFill>
                        </a:rPr>
                        <a:t>Morelli</a:t>
                      </a:r>
                      <a:r>
                        <a:rPr lang="en-US" sz="1400" b="1" i="0" u="none" baseline="0" dirty="0" smtClean="0">
                          <a:solidFill>
                            <a:schemeClr val="tx1"/>
                          </a:solidFill>
                        </a:rPr>
                        <a:t> et al., Lab Talk IOP Web site (2014)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dirty="0" smtClean="0">
                          <a:solidFill>
                            <a:schemeClr val="tx1"/>
                          </a:solidFill>
                        </a:rPr>
                        <a:t>L. </a:t>
                      </a:r>
                      <a:r>
                        <a:rPr lang="en-US" sz="1400" b="1" i="0" u="none" dirty="0" err="1" smtClean="0">
                          <a:solidFill>
                            <a:schemeClr val="tx1"/>
                          </a:solidFill>
                        </a:rPr>
                        <a:t>Morelli</a:t>
                      </a:r>
                      <a:r>
                        <a:rPr lang="en-US" sz="1400" b="1" i="0" u="none" dirty="0" smtClean="0">
                          <a:solidFill>
                            <a:schemeClr val="tx1"/>
                          </a:solidFill>
                        </a:rPr>
                        <a:t> et al., </a:t>
                      </a:r>
                      <a:r>
                        <a:rPr lang="it-IT" sz="1400" b="1" baseline="0" dirty="0" err="1" smtClean="0"/>
                        <a:t>Proceeding</a:t>
                      </a:r>
                      <a:r>
                        <a:rPr lang="it-IT" sz="1400" b="1" baseline="0" dirty="0" smtClean="0"/>
                        <a:t> X-LASNPA 2013 </a:t>
                      </a:r>
                      <a:endParaRPr lang="en-US" sz="1400" b="1" i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L.</a:t>
                      </a:r>
                      <a:r>
                        <a:rPr lang="it-IT" sz="1400" b="1" i="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Morelli, X-LASNPA 2013</a:t>
                      </a:r>
                    </a:p>
                    <a:p>
                      <a:r>
                        <a:rPr lang="it-IT" sz="1400" b="1" i="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L. Morelli, IWM 2014</a:t>
                      </a:r>
                    </a:p>
                    <a:p>
                      <a:r>
                        <a:rPr lang="it-IT" sz="1400" b="1" i="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L. Morelli, LEA COLLIGA</a:t>
                      </a:r>
                    </a:p>
                    <a:p>
                      <a:r>
                        <a:rPr lang="it-IT" sz="1400" b="1" i="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                 COPIGAL 2014</a:t>
                      </a:r>
                      <a:endParaRPr lang="it-IT" sz="1400" b="1" i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491352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GARFIELD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b="1" baseline="30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16</a:t>
                      </a:r>
                      <a:r>
                        <a:rPr lang="it-IT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O + </a:t>
                      </a:r>
                      <a:r>
                        <a:rPr lang="it-IT" sz="1400" b="1" baseline="30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65</a:t>
                      </a:r>
                      <a:r>
                        <a:rPr lang="it-IT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Cu  (16AMeV)</a:t>
                      </a:r>
                    </a:p>
                    <a:p>
                      <a:r>
                        <a:rPr lang="it-IT" sz="1400" b="1" baseline="30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19</a:t>
                      </a:r>
                      <a:r>
                        <a:rPr lang="it-IT" sz="14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F</a:t>
                      </a:r>
                      <a:r>
                        <a:rPr lang="it-IT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  + </a:t>
                      </a:r>
                      <a:r>
                        <a:rPr lang="it-IT" sz="1400" b="1" baseline="30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62</a:t>
                      </a:r>
                      <a:r>
                        <a:rPr lang="it-IT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Ni   (16AMeV)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D.</a:t>
                      </a:r>
                      <a:r>
                        <a:rPr lang="it-IT" sz="1400" b="1" baseline="0" dirty="0" smtClean="0"/>
                        <a:t> Fabris et al., </a:t>
                      </a:r>
                      <a:r>
                        <a:rPr lang="it-IT" sz="1400" b="1" baseline="0" dirty="0" err="1" smtClean="0"/>
                        <a:t>Proceeding</a:t>
                      </a:r>
                      <a:r>
                        <a:rPr lang="it-IT" sz="1400" b="1" baseline="0" dirty="0" smtClean="0"/>
                        <a:t> X-LASNPA 2013 </a:t>
                      </a:r>
                      <a:endParaRPr lang="it-I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D. Fabris,</a:t>
                      </a:r>
                      <a:r>
                        <a:rPr lang="it-IT" sz="1400" b="1" i="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IWNDT 2013, </a:t>
                      </a:r>
                    </a:p>
                    <a:p>
                      <a:r>
                        <a:rPr lang="it-IT" sz="1400" b="1" i="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 X-LASNPA 2013, BORMIO 2014</a:t>
                      </a:r>
                    </a:p>
                    <a:p>
                      <a:r>
                        <a:rPr lang="it-IT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F. </a:t>
                      </a:r>
                      <a:r>
                        <a:rPr lang="it-IT" sz="1400" b="1" i="0" u="non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Gramegna</a:t>
                      </a:r>
                      <a:r>
                        <a:rPr lang="it-IT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,  ISCHIA 2014</a:t>
                      </a:r>
                    </a:p>
                    <a:p>
                      <a:r>
                        <a:rPr lang="it-IT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T. Marchi,  IWM 2014</a:t>
                      </a:r>
                      <a:endParaRPr lang="it-IT" sz="1400" b="1" i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757768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+mn-lt"/>
                        </a:rPr>
                        <a:t>RIPEN</a:t>
                      </a:r>
                      <a:endParaRPr lang="it-IT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0" baseline="30000" dirty="0" smtClean="0">
                          <a:solidFill>
                            <a:srgbClr val="CC0000"/>
                          </a:solidFill>
                          <a:latin typeface="Calibri" pitchFamily="34" charset="0"/>
                        </a:rPr>
                        <a:t>50</a:t>
                      </a:r>
                      <a:r>
                        <a:rPr lang="en-US" sz="1400" b="1" i="0" kern="0" dirty="0" smtClean="0">
                          <a:solidFill>
                            <a:srgbClr val="CC0000"/>
                          </a:solidFill>
                          <a:latin typeface="Calibri" pitchFamily="34" charset="0"/>
                        </a:rPr>
                        <a:t>Ti + </a:t>
                      </a:r>
                      <a:r>
                        <a:rPr lang="en-US" sz="1400" b="1" i="0" kern="0" baseline="30000" dirty="0" smtClean="0">
                          <a:solidFill>
                            <a:srgbClr val="CC0000"/>
                          </a:solidFill>
                          <a:latin typeface="Calibri" pitchFamily="34" charset="0"/>
                        </a:rPr>
                        <a:t>208</a:t>
                      </a:r>
                      <a:r>
                        <a:rPr lang="en-US" sz="1400" b="1" i="0" kern="0" dirty="0" smtClean="0">
                          <a:solidFill>
                            <a:srgbClr val="CC0000"/>
                          </a:solidFill>
                          <a:latin typeface="Calibri" pitchFamily="34" charset="0"/>
                        </a:rPr>
                        <a:t>Pb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0" dirty="0" smtClean="0">
                          <a:solidFill>
                            <a:srgbClr val="CC0000"/>
                          </a:solidFill>
                          <a:latin typeface="Calibri" pitchFamily="34" charset="0"/>
                        </a:rPr>
                        <a:t> (294 MeV)</a:t>
                      </a:r>
                      <a:endParaRPr lang="it-IT" sz="1400" b="1" i="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M. </a:t>
                      </a:r>
                      <a:r>
                        <a:rPr lang="it-IT" sz="1400" b="1" dirty="0" err="1" smtClean="0"/>
                        <a:t>Cinausero</a:t>
                      </a:r>
                      <a:r>
                        <a:rPr lang="it-IT" sz="1400" b="1" baseline="0" dirty="0" smtClean="0"/>
                        <a:t> et al. </a:t>
                      </a:r>
                      <a:r>
                        <a:rPr lang="it-IT" sz="1400" b="1" baseline="0" dirty="0" err="1" smtClean="0"/>
                        <a:t>Proceeding</a:t>
                      </a:r>
                      <a:r>
                        <a:rPr lang="it-IT" sz="1400" b="1" baseline="0" dirty="0" smtClean="0"/>
                        <a:t> X-LASNPA 2013 </a:t>
                      </a:r>
                      <a:endParaRPr lang="it-I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M. </a:t>
                      </a:r>
                      <a:r>
                        <a:rPr lang="it-IT" sz="1400" b="1" i="0" u="non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Cinausero</a:t>
                      </a:r>
                      <a:r>
                        <a:rPr lang="it-IT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, X-LASNPA 2013</a:t>
                      </a:r>
                    </a:p>
                  </a:txBody>
                  <a:tcPr anchor="ctr"/>
                </a:tc>
              </a:tr>
              <a:tr h="353928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+mn-lt"/>
                        </a:rPr>
                        <a:t>RIPEN </a:t>
                      </a:r>
                    </a:p>
                    <a:p>
                      <a:pPr algn="ctr"/>
                      <a:r>
                        <a:rPr lang="it-IT" sz="1400" b="1" dirty="0" smtClean="0">
                          <a:latin typeface="+mn-lt"/>
                        </a:rPr>
                        <a:t>@ CN</a:t>
                      </a:r>
                      <a:endParaRPr lang="it-IT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baseline="30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25</a:t>
                      </a:r>
                      <a:r>
                        <a:rPr lang="it-IT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Mg(</a:t>
                      </a:r>
                      <a:r>
                        <a:rPr lang="el-GR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α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,n)</a:t>
                      </a:r>
                      <a:r>
                        <a:rPr lang="en-US" sz="1400" b="1" baseline="30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28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Si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(3, 4, 5 MeV)</a:t>
                      </a:r>
                      <a:endParaRPr lang="it-IT" sz="1400" b="1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algn="ctr"/>
                      <a:endParaRPr lang="it-IT" sz="1400" b="1" i="0" u="non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A.</a:t>
                      </a:r>
                      <a:r>
                        <a:rPr lang="it-IT" sz="1400" b="1" baseline="0" dirty="0" smtClean="0"/>
                        <a:t> </a:t>
                      </a:r>
                      <a:r>
                        <a:rPr lang="it-IT" sz="1400" b="1" baseline="0" dirty="0" err="1" smtClean="0"/>
                        <a:t>Caciolli</a:t>
                      </a:r>
                      <a:r>
                        <a:rPr lang="it-IT" sz="1400" b="1" baseline="0" dirty="0" smtClean="0"/>
                        <a:t> et al., </a:t>
                      </a:r>
                      <a:r>
                        <a:rPr lang="it-IT" sz="1400" b="1" baseline="0" dirty="0" err="1" smtClean="0"/>
                        <a:t>submitted</a:t>
                      </a:r>
                      <a:r>
                        <a:rPr lang="it-IT" sz="1400" b="1" baseline="0" dirty="0" smtClean="0"/>
                        <a:t> to EPJ</a:t>
                      </a:r>
                      <a:endParaRPr lang="it-I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A </a:t>
                      </a:r>
                      <a:r>
                        <a:rPr lang="it-IT" sz="1400" b="1" i="0" u="non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Caciolli</a:t>
                      </a:r>
                      <a:r>
                        <a:rPr lang="it-IT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, NIC2014</a:t>
                      </a:r>
                      <a:endParaRPr lang="it-IT" sz="1400" b="1" i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+mn-lt"/>
                        </a:rPr>
                        <a:t>FAZIA</a:t>
                      </a:r>
                      <a:endParaRPr lang="it-IT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baseline="30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84</a:t>
                      </a:r>
                      <a:r>
                        <a:rPr lang="it-IT" sz="1400" b="1" i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Kr+</a:t>
                      </a:r>
                      <a:r>
                        <a:rPr lang="it-IT" sz="1400" b="1" i="0" baseline="30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112,124</a:t>
                      </a:r>
                      <a:r>
                        <a:rPr lang="it-IT" sz="1400" b="1" i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Sn  </a:t>
                      </a:r>
                    </a:p>
                    <a:p>
                      <a:pPr algn="ctr"/>
                      <a:r>
                        <a:rPr lang="it-IT" sz="1400" b="1" i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(35 </a:t>
                      </a:r>
                      <a:r>
                        <a:rPr lang="it-IT" sz="1400" b="1" i="0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AMeV</a:t>
                      </a:r>
                      <a:r>
                        <a:rPr lang="it-IT" sz="1400" b="1" i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)</a:t>
                      </a:r>
                      <a:endParaRPr lang="it-IT" sz="1400" b="1" i="0" u="none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S. </a:t>
                      </a:r>
                      <a:r>
                        <a:rPr lang="it-IT" sz="1400" b="1" i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Barlini</a:t>
                      </a:r>
                      <a:r>
                        <a:rPr lang="it-IT" sz="14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et al., </a:t>
                      </a:r>
                      <a:r>
                        <a:rPr lang="it-IT" sz="1400" b="1" i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Phys</a:t>
                      </a:r>
                      <a:r>
                        <a:rPr lang="it-IT" sz="14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. Rev. C 87, 054607 (2013</a:t>
                      </a:r>
                      <a:r>
                        <a:rPr lang="it-IT" sz="1400" b="1" i="0" dirty="0" smtClean="0">
                          <a:latin typeface="+mn-lt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S.</a:t>
                      </a:r>
                      <a:r>
                        <a:rPr lang="it-IT" sz="1400" b="1" i="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Piantelli et al. </a:t>
                      </a:r>
                      <a:r>
                        <a:rPr lang="it-IT" sz="1400" b="1" i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Phys</a:t>
                      </a:r>
                      <a:r>
                        <a:rPr lang="it-IT" sz="14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. Rev. C 88, 064607(2013)</a:t>
                      </a:r>
                    </a:p>
                    <a:p>
                      <a:pPr algn="l"/>
                      <a:r>
                        <a:rPr lang="it-IT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S. </a:t>
                      </a:r>
                      <a:r>
                        <a:rPr lang="it-IT" sz="1400" b="1" i="0" u="non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Barlini</a:t>
                      </a:r>
                      <a:r>
                        <a:rPr lang="it-IT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 et al., Acta </a:t>
                      </a:r>
                      <a:r>
                        <a:rPr lang="it-IT" sz="1400" b="1" i="0" u="non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Phys</a:t>
                      </a:r>
                      <a:r>
                        <a:rPr lang="it-IT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. </a:t>
                      </a:r>
                      <a:r>
                        <a:rPr lang="it-IT" sz="1400" b="1" i="0" u="non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Pol</a:t>
                      </a:r>
                      <a:r>
                        <a:rPr lang="it-IT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. B 45,</a:t>
                      </a:r>
                      <a:r>
                        <a:rPr lang="it-IT" sz="1400" b="1" i="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42 (2013)</a:t>
                      </a:r>
                      <a:endParaRPr lang="it-IT" sz="1400" b="1" i="0" u="non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S. </a:t>
                      </a:r>
                      <a:r>
                        <a:rPr lang="it-IT" sz="1400" b="1" i="0" u="non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Barlini</a:t>
                      </a:r>
                      <a:r>
                        <a:rPr lang="it-IT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, PIASKI</a:t>
                      </a:r>
                      <a:r>
                        <a:rPr lang="it-IT" sz="1400" b="1" i="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2013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G. Casini, KRAKOW 2013</a:t>
                      </a:r>
                      <a:endParaRPr lang="it-IT" sz="1400" b="1" i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latin typeface="+mn-lt"/>
                        </a:rPr>
                        <a:t>FAZIA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dirty="0" smtClean="0">
                          <a:solidFill>
                            <a:srgbClr val="C00000"/>
                          </a:solidFill>
                          <a:latin typeface="+mn-lt"/>
                        </a:rPr>
                        <a:t>TECH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it-IT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G. Pasquali et al., EPJ A 50:86 (2014)</a:t>
                      </a:r>
                      <a:endParaRPr lang="it-IT" sz="1400" b="1" i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G. Casini, ZAGREB 2013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9" name="Connettore 1 8"/>
          <p:cNvCxnSpPr/>
          <p:nvPr/>
        </p:nvCxnSpPr>
        <p:spPr bwMode="auto">
          <a:xfrm>
            <a:off x="-27114" y="636185"/>
            <a:ext cx="9171114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ttangolo 9"/>
          <p:cNvSpPr/>
          <p:nvPr/>
        </p:nvSpPr>
        <p:spPr>
          <a:xfrm>
            <a:off x="1268335" y="56482"/>
            <a:ext cx="7192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</a:t>
            </a:r>
            <a:r>
              <a:rPr lang="it-IT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ttività 2013 - 2014: produzione scientifica</a:t>
            </a:r>
            <a:endParaRPr lang="en-US" sz="28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2" descr="data:image/jpeg;base64,/9j/4AAQSkZJRgABAQAAAQABAAD/2wCEAAkGBhESEBUTEBMVFQ8UExcUFhgWGBsUFRcSGRQcGRUSExUZHiYiFxonGRQSIi8sIygpLC0sGiAxNTAqNSgrLCkBCQoKBQUFDQUFDSkYEhgpKSkpKSkpKSkpKSkpKSkpKSkpKSkpKSkpKSkpKSkpKSkpKSkpKSkpKSkpKSkpKSkpKf/AABEIAKcA5gMBIgACEQEDEQH/xAAbAAEBAQEBAQEBAAAAAAAAAAAABQQDBgECB//EAEEQAAICAQMDAQQFCAgGAwAAAAECAAMRBBIhBRMxQQYiUWEUMkJxgSMzcoKRk7LRFjRSVHOisbMVQ1NiocEXdJL/xAAUAQEAAAAAAAAAAAAAAAAAAAAA/8QAFBEBAAAAAAAAAAAAAAAAAAAAAP/aAAwDAQACEQMRAD8A/sXXeoNRprbUTuOiEqmdu9/CpkA4ySB4mSn2jVe59IC1mtyPdJcGsKha1vdG1Qz7SfHHmWWQHggEeeeeQcj/AMyX1fozWjFbJWGybM1B+5wANx3LwMc5znj0gVYiICIiAiIgIiIE7q/UnqNQrRXa23t4ZzXgbGYuCFbONvI44zjJwD96b1hLUqOVV7ULqoO7KjyVOBkcj0HmbmrBIJAJHj5enHw4mA9JxbU9exKqlsBQJjJfHKkMAvI/snOYFGIiAiIgJ5/qXtHbXqGrWlDUv0YbzZtJa+41lAmw4Kqu/wA4II8enoJys0qNncikMQTkA5I8E584wIH502sSzeEOTW+xvk+0Njn5Mp/Gd5h6d041PcxYN3re7jbt2/k0Tb5OeKwfTyZugIiICJlq6pS1hqW1GtUElAwLAA4OVzngkftmqAiIgfCZL6f7Q1Wruw1a7O5mzCjZuI3eeBkHnwRyMiU3XIIPgjEk6voqoobT1IbkSutA7FUCI3ukgA525Yjjz6jzArqwIyOQeR90TH0jSmuhEYAMq4IB3DOfjgZ/YPuiB+db1dUcVqrWXkZ2JjIXON7kkBF8+Tzg4zM46hrBy+kTbjOK799njwFatV/zT77NVZoW5vzuoAvc+frjKpn4KpVR90/FGvv+lLW+wqyO7KqkNSAwFe99xDbst6D6pxnBwG7p/U67lJrPKsUdSMOjjko6nkHBB+YII4ImuRtfSK9XTcg960nT24wNyhWetm4ySrK4H+I0swEREBERATnfeqKXdgqKCzMTgBQMkknwMTpJHU6u7qKamwagGvcZ+syMoqVh6ruct96CAHWbrBu0+mZk9GscUhhj6yghmx94E/dXW8OqaitqXchVJIat3P2FsHr8AwBPoDO/WNU9WntsrCl0rZwGyFO1ScHHPpPr6ddRp9tqgpbWNw+8Z4+GPT4QNkSd0DUs9C7yS6l62JGCzVuULkemdufxlGAiIgc771RWd2CoqlmZjhVUDJZifAABksdYvsG7Tafcno11nYDDAIZAFdscnyB4jqyC2+ihgTWd17D0btFdiN8t7q36s79f1dlWneyoqGQbveUsCB5HBGD8+cfAwOa9bKFRqq+zuIUNuFlRYnCp3MAqTxjcoySAMyrOWp062IyOAyMCrA+CpGCDPIf/ACLodHX2tbqkGoqdqmXJezCuVR3AGclAjH74HtIkYe2Wg/vdH7xf5x/TLQf3uj94v84EXpOm1GkpfNG67v27Bleyov1RK9tgC4z3FLZ9dx8ATentHeduaRjeqPw/G7UmoFfd/sAv8uB65mv+mOg/vdH7xf5x/TLQf3uj94v84FmJG/ploP73R+8X+cH2x0HpqqCf8Rf5wNWu6wlbitVay8jcK0ALbc43sSQEXhuWIzggZM4f8S1QyX0nuD+xarv/APghR/m/bPz7MaXFHdb89qT37GIG4swG1CR5CJsQfJRH/GbRqKq3pxXc9qKQ2XUVqzC2xcYCNtA88F0HrwG7QdRruTdWcgEqwIKsrDyjqeVYfAxPP+1/UW0RXVVIGNhFNi52hjgsjnjkgK4+5vkIgUegXCsfRHOLaRhc/boBxXYp+1xgHHgj7s9tF7P01WNYnc3szOd1jsCzeW2sSM4wB8AABxNGv6XVcALVDbTlTyGRsY3Iw5U4J8GcH6EjAKz3MoxwbX5x6MQQWH3+YGNtYmo1q1oVKabNjkMM90g1oigHkAG3d6A7R5zi9PI+2PsAmrpoXSv9E1GlcHT2VrjtoeHrCjHulfQEcgemZa6R1En8hf7uqRRkE5FijjvVn7Sk+fUE4I8ZCpERAREQEj9cu7L16lj+RrDpd8Eqfae8ePCtWufAClifEsT4YHDU6dLqmRjmuxSCVOMowwcMPiD6ThrdYmlpGcnaAla5y7vjC1rn6zGSehdIV0strssqrttZq1qbCCoe6pVeVAYqz5AGd8q6XodSWd3Be7BAexi7KpxuVCfqA7RkLgHED9dF0RqoVWxvO53x47jsXfHy3MZuiICIiBI65mtqtSqlhUWWwKMsKHxvdRnnaVRj5OFOATgTZfTVqacEh6bACCrcMp5BDKeQZrk1egVKxarfUWySK2KIWJyXKD3dxPk4yYHbqHUUor3Ofgqjy7ueFrQeWYnAEy6Hoqtp1TVIljkvYwYBwr2OXZVJHgFsA8eBO+m6JSlndwWu5AexjYyhsblQsfcBwMhcTfA+ASN7RWhTS6lTfXZvSssFaxSpSxEBIy212x/3AD1lqeG9qdBe2pv278W06VKtqbwzpqHJXd9jaWVznAwc54OA9Df1em/S3GpwxFT7l8Oh2nKuh5Q/IiUdB+ar/QX+ESf7R9Iot09puqrsYUvy6Kx4UngkccyhoPzVf6C/wiBzXVE6g18bVqVzwcgsxA97OPCt6ek0uuQR6HiT+qdLawq1ZCOCu5hkM6KT+SJH2SHs59CcgZlEDiBH9ndRtT6LZgXUDbjOd9IOKrlz5BULn4MGHpOlHQtuoN/euYsclCV2Y2kBB7uQozkDPnk5M09Q6TVft7i5ZCSjAlXQkEE1uuCpwSOD4M4P0INw917Ifs9wgfdlcMf2wJXXtAvUH+jqxFNJ3WOp/wCfjC1D4kKzk88ZUfcno9LpErQJWqpWowFUYAHyAiB1iIgJi6p0pb0wSyOvNdiYFlb4+uhIIz8iCD4IIm2IEnpfU3DCjVbV1IGVZQRXeo82VA52nxuTJK58kYJrTF1fT0vUe+QtY97fu2FGHh1f7J+cn9M6yy2fR9SylizLTcv1LtvmtvRL1wcr4IBZftKgXZm1vUaqV3XWJWvxdgo8Z4z54BP4TTPO+0fTrn1OmtrDbKluDtXs73vhAqr3OO2dpLeuVr9MwPQJYGAKkFSMgjkEHwQfWTvaK9hQUrOLriKUI8qz8Gwforuf9WRdb1nU1O7VVV9ilSvbDFduzTta5IVCG80qAMYOeZTpsN+rB/5enqB+IN9ozjOPK1gfvYFbTadURUQYRVCqPgAMATpEQEREBERAREQEREBERAx9Y/q93+E/8BnXQfmq/wBBf4ROXWP6vd/hP/AZ10H5qv8AQX+EQO8REBERAREQEREBERAxdW0rWVbVxnchIbwVVwzL+IBH4zHoNRp9dp2wmaSRkHH1yq2blZT9YFhyDwwPPErugIIPgjB+4z80UKgwowPP4nySfWBJq176Z1q1TZrchKrzgbnJwtN3oHJICnwx44OAbU46vSJajV2qHrdSrKwyrKeCpB8iRB1H6E6U6h92nsO2mxiWdMDlb2OcqOAHPxAbkgkLDduitm4StA1jH0AAyzE/gZl9nqCtIdxi25jc44yGfkKSPO1di/qic+vjudrT/wDWcFxxzRWQ1gIP2T7iH9OV4CIiAiIgIiICIiAiIgJw1mrWtQzZwXROBn3ncIv+ZlH4zvJ/W6s1b881HugcYZlU7VbPpkj55AgfPaM40eox57Fv+2Zr0f5tP0F/0kbWa5runaiwrtzTeAMEHCqy5IPxKkj5ESzpPzafoL/pA7REQEREBERAREQEREBERA8h7R+11lF2oChtulpptICFhZ3HfcruAdgC18eOTnkDEq01h9feLADjTUqqnkdp2t38H4soB+SrNGv6BTc5ZwfeCK4BwtioxdFsHqAxP7SDkcTL7Uq9dY1NBH0mobUVvq27yANO2OfebZgjw2DyMghy9nOnhbrnVmNCH6PQpIIRF963Yf7PcO3nkdoDxKPTdVbZ7zBe3mwcAgnFpVOMn7IOfmR48Tr0vQ9mlK87iqjc3qz+Wc/MsSfxmfTdLZLy6kCkrgVrkKrAk9wDxubcc/cuOc5CnERAREQEREBERAREQE+MoIwRkHgg+CPgZ9iBN9o1A0WoA4A09v8AtmbNJ+bT9Bf9Jj9pP6lqP/r2/wC2Zs0n5tP0F/0gdoiICIiAiIgIiICIiAiJi6j1ZKdqkM9r52VoMu+3yQPQDK5JwBkZPIgbZI157uqqq8rWPpFn3g7aVPHq3cb765+vpesz/V6tufW87tufOBWRnHz/ABkH2L6B2dbrr7bD9K1Nu/tbuE06sVqfb6lgCc+nA45yHs4iICIiAiIgIiICIiAiIgIiCYEb2x11dOg1L2sETsuuT4yy7VH4swH4zd0nVpbRVZWwat61ZWHgqRwR8pF64o6jpr9LUhNNtb195uKw+07WrHm3D7ORx554mirV/QqlR6SukqVa1es71SsAKGsQAFFHqRkADJIAJgXYnxXBAIOQeQRyCPiJ9gIiICIiAiIgIiICR+iIHe7UHl2sapc/ZqqYqEHy3h2/W+QliQ9Jqxp9S2ntwq3O1unbGFZiN1tGf+oG3OBxlTxna2A66nqNyamushO1YxX6r5ACE7+79TJK42Yzg5z6R7QLtFd4wHpsTn41u6pan3FTn71U+k0/8Ir37/eJ39zBYlO5jG4LnGf/AHz5mTqlwusXTVnJDpZcRyErRg6o3/c7Kox5xuPpAsxEQEREBERAREQEREBERASX7QKzolKnHftWtj4PawXsAPoSiMv60qSd13TO1Qarm2p1tQeN2361f6yF1+9hA1XZSvFSjKgBVztUDx6DgAc8fCZOhdUOoqLsoBFjpwSQ21sbgCAVz8CMj5jBP2u2rWUBq3YKWBBQmt0sRgdrDyCGXDKw+IIIyJ9qpq0tdjs+AzGyx3IyzkBcnAAzhUUAD0AgZ+gp23v04/N1WBqvlVYgbYPgA/cA+AwPSWJJ6DQ/5W+xSr32bwp8rUqhK1I9CVXcfgXI9JWgIiICIiAiIgIiICcdXpEtQpYquh8hhkf+Z2iBHu6Xp61CPdYiu21Q2ocbmY/UUlsk5PAEo6PQ11LtqQKuScAeSfLH4k/EybTpxZrrLDkrVSla8+53HYvZx8dq6cyzAREQEREBERAREQEREBERAREQMGo6NSz9zBSz1ZGassAON+0jd5PnMzaDQ6axu6pa1lI2tYzuFO3IasPwMq31lHIPmfv2l1CjTum7FtqmusZwxdvdG0ZBOCwJx4AzN+l0y1oqLwqqFH3AQO0REBERAREQEREBETzOi65qWtbTOahq67stitth0ZGUuC90kE/U5P1lbggZgemiY9f1WuoKXP13CKBjlyCQMkgDwfJmJvamkbsrb7tHfOUIzXuK4UHy4YEFRz445GQq0adEGEVVXJOFAAyfJwJ0kyr2gqaxq1DF0YowABxYKw/bbng7WHng/GYNP7a0Giqy0Gtr1Z0Riu4ouCzD3sHG5PXOTwIHookWz2s04LfnGCV12sy1sUFdpIR93ryp4GT8pv0HUlt3gBlatgrK42kEqGBx8CGEDXERAREQEREBERAREza/vbMUFBZuXlwWULuG8lQQWO3OORziBpiee9luqaq9DZeaTX3L6/cRq2DU6h6gTud9wYJn0wfjnjfd16pbjV7xcdvdtGdvdbbXn1wSPOMD1IgUsRI6e1FJTuFbFQd7cWXBUUEi0sucgAgjxz6eROep9qVFYeuux83UV4wBxc6gOrZwwwx8E8jHHMC5EkD2q03e7O/8qH7ZGRxbs39vGc5x8sZ4zmc6Payl9u2u87w5XNTDIrbbYecbQD6nAPpmBbicdHqltrWys5R1DqfipGQf2GdoCIiAiIgJPXpONW2p3tlqVp2YXaFViwYHGc5Y+uPHERA/Gt6FW6bEC1jOSFRCr8EbbEIwy8n5/AiTqvZ0dyhArhNKzOHLKRYrjPZCjlUDitsYAHbXGZ8iBsPs2DqRqDYxZXZgNqAgMm01bwu41/awSTuxzgATPT7IKgp2XOGoV66yVRh2X27q2Urhj7iEHyCPgSCiB01nsv3Dd+XsHeqqqOFQ7RUWKsuV8ku2c5HwAm/RdN7dttm8sbipIIAClUC+7gZ8Aecz7EDbERAREQEREBERAREQJfSugpTSaWPdQ2WW/lFU+9ZY1jDAGMbnbEzdR9lEtsV97KEatlVVQbDWc4pfburDDCsAcFc4wSTEQHTukFjqLWD0tqOAoZWavNaq7qRlVYlQfUe6D6kT8L7IqEdRays1lVuVVFAsqcOrGsLtJYgBjjkeMYGEQNOj9n+1Y7pc+2xzaylUP5QoFJDBQQpK7iPj6ge7OWl9minb/Lue3XbXyqe8LWDFmwvkEDGMD45iIFDpHTxRRXSGLCpFrDNgMQowC2ABnAHgTZEQERED/9k="/>
          <p:cNvSpPr>
            <a:spLocks noChangeAspect="1" noChangeArrowheads="1"/>
          </p:cNvSpPr>
          <p:nvPr/>
        </p:nvSpPr>
        <p:spPr bwMode="auto">
          <a:xfrm>
            <a:off x="155575" y="-762000"/>
            <a:ext cx="21907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410025"/>
              </p:ext>
            </p:extLst>
          </p:nvPr>
        </p:nvGraphicFramePr>
        <p:xfrm>
          <a:off x="107504" y="983392"/>
          <a:ext cx="8928993" cy="53259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36104"/>
                <a:gridCol w="1512168"/>
                <a:gridCol w="4536504"/>
                <a:gridCol w="1944217"/>
              </a:tblGrid>
              <a:tr h="24620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+mn-lt"/>
                        </a:rPr>
                        <a:t>Setup </a:t>
                      </a:r>
                      <a:endParaRPr lang="it-IT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latin typeface="+mn-lt"/>
                        </a:rPr>
                        <a:t>Reazioni</a:t>
                      </a:r>
                      <a:r>
                        <a:rPr lang="it-IT" sz="1400" b="1" baseline="0" dirty="0" smtClean="0">
                          <a:latin typeface="+mn-lt"/>
                        </a:rPr>
                        <a:t> misurate</a:t>
                      </a:r>
                      <a:endParaRPr lang="it-IT" sz="1400" b="1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+mn-lt"/>
                        </a:rPr>
                        <a:t>Articoli</a:t>
                      </a:r>
                      <a:endParaRPr lang="it-IT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+mn-lt"/>
                        </a:rPr>
                        <a:t>Conferenze</a:t>
                      </a:r>
                      <a:endParaRPr lang="it-IT" sz="1400" b="1" dirty="0">
                        <a:latin typeface="+mn-lt"/>
                      </a:endParaRPr>
                    </a:p>
                  </a:txBody>
                  <a:tcPr anchor="ctr"/>
                </a:tc>
              </a:tr>
              <a:tr h="646808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GARFIELD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u="none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TECH</a:t>
                      </a:r>
                      <a:endParaRPr lang="it-IT" sz="1400" b="1" i="0" u="none" baseline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dirty="0" smtClean="0">
                          <a:solidFill>
                            <a:schemeClr val="tx1"/>
                          </a:solidFill>
                        </a:rPr>
                        <a:t>M. Bruno et al., EPJ A 49:128</a:t>
                      </a:r>
                      <a:r>
                        <a:rPr lang="en-US" sz="1400" b="1" i="0" u="none" baseline="0" dirty="0" smtClean="0">
                          <a:solidFill>
                            <a:schemeClr val="tx1"/>
                          </a:solidFill>
                        </a:rPr>
                        <a:t> (2013)</a:t>
                      </a:r>
                      <a:endParaRPr lang="en-US" sz="1400" b="1" i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400" b="1" i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416544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GARFIELD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baseline="30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16</a:t>
                      </a:r>
                      <a:r>
                        <a:rPr lang="it-IT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O + </a:t>
                      </a:r>
                      <a:r>
                        <a:rPr lang="it-IT" sz="1400" b="1" baseline="30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116</a:t>
                      </a:r>
                      <a:r>
                        <a:rPr lang="it-IT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Sn </a:t>
                      </a:r>
                    </a:p>
                    <a:p>
                      <a:pPr algn="ctr"/>
                      <a:r>
                        <a:rPr lang="it-IT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(12 </a:t>
                      </a:r>
                      <a:r>
                        <a:rPr lang="it-IT" sz="1400" b="1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AMeV</a:t>
                      </a:r>
                      <a:r>
                        <a:rPr lang="it-IT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endParaRPr lang="it-IT" sz="1400" b="1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A. </a:t>
                      </a:r>
                      <a:r>
                        <a:rPr lang="it-IT" sz="1400" b="1" dirty="0" err="1" smtClean="0"/>
                        <a:t>Giaz</a:t>
                      </a:r>
                      <a:r>
                        <a:rPr lang="it-IT" sz="1400" b="1" dirty="0" smtClean="0"/>
                        <a:t> et al., to be </a:t>
                      </a:r>
                      <a:r>
                        <a:rPr lang="it-IT" sz="1400" b="1" dirty="0" err="1" smtClean="0"/>
                        <a:t>published</a:t>
                      </a:r>
                      <a:r>
                        <a:rPr lang="it-IT" sz="1400" b="1" baseline="0" dirty="0" smtClean="0"/>
                        <a:t>  </a:t>
                      </a:r>
                      <a:r>
                        <a:rPr lang="it-IT" sz="1400" b="1" baseline="0" dirty="0" err="1" smtClean="0"/>
                        <a:t>Phys</a:t>
                      </a:r>
                      <a:r>
                        <a:rPr lang="it-IT" sz="1400" b="1" baseline="0" dirty="0" smtClean="0"/>
                        <a:t>. Rev. C</a:t>
                      </a:r>
                      <a:endParaRPr lang="it-I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400" b="1" i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693136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+mn-lt"/>
                        </a:rPr>
                        <a:t>SPES</a:t>
                      </a:r>
                      <a:endParaRPr lang="it-IT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/>
                        <a:t>F. </a:t>
                      </a:r>
                      <a:r>
                        <a:rPr lang="it-IT" sz="1400" b="1" dirty="0" err="1" smtClean="0"/>
                        <a:t>Gramegna</a:t>
                      </a:r>
                      <a:r>
                        <a:rPr lang="it-IT" sz="1400" b="1" dirty="0" smtClean="0"/>
                        <a:t> et al., </a:t>
                      </a:r>
                      <a:r>
                        <a:rPr lang="it-IT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Acta </a:t>
                      </a:r>
                      <a:r>
                        <a:rPr lang="it-IT" sz="1400" b="1" i="0" u="non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Phys</a:t>
                      </a:r>
                      <a:r>
                        <a:rPr lang="it-IT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. </a:t>
                      </a:r>
                      <a:r>
                        <a:rPr lang="it-IT" sz="1400" b="1" i="0" u="non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Pol</a:t>
                      </a:r>
                      <a:r>
                        <a:rPr lang="it-IT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. B 45,</a:t>
                      </a:r>
                      <a:r>
                        <a:rPr lang="it-IT" sz="1400" b="1" i="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49 (2013)</a:t>
                      </a:r>
                      <a:endParaRPr lang="it-IT" sz="1400" b="1" i="0" u="non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F. </a:t>
                      </a:r>
                      <a:r>
                        <a:rPr lang="it-IT" sz="1400" b="1" i="0" u="non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Gramegna</a:t>
                      </a:r>
                      <a:r>
                        <a:rPr lang="it-IT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, PIASKI 2013</a:t>
                      </a:r>
                      <a:endParaRPr lang="it-IT" sz="1400" b="1" i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53928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+mn-lt"/>
                        </a:rPr>
                        <a:t>GARFIELD</a:t>
                      </a:r>
                      <a:endParaRPr lang="it-IT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b="1" i="0" u="non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L. Morelli</a:t>
                      </a:r>
                      <a:r>
                        <a:rPr lang="it-IT" sz="1400" b="1" baseline="0" dirty="0" smtClean="0"/>
                        <a:t> et al., EPJ Web of </a:t>
                      </a:r>
                      <a:r>
                        <a:rPr lang="it-IT" sz="1400" b="1" baseline="0" dirty="0" err="1" smtClean="0"/>
                        <a:t>Conf</a:t>
                      </a:r>
                      <a:r>
                        <a:rPr lang="it-IT" sz="1400" b="1" baseline="0" dirty="0" smtClean="0"/>
                        <a:t>. 66, 03064 (2014)</a:t>
                      </a:r>
                    </a:p>
                    <a:p>
                      <a:r>
                        <a:rPr lang="it-IT" sz="1400" b="1" baseline="0" dirty="0" smtClean="0"/>
                        <a:t>O.V. Fotina et al., EPJ Web of </a:t>
                      </a:r>
                      <a:r>
                        <a:rPr lang="it-IT" sz="1400" b="1" baseline="0" dirty="0" err="1" smtClean="0"/>
                        <a:t>Conf</a:t>
                      </a:r>
                      <a:r>
                        <a:rPr lang="it-IT" sz="1400" b="1" baseline="0" dirty="0" smtClean="0"/>
                        <a:t>. 66, 03028 (2014)</a:t>
                      </a:r>
                    </a:p>
                    <a:p>
                      <a:r>
                        <a:rPr lang="it-IT" sz="1400" b="1" baseline="0" dirty="0" smtClean="0"/>
                        <a:t>S. </a:t>
                      </a:r>
                      <a:r>
                        <a:rPr lang="it-IT" sz="1400" b="1" baseline="0" dirty="0" err="1" smtClean="0"/>
                        <a:t>Valdrè</a:t>
                      </a:r>
                      <a:r>
                        <a:rPr lang="it-IT" sz="1400" b="1" baseline="0" dirty="0" smtClean="0"/>
                        <a:t> et al., EPJ Web of </a:t>
                      </a:r>
                      <a:r>
                        <a:rPr lang="it-IT" sz="1400" b="1" baseline="0" dirty="0" err="1" smtClean="0"/>
                        <a:t>Conf</a:t>
                      </a:r>
                      <a:r>
                        <a:rPr lang="it-IT" sz="1400" b="1" baseline="0" dirty="0" smtClean="0"/>
                        <a:t>. 66, 03090 (2014)</a:t>
                      </a:r>
                    </a:p>
                    <a:p>
                      <a:pPr marL="0" indent="0">
                        <a:buNone/>
                      </a:pPr>
                      <a:r>
                        <a:rPr lang="it-IT" sz="1400" b="1" baseline="0" dirty="0" smtClean="0"/>
                        <a:t>A. </a:t>
                      </a:r>
                      <a:r>
                        <a:rPr lang="it-IT" sz="1400" b="1" baseline="0" dirty="0" err="1" smtClean="0"/>
                        <a:t>Giaz</a:t>
                      </a:r>
                      <a:r>
                        <a:rPr lang="it-IT" sz="1400" b="1" baseline="0" dirty="0" smtClean="0"/>
                        <a:t> et al., EPJ Web of </a:t>
                      </a:r>
                      <a:r>
                        <a:rPr lang="it-IT" sz="1400" b="1" baseline="0" dirty="0" err="1" smtClean="0"/>
                        <a:t>Conf</a:t>
                      </a:r>
                      <a:r>
                        <a:rPr lang="it-IT" sz="1400" b="1" baseline="0" dirty="0" smtClean="0"/>
                        <a:t>. 66,  03033 (2014)</a:t>
                      </a:r>
                    </a:p>
                    <a:p>
                      <a:pPr marL="0" indent="0">
                        <a:buNone/>
                      </a:pPr>
                      <a:r>
                        <a:rPr lang="it-IT" sz="1400" b="1" baseline="0" dirty="0" smtClean="0"/>
                        <a:t>M. </a:t>
                      </a:r>
                      <a:r>
                        <a:rPr lang="it-IT" sz="1400" b="1" baseline="0" dirty="0" err="1" smtClean="0"/>
                        <a:t>Ciemala</a:t>
                      </a:r>
                      <a:r>
                        <a:rPr lang="it-IT" sz="1400" b="1" baseline="0" dirty="0" smtClean="0"/>
                        <a:t> et al., EPJ Web of </a:t>
                      </a:r>
                      <a:r>
                        <a:rPr lang="it-IT" sz="1400" b="1" baseline="0" dirty="0" err="1" smtClean="0"/>
                        <a:t>Conf</a:t>
                      </a:r>
                      <a:r>
                        <a:rPr lang="it-IT" sz="1400" b="1" baseline="0" dirty="0" smtClean="0"/>
                        <a:t>. 66, 02020 (2014)</a:t>
                      </a:r>
                    </a:p>
                    <a:p>
                      <a:r>
                        <a:rPr lang="it-IT" sz="1400" b="1" dirty="0" smtClean="0"/>
                        <a:t>L. </a:t>
                      </a:r>
                      <a:r>
                        <a:rPr lang="it-IT" sz="1400" b="1" dirty="0" err="1" smtClean="0"/>
                        <a:t>Francalanza</a:t>
                      </a:r>
                      <a:r>
                        <a:rPr lang="it-IT" sz="1400" b="1" dirty="0" smtClean="0"/>
                        <a:t> et al., </a:t>
                      </a:r>
                      <a:r>
                        <a:rPr lang="it-IT" sz="1400" b="1" baseline="0" dirty="0" smtClean="0"/>
                        <a:t>EPJ Web of </a:t>
                      </a:r>
                      <a:r>
                        <a:rPr lang="it-IT" sz="1400" b="1" baseline="0" dirty="0" err="1" smtClean="0"/>
                        <a:t>Conf</a:t>
                      </a:r>
                      <a:r>
                        <a:rPr lang="it-IT" sz="1400" b="1" baseline="0" dirty="0" smtClean="0"/>
                        <a:t>. 66,  03029 (2014)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T. Marchi et al., </a:t>
                      </a:r>
                      <a:r>
                        <a:rPr lang="it-IT" sz="1400" b="1" baseline="0" dirty="0" smtClean="0"/>
                        <a:t>EPJ Web of </a:t>
                      </a:r>
                      <a:r>
                        <a:rPr lang="it-IT" sz="1400" b="1" baseline="0" dirty="0" err="1" smtClean="0"/>
                        <a:t>Conf</a:t>
                      </a:r>
                      <a:r>
                        <a:rPr lang="it-IT" sz="1400" b="1" baseline="0" dirty="0" smtClean="0"/>
                        <a:t>. 66, 02066 (2014)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INPC 2013</a:t>
                      </a:r>
                      <a:endParaRPr lang="it-IT" sz="1400" b="1" i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716632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+mn-lt"/>
                        </a:rPr>
                        <a:t>RIPEN</a:t>
                      </a:r>
                      <a:endParaRPr lang="it-IT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b="1" i="0" u="none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M. </a:t>
                      </a:r>
                      <a:r>
                        <a:rPr lang="it-IT" sz="1400" b="1" i="0" u="non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Cinausero</a:t>
                      </a:r>
                      <a:r>
                        <a:rPr lang="it-IT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 et al., </a:t>
                      </a:r>
                      <a:r>
                        <a:rPr lang="it-IT" sz="1400" b="1" baseline="0" dirty="0" smtClean="0"/>
                        <a:t>EPJ Web of </a:t>
                      </a:r>
                      <a:r>
                        <a:rPr lang="it-IT" sz="1400" b="1" baseline="0" dirty="0" err="1" smtClean="0"/>
                        <a:t>Conf</a:t>
                      </a:r>
                      <a:r>
                        <a:rPr lang="it-IT" sz="1400" b="1" baseline="0" dirty="0" smtClean="0"/>
                        <a:t>. 66,  03048 (2014)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R. </a:t>
                      </a:r>
                      <a:r>
                        <a:rPr lang="it-IT" sz="1400" b="1" i="0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Depalo</a:t>
                      </a:r>
                      <a:r>
                        <a:rPr lang="it-IT" sz="1400" b="1" i="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et al., </a:t>
                      </a:r>
                      <a:r>
                        <a:rPr lang="it-IT" sz="1400" b="1" baseline="0" dirty="0" smtClean="0"/>
                        <a:t>EPJ Web of </a:t>
                      </a:r>
                      <a:r>
                        <a:rPr lang="it-IT" sz="1400" b="1" baseline="0" dirty="0" err="1" smtClean="0"/>
                        <a:t>Conf</a:t>
                      </a:r>
                      <a:r>
                        <a:rPr lang="it-IT" sz="1400" b="1" baseline="0" dirty="0" smtClean="0"/>
                        <a:t>. 66,  07002 (2014)</a:t>
                      </a:r>
                      <a:endParaRPr lang="it-IT" sz="1400" b="1" i="0" u="non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INPC 2013</a:t>
                      </a:r>
                      <a:endParaRPr lang="it-IT" sz="1400" b="1" i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latin typeface="+mn-lt"/>
                        </a:rPr>
                        <a:t>FAZIA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u="none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it-IT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G. Casini et al., </a:t>
                      </a:r>
                      <a:r>
                        <a:rPr lang="it-IT" sz="1400" b="1" baseline="0" dirty="0" smtClean="0"/>
                        <a:t>EPJ Web of </a:t>
                      </a:r>
                      <a:r>
                        <a:rPr lang="it-IT" sz="1400" b="1" baseline="0" dirty="0" err="1" smtClean="0"/>
                        <a:t>Conf</a:t>
                      </a:r>
                      <a:r>
                        <a:rPr lang="it-IT" sz="1400" b="1" baseline="0" dirty="0" smtClean="0"/>
                        <a:t>. 66,  11006 (2014) INVITED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it-IT" sz="1400" b="1" i="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S. Piantelli et al., </a:t>
                      </a:r>
                      <a:r>
                        <a:rPr lang="it-IT" sz="1400" b="1" baseline="0" dirty="0" smtClean="0"/>
                        <a:t>EPJ Web of </a:t>
                      </a:r>
                      <a:r>
                        <a:rPr lang="it-IT" sz="1400" b="1" baseline="0" dirty="0" err="1" smtClean="0"/>
                        <a:t>Conf</a:t>
                      </a:r>
                      <a:r>
                        <a:rPr lang="it-IT" sz="1400" b="1" baseline="0" dirty="0" smtClean="0"/>
                        <a:t>. 66, 03070 (2014)</a:t>
                      </a:r>
                      <a:endParaRPr lang="it-IT" sz="1400" b="1" i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INPC 2013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9" name="Connettore 1 8"/>
          <p:cNvCxnSpPr/>
          <p:nvPr/>
        </p:nvCxnSpPr>
        <p:spPr bwMode="auto">
          <a:xfrm>
            <a:off x="-27114" y="636185"/>
            <a:ext cx="9171114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ttangolo 9"/>
          <p:cNvSpPr/>
          <p:nvPr/>
        </p:nvSpPr>
        <p:spPr>
          <a:xfrm>
            <a:off x="1268335" y="56482"/>
            <a:ext cx="7192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</a:t>
            </a:r>
            <a:r>
              <a:rPr lang="it-IT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ttività 2013 - 2014: produzione scientifica</a:t>
            </a:r>
            <a:endParaRPr lang="en-US" sz="28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059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2291" y="25460"/>
            <a:ext cx="87842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Clustering in highly excited light nuclei</a:t>
            </a:r>
            <a:r>
              <a:rPr lang="it-IT" altLang="it-IT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:</a:t>
            </a:r>
            <a:endParaRPr lang="it-IT" altLang="it-IT" sz="2400" b="1" dirty="0" smtClean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1026" name="Picture 2" descr="Branching ratio excess for &amp;amp;alpha;&amp;amp;ndash;decay as a function of the atomic number of the final residue.">
            <a:hlinkClick r:id="rId2" tooltip="Branching ratio excess for &amp;alpha;&amp;ndash;decay as a function of the atomic number of the final residue. Full symbols: all events. Open symbols: dissipative events only.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99769"/>
            <a:ext cx="2952328" cy="229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nalysis of dissipative &amp;lt;sup&amp;gt;15&amp;lt;/sup&amp;gt;O+2&amp;amp;alpha;+n events.">
            <a:hlinkClick r:id="rId4" tooltip="Analysis of dissipative &lt;sup&gt;15&lt;/sup&gt;O+2&amp;alpha;+n events. The experimental (dots) distribution is compared to the calculated ones (lines) according to different emission sequences, neutron being from left to right the first, second or last emitted particle.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9613"/>
            <a:ext cx="32004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47864" y="2564904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hangingPunct="0">
              <a:buClrTx/>
              <a:buSzTx/>
            </a:pP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E</a:t>
            </a:r>
            <a:r>
              <a:rPr lang="it-IT" alt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mission </a:t>
            </a: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channels involving </a:t>
            </a:r>
            <a:r>
              <a:rPr lang="it-IT" alt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multiple α–particles are 20% to 40% more probable </a:t>
            </a: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than expected from a purely statistical behavior.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4221088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ymbol" panose="05050102010706020507" pitchFamily="18" charset="2"/>
                <a:cs typeface="Arial" charset="0"/>
              </a:rPr>
              <a:t>a</a:t>
            </a:r>
            <a:r>
              <a:rPr lang="it-IT" alt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 correlations </a:t>
            </a: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indicates a sequential process with a clear </a:t>
            </a:r>
            <a:r>
              <a:rPr lang="it-IT" alt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hierarchy in the emission </a:t>
            </a:r>
            <a:r>
              <a:rPr lang="it-IT" alt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sequence</a:t>
            </a:r>
            <a:r>
              <a:rPr lang="it-IT" alt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.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4901679"/>
            <a:ext cx="568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The </a:t>
            </a:r>
            <a:r>
              <a:rPr lang="it-IT" alt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results show </a:t>
            </a: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that </a:t>
            </a:r>
            <a:r>
              <a:rPr lang="it-IT" alt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cluster structures persist </a:t>
            </a: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for </a:t>
            </a:r>
            <a:r>
              <a:rPr lang="it-IT" altLang="it-IT" sz="20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24</a:t>
            </a:r>
            <a:r>
              <a:rPr lang="it-IT" alt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Mg and/or </a:t>
            </a:r>
            <a:r>
              <a:rPr lang="it-IT" altLang="it-IT" sz="20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20</a:t>
            </a:r>
            <a:r>
              <a:rPr lang="it-IT" alt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Ne</a:t>
            </a: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, at excitation energies well above the energy threshold for disintegration into </a:t>
            </a:r>
            <a:r>
              <a:rPr lang="it-IT" alt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α’s.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3789040"/>
            <a:ext cx="26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n-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panose="05050102010706020507" pitchFamily="18" charset="2"/>
              </a:rPr>
              <a:t>a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panose="05050102010706020507" pitchFamily="18" charset="2"/>
              </a:rPr>
              <a:t>a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    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panose="05050102010706020507" pitchFamily="18" charset="2"/>
              </a:rPr>
              <a:t>a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-n-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panose="05050102010706020507" pitchFamily="18" charset="2"/>
              </a:rPr>
              <a:t>a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   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panose="05050102010706020507" pitchFamily="18" charset="2"/>
              </a:rPr>
              <a:t>a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panose="05050102010706020507" pitchFamily="18" charset="2"/>
              </a:rPr>
              <a:t>a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-n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464" y="1268760"/>
            <a:ext cx="65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 smtClean="0">
                <a:solidFill>
                  <a:srgbClr val="008000"/>
                </a:solidFill>
                <a:latin typeface="+mn-lt"/>
              </a:rPr>
              <a:t>L. </a:t>
            </a:r>
            <a:r>
              <a:rPr lang="it-IT" sz="2000" b="1" i="1" dirty="0">
                <a:solidFill>
                  <a:srgbClr val="008000"/>
                </a:solidFill>
                <a:latin typeface="+mn-lt"/>
              </a:rPr>
              <a:t>Morelli et </a:t>
            </a:r>
            <a:r>
              <a:rPr lang="it-IT" sz="2000" b="1" i="1" dirty="0" smtClean="0">
                <a:solidFill>
                  <a:srgbClr val="008000"/>
                </a:solidFill>
                <a:latin typeface="+mn-lt"/>
              </a:rPr>
              <a:t>al. </a:t>
            </a:r>
            <a:r>
              <a:rPr lang="it-IT" sz="2000" b="1" i="1" dirty="0">
                <a:solidFill>
                  <a:srgbClr val="008000"/>
                </a:solidFill>
                <a:latin typeface="+mn-lt"/>
              </a:rPr>
              <a:t>2014 J. Phys. G: Nucl. Part. Phys. 41 075107</a:t>
            </a:r>
          </a:p>
          <a:p>
            <a:r>
              <a:rPr lang="it-IT" sz="2000" b="1" i="1" dirty="0" smtClean="0">
                <a:solidFill>
                  <a:srgbClr val="008000"/>
                </a:solidFill>
                <a:latin typeface="+mn-lt"/>
              </a:rPr>
              <a:t>L. </a:t>
            </a:r>
            <a:r>
              <a:rPr lang="it-IT" sz="2000" b="1" i="1" dirty="0">
                <a:solidFill>
                  <a:srgbClr val="008000"/>
                </a:solidFill>
                <a:latin typeface="+mn-lt"/>
              </a:rPr>
              <a:t>Morelli et </a:t>
            </a:r>
            <a:r>
              <a:rPr lang="it-IT" sz="2000" b="1" i="1" dirty="0" smtClean="0">
                <a:solidFill>
                  <a:srgbClr val="008000"/>
                </a:solidFill>
                <a:latin typeface="+mn-lt"/>
              </a:rPr>
              <a:t>al. </a:t>
            </a:r>
            <a:r>
              <a:rPr lang="it-IT" sz="2000" b="1" i="1" dirty="0">
                <a:solidFill>
                  <a:srgbClr val="008000"/>
                </a:solidFill>
                <a:latin typeface="+mn-lt"/>
              </a:rPr>
              <a:t>2014 J. Phys. G: Nucl. Part. Phys. 41 075108</a:t>
            </a:r>
          </a:p>
        </p:txBody>
      </p:sp>
      <p:sp>
        <p:nvSpPr>
          <p:cNvPr id="4" name="Rectangle 3"/>
          <p:cNvSpPr/>
          <p:nvPr/>
        </p:nvSpPr>
        <p:spPr>
          <a:xfrm>
            <a:off x="252291" y="6125815"/>
            <a:ext cx="8496173" cy="61555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Referee Report</a:t>
            </a:r>
            <a:r>
              <a:rPr lang="en-US" sz="1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…very 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nice paper and I believe it can be accepted almost as it is. The presentation is </a:t>
            </a:r>
            <a:r>
              <a:rPr lang="en-US" sz="14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excellent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 the paper reports on a </a:t>
            </a:r>
            <a:r>
              <a:rPr lang="en-US" sz="14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timely topic</a:t>
            </a:r>
            <a:r>
              <a:rPr lang="en-US" dirty="0">
                <a:solidFill>
                  <a:srgbClr val="FF0000"/>
                </a:solidFill>
              </a:rPr>
              <a:t>. </a:t>
            </a:r>
            <a:endParaRPr lang="it-IT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32240" y="1136937"/>
            <a:ext cx="2679106" cy="1086959"/>
            <a:chOff x="6472381" y="1136938"/>
            <a:chExt cx="2679106" cy="1086959"/>
          </a:xfrm>
        </p:grpSpPr>
        <p:pic>
          <p:nvPicPr>
            <p:cNvPr id="12" name="Picture 53" descr="P1010034"/>
            <p:cNvPicPr>
              <a:picLocks noChangeAspect="1" noChangeArrowheads="1"/>
            </p:cNvPicPr>
            <p:nvPr/>
          </p:nvPicPr>
          <p:blipFill rotWithShape="1">
            <a:blip r:embed="rId6"/>
            <a:srcRect t="26187"/>
            <a:stretch/>
          </p:blipFill>
          <p:spPr bwMode="auto">
            <a:xfrm>
              <a:off x="6472381" y="1136938"/>
              <a:ext cx="2164115" cy="1086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CasellaDiTesto 2"/>
            <p:cNvSpPr txBox="1"/>
            <p:nvPr/>
          </p:nvSpPr>
          <p:spPr>
            <a:xfrm>
              <a:off x="6472381" y="1854565"/>
              <a:ext cx="2679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GARFIELD +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RCo</a:t>
              </a: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51920" y="2092786"/>
            <a:ext cx="2217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baseline="30000" dirty="0" smtClean="0">
                <a:solidFill>
                  <a:srgbClr val="C00000"/>
                </a:solidFill>
                <a:latin typeface="+mn-lt"/>
              </a:rPr>
              <a:t>12</a:t>
            </a:r>
            <a:r>
              <a:rPr lang="it-IT" sz="2000" b="1" dirty="0" smtClean="0">
                <a:solidFill>
                  <a:srgbClr val="C00000"/>
                </a:solidFill>
                <a:latin typeface="+mn-lt"/>
              </a:rPr>
              <a:t>C + </a:t>
            </a:r>
            <a:r>
              <a:rPr lang="it-IT" sz="2000" b="1" baseline="30000" dirty="0" smtClean="0">
                <a:solidFill>
                  <a:srgbClr val="C00000"/>
                </a:solidFill>
                <a:latin typeface="+mn-lt"/>
              </a:rPr>
              <a:t>12</a:t>
            </a:r>
            <a:r>
              <a:rPr lang="it-IT" sz="2000" b="1" dirty="0" smtClean="0">
                <a:solidFill>
                  <a:srgbClr val="C00000"/>
                </a:solidFill>
                <a:latin typeface="+mn-lt"/>
              </a:rPr>
              <a:t>C @ 95 </a:t>
            </a:r>
            <a:r>
              <a:rPr lang="it-IT" sz="2000" b="1" dirty="0" err="1" smtClean="0">
                <a:solidFill>
                  <a:srgbClr val="C00000"/>
                </a:solidFill>
                <a:latin typeface="+mn-lt"/>
              </a:rPr>
              <a:t>MeV</a:t>
            </a:r>
            <a:endParaRPr lang="it-IT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499319"/>
            <a:ext cx="7723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it-IT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it-IT" altLang="it-IT" sz="1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The </a:t>
            </a:r>
            <a:r>
              <a:rPr lang="it-IT" altLang="it-IT" sz="16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failure</a:t>
            </a:r>
            <a:r>
              <a:rPr lang="it-IT" altLang="it-IT" sz="1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of </a:t>
            </a:r>
            <a:r>
              <a:rPr lang="it-IT" altLang="it-IT" sz="16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Bohr's</a:t>
            </a:r>
            <a:r>
              <a:rPr lang="it-IT" altLang="it-IT" sz="1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compound </a:t>
            </a:r>
            <a:r>
              <a:rPr lang="it-IT" altLang="it-IT" sz="16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nucleus</a:t>
            </a:r>
            <a:r>
              <a:rPr lang="it-IT" altLang="it-IT" sz="1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 </a:t>
            </a:r>
            <a:r>
              <a:rPr lang="it-IT" altLang="it-IT" sz="16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theory</a:t>
            </a:r>
            <a:r>
              <a:rPr lang="it-IT" altLang="it-IT" sz="1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it-IT" altLang="it-IT" sz="16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reveals</a:t>
            </a:r>
            <a:r>
              <a:rPr lang="it-IT" altLang="it-IT" sz="1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 </a:t>
            </a:r>
            <a:r>
              <a:rPr lang="it-IT" altLang="it-IT" sz="16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Unexpected</a:t>
            </a:r>
            <a:r>
              <a:rPr lang="it-IT" altLang="it-IT" sz="1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  α–</a:t>
            </a:r>
            <a:r>
              <a:rPr lang="it-IT" altLang="it-IT" sz="16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particle</a:t>
            </a:r>
            <a:r>
              <a:rPr lang="it-IT" altLang="it-IT" sz="1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it-IT" altLang="it-IT" sz="16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structures</a:t>
            </a:r>
            <a:r>
              <a:rPr lang="it-IT" altLang="it-IT" sz="1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in </a:t>
            </a:r>
            <a:r>
              <a:rPr lang="it-IT" altLang="it-IT" sz="1600" b="1" baseline="30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12</a:t>
            </a:r>
            <a:r>
              <a:rPr lang="it-IT" altLang="it-IT" sz="1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C+</a:t>
            </a:r>
            <a:r>
              <a:rPr lang="it-IT" altLang="it-IT" sz="1600" b="1" baseline="30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12</a:t>
            </a:r>
            <a:r>
              <a:rPr lang="it-IT" altLang="it-IT" sz="1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C </a:t>
            </a:r>
            <a:r>
              <a:rPr lang="it-IT" altLang="it-IT" sz="16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reactions</a:t>
            </a:r>
            <a:r>
              <a:rPr lang="it-IT" altLang="it-IT" sz="1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endParaRPr lang="it-IT" altLang="it-IT" sz="1600" dirty="0" smtClean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cxnSp>
        <p:nvCxnSpPr>
          <p:cNvPr id="17" name="Connettore 1 8"/>
          <p:cNvCxnSpPr/>
          <p:nvPr/>
        </p:nvCxnSpPr>
        <p:spPr bwMode="auto">
          <a:xfrm>
            <a:off x="-27114" y="636185"/>
            <a:ext cx="9171114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1447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2291" y="25460"/>
            <a:ext cx="87842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Clustering in highly excited light nuclei</a:t>
            </a:r>
            <a:r>
              <a:rPr lang="it-IT" altLang="it-IT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:</a:t>
            </a:r>
            <a:endParaRPr lang="it-IT" altLang="it-IT" sz="2400" b="1" dirty="0" smtClean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1026" name="Picture 2" descr="Branching ratio excess for &amp;amp;alpha;&amp;amp;ndash;decay as a function of the atomic number of the final residue.">
            <a:hlinkClick r:id="rId2" tooltip="Branching ratio excess for &amp;alpha;&amp;ndash;decay as a function of the atomic number of the final residue. Full symbols: all events. Open symbols: dissipative events only.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99769"/>
            <a:ext cx="2952328" cy="229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nalysis of dissipative &amp;lt;sup&amp;gt;15&amp;lt;/sup&amp;gt;O+2&amp;amp;alpha;+n events.">
            <a:hlinkClick r:id="rId4" tooltip="Analysis of dissipative &lt;sup&gt;15&lt;/sup&gt;O+2&amp;alpha;+n events. The experimental (dots) distribution is compared to the calculated ones (lines) according to different emission sequences, neutron being from left to right the first, second or last emitted particle.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9613"/>
            <a:ext cx="32004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47864" y="2564904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hangingPunct="0">
              <a:buClrTx/>
              <a:buSzTx/>
            </a:pPr>
            <a:r>
              <a:rPr lang="it-IT" altLang="it-IT" sz="2000" dirty="0">
                <a:solidFill>
                  <a:srgbClr val="000000"/>
                </a:solidFill>
                <a:latin typeface="+mn-lt"/>
                <a:cs typeface="Arial" charset="0"/>
              </a:rPr>
              <a:t>E</a:t>
            </a:r>
            <a:r>
              <a:rPr lang="it-IT" altLang="it-IT" sz="2000" dirty="0" smtClean="0">
                <a:solidFill>
                  <a:srgbClr val="000000"/>
                </a:solidFill>
                <a:latin typeface="+mn-lt"/>
                <a:cs typeface="Arial" charset="0"/>
              </a:rPr>
              <a:t>mission </a:t>
            </a:r>
            <a:r>
              <a:rPr lang="it-IT" altLang="it-IT" sz="2000" dirty="0">
                <a:solidFill>
                  <a:srgbClr val="000000"/>
                </a:solidFill>
                <a:latin typeface="+mn-lt"/>
                <a:cs typeface="Arial" charset="0"/>
              </a:rPr>
              <a:t>channels involving </a:t>
            </a:r>
            <a:r>
              <a:rPr lang="it-IT" altLang="it-IT" sz="2000" b="1" dirty="0">
                <a:solidFill>
                  <a:srgbClr val="000000"/>
                </a:solidFill>
                <a:latin typeface="+mn-lt"/>
                <a:cs typeface="Arial" charset="0"/>
              </a:rPr>
              <a:t>multiple α–particles are 20% to 40% more probable </a:t>
            </a:r>
            <a:r>
              <a:rPr lang="it-IT" altLang="it-IT" sz="2000" dirty="0">
                <a:solidFill>
                  <a:srgbClr val="000000"/>
                </a:solidFill>
                <a:latin typeface="+mn-lt"/>
                <a:cs typeface="Arial" charset="0"/>
              </a:rPr>
              <a:t>than expected from a purely statistical behavior.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4221088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000" dirty="0">
                <a:solidFill>
                  <a:srgbClr val="000000"/>
                </a:solidFill>
                <a:latin typeface="Symbol" panose="05050102010706020507" pitchFamily="18" charset="2"/>
                <a:cs typeface="Arial" charset="0"/>
              </a:rPr>
              <a:t>a</a:t>
            </a:r>
            <a:r>
              <a:rPr lang="it-IT" altLang="it-IT" sz="2000" dirty="0" smtClean="0">
                <a:solidFill>
                  <a:srgbClr val="000000"/>
                </a:solidFill>
                <a:latin typeface="+mn-lt"/>
                <a:cs typeface="Arial" charset="0"/>
              </a:rPr>
              <a:t> correlations </a:t>
            </a:r>
            <a:r>
              <a:rPr lang="it-IT" altLang="it-IT" sz="2000" dirty="0">
                <a:solidFill>
                  <a:srgbClr val="000000"/>
                </a:solidFill>
                <a:latin typeface="+mn-lt"/>
                <a:cs typeface="Arial" charset="0"/>
              </a:rPr>
              <a:t>indicates a sequential process with a clear </a:t>
            </a:r>
            <a:r>
              <a:rPr lang="it-IT" altLang="it-IT" sz="2000" b="1" dirty="0">
                <a:solidFill>
                  <a:srgbClr val="000000"/>
                </a:solidFill>
                <a:latin typeface="+mn-lt"/>
                <a:cs typeface="Arial" charset="0"/>
              </a:rPr>
              <a:t>hierarchy in the emission </a:t>
            </a:r>
            <a:r>
              <a:rPr lang="it-IT" altLang="it-IT" sz="2000" b="1" dirty="0" smtClean="0">
                <a:solidFill>
                  <a:srgbClr val="000000"/>
                </a:solidFill>
                <a:latin typeface="+mn-lt"/>
                <a:cs typeface="Arial" charset="0"/>
              </a:rPr>
              <a:t>sequence</a:t>
            </a:r>
            <a:r>
              <a:rPr lang="it-IT" altLang="it-IT" sz="2000" dirty="0" smtClean="0">
                <a:solidFill>
                  <a:srgbClr val="000000"/>
                </a:solidFill>
                <a:latin typeface="+mn-lt"/>
                <a:cs typeface="Arial" charset="0"/>
              </a:rPr>
              <a:t>.</a:t>
            </a:r>
            <a:endParaRPr lang="it-IT" sz="20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4901679"/>
            <a:ext cx="568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000" dirty="0">
                <a:solidFill>
                  <a:srgbClr val="000000"/>
                </a:solidFill>
                <a:latin typeface="+mn-lt"/>
                <a:cs typeface="Arial" charset="0"/>
              </a:rPr>
              <a:t>The </a:t>
            </a:r>
            <a:r>
              <a:rPr lang="it-IT" altLang="it-IT" sz="2000" dirty="0" smtClean="0">
                <a:solidFill>
                  <a:srgbClr val="000000"/>
                </a:solidFill>
                <a:latin typeface="+mn-lt"/>
                <a:cs typeface="Arial" charset="0"/>
              </a:rPr>
              <a:t>results show </a:t>
            </a:r>
            <a:r>
              <a:rPr lang="it-IT" altLang="it-IT" sz="2000" dirty="0">
                <a:solidFill>
                  <a:srgbClr val="000000"/>
                </a:solidFill>
                <a:latin typeface="+mn-lt"/>
                <a:cs typeface="Arial" charset="0"/>
              </a:rPr>
              <a:t>that </a:t>
            </a:r>
            <a:r>
              <a:rPr lang="it-IT" altLang="it-IT" sz="2000" b="1" dirty="0">
                <a:solidFill>
                  <a:srgbClr val="000000"/>
                </a:solidFill>
                <a:latin typeface="+mn-lt"/>
                <a:cs typeface="Arial" charset="0"/>
              </a:rPr>
              <a:t>cluster structures persist </a:t>
            </a:r>
            <a:r>
              <a:rPr lang="it-IT" altLang="it-IT" sz="2000" dirty="0">
                <a:solidFill>
                  <a:srgbClr val="000000"/>
                </a:solidFill>
                <a:latin typeface="+mn-lt"/>
                <a:cs typeface="Arial" charset="0"/>
              </a:rPr>
              <a:t>for </a:t>
            </a:r>
            <a:r>
              <a:rPr lang="it-IT" altLang="it-IT" sz="2000" b="1" baseline="30000" dirty="0">
                <a:solidFill>
                  <a:srgbClr val="000000"/>
                </a:solidFill>
                <a:latin typeface="+mn-lt"/>
                <a:cs typeface="Arial" charset="0"/>
              </a:rPr>
              <a:t>24</a:t>
            </a:r>
            <a:r>
              <a:rPr lang="it-IT" altLang="it-IT" sz="2000" b="1" dirty="0">
                <a:solidFill>
                  <a:srgbClr val="000000"/>
                </a:solidFill>
                <a:latin typeface="+mn-lt"/>
                <a:cs typeface="Arial" charset="0"/>
              </a:rPr>
              <a:t>Mg and/or </a:t>
            </a:r>
            <a:r>
              <a:rPr lang="it-IT" altLang="it-IT" sz="2000" b="1" baseline="30000" dirty="0">
                <a:solidFill>
                  <a:srgbClr val="000000"/>
                </a:solidFill>
                <a:latin typeface="+mn-lt"/>
                <a:cs typeface="Arial" charset="0"/>
              </a:rPr>
              <a:t>20</a:t>
            </a:r>
            <a:r>
              <a:rPr lang="it-IT" altLang="it-IT" sz="2000" b="1" dirty="0">
                <a:solidFill>
                  <a:srgbClr val="000000"/>
                </a:solidFill>
                <a:latin typeface="+mn-lt"/>
                <a:cs typeface="Arial" charset="0"/>
              </a:rPr>
              <a:t>Ne</a:t>
            </a:r>
            <a:r>
              <a:rPr lang="it-IT" altLang="it-IT" sz="2000" dirty="0">
                <a:solidFill>
                  <a:srgbClr val="000000"/>
                </a:solidFill>
                <a:latin typeface="+mn-lt"/>
                <a:cs typeface="Arial" charset="0"/>
              </a:rPr>
              <a:t>, at excitation energies well above the energy threshold for disintegration into </a:t>
            </a:r>
            <a:r>
              <a:rPr lang="it-IT" altLang="it-IT" sz="2000" dirty="0" smtClean="0">
                <a:solidFill>
                  <a:srgbClr val="000000"/>
                </a:solidFill>
                <a:latin typeface="+mn-lt"/>
                <a:cs typeface="Arial" charset="0"/>
              </a:rPr>
              <a:t>α’s.</a:t>
            </a:r>
            <a:endParaRPr lang="it-IT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3789040"/>
            <a:ext cx="26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it-IT" b="1" dirty="0" smtClean="0">
                <a:solidFill>
                  <a:schemeClr val="tx1"/>
                </a:solidFill>
                <a:latin typeface="+mn-lt"/>
              </a:rPr>
              <a:t>n-</a:t>
            </a:r>
            <a:r>
              <a:rPr lang="it-IT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r>
              <a:rPr lang="it-IT" b="1" dirty="0" smtClean="0">
                <a:solidFill>
                  <a:schemeClr val="tx1"/>
                </a:solidFill>
                <a:latin typeface="+mn-lt"/>
              </a:rPr>
              <a:t>-</a:t>
            </a:r>
            <a:r>
              <a:rPr lang="it-IT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r>
              <a:rPr lang="it-IT" b="1" dirty="0" smtClean="0">
                <a:solidFill>
                  <a:schemeClr val="tx1"/>
                </a:solidFill>
                <a:latin typeface="+mn-lt"/>
              </a:rPr>
              <a:t>       </a:t>
            </a:r>
            <a:r>
              <a:rPr lang="it-IT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r>
              <a:rPr lang="it-IT" b="1" dirty="0" smtClean="0">
                <a:solidFill>
                  <a:schemeClr val="tx1"/>
                </a:solidFill>
                <a:latin typeface="+mn-lt"/>
              </a:rPr>
              <a:t>-n-</a:t>
            </a:r>
            <a:r>
              <a:rPr lang="it-IT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r>
              <a:rPr lang="it-IT" b="1" dirty="0" smtClean="0">
                <a:solidFill>
                  <a:schemeClr val="tx1"/>
                </a:solidFill>
                <a:latin typeface="+mn-lt"/>
              </a:rPr>
              <a:t>      </a:t>
            </a:r>
            <a:r>
              <a:rPr lang="it-IT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r>
              <a:rPr lang="it-IT" b="1" dirty="0" smtClean="0">
                <a:solidFill>
                  <a:schemeClr val="tx1"/>
                </a:solidFill>
                <a:latin typeface="+mn-lt"/>
              </a:rPr>
              <a:t>-</a:t>
            </a:r>
            <a:r>
              <a:rPr lang="it-IT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r>
              <a:rPr lang="it-IT" b="1" dirty="0" smtClean="0">
                <a:solidFill>
                  <a:schemeClr val="tx1"/>
                </a:solidFill>
                <a:latin typeface="+mn-lt"/>
              </a:rPr>
              <a:t>-n</a:t>
            </a:r>
            <a:endParaRPr lang="it-IT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464" y="1268760"/>
            <a:ext cx="65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 smtClean="0">
                <a:solidFill>
                  <a:srgbClr val="008000"/>
                </a:solidFill>
                <a:latin typeface="+mn-lt"/>
              </a:rPr>
              <a:t>L. </a:t>
            </a:r>
            <a:r>
              <a:rPr lang="it-IT" sz="2000" b="1" i="1" dirty="0">
                <a:solidFill>
                  <a:srgbClr val="008000"/>
                </a:solidFill>
                <a:latin typeface="+mn-lt"/>
              </a:rPr>
              <a:t>Morelli et </a:t>
            </a:r>
            <a:r>
              <a:rPr lang="it-IT" sz="2000" b="1" i="1" dirty="0" smtClean="0">
                <a:solidFill>
                  <a:srgbClr val="008000"/>
                </a:solidFill>
                <a:latin typeface="+mn-lt"/>
              </a:rPr>
              <a:t>al. </a:t>
            </a:r>
            <a:r>
              <a:rPr lang="it-IT" sz="2000" b="1" i="1" dirty="0">
                <a:solidFill>
                  <a:srgbClr val="008000"/>
                </a:solidFill>
                <a:latin typeface="+mn-lt"/>
              </a:rPr>
              <a:t>2014 J. Phys. G: Nucl. Part. Phys. 41 075107</a:t>
            </a:r>
          </a:p>
          <a:p>
            <a:r>
              <a:rPr lang="it-IT" sz="2000" b="1" i="1" dirty="0" smtClean="0">
                <a:solidFill>
                  <a:srgbClr val="008000"/>
                </a:solidFill>
                <a:latin typeface="+mn-lt"/>
              </a:rPr>
              <a:t>L. </a:t>
            </a:r>
            <a:r>
              <a:rPr lang="it-IT" sz="2000" b="1" i="1" dirty="0">
                <a:solidFill>
                  <a:srgbClr val="008000"/>
                </a:solidFill>
                <a:latin typeface="+mn-lt"/>
              </a:rPr>
              <a:t>Morelli et </a:t>
            </a:r>
            <a:r>
              <a:rPr lang="it-IT" sz="2000" b="1" i="1" dirty="0" smtClean="0">
                <a:solidFill>
                  <a:srgbClr val="008000"/>
                </a:solidFill>
                <a:latin typeface="+mn-lt"/>
              </a:rPr>
              <a:t>al. </a:t>
            </a:r>
            <a:r>
              <a:rPr lang="it-IT" sz="2000" b="1" i="1" dirty="0">
                <a:solidFill>
                  <a:srgbClr val="008000"/>
                </a:solidFill>
                <a:latin typeface="+mn-lt"/>
              </a:rPr>
              <a:t>2014 J. Phys. G: Nucl. Part. Phys. 41 075108</a:t>
            </a:r>
          </a:p>
        </p:txBody>
      </p:sp>
      <p:sp>
        <p:nvSpPr>
          <p:cNvPr id="4" name="Rectangle 3"/>
          <p:cNvSpPr/>
          <p:nvPr/>
        </p:nvSpPr>
        <p:spPr>
          <a:xfrm>
            <a:off x="252291" y="6125815"/>
            <a:ext cx="8496173" cy="61555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Referee Report</a:t>
            </a:r>
            <a:r>
              <a:rPr lang="en-US" sz="1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…very 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nice paper and I believe it can be accepted almost as it is. The presentation is </a:t>
            </a:r>
            <a:r>
              <a:rPr lang="en-US" sz="14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excellent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 the paper reports on a </a:t>
            </a:r>
            <a:r>
              <a:rPr lang="en-US" sz="14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timely topic</a:t>
            </a:r>
            <a:r>
              <a:rPr lang="en-US" dirty="0">
                <a:solidFill>
                  <a:srgbClr val="FF0000"/>
                </a:solidFill>
              </a:rPr>
              <a:t>. </a:t>
            </a:r>
            <a:endParaRPr lang="it-IT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32240" y="1136937"/>
            <a:ext cx="2679106" cy="1086959"/>
            <a:chOff x="6472381" y="1136938"/>
            <a:chExt cx="2679106" cy="1086959"/>
          </a:xfrm>
        </p:grpSpPr>
        <p:pic>
          <p:nvPicPr>
            <p:cNvPr id="12" name="Picture 53" descr="P1010034"/>
            <p:cNvPicPr>
              <a:picLocks noChangeAspect="1" noChangeArrowheads="1"/>
            </p:cNvPicPr>
            <p:nvPr/>
          </p:nvPicPr>
          <p:blipFill rotWithShape="1">
            <a:blip r:embed="rId6"/>
            <a:srcRect t="26187"/>
            <a:stretch/>
          </p:blipFill>
          <p:spPr bwMode="auto">
            <a:xfrm>
              <a:off x="6472381" y="1136938"/>
              <a:ext cx="2164115" cy="1086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CasellaDiTesto 2"/>
            <p:cNvSpPr txBox="1"/>
            <p:nvPr/>
          </p:nvSpPr>
          <p:spPr>
            <a:xfrm>
              <a:off x="6472381" y="1854565"/>
              <a:ext cx="2679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GARFIELD +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RCo</a:t>
              </a: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51920" y="2092786"/>
            <a:ext cx="2217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baseline="30000" dirty="0" smtClean="0">
                <a:solidFill>
                  <a:srgbClr val="C00000"/>
                </a:solidFill>
                <a:latin typeface="+mn-lt"/>
              </a:rPr>
              <a:t>12</a:t>
            </a:r>
            <a:r>
              <a:rPr lang="it-IT" sz="2000" b="1" dirty="0" smtClean="0">
                <a:solidFill>
                  <a:srgbClr val="C00000"/>
                </a:solidFill>
                <a:latin typeface="+mn-lt"/>
              </a:rPr>
              <a:t>C + </a:t>
            </a:r>
            <a:r>
              <a:rPr lang="it-IT" sz="2000" b="1" baseline="30000" dirty="0" smtClean="0">
                <a:solidFill>
                  <a:srgbClr val="C00000"/>
                </a:solidFill>
                <a:latin typeface="+mn-lt"/>
              </a:rPr>
              <a:t>12</a:t>
            </a:r>
            <a:r>
              <a:rPr lang="it-IT" sz="2000" b="1" dirty="0" smtClean="0">
                <a:solidFill>
                  <a:srgbClr val="C00000"/>
                </a:solidFill>
                <a:latin typeface="+mn-lt"/>
              </a:rPr>
              <a:t>C @ 95 </a:t>
            </a:r>
            <a:r>
              <a:rPr lang="it-IT" sz="2000" b="1" dirty="0" err="1" smtClean="0">
                <a:solidFill>
                  <a:srgbClr val="C00000"/>
                </a:solidFill>
                <a:latin typeface="+mn-lt"/>
              </a:rPr>
              <a:t>MeV</a:t>
            </a:r>
            <a:endParaRPr lang="it-IT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499319"/>
            <a:ext cx="7723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it-IT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it-IT" altLang="it-IT" sz="1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The </a:t>
            </a:r>
            <a:r>
              <a:rPr lang="it-IT" altLang="it-IT" sz="16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failure</a:t>
            </a:r>
            <a:r>
              <a:rPr lang="it-IT" altLang="it-IT" sz="1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of </a:t>
            </a:r>
            <a:r>
              <a:rPr lang="it-IT" altLang="it-IT" sz="16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Bohr's</a:t>
            </a:r>
            <a:r>
              <a:rPr lang="it-IT" altLang="it-IT" sz="1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compound </a:t>
            </a:r>
            <a:r>
              <a:rPr lang="it-IT" altLang="it-IT" sz="16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nucleus</a:t>
            </a:r>
            <a:r>
              <a:rPr lang="it-IT" altLang="it-IT" sz="1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 </a:t>
            </a:r>
            <a:r>
              <a:rPr lang="it-IT" altLang="it-IT" sz="16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theory</a:t>
            </a:r>
            <a:r>
              <a:rPr lang="it-IT" altLang="it-IT" sz="1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it-IT" altLang="it-IT" sz="16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reveals</a:t>
            </a:r>
            <a:r>
              <a:rPr lang="it-IT" altLang="it-IT" sz="1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 </a:t>
            </a:r>
            <a:r>
              <a:rPr lang="it-IT" altLang="it-IT" sz="16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Unexpected</a:t>
            </a:r>
            <a:r>
              <a:rPr lang="it-IT" altLang="it-IT" sz="1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  α–</a:t>
            </a:r>
            <a:r>
              <a:rPr lang="it-IT" altLang="it-IT" sz="16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particle</a:t>
            </a:r>
            <a:r>
              <a:rPr lang="it-IT" altLang="it-IT" sz="1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it-IT" altLang="it-IT" sz="16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structures</a:t>
            </a:r>
            <a:r>
              <a:rPr lang="it-IT" altLang="it-IT" sz="1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in </a:t>
            </a:r>
            <a:r>
              <a:rPr lang="it-IT" altLang="it-IT" sz="1600" b="1" baseline="30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12</a:t>
            </a:r>
            <a:r>
              <a:rPr lang="it-IT" altLang="it-IT" sz="1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C+</a:t>
            </a:r>
            <a:r>
              <a:rPr lang="it-IT" altLang="it-IT" sz="1600" b="1" baseline="30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12</a:t>
            </a:r>
            <a:r>
              <a:rPr lang="it-IT" altLang="it-IT" sz="1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C </a:t>
            </a:r>
            <a:r>
              <a:rPr lang="it-IT" altLang="it-IT" sz="16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reactions</a:t>
            </a:r>
            <a:r>
              <a:rPr lang="it-IT" altLang="it-IT" sz="1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endParaRPr lang="it-IT" altLang="it-IT" sz="1600" dirty="0" smtClean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cxnSp>
        <p:nvCxnSpPr>
          <p:cNvPr id="17" name="Connettore 1 8"/>
          <p:cNvCxnSpPr/>
          <p:nvPr/>
        </p:nvCxnSpPr>
        <p:spPr bwMode="auto">
          <a:xfrm>
            <a:off x="-27114" y="636185"/>
            <a:ext cx="9171114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5" r="7994"/>
          <a:stretch/>
        </p:blipFill>
        <p:spPr>
          <a:xfrm>
            <a:off x="1115616" y="1844824"/>
            <a:ext cx="6975743" cy="4162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Oval 13"/>
          <p:cNvSpPr/>
          <p:nvPr/>
        </p:nvSpPr>
        <p:spPr bwMode="auto">
          <a:xfrm>
            <a:off x="3347864" y="2631448"/>
            <a:ext cx="2880320" cy="58152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040052" y="4010240"/>
            <a:ext cx="2700300" cy="56479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259632" y="4293096"/>
            <a:ext cx="914400" cy="53657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1 10"/>
          <p:cNvCxnSpPr/>
          <p:nvPr/>
        </p:nvCxnSpPr>
        <p:spPr bwMode="auto">
          <a:xfrm>
            <a:off x="-27114" y="636185"/>
            <a:ext cx="9171114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ttangolo 2"/>
          <p:cNvSpPr/>
          <p:nvPr/>
        </p:nvSpPr>
        <p:spPr>
          <a:xfrm>
            <a:off x="323528" y="25460"/>
            <a:ext cx="7944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Pre-equilibrium</a:t>
            </a:r>
            <a:r>
              <a:rPr lang="it-IT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it-IT" sz="28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emission</a:t>
            </a:r>
            <a:r>
              <a:rPr lang="it-IT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it-IT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and </a:t>
            </a:r>
            <a:r>
              <a:rPr lang="it-IT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a</a:t>
            </a:r>
            <a:r>
              <a:rPr lang="it-IT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-</a:t>
            </a:r>
            <a:r>
              <a:rPr lang="it-IT" sz="28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clustering</a:t>
            </a:r>
            <a:r>
              <a:rPr lang="it-IT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in nuclei</a:t>
            </a:r>
          </a:p>
        </p:txBody>
      </p:sp>
      <p:pic>
        <p:nvPicPr>
          <p:cNvPr id="19" name="Immagine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1579">
            <a:off x="8233568" y="-122606"/>
            <a:ext cx="1043818" cy="73976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itolo 1"/>
          <p:cNvSpPr txBox="1">
            <a:spLocks/>
          </p:cNvSpPr>
          <p:nvPr/>
        </p:nvSpPr>
        <p:spPr>
          <a:xfrm>
            <a:off x="179512" y="836712"/>
            <a:ext cx="3779256" cy="659105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16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O + </a:t>
            </a:r>
            <a:r>
              <a:rPr kumimoji="0" lang="it-IT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65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Cu  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E</a:t>
            </a:r>
            <a:r>
              <a:rPr kumimoji="0" lang="it-IT" sz="18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b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= 256 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MeV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(16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MeV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/u)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</a:br>
            <a:r>
              <a:rPr kumimoji="0" lang="it-IT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19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F + </a:t>
            </a:r>
            <a:r>
              <a:rPr kumimoji="0" lang="it-IT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62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Ni  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E</a:t>
            </a:r>
            <a:r>
              <a:rPr kumimoji="0" lang="it-IT" sz="18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b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= 304 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MeV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(16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MeV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/u)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" name="CasellaDiTesto 33"/>
          <p:cNvSpPr txBox="1"/>
          <p:nvPr/>
        </p:nvSpPr>
        <p:spPr>
          <a:xfrm>
            <a:off x="3995937" y="858778"/>
            <a:ext cx="20941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it-IT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it-IT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CN </a:t>
            </a:r>
            <a:r>
              <a:rPr lang="it-IT" sz="1200" b="1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81</a:t>
            </a:r>
            <a:r>
              <a:rPr lang="it-IT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Rb*  E*(</a:t>
            </a:r>
            <a:r>
              <a:rPr lang="it-IT" sz="1200" b="1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16</a:t>
            </a:r>
            <a:r>
              <a:rPr lang="it-IT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O) = 209 </a:t>
            </a:r>
            <a:r>
              <a:rPr lang="it-IT" sz="12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MeV</a:t>
            </a:r>
            <a:endParaRPr lang="it-IT" sz="1200" b="1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it-IT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                  E*(</a:t>
            </a:r>
            <a:r>
              <a:rPr lang="it-IT" sz="1200" b="1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19</a:t>
            </a:r>
            <a:r>
              <a:rPr lang="it-IT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F) = 240 </a:t>
            </a:r>
            <a:r>
              <a:rPr lang="it-IT" sz="12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MeV</a:t>
            </a:r>
            <a:endParaRPr lang="it-IT" sz="12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24" name="CasellaDiTesto 35"/>
          <p:cNvSpPr txBox="1"/>
          <p:nvPr/>
        </p:nvSpPr>
        <p:spPr>
          <a:xfrm>
            <a:off x="35496" y="1556792"/>
            <a:ext cx="6336704" cy="1815882"/>
          </a:xfrm>
          <a:prstGeom prst="rect">
            <a:avLst/>
          </a:prstGeom>
          <a:solidFill>
            <a:sysClr val="window" lastClr="FFFFFF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T</a:t>
            </a: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o compare 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the light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charged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particles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emitted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 in </a:t>
            </a:r>
            <a:r>
              <a:rPr kumimoji="0" lang="it-IT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two</a:t>
            </a: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 fusion </a:t>
            </a:r>
            <a:r>
              <a:rPr kumimoji="0" lang="it-IT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reactions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: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studying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 the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possible</a:t>
            </a:r>
            <a:r>
              <a:rPr lang="it-IT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evidence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 of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effects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 of </a:t>
            </a: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itchFamily="18" charset="2"/>
              </a:rPr>
              <a:t>a-</a:t>
            </a: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cluster </a:t>
            </a:r>
            <a:r>
              <a:rPr kumimoji="0" lang="it-IT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structure</a:t>
            </a: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in</a:t>
            </a:r>
            <a:r>
              <a:rPr kumimoji="0" lang="it-IT" sz="16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the </a:t>
            </a:r>
            <a:r>
              <a:rPr kumimoji="0" lang="it-IT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projectile</a:t>
            </a: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(</a:t>
            </a:r>
            <a:r>
              <a:rPr kumimoji="0" lang="it-IT" sz="1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16</a:t>
            </a: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O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).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The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two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systems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have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 the </a:t>
            </a:r>
            <a:r>
              <a:rPr kumimoji="0" lang="it-IT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same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it-IT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projectile</a:t>
            </a: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it-IT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velocity</a:t>
            </a:r>
            <a:endParaRPr kumimoji="0" lang="it-IT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                     </a:t>
            </a: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 </a:t>
            </a:r>
            <a:r>
              <a:rPr kumimoji="0" lang="it-IT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same</a:t>
            </a: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 </a:t>
            </a:r>
            <a:r>
              <a:rPr kumimoji="0" lang="it-IT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pre-equilibrium</a:t>
            </a: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 </a:t>
            </a:r>
            <a:r>
              <a:rPr kumimoji="0" lang="it-IT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expected</a:t>
            </a:r>
            <a:endParaRPr kumimoji="0" lang="it-IT" sz="1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sym typeface="Wingdings" panose="05000000000000000000" pitchFamily="2" charset="2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600" kern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The data </a:t>
            </a:r>
            <a:r>
              <a:rPr lang="it-IT" sz="1600" kern="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have</a:t>
            </a:r>
            <a:r>
              <a:rPr lang="it-IT" sz="1600" kern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it-IT" sz="1600" kern="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been</a:t>
            </a:r>
            <a:r>
              <a:rPr lang="it-IT" sz="1600" kern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it-IT" sz="1600" kern="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compared</a:t>
            </a:r>
            <a:r>
              <a:rPr lang="it-IT" sz="1600" kern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 with </a:t>
            </a:r>
            <a:r>
              <a:rPr lang="it-IT" sz="1600" b="1" kern="0" noProof="0" dirty="0" err="1" smtClean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Hybrid</a:t>
            </a:r>
            <a:r>
              <a:rPr lang="it-IT" sz="1600" b="1" kern="0" noProof="0" dirty="0" smtClean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it-IT" sz="1600" b="1" kern="0" noProof="0" dirty="0" err="1" smtClean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exciton</a:t>
            </a:r>
            <a:r>
              <a:rPr lang="it-IT" sz="1600" b="1" kern="0" noProof="0" dirty="0" smtClean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 Model </a:t>
            </a:r>
            <a:r>
              <a:rPr lang="it-IT" sz="1600" kern="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calculations</a:t>
            </a:r>
            <a:r>
              <a:rPr lang="it-IT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it-IT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with the </a:t>
            </a:r>
            <a:r>
              <a:rPr lang="it-IT" sz="16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inclusion</a:t>
            </a:r>
            <a:r>
              <a:rPr lang="it-IT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 of </a:t>
            </a:r>
            <a:r>
              <a:rPr lang="it-IT" sz="16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projectile</a:t>
            </a:r>
            <a:r>
              <a:rPr lang="it-IT" sz="1600" kern="0" dirty="0" smtClean="0">
                <a:solidFill>
                  <a:srgbClr val="1F497D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it-IT" sz="1600" b="1" kern="0" dirty="0" smtClean="0">
                <a:solidFill>
                  <a:srgbClr val="C0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a</a:t>
            </a:r>
            <a:r>
              <a:rPr lang="it-IT" sz="1600" b="1" kern="0" dirty="0" smtClean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-clusters</a:t>
            </a:r>
            <a:r>
              <a:rPr lang="it-IT" sz="1600" kern="0" dirty="0" smtClean="0">
                <a:solidFill>
                  <a:srgbClr val="1F497D"/>
                </a:solidFill>
                <a:latin typeface="Calibri"/>
                <a:sym typeface="Wingdings" panose="05000000000000000000" pitchFamily="2" charset="2"/>
              </a:rPr>
              <a:t>  </a:t>
            </a:r>
            <a:r>
              <a:rPr lang="it-IT" sz="1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pre-formation</a:t>
            </a:r>
            <a:r>
              <a:rPr lang="it-IT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it-IT" sz="16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probability</a:t>
            </a:r>
            <a:endParaRPr kumimoji="0" lang="it-IT" sz="160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940152" y="764704"/>
            <a:ext cx="3290818" cy="1800200"/>
            <a:chOff x="763449" y="405805"/>
            <a:chExt cx="3599008" cy="2180727"/>
          </a:xfrm>
        </p:grpSpPr>
        <p:grpSp>
          <p:nvGrpSpPr>
            <p:cNvPr id="26" name="Gruppo 13"/>
            <p:cNvGrpSpPr/>
            <p:nvPr/>
          </p:nvGrpSpPr>
          <p:grpSpPr>
            <a:xfrm>
              <a:off x="1054702" y="970434"/>
              <a:ext cx="3168569" cy="1616098"/>
              <a:chOff x="4999703" y="235713"/>
              <a:chExt cx="3557587" cy="1814513"/>
            </a:xfrm>
          </p:grpSpPr>
          <p:graphicFrame>
            <p:nvGraphicFramePr>
              <p:cNvPr id="28" name="Oggetto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38023637"/>
                  </p:ext>
                </p:extLst>
              </p:nvPr>
            </p:nvGraphicFramePr>
            <p:xfrm>
              <a:off x="4999703" y="235713"/>
              <a:ext cx="3557587" cy="18145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38" name="Acrobat Document" r:id="rId4" imgW="8523000" imgH="4347000" progId="AcroExch.Document.7">
                      <p:embed/>
                    </p:oleObj>
                  </mc:Choice>
                  <mc:Fallback>
                    <p:oleObj name="Acrobat Document" r:id="rId4" imgW="8523000" imgH="4347000" progId="AcroExch.Document.7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99703" y="235713"/>
                            <a:ext cx="3557587" cy="18145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" name="Ovale 15"/>
              <p:cNvSpPr/>
              <p:nvPr/>
            </p:nvSpPr>
            <p:spPr>
              <a:xfrm>
                <a:off x="7333013" y="1140305"/>
                <a:ext cx="130628" cy="142504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0" name="Ovale 16"/>
              <p:cNvSpPr/>
              <p:nvPr/>
            </p:nvSpPr>
            <p:spPr>
              <a:xfrm rot="19479205">
                <a:off x="6871598" y="1065010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1" name="Ovale 17"/>
              <p:cNvSpPr/>
              <p:nvPr/>
            </p:nvSpPr>
            <p:spPr>
              <a:xfrm>
                <a:off x="7035350" y="1694200"/>
                <a:ext cx="65314" cy="71252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2" name="Ovale 18"/>
              <p:cNvSpPr/>
              <p:nvPr/>
            </p:nvSpPr>
            <p:spPr>
              <a:xfrm>
                <a:off x="6415875" y="1739725"/>
                <a:ext cx="65314" cy="71252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3" name="Ovale 19"/>
              <p:cNvSpPr/>
              <p:nvPr/>
            </p:nvSpPr>
            <p:spPr>
              <a:xfrm>
                <a:off x="7542025" y="1583375"/>
                <a:ext cx="65314" cy="71252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cxnSp>
            <p:nvCxnSpPr>
              <p:cNvPr id="34" name="Connettore 2 20"/>
              <p:cNvCxnSpPr/>
              <p:nvPr/>
            </p:nvCxnSpPr>
            <p:spPr>
              <a:xfrm flipV="1">
                <a:off x="6761356" y="1211556"/>
                <a:ext cx="571657" cy="230526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5" name="Connettore 1 21"/>
              <p:cNvCxnSpPr/>
              <p:nvPr/>
            </p:nvCxnSpPr>
            <p:spPr>
              <a:xfrm flipV="1">
                <a:off x="6761356" y="1119741"/>
                <a:ext cx="114456" cy="322340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dash"/>
              </a:ln>
              <a:effectLst/>
            </p:spPr>
          </p:cxnSp>
          <p:cxnSp>
            <p:nvCxnSpPr>
              <p:cNvPr id="36" name="Connettore 1 22"/>
              <p:cNvCxnSpPr>
                <a:endCxn id="33" idx="2"/>
              </p:cNvCxnSpPr>
              <p:nvPr/>
            </p:nvCxnSpPr>
            <p:spPr>
              <a:xfrm>
                <a:off x="6761356" y="1442081"/>
                <a:ext cx="780669" cy="176920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dash"/>
              </a:ln>
              <a:effectLst/>
            </p:spPr>
          </p:cxnSp>
          <p:cxnSp>
            <p:nvCxnSpPr>
              <p:cNvPr id="37" name="Connettore 1 23"/>
              <p:cNvCxnSpPr/>
              <p:nvPr/>
            </p:nvCxnSpPr>
            <p:spPr>
              <a:xfrm>
                <a:off x="6761356" y="1442081"/>
                <a:ext cx="273994" cy="252119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dash"/>
              </a:ln>
              <a:effectLst/>
            </p:spPr>
          </p:cxnSp>
          <p:cxnSp>
            <p:nvCxnSpPr>
              <p:cNvPr id="38" name="Connettore 1 24"/>
              <p:cNvCxnSpPr>
                <a:endCxn id="32" idx="7"/>
              </p:cNvCxnSpPr>
              <p:nvPr/>
            </p:nvCxnSpPr>
            <p:spPr>
              <a:xfrm flipH="1">
                <a:off x="6471624" y="1442081"/>
                <a:ext cx="289732" cy="308079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dash"/>
              </a:ln>
              <a:effectLst/>
            </p:spPr>
          </p:cxnSp>
        </p:grpSp>
        <p:sp>
          <p:nvSpPr>
            <p:cNvPr id="27" name="Rettangolo 25"/>
            <p:cNvSpPr/>
            <p:nvPr/>
          </p:nvSpPr>
          <p:spPr>
            <a:xfrm>
              <a:off x="763449" y="405805"/>
              <a:ext cx="3599008" cy="5858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0" cap="none" spc="0" normalizeH="0" baseline="0" noProof="0" dirty="0" smtClean="0">
                  <a:ln w="11430"/>
                  <a:solidFill>
                    <a:srgbClr val="FF99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  <a:reflection blurRad="6350" stA="50000" endA="300" endPos="50000" dist="60007" dir="5400000" sy="-100000" algn="bl" rotWithShape="0"/>
                  </a:effectLst>
                  <a:uLnTx/>
                  <a:uFillTx/>
                  <a:latin typeface="Calibri"/>
                </a:rPr>
                <a:t>GARFIELD (full) + </a:t>
              </a:r>
              <a:r>
                <a:rPr kumimoji="0" lang="it-IT" sz="2400" b="1" i="0" u="none" strike="noStrike" kern="0" cap="none" spc="0" normalizeH="0" baseline="0" noProof="0" dirty="0" err="1" smtClean="0">
                  <a:ln w="11430"/>
                  <a:solidFill>
                    <a:srgbClr val="FF99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  <a:reflection blurRad="6350" stA="50000" endA="300" endPos="50000" dist="60007" dir="5400000" sy="-100000" algn="bl" rotWithShape="0"/>
                  </a:effectLst>
                  <a:uLnTx/>
                  <a:uFillTx/>
                  <a:latin typeface="Calibri"/>
                </a:rPr>
                <a:t>RCo</a:t>
              </a:r>
              <a:endParaRPr kumimoji="0" lang="it-IT" sz="2400" b="1" i="0" u="none" strike="noStrike" kern="0" cap="none" spc="0" normalizeH="0" baseline="0" noProof="0" dirty="0" smtClean="0">
                <a:ln w="11430"/>
                <a:solidFill>
                  <a:srgbClr val="FF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Calibri"/>
              </a:endParaRPr>
            </a:p>
          </p:txBody>
        </p:sp>
      </p:grpSp>
      <p:sp>
        <p:nvSpPr>
          <p:cNvPr id="40" name="Curved Right Arrow 39"/>
          <p:cNvSpPr/>
          <p:nvPr/>
        </p:nvSpPr>
        <p:spPr>
          <a:xfrm>
            <a:off x="323528" y="3356992"/>
            <a:ext cx="365760" cy="464060"/>
          </a:xfrm>
          <a:prstGeom prst="curved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4261" y="3573016"/>
            <a:ext cx="4407819" cy="58477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the 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model </a:t>
            </a:r>
            <a:r>
              <a:rPr lang="it-I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would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suggest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an </a:t>
            </a:r>
            <a:r>
              <a:rPr lang="it-IT" sz="1600" b="1" dirty="0">
                <a:solidFill>
                  <a:srgbClr val="C00000"/>
                </a:solidFill>
                <a:latin typeface="Calibri"/>
              </a:rPr>
              <a:t>over production</a:t>
            </a:r>
            <a:r>
              <a:rPr lang="it-IT" sz="1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of</a:t>
            </a:r>
            <a:r>
              <a:rPr lang="it-IT" sz="1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b="1" dirty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it-IT" sz="16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it-IT" sz="1600" b="1" dirty="0" err="1">
                <a:solidFill>
                  <a:srgbClr val="C00000"/>
                </a:solidFill>
                <a:latin typeface="Calibri"/>
              </a:rPr>
              <a:t>particles</a:t>
            </a:r>
            <a:r>
              <a:rPr lang="it-IT" sz="1600" b="1" dirty="0">
                <a:solidFill>
                  <a:srgbClr val="C00000"/>
                </a:solidFill>
                <a:latin typeface="Calibri"/>
              </a:rPr>
              <a:t> 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only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in the case of </a:t>
            </a:r>
            <a:r>
              <a:rPr lang="it-IT" sz="1600" b="1" baseline="30000" dirty="0">
                <a:solidFill>
                  <a:srgbClr val="C00000"/>
                </a:solidFill>
                <a:latin typeface="Calibri"/>
              </a:rPr>
              <a:t>16</a:t>
            </a:r>
            <a:r>
              <a:rPr lang="it-IT" sz="1600" b="1" dirty="0">
                <a:solidFill>
                  <a:srgbClr val="C00000"/>
                </a:solidFill>
                <a:latin typeface="Calibri"/>
              </a:rPr>
              <a:t>O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induced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reaction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grpSp>
        <p:nvGrpSpPr>
          <p:cNvPr id="42" name="Gruppo 57"/>
          <p:cNvGrpSpPr/>
          <p:nvPr/>
        </p:nvGrpSpPr>
        <p:grpSpPr>
          <a:xfrm>
            <a:off x="5364088" y="3635203"/>
            <a:ext cx="1728192" cy="731009"/>
            <a:chOff x="242812" y="2337844"/>
            <a:chExt cx="3009021" cy="1602645"/>
          </a:xfrm>
        </p:grpSpPr>
        <p:sp>
          <p:nvSpPr>
            <p:cNvPr id="43" name="Line 7"/>
            <p:cNvSpPr>
              <a:spLocks noChangeShapeType="1"/>
            </p:cNvSpPr>
            <p:nvPr/>
          </p:nvSpPr>
          <p:spPr bwMode="auto">
            <a:xfrm>
              <a:off x="3251833" y="3940489"/>
              <a:ext cx="0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4" name="Rettangolo 25"/>
            <p:cNvSpPr/>
            <p:nvPr/>
          </p:nvSpPr>
          <p:spPr>
            <a:xfrm>
              <a:off x="242812" y="2720492"/>
              <a:ext cx="793680" cy="6179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16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O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5" name="Ovale 11"/>
            <p:cNvSpPr/>
            <p:nvPr/>
          </p:nvSpPr>
          <p:spPr>
            <a:xfrm>
              <a:off x="1069674" y="2765919"/>
              <a:ext cx="433206" cy="637406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46" name="Picture 4" descr="http://www.clker.com/cliparts/b/3/b/d/11971252702040963370chris_sharkot_ball.svg.h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5560" y="2864770"/>
              <a:ext cx="261040" cy="345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http://www.clker.com/cliparts/b/3/b/d/11971252702040963370chris_sharkot_ball.svg.h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2978" y="3180383"/>
              <a:ext cx="96573" cy="127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26" descr="Fig1b.bmp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8334" y="3119040"/>
              <a:ext cx="641431" cy="604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Рисунок 19" descr="Fig1а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9589" y="2337844"/>
              <a:ext cx="914339" cy="669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Parentesi graffa aperta 15"/>
            <p:cNvSpPr/>
            <p:nvPr/>
          </p:nvSpPr>
          <p:spPr>
            <a:xfrm>
              <a:off x="1858954" y="2337844"/>
              <a:ext cx="380440" cy="1467615"/>
            </a:xfrm>
            <a:prstGeom prst="leftBrace">
              <a:avLst>
                <a:gd name="adj1" fmla="val 26911"/>
                <a:gd name="adj2" fmla="val 49492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51" name="Picture 4" descr="http://www.clker.com/cliparts/b/3/b/d/11971252702040963370chris_sharkot_ball.svg.h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219" y="2534265"/>
              <a:ext cx="261040" cy="345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4" descr="http://www.clker.com/cliparts/b/3/b/d/11971252702040963370chris_sharkot_ball.svg.h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097" y="3388499"/>
              <a:ext cx="96573" cy="127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3" name="Picture 5" descr="O16"/>
          <p:cNvPicPr>
            <a:picLocks noChangeAspect="1" noChangeArrowheads="1"/>
          </p:cNvPicPr>
          <p:nvPr/>
        </p:nvPicPr>
        <p:blipFill>
          <a:blip r:embed="rId10" cstate="print"/>
          <a:srcRect t="53363" r="53897"/>
          <a:stretch>
            <a:fillRect/>
          </a:stretch>
        </p:blipFill>
        <p:spPr bwMode="auto">
          <a:xfrm>
            <a:off x="7351467" y="3573016"/>
            <a:ext cx="1396997" cy="80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53"/>
          <p:cNvSpPr/>
          <p:nvPr/>
        </p:nvSpPr>
        <p:spPr>
          <a:xfrm>
            <a:off x="6300192" y="3014074"/>
            <a:ext cx="282339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it-IT" sz="9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O.V. Fotina et al. </a:t>
            </a:r>
            <a:r>
              <a:rPr lang="it-IT" sz="9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Int</a:t>
            </a:r>
            <a:r>
              <a:rPr lang="it-IT" sz="9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. </a:t>
            </a:r>
            <a:r>
              <a:rPr lang="it-IT" sz="9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Journ</a:t>
            </a:r>
            <a:r>
              <a:rPr lang="it-IT" sz="9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. </a:t>
            </a:r>
            <a:r>
              <a:rPr lang="it-IT" sz="9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Mod</a:t>
            </a:r>
            <a:r>
              <a:rPr lang="it-IT" sz="9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. </a:t>
            </a:r>
            <a:r>
              <a:rPr lang="it-IT" sz="9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Phys</a:t>
            </a:r>
            <a:r>
              <a:rPr lang="it-IT" sz="9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. E19 (2010) 1134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it-IT" sz="9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D.O. </a:t>
            </a:r>
            <a:r>
              <a:rPr lang="it-IT" sz="9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Eremenkoet</a:t>
            </a:r>
            <a:r>
              <a:rPr lang="it-IT" sz="9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al. </a:t>
            </a:r>
            <a:r>
              <a:rPr lang="it-IT" sz="9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Phys</a:t>
            </a:r>
            <a:r>
              <a:rPr lang="it-IT" sz="9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it-IT" sz="9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Atom</a:t>
            </a:r>
            <a:r>
              <a:rPr lang="it-IT" sz="9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. </a:t>
            </a:r>
            <a:r>
              <a:rPr lang="it-IT" sz="9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Nucl</a:t>
            </a:r>
            <a:r>
              <a:rPr lang="it-IT" sz="9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. 65 (2002) 18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it-IT" sz="9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O.V. Fotina et al. </a:t>
            </a:r>
            <a:r>
              <a:rPr lang="it-IT" sz="9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Phys</a:t>
            </a:r>
            <a:r>
              <a:rPr lang="it-IT" sz="9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. </a:t>
            </a:r>
            <a:r>
              <a:rPr lang="it-IT" sz="9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Atom</a:t>
            </a:r>
            <a:r>
              <a:rPr lang="it-IT" sz="9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. </a:t>
            </a:r>
            <a:r>
              <a:rPr lang="it-IT" sz="9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Nucl</a:t>
            </a:r>
            <a:r>
              <a:rPr lang="it-IT" sz="9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. 73 (2010) 1317c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7503" y="4293096"/>
            <a:ext cx="5786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LCP </a:t>
            </a:r>
            <a:r>
              <a:rPr lang="it-IT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Angular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it-IT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distribution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and 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Energy </a:t>
            </a:r>
            <a:r>
              <a:rPr lang="it-IT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spectra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in </a:t>
            </a:r>
            <a:r>
              <a:rPr 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coincidence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with </a:t>
            </a:r>
            <a:r>
              <a:rPr 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Evaporation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 </a:t>
            </a:r>
            <a:r>
              <a:rPr 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Residues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, </a:t>
            </a:r>
            <a:r>
              <a:rPr 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detected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in the Ring </a:t>
            </a:r>
            <a:r>
              <a:rPr 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Counter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of GARFIELD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115616" y="4941168"/>
            <a:ext cx="2179781" cy="1722120"/>
            <a:chOff x="1064783" y="4371176"/>
            <a:chExt cx="2593569" cy="2082160"/>
          </a:xfrm>
        </p:grpSpPr>
        <p:pic>
          <p:nvPicPr>
            <p:cNvPr id="57" name="Picture 2" descr="E:\dee19F.png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783" y="4371176"/>
              <a:ext cx="2593569" cy="208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Ovale 28"/>
            <p:cNvSpPr/>
            <p:nvPr/>
          </p:nvSpPr>
          <p:spPr bwMode="auto">
            <a:xfrm rot="749302">
              <a:off x="1194321" y="5009067"/>
              <a:ext cx="568501" cy="929091"/>
            </a:xfrm>
            <a:prstGeom prst="ellips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9" name="Gruppo 41"/>
          <p:cNvGrpSpPr/>
          <p:nvPr/>
        </p:nvGrpSpPr>
        <p:grpSpPr>
          <a:xfrm>
            <a:off x="3707904" y="4941168"/>
            <a:ext cx="2611357" cy="1827082"/>
            <a:chOff x="599963" y="3645024"/>
            <a:chExt cx="4088287" cy="2720390"/>
          </a:xfrm>
        </p:grpSpPr>
        <p:pic>
          <p:nvPicPr>
            <p:cNvPr id="60" name="Picture 3" descr="E:\fast_slow19F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645024"/>
              <a:ext cx="4004682" cy="252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CasellaDiTesto 43"/>
            <p:cNvSpPr txBox="1"/>
            <p:nvPr/>
          </p:nvSpPr>
          <p:spPr>
            <a:xfrm>
              <a:off x="2843808" y="5949279"/>
              <a:ext cx="1529816" cy="416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it-IT" sz="1050" b="1" dirty="0" smtClean="0">
                  <a:solidFill>
                    <a:prstClr val="black"/>
                  </a:solidFill>
                  <a:latin typeface="Calibri"/>
                </a:rPr>
                <a:t>Slow (</a:t>
              </a:r>
              <a:r>
                <a:rPr lang="it-IT" sz="1050" b="1" dirty="0" err="1" smtClean="0">
                  <a:solidFill>
                    <a:prstClr val="black"/>
                  </a:solidFill>
                  <a:latin typeface="Calibri"/>
                </a:rPr>
                <a:t>ch</a:t>
              </a:r>
              <a:r>
                <a:rPr lang="it-IT" sz="1050" b="1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it-IT" sz="105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CasellaDiTesto 44"/>
            <p:cNvSpPr txBox="1"/>
            <p:nvPr/>
          </p:nvSpPr>
          <p:spPr>
            <a:xfrm rot="16200000">
              <a:off x="277108" y="4469062"/>
              <a:ext cx="1038236" cy="392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it-IT" sz="1000" b="1" dirty="0" smtClean="0">
                  <a:solidFill>
                    <a:prstClr val="black"/>
                  </a:solidFill>
                  <a:latin typeface="Calibri"/>
                </a:rPr>
                <a:t>Fast (</a:t>
              </a:r>
              <a:r>
                <a:rPr lang="it-IT" sz="1000" b="1" dirty="0" err="1" smtClean="0">
                  <a:solidFill>
                    <a:prstClr val="black"/>
                  </a:solidFill>
                  <a:latin typeface="Calibri"/>
                </a:rPr>
                <a:t>ch</a:t>
              </a:r>
              <a:r>
                <a:rPr lang="it-IT" sz="1000" b="1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it-IT" sz="1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CasellaDiTesto 45"/>
            <p:cNvSpPr txBox="1"/>
            <p:nvPr/>
          </p:nvSpPr>
          <p:spPr>
            <a:xfrm>
              <a:off x="3034385" y="5157192"/>
              <a:ext cx="6256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it-IT" sz="1600" b="1" smtClean="0">
                  <a:solidFill>
                    <a:srgbClr val="C00000"/>
                  </a:solidFill>
                  <a:latin typeface="Calibri"/>
                </a:rPr>
                <a:t>p, d,t</a:t>
              </a:r>
              <a:endParaRPr lang="it-IT" sz="1600" b="1">
                <a:solidFill>
                  <a:srgbClr val="C00000"/>
                </a:solidFill>
                <a:latin typeface="Calibri"/>
              </a:endParaRPr>
            </a:p>
          </p:txBody>
        </p:sp>
        <p:sp>
          <p:nvSpPr>
            <p:cNvPr id="64" name="CasellaDiTesto 46"/>
            <p:cNvSpPr txBox="1"/>
            <p:nvPr/>
          </p:nvSpPr>
          <p:spPr>
            <a:xfrm>
              <a:off x="3203847" y="4073882"/>
              <a:ext cx="715260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it-IT" sz="1600" b="1" baseline="30000" dirty="0" smtClean="0">
                  <a:solidFill>
                    <a:srgbClr val="C00000"/>
                  </a:solidFill>
                  <a:latin typeface="Calibri"/>
                </a:rPr>
                <a:t>3</a:t>
              </a:r>
              <a:r>
                <a:rPr lang="it-IT" sz="1600" b="1" dirty="0" smtClean="0">
                  <a:solidFill>
                    <a:srgbClr val="C00000"/>
                  </a:solidFill>
                  <a:latin typeface="Calibri"/>
                </a:rPr>
                <a:t>He, </a:t>
              </a:r>
              <a:r>
                <a:rPr lang="it-IT" sz="1600" b="1" dirty="0" smtClean="0">
                  <a:solidFill>
                    <a:srgbClr val="C00000"/>
                  </a:solidFill>
                  <a:latin typeface="Symbol" pitchFamily="18" charset="2"/>
                </a:rPr>
                <a:t>a</a:t>
              </a:r>
              <a:endParaRPr lang="it-IT" sz="1600" b="1" dirty="0">
                <a:solidFill>
                  <a:srgbClr val="C00000"/>
                </a:solidFill>
                <a:latin typeface="Symbol" pitchFamily="18" charset="2"/>
              </a:endParaRPr>
            </a:p>
          </p:txBody>
        </p:sp>
      </p:grpSp>
      <p:pic>
        <p:nvPicPr>
          <p:cNvPr id="65" name="Picture 3" descr="G:\foto\ringcounter.jpg"/>
          <p:cNvPicPr>
            <a:picLocks noChangeAspect="1" noChangeArrowheads="1"/>
          </p:cNvPicPr>
          <p:nvPr/>
        </p:nvPicPr>
        <p:blipFill>
          <a:blip r:embed="rId13" cstate="print"/>
          <a:srcRect r="7578" b="5936"/>
          <a:stretch>
            <a:fillRect/>
          </a:stretch>
        </p:blipFill>
        <p:spPr bwMode="auto">
          <a:xfrm>
            <a:off x="6660232" y="4920268"/>
            <a:ext cx="2282470" cy="160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CasellaDiTesto 34"/>
          <p:cNvSpPr txBox="1"/>
          <p:nvPr/>
        </p:nvSpPr>
        <p:spPr>
          <a:xfrm rot="16200000">
            <a:off x="-504545" y="5482408"/>
            <a:ext cx="2375065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it-IT" sz="1100" b="1" dirty="0" smtClean="0">
                <a:solidFill>
                  <a:srgbClr val="EEECE1">
                    <a:lumMod val="25000"/>
                  </a:srgbClr>
                </a:solidFill>
                <a:latin typeface="Calibri"/>
              </a:rPr>
              <a:t>Ring </a:t>
            </a:r>
            <a:r>
              <a:rPr lang="it-IT" sz="1100" b="1" dirty="0" err="1" smtClean="0">
                <a:solidFill>
                  <a:srgbClr val="EEECE1">
                    <a:lumMod val="25000"/>
                  </a:srgbClr>
                </a:solidFill>
                <a:latin typeface="Calibri"/>
              </a:rPr>
              <a:t>Counter</a:t>
            </a:r>
            <a:r>
              <a:rPr lang="it-IT" sz="1100" b="1" dirty="0" smtClean="0">
                <a:solidFill>
                  <a:srgbClr val="EEECE1">
                    <a:lumMod val="25000"/>
                  </a:srgbClr>
                </a:solidFill>
                <a:latin typeface="Calibri"/>
              </a:rPr>
              <a:t> IC-Si 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it-IT" sz="1100" dirty="0" err="1" smtClean="0">
                <a:solidFill>
                  <a:srgbClr val="EEECE1">
                    <a:lumMod val="25000"/>
                  </a:srgbClr>
                </a:solidFill>
                <a:latin typeface="Symbol" pitchFamily="18" charset="2"/>
              </a:rPr>
              <a:t>Dq</a:t>
            </a:r>
            <a:r>
              <a:rPr lang="it-IT" sz="1100" dirty="0" smtClean="0">
                <a:solidFill>
                  <a:srgbClr val="EEECE1">
                    <a:lumMod val="25000"/>
                  </a:srgbClr>
                </a:solidFill>
                <a:latin typeface="Symbol" pitchFamily="18" charset="2"/>
              </a:rPr>
              <a:t> = 8.6° </a:t>
            </a:r>
            <a:r>
              <a:rPr lang="it-IT" sz="1100" dirty="0" smtClean="0">
                <a:solidFill>
                  <a:srgbClr val="EEECE1">
                    <a:lumMod val="25000"/>
                  </a:srgbClr>
                </a:solidFill>
                <a:latin typeface="Calibri"/>
              </a:rPr>
              <a:t>÷ 17° </a:t>
            </a:r>
            <a:r>
              <a:rPr lang="it-IT" sz="1100" dirty="0" err="1" smtClean="0">
                <a:solidFill>
                  <a:srgbClr val="EEECE1">
                    <a:lumMod val="25000"/>
                  </a:srgbClr>
                </a:solidFill>
                <a:latin typeface="Calibri"/>
              </a:rPr>
              <a:t>at</a:t>
            </a:r>
            <a:r>
              <a:rPr lang="it-IT" sz="1100" dirty="0" smtClean="0">
                <a:solidFill>
                  <a:srgbClr val="EEECE1">
                    <a:lumMod val="25000"/>
                  </a:srgbClr>
                </a:solidFill>
                <a:latin typeface="Calibri"/>
              </a:rPr>
              <a:t> P = 25 </a:t>
            </a:r>
            <a:r>
              <a:rPr lang="it-IT" sz="1100" dirty="0" err="1" smtClean="0">
                <a:solidFill>
                  <a:srgbClr val="EEECE1">
                    <a:lumMod val="25000"/>
                  </a:srgbClr>
                </a:solidFill>
                <a:latin typeface="Calibri"/>
              </a:rPr>
              <a:t>mbar</a:t>
            </a:r>
            <a:r>
              <a:rPr lang="it-IT" sz="1100" dirty="0" smtClean="0">
                <a:solidFill>
                  <a:srgbClr val="EEECE1">
                    <a:lumMod val="25000"/>
                  </a:srgbClr>
                </a:solidFill>
                <a:latin typeface="Calibri"/>
              </a:rPr>
              <a:t> CF</a:t>
            </a:r>
            <a:r>
              <a:rPr lang="it-IT" sz="1100" baseline="-25000" dirty="0" smtClean="0">
                <a:solidFill>
                  <a:srgbClr val="EEECE1">
                    <a:lumMod val="25000"/>
                  </a:srgbClr>
                </a:solidFill>
                <a:latin typeface="Calibri"/>
              </a:rPr>
              <a:t>4</a:t>
            </a:r>
            <a:endParaRPr lang="it-IT" sz="1100" baseline="-25000" dirty="0">
              <a:solidFill>
                <a:srgbClr val="EEECE1">
                  <a:lumMod val="25000"/>
                </a:srgbClr>
              </a:solidFill>
              <a:latin typeface="Symbol" pitchFamily="18" charset="2"/>
            </a:endParaRPr>
          </a:p>
        </p:txBody>
      </p:sp>
      <p:sp>
        <p:nvSpPr>
          <p:cNvPr id="67" name="Rettangolo 27"/>
          <p:cNvSpPr/>
          <p:nvPr/>
        </p:nvSpPr>
        <p:spPr>
          <a:xfrm>
            <a:off x="1763688" y="5308593"/>
            <a:ext cx="1368152" cy="26161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256 </a:t>
            </a:r>
            <a:r>
              <a:rPr kumimoji="0" lang="it-IT" sz="1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MeV</a:t>
            </a:r>
            <a:r>
              <a:rPr kumimoji="0" lang="it-IT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it-IT" sz="11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16</a:t>
            </a:r>
            <a:r>
              <a:rPr kumimoji="0" lang="it-IT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O + </a:t>
            </a:r>
            <a:r>
              <a:rPr kumimoji="0" lang="it-IT" sz="11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65</a:t>
            </a:r>
            <a:r>
              <a:rPr kumimoji="0" lang="it-IT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Cu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egnaposto contenuto 7" descr="alpha_lab_2sistemi_S12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50284" t="50195" r="2769"/>
          <a:stretch/>
        </p:blipFill>
        <p:spPr>
          <a:xfrm>
            <a:off x="3649580" y="2226542"/>
            <a:ext cx="2146556" cy="1346474"/>
          </a:xfrm>
        </p:spPr>
      </p:pic>
      <p:sp>
        <p:nvSpPr>
          <p:cNvPr id="24" name="CasellaDiTesto 5"/>
          <p:cNvSpPr txBox="1"/>
          <p:nvPr/>
        </p:nvSpPr>
        <p:spPr>
          <a:xfrm>
            <a:off x="6478901" y="2258932"/>
            <a:ext cx="1620000" cy="646331"/>
          </a:xfrm>
          <a:prstGeom prst="rect">
            <a:avLst/>
          </a:prstGeom>
          <a:solidFill>
            <a:schemeClr val="bg1"/>
          </a:solidFill>
          <a:ln w="12700">
            <a:solidFill>
              <a:srgbClr val="003399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it-IT" dirty="0" smtClean="0">
                <a:solidFill>
                  <a:srgbClr val="1116DF"/>
                </a:solidFill>
                <a:latin typeface="Calibri"/>
              </a:rPr>
              <a:t>___  </a:t>
            </a:r>
            <a:r>
              <a:rPr lang="it-IT" baseline="30000" dirty="0" smtClean="0">
                <a:solidFill>
                  <a:srgbClr val="1116DF"/>
                </a:solidFill>
                <a:latin typeface="Calibri"/>
              </a:rPr>
              <a:t>16</a:t>
            </a:r>
            <a:r>
              <a:rPr lang="it-IT" dirty="0" smtClean="0">
                <a:solidFill>
                  <a:srgbClr val="1116DF"/>
                </a:solidFill>
                <a:latin typeface="Calibri"/>
              </a:rPr>
              <a:t>O + </a:t>
            </a:r>
            <a:r>
              <a:rPr lang="it-IT" baseline="30000" dirty="0" smtClean="0">
                <a:solidFill>
                  <a:srgbClr val="1116DF"/>
                </a:solidFill>
                <a:latin typeface="Calibri"/>
              </a:rPr>
              <a:t>65</a:t>
            </a:r>
            <a:r>
              <a:rPr lang="it-IT" dirty="0" smtClean="0">
                <a:solidFill>
                  <a:srgbClr val="1116DF"/>
                </a:solidFill>
                <a:latin typeface="Calibri"/>
              </a:rPr>
              <a:t>Cu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it-IT" dirty="0" smtClean="0">
                <a:solidFill>
                  <a:srgbClr val="FF0000"/>
                </a:solidFill>
                <a:latin typeface="Calibri"/>
              </a:rPr>
              <a:t>___  </a:t>
            </a:r>
            <a:r>
              <a:rPr lang="it-IT" baseline="30000" dirty="0" smtClean="0">
                <a:solidFill>
                  <a:srgbClr val="FF0000"/>
                </a:solidFill>
                <a:latin typeface="Calibri"/>
              </a:rPr>
              <a:t>19</a:t>
            </a:r>
            <a:r>
              <a:rPr lang="it-IT" dirty="0" smtClean="0">
                <a:solidFill>
                  <a:srgbClr val="FF0000"/>
                </a:solidFill>
                <a:latin typeface="Calibri"/>
              </a:rPr>
              <a:t>F + </a:t>
            </a:r>
            <a:r>
              <a:rPr lang="it-IT" baseline="30000" dirty="0" smtClean="0">
                <a:solidFill>
                  <a:srgbClr val="FF0000"/>
                </a:solidFill>
                <a:latin typeface="Calibri"/>
              </a:rPr>
              <a:t>62</a:t>
            </a:r>
            <a:r>
              <a:rPr lang="it-IT" dirty="0" smtClean="0">
                <a:solidFill>
                  <a:srgbClr val="FF0000"/>
                </a:solidFill>
                <a:latin typeface="Calibri"/>
              </a:rPr>
              <a:t>Ni</a:t>
            </a:r>
            <a:endParaRPr lang="it-IT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825079"/>
            <a:ext cx="2244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it-IT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Experimental</a:t>
            </a:r>
            <a:r>
              <a:rPr lang="it-IT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it-IT" sz="1400" b="1" dirty="0" err="1" smtClean="0">
                <a:solidFill>
                  <a:srgbClr val="C00000"/>
                </a:solidFill>
                <a:latin typeface="Calibri"/>
              </a:rPr>
              <a:t>Protons</a:t>
            </a:r>
            <a:r>
              <a:rPr lang="it-IT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in Lab</a:t>
            </a:r>
            <a:endParaRPr lang="it-IT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97178" y="2194992"/>
            <a:ext cx="2175188" cy="1522040"/>
            <a:chOff x="897178" y="1916832"/>
            <a:chExt cx="2175188" cy="1522040"/>
          </a:xfrm>
        </p:grpSpPr>
        <p:pic>
          <p:nvPicPr>
            <p:cNvPr id="22" name="Segnaposto contenuto 7" descr="protoni_lab_2sistemi_S12.png"/>
            <p:cNvPicPr>
              <a:picLocks/>
            </p:cNvPicPr>
            <p:nvPr/>
          </p:nvPicPr>
          <p:blipFill rotWithShape="1">
            <a:blip r:embed="rId4" cstate="print"/>
            <a:srcRect l="50000" t="50000"/>
            <a:stretch/>
          </p:blipFill>
          <p:spPr>
            <a:xfrm>
              <a:off x="897178" y="1916832"/>
              <a:ext cx="2175188" cy="1445946"/>
            </a:xfrm>
            <a:prstGeom prst="rect">
              <a:avLst/>
            </a:prstGeom>
          </p:spPr>
        </p:pic>
        <p:sp>
          <p:nvSpPr>
            <p:cNvPr id="32" name="Rettangolo 17"/>
            <p:cNvSpPr/>
            <p:nvPr/>
          </p:nvSpPr>
          <p:spPr>
            <a:xfrm>
              <a:off x="1554238" y="3201170"/>
              <a:ext cx="760876" cy="2377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it-IT" sz="1400" b="1" dirty="0" err="1" smtClean="0">
                  <a:solidFill>
                    <a:prstClr val="black"/>
                  </a:solidFill>
                  <a:latin typeface="Calibri"/>
                </a:rPr>
                <a:t>E</a:t>
              </a:r>
              <a:r>
                <a:rPr lang="it-IT" sz="1400" b="1" baseline="-25000" dirty="0" err="1" smtClean="0">
                  <a:solidFill>
                    <a:prstClr val="black"/>
                  </a:solidFill>
                  <a:latin typeface="Calibri"/>
                </a:rPr>
                <a:t>lab</a:t>
              </a:r>
              <a:r>
                <a:rPr lang="it-IT" sz="1400" b="1" baseline="-25000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it-IT" sz="1400" b="1" dirty="0" smtClean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lang="it-IT" sz="1400" b="1" dirty="0" err="1" smtClean="0">
                  <a:solidFill>
                    <a:prstClr val="black"/>
                  </a:solidFill>
                  <a:latin typeface="Calibri"/>
                </a:rPr>
                <a:t>MeV</a:t>
              </a:r>
              <a:r>
                <a:rPr lang="it-IT" sz="1400" b="1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it-IT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Rettangolo 8"/>
            <p:cNvSpPr/>
            <p:nvPr/>
          </p:nvSpPr>
          <p:spPr>
            <a:xfrm>
              <a:off x="1281219" y="2142728"/>
              <a:ext cx="69849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it-IT" sz="900" b="1" dirty="0" smtClean="0">
                  <a:solidFill>
                    <a:prstClr val="black"/>
                  </a:solidFill>
                  <a:latin typeface="Calibri"/>
                </a:rPr>
                <a:t>41°- 53°</a:t>
              </a:r>
              <a:endParaRPr lang="it-IT" sz="9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CasellaDiTesto 6"/>
            <p:cNvSpPr txBox="1"/>
            <p:nvPr/>
          </p:nvSpPr>
          <p:spPr>
            <a:xfrm>
              <a:off x="2343039" y="2142728"/>
              <a:ext cx="7167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it-IT" sz="900" b="1" dirty="0" smtClean="0">
                  <a:solidFill>
                    <a:prstClr val="black"/>
                  </a:solidFill>
                  <a:latin typeface="Calibri"/>
                </a:rPr>
                <a:t>29°- 41</a:t>
              </a:r>
              <a:r>
                <a:rPr lang="it-IT" sz="1100" b="1" dirty="0" smtClean="0">
                  <a:solidFill>
                    <a:prstClr val="black"/>
                  </a:solidFill>
                  <a:latin typeface="Calibri"/>
                </a:rPr>
                <a:t>°</a:t>
              </a:r>
              <a:endParaRPr lang="it-IT" sz="11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91889" y="1807956"/>
            <a:ext cx="2339867" cy="1945944"/>
            <a:chOff x="3491889" y="1951972"/>
            <a:chExt cx="2339867" cy="1945944"/>
          </a:xfrm>
        </p:grpSpPr>
        <p:sp>
          <p:nvSpPr>
            <p:cNvPr id="27" name="TextBox 26"/>
            <p:cNvSpPr txBox="1"/>
            <p:nvPr/>
          </p:nvSpPr>
          <p:spPr>
            <a:xfrm>
              <a:off x="3491889" y="1951972"/>
              <a:ext cx="2339867" cy="252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it-IT" sz="14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Experimental</a:t>
              </a:r>
              <a:r>
                <a:rPr lang="it-IT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 </a:t>
              </a:r>
              <a:r>
                <a:rPr lang="it-IT" sz="1400" b="1" dirty="0" smtClean="0">
                  <a:solidFill>
                    <a:srgbClr val="C00000"/>
                  </a:solidFill>
                  <a:latin typeface="Symbol" panose="05050102010706020507" pitchFamily="18" charset="2"/>
                </a:rPr>
                <a:t>a</a:t>
              </a:r>
              <a:r>
                <a:rPr lang="it-IT" sz="1400" b="1" dirty="0" smtClean="0">
                  <a:solidFill>
                    <a:srgbClr val="C00000"/>
                  </a:solidFill>
                  <a:latin typeface="Calibri"/>
                </a:rPr>
                <a:t> </a:t>
              </a:r>
              <a:r>
                <a:rPr lang="it-IT" sz="1400" b="1" dirty="0" err="1" smtClean="0">
                  <a:solidFill>
                    <a:srgbClr val="C00000"/>
                  </a:solidFill>
                  <a:latin typeface="Calibri"/>
                </a:rPr>
                <a:t>particles</a:t>
              </a:r>
              <a:r>
                <a:rPr lang="it-IT" sz="1400" dirty="0" smtClean="0">
                  <a:solidFill>
                    <a:srgbClr val="C00000"/>
                  </a:solidFill>
                  <a:latin typeface="Calibri"/>
                </a:rPr>
                <a:t> </a:t>
              </a:r>
              <a:r>
                <a:rPr lang="it-IT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in Lab</a:t>
              </a:r>
              <a:endParaRPr lang="it-IT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endParaRPr>
            </a:p>
          </p:txBody>
        </p:sp>
        <p:sp>
          <p:nvSpPr>
            <p:cNvPr id="30" name="Rettangolo 8"/>
            <p:cNvSpPr/>
            <p:nvPr/>
          </p:nvSpPr>
          <p:spPr>
            <a:xfrm>
              <a:off x="4026853" y="2536332"/>
              <a:ext cx="617155" cy="244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it-IT" sz="900" b="1" dirty="0" smtClean="0">
                  <a:solidFill>
                    <a:prstClr val="black"/>
                  </a:solidFill>
                  <a:latin typeface="Calibri"/>
                </a:rPr>
                <a:t>41°- 53</a:t>
              </a:r>
              <a:r>
                <a:rPr lang="it-IT" sz="1100" b="1" dirty="0" smtClean="0">
                  <a:solidFill>
                    <a:prstClr val="black"/>
                  </a:solidFill>
                  <a:latin typeface="Calibri"/>
                </a:rPr>
                <a:t>°</a:t>
              </a:r>
              <a:endParaRPr lang="it-IT" sz="11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CasellaDiTesto 6"/>
            <p:cNvSpPr txBox="1"/>
            <p:nvPr/>
          </p:nvSpPr>
          <p:spPr>
            <a:xfrm>
              <a:off x="5178980" y="2565969"/>
              <a:ext cx="617156" cy="214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it-IT" sz="900" b="1" dirty="0" smtClean="0">
                  <a:solidFill>
                    <a:prstClr val="black"/>
                  </a:solidFill>
                  <a:latin typeface="Calibri"/>
                </a:rPr>
                <a:t>29°- 41°</a:t>
              </a:r>
              <a:endParaRPr lang="it-IT" sz="9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Rettangolo 17"/>
            <p:cNvSpPr/>
            <p:nvPr/>
          </p:nvSpPr>
          <p:spPr>
            <a:xfrm>
              <a:off x="4378613" y="3645024"/>
              <a:ext cx="873482" cy="25289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it-IT" sz="1400" b="1" dirty="0" err="1" smtClean="0">
                  <a:solidFill>
                    <a:prstClr val="black"/>
                  </a:solidFill>
                  <a:latin typeface="Calibri"/>
                </a:rPr>
                <a:t>E</a:t>
              </a:r>
              <a:r>
                <a:rPr lang="it-IT" sz="1400" b="1" baseline="-25000" dirty="0" err="1" smtClean="0">
                  <a:solidFill>
                    <a:prstClr val="black"/>
                  </a:solidFill>
                  <a:latin typeface="Calibri"/>
                </a:rPr>
                <a:t>lab</a:t>
              </a:r>
              <a:r>
                <a:rPr lang="it-IT" sz="1400" b="1" baseline="-25000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it-IT" sz="1400" b="1" dirty="0" smtClean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lang="it-IT" sz="1400" b="1" dirty="0" err="1" smtClean="0">
                  <a:solidFill>
                    <a:prstClr val="black"/>
                  </a:solidFill>
                  <a:latin typeface="Calibri"/>
                </a:rPr>
                <a:t>MeV</a:t>
              </a:r>
              <a:r>
                <a:rPr lang="it-IT" sz="1400" b="1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it-IT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4" name="Connettore 2 10"/>
            <p:cNvCxnSpPr/>
            <p:nvPr/>
          </p:nvCxnSpPr>
          <p:spPr>
            <a:xfrm flipH="1">
              <a:off x="4283968" y="2849034"/>
              <a:ext cx="308578" cy="14791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2 10"/>
            <p:cNvCxnSpPr/>
            <p:nvPr/>
          </p:nvCxnSpPr>
          <p:spPr>
            <a:xfrm flipH="1">
              <a:off x="5415550" y="2849034"/>
              <a:ext cx="308578" cy="14791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827584" y="1790386"/>
            <a:ext cx="2378678" cy="19986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it-IT">
              <a:noFill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487261" y="1790386"/>
            <a:ext cx="2490571" cy="19986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it-IT">
              <a:noFill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19" y="685145"/>
            <a:ext cx="85039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Preliminary </a:t>
            </a:r>
            <a:r>
              <a:rPr lang="it-I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results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seem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 </a:t>
            </a:r>
            <a:r>
              <a:rPr lang="it-IT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NOT</a:t>
            </a:r>
            <a:r>
              <a:rPr lang="it-IT" sz="1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to </a:t>
            </a:r>
            <a:r>
              <a:rPr lang="it-IT" sz="14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confirm</a:t>
            </a:r>
            <a:r>
              <a:rPr lang="it-IT" sz="1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the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predicted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difference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between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the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two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systems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(</a:t>
            </a:r>
            <a:r>
              <a:rPr lang="it-IT" sz="1400" b="1" baseline="30000" dirty="0" smtClean="0">
                <a:solidFill>
                  <a:srgbClr val="C00000"/>
                </a:solidFill>
                <a:latin typeface="Calibri"/>
              </a:rPr>
              <a:t>16</a:t>
            </a:r>
            <a:r>
              <a:rPr lang="it-IT" sz="1400" b="1" dirty="0" smtClean="0">
                <a:solidFill>
                  <a:srgbClr val="C00000"/>
                </a:solidFill>
                <a:latin typeface="Calibri"/>
              </a:rPr>
              <a:t>O + </a:t>
            </a:r>
            <a:r>
              <a:rPr lang="it-IT" sz="1400" b="1" baseline="30000" dirty="0" smtClean="0">
                <a:solidFill>
                  <a:srgbClr val="C00000"/>
                </a:solidFill>
                <a:latin typeface="Calibri"/>
              </a:rPr>
              <a:t>65</a:t>
            </a:r>
            <a:r>
              <a:rPr lang="it-IT" sz="1400" b="1" dirty="0" smtClean="0">
                <a:solidFill>
                  <a:srgbClr val="C00000"/>
                </a:solidFill>
                <a:latin typeface="Calibri"/>
              </a:rPr>
              <a:t>Cu</a:t>
            </a:r>
            <a:endParaRPr lang="it-IT" sz="1400" b="1" dirty="0">
              <a:solidFill>
                <a:srgbClr val="FF3399"/>
              </a:solidFill>
              <a:latin typeface="Calibri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   and </a:t>
            </a:r>
            <a:r>
              <a:rPr lang="it-IT" sz="1400" b="1" baseline="30000" dirty="0" smtClean="0">
                <a:solidFill>
                  <a:srgbClr val="C00000"/>
                </a:solidFill>
                <a:latin typeface="Calibri"/>
              </a:rPr>
              <a:t>19</a:t>
            </a:r>
            <a:r>
              <a:rPr lang="it-IT" sz="1400" b="1" dirty="0" smtClean="0">
                <a:solidFill>
                  <a:srgbClr val="C00000"/>
                </a:solidFill>
                <a:latin typeface="Calibri"/>
              </a:rPr>
              <a:t>F + </a:t>
            </a:r>
            <a:r>
              <a:rPr lang="it-IT" sz="1400" b="1" baseline="30000" dirty="0" smtClean="0">
                <a:solidFill>
                  <a:srgbClr val="C00000"/>
                </a:solidFill>
                <a:latin typeface="Calibri"/>
              </a:rPr>
              <a:t>62</a:t>
            </a:r>
            <a:r>
              <a:rPr lang="it-IT" sz="1400" b="1" dirty="0" smtClean="0">
                <a:solidFill>
                  <a:srgbClr val="C00000"/>
                </a:solidFill>
                <a:latin typeface="Calibri"/>
              </a:rPr>
              <a:t>Ni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) with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enhancement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of the cross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section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due to 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ymbol" pitchFamily="18" charset="2"/>
              </a:rPr>
              <a:t>a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-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clustering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effects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in </a:t>
            </a:r>
            <a:r>
              <a:rPr lang="it-IT" sz="14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16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O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induced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reactions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endParaRPr lang="it-IT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         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opposite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behavior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observed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sym typeface="Wingdings" panose="05000000000000000000" pitchFamily="2" charset="2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         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it-I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But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actually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 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this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 can be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explained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:</a:t>
            </a:r>
            <a:r>
              <a:rPr lang="it-IT" sz="1400" dirty="0">
                <a:solidFill>
                  <a:srgbClr val="003399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it-IT" sz="1400" b="1" baseline="30000" dirty="0">
                <a:solidFill>
                  <a:srgbClr val="008000"/>
                </a:solidFill>
                <a:latin typeface="Calibri"/>
                <a:sym typeface="Wingdings" panose="05000000000000000000" pitchFamily="2" charset="2"/>
              </a:rPr>
              <a:t>19</a:t>
            </a:r>
            <a:r>
              <a:rPr lang="it-IT" sz="1400" b="1" dirty="0">
                <a:solidFill>
                  <a:srgbClr val="008000"/>
                </a:solidFill>
                <a:latin typeface="Calibri"/>
                <a:sym typeface="Wingdings" panose="05000000000000000000" pitchFamily="2" charset="2"/>
              </a:rPr>
              <a:t>F</a:t>
            </a:r>
            <a:r>
              <a:rPr lang="it-IT" sz="1400" dirty="0">
                <a:solidFill>
                  <a:srgbClr val="003399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is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also</a:t>
            </a:r>
            <a:r>
              <a:rPr lang="it-IT" sz="1400" dirty="0">
                <a:solidFill>
                  <a:srgbClr val="003399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it-IT" sz="1400" b="1" dirty="0">
                <a:solidFill>
                  <a:srgbClr val="008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a</a:t>
            </a:r>
            <a:r>
              <a:rPr lang="it-IT" sz="1400" b="1" dirty="0">
                <a:solidFill>
                  <a:srgbClr val="008000"/>
                </a:solidFill>
                <a:latin typeface="Calibri"/>
                <a:sym typeface="Wingdings" panose="05000000000000000000" pitchFamily="2" charset="2"/>
              </a:rPr>
              <a:t>-cluster</a:t>
            </a:r>
            <a:r>
              <a:rPr lang="it-IT" sz="1400" dirty="0">
                <a:solidFill>
                  <a:srgbClr val="003399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structured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it-IT" sz="1400" dirty="0">
                <a:solidFill>
                  <a:srgbClr val="003399"/>
                </a:solidFill>
                <a:latin typeface="Calibri"/>
                <a:sym typeface="Wingdings" panose="05000000000000000000" pitchFamily="2" charset="2"/>
              </a:rPr>
              <a:t>  </a:t>
            </a:r>
            <a:r>
              <a:rPr lang="it-IT" sz="1400" b="1" baseline="30000" dirty="0">
                <a:solidFill>
                  <a:srgbClr val="FF0000"/>
                </a:solidFill>
                <a:latin typeface="Calibri"/>
                <a:sym typeface="Wingdings" panose="05000000000000000000" pitchFamily="2" charset="2"/>
              </a:rPr>
              <a:t>19</a:t>
            </a:r>
            <a:r>
              <a:rPr lang="it-IT" sz="1400" b="1" dirty="0">
                <a:solidFill>
                  <a:srgbClr val="FF0000"/>
                </a:solidFill>
                <a:latin typeface="Calibri"/>
                <a:sym typeface="Wingdings" panose="05000000000000000000" pitchFamily="2" charset="2"/>
              </a:rPr>
              <a:t>F  </a:t>
            </a:r>
            <a:r>
              <a:rPr lang="it-IT" sz="1400" b="1" dirty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a</a:t>
            </a:r>
            <a:r>
              <a:rPr lang="it-IT" sz="1400" b="1" dirty="0">
                <a:solidFill>
                  <a:srgbClr val="FF0000"/>
                </a:solidFill>
                <a:latin typeface="Calibri"/>
                <a:sym typeface="Wingdings" panose="05000000000000000000" pitchFamily="2" charset="2"/>
              </a:rPr>
              <a:t> + </a:t>
            </a:r>
            <a:r>
              <a:rPr lang="it-IT" sz="1400" b="1" baseline="30000" dirty="0">
                <a:solidFill>
                  <a:srgbClr val="FF0000"/>
                </a:solidFill>
                <a:latin typeface="Calibri"/>
                <a:sym typeface="Wingdings" panose="05000000000000000000" pitchFamily="2" charset="2"/>
              </a:rPr>
              <a:t>15</a:t>
            </a:r>
            <a:r>
              <a:rPr lang="it-IT" sz="1400" b="1" dirty="0">
                <a:solidFill>
                  <a:srgbClr val="FF0000"/>
                </a:solidFill>
                <a:latin typeface="Calibri"/>
                <a:sym typeface="Wingdings" panose="05000000000000000000" pitchFamily="2" charset="2"/>
              </a:rPr>
              <a:t>N  (4.01 </a:t>
            </a:r>
            <a:r>
              <a:rPr lang="it-IT" sz="1400" b="1" dirty="0" err="1" smtClean="0">
                <a:solidFill>
                  <a:srgbClr val="FF0000"/>
                </a:solidFill>
                <a:latin typeface="Calibri"/>
                <a:sym typeface="Wingdings" panose="05000000000000000000" pitchFamily="2" charset="2"/>
              </a:rPr>
              <a:t>MeV</a:t>
            </a:r>
            <a:r>
              <a:rPr lang="it-IT" sz="1400" b="1" dirty="0" smtClean="0">
                <a:solidFill>
                  <a:srgbClr val="FF0000"/>
                </a:solidFill>
                <a:latin typeface="Calibri"/>
                <a:sym typeface="Wingdings" panose="05000000000000000000" pitchFamily="2" charset="2"/>
              </a:rPr>
              <a:t>)</a:t>
            </a:r>
            <a:endParaRPr lang="it-IT" sz="1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5536" y="3842464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</a:pP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Using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the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same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lang="it-I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parameters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,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when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the </a:t>
            </a:r>
            <a:r>
              <a:rPr lang="it-IT" sz="1400" b="1" dirty="0" err="1">
                <a:solidFill>
                  <a:srgbClr val="C00000"/>
                </a:solidFill>
                <a:latin typeface="Calibri"/>
              </a:rPr>
              <a:t>Hybrid</a:t>
            </a:r>
            <a:r>
              <a:rPr lang="it-IT" sz="14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it-IT" sz="1400" b="1" dirty="0" err="1">
                <a:solidFill>
                  <a:srgbClr val="C00000"/>
                </a:solidFill>
                <a:latin typeface="Calibri"/>
              </a:rPr>
              <a:t>Exciton</a:t>
            </a:r>
            <a:r>
              <a:rPr lang="it-IT" sz="1400" b="1" dirty="0">
                <a:solidFill>
                  <a:srgbClr val="C00000"/>
                </a:solidFill>
                <a:latin typeface="Calibri"/>
              </a:rPr>
              <a:t> Model</a:t>
            </a:r>
            <a:r>
              <a:rPr lang="it-IT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describes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reasonably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the </a:t>
            </a:r>
            <a:r>
              <a:rPr lang="it-IT" sz="1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Symbol" pitchFamily="18" charset="2"/>
              </a:rPr>
              <a:t>a</a:t>
            </a:r>
            <a:r>
              <a:rPr lang="it-IT" sz="1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-</a:t>
            </a:r>
            <a:r>
              <a:rPr lang="it-IT" sz="14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particles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it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strongly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overestimates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the </a:t>
            </a:r>
            <a:r>
              <a:rPr lang="it-IT" sz="14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protons</a:t>
            </a:r>
            <a:r>
              <a:rPr lang="it-IT" sz="1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.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If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protons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are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reproduced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, </a:t>
            </a:r>
            <a:r>
              <a:rPr lang="it-IT" sz="1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Symbol" pitchFamily="18" charset="2"/>
              </a:rPr>
              <a:t>a</a:t>
            </a:r>
            <a:r>
              <a:rPr lang="it-IT" sz="1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-</a:t>
            </a:r>
            <a:r>
              <a:rPr lang="it-IT" sz="14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particles</a:t>
            </a:r>
            <a:r>
              <a:rPr lang="it-IT" sz="1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are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strongly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underestimted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Cluster </a:t>
            </a:r>
            <a:r>
              <a:rPr lang="it-IT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pre-formation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has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to be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considered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to take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into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account the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alpha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– </a:t>
            </a:r>
            <a:r>
              <a:rPr lang="it-I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protons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emission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competition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71800" y="4777407"/>
            <a:ext cx="764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it-IT" sz="1400" b="1" dirty="0" err="1" smtClean="0">
                <a:solidFill>
                  <a:srgbClr val="C00000"/>
                </a:solidFill>
                <a:latin typeface="Calibri"/>
              </a:rPr>
              <a:t>Protons</a:t>
            </a:r>
            <a:endParaRPr lang="it-IT" sz="14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7624" y="4777407"/>
            <a:ext cx="976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it-IT" sz="1400" b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it-IT" sz="1400" b="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it-IT" sz="1400" b="1" dirty="0" err="1" smtClean="0">
                <a:solidFill>
                  <a:srgbClr val="C00000"/>
                </a:solidFill>
                <a:latin typeface="Calibri"/>
              </a:rPr>
              <a:t>particles</a:t>
            </a:r>
            <a:endParaRPr lang="it-IT" sz="14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47664" y="4561383"/>
            <a:ext cx="16225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it-IT" sz="1400" b="1" dirty="0" smtClean="0">
                <a:solidFill>
                  <a:srgbClr val="003399"/>
                </a:solidFill>
                <a:latin typeface="Calibri"/>
              </a:rPr>
              <a:t>256 </a:t>
            </a:r>
            <a:r>
              <a:rPr lang="it-IT" sz="1400" b="1" dirty="0" err="1" smtClean="0">
                <a:solidFill>
                  <a:srgbClr val="003399"/>
                </a:solidFill>
                <a:latin typeface="Calibri"/>
              </a:rPr>
              <a:t>MeV</a:t>
            </a:r>
            <a:r>
              <a:rPr lang="it-IT" sz="1400" b="1" baseline="30000" dirty="0" smtClean="0">
                <a:solidFill>
                  <a:srgbClr val="003399"/>
                </a:solidFill>
                <a:latin typeface="Calibri"/>
              </a:rPr>
              <a:t>  16</a:t>
            </a:r>
            <a:r>
              <a:rPr lang="it-IT" sz="1400" b="1" dirty="0" smtClean="0">
                <a:solidFill>
                  <a:srgbClr val="003399"/>
                </a:solidFill>
                <a:latin typeface="Calibri"/>
              </a:rPr>
              <a:t>O </a:t>
            </a:r>
            <a:r>
              <a:rPr lang="it-IT" sz="1400" b="1" dirty="0">
                <a:solidFill>
                  <a:srgbClr val="003399"/>
                </a:solidFill>
                <a:latin typeface="Calibri"/>
              </a:rPr>
              <a:t>+ </a:t>
            </a:r>
            <a:r>
              <a:rPr lang="it-IT" sz="1400" b="1" baseline="30000" dirty="0">
                <a:solidFill>
                  <a:srgbClr val="003399"/>
                </a:solidFill>
                <a:latin typeface="Calibri"/>
              </a:rPr>
              <a:t>65</a:t>
            </a:r>
            <a:r>
              <a:rPr lang="it-IT" sz="1400" b="1" dirty="0">
                <a:solidFill>
                  <a:srgbClr val="003399"/>
                </a:solidFill>
                <a:latin typeface="Calibri"/>
              </a:rPr>
              <a:t>Cu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83568" y="5053129"/>
            <a:ext cx="3123029" cy="1760247"/>
            <a:chOff x="2699792" y="2708920"/>
            <a:chExt cx="3123029" cy="1760247"/>
          </a:xfrm>
        </p:grpSpPr>
        <p:grpSp>
          <p:nvGrpSpPr>
            <p:cNvPr id="41" name="Group 40"/>
            <p:cNvGrpSpPr/>
            <p:nvPr/>
          </p:nvGrpSpPr>
          <p:grpSpPr>
            <a:xfrm>
              <a:off x="2699792" y="2708920"/>
              <a:ext cx="3123029" cy="1760247"/>
              <a:chOff x="1540825" y="2780928"/>
              <a:chExt cx="2922051" cy="1965452"/>
            </a:xfrm>
          </p:grpSpPr>
          <p:sp>
            <p:nvSpPr>
              <p:cNvPr id="46" name="CasellaDiTesto 28"/>
              <p:cNvSpPr txBox="1"/>
              <p:nvPr/>
            </p:nvSpPr>
            <p:spPr>
              <a:xfrm>
                <a:off x="2820932" y="4469381"/>
                <a:ext cx="8130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it-IT" sz="1200" b="1" dirty="0" err="1" smtClean="0">
                    <a:solidFill>
                      <a:prstClr val="black"/>
                    </a:solidFill>
                    <a:latin typeface="Calibri"/>
                  </a:rPr>
                  <a:t>E</a:t>
                </a:r>
                <a:r>
                  <a:rPr lang="it-IT" sz="1200" b="1" baseline="-25000" dirty="0" err="1" smtClean="0">
                    <a:solidFill>
                      <a:prstClr val="black"/>
                    </a:solidFill>
                    <a:latin typeface="Calibri"/>
                  </a:rPr>
                  <a:t>lab</a:t>
                </a:r>
                <a:r>
                  <a:rPr lang="it-IT" sz="1200" b="1" baseline="-250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it-IT" sz="1200" b="1" dirty="0" smtClean="0">
                    <a:solidFill>
                      <a:prstClr val="black"/>
                    </a:solidFill>
                    <a:latin typeface="Calibri"/>
                  </a:rPr>
                  <a:t>(</a:t>
                </a:r>
                <a:r>
                  <a:rPr lang="it-IT" sz="1200" b="1" dirty="0" err="1" smtClean="0">
                    <a:solidFill>
                      <a:prstClr val="black"/>
                    </a:solidFill>
                    <a:latin typeface="Calibri"/>
                  </a:rPr>
                  <a:t>MeV</a:t>
                </a:r>
                <a:r>
                  <a:rPr lang="it-IT" sz="1200" b="1" dirty="0" smtClean="0">
                    <a:solidFill>
                      <a:prstClr val="black"/>
                    </a:solidFill>
                    <a:latin typeface="Calibri"/>
                  </a:rPr>
                  <a:t>)</a:t>
                </a:r>
                <a:endParaRPr lang="it-IT" sz="12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CasellaDiTesto 30"/>
              <p:cNvSpPr txBox="1"/>
              <p:nvPr/>
            </p:nvSpPr>
            <p:spPr>
              <a:xfrm rot="16200000">
                <a:off x="1178130" y="3642374"/>
                <a:ext cx="10023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it-IT" sz="1200" b="1" dirty="0" err="1" smtClean="0">
                    <a:solidFill>
                      <a:prstClr val="black"/>
                    </a:solidFill>
                    <a:latin typeface="Calibri"/>
                  </a:rPr>
                  <a:t>Counts</a:t>
                </a:r>
                <a:r>
                  <a:rPr lang="it-IT" sz="1200" b="1" dirty="0" smtClean="0">
                    <a:solidFill>
                      <a:prstClr val="black"/>
                    </a:solidFill>
                    <a:latin typeface="Calibri"/>
                  </a:rPr>
                  <a:t> (</a:t>
                </a:r>
                <a:r>
                  <a:rPr lang="it-IT" sz="1200" b="1" dirty="0" err="1" smtClean="0">
                    <a:solidFill>
                      <a:prstClr val="black"/>
                    </a:solidFill>
                    <a:latin typeface="Calibri"/>
                  </a:rPr>
                  <a:t>a.u.</a:t>
                </a:r>
                <a:r>
                  <a:rPr lang="it-IT" sz="1200" b="1" dirty="0" smtClean="0">
                    <a:solidFill>
                      <a:prstClr val="black"/>
                    </a:solidFill>
                    <a:latin typeface="Calibri"/>
                  </a:rPr>
                  <a:t>)</a:t>
                </a:r>
                <a:endParaRPr lang="it-IT" sz="12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3138283" y="2780928"/>
                <a:ext cx="1324593" cy="1712962"/>
                <a:chOff x="3138283" y="2759372"/>
                <a:chExt cx="1324593" cy="1712962"/>
              </a:xfrm>
            </p:grpSpPr>
            <p:pic>
              <p:nvPicPr>
                <p:cNvPr id="49" name="Immagine 32" descr="O_Cu_B_proto_n017.png"/>
                <p:cNvPicPr>
                  <a:picLocks noChangeAspect="1"/>
                </p:cNvPicPr>
                <p:nvPr/>
              </p:nvPicPr>
              <p:blipFill rotWithShape="1">
                <a:blip r:embed="rId5" cstate="print"/>
                <a:srcRect l="75000" t="52951" b="2486"/>
                <a:stretch/>
              </p:blipFill>
              <p:spPr>
                <a:xfrm>
                  <a:off x="3138283" y="2759372"/>
                  <a:ext cx="1324593" cy="1712962"/>
                </a:xfrm>
                <a:prstGeom prst="rect">
                  <a:avLst/>
                </a:prstGeom>
              </p:spPr>
            </p:pic>
            <p:sp>
              <p:nvSpPr>
                <p:cNvPr id="50" name="Rettangolo 26"/>
                <p:cNvSpPr/>
                <p:nvPr/>
              </p:nvSpPr>
              <p:spPr>
                <a:xfrm>
                  <a:off x="3635893" y="2949679"/>
                  <a:ext cx="667267" cy="2921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it-IT" sz="1100" b="1" dirty="0" smtClean="0">
                      <a:solidFill>
                        <a:prstClr val="black"/>
                      </a:solidFill>
                      <a:latin typeface="Calibri"/>
                    </a:rPr>
                    <a:t>29°- 41°</a:t>
                  </a:r>
                  <a:endParaRPr lang="it-IT" sz="1100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42" name="Group 41"/>
            <p:cNvGrpSpPr/>
            <p:nvPr/>
          </p:nvGrpSpPr>
          <p:grpSpPr>
            <a:xfrm>
              <a:off x="2987824" y="2708920"/>
              <a:ext cx="1414800" cy="1533600"/>
              <a:chOff x="6567729" y="4005941"/>
              <a:chExt cx="1447576" cy="1617985"/>
            </a:xfrm>
          </p:grpSpPr>
          <p:pic>
            <p:nvPicPr>
              <p:cNvPr id="43" name="Immagine 31" descr="O_Cu_B_alpha_n017.png"/>
              <p:cNvPicPr>
                <a:picLocks/>
              </p:cNvPicPr>
              <p:nvPr/>
            </p:nvPicPr>
            <p:blipFill rotWithShape="1">
              <a:blip r:embed="rId6" cstate="print"/>
              <a:srcRect l="75000" t="52959" b="2521"/>
              <a:stretch/>
            </p:blipFill>
            <p:spPr>
              <a:xfrm>
                <a:off x="6567729" y="4005941"/>
                <a:ext cx="1447576" cy="1617985"/>
              </a:xfrm>
              <a:prstGeom prst="rect">
                <a:avLst/>
              </a:prstGeom>
            </p:spPr>
          </p:pic>
          <p:sp>
            <p:nvSpPr>
              <p:cNvPr id="44" name="Rettangolo 26"/>
              <p:cNvSpPr/>
              <p:nvPr/>
            </p:nvSpPr>
            <p:spPr>
              <a:xfrm>
                <a:off x="7191139" y="4158233"/>
                <a:ext cx="702761" cy="239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it-IT" sz="1100" b="1" dirty="0" smtClean="0">
                    <a:solidFill>
                      <a:prstClr val="black"/>
                    </a:solidFill>
                    <a:latin typeface="Calibri"/>
                  </a:rPr>
                  <a:t>29°- 41°</a:t>
                </a:r>
                <a:endParaRPr lang="it-IT" sz="11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51" name="Rectangle 50"/>
          <p:cNvSpPr/>
          <p:nvPr/>
        </p:nvSpPr>
        <p:spPr>
          <a:xfrm>
            <a:off x="6116316" y="4561383"/>
            <a:ext cx="15520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it-IT" sz="1400" b="1" dirty="0" smtClean="0">
                <a:solidFill>
                  <a:srgbClr val="003399"/>
                </a:solidFill>
                <a:latin typeface="Calibri"/>
              </a:rPr>
              <a:t>304 </a:t>
            </a:r>
            <a:r>
              <a:rPr lang="it-IT" sz="1400" b="1" dirty="0" err="1" smtClean="0">
                <a:solidFill>
                  <a:srgbClr val="003399"/>
                </a:solidFill>
                <a:latin typeface="Calibri"/>
              </a:rPr>
              <a:t>MeV</a:t>
            </a:r>
            <a:r>
              <a:rPr lang="it-IT" sz="1400" b="1" baseline="30000" dirty="0" smtClean="0">
                <a:solidFill>
                  <a:srgbClr val="003399"/>
                </a:solidFill>
                <a:latin typeface="Calibri"/>
              </a:rPr>
              <a:t>  19</a:t>
            </a:r>
            <a:r>
              <a:rPr lang="it-IT" sz="1400" b="1" dirty="0">
                <a:solidFill>
                  <a:srgbClr val="003399"/>
                </a:solidFill>
                <a:latin typeface="Calibri"/>
              </a:rPr>
              <a:t>F</a:t>
            </a:r>
            <a:r>
              <a:rPr lang="it-IT" sz="1400" b="1" dirty="0" smtClean="0">
                <a:solidFill>
                  <a:srgbClr val="003399"/>
                </a:solidFill>
                <a:latin typeface="Calibri"/>
              </a:rPr>
              <a:t> </a:t>
            </a:r>
            <a:r>
              <a:rPr lang="it-IT" sz="1400" b="1" dirty="0">
                <a:solidFill>
                  <a:srgbClr val="003399"/>
                </a:solidFill>
                <a:latin typeface="Calibri"/>
              </a:rPr>
              <a:t>+ </a:t>
            </a:r>
            <a:r>
              <a:rPr lang="it-IT" sz="1400" b="1" baseline="30000" dirty="0" smtClean="0">
                <a:solidFill>
                  <a:srgbClr val="003399"/>
                </a:solidFill>
                <a:latin typeface="Calibri"/>
              </a:rPr>
              <a:t>62</a:t>
            </a:r>
            <a:r>
              <a:rPr lang="it-IT" sz="1400" b="1" dirty="0" smtClean="0">
                <a:solidFill>
                  <a:srgbClr val="003399"/>
                </a:solidFill>
                <a:latin typeface="Calibri"/>
              </a:rPr>
              <a:t>Ni</a:t>
            </a:r>
            <a:endParaRPr lang="it-IT" sz="1400" b="1" dirty="0">
              <a:solidFill>
                <a:srgbClr val="003399"/>
              </a:solidFill>
              <a:latin typeface="Calibri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827699" y="4777407"/>
            <a:ext cx="976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it-IT" sz="1400" b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it-IT" sz="1400" b="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it-IT" sz="1400" b="1" dirty="0" err="1" smtClean="0">
                <a:solidFill>
                  <a:srgbClr val="C00000"/>
                </a:solidFill>
                <a:latin typeface="Calibri"/>
              </a:rPr>
              <a:t>particles</a:t>
            </a:r>
            <a:endParaRPr lang="it-IT" sz="14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336144" y="4777407"/>
            <a:ext cx="764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it-IT" sz="1400" b="1" dirty="0" err="1" smtClean="0">
                <a:solidFill>
                  <a:srgbClr val="C00000"/>
                </a:solidFill>
                <a:latin typeface="Calibri"/>
              </a:rPr>
              <a:t>Protons</a:t>
            </a:r>
            <a:endParaRPr lang="it-IT" sz="1400" b="1" dirty="0">
              <a:solidFill>
                <a:srgbClr val="C00000"/>
              </a:solidFill>
              <a:latin typeface="Calibri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5197124" y="5075274"/>
            <a:ext cx="3335316" cy="1810110"/>
            <a:chOff x="1740564" y="2371025"/>
            <a:chExt cx="3335316" cy="1810110"/>
          </a:xfrm>
        </p:grpSpPr>
        <p:sp>
          <p:nvSpPr>
            <p:cNvPr id="87" name="TextBox 86"/>
            <p:cNvSpPr txBox="1"/>
            <p:nvPr/>
          </p:nvSpPr>
          <p:spPr>
            <a:xfrm rot="16200000">
              <a:off x="1335256" y="2956193"/>
              <a:ext cx="1087617" cy="277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it-IT" sz="1200" b="1" dirty="0" err="1" smtClean="0">
                  <a:solidFill>
                    <a:prstClr val="black"/>
                  </a:solidFill>
                  <a:latin typeface="Calibri"/>
                </a:rPr>
                <a:t>Counts</a:t>
              </a:r>
              <a:r>
                <a:rPr lang="it-IT" sz="1200" b="1" dirty="0" smtClean="0">
                  <a:solidFill>
                    <a:prstClr val="black"/>
                  </a:solidFill>
                  <a:latin typeface="Calibri"/>
                </a:rPr>
                <a:t> (</a:t>
              </a:r>
              <a:r>
                <a:rPr lang="it-IT" sz="1200" b="1" dirty="0" err="1" smtClean="0">
                  <a:solidFill>
                    <a:prstClr val="black"/>
                  </a:solidFill>
                  <a:latin typeface="Calibri"/>
                </a:rPr>
                <a:t>a.u</a:t>
              </a:r>
              <a:r>
                <a:rPr lang="it-IT" sz="1200" b="1" dirty="0" smtClean="0">
                  <a:solidFill>
                    <a:prstClr val="black"/>
                  </a:solidFill>
                  <a:latin typeface="Calibri"/>
                </a:rPr>
                <a:t>.)</a:t>
              </a:r>
              <a:endParaRPr lang="it-IT" sz="1200" b="1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2051720" y="2371025"/>
              <a:ext cx="3024160" cy="1810110"/>
              <a:chOff x="2051720" y="2331072"/>
              <a:chExt cx="3024160" cy="1810110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2051720" y="2331072"/>
                <a:ext cx="3024160" cy="1692000"/>
                <a:chOff x="2051720" y="2331072"/>
                <a:chExt cx="3024160" cy="1692000"/>
              </a:xfrm>
            </p:grpSpPr>
            <p:grpSp>
              <p:nvGrpSpPr>
                <p:cNvPr id="91" name="Group 90"/>
                <p:cNvGrpSpPr/>
                <p:nvPr/>
              </p:nvGrpSpPr>
              <p:grpSpPr>
                <a:xfrm>
                  <a:off x="2051720" y="2331072"/>
                  <a:ext cx="3024160" cy="1692000"/>
                  <a:chOff x="2051720" y="2331072"/>
                  <a:chExt cx="3024160" cy="1692000"/>
                </a:xfrm>
              </p:grpSpPr>
              <p:pic>
                <p:nvPicPr>
                  <p:cNvPr id="93" name="Picture 92"/>
                  <p:cNvPicPr>
                    <a:picLocks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0000" t="54335"/>
                  <a:stretch/>
                </p:blipFill>
                <p:spPr>
                  <a:xfrm>
                    <a:off x="2051720" y="2348880"/>
                    <a:ext cx="1512000" cy="1620000"/>
                  </a:xfrm>
                  <a:prstGeom prst="rect">
                    <a:avLst/>
                  </a:prstGeom>
                </p:spPr>
              </p:pic>
              <p:pic>
                <p:nvPicPr>
                  <p:cNvPr id="94" name="Picture 93"/>
                  <p:cNvPicPr>
                    <a:picLocks/>
                  </p:cNvPicPr>
                  <p:nvPr/>
                </p:nvPicPr>
                <p:blipFill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0000" t="53705"/>
                  <a:stretch/>
                </p:blipFill>
                <p:spPr>
                  <a:xfrm>
                    <a:off x="3491880" y="2331072"/>
                    <a:ext cx="1584000" cy="1692000"/>
                  </a:xfrm>
                  <a:prstGeom prst="rect">
                    <a:avLst/>
                  </a:prstGeom>
                </p:spPr>
              </p:pic>
              <p:sp>
                <p:nvSpPr>
                  <p:cNvPr id="95" name="Rettangolo 26"/>
                  <p:cNvSpPr/>
                  <p:nvPr/>
                </p:nvSpPr>
                <p:spPr>
                  <a:xfrm>
                    <a:off x="4211960" y="2553703"/>
                    <a:ext cx="686849" cy="22722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r>
                      <a:rPr lang="it-IT" sz="1100" b="1" dirty="0" smtClean="0">
                        <a:solidFill>
                          <a:prstClr val="black"/>
                        </a:solidFill>
                        <a:latin typeface="Calibri"/>
                      </a:rPr>
                      <a:t>29°- 41°</a:t>
                    </a:r>
                    <a:endParaRPr lang="it-IT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92" name="Rettangolo 26"/>
                <p:cNvSpPr/>
                <p:nvPr/>
              </p:nvSpPr>
              <p:spPr>
                <a:xfrm>
                  <a:off x="2733023" y="2555145"/>
                  <a:ext cx="686849" cy="22722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it-IT" sz="1100" b="1" dirty="0" smtClean="0">
                      <a:solidFill>
                        <a:prstClr val="black"/>
                      </a:solidFill>
                      <a:latin typeface="Calibri"/>
                    </a:rPr>
                    <a:t>29°- 41°</a:t>
                  </a:r>
                  <a:endParaRPr lang="it-IT" sz="1100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90" name="CasellaDiTesto 28"/>
              <p:cNvSpPr txBox="1"/>
              <p:nvPr/>
            </p:nvSpPr>
            <p:spPr>
              <a:xfrm>
                <a:off x="3126972" y="3893103"/>
                <a:ext cx="868964" cy="248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it-IT" sz="1200" b="1" dirty="0" err="1" smtClean="0">
                    <a:solidFill>
                      <a:prstClr val="black"/>
                    </a:solidFill>
                    <a:latin typeface="Calibri"/>
                  </a:rPr>
                  <a:t>E</a:t>
                </a:r>
                <a:r>
                  <a:rPr lang="it-IT" sz="1200" b="1" baseline="-25000" dirty="0" err="1" smtClean="0">
                    <a:solidFill>
                      <a:prstClr val="black"/>
                    </a:solidFill>
                    <a:latin typeface="Calibri"/>
                  </a:rPr>
                  <a:t>lab</a:t>
                </a:r>
                <a:r>
                  <a:rPr lang="it-IT" sz="1200" b="1" baseline="-250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it-IT" sz="1200" b="1" dirty="0" smtClean="0">
                    <a:solidFill>
                      <a:prstClr val="black"/>
                    </a:solidFill>
                    <a:latin typeface="Calibri"/>
                  </a:rPr>
                  <a:t>(</a:t>
                </a:r>
                <a:r>
                  <a:rPr lang="it-IT" sz="1200" b="1" dirty="0" err="1" smtClean="0">
                    <a:solidFill>
                      <a:prstClr val="black"/>
                    </a:solidFill>
                    <a:latin typeface="Calibri"/>
                  </a:rPr>
                  <a:t>MeV</a:t>
                </a:r>
                <a:r>
                  <a:rPr lang="it-IT" sz="1200" b="1" dirty="0" smtClean="0">
                    <a:solidFill>
                      <a:prstClr val="black"/>
                    </a:solidFill>
                    <a:latin typeface="Calibri"/>
                  </a:rPr>
                  <a:t>)</a:t>
                </a:r>
                <a:endParaRPr lang="it-IT" sz="12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96" name="CasellaDiTesto 35"/>
          <p:cNvSpPr txBox="1"/>
          <p:nvPr/>
        </p:nvSpPr>
        <p:spPr>
          <a:xfrm>
            <a:off x="4163159" y="5139769"/>
            <a:ext cx="76888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it-IT" sz="1200" dirty="0" err="1" smtClean="0">
                <a:solidFill>
                  <a:prstClr val="black"/>
                </a:solidFill>
                <a:latin typeface="Calibri"/>
              </a:rPr>
              <a:t>Exp</a:t>
            </a:r>
            <a:endParaRPr lang="it-IT" sz="1200" dirty="0" smtClean="0">
              <a:solidFill>
                <a:prstClr val="black"/>
              </a:solidFill>
              <a:latin typeface="Calibri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it-IT" sz="1200" dirty="0" smtClean="0">
                <a:solidFill>
                  <a:srgbClr val="FF0000"/>
                </a:solidFill>
                <a:latin typeface="Calibri"/>
              </a:rPr>
              <a:t>Total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it-IT" sz="1200" dirty="0" err="1" smtClean="0">
                <a:solidFill>
                  <a:srgbClr val="003399"/>
                </a:solidFill>
                <a:latin typeface="Calibri"/>
              </a:rPr>
              <a:t>Pre-eq</a:t>
            </a:r>
            <a:endParaRPr lang="it-IT" sz="1200" dirty="0" smtClean="0">
              <a:solidFill>
                <a:srgbClr val="003399"/>
              </a:solidFill>
              <a:latin typeface="Calibri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it-IT" sz="1200" dirty="0" err="1" smtClean="0">
                <a:solidFill>
                  <a:srgbClr val="336600"/>
                </a:solidFill>
                <a:latin typeface="Calibri"/>
              </a:rPr>
              <a:t>Evap</a:t>
            </a:r>
            <a:endParaRPr lang="it-IT" sz="1200" dirty="0" smtClean="0">
              <a:solidFill>
                <a:srgbClr val="336600"/>
              </a:solidFill>
              <a:latin typeface="Calibri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it-IT" sz="1200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PACE4</a:t>
            </a:r>
          </a:p>
        </p:txBody>
      </p:sp>
      <p:sp>
        <p:nvSpPr>
          <p:cNvPr id="52" name="Rettangolo 2"/>
          <p:cNvSpPr/>
          <p:nvPr/>
        </p:nvSpPr>
        <p:spPr>
          <a:xfrm>
            <a:off x="323528" y="25460"/>
            <a:ext cx="7944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Pre-equilibrium</a:t>
            </a:r>
            <a:r>
              <a:rPr lang="it-IT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 </a:t>
            </a:r>
            <a:r>
              <a:rPr lang="it-IT" sz="28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emission</a:t>
            </a:r>
            <a:r>
              <a:rPr lang="it-IT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 </a:t>
            </a:r>
            <a:r>
              <a:rPr lang="it-IT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and </a:t>
            </a:r>
            <a:r>
              <a:rPr lang="it-IT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a</a:t>
            </a:r>
            <a:r>
              <a:rPr lang="it-IT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-</a:t>
            </a:r>
            <a:r>
              <a:rPr lang="it-IT" sz="28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clustering</a:t>
            </a:r>
            <a:r>
              <a:rPr lang="it-IT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 in nuclei</a:t>
            </a:r>
          </a:p>
        </p:txBody>
      </p:sp>
      <p:cxnSp>
        <p:nvCxnSpPr>
          <p:cNvPr id="53" name="Connettore 1 10"/>
          <p:cNvCxnSpPr/>
          <p:nvPr/>
        </p:nvCxnSpPr>
        <p:spPr bwMode="auto">
          <a:xfrm>
            <a:off x="-27114" y="636185"/>
            <a:ext cx="9171114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4" name="Immagine 1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1579">
            <a:off x="8233568" y="-122606"/>
            <a:ext cx="1043818" cy="739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90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79712" y="3121804"/>
            <a:ext cx="5163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Prospettive 2014 - 2015</a:t>
            </a:r>
            <a:endParaRPr lang="en-US" sz="2800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-27114" y="3080847"/>
            <a:ext cx="9171114" cy="636185"/>
          </a:xfrm>
          <a:prstGeom prst="rect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4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rsonalizzato 1">
      <a:majorFont>
        <a:latin typeface="Comic Sans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6325</TotalTime>
  <Words>1723</Words>
  <Application>Microsoft Office PowerPoint</Application>
  <PresentationFormat>On-screen Show (4:3)</PresentationFormat>
  <Paragraphs>259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Tema di Office</vt:lpstr>
      <vt:lpstr>1_Office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Esperimento NUCL-EX</dc:title>
  <dc:creator>Your User Name</dc:creator>
  <cp:lastModifiedBy>fabris</cp:lastModifiedBy>
  <cp:revision>560</cp:revision>
  <cp:lastPrinted>2012-06-21T07:35:08Z</cp:lastPrinted>
  <dcterms:created xsi:type="dcterms:W3CDTF">2011-06-10T13:18:52Z</dcterms:created>
  <dcterms:modified xsi:type="dcterms:W3CDTF">2014-07-13T15:41:48Z</dcterms:modified>
</cp:coreProperties>
</file>