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  <p:sldMasterId id="2147483707" r:id="rId2"/>
    <p:sldMasterId id="2147483719" r:id="rId3"/>
    <p:sldMasterId id="2147483731" r:id="rId4"/>
    <p:sldMasterId id="2147483743" r:id="rId5"/>
  </p:sldMasterIdLst>
  <p:notesMasterIdLst>
    <p:notesMasterId r:id="rId26"/>
  </p:notesMasterIdLst>
  <p:handoutMasterIdLst>
    <p:handoutMasterId r:id="rId27"/>
  </p:handoutMasterIdLst>
  <p:sldIdLst>
    <p:sldId id="752" r:id="rId6"/>
    <p:sldId id="775" r:id="rId7"/>
    <p:sldId id="774" r:id="rId8"/>
    <p:sldId id="776" r:id="rId9"/>
    <p:sldId id="777" r:id="rId10"/>
    <p:sldId id="778" r:id="rId11"/>
    <p:sldId id="753" r:id="rId12"/>
    <p:sldId id="760" r:id="rId13"/>
    <p:sldId id="762" r:id="rId14"/>
    <p:sldId id="763" r:id="rId15"/>
    <p:sldId id="764" r:id="rId16"/>
    <p:sldId id="765" r:id="rId17"/>
    <p:sldId id="731" r:id="rId18"/>
    <p:sldId id="770" r:id="rId19"/>
    <p:sldId id="773" r:id="rId20"/>
    <p:sldId id="772" r:id="rId21"/>
    <p:sldId id="732" r:id="rId22"/>
    <p:sldId id="767" r:id="rId23"/>
    <p:sldId id="769" r:id="rId24"/>
    <p:sldId id="779" r:id="rId25"/>
  </p:sldIdLst>
  <p:sldSz cx="9144000" cy="6858000" type="screen4x3"/>
  <p:notesSz cx="6781800" cy="9880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eorgi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A08797E-7616-4CCE-975A-3C2C695F8F1B}">
          <p14:sldIdLst>
            <p14:sldId id="752"/>
            <p14:sldId id="775"/>
            <p14:sldId id="774"/>
            <p14:sldId id="776"/>
            <p14:sldId id="777"/>
            <p14:sldId id="778"/>
            <p14:sldId id="753"/>
            <p14:sldId id="760"/>
            <p14:sldId id="762"/>
            <p14:sldId id="763"/>
          </p14:sldIdLst>
        </p14:section>
        <p14:section name="Untitled Section" id="{25DF7A50-83CB-4846-A78F-79BAFA7043CF}">
          <p14:sldIdLst>
            <p14:sldId id="764"/>
            <p14:sldId id="765"/>
            <p14:sldId id="731"/>
            <p14:sldId id="770"/>
            <p14:sldId id="773"/>
            <p14:sldId id="772"/>
            <p14:sldId id="732"/>
            <p14:sldId id="767"/>
            <p14:sldId id="769"/>
            <p14:sldId id="7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ECFF"/>
    <a:srgbClr val="99CCFF"/>
    <a:srgbClr val="FF6600"/>
    <a:srgbClr val="33CC33"/>
    <a:srgbClr val="66FF33"/>
    <a:srgbClr val="FF9900"/>
    <a:srgbClr val="CC0000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5484" autoAdjust="0"/>
  </p:normalViewPr>
  <p:slideViewPr>
    <p:cSldViewPr>
      <p:cViewPr>
        <p:scale>
          <a:sx n="85" d="100"/>
          <a:sy n="85" d="100"/>
        </p:scale>
        <p:origin x="-8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5D9C01-0786-E74B-92B5-9FB48BE4BB3F}" type="datetimeFigureOut">
              <a:rPr lang="en-US"/>
              <a:pPr>
                <a:defRPr/>
              </a:pPr>
              <a:t>6/20/2014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530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38530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971F79-9AD7-F648-9DA9-23B0F1478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A606AD-49A1-1F4D-BA27-385AAA737596}" type="datetimeFigureOut">
              <a:rPr lang="en-US"/>
              <a:pPr>
                <a:defRPr/>
              </a:pPr>
              <a:t>6/20/2014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1363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692650"/>
            <a:ext cx="5426075" cy="4446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530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385300"/>
            <a:ext cx="293846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7A2A39-1173-784F-A8C6-535B55863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3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7A2A39-1173-784F-A8C6-535B55863AC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4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7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2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23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3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80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02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6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58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02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84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18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87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43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71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57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45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9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1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41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99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3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03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52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10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70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20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87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21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06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82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82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891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86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788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51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5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50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21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59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358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22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22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0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6294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73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94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4EF320-47B8-4ACA-AA7A-34D422E4A68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68FA48-EC0E-4F72-AE08-DEE9561D3E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36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mori@fi.infn.it" TargetMode="Externa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25.pdf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23.pdf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8458200" cy="1222375"/>
          </a:xfrm>
        </p:spPr>
        <p:txBody>
          <a:bodyPr>
            <a:noAutofit/>
          </a:bodyPr>
          <a:lstStyle/>
          <a:p>
            <a:r>
              <a:rPr lang="en-US" cap="none" dirty="0" smtClean="0"/>
              <a:t>MC simulations for the improvement of hadronic energy resolution using </a:t>
            </a:r>
            <a:r>
              <a:rPr lang="en-US" cap="none" dirty="0"/>
              <a:t>C</a:t>
            </a:r>
            <a:r>
              <a:rPr lang="en-US" cap="none" dirty="0" smtClean="0"/>
              <a:t>herenkov signal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787900"/>
            <a:ext cx="8458200" cy="914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M. Bongi, S.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Bottai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8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Calocube collaboration meeting - 20</a:t>
            </a:r>
            <a:r>
              <a:rPr lang="en-US" sz="18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June 2014 - Firenze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ASSIMO\ESPERIMENTI\CaloCube\140620 meeting Firenze\old\TIME\sE_CoverSccorrProton100GeV_BGO_18cm_PRECISIO_gamma_electrons_ICODEselection_TIME_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61" y="1979702"/>
            <a:ext cx="49022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10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44920" y="3719137"/>
                <a:ext cx="1981200" cy="9762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2000" i="1" dirty="0" smtClean="0">
                    <a:solidFill>
                      <a:schemeClr val="tx1"/>
                    </a:solidFill>
                    <a:latin typeface="Cambria Math"/>
                  </a:rPr>
                  <a:t>With correction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sz="2000" b="0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≃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2.5%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920" y="3719137"/>
                <a:ext cx="1981200" cy="976293"/>
              </a:xfrm>
              <a:prstGeom prst="rect">
                <a:avLst/>
              </a:prstGeom>
              <a:blipFill rotWithShape="1">
                <a:blip r:embed="rId3"/>
                <a:stretch>
                  <a:fillRect l="-273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6304" y="381000"/>
            <a:ext cx="8997696" cy="841248"/>
          </a:xfrm>
        </p:spPr>
        <p:txBody>
          <a:bodyPr>
            <a:normAutofit/>
          </a:bodyPr>
          <a:lstStyle/>
          <a:p>
            <a:r>
              <a:rPr lang="en-US" dirty="0" smtClean="0"/>
              <a:t>“A. PARA-LIKE” CORRECTION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91000" y="251460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corrected</a:t>
            </a:r>
            <a:r>
              <a:rPr lang="it-IT" dirty="0" smtClean="0"/>
              <a:t>/E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528702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C/S</a:t>
            </a:r>
            <a:endParaRPr lang="en-US" dirty="0"/>
          </a:p>
        </p:txBody>
      </p:sp>
      <p:pic>
        <p:nvPicPr>
          <p:cNvPr id="10" name="Picture 2" descr="D:\MASSIMO\ESPERIMENTI\CaloCube\140620 meeting Firenze\old\TIME\sE_CoverScProton100GeV_BGO_18cm_PRECISIO_gamma_electrons_ICODEselection_TI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0" y="2318266"/>
            <a:ext cx="4165096" cy="312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2752" y="2699266"/>
                <a:ext cx="1981200" cy="91473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1600" i="1" dirty="0" smtClean="0">
                    <a:solidFill>
                      <a:schemeClr val="tx1"/>
                    </a:solidFill>
                    <a:latin typeface="Cambria Math"/>
                  </a:rPr>
                  <a:t>Without corrections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sz="2000" b="0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≃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4.5%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2" y="2699266"/>
                <a:ext cx="1981200" cy="914738"/>
              </a:xfrm>
              <a:prstGeom prst="rect">
                <a:avLst/>
              </a:prstGeom>
              <a:blipFill rotWithShape="1">
                <a:blip r:embed="rId5"/>
                <a:stretch>
                  <a:fillRect l="-912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7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MASSIMO\ESPERIMENTI\CaloCube\140620 meeting Firenze\old\TIME\EcorrProton100GeV_BGO_18cm_PRECISIO_gamma_electrons_ICODEselection_TIM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09700"/>
            <a:ext cx="66294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41248"/>
          </a:xfrm>
        </p:spPr>
        <p:txBody>
          <a:bodyPr/>
          <a:lstStyle/>
          <a:p>
            <a:r>
              <a:rPr lang="en-US" dirty="0" smtClean="0"/>
              <a:t>NORMALIZED ENERGY DISTRIBUTION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11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553200" y="3886200"/>
            <a:ext cx="457200" cy="914400"/>
          </a:xfrm>
          <a:prstGeom prst="rightArrow">
            <a:avLst/>
          </a:prstGeom>
          <a:solidFill>
            <a:srgbClr val="99CCFF"/>
          </a:solidFill>
          <a:ln>
            <a:solidFill>
              <a:srgbClr val="00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825526"/>
            <a:ext cx="2418806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improvement of energy resolution:</a:t>
            </a:r>
          </a:p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Here </a:t>
            </a:r>
            <a:r>
              <a:rPr lang="en-US" sz="2400" b="1" dirty="0">
                <a:solidFill>
                  <a:srgbClr val="FF0000"/>
                </a:solidFill>
              </a:rPr>
              <a:t>~ </a:t>
            </a:r>
            <a:r>
              <a:rPr lang="it-IT" sz="2400" b="1" dirty="0" smtClean="0">
                <a:solidFill>
                  <a:schemeClr val="tx1"/>
                </a:solidFill>
              </a:rPr>
              <a:t>40%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~34% (DREAM)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~44%   (PARA)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3364" y="1055167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Resolution  Improvement </a:t>
            </a:r>
            <a:r>
              <a:rPr lang="en-US" b="1" dirty="0">
                <a:solidFill>
                  <a:srgbClr val="0033CC"/>
                </a:solidFill>
              </a:rPr>
              <a:t>~ </a:t>
            </a:r>
            <a:r>
              <a:rPr lang="it-IT" b="1" dirty="0" smtClean="0"/>
              <a:t>40</a:t>
            </a:r>
            <a:r>
              <a:rPr lang="it-IT" b="1" dirty="0"/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987498"/>
            <a:ext cx="2278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We controll the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method !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57574" y="2979688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33CC"/>
                </a:solidFill>
              </a:rPr>
              <a:t>consider blue line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647700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33CC"/>
                </a:solidFill>
              </a:rPr>
              <a:t>S</a:t>
            </a:r>
            <a:r>
              <a:rPr lang="it-IT" baseline="-25000" dirty="0" smtClean="0">
                <a:solidFill>
                  <a:srgbClr val="0033CC"/>
                </a:solidFill>
              </a:rPr>
              <a:t>corrected</a:t>
            </a:r>
            <a:r>
              <a:rPr lang="it-IT" dirty="0" smtClean="0">
                <a:solidFill>
                  <a:srgbClr val="0033CC"/>
                </a:solidFill>
              </a:rPr>
              <a:t>/E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SSIMO\ESPERIMENTI\CaloCube\140620 meeting Firenze\old\TIME2um\CfemcProton100-300GeV_CsI_3-6cm_TIME2us_Jtrack_EPI0_LongiHAD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54" y="3581400"/>
            <a:ext cx="438214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505440" y="3238500"/>
            <a:ext cx="2609860" cy="6858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MASSIMO\ESPERIMENTI\CaloCube\140620 meeting Firenze\old\TIME2um\SfemcProton100-300GeV_CsI_3-6cm_TIME2us_Jtrack_EPI0_LongiHAD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38214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38200" y="3238500"/>
            <a:ext cx="2514600" cy="6858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752"/>
            <a:ext cx="8686800" cy="841248"/>
          </a:xfrm>
        </p:spPr>
        <p:txBody>
          <a:bodyPr>
            <a:normAutofit/>
          </a:bodyPr>
          <a:lstStyle/>
          <a:p>
            <a:r>
              <a:rPr lang="en-US" dirty="0" smtClean="0"/>
              <a:t>LET’s  come  back  to  CALOCUBE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12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6200" y="1056144"/>
                <a:ext cx="8114722" cy="295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More realistic case: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20 </a:t>
                </a:r>
                <a:r>
                  <a:rPr lang="en-US" dirty="0"/>
                  <a:t>x 20 x 20 </a:t>
                </a:r>
                <a:r>
                  <a:rPr lang="en-US" dirty="0" err="1" smtClean="0"/>
                  <a:t>CsI</a:t>
                </a:r>
                <a:r>
                  <a:rPr lang="en-US" dirty="0" smtClean="0"/>
                  <a:t> cubes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side of each cube = </a:t>
                </a:r>
                <a:r>
                  <a:rPr lang="en-US" dirty="0" smtClean="0"/>
                  <a:t>3.6 cm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~ 1.9 </a:t>
                </a:r>
                <a:r>
                  <a:rPr lang="en-US" dirty="0"/>
                  <a:t>interaction </a:t>
                </a:r>
                <a:r>
                  <a:rPr lang="en-US" dirty="0" smtClean="0"/>
                  <a:t>lengths (for vertical tracks)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E=100-300 </a:t>
                </a:r>
                <a:r>
                  <a:rPr lang="en-US" dirty="0"/>
                  <a:t>GeV, </a:t>
                </a:r>
                <a:r>
                  <a:rPr lang="en-US" dirty="0" smtClean="0"/>
                  <a:t>10000 events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selecting events interacting in the first layer</a:t>
                </a:r>
                <a:r>
                  <a:rPr lang="en-US" dirty="0" smtClean="0"/>
                  <a:t>, and shower &gt; 70 cm</a:t>
                </a:r>
              </a:p>
              <a:p>
                <a:endParaRPr lang="en-US" dirty="0"/>
              </a:p>
              <a:p>
                <a:r>
                  <a:rPr lang="en-US" dirty="0" smtClean="0"/>
                  <a:t>            </a:t>
                </a:r>
                <a:r>
                  <a:rPr lang="en-US" dirty="0" smtClean="0"/>
                  <a:t>  </a:t>
                </a:r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“</a:t>
                </a:r>
                <a:r>
                  <a:rPr lang="en-US" sz="20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Symbol" pitchFamily="18" charset="2"/>
                  </a:rPr>
                  <a:t>h</a:t>
                </a:r>
                <a:r>
                  <a:rPr lang="en-US" sz="2000" b="1" baseline="-25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=(h/e)</a:t>
                </a:r>
                <a:r>
                  <a:rPr lang="en-US" sz="2000" b="1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" </a:t>
                </a:r>
                <a14:m>
                  <m:oMath xmlns:m="http://schemas.openxmlformats.org/officeDocument/2006/math">
                    <m:r>
                      <a:rPr lang="en-US" sz="2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≃</m:t>
                    </m:r>
                  </m:oMath>
                </a14:m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0.18</a:t>
                </a:r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</a:t>
                </a:r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		</a:t>
                </a:r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"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Symbol" pitchFamily="18" charset="2"/>
                  </a:rPr>
                  <a:t> </a:t>
                </a:r>
                <a:r>
                  <a:rPr lang="en-US" sz="20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Symbol" pitchFamily="18" charset="2"/>
                  </a:rPr>
                  <a:t>h</a:t>
                </a:r>
                <a:r>
                  <a:rPr lang="en-US" sz="2000" b="1" baseline="-250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=(h/e)</a:t>
                </a:r>
                <a:r>
                  <a:rPr lang="en-US" b="1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"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≃</m:t>
                    </m:r>
                  </m:oMath>
                </a14:m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0.07</a:t>
                </a:r>
                <a:endParaRPr lang="en-US" sz="24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56144"/>
                <a:ext cx="8114722" cy="2954655"/>
              </a:xfrm>
              <a:prstGeom prst="rect">
                <a:avLst/>
              </a:prstGeom>
              <a:blipFill rotWithShape="1">
                <a:blip r:embed="rId4"/>
                <a:stretch>
                  <a:fillRect l="-676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28539" y="6520934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SCINTILLATION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0239" y="6520934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CHERENKOV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Apply the ‘standard’ correction to CALOCUBE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13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178" y="1154668"/>
            <a:ext cx="8201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Vertical protons E=100 </a:t>
            </a:r>
            <a:r>
              <a:rPr lang="en-US" dirty="0" err="1" smtClean="0"/>
              <a:t>GeV</a:t>
            </a:r>
            <a:r>
              <a:rPr lang="en-US" dirty="0" smtClean="0"/>
              <a:t>, interacting in the first layer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8" y="1921966"/>
            <a:ext cx="3962399" cy="26871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88" y="1775212"/>
            <a:ext cx="4038600" cy="28468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0072" y="1876742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S/E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25088" y="433657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dirty="0" smtClean="0"/>
              <a:t>/S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69624" y="43042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dirty="0" smtClean="0"/>
              <a:t>/S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94882" y="179648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corrected</a:t>
            </a:r>
            <a:r>
              <a:rPr lang="it-IT" dirty="0" smtClean="0"/>
              <a:t>/E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34268" y="3833207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RMS=22%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77091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RMS=20%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986888" y="2249887"/>
            <a:ext cx="76200" cy="205442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084729" y="2926840"/>
            <a:ext cx="578559" cy="844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52748" y="5231162"/>
            <a:ext cx="8763000" cy="1066800"/>
            <a:chOff x="67237" y="228600"/>
            <a:chExt cx="8763000" cy="1066800"/>
          </a:xfrm>
        </p:grpSpPr>
        <p:sp>
          <p:nvSpPr>
            <p:cNvPr id="30" name="TextBox 29"/>
            <p:cNvSpPr txBox="1"/>
            <p:nvPr/>
          </p:nvSpPr>
          <p:spPr>
            <a:xfrm>
              <a:off x="389110" y="228600"/>
              <a:ext cx="8289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IF  WE  GET  A  SAMPLE  OF  SHOWERS  INTERACTING DEEPER  AND  HENCE  WITH  MORE  LEAKAGE THE IMPROVEMENT  IS AGAIN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237" y="1295400"/>
              <a:ext cx="8763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543800" y="487652"/>
              <a:ext cx="1029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~ </a:t>
              </a:r>
              <a:r>
                <a:rPr lang="en-US" sz="2400" dirty="0" smtClean="0">
                  <a:solidFill>
                    <a:srgbClr val="FF0000"/>
                  </a:solidFill>
                </a:rPr>
                <a:t>10%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17183" y="862373"/>
              <a:ext cx="1542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35%         31%</a:t>
              </a:r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4414709" y="1052411"/>
              <a:ext cx="352273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586695" y="4705908"/>
            <a:ext cx="5694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RESOLUTION  IMPROVEMENT  </a:t>
            </a:r>
            <a:r>
              <a:rPr lang="en-US" sz="2400" dirty="0">
                <a:solidFill>
                  <a:srgbClr val="FF0000"/>
                </a:solidFill>
              </a:rPr>
              <a:t>~ 10%</a:t>
            </a:r>
          </a:p>
          <a:p>
            <a:r>
              <a:rPr lang="it-I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14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02510"/>
            <a:ext cx="8128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ACCESS</a:t>
            </a:r>
            <a:r>
              <a:rPr lang="it-IT" sz="1600" dirty="0" smtClean="0"/>
              <a:t>  CALORIMETER : THIN SAMPLING CALO</a:t>
            </a:r>
          </a:p>
          <a:p>
            <a:r>
              <a:rPr lang="it-IT" sz="1600" dirty="0" smtClean="0"/>
              <a:t> </a:t>
            </a:r>
          </a:p>
          <a:p>
            <a:r>
              <a:rPr lang="en-US" sz="1600" i="1" u="sng" dirty="0"/>
              <a:t>Vladimir </a:t>
            </a:r>
            <a:r>
              <a:rPr lang="en-US" sz="1600" i="1" u="sng" dirty="0" err="1"/>
              <a:t>Nagaslaev</a:t>
            </a:r>
            <a:r>
              <a:rPr lang="en-US" sz="1600" i="1" u="sng" dirty="0"/>
              <a:t>, Alan Sill, Richard </a:t>
            </a:r>
            <a:r>
              <a:rPr lang="en-US" sz="1600" i="1" u="sng" dirty="0" err="1" smtClean="0"/>
              <a:t>Wigmans</a:t>
            </a:r>
            <a:endParaRPr lang="en-US" sz="1600" i="1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70" y="1752600"/>
            <a:ext cx="3686046" cy="332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1981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</a:t>
            </a:r>
            <a:r>
              <a:rPr lang="en-US" dirty="0" smtClean="0"/>
              <a:t>10%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083"/>
            <a:ext cx="5181041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90600" y="260808"/>
            <a:ext cx="57912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5486400"/>
            <a:ext cx="8686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IMPROVEMENT DUE TO </a:t>
            </a:r>
            <a:r>
              <a:rPr lang="it-IT" sz="1400" b="1" dirty="0" smtClean="0"/>
              <a:t>DUAL </a:t>
            </a:r>
            <a:r>
              <a:rPr lang="it-IT" sz="1400" b="1" dirty="0"/>
              <a:t>REDOUT   </a:t>
            </a:r>
            <a:r>
              <a:rPr lang="en-US" sz="1600" b="1" dirty="0">
                <a:solidFill>
                  <a:srgbClr val="FF0000"/>
                </a:solidFill>
              </a:rPr>
              <a:t>~ 10% </a:t>
            </a:r>
            <a:r>
              <a:rPr lang="en-US" sz="1600" b="1" dirty="0" smtClean="0">
                <a:solidFill>
                  <a:srgbClr val="FF0000"/>
                </a:solidFill>
              </a:rPr>
              <a:t>    </a:t>
            </a:r>
            <a:r>
              <a:rPr lang="it-IT" sz="1400" b="1" i="1" u="sng" dirty="0" smtClean="0"/>
              <a:t>IN  </a:t>
            </a:r>
            <a:r>
              <a:rPr lang="it-IT" sz="1400" b="1" i="1" u="sng" dirty="0"/>
              <a:t>ACCORDANCE TO WHAT WE FIND !</a:t>
            </a:r>
          </a:p>
          <a:p>
            <a:endParaRPr lang="it-IT" b="1" i="1" u="sng" dirty="0"/>
          </a:p>
          <a:p>
            <a:r>
              <a:rPr lang="it-IT" dirty="0"/>
              <a:t>FOR THEM IS A GOOD RESULT </a:t>
            </a:r>
          </a:p>
          <a:p>
            <a:r>
              <a:rPr lang="it-IT" dirty="0"/>
              <a:t>FOR US ?????  </a:t>
            </a:r>
            <a:r>
              <a:rPr lang="it-IT" dirty="0" smtClean="0"/>
              <a:t>(personally I  </a:t>
            </a:r>
            <a:r>
              <a:rPr lang="it-IT" dirty="0"/>
              <a:t>think </a:t>
            </a:r>
            <a:r>
              <a:rPr lang="it-IT" dirty="0" smtClean="0"/>
              <a:t>not)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1000" y="2895600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TEST BEAM ANALYSIS </a:t>
            </a:r>
          </a:p>
        </p:txBody>
      </p:sp>
    </p:spTree>
    <p:extLst>
      <p:ext uri="{BB962C8B-B14F-4D97-AF65-F5344CB8AC3E}">
        <p14:creationId xmlns:p14="http://schemas.microsoft.com/office/powerpoint/2010/main" val="194498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15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909" y="33357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USING  CHERENKOV  WE CAN MEASURE  QUITE  WELL  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baseline="-25000" dirty="0" smtClean="0">
                <a:solidFill>
                  <a:srgbClr val="FF0000"/>
                </a:solidFill>
              </a:rPr>
              <a:t>had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and</a:t>
            </a:r>
            <a:r>
              <a:rPr lang="it-IT" dirty="0" smtClean="0">
                <a:solidFill>
                  <a:srgbClr val="FF0000"/>
                </a:solidFill>
              </a:rPr>
              <a:t> S</a:t>
            </a:r>
            <a:r>
              <a:rPr lang="it-IT" baseline="-25000" dirty="0" smtClean="0">
                <a:solidFill>
                  <a:srgbClr val="FF0000"/>
                </a:solidFill>
              </a:rPr>
              <a:t>em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8945" y="1153675"/>
            <a:ext cx="1152128" cy="96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64515" y="1326807"/>
            <a:ext cx="494" cy="17184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207896" y="1153675"/>
            <a:ext cx="889161" cy="9674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98470" y="1144710"/>
            <a:ext cx="508012" cy="14645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dirty="0" smtClean="0">
                <a:solidFill>
                  <a:srgbClr val="FF0000"/>
                </a:solidFill>
              </a:rPr>
              <a:t>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dirty="0" smtClean="0">
                <a:solidFill>
                  <a:schemeClr val="tx1"/>
                </a:solidFill>
              </a:rPr>
              <a:t>Eh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07897" y="1433360"/>
            <a:ext cx="571600" cy="8786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9496" y="121642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em</a:t>
            </a:r>
            <a:r>
              <a:rPr lang="en-US" dirty="0"/>
              <a:t> </a:t>
            </a:r>
            <a:r>
              <a:rPr lang="en-US" dirty="0" smtClean="0"/>
              <a:t>~</a:t>
            </a:r>
            <a:r>
              <a:rPr lang="en-US" dirty="0" err="1" smtClean="0"/>
              <a:t>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77518" y="259469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itchFamily="18" charset="2"/>
              </a:rPr>
              <a:t>p</a:t>
            </a:r>
            <a:r>
              <a:rPr lang="it-IT" dirty="0" smtClean="0"/>
              <a:t>+/-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461884" y="1144710"/>
            <a:ext cx="444598" cy="976427"/>
          </a:xfrm>
          <a:prstGeom prst="ellipse">
            <a:avLst/>
          </a:prstGeom>
          <a:solidFill>
            <a:srgbClr val="CCECFF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73679" y="1802692"/>
            <a:ext cx="878797" cy="25193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17296" y="161082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had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677518" y="975781"/>
            <a:ext cx="10534" cy="5454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46" y="3503407"/>
            <a:ext cx="4533900" cy="33680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4400" y="4817770"/>
            <a:ext cx="3525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had</a:t>
            </a:r>
            <a:r>
              <a:rPr lang="it-IT" dirty="0" smtClean="0"/>
              <a:t> is strongly  correlated with </a:t>
            </a:r>
          </a:p>
          <a:p>
            <a:r>
              <a:rPr lang="it-IT" dirty="0" smtClean="0"/>
              <a:t>S-C=scintillation-Cherenkov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072385" y="4270876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hahd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86400" y="6488668"/>
            <a:ext cx="5485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S-C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40264" y="106402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S=S</a:t>
            </a:r>
            <a:r>
              <a:rPr lang="it-IT" baseline="-25000" dirty="0" smtClean="0"/>
              <a:t>em</a:t>
            </a:r>
            <a:r>
              <a:rPr lang="it-IT" dirty="0" smtClean="0"/>
              <a:t>+S</a:t>
            </a:r>
            <a:r>
              <a:rPr lang="it-IT" baseline="-25000" dirty="0" smtClean="0"/>
              <a:t>had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" y="3045228"/>
            <a:ext cx="820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Scintillation  and Cherenkov  give  direct  info only on 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baseline="-25000" dirty="0" smtClean="0">
                <a:solidFill>
                  <a:srgbClr val="FF0000"/>
                </a:solidFill>
              </a:rPr>
              <a:t>em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/>
              <a:t>and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baseline="-25000" dirty="0" smtClean="0">
                <a:solidFill>
                  <a:srgbClr val="FF0000"/>
                </a:solidFill>
              </a:rPr>
              <a:t>had</a:t>
            </a:r>
            <a:r>
              <a:rPr lang="it-IT" dirty="0" smtClean="0"/>
              <a:t>   (not on Eh)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2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87" y="3124200"/>
            <a:ext cx="8960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BUT  WE DO NOT  KNOW  </a:t>
            </a:r>
            <a:r>
              <a:rPr lang="it-IT" sz="1400" dirty="0" smtClean="0">
                <a:solidFill>
                  <a:srgbClr val="FF0000"/>
                </a:solidFill>
              </a:rPr>
              <a:t>fem</a:t>
            </a:r>
            <a:r>
              <a:rPr lang="it-IT" sz="1400" dirty="0" smtClean="0"/>
              <a:t>  WITHOUT </a:t>
            </a:r>
            <a:r>
              <a:rPr lang="it-IT" sz="1400" dirty="0"/>
              <a:t>ERRORS </a:t>
            </a:r>
            <a:r>
              <a:rPr lang="it-IT" sz="1400" dirty="0" smtClean="0"/>
              <a:t>!  (</a:t>
            </a:r>
            <a:r>
              <a:rPr lang="it-IT" sz="1400" dirty="0" smtClean="0">
                <a:solidFill>
                  <a:srgbClr val="FF0000"/>
                </a:solidFill>
              </a:rPr>
              <a:t>fem=Eem/E</a:t>
            </a:r>
            <a:r>
              <a:rPr lang="it-IT" sz="1400" dirty="0" smtClean="0"/>
              <a:t>  )   </a:t>
            </a:r>
          </a:p>
          <a:p>
            <a:r>
              <a:rPr lang="it-IT" sz="1400" dirty="0" smtClean="0"/>
              <a:t>Fem(reconstructed)=  </a:t>
            </a:r>
            <a:r>
              <a:rPr lang="it-IT" sz="1400" dirty="0"/>
              <a:t>S</a:t>
            </a:r>
            <a:r>
              <a:rPr lang="it-IT" sz="1400" baseline="-25000" dirty="0"/>
              <a:t>em</a:t>
            </a:r>
            <a:r>
              <a:rPr lang="it-IT" sz="1400" dirty="0"/>
              <a:t> </a:t>
            </a:r>
            <a:r>
              <a:rPr lang="it-IT" sz="1400" dirty="0" smtClean="0"/>
              <a:t>/[S</a:t>
            </a:r>
            <a:r>
              <a:rPr lang="it-IT" sz="1400" baseline="-25000" dirty="0" smtClean="0"/>
              <a:t>em</a:t>
            </a:r>
            <a:r>
              <a:rPr lang="it-IT" sz="1400" dirty="0" smtClean="0"/>
              <a:t> +S</a:t>
            </a:r>
            <a:r>
              <a:rPr lang="it-IT" sz="1400" baseline="-25000" dirty="0" smtClean="0"/>
              <a:t>had</a:t>
            </a:r>
            <a:r>
              <a:rPr lang="it-IT" sz="1400" dirty="0" smtClean="0">
                <a:latin typeface="Symbol" pitchFamily="18" charset="2"/>
              </a:rPr>
              <a:t>*&lt;1</a:t>
            </a:r>
            <a:r>
              <a:rPr lang="it-IT" sz="1400" dirty="0" smtClean="0">
                <a:latin typeface="+mj-lt"/>
              </a:rPr>
              <a:t>/</a:t>
            </a:r>
            <a:r>
              <a:rPr lang="it-IT" sz="1400" dirty="0" smtClean="0">
                <a:latin typeface="Symbol" pitchFamily="18" charset="2"/>
              </a:rPr>
              <a:t>h</a:t>
            </a:r>
            <a:r>
              <a:rPr lang="it-IT" sz="1400" dirty="0" smtClean="0">
                <a:latin typeface="+mj-lt"/>
              </a:rPr>
              <a:t>&gt;]</a:t>
            </a:r>
            <a:endParaRPr lang="en-US" sz="1400" dirty="0">
              <a:latin typeface="+mj-lt"/>
            </a:endParaRPr>
          </a:p>
          <a:p>
            <a:r>
              <a:rPr lang="it-IT" dirty="0" smtClean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4097" y="4058670"/>
            <a:ext cx="3911575" cy="2707441"/>
            <a:chOff x="1920240" y="1630680"/>
            <a:chExt cx="5303520" cy="35966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240" y="1630680"/>
              <a:ext cx="5303520" cy="359664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3804947" y="1923939"/>
              <a:ext cx="0" cy="3026060"/>
            </a:xfrm>
            <a:prstGeom prst="line">
              <a:avLst/>
            </a:prstGeom>
            <a:ln w="190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804947" y="2008425"/>
              <a:ext cx="2192303" cy="367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latin typeface="+mj-lt"/>
                </a:rPr>
                <a:t>Each slice </a:t>
              </a:r>
              <a:r>
                <a:rPr lang="it-IT" sz="1200" b="1" dirty="0" smtClean="0">
                  <a:latin typeface="Symbol" pitchFamily="18" charset="2"/>
                </a:rPr>
                <a:t>D</a:t>
              </a:r>
              <a:r>
                <a:rPr lang="it-IT" sz="1200" b="1" dirty="0" smtClean="0">
                  <a:latin typeface="+mj-lt"/>
                </a:rPr>
                <a:t>S/S</a:t>
              </a:r>
              <a:r>
                <a:rPr lang="it-IT" sz="1200" b="1" dirty="0" smtClean="0">
                  <a:latin typeface="Times New Roman"/>
                  <a:cs typeface="Times New Roman"/>
                </a:rPr>
                <a:t>~10%</a:t>
              </a:r>
              <a:endParaRPr lang="en-US" sz="1200" b="1" dirty="0">
                <a:latin typeface="Symbol" pitchFamily="18" charset="2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7391400" y="3604088"/>
            <a:ext cx="216024" cy="27133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8997" y="4158359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S/E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2285" y="6541479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Fem=Eem/E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82" y="3955445"/>
            <a:ext cx="4104456" cy="2783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7982" y="18413"/>
            <a:ext cx="514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FF0000"/>
                </a:solidFill>
              </a:rPr>
              <a:t>SUPPOSE  TO  HAVE  AN   IDEAL  DUAL   DETECTOR  !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34" y="2785646"/>
            <a:ext cx="837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MEASURE  WITHOUT ERRORS  separately  </a:t>
            </a:r>
            <a:r>
              <a:rPr lang="it-IT" sz="1400" b="1" dirty="0" smtClean="0"/>
              <a:t>Sem</a:t>
            </a:r>
            <a:r>
              <a:rPr lang="it-IT" sz="1400" dirty="0" smtClean="0"/>
              <a:t> and </a:t>
            </a:r>
            <a:r>
              <a:rPr lang="it-IT" sz="1400" b="1" dirty="0" smtClean="0"/>
              <a:t>Shad</a:t>
            </a:r>
            <a:r>
              <a:rPr lang="it-IT" sz="1400" dirty="0" smtClean="0"/>
              <a:t>  (Visible  </a:t>
            </a:r>
            <a:r>
              <a:rPr lang="it-IT" sz="1400" b="1" dirty="0" smtClean="0">
                <a:solidFill>
                  <a:srgbClr val="FF0000"/>
                </a:solidFill>
              </a:rPr>
              <a:t>Em</a:t>
            </a:r>
            <a:r>
              <a:rPr lang="it-IT" sz="1400" dirty="0" smtClean="0"/>
              <a:t> and </a:t>
            </a:r>
            <a:r>
              <a:rPr lang="it-IT" sz="1400" b="1" dirty="0" smtClean="0">
                <a:solidFill>
                  <a:srgbClr val="FF0000"/>
                </a:solidFill>
              </a:rPr>
              <a:t>had</a:t>
            </a:r>
            <a:r>
              <a:rPr lang="it-IT" sz="1400" dirty="0" smtClean="0"/>
              <a:t> energy deposited ) 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400800" y="4204526"/>
            <a:ext cx="161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+mj-lt"/>
              </a:rPr>
              <a:t>Each slice </a:t>
            </a:r>
            <a:r>
              <a:rPr lang="it-IT" sz="1200" b="1" dirty="0" smtClean="0">
                <a:latin typeface="Symbol" pitchFamily="18" charset="2"/>
              </a:rPr>
              <a:t>D</a:t>
            </a:r>
            <a:r>
              <a:rPr lang="it-IT" sz="1200" b="1" dirty="0" smtClean="0">
                <a:latin typeface="+mj-lt"/>
              </a:rPr>
              <a:t>S/S</a:t>
            </a:r>
            <a:r>
              <a:rPr lang="it-IT" sz="1200" b="1" dirty="0" smtClean="0">
                <a:latin typeface="Times New Roman"/>
                <a:cs typeface="Times New Roman"/>
              </a:rPr>
              <a:t>~20%</a:t>
            </a:r>
            <a:endParaRPr lang="en-US" sz="1200" b="1" dirty="0">
              <a:latin typeface="Symbol" pitchFamily="18" charset="2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445137" y="4313474"/>
            <a:ext cx="0" cy="2197023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45043" y="597939"/>
            <a:ext cx="1152128" cy="96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820613" y="771071"/>
            <a:ext cx="494" cy="17184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363994" y="597939"/>
            <a:ext cx="889161" cy="9674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554568" y="588974"/>
            <a:ext cx="508012" cy="14645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dirty="0" smtClean="0">
                <a:solidFill>
                  <a:srgbClr val="FF0000"/>
                </a:solidFill>
              </a:rPr>
              <a:t>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dirty="0" smtClean="0">
                <a:solidFill>
                  <a:schemeClr val="tx1"/>
                </a:solidFill>
              </a:rPr>
              <a:t>Eh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163995" y="877624"/>
            <a:ext cx="571600" cy="8786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35594" y="66069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em</a:t>
            </a:r>
            <a:r>
              <a:rPr lang="en-US" dirty="0"/>
              <a:t> </a:t>
            </a:r>
            <a:r>
              <a:rPr lang="en-US" dirty="0" smtClean="0"/>
              <a:t>~</a:t>
            </a:r>
            <a:r>
              <a:rPr lang="en-US" dirty="0" err="1" smtClean="0"/>
              <a:t>Ee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33616" y="2038959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itchFamily="18" charset="2"/>
              </a:rPr>
              <a:t>p</a:t>
            </a:r>
            <a:r>
              <a:rPr lang="it-IT" dirty="0" smtClean="0"/>
              <a:t>+/-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17982" y="588974"/>
            <a:ext cx="444598" cy="976427"/>
          </a:xfrm>
          <a:prstGeom prst="ellipse">
            <a:avLst/>
          </a:prstGeom>
          <a:solidFill>
            <a:srgbClr val="CCECFF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29777" y="1246956"/>
            <a:ext cx="878797" cy="25193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3394" y="105508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had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833616" y="420045"/>
            <a:ext cx="10534" cy="5454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267200" y="526088"/>
            <a:ext cx="3152040" cy="1530667"/>
            <a:chOff x="80682" y="5246132"/>
            <a:chExt cx="3152040" cy="1530667"/>
          </a:xfrm>
        </p:grpSpPr>
        <p:sp>
          <p:nvSpPr>
            <p:cNvPr id="42" name="Rectangle 41"/>
            <p:cNvSpPr/>
            <p:nvPr/>
          </p:nvSpPr>
          <p:spPr>
            <a:xfrm>
              <a:off x="265348" y="5246132"/>
              <a:ext cx="28087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E=E</a:t>
              </a:r>
              <a:r>
                <a:rPr lang="it-IT" baseline="-25000" dirty="0" smtClean="0"/>
                <a:t>e</a:t>
              </a:r>
              <a:r>
                <a:rPr lang="it-IT" dirty="0" smtClean="0"/>
                <a:t>+E</a:t>
              </a:r>
              <a:r>
                <a:rPr lang="it-IT" baseline="-25000" dirty="0" smtClean="0"/>
                <a:t>h</a:t>
              </a:r>
              <a:r>
                <a:rPr lang="it-IT" dirty="0" smtClean="0"/>
                <a:t>=S</a:t>
              </a:r>
              <a:r>
                <a:rPr lang="it-IT" baseline="-25000" dirty="0" smtClean="0"/>
                <a:t>em</a:t>
              </a:r>
              <a:r>
                <a:rPr lang="it-IT" dirty="0" smtClean="0"/>
                <a:t>+S</a:t>
              </a:r>
              <a:r>
                <a:rPr lang="it-IT" baseline="-25000" dirty="0" smtClean="0"/>
                <a:t>had</a:t>
              </a:r>
              <a:r>
                <a:rPr lang="it-IT" dirty="0" smtClean="0"/>
                <a:t>*&lt;1</a:t>
              </a:r>
              <a:r>
                <a:rPr lang="it-IT" dirty="0" smtClean="0">
                  <a:latin typeface="Symbol" pitchFamily="18" charset="2"/>
                </a:rPr>
                <a:t>/h&gt;</a:t>
              </a:r>
              <a:endParaRPr lang="en-US" baseline="-25000" dirty="0">
                <a:latin typeface="Symbol" pitchFamily="18" charset="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5348" y="5724903"/>
              <a:ext cx="2694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&lt;1/</a:t>
              </a:r>
              <a:r>
                <a:rPr lang="it-IT" dirty="0" smtClean="0">
                  <a:latin typeface="Symbol" pitchFamily="18" charset="2"/>
                </a:rPr>
                <a:t>h</a:t>
              </a:r>
              <a:r>
                <a:rPr lang="it-IT" dirty="0" smtClean="0"/>
                <a:t>&gt;=&lt;1/</a:t>
              </a:r>
              <a:r>
                <a:rPr lang="it-IT" dirty="0" smtClean="0">
                  <a:latin typeface="Symbol" pitchFamily="18" charset="2"/>
                </a:rPr>
                <a:t>h</a:t>
              </a:r>
              <a:r>
                <a:rPr lang="it-IT" baseline="-25000" dirty="0" smtClean="0"/>
                <a:t>t</a:t>
              </a:r>
              <a:r>
                <a:rPr lang="it-IT" dirty="0" smtClean="0"/>
                <a:t>&gt;*&lt;1/</a:t>
              </a:r>
              <a:r>
                <a:rPr lang="it-IT" dirty="0" smtClean="0">
                  <a:latin typeface="Symbol" pitchFamily="18" charset="2"/>
                </a:rPr>
                <a:t>h</a:t>
              </a:r>
              <a:r>
                <a:rPr lang="it-IT" baseline="-25000" dirty="0" smtClean="0"/>
                <a:t>leak</a:t>
              </a:r>
              <a:r>
                <a:rPr lang="it-IT" dirty="0" smtClean="0"/>
                <a:t>&gt;</a:t>
              </a:r>
              <a:endParaRPr lang="en-US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1143000" y="6094235"/>
              <a:ext cx="184732" cy="2670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0682" y="6361301"/>
              <a:ext cx="142058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b="1" dirty="0" smtClean="0"/>
                <a:t>Nuclei Excitation,</a:t>
              </a:r>
            </a:p>
            <a:p>
              <a:r>
                <a:rPr lang="it-IT" sz="1050" b="1" dirty="0" smtClean="0"/>
                <a:t>neutrons</a:t>
              </a:r>
              <a:endParaRPr lang="en-US" sz="1050" b="1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2260106" y="6153783"/>
              <a:ext cx="159291" cy="2075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057400" y="6422063"/>
              <a:ext cx="11753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/>
                <a:t>Pions leakage</a:t>
              </a:r>
              <a:endParaRPr lang="en-US" sz="1100" b="1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6859429" y="6471849"/>
            <a:ext cx="1992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Fem(reconstructed)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143344" y="219642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S=S</a:t>
            </a:r>
            <a:r>
              <a:rPr lang="it-IT" baseline="-25000" dirty="0" smtClean="0"/>
              <a:t>em</a:t>
            </a:r>
            <a:r>
              <a:rPr lang="it-IT" dirty="0" smtClean="0"/>
              <a:t>+S</a:t>
            </a:r>
            <a:r>
              <a:rPr lang="it-IT" baseline="-25000" dirty="0" smtClean="0"/>
              <a:t>had</a:t>
            </a:r>
            <a:endParaRPr lang="en-US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4733674" y="4157094"/>
            <a:ext cx="4876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S/E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053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81200"/>
            <a:ext cx="9144000" cy="2537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66" y="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LEAKAGE fluctuations  prevent </a:t>
            </a:r>
            <a:r>
              <a:rPr lang="en-US" sz="2400" dirty="0" err="1" smtClean="0"/>
              <a:t>cherenkov</a:t>
            </a:r>
            <a:r>
              <a:rPr lang="en-US" sz="2400" dirty="0" smtClean="0"/>
              <a:t> correction 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9" y="118192"/>
            <a:ext cx="8774092" cy="4525963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Even </a:t>
            </a:r>
            <a:r>
              <a:rPr lang="en-US" sz="1800" b="1" dirty="0" smtClean="0">
                <a:solidFill>
                  <a:schemeClr val="tx1"/>
                </a:solidFill>
              </a:rPr>
              <a:t>if we suppose to have perfect access </a:t>
            </a:r>
            <a:r>
              <a:rPr lang="en-US" sz="1800" dirty="0" smtClean="0"/>
              <a:t>to the scintillation signal produced by </a:t>
            </a:r>
            <a:r>
              <a:rPr lang="en-US" sz="1800" dirty="0" err="1" smtClean="0"/>
              <a:t>e.m</a:t>
            </a:r>
            <a:r>
              <a:rPr lang="en-US" sz="1800" dirty="0" smtClean="0"/>
              <a:t>. particles </a:t>
            </a:r>
            <a:r>
              <a:rPr lang="en-US" sz="1800" b="1" dirty="0" err="1" smtClean="0">
                <a:solidFill>
                  <a:schemeClr val="tx1"/>
                </a:solidFill>
              </a:rPr>
              <a:t>S</a:t>
            </a:r>
            <a:r>
              <a:rPr lang="en-US" sz="1400" b="1" dirty="0" err="1" smtClean="0">
                <a:solidFill>
                  <a:schemeClr val="tx1"/>
                </a:solidFill>
              </a:rPr>
              <a:t>em</a:t>
            </a:r>
            <a:r>
              <a:rPr lang="en-US" sz="1800" dirty="0" smtClean="0"/>
              <a:t> and separately </a:t>
            </a:r>
            <a:r>
              <a:rPr lang="en-US" sz="1800" dirty="0" err="1" smtClean="0"/>
              <a:t>tp</a:t>
            </a:r>
            <a:r>
              <a:rPr lang="en-US" sz="1800" dirty="0" smtClean="0"/>
              <a:t> the scintillation signal produced by hadrons 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r>
              <a:rPr lang="en-US" sz="1800" b="1" baseline="-25000" dirty="0" smtClean="0">
                <a:solidFill>
                  <a:schemeClr val="tx1"/>
                </a:solidFill>
              </a:rPr>
              <a:t>had</a:t>
            </a:r>
            <a:r>
              <a:rPr lang="en-US" sz="1800" dirty="0" smtClean="0"/>
              <a:t>… 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it-IT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17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9200"/>
            <a:ext cx="4320480" cy="2929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49" y="1143000"/>
            <a:ext cx="4244479" cy="2878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301147" y="2758521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</a:t>
            </a:r>
            <a:r>
              <a:rPr lang="it-IT" baseline="-25000" dirty="0" smtClean="0"/>
              <a:t>em</a:t>
            </a:r>
            <a:r>
              <a:rPr lang="it-IT" dirty="0" smtClean="0"/>
              <a:t>(GeV)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4021440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Ee (GeV)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148167" y="2695087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</a:t>
            </a:r>
            <a:r>
              <a:rPr lang="it-IT" sz="1400" dirty="0" err="1" smtClean="0"/>
              <a:t>had</a:t>
            </a:r>
            <a:r>
              <a:rPr lang="it-IT" dirty="0" smtClean="0"/>
              <a:t>(GeV)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58095" y="396451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Eh(GeV)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12" y="4333847"/>
            <a:ext cx="6654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Sem, Shad = Energia Ionizzazione  Depositata effettivamente (em , had)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510449" y="4966447"/>
            <a:ext cx="1152128" cy="96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086513" y="4081316"/>
            <a:ext cx="0" cy="824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86019" y="5139579"/>
            <a:ext cx="494" cy="171842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629400" y="4966447"/>
            <a:ext cx="889161" cy="9674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19974" y="4957482"/>
            <a:ext cx="508012" cy="14645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dirty="0" smtClean="0">
                <a:solidFill>
                  <a:srgbClr val="FF0000"/>
                </a:solidFill>
              </a:rPr>
              <a:t>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 smtClean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sz="1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dirty="0" smtClean="0">
                <a:solidFill>
                  <a:schemeClr val="tx1"/>
                </a:solidFill>
              </a:rPr>
              <a:t>Eh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429401" y="5246132"/>
            <a:ext cx="571600" cy="8786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01000" y="50292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em</a:t>
            </a:r>
            <a:r>
              <a:rPr lang="en-US" dirty="0"/>
              <a:t> </a:t>
            </a:r>
            <a:r>
              <a:rPr lang="en-US" dirty="0" smtClean="0"/>
              <a:t>~</a:t>
            </a:r>
            <a:r>
              <a:rPr lang="en-US" dirty="0" err="1" smtClean="0"/>
              <a:t>E</a:t>
            </a:r>
            <a:r>
              <a:rPr lang="en-US" sz="1400" dirty="0" err="1" smtClean="0"/>
              <a:t>e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099022" y="6407467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itchFamily="18" charset="2"/>
              </a:rPr>
              <a:t>p</a:t>
            </a:r>
            <a:r>
              <a:rPr lang="it-IT" dirty="0" smtClean="0"/>
              <a:t>+/-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883388" y="4957482"/>
            <a:ext cx="444598" cy="976427"/>
          </a:xfrm>
          <a:prstGeom prst="ellipse">
            <a:avLst/>
          </a:prstGeom>
          <a:solidFill>
            <a:srgbClr val="CCECFF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195183" y="5615464"/>
            <a:ext cx="878797" cy="25193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38800" y="542359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had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-26894" y="4719712"/>
            <a:ext cx="3152040" cy="1530667"/>
            <a:chOff x="80682" y="5246132"/>
            <a:chExt cx="3152040" cy="1530667"/>
          </a:xfrm>
        </p:grpSpPr>
        <p:sp>
          <p:nvSpPr>
            <p:cNvPr id="12" name="Rectangle 11"/>
            <p:cNvSpPr/>
            <p:nvPr/>
          </p:nvSpPr>
          <p:spPr>
            <a:xfrm>
              <a:off x="265348" y="5246132"/>
              <a:ext cx="28761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E=E</a:t>
              </a:r>
              <a:r>
                <a:rPr lang="it-IT" baseline="-25000" dirty="0" smtClean="0"/>
                <a:t>e</a:t>
              </a:r>
              <a:r>
                <a:rPr lang="it-IT" dirty="0" smtClean="0"/>
                <a:t>+E</a:t>
              </a:r>
              <a:r>
                <a:rPr lang="it-IT" baseline="-25000" dirty="0" smtClean="0"/>
                <a:t>h</a:t>
              </a:r>
              <a:r>
                <a:rPr lang="it-IT" dirty="0" smtClean="0"/>
                <a:t>=S</a:t>
              </a:r>
              <a:r>
                <a:rPr lang="it-IT" baseline="-25000" dirty="0" smtClean="0"/>
                <a:t>em</a:t>
              </a:r>
              <a:r>
                <a:rPr lang="it-IT" dirty="0" smtClean="0"/>
                <a:t>+S</a:t>
              </a:r>
              <a:r>
                <a:rPr lang="it-IT" baseline="-25000" dirty="0" smtClean="0"/>
                <a:t>had</a:t>
              </a:r>
              <a:r>
                <a:rPr lang="it-IT" dirty="0" smtClean="0"/>
                <a:t>*&lt;1/</a:t>
              </a:r>
              <a:r>
                <a:rPr lang="it-IT" dirty="0" smtClean="0">
                  <a:latin typeface="Symbol" pitchFamily="18" charset="2"/>
                </a:rPr>
                <a:t>h</a:t>
              </a:r>
              <a:r>
                <a:rPr lang="it-IT" dirty="0" smtClean="0"/>
                <a:t>&gt;</a:t>
              </a:r>
              <a:endParaRPr lang="en-US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5348" y="5724903"/>
              <a:ext cx="2694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&lt;1/</a:t>
              </a:r>
              <a:r>
                <a:rPr lang="it-IT" dirty="0" smtClean="0">
                  <a:latin typeface="Symbol" pitchFamily="18" charset="2"/>
                </a:rPr>
                <a:t>h</a:t>
              </a:r>
              <a:r>
                <a:rPr lang="it-IT" dirty="0" smtClean="0"/>
                <a:t>&gt;=&lt;1/</a:t>
              </a:r>
              <a:r>
                <a:rPr lang="it-IT" dirty="0" smtClean="0">
                  <a:latin typeface="Symbol" pitchFamily="18" charset="2"/>
                </a:rPr>
                <a:t>h</a:t>
              </a:r>
              <a:r>
                <a:rPr lang="it-IT" baseline="-25000" dirty="0" smtClean="0"/>
                <a:t>t</a:t>
              </a:r>
              <a:r>
                <a:rPr lang="it-IT" dirty="0" smtClean="0"/>
                <a:t>&gt;*&lt;1/</a:t>
              </a:r>
              <a:r>
                <a:rPr lang="it-IT" dirty="0" smtClean="0">
                  <a:latin typeface="Symbol" pitchFamily="18" charset="2"/>
                </a:rPr>
                <a:t>h</a:t>
              </a:r>
              <a:r>
                <a:rPr lang="it-IT" baseline="-25000" dirty="0" smtClean="0"/>
                <a:t>leak</a:t>
              </a:r>
              <a:r>
                <a:rPr lang="it-IT" dirty="0" smtClean="0"/>
                <a:t>&gt;</a:t>
              </a:r>
              <a:endParaRPr lang="en-US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1143000" y="6094235"/>
              <a:ext cx="184732" cy="2670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0682" y="6361301"/>
              <a:ext cx="142058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50" b="1" dirty="0" smtClean="0"/>
                <a:t>Nuclei Excitation,</a:t>
              </a:r>
            </a:p>
            <a:p>
              <a:r>
                <a:rPr lang="it-IT" sz="1050" b="1" dirty="0" smtClean="0"/>
                <a:t>neutrons</a:t>
              </a:r>
              <a:endParaRPr lang="en-US" sz="1050" b="1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2260106" y="6153783"/>
              <a:ext cx="159291" cy="2075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057400" y="6422063"/>
              <a:ext cx="11753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 smtClean="0"/>
                <a:t>Pions leakage</a:t>
              </a:r>
              <a:endParaRPr lang="en-US" sz="1100" b="1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062394" y="5121286"/>
            <a:ext cx="15905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latin typeface="Symbol" pitchFamily="18" charset="2"/>
              </a:rPr>
              <a:t>&lt;</a:t>
            </a:r>
            <a:r>
              <a:rPr lang="it-IT" dirty="0" smtClean="0">
                <a:latin typeface="Symbol" pitchFamily="18" charset="2"/>
              </a:rPr>
              <a:t>h</a:t>
            </a:r>
            <a:r>
              <a:rPr lang="it-IT" baseline="-25000" dirty="0" smtClean="0"/>
              <a:t>t</a:t>
            </a:r>
            <a:r>
              <a:rPr lang="en-US" dirty="0" smtClean="0"/>
              <a:t>&gt;~ 0.85</a:t>
            </a:r>
          </a:p>
          <a:p>
            <a:r>
              <a:rPr lang="it-IT" dirty="0">
                <a:latin typeface="Symbol" pitchFamily="18" charset="2"/>
              </a:rPr>
              <a:t>&lt;</a:t>
            </a:r>
            <a:r>
              <a:rPr lang="it-IT" dirty="0" smtClean="0">
                <a:latin typeface="Symbol" pitchFamily="18" charset="2"/>
              </a:rPr>
              <a:t>h</a:t>
            </a:r>
            <a:r>
              <a:rPr lang="it-IT" baseline="-25000" dirty="0" smtClean="0"/>
              <a:t>leak</a:t>
            </a:r>
            <a:r>
              <a:rPr lang="en-US" dirty="0" smtClean="0"/>
              <a:t>&gt;~ 0.25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46" idx="2"/>
          </p:cNvCxnSpPr>
          <p:nvPr/>
        </p:nvCxnSpPr>
        <p:spPr>
          <a:xfrm>
            <a:off x="2537485" y="6157253"/>
            <a:ext cx="0" cy="1673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841925" y="632460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RMS </a:t>
            </a:r>
            <a:r>
              <a:rPr lang="en-US" dirty="0"/>
              <a:t>~ </a:t>
            </a:r>
            <a:r>
              <a:rPr lang="it-IT" dirty="0" smtClean="0"/>
              <a:t>40% !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72949" y="1457980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100-300GeV protons</a:t>
            </a:r>
          </a:p>
          <a:p>
            <a:r>
              <a:rPr lang="it-IT" sz="1200" dirty="0" smtClean="0"/>
              <a:t> interacting first layer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5176575" y="1394209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100-300GeV protons</a:t>
            </a:r>
          </a:p>
          <a:p>
            <a:r>
              <a:rPr lang="it-IT" sz="1200" dirty="0" smtClean="0"/>
              <a:t> interacting first layer</a:t>
            </a:r>
            <a:endParaRPr lang="en-US" sz="12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349605" y="6509266"/>
            <a:ext cx="304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80394" y="63246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D</a:t>
            </a:r>
            <a:r>
              <a:rPr lang="it-IT" dirty="0" smtClean="0"/>
              <a:t>E/E</a:t>
            </a:r>
            <a:r>
              <a:rPr lang="en-US" dirty="0"/>
              <a:t> ~ </a:t>
            </a:r>
            <a:r>
              <a:rPr lang="it-IT" dirty="0" smtClean="0"/>
              <a:t>20</a:t>
            </a:r>
            <a:r>
              <a:rPr lang="it-IT" dirty="0"/>
              <a:t>%</a:t>
            </a:r>
            <a:r>
              <a:rPr lang="it-I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05147" y="6629400"/>
            <a:ext cx="738083" cy="244475"/>
          </a:xfrm>
        </p:spPr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18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pic>
        <p:nvPicPr>
          <p:cNvPr id="5" name="Picture 3" descr="D:\MASSIMO\ESPERIMENTI\CaloCube\140620 meeting Firenze\old\TIME2um\EhDEPoverEhTRUE_COGscintProton100GeV_CsI_3-6cm_TIME2us_LongiHAD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2" y="4419600"/>
            <a:ext cx="4371578" cy="228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MASSIMO\ESPERIMENTI\CaloCube\140620 meeting Firenze\old\TIME2um\EhDEPoverEhTRUE_COGhadrProton100GeV_CsI_3-6cm_TIME2us_LongiHAD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611" y="4648200"/>
            <a:ext cx="4371578" cy="20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476307" y="5423913"/>
            <a:ext cx="88838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/>
              <a:t>Shad/Eh</a:t>
            </a:r>
            <a:endParaRPr lang="en-US" sz="1400" dirty="0"/>
          </a:p>
        </p:txBody>
      </p:sp>
      <p:pic>
        <p:nvPicPr>
          <p:cNvPr id="10" name="Picture 6" descr="D:\MASSIMO\ESPERIMENTI\CaloCube\140620 meeting Firenze\old\TIME2um\SCINTc_COGscintProton100GeV_CsI_3-6cm_TIME2us_LongiHAD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1" y="3048000"/>
            <a:ext cx="4462274" cy="19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MASSIMO\ESPERIMENTI\CaloCube\140620 meeting Firenze\old\TIME2um\SCINTc_COGhadrProton100GeV_CsI_3-6cm_TIME2us_LongiHAD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92" y="3062751"/>
            <a:ext cx="4462274" cy="20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412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the spatial distribution of signals help?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230868"/>
            <a:ext cx="85507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</a:t>
            </a:r>
            <a:r>
              <a:rPr lang="en-US" baseline="-25000" dirty="0" smtClean="0"/>
              <a:t>h</a:t>
            </a:r>
            <a:r>
              <a:rPr lang="en-US" dirty="0" smtClean="0"/>
              <a:t> </a:t>
            </a:r>
            <a:r>
              <a:rPr lang="en-US" dirty="0"/>
              <a:t>= energy of hadrons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Shad </a:t>
            </a:r>
            <a:r>
              <a:rPr lang="en-US" dirty="0"/>
              <a:t>= energy of hadrons </a:t>
            </a:r>
            <a:r>
              <a:rPr lang="en-US" dirty="0" smtClean="0"/>
              <a:t>deposited by  ionization  in </a:t>
            </a:r>
            <a:r>
              <a:rPr lang="en-US" dirty="0"/>
              <a:t>the </a:t>
            </a:r>
            <a:r>
              <a:rPr lang="en-US" dirty="0" smtClean="0"/>
              <a:t>calorimeter</a:t>
            </a:r>
          </a:p>
          <a:p>
            <a:pPr lvl="2"/>
            <a:endParaRPr lang="it-IT" dirty="0" smtClean="0"/>
          </a:p>
          <a:p>
            <a:pPr lvl="2"/>
            <a:r>
              <a:rPr lang="it-IT" b="1" dirty="0" smtClean="0">
                <a:solidFill>
                  <a:srgbClr val="FF0000"/>
                </a:solidFill>
              </a:rPr>
              <a:t>                           ‘SHAPE’  VARIABLES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COG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COG</a:t>
            </a:r>
            <a:r>
              <a:rPr lang="en-US" baseline="-25000" dirty="0" err="1"/>
              <a:t>h</a:t>
            </a:r>
            <a:r>
              <a:rPr lang="en-US" dirty="0"/>
              <a:t>: center of gravity of scintillation (S) and hadronic (S-C) </a:t>
            </a:r>
            <a:r>
              <a:rPr lang="en-US" dirty="0" smtClean="0"/>
              <a:t>signals</a:t>
            </a:r>
          </a:p>
          <a:p>
            <a:r>
              <a:rPr lang="it-IT" dirty="0"/>
              <a:t>a</a:t>
            </a:r>
            <a:r>
              <a:rPr lang="it-IT" dirty="0" smtClean="0"/>
              <a:t>long the longitudinal development (expressed in fraction of total length)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48314" y="5371819"/>
            <a:ext cx="10327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Shad/Eh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34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19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30868"/>
            <a:ext cx="806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fracLAST</a:t>
            </a:r>
            <a:r>
              <a:rPr lang="en-US" baseline="-25000" dirty="0" err="1" smtClean="0"/>
              <a:t>h</a:t>
            </a:r>
            <a:r>
              <a:rPr lang="en-US" dirty="0"/>
              <a:t>: </a:t>
            </a:r>
            <a:r>
              <a:rPr lang="en-US" dirty="0" smtClean="0"/>
              <a:t>fraction of hadronic energy (S-C) released in the last two layers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412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the spatial distribution of signals help?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00100" y="1752600"/>
            <a:ext cx="7086600" cy="4876800"/>
            <a:chOff x="914400" y="1981200"/>
            <a:chExt cx="7086600" cy="4876800"/>
          </a:xfrm>
        </p:grpSpPr>
        <p:pic>
          <p:nvPicPr>
            <p:cNvPr id="4" name="Picture 4" descr="D:\MASSIMO\ESPERIMENTI\CaloCube\140620 meeting Firenze\old\TIME2um\EhDEPoverEhTRUE_fracLASTProton100GeV_CsI_3-6cm_TIME2us_LongiHAD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2362200"/>
              <a:ext cx="66294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681651" y="3894832"/>
              <a:ext cx="13933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dirty="0" smtClean="0"/>
                <a:t>Shad/Eh</a:t>
              </a:r>
              <a:endParaRPr lang="en-US" sz="24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914400" y="1981200"/>
              <a:ext cx="7086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905000" y="3505200"/>
              <a:ext cx="533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 rot="2708427">
            <a:off x="2217155" y="4309990"/>
            <a:ext cx="3033290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3810000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hoped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671520"/>
            <a:ext cx="6004532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defTabSz="457200" hangingPunct="0">
              <a:spcAft>
                <a:spcPts val="120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b="1" kern="0" dirty="0" err="1">
                <a:solidFill>
                  <a:srgbClr val="FF0000"/>
                </a:solidFill>
                <a:latin typeface="FreeSerif"/>
                <a:ea typeface="+mn-ea"/>
                <a:cs typeface="+mn-cs"/>
              </a:rPr>
              <a:t>Fluka</a:t>
            </a:r>
            <a:r>
              <a:rPr lang="en-US" b="1" kern="0" dirty="0">
                <a:solidFill>
                  <a:srgbClr val="FF0000"/>
                </a:solidFill>
                <a:latin typeface="FreeSerif"/>
                <a:ea typeface="+mn-ea"/>
                <a:cs typeface="+mn-cs"/>
              </a:rPr>
              <a:t>-based MC simulation</a:t>
            </a:r>
          </a:p>
          <a:p>
            <a:pPr marL="863600" lvl="1" indent="-323850" defTabSz="457200" hangingPunct="0"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3,6cm  </a:t>
            </a:r>
            <a:r>
              <a:rPr lang="en-US" sz="1100" b="1" kern="0" dirty="0" err="1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CsI</a:t>
            </a:r>
            <a:r>
              <a:rPr lang="en-US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 Scintillating crystals  </a:t>
            </a:r>
            <a:r>
              <a:rPr lang="en-US" sz="1100" b="1" kern="0" dirty="0" smtClean="0">
                <a:solidFill>
                  <a:srgbClr val="1F497D"/>
                </a:solidFill>
                <a:latin typeface="FreeSerif"/>
                <a:ea typeface="+mn-ea"/>
                <a:cs typeface="+mn-cs"/>
              </a:rPr>
              <a:t>Scintillation </a:t>
            </a:r>
            <a:r>
              <a:rPr lang="en-US" sz="1200" b="1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Light </a:t>
            </a:r>
            <a:r>
              <a:rPr lang="en-US" sz="1200" b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collection efficiency and PD quantum </a:t>
            </a:r>
            <a:r>
              <a:rPr lang="en-US" sz="1200" b="1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efficiency</a:t>
            </a:r>
            <a:endParaRPr lang="en-US" sz="1200" b="1" kern="0" dirty="0">
              <a:solidFill>
                <a:srgbClr val="1F497D"/>
              </a:solidFill>
              <a:latin typeface="FreeSerif"/>
              <a:ea typeface="+mn-ea"/>
              <a:cs typeface="+mn-cs"/>
            </a:endParaRPr>
          </a:p>
          <a:p>
            <a:pPr marL="863600" lvl="1" indent="-323850" defTabSz="457200" hangingPunct="0"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Photodiode  </a:t>
            </a:r>
            <a:r>
              <a:rPr lang="en-US" sz="1100" b="1" kern="0" dirty="0" smtClean="0">
                <a:solidFill>
                  <a:srgbClr val="1F497D"/>
                </a:solidFill>
                <a:latin typeface="FreeSerif"/>
                <a:ea typeface="+mn-ea"/>
                <a:cs typeface="+mn-cs"/>
              </a:rPr>
              <a:t>Energy </a:t>
            </a:r>
            <a:r>
              <a:rPr lang="en-US" sz="1100" b="1" kern="0" dirty="0">
                <a:solidFill>
                  <a:srgbClr val="1F497D"/>
                </a:solidFill>
                <a:latin typeface="FreeSerif"/>
                <a:ea typeface="+mn-ea"/>
                <a:cs typeface="+mn-cs"/>
              </a:rPr>
              <a:t>deposits in the photodiodes due to ionization are taken into account</a:t>
            </a:r>
          </a:p>
          <a:p>
            <a:pPr marL="863600" lvl="1" indent="-323850" defTabSz="457200" hangingPunct="0"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1100" b="1" kern="0" dirty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Carbon fiber support structure (filling the </a:t>
            </a:r>
            <a:r>
              <a:rPr lang="en-US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gaps between crystals)</a:t>
            </a:r>
          </a:p>
          <a:p>
            <a:pPr marL="711200" lvl="1" indent="-171450" defTabSz="457200" hangingPunct="0"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    </a:t>
            </a:r>
            <a:r>
              <a:rPr lang="it-IT" sz="1100" b="1" kern="0" dirty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Number of crystals passed via parameter </a:t>
            </a:r>
            <a:endParaRPr lang="it-IT" sz="1100" b="1" kern="0" dirty="0" smtClean="0">
              <a:solidFill>
                <a:srgbClr val="000000"/>
              </a:solidFill>
              <a:latin typeface="FreeSerif"/>
              <a:ea typeface="+mn-ea"/>
              <a:cs typeface="+mn-cs"/>
            </a:endParaRPr>
          </a:p>
          <a:p>
            <a:pPr marL="711200" lvl="1" indent="-171450" defTabSz="457200" hangingPunct="0">
              <a:spcAft>
                <a:spcPts val="200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    </a:t>
            </a:r>
            <a:r>
              <a:rPr lang="it-IT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New  dedicated versions for  Cherenkov </a:t>
            </a:r>
            <a:r>
              <a:rPr lang="it-IT" sz="1100" b="1" kern="0" dirty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and </a:t>
            </a:r>
            <a:r>
              <a:rPr lang="it-IT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Neutrons  detection added  </a:t>
            </a:r>
            <a:r>
              <a:rPr lang="it-IT" sz="1100" b="1" kern="0" dirty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recently  (to be </a:t>
            </a:r>
            <a:r>
              <a:rPr lang="it-IT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finalized and eventually ‘unificated’ with  standard  version) </a:t>
            </a:r>
            <a:endParaRPr lang="it-IT" sz="1100" b="1" kern="0" dirty="0">
              <a:solidFill>
                <a:srgbClr val="000000"/>
              </a:solidFill>
              <a:latin typeface="FreeSerif"/>
              <a:ea typeface="+mn-ea"/>
              <a:cs typeface="+mn-cs"/>
            </a:endParaRPr>
          </a:p>
          <a:p>
            <a:pPr marL="711200" lvl="1" indent="-171450" defTabSz="457200" hangingPunct="0">
              <a:spcAft>
                <a:spcPts val="200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en-US" sz="1100" b="1" kern="0" dirty="0">
              <a:solidFill>
                <a:srgbClr val="000000"/>
              </a:solidFill>
              <a:latin typeface="FreeSerif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0"/>
            <a:ext cx="6004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u="sng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THE  SIMULATION &amp; RECONSTRUCTION  TOOL</a:t>
            </a:r>
            <a:endParaRPr lang="en-US" sz="2400" b="1" u="sng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451" y="1026285"/>
            <a:ext cx="602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Developed by florence groups (Paolo Papini)  for  internal   use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mori@fi.infn.it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to  get  the code (via GIT)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623894"/>
            <a:ext cx="1604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CaloFlukaSim</a:t>
            </a:r>
            <a:endParaRPr lang="en-US" sz="20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6248" y="615490"/>
            <a:ext cx="6163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CaloPrototypeFlukaSim</a:t>
            </a:r>
            <a:r>
              <a:rPr lang="en-US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;  a version with prototype geometry)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63" y="2348879"/>
            <a:ext cx="2329326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3857" y="4221088"/>
            <a:ext cx="4572000" cy="2392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1800" indent="-323850" defTabSz="457200" hangingPunct="0">
              <a:spcAft>
                <a:spcPts val="120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b="1" kern="0" dirty="0" smtClean="0">
                <a:solidFill>
                  <a:srgbClr val="FF0000"/>
                </a:solidFill>
                <a:latin typeface="FreeSerif"/>
                <a:ea typeface="+mn-ea"/>
                <a:cs typeface="+mn-cs"/>
              </a:rPr>
              <a:t>C++  reconstruction   tools</a:t>
            </a:r>
            <a:endParaRPr lang="en-US" b="1" kern="0" dirty="0">
              <a:solidFill>
                <a:srgbClr val="FF0000"/>
              </a:solidFill>
              <a:latin typeface="FreeSerif"/>
              <a:ea typeface="+mn-ea"/>
              <a:cs typeface="+mn-cs"/>
            </a:endParaRPr>
          </a:p>
          <a:p>
            <a:pPr marL="711200" lvl="1" indent="-171450" defTabSz="457200" hangingPunct="0"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05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   </a:t>
            </a:r>
            <a:r>
              <a:rPr lang="it-IT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Noise</a:t>
            </a:r>
            <a:endParaRPr lang="en-US" sz="1200" b="1" kern="0" dirty="0" smtClean="0">
              <a:solidFill>
                <a:srgbClr val="1F497D"/>
              </a:solidFill>
              <a:latin typeface="FreeSerif"/>
              <a:ea typeface="+mn-ea"/>
              <a:cs typeface="+mn-cs"/>
            </a:endParaRPr>
          </a:p>
          <a:p>
            <a:pPr marL="711200" lvl="1" indent="-171450" defTabSz="457200" hangingPunct="0"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   Shower axis  reconstructed  by fit</a:t>
            </a:r>
            <a:endParaRPr lang="en-US" sz="1100" b="1" kern="0" dirty="0" smtClean="0">
              <a:solidFill>
                <a:srgbClr val="1F497D"/>
              </a:solidFill>
              <a:latin typeface="FreeSerif"/>
              <a:ea typeface="+mn-ea"/>
              <a:cs typeface="+mn-cs"/>
            </a:endParaRPr>
          </a:p>
          <a:p>
            <a:pPr marL="711200" lvl="1" indent="-171450" defTabSz="457200" hangingPunct="0">
              <a:spcAft>
                <a:spcPts val="1200"/>
              </a:spcAft>
              <a:buClr>
                <a:srgbClr val="000000"/>
              </a:buClr>
              <a:buSzPct val="75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   Lateral and longitudinal profiles respect to axis  </a:t>
            </a:r>
            <a:endParaRPr lang="en-US" sz="1100" b="1" kern="0" dirty="0">
              <a:solidFill>
                <a:srgbClr val="000000"/>
              </a:solidFill>
              <a:latin typeface="FreeSerif"/>
              <a:ea typeface="+mn-ea"/>
              <a:cs typeface="+mn-cs"/>
            </a:endParaRPr>
          </a:p>
          <a:p>
            <a:pPr marL="711200" lvl="1" indent="-171450" defTabSz="457200" hangingPunct="0">
              <a:spcAft>
                <a:spcPts val="600"/>
              </a:spcAft>
              <a:buClr>
                <a:srgbClr val="000000"/>
              </a:buClr>
              <a:buSzPct val="75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   Point of first interaction along axis</a:t>
            </a:r>
          </a:p>
          <a:p>
            <a:pPr marL="711200" lvl="1" indent="-171450" defTabSz="457200" hangingPunct="0">
              <a:spcAft>
                <a:spcPts val="600"/>
              </a:spcAft>
              <a:buClr>
                <a:srgbClr val="000000"/>
              </a:buClr>
              <a:buSzPct val="75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 </a:t>
            </a:r>
            <a:r>
              <a:rPr lang="it-IT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  Length from  first interaction to end of calorimeter</a:t>
            </a:r>
          </a:p>
          <a:p>
            <a:pPr marL="711200" lvl="1" indent="-171450" defTabSz="457200" hangingPunct="0">
              <a:spcAft>
                <a:spcPts val="600"/>
              </a:spcAft>
              <a:buClr>
                <a:srgbClr val="000000"/>
              </a:buClr>
              <a:buSzPct val="75000"/>
              <a:buFont typeface="Wingdings" pitchFamily="2" charset="2"/>
              <a:buChar char="q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100" b="1" kern="0" dirty="0" smtClean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............................................................................</a:t>
            </a:r>
          </a:p>
          <a:p>
            <a:pPr marL="711200" lvl="1" indent="-171450" defTabSz="457200" hangingPunct="0">
              <a:spcAft>
                <a:spcPts val="600"/>
              </a:spcAft>
              <a:buClr>
                <a:srgbClr val="000000"/>
              </a:buClr>
              <a:buSzPct val="75000"/>
              <a:buFontTx/>
              <a:buChar char="-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it-IT" sz="1050" b="1" kern="0" dirty="0">
                <a:solidFill>
                  <a:srgbClr val="000000"/>
                </a:solidFill>
                <a:latin typeface="FreeSerif"/>
                <a:ea typeface="+mn-ea"/>
                <a:cs typeface="+mn-cs"/>
              </a:rPr>
              <a:t> </a:t>
            </a:r>
            <a:endParaRPr lang="en-US" sz="1050" b="1" kern="0" dirty="0">
              <a:solidFill>
                <a:srgbClr val="000000"/>
              </a:solidFill>
              <a:latin typeface="FreeSerif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32040" y="5394486"/>
            <a:ext cx="936104" cy="50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12036" y="5107912"/>
            <a:ext cx="24785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  MC  truth  is needed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 the analysys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32040" y="4833156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63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20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82" y="1981200"/>
            <a:ext cx="8635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Simulations  indicate  that the  possibilities  to  improve  energy  resolution</a:t>
            </a:r>
          </a:p>
          <a:p>
            <a:r>
              <a:rPr lang="it-IT" sz="2000" dirty="0" smtClean="0"/>
              <a:t>using Cherenkov light are only marginal !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922494" y="2872299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10-15% improvement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7883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Chenrenkov light  is  also  very  important  for </a:t>
            </a:r>
            <a:r>
              <a:rPr lang="it-IT" sz="2000" u="sng" dirty="0" smtClean="0"/>
              <a:t>cross-calibration</a:t>
            </a:r>
            <a:r>
              <a:rPr lang="it-IT" sz="2000" dirty="0" smtClean="0"/>
              <a:t>  and</a:t>
            </a:r>
          </a:p>
          <a:p>
            <a:r>
              <a:rPr lang="it-IT" sz="2000" u="sng" dirty="0" smtClean="0"/>
              <a:t>Cross linearity-check</a:t>
            </a:r>
            <a:endParaRPr lang="en-US" sz="2000" u="sng" dirty="0"/>
          </a:p>
        </p:txBody>
      </p:sp>
      <p:sp>
        <p:nvSpPr>
          <p:cNvPr id="7" name="Rectangle 6"/>
          <p:cNvSpPr/>
          <p:nvPr/>
        </p:nvSpPr>
        <p:spPr>
          <a:xfrm>
            <a:off x="228600" y="3962400"/>
            <a:ext cx="8610600" cy="15240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5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magine 5" descr="Resolution100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27987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Immagine 4" descr="Resolu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849313"/>
            <a:ext cx="30718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Proton energy resolution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0724" name="CasellaDiTesto 2"/>
          <p:cNvSpPr txBox="1">
            <a:spLocks noChangeArrowheads="1"/>
          </p:cNvSpPr>
          <p:nvPr/>
        </p:nvSpPr>
        <p:spPr bwMode="auto">
          <a:xfrm>
            <a:off x="0" y="1458913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92934"/>
                </a:solidFill>
              </a:rPr>
              <a:t>100 – 1000 GeV</a:t>
            </a:r>
          </a:p>
        </p:txBody>
      </p:sp>
      <p:pic>
        <p:nvPicPr>
          <p:cNvPr id="30725" name="Immagine 4" descr="Resolution100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29257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CasellaDiTesto 2"/>
          <p:cNvSpPr txBox="1">
            <a:spLocks noChangeArrowheads="1"/>
          </p:cNvSpPr>
          <p:nvPr/>
        </p:nvSpPr>
        <p:spPr bwMode="auto">
          <a:xfrm>
            <a:off x="8013700" y="1763713"/>
            <a:ext cx="113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92934"/>
                </a:solidFill>
              </a:rPr>
              <a:t>1 TeV</a:t>
            </a:r>
          </a:p>
        </p:txBody>
      </p:sp>
      <p:sp>
        <p:nvSpPr>
          <p:cNvPr id="30727" name="CasellaDiTesto 2"/>
          <p:cNvSpPr txBox="1">
            <a:spLocks noChangeArrowheads="1"/>
          </p:cNvSpPr>
          <p:nvPr/>
        </p:nvSpPr>
        <p:spPr bwMode="auto">
          <a:xfrm>
            <a:off x="228600" y="4049713"/>
            <a:ext cx="122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92934"/>
                </a:solidFill>
              </a:rPr>
              <a:t>10 TeV</a:t>
            </a:r>
          </a:p>
        </p:txBody>
      </p:sp>
      <p:sp>
        <p:nvSpPr>
          <p:cNvPr id="30728" name="TextBox 15"/>
          <p:cNvSpPr txBox="1">
            <a:spLocks noChangeArrowheads="1"/>
          </p:cNvSpPr>
          <p:nvPr/>
        </p:nvSpPr>
        <p:spPr bwMode="auto">
          <a:xfrm>
            <a:off x="1624013" y="1154113"/>
            <a:ext cx="630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D2533C"/>
                </a:solidFill>
              </a:rPr>
              <a:t>32%</a:t>
            </a:r>
          </a:p>
        </p:txBody>
      </p:sp>
      <p:sp>
        <p:nvSpPr>
          <p:cNvPr id="30729" name="TextBox 16"/>
          <p:cNvSpPr txBox="1">
            <a:spLocks noChangeArrowheads="1"/>
          </p:cNvSpPr>
          <p:nvPr/>
        </p:nvSpPr>
        <p:spPr bwMode="auto">
          <a:xfrm>
            <a:off x="5592763" y="1219200"/>
            <a:ext cx="62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D2533C"/>
                </a:solidFill>
              </a:rPr>
              <a:t>35%</a:t>
            </a:r>
          </a:p>
        </p:txBody>
      </p:sp>
      <p:sp>
        <p:nvSpPr>
          <p:cNvPr id="30730" name="TextBox 17"/>
          <p:cNvSpPr txBox="1">
            <a:spLocks noChangeArrowheads="1"/>
          </p:cNvSpPr>
          <p:nvPr/>
        </p:nvSpPr>
        <p:spPr bwMode="auto">
          <a:xfrm>
            <a:off x="1663700" y="3897313"/>
            <a:ext cx="630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D2533C"/>
                </a:solidFill>
              </a:rPr>
              <a:t>39%</a:t>
            </a:r>
          </a:p>
        </p:txBody>
      </p:sp>
      <p:pic>
        <p:nvPicPr>
          <p:cNvPr id="30731" name="Immagine 6" descr="Resolution10000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92513"/>
            <a:ext cx="25908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CasellaDiTesto 2"/>
          <p:cNvSpPr txBox="1">
            <a:spLocks noChangeArrowheads="1"/>
          </p:cNvSpPr>
          <p:nvPr/>
        </p:nvSpPr>
        <p:spPr bwMode="auto">
          <a:xfrm>
            <a:off x="7915275" y="4354513"/>
            <a:ext cx="122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292934"/>
                </a:solidFill>
              </a:rPr>
              <a:t>100 TeV</a:t>
            </a:r>
          </a:p>
        </p:txBody>
      </p:sp>
      <p:sp>
        <p:nvSpPr>
          <p:cNvPr id="30733" name="TextBox 22"/>
          <p:cNvSpPr txBox="1">
            <a:spLocks noChangeArrowheads="1"/>
          </p:cNvSpPr>
          <p:nvPr/>
        </p:nvSpPr>
        <p:spPr bwMode="auto">
          <a:xfrm>
            <a:off x="5997575" y="4049713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D2533C"/>
                </a:solidFill>
              </a:rPr>
              <a:t>40%</a:t>
            </a:r>
          </a:p>
        </p:txBody>
      </p:sp>
      <p:sp>
        <p:nvSpPr>
          <p:cNvPr id="30734" name="TextBox 23"/>
          <p:cNvSpPr txBox="1">
            <a:spLocks noChangeArrowheads="1"/>
          </p:cNvSpPr>
          <p:nvPr/>
        </p:nvSpPr>
        <p:spPr bwMode="auto">
          <a:xfrm>
            <a:off x="1939131" y="6345238"/>
            <a:ext cx="5213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292934"/>
                </a:solidFill>
              </a:rPr>
              <a:t>( Measured Energy – Real Energy ) / Real Energy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58941" y="3243155"/>
            <a:ext cx="4756172" cy="3304662"/>
            <a:chOff x="2929937" y="3297774"/>
            <a:chExt cx="4756172" cy="3393585"/>
          </a:xfrm>
        </p:grpSpPr>
        <p:pic>
          <p:nvPicPr>
            <p:cNvPr id="23554" name="Immagine 1" descr="ShowerSignal_NormEpi0_NormLenght_Pro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9937" y="3297774"/>
              <a:ext cx="4756172" cy="323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magine 5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383973" y="6500859"/>
              <a:ext cx="3848100" cy="190500"/>
            </a:xfrm>
            <a:prstGeom prst="rect">
              <a:avLst/>
            </a:prstGeom>
          </p:spPr>
        </p:pic>
        <p:pic>
          <p:nvPicPr>
            <p:cNvPr id="7" name="Immagine 6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3419872" y="4764932"/>
              <a:ext cx="1651000" cy="1524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3681" y="3429000"/>
            <a:ext cx="4791705" cy="3154530"/>
            <a:chOff x="-3681" y="3429000"/>
            <a:chExt cx="4791705" cy="3154530"/>
          </a:xfrm>
        </p:grpSpPr>
        <p:pic>
          <p:nvPicPr>
            <p:cNvPr id="9" name="Immagine 9" descr="ShowerSignal_vs_Epi0_Prot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8831" y="3429000"/>
              <a:ext cx="4399193" cy="307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6" name="Immagine 10" descr="latex-image-1.pd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46650" y="3513770"/>
              <a:ext cx="1883554" cy="18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magine 2" descr="latex-image-1.pd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69254" y="6417918"/>
              <a:ext cx="1984510" cy="16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magine 9" descr="latex-image-1.pd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16200000">
              <a:off x="-751124" y="4878328"/>
              <a:ext cx="1667954" cy="173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366419" y="641866"/>
            <a:ext cx="886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IF  THE   ELECTROMAGNETIC FRACTION  IS  GIVEN  FOR  EACH  SHOWER  IT  CAN  BE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USED  TO   IMPROVE   THE  RESOLUTION  fem=E</a:t>
            </a:r>
            <a:r>
              <a:rPr lang="it-IT" baseline="-25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em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726" y="1447800"/>
            <a:ext cx="684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for  1 TeV vertical  proton  the resolution scale from  </a:t>
            </a:r>
            <a:r>
              <a:rPr lang="it-IT" sz="24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35%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to </a:t>
            </a:r>
            <a:r>
              <a:rPr lang="it-IT" sz="24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15% </a:t>
            </a:r>
            <a:endParaRPr lang="en-US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9085" y="3249198"/>
            <a:ext cx="274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PERFECT  fem CORRECTION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39752" y="3789040"/>
            <a:ext cx="0" cy="2376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01604" y="3789040"/>
            <a:ext cx="1573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Slices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has lower RMS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8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magine 3" descr="Pages from arXiv 2013 Groom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47" y="1340768"/>
            <a:ext cx="5663498" cy="54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580112" y="1628800"/>
            <a:ext cx="3312368" cy="106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407394"/>
            <a:ext cx="548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DREAM  concept  :   USE  CHERENKOV  LIGHT    [  Q  ]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48264" y="2492896"/>
            <a:ext cx="0" cy="9361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98145" y="3933056"/>
            <a:ext cx="231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equation, 2 variables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3060" y="3478455"/>
            <a:ext cx="182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As far as </a:t>
            </a:r>
            <a:r>
              <a:rPr lang="el-GR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η</a:t>
            </a:r>
            <a:r>
              <a:rPr lang="it-IT" sz="2400" baseline="-25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 </a:t>
            </a:r>
            <a:r>
              <a:rPr lang="it-IT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≠ </a:t>
            </a:r>
            <a:r>
              <a:rPr lang="el-GR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η</a:t>
            </a:r>
            <a:r>
              <a:rPr lang="it-IT" sz="2400" baseline="-25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4621778"/>
            <a:ext cx="3503460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Otherwise we have only 1 equation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Degeneration !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51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072" y="331447"/>
            <a:ext cx="816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Preliminary simulation  studies  seems  to indicate that  in the </a:t>
            </a:r>
            <a:r>
              <a:rPr lang="it-IT" u="sng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standard CsI CALOCUBE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8759" y="906057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η</a:t>
            </a:r>
            <a:r>
              <a:rPr lang="it-IT" sz="2400" baseline="-25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 </a:t>
            </a:r>
            <a:r>
              <a:rPr lang="it-IT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2400" dirty="0" smtClean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~</a:t>
            </a:r>
            <a:r>
              <a:rPr lang="it-IT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η</a:t>
            </a:r>
            <a:r>
              <a:rPr lang="it-IT" sz="2400" baseline="-25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522" y="1484784"/>
            <a:ext cx="5820376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small calorimeter thickness for  pure hadronic  component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Index of refraction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TO  BE STUDIED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522" y="2497768"/>
            <a:ext cx="6422784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Is it possible to improve the situation using  the high segmentation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combine topology and  Cherenkov ? </a:t>
            </a:r>
            <a:r>
              <a:rPr lang="it-IT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TO  BE STUDIED</a:t>
            </a:r>
            <a:endParaRPr lang="en-US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14" y="3163605"/>
            <a:ext cx="4784526" cy="3006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605"/>
            <a:ext cx="4925174" cy="3095286"/>
          </a:xfrm>
          <a:prstGeom prst="rect">
            <a:avLst/>
          </a:prstGeom>
        </p:spPr>
      </p:pic>
      <p:pic>
        <p:nvPicPr>
          <p:cNvPr id="10" name="Immagine 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5611" y="6131889"/>
            <a:ext cx="1984510" cy="1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3639" y="6164919"/>
            <a:ext cx="1984510" cy="1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-56859" y="3357941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S/E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6388" y="3363746"/>
            <a:ext cx="515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</a:t>
            </a: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/E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61593" y="1136890"/>
            <a:ext cx="45479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8370" y="952224"/>
            <a:ext cx="3992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 such configuration the method can’t work !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13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841248"/>
          </a:xfrm>
        </p:spPr>
        <p:txBody>
          <a:bodyPr/>
          <a:lstStyle/>
          <a:p>
            <a:r>
              <a:rPr lang="en-US" dirty="0" smtClean="0"/>
              <a:t>TOTAL ABSORPTION CALORIMETER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7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44476"/>
            <a:ext cx="861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compare with published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 x 20 x 20 BGO cubes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side of each cube = 18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&gt;16 interaction lengths (for vertical tracks)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E=100 GeV, 1000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Signal integrated for t&lt;20ns</a:t>
            </a:r>
            <a:endParaRPr lang="en-US" dirty="0" smtClean="0"/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" y="3244235"/>
            <a:ext cx="8498477" cy="3317966"/>
            <a:chOff x="-340313" y="2438400"/>
            <a:chExt cx="9488667" cy="4038600"/>
          </a:xfrm>
        </p:grpSpPr>
        <p:sp>
          <p:nvSpPr>
            <p:cNvPr id="13" name="Rounded Rectangle 12"/>
            <p:cNvSpPr/>
            <p:nvPr/>
          </p:nvSpPr>
          <p:spPr>
            <a:xfrm>
              <a:off x="838200" y="2438400"/>
              <a:ext cx="7391400" cy="685800"/>
            </a:xfrm>
            <a:prstGeom prst="round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D:\MASSIMO\ESPERIMENTI\CaloCube\140620 meeting Firenze\old\TIME\SfemcProton100GeV_BGO_18cm_PRECISIO_gamma_electrons_ICODEselection_TIME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8148"/>
              <a:ext cx="4423954" cy="331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D:\MASSIMO\ESPERIMENTI\CaloCube\140620 meeting Firenze\old\TIME\CfemcProton100GeV_BGO_18cm_PRECISIO_gamma_electrons_ICODEselection_TIM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159034"/>
              <a:ext cx="4423954" cy="3317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-340313" y="2537795"/>
                  <a:ext cx="8886590" cy="4870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	</a:t>
                  </a:r>
                  <a:r>
                    <a:rPr lang="en-US" sz="2000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000" b="1" dirty="0" err="1" smtClean="0">
                      <a:solidFill>
                        <a:schemeClr val="accent1">
                          <a:lumMod val="75000"/>
                        </a:schemeClr>
                      </a:solidFill>
                      <a:latin typeface="Symbol" pitchFamily="18" charset="2"/>
                    </a:rPr>
                    <a:t>h</a:t>
                  </a:r>
                  <a:r>
                    <a:rPr lang="en-US" sz="1400" b="1" dirty="0" err="1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s</a:t>
                  </a:r>
                  <a:r>
                    <a:rPr lang="en-US" sz="2000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=</a:t>
                  </a:r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(h/e)</a:t>
                  </a:r>
                  <a:r>
                    <a:rPr lang="en-US" b="1" baseline="-25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S</a:t>
                  </a:r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≃</m:t>
                      </m:r>
                    </m:oMath>
                  </a14:m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0.64      			 </a:t>
                  </a:r>
                  <a:r>
                    <a:rPr lang="en-US" sz="2000" b="1" dirty="0" err="1" smtClean="0">
                      <a:solidFill>
                        <a:schemeClr val="accent1">
                          <a:lumMod val="75000"/>
                        </a:schemeClr>
                      </a:solidFill>
                      <a:latin typeface="Symbol" pitchFamily="18" charset="2"/>
                    </a:rPr>
                    <a:t>h</a:t>
                  </a:r>
                  <a:r>
                    <a:rPr lang="en-US" sz="1200" b="1" dirty="0" err="1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c</a:t>
                  </a:r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=(h/e</a:t>
                  </a:r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)</a:t>
                  </a:r>
                  <a:r>
                    <a:rPr lang="en-US" b="1" baseline="-250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b="1" baseline="-250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C</a:t>
                  </a:r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≃</m:t>
                      </m:r>
                    </m:oMath>
                  </a14:m>
                  <a:r>
                    <a: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 0.45</a:t>
                  </a: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0313" y="2537795"/>
                  <a:ext cx="8886590" cy="4870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9231" b="-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281335" y="48416"/>
            <a:ext cx="8529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LET’S  SIMULATE  SIMPLER  CONDITION  AND COMPARE  TO  LITTERATURE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611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ASSIMO\ESPERIMENTI\CaloCube\140620 meeting Firenze\old\TIME\sE_CoverScProton100GeV_BGO_18cm_PRECISIO_gamma_electrons_ICODEselection_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8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3952" y="2438400"/>
                <a:ext cx="1981200" cy="13378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i="1" dirty="0" smtClean="0">
                    <a:solidFill>
                      <a:schemeClr val="tx1"/>
                    </a:solidFill>
                    <a:latin typeface="Cambria Math"/>
                  </a:rPr>
                  <a:t>Without corrections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en-US" sz="2400" b="0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≃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4.5%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52" y="2438400"/>
                <a:ext cx="1981200" cy="1337802"/>
              </a:xfrm>
              <a:prstGeom prst="rect">
                <a:avLst/>
              </a:prstGeom>
              <a:blipFill rotWithShape="1">
                <a:blip r:embed="rId3"/>
                <a:stretch>
                  <a:fillRect l="-1824" t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09800" y="609600"/>
            <a:ext cx="422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TOTAL ABSORPTION CALORIMETER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8950" y="1143000"/>
            <a:ext cx="692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BEST  METHODS   :  SEE   CORRELATION   S versus  C/S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ASSIMO\ESPERIMENTI\CaloCube\140620 meeting Firenze\old\TIME\c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5302"/>
            <a:ext cx="4724400" cy="38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-228600"/>
            <a:ext cx="8997696" cy="8412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“A. PARA-LIKE” CORRECTION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eaLnBrk="1" latinLnBrk="0" hangingPunct="1"/>
            <a:fld id="{CA15C064-DD44-4CAC-873E-2D1F54821676}" type="slidenum">
              <a:rPr kumimoji="0" lang="en-US" smtClean="0"/>
              <a:pPr eaLnBrk="1" latinLnBrk="0" hangingPunct="1"/>
              <a:t>9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95400"/>
            <a:ext cx="9067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 better result can be obtained taking into account the shape of the distribution</a:t>
            </a:r>
          </a:p>
          <a:p>
            <a:pPr marL="111125" indent="-1111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Correct the scintillation signal with a function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corr</a:t>
            </a:r>
            <a:r>
              <a:rPr lang="en-US" dirty="0" smtClean="0"/>
              <a:t> obtained from a polynomial fit (e.g. 3</a:t>
            </a:r>
            <a:r>
              <a:rPr lang="en-US" baseline="30000" dirty="0" smtClean="0"/>
              <a:t>rd</a:t>
            </a:r>
            <a:r>
              <a:rPr lang="en-US" dirty="0" smtClean="0"/>
              <a:t> grade) of the profile-X histogram of the scatter plot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479" y="2819400"/>
                <a:ext cx="2827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𝑐𝑜𝑟𝑟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latin typeface="Cambria Math"/>
                        </a:rPr>
                        <m:t>  /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𝑐𝑜𝑟𝑟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79" y="2819400"/>
                <a:ext cx="2827121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116923" r="-14871" b="-18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049712" cy="63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0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74397</TotalTime>
  <Words>1091</Words>
  <Application>Microsoft Office PowerPoint</Application>
  <PresentationFormat>On-screen Show (4:3)</PresentationFormat>
  <Paragraphs>241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Trek</vt:lpstr>
      <vt:lpstr>Office Theme</vt:lpstr>
      <vt:lpstr>1_Office Theme</vt:lpstr>
      <vt:lpstr>2_Office Theme</vt:lpstr>
      <vt:lpstr>3_Office Theme</vt:lpstr>
      <vt:lpstr>MC simulations for the improvement of hadronic energy resolution using Cherenkov signal</vt:lpstr>
      <vt:lpstr>PowerPoint Presentation</vt:lpstr>
      <vt:lpstr>Proton energy resolution</vt:lpstr>
      <vt:lpstr>PowerPoint Presentation</vt:lpstr>
      <vt:lpstr>PowerPoint Presentation</vt:lpstr>
      <vt:lpstr>PowerPoint Presentation</vt:lpstr>
      <vt:lpstr>TOTAL ABSORPTION CALORIMETER</vt:lpstr>
      <vt:lpstr>PowerPoint Presentation</vt:lpstr>
      <vt:lpstr>“A. PARA-LIKE” CORRECTION</vt:lpstr>
      <vt:lpstr>“A. PARA-LIKE” CORRECTION</vt:lpstr>
      <vt:lpstr>NORMALIZED ENERGY DISTRIBUTION</vt:lpstr>
      <vt:lpstr>LET’s  come  back  to  CALOCUBE</vt:lpstr>
      <vt:lpstr>Apply the ‘standard’ correction to CALOCUBE</vt:lpstr>
      <vt:lpstr>PowerPoint Presentation</vt:lpstr>
      <vt:lpstr>PowerPoint Presentation</vt:lpstr>
      <vt:lpstr>PowerPoint Presentation</vt:lpstr>
      <vt:lpstr> LEAKAGE fluctuations  prevent cherenkov correction !</vt:lpstr>
      <vt:lpstr>CAN the spatial distribution of signals help?</vt:lpstr>
      <vt:lpstr>CAN the spatial distribution of signals help?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</dc:creator>
  <cp:lastModifiedBy>serghiei</cp:lastModifiedBy>
  <cp:revision>693</cp:revision>
  <cp:lastPrinted>2012-01-27T10:32:47Z</cp:lastPrinted>
  <dcterms:created xsi:type="dcterms:W3CDTF">2012-01-25T14:36:39Z</dcterms:created>
  <dcterms:modified xsi:type="dcterms:W3CDTF">2014-06-20T07:55:52Z</dcterms:modified>
</cp:coreProperties>
</file>