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8" r:id="rId3"/>
    <p:sldId id="265" r:id="rId4"/>
    <p:sldId id="266" r:id="rId5"/>
    <p:sldId id="267" r:id="rId6"/>
    <p:sldId id="268" r:id="rId7"/>
    <p:sldId id="27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AB953-C4BA-4384-83F1-805F777305B8}" type="datetimeFigureOut">
              <a:rPr lang="it-IT" smtClean="0"/>
              <a:pPr/>
              <a:t>20/06/2014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65CA4-A9A1-4490-9FD7-A7E3A9A51DE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65CA4-A9A1-4490-9FD7-A7E3A9A51DE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93FB-A7E1-4B0C-AEC2-139778CE6570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824C-993A-43E3-B433-FCDAB070FEC3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EB83-CFB5-4874-A31F-CDC796332FEC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42F04-6404-4DE0-A009-7C1ADF467B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BE1AF-0EFF-4114-A0CB-190F47006D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56766-9E3D-4F91-BB43-956A15C623D9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F506-432E-47CD-8D50-4AEB022A1BD4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11BE-9D0D-48CF-BEF7-4E43077334C2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263B-9886-4940-9101-6EAF8F3CEF27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9862-A67C-4ADA-A4E3-FB002D8B5184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FF3C-4542-487F-9BB3-E354933D1285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3CF1-1396-450F-B0A4-FF4806FCE8EE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90BC-A419-43E4-97C7-64D88665A4D0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29862-A67C-4ADA-A4E3-FB002D8B5184}" type="datetime1">
              <a:rPr lang="it-IT" smtClean="0"/>
              <a:pPr/>
              <a:t>20/06/2014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CALOCUBE  Starting   Meeting     -  Firenze 22/01/2014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CC209-D1F4-401D-A179-B4BC19921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470025"/>
          </a:xfrm>
        </p:spPr>
        <p:txBody>
          <a:bodyPr>
            <a:normAutofit/>
          </a:bodyPr>
          <a:lstStyle/>
          <a:p>
            <a:r>
              <a:rPr lang="it-IT" b="1" dirty="0" err="1" smtClean="0">
                <a:solidFill>
                  <a:schemeClr val="tx2"/>
                </a:solidFill>
              </a:rPr>
              <a:t>beam</a:t>
            </a:r>
            <a:r>
              <a:rPr lang="it-IT" b="1" dirty="0" smtClean="0">
                <a:solidFill>
                  <a:schemeClr val="tx2"/>
                </a:solidFill>
              </a:rPr>
              <a:t> test update 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6400800" cy="1152128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tx2"/>
                </a:solidFill>
              </a:rPr>
              <a:t>S.Albergo</a:t>
            </a:r>
            <a:endParaRPr lang="it-IT" sz="2800" dirty="0" smtClean="0">
              <a:solidFill>
                <a:schemeClr val="tx2"/>
              </a:solidFill>
            </a:endParaRPr>
          </a:p>
          <a:p>
            <a:r>
              <a:rPr lang="it-IT" sz="2800" dirty="0" smtClean="0">
                <a:solidFill>
                  <a:schemeClr val="tx2"/>
                </a:solidFill>
              </a:rPr>
              <a:t>Catania</a:t>
            </a:r>
            <a:endParaRPr lang="it-IT" sz="2800" dirty="0">
              <a:solidFill>
                <a:schemeClr val="tx2"/>
              </a:solidFill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6588224" y="404664"/>
            <a:ext cx="1785392" cy="1160906"/>
            <a:chOff x="6801120" y="3982019"/>
            <a:chExt cx="2219040" cy="190964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7464960" y="4478871"/>
              <a:ext cx="1160640" cy="1160762"/>
            </a:xfrm>
            <a:prstGeom prst="cube">
              <a:avLst>
                <a:gd name="adj" fmla="val 25000"/>
              </a:avLst>
            </a:prstGeom>
            <a:solidFill>
              <a:srgbClr val="CFE7F5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6801120" y="5060691"/>
              <a:ext cx="580320" cy="1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8045281" y="3982019"/>
              <a:ext cx="1440" cy="580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8624160" y="4064107"/>
              <a:ext cx="228960" cy="3312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7381440" y="5308397"/>
              <a:ext cx="498240" cy="583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8542080" y="5060691"/>
              <a:ext cx="478080" cy="1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</p:grp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680048" cy="501650"/>
          </a:xfrm>
        </p:spPr>
        <p:txBody>
          <a:bodyPr/>
          <a:lstStyle/>
          <a:p>
            <a:r>
              <a:rPr lang="en-US" dirty="0" smtClean="0"/>
              <a:t>CALOCUBE  Starting   Meeting     -  Firenze 22/01/2014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803" y="1483445"/>
            <a:ext cx="9008197" cy="108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980728"/>
            <a:ext cx="4860032" cy="55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467544" y="188640"/>
            <a:ext cx="55826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>
                <a:solidFill>
                  <a:schemeClr val="tx2"/>
                </a:solidFill>
              </a:rPr>
              <a:t>TEST BEAM  PROGRAM</a:t>
            </a:r>
            <a:endParaRPr lang="it-IT" sz="44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83918680"/>
              </p:ext>
            </p:extLst>
          </p:nvPr>
        </p:nvGraphicFramePr>
        <p:xfrm>
          <a:off x="251520" y="2708920"/>
          <a:ext cx="8784976" cy="4053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5612"/>
                <a:gridCol w="1161233"/>
                <a:gridCol w="2489699"/>
                <a:gridCol w="648072"/>
                <a:gridCol w="720080"/>
                <a:gridCol w="648072"/>
                <a:gridCol w="648072"/>
                <a:gridCol w="720080"/>
                <a:gridCol w="504056"/>
              </a:tblGrid>
              <a:tr h="269696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</a:t>
                      </a:r>
                      <a:endParaRPr 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5278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30000" dirty="0" smtClean="0"/>
                        <a:t>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Up to 450 </a:t>
                      </a:r>
                      <a:r>
                        <a:rPr lang="en-US" baseline="0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3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30000" dirty="0" smtClean="0"/>
                        <a:t>ions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10-</a:t>
                      </a:r>
                      <a:r>
                        <a:rPr lang="en-US" baseline="0" dirty="0" smtClean="0"/>
                        <a:t> 150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/u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5642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30000" dirty="0" smtClean="0"/>
                        <a:t>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KeV</a:t>
                      </a:r>
                      <a:r>
                        <a:rPr lang="en-US" baseline="0" dirty="0" smtClean="0"/>
                        <a:t> – 1 </a:t>
                      </a:r>
                      <a:r>
                        <a:rPr lang="en-US" baseline="0" dirty="0" err="1" smtClean="0"/>
                        <a:t>MeV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419505">
                <a:tc>
                  <a:txBody>
                    <a:bodyPr/>
                    <a:lstStyle/>
                    <a:p>
                      <a:r>
                        <a:rPr lang="en-US" dirty="0" smtClean="0"/>
                        <a:t>LNF  BTF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30000" dirty="0" smtClean="0"/>
                        <a:t>e+  e-</a:t>
                      </a:r>
                      <a:endParaRPr lang="en-US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25-750 </a:t>
                      </a:r>
                      <a:r>
                        <a:rPr lang="en-US" dirty="0" err="1" smtClean="0"/>
                        <a:t>MeV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/>
                </a:tc>
              </a:tr>
              <a:tr h="463351">
                <a:tc>
                  <a:txBody>
                    <a:bodyPr/>
                    <a:lstStyle/>
                    <a:p>
                      <a:r>
                        <a:rPr lang="en-US" dirty="0" smtClean="0"/>
                        <a:t>LNS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30000" dirty="0" smtClean="0"/>
                        <a:t>p, </a:t>
                      </a:r>
                      <a:r>
                        <a:rPr lang="en-US" sz="3200" baseline="30000" dirty="0" err="1" smtClean="0"/>
                        <a:t>ions,n</a:t>
                      </a:r>
                      <a:r>
                        <a:rPr lang="en-US" sz="3200" dirty="0" smtClean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Up to 80 </a:t>
                      </a:r>
                      <a:r>
                        <a:rPr lang="en-US" dirty="0" err="1" smtClean="0"/>
                        <a:t>MeV</a:t>
                      </a:r>
                      <a:r>
                        <a:rPr lang="en-US" dirty="0" smtClean="0"/>
                        <a:t>/u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3056">
                <a:tc>
                  <a:txBody>
                    <a:bodyPr/>
                    <a:lstStyle/>
                    <a:p>
                      <a:r>
                        <a:rPr lang="en-US" dirty="0" smtClean="0"/>
                        <a:t>Messina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30000" dirty="0" smtClean="0"/>
                        <a:t>e-</a:t>
                      </a:r>
                      <a:endParaRPr lang="en-US" sz="3200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MeV</a:t>
                      </a:r>
                      <a:endParaRPr lang="en-US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? 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023792" y="6356350"/>
            <a:ext cx="5120208" cy="501650"/>
          </a:xfrm>
        </p:spPr>
        <p:txBody>
          <a:bodyPr/>
          <a:lstStyle/>
          <a:p>
            <a:r>
              <a:rPr lang="en-US" dirty="0" smtClean="0"/>
              <a:t>CALOCUBE  Starting   Meeting     -  Firenze 22/01/2014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5868144" y="4869160"/>
            <a:ext cx="50405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6444208" y="3717032"/>
            <a:ext cx="50405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444208" y="6021288"/>
            <a:ext cx="50405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7092280" y="5445224"/>
            <a:ext cx="50405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717032"/>
            <a:ext cx="57340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0" y="2132857"/>
            <a:ext cx="4139952" cy="443198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week SPS run 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ions  early 2015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/c,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/c,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/c,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/c,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75A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/c, 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150A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GeV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/c.  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request  by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September 15th 2014 </a:t>
            </a:r>
          </a:p>
          <a:p>
            <a:endParaRPr lang="it-IT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8899" y="836711"/>
            <a:ext cx="7111179" cy="46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132856"/>
            <a:ext cx="6871058" cy="3762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1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640994"/>
            <a:ext cx="37719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6472561" y="3153162"/>
          <a:ext cx="2347911" cy="726877"/>
        </p:xfrm>
        <a:graphic>
          <a:graphicData uri="http://schemas.openxmlformats.org/presentationml/2006/ole">
            <p:oleObj spid="_x0000_s2050" name="Equazione" r:id="rId4" imgW="698400" imgH="215640" progId="Equation.3">
              <p:embed/>
            </p:oleObj>
          </a:graphicData>
        </a:graphic>
      </p:graphicFrame>
      <p:sp>
        <p:nvSpPr>
          <p:cNvPr id="7" name="CasellaDiTesto 8"/>
          <p:cNvSpPr txBox="1">
            <a:spLocks noChangeArrowheads="1"/>
          </p:cNvSpPr>
          <p:nvPr/>
        </p:nvSpPr>
        <p:spPr bwMode="auto">
          <a:xfrm>
            <a:off x="2339752" y="5889466"/>
            <a:ext cx="26642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Comic Sans MS" pitchFamily="66" charset="0"/>
              </a:rPr>
              <a:t>Rivelatori a scintillazione</a:t>
            </a:r>
            <a:endParaRPr lang="it-IT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2" name="Connettore 2 11"/>
          <p:cNvCxnSpPr/>
          <p:nvPr/>
        </p:nvCxnSpPr>
        <p:spPr bwMode="auto">
          <a:xfrm flipH="1" flipV="1">
            <a:off x="2627784" y="4881354"/>
            <a:ext cx="648073" cy="1008112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Connettore 2 19"/>
          <p:cNvCxnSpPr>
            <a:stCxn id="7" idx="0"/>
          </p:cNvCxnSpPr>
          <p:nvPr/>
        </p:nvCxnSpPr>
        <p:spPr bwMode="auto">
          <a:xfrm flipV="1">
            <a:off x="3671900" y="4881354"/>
            <a:ext cx="640421" cy="1008112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Connettore 2 23"/>
          <p:cNvCxnSpPr/>
          <p:nvPr/>
        </p:nvCxnSpPr>
        <p:spPr bwMode="auto">
          <a:xfrm>
            <a:off x="179512" y="3441194"/>
            <a:ext cx="1512168" cy="0"/>
          </a:xfrm>
          <a:prstGeom prst="straightConnector1">
            <a:avLst/>
          </a:prstGeom>
          <a:noFill/>
          <a:ln w="635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CasellaDiTesto 8"/>
          <p:cNvSpPr txBox="1">
            <a:spLocks noChangeArrowheads="1"/>
          </p:cNvSpPr>
          <p:nvPr/>
        </p:nvSpPr>
        <p:spPr bwMode="auto">
          <a:xfrm>
            <a:off x="251520" y="2793122"/>
            <a:ext cx="12241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it-IT" sz="36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</a:t>
            </a:r>
            <a:endParaRPr lang="it-IT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"/>
            <a:ext cx="8568952" cy="134076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ts val="4000"/>
              </a:lnSpc>
              <a:spcBef>
                <a:spcPts val="3000"/>
              </a:spcBef>
            </a:pP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>Prove effettuate presso il </a:t>
            </a:r>
            <a:b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2400" b="1" dirty="0" err="1" smtClean="0">
                <a:solidFill>
                  <a:srgbClr val="FF0000"/>
                </a:solidFill>
                <a:latin typeface="Comic Sans MS" pitchFamily="66" charset="0"/>
              </a:rPr>
              <a:t>linac</a:t>
            </a: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> per </a:t>
            </a:r>
            <a:r>
              <a:rPr lang="it-IT" sz="2400" b="1" dirty="0" err="1" smtClean="0">
                <a:solidFill>
                  <a:srgbClr val="FF0000"/>
                </a:solidFill>
                <a:latin typeface="Comic Sans MS" pitchFamily="66" charset="0"/>
              </a:rPr>
              <a:t>elettronida</a:t>
            </a: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> 5MeV di Messina</a:t>
            </a:r>
            <a:r>
              <a:rPr lang="it-IT" sz="3200" dirty="0" smtClean="0">
                <a:latin typeface="Comic Sans MS" pitchFamily="66" charset="0"/>
              </a:rPr>
              <a:t/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00" b="1" dirty="0" smtClean="0">
                <a:latin typeface="Comic Sans MS" pitchFamily="66" charset="0"/>
              </a:rPr>
              <a:t/>
            </a:r>
            <a:br>
              <a:rPr lang="it-IT" sz="300" b="1" dirty="0" smtClean="0">
                <a:latin typeface="Comic Sans MS" pitchFamily="66" charset="0"/>
              </a:rPr>
            </a:br>
            <a:r>
              <a:rPr lang="it-IT" sz="300" b="1" dirty="0" smtClean="0">
                <a:latin typeface="Comic Sans MS" pitchFamily="66" charset="0"/>
              </a:rPr>
              <a:t/>
            </a:r>
            <a:br>
              <a:rPr lang="it-IT" sz="300" b="1" dirty="0" smtClean="0">
                <a:latin typeface="Comic Sans MS" pitchFamily="66" charset="0"/>
              </a:rPr>
            </a:br>
            <a:endParaRPr lang="it-IT" sz="1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"/>
            <a:ext cx="8568952" cy="134076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ts val="4000"/>
              </a:lnSpc>
              <a:spcBef>
                <a:spcPts val="3000"/>
              </a:spcBef>
            </a:pP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Prove effettuate presso il </a:t>
            </a:r>
            <a:b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it-IT" sz="2400" b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linac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per </a:t>
            </a:r>
            <a:r>
              <a:rPr lang="it-IT" sz="2400" b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elettronida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5MeV di Messina</a:t>
            </a:r>
            <a:r>
              <a:rPr lang="it-IT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it-IT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it-IT" sz="300" b="1" dirty="0" smtClean="0">
                <a:latin typeface="Comic Sans MS" pitchFamily="66" charset="0"/>
              </a:rPr>
              <a:t/>
            </a:r>
            <a:br>
              <a:rPr lang="it-IT" sz="300" b="1" dirty="0" smtClean="0">
                <a:latin typeface="Comic Sans MS" pitchFamily="66" charset="0"/>
              </a:rPr>
            </a:br>
            <a:r>
              <a:rPr lang="it-IT" sz="300" b="1" dirty="0" smtClean="0">
                <a:latin typeface="Comic Sans MS" pitchFamily="66" charset="0"/>
              </a:rPr>
              <a:t/>
            </a:r>
            <a:br>
              <a:rPr lang="it-IT" sz="300" b="1" dirty="0" smtClean="0">
                <a:latin typeface="Comic Sans MS" pitchFamily="66" charset="0"/>
              </a:rPr>
            </a:br>
            <a:endParaRPr lang="it-IT" sz="1400" b="1" dirty="0" smtClean="0">
              <a:latin typeface="Comic Sans MS" pitchFamily="66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7114" y="1370831"/>
            <a:ext cx="69913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sellaDiTesto 14"/>
          <p:cNvSpPr txBox="1"/>
          <p:nvPr/>
        </p:nvSpPr>
        <p:spPr>
          <a:xfrm>
            <a:off x="899592" y="4183037"/>
            <a:ext cx="7992888" cy="241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b="1" dirty="0" smtClean="0">
                <a:latin typeface="Comic Sans MS" pitchFamily="66" charset="0"/>
              </a:rPr>
              <a:t>Stadio ∆E: scintillatore NE102A  (3mm)</a:t>
            </a:r>
          </a:p>
          <a:p>
            <a:pPr>
              <a:lnSpc>
                <a:spcPts val="3200"/>
              </a:lnSpc>
            </a:pPr>
            <a:r>
              <a:rPr lang="it-IT" b="1" dirty="0" smtClean="0">
                <a:latin typeface="Comic Sans MS" pitchFamily="66" charset="0"/>
              </a:rPr>
              <a:t>Stadio E:   scintillatore BC412  (32mm)</a:t>
            </a:r>
          </a:p>
          <a:p>
            <a:pPr>
              <a:lnSpc>
                <a:spcPts val="3200"/>
              </a:lnSpc>
            </a:pPr>
            <a:r>
              <a:rPr lang="it-IT" b="1" dirty="0" smtClean="0">
                <a:latin typeface="Comic Sans MS" pitchFamily="66" charset="0"/>
              </a:rPr>
              <a:t>Rivestimento scintillatori: Nastro </a:t>
            </a:r>
            <a:r>
              <a:rPr lang="it-IT" b="1" dirty="0" err="1" smtClean="0">
                <a:latin typeface="Comic Sans MS" pitchFamily="66" charset="0"/>
              </a:rPr>
              <a:t>Bicron</a:t>
            </a:r>
            <a:r>
              <a:rPr lang="it-IT" b="1" dirty="0" smtClean="0">
                <a:latin typeface="Comic Sans MS" pitchFamily="66" charset="0"/>
              </a:rPr>
              <a:t> BC-612</a:t>
            </a:r>
          </a:p>
          <a:p>
            <a:pPr>
              <a:lnSpc>
                <a:spcPts val="3200"/>
              </a:lnSpc>
            </a:pPr>
            <a:r>
              <a:rPr lang="it-IT" b="1" dirty="0" smtClean="0">
                <a:latin typeface="Comic Sans MS" pitchFamily="66" charset="0"/>
              </a:rPr>
              <a:t>Separazione ∆E-E: alluminio (~10 µm)</a:t>
            </a:r>
          </a:p>
          <a:p>
            <a:pPr>
              <a:lnSpc>
                <a:spcPts val="3200"/>
              </a:lnSpc>
            </a:pPr>
            <a:r>
              <a:rPr lang="it-IT" b="1" dirty="0" smtClean="0">
                <a:latin typeface="Comic Sans MS" pitchFamily="66" charset="0"/>
              </a:rPr>
              <a:t>Fototubi: </a:t>
            </a:r>
            <a:r>
              <a:rPr lang="it-IT" b="1" dirty="0" err="1" smtClean="0">
                <a:latin typeface="Comic Sans MS" pitchFamily="66" charset="0"/>
              </a:rPr>
              <a:t>Hamamatsu</a:t>
            </a:r>
            <a:r>
              <a:rPr lang="it-IT" b="1" dirty="0" smtClean="0">
                <a:latin typeface="Comic Sans MS" pitchFamily="66" charset="0"/>
              </a:rPr>
              <a:t> R1450HA</a:t>
            </a:r>
            <a:endParaRPr lang="it-IT" b="1" dirty="0">
              <a:latin typeface="Comic Sans MS" pitchFamily="66" charset="0"/>
            </a:endParaRPr>
          </a:p>
        </p:txBody>
      </p:sp>
      <p:cxnSp>
        <p:nvCxnSpPr>
          <p:cNvPr id="16" name="Connettore 2 15"/>
          <p:cNvCxnSpPr/>
          <p:nvPr/>
        </p:nvCxnSpPr>
        <p:spPr bwMode="auto">
          <a:xfrm>
            <a:off x="107504" y="2924944"/>
            <a:ext cx="1512168" cy="0"/>
          </a:xfrm>
          <a:prstGeom prst="straightConnector1">
            <a:avLst/>
          </a:prstGeom>
          <a:noFill/>
          <a:ln w="635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CasellaDiTesto 8"/>
          <p:cNvSpPr txBox="1">
            <a:spLocks noChangeArrowheads="1"/>
          </p:cNvSpPr>
          <p:nvPr/>
        </p:nvSpPr>
        <p:spPr bwMode="auto">
          <a:xfrm>
            <a:off x="179512" y="2276872"/>
            <a:ext cx="12241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it-IT" sz="36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e</a:t>
            </a:r>
            <a:endParaRPr lang="it-IT" sz="3600" b="1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355239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5255" y="188640"/>
            <a:ext cx="355239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24744"/>
            <a:ext cx="14954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683568" y="3375764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 Abbassando la temperatura dell’iniettore il </a:t>
            </a:r>
            <a:r>
              <a:rPr lang="it-IT" sz="1800" b="1" dirty="0" err="1" smtClean="0">
                <a:solidFill>
                  <a:srgbClr val="0070C0"/>
                </a:solidFill>
                <a:latin typeface="Comic Sans MS" pitchFamily="66" charset="0"/>
              </a:rPr>
              <a:t>linac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 diviene instabile e</a:t>
            </a:r>
          </a:p>
          <a:p>
            <a:pPr>
              <a:lnSpc>
                <a:spcPts val="3200"/>
              </a:lnSpc>
              <a:buNone/>
            </a:pP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  l’energia degli elettroni uscenti varia </a:t>
            </a:r>
            <a:r>
              <a:rPr lang="it-IT" sz="1800" b="1" dirty="0" err="1" smtClean="0">
                <a:solidFill>
                  <a:srgbClr val="0070C0"/>
                </a:solidFill>
                <a:latin typeface="Comic Sans MS" pitchFamily="66" charset="0"/>
              </a:rPr>
              <a:t>inun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 ampio </a:t>
            </a:r>
            <a:r>
              <a:rPr lang="it-IT" sz="1800" b="1" dirty="0" err="1" smtClean="0">
                <a:solidFill>
                  <a:srgbClr val="0070C0"/>
                </a:solidFill>
                <a:latin typeface="Comic Sans MS" pitchFamily="66" charset="0"/>
              </a:rPr>
              <a:t>range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ts val="3200"/>
              </a:lnSpc>
            </a:pPr>
            <a:r>
              <a:rPr lang="it-IT" sz="1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La dipendenza di E da ∆E a 5MeV è quasi piatta quindi la </a:t>
            </a:r>
          </a:p>
          <a:p>
            <a:pPr>
              <a:lnSpc>
                <a:spcPts val="3200"/>
              </a:lnSpc>
              <a:buNone/>
            </a:pPr>
            <a:r>
              <a:rPr lang="it-IT" sz="1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valutazione E per il singolo evento presenta grossi errori;</a:t>
            </a:r>
          </a:p>
          <a:p>
            <a:pPr>
              <a:lnSpc>
                <a:spcPts val="3200"/>
              </a:lnSpc>
            </a:pPr>
            <a:r>
              <a:rPr lang="it-IT" sz="1800" b="1" dirty="0" smtClean="0">
                <a:latin typeface="Comic Sans MS" pitchFamily="66" charset="0"/>
              </a:rPr>
              <a:t> 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Gli elettroni sono accompagnati da </a:t>
            </a:r>
            <a:r>
              <a:rPr lang="it-IT" sz="28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l-GR" sz="28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γ</a:t>
            </a:r>
            <a:r>
              <a:rPr lang="it-IT" sz="28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sz="20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e </a:t>
            </a:r>
            <a:r>
              <a:rPr lang="it-IT" sz="28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x</a:t>
            </a:r>
            <a:r>
              <a:rPr lang="it-IT" sz="28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di </a:t>
            </a:r>
            <a:r>
              <a:rPr lang="it-IT" sz="1800" b="1" dirty="0" err="1" smtClean="0">
                <a:solidFill>
                  <a:srgbClr val="0070C0"/>
                </a:solidFill>
                <a:latin typeface="Comic Sans MS" pitchFamily="66" charset="0"/>
              </a:rPr>
              <a:t>bremsstrahlung</a:t>
            </a:r>
            <a:r>
              <a:rPr lang="it-IT" sz="1800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  <a:endParaRPr lang="it-IT" b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ts val="3200"/>
              </a:lnSpc>
            </a:pPr>
            <a:endParaRPr lang="it-IT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3568" y="260648"/>
            <a:ext cx="7992888" cy="1695592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Comic Sans MS" pitchFamily="66" charset="0"/>
              </a:rPr>
              <a:t>Per risolvere il problema si può realizzare una linea per trasportare gli elettroni sotto vuoto e curvarli a 90 gradi in modo da eliminare i fotoni e selezionare l’energia degli elettroni trasportati</a:t>
            </a:r>
            <a:endParaRPr lang="it-IT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706" name="AutoShape 2" descr="https://webmail.unime.it/service/home/~/?auth=co&amp;loc=it_IT&amp;id=33635&amp;part=2"/>
          <p:cNvSpPr>
            <a:spLocks noChangeAspect="1" noChangeArrowheads="1"/>
          </p:cNvSpPr>
          <p:nvPr/>
        </p:nvSpPr>
        <p:spPr bwMode="auto">
          <a:xfrm>
            <a:off x="155575" y="-4305300"/>
            <a:ext cx="6734175" cy="898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138333" y="2552531"/>
            <a:ext cx="5085589" cy="381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asellaDiTesto 7"/>
          <p:cNvSpPr txBox="1"/>
          <p:nvPr/>
        </p:nvSpPr>
        <p:spPr>
          <a:xfrm rot="19689286">
            <a:off x="2264040" y="3988734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</a:rPr>
              <a:t>Work in progress</a:t>
            </a:r>
            <a:endParaRPr lang="it-IT" sz="4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LNF </a:t>
            </a:r>
            <a:r>
              <a:rPr lang="it-IT" b="1" dirty="0" smtClean="0">
                <a:solidFill>
                  <a:srgbClr val="002060"/>
                </a:solidFill>
              </a:rPr>
              <a:t>Luglio ’14: SIC-Detector in  test </a:t>
            </a:r>
            <a:r>
              <a:rPr lang="it-IT" b="1" dirty="0" err="1" smtClean="0">
                <a:solidFill>
                  <a:srgbClr val="002060"/>
                </a:solidFill>
              </a:rPr>
              <a:t>beam</a:t>
            </a:r>
            <a:r>
              <a:rPr lang="it-IT" b="1" dirty="0" smtClean="0">
                <a:solidFill>
                  <a:srgbClr val="002060"/>
                </a:solidFill>
              </a:rPr>
              <a:t>?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28850"/>
            <a:ext cx="54578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44824"/>
            <a:ext cx="3414343" cy="216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251520" y="5805265"/>
            <a:ext cx="8496944" cy="14055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Schottky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device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CNR/STM  1.2x1.2  mm</a:t>
            </a:r>
            <a:r>
              <a:rPr lang="it-IT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coupled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quartz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trying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procurement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it-IT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267</Words>
  <Application>Microsoft Office PowerPoint</Application>
  <PresentationFormat>Presentazione su schermo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Tema di Office</vt:lpstr>
      <vt:lpstr>Equazione</vt:lpstr>
      <vt:lpstr>beam test update </vt:lpstr>
      <vt:lpstr>Diapositiva 2</vt:lpstr>
      <vt:lpstr>  Prove effettuate presso il  linac per elettronida 5MeV di Messina   </vt:lpstr>
      <vt:lpstr>  Prove effettuate presso il  linac per elettronida 5MeV di Messina   </vt:lpstr>
      <vt:lpstr>Diapositiva 5</vt:lpstr>
      <vt:lpstr>Diapositiva 6</vt:lpstr>
      <vt:lpstr>LNF Luglio ’14: SIC-Detector in  test beam?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My Toshiba</dc:creator>
  <cp:lastModifiedBy>My Toshiba</cp:lastModifiedBy>
  <cp:revision>14</cp:revision>
  <dcterms:created xsi:type="dcterms:W3CDTF">2014-01-21T23:30:54Z</dcterms:created>
  <dcterms:modified xsi:type="dcterms:W3CDTF">2014-06-20T08:23:15Z</dcterms:modified>
</cp:coreProperties>
</file>