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56" r:id="rId2"/>
    <p:sldId id="293" r:id="rId3"/>
    <p:sldId id="304" r:id="rId4"/>
    <p:sldId id="286" r:id="rId5"/>
    <p:sldId id="287" r:id="rId6"/>
    <p:sldId id="306" r:id="rId7"/>
    <p:sldId id="307" r:id="rId8"/>
    <p:sldId id="308" r:id="rId9"/>
    <p:sldId id="30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6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FBDEF-738D-4B20-B2A0-54D80DF63953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70F3A-9805-411E-8BF4-AD13E72A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The Gamma-400 space experiment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6910" y="87765"/>
            <a:ext cx="7772400" cy="216131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Aggiornamento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sullo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sviluppo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nuova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versione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chip CASIS per CALOCUBE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071" y="2737710"/>
            <a:ext cx="8180264" cy="3955715"/>
          </a:xfrm>
        </p:spPr>
        <p:txBody>
          <a:bodyPr>
            <a:normAutofit fontScale="92500" lnSpcReduction="10000"/>
          </a:bodyPr>
          <a:lstStyle/>
          <a:p>
            <a:endParaRPr lang="en-US" sz="2400" b="1" dirty="0" smtClean="0"/>
          </a:p>
          <a:p>
            <a:r>
              <a:rPr lang="en-US" sz="2400" b="1" dirty="0" err="1" smtClean="0"/>
              <a:t>Valter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Bonvicini</a:t>
            </a:r>
            <a:r>
              <a:rPr lang="en-US" sz="2400" b="1" dirty="0" smtClean="0"/>
              <a:t>, Giulio </a:t>
            </a:r>
            <a:r>
              <a:rPr lang="en-US" sz="2400" b="1" dirty="0" err="1" smtClean="0"/>
              <a:t>Orzan</a:t>
            </a:r>
            <a:r>
              <a:rPr lang="en-US" sz="2400" b="1" dirty="0" smtClean="0"/>
              <a:t>, Nicola </a:t>
            </a:r>
            <a:r>
              <a:rPr lang="en-US" sz="2400" b="1" dirty="0" err="1" smtClean="0"/>
              <a:t>Zampa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Gianluigi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Zampa</a:t>
            </a:r>
            <a:endParaRPr lang="en-US" sz="2400" b="1" dirty="0"/>
          </a:p>
          <a:p>
            <a:r>
              <a:rPr lang="en-US" sz="2400" b="1" dirty="0" smtClean="0"/>
              <a:t>INFN Trieste</a:t>
            </a:r>
          </a:p>
          <a:p>
            <a:endParaRPr lang="en-US" sz="2400" b="1" i="1" dirty="0">
              <a:solidFill>
                <a:srgbClr val="00B0F0"/>
              </a:solidFill>
            </a:endParaRPr>
          </a:p>
          <a:p>
            <a:endParaRPr lang="en-US" sz="2400" b="1" i="1" dirty="0" smtClean="0">
              <a:solidFill>
                <a:srgbClr val="00B0F0"/>
              </a:solidFill>
            </a:endParaRPr>
          </a:p>
          <a:p>
            <a:endParaRPr lang="en-US" sz="2400" b="1" i="1" dirty="0">
              <a:solidFill>
                <a:srgbClr val="00B0F0"/>
              </a:solidFill>
            </a:endParaRPr>
          </a:p>
          <a:p>
            <a:endParaRPr lang="en-US" sz="2400" b="1" i="1" dirty="0" smtClean="0">
              <a:solidFill>
                <a:srgbClr val="00B0F0"/>
              </a:solidFill>
            </a:endParaRPr>
          </a:p>
          <a:p>
            <a:endParaRPr lang="en-US" sz="2400" b="1" i="1" dirty="0" smtClean="0">
              <a:solidFill>
                <a:srgbClr val="00B0F0"/>
              </a:solidFill>
            </a:endParaRPr>
          </a:p>
          <a:p>
            <a:r>
              <a:rPr lang="en-US" sz="2200" b="1" i="1" dirty="0" smtClean="0"/>
              <a:t>CALOCUBE </a:t>
            </a:r>
            <a:r>
              <a:rPr lang="en-US" sz="2200" b="1" i="1" dirty="0" smtClean="0"/>
              <a:t>meeting</a:t>
            </a:r>
            <a:endParaRPr lang="en-US" sz="2200" b="1" i="1" dirty="0" smtClean="0"/>
          </a:p>
          <a:p>
            <a:r>
              <a:rPr lang="en-US" sz="2200" b="1" i="1" dirty="0" smtClean="0"/>
              <a:t>Firenze, 20 </a:t>
            </a:r>
            <a:r>
              <a:rPr lang="en-US" sz="2200" b="1" i="1" dirty="0" err="1" smtClean="0"/>
              <a:t>giugno</a:t>
            </a:r>
            <a:r>
              <a:rPr lang="en-US" sz="2200" b="1" i="1" dirty="0" smtClean="0"/>
              <a:t> 2014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20234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6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Front-end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>
                <a:latin typeface="Georgia" charset="0"/>
              </a:rPr>
              <a:t>Scientific interest: direct measurement of the cosmic-ray fluxes above the </a:t>
            </a:r>
            <a:r>
              <a:rPr lang="en-US" sz="2000" dirty="0" err="1" smtClean="0">
                <a:latin typeface="Georgia" charset="0"/>
              </a:rPr>
              <a:t>TeV</a:t>
            </a:r>
            <a:r>
              <a:rPr lang="en-US" sz="2000" dirty="0" smtClean="0">
                <a:latin typeface="Georgia" charset="0"/>
              </a:rPr>
              <a:t> region. Examples:</a:t>
            </a:r>
          </a:p>
          <a:p>
            <a:endParaRPr lang="en-US" sz="2000" dirty="0" smtClean="0">
              <a:latin typeface="Georgia" charset="0"/>
            </a:endParaRPr>
          </a:p>
          <a:p>
            <a:r>
              <a:rPr lang="en-US" sz="2000" dirty="0" smtClean="0">
                <a:latin typeface="Georgia" charset="0"/>
              </a:rPr>
              <a:t>Direct observation of cosmic-ray electrons</a:t>
            </a:r>
          </a:p>
          <a:p>
            <a:pPr marL="137160" indent="0">
              <a:buNone/>
            </a:pPr>
            <a:r>
              <a:rPr lang="en-US" sz="2000" dirty="0">
                <a:latin typeface="Georgia" charset="0"/>
              </a:rPr>
              <a:t> </a:t>
            </a:r>
            <a:r>
              <a:rPr lang="en-US" sz="2000" dirty="0" smtClean="0">
                <a:latin typeface="Georgia" charset="0"/>
              </a:rPr>
              <a:t>      up to 10 </a:t>
            </a:r>
            <a:r>
              <a:rPr lang="en-US" sz="2000" dirty="0" err="1" smtClean="0">
                <a:latin typeface="Georgia" charset="0"/>
              </a:rPr>
              <a:t>TeV</a:t>
            </a:r>
            <a:endParaRPr lang="en-US" sz="2000" dirty="0" smtClean="0">
              <a:latin typeface="Georgia" charset="0"/>
            </a:endParaRPr>
          </a:p>
          <a:p>
            <a:pPr marL="137160" indent="0">
              <a:buNone/>
            </a:pPr>
            <a:endParaRPr lang="en-US" sz="2000" dirty="0">
              <a:latin typeface="Georgia" charset="0"/>
            </a:endParaRPr>
          </a:p>
          <a:p>
            <a:pPr marL="137160" indent="0">
              <a:buNone/>
            </a:pPr>
            <a:endParaRPr lang="en-US" sz="2000" dirty="0" smtClean="0">
              <a:latin typeface="Georgia" charset="0"/>
            </a:endParaRPr>
          </a:p>
          <a:p>
            <a:pPr marL="137160" indent="0">
              <a:buNone/>
            </a:pPr>
            <a:endParaRPr lang="en-US" sz="2000" dirty="0">
              <a:latin typeface="Georgia" charset="0"/>
            </a:endParaRPr>
          </a:p>
          <a:p>
            <a:r>
              <a:rPr lang="en-US" sz="2000" dirty="0" smtClean="0">
                <a:latin typeface="Georgia" charset="0"/>
              </a:rPr>
              <a:t>Measurement of cosmic-ray nuclei flux and</a:t>
            </a:r>
          </a:p>
          <a:p>
            <a:pPr marL="137160" indent="0">
              <a:buNone/>
            </a:pPr>
            <a:r>
              <a:rPr lang="en-US" sz="2000" dirty="0">
                <a:latin typeface="Georgia" charset="0"/>
              </a:rPr>
              <a:t> </a:t>
            </a:r>
            <a:r>
              <a:rPr lang="en-US" sz="2000" dirty="0" smtClean="0">
                <a:latin typeface="Georgia" charset="0"/>
              </a:rPr>
              <a:t>     elemental composition up to the “knee” </a:t>
            </a:r>
          </a:p>
          <a:p>
            <a:pPr marL="137160" indent="0">
              <a:buNone/>
            </a:pPr>
            <a:r>
              <a:rPr lang="en-US" sz="2000" dirty="0">
                <a:latin typeface="Georgia" charset="0"/>
              </a:rPr>
              <a:t> </a:t>
            </a:r>
            <a:r>
              <a:rPr lang="en-US" sz="2000" dirty="0" smtClean="0">
                <a:latin typeface="Georgia" charset="0"/>
              </a:rPr>
              <a:t>     (</a:t>
            </a:r>
            <a:r>
              <a:rPr lang="en-US" sz="2000" dirty="0" smtClean="0">
                <a:latin typeface="Georgia" charset="0"/>
                <a:sym typeface="Symbol"/>
              </a:rPr>
              <a:t> 10</a:t>
            </a:r>
            <a:r>
              <a:rPr lang="en-US" sz="2000" baseline="30000" dirty="0" smtClean="0">
                <a:latin typeface="Georgia" charset="0"/>
                <a:sym typeface="Symbol"/>
              </a:rPr>
              <a:t>14</a:t>
            </a:r>
            <a:r>
              <a:rPr lang="en-US" sz="2000" dirty="0" smtClean="0">
                <a:latin typeface="Georgia" charset="0"/>
                <a:sym typeface="Symbol"/>
              </a:rPr>
              <a:t> – 10 </a:t>
            </a:r>
            <a:r>
              <a:rPr lang="en-US" sz="2000" baseline="30000" dirty="0" smtClean="0">
                <a:latin typeface="Georgia" charset="0"/>
                <a:sym typeface="Symbol"/>
              </a:rPr>
              <a:t>15</a:t>
            </a:r>
            <a:r>
              <a:rPr lang="en-US" sz="2000" dirty="0" smtClean="0">
                <a:latin typeface="Georgia" charset="0"/>
                <a:sym typeface="Symbol"/>
              </a:rPr>
              <a:t> eV)</a:t>
            </a:r>
          </a:p>
          <a:p>
            <a:pPr marL="137160" indent="0">
              <a:buNone/>
            </a:pPr>
            <a:endParaRPr lang="en-US" sz="2000" dirty="0">
              <a:latin typeface="Georgia" charset="0"/>
              <a:sym typeface="Symbol"/>
            </a:endParaRPr>
          </a:p>
          <a:p>
            <a:pPr>
              <a:buFont typeface="Symbol" pitchFamily="18" charset="2"/>
              <a:buChar char="Þ"/>
            </a:pPr>
            <a:r>
              <a:rPr lang="en-US" sz="2000" dirty="0" smtClean="0">
                <a:latin typeface="Georgia" charset="0"/>
                <a:sym typeface="Symbol"/>
              </a:rPr>
              <a:t>A major concern: </a:t>
            </a:r>
            <a:r>
              <a:rPr lang="en-US" sz="2000" dirty="0" smtClean="0">
                <a:solidFill>
                  <a:srgbClr val="FF0000"/>
                </a:solidFill>
                <a:latin typeface="Georgia" charset="0"/>
                <a:sym typeface="Symbol"/>
              </a:rPr>
              <a:t>dynamic range!!!</a:t>
            </a:r>
          </a:p>
          <a:p>
            <a:pPr marL="137160" indent="0">
              <a:buNone/>
            </a:pPr>
            <a:r>
              <a:rPr lang="en-US" sz="2000" dirty="0" smtClean="0">
                <a:latin typeface="Georgia" charset="0"/>
                <a:sym typeface="Symbol"/>
              </a:rPr>
              <a:t>(with sensitivity down to fractions of a MIP)</a:t>
            </a:r>
            <a:endParaRPr lang="en-US" sz="2000" dirty="0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95" y="3912405"/>
            <a:ext cx="3200400" cy="235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07" y="1931205"/>
            <a:ext cx="3176588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33"/>
          <p:cNvSpPr>
            <a:spLocks noChangeArrowheads="1"/>
          </p:cNvSpPr>
          <p:nvPr/>
        </p:nvSpPr>
        <p:spPr bwMode="auto">
          <a:xfrm>
            <a:off x="7694395" y="4979205"/>
            <a:ext cx="228600" cy="228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20585" y="937827"/>
            <a:ext cx="32608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(a big challenge…)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040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Front-end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R&amp;D carried on in Trieste through the CSN 5 experiments CASIS and CASIS2</a:t>
            </a:r>
          </a:p>
          <a:p>
            <a:r>
              <a:rPr lang="en-US" dirty="0" smtClean="0"/>
              <a:t>Several prototypes designed, realized and tested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CASIS1.2A</a:t>
            </a:r>
            <a:r>
              <a:rPr lang="en-US" dirty="0" smtClean="0"/>
              <a:t> ASIC (used for the prototypes of calorimeters realized in Florence):</a:t>
            </a:r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Double-gain (double-range) CSA</a:t>
            </a:r>
          </a:p>
          <a:p>
            <a:pPr lvl="1"/>
            <a:r>
              <a:rPr lang="en-US" dirty="0" smtClean="0"/>
              <a:t>Double-correlated sampling, MUX and output buffer</a:t>
            </a:r>
          </a:p>
          <a:p>
            <a:pPr lvl="1"/>
            <a:r>
              <a:rPr lang="en-US" dirty="0" smtClean="0"/>
              <a:t>Input calibration circuit (with arbitrary channel pattern)</a:t>
            </a:r>
          </a:p>
          <a:p>
            <a:pPr lvl="1"/>
            <a:r>
              <a:rPr lang="en-US" dirty="0" smtClean="0"/>
              <a:t>16 channels</a:t>
            </a:r>
          </a:p>
          <a:p>
            <a:pPr lvl="1"/>
            <a:r>
              <a:rPr lang="en-US" dirty="0" smtClean="0"/>
              <a:t>Noise: 2700 e</a:t>
            </a:r>
            <a:r>
              <a:rPr lang="en-US" baseline="30000" dirty="0" smtClean="0"/>
              <a:t>-</a:t>
            </a:r>
            <a:r>
              <a:rPr lang="en-US" dirty="0" smtClean="0"/>
              <a:t> + 8e</a:t>
            </a:r>
            <a:r>
              <a:rPr lang="en-US" baseline="30000" dirty="0" smtClean="0"/>
              <a:t>-</a:t>
            </a:r>
            <a:r>
              <a:rPr lang="en-US" dirty="0" smtClean="0"/>
              <a:t>/pF</a:t>
            </a:r>
          </a:p>
          <a:p>
            <a:pPr lvl="1"/>
            <a:r>
              <a:rPr lang="en-US" dirty="0" smtClean="0"/>
              <a:t>Power consumption: 2.8 </a:t>
            </a:r>
            <a:r>
              <a:rPr lang="en-US" dirty="0" err="1" smtClean="0"/>
              <a:t>mW</a:t>
            </a:r>
            <a:r>
              <a:rPr lang="en-US" dirty="0" smtClean="0"/>
              <a:t>/channel</a:t>
            </a:r>
          </a:p>
          <a:p>
            <a:pPr lvl="1"/>
            <a:r>
              <a:rPr lang="en-US" dirty="0" smtClean="0"/>
              <a:t>Dynamic range (low gain): 53 </a:t>
            </a:r>
            <a:r>
              <a:rPr lang="en-US" dirty="0" err="1" smtClean="0"/>
              <a:t>pC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3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93451" y="797751"/>
            <a:ext cx="4933529" cy="5934079"/>
            <a:chOff x="2433350" y="599243"/>
            <a:chExt cx="5605515" cy="61941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3350" y="599243"/>
              <a:ext cx="4277300" cy="565951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6915715" y="676923"/>
              <a:ext cx="0" cy="55041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022240" y="3244334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5300 µm</a:t>
              </a:r>
              <a:endParaRPr lang="it-IT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468427" y="6409678"/>
              <a:ext cx="420714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63688" y="6424020"/>
              <a:ext cx="10166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4000 µm</a:t>
              </a:r>
              <a:endParaRPr lang="it-IT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75005" y="2050560"/>
            <a:ext cx="439415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 FE channels </a:t>
            </a:r>
            <a:r>
              <a:rPr lang="en-US" dirty="0" smtClean="0">
                <a:solidFill>
                  <a:srgbClr val="FF0000"/>
                </a:solidFill>
              </a:rPr>
              <a:t>with A/D conversion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function integrated in the </a:t>
            </a:r>
            <a:r>
              <a:rPr lang="en-US" dirty="0" smtClean="0">
                <a:solidFill>
                  <a:srgbClr val="FF0000"/>
                </a:solidFill>
              </a:rPr>
              <a:t>ASIC;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1 12-bit cyclic ADC /channel with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capacitor averaging and digital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>
                <a:solidFill>
                  <a:srgbClr val="FF0000"/>
                </a:solidFill>
              </a:rPr>
              <a:t>correction;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submitted in August 2013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/>
              <a:t>(</a:t>
            </a:r>
            <a:r>
              <a:rPr lang="en-US" dirty="0" smtClean="0"/>
              <a:t>prototypes arrived </a:t>
            </a:r>
            <a:r>
              <a:rPr lang="en-US" dirty="0" smtClean="0"/>
              <a:t>at the end </a:t>
            </a:r>
            <a:r>
              <a:rPr lang="en-US" dirty="0" smtClean="0"/>
              <a:t>of </a:t>
            </a:r>
            <a:r>
              <a:rPr lang="en-US" dirty="0" smtClean="0"/>
              <a:t>2013);</a:t>
            </a:r>
            <a:endParaRPr lang="en-US" dirty="0" smtClean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2617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Next step: </a:t>
            </a:r>
            <a:r>
              <a:rPr lang="en-US" dirty="0" smtClean="0"/>
              <a:t>CASIS1.2B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268" y="2514600"/>
            <a:ext cx="9109714" cy="1710340"/>
            <a:chOff x="53268" y="2514600"/>
            <a:chExt cx="9109714" cy="171034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8" y="2514600"/>
              <a:ext cx="8338640" cy="1667728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>
              <a:off x="72498" y="3898849"/>
              <a:ext cx="82050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745554" y="3886386"/>
              <a:ext cx="9236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2970 µm</a:t>
              </a:r>
              <a:endParaRPr lang="it-IT" sz="16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8393382" y="2956553"/>
              <a:ext cx="0" cy="72304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8343527" y="3148150"/>
              <a:ext cx="8194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 smtClean="0"/>
                <a:t>250 µm</a:t>
              </a:r>
              <a:endParaRPr lang="it-IT" sz="1600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CASIS1.2B: layout of a complete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CASIS1.2B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80" y="1585560"/>
            <a:ext cx="3513740" cy="263530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455" y="1586914"/>
            <a:ext cx="3494855" cy="26211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1195" y="4849985"/>
            <a:ext cx="6325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Details of one chip (AMS 0.35 um CMOS C35B4 technology)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73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CASIS1.2B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9" y="1239915"/>
            <a:ext cx="7033722" cy="47085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4260" y="5963730"/>
            <a:ext cx="836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Detail of the test boards designed and realized in Trieste for the characterization</a:t>
            </a:r>
          </a:p>
          <a:p>
            <a:r>
              <a:rPr lang="en-US" dirty="0"/>
              <a:t>o</a:t>
            </a:r>
            <a:r>
              <a:rPr lang="en-US" dirty="0" smtClean="0"/>
              <a:t>f the new ASIC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10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CASIS1.2B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39" y="1600200"/>
            <a:ext cx="7033722" cy="47085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8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31552" y="1425386"/>
            <a:ext cx="1152148" cy="19424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63582" y="779055"/>
            <a:ext cx="204094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CASIS1.2B chip in</a:t>
            </a:r>
          </a:p>
          <a:p>
            <a:r>
              <a:rPr lang="en-US" dirty="0" smtClean="0"/>
              <a:t>CQFP120 package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5855" y="931454"/>
            <a:ext cx="20489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“Daughter board”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34814" y="1300786"/>
            <a:ext cx="2290806" cy="17057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442" y="3006545"/>
            <a:ext cx="1832553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“Mother board”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730030" y="3375877"/>
            <a:ext cx="1689820" cy="17813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53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CASIS1.2B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set-up in Trieste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06/20/2014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V. Bonvicini - CaloCube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75" y="2015315"/>
            <a:ext cx="6644065" cy="444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99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3763</TotalTime>
  <Words>353</Words>
  <Application>Microsoft Office PowerPoint</Application>
  <PresentationFormat>On-screen Show (4:3)</PresentationFormat>
  <Paragraphs>88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Aggiornamento sullo sviluppo di una nuova versione del chip CASIS per CALOCUBE </vt:lpstr>
      <vt:lpstr>Front-end electronics</vt:lpstr>
      <vt:lpstr>Front-end electronics</vt:lpstr>
      <vt:lpstr>PowerPoint Presentation</vt:lpstr>
      <vt:lpstr>PowerPoint Presentation</vt:lpstr>
      <vt:lpstr>CASIS1.2B</vt:lpstr>
      <vt:lpstr>CASIS1.2B</vt:lpstr>
      <vt:lpstr>CASIS1.2B</vt:lpstr>
      <vt:lpstr>CASIS1.2B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Gamma-400 space experiment</dc:title>
  <dc:creator>Walter Bonvicini</dc:creator>
  <cp:lastModifiedBy>Walter Bonvicini</cp:lastModifiedBy>
  <cp:revision>158</cp:revision>
  <dcterms:created xsi:type="dcterms:W3CDTF">2012-08-24T16:13:20Z</dcterms:created>
  <dcterms:modified xsi:type="dcterms:W3CDTF">2014-06-19T15:25:09Z</dcterms:modified>
</cp:coreProperties>
</file>