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65" r:id="rId3"/>
    <p:sldId id="291" r:id="rId4"/>
    <p:sldId id="293" r:id="rId5"/>
    <p:sldId id="266" r:id="rId6"/>
    <p:sldId id="292" r:id="rId7"/>
    <p:sldId id="290" r:id="rId8"/>
  </p:sldIdLst>
  <p:sldSz cx="9144000" cy="6858000" type="letter"/>
  <p:notesSz cx="6400800" cy="8686800"/>
  <p:embeddedFontLst>
    <p:embeddedFont>
      <p:font typeface="Comic Sans MS" pitchFamily="66" charset="0"/>
      <p:regular r:id="rId11"/>
      <p:bold r:id="rId12"/>
    </p:embeddedFont>
    <p:embeddedFont>
      <p:font typeface="Tahoma" pitchFamily="34" charset="0"/>
      <p:regular r:id="rId13"/>
      <p:bold r:id="rId14"/>
    </p:embeddedFont>
    <p:embeddedFont>
      <p:font typeface="Arial Narrow" pitchFamily="34" charset="0"/>
      <p:regular r:id="rId15"/>
      <p:bold r:id="rId16"/>
      <p:italic r:id="rId17"/>
      <p:boldItalic r:id="rId18"/>
    </p:embeddedFont>
    <p:embeddedFont>
      <p:font typeface="Impact" pitchFamily="34" charset="0"/>
      <p:regular r:id="rId19"/>
    </p:embeddedFont>
  </p:embeddedFontLst>
  <p:defaultTextStyle>
    <a:defPPr>
      <a:defRPr lang="en-US"/>
    </a:defPPr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75000"/>
      <a:buFont typeface="Monotype Sorts" pitchFamily="2" charset="2"/>
      <a:buChar char="b"/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75000"/>
      <a:buFont typeface="Monotype Sorts" pitchFamily="2" charset="2"/>
      <a:buChar char="b"/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75000"/>
      <a:buFont typeface="Monotype Sorts" pitchFamily="2" charset="2"/>
      <a:buChar char="b"/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75000"/>
      <a:buFont typeface="Monotype Sorts" pitchFamily="2" charset="2"/>
      <a:buChar char="b"/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75000"/>
      <a:buFont typeface="Monotype Sorts" pitchFamily="2" charset="2"/>
      <a:buChar char="b"/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0066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13" autoAdjust="0"/>
    <p:restoredTop sz="90947" autoAdjust="0"/>
  </p:normalViewPr>
  <p:slideViewPr>
    <p:cSldViewPr>
      <p:cViewPr varScale="1">
        <p:scale>
          <a:sx n="91" d="100"/>
          <a:sy n="91" d="100"/>
        </p:scale>
        <p:origin x="-7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152" y="-72"/>
      </p:cViewPr>
      <p:guideLst>
        <p:guide orient="horz" pos="2734"/>
        <p:guide pos="201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47963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9" tIns="43184" rIns="86369" bIns="43184" numCol="1" anchor="t" anchorCtr="0" compatLnSpc="1">
            <a:prstTxWarp prst="textNoShape">
              <a:avLst/>
            </a:prstTxWarp>
          </a:bodyPr>
          <a:lstStyle>
            <a:lvl1pPr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614738" y="0"/>
            <a:ext cx="282098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9" tIns="43184" rIns="86369" bIns="43184" numCol="1" anchor="t" anchorCtr="0" compatLnSpc="1">
            <a:prstTxWarp prst="textNoShape">
              <a:avLst/>
            </a:prstTxWarp>
          </a:bodyPr>
          <a:lstStyle>
            <a:lvl1pPr algn="r"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264525"/>
            <a:ext cx="2747963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9" tIns="43184" rIns="86369" bIns="43184" numCol="1" anchor="b" anchorCtr="0" compatLnSpc="1">
            <a:prstTxWarp prst="textNoShape">
              <a:avLst/>
            </a:prstTxWarp>
          </a:bodyPr>
          <a:lstStyle>
            <a:lvl1pPr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614738" y="8264525"/>
            <a:ext cx="282098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9" tIns="43184" rIns="86369" bIns="43184" numCol="1" anchor="b" anchorCtr="0" compatLnSpc="1">
            <a:prstTxWarp prst="textNoShape">
              <a:avLst/>
            </a:prstTxWarp>
          </a:bodyPr>
          <a:lstStyle>
            <a:lvl1pPr algn="r"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fld id="{7E59F3C9-EA63-4033-B691-A6BE56489F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76538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3" tIns="43182" rIns="86363" bIns="43182" numCol="1" anchor="b" anchorCtr="0" compatLnSpc="1">
            <a:prstTxWarp prst="textNoShape">
              <a:avLst/>
            </a:prstTxWarp>
          </a:bodyPr>
          <a:lstStyle>
            <a:lvl1pPr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24263" y="0"/>
            <a:ext cx="2776537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3" tIns="43182" rIns="86363" bIns="43182" numCol="1" anchor="b" anchorCtr="0" compatLnSpc="1">
            <a:prstTxWarp prst="textNoShape">
              <a:avLst/>
            </a:prstTxWarp>
          </a:bodyPr>
          <a:lstStyle>
            <a:lvl1pPr algn="r"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1875" y="650875"/>
            <a:ext cx="4343400" cy="3257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55663" y="4125913"/>
            <a:ext cx="4689475" cy="39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3" tIns="43182" rIns="86363" bIns="4318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Click to edit Master text styles</a:t>
            </a:r>
          </a:p>
          <a:p>
            <a:pPr lvl="1"/>
            <a:r>
              <a:rPr lang="it-IT" noProof="0" smtClean="0"/>
              <a:t>Second level</a:t>
            </a:r>
          </a:p>
          <a:p>
            <a:pPr lvl="2"/>
            <a:r>
              <a:rPr lang="it-IT" noProof="0" smtClean="0"/>
              <a:t>Third level</a:t>
            </a:r>
          </a:p>
          <a:p>
            <a:pPr lvl="3"/>
            <a:r>
              <a:rPr lang="it-IT" noProof="0" smtClean="0"/>
              <a:t>Fourth level</a:t>
            </a:r>
          </a:p>
          <a:p>
            <a:pPr lvl="4"/>
            <a:r>
              <a:rPr lang="it-IT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251825"/>
            <a:ext cx="2776538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3" tIns="43182" rIns="86363" bIns="43182" numCol="1" anchor="b" anchorCtr="0" compatLnSpc="1">
            <a:prstTxWarp prst="textNoShape">
              <a:avLst/>
            </a:prstTxWarp>
          </a:bodyPr>
          <a:lstStyle>
            <a:lvl1pPr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24263" y="8251825"/>
            <a:ext cx="2776537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3" tIns="43182" rIns="86363" bIns="43182" numCol="1" anchor="b" anchorCtr="0" compatLnSpc="1">
            <a:prstTxWarp prst="textNoShape">
              <a:avLst/>
            </a:prstTxWarp>
          </a:bodyPr>
          <a:lstStyle>
            <a:lvl1pPr algn="r"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fld id="{FA5BDA2C-DD94-4D63-8BEA-AA1AC5F828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AE96FC-9569-4F61-8869-DFA78BED3CB2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5760" cy="535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3147"/>
              <a:ext cx="5760" cy="117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152400" y="314325"/>
            <a:ext cx="849313" cy="6543675"/>
            <a:chOff x="96" y="198"/>
            <a:chExt cx="534" cy="4122"/>
          </a:xfrm>
        </p:grpSpPr>
        <p:sp>
          <p:nvSpPr>
            <p:cNvPr id="8" name="AutoShape 11"/>
            <p:cNvSpPr>
              <a:spLocks noChangeArrowheads="1"/>
            </p:cNvSpPr>
            <p:nvPr/>
          </p:nvSpPr>
          <p:spPr bwMode="auto">
            <a:xfrm rot="5400000" flipH="1">
              <a:off x="81" y="1994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AutoShape 12"/>
            <p:cNvSpPr>
              <a:spLocks noChangeArrowheads="1"/>
            </p:cNvSpPr>
            <p:nvPr/>
          </p:nvSpPr>
          <p:spPr bwMode="auto">
            <a:xfrm rot="5400000" flipH="1">
              <a:off x="81" y="2588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AutoShape 13"/>
            <p:cNvSpPr>
              <a:spLocks noChangeArrowheads="1"/>
            </p:cNvSpPr>
            <p:nvPr/>
          </p:nvSpPr>
          <p:spPr bwMode="auto">
            <a:xfrm rot="5400000" flipH="1">
              <a:off x="81" y="318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AutoShape 14"/>
            <p:cNvSpPr>
              <a:spLocks noChangeArrowheads="1"/>
            </p:cNvSpPr>
            <p:nvPr/>
          </p:nvSpPr>
          <p:spPr bwMode="auto">
            <a:xfrm rot="5400000" flipH="1">
              <a:off x="84" y="3774"/>
              <a:ext cx="558" cy="533"/>
            </a:xfrm>
            <a:prstGeom prst="parallelogram">
              <a:avLst>
                <a:gd name="adj" fmla="val 55437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AutoShape 15"/>
            <p:cNvSpPr>
              <a:spLocks noChangeArrowheads="1"/>
            </p:cNvSpPr>
            <p:nvPr/>
          </p:nvSpPr>
          <p:spPr bwMode="auto">
            <a:xfrm rot="5400000" flipH="1">
              <a:off x="81" y="21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AutoShape 16"/>
            <p:cNvSpPr>
              <a:spLocks noChangeArrowheads="1"/>
            </p:cNvSpPr>
            <p:nvPr/>
          </p:nvSpPr>
          <p:spPr bwMode="auto">
            <a:xfrm rot="5400000" flipH="1">
              <a:off x="81" y="80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AutoShape 17"/>
            <p:cNvSpPr>
              <a:spLocks noChangeArrowheads="1"/>
            </p:cNvSpPr>
            <p:nvPr/>
          </p:nvSpPr>
          <p:spPr bwMode="auto">
            <a:xfrm rot="5400000" flipH="1">
              <a:off x="81" y="139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442913" y="0"/>
            <a:ext cx="274637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AutoShape 19"/>
          <p:cNvSpPr>
            <a:spLocks noChangeArrowheads="1"/>
          </p:cNvSpPr>
          <p:nvPr/>
        </p:nvSpPr>
        <p:spPr bwMode="auto">
          <a:xfrm flipH="1">
            <a:off x="547688" y="2717800"/>
            <a:ext cx="8596312" cy="254000"/>
          </a:xfrm>
          <a:prstGeom prst="homePlate">
            <a:avLst>
              <a:gd name="adj" fmla="val 58913"/>
            </a:avLst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Oval 20"/>
          <p:cNvSpPr>
            <a:spLocks noChangeArrowheads="1"/>
          </p:cNvSpPr>
          <p:nvPr/>
        </p:nvSpPr>
        <p:spPr bwMode="auto">
          <a:xfrm>
            <a:off x="433388" y="2697163"/>
            <a:ext cx="295275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463550" y="2700338"/>
            <a:ext cx="161925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" name="Oval 22"/>
          <p:cNvSpPr>
            <a:spLocks noChangeArrowheads="1"/>
          </p:cNvSpPr>
          <p:nvPr/>
        </p:nvSpPr>
        <p:spPr bwMode="auto">
          <a:xfrm>
            <a:off x="9237663" y="2697163"/>
            <a:ext cx="303212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485775" y="2760663"/>
            <a:ext cx="8751888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21" name="Group 24"/>
          <p:cNvGrpSpPr>
            <a:grpSpLocks/>
          </p:cNvGrpSpPr>
          <p:nvPr/>
        </p:nvGrpSpPr>
        <p:grpSpPr bwMode="auto">
          <a:xfrm>
            <a:off x="150813" y="0"/>
            <a:ext cx="850900" cy="6858000"/>
            <a:chOff x="95" y="0"/>
            <a:chExt cx="535" cy="4320"/>
          </a:xfrm>
        </p:grpSpPr>
        <p:sp>
          <p:nvSpPr>
            <p:cNvPr id="22" name="AutoShape 25"/>
            <p:cNvSpPr>
              <a:spLocks noChangeArrowheads="1"/>
            </p:cNvSpPr>
            <p:nvPr/>
          </p:nvSpPr>
          <p:spPr bwMode="auto">
            <a:xfrm rot="-5400000">
              <a:off x="81" y="229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3" name="AutoShape 26"/>
            <p:cNvSpPr>
              <a:spLocks noChangeArrowheads="1"/>
            </p:cNvSpPr>
            <p:nvPr/>
          </p:nvSpPr>
          <p:spPr bwMode="auto">
            <a:xfrm rot="-5400000">
              <a:off x="81" y="2886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" name="AutoShape 27"/>
            <p:cNvSpPr>
              <a:spLocks noChangeArrowheads="1"/>
            </p:cNvSpPr>
            <p:nvPr/>
          </p:nvSpPr>
          <p:spPr bwMode="auto">
            <a:xfrm rot="-5400000">
              <a:off x="81" y="347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" name="AutoShape 28"/>
            <p:cNvSpPr>
              <a:spLocks noChangeArrowheads="1"/>
            </p:cNvSpPr>
            <p:nvPr/>
          </p:nvSpPr>
          <p:spPr bwMode="auto">
            <a:xfrm rot="-5400000">
              <a:off x="81" y="508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6" name="AutoShape 29"/>
            <p:cNvSpPr>
              <a:spLocks noChangeArrowheads="1"/>
            </p:cNvSpPr>
            <p:nvPr/>
          </p:nvSpPr>
          <p:spPr bwMode="auto">
            <a:xfrm rot="-5400000">
              <a:off x="81" y="110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" name="AutoShape 30"/>
            <p:cNvSpPr>
              <a:spLocks noChangeArrowheads="1"/>
            </p:cNvSpPr>
            <p:nvPr/>
          </p:nvSpPr>
          <p:spPr bwMode="auto">
            <a:xfrm rot="-5400000">
              <a:off x="81" y="1697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" name="Freeform 31"/>
            <p:cNvSpPr>
              <a:spLocks/>
            </p:cNvSpPr>
            <p:nvPr/>
          </p:nvSpPr>
          <p:spPr bwMode="auto">
            <a:xfrm>
              <a:off x="98" y="0"/>
              <a:ext cx="532" cy="46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66"/>
                </a:cxn>
                <a:cxn ang="0">
                  <a:pos x="532" y="465"/>
                </a:cxn>
                <a:cxn ang="0">
                  <a:pos x="532" y="201"/>
                </a:cxn>
                <a:cxn ang="0">
                  <a:pos x="172" y="0"/>
                </a:cxn>
                <a:cxn ang="0">
                  <a:pos x="1" y="0"/>
                </a:cxn>
              </a:cxnLst>
              <a:rect l="0" t="0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9" name="Freeform 32"/>
            <p:cNvSpPr>
              <a:spLocks/>
            </p:cNvSpPr>
            <p:nvPr/>
          </p:nvSpPr>
          <p:spPr bwMode="auto">
            <a:xfrm>
              <a:off x="95" y="4060"/>
              <a:ext cx="457" cy="260"/>
            </a:xfrm>
            <a:custGeom>
              <a:avLst/>
              <a:gdLst/>
              <a:ahLst/>
              <a:cxnLst>
                <a:cxn ang="0">
                  <a:pos x="457" y="260"/>
                </a:cxn>
                <a:cxn ang="0">
                  <a:pos x="1" y="0"/>
                </a:cxn>
                <a:cxn ang="0">
                  <a:pos x="0" y="264"/>
                </a:cxn>
                <a:cxn ang="0">
                  <a:pos x="457" y="260"/>
                </a:cxn>
              </a:cxnLst>
              <a:rect l="0" t="0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295400" y="1524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1295400" y="62484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733800" y="6248400"/>
            <a:ext cx="28956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32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FB208B-CED3-4C72-A9F6-A0138E8A98E3}" type="slidenum">
              <a:rPr lang="en-US"/>
              <a:pPr>
                <a:defRPr/>
              </a:pPr>
              <a:t>‹#›</a:t>
            </a:fld>
            <a:r>
              <a:rPr lang="en-US" dirty="0"/>
              <a:t>1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B6E06-4615-4207-A319-30B79E8FEA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419100"/>
            <a:ext cx="1981200" cy="57546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419100"/>
            <a:ext cx="5791200" cy="57546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67614-9F74-403E-8D76-FE412FC962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ACA4A-3AFB-4570-95AA-7AFB031730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6D598-9B46-43CF-943D-FF224339D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057400"/>
            <a:ext cx="3810000" cy="4116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2057400"/>
            <a:ext cx="3810000" cy="4116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1A595-CC15-4FF1-99F5-81C4E437D2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6A39C-815C-426E-AA6A-FA53F596DF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68BBC-6043-4590-8489-96206D6B28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3D35D-E004-4AE0-BDF4-977AC80267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36C18-F661-44D6-AD1E-F9F2C099C9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BE49E-A0EE-409E-B2CF-B7B7A2C95D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4191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2057400"/>
            <a:ext cx="7772400" cy="411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255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40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6395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40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Marcello Piccolo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29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40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fld id="{9AD72EC9-74C8-47AE-8A82-FD20191994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9223" name="Group 7"/>
          <p:cNvGrpSpPr>
            <a:grpSpLocks/>
          </p:cNvGrpSpPr>
          <p:nvPr/>
        </p:nvGrpSpPr>
        <p:grpSpPr bwMode="auto">
          <a:xfrm>
            <a:off x="152400" y="314325"/>
            <a:ext cx="849313" cy="6543675"/>
            <a:chOff x="96" y="198"/>
            <a:chExt cx="534" cy="4122"/>
          </a:xfrm>
        </p:grpSpPr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 rot="5400000" flipH="1">
              <a:off x="81" y="1994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57" name="AutoShape 9"/>
            <p:cNvSpPr>
              <a:spLocks noChangeArrowheads="1"/>
            </p:cNvSpPr>
            <p:nvPr/>
          </p:nvSpPr>
          <p:spPr bwMode="auto">
            <a:xfrm rot="5400000" flipH="1">
              <a:off x="81" y="2588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58" name="AutoShape 10"/>
            <p:cNvSpPr>
              <a:spLocks noChangeArrowheads="1"/>
            </p:cNvSpPr>
            <p:nvPr/>
          </p:nvSpPr>
          <p:spPr bwMode="auto">
            <a:xfrm rot="5400000" flipH="1">
              <a:off x="81" y="318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59" name="AutoShape 11"/>
            <p:cNvSpPr>
              <a:spLocks noChangeArrowheads="1"/>
            </p:cNvSpPr>
            <p:nvPr/>
          </p:nvSpPr>
          <p:spPr bwMode="auto">
            <a:xfrm rot="5400000" flipH="1">
              <a:off x="84" y="3774"/>
              <a:ext cx="558" cy="533"/>
            </a:xfrm>
            <a:prstGeom prst="parallelogram">
              <a:avLst>
                <a:gd name="adj" fmla="val 55437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60" name="AutoShape 12"/>
            <p:cNvSpPr>
              <a:spLocks noChangeArrowheads="1"/>
            </p:cNvSpPr>
            <p:nvPr/>
          </p:nvSpPr>
          <p:spPr bwMode="auto">
            <a:xfrm rot="5400000" flipH="1">
              <a:off x="81" y="21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61" name="AutoShape 13"/>
            <p:cNvSpPr>
              <a:spLocks noChangeArrowheads="1"/>
            </p:cNvSpPr>
            <p:nvPr/>
          </p:nvSpPr>
          <p:spPr bwMode="auto">
            <a:xfrm rot="5400000" flipH="1">
              <a:off x="81" y="80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62" name="AutoShape 14"/>
            <p:cNvSpPr>
              <a:spLocks noChangeArrowheads="1"/>
            </p:cNvSpPr>
            <p:nvPr/>
          </p:nvSpPr>
          <p:spPr bwMode="auto">
            <a:xfrm rot="5400000" flipH="1">
              <a:off x="81" y="139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442913" y="0"/>
            <a:ext cx="274637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 flipH="1">
            <a:off x="547688" y="1703388"/>
            <a:ext cx="8596312" cy="254000"/>
          </a:xfrm>
          <a:prstGeom prst="homePlate">
            <a:avLst>
              <a:gd name="adj" fmla="val 58913"/>
            </a:avLst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65" name="Oval 17"/>
          <p:cNvSpPr>
            <a:spLocks noChangeArrowheads="1"/>
          </p:cNvSpPr>
          <p:nvPr/>
        </p:nvSpPr>
        <p:spPr bwMode="auto">
          <a:xfrm>
            <a:off x="461963" y="1706563"/>
            <a:ext cx="293687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463550" y="1912938"/>
            <a:ext cx="190500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67" name="Oval 19"/>
          <p:cNvSpPr>
            <a:spLocks noChangeArrowheads="1"/>
          </p:cNvSpPr>
          <p:nvPr/>
        </p:nvSpPr>
        <p:spPr bwMode="auto">
          <a:xfrm>
            <a:off x="9210675" y="1676400"/>
            <a:ext cx="304800" cy="274638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457200" y="1739900"/>
            <a:ext cx="8753475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9230" name="Group 21"/>
          <p:cNvGrpSpPr>
            <a:grpSpLocks/>
          </p:cNvGrpSpPr>
          <p:nvPr/>
        </p:nvGrpSpPr>
        <p:grpSpPr bwMode="auto">
          <a:xfrm>
            <a:off x="150813" y="0"/>
            <a:ext cx="850900" cy="6858000"/>
            <a:chOff x="95" y="0"/>
            <a:chExt cx="535" cy="4320"/>
          </a:xfrm>
        </p:grpSpPr>
        <p:sp>
          <p:nvSpPr>
            <p:cNvPr id="2070" name="AutoShape 22"/>
            <p:cNvSpPr>
              <a:spLocks noChangeArrowheads="1"/>
            </p:cNvSpPr>
            <p:nvPr/>
          </p:nvSpPr>
          <p:spPr bwMode="auto">
            <a:xfrm rot="-5400000">
              <a:off x="81" y="229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71" name="AutoShape 23"/>
            <p:cNvSpPr>
              <a:spLocks noChangeArrowheads="1"/>
            </p:cNvSpPr>
            <p:nvPr/>
          </p:nvSpPr>
          <p:spPr bwMode="auto">
            <a:xfrm rot="-5400000">
              <a:off x="81" y="2886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72" name="AutoShape 24"/>
            <p:cNvSpPr>
              <a:spLocks noChangeArrowheads="1"/>
            </p:cNvSpPr>
            <p:nvPr/>
          </p:nvSpPr>
          <p:spPr bwMode="auto">
            <a:xfrm rot="-5400000">
              <a:off x="81" y="347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73" name="AutoShape 25"/>
            <p:cNvSpPr>
              <a:spLocks noChangeArrowheads="1"/>
            </p:cNvSpPr>
            <p:nvPr/>
          </p:nvSpPr>
          <p:spPr bwMode="auto">
            <a:xfrm rot="-5400000">
              <a:off x="81" y="508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74" name="AutoShape 26"/>
            <p:cNvSpPr>
              <a:spLocks noChangeArrowheads="1"/>
            </p:cNvSpPr>
            <p:nvPr/>
          </p:nvSpPr>
          <p:spPr bwMode="auto">
            <a:xfrm rot="-5400000">
              <a:off x="81" y="110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75" name="AutoShape 27"/>
            <p:cNvSpPr>
              <a:spLocks noChangeArrowheads="1"/>
            </p:cNvSpPr>
            <p:nvPr/>
          </p:nvSpPr>
          <p:spPr bwMode="auto">
            <a:xfrm rot="-5400000">
              <a:off x="81" y="1697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98" y="0"/>
              <a:ext cx="532" cy="46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66"/>
                </a:cxn>
                <a:cxn ang="0">
                  <a:pos x="532" y="465"/>
                </a:cxn>
                <a:cxn ang="0">
                  <a:pos x="532" y="201"/>
                </a:cxn>
                <a:cxn ang="0">
                  <a:pos x="172" y="0"/>
                </a:cxn>
                <a:cxn ang="0">
                  <a:pos x="1" y="0"/>
                </a:cxn>
              </a:cxnLst>
              <a:rect l="0" t="0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95" y="4060"/>
              <a:ext cx="457" cy="260"/>
            </a:xfrm>
            <a:custGeom>
              <a:avLst/>
              <a:gdLst/>
              <a:ahLst/>
              <a:cxnLst>
                <a:cxn ang="0">
                  <a:pos x="457" y="260"/>
                </a:cxn>
                <a:cxn ang="0">
                  <a:pos x="1" y="0"/>
                </a:cxn>
                <a:cxn ang="0">
                  <a:pos x="0" y="264"/>
                </a:cxn>
                <a:cxn ang="0">
                  <a:pos x="457" y="260"/>
                </a:cxn>
              </a:cxnLst>
              <a:rect l="0" t="0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5" grpId="0" animBg="1"/>
      <p:bldP spid="2067" grpId="0" animBg="1"/>
    </p:bld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b"/>
        <a:defRPr kumimoji="1"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16000" y="1003300"/>
            <a:ext cx="7772400" cy="1143000"/>
          </a:xfrm>
        </p:spPr>
        <p:txBody>
          <a:bodyPr anchor="t"/>
          <a:lstStyle/>
          <a:p>
            <a:pPr algn="ctr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 </a:t>
            </a:r>
            <a:r>
              <a:rPr lang="en-US" sz="36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dopo</a:t>
            </a:r>
            <a: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l’ENE</a:t>
            </a:r>
            <a: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2400" y="4495801"/>
            <a:ext cx="6400800" cy="1981200"/>
          </a:xfrm>
        </p:spPr>
        <p:txBody>
          <a:bodyPr/>
          <a:lstStyle/>
          <a:p>
            <a:pPr algn="ctr">
              <a:defRPr/>
            </a:pPr>
            <a:r>
              <a:rPr lang="en-US" sz="2400" dirty="0" smtClean="0">
                <a:solidFill>
                  <a:srgbClr val="FF0066"/>
                </a:solidFill>
              </a:rPr>
              <a:t/>
            </a:r>
            <a:br>
              <a:rPr lang="en-US" sz="2400" dirty="0" smtClean="0">
                <a:solidFill>
                  <a:srgbClr val="FF0066"/>
                </a:solidFill>
              </a:rPr>
            </a:br>
            <a:endParaRPr lang="en-US" sz="1600" dirty="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June 10th 2014</a:t>
            </a:r>
            <a:endParaRPr 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Marcello Piccolo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10ABBA-0FA0-409C-ACC2-FD6C8553CF2A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resta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fare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  <a:defRPr/>
            </a:pPr>
            <a:r>
              <a:rPr lang="en-US" sz="2000" dirty="0" err="1" smtClean="0"/>
              <a:t>L’altra</a:t>
            </a:r>
            <a:r>
              <a:rPr lang="en-US" sz="2000" dirty="0" smtClean="0"/>
              <a:t> </a:t>
            </a:r>
            <a:r>
              <a:rPr lang="en-US" sz="2000" dirty="0" err="1" smtClean="0"/>
              <a:t>grandezza</a:t>
            </a:r>
            <a:r>
              <a:rPr lang="en-US" sz="2000" dirty="0" smtClean="0"/>
              <a:t> </a:t>
            </a:r>
            <a:r>
              <a:rPr lang="en-US" sz="2000" dirty="0" err="1" smtClean="0"/>
              <a:t>rilevante</a:t>
            </a:r>
            <a:r>
              <a:rPr lang="en-US" sz="2000" dirty="0" smtClean="0"/>
              <a:t> per le </a:t>
            </a:r>
            <a:r>
              <a:rPr lang="en-US" sz="2000" dirty="0" err="1" smtClean="0"/>
              <a:t>prestazioni</a:t>
            </a:r>
            <a:r>
              <a:rPr lang="en-US" sz="2000" dirty="0" smtClean="0"/>
              <a:t> di un </a:t>
            </a:r>
            <a:r>
              <a:rPr lang="en-US" sz="2000" dirty="0" err="1" smtClean="0"/>
              <a:t>calorimetro</a:t>
            </a:r>
            <a:r>
              <a:rPr lang="en-US" sz="2000" dirty="0" smtClean="0"/>
              <a:t> (</a:t>
            </a:r>
            <a:r>
              <a:rPr lang="en-US" sz="2000" dirty="0" err="1" smtClean="0"/>
              <a:t>segnatamente</a:t>
            </a:r>
            <a:r>
              <a:rPr lang="en-US" sz="2000" dirty="0" smtClean="0"/>
              <a:t> a </a:t>
            </a:r>
            <a:r>
              <a:rPr lang="en-US" sz="2000" dirty="0" err="1" smtClean="0"/>
              <a:t>bassa</a:t>
            </a:r>
            <a:r>
              <a:rPr lang="en-US" sz="2000" dirty="0" smtClean="0"/>
              <a:t> </a:t>
            </a:r>
            <a:r>
              <a:rPr lang="en-US" sz="2000" dirty="0" err="1" smtClean="0"/>
              <a:t>energia</a:t>
            </a:r>
            <a:r>
              <a:rPr lang="en-US" sz="2000" dirty="0" smtClean="0"/>
              <a:t>) e’ </a:t>
            </a:r>
            <a:r>
              <a:rPr lang="en-US" sz="2000" dirty="0" err="1" smtClean="0"/>
              <a:t>il</a:t>
            </a:r>
            <a:r>
              <a:rPr lang="en-US" sz="2000" dirty="0" smtClean="0"/>
              <a:t> </a:t>
            </a:r>
            <a:r>
              <a:rPr lang="en-US" sz="2000" dirty="0" err="1" smtClean="0"/>
              <a:t>numero</a:t>
            </a:r>
            <a:r>
              <a:rPr lang="en-US" sz="2000" dirty="0" smtClean="0"/>
              <a:t> di </a:t>
            </a:r>
            <a:r>
              <a:rPr lang="en-US" sz="2000" dirty="0" err="1" smtClean="0"/>
              <a:t>fotoelettroni</a:t>
            </a:r>
            <a:r>
              <a:rPr lang="en-US" sz="2000" dirty="0" smtClean="0"/>
              <a:t> </a:t>
            </a:r>
            <a:r>
              <a:rPr lang="en-US" sz="2000" dirty="0" err="1" smtClean="0"/>
              <a:t>che</a:t>
            </a:r>
            <a:r>
              <a:rPr lang="en-US" sz="2000" dirty="0" smtClean="0"/>
              <a:t> </a:t>
            </a:r>
            <a:r>
              <a:rPr lang="en-US" sz="2000" dirty="0" err="1" smtClean="0"/>
              <a:t>sono</a:t>
            </a:r>
            <a:r>
              <a:rPr lang="en-US" sz="2000" dirty="0" smtClean="0"/>
              <a:t> </a:t>
            </a:r>
            <a:r>
              <a:rPr lang="en-US" sz="2000" dirty="0" err="1" smtClean="0"/>
              <a:t>disponibili</a:t>
            </a:r>
            <a:r>
              <a:rPr lang="en-US" sz="2000" dirty="0" smtClean="0"/>
              <a:t> al </a:t>
            </a:r>
            <a:r>
              <a:rPr lang="en-US" sz="2000" dirty="0" err="1" smtClean="0"/>
              <a:t>fotocatodo</a:t>
            </a:r>
            <a:r>
              <a:rPr lang="en-US" sz="2000" dirty="0" smtClean="0"/>
              <a:t>.</a:t>
            </a:r>
          </a:p>
          <a:p>
            <a:pPr lvl="1">
              <a:buFontTx/>
              <a:buNone/>
              <a:defRPr/>
            </a:pPr>
            <a:r>
              <a:rPr lang="en-US" sz="2000" dirty="0" smtClean="0"/>
              <a:t>A parte la </a:t>
            </a:r>
            <a:r>
              <a:rPr lang="en-US" sz="2000" dirty="0" err="1" smtClean="0"/>
              <a:t>misura</a:t>
            </a:r>
            <a:r>
              <a:rPr lang="en-US" sz="2000" dirty="0" smtClean="0"/>
              <a:t> del </a:t>
            </a:r>
            <a:r>
              <a:rPr lang="en-US" sz="2000" dirty="0" err="1" smtClean="0"/>
              <a:t>numero</a:t>
            </a:r>
            <a:r>
              <a:rPr lang="en-US" sz="2000" dirty="0" smtClean="0"/>
              <a:t> di </a:t>
            </a:r>
            <a:r>
              <a:rPr lang="en-US" sz="2000" dirty="0" err="1" smtClean="0"/>
              <a:t>fotoelettroni</a:t>
            </a:r>
            <a:r>
              <a:rPr lang="en-US" sz="2000" dirty="0" smtClean="0"/>
              <a:t> </a:t>
            </a:r>
            <a:r>
              <a:rPr lang="en-US" sz="2000" dirty="0" err="1" smtClean="0"/>
              <a:t>che</a:t>
            </a:r>
            <a:r>
              <a:rPr lang="en-US" sz="2000" dirty="0" smtClean="0"/>
              <a:t> </a:t>
            </a:r>
            <a:r>
              <a:rPr lang="en-US" sz="2000" dirty="0" err="1" smtClean="0"/>
              <a:t>andrebbe</a:t>
            </a:r>
            <a:r>
              <a:rPr lang="en-US" sz="2000" dirty="0" smtClean="0"/>
              <a:t> </a:t>
            </a:r>
            <a:r>
              <a:rPr lang="en-US" sz="2000" dirty="0" err="1" smtClean="0"/>
              <a:t>comunque</a:t>
            </a:r>
            <a:r>
              <a:rPr lang="en-US" sz="2000" dirty="0" smtClean="0"/>
              <a:t> </a:t>
            </a:r>
            <a:r>
              <a:rPr lang="en-US" sz="2000" dirty="0" err="1" smtClean="0"/>
              <a:t>effettuata</a:t>
            </a:r>
            <a:r>
              <a:rPr lang="en-US" sz="2000" dirty="0" smtClean="0"/>
              <a:t>  a mezzo test-beam /</a:t>
            </a:r>
            <a:r>
              <a:rPr lang="en-US" sz="2000" dirty="0" err="1" smtClean="0"/>
              <a:t>cosmici</a:t>
            </a:r>
            <a:r>
              <a:rPr lang="en-US" sz="2000" dirty="0" smtClean="0"/>
              <a:t> /</a:t>
            </a:r>
            <a:r>
              <a:rPr lang="en-US" sz="2000" dirty="0" err="1" smtClean="0"/>
              <a:t>impulsatore</a:t>
            </a:r>
            <a:r>
              <a:rPr lang="en-US" sz="2000" dirty="0" smtClean="0"/>
              <a:t> di </a:t>
            </a:r>
            <a:r>
              <a:rPr lang="en-US" sz="2000" dirty="0" err="1" smtClean="0"/>
              <a:t>luce</a:t>
            </a:r>
            <a:r>
              <a:rPr lang="en-US" sz="2000" dirty="0" smtClean="0"/>
              <a:t>, e’ </a:t>
            </a:r>
            <a:r>
              <a:rPr lang="en-US" sz="2000" dirty="0" err="1" smtClean="0"/>
              <a:t>importante</a:t>
            </a:r>
            <a:r>
              <a:rPr lang="en-US" sz="2000" dirty="0" smtClean="0"/>
              <a:t> </a:t>
            </a:r>
            <a:r>
              <a:rPr lang="en-US" sz="2000" dirty="0" err="1" smtClean="0"/>
              <a:t>capire</a:t>
            </a:r>
            <a:r>
              <a:rPr lang="en-US" sz="2000" dirty="0" smtClean="0"/>
              <a:t> </a:t>
            </a:r>
            <a:r>
              <a:rPr lang="en-US" sz="2000" dirty="0" err="1" smtClean="0"/>
              <a:t>quanto</a:t>
            </a:r>
            <a:r>
              <a:rPr lang="en-US" sz="2000" dirty="0" smtClean="0"/>
              <a:t> </a:t>
            </a:r>
            <a:r>
              <a:rPr lang="en-US" sz="2000" dirty="0" err="1" smtClean="0"/>
              <a:t>questa</a:t>
            </a:r>
            <a:r>
              <a:rPr lang="en-US" sz="2000" dirty="0" smtClean="0"/>
              <a:t> </a:t>
            </a:r>
            <a:r>
              <a:rPr lang="en-US" sz="2000" dirty="0" err="1" smtClean="0"/>
              <a:t>grandezza</a:t>
            </a:r>
            <a:r>
              <a:rPr lang="en-US" sz="2000" dirty="0" smtClean="0"/>
              <a:t> </a:t>
            </a:r>
            <a:r>
              <a:rPr lang="en-US" sz="2000" dirty="0" err="1" smtClean="0"/>
              <a:t>incide</a:t>
            </a:r>
            <a:r>
              <a:rPr lang="en-US" sz="2000" dirty="0" smtClean="0"/>
              <a:t> </a:t>
            </a:r>
            <a:r>
              <a:rPr lang="en-US" sz="2000" dirty="0" err="1" smtClean="0"/>
              <a:t>sulle</a:t>
            </a:r>
            <a:r>
              <a:rPr lang="en-US" sz="2000" dirty="0" smtClean="0"/>
              <a:t> </a:t>
            </a:r>
            <a:r>
              <a:rPr lang="en-US" sz="2000" dirty="0" err="1" smtClean="0"/>
              <a:t>prestazioni</a:t>
            </a:r>
            <a:r>
              <a:rPr lang="en-US" sz="2000" dirty="0" smtClean="0"/>
              <a:t> del </a:t>
            </a:r>
            <a:r>
              <a:rPr lang="en-US" sz="2000" dirty="0" err="1" smtClean="0"/>
              <a:t>calorimetro</a:t>
            </a:r>
            <a:r>
              <a:rPr lang="en-US" sz="2000" dirty="0" smtClean="0"/>
              <a:t>.</a:t>
            </a:r>
          </a:p>
          <a:p>
            <a:pPr lvl="1">
              <a:buFontTx/>
              <a:buNone/>
              <a:defRPr/>
            </a:pPr>
            <a:r>
              <a:rPr lang="en-US" sz="2000" dirty="0" smtClean="0"/>
              <a:t>Per fare </a:t>
            </a:r>
            <a:r>
              <a:rPr lang="en-US" sz="2000" dirty="0" err="1" smtClean="0"/>
              <a:t>questa</a:t>
            </a:r>
            <a:r>
              <a:rPr lang="en-US" sz="2000" dirty="0" smtClean="0"/>
              <a:t> </a:t>
            </a:r>
            <a:r>
              <a:rPr lang="en-US" sz="2000" dirty="0" err="1" smtClean="0"/>
              <a:t>valutazione</a:t>
            </a:r>
            <a:r>
              <a:rPr lang="en-US" sz="2000" dirty="0" smtClean="0"/>
              <a:t> mi </a:t>
            </a:r>
            <a:r>
              <a:rPr lang="en-US" sz="2000" dirty="0" err="1" smtClean="0"/>
              <a:t>sono</a:t>
            </a:r>
            <a:r>
              <a:rPr lang="en-US" sz="2000" dirty="0" smtClean="0"/>
              <a:t> </a:t>
            </a:r>
            <a:r>
              <a:rPr lang="en-US" sz="2000" dirty="0" err="1" smtClean="0"/>
              <a:t>rifatto</a:t>
            </a:r>
            <a:r>
              <a:rPr lang="en-US" sz="2000" dirty="0" smtClean="0"/>
              <a:t> </a:t>
            </a:r>
            <a:r>
              <a:rPr lang="en-US" sz="2000" dirty="0" err="1" smtClean="0"/>
              <a:t>alla</a:t>
            </a:r>
            <a:r>
              <a:rPr lang="en-US" sz="2000" dirty="0" smtClean="0"/>
              <a:t> </a:t>
            </a:r>
            <a:r>
              <a:rPr lang="en-US" sz="2000" dirty="0" err="1" smtClean="0"/>
              <a:t>presentazione</a:t>
            </a:r>
            <a:r>
              <a:rPr lang="en-US" sz="2000" dirty="0" smtClean="0"/>
              <a:t> di Chris </a:t>
            </a:r>
            <a:r>
              <a:rPr lang="en-US" sz="2000" dirty="0" err="1" smtClean="0"/>
              <a:t>allo</a:t>
            </a:r>
            <a:r>
              <a:rPr lang="en-US" sz="2000" dirty="0" smtClean="0"/>
              <a:t> </a:t>
            </a:r>
            <a:r>
              <a:rPr lang="en-US" sz="2000" dirty="0" err="1" smtClean="0"/>
              <a:t>scorso</a:t>
            </a:r>
            <a:r>
              <a:rPr lang="en-US" sz="2000" dirty="0" smtClean="0"/>
              <a:t> B2GM di </a:t>
            </a:r>
            <a:r>
              <a:rPr lang="en-US" sz="2000" dirty="0" err="1" smtClean="0"/>
              <a:t>Febbraio</a:t>
            </a:r>
            <a:r>
              <a:rPr lang="en-US" sz="2000" dirty="0" smtClean="0"/>
              <a:t>.</a:t>
            </a:r>
          </a:p>
          <a:p>
            <a:pPr lvl="1">
              <a:buFontTx/>
              <a:buNone/>
              <a:defRPr/>
            </a:pPr>
            <a:endParaRPr lang="en-US" sz="2000" dirty="0" smtClean="0"/>
          </a:p>
          <a:p>
            <a:pPr lvl="1">
              <a:buFont typeface="Wingdings" pitchFamily="2" charset="2"/>
              <a:buChar char="Ø"/>
              <a:defRPr/>
            </a:pPr>
            <a:endParaRPr lang="en-US" dirty="0" smtClean="0"/>
          </a:p>
          <a:p>
            <a:pPr lvl="1">
              <a:buFont typeface="Wingdings" pitchFamily="2" charset="2"/>
              <a:buChar char="Ø"/>
              <a:defRPr/>
            </a:pPr>
            <a:endParaRPr lang="en-US" dirty="0" smtClean="0"/>
          </a:p>
          <a:p>
            <a:pPr lvl="1">
              <a:buFont typeface="Wingdings" pitchFamily="2" charset="2"/>
              <a:buChar char="Ø"/>
              <a:defRPr/>
            </a:pPr>
            <a:endParaRPr lang="en-US" dirty="0" smtClean="0"/>
          </a:p>
          <a:p>
            <a:pPr lvl="1">
              <a:buFont typeface="Wingdings" pitchFamily="2" charset="2"/>
              <a:buChar char="Ø"/>
              <a:defRPr/>
            </a:pPr>
            <a:endParaRPr lang="en-US" dirty="0" smtClean="0"/>
          </a:p>
          <a:p>
            <a:pPr lvl="1">
              <a:buFontTx/>
              <a:buNone/>
              <a:defRPr/>
            </a:pPr>
            <a:endParaRPr lang="en-US" sz="2000" dirty="0" smtClean="0"/>
          </a:p>
          <a:p>
            <a:pPr lvl="1">
              <a:buFontTx/>
              <a:buNone/>
              <a:defRPr/>
            </a:pPr>
            <a:endParaRPr lang="en-US" sz="2000" dirty="0" smtClean="0"/>
          </a:p>
          <a:p>
            <a:pPr lvl="1">
              <a:buFontTx/>
              <a:buNone/>
              <a:defRPr/>
            </a:pPr>
            <a:endParaRPr lang="en-US" dirty="0" smtClean="0"/>
          </a:p>
          <a:p>
            <a:pPr lvl="1">
              <a:buFontTx/>
              <a:buNone/>
              <a:defRPr/>
            </a:pPr>
            <a:endParaRPr lang="en-US" sz="2000" dirty="0" smtClean="0"/>
          </a:p>
          <a:p>
            <a:pPr lvl="1"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Questo</a:t>
            </a:r>
            <a:r>
              <a:rPr lang="en-US" dirty="0" smtClean="0"/>
              <a:t> e’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risultato</a:t>
            </a:r>
            <a:r>
              <a:rPr lang="en-US" dirty="0" smtClean="0"/>
              <a:t> di </a:t>
            </a:r>
            <a:r>
              <a:rPr lang="en-US" dirty="0" err="1" smtClean="0"/>
              <a:t>Febbraio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Chris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Marcello Piccolo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ph idx="1"/>
          </p:nvPr>
        </p:nvGraphicFramePr>
        <p:xfrm>
          <a:off x="2209800" y="2083594"/>
          <a:ext cx="6096000" cy="4064000"/>
        </p:xfrm>
        <a:graphic>
          <a:graphicData uri="http://schemas.openxmlformats.org/presentationml/2006/ole">
            <p:oleObj spid="_x0000_s2050" name="Acrobat Document" r:id="rId3" imgW="0" imgH="0" progId="AcroExch.Document.7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286000" y="1981200"/>
          <a:ext cx="5522913" cy="4269766"/>
        </p:xfrm>
        <a:graphic>
          <a:graphicData uri="http://schemas.openxmlformats.org/presentationml/2006/ole">
            <p:oleObj spid="_x0000_s2051" name="Acrobat Document" r:id="rId4" imgW="7542857" imgH="5830114" progId="AcroExch.Document.7">
              <p:embed/>
            </p:oleObj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Ed in </a:t>
            </a:r>
            <a:r>
              <a:rPr lang="en-US" dirty="0" err="1" smtClean="0"/>
              <a:t>funzione</a:t>
            </a:r>
            <a:r>
              <a:rPr lang="en-US" dirty="0" smtClean="0"/>
              <a:t> del pile-up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Marcello Piccolo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ChangeAspect="1"/>
          </p:cNvGraphicFramePr>
          <p:nvPr>
            <p:ph idx="1"/>
          </p:nvPr>
        </p:nvGraphicFramePr>
        <p:xfrm>
          <a:off x="2595540" y="2057400"/>
          <a:ext cx="5324519" cy="4116388"/>
        </p:xfrm>
        <a:graphic>
          <a:graphicData uri="http://schemas.openxmlformats.org/presentationml/2006/ole">
            <p:oleObj spid="_x0000_s20483" name="Acrobat Document" r:id="rId3" imgW="7542857" imgH="5830114" progId="AcroExch.Document.7">
              <p:embed/>
            </p:oleObj>
          </a:graphicData>
        </a:graphic>
      </p:graphicFrame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Risoluzione</a:t>
            </a:r>
            <a:r>
              <a:rPr lang="en-US" dirty="0" smtClean="0"/>
              <a:t> per un </a:t>
            </a:r>
            <a:r>
              <a:rPr lang="en-US" dirty="0" err="1" smtClean="0"/>
              <a:t>fotone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100 </a:t>
            </a:r>
            <a:r>
              <a:rPr lang="en-US" dirty="0" err="1" smtClean="0"/>
              <a:t>MeV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1800" dirty="0" err="1" smtClean="0"/>
              <a:t>Nel</a:t>
            </a:r>
            <a:r>
              <a:rPr lang="en-US" sz="1800" dirty="0" smtClean="0"/>
              <a:t> </a:t>
            </a:r>
            <a:r>
              <a:rPr lang="en-US" sz="1800" dirty="0" err="1" smtClean="0"/>
              <a:t>caso</a:t>
            </a:r>
            <a:r>
              <a:rPr lang="en-US" sz="1800" dirty="0" smtClean="0"/>
              <a:t> </a:t>
            </a:r>
            <a:r>
              <a:rPr lang="en-US" sz="1800" dirty="0" err="1" smtClean="0"/>
              <a:t>della</a:t>
            </a:r>
            <a:r>
              <a:rPr lang="en-US" sz="1800" dirty="0" smtClean="0"/>
              <a:t> </a:t>
            </a:r>
            <a:r>
              <a:rPr lang="en-US" sz="1800" dirty="0" err="1" smtClean="0"/>
              <a:t>trasparenza</a:t>
            </a:r>
            <a:r>
              <a:rPr lang="en-US" sz="1800" dirty="0" smtClean="0"/>
              <a:t>  </a:t>
            </a:r>
            <a:r>
              <a:rPr lang="en-US" sz="1800" dirty="0" err="1" smtClean="0"/>
              <a:t>precedente</a:t>
            </a:r>
            <a:r>
              <a:rPr lang="en-US" sz="1800" dirty="0" smtClean="0"/>
              <a:t>,  </a:t>
            </a:r>
            <a:r>
              <a:rPr lang="en-US" sz="1800" dirty="0" err="1" smtClean="0"/>
              <a:t>si</a:t>
            </a:r>
            <a:r>
              <a:rPr lang="en-US" sz="1800" dirty="0" smtClean="0"/>
              <a:t> parte </a:t>
            </a:r>
            <a:r>
              <a:rPr lang="en-US" sz="1800" dirty="0" err="1" smtClean="0"/>
              <a:t>da</a:t>
            </a:r>
            <a:r>
              <a:rPr lang="en-US" sz="1800" dirty="0" smtClean="0"/>
              <a:t> un </a:t>
            </a:r>
            <a:r>
              <a:rPr lang="en-US" sz="1800" dirty="0" err="1" smtClean="0"/>
              <a:t>numero</a:t>
            </a:r>
            <a:r>
              <a:rPr lang="en-US" sz="1800" dirty="0" smtClean="0"/>
              <a:t> di </a:t>
            </a:r>
            <a:r>
              <a:rPr lang="en-US" sz="1800" dirty="0" err="1" smtClean="0"/>
              <a:t>primari</a:t>
            </a:r>
            <a:r>
              <a:rPr lang="en-US" sz="1800" dirty="0" smtClean="0"/>
              <a:t> </a:t>
            </a:r>
            <a:r>
              <a:rPr lang="en-US" sz="1800" dirty="0" err="1" smtClean="0"/>
              <a:t>pari</a:t>
            </a:r>
            <a:r>
              <a:rPr lang="en-US" sz="1800" dirty="0" smtClean="0"/>
              <a:t> a 155/</a:t>
            </a:r>
            <a:r>
              <a:rPr lang="en-US" sz="1800" dirty="0" err="1" smtClean="0"/>
              <a:t>MeV</a:t>
            </a:r>
            <a:r>
              <a:rPr lang="en-US" sz="1800" dirty="0" smtClean="0"/>
              <a:t> al  </a:t>
            </a:r>
            <a:r>
              <a:rPr lang="en-US" sz="1800" dirty="0" err="1" smtClean="0"/>
              <a:t>fotocatodo</a:t>
            </a:r>
            <a:r>
              <a:rPr lang="en-US" sz="1800" dirty="0" smtClean="0"/>
              <a:t> ( o 75): tale </a:t>
            </a:r>
            <a:r>
              <a:rPr lang="en-US" sz="1800" dirty="0" err="1" smtClean="0"/>
              <a:t>numero</a:t>
            </a:r>
            <a:r>
              <a:rPr lang="en-US" sz="1800" dirty="0" smtClean="0"/>
              <a:t> e’ </a:t>
            </a:r>
            <a:r>
              <a:rPr lang="en-US" sz="1800" dirty="0" err="1" smtClean="0"/>
              <a:t>grande</a:t>
            </a:r>
            <a:r>
              <a:rPr lang="en-US" sz="1800" dirty="0" smtClean="0"/>
              <a:t> </a:t>
            </a:r>
            <a:r>
              <a:rPr lang="en-US" sz="1800" dirty="0" err="1" smtClean="0"/>
              <a:t>abbastanza</a:t>
            </a:r>
            <a:r>
              <a:rPr lang="en-US" sz="1800" dirty="0" smtClean="0"/>
              <a:t> </a:t>
            </a:r>
            <a:r>
              <a:rPr lang="en-US" sz="1800" dirty="0" err="1" smtClean="0"/>
              <a:t>da</a:t>
            </a:r>
            <a:r>
              <a:rPr lang="en-US" sz="1800" dirty="0" smtClean="0"/>
              <a:t> </a:t>
            </a:r>
            <a:r>
              <a:rPr lang="en-US" sz="1800" dirty="0" err="1" smtClean="0"/>
              <a:t>risultare</a:t>
            </a:r>
            <a:r>
              <a:rPr lang="en-US" sz="1800" dirty="0" smtClean="0"/>
              <a:t> </a:t>
            </a:r>
            <a:r>
              <a:rPr lang="en-US" sz="1800" dirty="0" err="1" smtClean="0"/>
              <a:t>poco</a:t>
            </a:r>
            <a:r>
              <a:rPr lang="en-US" sz="1800" dirty="0" smtClean="0"/>
              <a:t> </a:t>
            </a:r>
            <a:r>
              <a:rPr lang="en-US" sz="1800" dirty="0" err="1" smtClean="0"/>
              <a:t>rilevante</a:t>
            </a:r>
            <a:r>
              <a:rPr lang="en-US" sz="1800" dirty="0" smtClean="0"/>
              <a:t> per la </a:t>
            </a:r>
            <a:r>
              <a:rPr lang="en-US" sz="1800" dirty="0" err="1" smtClean="0"/>
              <a:t>risoluzione</a:t>
            </a:r>
            <a:r>
              <a:rPr lang="en-US" sz="1800" dirty="0" smtClean="0"/>
              <a:t> </a:t>
            </a:r>
            <a:r>
              <a:rPr lang="en-US" sz="1800" dirty="0" err="1" smtClean="0"/>
              <a:t>complessiva</a:t>
            </a:r>
            <a:r>
              <a:rPr lang="en-US" sz="1800" dirty="0" smtClean="0"/>
              <a:t>; </a:t>
            </a:r>
            <a:r>
              <a:rPr lang="en-US" sz="1800" dirty="0" err="1" smtClean="0"/>
              <a:t>tuttavia</a:t>
            </a:r>
            <a:r>
              <a:rPr lang="en-US" sz="1800" dirty="0" smtClean="0"/>
              <a:t> </a:t>
            </a:r>
            <a:r>
              <a:rPr lang="en-US" sz="1800" dirty="0" err="1" smtClean="0"/>
              <a:t>gia</a:t>
            </a:r>
            <a:r>
              <a:rPr lang="en-US" sz="1800" dirty="0" smtClean="0"/>
              <a:t>’ a 50 </a:t>
            </a:r>
            <a:r>
              <a:rPr lang="en-US" sz="1800" dirty="0" err="1" smtClean="0"/>
              <a:t>p.e</a:t>
            </a:r>
            <a:r>
              <a:rPr lang="en-US" sz="1800" dirty="0" smtClean="0"/>
              <a:t>./</a:t>
            </a:r>
            <a:r>
              <a:rPr lang="en-US" sz="1800" dirty="0" err="1" smtClean="0"/>
              <a:t>MeV</a:t>
            </a:r>
            <a:r>
              <a:rPr lang="en-US" sz="1800" dirty="0" smtClean="0"/>
              <a:t> </a:t>
            </a:r>
            <a:r>
              <a:rPr lang="en-US" sz="1800" dirty="0" err="1" smtClean="0"/>
              <a:t>si</a:t>
            </a:r>
            <a:r>
              <a:rPr lang="en-US" sz="1800" dirty="0" smtClean="0"/>
              <a:t> </a:t>
            </a:r>
            <a:r>
              <a:rPr lang="en-US" sz="1800" dirty="0" err="1" smtClean="0"/>
              <a:t>incominciano</a:t>
            </a:r>
            <a:r>
              <a:rPr lang="en-US" sz="1800" dirty="0" smtClean="0"/>
              <a:t> ad </a:t>
            </a:r>
            <a:r>
              <a:rPr lang="en-US" sz="1800" dirty="0" err="1" smtClean="0"/>
              <a:t>avere</a:t>
            </a:r>
            <a:r>
              <a:rPr lang="en-US" sz="1800" dirty="0" smtClean="0"/>
              <a:t> </a:t>
            </a:r>
            <a:r>
              <a:rPr lang="en-US" sz="1800" dirty="0" err="1" smtClean="0"/>
              <a:t>peggioramenti</a:t>
            </a:r>
            <a:r>
              <a:rPr lang="en-US" sz="1800" dirty="0" smtClean="0"/>
              <a:t> </a:t>
            </a:r>
            <a:r>
              <a:rPr lang="en-US" sz="1800" dirty="0" err="1" smtClean="0"/>
              <a:t>visibili</a:t>
            </a:r>
            <a:r>
              <a:rPr lang="en-US" sz="1800" dirty="0" smtClean="0"/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1800" dirty="0" smtClean="0"/>
              <a:t>Se </a:t>
            </a:r>
            <a:r>
              <a:rPr lang="en-US" sz="1800" dirty="0" err="1" smtClean="0"/>
              <a:t>si</a:t>
            </a:r>
            <a:r>
              <a:rPr lang="en-US" sz="1800" dirty="0" smtClean="0"/>
              <a:t> </a:t>
            </a:r>
            <a:r>
              <a:rPr lang="en-US" sz="1800" dirty="0" err="1" smtClean="0"/>
              <a:t>riscala</a:t>
            </a:r>
            <a:r>
              <a:rPr lang="en-US" sz="1800" dirty="0" smtClean="0"/>
              <a:t> </a:t>
            </a:r>
            <a:r>
              <a:rPr lang="en-US" sz="1800" dirty="0" err="1" smtClean="0"/>
              <a:t>il</a:t>
            </a:r>
            <a:r>
              <a:rPr lang="en-US" sz="1800" dirty="0" smtClean="0"/>
              <a:t> </a:t>
            </a:r>
            <a:r>
              <a:rPr lang="en-US" sz="1800" dirty="0" err="1" smtClean="0"/>
              <a:t>numero</a:t>
            </a:r>
            <a:r>
              <a:rPr lang="en-US" sz="1800" dirty="0" smtClean="0"/>
              <a:t> di </a:t>
            </a:r>
            <a:r>
              <a:rPr lang="en-US" sz="1800" dirty="0" err="1" smtClean="0"/>
              <a:t>primari</a:t>
            </a:r>
            <a:r>
              <a:rPr lang="en-US" sz="1800" dirty="0" smtClean="0"/>
              <a:t> con </a:t>
            </a:r>
            <a:r>
              <a:rPr lang="en-US" sz="1800" dirty="0" err="1" smtClean="0"/>
              <a:t>l’area</a:t>
            </a:r>
            <a:r>
              <a:rPr lang="en-US" sz="1800" dirty="0" smtClean="0"/>
              <a:t> del </a:t>
            </a:r>
            <a:r>
              <a:rPr lang="en-US" sz="1800" dirty="0" err="1" smtClean="0"/>
              <a:t>fotorivelatore</a:t>
            </a:r>
            <a:r>
              <a:rPr lang="en-US" sz="1800" dirty="0" smtClean="0"/>
              <a:t> </a:t>
            </a:r>
            <a:r>
              <a:rPr lang="en-US" sz="1800" dirty="0" err="1" smtClean="0"/>
              <a:t>troviamo</a:t>
            </a:r>
            <a:r>
              <a:rPr lang="en-US" sz="1800" dirty="0" smtClean="0"/>
              <a:t> </a:t>
            </a:r>
            <a:r>
              <a:rPr lang="en-US" sz="1800" dirty="0" err="1" smtClean="0"/>
              <a:t>che</a:t>
            </a:r>
            <a:r>
              <a:rPr lang="en-US" sz="1800" dirty="0" smtClean="0"/>
              <a:t> per un </a:t>
            </a:r>
            <a:r>
              <a:rPr lang="en-US" sz="1800" dirty="0" err="1" smtClean="0"/>
              <a:t>LAApd</a:t>
            </a:r>
            <a:r>
              <a:rPr lang="en-US" sz="1800" dirty="0" smtClean="0"/>
              <a:t> </a:t>
            </a:r>
            <a:r>
              <a:rPr lang="en-US" sz="1800" dirty="0" err="1" smtClean="0"/>
              <a:t>il</a:t>
            </a:r>
            <a:r>
              <a:rPr lang="en-US" sz="1800" dirty="0" smtClean="0"/>
              <a:t> </a:t>
            </a:r>
            <a:r>
              <a:rPr lang="en-US" sz="1800" dirty="0" err="1" smtClean="0"/>
              <a:t>numero</a:t>
            </a:r>
            <a:r>
              <a:rPr lang="en-US" sz="1800" dirty="0" smtClean="0"/>
              <a:t> di </a:t>
            </a:r>
            <a:r>
              <a:rPr lang="en-US" sz="1800" dirty="0" err="1" smtClean="0"/>
              <a:t>primari</a:t>
            </a:r>
            <a:r>
              <a:rPr lang="en-US" sz="1800" dirty="0" smtClean="0"/>
              <a:t> </a:t>
            </a:r>
            <a:r>
              <a:rPr lang="en-US" sz="1800" dirty="0" err="1" smtClean="0"/>
              <a:t>diventa</a:t>
            </a:r>
            <a:r>
              <a:rPr lang="en-US" sz="1800" dirty="0" smtClean="0"/>
              <a:t>  155/11 ( o 75/11).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1800" dirty="0" smtClean="0"/>
              <a:t>Un </a:t>
            </a:r>
            <a:r>
              <a:rPr lang="en-US" sz="1800" dirty="0" err="1" smtClean="0"/>
              <a:t>tentativo</a:t>
            </a:r>
            <a:r>
              <a:rPr lang="en-US" sz="1800" dirty="0" smtClean="0"/>
              <a:t> di rescaling </a:t>
            </a:r>
            <a:r>
              <a:rPr lang="en-US" sz="1800" dirty="0" err="1" smtClean="0"/>
              <a:t>sulla</a:t>
            </a:r>
            <a:r>
              <a:rPr lang="en-US" sz="1800" dirty="0" smtClean="0"/>
              <a:t> </a:t>
            </a:r>
            <a:r>
              <a:rPr lang="en-US" sz="1800" dirty="0" err="1" smtClean="0"/>
              <a:t>risoluzione</a:t>
            </a:r>
            <a:r>
              <a:rPr lang="en-US" sz="1800" dirty="0" smtClean="0"/>
              <a:t> </a:t>
            </a:r>
            <a:r>
              <a:rPr lang="en-US" sz="1800" dirty="0" err="1" smtClean="0"/>
              <a:t>darebbe</a:t>
            </a:r>
            <a:r>
              <a:rPr lang="en-US" sz="1800" dirty="0" smtClean="0"/>
              <a:t> un </a:t>
            </a:r>
            <a:r>
              <a:rPr lang="en-US" sz="1800" dirty="0" err="1" smtClean="0"/>
              <a:t>contributo</a:t>
            </a:r>
            <a:r>
              <a:rPr lang="en-US" sz="1800" dirty="0" smtClean="0"/>
              <a:t> del </a:t>
            </a:r>
            <a:r>
              <a:rPr lang="en-US" sz="1800" dirty="0" err="1" smtClean="0"/>
              <a:t>termine</a:t>
            </a:r>
            <a:r>
              <a:rPr lang="en-US" sz="1800" dirty="0" smtClean="0"/>
              <a:t> </a:t>
            </a:r>
            <a:r>
              <a:rPr lang="en-US" sz="1800" dirty="0" err="1" smtClean="0"/>
              <a:t>stocastico</a:t>
            </a:r>
            <a:r>
              <a:rPr lang="en-US" sz="1800" dirty="0" smtClean="0"/>
              <a:t> </a:t>
            </a:r>
            <a:r>
              <a:rPr lang="en-US" sz="1800" dirty="0" err="1" smtClean="0"/>
              <a:t>abbastanza</a:t>
            </a:r>
            <a:r>
              <a:rPr lang="en-US" sz="1800" dirty="0" smtClean="0"/>
              <a:t> </a:t>
            </a:r>
            <a:r>
              <a:rPr lang="en-US" sz="1800" dirty="0" err="1" smtClean="0"/>
              <a:t>rilevante</a:t>
            </a:r>
            <a:r>
              <a:rPr lang="en-US" sz="1800" dirty="0" smtClean="0"/>
              <a:t>: </a:t>
            </a:r>
            <a:r>
              <a:rPr lang="en-US" sz="1800" dirty="0" err="1" smtClean="0"/>
              <a:t>otterremmo</a:t>
            </a:r>
            <a:r>
              <a:rPr lang="en-US" sz="1800" dirty="0" smtClean="0"/>
              <a:t> con due </a:t>
            </a:r>
            <a:r>
              <a:rPr lang="en-US" sz="1800" dirty="0" err="1" smtClean="0"/>
              <a:t>rivelatori</a:t>
            </a:r>
            <a:r>
              <a:rPr lang="en-US" sz="1800" dirty="0" smtClean="0"/>
              <a:t> (</a:t>
            </a:r>
            <a:r>
              <a:rPr lang="en-US" sz="1800" dirty="0" err="1" smtClean="0"/>
              <a:t>LAApd</a:t>
            </a:r>
            <a:r>
              <a:rPr lang="en-US" sz="1800" dirty="0" smtClean="0"/>
              <a:t>) </a:t>
            </a:r>
            <a:r>
              <a:rPr lang="en-US" sz="1800" dirty="0" err="1" smtClean="0"/>
              <a:t>una</a:t>
            </a:r>
            <a:r>
              <a:rPr lang="en-US" sz="1800" dirty="0" smtClean="0"/>
              <a:t> </a:t>
            </a:r>
            <a:r>
              <a:rPr lang="en-US" sz="1800" dirty="0" err="1" smtClean="0"/>
              <a:t>risoluzione</a:t>
            </a:r>
            <a:r>
              <a:rPr lang="en-US" sz="1800" dirty="0" smtClean="0"/>
              <a:t> </a:t>
            </a:r>
            <a:r>
              <a:rPr lang="en-US" sz="1800" dirty="0" err="1" smtClean="0"/>
              <a:t>dell’ordine</a:t>
            </a:r>
            <a:r>
              <a:rPr lang="en-US" sz="1800" dirty="0" smtClean="0"/>
              <a:t> del 7-8% </a:t>
            </a:r>
            <a:r>
              <a:rPr lang="en-US" sz="1800" dirty="0" err="1" smtClean="0"/>
              <a:t>invece</a:t>
            </a:r>
            <a:r>
              <a:rPr lang="en-US" sz="1800" dirty="0" smtClean="0"/>
              <a:t> di ~ 4.5%.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1800" dirty="0" err="1" smtClean="0"/>
              <a:t>Nel</a:t>
            </a:r>
            <a:r>
              <a:rPr lang="en-US" sz="1800" dirty="0" smtClean="0"/>
              <a:t> </a:t>
            </a:r>
            <a:r>
              <a:rPr lang="en-US" sz="1800" dirty="0" err="1" smtClean="0"/>
              <a:t>caso</a:t>
            </a:r>
            <a:r>
              <a:rPr lang="en-US" sz="1800" dirty="0" smtClean="0"/>
              <a:t> </a:t>
            </a:r>
            <a:r>
              <a:rPr lang="en-US" sz="1800" dirty="0" err="1" smtClean="0"/>
              <a:t>dei</a:t>
            </a:r>
            <a:r>
              <a:rPr lang="en-US" sz="1800" dirty="0" smtClean="0"/>
              <a:t> </a:t>
            </a:r>
            <a:r>
              <a:rPr lang="en-US" sz="1800" dirty="0" err="1" smtClean="0"/>
              <a:t>rivelatori</a:t>
            </a:r>
            <a:r>
              <a:rPr lang="en-US" sz="1800" dirty="0" smtClean="0"/>
              <a:t> </a:t>
            </a:r>
            <a:r>
              <a:rPr lang="en-US" sz="1800" dirty="0" err="1" smtClean="0"/>
              <a:t>piu</a:t>
            </a:r>
            <a:r>
              <a:rPr lang="en-US" sz="1800" dirty="0" smtClean="0"/>
              <a:t>’ </a:t>
            </a:r>
            <a:r>
              <a:rPr lang="en-US" sz="1800" dirty="0" err="1" smtClean="0"/>
              <a:t>piccoli</a:t>
            </a:r>
            <a:r>
              <a:rPr lang="en-US" sz="1800" dirty="0" smtClean="0"/>
              <a:t> (4 </a:t>
            </a:r>
            <a:r>
              <a:rPr lang="en-US" sz="1800" dirty="0" err="1" smtClean="0"/>
              <a:t>excelitas</a:t>
            </a:r>
            <a:r>
              <a:rPr lang="en-US" sz="1800" dirty="0" smtClean="0"/>
              <a:t>), </a:t>
            </a:r>
            <a:r>
              <a:rPr lang="en-US" sz="1800" dirty="0" err="1" smtClean="0"/>
              <a:t>ancora</a:t>
            </a:r>
            <a:r>
              <a:rPr lang="en-US" sz="1800" dirty="0" smtClean="0"/>
              <a:t> </a:t>
            </a:r>
            <a:r>
              <a:rPr lang="en-US" sz="1800" dirty="0" err="1" smtClean="0"/>
              <a:t>scalando</a:t>
            </a:r>
            <a:r>
              <a:rPr lang="en-US" sz="1800" dirty="0" smtClean="0"/>
              <a:t> con </a:t>
            </a:r>
            <a:r>
              <a:rPr lang="en-US" sz="1800" dirty="0" err="1" smtClean="0"/>
              <a:t>l’area</a:t>
            </a:r>
            <a:r>
              <a:rPr lang="en-US" sz="1800" dirty="0" smtClean="0"/>
              <a:t> </a:t>
            </a:r>
            <a:r>
              <a:rPr lang="en-US" sz="1800" dirty="0" err="1" smtClean="0"/>
              <a:t>arriveremmo</a:t>
            </a:r>
            <a:r>
              <a:rPr lang="en-US" sz="1800" dirty="0" smtClean="0"/>
              <a:t> al 10-11%.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Marcello Piccolo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Qualche</a:t>
            </a:r>
            <a:r>
              <a:rPr lang="en-US" dirty="0" smtClean="0"/>
              <a:t> </a:t>
            </a:r>
            <a:r>
              <a:rPr lang="en-US" dirty="0" err="1" smtClean="0"/>
              <a:t>misura</a:t>
            </a:r>
            <a:r>
              <a:rPr lang="en-US" dirty="0" smtClean="0"/>
              <a:t> (molto </a:t>
            </a:r>
            <a:r>
              <a:rPr lang="en-US" dirty="0" err="1" smtClean="0"/>
              <a:t>preliminare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6" name="Content Placeholder 5" descr="laapd_169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1981200"/>
            <a:ext cx="4116388" cy="4116388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Marcello Piccolo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53000" y="2667000"/>
            <a:ext cx="4203971" cy="36748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smtClean="0"/>
              <a:t>Questa e’ la </a:t>
            </a:r>
            <a:r>
              <a:rPr lang="en-US" dirty="0" err="1" smtClean="0"/>
              <a:t>differenza</a:t>
            </a:r>
            <a:r>
              <a:rPr lang="en-US" dirty="0" smtClean="0"/>
              <a:t> per</a:t>
            </a:r>
          </a:p>
          <a:p>
            <a:pPr>
              <a:buNone/>
            </a:pPr>
            <a:r>
              <a:rPr lang="en-US" dirty="0" smtClean="0"/>
              <a:t>un </a:t>
            </a:r>
            <a:r>
              <a:rPr lang="en-US" dirty="0" err="1" smtClean="0"/>
              <a:t>cosmico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le </a:t>
            </a:r>
            <a:r>
              <a:rPr lang="en-US" dirty="0" err="1" smtClean="0"/>
              <a:t>risposte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di due </a:t>
            </a:r>
            <a:r>
              <a:rPr lang="en-US" dirty="0" err="1" smtClean="0"/>
              <a:t>LAApd</a:t>
            </a:r>
            <a:r>
              <a:rPr lang="en-US" dirty="0" smtClean="0"/>
              <a:t> (</a:t>
            </a:r>
            <a:r>
              <a:rPr lang="en-US" dirty="0" err="1" smtClean="0"/>
              <a:t>rinormal</a:t>
            </a:r>
            <a:r>
              <a:rPr lang="en-US" dirty="0" smtClean="0"/>
              <a:t>.)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Il </a:t>
            </a:r>
            <a:r>
              <a:rPr lang="en-US" dirty="0" err="1" smtClean="0"/>
              <a:t>quadrato</a:t>
            </a:r>
            <a:r>
              <a:rPr lang="en-US" dirty="0" smtClean="0"/>
              <a:t> del </a:t>
            </a:r>
            <a:r>
              <a:rPr lang="en-US" dirty="0" err="1" smtClean="0"/>
              <a:t>rapporto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la (</a:t>
            </a:r>
            <a:r>
              <a:rPr lang="en-US" dirty="0" err="1" smtClean="0"/>
              <a:t>comune</a:t>
            </a:r>
            <a:r>
              <a:rPr lang="en-US" dirty="0" smtClean="0"/>
              <a:t>) </a:t>
            </a:r>
            <a:r>
              <a:rPr lang="en-US" dirty="0" err="1" smtClean="0"/>
              <a:t>ampiezza</a:t>
            </a:r>
            <a:r>
              <a:rPr lang="en-US" dirty="0" smtClean="0"/>
              <a:t> e la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s</a:t>
            </a:r>
            <a:r>
              <a:rPr lang="en-US" dirty="0" smtClean="0"/>
              <a:t>/</a:t>
            </a:r>
            <a:r>
              <a:rPr lang="en-US" dirty="0" err="1" smtClean="0"/>
              <a:t>sqrt</a:t>
            </a:r>
            <a:r>
              <a:rPr lang="en-US" dirty="0" smtClean="0"/>
              <a:t>(2)  di </a:t>
            </a:r>
            <a:r>
              <a:rPr lang="en-US" dirty="0" err="1" smtClean="0"/>
              <a:t>questa</a:t>
            </a:r>
            <a:r>
              <a:rPr lang="en-US" dirty="0" smtClean="0"/>
              <a:t> </a:t>
            </a:r>
            <a:r>
              <a:rPr lang="en-US" dirty="0" err="1" smtClean="0"/>
              <a:t>curva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misura</a:t>
            </a:r>
            <a:r>
              <a:rPr lang="en-US" dirty="0" smtClean="0"/>
              <a:t> del </a:t>
            </a:r>
            <a:r>
              <a:rPr lang="en-US" dirty="0" err="1" smtClean="0"/>
              <a:t>numero</a:t>
            </a:r>
            <a:r>
              <a:rPr lang="en-US" dirty="0" smtClean="0"/>
              <a:t> di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primari</a:t>
            </a:r>
            <a:r>
              <a:rPr lang="en-US" dirty="0" smtClean="0"/>
              <a:t> </a:t>
            </a:r>
            <a:r>
              <a:rPr lang="en-US" dirty="0" err="1" smtClean="0"/>
              <a:t>visti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un </a:t>
            </a:r>
            <a:r>
              <a:rPr lang="en-US" dirty="0" err="1" smtClean="0"/>
              <a:t>rivelatore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Conclusioni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La </a:t>
            </a:r>
            <a:r>
              <a:rPr lang="en-US" sz="2400" dirty="0" err="1" smtClean="0"/>
              <a:t>misura</a:t>
            </a:r>
            <a:r>
              <a:rPr lang="en-US" sz="2400" dirty="0" smtClean="0"/>
              <a:t> del </a:t>
            </a:r>
            <a:r>
              <a:rPr lang="en-US" sz="2400" dirty="0" err="1" smtClean="0"/>
              <a:t>numero</a:t>
            </a:r>
            <a:r>
              <a:rPr lang="en-US" sz="2400" dirty="0" smtClean="0"/>
              <a:t> </a:t>
            </a:r>
            <a:r>
              <a:rPr lang="en-US" sz="2400" dirty="0" err="1" smtClean="0"/>
              <a:t>dei</a:t>
            </a:r>
            <a:r>
              <a:rPr lang="en-US" sz="2400" dirty="0" smtClean="0"/>
              <a:t> </a:t>
            </a:r>
            <a:r>
              <a:rPr lang="en-US" sz="2400" dirty="0" err="1" smtClean="0"/>
              <a:t>primari</a:t>
            </a:r>
            <a:r>
              <a:rPr lang="en-US" sz="2400" dirty="0" smtClean="0"/>
              <a:t> al </a:t>
            </a:r>
            <a:r>
              <a:rPr lang="en-US" sz="2400" dirty="0" err="1" smtClean="0"/>
              <a:t>catodo</a:t>
            </a:r>
            <a:r>
              <a:rPr lang="en-US" sz="2400" dirty="0" smtClean="0"/>
              <a:t> e’, in </a:t>
            </a:r>
            <a:r>
              <a:rPr lang="en-US" sz="2400" dirty="0" err="1" smtClean="0"/>
              <a:t>linea</a:t>
            </a:r>
            <a:r>
              <a:rPr lang="en-US" sz="2400" dirty="0" smtClean="0"/>
              <a:t> di principio, </a:t>
            </a:r>
            <a:r>
              <a:rPr lang="en-US" sz="2400" dirty="0" err="1" smtClean="0"/>
              <a:t>uno</a:t>
            </a:r>
            <a:r>
              <a:rPr lang="en-US" sz="2400" dirty="0" smtClean="0"/>
              <a:t> </a:t>
            </a:r>
            <a:r>
              <a:rPr lang="en-US" sz="2400" dirty="0" err="1" smtClean="0"/>
              <a:t>degli</a:t>
            </a:r>
            <a:r>
              <a:rPr lang="en-US" sz="2400" dirty="0" smtClean="0"/>
              <a:t> </a:t>
            </a:r>
            <a:r>
              <a:rPr lang="en-US" sz="2400" dirty="0" err="1" smtClean="0"/>
              <a:t>ingredienti</a:t>
            </a:r>
            <a:r>
              <a:rPr lang="en-US" sz="2400" dirty="0" smtClean="0"/>
              <a:t> </a:t>
            </a:r>
            <a:r>
              <a:rPr lang="en-US" sz="2400" dirty="0" err="1" smtClean="0"/>
              <a:t>principali</a:t>
            </a:r>
            <a:r>
              <a:rPr lang="en-US" sz="2400" dirty="0" smtClean="0"/>
              <a:t> per </a:t>
            </a:r>
            <a:r>
              <a:rPr lang="en-US" sz="2400" dirty="0" err="1" smtClean="0"/>
              <a:t>dimostrare</a:t>
            </a:r>
            <a:r>
              <a:rPr lang="en-US" sz="2400" dirty="0" smtClean="0"/>
              <a:t> la </a:t>
            </a:r>
            <a:r>
              <a:rPr lang="en-US" sz="2400" dirty="0" err="1" smtClean="0"/>
              <a:t>utilizzabilita</a:t>
            </a:r>
            <a:r>
              <a:rPr lang="en-US" sz="2400" dirty="0" smtClean="0"/>
              <a:t>’ </a:t>
            </a:r>
            <a:r>
              <a:rPr lang="en-US" sz="2400" dirty="0" err="1" smtClean="0"/>
              <a:t>della</a:t>
            </a:r>
            <a:r>
              <a:rPr lang="en-US" sz="2400" dirty="0" smtClean="0"/>
              <a:t> </a:t>
            </a:r>
            <a:r>
              <a:rPr lang="en-US" sz="2400" dirty="0" err="1" smtClean="0"/>
              <a:t>lettura</a:t>
            </a:r>
            <a:r>
              <a:rPr lang="en-US" sz="2400" dirty="0" smtClean="0"/>
              <a:t> </a:t>
            </a:r>
            <a:r>
              <a:rPr lang="en-US" sz="2400" dirty="0" err="1" smtClean="0"/>
              <a:t>dei</a:t>
            </a:r>
            <a:r>
              <a:rPr lang="en-US" sz="2400" dirty="0" smtClean="0"/>
              <a:t> </a:t>
            </a:r>
            <a:r>
              <a:rPr lang="en-US" sz="2400" dirty="0" err="1" smtClean="0"/>
              <a:t>cristalli</a:t>
            </a:r>
            <a:r>
              <a:rPr lang="en-US" sz="2400" dirty="0" smtClean="0"/>
              <a:t> di </a:t>
            </a:r>
            <a:r>
              <a:rPr lang="en-US" sz="2400" dirty="0" err="1" smtClean="0"/>
              <a:t>CsI</a:t>
            </a:r>
            <a:r>
              <a:rPr lang="en-US" sz="2400" dirty="0" smtClean="0"/>
              <a:t> con APD.</a:t>
            </a:r>
          </a:p>
          <a:p>
            <a:pPr>
              <a:buNone/>
            </a:pPr>
            <a:r>
              <a:rPr lang="en-US" sz="2400" dirty="0" err="1" smtClean="0"/>
              <a:t>Quanto</a:t>
            </a:r>
            <a:r>
              <a:rPr lang="en-US" sz="2400" dirty="0" smtClean="0"/>
              <a:t> </a:t>
            </a:r>
            <a:r>
              <a:rPr lang="en-US" sz="2400" dirty="0" err="1" smtClean="0"/>
              <a:t>peggiorerebbe</a:t>
            </a:r>
            <a:r>
              <a:rPr lang="en-US" sz="2400" dirty="0" smtClean="0"/>
              <a:t> la </a:t>
            </a:r>
            <a:r>
              <a:rPr lang="en-US" sz="2400" dirty="0" err="1" smtClean="0"/>
              <a:t>risoluzione</a:t>
            </a:r>
            <a:r>
              <a:rPr lang="en-US" sz="2400" dirty="0" smtClean="0"/>
              <a:t> a </a:t>
            </a:r>
            <a:r>
              <a:rPr lang="en-US" sz="2400" dirty="0" err="1" smtClean="0"/>
              <a:t>bassa</a:t>
            </a:r>
            <a:r>
              <a:rPr lang="en-US" sz="2400" dirty="0" smtClean="0"/>
              <a:t> </a:t>
            </a:r>
            <a:r>
              <a:rPr lang="en-US" sz="2400" dirty="0" err="1" smtClean="0"/>
              <a:t>energia</a:t>
            </a:r>
            <a:r>
              <a:rPr lang="en-US" sz="2400" dirty="0" smtClean="0"/>
              <a:t> </a:t>
            </a:r>
            <a:r>
              <a:rPr lang="en-US" sz="2400" dirty="0" err="1" smtClean="0"/>
              <a:t>nel</a:t>
            </a:r>
            <a:r>
              <a:rPr lang="en-US" sz="2400" dirty="0" smtClean="0"/>
              <a:t> </a:t>
            </a:r>
            <a:r>
              <a:rPr lang="en-US" sz="2400" dirty="0" err="1" smtClean="0"/>
              <a:t>caso</a:t>
            </a:r>
            <a:r>
              <a:rPr lang="en-US" sz="2400" dirty="0" smtClean="0"/>
              <a:t> </a:t>
            </a:r>
            <a:r>
              <a:rPr lang="en-US" sz="2400" dirty="0" err="1" smtClean="0"/>
              <a:t>della</a:t>
            </a:r>
            <a:r>
              <a:rPr lang="en-US" sz="2400" dirty="0" smtClean="0"/>
              <a:t> </a:t>
            </a:r>
            <a:r>
              <a:rPr lang="en-US" sz="2400" dirty="0" err="1" smtClean="0"/>
              <a:t>lettura</a:t>
            </a:r>
            <a:r>
              <a:rPr lang="en-US" sz="2400" dirty="0" smtClean="0"/>
              <a:t> con APD </a:t>
            </a:r>
            <a:r>
              <a:rPr lang="en-US" sz="2400" dirty="0" err="1" smtClean="0"/>
              <a:t>dovra</a:t>
            </a:r>
            <a:r>
              <a:rPr lang="en-US" sz="2400" dirty="0" smtClean="0"/>
              <a:t>’ </a:t>
            </a:r>
            <a:r>
              <a:rPr lang="en-US" sz="2400" dirty="0" err="1" smtClean="0"/>
              <a:t>essere</a:t>
            </a:r>
            <a:r>
              <a:rPr lang="en-US" sz="2400" dirty="0" smtClean="0"/>
              <a:t> </a:t>
            </a:r>
            <a:r>
              <a:rPr lang="en-US" sz="2400" dirty="0" err="1" smtClean="0"/>
              <a:t>misurato</a:t>
            </a:r>
            <a:r>
              <a:rPr lang="en-US" sz="2400" dirty="0" smtClean="0"/>
              <a:t> con test-beam e/o con </a:t>
            </a:r>
            <a:r>
              <a:rPr lang="en-US" sz="2400" dirty="0" err="1" smtClean="0"/>
              <a:t>metodi</a:t>
            </a:r>
            <a:r>
              <a:rPr lang="en-US" sz="2400" dirty="0" smtClean="0"/>
              <a:t> </a:t>
            </a:r>
            <a:r>
              <a:rPr lang="en-US" sz="2400" dirty="0" err="1" smtClean="0"/>
              <a:t>alternativi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Se </a:t>
            </a:r>
            <a:r>
              <a:rPr lang="en-US" sz="2400" dirty="0" err="1" smtClean="0"/>
              <a:t>gli</a:t>
            </a:r>
            <a:r>
              <a:rPr lang="en-US" sz="2400" dirty="0" smtClean="0"/>
              <a:t> </a:t>
            </a:r>
            <a:r>
              <a:rPr lang="en-US" sz="2400" dirty="0" err="1" smtClean="0"/>
              <a:t>ultimi</a:t>
            </a:r>
            <a:r>
              <a:rPr lang="en-US" sz="2400" dirty="0" smtClean="0"/>
              <a:t> </a:t>
            </a:r>
            <a:r>
              <a:rPr lang="en-US" sz="2400" dirty="0" err="1" smtClean="0"/>
              <a:t>risultati</a:t>
            </a:r>
            <a:r>
              <a:rPr lang="en-US" sz="2400" dirty="0" smtClean="0"/>
              <a:t> </a:t>
            </a:r>
            <a:r>
              <a:rPr lang="en-US" sz="2400" dirty="0" err="1" smtClean="0"/>
              <a:t>delle</a:t>
            </a:r>
            <a:r>
              <a:rPr lang="en-US" sz="2400" dirty="0" smtClean="0"/>
              <a:t> </a:t>
            </a:r>
            <a:r>
              <a:rPr lang="en-US" sz="2400" dirty="0" err="1" smtClean="0"/>
              <a:t>simulazioni</a:t>
            </a:r>
            <a:r>
              <a:rPr lang="en-US" sz="2400" dirty="0" smtClean="0"/>
              <a:t> di Chris </a:t>
            </a:r>
            <a:r>
              <a:rPr lang="en-US" sz="2400" dirty="0" err="1" smtClean="0"/>
              <a:t>fossero</a:t>
            </a:r>
            <a:r>
              <a:rPr lang="en-US" sz="2400" dirty="0" smtClean="0"/>
              <a:t> </a:t>
            </a:r>
            <a:r>
              <a:rPr lang="en-US" sz="2400" dirty="0" err="1" smtClean="0"/>
              <a:t>confermati</a:t>
            </a:r>
            <a:r>
              <a:rPr lang="en-US" sz="2400" dirty="0" smtClean="0"/>
              <a:t> e </a:t>
            </a:r>
            <a:r>
              <a:rPr lang="en-US" sz="2400" dirty="0" err="1" smtClean="0"/>
              <a:t>si</a:t>
            </a:r>
            <a:r>
              <a:rPr lang="en-US" sz="2400" dirty="0" smtClean="0"/>
              <a:t> </a:t>
            </a:r>
            <a:r>
              <a:rPr lang="en-US" sz="2400" dirty="0" err="1" smtClean="0"/>
              <a:t>lavorasse</a:t>
            </a:r>
            <a:r>
              <a:rPr lang="en-US" sz="2400" dirty="0" smtClean="0"/>
              <a:t> con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i="1" dirty="0" err="1" smtClean="0"/>
              <a:t>vecchi</a:t>
            </a:r>
            <a:r>
              <a:rPr lang="en-US" sz="2400" dirty="0" smtClean="0"/>
              <a:t> </a:t>
            </a:r>
            <a:r>
              <a:rPr lang="en-US" sz="2400" dirty="0" err="1" smtClean="0"/>
              <a:t>cristalli</a:t>
            </a:r>
            <a:r>
              <a:rPr lang="en-US" sz="2400" dirty="0" smtClean="0"/>
              <a:t> , </a:t>
            </a:r>
            <a:r>
              <a:rPr lang="en-US" sz="2400" dirty="0" err="1" smtClean="0"/>
              <a:t>il</a:t>
            </a:r>
            <a:r>
              <a:rPr lang="en-US" sz="2400" dirty="0" smtClean="0"/>
              <a:t> </a:t>
            </a:r>
            <a:r>
              <a:rPr lang="en-US" sz="2400" dirty="0" err="1" smtClean="0"/>
              <a:t>termine</a:t>
            </a:r>
            <a:r>
              <a:rPr lang="en-US" sz="2400" dirty="0" smtClean="0"/>
              <a:t> di pile-up </a:t>
            </a:r>
            <a:r>
              <a:rPr lang="en-US" sz="2400" dirty="0" err="1" smtClean="0"/>
              <a:t>dominerebbe</a:t>
            </a:r>
            <a:r>
              <a:rPr lang="en-US" sz="2400" dirty="0" smtClean="0"/>
              <a:t> e la </a:t>
            </a:r>
            <a:r>
              <a:rPr lang="en-US" sz="2400" dirty="0" err="1" smtClean="0"/>
              <a:t>risoluzione</a:t>
            </a:r>
            <a:r>
              <a:rPr lang="en-US" sz="2400" dirty="0" smtClean="0"/>
              <a:t> a 100 </a:t>
            </a:r>
            <a:r>
              <a:rPr lang="en-US" sz="2400" dirty="0" err="1" smtClean="0"/>
              <a:t>MeV</a:t>
            </a:r>
            <a:r>
              <a:rPr lang="en-US" sz="2400" dirty="0" smtClean="0"/>
              <a:t> </a:t>
            </a:r>
            <a:r>
              <a:rPr lang="en-US" sz="2400" dirty="0" err="1" smtClean="0"/>
              <a:t>sarebbe</a:t>
            </a:r>
            <a:r>
              <a:rPr lang="en-US" sz="2400" dirty="0" smtClean="0"/>
              <a:t> </a:t>
            </a:r>
            <a:r>
              <a:rPr lang="en-US" sz="2400" dirty="0" err="1" smtClean="0"/>
              <a:t>comunque</a:t>
            </a:r>
            <a:r>
              <a:rPr lang="en-US" sz="2400" dirty="0" smtClean="0"/>
              <a:t> </a:t>
            </a:r>
            <a:r>
              <a:rPr lang="en-US" sz="2400" dirty="0" err="1" smtClean="0"/>
              <a:t>dell’ordine</a:t>
            </a:r>
            <a:r>
              <a:rPr lang="en-US" sz="2400" dirty="0" smtClean="0"/>
              <a:t> del 10%.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Marcello Piccolo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lle2_25_2_2014">
  <a:themeElements>
    <a:clrScheme name="">
      <a:dk1>
        <a:srgbClr val="0000FF"/>
      </a:dk1>
      <a:lt1>
        <a:srgbClr val="F6FBFE"/>
      </a:lt1>
      <a:dk2>
        <a:srgbClr val="CC00CC"/>
      </a:dk2>
      <a:lt2>
        <a:srgbClr val="001932"/>
      </a:lt2>
      <a:accent1>
        <a:srgbClr val="CCFFFF"/>
      </a:accent1>
      <a:accent2>
        <a:srgbClr val="01B0FF"/>
      </a:accent2>
      <a:accent3>
        <a:srgbClr val="FAFDFE"/>
      </a:accent3>
      <a:accent4>
        <a:srgbClr val="0000DA"/>
      </a:accent4>
      <a:accent5>
        <a:srgbClr val="E2FFFF"/>
      </a:accent5>
      <a:accent6>
        <a:srgbClr val="019FE7"/>
      </a:accent6>
      <a:hlink>
        <a:srgbClr val="6666FF"/>
      </a:hlink>
      <a:folHlink>
        <a:srgbClr val="1C6D9A"/>
      </a:folHlink>
    </a:clrScheme>
    <a:fontScheme name="high voltage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75000"/>
          <a:buFont typeface="Monotype Sorts" pitchFamily="2" charset="2"/>
          <a:buChar char="b"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75000"/>
          <a:buFont typeface="Monotype Sorts" pitchFamily="2" charset="2"/>
          <a:buChar char="b"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high voltage 1">
        <a:dk1>
          <a:srgbClr val="001932"/>
        </a:dk1>
        <a:lt1>
          <a:srgbClr val="FFFFFF"/>
        </a:lt1>
        <a:dk2>
          <a:srgbClr val="2181B7"/>
        </a:dk2>
        <a:lt2>
          <a:srgbClr val="CCFFFF"/>
        </a:lt2>
        <a:accent1>
          <a:srgbClr val="99FFCC"/>
        </a:accent1>
        <a:accent2>
          <a:srgbClr val="01B0FF"/>
        </a:accent2>
        <a:accent3>
          <a:srgbClr val="ABC1D8"/>
        </a:accent3>
        <a:accent4>
          <a:srgbClr val="DADADA"/>
        </a:accent4>
        <a:accent5>
          <a:srgbClr val="CAFFE2"/>
        </a:accent5>
        <a:accent6>
          <a:srgbClr val="019FE7"/>
        </a:accent6>
        <a:hlink>
          <a:srgbClr val="6666FF"/>
        </a:hlink>
        <a:folHlink>
          <a:srgbClr val="1C6D9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gh voltage 2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666699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B9B9E7"/>
        </a:accent6>
        <a:hlink>
          <a:srgbClr val="CC00C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4">
        <a:dk1>
          <a:srgbClr val="000000"/>
        </a:dk1>
        <a:lt1>
          <a:srgbClr val="FFFFCC"/>
        </a:lt1>
        <a:dk2>
          <a:srgbClr val="FF6600"/>
        </a:dk2>
        <a:lt2>
          <a:srgbClr val="333300"/>
        </a:lt2>
        <a:accent1>
          <a:srgbClr val="800000"/>
        </a:accent1>
        <a:accent2>
          <a:srgbClr val="CC6600"/>
        </a:accent2>
        <a:accent3>
          <a:srgbClr val="FFFFE2"/>
        </a:accent3>
        <a:accent4>
          <a:srgbClr val="000000"/>
        </a:accent4>
        <a:accent5>
          <a:srgbClr val="C0AAAA"/>
        </a:accent5>
        <a:accent6>
          <a:srgbClr val="B95C00"/>
        </a:accent6>
        <a:hlink>
          <a:srgbClr val="8080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5">
        <a:dk1>
          <a:srgbClr val="1C3956"/>
        </a:dk1>
        <a:lt1>
          <a:srgbClr val="FFFFFF"/>
        </a:lt1>
        <a:dk2>
          <a:srgbClr val="003366"/>
        </a:dk2>
        <a:lt2>
          <a:srgbClr val="DDDDDD"/>
        </a:lt2>
        <a:accent1>
          <a:srgbClr val="3D7CBB"/>
        </a:accent1>
        <a:accent2>
          <a:srgbClr val="00152A"/>
        </a:accent2>
        <a:accent3>
          <a:srgbClr val="AAADB8"/>
        </a:accent3>
        <a:accent4>
          <a:srgbClr val="DADADA"/>
        </a:accent4>
        <a:accent5>
          <a:srgbClr val="AFBFDA"/>
        </a:accent5>
        <a:accent6>
          <a:srgbClr val="001225"/>
        </a:accent6>
        <a:hlink>
          <a:srgbClr val="33CCCC"/>
        </a:hlink>
        <a:folHlink>
          <a:srgbClr val="96B9D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gh voltage 6">
        <a:dk1>
          <a:srgbClr val="000000"/>
        </a:dk1>
        <a:lt1>
          <a:srgbClr val="FFFFFF"/>
        </a:lt1>
        <a:dk2>
          <a:srgbClr val="440044"/>
        </a:dk2>
        <a:lt2>
          <a:srgbClr val="491D49"/>
        </a:lt2>
        <a:accent1>
          <a:srgbClr val="9D9DBD"/>
        </a:accent1>
        <a:accent2>
          <a:srgbClr val="14213C"/>
        </a:accent2>
        <a:accent3>
          <a:srgbClr val="FFFFFF"/>
        </a:accent3>
        <a:accent4>
          <a:srgbClr val="000000"/>
        </a:accent4>
        <a:accent5>
          <a:srgbClr val="CCCCDB"/>
        </a:accent5>
        <a:accent6>
          <a:srgbClr val="111D35"/>
        </a:accent6>
        <a:hlink>
          <a:srgbClr val="666699"/>
        </a:hlink>
        <a:folHlink>
          <a:srgbClr val="DBDBF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7">
        <a:dk1>
          <a:srgbClr val="000000"/>
        </a:dk1>
        <a:lt1>
          <a:srgbClr val="FFFFFF"/>
        </a:lt1>
        <a:dk2>
          <a:srgbClr val="000000"/>
        </a:dk2>
        <a:lt2>
          <a:srgbClr val="001A00"/>
        </a:lt2>
        <a:accent1>
          <a:srgbClr val="339966"/>
        </a:accent1>
        <a:accent2>
          <a:srgbClr val="003300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002D00"/>
        </a:accent6>
        <a:hlink>
          <a:srgbClr val="FF9933"/>
        </a:hlink>
        <a:folHlink>
          <a:srgbClr val="AFE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8">
        <a:dk1>
          <a:srgbClr val="000000"/>
        </a:dk1>
        <a:lt1>
          <a:srgbClr val="FFFFFF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D60093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C20085"/>
        </a:accent6>
        <a:hlink>
          <a:srgbClr val="9966FF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gh voltage 9">
        <a:dk1>
          <a:srgbClr val="0000FF"/>
        </a:dk1>
        <a:lt1>
          <a:srgbClr val="E6F4FC"/>
        </a:lt1>
        <a:dk2>
          <a:srgbClr val="CC00CC"/>
        </a:dk2>
        <a:lt2>
          <a:srgbClr val="001932"/>
        </a:lt2>
        <a:accent1>
          <a:srgbClr val="FBFFFF"/>
        </a:accent1>
        <a:accent2>
          <a:srgbClr val="01B0FF"/>
        </a:accent2>
        <a:accent3>
          <a:srgbClr val="F0F8FD"/>
        </a:accent3>
        <a:accent4>
          <a:srgbClr val="0000DA"/>
        </a:accent4>
        <a:accent5>
          <a:srgbClr val="FDFFFF"/>
        </a:accent5>
        <a:accent6>
          <a:srgbClr val="019FE7"/>
        </a:accent6>
        <a:hlink>
          <a:srgbClr val="6666FF"/>
        </a:hlink>
        <a:folHlink>
          <a:srgbClr val="1C6D9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FF"/>
    </a:dk1>
    <a:lt1>
      <a:srgbClr val="E6F4FC"/>
    </a:lt1>
    <a:dk2>
      <a:srgbClr val="CC00CC"/>
    </a:dk2>
    <a:lt2>
      <a:srgbClr val="001932"/>
    </a:lt2>
    <a:accent1>
      <a:srgbClr val="F0FCFE"/>
    </a:accent1>
    <a:accent2>
      <a:srgbClr val="01B0FF"/>
    </a:accent2>
    <a:accent3>
      <a:srgbClr val="F0F8FD"/>
    </a:accent3>
    <a:accent4>
      <a:srgbClr val="0000DA"/>
    </a:accent4>
    <a:accent5>
      <a:srgbClr val="F6FDFE"/>
    </a:accent5>
    <a:accent6>
      <a:srgbClr val="019FE7"/>
    </a:accent6>
    <a:hlink>
      <a:srgbClr val="6666FF"/>
    </a:hlink>
    <a:folHlink>
      <a:srgbClr val="1C6D9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belle2_25_2_2014</Template>
  <TotalTime>1345</TotalTime>
  <Words>404</Words>
  <Application>Microsoft Office PowerPoint</Application>
  <PresentationFormat>Letter Paper (8.5x11 in)</PresentationFormat>
  <Paragraphs>49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Comic Sans MS</vt:lpstr>
      <vt:lpstr>Tahoma</vt:lpstr>
      <vt:lpstr>Monotype Sorts</vt:lpstr>
      <vt:lpstr>Arial Narrow</vt:lpstr>
      <vt:lpstr>Wingdings</vt:lpstr>
      <vt:lpstr>Symbol</vt:lpstr>
      <vt:lpstr>Impact</vt:lpstr>
      <vt:lpstr>Times New Roman</vt:lpstr>
      <vt:lpstr>belle2_25_2_2014</vt:lpstr>
      <vt:lpstr>Acrobat Document</vt:lpstr>
      <vt:lpstr>E dopo l’ENE ?</vt:lpstr>
      <vt:lpstr>Che resta da fare</vt:lpstr>
      <vt:lpstr>Questo e’ il risultato di Febbraio da Chris</vt:lpstr>
      <vt:lpstr>Ed in funzione del pile-up</vt:lpstr>
      <vt:lpstr>Risoluzione per un fotone da 100 MeV</vt:lpstr>
      <vt:lpstr>Qualche misura (molto preliminare)</vt:lpstr>
      <vt:lpstr>Conclusioni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misura dei primari (al fotocatodo)</dc:title>
  <dc:creator>mxp</dc:creator>
  <cp:lastModifiedBy>mxp</cp:lastModifiedBy>
  <cp:revision>4</cp:revision>
  <cp:lastPrinted>1999-04-27T21:45:42Z</cp:lastPrinted>
  <dcterms:created xsi:type="dcterms:W3CDTF">2014-06-09T08:02:55Z</dcterms:created>
  <dcterms:modified xsi:type="dcterms:W3CDTF">2014-06-11T21:22:41Z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D:\mxp'sTalks\lincoll</vt:lpwstr>
  </property>
</Properties>
</file>