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7" r:id="rId2"/>
    <p:sldId id="326" r:id="rId3"/>
    <p:sldId id="322" r:id="rId4"/>
    <p:sldId id="321" r:id="rId5"/>
    <p:sldId id="323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9" autoAdjust="0"/>
    <p:restoredTop sz="95046" autoAdjust="0"/>
  </p:normalViewPr>
  <p:slideViewPr>
    <p:cSldViewPr snapToGrid="0" snapToObjects="1">
      <p:cViewPr>
        <p:scale>
          <a:sx n="100" d="100"/>
          <a:sy n="100" d="100"/>
        </p:scale>
        <p:origin x="-800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1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285D-3FDF-E040-A6F9-810518EA13FF}" type="datetimeFigureOut">
              <a:rPr lang="it-IT" smtClean="0"/>
              <a:t>16/06/14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E8283-852B-064D-B291-429576C7E96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278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5C5C-697E-0045-8599-00C1DB39FA0C}" type="datetimeFigureOut">
              <a:rPr lang="it-IT" smtClean="0"/>
              <a:t>16/06/14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BAD89-A24A-314C-9217-CBEE4962B6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08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29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922" y="47338"/>
            <a:ext cx="3573872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922" y="47338"/>
            <a:ext cx="3573872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1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4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922" y="47338"/>
            <a:ext cx="3573872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8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922" y="47338"/>
            <a:ext cx="357387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15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922" y="47338"/>
            <a:ext cx="3573872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01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85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21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30703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70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03024" y="6356350"/>
            <a:ext cx="583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00000"/>
                </a:solidFill>
                <a:latin typeface="Times"/>
                <a:cs typeface="Times"/>
              </a:defRPr>
            </a:lvl1pPr>
          </a:lstStyle>
          <a:p>
            <a:fld id="{4BA62119-0935-A845-AAB8-E04DC0058A8A}" type="slidenum">
              <a:rPr lang="it-IT" smtClean="0"/>
              <a:pPr/>
              <a:t>‹n.›</a:t>
            </a:fld>
            <a:endParaRPr lang="it-IT" dirty="0"/>
          </a:p>
        </p:txBody>
      </p:sp>
      <p:pic>
        <p:nvPicPr>
          <p:cNvPr id="8" name="Immagine 7" descr="Logo Aisha by Franc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5" y="47338"/>
            <a:ext cx="1377742" cy="966248"/>
          </a:xfrm>
          <a:prstGeom prst="rect">
            <a:avLst/>
          </a:prstGeom>
        </p:spPr>
      </p:pic>
      <p:pic>
        <p:nvPicPr>
          <p:cNvPr id="11" name="Immagine 7" descr="INFN_traparente_LNS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8" y="106363"/>
            <a:ext cx="976505" cy="97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61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700" y="1993901"/>
            <a:ext cx="7823200" cy="774699"/>
          </a:xfrm>
        </p:spPr>
        <p:txBody>
          <a:bodyPr>
            <a:normAutofit lnSpcReduction="10000"/>
          </a:bodyPr>
          <a:lstStyle/>
          <a:p>
            <a:pPr algn="just" eaLnBrk="0" hangingPunct="0">
              <a:spcAft>
                <a:spcPts val="600"/>
              </a:spcAft>
              <a:buFontTx/>
              <a:buChar char="•"/>
            </a:pPr>
            <a:r>
              <a:rPr kumimoji="1" lang="it-IT" sz="2400" b="1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Installazione e test preliminari </a:t>
            </a:r>
            <a:r>
              <a:rPr kumimoji="1" lang="it-IT" sz="12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a Catania o </a:t>
            </a:r>
            <a:r>
              <a:rPr kumimoji="1" lang="it-IT" sz="24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direttamente a </a:t>
            </a:r>
            <a:r>
              <a:rPr kumimoji="1" lang="it-IT" sz="24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Pavia. </a:t>
            </a:r>
            <a:endParaRPr kumimoji="1" lang="it-IT" sz="2400" dirty="0" smtClean="0">
              <a:solidFill>
                <a:srgbClr val="2D2D8A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2C6E-6399-4B44-A230-97C38F63ACDD}" type="slidenum">
              <a:rPr lang="it-IT" smtClean="0"/>
              <a:t>1</a:t>
            </a:fld>
            <a:endParaRPr lang="it-IT"/>
          </a:p>
        </p:txBody>
      </p:sp>
      <p:sp>
        <p:nvSpPr>
          <p:cNvPr id="6" name="Titolo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700">
                <a:solidFill>
                  <a:schemeClr val="tx1"/>
                </a:solidFill>
                <a:latin typeface="Lucida Sans Unicode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pPr algn="ctr"/>
            <a:r>
              <a:rPr lang="it-IT" sz="2800" b="1" dirty="0" err="1" smtClean="0">
                <a:solidFill>
                  <a:srgbClr val="800000"/>
                </a:solidFill>
                <a:latin typeface="Times New Roman" charset="0"/>
              </a:rPr>
              <a:t>AISHa</a:t>
            </a:r>
            <a:r>
              <a:rPr lang="it-IT" sz="2800" b="1" dirty="0" smtClean="0">
                <a:solidFill>
                  <a:srgbClr val="800000"/>
                </a:solidFill>
                <a:latin typeface="Times New Roman" charset="0"/>
              </a:rPr>
              <a:t> 2</a:t>
            </a:r>
          </a:p>
          <a:p>
            <a:pPr algn="ctr"/>
            <a:r>
              <a:rPr lang="it-IT" sz="2800" b="1" dirty="0" smtClean="0">
                <a:solidFill>
                  <a:srgbClr val="800000"/>
                </a:solidFill>
                <a:latin typeface="Times New Roman" charset="0"/>
              </a:rPr>
              <a:t>prospettive</a:t>
            </a:r>
            <a:endParaRPr kumimoji="1" lang="it-IT" sz="2800" dirty="0">
              <a:solidFill>
                <a:srgbClr val="800000"/>
              </a:solidFill>
              <a:latin typeface="Times New Roman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1500" y="4844197"/>
            <a:ext cx="72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kumimoji="1" lang="it-IT" sz="2400" b="1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Modalità e tempi di </a:t>
            </a:r>
            <a:r>
              <a:rPr kumimoji="1" lang="it-IT" sz="2400" b="1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realizzazione ?</a:t>
            </a:r>
            <a:endParaRPr kumimoji="1" lang="it-IT" sz="2400" dirty="0">
              <a:solidFill>
                <a:srgbClr val="2D2D8A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0700" y="2946400"/>
            <a:ext cx="7531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Aft>
                <a:spcPts val="600"/>
              </a:spcAft>
              <a:buFontTx/>
              <a:buChar char="•"/>
            </a:pPr>
            <a:r>
              <a:rPr kumimoji="1" lang="it-IT" sz="2400" b="1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   </a:t>
            </a:r>
            <a:r>
              <a:rPr kumimoji="1" lang="it-IT" sz="2400" b="1" dirty="0" err="1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Commissioning</a:t>
            </a:r>
            <a:r>
              <a:rPr kumimoji="1" lang="it-IT" b="1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 </a:t>
            </a:r>
            <a:r>
              <a:rPr kumimoji="1" lang="it-IT" sz="2000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del sistema completo </a:t>
            </a:r>
            <a:r>
              <a:rPr kumimoji="1" lang="it-IT" sz="20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al CNAO o al limite </a:t>
            </a:r>
            <a:r>
              <a:rPr kumimoji="1" lang="it-IT" sz="20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in </a:t>
            </a:r>
            <a:r>
              <a:rPr kumimoji="1" lang="it-IT" sz="20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Via </a:t>
            </a:r>
            <a:r>
              <a:rPr kumimoji="1" lang="it-IT" sz="2000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Ferrata</a:t>
            </a:r>
            <a:r>
              <a:rPr kumimoji="1" lang="it-IT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.</a:t>
            </a:r>
            <a:endParaRPr kumimoji="1" lang="it-IT" dirty="0">
              <a:solidFill>
                <a:srgbClr val="2D2D8A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533400" y="3721101"/>
            <a:ext cx="7950200" cy="965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hangingPunct="0">
              <a:spcAft>
                <a:spcPts val="600"/>
              </a:spcAft>
              <a:buFontTx/>
              <a:buChar char="•"/>
            </a:pPr>
            <a:r>
              <a:rPr kumimoji="1" lang="it-IT" sz="2600" b="1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Installazione e </a:t>
            </a:r>
            <a:r>
              <a:rPr kumimoji="1" lang="it-IT" sz="2600" b="1" dirty="0" err="1">
                <a:solidFill>
                  <a:srgbClr val="2D2D8A"/>
                </a:solidFill>
                <a:latin typeface="Times New Roman" charset="0"/>
                <a:cs typeface="Times New Roman" charset="0"/>
              </a:rPr>
              <a:t>commissioning</a:t>
            </a:r>
            <a:r>
              <a:rPr kumimoji="1" lang="it-IT" sz="2600" b="1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 </a:t>
            </a:r>
            <a:r>
              <a:rPr kumimoji="1" lang="it-IT" sz="2200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in sala Sincrotrone in </a:t>
            </a:r>
            <a:r>
              <a:rPr kumimoji="1" lang="it-IT" sz="2200" dirty="0" smtClean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più </a:t>
            </a:r>
            <a:r>
              <a:rPr kumimoji="1" lang="it-IT" sz="2200" dirty="0">
                <a:solidFill>
                  <a:srgbClr val="2D2D8A"/>
                </a:solidFill>
                <a:latin typeface="Times New Roman" charset="0"/>
                <a:cs typeface="Times New Roman" charset="0"/>
              </a:rPr>
              <a:t>fasi successive, minimizzando, ma, ovviamente non annullando, l’impatto con le normali operazioni di trattamento dei pazienti.</a:t>
            </a:r>
            <a:endParaRPr kumimoji="1" lang="it-IT" sz="2200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9600" y="5562600"/>
            <a:ext cx="7976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it-IT" sz="28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Dipenderanno </a:t>
            </a:r>
            <a:r>
              <a:rPr kumimoji="1" lang="it-IT" sz="28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dagli accordi tra il CNAO e l’INFN.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49500" y="1253838"/>
            <a:ext cx="4185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it-IT" sz="28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Sarà una copia di </a:t>
            </a:r>
            <a:r>
              <a:rPr kumimoji="1" lang="it-IT" sz="2800" b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AISha</a:t>
            </a:r>
            <a:r>
              <a:rPr kumimoji="1" lang="it-IT" sz="28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1 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3" grpId="0"/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fld id="{68278B4C-EE2B-014F-8755-57BC058999C4}" type="slidenum">
              <a:rPr lang="it-IT" sz="1000">
                <a:latin typeface="Verdana" charset="0"/>
              </a:rPr>
              <a:pPr/>
              <a:t>2</a:t>
            </a:fld>
            <a:endParaRPr lang="it-IT" sz="1000">
              <a:latin typeface="Verdana" charset="0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>
                <a:solidFill>
                  <a:srgbClr val="800000"/>
                </a:solidFill>
                <a:latin typeface="Times New Roman" charset="0"/>
                <a:ea typeface="+mj-ea"/>
              </a:rPr>
              <a:t>AISHa2 Budget</a:t>
            </a:r>
            <a:endParaRPr lang="it-IT" sz="3200" dirty="0">
              <a:solidFill>
                <a:srgbClr val="800000"/>
              </a:solidFill>
              <a:ea typeface="+mj-ea"/>
            </a:endParaRPr>
          </a:p>
        </p:txBody>
      </p:sp>
      <p:sp>
        <p:nvSpPr>
          <p:cNvPr id="27652" name="CasellaDiTesto 1"/>
          <p:cNvSpPr txBox="1">
            <a:spLocks noChangeArrowheads="1"/>
          </p:cNvSpPr>
          <p:nvPr/>
        </p:nvSpPr>
        <p:spPr bwMode="auto">
          <a:xfrm>
            <a:off x="8974138" y="1066800"/>
            <a:ext cx="185737" cy="369888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>
                <a:solidFill>
                  <a:schemeClr val="tx1"/>
                </a:solidFill>
                <a:latin typeface="Lucida Sans Unicode" charset="0"/>
                <a:ea typeface="ＭＳ Ｐゴシック" charset="0"/>
              </a:defRPr>
            </a:lvl9pPr>
          </a:lstStyle>
          <a:p>
            <a:endParaRPr lang="it-IT" sz="2400">
              <a:latin typeface="Verdan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850" y="1882775"/>
            <a:ext cx="8674169" cy="3477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it-IT" sz="2000" dirty="0" err="1" smtClean="0"/>
              <a:t>Superconducting</a:t>
            </a:r>
            <a:r>
              <a:rPr lang="it-IT" sz="2000" dirty="0" smtClean="0"/>
              <a:t>  </a:t>
            </a:r>
            <a:r>
              <a:rPr lang="it-IT" sz="2000" dirty="0" err="1" smtClean="0"/>
              <a:t>magnetic</a:t>
            </a:r>
            <a:r>
              <a:rPr lang="it-IT" sz="2000" dirty="0" smtClean="0"/>
              <a:t> </a:t>
            </a:r>
            <a:r>
              <a:rPr lang="it-IT" sz="2000" dirty="0" err="1" smtClean="0"/>
              <a:t>system</a:t>
            </a:r>
            <a:r>
              <a:rPr lang="it-IT" sz="2000" dirty="0" smtClean="0"/>
              <a:t> and </a:t>
            </a:r>
            <a:r>
              <a:rPr lang="it-IT" sz="2000" dirty="0" err="1" smtClean="0"/>
              <a:t>ancillaries</a:t>
            </a:r>
            <a:r>
              <a:rPr lang="it-IT" sz="2000" dirty="0" smtClean="0"/>
              <a:t>	325 k€+IVA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dirty="0" err="1" smtClean="0"/>
              <a:t>Permanent</a:t>
            </a:r>
            <a:r>
              <a:rPr lang="it-IT" sz="2000" dirty="0" smtClean="0"/>
              <a:t> </a:t>
            </a:r>
            <a:r>
              <a:rPr lang="it-IT" sz="2000" dirty="0" err="1" smtClean="0"/>
              <a:t>magnet</a:t>
            </a:r>
            <a:r>
              <a:rPr lang="it-IT" sz="2000" dirty="0" smtClean="0"/>
              <a:t> </a:t>
            </a:r>
            <a:r>
              <a:rPr lang="it-IT" sz="2000" dirty="0" err="1" smtClean="0"/>
              <a:t>hexapole</a:t>
            </a:r>
            <a:r>
              <a:rPr lang="it-IT" sz="2000" dirty="0" smtClean="0"/>
              <a:t>							160 k€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dirty="0" smtClean="0"/>
              <a:t>Source Body (</a:t>
            </a:r>
            <a:r>
              <a:rPr lang="it-IT" sz="2000" dirty="0" err="1" smtClean="0"/>
              <a:t>Injection</a:t>
            </a:r>
            <a:r>
              <a:rPr lang="it-IT" sz="2000" dirty="0" smtClean="0"/>
              <a:t>, </a:t>
            </a:r>
            <a:r>
              <a:rPr lang="it-IT" sz="2000" dirty="0" err="1" smtClean="0"/>
              <a:t>chamber</a:t>
            </a:r>
            <a:r>
              <a:rPr lang="it-IT" sz="2000" dirty="0" smtClean="0"/>
              <a:t>, </a:t>
            </a:r>
            <a:r>
              <a:rPr lang="it-IT" sz="2000" dirty="0" err="1" smtClean="0"/>
              <a:t>ectraction</a:t>
            </a:r>
            <a:r>
              <a:rPr lang="it-IT" sz="2000" dirty="0" smtClean="0"/>
              <a:t>,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)	N.D.</a:t>
            </a:r>
          </a:p>
          <a:p>
            <a:pPr eaLnBrk="1" hangingPunct="1"/>
            <a:r>
              <a:rPr lang="it-IT" sz="2000" dirty="0" smtClean="0"/>
              <a:t>                                                        </a:t>
            </a:r>
          </a:p>
          <a:p>
            <a:pPr eaLnBrk="1" hangingPunct="1"/>
            <a:r>
              <a:rPr lang="it-IT" sz="2000" dirty="0" smtClean="0"/>
              <a:t>																</a:t>
            </a:r>
            <a:r>
              <a:rPr lang="it-IT" sz="2000" b="1" dirty="0" smtClean="0"/>
              <a:t>590 k€</a:t>
            </a:r>
          </a:p>
          <a:p>
            <a:pPr eaLnBrk="1" hangingPunct="1"/>
            <a:endParaRPr lang="it-IT" sz="2000" b="1" dirty="0" smtClean="0"/>
          </a:p>
          <a:p>
            <a:pPr eaLnBrk="1" hangingPunct="1">
              <a:buFont typeface="Arial" charset="0"/>
              <a:buChar char="•"/>
            </a:pPr>
            <a:r>
              <a:rPr lang="it-IT" sz="2000" dirty="0" smtClean="0"/>
              <a:t>Missioni													10 k€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dirty="0" smtClean="0"/>
              <a:t>Assegno di ricerca										46 k€</a:t>
            </a:r>
            <a:endParaRPr lang="it-IT" sz="2000" dirty="0"/>
          </a:p>
          <a:p>
            <a:pPr eaLnBrk="1" hangingPunct="1"/>
            <a:r>
              <a:rPr lang="it-IT" sz="2000" dirty="0"/>
              <a:t>                                                        </a:t>
            </a:r>
          </a:p>
          <a:p>
            <a:pPr eaLnBrk="1" hangingPunct="1"/>
            <a:r>
              <a:rPr lang="it-IT" sz="2000" dirty="0"/>
              <a:t>						</a:t>
            </a:r>
            <a:r>
              <a:rPr lang="it-IT" sz="2000" b="1" dirty="0" smtClean="0"/>
              <a:t>TOTAL          646 k</a:t>
            </a:r>
            <a:r>
              <a:rPr lang="it-IT" sz="2000" b="1" dirty="0"/>
              <a:t>€</a:t>
            </a:r>
          </a:p>
          <a:p>
            <a:pPr eaLnBrk="1" hangingPunct="1"/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84792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08843"/>
              </p:ext>
            </p:extLst>
          </p:nvPr>
        </p:nvGraphicFramePr>
        <p:xfrm>
          <a:off x="533400" y="347980"/>
          <a:ext cx="8178799" cy="5064759"/>
        </p:xfrm>
        <a:graphic>
          <a:graphicData uri="http://schemas.openxmlformats.org/drawingml/2006/table">
            <a:tbl>
              <a:tblPr/>
              <a:tblGrid>
                <a:gridCol w="3884929"/>
                <a:gridCol w="715645"/>
                <a:gridCol w="715645"/>
                <a:gridCol w="715645"/>
                <a:gridCol w="715645"/>
                <a:gridCol w="715645"/>
                <a:gridCol w="715645"/>
              </a:tblGrid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AISHA 2 - CNAO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Ordine magneti SC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Costruzione magneti SC utilizzando progetto AISHA1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magneti e assemblaggio con PM e corpo sorgente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Ordine magneti PM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Costruzione magneti PM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Misure magnetiche PM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Ordine componenti sistema RF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Consegna componenti RF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su dummy load (shorter)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Ordine camera del plasma e altri comp. Meccanici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Costruzione camera e meccanica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Costruzione forno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iniezione gas e altre ancillaries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Alimentatori bobine SC e alim. HV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Costruzione sistema di estrazione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Ordini per lavori testbench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Preparazione area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 system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LEBT (t.b.c.)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Diagnostica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Tests finali e caratterizzazione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1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nza tito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2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3700" y="1028700"/>
            <a:ext cx="84200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dirty="0" smtClean="0">
              <a:solidFill>
                <a:srgbClr val="FF0000"/>
              </a:solidFill>
            </a:endParaRPr>
          </a:p>
          <a:p>
            <a:endParaRPr lang="it-IT" sz="2000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Criticità</a:t>
            </a:r>
            <a:r>
              <a:rPr lang="it-IT" sz="2000" dirty="0" smtClean="0"/>
              <a:t>: personale LNS deve seguire AISHA-1 e PS-ESS simultaneamente nel 2014.</a:t>
            </a:r>
          </a:p>
          <a:p>
            <a:endParaRPr lang="it-IT" sz="2000" dirty="0"/>
          </a:p>
          <a:p>
            <a:r>
              <a:rPr lang="it-IT" sz="2000" dirty="0" smtClean="0"/>
              <a:t>Ordinare i componenti di AISHA-2 in simultanea potrebbe portare </a:t>
            </a:r>
            <a:r>
              <a:rPr lang="it-IT" sz="2000" b="1" dirty="0" smtClean="0">
                <a:solidFill>
                  <a:srgbClr val="FF0000"/>
                </a:solidFill>
              </a:rPr>
              <a:t>risparmi</a:t>
            </a:r>
            <a:r>
              <a:rPr lang="it-IT" sz="2000" dirty="0" smtClean="0"/>
              <a:t> dell’ordine del 10-20% sui costi e </a:t>
            </a:r>
            <a:r>
              <a:rPr lang="it-IT" sz="2000" b="1" dirty="0" smtClean="0">
                <a:solidFill>
                  <a:srgbClr val="FF0000"/>
                </a:solidFill>
              </a:rPr>
              <a:t>tempi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nettamente più brevi.</a:t>
            </a:r>
          </a:p>
          <a:p>
            <a:endParaRPr lang="it-IT" sz="2000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La costruzione di una seconda sorgente AISHA a partire da un disegno AISHA-1 esecutivo e completo nei dettagli prenderà 18-20 mesi</a:t>
            </a:r>
          </a:p>
          <a:p>
            <a:endParaRPr lang="it-IT" sz="2000" dirty="0" smtClean="0"/>
          </a:p>
          <a:p>
            <a:r>
              <a:rPr lang="it-IT" sz="2000" dirty="0" smtClean="0"/>
              <a:t>In ogni caso </a:t>
            </a:r>
            <a:r>
              <a:rPr lang="it-IT" sz="2000" b="1" dirty="0" smtClean="0">
                <a:solidFill>
                  <a:srgbClr val="FF0000"/>
                </a:solidFill>
              </a:rPr>
              <a:t>l’installazione al CNAO</a:t>
            </a:r>
            <a:r>
              <a:rPr lang="it-IT" sz="2000" dirty="0" smtClean="0"/>
              <a:t> difficilmente potrà essere fatta prima della fine del </a:t>
            </a:r>
            <a:r>
              <a:rPr lang="it-IT" sz="2000" dirty="0" smtClean="0"/>
              <a:t>2016.</a:t>
            </a:r>
            <a:endParaRPr lang="it-IT" sz="2000" dirty="0"/>
          </a:p>
          <a:p>
            <a:endParaRPr lang="it-IT" sz="2000" dirty="0" smtClean="0"/>
          </a:p>
          <a:p>
            <a:r>
              <a:rPr lang="it-IT" sz="2000" b="1" dirty="0" smtClean="0">
                <a:solidFill>
                  <a:srgbClr val="FF0000"/>
                </a:solidFill>
              </a:rPr>
              <a:t>Va definito</a:t>
            </a:r>
            <a:r>
              <a:rPr lang="it-IT" sz="2000" dirty="0" smtClean="0"/>
              <a:t> il livello di “garanzia” post-installazione che INFN può dare a CNAO.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2705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5225</TotalTime>
  <Words>290</Words>
  <Application>Microsoft Macintosh PowerPoint</Application>
  <PresentationFormat>Presentazione su schermo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AISHa 2 prospettive</vt:lpstr>
      <vt:lpstr>AISHa2 Budget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Account</dc:creator>
  <cp:lastModifiedBy>Santo Gammino</cp:lastModifiedBy>
  <cp:revision>110</cp:revision>
  <dcterms:created xsi:type="dcterms:W3CDTF">2013-07-14T15:56:26Z</dcterms:created>
  <dcterms:modified xsi:type="dcterms:W3CDTF">2014-06-16T13:41:15Z</dcterms:modified>
</cp:coreProperties>
</file>