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02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63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26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61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02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78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03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6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87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78B1-EF7D-8945-B18E-05013D42CF11}" type="datetimeFigureOut">
              <a:rPr lang="it-IT" smtClean="0"/>
              <a:t>16/06/14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D2B2-D352-DB40-A172-3D95A47F9BB3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INFN-logo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00004" y="114046"/>
            <a:ext cx="810090" cy="7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ctrTitle"/>
          </p:nvPr>
        </p:nvSpPr>
        <p:spPr>
          <a:xfrm>
            <a:off x="0" y="2147455"/>
            <a:ext cx="7700818" cy="4399395"/>
          </a:xfrm>
          <a:solidFill>
            <a:srgbClr val="FFFFC1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INFN is in charge of the management of the WP3-Normal Conducting 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Linac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This part of the 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linac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is made of 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Ion Source &amp; 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LEBT (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INFN-</a:t>
            </a:r>
            <a:r>
              <a:rPr lang="en-GB" sz="2200" b="1" dirty="0" err="1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Laboratori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200" b="1" dirty="0" err="1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Nazionali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del 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Sud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Italy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), RFQ (CEA-IRFU, France), 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MEBT (ESS Bilbao, Spain) Drift 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Tube 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Linac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(INFN-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Laboratori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Nazionali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2200" b="1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Legnaro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Italy) </a:t>
            </a:r>
            <a:b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INFN groups are involved in ESS  @Turin </a:t>
            </a: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@Milan (expertise about superconducting elliptical cavities for WP5)</a:t>
            </a:r>
            <a:b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	</a:t>
            </a:r>
            <a:b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GB" sz="2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useful know-how for ESS design and </a:t>
            </a:r>
            <a:r>
              <a:rPr lang="en-GB" sz="22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construction</a:t>
            </a:r>
            <a:r>
              <a:rPr lang="en-GB" sz="2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/>
            </a:r>
            <a:br>
              <a:rPr lang="en-GB" sz="2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</a:br>
            <a:r>
              <a:rPr lang="en-GB" sz="22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GB" sz="22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expression of interest for </a:t>
            </a:r>
            <a:r>
              <a:rPr lang="en-GB" sz="2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ESS </a:t>
            </a:r>
            <a:r>
              <a:rPr lang="en-GB" sz="22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construction (in-kind)</a:t>
            </a:r>
            <a:r>
              <a:rPr lang="en-GB" sz="2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/>
            </a:r>
            <a:br>
              <a:rPr lang="en-GB" sz="2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</a:br>
            <a:endParaRPr lang="en-GB" sz="22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10613" y="6162675"/>
            <a:ext cx="433387" cy="38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>
              <a:defRPr sz="2500" b="1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4ACB9A20-8CC5-7A43-BE30-FAB0BA4A295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23217" y="323281"/>
            <a:ext cx="53472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90"/>
                </a:solidFill>
              </a:rPr>
              <a:t>INFN – </a:t>
            </a:r>
            <a:r>
              <a:rPr lang="it-IT" sz="3600" b="1" dirty="0" err="1" smtClean="0">
                <a:solidFill>
                  <a:srgbClr val="000090"/>
                </a:solidFill>
              </a:rPr>
              <a:t>Italy</a:t>
            </a:r>
            <a:endParaRPr lang="it-IT" sz="3600" b="1" dirty="0" smtClean="0">
              <a:solidFill>
                <a:srgbClr val="000090"/>
              </a:solidFill>
            </a:endParaRPr>
          </a:p>
          <a:p>
            <a:pPr algn="ctr"/>
            <a:r>
              <a:rPr lang="en-GB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contribution to the Pre-construction phase </a:t>
            </a:r>
          </a:p>
          <a:p>
            <a:pPr algn="ctr"/>
            <a:r>
              <a:rPr lang="en-GB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of the European Spallation Source</a:t>
            </a:r>
            <a:endParaRPr lang="it-IT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88023" y="344625"/>
            <a:ext cx="7772400" cy="91440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latin typeface="Arial" charset="0"/>
              </a:rPr>
              <a:t>Redesign</a:t>
            </a:r>
            <a:r>
              <a:rPr lang="it-IT" sz="2400" dirty="0" smtClean="0">
                <a:latin typeface="Arial" charset="0"/>
              </a:rPr>
              <a:t> and </a:t>
            </a:r>
            <a:r>
              <a:rPr lang="it-IT" sz="2400" dirty="0" err="1" smtClean="0">
                <a:latin typeface="Arial" charset="0"/>
              </a:rPr>
              <a:t>pre-construction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phase</a:t>
            </a:r>
            <a:r>
              <a:rPr lang="it-IT" sz="2400" dirty="0" smtClean="0">
                <a:latin typeface="Arial" charset="0"/>
              </a:rPr>
              <a:t> </a:t>
            </a:r>
            <a:br>
              <a:rPr lang="it-IT" sz="2400" dirty="0" smtClean="0">
                <a:latin typeface="Arial" charset="0"/>
              </a:rPr>
            </a:br>
            <a:r>
              <a:rPr lang="it-IT" sz="2400" dirty="0" smtClean="0">
                <a:latin typeface="Arial" charset="0"/>
              </a:rPr>
              <a:t>(1.2 M€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for 2013, 2.5 M€ for 2014)</a:t>
            </a:r>
            <a:endParaRPr lang="it-IT" sz="24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66" y="1509861"/>
            <a:ext cx="8589172" cy="4945498"/>
          </a:xfrm>
          <a:solidFill>
            <a:srgbClr val="FDF7CE"/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 smtClean="0"/>
              <a:t>PS-ESS proton source &amp; LEBT</a:t>
            </a:r>
          </a:p>
          <a:p>
            <a:pPr marL="576263" lvl="2">
              <a:defRPr/>
            </a:pPr>
            <a:r>
              <a:rPr lang="en-US" sz="1600" dirty="0" smtClean="0"/>
              <a:t>Construction of the source started in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quarter 2013 (coils, power supplies, high voltage components have been ordered and will be delivered in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quarter 2014)</a:t>
            </a:r>
          </a:p>
          <a:p>
            <a:pPr marL="576263" lvl="2">
              <a:defRPr/>
            </a:pPr>
            <a:r>
              <a:rPr lang="en-US" sz="1600" dirty="0" smtClean="0"/>
              <a:t>Mechanics of the PS-ESS source was revised after the increase of requirements from ESS-AB.</a:t>
            </a:r>
          </a:p>
          <a:p>
            <a:pPr marL="576263" lvl="2">
              <a:defRPr/>
            </a:pPr>
            <a:r>
              <a:rPr lang="en-US" sz="1600" dirty="0"/>
              <a:t>C</a:t>
            </a:r>
            <a:r>
              <a:rPr lang="en-US" sz="1600" dirty="0" smtClean="0"/>
              <a:t>hopper tests have been carried out successfully (Dec. 2013 and spring 2014</a:t>
            </a:r>
            <a:r>
              <a:rPr lang="en-US" sz="1600" dirty="0"/>
              <a:t>) at the </a:t>
            </a:r>
            <a:r>
              <a:rPr lang="en-US" sz="1600" dirty="0" err="1"/>
              <a:t>testbench</a:t>
            </a:r>
            <a:endParaRPr lang="en-US" sz="1600" dirty="0" smtClean="0"/>
          </a:p>
          <a:p>
            <a:pPr marL="576263" lvl="2">
              <a:defRPr/>
            </a:pPr>
            <a:r>
              <a:rPr lang="en-US" sz="1600" dirty="0" smtClean="0"/>
              <a:t>Some other components have been already built and tested (collimator).</a:t>
            </a:r>
          </a:p>
          <a:p>
            <a:pPr>
              <a:defRPr/>
            </a:pPr>
            <a:r>
              <a:rPr lang="en-US" sz="2400" dirty="0" smtClean="0"/>
              <a:t>Drift Tube </a:t>
            </a:r>
            <a:r>
              <a:rPr lang="en-US" sz="2400" dirty="0" err="1" smtClean="0"/>
              <a:t>Linac</a:t>
            </a:r>
            <a:endParaRPr lang="en-US" sz="2400" dirty="0" smtClean="0"/>
          </a:p>
          <a:p>
            <a:pPr lvl="1">
              <a:defRPr/>
            </a:pPr>
            <a:r>
              <a:rPr lang="en-US" sz="1600" dirty="0" smtClean="0"/>
              <a:t>The </a:t>
            </a:r>
            <a:r>
              <a:rPr lang="en-US" sz="1600" dirty="0"/>
              <a:t>DTL technical design is </a:t>
            </a:r>
            <a:r>
              <a:rPr lang="en-US" sz="1600" dirty="0" smtClean="0"/>
              <a:t>proceeding </a:t>
            </a:r>
            <a:r>
              <a:rPr lang="en-US" sz="1600" dirty="0"/>
              <a:t>to engineering design and </a:t>
            </a:r>
            <a:r>
              <a:rPr lang="en-US" sz="1600" dirty="0" smtClean="0"/>
              <a:t>prototyping. </a:t>
            </a:r>
          </a:p>
          <a:p>
            <a:pPr lvl="1">
              <a:defRPr/>
            </a:pPr>
            <a:r>
              <a:rPr lang="en-US" sz="1600" dirty="0" smtClean="0"/>
              <a:t>The redesign has driven the choice of a higher injection energy (3.6 MeV instead of 3.0) and a higher final energy (above 90 MeV)</a:t>
            </a:r>
          </a:p>
          <a:p>
            <a:pPr lvl="1">
              <a:defRPr/>
            </a:pPr>
            <a:r>
              <a:rPr lang="en-GB" sz="1600" dirty="0">
                <a:ea typeface="Times New Roman"/>
                <a:cs typeface="Times New Roman"/>
              </a:rPr>
              <a:t>The DTL team has begun prototype programs to develop </a:t>
            </a:r>
            <a:r>
              <a:rPr lang="en-GB" sz="1600" dirty="0" smtClean="0">
                <a:ea typeface="Times New Roman"/>
                <a:cs typeface="Times New Roman"/>
              </a:rPr>
              <a:t>drift tube along with permanent </a:t>
            </a:r>
            <a:r>
              <a:rPr lang="en-GB" sz="1600" dirty="0" err="1" smtClean="0">
                <a:ea typeface="Times New Roman"/>
                <a:cs typeface="Times New Roman"/>
              </a:rPr>
              <a:t>quadrupole</a:t>
            </a:r>
            <a:r>
              <a:rPr lang="en-GB" sz="1600" dirty="0" smtClean="0">
                <a:ea typeface="Times New Roman"/>
                <a:cs typeface="Times New Roman"/>
              </a:rPr>
              <a:t>, </a:t>
            </a:r>
            <a:r>
              <a:rPr lang="en-GB" sz="1600" dirty="0">
                <a:ea typeface="Times New Roman"/>
                <a:cs typeface="Times New Roman"/>
              </a:rPr>
              <a:t>beam position </a:t>
            </a:r>
            <a:r>
              <a:rPr lang="en-GB" sz="1600" dirty="0" smtClean="0">
                <a:ea typeface="Times New Roman"/>
                <a:cs typeface="Times New Roman"/>
              </a:rPr>
              <a:t>monitor </a:t>
            </a:r>
            <a:r>
              <a:rPr lang="en-GB" sz="1600" dirty="0">
                <a:ea typeface="Times New Roman"/>
                <a:cs typeface="Times New Roman"/>
              </a:rPr>
              <a:t>(BPMs) and steering </a:t>
            </a:r>
            <a:r>
              <a:rPr lang="en-GB" sz="1600" dirty="0" smtClean="0">
                <a:ea typeface="Times New Roman"/>
                <a:cs typeface="Times New Roman"/>
              </a:rPr>
              <a:t>corrector, to </a:t>
            </a:r>
            <a:r>
              <a:rPr lang="en-GB" sz="1600" dirty="0">
                <a:ea typeface="Times New Roman"/>
                <a:cs typeface="Times New Roman"/>
              </a:rPr>
              <a:t>be located inside drift tubes. </a:t>
            </a:r>
            <a:endParaRPr lang="en-GB" sz="1600" dirty="0" smtClean="0">
              <a:ea typeface="Times New Roman"/>
              <a:cs typeface="Times New Roman"/>
            </a:endParaRPr>
          </a:p>
          <a:p>
            <a:pPr lvl="1">
              <a:defRPr/>
            </a:pPr>
            <a:r>
              <a:rPr lang="en-GB" sz="1600" dirty="0" smtClean="0">
                <a:ea typeface="Times New Roman"/>
                <a:cs typeface="Times New Roman"/>
              </a:rPr>
              <a:t>Production sequence is well established</a:t>
            </a:r>
          </a:p>
          <a:p>
            <a:pPr>
              <a:defRPr/>
            </a:pPr>
            <a:r>
              <a:rPr lang="en-US" sz="2400" dirty="0" smtClean="0"/>
              <a:t>Superconducting cavities</a:t>
            </a:r>
            <a:endParaRPr lang="en-US" sz="2400" dirty="0"/>
          </a:p>
          <a:p>
            <a:pPr lvl="1">
              <a:defRPr/>
            </a:pPr>
            <a:r>
              <a:rPr lang="en-US" sz="1600" dirty="0"/>
              <a:t>The </a:t>
            </a:r>
            <a:r>
              <a:rPr lang="en-US" sz="1600" dirty="0" smtClean="0"/>
              <a:t>Milan-LASA team </a:t>
            </a:r>
            <a:r>
              <a:rPr lang="en-US" sz="1600" dirty="0"/>
              <a:t>expertise </a:t>
            </a:r>
            <a:r>
              <a:rPr lang="en-US" sz="1600" dirty="0" smtClean="0"/>
              <a:t>is now available for the ESS and a series of meeting with CEA partners has been scheduled to maximize the common efforts, in view of the future In-Kind contribution to the Construction phase.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146102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10000" r="23125" b="7037"/>
          <a:stretch/>
        </p:blipFill>
        <p:spPr bwMode="auto">
          <a:xfrm>
            <a:off x="-368775" y="467864"/>
            <a:ext cx="5455723" cy="47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123281" y="-95832"/>
            <a:ext cx="2863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0000"/>
                </a:solidFill>
              </a:rPr>
              <a:t>PS-ESS Source </a:t>
            </a:r>
            <a:endParaRPr lang="it-IT" sz="3200" b="1" dirty="0">
              <a:solidFill>
                <a:srgbClr val="FF0000"/>
              </a:solidFill>
            </a:endParaRPr>
          </a:p>
          <a:p>
            <a:pPr lvl="0"/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2" name="Immagine 1" descr="collim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85" y="4301585"/>
            <a:ext cx="2460680" cy="2650775"/>
          </a:xfrm>
          <a:prstGeom prst="rect">
            <a:avLst/>
          </a:prstGeom>
        </p:spPr>
      </p:pic>
      <p:pic>
        <p:nvPicPr>
          <p:cNvPr id="3" name="Immagine 2" descr="chopp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28" y="-46180"/>
            <a:ext cx="4517136" cy="35052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631295" y="-129580"/>
            <a:ext cx="1272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Chopper</a:t>
            </a:r>
          </a:p>
          <a:p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395" y="4320131"/>
            <a:ext cx="2403490" cy="253786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-406936" y="418813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FF0000"/>
                </a:solidFill>
              </a:rPr>
              <a:t>Collimator</a:t>
            </a:r>
            <a:endParaRPr lang="it-IT" sz="2400" b="1" dirty="0">
              <a:solidFill>
                <a:srgbClr val="FF0000"/>
              </a:solidFill>
            </a:endParaRPr>
          </a:p>
          <a:p>
            <a:pPr lvl="0"/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4" descr="E:\ESS\LNS\visita direttivo\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15012"/>
          <a:stretch/>
        </p:blipFill>
        <p:spPr bwMode="auto">
          <a:xfrm>
            <a:off x="5086948" y="3459020"/>
            <a:ext cx="4207268" cy="33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5086948" y="3515115"/>
            <a:ext cx="57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Iris</a:t>
            </a:r>
          </a:p>
          <a:p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0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570" y="149675"/>
            <a:ext cx="7172591" cy="556937"/>
          </a:xfrm>
        </p:spPr>
        <p:txBody>
          <a:bodyPr>
            <a:noAutofit/>
          </a:bodyPr>
          <a:lstStyle/>
          <a:p>
            <a:pPr algn="ctr"/>
            <a:r>
              <a:rPr lang="it-IT" sz="2400" dirty="0" err="1" smtClean="0"/>
              <a:t>Achievement</a:t>
            </a:r>
            <a:r>
              <a:rPr lang="it-IT" sz="2400" dirty="0" smtClean="0"/>
              <a:t>: </a:t>
            </a:r>
            <a:r>
              <a:rPr lang="it-IT" sz="2400" dirty="0" err="1" smtClean="0"/>
              <a:t>Clean</a:t>
            </a:r>
            <a:r>
              <a:rPr lang="it-IT" sz="2400" dirty="0" smtClean="0"/>
              <a:t> </a:t>
            </a:r>
            <a:r>
              <a:rPr lang="it-IT" sz="2400" dirty="0" err="1" smtClean="0"/>
              <a:t>beam</a:t>
            </a:r>
            <a:r>
              <a:rPr lang="it-IT" sz="2400" dirty="0" smtClean="0"/>
              <a:t> </a:t>
            </a:r>
            <a:r>
              <a:rPr lang="it-IT" sz="2400" dirty="0" err="1" smtClean="0"/>
              <a:t>pulse</a:t>
            </a:r>
            <a:r>
              <a:rPr lang="it-IT" sz="2400" dirty="0" smtClean="0"/>
              <a:t>, </a:t>
            </a:r>
            <a:r>
              <a:rPr lang="it-IT" sz="2400" dirty="0" err="1" smtClean="0"/>
              <a:t>width</a:t>
            </a:r>
            <a:r>
              <a:rPr lang="it-IT" sz="2400" dirty="0" smtClean="0"/>
              <a:t> of 2.87 </a:t>
            </a:r>
            <a:r>
              <a:rPr lang="it-IT" sz="2400" dirty="0" err="1" smtClean="0"/>
              <a:t>ms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ym typeface="Wingdings"/>
              </a:rPr>
              <a:t> chopper OK!</a:t>
            </a:r>
            <a:endParaRPr lang="en-US" sz="2400" dirty="0"/>
          </a:p>
        </p:txBody>
      </p:sp>
      <p:pic>
        <p:nvPicPr>
          <p:cNvPr id="16386" name="Picture 2" descr="E:\ESS\LEBT\Esperimento CEA\CEA SACLAY\MISURE\18_12_2013\ess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56" y="1050962"/>
            <a:ext cx="5613470" cy="45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5147" y="5725290"/>
            <a:ext cx="3249597" cy="73866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/>
            <a:r>
              <a:rPr lang="it-IT" sz="1400" b="1" dirty="0"/>
              <a:t>CH4: </a:t>
            </a:r>
            <a:r>
              <a:rPr lang="it-IT" sz="1400" b="1" dirty="0" err="1"/>
              <a:t>beam</a:t>
            </a:r>
            <a:r>
              <a:rPr lang="it-IT" sz="1400" b="1" dirty="0"/>
              <a:t> stop </a:t>
            </a:r>
            <a:r>
              <a:rPr lang="it-IT" sz="1400" b="1" dirty="0" err="1"/>
              <a:t>after</a:t>
            </a:r>
            <a:r>
              <a:rPr lang="it-IT" sz="1400" b="1" dirty="0"/>
              <a:t> the LEBT </a:t>
            </a:r>
            <a:r>
              <a:rPr lang="it-IT" sz="1400" b="1" dirty="0" err="1"/>
              <a:t>collimator</a:t>
            </a:r>
            <a:endParaRPr lang="it-IT" sz="1400" b="1" dirty="0"/>
          </a:p>
          <a:p>
            <a:pPr algn="l"/>
            <a:r>
              <a:rPr lang="it-IT" sz="1400" b="1" dirty="0"/>
              <a:t>CH2: </a:t>
            </a:r>
            <a:r>
              <a:rPr lang="it-IT" sz="1400" b="1" dirty="0" err="1"/>
              <a:t>beam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LEBT </a:t>
            </a:r>
            <a:r>
              <a:rPr lang="it-IT" sz="1400" b="1" dirty="0" err="1"/>
              <a:t>collimator</a:t>
            </a:r>
            <a:endParaRPr lang="it-IT" sz="1400" b="1" dirty="0"/>
          </a:p>
          <a:p>
            <a:pPr algn="l"/>
            <a:r>
              <a:rPr lang="it-IT" sz="1400" b="1" dirty="0"/>
              <a:t>CH1: chopper HV probe</a:t>
            </a:r>
            <a:endParaRPr lang="en-GB" sz="1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93609" y="5725290"/>
            <a:ext cx="4891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CHOPPER FULLY OPERATIONAL</a:t>
            </a:r>
          </a:p>
          <a:p>
            <a:r>
              <a:rPr lang="it-IT" dirty="0" smtClean="0"/>
              <a:t>Space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minimization</a:t>
            </a:r>
            <a:r>
              <a:rPr lang="it-IT" dirty="0" smtClean="0"/>
              <a:t> </a:t>
            </a:r>
            <a:r>
              <a:rPr lang="it-IT" dirty="0" err="1" smtClean="0"/>
              <a:t>promising</a:t>
            </a:r>
            <a:endParaRPr lang="it-IT" dirty="0" smtClean="0"/>
          </a:p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ripple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acceptable</a:t>
            </a:r>
            <a:r>
              <a:rPr lang="it-IT" dirty="0" smtClean="0"/>
              <a:t>: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8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1919" y="312539"/>
            <a:ext cx="6683243" cy="538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PS-ESS Optimized layout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5" t="9048" r="8657" b="5555"/>
          <a:stretch/>
        </p:blipFill>
        <p:spPr bwMode="auto">
          <a:xfrm>
            <a:off x="1179748" y="920106"/>
            <a:ext cx="6987026" cy="491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89280" y="31684"/>
            <a:ext cx="5512320" cy="914496"/>
          </a:xfrm>
        </p:spPr>
        <p:txBody>
          <a:bodyPr lIns="64291" tIns="32146" rIns="64291" bIns="32146">
            <a:normAutofit fontScale="90000"/>
          </a:bodyPr>
          <a:lstStyle/>
          <a:p>
            <a:pPr>
              <a:defRPr/>
            </a:pPr>
            <a:r>
              <a:rPr sz="3300" b="1" dirty="0">
                <a:latin typeface="Arial" charset="0"/>
              </a:rPr>
              <a:t>Drift tube Linac (DTL)</a:t>
            </a:r>
            <a:br>
              <a:rPr sz="3300" b="1" dirty="0">
                <a:latin typeface="Arial" charset="0"/>
              </a:rPr>
            </a:br>
            <a:r>
              <a:rPr sz="3300" b="1" dirty="0">
                <a:latin typeface="Arial" charset="0"/>
              </a:rPr>
              <a:t>parametri di progetto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r="18893"/>
          <a:stretch>
            <a:fillRect/>
          </a:stretch>
        </p:blipFill>
        <p:spPr bwMode="auto">
          <a:xfrm>
            <a:off x="-22680" y="1051969"/>
            <a:ext cx="4484996" cy="496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CasellaDiTesto 1"/>
          <p:cNvSpPr txBox="1">
            <a:spLocks noChangeArrowheads="1"/>
          </p:cNvSpPr>
          <p:nvPr/>
        </p:nvSpPr>
        <p:spPr bwMode="auto">
          <a:xfrm>
            <a:off x="54720" y="6302102"/>
            <a:ext cx="9089280" cy="3880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it-IT" sz="2100" b="1" dirty="0" smtClean="0"/>
              <a:t>With 5 </a:t>
            </a:r>
            <a:r>
              <a:rPr lang="it-IT" sz="2100" b="1" dirty="0"/>
              <a:t>tanks</a:t>
            </a:r>
            <a:r>
              <a:rPr lang="it-IT" sz="2100" b="1" dirty="0" smtClean="0"/>
              <a:t>, </a:t>
            </a:r>
            <a:r>
              <a:rPr lang="it-IT" sz="2100" b="1" dirty="0" err="1" smtClean="0"/>
              <a:t>about</a:t>
            </a:r>
            <a:r>
              <a:rPr lang="it-IT" sz="2100" b="1" dirty="0" smtClean="0"/>
              <a:t> 2.1 MW per </a:t>
            </a:r>
            <a:r>
              <a:rPr lang="it-IT" sz="2100" b="1" dirty="0" err="1" smtClean="0"/>
              <a:t>each</a:t>
            </a:r>
            <a:r>
              <a:rPr lang="it-IT" sz="2100" b="1" dirty="0" smtClean="0"/>
              <a:t>, the maximum </a:t>
            </a:r>
            <a:r>
              <a:rPr lang="it-IT" sz="2100" b="1" dirty="0" err="1" smtClean="0"/>
              <a:t>energy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may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reach</a:t>
            </a:r>
            <a:r>
              <a:rPr lang="it-IT" sz="2100" b="1" dirty="0" smtClean="0"/>
              <a:t> 93 </a:t>
            </a:r>
            <a:r>
              <a:rPr lang="it-IT" sz="2100" b="1" dirty="0" err="1" smtClean="0"/>
              <a:t>MeV</a:t>
            </a:r>
            <a:endParaRPr lang="it-IT" sz="21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2657124"/>
            <a:ext cx="5301461" cy="347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038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89280" y="31684"/>
            <a:ext cx="5512320" cy="914496"/>
          </a:xfrm>
        </p:spPr>
        <p:txBody>
          <a:bodyPr lIns="64291" tIns="32146" rIns="64291" bIns="32146">
            <a:normAutofit/>
          </a:bodyPr>
          <a:lstStyle/>
          <a:p>
            <a:pPr>
              <a:defRPr/>
            </a:pPr>
            <a:r>
              <a:rPr lang="it-IT" sz="3300" b="1" dirty="0" smtClean="0">
                <a:latin typeface="Arial" charset="0"/>
              </a:rPr>
              <a:t>	</a:t>
            </a:r>
            <a:endParaRPr sz="3300" b="1" dirty="0">
              <a:latin typeface="Arial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054530"/>
              </p:ext>
            </p:extLst>
          </p:nvPr>
        </p:nvGraphicFramePr>
        <p:xfrm>
          <a:off x="1889280" y="834027"/>
          <a:ext cx="7010818" cy="349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o" r:id="rId4" imgW="6083300" imgH="3035300" progId="Word.Document.12">
                  <p:embed/>
                </p:oleObj>
              </mc:Choice>
              <mc:Fallback>
                <p:oleObj name="Documento" r:id="rId4" imgW="60833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280" y="834027"/>
                        <a:ext cx="7010818" cy="3498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83491" y="4139335"/>
            <a:ext cx="8616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Superconducting Cavities @ INFN-Milano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Analysis </a:t>
            </a:r>
            <a:r>
              <a:rPr lang="en-GB" dirty="0"/>
              <a:t>and possible revision of the conceptual design of the </a:t>
            </a:r>
            <a:r>
              <a:rPr lang="en-GB" dirty="0" err="1"/>
              <a:t>multicell</a:t>
            </a:r>
            <a:r>
              <a:rPr lang="en-GB" dirty="0"/>
              <a:t> </a:t>
            </a:r>
            <a:r>
              <a:rPr lang="en-GB" dirty="0" smtClean="0"/>
              <a:t>structure;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Realization </a:t>
            </a:r>
            <a:r>
              <a:rPr lang="en-GB" dirty="0"/>
              <a:t>of a complete fabrication drawing package, including an analysis of a fabrication cycle aimed for the production of a small cavity series (ranging from several </a:t>
            </a:r>
            <a:r>
              <a:rPr lang="en-GB" dirty="0" smtClean="0"/>
              <a:t>tens of </a:t>
            </a:r>
            <a:r>
              <a:rPr lang="en-GB" dirty="0"/>
              <a:t>units up to the </a:t>
            </a:r>
            <a:r>
              <a:rPr lang="en-GB" dirty="0" smtClean="0"/>
              <a:t>whole, </a:t>
            </a:r>
            <a:r>
              <a:rPr lang="en-GB" dirty="0"/>
              <a:t>approx. 100 </a:t>
            </a:r>
            <a:r>
              <a:rPr lang="en-GB" dirty="0" smtClean="0"/>
              <a:t>cavities, </a:t>
            </a:r>
            <a:r>
              <a:rPr lang="en-GB" dirty="0"/>
              <a:t>of the high beta section</a:t>
            </a:r>
            <a:r>
              <a:rPr lang="en-GB" dirty="0" smtClean="0"/>
              <a:t>)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en-GB" dirty="0" smtClean="0"/>
              <a:t>Start </a:t>
            </a:r>
            <a:r>
              <a:rPr lang="en-GB" dirty="0"/>
              <a:t>of the procurement contract for two five-cell structures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54476" y="283506"/>
            <a:ext cx="48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the DTL </a:t>
            </a:r>
            <a:r>
              <a:rPr lang="it-IT" dirty="0" err="1" smtClean="0"/>
              <a:t>construction</a:t>
            </a:r>
            <a:endParaRPr lang="it-IT" dirty="0"/>
          </a:p>
        </p:txBody>
      </p:sp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" y="18722"/>
            <a:ext cx="2000160" cy="26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100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89280" y="31684"/>
            <a:ext cx="5512320" cy="914496"/>
          </a:xfrm>
        </p:spPr>
        <p:txBody>
          <a:bodyPr lIns="64291" tIns="32146" rIns="64291" bIns="32146">
            <a:normAutofit/>
          </a:bodyPr>
          <a:lstStyle/>
          <a:p>
            <a:pPr>
              <a:defRPr/>
            </a:pPr>
            <a:r>
              <a:rPr lang="it-IT" sz="3300" b="1" dirty="0" smtClean="0">
                <a:latin typeface="Arial" charset="0"/>
              </a:rPr>
              <a:t>	</a:t>
            </a:r>
            <a:endParaRPr sz="3300" b="1" dirty="0">
              <a:latin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2372" y="468172"/>
            <a:ext cx="796371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 err="1" smtClean="0"/>
              <a:t>Kind</a:t>
            </a:r>
            <a:r>
              <a:rPr lang="it-IT" sz="2400" dirty="0" smtClean="0"/>
              <a:t> </a:t>
            </a:r>
            <a:r>
              <a:rPr lang="it-IT" sz="2400" dirty="0" err="1" smtClean="0"/>
              <a:t>Contribution</a:t>
            </a:r>
            <a:r>
              <a:rPr lang="it-IT" sz="2400" dirty="0" smtClean="0"/>
              <a:t> italiano sarà definito nei prossimi 2-3 mesi.</a:t>
            </a:r>
          </a:p>
          <a:p>
            <a:endParaRPr lang="it-IT" sz="2400" dirty="0"/>
          </a:p>
          <a:p>
            <a:r>
              <a:rPr lang="it-IT" sz="2400" dirty="0" smtClean="0"/>
              <a:t>Il contributo totale dovrebbe essere intorno ai 100 M€</a:t>
            </a:r>
          </a:p>
          <a:p>
            <a:endParaRPr lang="it-IT" sz="2400" dirty="0"/>
          </a:p>
          <a:p>
            <a:r>
              <a:rPr lang="it-IT" sz="2400" dirty="0" smtClean="0"/>
              <a:t>I LNS faranno due copie della sorgente PS-ESS e della LEBT (oltre al milione di € circa, già disponibili, dovrebbero arrivare circa 3,5 M€ nei prossimi anni per questa Work Unit). Altri possibili impegni potranno essere avviati nel corso dell’anno.</a:t>
            </a:r>
          </a:p>
          <a:p>
            <a:endParaRPr lang="it-IT" sz="2400" dirty="0"/>
          </a:p>
          <a:p>
            <a:r>
              <a:rPr lang="it-IT" sz="2400" dirty="0" smtClean="0"/>
              <a:t>Audizione in CSN5 entro fine anno 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427364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491</Words>
  <Application>Microsoft Macintosh PowerPoint</Application>
  <PresentationFormat>Presentazione su schermo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Documento</vt:lpstr>
      <vt:lpstr>INFN is in charge of the management of the WP3-Normal Conducting Linac  This part of the linac is made of Ion Source &amp; LEBT (INFN-Laboratori Nazionali del Sud, Italy), RFQ (CEA-IRFU, France),  MEBT (ESS Bilbao, Spain) Drift Tube Linac (INFN-Laboratori Nazionali di Legnaro, Italy)   Other INFN groups are involved in ESS  @Turin and @Milan (expertise about superconducting elliptical cavities for WP5)     useful know-how for ESS design and construction  expression of interest for ESS construction (in-kind) </vt:lpstr>
      <vt:lpstr>Redesign and pre-construction phase  (1.2 M€ for 2013, 2.5 M€ for 2014)</vt:lpstr>
      <vt:lpstr>Presentazione di PowerPoint</vt:lpstr>
      <vt:lpstr>Achievement: Clean beam pulse, width of 2.87 ms  chopper OK!</vt:lpstr>
      <vt:lpstr>PS-ESS Optimized layout</vt:lpstr>
      <vt:lpstr>Drift tube Linac (DTL) parametri di progetto</vt:lpstr>
      <vt:lpstr> </vt:lpstr>
      <vt:lpstr> </vt:lpstr>
    </vt:vector>
  </TitlesOfParts>
  <Company>INFN-LNS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 is in charge of the management of the WP3-Normal Conducting Linac  This part of the linac is made of Ion Source &amp; LEBT (INFN-Laboratori Nazionali del Sud, Italy), RFQ (CEA-IRFU, France),  MEBT (ESS Bilbao, Spain) Drift Tube Linac (INFN-Laboratori Nazionali di Legnaro, Italy)   Other INFN groups are involved in Neaples, Turin and Milan (expertise about superconducting elliptical cavities for WP5)     useful know-how for ESS design and construction  expression of interest for ESS construction (in-kind) </dc:title>
  <dc:creator>Santo Gammino</dc:creator>
  <cp:lastModifiedBy>Santo Gammino</cp:lastModifiedBy>
  <cp:revision>11</cp:revision>
  <dcterms:created xsi:type="dcterms:W3CDTF">2013-11-07T09:59:28Z</dcterms:created>
  <dcterms:modified xsi:type="dcterms:W3CDTF">2014-06-16T13:28:00Z</dcterms:modified>
</cp:coreProperties>
</file>