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5" r:id="rId3"/>
    <p:sldId id="264" r:id="rId4"/>
    <p:sldId id="267" r:id="rId5"/>
    <p:sldId id="266" r:id="rId6"/>
    <p:sldId id="259" r:id="rId7"/>
    <p:sldId id="263" r:id="rId8"/>
    <p:sldId id="261" r:id="rId9"/>
    <p:sldId id="262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760" autoAdjust="0"/>
  </p:normalViewPr>
  <p:slideViewPr>
    <p:cSldViewPr snapToGrid="0" snapToObjects="1">
      <p:cViewPr>
        <p:scale>
          <a:sx n="100" d="100"/>
          <a:sy n="100" d="100"/>
        </p:scale>
        <p:origin x="-45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5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8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8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7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3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6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4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4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4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3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FB14E-13C2-1B4B-BA72-36343298C96C}" type="datetimeFigureOut">
              <a:rPr lang="it-IT" smtClean="0"/>
              <a:t>16/06/14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8981F-0991-4C44-9821-4AADFB530612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2159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latin typeface="Times New Roman"/>
                <a:cs typeface="Times New Roman"/>
              </a:rPr>
              <a:t>Attività di ricerca presenti e future ai LNS</a:t>
            </a:r>
            <a:endParaRPr lang="it-IT" sz="3600" dirty="0">
              <a:latin typeface="Times New Roman"/>
              <a:cs typeface="Times New Roman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19100" y="927100"/>
            <a:ext cx="8724900" cy="5394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3200" dirty="0" smtClean="0">
                <a:latin typeface="Times New Roman"/>
                <a:cs typeface="Times New Roman"/>
              </a:rPr>
              <a:t>Qui di seguito una sommaria lista: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ESS;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AISHA;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ELIMED;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INFN-E;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…..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Attività </a:t>
            </a:r>
            <a:r>
              <a:rPr lang="it-IT" sz="3200" dirty="0" err="1" smtClean="0">
                <a:latin typeface="Times New Roman"/>
                <a:cs typeface="Times New Roman"/>
              </a:rPr>
              <a:t>undersea</a:t>
            </a:r>
            <a:r>
              <a:rPr lang="it-IT" sz="3200" dirty="0" smtClean="0">
                <a:latin typeface="Times New Roman"/>
                <a:cs typeface="Times New Roman"/>
              </a:rPr>
              <a:t>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Ciclotrone prototipo con BEST;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err="1" smtClean="0">
                <a:latin typeface="Times New Roman"/>
                <a:cs typeface="Times New Roman"/>
              </a:rPr>
              <a:t>Upgrading</a:t>
            </a:r>
            <a:r>
              <a:rPr lang="it-IT" sz="3200" dirty="0" smtClean="0">
                <a:latin typeface="Times New Roman"/>
                <a:cs typeface="Times New Roman"/>
              </a:rPr>
              <a:t> k800;</a:t>
            </a:r>
          </a:p>
        </p:txBody>
      </p:sp>
    </p:spTree>
    <p:extLst>
      <p:ext uri="{BB962C8B-B14F-4D97-AF65-F5344CB8AC3E}">
        <p14:creationId xmlns:p14="http://schemas.microsoft.com/office/powerpoint/2010/main" val="212928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2159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latin typeface="Times New Roman"/>
                <a:cs typeface="Times New Roman"/>
              </a:rPr>
              <a:t>Attività di ricerca presenti e future ai LNS</a:t>
            </a:r>
            <a:endParaRPr lang="it-IT" sz="3600" dirty="0">
              <a:latin typeface="Times New Roman"/>
              <a:cs typeface="Times New Roman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19100" y="862231"/>
            <a:ext cx="8724900" cy="5394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3200" dirty="0" smtClean="0">
                <a:latin typeface="Times New Roman"/>
                <a:cs typeface="Times New Roman"/>
              </a:rPr>
              <a:t>Qui di seguito una sommaria lista: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ESS;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AISHA;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ELIMED;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INFN-E;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…..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Attività </a:t>
            </a:r>
            <a:r>
              <a:rPr lang="it-IT" sz="3200" dirty="0" err="1" smtClean="0">
                <a:latin typeface="Times New Roman"/>
                <a:cs typeface="Times New Roman"/>
              </a:rPr>
              <a:t>undersea</a:t>
            </a:r>
            <a:r>
              <a:rPr lang="it-IT" sz="3200" dirty="0" smtClean="0">
                <a:latin typeface="Times New Roman"/>
                <a:cs typeface="Times New Roman"/>
              </a:rPr>
              <a:t>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Ciclotrone prototipo con BEST;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it-IT" sz="3200" dirty="0" err="1" smtClean="0">
                <a:latin typeface="Times New Roman"/>
                <a:cs typeface="Times New Roman"/>
              </a:rPr>
              <a:t>Upgrading</a:t>
            </a:r>
            <a:r>
              <a:rPr lang="it-IT" sz="3200" dirty="0" smtClean="0">
                <a:latin typeface="Times New Roman"/>
                <a:cs typeface="Times New Roman"/>
              </a:rPr>
              <a:t> k800;</a:t>
            </a:r>
          </a:p>
        </p:txBody>
      </p:sp>
    </p:spTree>
    <p:extLst>
      <p:ext uri="{BB962C8B-B14F-4D97-AF65-F5344CB8AC3E}">
        <p14:creationId xmlns:p14="http://schemas.microsoft.com/office/powerpoint/2010/main" val="212777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787400"/>
            <a:ext cx="8788400" cy="52832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517900" y="3886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Area ESS</a:t>
            </a:r>
            <a:endParaRPr lang="en-US" sz="4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09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0"/>
            <a:ext cx="8898308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933700" y="5842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Area AISHA</a:t>
            </a:r>
            <a:endParaRPr lang="en-US" sz="4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746500" y="33274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Area </a:t>
            </a:r>
          </a:p>
          <a:p>
            <a:pPr algn="ctr"/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Km</a:t>
            </a:r>
            <a:r>
              <a:rPr lang="en-US" sz="4800" b="1" baseline="30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-NET</a:t>
            </a:r>
            <a:endParaRPr lang="en-US" sz="4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262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05019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ELIBEAM Line</a:t>
            </a:r>
            <a:endParaRPr lang="en-US" sz="4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35687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Km3-Net/EMSONET/</a:t>
            </a:r>
            <a:r>
              <a:rPr lang="en-US" sz="4800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Torpedine</a:t>
            </a:r>
            <a:endParaRPr lang="en-US" sz="4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584200"/>
            <a:ext cx="91567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INFN-E</a:t>
            </a:r>
            <a:endParaRPr lang="en-US" sz="4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4084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9700"/>
            <a:ext cx="9144000" cy="478074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0" y="127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Ciclotrone</a:t>
            </a:r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ad </a:t>
            </a:r>
            <a:r>
              <a:rPr lang="en-US" sz="4800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alta</a:t>
            </a:r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intensità</a:t>
            </a:r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BEST-INFN</a:t>
            </a:r>
            <a:endParaRPr lang="en-US" sz="4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1454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812800"/>
            <a:ext cx="91440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latin typeface="Times New Roman"/>
                <a:cs typeface="Times New Roman"/>
              </a:rPr>
              <a:t>Esperimento NUMEN di gruppo 3°</a:t>
            </a:r>
          </a:p>
          <a:p>
            <a:pPr algn="ctr"/>
            <a:endParaRPr lang="it-IT" sz="3600" dirty="0" smtClean="0">
              <a:latin typeface="Times New Roman"/>
              <a:cs typeface="Times New Roman"/>
            </a:endParaRPr>
          </a:p>
          <a:p>
            <a:pPr algn="ctr"/>
            <a:r>
              <a:rPr lang="it-IT" sz="3600" dirty="0" smtClean="0">
                <a:latin typeface="Times New Roman"/>
                <a:cs typeface="Times New Roman"/>
              </a:rPr>
              <a:t>Proposta di utilizzare misure di Doppio scambio Carica per misurare l’elemento di matrice nucleare di interesse per il doppio beta </a:t>
            </a:r>
            <a:r>
              <a:rPr lang="it-IT" sz="3600" dirty="0" err="1" smtClean="0">
                <a:latin typeface="Times New Roman"/>
                <a:cs typeface="Times New Roman"/>
              </a:rPr>
              <a:t>decay</a:t>
            </a:r>
            <a:r>
              <a:rPr lang="it-IT" sz="3600" dirty="0" smtClean="0">
                <a:latin typeface="Times New Roman"/>
                <a:cs typeface="Times New Roman"/>
              </a:rPr>
              <a:t> senza emissione di neutrini.</a:t>
            </a:r>
          </a:p>
          <a:p>
            <a:pPr algn="ctr"/>
            <a:endParaRPr lang="it-IT" sz="3600" dirty="0">
              <a:latin typeface="Times New Roman"/>
              <a:cs typeface="Times New Roman"/>
            </a:endParaRPr>
          </a:p>
          <a:p>
            <a:pPr algn="ctr"/>
            <a:r>
              <a:rPr lang="it-IT" sz="3600" dirty="0" smtClean="0">
                <a:latin typeface="Times New Roman"/>
                <a:cs typeface="Times New Roman"/>
              </a:rPr>
              <a:t>Richiesta </a:t>
            </a:r>
            <a:r>
              <a:rPr lang="it-IT" sz="3600" dirty="0" smtClean="0">
                <a:latin typeface="Times New Roman"/>
                <a:cs typeface="Times New Roman"/>
                <a:sym typeface="Wingdings"/>
              </a:rPr>
              <a:t> aumento dell’intensità dei fasci forniti dal ciclotrone</a:t>
            </a:r>
            <a:endParaRPr lang="it-IT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883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Catania 7 Febbraio 2014</a:t>
            </a:r>
            <a:endParaRPr lang="en-GB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81051"/>
            <a:ext cx="7924800" cy="280034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74700" y="139700"/>
            <a:ext cx="8216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Times New Roman"/>
                <a:cs typeface="Times New Roman"/>
              </a:rPr>
              <a:t>ECR Ion Source </a:t>
            </a:r>
            <a:r>
              <a:rPr lang="en-GB" sz="2000" dirty="0" err="1" smtClean="0">
                <a:latin typeface="Times New Roman"/>
                <a:cs typeface="Times New Roman"/>
              </a:rPr>
              <a:t>Supernanogan</a:t>
            </a:r>
            <a:r>
              <a:rPr lang="en-GB" sz="2000" dirty="0" smtClean="0">
                <a:latin typeface="Times New Roman"/>
                <a:cs typeface="Times New Roman"/>
              </a:rPr>
              <a:t>: </a:t>
            </a:r>
            <a:r>
              <a:rPr lang="en-GB" sz="2000" dirty="0" err="1" smtClean="0">
                <a:latin typeface="Times New Roman"/>
                <a:cs typeface="Times New Roman"/>
              </a:rPr>
              <a:t>queste</a:t>
            </a:r>
            <a:r>
              <a:rPr lang="en-GB" sz="2000" dirty="0" smtClean="0">
                <a:latin typeface="Times New Roman"/>
                <a:cs typeface="Times New Roman"/>
              </a:rPr>
              <a:t> figure </a:t>
            </a:r>
            <a:r>
              <a:rPr lang="en-GB" sz="2000" dirty="0" err="1" smtClean="0">
                <a:latin typeface="Times New Roman"/>
                <a:cs typeface="Times New Roman"/>
              </a:rPr>
              <a:t>mostrano</a:t>
            </a:r>
            <a:r>
              <a:rPr lang="en-GB" sz="2000" dirty="0" smtClean="0">
                <a:latin typeface="Times New Roman"/>
                <a:cs typeface="Times New Roman"/>
              </a:rPr>
              <a:t> come </a:t>
            </a:r>
            <a:r>
              <a:rPr lang="en-GB" sz="2000" dirty="0" err="1" smtClean="0">
                <a:latin typeface="Times New Roman"/>
                <a:cs typeface="Times New Roman"/>
              </a:rPr>
              <a:t>aumenta</a:t>
            </a:r>
            <a:r>
              <a:rPr lang="en-GB" sz="2000" dirty="0" smtClean="0">
                <a:latin typeface="Times New Roman"/>
                <a:cs typeface="Times New Roman"/>
              </a:rPr>
              <a:t> la </a:t>
            </a:r>
            <a:r>
              <a:rPr lang="en-GB" sz="2000" dirty="0" err="1" smtClean="0">
                <a:latin typeface="Times New Roman"/>
                <a:cs typeface="Times New Roman"/>
              </a:rPr>
              <a:t>corrente</a:t>
            </a:r>
            <a:r>
              <a:rPr lang="en-GB" sz="2000" dirty="0" smtClean="0">
                <a:latin typeface="Times New Roman"/>
                <a:cs typeface="Times New Roman"/>
              </a:rPr>
              <a:t> </a:t>
            </a:r>
            <a:r>
              <a:rPr lang="en-GB" sz="2000" dirty="0" err="1" smtClean="0">
                <a:latin typeface="Times New Roman"/>
                <a:cs typeface="Times New Roman"/>
              </a:rPr>
              <a:t>quando</a:t>
            </a:r>
            <a:r>
              <a:rPr lang="en-GB" sz="2000" dirty="0" smtClean="0">
                <a:latin typeface="Times New Roman"/>
                <a:cs typeface="Times New Roman"/>
              </a:rPr>
              <a:t> </a:t>
            </a:r>
            <a:r>
              <a:rPr lang="en-GB" sz="2000" dirty="0" err="1" smtClean="0">
                <a:latin typeface="Times New Roman"/>
                <a:cs typeface="Times New Roman"/>
              </a:rPr>
              <a:t>si</a:t>
            </a:r>
            <a:r>
              <a:rPr lang="en-GB" sz="2000" dirty="0" smtClean="0">
                <a:latin typeface="Times New Roman"/>
                <a:cs typeface="Times New Roman"/>
              </a:rPr>
              <a:t> </a:t>
            </a:r>
            <a:r>
              <a:rPr lang="en-GB" sz="2000" dirty="0" err="1" smtClean="0">
                <a:latin typeface="Times New Roman"/>
                <a:cs typeface="Times New Roman"/>
              </a:rPr>
              <a:t>accelerano</a:t>
            </a:r>
            <a:r>
              <a:rPr lang="en-GB" sz="2000" dirty="0" smtClean="0">
                <a:latin typeface="Times New Roman"/>
                <a:cs typeface="Times New Roman"/>
              </a:rPr>
              <a:t> </a:t>
            </a:r>
            <a:r>
              <a:rPr lang="en-GB" sz="2000" dirty="0" err="1" smtClean="0">
                <a:latin typeface="Times New Roman"/>
                <a:cs typeface="Times New Roman"/>
              </a:rPr>
              <a:t>stati</a:t>
            </a:r>
            <a:r>
              <a:rPr lang="en-GB" sz="2000" dirty="0" smtClean="0">
                <a:latin typeface="Times New Roman"/>
                <a:cs typeface="Times New Roman"/>
              </a:rPr>
              <a:t> di </a:t>
            </a:r>
            <a:r>
              <a:rPr lang="en-GB" sz="2000" dirty="0" err="1" smtClean="0">
                <a:latin typeface="Times New Roman"/>
                <a:cs typeface="Times New Roman"/>
              </a:rPr>
              <a:t>carica</a:t>
            </a:r>
            <a:r>
              <a:rPr lang="en-GB" sz="2000" dirty="0" smtClean="0">
                <a:latin typeface="Times New Roman"/>
                <a:cs typeface="Times New Roman"/>
              </a:rPr>
              <a:t> </a:t>
            </a:r>
            <a:r>
              <a:rPr lang="en-GB" sz="2000" dirty="0" err="1" smtClean="0">
                <a:latin typeface="Times New Roman"/>
                <a:cs typeface="Times New Roman"/>
              </a:rPr>
              <a:t>più</a:t>
            </a:r>
            <a:r>
              <a:rPr lang="en-GB" sz="2000" dirty="0" smtClean="0">
                <a:latin typeface="Times New Roman"/>
                <a:cs typeface="Times New Roman"/>
              </a:rPr>
              <a:t> </a:t>
            </a:r>
            <a:r>
              <a:rPr lang="en-GB" sz="2000" dirty="0" err="1" smtClean="0">
                <a:latin typeface="Times New Roman"/>
                <a:cs typeface="Times New Roman"/>
              </a:rPr>
              <a:t>bassi</a:t>
            </a:r>
            <a:endParaRPr lang="en-GB" sz="2000" dirty="0">
              <a:latin typeface="Times New Roman"/>
              <a:cs typeface="Times New Roman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98800" y="3737977"/>
            <a:ext cx="270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Times New Roman"/>
                <a:cs typeface="Times New Roman"/>
              </a:rPr>
              <a:t>SERSE</a:t>
            </a:r>
            <a:endParaRPr lang="en-GB" sz="2400" b="1" dirty="0">
              <a:latin typeface="Times New Roman"/>
              <a:cs typeface="Times New Roman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206087"/>
              </p:ext>
            </p:extLst>
          </p:nvPr>
        </p:nvGraphicFramePr>
        <p:xfrm>
          <a:off x="609600" y="4255975"/>
          <a:ext cx="8229600" cy="209005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473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A/q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2+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4+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6+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7+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8+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12+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14+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16+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27+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30+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33+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73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cs typeface="Times New Roman"/>
                        </a:rPr>
                        <a:t>12C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3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366092"/>
                          </a:solidFill>
                          <a:effectLst/>
                          <a:latin typeface="Times New Roman"/>
                          <a:cs typeface="Times New Roman"/>
                        </a:rPr>
                        <a:t>16O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>
                        <a:solidFill>
                          <a:srgbClr val="366092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>
                        <a:solidFill>
                          <a:srgbClr val="366092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366092"/>
                          </a:solidFill>
                          <a:effectLst/>
                          <a:latin typeface="Times New Roman"/>
                          <a:cs typeface="Times New Roman"/>
                        </a:rPr>
                        <a:t>800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366092"/>
                          </a:solidFill>
                          <a:effectLst/>
                          <a:latin typeface="Times New Roman"/>
                          <a:cs typeface="Times New Roman"/>
                        </a:rPr>
                        <a:t>240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73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cs typeface="Times New Roman"/>
                        </a:rPr>
                        <a:t>20Ne*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cs typeface="Times New Roman"/>
                        </a:rPr>
                        <a:t>230*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cs typeface="Times New Roman"/>
                        </a:rPr>
                        <a:t>170*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cs typeface="Times New Roman"/>
                        </a:rPr>
                        <a:t>14*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3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40Ar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737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129Xe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0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181Ta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73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197Au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673100" y="6241167"/>
            <a:ext cx="1465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*</a:t>
            </a:r>
            <a:r>
              <a:rPr lang="it-IT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Caesar</a:t>
            </a:r>
            <a:endParaRPr lang="it-IT" sz="24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5020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0"/>
            <a:ext cx="6882714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62293" y="13798"/>
            <a:ext cx="8746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Ione </a:t>
            </a:r>
            <a:r>
              <a:rPr lang="en-GB" dirty="0" err="1" smtClean="0"/>
              <a:t>accelerato</a:t>
            </a:r>
            <a:r>
              <a:rPr lang="en-GB" dirty="0" smtClean="0"/>
              <a:t> Neon m=20, q=6+, </a:t>
            </a:r>
            <a:r>
              <a:rPr lang="en-GB" dirty="0" err="1" smtClean="0"/>
              <a:t>mappa</a:t>
            </a:r>
            <a:r>
              <a:rPr lang="en-GB" dirty="0" smtClean="0"/>
              <a:t> di campo  </a:t>
            </a:r>
            <a:r>
              <a:rPr lang="en-US" dirty="0" smtClean="0"/>
              <a:t>IsoField1_NE20_30MEV_6.txt</a:t>
            </a:r>
            <a:endParaRPr lang="en-GB" dirty="0" smtClean="0"/>
          </a:p>
          <a:p>
            <a:r>
              <a:rPr lang="en-US" dirty="0"/>
              <a:t>COM_29MeV_Strip_NE_6.</a:t>
            </a:r>
            <a:r>
              <a:rPr lang="en-US" dirty="0" smtClean="0"/>
              <a:t>inp</a:t>
            </a:r>
            <a:r>
              <a:rPr lang="it-IT" dirty="0" smtClean="0"/>
              <a:t>;  </a:t>
            </a:r>
            <a:r>
              <a:rPr lang="en-US" dirty="0" smtClean="0"/>
              <a:t>29MeV_NE_6</a:t>
            </a:r>
            <a:r>
              <a:rPr lang="en-US" dirty="0"/>
              <a:t>.</a:t>
            </a:r>
            <a:r>
              <a:rPr lang="en-US" dirty="0" smtClean="0"/>
              <a:t>out</a:t>
            </a:r>
            <a:r>
              <a:rPr lang="it-IT" dirty="0" smtClean="0"/>
              <a:t>;  </a:t>
            </a:r>
            <a:r>
              <a:rPr lang="en-US" dirty="0" smtClean="0"/>
              <a:t>ENV_29MeV_Neon20</a:t>
            </a:r>
            <a:r>
              <a:rPr lang="en-US" dirty="0"/>
              <a:t>.INP</a:t>
            </a: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312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794000" y="6496050"/>
            <a:ext cx="3543300" cy="365125"/>
          </a:xfrm>
        </p:spPr>
        <p:txBody>
          <a:bodyPr/>
          <a:lstStyle/>
          <a:p>
            <a:r>
              <a:rPr lang="en-GB" smtClean="0"/>
              <a:t>Catania 7 Febbraio 2014</a:t>
            </a:r>
            <a:endParaRPr lang="en-GB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9" y="81111"/>
            <a:ext cx="6452751" cy="675148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6337300" y="215900"/>
            <a:ext cx="2708275" cy="6453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Times New Roman"/>
                <a:cs typeface="Times New Roman"/>
              </a:rPr>
              <a:t>Le bobine potranno essere costruite differentemente per avere maggior spazio per il criostato.</a:t>
            </a:r>
          </a:p>
          <a:p>
            <a:pPr algn="ctr"/>
            <a:r>
              <a:rPr lang="it-IT" sz="2000" dirty="0" smtClean="0">
                <a:latin typeface="Times New Roman"/>
                <a:cs typeface="Times New Roman"/>
              </a:rPr>
              <a:t>In particolare l’eliminazione dei </a:t>
            </a:r>
            <a:r>
              <a:rPr lang="it-IT" sz="2000" dirty="0" err="1" smtClean="0">
                <a:latin typeface="Times New Roman"/>
                <a:cs typeface="Times New Roman"/>
              </a:rPr>
              <a:t>Tie</a:t>
            </a:r>
            <a:r>
              <a:rPr lang="it-IT" sz="2000" dirty="0" smtClean="0">
                <a:latin typeface="Times New Roman"/>
                <a:cs typeface="Times New Roman"/>
              </a:rPr>
              <a:t> </a:t>
            </a:r>
            <a:r>
              <a:rPr lang="it-IT" sz="2000" dirty="0" err="1" smtClean="0">
                <a:latin typeface="Times New Roman"/>
                <a:cs typeface="Times New Roman"/>
              </a:rPr>
              <a:t>rods</a:t>
            </a:r>
            <a:r>
              <a:rPr lang="it-IT" sz="2000" dirty="0" smtClean="0">
                <a:latin typeface="Times New Roman"/>
                <a:cs typeface="Times New Roman"/>
              </a:rPr>
              <a:t> permetterebbe di avere un maggior spazio per il criostato ed anche attorno al piano mediano per un canale di estrazione più alto.</a:t>
            </a:r>
          </a:p>
          <a:p>
            <a:pPr algn="ctr"/>
            <a:endParaRPr lang="it-IT" sz="2000" dirty="0">
              <a:latin typeface="Times New Roman"/>
              <a:cs typeface="Times New Roman"/>
            </a:endParaRPr>
          </a:p>
          <a:p>
            <a:pPr algn="ctr"/>
            <a:r>
              <a:rPr lang="it-IT" sz="2000" dirty="0" smtClean="0">
                <a:latin typeface="Times New Roman"/>
                <a:cs typeface="Times New Roman"/>
              </a:rPr>
              <a:t>La </a:t>
            </a:r>
            <a:r>
              <a:rPr lang="it-IT" sz="2000" dirty="0" err="1" smtClean="0">
                <a:latin typeface="Times New Roman"/>
                <a:cs typeface="Times New Roman"/>
              </a:rPr>
              <a:t>rdiuzione</a:t>
            </a:r>
            <a:r>
              <a:rPr lang="it-IT" sz="2000" dirty="0" smtClean="0">
                <a:latin typeface="Times New Roman"/>
                <a:cs typeface="Times New Roman"/>
              </a:rPr>
              <a:t> del diagramma operativo delle correnti della macchina permetteranno di rilassare i parametri dei coils</a:t>
            </a:r>
          </a:p>
          <a:p>
            <a:pPr algn="ctr"/>
            <a:endParaRPr lang="it-IT" sz="2000" baseline="30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381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321</Words>
  <Application>Microsoft Macintosh PowerPoint</Application>
  <PresentationFormat>Presentazione su schermo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Amministratore</dc:creator>
  <cp:lastModifiedBy>Amministratore</cp:lastModifiedBy>
  <cp:revision>15</cp:revision>
  <dcterms:created xsi:type="dcterms:W3CDTF">2014-06-10T15:56:47Z</dcterms:created>
  <dcterms:modified xsi:type="dcterms:W3CDTF">2014-06-16T10:24:57Z</dcterms:modified>
</cp:coreProperties>
</file>