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8" r:id="rId4"/>
    <p:sldId id="269" r:id="rId5"/>
    <p:sldId id="270" r:id="rId6"/>
    <p:sldId id="257" r:id="rId7"/>
    <p:sldId id="258" r:id="rId8"/>
    <p:sldId id="259" r:id="rId9"/>
    <p:sldId id="260" r:id="rId10"/>
    <p:sldId id="261" r:id="rId11"/>
    <p:sldId id="263" r:id="rId12"/>
    <p:sldId id="262" r:id="rId13"/>
    <p:sldId id="264" r:id="rId14"/>
    <p:sldId id="265" r:id="rId15"/>
    <p:sldId id="266" r:id="rId16"/>
    <p:sldId id="271" r:id="rId17"/>
    <p:sldId id="273" r:id="rId18"/>
    <p:sldId id="276" r:id="rId19"/>
    <p:sldId id="274" r:id="rId2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52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12C9B37-36F0-483C-9203-20A6757201D2}" type="datetimeFigureOut">
              <a:rPr lang="it-IT" smtClean="0"/>
              <a:pPr/>
              <a:t>16/06/2014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9649069-7AB3-40B1-865B-6CC61D3149CC}"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12C9B37-36F0-483C-9203-20A6757201D2}" type="datetimeFigureOut">
              <a:rPr lang="it-IT" smtClean="0"/>
              <a:pPr/>
              <a:t>16/06/2014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9649069-7AB3-40B1-865B-6CC61D3149CC}"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12C9B37-36F0-483C-9203-20A6757201D2}" type="datetimeFigureOut">
              <a:rPr lang="it-IT" smtClean="0"/>
              <a:pPr/>
              <a:t>16/06/2014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9649069-7AB3-40B1-865B-6CC61D3149CC}"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12C9B37-36F0-483C-9203-20A6757201D2}" type="datetimeFigureOut">
              <a:rPr lang="it-IT" smtClean="0"/>
              <a:pPr/>
              <a:t>16/06/2014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9649069-7AB3-40B1-865B-6CC61D3149CC}"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12C9B37-36F0-483C-9203-20A6757201D2}" type="datetimeFigureOut">
              <a:rPr lang="it-IT" smtClean="0"/>
              <a:pPr/>
              <a:t>16/06/2014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9649069-7AB3-40B1-865B-6CC61D3149CC}"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12C9B37-36F0-483C-9203-20A6757201D2}" type="datetimeFigureOut">
              <a:rPr lang="it-IT" smtClean="0"/>
              <a:pPr/>
              <a:t>16/06/2014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9649069-7AB3-40B1-865B-6CC61D3149CC}"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12C9B37-36F0-483C-9203-20A6757201D2}" type="datetimeFigureOut">
              <a:rPr lang="it-IT" smtClean="0"/>
              <a:pPr/>
              <a:t>16/06/2014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9649069-7AB3-40B1-865B-6CC61D3149CC}"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12C9B37-36F0-483C-9203-20A6757201D2}" type="datetimeFigureOut">
              <a:rPr lang="it-IT" smtClean="0"/>
              <a:pPr/>
              <a:t>16/06/2014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9649069-7AB3-40B1-865B-6CC61D3149CC}"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12C9B37-36F0-483C-9203-20A6757201D2}" type="datetimeFigureOut">
              <a:rPr lang="it-IT" smtClean="0"/>
              <a:pPr/>
              <a:t>16/06/2014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9649069-7AB3-40B1-865B-6CC61D3149CC}"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12C9B37-36F0-483C-9203-20A6757201D2}" type="datetimeFigureOut">
              <a:rPr lang="it-IT" smtClean="0"/>
              <a:pPr/>
              <a:t>16/06/2014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9649069-7AB3-40B1-865B-6CC61D3149CC}"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12C9B37-36F0-483C-9203-20A6757201D2}" type="datetimeFigureOut">
              <a:rPr lang="it-IT" smtClean="0"/>
              <a:pPr/>
              <a:t>16/06/2014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9649069-7AB3-40B1-865B-6CC61D3149CC}"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C9B37-36F0-483C-9203-20A6757201D2}" type="datetimeFigureOut">
              <a:rPr lang="it-IT" smtClean="0"/>
              <a:pPr/>
              <a:t>16/06/2014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49069-7AB3-40B1-865B-6CC61D3149C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gif"/><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gif"/><Relationship Id="rId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2.gi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gif"/><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gi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gif"/><Relationship Id="rId5" Type="http://schemas.openxmlformats.org/officeDocument/2006/relationships/image" Target="../media/image18.emf"/><Relationship Id="rId4"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331640" y="332656"/>
            <a:ext cx="6552728" cy="369332"/>
          </a:xfrm>
          <a:prstGeom prst="rect">
            <a:avLst/>
          </a:prstGeom>
          <a:noFill/>
        </p:spPr>
        <p:txBody>
          <a:bodyPr wrap="square" rtlCol="0">
            <a:spAutoFit/>
          </a:bodyPr>
          <a:lstStyle/>
          <a:p>
            <a:pPr algn="ctr"/>
            <a:r>
              <a:rPr lang="en-GB" dirty="0" smtClean="0"/>
              <a:t>why a </a:t>
            </a:r>
            <a:r>
              <a:rPr lang="en-GB" dirty="0" err="1" smtClean="0"/>
              <a:t>summersible</a:t>
            </a:r>
            <a:r>
              <a:rPr lang="en-GB" dirty="0" smtClean="0"/>
              <a:t> medium voltage converter</a:t>
            </a:r>
            <a:endParaRPr lang="en-GB" dirty="0"/>
          </a:p>
        </p:txBody>
      </p:sp>
      <p:sp>
        <p:nvSpPr>
          <p:cNvPr id="5" name="CasellaDiTesto 4"/>
          <p:cNvSpPr txBox="1"/>
          <p:nvPr/>
        </p:nvSpPr>
        <p:spPr>
          <a:xfrm>
            <a:off x="611560" y="908720"/>
            <a:ext cx="2232248" cy="369332"/>
          </a:xfrm>
          <a:prstGeom prst="rect">
            <a:avLst/>
          </a:prstGeom>
          <a:noFill/>
        </p:spPr>
        <p:txBody>
          <a:bodyPr wrap="square" rtlCol="0">
            <a:spAutoFit/>
          </a:bodyPr>
          <a:lstStyle/>
          <a:p>
            <a:pPr algn="ctr"/>
            <a:r>
              <a:rPr lang="en-GB" dirty="0" smtClean="0"/>
              <a:t>scientific purpose </a:t>
            </a:r>
            <a:endParaRPr lang="en-GB" dirty="0"/>
          </a:p>
        </p:txBody>
      </p:sp>
      <p:sp>
        <p:nvSpPr>
          <p:cNvPr id="6" name="CasellaDiTesto 5"/>
          <p:cNvSpPr txBox="1"/>
          <p:nvPr/>
        </p:nvSpPr>
        <p:spPr>
          <a:xfrm>
            <a:off x="5868144" y="1124744"/>
            <a:ext cx="2232248" cy="369332"/>
          </a:xfrm>
          <a:prstGeom prst="rect">
            <a:avLst/>
          </a:prstGeom>
          <a:noFill/>
        </p:spPr>
        <p:txBody>
          <a:bodyPr wrap="square" rtlCol="0">
            <a:spAutoFit/>
          </a:bodyPr>
          <a:lstStyle/>
          <a:p>
            <a:pPr algn="ctr"/>
            <a:r>
              <a:rPr lang="en-GB" dirty="0"/>
              <a:t>i</a:t>
            </a:r>
            <a:r>
              <a:rPr lang="en-GB" dirty="0" smtClean="0"/>
              <a:t>ndustrial purpose </a:t>
            </a:r>
            <a:endParaRPr lang="en-GB" dirty="0"/>
          </a:p>
        </p:txBody>
      </p:sp>
      <p:sp>
        <p:nvSpPr>
          <p:cNvPr id="7" name="CasellaDiTesto 6"/>
          <p:cNvSpPr txBox="1"/>
          <p:nvPr/>
        </p:nvSpPr>
        <p:spPr>
          <a:xfrm>
            <a:off x="467544" y="1484784"/>
            <a:ext cx="3240360" cy="5355312"/>
          </a:xfrm>
          <a:prstGeom prst="rect">
            <a:avLst/>
          </a:prstGeom>
          <a:noFill/>
        </p:spPr>
        <p:txBody>
          <a:bodyPr wrap="square" rtlCol="0">
            <a:spAutoFit/>
          </a:bodyPr>
          <a:lstStyle/>
          <a:p>
            <a:r>
              <a:rPr lang="en-GB" dirty="0" smtClean="0"/>
              <a:t>deep sea environment is one of the more challenging and wide field of research in the near future.</a:t>
            </a:r>
          </a:p>
          <a:p>
            <a:endParaRPr lang="en-GB" dirty="0"/>
          </a:p>
          <a:p>
            <a:r>
              <a:rPr lang="en-GB" dirty="0" smtClean="0"/>
              <a:t>Everywhere around the world (Europe, North America, China, Japan, etc..) the Administrations are financing the construction of large cabled deep sea infrastructures aiming to permanently monitor the sea environment .</a:t>
            </a:r>
          </a:p>
          <a:p>
            <a:endParaRPr lang="en-GB" dirty="0"/>
          </a:p>
          <a:p>
            <a:r>
              <a:rPr lang="en-GB" dirty="0" smtClean="0"/>
              <a:t>These infrastructures need to be power supplied and the distance from the shore requires that the power is transferred by high voltage system</a:t>
            </a:r>
            <a:endParaRPr lang="en-GB" dirty="0"/>
          </a:p>
        </p:txBody>
      </p:sp>
      <p:sp>
        <p:nvSpPr>
          <p:cNvPr id="16" name="CasellaDiTesto 15"/>
          <p:cNvSpPr txBox="1"/>
          <p:nvPr/>
        </p:nvSpPr>
        <p:spPr>
          <a:xfrm>
            <a:off x="5652120" y="2111945"/>
            <a:ext cx="3240360" cy="3416320"/>
          </a:xfrm>
          <a:prstGeom prst="rect">
            <a:avLst/>
          </a:prstGeom>
          <a:noFill/>
        </p:spPr>
        <p:txBody>
          <a:bodyPr wrap="square" rtlCol="0">
            <a:spAutoFit/>
          </a:bodyPr>
          <a:lstStyle/>
          <a:p>
            <a:r>
              <a:rPr lang="en-GB" dirty="0" smtClean="0"/>
              <a:t>Renewable energies sea field (tidal and wind based) are quickly growing up and the energy need to be transferred to the shore with a good efficiency level.</a:t>
            </a:r>
          </a:p>
          <a:p>
            <a:endParaRPr lang="en-GB" dirty="0"/>
          </a:p>
          <a:p>
            <a:r>
              <a:rPr lang="en-GB" dirty="0" smtClean="0"/>
              <a:t>The other side of the medal are the oil and gas field that are moving deeper and farer from the shore, requiring remote power supply.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6" name="CasellaDiTesto 5"/>
          <p:cNvSpPr txBox="1"/>
          <p:nvPr/>
        </p:nvSpPr>
        <p:spPr>
          <a:xfrm>
            <a:off x="754380" y="91440"/>
            <a:ext cx="7642860" cy="523220"/>
          </a:xfrm>
          <a:prstGeom prst="rect">
            <a:avLst/>
          </a:prstGeom>
          <a:noFill/>
        </p:spPr>
        <p:txBody>
          <a:bodyPr wrap="square" rtlCol="0">
            <a:spAutoFit/>
          </a:bodyPr>
          <a:lstStyle/>
          <a:p>
            <a:pPr algn="ctr"/>
            <a:r>
              <a:rPr lang="it-IT" sz="2800" b="1" dirty="0" err="1" smtClean="0">
                <a:solidFill>
                  <a:schemeClr val="tx2"/>
                </a:solidFill>
                <a:latin typeface="Bookman Old Style"/>
                <a:cs typeface="Bookman Old Style"/>
              </a:rPr>
              <a:t>Proposed</a:t>
            </a:r>
            <a:r>
              <a:rPr lang="it-IT" sz="2800" b="1" dirty="0" smtClean="0">
                <a:solidFill>
                  <a:schemeClr val="tx2"/>
                </a:solidFill>
                <a:latin typeface="Bookman Old Style"/>
                <a:cs typeface="Bookman Old Style"/>
              </a:rPr>
              <a:t> Energy </a:t>
            </a:r>
            <a:r>
              <a:rPr lang="it-IT" sz="2800" b="1" dirty="0" err="1" smtClean="0">
                <a:solidFill>
                  <a:schemeClr val="tx2"/>
                </a:solidFill>
                <a:latin typeface="Bookman Old Style"/>
                <a:cs typeface="Bookman Old Style"/>
              </a:rPr>
              <a:t>Conversion</a:t>
            </a:r>
            <a:r>
              <a:rPr lang="it-IT" sz="2800" b="1" dirty="0" smtClean="0">
                <a:solidFill>
                  <a:schemeClr val="tx2"/>
                </a:solidFill>
                <a:latin typeface="Bookman Old Style"/>
                <a:cs typeface="Bookman Old Style"/>
              </a:rPr>
              <a:t> </a:t>
            </a:r>
            <a:r>
              <a:rPr lang="it-IT" sz="2800" b="1" dirty="0" err="1" smtClean="0">
                <a:solidFill>
                  <a:schemeClr val="tx2"/>
                </a:solidFill>
                <a:latin typeface="Bookman Old Style"/>
                <a:cs typeface="Bookman Old Style"/>
              </a:rPr>
              <a:t>Systems</a:t>
            </a:r>
            <a:endParaRPr lang="it-IT" sz="2800" b="1" dirty="0">
              <a:solidFill>
                <a:schemeClr val="tx2"/>
              </a:solidFill>
              <a:latin typeface="Bookman Old Style"/>
              <a:cs typeface="Bookman Old Style"/>
            </a:endParaRPr>
          </a:p>
        </p:txBody>
      </p:sp>
      <p:sp>
        <p:nvSpPr>
          <p:cNvPr id="7"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8" name="Object 7"/>
          <p:cNvGraphicFramePr>
            <a:graphicFrameLocks noChangeAspect="1"/>
          </p:cNvGraphicFramePr>
          <p:nvPr/>
        </p:nvGraphicFramePr>
        <p:xfrm>
          <a:off x="3239860" y="1655089"/>
          <a:ext cx="2570649" cy="1262290"/>
        </p:xfrm>
        <a:graphic>
          <a:graphicData uri="http://schemas.openxmlformats.org/presentationml/2006/ole">
            <p:oleObj spid="_x0000_s6146" name="Visio" r:id="rId3" imgW="1771083" imgH="869758" progId="Visio.Drawing.11">
              <p:embed/>
            </p:oleObj>
          </a:graphicData>
        </a:graphic>
      </p:graphicFrame>
      <p:sp>
        <p:nvSpPr>
          <p:cNvPr id="9" name="Rettangolo 8"/>
          <p:cNvSpPr/>
          <p:nvPr/>
        </p:nvSpPr>
        <p:spPr>
          <a:xfrm>
            <a:off x="3100252" y="1600207"/>
            <a:ext cx="2941319" cy="1415143"/>
          </a:xfrm>
          <a:prstGeom prst="rect">
            <a:avLst/>
          </a:prstGeom>
          <a:noFill/>
          <a:ln w="38100">
            <a:solidFill>
              <a:srgbClr val="00B05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9"/>
          <p:cNvSpPr/>
          <p:nvPr/>
        </p:nvSpPr>
        <p:spPr>
          <a:xfrm>
            <a:off x="-1" y="3316190"/>
            <a:ext cx="8937171" cy="2262158"/>
          </a:xfrm>
          <a:prstGeom prst="rect">
            <a:avLst/>
          </a:prstGeom>
        </p:spPr>
        <p:txBody>
          <a:bodyPr wrap="square">
            <a:spAutoFit/>
          </a:bodyPr>
          <a:lstStyle/>
          <a:p>
            <a:pPr algn="just">
              <a:buFont typeface="Wingdings" pitchFamily="2" charset="2"/>
              <a:buChar char="ü"/>
            </a:pPr>
            <a:r>
              <a:rPr lang="en-US" dirty="0" smtClean="0">
                <a:solidFill>
                  <a:srgbClr val="FF0000"/>
                </a:solidFill>
                <a:latin typeface="Times New Roman"/>
                <a:cs typeface="Times New Roman"/>
              </a:rPr>
              <a:t>A suitably designed Induction Machine is supplied by a Voltage Source Inverter (VSI).</a:t>
            </a:r>
          </a:p>
          <a:p>
            <a:pPr algn="just"/>
            <a:endParaRPr lang="en-US" dirty="0" smtClean="0">
              <a:solidFill>
                <a:srgbClr val="1F497D"/>
              </a:solidFill>
              <a:latin typeface="Times New Roman"/>
              <a:cs typeface="Times New Roman"/>
            </a:endParaRPr>
          </a:p>
          <a:p>
            <a:pPr algn="just">
              <a:spcAft>
                <a:spcPts val="600"/>
              </a:spcAft>
              <a:buFont typeface="Wingdings" pitchFamily="2" charset="2"/>
              <a:buChar char="ü"/>
            </a:pPr>
            <a:r>
              <a:rPr lang="en-US" dirty="0" smtClean="0">
                <a:solidFill>
                  <a:srgbClr val="FF0000"/>
                </a:solidFill>
                <a:latin typeface="Times New Roman"/>
                <a:cs typeface="Times New Roman"/>
              </a:rPr>
              <a:t>Model Based </a:t>
            </a:r>
            <a:r>
              <a:rPr lang="en-US" dirty="0" err="1" smtClean="0">
                <a:solidFill>
                  <a:srgbClr val="FF0000"/>
                </a:solidFill>
                <a:latin typeface="Times New Roman"/>
                <a:cs typeface="Times New Roman"/>
              </a:rPr>
              <a:t>Sensorless</a:t>
            </a:r>
            <a:r>
              <a:rPr lang="en-US" dirty="0" smtClean="0">
                <a:solidFill>
                  <a:srgbClr val="FF0000"/>
                </a:solidFill>
                <a:latin typeface="Times New Roman"/>
                <a:cs typeface="Times New Roman"/>
              </a:rPr>
              <a:t> Field Oriented Control will be studied and implemented</a:t>
            </a:r>
          </a:p>
          <a:p>
            <a:pPr marL="446088" indent="-87313" algn="just">
              <a:spcAft>
                <a:spcPts val="600"/>
              </a:spcAft>
              <a:buFont typeface="Courier New" pitchFamily="49" charset="0"/>
              <a:buChar char="o"/>
            </a:pPr>
            <a:r>
              <a:rPr lang="en-US" dirty="0" smtClean="0">
                <a:solidFill>
                  <a:srgbClr val="1F497D"/>
                </a:solidFill>
                <a:latin typeface="Times New Roman"/>
                <a:cs typeface="Times New Roman"/>
              </a:rPr>
              <a:t>Estimate the rotor position and speed of the rotational part of the electrical motor avoiding to use an additional sensor. </a:t>
            </a:r>
          </a:p>
          <a:p>
            <a:pPr marL="446088" indent="-87313" algn="just">
              <a:spcAft>
                <a:spcPts val="600"/>
              </a:spcAft>
              <a:buFont typeface="Courier New" pitchFamily="49" charset="0"/>
              <a:buChar char="o"/>
            </a:pPr>
            <a:r>
              <a:rPr lang="en-US" dirty="0" smtClean="0">
                <a:solidFill>
                  <a:srgbClr val="1F497D"/>
                </a:solidFill>
                <a:latin typeface="Times New Roman"/>
                <a:cs typeface="Times New Roman"/>
              </a:rPr>
              <a:t>Keep high dynamic behavior of the drive.</a:t>
            </a:r>
          </a:p>
          <a:p>
            <a:pPr marL="446088" indent="-87313" algn="just">
              <a:buFont typeface="Courier New" pitchFamily="49" charset="0"/>
              <a:buChar char="o"/>
            </a:pPr>
            <a:r>
              <a:rPr lang="en-US" dirty="0" smtClean="0">
                <a:solidFill>
                  <a:srgbClr val="1F497D"/>
                </a:solidFill>
                <a:latin typeface="Times New Roman"/>
                <a:cs typeface="Times New Roman"/>
              </a:rPr>
              <a:t>Avoid the use of rotor position sensors and thus increasing the reliability of the drive. </a:t>
            </a:r>
            <a:endParaRPr lang="it-IT" dirty="0" smtClean="0">
              <a:solidFill>
                <a:srgbClr val="1F497D"/>
              </a:solidFill>
              <a:latin typeface="Times New Roman"/>
              <a:cs typeface="Times New Roman"/>
            </a:endParaRPr>
          </a:p>
        </p:txBody>
      </p:sp>
      <p:sp>
        <p:nvSpPr>
          <p:cNvPr id="11" name="CasellaDiTesto 10"/>
          <p:cNvSpPr txBox="1"/>
          <p:nvPr/>
        </p:nvSpPr>
        <p:spPr>
          <a:xfrm>
            <a:off x="723900" y="973184"/>
            <a:ext cx="7642860" cy="430887"/>
          </a:xfrm>
          <a:prstGeom prst="rect">
            <a:avLst/>
          </a:prstGeom>
          <a:noFill/>
        </p:spPr>
        <p:txBody>
          <a:bodyPr wrap="square" rtlCol="0">
            <a:spAutoFit/>
          </a:bodyPr>
          <a:lstStyle/>
          <a:p>
            <a:pPr algn="ctr"/>
            <a:r>
              <a:rPr lang="it-IT" sz="2200" b="1" dirty="0" smtClean="0">
                <a:solidFill>
                  <a:srgbClr val="FF0000"/>
                </a:solidFill>
                <a:latin typeface="Bookman Old Style"/>
                <a:cs typeface="Bookman Old Style"/>
              </a:rPr>
              <a:t>“</a:t>
            </a:r>
            <a:r>
              <a:rPr lang="it-IT" sz="2200" b="1" dirty="0" err="1" smtClean="0">
                <a:solidFill>
                  <a:srgbClr val="FF0000"/>
                </a:solidFill>
                <a:latin typeface="Bookman Old Style"/>
                <a:cs typeface="Bookman Old Style"/>
              </a:rPr>
              <a:t>Rotating</a:t>
            </a:r>
            <a:r>
              <a:rPr lang="it-IT" sz="2200" b="1" dirty="0" smtClean="0">
                <a:solidFill>
                  <a:srgbClr val="FF0000"/>
                </a:solidFill>
                <a:latin typeface="Bookman Old Style"/>
                <a:cs typeface="Bookman Old Style"/>
              </a:rPr>
              <a:t> Transformer”</a:t>
            </a:r>
            <a:endParaRPr lang="it-IT" sz="2200" b="1" dirty="0">
              <a:solidFill>
                <a:srgbClr val="FF0000"/>
              </a:solidFill>
              <a:latin typeface="Bookman Old Style"/>
              <a:cs typeface="Bookman Old Style"/>
            </a:endParaRPr>
          </a:p>
        </p:txBody>
      </p:sp>
      <p:pic>
        <p:nvPicPr>
          <p:cNvPr id="12" name="Picture 2" descr="http://www.fi.infn.it/conferenze/rd07/Pages/Figure/Logo-INFN-trasparente.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7"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3"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4" name="CasellaDiTesto 13"/>
          <p:cNvSpPr txBox="1"/>
          <p:nvPr/>
        </p:nvSpPr>
        <p:spPr>
          <a:xfrm>
            <a:off x="754380" y="91440"/>
            <a:ext cx="7642860" cy="523220"/>
          </a:xfrm>
          <a:prstGeom prst="rect">
            <a:avLst/>
          </a:prstGeom>
          <a:noFill/>
        </p:spPr>
        <p:txBody>
          <a:bodyPr wrap="square" rtlCol="0">
            <a:spAutoFit/>
          </a:bodyPr>
          <a:lstStyle/>
          <a:p>
            <a:pPr algn="ctr"/>
            <a:r>
              <a:rPr lang="it-IT" sz="2800" b="1" dirty="0" err="1" smtClean="0">
                <a:solidFill>
                  <a:schemeClr val="tx2"/>
                </a:solidFill>
                <a:latin typeface="Bookman Old Style"/>
                <a:cs typeface="Bookman Old Style"/>
              </a:rPr>
              <a:t>Proposed</a:t>
            </a:r>
            <a:r>
              <a:rPr lang="it-IT" sz="2800" b="1" dirty="0" smtClean="0">
                <a:solidFill>
                  <a:schemeClr val="tx2"/>
                </a:solidFill>
                <a:latin typeface="Bookman Old Style"/>
                <a:cs typeface="Bookman Old Style"/>
              </a:rPr>
              <a:t> Energy </a:t>
            </a:r>
            <a:r>
              <a:rPr lang="it-IT" sz="2800" b="1" dirty="0" err="1" smtClean="0">
                <a:solidFill>
                  <a:schemeClr val="tx2"/>
                </a:solidFill>
                <a:latin typeface="Bookman Old Style"/>
                <a:cs typeface="Bookman Old Style"/>
              </a:rPr>
              <a:t>Conversion</a:t>
            </a:r>
            <a:r>
              <a:rPr lang="it-IT" sz="2800" b="1" dirty="0" smtClean="0">
                <a:solidFill>
                  <a:schemeClr val="tx2"/>
                </a:solidFill>
                <a:latin typeface="Bookman Old Style"/>
                <a:cs typeface="Bookman Old Style"/>
              </a:rPr>
              <a:t> </a:t>
            </a:r>
            <a:r>
              <a:rPr lang="it-IT" sz="2800" b="1" dirty="0" err="1" smtClean="0">
                <a:solidFill>
                  <a:schemeClr val="tx2"/>
                </a:solidFill>
                <a:latin typeface="Bookman Old Style"/>
                <a:cs typeface="Bookman Old Style"/>
              </a:rPr>
              <a:t>Systems</a:t>
            </a:r>
            <a:endParaRPr lang="it-IT" sz="2800" b="1" dirty="0">
              <a:solidFill>
                <a:schemeClr val="tx2"/>
              </a:solidFill>
              <a:latin typeface="Bookman Old Style"/>
              <a:cs typeface="Bookman Old Style"/>
            </a:endParaRPr>
          </a:p>
        </p:txBody>
      </p:sp>
      <p:sp>
        <p:nvSpPr>
          <p:cNvPr id="15"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16" name="Object 7"/>
          <p:cNvGraphicFramePr>
            <a:graphicFrameLocks noChangeAspect="1"/>
          </p:cNvGraphicFramePr>
          <p:nvPr/>
        </p:nvGraphicFramePr>
        <p:xfrm>
          <a:off x="333374" y="1350289"/>
          <a:ext cx="2570649" cy="1262290"/>
        </p:xfrm>
        <a:graphic>
          <a:graphicData uri="http://schemas.openxmlformats.org/presentationml/2006/ole">
            <p:oleObj spid="_x0000_s8195" name="Visio" r:id="rId3" imgW="1771083" imgH="869758" progId="Visio.Drawing.11">
              <p:embed/>
            </p:oleObj>
          </a:graphicData>
        </a:graphic>
      </p:graphicFrame>
      <p:sp>
        <p:nvSpPr>
          <p:cNvPr id="17" name="Rettangolo 16"/>
          <p:cNvSpPr/>
          <p:nvPr/>
        </p:nvSpPr>
        <p:spPr>
          <a:xfrm>
            <a:off x="193767" y="1295407"/>
            <a:ext cx="2788920" cy="1415143"/>
          </a:xfrm>
          <a:prstGeom prst="rect">
            <a:avLst/>
          </a:prstGeom>
          <a:noFill/>
          <a:ln w="38100">
            <a:solidFill>
              <a:srgbClr val="00B05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19" name="Object 3"/>
          <p:cNvGraphicFramePr>
            <a:graphicFrameLocks noChangeAspect="1"/>
          </p:cNvGraphicFramePr>
          <p:nvPr/>
        </p:nvGraphicFramePr>
        <p:xfrm>
          <a:off x="1159957" y="3211295"/>
          <a:ext cx="6808388" cy="3298371"/>
        </p:xfrm>
        <a:graphic>
          <a:graphicData uri="http://schemas.openxmlformats.org/presentationml/2006/ole">
            <p:oleObj spid="_x0000_s8196" name="Visio" r:id="rId4" imgW="6831843" imgH="3306289" progId="Visio.Drawing.11">
              <p:embed/>
            </p:oleObj>
          </a:graphicData>
        </a:graphic>
      </p:graphicFrame>
      <p:sp>
        <p:nvSpPr>
          <p:cNvPr id="20" name="Rettangolo 19"/>
          <p:cNvSpPr/>
          <p:nvPr/>
        </p:nvSpPr>
        <p:spPr>
          <a:xfrm>
            <a:off x="1208322" y="6451161"/>
            <a:ext cx="6694715" cy="369332"/>
          </a:xfrm>
          <a:prstGeom prst="rect">
            <a:avLst/>
          </a:prstGeom>
        </p:spPr>
        <p:txBody>
          <a:bodyPr wrap="square">
            <a:spAutoFit/>
          </a:bodyPr>
          <a:lstStyle/>
          <a:p>
            <a:pPr algn="ctr"/>
            <a:r>
              <a:rPr lang="en-US" dirty="0" smtClean="0">
                <a:solidFill>
                  <a:srgbClr val="002060"/>
                </a:solidFill>
                <a:latin typeface="Times New Roman" pitchFamily="18" charset="0"/>
                <a:cs typeface="Times New Roman" pitchFamily="18" charset="0"/>
              </a:rPr>
              <a:t>Block diagram of a </a:t>
            </a:r>
            <a:r>
              <a:rPr lang="en-US" dirty="0" err="1" smtClean="0">
                <a:solidFill>
                  <a:srgbClr val="002060"/>
                </a:solidFill>
                <a:latin typeface="Times New Roman" pitchFamily="18" charset="0"/>
                <a:cs typeface="Times New Roman" pitchFamily="18" charset="0"/>
              </a:rPr>
              <a:t>sensorless</a:t>
            </a:r>
            <a:r>
              <a:rPr lang="en-US" dirty="0" smtClean="0">
                <a:solidFill>
                  <a:srgbClr val="002060"/>
                </a:solidFill>
                <a:latin typeface="Times New Roman" pitchFamily="18" charset="0"/>
                <a:cs typeface="Times New Roman" pitchFamily="18" charset="0"/>
              </a:rPr>
              <a:t> vector control strategy</a:t>
            </a:r>
            <a:endParaRPr lang="it-IT" dirty="0">
              <a:solidFill>
                <a:srgbClr val="002060"/>
              </a:solidFill>
              <a:latin typeface="Times New Roman" pitchFamily="18" charset="0"/>
              <a:cs typeface="Times New Roman" pitchFamily="18" charset="0"/>
            </a:endParaRPr>
          </a:p>
        </p:txBody>
      </p:sp>
      <p:sp>
        <p:nvSpPr>
          <p:cNvPr id="21" name="Rettangolo 20"/>
          <p:cNvSpPr/>
          <p:nvPr/>
        </p:nvSpPr>
        <p:spPr>
          <a:xfrm>
            <a:off x="3091544" y="1334989"/>
            <a:ext cx="5932716" cy="1631216"/>
          </a:xfrm>
          <a:prstGeom prst="rect">
            <a:avLst/>
          </a:prstGeom>
        </p:spPr>
        <p:txBody>
          <a:bodyPr wrap="square">
            <a:spAutoFit/>
          </a:bodyPr>
          <a:lstStyle/>
          <a:p>
            <a:pPr algn="just">
              <a:spcAft>
                <a:spcPts val="600"/>
              </a:spcAft>
            </a:pPr>
            <a:r>
              <a:rPr lang="it-IT" dirty="0" smtClean="0">
                <a:solidFill>
                  <a:srgbClr val="1F497D"/>
                </a:solidFill>
                <a:latin typeface="Times New Roman"/>
                <a:cs typeface="Times New Roman"/>
              </a:rPr>
              <a:t>The motor </a:t>
            </a:r>
            <a:r>
              <a:rPr lang="it-IT" dirty="0" err="1" smtClean="0">
                <a:solidFill>
                  <a:srgbClr val="1F497D"/>
                </a:solidFill>
                <a:latin typeface="Times New Roman"/>
                <a:cs typeface="Times New Roman"/>
              </a:rPr>
              <a:t>is</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controlled</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by</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applying</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two</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nested</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control</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loops</a:t>
            </a:r>
            <a:r>
              <a:rPr lang="it-IT" dirty="0" smtClean="0">
                <a:solidFill>
                  <a:srgbClr val="1F497D"/>
                </a:solidFill>
                <a:latin typeface="Times New Roman"/>
                <a:cs typeface="Times New Roman"/>
              </a:rPr>
              <a:t>:</a:t>
            </a:r>
          </a:p>
          <a:p>
            <a:pPr algn="just">
              <a:spcAft>
                <a:spcPts val="600"/>
              </a:spcAft>
              <a:buFont typeface="Wingdings" pitchFamily="2" charset="2"/>
              <a:buChar char="Ø"/>
            </a:pPr>
            <a:r>
              <a:rPr lang="it-IT" dirty="0" smtClean="0">
                <a:solidFill>
                  <a:srgbClr val="1F497D"/>
                </a:solidFill>
                <a:latin typeface="Times New Roman"/>
                <a:cs typeface="Times New Roman"/>
              </a:rPr>
              <a:t>An </a:t>
            </a:r>
            <a:r>
              <a:rPr lang="it-IT" dirty="0" err="1" smtClean="0">
                <a:solidFill>
                  <a:srgbClr val="1F497D"/>
                </a:solidFill>
                <a:latin typeface="Times New Roman"/>
                <a:cs typeface="Times New Roman"/>
              </a:rPr>
              <a:t>inner</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current</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control</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loop</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operating</a:t>
            </a:r>
            <a:r>
              <a:rPr lang="it-IT" dirty="0" smtClean="0">
                <a:solidFill>
                  <a:srgbClr val="1F497D"/>
                </a:solidFill>
                <a:latin typeface="Times New Roman"/>
                <a:cs typeface="Times New Roman"/>
              </a:rPr>
              <a:t> in </a:t>
            </a:r>
            <a:r>
              <a:rPr lang="it-IT" dirty="0" err="1" smtClean="0">
                <a:solidFill>
                  <a:srgbClr val="1F497D"/>
                </a:solidFill>
                <a:latin typeface="Times New Roman"/>
                <a:cs typeface="Times New Roman"/>
              </a:rPr>
              <a:t>order</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to</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mantain</a:t>
            </a:r>
            <a:r>
              <a:rPr lang="it-IT" dirty="0" smtClean="0">
                <a:solidFill>
                  <a:srgbClr val="1F497D"/>
                </a:solidFill>
                <a:latin typeface="Times New Roman"/>
                <a:cs typeface="Times New Roman"/>
              </a:rPr>
              <a:t> a </a:t>
            </a:r>
            <a:r>
              <a:rPr lang="it-IT" dirty="0" err="1" smtClean="0">
                <a:solidFill>
                  <a:srgbClr val="1F497D"/>
                </a:solidFill>
                <a:latin typeface="Times New Roman"/>
                <a:cs typeface="Times New Roman"/>
              </a:rPr>
              <a:t>decoupled</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torque</a:t>
            </a:r>
            <a:r>
              <a:rPr lang="it-IT" dirty="0" smtClean="0">
                <a:solidFill>
                  <a:srgbClr val="1F497D"/>
                </a:solidFill>
                <a:latin typeface="Times New Roman"/>
                <a:cs typeface="Times New Roman"/>
              </a:rPr>
              <a:t> and </a:t>
            </a:r>
            <a:r>
              <a:rPr lang="it-IT" dirty="0" err="1" smtClean="0">
                <a:solidFill>
                  <a:srgbClr val="1F497D"/>
                </a:solidFill>
                <a:latin typeface="Times New Roman"/>
                <a:cs typeface="Times New Roman"/>
              </a:rPr>
              <a:t>flux</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control</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of</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th</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machine</a:t>
            </a:r>
            <a:r>
              <a:rPr lang="it-IT" dirty="0" smtClean="0">
                <a:solidFill>
                  <a:srgbClr val="1F497D"/>
                </a:solidFill>
                <a:latin typeface="Times New Roman"/>
                <a:cs typeface="Times New Roman"/>
              </a:rPr>
              <a:t>.</a:t>
            </a:r>
          </a:p>
          <a:p>
            <a:pPr algn="just">
              <a:buFont typeface="Wingdings" pitchFamily="2" charset="2"/>
              <a:buChar char="Ø"/>
            </a:pPr>
            <a:r>
              <a:rPr lang="it-IT" dirty="0" smtClean="0">
                <a:solidFill>
                  <a:srgbClr val="1F497D"/>
                </a:solidFill>
                <a:latin typeface="Times New Roman"/>
                <a:cs typeface="Times New Roman"/>
              </a:rPr>
              <a:t>An </a:t>
            </a:r>
            <a:r>
              <a:rPr lang="it-IT" dirty="0" err="1" smtClean="0">
                <a:solidFill>
                  <a:srgbClr val="1F497D"/>
                </a:solidFill>
                <a:latin typeface="Times New Roman"/>
                <a:cs typeface="Times New Roman"/>
              </a:rPr>
              <a:t>external</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speed</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control</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loop</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necessary</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to</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keep</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constant</a:t>
            </a:r>
            <a:r>
              <a:rPr lang="it-IT" dirty="0" smtClean="0">
                <a:solidFill>
                  <a:srgbClr val="1F497D"/>
                </a:solidFill>
                <a:latin typeface="Times New Roman"/>
                <a:cs typeface="Times New Roman"/>
              </a:rPr>
              <a:t> the </a:t>
            </a:r>
            <a:r>
              <a:rPr lang="it-IT" dirty="0" err="1" smtClean="0">
                <a:solidFill>
                  <a:srgbClr val="1F497D"/>
                </a:solidFill>
                <a:latin typeface="Times New Roman"/>
                <a:cs typeface="Times New Roman"/>
              </a:rPr>
              <a:t>rotational</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speed</a:t>
            </a:r>
            <a:r>
              <a:rPr lang="it-IT" dirty="0" smtClean="0">
                <a:solidFill>
                  <a:srgbClr val="1F497D"/>
                </a:solidFill>
                <a:latin typeface="Times New Roman"/>
                <a:cs typeface="Times New Roman"/>
              </a:rPr>
              <a:t> at </a:t>
            </a:r>
            <a:r>
              <a:rPr lang="it-IT" dirty="0" err="1" smtClean="0">
                <a:solidFill>
                  <a:srgbClr val="1F497D"/>
                </a:solidFill>
                <a:latin typeface="Times New Roman"/>
                <a:cs typeface="Times New Roman"/>
              </a:rPr>
              <a:t>different</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load</a:t>
            </a:r>
            <a:r>
              <a:rPr lang="it-IT" dirty="0" smtClean="0">
                <a:solidFill>
                  <a:srgbClr val="1F497D"/>
                </a:solidFill>
                <a:latin typeface="Times New Roman"/>
                <a:cs typeface="Times New Roman"/>
              </a:rPr>
              <a:t> </a:t>
            </a:r>
            <a:r>
              <a:rPr lang="it-IT" dirty="0" err="1" smtClean="0">
                <a:solidFill>
                  <a:srgbClr val="1F497D"/>
                </a:solidFill>
                <a:latin typeface="Times New Roman"/>
                <a:cs typeface="Times New Roman"/>
              </a:rPr>
              <a:t>conditions</a:t>
            </a:r>
            <a:r>
              <a:rPr lang="it-IT" dirty="0" smtClean="0">
                <a:solidFill>
                  <a:srgbClr val="1F497D"/>
                </a:solidFill>
                <a:latin typeface="Times New Roman"/>
                <a:cs typeface="Times New Roman"/>
              </a:rPr>
              <a:t>. </a:t>
            </a:r>
          </a:p>
        </p:txBody>
      </p:sp>
      <p:sp>
        <p:nvSpPr>
          <p:cNvPr id="22" name="CasellaDiTesto 21"/>
          <p:cNvSpPr txBox="1"/>
          <p:nvPr/>
        </p:nvSpPr>
        <p:spPr>
          <a:xfrm>
            <a:off x="723900" y="744578"/>
            <a:ext cx="7642860" cy="430887"/>
          </a:xfrm>
          <a:prstGeom prst="rect">
            <a:avLst/>
          </a:prstGeom>
          <a:noFill/>
        </p:spPr>
        <p:txBody>
          <a:bodyPr wrap="square" rtlCol="0">
            <a:spAutoFit/>
          </a:bodyPr>
          <a:lstStyle/>
          <a:p>
            <a:pPr algn="ctr"/>
            <a:r>
              <a:rPr lang="it-IT" sz="2200" b="1" dirty="0" smtClean="0">
                <a:solidFill>
                  <a:srgbClr val="FF0000"/>
                </a:solidFill>
                <a:latin typeface="Bookman Old Style"/>
                <a:cs typeface="Bookman Old Style"/>
              </a:rPr>
              <a:t>“</a:t>
            </a:r>
            <a:r>
              <a:rPr lang="it-IT" sz="2200" b="1" dirty="0" err="1" smtClean="0">
                <a:solidFill>
                  <a:srgbClr val="FF0000"/>
                </a:solidFill>
                <a:latin typeface="Bookman Old Style"/>
                <a:cs typeface="Bookman Old Style"/>
              </a:rPr>
              <a:t>Rotating</a:t>
            </a:r>
            <a:r>
              <a:rPr lang="it-IT" sz="2200" b="1" dirty="0" smtClean="0">
                <a:solidFill>
                  <a:srgbClr val="FF0000"/>
                </a:solidFill>
                <a:latin typeface="Bookman Old Style"/>
                <a:cs typeface="Bookman Old Style"/>
              </a:rPr>
              <a:t> Transformer”</a:t>
            </a:r>
            <a:endParaRPr lang="it-IT" sz="2200" b="1" dirty="0">
              <a:solidFill>
                <a:srgbClr val="FF0000"/>
              </a:solidFill>
              <a:latin typeface="Bookman Old Style"/>
              <a:cs typeface="Bookman Old Style"/>
            </a:endParaRPr>
          </a:p>
        </p:txBody>
      </p:sp>
      <p:pic>
        <p:nvPicPr>
          <p:cNvPr id="23" name="Picture 2" descr="http://www.fi.infn.it/conferenze/rd07/Pages/Figure/Logo-INFN-trasparente.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7"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3"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4" name="CasellaDiTesto 13"/>
          <p:cNvSpPr txBox="1"/>
          <p:nvPr/>
        </p:nvSpPr>
        <p:spPr>
          <a:xfrm>
            <a:off x="754380" y="91440"/>
            <a:ext cx="7642860" cy="523220"/>
          </a:xfrm>
          <a:prstGeom prst="rect">
            <a:avLst/>
          </a:prstGeom>
          <a:noFill/>
        </p:spPr>
        <p:txBody>
          <a:bodyPr wrap="square" rtlCol="0">
            <a:spAutoFit/>
          </a:bodyPr>
          <a:lstStyle/>
          <a:p>
            <a:pPr algn="ctr"/>
            <a:r>
              <a:rPr lang="it-IT" sz="2800" b="1" dirty="0" err="1" smtClean="0">
                <a:solidFill>
                  <a:schemeClr val="tx2"/>
                </a:solidFill>
                <a:latin typeface="Bookman Old Style"/>
                <a:cs typeface="Bookman Old Style"/>
              </a:rPr>
              <a:t>Proposed</a:t>
            </a:r>
            <a:r>
              <a:rPr lang="it-IT" sz="2800" b="1" dirty="0" smtClean="0">
                <a:solidFill>
                  <a:schemeClr val="tx2"/>
                </a:solidFill>
                <a:latin typeface="Bookman Old Style"/>
                <a:cs typeface="Bookman Old Style"/>
              </a:rPr>
              <a:t> Energy </a:t>
            </a:r>
            <a:r>
              <a:rPr lang="it-IT" sz="2800" b="1" dirty="0" err="1" smtClean="0">
                <a:solidFill>
                  <a:schemeClr val="tx2"/>
                </a:solidFill>
                <a:latin typeface="Bookman Old Style"/>
                <a:cs typeface="Bookman Old Style"/>
              </a:rPr>
              <a:t>Conversion</a:t>
            </a:r>
            <a:r>
              <a:rPr lang="it-IT" sz="2800" b="1" dirty="0" smtClean="0">
                <a:solidFill>
                  <a:schemeClr val="tx2"/>
                </a:solidFill>
                <a:latin typeface="Bookman Old Style"/>
                <a:cs typeface="Bookman Old Style"/>
              </a:rPr>
              <a:t> </a:t>
            </a:r>
            <a:r>
              <a:rPr lang="it-IT" sz="2800" b="1" dirty="0" err="1" smtClean="0">
                <a:solidFill>
                  <a:schemeClr val="tx2"/>
                </a:solidFill>
                <a:latin typeface="Bookman Old Style"/>
                <a:cs typeface="Bookman Old Style"/>
              </a:rPr>
              <a:t>Systems</a:t>
            </a:r>
            <a:endParaRPr lang="it-IT" sz="2800" b="1" dirty="0">
              <a:solidFill>
                <a:schemeClr val="tx2"/>
              </a:solidFill>
              <a:latin typeface="Bookman Old Style"/>
              <a:cs typeface="Bookman Old Style"/>
            </a:endParaRPr>
          </a:p>
        </p:txBody>
      </p:sp>
      <p:sp>
        <p:nvSpPr>
          <p:cNvPr id="15"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6" name="Rettangolo 15"/>
          <p:cNvSpPr/>
          <p:nvPr/>
        </p:nvSpPr>
        <p:spPr>
          <a:xfrm>
            <a:off x="8704" y="1251863"/>
            <a:ext cx="4530639" cy="1719936"/>
          </a:xfrm>
          <a:prstGeom prst="rect">
            <a:avLst/>
          </a:prstGeom>
          <a:noFill/>
          <a:ln w="38100">
            <a:solidFill>
              <a:srgbClr val="00B05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18" name="Object 6"/>
          <p:cNvGraphicFramePr>
            <a:graphicFrameLocks noChangeAspect="1"/>
          </p:cNvGraphicFramePr>
          <p:nvPr/>
        </p:nvGraphicFramePr>
        <p:xfrm>
          <a:off x="23124" y="1331684"/>
          <a:ext cx="4485381" cy="1487715"/>
        </p:xfrm>
        <a:graphic>
          <a:graphicData uri="http://schemas.openxmlformats.org/presentationml/2006/ole">
            <p:oleObj spid="_x0000_s7171" name="Visio" r:id="rId3" imgW="3522926" imgH="1169095" progId="Visio.Drawing.11">
              <p:embed/>
            </p:oleObj>
          </a:graphicData>
        </a:graphic>
      </p:graphicFrame>
      <p:sp>
        <p:nvSpPr>
          <p:cNvPr id="19"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20" name="Object 7"/>
          <p:cNvGraphicFramePr>
            <a:graphicFrameLocks noChangeAspect="1"/>
          </p:cNvGraphicFramePr>
          <p:nvPr/>
        </p:nvGraphicFramePr>
        <p:xfrm>
          <a:off x="4234541" y="3365957"/>
          <a:ext cx="4811485" cy="3404955"/>
        </p:xfrm>
        <a:graphic>
          <a:graphicData uri="http://schemas.openxmlformats.org/presentationml/2006/ole">
            <p:oleObj spid="_x0000_s7172" name="Visio" r:id="rId4" imgW="5322424" imgH="3763954" progId="Visio.Drawing.11">
              <p:embed/>
            </p:oleObj>
          </a:graphicData>
        </a:graphic>
      </p:graphicFrame>
      <p:sp>
        <p:nvSpPr>
          <p:cNvPr id="21" name="Rettangolo 20"/>
          <p:cNvSpPr/>
          <p:nvPr/>
        </p:nvSpPr>
        <p:spPr>
          <a:xfrm>
            <a:off x="54430" y="3137820"/>
            <a:ext cx="4278092" cy="3754874"/>
          </a:xfrm>
          <a:prstGeom prst="rect">
            <a:avLst/>
          </a:prstGeom>
        </p:spPr>
        <p:txBody>
          <a:bodyPr wrap="square">
            <a:spAutoFit/>
          </a:bodyPr>
          <a:lstStyle/>
          <a:p>
            <a:pPr algn="just"/>
            <a:r>
              <a:rPr lang="en-US" sz="1700" dirty="0" smtClean="0">
                <a:solidFill>
                  <a:srgbClr val="1F497D"/>
                </a:solidFill>
                <a:latin typeface="Times New Roman"/>
                <a:cs typeface="Times New Roman"/>
              </a:rPr>
              <a:t>The synchronous generator SG is mechanically coupled to the same shaft of the IM would rotate at the same speed of the induction motor. </a:t>
            </a:r>
          </a:p>
          <a:p>
            <a:pPr algn="just"/>
            <a:endParaRPr lang="en-US" sz="1700" dirty="0" smtClean="0">
              <a:solidFill>
                <a:srgbClr val="1F497D"/>
              </a:solidFill>
              <a:latin typeface="Times New Roman"/>
              <a:cs typeface="Times New Roman"/>
            </a:endParaRPr>
          </a:p>
          <a:p>
            <a:pPr algn="just"/>
            <a:r>
              <a:rPr lang="en-US" sz="1700" dirty="0" smtClean="0">
                <a:solidFill>
                  <a:srgbClr val="1F497D"/>
                </a:solidFill>
                <a:latin typeface="Times New Roman"/>
                <a:cs typeface="Times New Roman"/>
              </a:rPr>
              <a:t>The output voltages of the SG are connected to a three phase inverter and a low voltage passive filter, obtaining a controllable DC voltage. </a:t>
            </a:r>
          </a:p>
          <a:p>
            <a:pPr algn="just"/>
            <a:endParaRPr lang="en-US" sz="1700" dirty="0" smtClean="0">
              <a:solidFill>
                <a:srgbClr val="1F497D"/>
              </a:solidFill>
              <a:latin typeface="Times New Roman"/>
              <a:cs typeface="Times New Roman"/>
            </a:endParaRPr>
          </a:p>
          <a:p>
            <a:pPr algn="just"/>
            <a:r>
              <a:rPr lang="en-US" sz="1700" dirty="0" smtClean="0">
                <a:solidFill>
                  <a:srgbClr val="1F497D"/>
                </a:solidFill>
                <a:latin typeface="Times New Roman"/>
                <a:cs typeface="Times New Roman"/>
              </a:rPr>
              <a:t>By acting on the design of stator winding distribution and/or by designing a suitable filtering unit the output ripple superimposed to the DC low voltage can be limited to negligible values.</a:t>
            </a:r>
            <a:endParaRPr lang="it-IT" sz="1700" dirty="0" smtClean="0">
              <a:solidFill>
                <a:srgbClr val="1F497D"/>
              </a:solidFill>
              <a:latin typeface="Times New Roman"/>
              <a:cs typeface="Times New Roman"/>
            </a:endParaRPr>
          </a:p>
        </p:txBody>
      </p:sp>
      <p:sp>
        <p:nvSpPr>
          <p:cNvPr id="22" name="Rettangolo 21"/>
          <p:cNvSpPr/>
          <p:nvPr/>
        </p:nvSpPr>
        <p:spPr>
          <a:xfrm>
            <a:off x="4561114" y="1253421"/>
            <a:ext cx="4572000" cy="1661993"/>
          </a:xfrm>
          <a:prstGeom prst="rect">
            <a:avLst/>
          </a:prstGeom>
        </p:spPr>
        <p:txBody>
          <a:bodyPr>
            <a:spAutoFit/>
          </a:bodyPr>
          <a:lstStyle/>
          <a:p>
            <a:pPr algn="just"/>
            <a:r>
              <a:rPr lang="en-US" sz="1700" dirty="0" smtClean="0">
                <a:solidFill>
                  <a:srgbClr val="1F497D"/>
                </a:solidFill>
                <a:latin typeface="Times New Roman"/>
                <a:cs typeface="Times New Roman"/>
              </a:rPr>
              <a:t>SG is designed to produce a three phase symmetrical voltage set to its stator terminals, whose amplitude and frequency are controlled by acting on the rotational speed of the machine and on the excitation field placed in the rotor of the SG.</a:t>
            </a:r>
            <a:endParaRPr lang="it-IT" sz="1700" dirty="0"/>
          </a:p>
        </p:txBody>
      </p:sp>
      <p:sp>
        <p:nvSpPr>
          <p:cNvPr id="23" name="CasellaDiTesto 22"/>
          <p:cNvSpPr txBox="1"/>
          <p:nvPr/>
        </p:nvSpPr>
        <p:spPr>
          <a:xfrm>
            <a:off x="723900" y="733692"/>
            <a:ext cx="7642860" cy="430887"/>
          </a:xfrm>
          <a:prstGeom prst="rect">
            <a:avLst/>
          </a:prstGeom>
          <a:noFill/>
        </p:spPr>
        <p:txBody>
          <a:bodyPr wrap="square" rtlCol="0">
            <a:spAutoFit/>
          </a:bodyPr>
          <a:lstStyle/>
          <a:p>
            <a:pPr algn="ctr"/>
            <a:r>
              <a:rPr lang="it-IT" sz="2200" b="1" dirty="0" smtClean="0">
                <a:solidFill>
                  <a:srgbClr val="FF0000"/>
                </a:solidFill>
                <a:latin typeface="Bookman Old Style"/>
                <a:cs typeface="Bookman Old Style"/>
              </a:rPr>
              <a:t>“</a:t>
            </a:r>
            <a:r>
              <a:rPr lang="it-IT" sz="2200" b="1" dirty="0" err="1" smtClean="0">
                <a:solidFill>
                  <a:srgbClr val="FF0000"/>
                </a:solidFill>
                <a:latin typeface="Bookman Old Style"/>
                <a:cs typeface="Bookman Old Style"/>
              </a:rPr>
              <a:t>Rotating</a:t>
            </a:r>
            <a:r>
              <a:rPr lang="it-IT" sz="2200" b="1" dirty="0" smtClean="0">
                <a:solidFill>
                  <a:srgbClr val="FF0000"/>
                </a:solidFill>
                <a:latin typeface="Bookman Old Style"/>
                <a:cs typeface="Bookman Old Style"/>
              </a:rPr>
              <a:t> Transformer”</a:t>
            </a:r>
            <a:endParaRPr lang="it-IT" sz="2200" b="1" dirty="0">
              <a:solidFill>
                <a:srgbClr val="FF0000"/>
              </a:solidFill>
              <a:latin typeface="Bookman Old Style"/>
              <a:cs typeface="Bookman Old Style"/>
            </a:endParaRPr>
          </a:p>
        </p:txBody>
      </p:sp>
      <p:pic>
        <p:nvPicPr>
          <p:cNvPr id="24" name="Picture 2" descr="http://www.fi.infn.it/conferenze/rd07/Pages/Figure/Logo-INFN-trasparente.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6" name="CasellaDiTesto 5"/>
          <p:cNvSpPr txBox="1"/>
          <p:nvPr/>
        </p:nvSpPr>
        <p:spPr>
          <a:xfrm>
            <a:off x="754380" y="91440"/>
            <a:ext cx="7642860" cy="523220"/>
          </a:xfrm>
          <a:prstGeom prst="rect">
            <a:avLst/>
          </a:prstGeom>
          <a:noFill/>
        </p:spPr>
        <p:txBody>
          <a:bodyPr wrap="square" rtlCol="0">
            <a:spAutoFit/>
          </a:bodyPr>
          <a:lstStyle/>
          <a:p>
            <a:pPr algn="ctr"/>
            <a:r>
              <a:rPr lang="it-IT" sz="2800" b="1" dirty="0" err="1" smtClean="0">
                <a:solidFill>
                  <a:schemeClr val="tx2"/>
                </a:solidFill>
                <a:latin typeface="Bookman Old Style"/>
                <a:cs typeface="Bookman Old Style"/>
              </a:rPr>
              <a:t>Proposed</a:t>
            </a:r>
            <a:r>
              <a:rPr lang="it-IT" sz="2800" b="1" dirty="0" smtClean="0">
                <a:solidFill>
                  <a:schemeClr val="tx2"/>
                </a:solidFill>
                <a:latin typeface="Bookman Old Style"/>
                <a:cs typeface="Bookman Old Style"/>
              </a:rPr>
              <a:t> Energy </a:t>
            </a:r>
            <a:r>
              <a:rPr lang="it-IT" sz="2800" b="1" dirty="0" err="1" smtClean="0">
                <a:solidFill>
                  <a:schemeClr val="tx2"/>
                </a:solidFill>
                <a:latin typeface="Bookman Old Style"/>
                <a:cs typeface="Bookman Old Style"/>
              </a:rPr>
              <a:t>Conversion</a:t>
            </a:r>
            <a:r>
              <a:rPr lang="it-IT" sz="2800" b="1" dirty="0" smtClean="0">
                <a:solidFill>
                  <a:schemeClr val="tx2"/>
                </a:solidFill>
                <a:latin typeface="Bookman Old Style"/>
                <a:cs typeface="Bookman Old Style"/>
              </a:rPr>
              <a:t> </a:t>
            </a:r>
            <a:r>
              <a:rPr lang="it-IT" sz="2800" b="1" dirty="0" err="1" smtClean="0">
                <a:solidFill>
                  <a:schemeClr val="tx2"/>
                </a:solidFill>
                <a:latin typeface="Bookman Old Style"/>
                <a:cs typeface="Bookman Old Style"/>
              </a:rPr>
              <a:t>Systems</a:t>
            </a:r>
            <a:endParaRPr lang="it-IT" sz="2800" b="1" dirty="0">
              <a:solidFill>
                <a:schemeClr val="tx2"/>
              </a:solidFill>
              <a:latin typeface="Bookman Old Style"/>
              <a:cs typeface="Bookman Old Style"/>
            </a:endParaRPr>
          </a:p>
        </p:txBody>
      </p:sp>
      <p:sp>
        <p:nvSpPr>
          <p:cNvPr id="7" name="CasellaDiTesto 6"/>
          <p:cNvSpPr txBox="1"/>
          <p:nvPr/>
        </p:nvSpPr>
        <p:spPr>
          <a:xfrm>
            <a:off x="745672" y="722806"/>
            <a:ext cx="7642860" cy="430887"/>
          </a:xfrm>
          <a:prstGeom prst="rect">
            <a:avLst/>
          </a:prstGeom>
          <a:noFill/>
        </p:spPr>
        <p:txBody>
          <a:bodyPr wrap="square" rtlCol="0">
            <a:spAutoFit/>
          </a:bodyPr>
          <a:lstStyle/>
          <a:p>
            <a:pPr algn="ctr"/>
            <a:r>
              <a:rPr lang="it-IT" sz="2200" b="1" dirty="0" smtClean="0">
                <a:solidFill>
                  <a:srgbClr val="FF0000"/>
                </a:solidFill>
                <a:latin typeface="Bookman Old Style"/>
                <a:cs typeface="Bookman Old Style"/>
              </a:rPr>
              <a:t>“</a:t>
            </a:r>
            <a:r>
              <a:rPr lang="it-IT" sz="2200" b="1" dirty="0" err="1" smtClean="0">
                <a:solidFill>
                  <a:srgbClr val="FF0000"/>
                </a:solidFill>
                <a:latin typeface="Bookman Old Style"/>
                <a:cs typeface="Bookman Old Style"/>
              </a:rPr>
              <a:t>Stationary</a:t>
            </a:r>
            <a:r>
              <a:rPr lang="it-IT" sz="2200" b="1" dirty="0" smtClean="0">
                <a:solidFill>
                  <a:srgbClr val="FF0000"/>
                </a:solidFill>
                <a:latin typeface="Bookman Old Style"/>
                <a:cs typeface="Bookman Old Style"/>
              </a:rPr>
              <a:t> Transformer”</a:t>
            </a:r>
            <a:endParaRPr lang="it-IT" sz="2200" b="1" dirty="0">
              <a:solidFill>
                <a:srgbClr val="FF0000"/>
              </a:solidFill>
              <a:latin typeface="Bookman Old Style"/>
              <a:cs typeface="Bookman Old Style"/>
            </a:endParaRPr>
          </a:p>
        </p:txBody>
      </p:sp>
      <p:sp>
        <p:nvSpPr>
          <p:cNvPr id="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11" name="Object 4"/>
          <p:cNvGraphicFramePr>
            <a:graphicFrameLocks noChangeAspect="1"/>
          </p:cNvGraphicFramePr>
          <p:nvPr/>
        </p:nvGraphicFramePr>
        <p:xfrm>
          <a:off x="512535" y="1238478"/>
          <a:ext cx="8148638" cy="2144712"/>
        </p:xfrm>
        <a:graphic>
          <a:graphicData uri="http://schemas.openxmlformats.org/presentationml/2006/ole">
            <p:oleObj spid="_x0000_s9218" name="Visio" r:id="rId3" imgW="7150694" imgH="1881421" progId="Visio.Drawing.11">
              <p:embed/>
            </p:oleObj>
          </a:graphicData>
        </a:graphic>
      </p:graphicFrame>
      <p:sp>
        <p:nvSpPr>
          <p:cNvPr id="12" name="Rettangolo 11"/>
          <p:cNvSpPr/>
          <p:nvPr/>
        </p:nvSpPr>
        <p:spPr>
          <a:xfrm>
            <a:off x="544290" y="3725657"/>
            <a:ext cx="8033663" cy="2031325"/>
          </a:xfrm>
          <a:prstGeom prst="rect">
            <a:avLst/>
          </a:prstGeom>
        </p:spPr>
        <p:txBody>
          <a:bodyPr wrap="square">
            <a:spAutoFit/>
          </a:bodyPr>
          <a:lstStyle/>
          <a:p>
            <a:pPr algn="just"/>
            <a:r>
              <a:rPr lang="en-US" dirty="0" smtClean="0">
                <a:solidFill>
                  <a:srgbClr val="1F497D"/>
                </a:solidFill>
                <a:latin typeface="Times New Roman"/>
                <a:cs typeface="Times New Roman"/>
              </a:rPr>
              <a:t>Differently than “Rotating Transformer”, this solution uses a single phase or three phase transformer to perform the energy conversion. </a:t>
            </a:r>
          </a:p>
          <a:p>
            <a:pPr algn="just"/>
            <a:endParaRPr lang="en-US" dirty="0" smtClean="0">
              <a:solidFill>
                <a:srgbClr val="1F497D"/>
              </a:solidFill>
              <a:latin typeface="Times New Roman"/>
              <a:cs typeface="Times New Roman"/>
            </a:endParaRPr>
          </a:p>
          <a:p>
            <a:pPr algn="just"/>
            <a:r>
              <a:rPr lang="en-US" dirty="0" smtClean="0">
                <a:solidFill>
                  <a:srgbClr val="1F497D"/>
                </a:solidFill>
                <a:latin typeface="Times New Roman"/>
                <a:cs typeface="Times New Roman"/>
              </a:rPr>
              <a:t>The AC drive is used to generate the three sinusoidal voltages applied to the transformer primary windings. Even in this case suitable control algorithms will be analyzed in order to guarantee a high accuracy in the voltage regulation.  The frequency of these quantity coincides with the rated frequency of the transformer.  </a:t>
            </a:r>
            <a:endParaRPr lang="it-IT" dirty="0" smtClean="0">
              <a:solidFill>
                <a:srgbClr val="1F497D"/>
              </a:solidFill>
              <a:latin typeface="Times New Roman"/>
              <a:cs typeface="Times New Roman"/>
            </a:endParaRPr>
          </a:p>
        </p:txBody>
      </p:sp>
      <p:pic>
        <p:nvPicPr>
          <p:cNvPr id="13" name="Picture 2" descr="http://www.fi.infn.it/conferenze/rd07/Pages/Figure/Logo-INFN-trasparente.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7"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9"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3"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4" name="CasellaDiTesto 13"/>
          <p:cNvSpPr txBox="1"/>
          <p:nvPr/>
        </p:nvSpPr>
        <p:spPr>
          <a:xfrm>
            <a:off x="754380" y="91440"/>
            <a:ext cx="7642860" cy="523220"/>
          </a:xfrm>
          <a:prstGeom prst="rect">
            <a:avLst/>
          </a:prstGeom>
          <a:noFill/>
        </p:spPr>
        <p:txBody>
          <a:bodyPr wrap="square" rtlCol="0">
            <a:spAutoFit/>
          </a:bodyPr>
          <a:lstStyle/>
          <a:p>
            <a:pPr algn="ctr"/>
            <a:r>
              <a:rPr lang="it-IT" sz="2800" b="1" dirty="0" err="1" smtClean="0">
                <a:solidFill>
                  <a:schemeClr val="tx2"/>
                </a:solidFill>
                <a:latin typeface="Bookman Old Style"/>
                <a:cs typeface="Bookman Old Style"/>
              </a:rPr>
              <a:t>Proposed</a:t>
            </a:r>
            <a:r>
              <a:rPr lang="it-IT" sz="2800" b="1" dirty="0" smtClean="0">
                <a:solidFill>
                  <a:schemeClr val="tx2"/>
                </a:solidFill>
                <a:latin typeface="Bookman Old Style"/>
                <a:cs typeface="Bookman Old Style"/>
              </a:rPr>
              <a:t> Energy </a:t>
            </a:r>
            <a:r>
              <a:rPr lang="it-IT" sz="2800" b="1" dirty="0" err="1" smtClean="0">
                <a:solidFill>
                  <a:schemeClr val="tx2"/>
                </a:solidFill>
                <a:latin typeface="Bookman Old Style"/>
                <a:cs typeface="Bookman Old Style"/>
              </a:rPr>
              <a:t>Conversion</a:t>
            </a:r>
            <a:r>
              <a:rPr lang="it-IT" sz="2800" b="1" dirty="0" smtClean="0">
                <a:solidFill>
                  <a:schemeClr val="tx2"/>
                </a:solidFill>
                <a:latin typeface="Bookman Old Style"/>
                <a:cs typeface="Bookman Old Style"/>
              </a:rPr>
              <a:t> </a:t>
            </a:r>
            <a:r>
              <a:rPr lang="it-IT" sz="2800" b="1" dirty="0" err="1" smtClean="0">
                <a:solidFill>
                  <a:schemeClr val="tx2"/>
                </a:solidFill>
                <a:latin typeface="Bookman Old Style"/>
                <a:cs typeface="Bookman Old Style"/>
              </a:rPr>
              <a:t>Systems</a:t>
            </a:r>
            <a:endParaRPr lang="it-IT" sz="2800" b="1" dirty="0">
              <a:solidFill>
                <a:schemeClr val="tx2"/>
              </a:solidFill>
              <a:latin typeface="Bookman Old Style"/>
              <a:cs typeface="Bookman Old Style"/>
            </a:endParaRPr>
          </a:p>
        </p:txBody>
      </p:sp>
      <p:sp>
        <p:nvSpPr>
          <p:cNvPr id="15" name="CasellaDiTesto 14"/>
          <p:cNvSpPr txBox="1"/>
          <p:nvPr/>
        </p:nvSpPr>
        <p:spPr>
          <a:xfrm>
            <a:off x="745672" y="722806"/>
            <a:ext cx="7642860" cy="430887"/>
          </a:xfrm>
          <a:prstGeom prst="rect">
            <a:avLst/>
          </a:prstGeom>
          <a:noFill/>
        </p:spPr>
        <p:txBody>
          <a:bodyPr wrap="square" rtlCol="0">
            <a:spAutoFit/>
          </a:bodyPr>
          <a:lstStyle/>
          <a:p>
            <a:pPr algn="ctr"/>
            <a:r>
              <a:rPr lang="it-IT" sz="2200" b="1" dirty="0" smtClean="0">
                <a:solidFill>
                  <a:srgbClr val="FF0000"/>
                </a:solidFill>
                <a:latin typeface="Bookman Old Style"/>
                <a:cs typeface="Bookman Old Style"/>
              </a:rPr>
              <a:t>“</a:t>
            </a:r>
            <a:r>
              <a:rPr lang="it-IT" sz="2200" b="1" dirty="0" err="1" smtClean="0">
                <a:solidFill>
                  <a:srgbClr val="FF0000"/>
                </a:solidFill>
                <a:latin typeface="Bookman Old Style"/>
                <a:cs typeface="Bookman Old Style"/>
              </a:rPr>
              <a:t>Stationary</a:t>
            </a:r>
            <a:r>
              <a:rPr lang="it-IT" sz="2200" b="1" dirty="0" smtClean="0">
                <a:solidFill>
                  <a:srgbClr val="FF0000"/>
                </a:solidFill>
                <a:latin typeface="Bookman Old Style"/>
                <a:cs typeface="Bookman Old Style"/>
              </a:rPr>
              <a:t> Transformer”</a:t>
            </a:r>
            <a:endParaRPr lang="it-IT" sz="2200" b="1" dirty="0">
              <a:solidFill>
                <a:srgbClr val="FF0000"/>
              </a:solidFill>
              <a:latin typeface="Bookman Old Style"/>
              <a:cs typeface="Bookman Old Style"/>
            </a:endParaRPr>
          </a:p>
        </p:txBody>
      </p:sp>
      <p:sp>
        <p:nvSpPr>
          <p:cNvPr id="1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7"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9" name="Rettangolo 18"/>
          <p:cNvSpPr/>
          <p:nvPr/>
        </p:nvSpPr>
        <p:spPr>
          <a:xfrm>
            <a:off x="4082149" y="1306515"/>
            <a:ext cx="4713514" cy="2031325"/>
          </a:xfrm>
          <a:prstGeom prst="rect">
            <a:avLst/>
          </a:prstGeom>
        </p:spPr>
        <p:txBody>
          <a:bodyPr wrap="square">
            <a:spAutoFit/>
          </a:bodyPr>
          <a:lstStyle/>
          <a:p>
            <a:pPr algn="just"/>
            <a:r>
              <a:rPr lang="en-US" dirty="0" smtClean="0">
                <a:solidFill>
                  <a:srgbClr val="1F497D"/>
                </a:solidFill>
                <a:latin typeface="Times New Roman"/>
                <a:cs typeface="Times New Roman"/>
              </a:rPr>
              <a:t>A single phase and three phase version of this configuration will be studied and tested, including the possibility to use an high efficiency three phase medium voltage transformer, as well as a three phase transformer where the two sets of secondary windings are star (</a:t>
            </a:r>
            <a:r>
              <a:rPr lang="en-US" dirty="0" err="1" smtClean="0">
                <a:solidFill>
                  <a:srgbClr val="1F497D"/>
                </a:solidFill>
                <a:latin typeface="Times New Roman"/>
                <a:cs typeface="Times New Roman"/>
              </a:rPr>
              <a:t>wye</a:t>
            </a:r>
            <a:r>
              <a:rPr lang="en-US" dirty="0" smtClean="0">
                <a:solidFill>
                  <a:srgbClr val="1F497D"/>
                </a:solidFill>
                <a:latin typeface="Times New Roman"/>
                <a:cs typeface="Times New Roman"/>
              </a:rPr>
              <a:t>) and delta connected, respectively.  </a:t>
            </a:r>
            <a:endParaRPr lang="it-IT" dirty="0" smtClean="0">
              <a:solidFill>
                <a:srgbClr val="1F497D"/>
              </a:solidFill>
              <a:latin typeface="Times New Roman"/>
              <a:cs typeface="Times New Roman"/>
            </a:endParaRPr>
          </a:p>
        </p:txBody>
      </p:sp>
      <p:graphicFrame>
        <p:nvGraphicFramePr>
          <p:cNvPr id="20" name="Object 4"/>
          <p:cNvGraphicFramePr>
            <a:graphicFrameLocks noChangeAspect="1"/>
          </p:cNvGraphicFramePr>
          <p:nvPr/>
        </p:nvGraphicFramePr>
        <p:xfrm>
          <a:off x="147552" y="1289051"/>
          <a:ext cx="3580125" cy="2052864"/>
        </p:xfrm>
        <a:graphic>
          <a:graphicData uri="http://schemas.openxmlformats.org/presentationml/2006/ole">
            <p:oleObj spid="_x0000_s10243" name="Visio" r:id="rId3" imgW="3211641" imgH="1841093" progId="Visio.Drawing.11">
              <p:embed/>
            </p:oleObj>
          </a:graphicData>
        </a:graphic>
      </p:graphicFrame>
      <p:sp>
        <p:nvSpPr>
          <p:cNvPr id="21" name="Rettangolo 20"/>
          <p:cNvSpPr/>
          <p:nvPr/>
        </p:nvSpPr>
        <p:spPr>
          <a:xfrm>
            <a:off x="84906" y="1251863"/>
            <a:ext cx="3692433" cy="2100936"/>
          </a:xfrm>
          <a:prstGeom prst="rect">
            <a:avLst/>
          </a:prstGeom>
          <a:noFill/>
          <a:ln w="38100">
            <a:solidFill>
              <a:srgbClr val="00B05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Rettangolo 21"/>
          <p:cNvSpPr/>
          <p:nvPr/>
        </p:nvSpPr>
        <p:spPr>
          <a:xfrm>
            <a:off x="130629" y="4047369"/>
            <a:ext cx="3831771" cy="2585323"/>
          </a:xfrm>
          <a:prstGeom prst="rect">
            <a:avLst/>
          </a:prstGeom>
        </p:spPr>
        <p:txBody>
          <a:bodyPr wrap="square">
            <a:spAutoFit/>
          </a:bodyPr>
          <a:lstStyle/>
          <a:p>
            <a:pPr algn="just"/>
            <a:r>
              <a:rPr lang="en-US" dirty="0" smtClean="0">
                <a:solidFill>
                  <a:srgbClr val="1F497D"/>
                </a:solidFill>
                <a:latin typeface="Times New Roman"/>
                <a:cs typeface="Times New Roman"/>
              </a:rPr>
              <a:t>The use of two secondary windings in the transformer will be analyzed because it could improve the quality of the DC voltage supply and increases the reliability of the system to fault occurring to the this rectifier.  Moreover, the reduction of the voltage ripple leads to a reduction of the capacitor bank.</a:t>
            </a:r>
            <a:endParaRPr lang="it-IT" dirty="0" smtClean="0">
              <a:solidFill>
                <a:srgbClr val="1F497D"/>
              </a:solidFill>
              <a:latin typeface="Times New Roman"/>
              <a:cs typeface="Times New Roman"/>
            </a:endParaRPr>
          </a:p>
        </p:txBody>
      </p:sp>
      <p:sp>
        <p:nvSpPr>
          <p:cNvPr id="23"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24" name="Object 5"/>
          <p:cNvGraphicFramePr>
            <a:graphicFrameLocks noChangeAspect="1"/>
          </p:cNvGraphicFramePr>
          <p:nvPr/>
        </p:nvGraphicFramePr>
        <p:xfrm>
          <a:off x="4071257" y="3722849"/>
          <a:ext cx="4737782" cy="2672056"/>
        </p:xfrm>
        <a:graphic>
          <a:graphicData uri="http://schemas.openxmlformats.org/presentationml/2006/ole">
            <p:oleObj spid="_x0000_s10244" name="Visio" r:id="rId4" imgW="8407724" imgH="4726844" progId="Visio.Drawing.11">
              <p:embed/>
            </p:oleObj>
          </a:graphicData>
        </a:graphic>
      </p:graphicFrame>
      <p:pic>
        <p:nvPicPr>
          <p:cNvPr id="25" name="Picture 2" descr="http://www.fi.infn.it/conferenze/rd07/Pages/Figure/Logo-INFN-trasparente.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6" name="CasellaDiTesto 5"/>
          <p:cNvSpPr txBox="1"/>
          <p:nvPr/>
        </p:nvSpPr>
        <p:spPr>
          <a:xfrm>
            <a:off x="754380" y="241484"/>
            <a:ext cx="7642860" cy="523220"/>
          </a:xfrm>
          <a:prstGeom prst="rect">
            <a:avLst/>
          </a:prstGeom>
          <a:noFill/>
        </p:spPr>
        <p:txBody>
          <a:bodyPr wrap="square" rtlCol="0">
            <a:spAutoFit/>
          </a:bodyPr>
          <a:lstStyle/>
          <a:p>
            <a:pPr algn="ctr"/>
            <a:r>
              <a:rPr lang="it-IT" sz="2800" b="1" dirty="0" err="1" smtClean="0">
                <a:solidFill>
                  <a:schemeClr val="tx2"/>
                </a:solidFill>
                <a:latin typeface="Bookman Old Style"/>
                <a:cs typeface="Bookman Old Style"/>
              </a:rPr>
              <a:t>Proposed</a:t>
            </a:r>
            <a:r>
              <a:rPr lang="it-IT" sz="2800" b="1" dirty="0" smtClean="0">
                <a:solidFill>
                  <a:schemeClr val="tx2"/>
                </a:solidFill>
                <a:latin typeface="Bookman Old Style"/>
                <a:cs typeface="Bookman Old Style"/>
              </a:rPr>
              <a:t> Energy </a:t>
            </a:r>
            <a:r>
              <a:rPr lang="it-IT" sz="2800" b="1" dirty="0" err="1" smtClean="0">
                <a:solidFill>
                  <a:schemeClr val="tx2"/>
                </a:solidFill>
                <a:latin typeface="Bookman Old Style"/>
                <a:cs typeface="Bookman Old Style"/>
              </a:rPr>
              <a:t>Conversion</a:t>
            </a:r>
            <a:r>
              <a:rPr lang="it-IT" sz="2800" b="1" dirty="0" smtClean="0">
                <a:solidFill>
                  <a:schemeClr val="tx2"/>
                </a:solidFill>
                <a:latin typeface="Bookman Old Style"/>
                <a:cs typeface="Bookman Old Style"/>
              </a:rPr>
              <a:t> </a:t>
            </a:r>
            <a:r>
              <a:rPr lang="it-IT" sz="2800" b="1" dirty="0" err="1" smtClean="0">
                <a:solidFill>
                  <a:schemeClr val="tx2"/>
                </a:solidFill>
                <a:latin typeface="Bookman Old Style"/>
                <a:cs typeface="Bookman Old Style"/>
              </a:rPr>
              <a:t>Systems</a:t>
            </a:r>
            <a:endParaRPr lang="it-IT" sz="2800" b="1" dirty="0">
              <a:solidFill>
                <a:schemeClr val="tx2"/>
              </a:solidFill>
              <a:latin typeface="Bookman Old Style"/>
              <a:cs typeface="Bookman Old Style"/>
            </a:endParaRPr>
          </a:p>
        </p:txBody>
      </p:sp>
      <p:sp>
        <p:nvSpPr>
          <p:cNvPr id="7" name="CasellaDiTesto 6"/>
          <p:cNvSpPr txBox="1"/>
          <p:nvPr/>
        </p:nvSpPr>
        <p:spPr>
          <a:xfrm>
            <a:off x="5225143" y="799005"/>
            <a:ext cx="3918857" cy="430887"/>
          </a:xfrm>
          <a:prstGeom prst="rect">
            <a:avLst/>
          </a:prstGeom>
          <a:noFill/>
        </p:spPr>
        <p:txBody>
          <a:bodyPr wrap="square" rtlCol="0">
            <a:spAutoFit/>
          </a:bodyPr>
          <a:lstStyle/>
          <a:p>
            <a:pPr algn="ctr"/>
            <a:r>
              <a:rPr lang="it-IT" sz="2200" b="1" dirty="0" smtClean="0">
                <a:solidFill>
                  <a:srgbClr val="FF0000"/>
                </a:solidFill>
                <a:latin typeface="Bookman Old Style"/>
                <a:cs typeface="Bookman Old Style"/>
              </a:rPr>
              <a:t>“</a:t>
            </a:r>
            <a:r>
              <a:rPr lang="it-IT" sz="2200" b="1" dirty="0" err="1" smtClean="0">
                <a:solidFill>
                  <a:srgbClr val="FF0000"/>
                </a:solidFill>
                <a:latin typeface="Bookman Old Style"/>
                <a:cs typeface="Bookman Old Style"/>
              </a:rPr>
              <a:t>Stationary</a:t>
            </a:r>
            <a:r>
              <a:rPr lang="it-IT" sz="2200" b="1" dirty="0" smtClean="0">
                <a:solidFill>
                  <a:srgbClr val="FF0000"/>
                </a:solidFill>
                <a:latin typeface="Bookman Old Style"/>
                <a:cs typeface="Bookman Old Style"/>
              </a:rPr>
              <a:t> Transformer”</a:t>
            </a:r>
            <a:endParaRPr lang="it-IT" sz="2200" b="1" dirty="0">
              <a:solidFill>
                <a:srgbClr val="FF0000"/>
              </a:solidFill>
              <a:latin typeface="Bookman Old Style"/>
              <a:cs typeface="Bookman Old Style"/>
            </a:endParaRPr>
          </a:p>
        </p:txBody>
      </p:sp>
      <p:sp>
        <p:nvSpPr>
          <p:cNvPr id="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1"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2" name="CasellaDiTesto 11"/>
          <p:cNvSpPr txBox="1"/>
          <p:nvPr/>
        </p:nvSpPr>
        <p:spPr>
          <a:xfrm>
            <a:off x="304799" y="820776"/>
            <a:ext cx="3918857" cy="430887"/>
          </a:xfrm>
          <a:prstGeom prst="rect">
            <a:avLst/>
          </a:prstGeom>
          <a:noFill/>
        </p:spPr>
        <p:txBody>
          <a:bodyPr wrap="square" rtlCol="0">
            <a:spAutoFit/>
          </a:bodyPr>
          <a:lstStyle/>
          <a:p>
            <a:pPr algn="ctr"/>
            <a:r>
              <a:rPr lang="it-IT" sz="2200" b="1" dirty="0" smtClean="0">
                <a:solidFill>
                  <a:srgbClr val="FF0000"/>
                </a:solidFill>
                <a:latin typeface="Bookman Old Style"/>
                <a:cs typeface="Bookman Old Style"/>
              </a:rPr>
              <a:t>“</a:t>
            </a:r>
            <a:r>
              <a:rPr lang="it-IT" sz="2200" b="1" dirty="0" err="1" smtClean="0">
                <a:solidFill>
                  <a:srgbClr val="FF0000"/>
                </a:solidFill>
                <a:latin typeface="Bookman Old Style"/>
                <a:cs typeface="Bookman Old Style"/>
              </a:rPr>
              <a:t>Rotating</a:t>
            </a:r>
            <a:r>
              <a:rPr lang="it-IT" sz="2200" b="1" dirty="0" smtClean="0">
                <a:solidFill>
                  <a:srgbClr val="FF0000"/>
                </a:solidFill>
                <a:latin typeface="Bookman Old Style"/>
                <a:cs typeface="Bookman Old Style"/>
              </a:rPr>
              <a:t> Transformer”</a:t>
            </a:r>
            <a:endParaRPr lang="it-IT" sz="2200" b="1" dirty="0">
              <a:solidFill>
                <a:srgbClr val="FF0000"/>
              </a:solidFill>
              <a:latin typeface="Bookman Old Style"/>
              <a:cs typeface="Bookman Old Style"/>
            </a:endParaRPr>
          </a:p>
        </p:txBody>
      </p:sp>
      <p:sp>
        <p:nvSpPr>
          <p:cNvPr id="13" name="Rettangolo 12"/>
          <p:cNvSpPr/>
          <p:nvPr/>
        </p:nvSpPr>
        <p:spPr>
          <a:xfrm>
            <a:off x="228600" y="1393762"/>
            <a:ext cx="3940627" cy="1754326"/>
          </a:xfrm>
          <a:prstGeom prst="rect">
            <a:avLst/>
          </a:prstGeom>
        </p:spPr>
        <p:txBody>
          <a:bodyPr wrap="square">
            <a:spAutoFit/>
          </a:bodyPr>
          <a:lstStyle/>
          <a:p>
            <a:pPr marL="174625" indent="-174625" algn="just">
              <a:buFont typeface="Wingdings" pitchFamily="2" charset="2"/>
              <a:buChar char="ü"/>
            </a:pPr>
            <a:r>
              <a:rPr lang="en-US" dirty="0" smtClean="0">
                <a:solidFill>
                  <a:srgbClr val="00CC00"/>
                </a:solidFill>
                <a:latin typeface="Times New Roman"/>
                <a:cs typeface="Times New Roman"/>
              </a:rPr>
              <a:t>Possibility to exploit more freedom    degrees in the control system. The  output voltage (375V) can be modified by acting on the excitation field of the synchronous generator or by modifying the rotational speed.</a:t>
            </a:r>
          </a:p>
        </p:txBody>
      </p:sp>
      <p:sp>
        <p:nvSpPr>
          <p:cNvPr id="14" name="Rettangolo 13"/>
          <p:cNvSpPr/>
          <p:nvPr/>
        </p:nvSpPr>
        <p:spPr>
          <a:xfrm>
            <a:off x="185053" y="3309643"/>
            <a:ext cx="3940627" cy="369332"/>
          </a:xfrm>
          <a:prstGeom prst="rect">
            <a:avLst/>
          </a:prstGeom>
        </p:spPr>
        <p:txBody>
          <a:bodyPr wrap="square">
            <a:spAutoFit/>
          </a:bodyPr>
          <a:lstStyle/>
          <a:p>
            <a:pPr marL="174625" indent="-174625" algn="just">
              <a:buFont typeface="Wingdings" pitchFamily="2" charset="2"/>
              <a:buChar char="ü"/>
            </a:pPr>
            <a:r>
              <a:rPr lang="en-US" dirty="0" smtClean="0">
                <a:solidFill>
                  <a:srgbClr val="00CC00"/>
                </a:solidFill>
                <a:latin typeface="Times New Roman"/>
                <a:cs typeface="Times New Roman"/>
              </a:rPr>
              <a:t>High Reliability.</a:t>
            </a:r>
          </a:p>
        </p:txBody>
      </p:sp>
      <p:sp>
        <p:nvSpPr>
          <p:cNvPr id="15" name="Rettangolo 14"/>
          <p:cNvSpPr/>
          <p:nvPr/>
        </p:nvSpPr>
        <p:spPr>
          <a:xfrm>
            <a:off x="174168" y="3864820"/>
            <a:ext cx="3940627" cy="369332"/>
          </a:xfrm>
          <a:prstGeom prst="rect">
            <a:avLst/>
          </a:prstGeom>
        </p:spPr>
        <p:txBody>
          <a:bodyPr wrap="square">
            <a:spAutoFit/>
          </a:bodyPr>
          <a:lstStyle/>
          <a:p>
            <a:pPr marL="174625" indent="-174625" algn="just">
              <a:buFont typeface="Wingdings" pitchFamily="2" charset="2"/>
              <a:buChar char="v"/>
            </a:pPr>
            <a:r>
              <a:rPr lang="en-US" dirty="0" smtClean="0">
                <a:solidFill>
                  <a:srgbClr val="FF0000"/>
                </a:solidFill>
                <a:latin typeface="Times New Roman"/>
                <a:cs typeface="Times New Roman"/>
              </a:rPr>
              <a:t>Higher control complexity.</a:t>
            </a:r>
          </a:p>
        </p:txBody>
      </p:sp>
      <p:sp>
        <p:nvSpPr>
          <p:cNvPr id="16" name="Rettangolo 15"/>
          <p:cNvSpPr/>
          <p:nvPr/>
        </p:nvSpPr>
        <p:spPr>
          <a:xfrm>
            <a:off x="4996543" y="1393760"/>
            <a:ext cx="3940627" cy="923330"/>
          </a:xfrm>
          <a:prstGeom prst="rect">
            <a:avLst/>
          </a:prstGeom>
        </p:spPr>
        <p:txBody>
          <a:bodyPr wrap="square">
            <a:spAutoFit/>
          </a:bodyPr>
          <a:lstStyle/>
          <a:p>
            <a:pPr marL="174625" indent="-174625" algn="just">
              <a:buFont typeface="Wingdings" pitchFamily="2" charset="2"/>
              <a:buChar char="ü"/>
            </a:pPr>
            <a:r>
              <a:rPr lang="en-US" dirty="0" smtClean="0">
                <a:solidFill>
                  <a:srgbClr val="00CC00"/>
                </a:solidFill>
                <a:latin typeface="Times New Roman"/>
                <a:cs typeface="Times New Roman"/>
              </a:rPr>
              <a:t>It does not include movement parts and potentially could provide higher efficiency.</a:t>
            </a:r>
          </a:p>
        </p:txBody>
      </p:sp>
      <p:sp>
        <p:nvSpPr>
          <p:cNvPr id="17" name="Rettangolo 16"/>
          <p:cNvSpPr/>
          <p:nvPr/>
        </p:nvSpPr>
        <p:spPr>
          <a:xfrm>
            <a:off x="5029202" y="3875704"/>
            <a:ext cx="3940627" cy="369332"/>
          </a:xfrm>
          <a:prstGeom prst="rect">
            <a:avLst/>
          </a:prstGeom>
        </p:spPr>
        <p:txBody>
          <a:bodyPr wrap="square">
            <a:spAutoFit/>
          </a:bodyPr>
          <a:lstStyle/>
          <a:p>
            <a:pPr marL="174625" indent="-174625" algn="just">
              <a:buFont typeface="Wingdings" pitchFamily="2" charset="2"/>
              <a:buChar char="v"/>
            </a:pPr>
            <a:r>
              <a:rPr lang="en-US" dirty="0" smtClean="0">
                <a:solidFill>
                  <a:srgbClr val="FF0000"/>
                </a:solidFill>
                <a:latin typeface="Times New Roman"/>
                <a:cs typeface="Times New Roman"/>
              </a:rPr>
              <a:t>It could show higher THD.</a:t>
            </a:r>
          </a:p>
        </p:txBody>
      </p:sp>
      <p:pic>
        <p:nvPicPr>
          <p:cNvPr id="18" name="Picture 2" descr="http://www.fi.infn.it/conferenze/rd07/Pages/Figure/Logo-INFN-trasparente.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6" name="CasellaDiTesto 5"/>
          <p:cNvSpPr txBox="1"/>
          <p:nvPr/>
        </p:nvSpPr>
        <p:spPr>
          <a:xfrm>
            <a:off x="755576" y="241484"/>
            <a:ext cx="7642860" cy="523220"/>
          </a:xfrm>
          <a:prstGeom prst="rect">
            <a:avLst/>
          </a:prstGeom>
          <a:noFill/>
        </p:spPr>
        <p:txBody>
          <a:bodyPr wrap="square" rtlCol="0">
            <a:spAutoFit/>
          </a:bodyPr>
          <a:lstStyle/>
          <a:p>
            <a:pPr algn="ctr"/>
            <a:r>
              <a:rPr lang="it-IT" sz="2800" b="1" dirty="0" err="1" smtClean="0">
                <a:solidFill>
                  <a:schemeClr val="tx2"/>
                </a:solidFill>
                <a:latin typeface="Bookman Old Style"/>
                <a:cs typeface="Bookman Old Style"/>
              </a:rPr>
              <a:t>Required</a:t>
            </a:r>
            <a:r>
              <a:rPr lang="it-IT" sz="2800" b="1" dirty="0" smtClean="0">
                <a:solidFill>
                  <a:schemeClr val="tx2"/>
                </a:solidFill>
                <a:latin typeface="Bookman Old Style"/>
                <a:cs typeface="Bookman Old Style"/>
              </a:rPr>
              <a:t> HW</a:t>
            </a:r>
            <a:endParaRPr lang="it-IT" sz="2800" b="1" dirty="0">
              <a:solidFill>
                <a:schemeClr val="tx2"/>
              </a:solidFill>
              <a:latin typeface="Bookman Old Style"/>
              <a:cs typeface="Bookman Old Style"/>
            </a:endParaRPr>
          </a:p>
        </p:txBody>
      </p:sp>
      <p:sp>
        <p:nvSpPr>
          <p:cNvPr id="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1"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3" name="Rettangolo 12"/>
          <p:cNvSpPr/>
          <p:nvPr/>
        </p:nvSpPr>
        <p:spPr>
          <a:xfrm>
            <a:off x="487357" y="1196752"/>
            <a:ext cx="3940627" cy="5509200"/>
          </a:xfrm>
          <a:prstGeom prst="rect">
            <a:avLst/>
          </a:prstGeom>
        </p:spPr>
        <p:txBody>
          <a:bodyPr wrap="square">
            <a:spAutoFit/>
          </a:bodyPr>
          <a:lstStyle/>
          <a:p>
            <a:pPr marL="174625" indent="-174625" algn="just">
              <a:buFont typeface="Arial" pitchFamily="34" charset="0"/>
              <a:buChar char="•"/>
            </a:pPr>
            <a:r>
              <a:rPr lang="en-US" sz="1600" dirty="0" smtClean="0">
                <a:solidFill>
                  <a:srgbClr val="00CC00"/>
                </a:solidFill>
                <a:latin typeface="Times New Roman"/>
                <a:cs typeface="Times New Roman"/>
              </a:rPr>
              <a:t>10kV 3A power supply</a:t>
            </a:r>
          </a:p>
          <a:p>
            <a:pPr marL="174625" indent="-174625" algn="just">
              <a:buFont typeface="Arial" pitchFamily="34" charset="0"/>
              <a:buChar char="•"/>
            </a:pPr>
            <a:endParaRPr lang="en-US" sz="1600" dirty="0" smtClean="0">
              <a:solidFill>
                <a:srgbClr val="00CC00"/>
              </a:solidFill>
              <a:latin typeface="Times New Roman"/>
              <a:cs typeface="Times New Roman"/>
            </a:endParaRPr>
          </a:p>
          <a:p>
            <a:pPr marL="174625" indent="-174625" algn="just">
              <a:buFont typeface="Arial" pitchFamily="34" charset="0"/>
              <a:buChar char="•"/>
            </a:pPr>
            <a:r>
              <a:rPr lang="en-US" sz="1600" dirty="0" smtClean="0">
                <a:solidFill>
                  <a:srgbClr val="00CC00"/>
                </a:solidFill>
                <a:latin typeface="Times New Roman"/>
                <a:cs typeface="Times New Roman"/>
              </a:rPr>
              <a:t>dummy load</a:t>
            </a:r>
          </a:p>
          <a:p>
            <a:pPr marL="174625" indent="-174625" algn="just">
              <a:buFont typeface="Arial" pitchFamily="34" charset="0"/>
              <a:buChar char="•"/>
            </a:pPr>
            <a:endParaRPr lang="en-US" sz="1600" dirty="0" smtClean="0">
              <a:solidFill>
                <a:srgbClr val="00CC00"/>
              </a:solidFill>
              <a:latin typeface="Times New Roman"/>
              <a:cs typeface="Times New Roman"/>
            </a:endParaRPr>
          </a:p>
          <a:p>
            <a:pPr marL="174625" indent="-174625" algn="just">
              <a:buFont typeface="Arial" pitchFamily="34" charset="0"/>
              <a:buChar char="•"/>
            </a:pPr>
            <a:r>
              <a:rPr lang="en-US" sz="1600" dirty="0" err="1" smtClean="0">
                <a:solidFill>
                  <a:srgbClr val="00CC00"/>
                </a:solidFill>
                <a:latin typeface="Times New Roman"/>
                <a:cs typeface="Times New Roman"/>
              </a:rPr>
              <a:t>dS</a:t>
            </a:r>
            <a:r>
              <a:rPr lang="en-US" sz="1600" dirty="0" err="1" smtClean="0">
                <a:solidFill>
                  <a:srgbClr val="00CC00"/>
                </a:solidFill>
                <a:latin typeface="Times New Roman"/>
                <a:cs typeface="Times New Roman"/>
              </a:rPr>
              <a:t>pace</a:t>
            </a:r>
            <a:r>
              <a:rPr lang="en-US" sz="1600" dirty="0" smtClean="0">
                <a:solidFill>
                  <a:srgbClr val="00CC00"/>
                </a:solidFill>
                <a:latin typeface="Times New Roman"/>
                <a:cs typeface="Times New Roman"/>
              </a:rPr>
              <a:t> control board</a:t>
            </a:r>
          </a:p>
          <a:p>
            <a:pPr marL="174625" indent="-174625" algn="just">
              <a:buFont typeface="Arial" pitchFamily="34" charset="0"/>
              <a:buChar char="•"/>
            </a:pPr>
            <a:endParaRPr lang="en-US" sz="1600" dirty="0" smtClean="0">
              <a:solidFill>
                <a:srgbClr val="00CC00"/>
              </a:solidFill>
              <a:latin typeface="Times New Roman"/>
              <a:cs typeface="Times New Roman"/>
            </a:endParaRPr>
          </a:p>
          <a:p>
            <a:pPr marL="174625" indent="-174625" algn="just">
              <a:buFont typeface="Arial" pitchFamily="34" charset="0"/>
              <a:buChar char="•"/>
            </a:pPr>
            <a:r>
              <a:rPr lang="en-US" sz="1600" dirty="0" smtClean="0">
                <a:solidFill>
                  <a:srgbClr val="00CC00"/>
                </a:solidFill>
                <a:latin typeface="Times New Roman"/>
                <a:cs typeface="Times New Roman"/>
              </a:rPr>
              <a:t>Oscilloscope</a:t>
            </a:r>
          </a:p>
          <a:p>
            <a:pPr marL="174625" indent="-174625" algn="just">
              <a:buFont typeface="Arial" pitchFamily="34" charset="0"/>
              <a:buChar char="•"/>
            </a:pPr>
            <a:endParaRPr lang="en-US" sz="1600" dirty="0" smtClean="0">
              <a:solidFill>
                <a:srgbClr val="00CC00"/>
              </a:solidFill>
              <a:latin typeface="Times New Roman"/>
              <a:cs typeface="Times New Roman"/>
            </a:endParaRPr>
          </a:p>
          <a:p>
            <a:pPr marL="174625" indent="-174625" algn="just">
              <a:buFont typeface="Arial" pitchFamily="34" charset="0"/>
              <a:buChar char="•"/>
            </a:pPr>
            <a:r>
              <a:rPr lang="en-US" sz="1600" dirty="0" smtClean="0">
                <a:solidFill>
                  <a:srgbClr val="00CC00"/>
                </a:solidFill>
                <a:latin typeface="Times New Roman"/>
                <a:cs typeface="Times New Roman"/>
              </a:rPr>
              <a:t>Differential oscilloscope probes, 20kV rated</a:t>
            </a:r>
          </a:p>
          <a:p>
            <a:pPr marL="174625" indent="-174625" algn="just">
              <a:buFont typeface="Arial" pitchFamily="34" charset="0"/>
              <a:buChar char="•"/>
            </a:pPr>
            <a:endParaRPr lang="en-US" sz="1600" dirty="0" smtClean="0">
              <a:solidFill>
                <a:srgbClr val="00CC00"/>
              </a:solidFill>
              <a:latin typeface="Times New Roman"/>
              <a:cs typeface="Times New Roman"/>
            </a:endParaRPr>
          </a:p>
          <a:p>
            <a:pPr marL="174625" indent="-174625" algn="just">
              <a:buFont typeface="Arial" pitchFamily="34" charset="0"/>
              <a:buChar char="•"/>
            </a:pPr>
            <a:r>
              <a:rPr lang="en-US" sz="1600" dirty="0" smtClean="0">
                <a:solidFill>
                  <a:srgbClr val="00CC00"/>
                </a:solidFill>
                <a:latin typeface="Times New Roman"/>
                <a:cs typeface="Times New Roman"/>
              </a:rPr>
              <a:t>Current sensor (Hall effect)</a:t>
            </a:r>
          </a:p>
          <a:p>
            <a:pPr marL="174625" indent="-174625" algn="just">
              <a:buFont typeface="Arial" pitchFamily="34" charset="0"/>
              <a:buChar char="•"/>
            </a:pPr>
            <a:endParaRPr lang="en-US" sz="1600" dirty="0" smtClean="0">
              <a:solidFill>
                <a:srgbClr val="00CC00"/>
              </a:solidFill>
              <a:latin typeface="Times New Roman"/>
              <a:cs typeface="Times New Roman"/>
            </a:endParaRPr>
          </a:p>
          <a:p>
            <a:pPr marL="174625" indent="-174625" algn="just">
              <a:buFont typeface="Arial" pitchFamily="34" charset="0"/>
              <a:buChar char="•"/>
            </a:pPr>
            <a:r>
              <a:rPr lang="en-US" sz="1600" dirty="0" smtClean="0">
                <a:solidFill>
                  <a:srgbClr val="00CC00"/>
                </a:solidFill>
                <a:latin typeface="Times New Roman"/>
                <a:cs typeface="Times New Roman"/>
              </a:rPr>
              <a:t>Insulation transformer</a:t>
            </a:r>
          </a:p>
          <a:p>
            <a:pPr marL="174625" indent="-174625" algn="just">
              <a:buFont typeface="Arial" pitchFamily="34" charset="0"/>
              <a:buChar char="•"/>
            </a:pPr>
            <a:endParaRPr lang="en-US" sz="1600" dirty="0" smtClean="0">
              <a:solidFill>
                <a:srgbClr val="00CC00"/>
              </a:solidFill>
              <a:latin typeface="Times New Roman"/>
              <a:cs typeface="Times New Roman"/>
            </a:endParaRPr>
          </a:p>
          <a:p>
            <a:pPr marL="174625" indent="-174625" algn="just">
              <a:buFont typeface="Arial" pitchFamily="34" charset="0"/>
              <a:buChar char="•"/>
            </a:pPr>
            <a:r>
              <a:rPr lang="en-US" sz="1600" dirty="0" err="1" smtClean="0">
                <a:solidFill>
                  <a:srgbClr val="00CC00"/>
                </a:solidFill>
                <a:latin typeface="Times New Roman"/>
                <a:cs typeface="Times New Roman"/>
              </a:rPr>
              <a:t>Multimeters</a:t>
            </a:r>
            <a:endParaRPr lang="en-US" sz="1600" dirty="0" smtClean="0">
              <a:solidFill>
                <a:srgbClr val="00CC00"/>
              </a:solidFill>
              <a:latin typeface="Times New Roman"/>
              <a:cs typeface="Times New Roman"/>
            </a:endParaRPr>
          </a:p>
          <a:p>
            <a:pPr marL="174625" indent="-174625" algn="just">
              <a:buFont typeface="Arial" pitchFamily="34" charset="0"/>
              <a:buChar char="•"/>
            </a:pPr>
            <a:endParaRPr lang="en-US" sz="1600" dirty="0" smtClean="0">
              <a:solidFill>
                <a:srgbClr val="00CC00"/>
              </a:solidFill>
              <a:latin typeface="Times New Roman"/>
              <a:cs typeface="Times New Roman"/>
            </a:endParaRPr>
          </a:p>
          <a:p>
            <a:pPr marL="174625" indent="-174625" algn="just">
              <a:buFont typeface="Arial" pitchFamily="34" charset="0"/>
              <a:buChar char="•"/>
            </a:pPr>
            <a:r>
              <a:rPr lang="en-US" sz="1600" dirty="0" err="1" smtClean="0">
                <a:solidFill>
                  <a:srgbClr val="00CC00"/>
                </a:solidFill>
                <a:latin typeface="Times New Roman"/>
                <a:cs typeface="Times New Roman"/>
              </a:rPr>
              <a:t>Multimeter</a:t>
            </a:r>
            <a:r>
              <a:rPr lang="en-US" sz="1600" dirty="0" smtClean="0">
                <a:solidFill>
                  <a:srgbClr val="00CC00"/>
                </a:solidFill>
                <a:latin typeface="Times New Roman"/>
                <a:cs typeface="Times New Roman"/>
              </a:rPr>
              <a:t> probes 10kV rated</a:t>
            </a:r>
          </a:p>
          <a:p>
            <a:pPr marL="174625" indent="-174625" algn="just">
              <a:buFont typeface="Arial" pitchFamily="34" charset="0"/>
              <a:buChar char="•"/>
            </a:pPr>
            <a:endParaRPr lang="en-US" sz="1600" dirty="0" smtClean="0">
              <a:solidFill>
                <a:srgbClr val="00CC00"/>
              </a:solidFill>
              <a:latin typeface="Times New Roman"/>
              <a:cs typeface="Times New Roman"/>
            </a:endParaRPr>
          </a:p>
          <a:p>
            <a:pPr marL="174625" indent="-174625" algn="just">
              <a:buFont typeface="Arial" pitchFamily="34" charset="0"/>
              <a:buChar char="•"/>
            </a:pPr>
            <a:r>
              <a:rPr lang="en-US" sz="1600" dirty="0" smtClean="0">
                <a:solidFill>
                  <a:srgbClr val="00CC00"/>
                </a:solidFill>
                <a:latin typeface="Times New Roman"/>
                <a:cs typeface="Times New Roman"/>
              </a:rPr>
              <a:t>MV </a:t>
            </a:r>
            <a:r>
              <a:rPr lang="en-US" sz="1600" dirty="0" smtClean="0">
                <a:solidFill>
                  <a:srgbClr val="00CC00"/>
                </a:solidFill>
                <a:latin typeface="Times New Roman"/>
                <a:cs typeface="Times New Roman"/>
              </a:rPr>
              <a:t>induction motor (and/or transformer)</a:t>
            </a:r>
          </a:p>
          <a:p>
            <a:pPr marL="174625" indent="-174625" algn="just">
              <a:buFont typeface="Arial" pitchFamily="34" charset="0"/>
              <a:buChar char="•"/>
            </a:pPr>
            <a:endParaRPr lang="en-US" sz="1600" dirty="0" smtClean="0">
              <a:solidFill>
                <a:srgbClr val="00CC00"/>
              </a:solidFill>
              <a:latin typeface="Times New Roman"/>
              <a:cs typeface="Times New Roman"/>
            </a:endParaRPr>
          </a:p>
          <a:p>
            <a:pPr marL="174625" indent="-174625" algn="just">
              <a:buFont typeface="Arial" pitchFamily="34" charset="0"/>
              <a:buChar char="•"/>
            </a:pPr>
            <a:r>
              <a:rPr lang="en-US" sz="1600" dirty="0" smtClean="0">
                <a:solidFill>
                  <a:srgbClr val="00CC00"/>
                </a:solidFill>
                <a:latin typeface="Times New Roman"/>
                <a:cs typeface="Times New Roman"/>
              </a:rPr>
              <a:t>LV synchronous generator</a:t>
            </a:r>
            <a:endParaRPr lang="en-US" sz="1600" dirty="0" smtClean="0">
              <a:solidFill>
                <a:srgbClr val="00CC00"/>
              </a:solidFill>
              <a:latin typeface="Times New Roman"/>
              <a:cs typeface="Times New Roman"/>
            </a:endParaRPr>
          </a:p>
        </p:txBody>
      </p:sp>
      <p:pic>
        <p:nvPicPr>
          <p:cNvPr id="18" name="Picture 2" descr="http://www.fi.infn.it/conferenze/rd07/Pages/Figure/Logo-INFN-trasparente.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ttangolo 18"/>
          <p:cNvSpPr/>
          <p:nvPr/>
        </p:nvSpPr>
        <p:spPr>
          <a:xfrm>
            <a:off x="462200" y="836712"/>
            <a:ext cx="3940627" cy="369332"/>
          </a:xfrm>
          <a:prstGeom prst="rect">
            <a:avLst/>
          </a:prstGeom>
        </p:spPr>
        <p:txBody>
          <a:bodyPr wrap="square">
            <a:spAutoFit/>
          </a:bodyPr>
          <a:lstStyle/>
          <a:p>
            <a:pPr marL="174625" indent="-174625" algn="just">
              <a:buFont typeface="Wingdings" pitchFamily="2" charset="2"/>
              <a:buChar char="v"/>
            </a:pPr>
            <a:r>
              <a:rPr lang="en-US" dirty="0" smtClean="0">
                <a:solidFill>
                  <a:srgbClr val="FF0000"/>
                </a:solidFill>
                <a:latin typeface="Times New Roman"/>
                <a:cs typeface="Times New Roman"/>
              </a:rPr>
              <a:t> testing/measurement equipments</a:t>
            </a:r>
            <a:endParaRPr lang="en-US" dirty="0" smtClean="0">
              <a:solidFill>
                <a:srgbClr val="FF0000"/>
              </a:solidFill>
              <a:latin typeface="Times New Roman"/>
              <a:cs typeface="Times New Roman"/>
            </a:endParaRPr>
          </a:p>
        </p:txBody>
      </p:sp>
      <p:sp>
        <p:nvSpPr>
          <p:cNvPr id="20" name="Rettangolo 19"/>
          <p:cNvSpPr/>
          <p:nvPr/>
        </p:nvSpPr>
        <p:spPr>
          <a:xfrm>
            <a:off x="4860032" y="1196752"/>
            <a:ext cx="3940627" cy="1477328"/>
          </a:xfrm>
          <a:prstGeom prst="rect">
            <a:avLst/>
          </a:prstGeom>
        </p:spPr>
        <p:txBody>
          <a:bodyPr wrap="square">
            <a:spAutoFit/>
          </a:bodyPr>
          <a:lstStyle/>
          <a:p>
            <a:pPr marL="174625" indent="-174625" algn="just">
              <a:buFont typeface="Arial" pitchFamily="34" charset="0"/>
              <a:buChar char="•"/>
            </a:pPr>
            <a:r>
              <a:rPr lang="en-US" dirty="0" smtClean="0">
                <a:solidFill>
                  <a:srgbClr val="00CC00"/>
                </a:solidFill>
                <a:latin typeface="Times New Roman"/>
                <a:cs typeface="Times New Roman"/>
              </a:rPr>
              <a:t>MVAC drive</a:t>
            </a:r>
          </a:p>
          <a:p>
            <a:pPr marL="631825" lvl="1" indent="-174625" algn="just">
              <a:buFont typeface="Arial" pitchFamily="34" charset="0"/>
              <a:buChar char="•"/>
            </a:pPr>
            <a:r>
              <a:rPr lang="en-US" dirty="0" smtClean="0">
                <a:solidFill>
                  <a:srgbClr val="00CC00"/>
                </a:solidFill>
                <a:latin typeface="Times New Roman"/>
                <a:cs typeface="Times New Roman"/>
              </a:rPr>
              <a:t>s</a:t>
            </a:r>
            <a:r>
              <a:rPr lang="en-US" dirty="0" smtClean="0">
                <a:solidFill>
                  <a:srgbClr val="00CC00"/>
                </a:solidFill>
                <a:latin typeface="Times New Roman"/>
                <a:cs typeface="Times New Roman"/>
              </a:rPr>
              <a:t>uitable for induction motor;</a:t>
            </a:r>
          </a:p>
          <a:p>
            <a:pPr marL="631825" lvl="1" indent="-174625" algn="just">
              <a:buFont typeface="Arial" pitchFamily="34" charset="0"/>
              <a:buChar char="•"/>
            </a:pPr>
            <a:r>
              <a:rPr lang="en-US" dirty="0" smtClean="0">
                <a:solidFill>
                  <a:srgbClr val="00CC00"/>
                </a:solidFill>
                <a:latin typeface="Times New Roman"/>
                <a:cs typeface="Times New Roman"/>
              </a:rPr>
              <a:t>suitable for transformer;</a:t>
            </a:r>
          </a:p>
          <a:p>
            <a:pPr marL="174625" indent="-174625" algn="just">
              <a:buFont typeface="Arial" pitchFamily="34" charset="0"/>
              <a:buChar char="•"/>
            </a:pPr>
            <a:endParaRPr lang="en-US" dirty="0" smtClean="0">
              <a:solidFill>
                <a:srgbClr val="00CC00"/>
              </a:solidFill>
              <a:latin typeface="Times New Roman"/>
              <a:cs typeface="Times New Roman"/>
            </a:endParaRPr>
          </a:p>
          <a:p>
            <a:pPr marL="174625" indent="-174625" algn="just">
              <a:buFont typeface="Arial" pitchFamily="34" charset="0"/>
              <a:buChar char="•"/>
            </a:pPr>
            <a:r>
              <a:rPr lang="en-US" dirty="0" smtClean="0">
                <a:solidFill>
                  <a:srgbClr val="00CC00"/>
                </a:solidFill>
                <a:latin typeface="Times New Roman"/>
                <a:cs typeface="Times New Roman"/>
              </a:rPr>
              <a:t>LV DC drive</a:t>
            </a:r>
          </a:p>
        </p:txBody>
      </p:sp>
      <p:sp>
        <p:nvSpPr>
          <p:cNvPr id="21" name="Rettangolo 20"/>
          <p:cNvSpPr/>
          <p:nvPr/>
        </p:nvSpPr>
        <p:spPr>
          <a:xfrm>
            <a:off x="4825413" y="836712"/>
            <a:ext cx="3940627" cy="369332"/>
          </a:xfrm>
          <a:prstGeom prst="rect">
            <a:avLst/>
          </a:prstGeom>
        </p:spPr>
        <p:txBody>
          <a:bodyPr wrap="square">
            <a:spAutoFit/>
          </a:bodyPr>
          <a:lstStyle/>
          <a:p>
            <a:pPr marL="174625" indent="-174625" algn="just">
              <a:buFont typeface="Wingdings" pitchFamily="2" charset="2"/>
              <a:buChar char="v"/>
            </a:pPr>
            <a:r>
              <a:rPr lang="en-US" dirty="0" smtClean="0">
                <a:solidFill>
                  <a:srgbClr val="FF0000"/>
                </a:solidFill>
                <a:latin typeface="Times New Roman"/>
                <a:cs typeface="Times New Roman"/>
              </a:rPr>
              <a:t> HW to be designed/tested</a:t>
            </a:r>
            <a:endParaRPr lang="en-US" dirty="0" smtClean="0">
              <a:solidFill>
                <a:srgbClr val="FF0000"/>
              </a:solidFill>
              <a:latin typeface="Times New Roman"/>
              <a:cs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6" name="CasellaDiTesto 5"/>
          <p:cNvSpPr txBox="1"/>
          <p:nvPr/>
        </p:nvSpPr>
        <p:spPr>
          <a:xfrm>
            <a:off x="755576" y="241484"/>
            <a:ext cx="7642860" cy="523220"/>
          </a:xfrm>
          <a:prstGeom prst="rect">
            <a:avLst/>
          </a:prstGeom>
          <a:noFill/>
        </p:spPr>
        <p:txBody>
          <a:bodyPr wrap="square" rtlCol="0">
            <a:spAutoFit/>
          </a:bodyPr>
          <a:lstStyle/>
          <a:p>
            <a:pPr algn="ctr"/>
            <a:r>
              <a:rPr lang="it-IT" sz="2800" b="1" dirty="0" err="1" smtClean="0">
                <a:solidFill>
                  <a:schemeClr val="tx2"/>
                </a:solidFill>
                <a:latin typeface="Bookman Old Style"/>
                <a:cs typeface="Bookman Old Style"/>
              </a:rPr>
              <a:t>Required</a:t>
            </a:r>
            <a:r>
              <a:rPr lang="it-IT" sz="2800" b="1" dirty="0" smtClean="0">
                <a:solidFill>
                  <a:schemeClr val="tx2"/>
                </a:solidFill>
                <a:latin typeface="Bookman Old Style"/>
                <a:cs typeface="Bookman Old Style"/>
              </a:rPr>
              <a:t> HW</a:t>
            </a:r>
            <a:endParaRPr lang="it-IT" sz="2800" b="1" dirty="0">
              <a:solidFill>
                <a:schemeClr val="tx2"/>
              </a:solidFill>
              <a:latin typeface="Bookman Old Style"/>
              <a:cs typeface="Bookman Old Style"/>
            </a:endParaRPr>
          </a:p>
        </p:txBody>
      </p:sp>
      <p:sp>
        <p:nvSpPr>
          <p:cNvPr id="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1"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3" name="Rettangolo 12"/>
          <p:cNvSpPr/>
          <p:nvPr/>
        </p:nvSpPr>
        <p:spPr>
          <a:xfrm>
            <a:off x="60653" y="1304176"/>
            <a:ext cx="4223315" cy="5509200"/>
          </a:xfrm>
          <a:prstGeom prst="rect">
            <a:avLst/>
          </a:prstGeom>
        </p:spPr>
        <p:txBody>
          <a:bodyPr wrap="square">
            <a:spAutoFit/>
          </a:bodyPr>
          <a:lstStyle/>
          <a:p>
            <a:pPr marL="174625" indent="-174625" algn="just">
              <a:buFont typeface="Arial" pitchFamily="34" charset="0"/>
              <a:buChar char="•"/>
            </a:pPr>
            <a:r>
              <a:rPr lang="en-US" sz="1600" dirty="0" smtClean="0">
                <a:solidFill>
                  <a:srgbClr val="00CC00"/>
                </a:solidFill>
                <a:latin typeface="Times New Roman"/>
                <a:cs typeface="Times New Roman"/>
              </a:rPr>
              <a:t>10kV 3A power supply</a:t>
            </a:r>
          </a:p>
          <a:p>
            <a:pPr marL="174625" indent="-174625" algn="just"/>
            <a:r>
              <a:rPr lang="en-US" sz="1600" dirty="0" smtClean="0">
                <a:solidFill>
                  <a:srgbClr val="00B0F0"/>
                </a:solidFill>
                <a:latin typeface="Times New Roman"/>
                <a:cs typeface="Times New Roman"/>
              </a:rPr>
              <a:t>			available from km3net</a:t>
            </a:r>
          </a:p>
          <a:p>
            <a:pPr marL="174625" indent="-174625" algn="just">
              <a:buFont typeface="Arial" pitchFamily="34" charset="0"/>
              <a:buChar char="•"/>
            </a:pPr>
            <a:r>
              <a:rPr lang="en-US" sz="1600" dirty="0" smtClean="0">
                <a:solidFill>
                  <a:srgbClr val="00CC00"/>
                </a:solidFill>
                <a:latin typeface="Times New Roman"/>
                <a:cs typeface="Times New Roman"/>
              </a:rPr>
              <a:t>dummy load</a:t>
            </a:r>
          </a:p>
          <a:p>
            <a:pPr marL="1089025" lvl="2" indent="-174625" algn="just"/>
            <a:r>
              <a:rPr lang="en-US" sz="1600" dirty="0" smtClean="0">
                <a:solidFill>
                  <a:srgbClr val="00B0F0"/>
                </a:solidFill>
                <a:latin typeface="Times New Roman"/>
                <a:cs typeface="Times New Roman"/>
              </a:rPr>
              <a:t>		available from km3net</a:t>
            </a:r>
          </a:p>
          <a:p>
            <a:pPr marL="174625" indent="-174625" algn="just">
              <a:buFont typeface="Arial" pitchFamily="34" charset="0"/>
              <a:buChar char="•"/>
            </a:pPr>
            <a:r>
              <a:rPr lang="en-US" sz="1600" dirty="0" err="1" smtClean="0">
                <a:solidFill>
                  <a:srgbClr val="00CC00"/>
                </a:solidFill>
                <a:latin typeface="Times New Roman"/>
                <a:cs typeface="Times New Roman"/>
              </a:rPr>
              <a:t>dS</a:t>
            </a:r>
            <a:r>
              <a:rPr lang="en-US" sz="1600" dirty="0" err="1" smtClean="0">
                <a:solidFill>
                  <a:srgbClr val="00CC00"/>
                </a:solidFill>
                <a:latin typeface="Times New Roman"/>
                <a:cs typeface="Times New Roman"/>
              </a:rPr>
              <a:t>pace</a:t>
            </a:r>
            <a:r>
              <a:rPr lang="en-US" sz="1600" dirty="0" smtClean="0">
                <a:solidFill>
                  <a:srgbClr val="00CC00"/>
                </a:solidFill>
                <a:latin typeface="Times New Roman"/>
                <a:cs typeface="Times New Roman"/>
              </a:rPr>
              <a:t> control board</a:t>
            </a:r>
          </a:p>
          <a:p>
            <a:pPr marL="1089025" lvl="2" indent="-174625" algn="just"/>
            <a:r>
              <a:rPr lang="en-US" sz="1600" dirty="0" smtClean="0">
                <a:solidFill>
                  <a:srgbClr val="FF0000"/>
                </a:solidFill>
                <a:latin typeface="Times New Roman"/>
                <a:cs typeface="Times New Roman"/>
              </a:rPr>
              <a:t>		TBA  4k</a:t>
            </a:r>
            <a:r>
              <a:rPr lang="en-US" sz="1600" dirty="0" smtClean="0">
                <a:solidFill>
                  <a:srgbClr val="FF0000"/>
                </a:solidFill>
                <a:latin typeface="Times New Roman"/>
                <a:cs typeface="Times New Roman"/>
              </a:rPr>
              <a:t>€</a:t>
            </a:r>
          </a:p>
          <a:p>
            <a:pPr marL="174625" indent="-174625" algn="just">
              <a:buFont typeface="Arial" pitchFamily="34" charset="0"/>
              <a:buChar char="•"/>
            </a:pPr>
            <a:r>
              <a:rPr lang="en-US" sz="1600" dirty="0" smtClean="0">
                <a:solidFill>
                  <a:srgbClr val="00CC00"/>
                </a:solidFill>
                <a:latin typeface="Times New Roman"/>
                <a:cs typeface="Times New Roman"/>
              </a:rPr>
              <a:t>Oscilloscope</a:t>
            </a:r>
          </a:p>
          <a:p>
            <a:pPr marL="1089025" lvl="2" indent="-174625" algn="just"/>
            <a:r>
              <a:rPr lang="en-US" sz="1600" dirty="0" smtClean="0">
                <a:solidFill>
                  <a:srgbClr val="00B0F0"/>
                </a:solidFill>
                <a:latin typeface="Times New Roman"/>
                <a:cs typeface="Times New Roman"/>
              </a:rPr>
              <a:t>		available</a:t>
            </a:r>
            <a:endParaRPr lang="en-US" sz="1600" dirty="0" smtClean="0">
              <a:solidFill>
                <a:srgbClr val="00B0F0"/>
              </a:solidFill>
              <a:latin typeface="Times New Roman"/>
              <a:cs typeface="Times New Roman"/>
            </a:endParaRPr>
          </a:p>
          <a:p>
            <a:pPr marL="174625" indent="-174625" algn="just">
              <a:buFont typeface="Arial" pitchFamily="34" charset="0"/>
              <a:buChar char="•"/>
            </a:pPr>
            <a:r>
              <a:rPr lang="en-US" sz="1600" dirty="0" smtClean="0">
                <a:solidFill>
                  <a:srgbClr val="00CC00"/>
                </a:solidFill>
                <a:latin typeface="Times New Roman"/>
                <a:cs typeface="Times New Roman"/>
              </a:rPr>
              <a:t>Differential oscilloscope probes, 20kV rated</a:t>
            </a:r>
          </a:p>
          <a:p>
            <a:pPr marL="1089025" lvl="2" indent="-174625" algn="just"/>
            <a:r>
              <a:rPr lang="en-US" sz="1600" dirty="0" smtClean="0">
                <a:solidFill>
                  <a:srgbClr val="FF0000"/>
                </a:solidFill>
                <a:latin typeface="Times New Roman"/>
                <a:cs typeface="Times New Roman"/>
              </a:rPr>
              <a:t>		TBA  2k</a:t>
            </a:r>
            <a:r>
              <a:rPr lang="en-US" sz="1600" dirty="0" smtClean="0">
                <a:solidFill>
                  <a:srgbClr val="FF0000"/>
                </a:solidFill>
                <a:latin typeface="Times New Roman"/>
                <a:cs typeface="Times New Roman"/>
              </a:rPr>
              <a:t>€</a:t>
            </a:r>
          </a:p>
          <a:p>
            <a:pPr marL="174625" indent="-174625" algn="just">
              <a:buFont typeface="Arial" pitchFamily="34" charset="0"/>
              <a:buChar char="•"/>
            </a:pPr>
            <a:r>
              <a:rPr lang="en-US" sz="1600" dirty="0" smtClean="0">
                <a:solidFill>
                  <a:srgbClr val="00CC00"/>
                </a:solidFill>
                <a:latin typeface="Times New Roman"/>
                <a:cs typeface="Times New Roman"/>
              </a:rPr>
              <a:t>Current sensor (Hall effect)</a:t>
            </a:r>
          </a:p>
          <a:p>
            <a:pPr marL="1089025" lvl="2" indent="-174625" algn="just"/>
            <a:r>
              <a:rPr lang="en-US" sz="1600" dirty="0" smtClean="0">
                <a:solidFill>
                  <a:srgbClr val="FF0000"/>
                </a:solidFill>
                <a:latin typeface="Times New Roman"/>
                <a:cs typeface="Times New Roman"/>
              </a:rPr>
              <a:t>		TBA  1k</a:t>
            </a:r>
            <a:r>
              <a:rPr lang="en-US" sz="1600" dirty="0" smtClean="0">
                <a:solidFill>
                  <a:srgbClr val="FF0000"/>
                </a:solidFill>
                <a:latin typeface="Times New Roman"/>
                <a:cs typeface="Times New Roman"/>
              </a:rPr>
              <a:t>€</a:t>
            </a:r>
          </a:p>
          <a:p>
            <a:pPr marL="174625" indent="-174625" algn="just">
              <a:buFont typeface="Arial" pitchFamily="34" charset="0"/>
              <a:buChar char="•"/>
            </a:pPr>
            <a:r>
              <a:rPr lang="en-US" sz="1600" dirty="0" smtClean="0">
                <a:solidFill>
                  <a:srgbClr val="00CC00"/>
                </a:solidFill>
                <a:latin typeface="Times New Roman"/>
                <a:cs typeface="Times New Roman"/>
              </a:rPr>
              <a:t>Insulation transformer</a:t>
            </a:r>
          </a:p>
          <a:p>
            <a:pPr marL="1089025" lvl="2" indent="-174625" algn="just"/>
            <a:r>
              <a:rPr lang="en-US" sz="1600" dirty="0" smtClean="0">
                <a:solidFill>
                  <a:srgbClr val="FF0000"/>
                </a:solidFill>
                <a:latin typeface="Times New Roman"/>
                <a:cs typeface="Times New Roman"/>
              </a:rPr>
              <a:t>		TBA  0,5k</a:t>
            </a:r>
            <a:r>
              <a:rPr lang="en-US" sz="1600" dirty="0" smtClean="0">
                <a:solidFill>
                  <a:srgbClr val="FF0000"/>
                </a:solidFill>
                <a:latin typeface="Times New Roman"/>
                <a:cs typeface="Times New Roman"/>
              </a:rPr>
              <a:t>€</a:t>
            </a:r>
          </a:p>
          <a:p>
            <a:pPr marL="174625" indent="-174625" algn="just">
              <a:buFont typeface="Arial" pitchFamily="34" charset="0"/>
              <a:buChar char="•"/>
            </a:pPr>
            <a:r>
              <a:rPr lang="en-US" sz="1600" dirty="0" err="1" smtClean="0">
                <a:solidFill>
                  <a:srgbClr val="00CC00"/>
                </a:solidFill>
                <a:latin typeface="Times New Roman"/>
                <a:cs typeface="Times New Roman"/>
              </a:rPr>
              <a:t>Multimeters</a:t>
            </a:r>
            <a:endParaRPr lang="en-US" sz="1600" dirty="0" smtClean="0">
              <a:solidFill>
                <a:srgbClr val="00CC00"/>
              </a:solidFill>
              <a:latin typeface="Times New Roman"/>
              <a:cs typeface="Times New Roman"/>
            </a:endParaRPr>
          </a:p>
          <a:p>
            <a:pPr marL="1089025" lvl="2" indent="-174625" algn="just"/>
            <a:r>
              <a:rPr lang="en-US" sz="1600" dirty="0" smtClean="0">
                <a:solidFill>
                  <a:srgbClr val="00B0F0"/>
                </a:solidFill>
                <a:latin typeface="Times New Roman"/>
                <a:cs typeface="Times New Roman"/>
              </a:rPr>
              <a:t>		available</a:t>
            </a:r>
            <a:endParaRPr lang="en-US" sz="1600" dirty="0" smtClean="0">
              <a:solidFill>
                <a:srgbClr val="00B0F0"/>
              </a:solidFill>
              <a:latin typeface="Times New Roman"/>
              <a:cs typeface="Times New Roman"/>
            </a:endParaRPr>
          </a:p>
          <a:p>
            <a:pPr marL="174625" indent="-174625" algn="just">
              <a:buFont typeface="Arial" pitchFamily="34" charset="0"/>
              <a:buChar char="•"/>
            </a:pPr>
            <a:r>
              <a:rPr lang="en-US" sz="1600" dirty="0" err="1" smtClean="0">
                <a:solidFill>
                  <a:srgbClr val="00CC00"/>
                </a:solidFill>
                <a:latin typeface="Times New Roman"/>
                <a:cs typeface="Times New Roman"/>
              </a:rPr>
              <a:t>Multimeter</a:t>
            </a:r>
            <a:r>
              <a:rPr lang="en-US" sz="1600" dirty="0" smtClean="0">
                <a:solidFill>
                  <a:srgbClr val="00CC00"/>
                </a:solidFill>
                <a:latin typeface="Times New Roman"/>
                <a:cs typeface="Times New Roman"/>
              </a:rPr>
              <a:t> probes 10kV rated</a:t>
            </a:r>
          </a:p>
          <a:p>
            <a:pPr marL="1089025" lvl="2" indent="-174625" algn="just"/>
            <a:r>
              <a:rPr lang="en-US" sz="1600" dirty="0" smtClean="0">
                <a:solidFill>
                  <a:srgbClr val="FF0000"/>
                </a:solidFill>
                <a:latin typeface="Times New Roman"/>
                <a:cs typeface="Times New Roman"/>
              </a:rPr>
              <a:t>		TBA  </a:t>
            </a:r>
            <a:r>
              <a:rPr lang="en-US" sz="1600" dirty="0" smtClean="0">
                <a:solidFill>
                  <a:srgbClr val="FF0000"/>
                </a:solidFill>
                <a:latin typeface="Times New Roman"/>
                <a:cs typeface="Times New Roman"/>
              </a:rPr>
              <a:t>1k€</a:t>
            </a:r>
          </a:p>
          <a:p>
            <a:pPr marL="174625" indent="-174625" algn="just">
              <a:buFont typeface="Arial" pitchFamily="34" charset="0"/>
              <a:buChar char="•"/>
            </a:pPr>
            <a:r>
              <a:rPr lang="en-US" sz="1600" dirty="0" smtClean="0">
                <a:solidFill>
                  <a:srgbClr val="00CC00"/>
                </a:solidFill>
                <a:latin typeface="Times New Roman"/>
                <a:cs typeface="Times New Roman"/>
              </a:rPr>
              <a:t>MV </a:t>
            </a:r>
            <a:r>
              <a:rPr lang="en-US" sz="1600" dirty="0" smtClean="0">
                <a:solidFill>
                  <a:srgbClr val="00CC00"/>
                </a:solidFill>
                <a:latin typeface="Times New Roman"/>
                <a:cs typeface="Times New Roman"/>
              </a:rPr>
              <a:t>induction motor (and/or transformer)</a:t>
            </a:r>
          </a:p>
          <a:p>
            <a:pPr marL="174625" indent="-174625" algn="just"/>
            <a:r>
              <a:rPr lang="en-US" sz="1600" dirty="0" smtClean="0">
                <a:solidFill>
                  <a:srgbClr val="00CC00"/>
                </a:solidFill>
                <a:latin typeface="Times New Roman"/>
                <a:cs typeface="Times New Roman"/>
              </a:rPr>
              <a:t>			</a:t>
            </a:r>
            <a:r>
              <a:rPr lang="en-US" sz="1600" dirty="0" smtClean="0">
                <a:solidFill>
                  <a:srgbClr val="FF0000"/>
                </a:solidFill>
                <a:latin typeface="Times New Roman"/>
                <a:cs typeface="Times New Roman"/>
              </a:rPr>
              <a:t>TBA  5k€</a:t>
            </a:r>
            <a:endParaRPr lang="en-US" sz="1600" dirty="0" smtClean="0">
              <a:solidFill>
                <a:srgbClr val="FF0000"/>
              </a:solidFill>
              <a:latin typeface="Times New Roman"/>
              <a:cs typeface="Times New Roman"/>
            </a:endParaRPr>
          </a:p>
          <a:p>
            <a:pPr marL="174625" indent="-174625" algn="just">
              <a:buFont typeface="Arial" pitchFamily="34" charset="0"/>
              <a:buChar char="•"/>
            </a:pPr>
            <a:r>
              <a:rPr lang="en-US" sz="1600" dirty="0" smtClean="0">
                <a:solidFill>
                  <a:srgbClr val="00CC00"/>
                </a:solidFill>
                <a:latin typeface="Times New Roman"/>
                <a:cs typeface="Times New Roman"/>
              </a:rPr>
              <a:t>LV synchronous generator</a:t>
            </a:r>
          </a:p>
          <a:p>
            <a:pPr marL="174625" indent="-174625" algn="just"/>
            <a:r>
              <a:rPr lang="en-US" sz="1600" dirty="0" smtClean="0">
                <a:solidFill>
                  <a:srgbClr val="00CC00"/>
                </a:solidFill>
                <a:latin typeface="Times New Roman"/>
                <a:cs typeface="Times New Roman"/>
              </a:rPr>
              <a:t>	</a:t>
            </a:r>
            <a:r>
              <a:rPr lang="en-US" sz="1600" dirty="0" smtClean="0">
                <a:solidFill>
                  <a:srgbClr val="00CC00"/>
                </a:solidFill>
                <a:latin typeface="Times New Roman"/>
                <a:cs typeface="Times New Roman"/>
              </a:rPr>
              <a:t>		</a:t>
            </a:r>
            <a:r>
              <a:rPr lang="en-US" sz="1600" dirty="0" smtClean="0">
                <a:solidFill>
                  <a:srgbClr val="FF0000"/>
                </a:solidFill>
                <a:latin typeface="Times New Roman"/>
                <a:cs typeface="Times New Roman"/>
              </a:rPr>
              <a:t>TBA  5k€</a:t>
            </a:r>
            <a:endParaRPr lang="en-US" sz="1600" dirty="0" smtClean="0">
              <a:solidFill>
                <a:srgbClr val="FF0000"/>
              </a:solidFill>
              <a:latin typeface="Times New Roman"/>
              <a:cs typeface="Times New Roman"/>
            </a:endParaRPr>
          </a:p>
        </p:txBody>
      </p:sp>
      <p:pic>
        <p:nvPicPr>
          <p:cNvPr id="18" name="Picture 2" descr="http://www.fi.infn.it/conferenze/rd07/Pages/Figure/Logo-INFN-trasparente.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ttangolo 18"/>
          <p:cNvSpPr/>
          <p:nvPr/>
        </p:nvSpPr>
        <p:spPr>
          <a:xfrm>
            <a:off x="35496" y="944136"/>
            <a:ext cx="3940627" cy="369332"/>
          </a:xfrm>
          <a:prstGeom prst="rect">
            <a:avLst/>
          </a:prstGeom>
        </p:spPr>
        <p:txBody>
          <a:bodyPr wrap="square">
            <a:spAutoFit/>
          </a:bodyPr>
          <a:lstStyle/>
          <a:p>
            <a:pPr marL="174625" indent="-174625" algn="just">
              <a:buFont typeface="Wingdings" pitchFamily="2" charset="2"/>
              <a:buChar char="v"/>
            </a:pPr>
            <a:r>
              <a:rPr lang="en-US" dirty="0" smtClean="0">
                <a:solidFill>
                  <a:srgbClr val="FF0000"/>
                </a:solidFill>
                <a:latin typeface="Times New Roman"/>
                <a:cs typeface="Times New Roman"/>
              </a:rPr>
              <a:t> testing/measurement equipments</a:t>
            </a:r>
            <a:endParaRPr lang="en-US" dirty="0" smtClean="0">
              <a:solidFill>
                <a:srgbClr val="FF0000"/>
              </a:solidFill>
              <a:latin typeface="Times New Roman"/>
              <a:cs typeface="Times New Roman"/>
            </a:endParaRPr>
          </a:p>
        </p:txBody>
      </p:sp>
      <p:sp>
        <p:nvSpPr>
          <p:cNvPr id="20" name="Rettangolo 19"/>
          <p:cNvSpPr/>
          <p:nvPr/>
        </p:nvSpPr>
        <p:spPr>
          <a:xfrm>
            <a:off x="4303781" y="1340768"/>
            <a:ext cx="4588699" cy="2031325"/>
          </a:xfrm>
          <a:prstGeom prst="rect">
            <a:avLst/>
          </a:prstGeom>
        </p:spPr>
        <p:txBody>
          <a:bodyPr wrap="square">
            <a:spAutoFit/>
          </a:bodyPr>
          <a:lstStyle/>
          <a:p>
            <a:pPr marL="174625" indent="-174625" algn="just">
              <a:buFont typeface="Arial" pitchFamily="34" charset="0"/>
              <a:buChar char="•"/>
            </a:pPr>
            <a:r>
              <a:rPr lang="en-US" dirty="0" smtClean="0">
                <a:solidFill>
                  <a:srgbClr val="00CC00"/>
                </a:solidFill>
                <a:latin typeface="Times New Roman"/>
                <a:cs typeface="Times New Roman"/>
              </a:rPr>
              <a:t>MVAC drive</a:t>
            </a:r>
          </a:p>
          <a:p>
            <a:pPr marL="631825" lvl="1" indent="-174625" algn="just">
              <a:buFont typeface="Arial" pitchFamily="34" charset="0"/>
              <a:buChar char="•"/>
            </a:pPr>
            <a:r>
              <a:rPr lang="en-US" dirty="0" smtClean="0">
                <a:solidFill>
                  <a:srgbClr val="00CC00"/>
                </a:solidFill>
                <a:latin typeface="Times New Roman"/>
                <a:cs typeface="Times New Roman"/>
              </a:rPr>
              <a:t>s</a:t>
            </a:r>
            <a:r>
              <a:rPr lang="en-US" dirty="0" smtClean="0">
                <a:solidFill>
                  <a:srgbClr val="00CC00"/>
                </a:solidFill>
                <a:latin typeface="Times New Roman"/>
                <a:cs typeface="Times New Roman"/>
              </a:rPr>
              <a:t>uitable for induction motor;</a:t>
            </a:r>
          </a:p>
          <a:p>
            <a:pPr marL="631825" lvl="1" indent="-174625" algn="just"/>
            <a:r>
              <a:rPr lang="en-US" dirty="0" smtClean="0">
                <a:solidFill>
                  <a:srgbClr val="00CC00"/>
                </a:solidFill>
                <a:latin typeface="Times New Roman"/>
                <a:cs typeface="Times New Roman"/>
              </a:rPr>
              <a:t>	</a:t>
            </a:r>
            <a:r>
              <a:rPr lang="en-US" dirty="0" smtClean="0">
                <a:solidFill>
                  <a:srgbClr val="00CC00"/>
                </a:solidFill>
                <a:latin typeface="Times New Roman"/>
                <a:cs typeface="Times New Roman"/>
              </a:rPr>
              <a:t>			</a:t>
            </a:r>
            <a:r>
              <a:rPr lang="en-US" dirty="0" smtClean="0">
                <a:solidFill>
                  <a:srgbClr val="FF0000"/>
                </a:solidFill>
                <a:latin typeface="Times New Roman"/>
                <a:cs typeface="Times New Roman"/>
              </a:rPr>
              <a:t>TBR 30k€</a:t>
            </a:r>
          </a:p>
          <a:p>
            <a:pPr marL="631825" lvl="1" indent="-174625" algn="just">
              <a:buFont typeface="Arial" pitchFamily="34" charset="0"/>
              <a:buChar char="•"/>
            </a:pPr>
            <a:r>
              <a:rPr lang="en-US" dirty="0" smtClean="0">
                <a:solidFill>
                  <a:srgbClr val="00CC00"/>
                </a:solidFill>
                <a:latin typeface="Times New Roman"/>
                <a:cs typeface="Times New Roman"/>
              </a:rPr>
              <a:t>suitable for transformer;</a:t>
            </a:r>
          </a:p>
          <a:p>
            <a:pPr marL="2003425" lvl="4" indent="-174625" algn="just"/>
            <a:r>
              <a:rPr lang="en-US" dirty="0" smtClean="0">
                <a:solidFill>
                  <a:srgbClr val="00CC00"/>
                </a:solidFill>
                <a:latin typeface="Times New Roman"/>
                <a:cs typeface="Times New Roman"/>
              </a:rPr>
              <a:t>		</a:t>
            </a:r>
            <a:r>
              <a:rPr lang="en-US" dirty="0" smtClean="0">
                <a:solidFill>
                  <a:srgbClr val="FF0000"/>
                </a:solidFill>
                <a:latin typeface="Times New Roman"/>
                <a:cs typeface="Times New Roman"/>
              </a:rPr>
              <a:t>TBR 30k€</a:t>
            </a:r>
            <a:endParaRPr lang="en-US" dirty="0" smtClean="0">
              <a:solidFill>
                <a:srgbClr val="FF0000"/>
              </a:solidFill>
              <a:latin typeface="Times New Roman"/>
              <a:cs typeface="Times New Roman"/>
            </a:endParaRPr>
          </a:p>
          <a:p>
            <a:pPr marL="174625" indent="-174625" algn="just">
              <a:buFont typeface="Arial" pitchFamily="34" charset="0"/>
              <a:buChar char="•"/>
            </a:pPr>
            <a:r>
              <a:rPr lang="en-US" dirty="0" smtClean="0">
                <a:solidFill>
                  <a:srgbClr val="00CC00"/>
                </a:solidFill>
                <a:latin typeface="Times New Roman"/>
                <a:cs typeface="Times New Roman"/>
              </a:rPr>
              <a:t>LV DC drive</a:t>
            </a:r>
          </a:p>
          <a:p>
            <a:pPr marL="631825" lvl="1" indent="-174625" algn="just"/>
            <a:r>
              <a:rPr lang="en-US" dirty="0" smtClean="0">
                <a:solidFill>
                  <a:srgbClr val="00CC00"/>
                </a:solidFill>
                <a:latin typeface="Times New Roman"/>
                <a:cs typeface="Times New Roman"/>
              </a:rPr>
              <a:t>	</a:t>
            </a:r>
            <a:r>
              <a:rPr lang="en-US" dirty="0" smtClean="0">
                <a:solidFill>
                  <a:srgbClr val="00CC00"/>
                </a:solidFill>
                <a:latin typeface="Times New Roman"/>
                <a:cs typeface="Times New Roman"/>
              </a:rPr>
              <a:t>			</a:t>
            </a:r>
            <a:r>
              <a:rPr lang="en-US" dirty="0" smtClean="0">
                <a:solidFill>
                  <a:srgbClr val="FF0000"/>
                </a:solidFill>
                <a:latin typeface="Times New Roman"/>
                <a:cs typeface="Times New Roman"/>
              </a:rPr>
              <a:t>TBR  5k€</a:t>
            </a:r>
            <a:endParaRPr lang="en-US" dirty="0" smtClean="0">
              <a:solidFill>
                <a:srgbClr val="FF0000"/>
              </a:solidFill>
              <a:latin typeface="Times New Roman"/>
              <a:cs typeface="Times New Roman"/>
            </a:endParaRPr>
          </a:p>
        </p:txBody>
      </p:sp>
      <p:sp>
        <p:nvSpPr>
          <p:cNvPr id="21" name="Rettangolo 20"/>
          <p:cNvSpPr/>
          <p:nvPr/>
        </p:nvSpPr>
        <p:spPr>
          <a:xfrm>
            <a:off x="4269162" y="980728"/>
            <a:ext cx="3940627" cy="369332"/>
          </a:xfrm>
          <a:prstGeom prst="rect">
            <a:avLst/>
          </a:prstGeom>
        </p:spPr>
        <p:txBody>
          <a:bodyPr wrap="square">
            <a:spAutoFit/>
          </a:bodyPr>
          <a:lstStyle/>
          <a:p>
            <a:pPr marL="174625" indent="-174625" algn="just">
              <a:buFont typeface="Wingdings" pitchFamily="2" charset="2"/>
              <a:buChar char="v"/>
            </a:pPr>
            <a:r>
              <a:rPr lang="en-US" dirty="0" smtClean="0">
                <a:solidFill>
                  <a:srgbClr val="FF0000"/>
                </a:solidFill>
                <a:latin typeface="Times New Roman"/>
                <a:cs typeface="Times New Roman"/>
              </a:rPr>
              <a:t> HW to be designed/tested</a:t>
            </a:r>
            <a:endParaRPr lang="en-US" dirty="0" smtClean="0">
              <a:solidFill>
                <a:srgbClr val="FF0000"/>
              </a:solidFill>
              <a:latin typeface="Times New Roman"/>
              <a:cs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6" name="CasellaDiTesto 5"/>
          <p:cNvSpPr txBox="1"/>
          <p:nvPr/>
        </p:nvSpPr>
        <p:spPr>
          <a:xfrm>
            <a:off x="755576" y="241484"/>
            <a:ext cx="7642860" cy="523220"/>
          </a:xfrm>
          <a:prstGeom prst="rect">
            <a:avLst/>
          </a:prstGeom>
          <a:noFill/>
        </p:spPr>
        <p:txBody>
          <a:bodyPr wrap="square" rtlCol="0">
            <a:spAutoFit/>
          </a:bodyPr>
          <a:lstStyle/>
          <a:p>
            <a:pPr algn="ctr"/>
            <a:r>
              <a:rPr lang="en-US" sz="2800" b="1" dirty="0" smtClean="0">
                <a:solidFill>
                  <a:schemeClr val="tx2"/>
                </a:solidFill>
                <a:latin typeface="Bookman Old Style"/>
                <a:cs typeface="Bookman Old Style"/>
              </a:rPr>
              <a:t>scheduling</a:t>
            </a:r>
            <a:endParaRPr lang="en-US" sz="2800" b="1" dirty="0">
              <a:solidFill>
                <a:schemeClr val="tx2"/>
              </a:solidFill>
              <a:latin typeface="Bookman Old Style"/>
              <a:cs typeface="Bookman Old Style"/>
            </a:endParaRPr>
          </a:p>
        </p:txBody>
      </p:sp>
      <p:sp>
        <p:nvSpPr>
          <p:cNvPr id="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1"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3" name="Rettangolo 12"/>
          <p:cNvSpPr/>
          <p:nvPr/>
        </p:nvSpPr>
        <p:spPr>
          <a:xfrm>
            <a:off x="611560" y="1196752"/>
            <a:ext cx="4223315" cy="1815882"/>
          </a:xfrm>
          <a:prstGeom prst="rect">
            <a:avLst/>
          </a:prstGeom>
        </p:spPr>
        <p:txBody>
          <a:bodyPr wrap="square">
            <a:spAutoFit/>
          </a:bodyPr>
          <a:lstStyle/>
          <a:p>
            <a:pPr marL="174625" indent="-174625" algn="just">
              <a:buFont typeface="Arial" pitchFamily="34" charset="0"/>
              <a:buChar char="•"/>
            </a:pPr>
            <a:r>
              <a:rPr lang="en-US" sz="2400" dirty="0" smtClean="0">
                <a:solidFill>
                  <a:srgbClr val="00CC00"/>
                </a:solidFill>
                <a:latin typeface="Times New Roman"/>
                <a:cs typeface="Times New Roman"/>
              </a:rPr>
              <a:t>1</a:t>
            </a:r>
            <a:r>
              <a:rPr lang="en-US" sz="2400" baseline="30000" dirty="0" smtClean="0">
                <a:solidFill>
                  <a:srgbClr val="00CC00"/>
                </a:solidFill>
                <a:latin typeface="Times New Roman"/>
                <a:cs typeface="Times New Roman"/>
              </a:rPr>
              <a:t>st </a:t>
            </a:r>
            <a:r>
              <a:rPr lang="en-US" sz="2400" dirty="0" smtClean="0">
                <a:solidFill>
                  <a:srgbClr val="00CC00"/>
                </a:solidFill>
                <a:latin typeface="Times New Roman"/>
                <a:cs typeface="Times New Roman"/>
              </a:rPr>
              <a:t>year</a:t>
            </a:r>
          </a:p>
          <a:p>
            <a:pPr marL="174625" indent="-174625" algn="just">
              <a:buFont typeface="Arial" pitchFamily="34" charset="0"/>
              <a:buChar char="•"/>
            </a:pPr>
            <a:endParaRPr lang="en-US" sz="2400" baseline="30000" dirty="0" smtClean="0">
              <a:solidFill>
                <a:srgbClr val="00CC00"/>
              </a:solidFill>
              <a:latin typeface="Times New Roman"/>
              <a:cs typeface="Times New Roman"/>
            </a:endParaRPr>
          </a:p>
          <a:p>
            <a:pPr marL="631825" lvl="1" indent="-174625" algn="just">
              <a:buFont typeface="Wingdings" pitchFamily="2" charset="2"/>
              <a:buChar char="ü"/>
            </a:pPr>
            <a:r>
              <a:rPr lang="en-US" sz="2400" dirty="0" smtClean="0">
                <a:solidFill>
                  <a:srgbClr val="00CC00"/>
                </a:solidFill>
                <a:latin typeface="Times New Roman"/>
                <a:cs typeface="Times New Roman"/>
              </a:rPr>
              <a:t>Theoretical study</a:t>
            </a:r>
          </a:p>
          <a:p>
            <a:pPr marL="631825" lvl="1" indent="-174625" algn="just">
              <a:buFont typeface="Wingdings" pitchFamily="2" charset="2"/>
              <a:buChar char="ü"/>
            </a:pPr>
            <a:r>
              <a:rPr lang="en-US" sz="2400" dirty="0" smtClean="0">
                <a:solidFill>
                  <a:srgbClr val="00CC00"/>
                </a:solidFill>
                <a:latin typeface="Times New Roman"/>
                <a:cs typeface="Times New Roman"/>
              </a:rPr>
              <a:t>Numerical simulations</a:t>
            </a:r>
          </a:p>
          <a:p>
            <a:pPr marL="631825" lvl="1" indent="-174625" algn="just">
              <a:buFont typeface="Wingdings" pitchFamily="2" charset="2"/>
              <a:buChar char="ü"/>
            </a:pPr>
            <a:r>
              <a:rPr lang="en-US" sz="2400" dirty="0" smtClean="0">
                <a:solidFill>
                  <a:srgbClr val="00CC00"/>
                </a:solidFill>
                <a:latin typeface="Times New Roman"/>
                <a:cs typeface="Times New Roman"/>
              </a:rPr>
              <a:t>Test bench setting up</a:t>
            </a:r>
          </a:p>
        </p:txBody>
      </p:sp>
      <p:pic>
        <p:nvPicPr>
          <p:cNvPr id="18" name="Picture 2" descr="http://www.fi.infn.it/conferenze/rd07/Pages/Figure/Logo-INFN-trasparente.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ttangolo 13"/>
          <p:cNvSpPr/>
          <p:nvPr/>
        </p:nvSpPr>
        <p:spPr>
          <a:xfrm>
            <a:off x="1140773" y="3123739"/>
            <a:ext cx="5735483" cy="1528624"/>
          </a:xfrm>
          <a:prstGeom prst="rect">
            <a:avLst/>
          </a:prstGeom>
        </p:spPr>
        <p:txBody>
          <a:bodyPr wrap="square">
            <a:spAutoFit/>
          </a:bodyPr>
          <a:lstStyle/>
          <a:p>
            <a:pPr marL="174625" indent="-174625" algn="just">
              <a:buFont typeface="Arial" pitchFamily="34" charset="0"/>
              <a:buChar char="•"/>
            </a:pPr>
            <a:r>
              <a:rPr lang="en-US" sz="2000" dirty="0" smtClean="0">
                <a:solidFill>
                  <a:srgbClr val="0070C0"/>
                </a:solidFill>
                <a:latin typeface="Times New Roman"/>
                <a:cs typeface="Times New Roman"/>
              </a:rPr>
              <a:t>2</a:t>
            </a:r>
            <a:r>
              <a:rPr lang="en-US" sz="2000" baseline="30000" dirty="0" smtClean="0">
                <a:solidFill>
                  <a:srgbClr val="0070C0"/>
                </a:solidFill>
                <a:latin typeface="Times New Roman"/>
                <a:cs typeface="Times New Roman"/>
              </a:rPr>
              <a:t>nd </a:t>
            </a:r>
            <a:r>
              <a:rPr lang="en-US" sz="2000" dirty="0" smtClean="0">
                <a:solidFill>
                  <a:srgbClr val="0070C0"/>
                </a:solidFill>
                <a:latin typeface="Times New Roman"/>
                <a:cs typeface="Times New Roman"/>
              </a:rPr>
              <a:t>year</a:t>
            </a:r>
          </a:p>
          <a:p>
            <a:pPr marL="174625" indent="-174625" algn="just">
              <a:buFont typeface="Arial" pitchFamily="34" charset="0"/>
              <a:buChar char="•"/>
            </a:pPr>
            <a:endParaRPr lang="en-US" sz="2000" baseline="30000" dirty="0" smtClean="0">
              <a:solidFill>
                <a:srgbClr val="0070C0"/>
              </a:solidFill>
              <a:latin typeface="Times New Roman"/>
              <a:cs typeface="Times New Roman"/>
            </a:endParaRPr>
          </a:p>
          <a:p>
            <a:pPr marL="631825" lvl="1" indent="-174625" algn="just">
              <a:buFont typeface="Wingdings" pitchFamily="2" charset="2"/>
              <a:buChar char="ü"/>
            </a:pPr>
            <a:r>
              <a:rPr lang="en-US" sz="2000" dirty="0" smtClean="0">
                <a:solidFill>
                  <a:srgbClr val="0070C0"/>
                </a:solidFill>
                <a:latin typeface="Times New Roman"/>
                <a:cs typeface="Times New Roman"/>
              </a:rPr>
              <a:t>Designing /implementation DC/AC drive</a:t>
            </a:r>
          </a:p>
          <a:p>
            <a:pPr marL="631825" lvl="1" indent="-174625" algn="just">
              <a:buFont typeface="Wingdings" pitchFamily="2" charset="2"/>
              <a:buChar char="ü"/>
            </a:pPr>
            <a:r>
              <a:rPr lang="en-US" sz="2000" dirty="0" smtClean="0">
                <a:solidFill>
                  <a:srgbClr val="0070C0"/>
                </a:solidFill>
                <a:latin typeface="Times New Roman"/>
                <a:cs typeface="Times New Roman"/>
              </a:rPr>
              <a:t>Designing /implementation MV machines </a:t>
            </a:r>
          </a:p>
          <a:p>
            <a:pPr marL="631825" lvl="1" indent="-174625" algn="just">
              <a:buFont typeface="Wingdings" pitchFamily="2" charset="2"/>
              <a:buChar char="ü"/>
            </a:pPr>
            <a:r>
              <a:rPr lang="en-US" sz="2000" dirty="0" smtClean="0">
                <a:solidFill>
                  <a:srgbClr val="0070C0"/>
                </a:solidFill>
                <a:latin typeface="Times New Roman"/>
                <a:cs typeface="Times New Roman"/>
              </a:rPr>
              <a:t>HW and control algorithms validation</a:t>
            </a:r>
            <a:endParaRPr lang="en-US" sz="2000" dirty="0" smtClean="0">
              <a:solidFill>
                <a:srgbClr val="0070C0"/>
              </a:solidFill>
              <a:latin typeface="Times New Roman"/>
              <a:cs typeface="Times New Roman"/>
            </a:endParaRPr>
          </a:p>
        </p:txBody>
      </p:sp>
      <p:sp>
        <p:nvSpPr>
          <p:cNvPr id="15" name="Rettangolo 14"/>
          <p:cNvSpPr/>
          <p:nvPr/>
        </p:nvSpPr>
        <p:spPr>
          <a:xfrm>
            <a:off x="2195736" y="4924712"/>
            <a:ext cx="5735483" cy="1220847"/>
          </a:xfrm>
          <a:prstGeom prst="rect">
            <a:avLst/>
          </a:prstGeom>
        </p:spPr>
        <p:txBody>
          <a:bodyPr wrap="square">
            <a:spAutoFit/>
          </a:bodyPr>
          <a:lstStyle/>
          <a:p>
            <a:pPr marL="174625" indent="-174625" algn="just">
              <a:buFont typeface="Arial" pitchFamily="34" charset="0"/>
              <a:buChar char="•"/>
            </a:pPr>
            <a:r>
              <a:rPr lang="en-US" sz="2000" dirty="0" smtClean="0">
                <a:solidFill>
                  <a:srgbClr val="FF0000"/>
                </a:solidFill>
                <a:latin typeface="Times New Roman"/>
                <a:cs typeface="Times New Roman"/>
              </a:rPr>
              <a:t>3</a:t>
            </a:r>
            <a:r>
              <a:rPr lang="en-US" sz="2000" baseline="30000" dirty="0" smtClean="0">
                <a:solidFill>
                  <a:srgbClr val="FF0000"/>
                </a:solidFill>
                <a:latin typeface="Times New Roman"/>
                <a:cs typeface="Times New Roman"/>
              </a:rPr>
              <a:t>rd </a:t>
            </a:r>
            <a:r>
              <a:rPr lang="en-US" sz="2000" dirty="0" smtClean="0">
                <a:solidFill>
                  <a:srgbClr val="FF0000"/>
                </a:solidFill>
                <a:latin typeface="Times New Roman"/>
                <a:cs typeface="Times New Roman"/>
              </a:rPr>
              <a:t>year</a:t>
            </a:r>
          </a:p>
          <a:p>
            <a:pPr marL="174625" indent="-174625" algn="just">
              <a:buFont typeface="Arial" pitchFamily="34" charset="0"/>
              <a:buChar char="•"/>
            </a:pPr>
            <a:endParaRPr lang="en-US" sz="2000" baseline="30000" dirty="0" smtClean="0">
              <a:solidFill>
                <a:srgbClr val="FF0000"/>
              </a:solidFill>
              <a:latin typeface="Times New Roman"/>
              <a:cs typeface="Times New Roman"/>
            </a:endParaRPr>
          </a:p>
          <a:p>
            <a:pPr marL="631825" lvl="1" indent="-174625" algn="just">
              <a:buFont typeface="Wingdings" pitchFamily="2" charset="2"/>
              <a:buChar char="ü"/>
            </a:pPr>
            <a:r>
              <a:rPr lang="en-US" sz="2000" dirty="0" smtClean="0">
                <a:solidFill>
                  <a:srgbClr val="FF0000"/>
                </a:solidFill>
                <a:latin typeface="Times New Roman"/>
                <a:cs typeface="Times New Roman"/>
              </a:rPr>
              <a:t>Testing and validation of the implemented setup</a:t>
            </a:r>
          </a:p>
          <a:p>
            <a:pPr marL="631825" lvl="1" indent="-174625" algn="just">
              <a:buFont typeface="Wingdings" pitchFamily="2" charset="2"/>
              <a:buChar char="ü"/>
            </a:pPr>
            <a:r>
              <a:rPr lang="en-US" sz="2000" dirty="0" smtClean="0">
                <a:solidFill>
                  <a:srgbClr val="FF0000"/>
                </a:solidFill>
                <a:latin typeface="Times New Roman"/>
                <a:cs typeface="Times New Roman"/>
              </a:rPr>
              <a:t> </a:t>
            </a:r>
            <a:r>
              <a:rPr lang="en-US" sz="2000" dirty="0" smtClean="0">
                <a:solidFill>
                  <a:srgbClr val="FF0000"/>
                </a:solidFill>
                <a:latin typeface="Times New Roman"/>
                <a:cs typeface="Times New Roman"/>
              </a:rPr>
              <a:t>results analysis and conclusions</a:t>
            </a:r>
            <a:endParaRPr lang="en-US" sz="2000" dirty="0" smtClean="0">
              <a:solidFill>
                <a:srgbClr val="FF0000"/>
              </a:solidFill>
              <a:latin typeface="Times New Roman"/>
              <a:cs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6" name="CasellaDiTesto 5"/>
          <p:cNvSpPr txBox="1"/>
          <p:nvPr/>
        </p:nvSpPr>
        <p:spPr>
          <a:xfrm>
            <a:off x="754380" y="241484"/>
            <a:ext cx="7642860" cy="523220"/>
          </a:xfrm>
          <a:prstGeom prst="rect">
            <a:avLst/>
          </a:prstGeom>
          <a:noFill/>
        </p:spPr>
        <p:txBody>
          <a:bodyPr wrap="square" rtlCol="0">
            <a:spAutoFit/>
          </a:bodyPr>
          <a:lstStyle/>
          <a:p>
            <a:pPr algn="ctr"/>
            <a:r>
              <a:rPr lang="it-IT" sz="2800" b="1" dirty="0" err="1" smtClean="0">
                <a:solidFill>
                  <a:schemeClr val="tx2"/>
                </a:solidFill>
                <a:latin typeface="Bookman Old Style"/>
                <a:cs typeface="Bookman Old Style"/>
              </a:rPr>
              <a:t>Involved</a:t>
            </a:r>
            <a:r>
              <a:rPr lang="it-IT" sz="2800" b="1" dirty="0" smtClean="0">
                <a:solidFill>
                  <a:schemeClr val="tx2"/>
                </a:solidFill>
                <a:latin typeface="Bookman Old Style"/>
                <a:cs typeface="Bookman Old Style"/>
              </a:rPr>
              <a:t> people</a:t>
            </a:r>
            <a:endParaRPr lang="it-IT" sz="2800" b="1" dirty="0">
              <a:solidFill>
                <a:schemeClr val="tx2"/>
              </a:solidFill>
              <a:latin typeface="Bookman Old Style"/>
              <a:cs typeface="Bookman Old Style"/>
            </a:endParaRPr>
          </a:p>
        </p:txBody>
      </p:sp>
      <p:sp>
        <p:nvSpPr>
          <p:cNvPr id="7" name="CasellaDiTesto 6"/>
          <p:cNvSpPr txBox="1"/>
          <p:nvPr/>
        </p:nvSpPr>
        <p:spPr>
          <a:xfrm>
            <a:off x="5225143" y="799005"/>
            <a:ext cx="3918857" cy="430887"/>
          </a:xfrm>
          <a:prstGeom prst="rect">
            <a:avLst/>
          </a:prstGeom>
          <a:noFill/>
        </p:spPr>
        <p:txBody>
          <a:bodyPr wrap="square" rtlCol="0">
            <a:spAutoFit/>
          </a:bodyPr>
          <a:lstStyle/>
          <a:p>
            <a:pPr algn="ctr"/>
            <a:r>
              <a:rPr lang="it-IT" sz="2200" b="1" dirty="0" smtClean="0">
                <a:solidFill>
                  <a:srgbClr val="FF0000"/>
                </a:solidFill>
                <a:latin typeface="Bookman Old Style"/>
                <a:cs typeface="Bookman Old Style"/>
              </a:rPr>
              <a:t>UNICT-DIEES</a:t>
            </a:r>
            <a:endParaRPr lang="it-IT" sz="2200" b="1" dirty="0">
              <a:solidFill>
                <a:srgbClr val="FF0000"/>
              </a:solidFill>
              <a:latin typeface="Bookman Old Style"/>
              <a:cs typeface="Bookman Old Style"/>
            </a:endParaRPr>
          </a:p>
        </p:txBody>
      </p:sp>
      <p:sp>
        <p:nvSpPr>
          <p:cNvPr id="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1"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2" name="CasellaDiTesto 11"/>
          <p:cNvSpPr txBox="1"/>
          <p:nvPr/>
        </p:nvSpPr>
        <p:spPr>
          <a:xfrm>
            <a:off x="323528" y="868500"/>
            <a:ext cx="3918857" cy="430887"/>
          </a:xfrm>
          <a:prstGeom prst="rect">
            <a:avLst/>
          </a:prstGeom>
          <a:noFill/>
        </p:spPr>
        <p:txBody>
          <a:bodyPr wrap="square" rtlCol="0">
            <a:spAutoFit/>
          </a:bodyPr>
          <a:lstStyle/>
          <a:p>
            <a:pPr algn="ctr"/>
            <a:r>
              <a:rPr lang="it-IT" sz="2200" b="1" dirty="0" smtClean="0">
                <a:solidFill>
                  <a:srgbClr val="FF0000"/>
                </a:solidFill>
                <a:latin typeface="Bookman Old Style"/>
                <a:cs typeface="Bookman Old Style"/>
              </a:rPr>
              <a:t>INFN-LNS</a:t>
            </a:r>
            <a:endParaRPr lang="it-IT" sz="2200" b="1" dirty="0">
              <a:solidFill>
                <a:srgbClr val="FF0000"/>
              </a:solidFill>
              <a:latin typeface="Bookman Old Style"/>
              <a:cs typeface="Bookman Old Style"/>
            </a:endParaRPr>
          </a:p>
        </p:txBody>
      </p:sp>
      <p:sp>
        <p:nvSpPr>
          <p:cNvPr id="13" name="Rettangolo 12"/>
          <p:cNvSpPr/>
          <p:nvPr/>
        </p:nvSpPr>
        <p:spPr>
          <a:xfrm>
            <a:off x="228600" y="1425550"/>
            <a:ext cx="4271392" cy="923330"/>
          </a:xfrm>
          <a:prstGeom prst="rect">
            <a:avLst/>
          </a:prstGeom>
        </p:spPr>
        <p:txBody>
          <a:bodyPr wrap="square">
            <a:spAutoFit/>
          </a:bodyPr>
          <a:lstStyle/>
          <a:p>
            <a:pPr marL="174625" indent="-174625" algn="just"/>
            <a:r>
              <a:rPr lang="en-US" dirty="0" smtClean="0">
                <a:solidFill>
                  <a:srgbClr val="00CC00"/>
                </a:solidFill>
                <a:latin typeface="Times New Roman"/>
                <a:cs typeface="Times New Roman"/>
              </a:rPr>
              <a:t>Mario </a:t>
            </a:r>
            <a:r>
              <a:rPr lang="en-US" dirty="0" smtClean="0">
                <a:solidFill>
                  <a:srgbClr val="00CC00"/>
                </a:solidFill>
                <a:latin typeface="Times New Roman"/>
                <a:cs typeface="Times New Roman"/>
              </a:rPr>
              <a:t>Salvatore </a:t>
            </a:r>
            <a:r>
              <a:rPr lang="en-US" dirty="0" smtClean="0">
                <a:solidFill>
                  <a:srgbClr val="00CC00"/>
                </a:solidFill>
                <a:latin typeface="Times New Roman"/>
                <a:cs typeface="Times New Roman"/>
              </a:rPr>
              <a:t>MUSUMECI 	50%</a:t>
            </a:r>
          </a:p>
          <a:p>
            <a:pPr marL="174625" indent="-174625" algn="just"/>
            <a:endParaRPr lang="en-US" dirty="0" smtClean="0">
              <a:solidFill>
                <a:srgbClr val="00CC00"/>
              </a:solidFill>
              <a:latin typeface="Times New Roman"/>
              <a:cs typeface="Times New Roman"/>
            </a:endParaRPr>
          </a:p>
          <a:p>
            <a:pPr marL="174625" indent="-174625" algn="just"/>
            <a:r>
              <a:rPr lang="en-US" dirty="0" smtClean="0">
                <a:solidFill>
                  <a:srgbClr val="00CC00"/>
                </a:solidFill>
                <a:latin typeface="Times New Roman"/>
                <a:cs typeface="Times New Roman"/>
              </a:rPr>
              <a:t>Riccardo PAPALEO 		50%</a:t>
            </a:r>
            <a:endParaRPr lang="en-US" dirty="0" smtClean="0">
              <a:solidFill>
                <a:srgbClr val="00CC00"/>
              </a:solidFill>
              <a:latin typeface="Times New Roman"/>
              <a:cs typeface="Times New Roman"/>
            </a:endParaRPr>
          </a:p>
        </p:txBody>
      </p:sp>
      <p:sp>
        <p:nvSpPr>
          <p:cNvPr id="16" name="Rettangolo 15"/>
          <p:cNvSpPr/>
          <p:nvPr/>
        </p:nvSpPr>
        <p:spPr>
          <a:xfrm>
            <a:off x="4996543" y="1393760"/>
            <a:ext cx="3940627" cy="369332"/>
          </a:xfrm>
          <a:prstGeom prst="rect">
            <a:avLst/>
          </a:prstGeom>
        </p:spPr>
        <p:txBody>
          <a:bodyPr wrap="square">
            <a:spAutoFit/>
          </a:bodyPr>
          <a:lstStyle/>
          <a:p>
            <a:pPr marL="174625" indent="-174625" algn="just"/>
            <a:r>
              <a:rPr lang="en-US" dirty="0" smtClean="0">
                <a:solidFill>
                  <a:srgbClr val="00CC00"/>
                </a:solidFill>
                <a:latin typeface="Times New Roman"/>
                <a:cs typeface="Times New Roman"/>
              </a:rPr>
              <a:t>Giacomo SCELBA		100%</a:t>
            </a:r>
            <a:endParaRPr lang="en-US" dirty="0" smtClean="0">
              <a:solidFill>
                <a:srgbClr val="00CC00"/>
              </a:solidFill>
              <a:latin typeface="Times New Roman"/>
              <a:cs typeface="Times New Roman"/>
            </a:endParaRPr>
          </a:p>
        </p:txBody>
      </p:sp>
      <p:pic>
        <p:nvPicPr>
          <p:cNvPr id="18" name="Picture 2" descr="http://www.fi.infn.it/conferenze/rd07/Pages/Figure/Logo-INFN-trasparente.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CasellaDiTesto 18"/>
          <p:cNvSpPr txBox="1"/>
          <p:nvPr/>
        </p:nvSpPr>
        <p:spPr>
          <a:xfrm>
            <a:off x="293103" y="2492896"/>
            <a:ext cx="3918857" cy="430887"/>
          </a:xfrm>
          <a:prstGeom prst="rect">
            <a:avLst/>
          </a:prstGeom>
          <a:noFill/>
        </p:spPr>
        <p:txBody>
          <a:bodyPr wrap="square" rtlCol="0">
            <a:spAutoFit/>
          </a:bodyPr>
          <a:lstStyle/>
          <a:p>
            <a:pPr algn="ctr"/>
            <a:r>
              <a:rPr lang="it-IT" sz="2200" b="1" dirty="0" smtClean="0">
                <a:solidFill>
                  <a:srgbClr val="FF0000"/>
                </a:solidFill>
                <a:latin typeface="Bookman Old Style"/>
                <a:cs typeface="Bookman Old Style"/>
              </a:rPr>
              <a:t>INFN-RM1</a:t>
            </a:r>
            <a:endParaRPr lang="it-IT" sz="2200" b="1" dirty="0">
              <a:solidFill>
                <a:srgbClr val="FF0000"/>
              </a:solidFill>
              <a:latin typeface="Bookman Old Style"/>
              <a:cs typeface="Bookman Old Style"/>
            </a:endParaRPr>
          </a:p>
        </p:txBody>
      </p:sp>
      <p:sp>
        <p:nvSpPr>
          <p:cNvPr id="20" name="Rettangolo 19"/>
          <p:cNvSpPr/>
          <p:nvPr/>
        </p:nvSpPr>
        <p:spPr>
          <a:xfrm>
            <a:off x="216904" y="3065882"/>
            <a:ext cx="3940627" cy="369332"/>
          </a:xfrm>
          <a:prstGeom prst="rect">
            <a:avLst/>
          </a:prstGeom>
        </p:spPr>
        <p:txBody>
          <a:bodyPr wrap="square">
            <a:spAutoFit/>
          </a:bodyPr>
          <a:lstStyle/>
          <a:p>
            <a:pPr marL="174625" indent="-174625" algn="just"/>
            <a:r>
              <a:rPr lang="en-US" dirty="0" smtClean="0">
                <a:solidFill>
                  <a:srgbClr val="00CC00"/>
                </a:solidFill>
                <a:latin typeface="Times New Roman"/>
                <a:cs typeface="Times New Roman"/>
              </a:rPr>
              <a:t>Fabrizio AMELI  30%</a:t>
            </a:r>
            <a:endParaRPr lang="en-US" dirty="0" smtClean="0">
              <a:solidFill>
                <a:srgbClr val="00CC00"/>
              </a:solidFill>
              <a:latin typeface="Times New Roman"/>
              <a:cs typeface="Times New Roman"/>
            </a:endParaRPr>
          </a:p>
        </p:txBody>
      </p:sp>
      <p:sp>
        <p:nvSpPr>
          <p:cNvPr id="21" name="CasellaDiTesto 20"/>
          <p:cNvSpPr txBox="1"/>
          <p:nvPr/>
        </p:nvSpPr>
        <p:spPr>
          <a:xfrm>
            <a:off x="316023" y="3861048"/>
            <a:ext cx="3918857" cy="430887"/>
          </a:xfrm>
          <a:prstGeom prst="rect">
            <a:avLst/>
          </a:prstGeom>
          <a:noFill/>
        </p:spPr>
        <p:txBody>
          <a:bodyPr wrap="square" rtlCol="0">
            <a:spAutoFit/>
          </a:bodyPr>
          <a:lstStyle/>
          <a:p>
            <a:pPr algn="ctr"/>
            <a:r>
              <a:rPr lang="it-IT" sz="2200" b="1" dirty="0" smtClean="0">
                <a:solidFill>
                  <a:srgbClr val="FF0000"/>
                </a:solidFill>
                <a:latin typeface="Bookman Old Style"/>
                <a:cs typeface="Bookman Old Style"/>
              </a:rPr>
              <a:t>INFN-LNS</a:t>
            </a:r>
            <a:endParaRPr lang="it-IT" sz="2200" b="1" dirty="0">
              <a:solidFill>
                <a:srgbClr val="FF0000"/>
              </a:solidFill>
              <a:latin typeface="Bookman Old Style"/>
              <a:cs typeface="Bookman Old Style"/>
            </a:endParaRPr>
          </a:p>
        </p:txBody>
      </p:sp>
      <p:sp>
        <p:nvSpPr>
          <p:cNvPr id="22" name="Rettangolo 21"/>
          <p:cNvSpPr/>
          <p:nvPr/>
        </p:nvSpPr>
        <p:spPr>
          <a:xfrm>
            <a:off x="35496" y="4521894"/>
            <a:ext cx="4271392" cy="923330"/>
          </a:xfrm>
          <a:prstGeom prst="rect">
            <a:avLst/>
          </a:prstGeom>
        </p:spPr>
        <p:txBody>
          <a:bodyPr wrap="square">
            <a:spAutoFit/>
          </a:bodyPr>
          <a:lstStyle/>
          <a:p>
            <a:pPr marL="174625" indent="-174625" algn="just"/>
            <a:r>
              <a:rPr lang="en-US" dirty="0" smtClean="0">
                <a:solidFill>
                  <a:srgbClr val="00CC00"/>
                </a:solidFill>
                <a:latin typeface="Times New Roman"/>
                <a:cs typeface="Times New Roman"/>
              </a:rPr>
              <a:t>Rosanna COCIMANO		0%</a:t>
            </a:r>
          </a:p>
          <a:p>
            <a:pPr marL="174625" indent="-174625" algn="just"/>
            <a:endParaRPr lang="en-US" dirty="0" smtClean="0">
              <a:solidFill>
                <a:srgbClr val="00CC00"/>
              </a:solidFill>
              <a:latin typeface="Times New Roman"/>
              <a:cs typeface="Times New Roman"/>
            </a:endParaRPr>
          </a:p>
          <a:p>
            <a:pPr marL="174625" indent="-174625" algn="just"/>
            <a:r>
              <a:rPr lang="en-US" dirty="0" smtClean="0">
                <a:solidFill>
                  <a:srgbClr val="00CC00"/>
                </a:solidFill>
                <a:latin typeface="Times New Roman"/>
                <a:cs typeface="Times New Roman"/>
              </a:rPr>
              <a:t>Angelo ORLANDO		0%</a:t>
            </a:r>
          </a:p>
        </p:txBody>
      </p:sp>
      <p:sp>
        <p:nvSpPr>
          <p:cNvPr id="23" name="CasellaDiTesto 22"/>
          <p:cNvSpPr txBox="1"/>
          <p:nvPr/>
        </p:nvSpPr>
        <p:spPr>
          <a:xfrm>
            <a:off x="0" y="6237312"/>
            <a:ext cx="9144000" cy="430887"/>
          </a:xfrm>
          <a:prstGeom prst="rect">
            <a:avLst/>
          </a:prstGeom>
          <a:noFill/>
        </p:spPr>
        <p:txBody>
          <a:bodyPr wrap="square" rtlCol="0">
            <a:spAutoFit/>
          </a:bodyPr>
          <a:lstStyle/>
          <a:p>
            <a:pPr algn="ctr"/>
            <a:r>
              <a:rPr lang="it-IT" sz="2200" b="1" dirty="0" smtClean="0">
                <a:solidFill>
                  <a:srgbClr val="FF0000"/>
                </a:solidFill>
                <a:latin typeface="Bookman Old Style"/>
                <a:cs typeface="Bookman Old Style"/>
              </a:rPr>
              <a:t>e</a:t>
            </a:r>
            <a:r>
              <a:rPr lang="it-IT" sz="2200" b="1" dirty="0" smtClean="0">
                <a:solidFill>
                  <a:srgbClr val="FF0000"/>
                </a:solidFill>
                <a:latin typeface="Bookman Old Style"/>
                <a:cs typeface="Bookman Old Style"/>
              </a:rPr>
              <a:t>ventuali ulteriori interessati sono ovviamente i benvenuti</a:t>
            </a:r>
            <a:endParaRPr lang="it-IT" sz="2200" b="1" dirty="0">
              <a:solidFill>
                <a:srgbClr val="FF0000"/>
              </a:solidFill>
              <a:latin typeface="Bookman Old Style"/>
              <a:cs typeface="Bookman Old Styl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771800" y="836712"/>
            <a:ext cx="3119252" cy="830997"/>
          </a:xfrm>
          <a:prstGeom prst="rect">
            <a:avLst/>
          </a:prstGeom>
          <a:noFill/>
        </p:spPr>
        <p:txBody>
          <a:bodyPr wrap="none" rtlCol="0">
            <a:spAutoFit/>
          </a:bodyPr>
          <a:lstStyle/>
          <a:p>
            <a:r>
              <a:rPr lang="it-IT" sz="4800" b="1" dirty="0" smtClean="0">
                <a:solidFill>
                  <a:srgbClr val="C00000"/>
                </a:solidFill>
              </a:rPr>
              <a:t>TORPEDINE</a:t>
            </a:r>
            <a:endParaRPr lang="it-IT" sz="4800" b="1" dirty="0">
              <a:solidFill>
                <a:srgbClr val="C00000"/>
              </a:solidFill>
            </a:endParaRPr>
          </a:p>
        </p:txBody>
      </p:sp>
      <p:grpSp>
        <p:nvGrpSpPr>
          <p:cNvPr id="22" name="Gruppo 21"/>
          <p:cNvGrpSpPr/>
          <p:nvPr/>
        </p:nvGrpSpPr>
        <p:grpSpPr>
          <a:xfrm>
            <a:off x="2045426" y="1916832"/>
            <a:ext cx="4572000" cy="3429001"/>
            <a:chOff x="2045426" y="2132856"/>
            <a:chExt cx="4572000" cy="3429001"/>
          </a:xfrm>
        </p:grpSpPr>
        <p:pic>
          <p:nvPicPr>
            <p:cNvPr id="4" name="Picture 2" descr="http://www.spazio-mare.com/tl_files/spaziomare/gallerie/galleria_biologia/Torpedine-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45426" y="2132856"/>
              <a:ext cx="4572000" cy="342900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6" name="CasellaDiTesto 5"/>
            <p:cNvSpPr txBox="1"/>
            <p:nvPr/>
          </p:nvSpPr>
          <p:spPr>
            <a:xfrm>
              <a:off x="2651767" y="2708920"/>
              <a:ext cx="3359318" cy="923330"/>
            </a:xfrm>
            <a:prstGeom prst="rect">
              <a:avLst/>
            </a:prstGeom>
            <a:noFill/>
          </p:spPr>
          <p:txBody>
            <a:bodyPr wrap="none" rtlCol="0">
              <a:spAutoFit/>
            </a:bodyPr>
            <a:lstStyle/>
            <a:p>
              <a:pPr algn="ctr"/>
              <a:r>
                <a:rPr lang="it-IT" dirty="0" err="1" smtClean="0">
                  <a:solidFill>
                    <a:srgbClr val="FF0000"/>
                  </a:solidFill>
                </a:rPr>
                <a:t>n</a:t>
              </a:r>
              <a:r>
                <a:rPr lang="it-IT" dirty="0" err="1" smtClean="0">
                  <a:solidFill>
                    <a:srgbClr val="FF0000"/>
                  </a:solidFill>
                </a:rPr>
                <a:t>ew</a:t>
              </a:r>
              <a:r>
                <a:rPr lang="it-IT" dirty="0" smtClean="0">
                  <a:solidFill>
                    <a:srgbClr val="FF0000"/>
                  </a:solidFill>
                </a:rPr>
                <a:t> </a:t>
              </a:r>
              <a:r>
                <a:rPr lang="it-IT" dirty="0" smtClean="0">
                  <a:solidFill>
                    <a:srgbClr val="FF0000"/>
                  </a:solidFill>
                </a:rPr>
                <a:t>generation </a:t>
              </a:r>
            </a:p>
            <a:p>
              <a:pPr algn="ctr"/>
              <a:r>
                <a:rPr lang="it-IT" dirty="0" smtClean="0">
                  <a:solidFill>
                    <a:srgbClr val="FF0000"/>
                  </a:solidFill>
                </a:rPr>
                <a:t>of </a:t>
              </a:r>
            </a:p>
            <a:p>
              <a:pPr algn="ctr"/>
              <a:r>
                <a:rPr lang="it-IT" dirty="0" err="1" smtClean="0">
                  <a:solidFill>
                    <a:srgbClr val="FF0000"/>
                  </a:solidFill>
                </a:rPr>
                <a:t>subsea</a:t>
              </a:r>
              <a:r>
                <a:rPr lang="it-IT" dirty="0" smtClean="0">
                  <a:solidFill>
                    <a:srgbClr val="FF0000"/>
                  </a:solidFill>
                </a:rPr>
                <a:t> medium </a:t>
              </a:r>
              <a:r>
                <a:rPr lang="it-IT" dirty="0" err="1" smtClean="0">
                  <a:solidFill>
                    <a:srgbClr val="FF0000"/>
                  </a:solidFill>
                </a:rPr>
                <a:t>voltage</a:t>
              </a:r>
              <a:r>
                <a:rPr lang="it-IT" dirty="0" smtClean="0">
                  <a:solidFill>
                    <a:srgbClr val="FF0000"/>
                  </a:solidFill>
                </a:rPr>
                <a:t> </a:t>
              </a:r>
              <a:r>
                <a:rPr lang="it-IT" dirty="0" err="1" smtClean="0">
                  <a:solidFill>
                    <a:srgbClr val="FF0000"/>
                  </a:solidFill>
                </a:rPr>
                <a:t>converter</a:t>
              </a:r>
              <a:endParaRPr lang="it-IT" dirty="0">
                <a:solidFill>
                  <a:srgbClr val="FF0000"/>
                </a:solidFill>
              </a:endParaRPr>
            </a:p>
          </p:txBody>
        </p:sp>
      </p:grpSp>
      <p:sp>
        <p:nvSpPr>
          <p:cNvPr id="7" name="CasellaDiTesto 6"/>
          <p:cNvSpPr txBox="1"/>
          <p:nvPr/>
        </p:nvSpPr>
        <p:spPr>
          <a:xfrm>
            <a:off x="3707904" y="5723964"/>
            <a:ext cx="1636987" cy="369332"/>
          </a:xfrm>
          <a:prstGeom prst="rect">
            <a:avLst/>
          </a:prstGeom>
          <a:noFill/>
        </p:spPr>
        <p:txBody>
          <a:bodyPr wrap="none" rtlCol="0">
            <a:spAutoFit/>
          </a:bodyPr>
          <a:lstStyle/>
          <a:p>
            <a:r>
              <a:rPr lang="it-IT" dirty="0" smtClean="0"/>
              <a:t>M.S. </a:t>
            </a:r>
            <a:r>
              <a:rPr lang="it-IT" dirty="0" smtClean="0"/>
              <a:t>Musumeci</a:t>
            </a:r>
            <a:endParaRPr lang="it-IT" dirty="0"/>
          </a:p>
        </p:txBody>
      </p:sp>
      <p:pic>
        <p:nvPicPr>
          <p:cNvPr id="8" name="Picture 2" descr="http://www.fi.infn.it/conferenze/rd07/Pages/Figure/Logo-INFN-trasparente.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57200" y="274638"/>
            <a:ext cx="8229600" cy="1143000"/>
          </a:xfrm>
        </p:spPr>
        <p:txBody>
          <a:bodyPr>
            <a:normAutofit/>
          </a:bodyPr>
          <a:lstStyle/>
          <a:p>
            <a:r>
              <a:rPr lang="it-IT" sz="2800" b="1" dirty="0">
                <a:solidFill>
                  <a:schemeClr val="tx2"/>
                </a:solidFill>
                <a:latin typeface="Bookman Old Style"/>
                <a:ea typeface="+mn-ea"/>
                <a:cs typeface="Bookman Old Style"/>
              </a:rPr>
              <a:t>Scope of the </a:t>
            </a:r>
            <a:r>
              <a:rPr lang="it-IT" sz="2800" b="1" dirty="0" err="1">
                <a:solidFill>
                  <a:schemeClr val="tx2"/>
                </a:solidFill>
                <a:latin typeface="Bookman Old Style"/>
                <a:ea typeface="+mn-ea"/>
                <a:cs typeface="Bookman Old Style"/>
              </a:rPr>
              <a:t>project</a:t>
            </a:r>
            <a:endParaRPr lang="it-IT" sz="2800" b="1" dirty="0">
              <a:solidFill>
                <a:schemeClr val="tx2"/>
              </a:solidFill>
              <a:latin typeface="Bookman Old Style"/>
              <a:ea typeface="+mn-ea"/>
              <a:cs typeface="Bookman Old Style"/>
            </a:endParaRPr>
          </a:p>
        </p:txBody>
      </p:sp>
      <p:sp>
        <p:nvSpPr>
          <p:cNvPr id="5" name="Segnaposto contenuto 2"/>
          <p:cNvSpPr>
            <a:spLocks noGrp="1"/>
          </p:cNvSpPr>
          <p:nvPr>
            <p:ph idx="1"/>
          </p:nvPr>
        </p:nvSpPr>
        <p:spPr>
          <a:xfrm>
            <a:off x="457200" y="1639341"/>
            <a:ext cx="8229600" cy="4525963"/>
          </a:xfrm>
        </p:spPr>
        <p:txBody>
          <a:bodyPr>
            <a:normAutofit/>
          </a:bodyPr>
          <a:lstStyle/>
          <a:p>
            <a:pPr marL="0" indent="0">
              <a:buNone/>
            </a:pPr>
            <a:r>
              <a:rPr lang="en-GB" sz="2400" dirty="0" smtClean="0"/>
              <a:t>To develop a new generation of medium voltage converter for subsea application (shallow water to deep water).</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1991" t="24343" r="51239" b="30156"/>
          <a:stretch/>
        </p:blipFill>
        <p:spPr bwMode="auto">
          <a:xfrm>
            <a:off x="5796136" y="4157986"/>
            <a:ext cx="1533441" cy="225363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4" descr="http://www.esru.strath.ac.uk/EandE/Web_sites/01-02/RE_info/Tidal%20power%20files/image01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23928" y="5070310"/>
            <a:ext cx="1747440" cy="13105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8" name="Picture 6" descr="http://subseaworldnews.com/wp-content/uploads/2014/04/GE-PEMEX-and-IMP-Sign-Collaboration-Agreement.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03285" y="5156754"/>
            <a:ext cx="1740715" cy="122413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9" name="Picture 8" descr="http://oceanlink.info/ocean_matters/images/neptune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9552" y="4220868"/>
            <a:ext cx="2857500" cy="21907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0" name="Parentesi graffa aperta 9"/>
          <p:cNvSpPr/>
          <p:nvPr/>
        </p:nvSpPr>
        <p:spPr>
          <a:xfrm rot="5400000">
            <a:off x="6255780" y="1339130"/>
            <a:ext cx="402814" cy="50146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1" name="Parentesi graffa aperta 10"/>
          <p:cNvSpPr/>
          <p:nvPr/>
        </p:nvSpPr>
        <p:spPr>
          <a:xfrm rot="5400000">
            <a:off x="1793425" y="2403446"/>
            <a:ext cx="402816" cy="28887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2" name="CasellaDiTesto 11"/>
          <p:cNvSpPr txBox="1"/>
          <p:nvPr/>
        </p:nvSpPr>
        <p:spPr>
          <a:xfrm>
            <a:off x="919246" y="3203684"/>
            <a:ext cx="2140586" cy="369332"/>
          </a:xfrm>
          <a:prstGeom prst="rect">
            <a:avLst/>
          </a:prstGeom>
          <a:noFill/>
        </p:spPr>
        <p:txBody>
          <a:bodyPr wrap="none" rtlCol="0">
            <a:spAutoFit/>
          </a:bodyPr>
          <a:lstStyle/>
          <a:p>
            <a:r>
              <a:rPr lang="it-IT" dirty="0" err="1" smtClean="0"/>
              <a:t>Scientific</a:t>
            </a:r>
            <a:r>
              <a:rPr lang="it-IT" dirty="0" smtClean="0"/>
              <a:t> Application</a:t>
            </a:r>
            <a:endParaRPr lang="it-IT" dirty="0"/>
          </a:p>
        </p:txBody>
      </p:sp>
      <p:sp>
        <p:nvSpPr>
          <p:cNvPr id="13" name="CasellaDiTesto 12"/>
          <p:cNvSpPr txBox="1"/>
          <p:nvPr/>
        </p:nvSpPr>
        <p:spPr>
          <a:xfrm>
            <a:off x="5383742" y="3212976"/>
            <a:ext cx="2181816" cy="369332"/>
          </a:xfrm>
          <a:prstGeom prst="rect">
            <a:avLst/>
          </a:prstGeom>
          <a:noFill/>
        </p:spPr>
        <p:txBody>
          <a:bodyPr wrap="none" rtlCol="0">
            <a:spAutoFit/>
          </a:bodyPr>
          <a:lstStyle/>
          <a:p>
            <a:r>
              <a:rPr lang="it-IT" dirty="0" smtClean="0"/>
              <a:t>Industrial Application</a:t>
            </a:r>
            <a:endParaRPr lang="it-IT" dirty="0"/>
          </a:p>
        </p:txBody>
      </p:sp>
      <p:sp>
        <p:nvSpPr>
          <p:cNvPr id="14" name="CasellaDiTesto 13"/>
          <p:cNvSpPr txBox="1"/>
          <p:nvPr/>
        </p:nvSpPr>
        <p:spPr>
          <a:xfrm>
            <a:off x="5223746" y="6444044"/>
            <a:ext cx="1220462" cy="369332"/>
          </a:xfrm>
          <a:prstGeom prst="rect">
            <a:avLst/>
          </a:prstGeom>
          <a:noFill/>
        </p:spPr>
        <p:txBody>
          <a:bodyPr wrap="none" rtlCol="0">
            <a:spAutoFit/>
          </a:bodyPr>
          <a:lstStyle/>
          <a:p>
            <a:r>
              <a:rPr lang="en-GB" dirty="0" smtClean="0"/>
              <a:t>Renewable</a:t>
            </a:r>
            <a:endParaRPr lang="en-GB" dirty="0"/>
          </a:p>
        </p:txBody>
      </p:sp>
      <p:sp>
        <p:nvSpPr>
          <p:cNvPr id="15" name="CasellaDiTesto 14"/>
          <p:cNvSpPr txBox="1"/>
          <p:nvPr/>
        </p:nvSpPr>
        <p:spPr>
          <a:xfrm>
            <a:off x="7816034" y="6453336"/>
            <a:ext cx="946093" cy="369332"/>
          </a:xfrm>
          <a:prstGeom prst="rect">
            <a:avLst/>
          </a:prstGeom>
          <a:noFill/>
        </p:spPr>
        <p:txBody>
          <a:bodyPr wrap="none" rtlCol="0">
            <a:spAutoFit/>
          </a:bodyPr>
          <a:lstStyle/>
          <a:p>
            <a:r>
              <a:rPr lang="it-IT" dirty="0" err="1" smtClean="0"/>
              <a:t>Oil&amp;Gas</a:t>
            </a:r>
            <a:endParaRPr lang="it-IT" dirty="0"/>
          </a:p>
        </p:txBody>
      </p:sp>
      <p:pic>
        <p:nvPicPr>
          <p:cNvPr id="16" name="Picture 2" descr="http://www.fi.infn.it/conferenze/rd07/Pages/Figure/Logo-INFN-trasparente.GI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331640" y="332656"/>
            <a:ext cx="6552728" cy="954107"/>
          </a:xfrm>
          <a:prstGeom prst="rect">
            <a:avLst/>
          </a:prstGeom>
          <a:noFill/>
        </p:spPr>
        <p:txBody>
          <a:bodyPr wrap="square" rtlCol="0">
            <a:spAutoFit/>
          </a:bodyPr>
          <a:lstStyle/>
          <a:p>
            <a:pPr algn="ctr"/>
            <a:r>
              <a:rPr lang="en-GB" sz="2800" b="1" dirty="0">
                <a:solidFill>
                  <a:schemeClr val="tx2"/>
                </a:solidFill>
                <a:latin typeface="Bookman Old Style"/>
                <a:cs typeface="Bookman Old Style"/>
              </a:rPr>
              <a:t>why a </a:t>
            </a:r>
            <a:r>
              <a:rPr lang="en-GB" sz="2800" b="1" dirty="0" err="1">
                <a:solidFill>
                  <a:schemeClr val="tx2"/>
                </a:solidFill>
                <a:latin typeface="Bookman Old Style"/>
                <a:cs typeface="Bookman Old Style"/>
              </a:rPr>
              <a:t>summersible</a:t>
            </a:r>
            <a:r>
              <a:rPr lang="en-GB" sz="2800" b="1" dirty="0">
                <a:solidFill>
                  <a:schemeClr val="tx2"/>
                </a:solidFill>
                <a:latin typeface="Bookman Old Style"/>
                <a:cs typeface="Bookman Old Style"/>
              </a:rPr>
              <a:t> medium voltage converter</a:t>
            </a:r>
          </a:p>
        </p:txBody>
      </p:sp>
      <p:sp>
        <p:nvSpPr>
          <p:cNvPr id="5" name="CasellaDiTesto 4"/>
          <p:cNvSpPr txBox="1"/>
          <p:nvPr/>
        </p:nvSpPr>
        <p:spPr>
          <a:xfrm>
            <a:off x="611560" y="1907540"/>
            <a:ext cx="2232248" cy="400110"/>
          </a:xfrm>
          <a:prstGeom prst="rect">
            <a:avLst/>
          </a:prstGeom>
          <a:noFill/>
        </p:spPr>
        <p:txBody>
          <a:bodyPr wrap="square" rtlCol="0">
            <a:spAutoFit/>
          </a:bodyPr>
          <a:lstStyle/>
          <a:p>
            <a:pPr algn="ctr"/>
            <a:r>
              <a:rPr lang="en-GB" sz="2000" cap="small" dirty="0" smtClean="0">
                <a:solidFill>
                  <a:srgbClr val="C00000"/>
                </a:solidFill>
              </a:rPr>
              <a:t>Scientific purpose </a:t>
            </a:r>
            <a:endParaRPr lang="en-GB" sz="2000" cap="small" dirty="0">
              <a:solidFill>
                <a:srgbClr val="C00000"/>
              </a:solidFill>
            </a:endParaRPr>
          </a:p>
        </p:txBody>
      </p:sp>
      <p:sp>
        <p:nvSpPr>
          <p:cNvPr id="6" name="CasellaDiTesto 5"/>
          <p:cNvSpPr txBox="1"/>
          <p:nvPr/>
        </p:nvSpPr>
        <p:spPr>
          <a:xfrm>
            <a:off x="467544" y="2510894"/>
            <a:ext cx="4896544" cy="3693319"/>
          </a:xfrm>
          <a:prstGeom prst="rect">
            <a:avLst/>
          </a:prstGeom>
          <a:noFill/>
        </p:spPr>
        <p:txBody>
          <a:bodyPr wrap="square" rtlCol="0">
            <a:spAutoFit/>
          </a:bodyPr>
          <a:lstStyle/>
          <a:p>
            <a:r>
              <a:rPr lang="en-GB" dirty="0"/>
              <a:t>D</a:t>
            </a:r>
            <a:r>
              <a:rPr lang="en-GB" dirty="0" smtClean="0"/>
              <a:t>eep sea environment is one of the more challenging and wide field of research in the near future.</a:t>
            </a:r>
          </a:p>
          <a:p>
            <a:endParaRPr lang="en-GB" dirty="0"/>
          </a:p>
          <a:p>
            <a:r>
              <a:rPr lang="en-GB" dirty="0" smtClean="0"/>
              <a:t>Everywhere around the world (Europe, North America, China, Japan, etc..) the Administrations are financing the construction of large cabled deep sea infrastructures aiming to permanently monitor the sea environment .</a:t>
            </a:r>
          </a:p>
          <a:p>
            <a:endParaRPr lang="en-GB" dirty="0"/>
          </a:p>
          <a:p>
            <a:r>
              <a:rPr lang="en-GB" dirty="0" smtClean="0"/>
              <a:t>These infrastructures need to be power supplied and the distance from the shore requires that the power is transferred by high voltage system</a:t>
            </a:r>
            <a:endParaRPr lang="en-GB" dirty="0"/>
          </a:p>
        </p:txBody>
      </p:sp>
      <p:pic>
        <p:nvPicPr>
          <p:cNvPr id="7" name="Picture 2" descr="http://www.fi.infn.it/conferenze/rd07/Pages/Figure/Logo-INFN-trasparente.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arentesi graffa aperta 7"/>
          <p:cNvSpPr/>
          <p:nvPr/>
        </p:nvSpPr>
        <p:spPr>
          <a:xfrm>
            <a:off x="5724128" y="2204864"/>
            <a:ext cx="792088" cy="45365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9" name="Picture 4" descr="http://roma2.rm.ingv.it/userfiles/image/progetti/ems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12637" y="2510894"/>
            <a:ext cx="2162175" cy="61912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http://www.neptunecanada.ca/global/images/templatev4/nc_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12637" y="3573016"/>
            <a:ext cx="2343462" cy="485263"/>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8" descr="http://www.km3net.org/logo/Logo.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12637" y="4437112"/>
            <a:ext cx="1875359" cy="58018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0" descr="http://www.i-cool.org/wp-content/uploads/2011/04/plocan.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12637" y="5373216"/>
            <a:ext cx="2255383" cy="355223"/>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CasellaDiTesto 12"/>
          <p:cNvSpPr txBox="1"/>
          <p:nvPr/>
        </p:nvSpPr>
        <p:spPr>
          <a:xfrm>
            <a:off x="6712637" y="6204213"/>
            <a:ext cx="992579" cy="369332"/>
          </a:xfrm>
          <a:prstGeom prst="rect">
            <a:avLst/>
          </a:prstGeom>
          <a:noFill/>
        </p:spPr>
        <p:txBody>
          <a:bodyPr wrap="none" rtlCol="0">
            <a:spAutoFit/>
          </a:bodyPr>
          <a:lstStyle/>
          <a:p>
            <a:r>
              <a:rPr lang="it-IT" dirty="0" smtClean="0"/>
              <a:t>……………</a:t>
            </a:r>
            <a:endParaRPr lang="it-IT"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57200" y="274638"/>
            <a:ext cx="8229600" cy="1143000"/>
          </a:xfrm>
        </p:spPr>
        <p:txBody>
          <a:bodyPr>
            <a:noAutofit/>
          </a:bodyPr>
          <a:lstStyle/>
          <a:p>
            <a:r>
              <a:rPr lang="en-GB" sz="2800" b="1" dirty="0">
                <a:solidFill>
                  <a:schemeClr val="tx2"/>
                </a:solidFill>
                <a:latin typeface="Bookman Old Style"/>
                <a:ea typeface="+mn-ea"/>
                <a:cs typeface="Bookman Old Style"/>
              </a:rPr>
              <a:t>why a </a:t>
            </a:r>
            <a:r>
              <a:rPr lang="en-GB" sz="2800" b="1" dirty="0" err="1">
                <a:solidFill>
                  <a:schemeClr val="tx2"/>
                </a:solidFill>
                <a:latin typeface="Bookman Old Style"/>
                <a:ea typeface="+mn-ea"/>
                <a:cs typeface="Bookman Old Style"/>
              </a:rPr>
              <a:t>summersible</a:t>
            </a:r>
            <a:r>
              <a:rPr lang="en-GB" sz="2800" b="1" dirty="0">
                <a:solidFill>
                  <a:schemeClr val="tx2"/>
                </a:solidFill>
                <a:latin typeface="Bookman Old Style"/>
                <a:ea typeface="+mn-ea"/>
                <a:cs typeface="Bookman Old Style"/>
              </a:rPr>
              <a:t> medium voltage converter</a:t>
            </a:r>
            <a:br>
              <a:rPr lang="en-GB" sz="2800" b="1" dirty="0">
                <a:solidFill>
                  <a:schemeClr val="tx2"/>
                </a:solidFill>
                <a:latin typeface="Bookman Old Style"/>
                <a:ea typeface="+mn-ea"/>
                <a:cs typeface="Bookman Old Style"/>
              </a:rPr>
            </a:br>
            <a:endParaRPr lang="it-IT" sz="2800" b="1" dirty="0">
              <a:solidFill>
                <a:schemeClr val="tx2"/>
              </a:solidFill>
              <a:latin typeface="Bookman Old Style"/>
              <a:ea typeface="+mn-ea"/>
              <a:cs typeface="Bookman Old Style"/>
            </a:endParaRPr>
          </a:p>
        </p:txBody>
      </p:sp>
      <p:sp>
        <p:nvSpPr>
          <p:cNvPr id="5" name="CasellaDiTesto 4"/>
          <p:cNvSpPr txBox="1"/>
          <p:nvPr/>
        </p:nvSpPr>
        <p:spPr>
          <a:xfrm>
            <a:off x="755576" y="1988840"/>
            <a:ext cx="2232248" cy="400110"/>
          </a:xfrm>
          <a:prstGeom prst="rect">
            <a:avLst/>
          </a:prstGeom>
          <a:noFill/>
        </p:spPr>
        <p:txBody>
          <a:bodyPr wrap="square" rtlCol="0">
            <a:spAutoFit/>
          </a:bodyPr>
          <a:lstStyle/>
          <a:p>
            <a:pPr algn="ctr"/>
            <a:r>
              <a:rPr lang="en-GB" sz="2000" cap="small" dirty="0">
                <a:solidFill>
                  <a:srgbClr val="C00000"/>
                </a:solidFill>
              </a:rPr>
              <a:t>industrial purpose </a:t>
            </a:r>
          </a:p>
        </p:txBody>
      </p:sp>
      <p:sp>
        <p:nvSpPr>
          <p:cNvPr id="6" name="CasellaDiTesto 5"/>
          <p:cNvSpPr txBox="1"/>
          <p:nvPr/>
        </p:nvSpPr>
        <p:spPr>
          <a:xfrm>
            <a:off x="539552" y="2636912"/>
            <a:ext cx="3240360" cy="3416320"/>
          </a:xfrm>
          <a:prstGeom prst="rect">
            <a:avLst/>
          </a:prstGeom>
          <a:noFill/>
        </p:spPr>
        <p:txBody>
          <a:bodyPr wrap="square" rtlCol="0">
            <a:spAutoFit/>
          </a:bodyPr>
          <a:lstStyle/>
          <a:p>
            <a:r>
              <a:rPr lang="en-GB" dirty="0" smtClean="0"/>
              <a:t>Renewable energies sea field (tidal and wind based) are quickly growing up and the energy need to be transferred to the shore with a good efficiency level.</a:t>
            </a:r>
          </a:p>
          <a:p>
            <a:endParaRPr lang="en-GB" dirty="0"/>
          </a:p>
          <a:p>
            <a:r>
              <a:rPr lang="en-GB" dirty="0" smtClean="0"/>
              <a:t>The other side of the medal are the oil and gas field that are moving deeper and farer from the shore, requiring remote power supply.</a:t>
            </a:r>
          </a:p>
        </p:txBody>
      </p:sp>
      <p:pic>
        <p:nvPicPr>
          <p:cNvPr id="7" name="Picture 2" descr="http://www.fi.infn.it/conferenze/rd07/Pages/Figure/Logo-INFN-trasparente.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Immagine 7"/>
          <p:cNvPicPr/>
          <p:nvPr/>
        </p:nvPicPr>
        <p:blipFill>
          <a:blip r:embed="rId3" cstate="print"/>
          <a:srcRect l="39828" t="57520" r="23735" b="13691"/>
          <a:stretch>
            <a:fillRect/>
          </a:stretch>
        </p:blipFill>
        <p:spPr bwMode="auto">
          <a:xfrm>
            <a:off x="4139952" y="1268760"/>
            <a:ext cx="4697219" cy="2808312"/>
          </a:xfrm>
          <a:prstGeom prst="rect">
            <a:avLst/>
          </a:prstGeom>
          <a:ln>
            <a:noFill/>
          </a:ln>
          <a:effectLst>
            <a:softEdge rad="112500"/>
          </a:effectLst>
        </p:spPr>
      </p:pic>
      <p:sp>
        <p:nvSpPr>
          <p:cNvPr id="9" name="CasellaDiTesto 8"/>
          <p:cNvSpPr txBox="1"/>
          <p:nvPr/>
        </p:nvSpPr>
        <p:spPr>
          <a:xfrm>
            <a:off x="4109823" y="3765630"/>
            <a:ext cx="2301336" cy="276999"/>
          </a:xfrm>
          <a:prstGeom prst="rect">
            <a:avLst/>
          </a:prstGeom>
          <a:noFill/>
        </p:spPr>
        <p:txBody>
          <a:bodyPr wrap="none" rtlCol="0">
            <a:spAutoFit/>
          </a:bodyPr>
          <a:lstStyle/>
          <a:p>
            <a:r>
              <a:rPr lang="it-IT" sz="1200" dirty="0" err="1" smtClean="0"/>
              <a:t>Forecast</a:t>
            </a:r>
            <a:r>
              <a:rPr lang="it-IT" sz="1200" dirty="0" smtClean="0"/>
              <a:t> </a:t>
            </a:r>
            <a:r>
              <a:rPr lang="it-IT" sz="1200" dirty="0" err="1" smtClean="0"/>
              <a:t>analysis</a:t>
            </a:r>
            <a:r>
              <a:rPr lang="it-IT" sz="1200" dirty="0" smtClean="0"/>
              <a:t> of </a:t>
            </a:r>
            <a:r>
              <a:rPr lang="it-IT" sz="1200" dirty="0" err="1" smtClean="0"/>
              <a:t>Eolic</a:t>
            </a:r>
            <a:r>
              <a:rPr lang="it-IT" sz="1200" dirty="0" smtClean="0"/>
              <a:t> Offshore</a:t>
            </a:r>
            <a:endParaRPr lang="it-IT" sz="1200" dirty="0"/>
          </a:p>
        </p:txBody>
      </p:sp>
      <p:pic>
        <p:nvPicPr>
          <p:cNvPr id="10" name="Immagine 9"/>
          <p:cNvPicPr/>
          <p:nvPr/>
        </p:nvPicPr>
        <p:blipFill>
          <a:blip r:embed="rId4" cstate="print"/>
          <a:srcRect l="24600" t="25521" r="25400" b="8959"/>
          <a:stretch>
            <a:fillRect/>
          </a:stretch>
        </p:blipFill>
        <p:spPr bwMode="auto">
          <a:xfrm>
            <a:off x="4872003" y="4152744"/>
            <a:ext cx="3491817" cy="2414371"/>
          </a:xfrm>
          <a:prstGeom prst="rect">
            <a:avLst/>
          </a:prstGeom>
          <a:ln>
            <a:noFill/>
          </a:ln>
          <a:effectLst>
            <a:softEdge rad="112500"/>
          </a:effectLst>
        </p:spPr>
      </p:pic>
      <p:sp>
        <p:nvSpPr>
          <p:cNvPr id="11" name="CasellaDiTesto 10"/>
          <p:cNvSpPr txBox="1"/>
          <p:nvPr/>
        </p:nvSpPr>
        <p:spPr>
          <a:xfrm>
            <a:off x="4788024" y="6497175"/>
            <a:ext cx="3591881" cy="276999"/>
          </a:xfrm>
          <a:prstGeom prst="rect">
            <a:avLst/>
          </a:prstGeom>
          <a:noFill/>
        </p:spPr>
        <p:txBody>
          <a:bodyPr wrap="none" rtlCol="0">
            <a:spAutoFit/>
          </a:bodyPr>
          <a:lstStyle/>
          <a:p>
            <a:r>
              <a:rPr lang="it-IT" sz="1200" dirty="0"/>
              <a:t>Dott. </a:t>
            </a:r>
            <a:r>
              <a:rPr lang="it-IT" sz="1200" dirty="0" smtClean="0"/>
              <a:t>Robinson - National </a:t>
            </a:r>
            <a:r>
              <a:rPr lang="it-IT" sz="1200" dirty="0" err="1"/>
              <a:t>Renewable</a:t>
            </a:r>
            <a:r>
              <a:rPr lang="it-IT" sz="1200" dirty="0"/>
              <a:t> Energy Lab (USA)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6" name="Object 6"/>
          <p:cNvGraphicFramePr>
            <a:graphicFrameLocks noChangeAspect="1"/>
          </p:cNvGraphicFramePr>
          <p:nvPr/>
        </p:nvGraphicFramePr>
        <p:xfrm>
          <a:off x="106363" y="2444115"/>
          <a:ext cx="8980487" cy="1838325"/>
        </p:xfrm>
        <a:graphic>
          <a:graphicData uri="http://schemas.openxmlformats.org/presentationml/2006/ole">
            <p:oleObj spid="_x0000_s2050" name="Visio" r:id="rId3" imgW="8092764" imgH="1657134" progId="Visio.Drawing.11">
              <p:embed/>
            </p:oleObj>
          </a:graphicData>
        </a:graphic>
      </p:graphicFrame>
      <p:graphicFrame>
        <p:nvGraphicFramePr>
          <p:cNvPr id="7" name="Object 8"/>
          <p:cNvGraphicFramePr>
            <a:graphicFrameLocks noChangeAspect="1"/>
          </p:cNvGraphicFramePr>
          <p:nvPr/>
        </p:nvGraphicFramePr>
        <p:xfrm>
          <a:off x="654273" y="4678681"/>
          <a:ext cx="8148097" cy="2143760"/>
        </p:xfrm>
        <a:graphic>
          <a:graphicData uri="http://schemas.openxmlformats.org/presentationml/2006/ole">
            <p:oleObj spid="_x0000_s2051" name="Visio" r:id="rId4" imgW="7150694" imgH="1881421" progId="Visio.Drawing.11">
              <p:embed/>
            </p:oleObj>
          </a:graphicData>
        </a:graphic>
      </p:graphicFrame>
      <p:sp>
        <p:nvSpPr>
          <p:cNvPr id="8" name="CasellaDiTesto 7"/>
          <p:cNvSpPr txBox="1"/>
          <p:nvPr/>
        </p:nvSpPr>
        <p:spPr>
          <a:xfrm>
            <a:off x="754380" y="91440"/>
            <a:ext cx="7642860" cy="523220"/>
          </a:xfrm>
          <a:prstGeom prst="rect">
            <a:avLst/>
          </a:prstGeom>
          <a:noFill/>
        </p:spPr>
        <p:txBody>
          <a:bodyPr wrap="square" rtlCol="0">
            <a:spAutoFit/>
          </a:bodyPr>
          <a:lstStyle/>
          <a:p>
            <a:pPr algn="ctr"/>
            <a:r>
              <a:rPr lang="it-IT" sz="2800" b="1" dirty="0" err="1" smtClean="0">
                <a:solidFill>
                  <a:schemeClr val="tx2"/>
                </a:solidFill>
                <a:latin typeface="Bookman Old Style"/>
                <a:cs typeface="Bookman Old Style"/>
              </a:rPr>
              <a:t>Proposed</a:t>
            </a:r>
            <a:r>
              <a:rPr lang="it-IT" sz="2800" b="1" dirty="0" smtClean="0">
                <a:solidFill>
                  <a:schemeClr val="tx2"/>
                </a:solidFill>
                <a:latin typeface="Bookman Old Style"/>
                <a:cs typeface="Bookman Old Style"/>
              </a:rPr>
              <a:t> Energy </a:t>
            </a:r>
            <a:r>
              <a:rPr lang="it-IT" sz="2800" b="1" dirty="0" err="1" smtClean="0">
                <a:solidFill>
                  <a:schemeClr val="tx2"/>
                </a:solidFill>
                <a:latin typeface="Bookman Old Style"/>
                <a:cs typeface="Bookman Old Style"/>
              </a:rPr>
              <a:t>Conversion</a:t>
            </a:r>
            <a:r>
              <a:rPr lang="it-IT" sz="2800" b="1" dirty="0" smtClean="0">
                <a:solidFill>
                  <a:schemeClr val="tx2"/>
                </a:solidFill>
                <a:latin typeface="Bookman Old Style"/>
                <a:cs typeface="Bookman Old Style"/>
              </a:rPr>
              <a:t> </a:t>
            </a:r>
            <a:r>
              <a:rPr lang="it-IT" sz="2800" b="1" dirty="0" err="1" smtClean="0">
                <a:solidFill>
                  <a:schemeClr val="tx2"/>
                </a:solidFill>
                <a:latin typeface="Bookman Old Style"/>
                <a:cs typeface="Bookman Old Style"/>
              </a:rPr>
              <a:t>Systems</a:t>
            </a:r>
            <a:endParaRPr lang="it-IT" sz="2800" b="1" dirty="0">
              <a:solidFill>
                <a:schemeClr val="tx2"/>
              </a:solidFill>
              <a:latin typeface="Bookman Old Style"/>
              <a:cs typeface="Bookman Old Style"/>
            </a:endParaRPr>
          </a:p>
        </p:txBody>
      </p:sp>
      <p:sp>
        <p:nvSpPr>
          <p:cNvPr id="9" name="CasellaDiTesto 8"/>
          <p:cNvSpPr txBox="1"/>
          <p:nvPr/>
        </p:nvSpPr>
        <p:spPr>
          <a:xfrm>
            <a:off x="708660" y="2057400"/>
            <a:ext cx="7642860" cy="430887"/>
          </a:xfrm>
          <a:prstGeom prst="rect">
            <a:avLst/>
          </a:prstGeom>
          <a:noFill/>
        </p:spPr>
        <p:txBody>
          <a:bodyPr wrap="square" rtlCol="0">
            <a:spAutoFit/>
          </a:bodyPr>
          <a:lstStyle/>
          <a:p>
            <a:pPr algn="ctr"/>
            <a:r>
              <a:rPr lang="it-IT" sz="2200" b="1" dirty="0" err="1" smtClean="0">
                <a:solidFill>
                  <a:srgbClr val="FF0000"/>
                </a:solidFill>
                <a:latin typeface="Bookman Old Style"/>
                <a:cs typeface="Bookman Old Style"/>
              </a:rPr>
              <a:t>Based</a:t>
            </a:r>
            <a:r>
              <a:rPr lang="it-IT" sz="2200" b="1" dirty="0" smtClean="0">
                <a:solidFill>
                  <a:srgbClr val="FF0000"/>
                </a:solidFill>
                <a:latin typeface="Bookman Old Style"/>
                <a:cs typeface="Bookman Old Style"/>
              </a:rPr>
              <a:t> on </a:t>
            </a:r>
            <a:r>
              <a:rPr lang="it-IT" sz="2200" b="1" dirty="0" err="1" smtClean="0">
                <a:solidFill>
                  <a:srgbClr val="FF0000"/>
                </a:solidFill>
                <a:latin typeface="Bookman Old Style"/>
                <a:cs typeface="Bookman Old Style"/>
              </a:rPr>
              <a:t>Rotating</a:t>
            </a:r>
            <a:r>
              <a:rPr lang="it-IT" sz="2200" b="1" dirty="0" smtClean="0">
                <a:solidFill>
                  <a:srgbClr val="FF0000"/>
                </a:solidFill>
                <a:latin typeface="Bookman Old Style"/>
                <a:cs typeface="Bookman Old Style"/>
              </a:rPr>
              <a:t> Transformer</a:t>
            </a:r>
            <a:endParaRPr lang="it-IT" sz="2200" b="1" dirty="0">
              <a:solidFill>
                <a:srgbClr val="FF0000"/>
              </a:solidFill>
              <a:latin typeface="Bookman Old Style"/>
              <a:cs typeface="Bookman Old Style"/>
            </a:endParaRPr>
          </a:p>
        </p:txBody>
      </p:sp>
      <p:sp>
        <p:nvSpPr>
          <p:cNvPr id="10" name="CasellaDiTesto 9"/>
          <p:cNvSpPr txBox="1"/>
          <p:nvPr/>
        </p:nvSpPr>
        <p:spPr>
          <a:xfrm>
            <a:off x="739140" y="4373880"/>
            <a:ext cx="7642860" cy="430887"/>
          </a:xfrm>
          <a:prstGeom prst="rect">
            <a:avLst/>
          </a:prstGeom>
          <a:noFill/>
        </p:spPr>
        <p:txBody>
          <a:bodyPr wrap="square" rtlCol="0">
            <a:spAutoFit/>
          </a:bodyPr>
          <a:lstStyle/>
          <a:p>
            <a:pPr algn="ctr"/>
            <a:r>
              <a:rPr lang="it-IT" sz="2200" b="1" dirty="0" err="1" smtClean="0">
                <a:solidFill>
                  <a:srgbClr val="FF0000"/>
                </a:solidFill>
                <a:latin typeface="Bookman Old Style"/>
                <a:cs typeface="Bookman Old Style"/>
              </a:rPr>
              <a:t>Based</a:t>
            </a:r>
            <a:r>
              <a:rPr lang="it-IT" sz="2200" b="1" dirty="0" smtClean="0">
                <a:solidFill>
                  <a:srgbClr val="FF0000"/>
                </a:solidFill>
                <a:latin typeface="Bookman Old Style"/>
                <a:cs typeface="Bookman Old Style"/>
              </a:rPr>
              <a:t> on </a:t>
            </a:r>
            <a:r>
              <a:rPr lang="it-IT" sz="2200" b="1" dirty="0" err="1" smtClean="0">
                <a:solidFill>
                  <a:srgbClr val="FF0000"/>
                </a:solidFill>
                <a:latin typeface="Bookman Old Style"/>
                <a:cs typeface="Bookman Old Style"/>
              </a:rPr>
              <a:t>Stationary</a:t>
            </a:r>
            <a:r>
              <a:rPr lang="it-IT" sz="2200" b="1" dirty="0" smtClean="0">
                <a:solidFill>
                  <a:srgbClr val="FF0000"/>
                </a:solidFill>
                <a:latin typeface="Bookman Old Style"/>
                <a:cs typeface="Bookman Old Style"/>
              </a:rPr>
              <a:t> Transformer</a:t>
            </a:r>
            <a:endParaRPr lang="it-IT" sz="2200" b="1" dirty="0">
              <a:solidFill>
                <a:srgbClr val="FF0000"/>
              </a:solidFill>
              <a:latin typeface="Bookman Old Style"/>
              <a:cs typeface="Bookman Old Style"/>
            </a:endParaRPr>
          </a:p>
        </p:txBody>
      </p:sp>
      <p:sp>
        <p:nvSpPr>
          <p:cNvPr id="11" name="Rettangolo 10"/>
          <p:cNvSpPr/>
          <p:nvPr/>
        </p:nvSpPr>
        <p:spPr>
          <a:xfrm>
            <a:off x="137160" y="814477"/>
            <a:ext cx="8900160" cy="1323439"/>
          </a:xfrm>
          <a:prstGeom prst="rect">
            <a:avLst/>
          </a:prstGeom>
        </p:spPr>
        <p:txBody>
          <a:bodyPr wrap="square">
            <a:spAutoFit/>
          </a:bodyPr>
          <a:lstStyle/>
          <a:p>
            <a:pPr algn="just"/>
            <a:r>
              <a:rPr lang="en-US" sz="2000" dirty="0" smtClean="0">
                <a:latin typeface="Times New Roman" pitchFamily="18" charset="0"/>
                <a:cs typeface="Times New Roman" pitchFamily="18" charset="0"/>
              </a:rPr>
              <a:t>Basically, the research activity is focused on the analysis and design of different energy conversion systems able to operate under a high voltage ratio, by exploiting rotating and stationary machineries, suitable interfaced to high reliable power converters.</a:t>
            </a:r>
            <a:endParaRPr lang="it-IT" sz="2000" dirty="0">
              <a:latin typeface="Times New Roman" pitchFamily="18" charset="0"/>
              <a:cs typeface="Times New Roman" pitchFamily="18" charset="0"/>
            </a:endParaRPr>
          </a:p>
        </p:txBody>
      </p:sp>
      <p:pic>
        <p:nvPicPr>
          <p:cNvPr id="12" name="Picture 2" descr="http://www.fi.infn.it/conferenze/rd07/Pages/Figure/Logo-INFN-trasparente.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6" name="Object 6"/>
          <p:cNvGraphicFramePr>
            <a:graphicFrameLocks noChangeAspect="1"/>
          </p:cNvGraphicFramePr>
          <p:nvPr/>
        </p:nvGraphicFramePr>
        <p:xfrm>
          <a:off x="187008" y="1711960"/>
          <a:ext cx="8818634" cy="1747520"/>
        </p:xfrm>
        <a:graphic>
          <a:graphicData uri="http://schemas.openxmlformats.org/presentationml/2006/ole">
            <p:oleObj spid="_x0000_s3074" name="Visio" r:id="rId3" imgW="7947282" imgH="1574752" progId="Visio.Drawing.11">
              <p:embed/>
            </p:oleObj>
          </a:graphicData>
        </a:graphic>
      </p:graphicFrame>
      <p:sp>
        <p:nvSpPr>
          <p:cNvPr id="7" name="CasellaDiTesto 6"/>
          <p:cNvSpPr txBox="1"/>
          <p:nvPr/>
        </p:nvSpPr>
        <p:spPr>
          <a:xfrm>
            <a:off x="754380" y="91440"/>
            <a:ext cx="7642860" cy="523220"/>
          </a:xfrm>
          <a:prstGeom prst="rect">
            <a:avLst/>
          </a:prstGeom>
          <a:noFill/>
        </p:spPr>
        <p:txBody>
          <a:bodyPr wrap="square" rtlCol="0">
            <a:spAutoFit/>
          </a:bodyPr>
          <a:lstStyle/>
          <a:p>
            <a:pPr algn="ctr"/>
            <a:r>
              <a:rPr lang="it-IT" sz="2800" b="1" dirty="0" err="1" smtClean="0">
                <a:solidFill>
                  <a:schemeClr val="tx2"/>
                </a:solidFill>
                <a:latin typeface="Bookman Old Style"/>
                <a:cs typeface="Bookman Old Style"/>
              </a:rPr>
              <a:t>Proposed</a:t>
            </a:r>
            <a:r>
              <a:rPr lang="it-IT" sz="2800" b="1" dirty="0" smtClean="0">
                <a:solidFill>
                  <a:schemeClr val="tx2"/>
                </a:solidFill>
                <a:latin typeface="Bookman Old Style"/>
                <a:cs typeface="Bookman Old Style"/>
              </a:rPr>
              <a:t> Energy </a:t>
            </a:r>
            <a:r>
              <a:rPr lang="it-IT" sz="2800" b="1" dirty="0" err="1" smtClean="0">
                <a:solidFill>
                  <a:schemeClr val="tx2"/>
                </a:solidFill>
                <a:latin typeface="Bookman Old Style"/>
                <a:cs typeface="Bookman Old Style"/>
              </a:rPr>
              <a:t>Conversion</a:t>
            </a:r>
            <a:r>
              <a:rPr lang="it-IT" sz="2800" b="1" dirty="0" smtClean="0">
                <a:solidFill>
                  <a:schemeClr val="tx2"/>
                </a:solidFill>
                <a:latin typeface="Bookman Old Style"/>
                <a:cs typeface="Bookman Old Style"/>
              </a:rPr>
              <a:t> </a:t>
            </a:r>
            <a:r>
              <a:rPr lang="it-IT" sz="2800" b="1" dirty="0" err="1" smtClean="0">
                <a:solidFill>
                  <a:schemeClr val="tx2"/>
                </a:solidFill>
                <a:latin typeface="Bookman Old Style"/>
                <a:cs typeface="Bookman Old Style"/>
              </a:rPr>
              <a:t>Systems</a:t>
            </a:r>
            <a:endParaRPr lang="it-IT" sz="2800" b="1" dirty="0">
              <a:solidFill>
                <a:schemeClr val="tx2"/>
              </a:solidFill>
              <a:latin typeface="Bookman Old Style"/>
              <a:cs typeface="Bookman Old Style"/>
            </a:endParaRPr>
          </a:p>
        </p:txBody>
      </p:sp>
      <p:sp>
        <p:nvSpPr>
          <p:cNvPr id="8" name="CasellaDiTesto 7"/>
          <p:cNvSpPr txBox="1"/>
          <p:nvPr/>
        </p:nvSpPr>
        <p:spPr>
          <a:xfrm>
            <a:off x="723900" y="973184"/>
            <a:ext cx="7642860" cy="430887"/>
          </a:xfrm>
          <a:prstGeom prst="rect">
            <a:avLst/>
          </a:prstGeom>
          <a:noFill/>
        </p:spPr>
        <p:txBody>
          <a:bodyPr wrap="square" rtlCol="0">
            <a:spAutoFit/>
          </a:bodyPr>
          <a:lstStyle/>
          <a:p>
            <a:pPr algn="ctr"/>
            <a:r>
              <a:rPr lang="it-IT" sz="2200" b="1" dirty="0" smtClean="0">
                <a:solidFill>
                  <a:srgbClr val="FF0000"/>
                </a:solidFill>
                <a:latin typeface="Bookman Old Style"/>
                <a:cs typeface="Bookman Old Style"/>
              </a:rPr>
              <a:t>“</a:t>
            </a:r>
            <a:r>
              <a:rPr lang="it-IT" sz="2200" b="1" dirty="0" err="1" smtClean="0">
                <a:solidFill>
                  <a:srgbClr val="FF0000"/>
                </a:solidFill>
                <a:latin typeface="Bookman Old Style"/>
                <a:cs typeface="Bookman Old Style"/>
              </a:rPr>
              <a:t>Rotating</a:t>
            </a:r>
            <a:r>
              <a:rPr lang="it-IT" sz="2200" b="1" dirty="0" smtClean="0">
                <a:solidFill>
                  <a:srgbClr val="FF0000"/>
                </a:solidFill>
                <a:latin typeface="Bookman Old Style"/>
                <a:cs typeface="Bookman Old Style"/>
              </a:rPr>
              <a:t> Transformer”</a:t>
            </a:r>
            <a:endParaRPr lang="it-IT" sz="2200" b="1" dirty="0">
              <a:solidFill>
                <a:srgbClr val="FF0000"/>
              </a:solidFill>
              <a:latin typeface="Bookman Old Style"/>
              <a:cs typeface="Bookman Old Style"/>
            </a:endParaRPr>
          </a:p>
        </p:txBody>
      </p:sp>
      <p:sp>
        <p:nvSpPr>
          <p:cNvPr id="9" name="Rettangolo 8"/>
          <p:cNvSpPr/>
          <p:nvPr/>
        </p:nvSpPr>
        <p:spPr>
          <a:xfrm>
            <a:off x="243840" y="3908197"/>
            <a:ext cx="8702040" cy="1015663"/>
          </a:xfrm>
          <a:prstGeom prst="rect">
            <a:avLst/>
          </a:prstGeom>
        </p:spPr>
        <p:txBody>
          <a:bodyPr wrap="square">
            <a:spAutoFit/>
          </a:bodyPr>
          <a:lstStyle/>
          <a:p>
            <a:pPr algn="just">
              <a:buFont typeface="Wingdings" pitchFamily="2" charset="2"/>
              <a:buChar char="ü"/>
            </a:pPr>
            <a:r>
              <a:rPr lang="en-US" sz="2000" b="1" dirty="0" smtClean="0">
                <a:solidFill>
                  <a:srgbClr val="1F497D"/>
                </a:solidFill>
                <a:latin typeface="Times New Roman"/>
                <a:cs typeface="Times New Roman"/>
              </a:rPr>
              <a:t>High voltage ratio is achieved by means of the mechanical coupling between two electrical machines connected to the input (HVDC) and output (LVDC) voltage levels, running at the same rotational speed. </a:t>
            </a:r>
            <a:endParaRPr lang="it-IT" sz="2000" b="1" dirty="0" smtClean="0">
              <a:solidFill>
                <a:srgbClr val="1F497D"/>
              </a:solidFill>
              <a:latin typeface="Times New Roman"/>
              <a:cs typeface="Times New Roman"/>
            </a:endParaRPr>
          </a:p>
        </p:txBody>
      </p:sp>
      <p:pic>
        <p:nvPicPr>
          <p:cNvPr id="10" name="Picture 2" descr="http://www.fi.infn.it/conferenze/rd07/Pages/Figure/Logo-INFN-trasparente.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6" name="Object 6"/>
          <p:cNvGraphicFramePr>
            <a:graphicFrameLocks noChangeAspect="1"/>
          </p:cNvGraphicFramePr>
          <p:nvPr/>
        </p:nvGraphicFramePr>
        <p:xfrm>
          <a:off x="187008" y="1711960"/>
          <a:ext cx="8818634" cy="1747520"/>
        </p:xfrm>
        <a:graphic>
          <a:graphicData uri="http://schemas.openxmlformats.org/presentationml/2006/ole">
            <p:oleObj spid="_x0000_s4098" name="Visio" r:id="rId3" imgW="7947282" imgH="1574752" progId="Visio.Drawing.11">
              <p:embed/>
            </p:oleObj>
          </a:graphicData>
        </a:graphic>
      </p:graphicFrame>
      <p:sp>
        <p:nvSpPr>
          <p:cNvPr id="7" name="CasellaDiTesto 6"/>
          <p:cNvSpPr txBox="1"/>
          <p:nvPr/>
        </p:nvSpPr>
        <p:spPr>
          <a:xfrm>
            <a:off x="754380" y="91440"/>
            <a:ext cx="7642860" cy="523220"/>
          </a:xfrm>
          <a:prstGeom prst="rect">
            <a:avLst/>
          </a:prstGeom>
          <a:noFill/>
        </p:spPr>
        <p:txBody>
          <a:bodyPr wrap="square" rtlCol="0">
            <a:spAutoFit/>
          </a:bodyPr>
          <a:lstStyle/>
          <a:p>
            <a:pPr algn="ctr"/>
            <a:r>
              <a:rPr lang="it-IT" sz="2800" b="1" dirty="0" err="1" smtClean="0">
                <a:solidFill>
                  <a:schemeClr val="tx2"/>
                </a:solidFill>
                <a:latin typeface="Bookman Old Style"/>
                <a:cs typeface="Bookman Old Style"/>
              </a:rPr>
              <a:t>Proposed</a:t>
            </a:r>
            <a:r>
              <a:rPr lang="it-IT" sz="2800" b="1" dirty="0" smtClean="0">
                <a:solidFill>
                  <a:schemeClr val="tx2"/>
                </a:solidFill>
                <a:latin typeface="Bookman Old Style"/>
                <a:cs typeface="Bookman Old Style"/>
              </a:rPr>
              <a:t> Energy </a:t>
            </a:r>
            <a:r>
              <a:rPr lang="it-IT" sz="2800" b="1" dirty="0" err="1" smtClean="0">
                <a:solidFill>
                  <a:schemeClr val="tx2"/>
                </a:solidFill>
                <a:latin typeface="Bookman Old Style"/>
                <a:cs typeface="Bookman Old Style"/>
              </a:rPr>
              <a:t>Conversion</a:t>
            </a:r>
            <a:r>
              <a:rPr lang="it-IT" sz="2800" b="1" dirty="0" smtClean="0">
                <a:solidFill>
                  <a:schemeClr val="tx2"/>
                </a:solidFill>
                <a:latin typeface="Bookman Old Style"/>
                <a:cs typeface="Bookman Old Style"/>
              </a:rPr>
              <a:t> </a:t>
            </a:r>
            <a:r>
              <a:rPr lang="it-IT" sz="2800" b="1" dirty="0" err="1" smtClean="0">
                <a:solidFill>
                  <a:schemeClr val="tx2"/>
                </a:solidFill>
                <a:latin typeface="Bookman Old Style"/>
                <a:cs typeface="Bookman Old Style"/>
              </a:rPr>
              <a:t>Systems</a:t>
            </a:r>
            <a:endParaRPr lang="it-IT" sz="2800" b="1" dirty="0">
              <a:solidFill>
                <a:schemeClr val="tx2"/>
              </a:solidFill>
              <a:latin typeface="Bookman Old Style"/>
              <a:cs typeface="Bookman Old Style"/>
            </a:endParaRPr>
          </a:p>
        </p:txBody>
      </p:sp>
      <p:sp>
        <p:nvSpPr>
          <p:cNvPr id="8" name="Rettangolo 7"/>
          <p:cNvSpPr/>
          <p:nvPr/>
        </p:nvSpPr>
        <p:spPr>
          <a:xfrm>
            <a:off x="1021080" y="1600200"/>
            <a:ext cx="1508760" cy="2026920"/>
          </a:xfrm>
          <a:prstGeom prst="rect">
            <a:avLst/>
          </a:prstGeom>
          <a:noFill/>
          <a:ln w="38100">
            <a:solidFill>
              <a:srgbClr val="00B05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Rettangolo 8"/>
          <p:cNvSpPr/>
          <p:nvPr/>
        </p:nvSpPr>
        <p:spPr>
          <a:xfrm>
            <a:off x="243840" y="3962627"/>
            <a:ext cx="8702040" cy="1015663"/>
          </a:xfrm>
          <a:prstGeom prst="rect">
            <a:avLst/>
          </a:prstGeom>
        </p:spPr>
        <p:txBody>
          <a:bodyPr wrap="square">
            <a:spAutoFit/>
          </a:bodyPr>
          <a:lstStyle/>
          <a:p>
            <a:pPr algn="just">
              <a:buFont typeface="Wingdings" pitchFamily="2" charset="2"/>
              <a:buChar char="ü"/>
            </a:pPr>
            <a:r>
              <a:rPr lang="en-US" sz="2000" b="1" dirty="0" smtClean="0">
                <a:solidFill>
                  <a:srgbClr val="00B050"/>
                </a:solidFill>
                <a:latin typeface="Times New Roman"/>
                <a:cs typeface="Times New Roman"/>
              </a:rPr>
              <a:t>Medium Voltage Inverter: </a:t>
            </a:r>
            <a:r>
              <a:rPr lang="en-US" sz="2000" dirty="0" smtClean="0">
                <a:solidFill>
                  <a:srgbClr val="1F497D"/>
                </a:solidFill>
                <a:latin typeface="Times New Roman"/>
                <a:cs typeface="Times New Roman"/>
              </a:rPr>
              <a:t>Because of the high voltage level at the input of the DC bus, different converter topologies will be analyzed to mitigate the stresses on the stator windings of the motors and power devices.</a:t>
            </a:r>
            <a:endParaRPr lang="it-IT" sz="2000" dirty="0" smtClean="0">
              <a:solidFill>
                <a:srgbClr val="1F497D"/>
              </a:solidFill>
              <a:latin typeface="Times New Roman"/>
              <a:cs typeface="Times New Roman"/>
            </a:endParaRPr>
          </a:p>
        </p:txBody>
      </p:sp>
      <p:sp>
        <p:nvSpPr>
          <p:cNvPr id="10" name="CasellaDiTesto 9"/>
          <p:cNvSpPr txBox="1"/>
          <p:nvPr/>
        </p:nvSpPr>
        <p:spPr>
          <a:xfrm>
            <a:off x="723900" y="973184"/>
            <a:ext cx="7642860" cy="430887"/>
          </a:xfrm>
          <a:prstGeom prst="rect">
            <a:avLst/>
          </a:prstGeom>
          <a:noFill/>
        </p:spPr>
        <p:txBody>
          <a:bodyPr wrap="square" rtlCol="0">
            <a:spAutoFit/>
          </a:bodyPr>
          <a:lstStyle/>
          <a:p>
            <a:pPr algn="ctr"/>
            <a:r>
              <a:rPr lang="it-IT" sz="2200" b="1" dirty="0" smtClean="0">
                <a:solidFill>
                  <a:srgbClr val="FF0000"/>
                </a:solidFill>
                <a:latin typeface="Bookman Old Style"/>
                <a:cs typeface="Bookman Old Style"/>
              </a:rPr>
              <a:t>“</a:t>
            </a:r>
            <a:r>
              <a:rPr lang="it-IT" sz="2200" b="1" dirty="0" err="1" smtClean="0">
                <a:solidFill>
                  <a:srgbClr val="FF0000"/>
                </a:solidFill>
                <a:latin typeface="Bookman Old Style"/>
                <a:cs typeface="Bookman Old Style"/>
              </a:rPr>
              <a:t>Rotating</a:t>
            </a:r>
            <a:r>
              <a:rPr lang="it-IT" sz="2200" b="1" dirty="0" smtClean="0">
                <a:solidFill>
                  <a:srgbClr val="FF0000"/>
                </a:solidFill>
                <a:latin typeface="Bookman Old Style"/>
                <a:cs typeface="Bookman Old Style"/>
              </a:rPr>
              <a:t> Transformer”</a:t>
            </a:r>
            <a:endParaRPr lang="it-IT" sz="2200" b="1" dirty="0">
              <a:solidFill>
                <a:srgbClr val="FF0000"/>
              </a:solidFill>
              <a:latin typeface="Bookman Old Style"/>
              <a:cs typeface="Bookman Old Style"/>
            </a:endParaRPr>
          </a:p>
        </p:txBody>
      </p:sp>
      <p:pic>
        <p:nvPicPr>
          <p:cNvPr id="11" name="Picture 2" descr="http://www.fi.infn.it/conferenze/rd07/Pages/Figure/Logo-INFN-trasparente.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6" name="CasellaDiTesto 5"/>
          <p:cNvSpPr txBox="1"/>
          <p:nvPr/>
        </p:nvSpPr>
        <p:spPr>
          <a:xfrm>
            <a:off x="754380" y="91440"/>
            <a:ext cx="7642860" cy="523220"/>
          </a:xfrm>
          <a:prstGeom prst="rect">
            <a:avLst/>
          </a:prstGeom>
          <a:noFill/>
        </p:spPr>
        <p:txBody>
          <a:bodyPr wrap="square" rtlCol="0">
            <a:spAutoFit/>
          </a:bodyPr>
          <a:lstStyle/>
          <a:p>
            <a:pPr algn="ctr"/>
            <a:r>
              <a:rPr lang="it-IT" sz="2800" b="1" dirty="0" err="1" smtClean="0">
                <a:solidFill>
                  <a:schemeClr val="tx2"/>
                </a:solidFill>
                <a:latin typeface="Bookman Old Style"/>
                <a:cs typeface="Bookman Old Style"/>
              </a:rPr>
              <a:t>Proposed</a:t>
            </a:r>
            <a:r>
              <a:rPr lang="it-IT" sz="2800" b="1" dirty="0" smtClean="0">
                <a:solidFill>
                  <a:schemeClr val="tx2"/>
                </a:solidFill>
                <a:latin typeface="Bookman Old Style"/>
                <a:cs typeface="Bookman Old Style"/>
              </a:rPr>
              <a:t> Energy </a:t>
            </a:r>
            <a:r>
              <a:rPr lang="it-IT" sz="2800" b="1" dirty="0" err="1" smtClean="0">
                <a:solidFill>
                  <a:schemeClr val="tx2"/>
                </a:solidFill>
                <a:latin typeface="Bookman Old Style"/>
                <a:cs typeface="Bookman Old Style"/>
              </a:rPr>
              <a:t>Conversion</a:t>
            </a:r>
            <a:r>
              <a:rPr lang="it-IT" sz="2800" b="1" dirty="0" smtClean="0">
                <a:solidFill>
                  <a:schemeClr val="tx2"/>
                </a:solidFill>
                <a:latin typeface="Bookman Old Style"/>
                <a:cs typeface="Bookman Old Style"/>
              </a:rPr>
              <a:t> </a:t>
            </a:r>
            <a:r>
              <a:rPr lang="it-IT" sz="2800" b="1" dirty="0" err="1" smtClean="0">
                <a:solidFill>
                  <a:schemeClr val="tx2"/>
                </a:solidFill>
                <a:latin typeface="Bookman Old Style"/>
                <a:cs typeface="Bookman Old Style"/>
              </a:rPr>
              <a:t>Systems</a:t>
            </a:r>
            <a:endParaRPr lang="it-IT" sz="2800" b="1" dirty="0">
              <a:solidFill>
                <a:schemeClr val="tx2"/>
              </a:solidFill>
              <a:latin typeface="Bookman Old Style"/>
              <a:cs typeface="Bookman Old Style"/>
            </a:endParaRPr>
          </a:p>
        </p:txBody>
      </p:sp>
      <p:sp>
        <p:nvSpPr>
          <p:cNvPr id="7" name="Rettangolo 6"/>
          <p:cNvSpPr/>
          <p:nvPr/>
        </p:nvSpPr>
        <p:spPr>
          <a:xfrm>
            <a:off x="988422" y="1273620"/>
            <a:ext cx="1508760" cy="2026920"/>
          </a:xfrm>
          <a:prstGeom prst="rect">
            <a:avLst/>
          </a:prstGeom>
          <a:noFill/>
          <a:ln w="38100">
            <a:solidFill>
              <a:srgbClr val="00B05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t>c</a:t>
            </a:r>
            <a:endParaRPr lang="it-IT" dirty="0"/>
          </a:p>
        </p:txBody>
      </p:sp>
      <p:sp>
        <p:nvSpPr>
          <p:cNvPr id="8" name="Rettangolo 7"/>
          <p:cNvSpPr/>
          <p:nvPr/>
        </p:nvSpPr>
        <p:spPr>
          <a:xfrm>
            <a:off x="960119" y="3516310"/>
            <a:ext cx="1565366" cy="400110"/>
          </a:xfrm>
          <a:prstGeom prst="rect">
            <a:avLst/>
          </a:prstGeom>
        </p:spPr>
        <p:txBody>
          <a:bodyPr wrap="square">
            <a:spAutoFit/>
          </a:bodyPr>
          <a:lstStyle/>
          <a:p>
            <a:pPr algn="ctr"/>
            <a:r>
              <a:rPr lang="en-US" sz="2000" dirty="0" smtClean="0">
                <a:solidFill>
                  <a:srgbClr val="1F497D"/>
                </a:solidFill>
                <a:latin typeface="Times New Roman"/>
                <a:cs typeface="Times New Roman"/>
              </a:rPr>
              <a:t>Two Level</a:t>
            </a:r>
            <a:endParaRPr lang="it-IT" sz="2000" dirty="0" smtClean="0">
              <a:solidFill>
                <a:srgbClr val="1F497D"/>
              </a:solidFill>
              <a:latin typeface="Times New Roman"/>
              <a:cs typeface="Times New Roman"/>
            </a:endParaRPr>
          </a:p>
        </p:txBody>
      </p:sp>
      <p:graphicFrame>
        <p:nvGraphicFramePr>
          <p:cNvPr id="9" name="Object 4"/>
          <p:cNvGraphicFramePr>
            <a:graphicFrameLocks noChangeAspect="1"/>
          </p:cNvGraphicFramePr>
          <p:nvPr/>
        </p:nvGraphicFramePr>
        <p:xfrm>
          <a:off x="9512" y="1387633"/>
          <a:ext cx="2842537" cy="1845875"/>
        </p:xfrm>
        <a:graphic>
          <a:graphicData uri="http://schemas.openxmlformats.org/presentationml/2006/ole">
            <p:oleObj spid="_x0000_s5122" name="Visio" r:id="rId3" imgW="2417864" imgH="1570439" progId="Visio.Drawing.11">
              <p:embed/>
            </p:oleObj>
          </a:graphicData>
        </a:graphic>
      </p:graphicFrame>
      <p:sp>
        <p:nvSpPr>
          <p:cNvPr id="1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11" name="Object 5"/>
          <p:cNvGraphicFramePr>
            <a:graphicFrameLocks noChangeAspect="1"/>
          </p:cNvGraphicFramePr>
          <p:nvPr/>
        </p:nvGraphicFramePr>
        <p:xfrm>
          <a:off x="163272" y="3722913"/>
          <a:ext cx="3888954" cy="3091543"/>
        </p:xfrm>
        <a:graphic>
          <a:graphicData uri="http://schemas.openxmlformats.org/presentationml/2006/ole">
            <p:oleObj spid="_x0000_s5123" name="Visio" r:id="rId4" imgW="7793801" imgH="6190962" progId="Visio.Drawing.11">
              <p:embed/>
            </p:oleObj>
          </a:graphicData>
        </a:graphic>
      </p:graphicFrame>
      <p:pic>
        <p:nvPicPr>
          <p:cNvPr id="12" name="Immagine 11"/>
          <p:cNvPicPr/>
          <p:nvPr/>
        </p:nvPicPr>
        <p:blipFill>
          <a:blip r:embed="rId5" cstate="print"/>
          <a:srcRect/>
          <a:stretch>
            <a:fillRect/>
          </a:stretch>
        </p:blipFill>
        <p:spPr bwMode="auto">
          <a:xfrm>
            <a:off x="4931229" y="3755571"/>
            <a:ext cx="3048006" cy="2950029"/>
          </a:xfrm>
          <a:prstGeom prst="rect">
            <a:avLst/>
          </a:prstGeom>
          <a:noFill/>
          <a:ln w="9525">
            <a:noFill/>
            <a:miter lim="800000"/>
            <a:headEnd/>
            <a:tailEnd/>
          </a:ln>
        </p:spPr>
      </p:pic>
      <p:sp>
        <p:nvSpPr>
          <p:cNvPr id="13" name="Rettangolo 12"/>
          <p:cNvSpPr/>
          <p:nvPr/>
        </p:nvSpPr>
        <p:spPr>
          <a:xfrm>
            <a:off x="5989320" y="3450995"/>
            <a:ext cx="1565366" cy="400110"/>
          </a:xfrm>
          <a:prstGeom prst="rect">
            <a:avLst/>
          </a:prstGeom>
        </p:spPr>
        <p:txBody>
          <a:bodyPr wrap="square">
            <a:spAutoFit/>
          </a:bodyPr>
          <a:lstStyle/>
          <a:p>
            <a:pPr algn="ctr"/>
            <a:r>
              <a:rPr lang="en-US" sz="2000" i="1" dirty="0" smtClean="0">
                <a:solidFill>
                  <a:srgbClr val="1F497D"/>
                </a:solidFill>
                <a:latin typeface="Times New Roman"/>
                <a:cs typeface="Times New Roman"/>
              </a:rPr>
              <a:t>n</a:t>
            </a:r>
            <a:r>
              <a:rPr lang="en-US" sz="2000" dirty="0" smtClean="0">
                <a:solidFill>
                  <a:srgbClr val="1F497D"/>
                </a:solidFill>
                <a:latin typeface="Times New Roman"/>
                <a:cs typeface="Times New Roman"/>
              </a:rPr>
              <a:t> levels</a:t>
            </a:r>
            <a:endParaRPr lang="it-IT" sz="2000" dirty="0" smtClean="0">
              <a:solidFill>
                <a:srgbClr val="1F497D"/>
              </a:solidFill>
              <a:latin typeface="Times New Roman"/>
              <a:cs typeface="Times New Roman"/>
            </a:endParaRPr>
          </a:p>
        </p:txBody>
      </p:sp>
      <p:cxnSp>
        <p:nvCxnSpPr>
          <p:cNvPr id="14" name="Connettore 2 13"/>
          <p:cNvCxnSpPr/>
          <p:nvPr/>
        </p:nvCxnSpPr>
        <p:spPr>
          <a:xfrm>
            <a:off x="2122714" y="2307771"/>
            <a:ext cx="3331029" cy="2253343"/>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Connettore 2 14"/>
          <p:cNvCxnSpPr/>
          <p:nvPr/>
        </p:nvCxnSpPr>
        <p:spPr>
          <a:xfrm flipH="1">
            <a:off x="859970" y="2438400"/>
            <a:ext cx="511629" cy="1262743"/>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6" name="Rettangolo 15"/>
          <p:cNvSpPr/>
          <p:nvPr/>
        </p:nvSpPr>
        <p:spPr>
          <a:xfrm>
            <a:off x="3200400" y="1174209"/>
            <a:ext cx="5943600" cy="1938992"/>
          </a:xfrm>
          <a:prstGeom prst="rect">
            <a:avLst/>
          </a:prstGeom>
        </p:spPr>
        <p:txBody>
          <a:bodyPr wrap="square">
            <a:spAutoFit/>
          </a:bodyPr>
          <a:lstStyle/>
          <a:p>
            <a:pPr algn="just">
              <a:buFont typeface="Wingdings" pitchFamily="2" charset="2"/>
              <a:buChar char="q"/>
            </a:pPr>
            <a:r>
              <a:rPr lang="en-US" sz="1700" dirty="0" smtClean="0">
                <a:solidFill>
                  <a:srgbClr val="1F497D"/>
                </a:solidFill>
                <a:latin typeface="Times New Roman"/>
                <a:cs typeface="Times New Roman"/>
              </a:rPr>
              <a:t>Two levels and multilevel topologies will be compared in terms of reliability, control complexity and total harmonic distortion in the voltages and currents. </a:t>
            </a:r>
          </a:p>
          <a:p>
            <a:pPr algn="just">
              <a:buFont typeface="Wingdings" pitchFamily="2" charset="2"/>
              <a:buChar char="q"/>
            </a:pPr>
            <a:r>
              <a:rPr lang="en-US" sz="1700" dirty="0" smtClean="0">
                <a:solidFill>
                  <a:srgbClr val="1F497D"/>
                </a:solidFill>
                <a:latin typeface="Times New Roman"/>
                <a:cs typeface="Times New Roman"/>
              </a:rPr>
              <a:t>The modulation technique will be selected on the base of the high frequency harmonic content of the inverter currents and voltages. It will be evaluated the possibility to include in the control algorithm a suitable dead time compensation algorithm</a:t>
            </a:r>
            <a:r>
              <a:rPr lang="en-US" dirty="0" smtClean="0">
                <a:solidFill>
                  <a:srgbClr val="1F497D"/>
                </a:solidFill>
                <a:latin typeface="Times New Roman"/>
                <a:cs typeface="Times New Roman"/>
              </a:rPr>
              <a:t>.</a:t>
            </a:r>
            <a:endParaRPr lang="it-IT" dirty="0" smtClean="0">
              <a:solidFill>
                <a:srgbClr val="1F497D"/>
              </a:solidFill>
              <a:latin typeface="Times New Roman"/>
              <a:cs typeface="Times New Roman"/>
            </a:endParaRPr>
          </a:p>
        </p:txBody>
      </p:sp>
      <p:sp>
        <p:nvSpPr>
          <p:cNvPr id="17" name="CasellaDiTesto 16"/>
          <p:cNvSpPr txBox="1"/>
          <p:nvPr/>
        </p:nvSpPr>
        <p:spPr>
          <a:xfrm>
            <a:off x="723900" y="755464"/>
            <a:ext cx="7642860" cy="430887"/>
          </a:xfrm>
          <a:prstGeom prst="rect">
            <a:avLst/>
          </a:prstGeom>
          <a:noFill/>
        </p:spPr>
        <p:txBody>
          <a:bodyPr wrap="square" rtlCol="0">
            <a:spAutoFit/>
          </a:bodyPr>
          <a:lstStyle/>
          <a:p>
            <a:pPr algn="ctr"/>
            <a:r>
              <a:rPr lang="it-IT" sz="2200" b="1" dirty="0" smtClean="0">
                <a:solidFill>
                  <a:srgbClr val="FF0000"/>
                </a:solidFill>
                <a:latin typeface="Bookman Old Style"/>
                <a:cs typeface="Bookman Old Style"/>
              </a:rPr>
              <a:t>“</a:t>
            </a:r>
            <a:r>
              <a:rPr lang="it-IT" sz="2200" b="1" dirty="0" err="1" smtClean="0">
                <a:solidFill>
                  <a:srgbClr val="FF0000"/>
                </a:solidFill>
                <a:latin typeface="Bookman Old Style"/>
                <a:cs typeface="Bookman Old Style"/>
              </a:rPr>
              <a:t>Rotating</a:t>
            </a:r>
            <a:r>
              <a:rPr lang="it-IT" sz="2200" b="1" dirty="0" smtClean="0">
                <a:solidFill>
                  <a:srgbClr val="FF0000"/>
                </a:solidFill>
                <a:latin typeface="Bookman Old Style"/>
                <a:cs typeface="Bookman Old Style"/>
              </a:rPr>
              <a:t> Transformer”</a:t>
            </a:r>
            <a:endParaRPr lang="it-IT" sz="2200" b="1" dirty="0">
              <a:solidFill>
                <a:srgbClr val="FF0000"/>
              </a:solidFill>
              <a:latin typeface="Bookman Old Style"/>
              <a:cs typeface="Bookman Old Style"/>
            </a:endParaRPr>
          </a:p>
        </p:txBody>
      </p:sp>
      <p:pic>
        <p:nvPicPr>
          <p:cNvPr id="18" name="Picture 2" descr="http://www.fi.infn.it/conferenze/rd07/Pages/Figure/Logo-INFN-trasparente.GI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339" y="51440"/>
            <a:ext cx="1150442" cy="9317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11047</TotalTime>
  <Words>1282</Words>
  <Application>Microsoft Office PowerPoint</Application>
  <PresentationFormat>Presentazione su schermo (4:3)</PresentationFormat>
  <Paragraphs>183</Paragraphs>
  <Slides>19</Slides>
  <Notes>0</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19</vt:i4>
      </vt:variant>
    </vt:vector>
  </HeadingPairs>
  <TitlesOfParts>
    <vt:vector size="21" baseType="lpstr">
      <vt:lpstr>Tema di Office</vt:lpstr>
      <vt:lpstr>Visio</vt:lpstr>
      <vt:lpstr>Diapositiva 1</vt:lpstr>
      <vt:lpstr>Diapositiva 2</vt:lpstr>
      <vt:lpstr>Scope of the project</vt:lpstr>
      <vt:lpstr>Diapositiva 4</vt:lpstr>
      <vt:lpstr>why a summersible medium voltage converter </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musumeci</dc:creator>
  <cp:lastModifiedBy>musumeci</cp:lastModifiedBy>
  <cp:revision>7</cp:revision>
  <dcterms:created xsi:type="dcterms:W3CDTF">2014-05-30T08:14:59Z</dcterms:created>
  <dcterms:modified xsi:type="dcterms:W3CDTF">2014-06-16T14:06:55Z</dcterms:modified>
</cp:coreProperties>
</file>