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94" r:id="rId2"/>
    <p:sldId id="259" r:id="rId3"/>
    <p:sldId id="271" r:id="rId4"/>
    <p:sldId id="277" r:id="rId5"/>
    <p:sldId id="278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DA4"/>
    <a:srgbClr val="B7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77" autoAdjust="0"/>
  </p:normalViewPr>
  <p:slideViewPr>
    <p:cSldViewPr snapToGrid="0" snapToObjects="1">
      <p:cViewPr varScale="1">
        <p:scale>
          <a:sx n="128" d="100"/>
          <a:sy n="128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SPD COOLING STATUS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in a row (nearly)     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0" y="1600200"/>
            <a:ext cx="7678961" cy="429101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ten filters have been drilled one per week, except last four</a:t>
            </a:r>
          </a:p>
          <a:p>
            <a:pPr lvl="1"/>
            <a:r>
              <a:rPr lang="en-US" sz="1800" dirty="0" smtClean="0"/>
              <a:t>#9, #7 &amp; #6  February  &amp; March 2012</a:t>
            </a:r>
          </a:p>
          <a:p>
            <a:pPr lvl="1"/>
            <a:r>
              <a:rPr lang="en-US" sz="1800" dirty="0" smtClean="0"/>
              <a:t>#4 &amp; #5 April 2012,  #3 April 2013</a:t>
            </a:r>
          </a:p>
          <a:p>
            <a:pPr lvl="1"/>
            <a:r>
              <a:rPr lang="en-US" sz="1800" dirty="0" smtClean="0"/>
              <a:t>#8 &amp; #0 December 2013</a:t>
            </a:r>
          </a:p>
          <a:p>
            <a:pPr lvl="1"/>
            <a:r>
              <a:rPr lang="en-US" sz="1800" dirty="0" smtClean="0"/>
              <a:t>#1 &amp; #2 January 2014</a:t>
            </a:r>
          </a:p>
          <a:p>
            <a:r>
              <a:rPr lang="en-US" sz="2000" dirty="0" smtClean="0"/>
              <a:t>We wanted to finish before the 6-weeks water maintenance…</a:t>
            </a:r>
          </a:p>
          <a:p>
            <a:r>
              <a:rPr lang="en-US" sz="2000" dirty="0" smtClean="0"/>
              <a:t>Experience told us we could do 2 a week, with some care</a:t>
            </a:r>
          </a:p>
          <a:p>
            <a:r>
              <a:rPr lang="en-US" sz="2000" dirty="0" smtClean="0"/>
              <a:t>Eventually it worked nearly perfect (already reported)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 descr="coccarda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10" y="200481"/>
            <a:ext cx="944811" cy="139971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coccarda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39" y="557804"/>
            <a:ext cx="951145" cy="1409103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coccarda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12" y="1271198"/>
            <a:ext cx="946633" cy="1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Rebirth of the cool…</a:t>
            </a:r>
            <a:endParaRPr lang="en-US" dirty="0"/>
          </a:p>
        </p:txBody>
      </p:sp>
      <p:pic>
        <p:nvPicPr>
          <p:cNvPr id="4" name="Picture 3" descr="IMG_20140129_1650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2526" r="2670" b="8804"/>
          <a:stretch/>
        </p:blipFill>
        <p:spPr>
          <a:xfrm>
            <a:off x="2268405" y="2001253"/>
            <a:ext cx="4935873" cy="36274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7605" y="1116139"/>
            <a:ext cx="7463832" cy="5741861"/>
            <a:chOff x="0" y="1116138"/>
            <a:chExt cx="7463832" cy="5741861"/>
          </a:xfrm>
        </p:grpSpPr>
        <p:pic>
          <p:nvPicPr>
            <p:cNvPr id="6" name="Picture 5" descr="140131_secto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6138"/>
              <a:ext cx="7463832" cy="574186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9542289">
              <a:off x="318570" y="3606324"/>
              <a:ext cx="2351124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121 W total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7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200570" y="4174540"/>
            <a:ext cx="2835926" cy="2160240"/>
            <a:chOff x="4910538" y="1770716"/>
            <a:chExt cx="3204762" cy="2402718"/>
          </a:xfrm>
        </p:grpSpPr>
        <p:pic>
          <p:nvPicPr>
            <p:cNvPr id="11" name="Picture 6" descr="SEM Images and analysis for ALICE SPD Cooling system TESTS 7 to 1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538" y="1770716"/>
              <a:ext cx="3204762" cy="240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092571" y="2461061"/>
              <a:ext cx="187394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6994525" y="2012950"/>
              <a:ext cx="94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chemeClr val="bg1"/>
                  </a:solidFill>
                </a:rPr>
                <a:t>200 </a:t>
              </a:r>
              <a:r>
                <a:rPr lang="en-US" sz="1800" b="1" dirty="0" err="1">
                  <a:solidFill>
                    <a:schemeClr val="bg1"/>
                  </a:solidFill>
                </a:rPr>
                <a:t>μm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92571" y="2354732"/>
              <a:ext cx="187394" cy="1872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pic>
        <p:nvPicPr>
          <p:cNvPr id="18" name="Picture 5" descr="IMG_2937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747" y="2169468"/>
            <a:ext cx="32464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ontent Placeholder 2"/>
          <p:cNvSpPr txBox="1">
            <a:spLocks/>
          </p:cNvSpPr>
          <p:nvPr/>
        </p:nvSpPr>
        <p:spPr>
          <a:xfrm>
            <a:off x="126945" y="1786775"/>
            <a:ext cx="5803999" cy="55759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Rockwell" charset="0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Rockwell" charset="0"/>
              </a:rPr>
              <a:t>Old SPD acceptance                                </a:t>
            </a:r>
            <a:r>
              <a:rPr lang="en-US" sz="1600" dirty="0" smtClean="0">
                <a:solidFill>
                  <a:srgbClr val="B70D15"/>
                </a:solidFill>
                <a:latin typeface="Rockwell" charset="0"/>
              </a:rPr>
              <a:t>New SPD acceptance</a:t>
            </a:r>
            <a:endParaRPr lang="en-US" sz="1600" dirty="0">
              <a:solidFill>
                <a:srgbClr val="B70D15"/>
              </a:solidFill>
              <a:latin typeface="Rockwell" charset="0"/>
            </a:endParaRPr>
          </a:p>
          <a:p>
            <a:pPr marL="0" indent="0">
              <a:buFont typeface="Wingdings" charset="0"/>
              <a:buNone/>
            </a:pPr>
            <a:endParaRPr lang="en-US" sz="1600" dirty="0" smtClean="0">
              <a:solidFill>
                <a:srgbClr val="3366FF"/>
              </a:solidFill>
              <a:latin typeface="Rockwell" charset="0"/>
            </a:endParaRPr>
          </a:p>
        </p:txBody>
      </p:sp>
      <p:grpSp>
        <p:nvGrpSpPr>
          <p:cNvPr id="65" name="Group 2"/>
          <p:cNvGrpSpPr>
            <a:grpSpLocks/>
          </p:cNvGrpSpPr>
          <p:nvPr/>
        </p:nvGrpSpPr>
        <p:grpSpPr bwMode="auto">
          <a:xfrm>
            <a:off x="48347" y="5885690"/>
            <a:ext cx="1846505" cy="547073"/>
            <a:chOff x="6686551" y="1773238"/>
            <a:chExt cx="2254306" cy="667894"/>
          </a:xfrm>
        </p:grpSpPr>
        <p:pic>
          <p:nvPicPr>
            <p:cNvPr id="66" name="Picture 6" descr="Screen Shot 2011-09-30 at 3.08.37 PM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551" y="1906588"/>
              <a:ext cx="679450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66"/>
            <p:cNvSpPr/>
            <p:nvPr/>
          </p:nvSpPr>
          <p:spPr bwMode="auto">
            <a:xfrm>
              <a:off x="6686551" y="2073275"/>
              <a:ext cx="666750" cy="90488"/>
            </a:xfrm>
            <a:prstGeom prst="rect">
              <a:avLst/>
            </a:prstGeom>
            <a:pattFill prst="wdUpDiag">
              <a:fgClr>
                <a:srgbClr val="FA280C"/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686551" y="2254250"/>
              <a:ext cx="666750" cy="90488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43776" y="1773238"/>
              <a:ext cx="1597081" cy="667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900" b="1" dirty="0">
                  <a:latin typeface="+mn-lt"/>
                </a:rPr>
                <a:t>cannot be recovered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900" b="1" dirty="0">
                  <a:latin typeface="+mn-lt"/>
                </a:rPr>
                <a:t>could be recovered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900" b="1" dirty="0">
                  <a:latin typeface="+mn-lt"/>
                </a:rPr>
                <a:t>hot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8725" y="3502963"/>
            <a:ext cx="2541488" cy="2362431"/>
            <a:chOff x="0" y="1914525"/>
            <a:chExt cx="4303713" cy="4000500"/>
          </a:xfrm>
        </p:grpSpPr>
        <p:pic>
          <p:nvPicPr>
            <p:cNvPr id="92" name="Content Placeholder 4" descr="Screen Shot 2011-09-30 at 3.06.5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4525"/>
              <a:ext cx="4303713" cy="40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93" name="Picture 6" descr="Screen Shot 2011-09-30 at 3.08.37 PM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013" y="2811463"/>
              <a:ext cx="679450" cy="9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93"/>
            <p:cNvSpPr/>
            <p:nvPr/>
          </p:nvSpPr>
          <p:spPr>
            <a:xfrm>
              <a:off x="2266950" y="4489450"/>
              <a:ext cx="666750" cy="88900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049588" y="3382963"/>
              <a:ext cx="666750" cy="90487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049588" y="3292475"/>
              <a:ext cx="666750" cy="90488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049588" y="4579938"/>
              <a:ext cx="666750" cy="88900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049588" y="4716463"/>
              <a:ext cx="666750" cy="90487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49588" y="4884738"/>
              <a:ext cx="666750" cy="88900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9588" y="4973638"/>
              <a:ext cx="666750" cy="90487"/>
            </a:xfrm>
            <a:prstGeom prst="rect">
              <a:avLst/>
            </a:prstGeom>
            <a:solidFill>
              <a:srgbClr val="FA280C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0" y="2051050"/>
              <a:ext cx="277813" cy="3698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102" name="Content Placeholder 2"/>
          <p:cNvSpPr txBox="1">
            <a:spLocks/>
          </p:cNvSpPr>
          <p:nvPr/>
        </p:nvSpPr>
        <p:spPr>
          <a:xfrm>
            <a:off x="3051827" y="2842087"/>
            <a:ext cx="2831920" cy="6405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200" b="1" dirty="0" smtClean="0">
                <a:latin typeface="Rockwell" charset="0"/>
              </a:rPr>
              <a:t>111/120 modules ‘’on’’ -    </a:t>
            </a:r>
            <a:r>
              <a:rPr lang="en-US" sz="1200" b="1" dirty="0" smtClean="0">
                <a:solidFill>
                  <a:srgbClr val="FF0000"/>
                </a:solidFill>
                <a:latin typeface="Rockwell" charset="0"/>
              </a:rPr>
              <a:t>92.5</a:t>
            </a:r>
            <a:r>
              <a:rPr lang="en-US" sz="1200" b="1" dirty="0" smtClean="0">
                <a:solidFill>
                  <a:srgbClr val="FF0000"/>
                </a:solidFill>
                <a:latin typeface="Rockwell" charset="0"/>
              </a:rPr>
              <a:t>% </a:t>
            </a:r>
            <a:r>
              <a:rPr lang="en-US" sz="1200" b="1" dirty="0" smtClean="0">
                <a:latin typeface="Rockwell" charset="0"/>
              </a:rPr>
              <a:t>latest status 2013 before maintenance</a:t>
            </a:r>
            <a:endParaRPr lang="en-US" sz="1200" b="1" dirty="0">
              <a:latin typeface="Rockwell" charset="0"/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0" y="2860250"/>
            <a:ext cx="2939217" cy="559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Font typeface="Wingdings" charset="0"/>
              <a:buNone/>
            </a:pPr>
            <a:r>
              <a:rPr lang="en-US" sz="1200" b="1" dirty="0" smtClean="0">
                <a:latin typeface="Rockwell" charset="0"/>
              </a:rPr>
              <a:t>65/120 modules ‘’on’’ -    </a:t>
            </a:r>
            <a:r>
              <a:rPr lang="en-US" sz="1200" b="1" dirty="0" smtClean="0">
                <a:solidFill>
                  <a:srgbClr val="FF0000"/>
                </a:solidFill>
                <a:latin typeface="Rockwell" charset="0"/>
              </a:rPr>
              <a:t>62.5%</a:t>
            </a:r>
          </a:p>
          <a:p>
            <a:pPr marL="0" indent="0" algn="ctr">
              <a:lnSpc>
                <a:spcPct val="50000"/>
              </a:lnSpc>
              <a:buFont typeface="Wingdings" charset="0"/>
              <a:buNone/>
            </a:pPr>
            <a:r>
              <a:rPr lang="en-US" sz="1200" b="1" dirty="0">
                <a:latin typeface="Rockwell" charset="0"/>
              </a:rPr>
              <a:t>s</a:t>
            </a:r>
            <a:r>
              <a:rPr lang="en-US" sz="1200" b="1" dirty="0" smtClean="0">
                <a:latin typeface="Rockwell" charset="0"/>
              </a:rPr>
              <a:t>napshot from November 10, 2011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821174" y="2169468"/>
            <a:ext cx="462175" cy="539452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572000" y="2148039"/>
            <a:ext cx="497220" cy="560881"/>
          </a:xfrm>
          <a:prstGeom prst="straightConnector1">
            <a:avLst/>
          </a:prstGeom>
          <a:ln w="28575" cmpd="sng">
            <a:solidFill>
              <a:srgbClr val="B70D1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/>
          <p:cNvSpPr txBox="1">
            <a:spLocks/>
          </p:cNvSpPr>
          <p:nvPr/>
        </p:nvSpPr>
        <p:spPr>
          <a:xfrm>
            <a:off x="3403002" y="2007307"/>
            <a:ext cx="1734101" cy="5575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endParaRPr lang="en-US" sz="1600" dirty="0" smtClean="0">
              <a:latin typeface="Rockwel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3951" y="3482666"/>
            <a:ext cx="2556000" cy="2403024"/>
            <a:chOff x="2863951" y="3482666"/>
            <a:chExt cx="2556000" cy="2403024"/>
          </a:xfrm>
        </p:grpSpPr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2863951" y="3482666"/>
              <a:ext cx="2556000" cy="2403024"/>
              <a:chOff x="596900" y="2184400"/>
              <a:chExt cx="4303712" cy="4000500"/>
            </a:xfrm>
          </p:grpSpPr>
          <p:pic>
            <p:nvPicPr>
              <p:cNvPr id="71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00" y="2184400"/>
                <a:ext cx="4303712" cy="400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72" name="Picture 6" descr="Screen Shot 2011-09-30 at 3.08.37 PM.png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912" y="4668837"/>
                <a:ext cx="679450" cy="9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18" descr="Screen Shot 2011-09-30 at 3.08.37 PM.png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9087" y="3081337"/>
                <a:ext cx="679450" cy="9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Rectangle 73"/>
              <p:cNvSpPr/>
              <p:nvPr/>
            </p:nvSpPr>
            <p:spPr bwMode="auto">
              <a:xfrm>
                <a:off x="3646487" y="3652838"/>
                <a:ext cx="666750" cy="90487"/>
              </a:xfrm>
              <a:prstGeom prst="rect">
                <a:avLst/>
              </a:prstGeom>
              <a:solidFill>
                <a:srgbClr val="FA280C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3646487" y="3562350"/>
                <a:ext cx="666750" cy="90488"/>
              </a:xfrm>
              <a:prstGeom prst="rect">
                <a:avLst/>
              </a:prstGeom>
              <a:solidFill>
                <a:srgbClr val="FA280C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96900" y="2320925"/>
                <a:ext cx="277812" cy="36988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pic>
            <p:nvPicPr>
              <p:cNvPr id="77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4965700"/>
                <a:ext cx="33972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78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5746750"/>
                <a:ext cx="3397250" cy="381000"/>
              </a:xfrm>
              <a:prstGeom prst="rect">
                <a:avLst/>
              </a:prstGeom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79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4565650"/>
                <a:ext cx="33972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80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5370512"/>
                <a:ext cx="33972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81" name="Picture 6" descr="Screen Shot 2011-09-30 at 3.08.37 PM.png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9087" y="4665662"/>
                <a:ext cx="679450" cy="9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3787775"/>
                <a:ext cx="33972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83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3379787"/>
                <a:ext cx="33972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84" name="Content Placeholder 4" descr="Screen Shot 2011-09-30 at 3.06.53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12" y="4168775"/>
                <a:ext cx="33972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sp>
            <p:nvSpPr>
              <p:cNvPr id="85" name="Rectangle 84"/>
              <p:cNvSpPr/>
              <p:nvPr/>
            </p:nvSpPr>
            <p:spPr bwMode="auto">
              <a:xfrm>
                <a:off x="3646487" y="4354513"/>
                <a:ext cx="666750" cy="90487"/>
              </a:xfrm>
              <a:prstGeom prst="rect">
                <a:avLst/>
              </a:prstGeom>
              <a:pattFill prst="wdUpDiag">
                <a:fgClr>
                  <a:srgbClr val="FA280C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1966912" y="5470525"/>
                <a:ext cx="666750" cy="90488"/>
              </a:xfrm>
              <a:prstGeom prst="rect">
                <a:avLst/>
              </a:prstGeom>
              <a:pattFill prst="wdUpDiag">
                <a:fgClr>
                  <a:srgbClr val="FA280C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pic>
            <p:nvPicPr>
              <p:cNvPr id="87" name="Picture 6" descr="Screen Shot 2011-09-30 at 3.08.37 PM.png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0137" y="3562350"/>
                <a:ext cx="679450" cy="9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Rectangle 87"/>
              <p:cNvSpPr/>
              <p:nvPr/>
            </p:nvSpPr>
            <p:spPr bwMode="auto">
              <a:xfrm>
                <a:off x="3643312" y="5384270"/>
                <a:ext cx="666750" cy="90488"/>
              </a:xfrm>
              <a:prstGeom prst="rect">
                <a:avLst/>
              </a:prstGeom>
              <a:pattFill prst="wdUpDiag">
                <a:fgClr>
                  <a:srgbClr val="FA280C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864630" y="3565526"/>
                <a:ext cx="666750" cy="90487"/>
              </a:xfrm>
              <a:prstGeom prst="rect">
                <a:avLst/>
              </a:prstGeom>
              <a:pattFill prst="wdUpDiag">
                <a:fgClr>
                  <a:srgbClr val="FA280C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3646300" y="5067040"/>
                <a:ext cx="666750" cy="90487"/>
              </a:xfrm>
              <a:prstGeom prst="rect">
                <a:avLst/>
              </a:prstGeom>
              <a:pattFill prst="wdUpDiag">
                <a:fgClr>
                  <a:srgbClr val="FA280C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pic>
          <p:nvPicPr>
            <p:cNvPr id="57" name="Picture 6" descr="Screen Shot 2011-09-30 at 3.08.37 PM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762" y="5456242"/>
              <a:ext cx="403529" cy="5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 rot="19355056">
            <a:off x="2757038" y="4514952"/>
            <a:ext cx="2885225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Cooling efficiency 100</a:t>
            </a:r>
            <a:r>
              <a:rPr lang="en-US" sz="1800" b="1" dirty="0"/>
              <a:t>%</a:t>
            </a:r>
            <a:r>
              <a:rPr lang="en-US" sz="1800" b="1" dirty="0" smtClean="0"/>
              <a:t>!</a:t>
            </a:r>
            <a:r>
              <a:rPr lang="en-US" sz="1800" b="1" dirty="0"/>
              <a:t>!!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67892"/>
            <a:ext cx="8042276" cy="907367"/>
          </a:xfrm>
        </p:spPr>
        <p:txBody>
          <a:bodyPr>
            <a:normAutofit/>
          </a:bodyPr>
          <a:lstStyle/>
          <a:p>
            <a:r>
              <a:rPr lang="en-US" dirty="0" smtClean="0"/>
              <a:t>SPD cooling efficiency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023084" y="2151892"/>
            <a:ext cx="0" cy="9642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50876" y="2151892"/>
            <a:ext cx="0" cy="9642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50876" y="2334487"/>
            <a:ext cx="472208" cy="988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834" y="1853419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3.5 mm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6" grpId="0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260" y="2621954"/>
            <a:ext cx="7814851" cy="416790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eb20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2674" r="6475" b="5015"/>
          <a:stretch/>
        </p:blipFill>
        <p:spPr>
          <a:xfrm>
            <a:off x="392260" y="2621954"/>
            <a:ext cx="4179740" cy="416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1704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F</a:t>
            </a:r>
            <a:r>
              <a:rPr lang="en-US" baseline="-25000" dirty="0" smtClean="0"/>
              <a:t>10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9188" y="5735638"/>
            <a:ext cx="381000" cy="20955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29188" y="5162550"/>
            <a:ext cx="381000" cy="2111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10188" y="5068888"/>
            <a:ext cx="21351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new flow rate values</a:t>
            </a:r>
          </a:p>
          <a:p>
            <a:pPr eaLnBrk="1" hangingPunct="1"/>
            <a:endParaRPr lang="en-US" sz="1800">
              <a:latin typeface="Calibri" charset="0"/>
            </a:endParaRPr>
          </a:p>
          <a:p>
            <a:pPr eaLnBrk="1" hangingPunct="1"/>
            <a:r>
              <a:rPr lang="en-US" sz="1800">
                <a:latin typeface="Calibri" charset="0"/>
              </a:rPr>
              <a:t>old flow rate values</a:t>
            </a:r>
          </a:p>
          <a:p>
            <a:pPr eaLnBrk="1" hangingPunct="1"/>
            <a:endParaRPr lang="en-US" sz="1800">
              <a:latin typeface="Calibri" charset="0"/>
            </a:endParaRPr>
          </a:p>
          <a:p>
            <a:pPr eaLnBrk="1" hangingPunct="1"/>
            <a:r>
              <a:rPr lang="en-US" sz="1800">
                <a:latin typeface="Calibri" charset="0"/>
              </a:rPr>
              <a:t>drilled filters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979120" y="4030870"/>
            <a:ext cx="20126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 charset="0"/>
              </a:rPr>
              <a:t>1.8 g/</a:t>
            </a:r>
            <a:r>
              <a:rPr lang="en-US" sz="1800" b="1" dirty="0" smtClean="0">
                <a:latin typeface="Calibri" charset="0"/>
              </a:rPr>
              <a:t>s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minimum value for 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total heat drain</a:t>
            </a:r>
            <a:endParaRPr lang="en-US" sz="1800" dirty="0">
              <a:latin typeface="Calibri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01283" y="4235657"/>
            <a:ext cx="4159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27082" y="6315132"/>
            <a:ext cx="238125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34602" y="6315132"/>
            <a:ext cx="239712" cy="239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73597" y="6315132"/>
            <a:ext cx="238125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1100" y="6253163"/>
            <a:ext cx="239713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259330" y="3517657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charset="0"/>
              </a:rPr>
              <a:t>12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950794" y="3518451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charset="0"/>
              </a:rPr>
              <a:t>12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928505" y="3518451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11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583033" y="3517657"/>
            <a:ext cx="46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alibri" charset="0"/>
              </a:rPr>
              <a:t>11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239390" y="3517658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charset="0"/>
              </a:rPr>
              <a:t>12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560763" y="3518451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10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3911600" y="3517658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alibri" charset="0"/>
              </a:rPr>
              <a:t>12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227388" y="3517657"/>
            <a:ext cx="46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10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2551260" y="3518451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charset="0"/>
              </a:rPr>
              <a:t>11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879725" y="3517658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charset="0"/>
              </a:rPr>
              <a:t>11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4930775" y="3272807"/>
            <a:ext cx="70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hs 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556125" y="3487120"/>
            <a:ext cx="4159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703740" y="6315132"/>
            <a:ext cx="238125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91708" y="6315132"/>
            <a:ext cx="238125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63076" y="6315132"/>
            <a:ext cx="238125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47236" y="6315132"/>
            <a:ext cx="239713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51585" y="6315132"/>
            <a:ext cx="239713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54070" y="6315132"/>
            <a:ext cx="239713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16383" y="6315132"/>
            <a:ext cx="239713" cy="23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6228338" y="3656468"/>
            <a:ext cx="1877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2.1 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g/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s</a:t>
            </a: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common </a:t>
            </a:r>
            <a:r>
              <a:rPr lang="en-US" sz="1800" b="1" dirty="0" err="1" smtClean="0">
                <a:solidFill>
                  <a:srgbClr val="FF0000"/>
                </a:solidFill>
                <a:latin typeface="Calibri" charset="0"/>
              </a:rPr>
              <a:t>setpoint</a:t>
            </a:r>
            <a:endParaRPr lang="en-US" sz="1800" b="1" dirty="0" smtClean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575176" y="3903148"/>
            <a:ext cx="16531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0278" y="1469688"/>
            <a:ext cx="808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Comparison with February 2012, before the drilling started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 values of freon flow set at 2.1, i.e. nominal value + contingency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Still can push a factor 1.5 beyond nominal !!!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0" y="1600200"/>
            <a:ext cx="8944099" cy="4291013"/>
          </a:xfrm>
        </p:spPr>
        <p:txBody>
          <a:bodyPr/>
          <a:lstStyle/>
          <a:p>
            <a:r>
              <a:rPr lang="en-US" dirty="0" smtClean="0"/>
              <a:t>Check of all sensor calibrations (pressure, temperature)</a:t>
            </a:r>
          </a:p>
          <a:p>
            <a:r>
              <a:rPr lang="en-US" dirty="0" smtClean="0"/>
              <a:t>Long term pumps </a:t>
            </a:r>
            <a:r>
              <a:rPr lang="en-US" dirty="0" smtClean="0"/>
              <a:t>test (with SPD </a:t>
            </a:r>
            <a:r>
              <a:rPr lang="en-US" dirty="0" err="1" smtClean="0"/>
              <a:t>recommissioning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Removal of close-detector </a:t>
            </a:r>
            <a:r>
              <a:rPr lang="en-US" dirty="0" err="1" smtClean="0"/>
              <a:t>subcooling</a:t>
            </a:r>
            <a:endParaRPr lang="en-US" dirty="0" smtClean="0"/>
          </a:p>
          <a:p>
            <a:r>
              <a:rPr lang="en-US" dirty="0" smtClean="0"/>
              <a:t>Rack </a:t>
            </a:r>
            <a:r>
              <a:rPr lang="en-US" dirty="0" smtClean="0"/>
              <a:t>consolidation</a:t>
            </a:r>
          </a:p>
          <a:p>
            <a:pPr marL="0" indent="0">
              <a:buNone/>
            </a:pPr>
            <a:r>
              <a:rPr lang="en-US" dirty="0" smtClean="0"/>
              <a:t>to happen this/next month</a:t>
            </a:r>
          </a:p>
          <a:p>
            <a:pPr marL="0" indent="0">
              <a:buNone/>
            </a:pPr>
            <a:r>
              <a:rPr lang="en-US" dirty="0" smtClean="0"/>
              <a:t>Then ready for SPD </a:t>
            </a:r>
            <a:r>
              <a:rPr lang="en-US" dirty="0" err="1" smtClean="0"/>
              <a:t>recommissioning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2760</TotalTime>
  <Words>283</Words>
  <Application>Microsoft Macintosh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SPD COOLING STATUS</vt:lpstr>
      <vt:lpstr>10 in a row (nearly)      .</vt:lpstr>
      <vt:lpstr>Rebirth of the cool…</vt:lpstr>
      <vt:lpstr>SPD cooling efficiency</vt:lpstr>
      <vt:lpstr>C4F10 flow</vt:lpstr>
      <vt:lpstr>What’s next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cooling status (with some history)</dc:title>
  <dc:subject/>
  <dc:creator>Rosario Turrisi</dc:creator>
  <cp:keywords/>
  <dc:description/>
  <cp:lastModifiedBy>Rosario Turrisi</cp:lastModifiedBy>
  <cp:revision>80</cp:revision>
  <dcterms:created xsi:type="dcterms:W3CDTF">2014-02-09T18:45:18Z</dcterms:created>
  <dcterms:modified xsi:type="dcterms:W3CDTF">2014-06-05T14:03:20Z</dcterms:modified>
  <cp:category/>
</cp:coreProperties>
</file>