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5"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5C98C24-07E4-430E-B432-EAC51083E613}" type="datetimeFigureOut">
              <a:rPr lang="en-GB" smtClean="0"/>
              <a:t>06/06/2014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F6C17B-03ED-4E02-B2B4-A96C780169A7}" type="slidenum">
              <a:rPr lang="en-GB" smtClean="0"/>
              <a:t>‹#›</a:t>
            </a:fld>
            <a:endParaRPr lang="en-GB"/>
          </a:p>
        </p:txBody>
      </p:sp>
    </p:spTree>
    <p:extLst>
      <p:ext uri="{BB962C8B-B14F-4D97-AF65-F5344CB8AC3E}">
        <p14:creationId xmlns:p14="http://schemas.microsoft.com/office/powerpoint/2010/main" val="227274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C98C24-07E4-430E-B432-EAC51083E613}" type="datetimeFigureOut">
              <a:rPr lang="en-GB" smtClean="0"/>
              <a:t>06/06/2014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F6C17B-03ED-4E02-B2B4-A96C780169A7}" type="slidenum">
              <a:rPr lang="en-GB" smtClean="0"/>
              <a:t>‹#›</a:t>
            </a:fld>
            <a:endParaRPr lang="en-GB"/>
          </a:p>
        </p:txBody>
      </p:sp>
    </p:spTree>
    <p:extLst>
      <p:ext uri="{BB962C8B-B14F-4D97-AF65-F5344CB8AC3E}">
        <p14:creationId xmlns:p14="http://schemas.microsoft.com/office/powerpoint/2010/main" val="98085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C98C24-07E4-430E-B432-EAC51083E613}" type="datetimeFigureOut">
              <a:rPr lang="en-GB" smtClean="0"/>
              <a:t>06/06/2014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F6C17B-03ED-4E02-B2B4-A96C780169A7}" type="slidenum">
              <a:rPr lang="en-GB" smtClean="0"/>
              <a:t>‹#›</a:t>
            </a:fld>
            <a:endParaRPr lang="en-GB"/>
          </a:p>
        </p:txBody>
      </p:sp>
    </p:spTree>
    <p:extLst>
      <p:ext uri="{BB962C8B-B14F-4D97-AF65-F5344CB8AC3E}">
        <p14:creationId xmlns:p14="http://schemas.microsoft.com/office/powerpoint/2010/main" val="2116348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C98C24-07E4-430E-B432-EAC51083E613}" type="datetimeFigureOut">
              <a:rPr lang="en-GB" smtClean="0"/>
              <a:t>06/06/2014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F6C17B-03ED-4E02-B2B4-A96C780169A7}" type="slidenum">
              <a:rPr lang="en-GB" smtClean="0"/>
              <a:t>‹#›</a:t>
            </a:fld>
            <a:endParaRPr lang="en-GB"/>
          </a:p>
        </p:txBody>
      </p:sp>
    </p:spTree>
    <p:extLst>
      <p:ext uri="{BB962C8B-B14F-4D97-AF65-F5344CB8AC3E}">
        <p14:creationId xmlns:p14="http://schemas.microsoft.com/office/powerpoint/2010/main" val="230312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C98C24-07E4-430E-B432-EAC51083E613}" type="datetimeFigureOut">
              <a:rPr lang="en-GB" smtClean="0"/>
              <a:t>06/06/2014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F6C17B-03ED-4E02-B2B4-A96C780169A7}" type="slidenum">
              <a:rPr lang="en-GB" smtClean="0"/>
              <a:t>‹#›</a:t>
            </a:fld>
            <a:endParaRPr lang="en-GB"/>
          </a:p>
        </p:txBody>
      </p:sp>
    </p:spTree>
    <p:extLst>
      <p:ext uri="{BB962C8B-B14F-4D97-AF65-F5344CB8AC3E}">
        <p14:creationId xmlns:p14="http://schemas.microsoft.com/office/powerpoint/2010/main" val="55683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5C98C24-07E4-430E-B432-EAC51083E613}" type="datetimeFigureOut">
              <a:rPr lang="en-GB" smtClean="0"/>
              <a:t>06/06/2014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F6C17B-03ED-4E02-B2B4-A96C780169A7}" type="slidenum">
              <a:rPr lang="en-GB" smtClean="0"/>
              <a:t>‹#›</a:t>
            </a:fld>
            <a:endParaRPr lang="en-GB"/>
          </a:p>
        </p:txBody>
      </p:sp>
    </p:spTree>
    <p:extLst>
      <p:ext uri="{BB962C8B-B14F-4D97-AF65-F5344CB8AC3E}">
        <p14:creationId xmlns:p14="http://schemas.microsoft.com/office/powerpoint/2010/main" val="107891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5C98C24-07E4-430E-B432-EAC51083E613}" type="datetimeFigureOut">
              <a:rPr lang="en-GB" smtClean="0"/>
              <a:t>06/06/2014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F6C17B-03ED-4E02-B2B4-A96C780169A7}" type="slidenum">
              <a:rPr lang="en-GB" smtClean="0"/>
              <a:t>‹#›</a:t>
            </a:fld>
            <a:endParaRPr lang="en-GB"/>
          </a:p>
        </p:txBody>
      </p:sp>
    </p:spTree>
    <p:extLst>
      <p:ext uri="{BB962C8B-B14F-4D97-AF65-F5344CB8AC3E}">
        <p14:creationId xmlns:p14="http://schemas.microsoft.com/office/powerpoint/2010/main" val="128999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5C98C24-07E4-430E-B432-EAC51083E613}" type="datetimeFigureOut">
              <a:rPr lang="en-GB" smtClean="0"/>
              <a:t>06/06/2014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F6C17B-03ED-4E02-B2B4-A96C780169A7}" type="slidenum">
              <a:rPr lang="en-GB" smtClean="0"/>
              <a:t>‹#›</a:t>
            </a:fld>
            <a:endParaRPr lang="en-GB"/>
          </a:p>
        </p:txBody>
      </p:sp>
    </p:spTree>
    <p:extLst>
      <p:ext uri="{BB962C8B-B14F-4D97-AF65-F5344CB8AC3E}">
        <p14:creationId xmlns:p14="http://schemas.microsoft.com/office/powerpoint/2010/main" val="97801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98C24-07E4-430E-B432-EAC51083E613}" type="datetimeFigureOut">
              <a:rPr lang="en-GB" smtClean="0"/>
              <a:t>06/06/2014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F6C17B-03ED-4E02-B2B4-A96C780169A7}" type="slidenum">
              <a:rPr lang="en-GB" smtClean="0"/>
              <a:t>‹#›</a:t>
            </a:fld>
            <a:endParaRPr lang="en-GB"/>
          </a:p>
        </p:txBody>
      </p:sp>
    </p:spTree>
    <p:extLst>
      <p:ext uri="{BB962C8B-B14F-4D97-AF65-F5344CB8AC3E}">
        <p14:creationId xmlns:p14="http://schemas.microsoft.com/office/powerpoint/2010/main" val="62941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98C24-07E4-430E-B432-EAC51083E613}" type="datetimeFigureOut">
              <a:rPr lang="en-GB" smtClean="0"/>
              <a:t>06/06/2014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F6C17B-03ED-4E02-B2B4-A96C780169A7}" type="slidenum">
              <a:rPr lang="en-GB" smtClean="0"/>
              <a:t>‹#›</a:t>
            </a:fld>
            <a:endParaRPr lang="en-GB"/>
          </a:p>
        </p:txBody>
      </p:sp>
    </p:spTree>
    <p:extLst>
      <p:ext uri="{BB962C8B-B14F-4D97-AF65-F5344CB8AC3E}">
        <p14:creationId xmlns:p14="http://schemas.microsoft.com/office/powerpoint/2010/main" val="29519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98C24-07E4-430E-B432-EAC51083E613}" type="datetimeFigureOut">
              <a:rPr lang="en-GB" smtClean="0"/>
              <a:t>06/06/2014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F6C17B-03ED-4E02-B2B4-A96C780169A7}" type="slidenum">
              <a:rPr lang="en-GB" smtClean="0"/>
              <a:t>‹#›</a:t>
            </a:fld>
            <a:endParaRPr lang="en-GB"/>
          </a:p>
        </p:txBody>
      </p:sp>
    </p:spTree>
    <p:extLst>
      <p:ext uri="{BB962C8B-B14F-4D97-AF65-F5344CB8AC3E}">
        <p14:creationId xmlns:p14="http://schemas.microsoft.com/office/powerpoint/2010/main" val="76995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98C24-07E4-430E-B432-EAC51083E613}" type="datetimeFigureOut">
              <a:rPr lang="en-GB" smtClean="0"/>
              <a:t>06/06/2014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6C17B-03ED-4E02-B2B4-A96C780169A7}" type="slidenum">
              <a:rPr lang="en-GB" smtClean="0"/>
              <a:t>‹#›</a:t>
            </a:fld>
            <a:endParaRPr lang="en-GB"/>
          </a:p>
        </p:txBody>
      </p:sp>
    </p:spTree>
    <p:extLst>
      <p:ext uri="{BB962C8B-B14F-4D97-AF65-F5344CB8AC3E}">
        <p14:creationId xmlns:p14="http://schemas.microsoft.com/office/powerpoint/2010/main" val="2198297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ImmaginiTest\B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656929"/>
            <a:ext cx="7772400" cy="1470025"/>
          </a:xfrm>
        </p:spPr>
        <p:txBody>
          <a:bodyPr/>
          <a:lstStyle/>
          <a:p>
            <a:r>
              <a:rPr lang="it-IT" dirty="0" smtClean="0"/>
              <a:t>ALICE PD group meeting</a:t>
            </a:r>
            <a:br>
              <a:rPr lang="it-IT" dirty="0" smtClean="0"/>
            </a:br>
            <a:r>
              <a:rPr lang="it-IT" sz="2000" dirty="0" smtClean="0"/>
              <a:t>06.06.14</a:t>
            </a:r>
            <a:endParaRPr lang="en-GB" sz="2000" dirty="0"/>
          </a:p>
        </p:txBody>
      </p:sp>
      <p:sp>
        <p:nvSpPr>
          <p:cNvPr id="3" name="Subtitle 2"/>
          <p:cNvSpPr>
            <a:spLocks noGrp="1"/>
          </p:cNvSpPr>
          <p:nvPr>
            <p:ph type="subTitle" idx="1"/>
          </p:nvPr>
        </p:nvSpPr>
        <p:spPr>
          <a:xfrm>
            <a:off x="1371600" y="4412704"/>
            <a:ext cx="6400800" cy="1752600"/>
          </a:xfrm>
        </p:spPr>
        <p:txBody>
          <a:bodyPr>
            <a:normAutofit/>
          </a:bodyPr>
          <a:lstStyle/>
          <a:p>
            <a:r>
              <a:rPr lang="it-IT" sz="2400" dirty="0" smtClean="0">
                <a:solidFill>
                  <a:schemeClr val="tx1"/>
                </a:solidFill>
              </a:rPr>
              <a:t>Andrea Francescon</a:t>
            </a:r>
            <a:endParaRPr lang="en-GB" sz="2400" dirty="0">
              <a:solidFill>
                <a:schemeClr val="tx1"/>
              </a:solidFill>
            </a:endParaRPr>
          </a:p>
        </p:txBody>
      </p:sp>
    </p:spTree>
    <p:extLst>
      <p:ext uri="{BB962C8B-B14F-4D97-AF65-F5344CB8AC3E}">
        <p14:creationId xmlns:p14="http://schemas.microsoft.com/office/powerpoint/2010/main" val="390996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r>
              <a:rPr lang="en-GB" dirty="0" smtClean="0"/>
              <a:t>New prototype: fabrication</a:t>
            </a:r>
            <a:endParaRPr lang="en-GB" dirty="0"/>
          </a:p>
        </p:txBody>
      </p:sp>
      <p:sp>
        <p:nvSpPr>
          <p:cNvPr id="8" name="TextBox 7"/>
          <p:cNvSpPr txBox="1"/>
          <p:nvPr/>
        </p:nvSpPr>
        <p:spPr>
          <a:xfrm>
            <a:off x="107810" y="808965"/>
            <a:ext cx="8886938" cy="1354217"/>
          </a:xfrm>
          <a:prstGeom prst="rect">
            <a:avLst/>
          </a:prstGeom>
          <a:noFill/>
        </p:spPr>
        <p:txBody>
          <a:bodyPr wrap="square" rtlCol="0">
            <a:spAutoFit/>
          </a:bodyPr>
          <a:lstStyle/>
          <a:p>
            <a:r>
              <a:rPr lang="en-GB" sz="1600" dirty="0" smtClean="0"/>
              <a:t>A new test section with two frames (representing half ITS IB stave) have been fabricated in the EPFL Centre of Micro and Nanotechnology (CMi) class 100 clean room. </a:t>
            </a:r>
            <a:r>
              <a:rPr lang="en-GB" sz="1600" dirty="0" smtClean="0"/>
              <a:t>The aim of this prototype is:</a:t>
            </a:r>
          </a:p>
          <a:p>
            <a:pPr marL="285750" indent="-285750">
              <a:buFontTx/>
              <a:buChar char="-"/>
            </a:pPr>
            <a:r>
              <a:rPr lang="en-GB" sz="1600" dirty="0" smtClean="0"/>
              <a:t>Reduce the complexity of the system in order to perform a complete characterization;</a:t>
            </a:r>
          </a:p>
          <a:p>
            <a:pPr marL="285750" indent="-285750">
              <a:buFontTx/>
              <a:buChar char="-"/>
            </a:pPr>
            <a:r>
              <a:rPr lang="en-GB" sz="1600" dirty="0" smtClean="0"/>
              <a:t>Simulate the two frames – one interconnection prototype that TMEC is fabricating on 6” wafers.</a:t>
            </a:r>
          </a:p>
          <a:p>
            <a:endParaRPr lang="en-GB"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189" y="2178687"/>
            <a:ext cx="5982180" cy="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afrances\AppData\Local\Microsoft\Windows\Temporary Internet Files\Content.IE5\A3VOXSAV\2013-05-22 12.21.1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785" b="25109"/>
          <a:stretch/>
        </p:blipFill>
        <p:spPr bwMode="auto">
          <a:xfrm>
            <a:off x="2481303" y="3186799"/>
            <a:ext cx="4139952" cy="143157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V="1">
            <a:off x="1259632" y="3042783"/>
            <a:ext cx="36004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9552" y="3330815"/>
            <a:ext cx="823239" cy="276999"/>
          </a:xfrm>
          <a:prstGeom prst="rect">
            <a:avLst/>
          </a:prstGeom>
          <a:noFill/>
        </p:spPr>
        <p:txBody>
          <a:bodyPr wrap="none" rtlCol="0">
            <a:spAutoFit/>
          </a:bodyPr>
          <a:lstStyle/>
          <a:p>
            <a:r>
              <a:rPr lang="en-GB" sz="1200" b="1" dirty="0" smtClean="0">
                <a:solidFill>
                  <a:schemeClr val="tx2">
                    <a:lumMod val="60000"/>
                    <a:lumOff val="40000"/>
                  </a:schemeClr>
                </a:solidFill>
              </a:rPr>
              <a:t>Fluid inlet</a:t>
            </a:r>
            <a:endParaRPr lang="en-GB" sz="1200" b="1" dirty="0">
              <a:solidFill>
                <a:schemeClr val="tx2">
                  <a:lumMod val="60000"/>
                  <a:lumOff val="40000"/>
                </a:schemeClr>
              </a:solidFill>
            </a:endParaRPr>
          </a:p>
        </p:txBody>
      </p:sp>
      <p:cxnSp>
        <p:nvCxnSpPr>
          <p:cNvPr id="14" name="Straight Arrow Connector 13"/>
          <p:cNvCxnSpPr/>
          <p:nvPr/>
        </p:nvCxnSpPr>
        <p:spPr>
          <a:xfrm>
            <a:off x="1259632" y="2178687"/>
            <a:ext cx="360040"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7061" y="2030069"/>
            <a:ext cx="921021" cy="276999"/>
          </a:xfrm>
          <a:prstGeom prst="rect">
            <a:avLst/>
          </a:prstGeom>
          <a:noFill/>
        </p:spPr>
        <p:txBody>
          <a:bodyPr wrap="none" rtlCol="0">
            <a:spAutoFit/>
          </a:bodyPr>
          <a:lstStyle/>
          <a:p>
            <a:r>
              <a:rPr lang="en-GB" sz="1200" b="1" dirty="0" smtClean="0">
                <a:solidFill>
                  <a:srgbClr val="FF0000"/>
                </a:solidFill>
              </a:rPr>
              <a:t>Fluid outlet</a:t>
            </a:r>
            <a:endParaRPr lang="en-GB" sz="1200" b="1" dirty="0">
              <a:solidFill>
                <a:srgbClr val="FF0000"/>
              </a:solidFill>
            </a:endParaRPr>
          </a:p>
        </p:txBody>
      </p:sp>
      <p:cxnSp>
        <p:nvCxnSpPr>
          <p:cNvPr id="17" name="Straight Arrow Connector 16"/>
          <p:cNvCxnSpPr/>
          <p:nvPr/>
        </p:nvCxnSpPr>
        <p:spPr>
          <a:xfrm flipV="1">
            <a:off x="1043608" y="2663124"/>
            <a:ext cx="57606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9512" y="2581118"/>
            <a:ext cx="1085425" cy="461665"/>
          </a:xfrm>
          <a:prstGeom prst="rect">
            <a:avLst/>
          </a:prstGeom>
          <a:noFill/>
        </p:spPr>
        <p:txBody>
          <a:bodyPr wrap="none" rtlCol="0">
            <a:spAutoFit/>
          </a:bodyPr>
          <a:lstStyle/>
          <a:p>
            <a:r>
              <a:rPr lang="en-GB" sz="1200" b="1" dirty="0" smtClean="0">
                <a:solidFill>
                  <a:schemeClr val="tx2">
                    <a:lumMod val="60000"/>
                    <a:lumOff val="40000"/>
                  </a:schemeClr>
                </a:solidFill>
              </a:rPr>
              <a:t>First frame</a:t>
            </a:r>
          </a:p>
          <a:p>
            <a:r>
              <a:rPr lang="en-GB" sz="1200" b="1" dirty="0" smtClean="0">
                <a:solidFill>
                  <a:schemeClr val="tx2">
                    <a:lumMod val="60000"/>
                    <a:lumOff val="40000"/>
                  </a:schemeClr>
                </a:solidFill>
              </a:rPr>
              <a:t>Inlet manifold</a:t>
            </a:r>
            <a:endParaRPr lang="en-GB" sz="1200" b="1" dirty="0">
              <a:solidFill>
                <a:schemeClr val="tx2">
                  <a:lumMod val="60000"/>
                  <a:lumOff val="40000"/>
                </a:schemeClr>
              </a:solidFill>
            </a:endParaRPr>
          </a:p>
        </p:txBody>
      </p:sp>
      <p:sp>
        <p:nvSpPr>
          <p:cNvPr id="20" name="TextBox 19"/>
          <p:cNvSpPr txBox="1"/>
          <p:nvPr/>
        </p:nvSpPr>
        <p:spPr>
          <a:xfrm>
            <a:off x="7926173" y="2350285"/>
            <a:ext cx="1200842" cy="461665"/>
          </a:xfrm>
          <a:prstGeom prst="rect">
            <a:avLst/>
          </a:prstGeom>
          <a:noFill/>
        </p:spPr>
        <p:txBody>
          <a:bodyPr wrap="none" rtlCol="0">
            <a:spAutoFit/>
          </a:bodyPr>
          <a:lstStyle/>
          <a:p>
            <a:r>
              <a:rPr lang="en-GB" sz="1200" b="1" dirty="0" smtClean="0">
                <a:solidFill>
                  <a:srgbClr val="FF0000"/>
                </a:solidFill>
              </a:rPr>
              <a:t>Second frame</a:t>
            </a:r>
          </a:p>
          <a:p>
            <a:r>
              <a:rPr lang="en-GB" sz="1200" b="1" dirty="0" smtClean="0">
                <a:solidFill>
                  <a:srgbClr val="FF0000"/>
                </a:solidFill>
              </a:rPr>
              <a:t>Outlet manifold</a:t>
            </a:r>
            <a:endParaRPr lang="en-GB" sz="1200" b="1" dirty="0">
              <a:solidFill>
                <a:srgbClr val="FF0000"/>
              </a:solidFill>
            </a:endParaRPr>
          </a:p>
        </p:txBody>
      </p:sp>
      <p:cxnSp>
        <p:nvCxnSpPr>
          <p:cNvPr id="21" name="Straight Arrow Connector 20"/>
          <p:cNvCxnSpPr>
            <a:stCxn id="20" idx="1"/>
          </p:cNvCxnSpPr>
          <p:nvPr/>
        </p:nvCxnSpPr>
        <p:spPr>
          <a:xfrm flipH="1">
            <a:off x="7380312" y="2581118"/>
            <a:ext cx="545861"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7747" y="3902584"/>
            <a:ext cx="1123769" cy="276999"/>
          </a:xfrm>
          <a:prstGeom prst="rect">
            <a:avLst/>
          </a:prstGeom>
          <a:noFill/>
        </p:spPr>
        <p:txBody>
          <a:bodyPr wrap="none" rtlCol="0">
            <a:spAutoFit/>
          </a:bodyPr>
          <a:lstStyle/>
          <a:p>
            <a:r>
              <a:rPr lang="en-GB" sz="1200" b="1" dirty="0" smtClean="0"/>
              <a:t>Microchannels</a:t>
            </a:r>
            <a:endParaRPr lang="en-GB" sz="1200" b="1" dirty="0"/>
          </a:p>
        </p:txBody>
      </p:sp>
      <p:cxnSp>
        <p:nvCxnSpPr>
          <p:cNvPr id="24" name="Straight Arrow Connector 23"/>
          <p:cNvCxnSpPr/>
          <p:nvPr/>
        </p:nvCxnSpPr>
        <p:spPr>
          <a:xfrm flipV="1">
            <a:off x="1821516" y="3690855"/>
            <a:ext cx="659787" cy="3502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3"/>
          </p:cNvCxnSpPr>
          <p:nvPr/>
        </p:nvCxnSpPr>
        <p:spPr>
          <a:xfrm>
            <a:off x="1821516" y="4041084"/>
            <a:ext cx="659787" cy="2978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643427" y="4479871"/>
            <a:ext cx="1223284" cy="276999"/>
          </a:xfrm>
          <a:prstGeom prst="rect">
            <a:avLst/>
          </a:prstGeom>
          <a:noFill/>
        </p:spPr>
        <p:txBody>
          <a:bodyPr wrap="none" rtlCol="0">
            <a:spAutoFit/>
          </a:bodyPr>
          <a:lstStyle/>
          <a:p>
            <a:r>
              <a:rPr lang="en-GB" sz="1200" b="1" dirty="0" smtClean="0"/>
              <a:t>Distribution line</a:t>
            </a:r>
            <a:endParaRPr lang="en-GB" sz="1200" b="1" dirty="0"/>
          </a:p>
        </p:txBody>
      </p:sp>
      <p:cxnSp>
        <p:nvCxnSpPr>
          <p:cNvPr id="29" name="Straight Arrow Connector 28"/>
          <p:cNvCxnSpPr/>
          <p:nvPr/>
        </p:nvCxnSpPr>
        <p:spPr>
          <a:xfrm flipV="1">
            <a:off x="1866711" y="4410935"/>
            <a:ext cx="905089" cy="2074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2" name="Picture 2" descr="\\Cmipc28\images\afrancescon\Frame2\CrossSection00.tif"/>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15301" b="26934"/>
          <a:stretch/>
        </p:blipFill>
        <p:spPr bwMode="auto">
          <a:xfrm>
            <a:off x="229209" y="4871904"/>
            <a:ext cx="3844400" cy="166551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268082" y="5366086"/>
            <a:ext cx="2042034" cy="307777"/>
          </a:xfrm>
          <a:prstGeom prst="rect">
            <a:avLst/>
          </a:prstGeom>
          <a:noFill/>
        </p:spPr>
        <p:txBody>
          <a:bodyPr wrap="none" rtlCol="0">
            <a:spAutoFit/>
          </a:bodyPr>
          <a:lstStyle/>
          <a:p>
            <a:r>
              <a:rPr lang="en-GB" sz="1400" b="1" dirty="0" smtClean="0">
                <a:solidFill>
                  <a:schemeClr val="bg1">
                    <a:lumMod val="85000"/>
                  </a:schemeClr>
                </a:solidFill>
              </a:rPr>
              <a:t>Glass cover plate 525 </a:t>
            </a:r>
            <a:r>
              <a:rPr lang="el-GR" sz="1400" b="1" dirty="0" smtClean="0">
                <a:solidFill>
                  <a:schemeClr val="bg1">
                    <a:lumMod val="85000"/>
                  </a:schemeClr>
                </a:solidFill>
                <a:latin typeface="Calibri"/>
              </a:rPr>
              <a:t>μ</a:t>
            </a:r>
            <a:r>
              <a:rPr lang="en-GB" sz="1400" b="1" dirty="0" smtClean="0">
                <a:solidFill>
                  <a:schemeClr val="bg1">
                    <a:lumMod val="85000"/>
                  </a:schemeClr>
                </a:solidFill>
                <a:latin typeface="Calibri"/>
              </a:rPr>
              <a:t>m</a:t>
            </a:r>
            <a:endParaRPr lang="en-GB" sz="1400" b="1" dirty="0">
              <a:solidFill>
                <a:schemeClr val="bg1">
                  <a:lumMod val="85000"/>
                </a:schemeClr>
              </a:solidFill>
            </a:endParaRPr>
          </a:p>
        </p:txBody>
      </p:sp>
      <p:sp>
        <p:nvSpPr>
          <p:cNvPr id="33" name="TextBox 32"/>
          <p:cNvSpPr txBox="1"/>
          <p:nvPr/>
        </p:nvSpPr>
        <p:spPr>
          <a:xfrm>
            <a:off x="167244" y="6537419"/>
            <a:ext cx="1392945" cy="307777"/>
          </a:xfrm>
          <a:prstGeom prst="rect">
            <a:avLst/>
          </a:prstGeom>
          <a:noFill/>
        </p:spPr>
        <p:txBody>
          <a:bodyPr wrap="none" rtlCol="0">
            <a:spAutoFit/>
          </a:bodyPr>
          <a:lstStyle/>
          <a:p>
            <a:r>
              <a:rPr lang="en-GB" sz="1400" b="1" dirty="0" smtClean="0"/>
              <a:t>Distribution line</a:t>
            </a:r>
            <a:endParaRPr lang="en-GB" sz="1400" b="1" dirty="0"/>
          </a:p>
        </p:txBody>
      </p:sp>
      <p:cxnSp>
        <p:nvCxnSpPr>
          <p:cNvPr id="35" name="Straight Arrow Connector 34"/>
          <p:cNvCxnSpPr/>
          <p:nvPr/>
        </p:nvCxnSpPr>
        <p:spPr>
          <a:xfrm flipV="1">
            <a:off x="807571" y="6240056"/>
            <a:ext cx="143600" cy="4512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289099" y="6600096"/>
            <a:ext cx="1278940" cy="307777"/>
          </a:xfrm>
          <a:prstGeom prst="rect">
            <a:avLst/>
          </a:prstGeom>
          <a:noFill/>
        </p:spPr>
        <p:txBody>
          <a:bodyPr wrap="none" rtlCol="0">
            <a:spAutoFit/>
          </a:bodyPr>
          <a:lstStyle/>
          <a:p>
            <a:r>
              <a:rPr lang="en-GB" sz="1400" b="1" dirty="0" smtClean="0"/>
              <a:t>Microchannels</a:t>
            </a:r>
            <a:endParaRPr lang="en-GB" sz="1400" b="1" dirty="0"/>
          </a:p>
        </p:txBody>
      </p:sp>
      <p:cxnSp>
        <p:nvCxnSpPr>
          <p:cNvPr id="38" name="Straight Arrow Connector 37"/>
          <p:cNvCxnSpPr/>
          <p:nvPr/>
        </p:nvCxnSpPr>
        <p:spPr>
          <a:xfrm flipV="1">
            <a:off x="2843808" y="5952024"/>
            <a:ext cx="0"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1130392" y="5933272"/>
            <a:ext cx="1737463" cy="307777"/>
          </a:xfrm>
          <a:prstGeom prst="rect">
            <a:avLst/>
          </a:prstGeom>
          <a:noFill/>
        </p:spPr>
        <p:txBody>
          <a:bodyPr wrap="none" rtlCol="0">
            <a:spAutoFit/>
          </a:bodyPr>
          <a:lstStyle/>
          <a:p>
            <a:r>
              <a:rPr lang="en-GB" sz="1400" b="1" dirty="0" smtClean="0">
                <a:solidFill>
                  <a:schemeClr val="bg1">
                    <a:lumMod val="85000"/>
                  </a:schemeClr>
                </a:solidFill>
              </a:rPr>
              <a:t>Silicon wafer 380 </a:t>
            </a:r>
            <a:r>
              <a:rPr lang="el-GR" sz="1400" b="1" dirty="0" smtClean="0">
                <a:solidFill>
                  <a:schemeClr val="bg1">
                    <a:lumMod val="85000"/>
                  </a:schemeClr>
                </a:solidFill>
                <a:latin typeface="Calibri"/>
              </a:rPr>
              <a:t>μ</a:t>
            </a:r>
            <a:r>
              <a:rPr lang="en-GB" sz="1400" b="1" dirty="0" smtClean="0">
                <a:solidFill>
                  <a:schemeClr val="bg1">
                    <a:lumMod val="85000"/>
                  </a:schemeClr>
                </a:solidFill>
                <a:latin typeface="Calibri"/>
              </a:rPr>
              <a:t>m</a:t>
            </a:r>
            <a:endParaRPr lang="en-GB" sz="1400" b="1" dirty="0">
              <a:solidFill>
                <a:schemeClr val="bg1">
                  <a:lumMod val="85000"/>
                </a:schemeClr>
              </a:solidFill>
            </a:endParaRPr>
          </a:p>
        </p:txBody>
      </p:sp>
      <p:cxnSp>
        <p:nvCxnSpPr>
          <p:cNvPr id="43" name="Straight Arrow Connector 42"/>
          <p:cNvCxnSpPr/>
          <p:nvPr/>
        </p:nvCxnSpPr>
        <p:spPr>
          <a:xfrm flipH="1" flipV="1">
            <a:off x="3779912" y="5880016"/>
            <a:ext cx="576064"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4095143" y="6229642"/>
            <a:ext cx="1500411" cy="307777"/>
          </a:xfrm>
          <a:prstGeom prst="rect">
            <a:avLst/>
          </a:prstGeom>
          <a:noFill/>
        </p:spPr>
        <p:txBody>
          <a:bodyPr wrap="none" rtlCol="0">
            <a:spAutoFit/>
          </a:bodyPr>
          <a:lstStyle/>
          <a:p>
            <a:r>
              <a:rPr lang="en-GB" sz="1400" b="1" dirty="0" smtClean="0"/>
              <a:t>Bonding interface</a:t>
            </a:r>
            <a:endParaRPr lang="en-GB" sz="1400" b="1" dirty="0"/>
          </a:p>
        </p:txBody>
      </p:sp>
      <p:sp>
        <p:nvSpPr>
          <p:cNvPr id="44" name="Oval 43"/>
          <p:cNvSpPr/>
          <p:nvPr/>
        </p:nvSpPr>
        <p:spPr>
          <a:xfrm>
            <a:off x="3059832" y="3479466"/>
            <a:ext cx="148167" cy="43878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p:cNvCxnSpPr>
            <a:stCxn id="44" idx="4"/>
          </p:cNvCxnSpPr>
          <p:nvPr/>
        </p:nvCxnSpPr>
        <p:spPr>
          <a:xfrm flipH="1">
            <a:off x="2771800" y="3918254"/>
            <a:ext cx="362116" cy="11407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626261" y="4862031"/>
            <a:ext cx="1683602" cy="307777"/>
          </a:xfrm>
          <a:prstGeom prst="rect">
            <a:avLst/>
          </a:prstGeom>
          <a:noFill/>
        </p:spPr>
        <p:txBody>
          <a:bodyPr wrap="none" rtlCol="0">
            <a:spAutoFit/>
          </a:bodyPr>
          <a:lstStyle/>
          <a:p>
            <a:r>
              <a:rPr lang="en-GB" sz="1400" b="1" dirty="0" smtClean="0"/>
              <a:t>Cross sectional view</a:t>
            </a:r>
            <a:endParaRPr lang="en-GB" sz="1400" b="1" dirty="0"/>
          </a:p>
        </p:txBody>
      </p:sp>
      <p:pic>
        <p:nvPicPr>
          <p:cNvPr id="5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1254" y="4223833"/>
            <a:ext cx="2376405" cy="134999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6564" y="5667614"/>
            <a:ext cx="2199217" cy="121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2" name="Straight Arrow Connector 51"/>
          <p:cNvCxnSpPr/>
          <p:nvPr/>
        </p:nvCxnSpPr>
        <p:spPr>
          <a:xfrm>
            <a:off x="4716016" y="4301527"/>
            <a:ext cx="1905238" cy="5973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5004992" y="4633391"/>
            <a:ext cx="663643" cy="307777"/>
          </a:xfrm>
          <a:prstGeom prst="rect">
            <a:avLst/>
          </a:prstGeom>
          <a:noFill/>
        </p:spPr>
        <p:txBody>
          <a:bodyPr wrap="none" rtlCol="0">
            <a:spAutoFit/>
          </a:bodyPr>
          <a:lstStyle/>
          <a:p>
            <a:r>
              <a:rPr lang="en-GB" sz="1400" b="1" dirty="0" smtClean="0"/>
              <a:t>Bridge</a:t>
            </a:r>
            <a:endParaRPr lang="en-GB" sz="1400" b="1" dirty="0"/>
          </a:p>
        </p:txBody>
      </p:sp>
    </p:spTree>
    <p:extLst>
      <p:ext uri="{BB962C8B-B14F-4D97-AF65-F5344CB8AC3E}">
        <p14:creationId xmlns:p14="http://schemas.microsoft.com/office/powerpoint/2010/main" val="9595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r>
              <a:rPr lang="en-GB" dirty="0" smtClean="0"/>
              <a:t>New prototype</a:t>
            </a:r>
            <a:r>
              <a:rPr lang="it-IT" dirty="0" smtClean="0"/>
              <a:t>: assembly</a:t>
            </a:r>
            <a:endParaRPr lang="en-GB" dirty="0"/>
          </a:p>
        </p:txBody>
      </p:sp>
      <p:pic>
        <p:nvPicPr>
          <p:cNvPr id="3" name="Picture 6" descr="C:\Users\afrances\AppData\Local\Microsoft\Windows\Temporary Internet Files\Content.IE5\SV7BCP45\2014-02-26 17.09.32.jpg"/>
          <p:cNvPicPr>
            <a:picLocks noChangeAspect="1" noChangeArrowheads="1"/>
          </p:cNvPicPr>
          <p:nvPr/>
        </p:nvPicPr>
        <p:blipFill>
          <a:blip r:embed="rId2" cstate="print">
            <a:extLst>
              <a:ext uri="{28A0092B-C50C-407E-A947-70E740481C1C}">
                <a14:useLocalDpi xmlns:a14="http://schemas.microsoft.com/office/drawing/2010/main" val="0"/>
              </a:ext>
            </a:extLst>
          </a:blip>
          <a:srcRect t="40550" r="2220" b="39047"/>
          <a:stretch>
            <a:fillRect/>
          </a:stretch>
        </p:blipFill>
        <p:spPr bwMode="auto">
          <a:xfrm>
            <a:off x="1259632" y="1729432"/>
            <a:ext cx="595141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afrances\AppData\Local\Microsoft\Windows\Temporary Internet Files\Content.IE5\KKDKWDUU\2014-03-07 18.25.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104367"/>
            <a:ext cx="3636201" cy="2727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frances\AppData\Local\Microsoft\Windows\Temporary Internet Files\Content.IE5\KKDKWDUU\2014-02-26 17.01.2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879" b="11211"/>
          <a:stretch/>
        </p:blipFill>
        <p:spPr bwMode="auto">
          <a:xfrm>
            <a:off x="611865" y="4725093"/>
            <a:ext cx="4067944" cy="21329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1521" y="908720"/>
            <a:ext cx="8712968" cy="646331"/>
          </a:xfrm>
          <a:prstGeom prst="rect">
            <a:avLst/>
          </a:prstGeom>
          <a:noFill/>
        </p:spPr>
        <p:txBody>
          <a:bodyPr wrap="square" rtlCol="0">
            <a:spAutoFit/>
          </a:bodyPr>
          <a:lstStyle/>
          <a:p>
            <a:r>
              <a:rPr lang="it-IT" dirty="0" smtClean="0"/>
              <a:t>The test section is equipped with 4.5 100 </a:t>
            </a:r>
            <a:r>
              <a:rPr lang="el-GR" dirty="0" smtClean="0">
                <a:latin typeface="Calibri"/>
              </a:rPr>
              <a:t>μ</a:t>
            </a:r>
            <a:r>
              <a:rPr lang="it-IT" dirty="0" smtClean="0">
                <a:latin typeface="Calibri"/>
              </a:rPr>
              <a:t>m thick silicon dummy chips with 20/200 nm Ti/Pt thin films for simulating the thermo-mechanical behavior of the ITS MAPS.</a:t>
            </a:r>
            <a:endParaRPr lang="en-GB" dirty="0"/>
          </a:p>
        </p:txBody>
      </p:sp>
      <p:sp>
        <p:nvSpPr>
          <p:cNvPr id="9" name="TextBox 8"/>
          <p:cNvSpPr txBox="1"/>
          <p:nvPr/>
        </p:nvSpPr>
        <p:spPr>
          <a:xfrm>
            <a:off x="251522" y="3212976"/>
            <a:ext cx="8820776" cy="923330"/>
          </a:xfrm>
          <a:prstGeom prst="rect">
            <a:avLst/>
          </a:prstGeom>
          <a:noFill/>
        </p:spPr>
        <p:txBody>
          <a:bodyPr wrap="square" rtlCol="0">
            <a:spAutoFit/>
          </a:bodyPr>
          <a:lstStyle/>
          <a:p>
            <a:r>
              <a:rPr lang="it-IT" dirty="0" smtClean="0"/>
              <a:t>After the installation of I/O fluidic connector, the prototype was installed in the DSF facility with an IR camera on top for thermal measurements and a microscope below for two-phase flow visualization.</a:t>
            </a:r>
            <a:endParaRPr lang="en-GB" dirty="0"/>
          </a:p>
        </p:txBody>
      </p:sp>
    </p:spTree>
    <p:extLst>
      <p:ext uri="{BB962C8B-B14F-4D97-AF65-F5344CB8AC3E}">
        <p14:creationId xmlns:p14="http://schemas.microsoft.com/office/powerpoint/2010/main" val="299856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8229600" cy="778098"/>
          </a:xfrm>
        </p:spPr>
        <p:txBody>
          <a:bodyPr/>
          <a:lstStyle/>
          <a:p>
            <a:r>
              <a:rPr lang="en-GB" dirty="0" smtClean="0"/>
              <a:t>Single-phase pressure drops</a:t>
            </a:r>
            <a:endParaRPr lang="en-GB" dirty="0"/>
          </a:p>
        </p:txBody>
      </p:sp>
      <p:sp>
        <p:nvSpPr>
          <p:cNvPr id="3" name="TextBox 2"/>
          <p:cNvSpPr txBox="1"/>
          <p:nvPr/>
        </p:nvSpPr>
        <p:spPr>
          <a:xfrm>
            <a:off x="251520" y="1052736"/>
            <a:ext cx="7042890" cy="369332"/>
          </a:xfrm>
          <a:prstGeom prst="rect">
            <a:avLst/>
          </a:prstGeom>
          <a:noFill/>
        </p:spPr>
        <p:txBody>
          <a:bodyPr wrap="none" rtlCol="0">
            <a:spAutoFit/>
          </a:bodyPr>
          <a:lstStyle/>
          <a:p>
            <a:r>
              <a:rPr lang="en-GB" dirty="0" smtClean="0"/>
              <a:t>Liquid flow single-phase tests were performed prior the flow boiling tests.</a:t>
            </a:r>
            <a:endParaRPr lang="en-GB"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53" y="1916832"/>
            <a:ext cx="3665461" cy="2904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489" y="1380496"/>
            <a:ext cx="2868712" cy="371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0" y="5103674"/>
            <a:ext cx="4536504" cy="1754326"/>
          </a:xfrm>
          <a:prstGeom prst="rect">
            <a:avLst/>
          </a:prstGeom>
          <a:noFill/>
        </p:spPr>
        <p:txBody>
          <a:bodyPr wrap="square" rtlCol="0">
            <a:spAutoFit/>
          </a:bodyPr>
          <a:lstStyle/>
          <a:p>
            <a:r>
              <a:rPr lang="it-IT" dirty="0" smtClean="0"/>
              <a:t>Contraction and expansion coefficients selected from Kays and London (1984) according to the exact flow areas.</a:t>
            </a:r>
          </a:p>
          <a:p>
            <a:endParaRPr lang="it-IT" dirty="0"/>
          </a:p>
          <a:p>
            <a:r>
              <a:rPr lang="it-IT" dirty="0" smtClean="0"/>
              <a:t>90° bend coefficient K90=1.2 as suggested by Phillips for microscale flows.</a:t>
            </a:r>
            <a:endParaRPr lang="en-GB" dirty="0"/>
          </a:p>
        </p:txBody>
      </p:sp>
      <p:cxnSp>
        <p:nvCxnSpPr>
          <p:cNvPr id="10" name="Straight Arrow Connector 9"/>
          <p:cNvCxnSpPr/>
          <p:nvPr/>
        </p:nvCxnSpPr>
        <p:spPr>
          <a:xfrm flipH="1">
            <a:off x="2915816" y="2276872"/>
            <a:ext cx="936104"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286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22114"/>
          </a:xfrm>
        </p:spPr>
        <p:txBody>
          <a:bodyPr/>
          <a:lstStyle/>
          <a:p>
            <a:r>
              <a:rPr lang="en-GB" dirty="0" smtClean="0"/>
              <a:t>Single-phase heat transfer</a:t>
            </a:r>
            <a:endParaRPr lang="en-GB" dirty="0"/>
          </a:p>
        </p:txBody>
      </p:sp>
      <p:pic>
        <p:nvPicPr>
          <p:cNvPr id="2050" name="Picture 2" descr="SinglePhaseLongitudProfi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16" y="3212976"/>
            <a:ext cx="4494042" cy="351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1" y="980728"/>
            <a:ext cx="4716016" cy="20584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0834" y="980728"/>
            <a:ext cx="3414037" cy="26642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ern.ch\dfs\Users\a\afrances\Desktop\Conferences\MNF2014\Mesh.jpg"/>
          <p:cNvPicPr>
            <a:picLocks noChangeAspect="1" noChangeArrowheads="1"/>
          </p:cNvPicPr>
          <p:nvPr/>
        </p:nvPicPr>
        <p:blipFill rotWithShape="1">
          <a:blip r:embed="rId5">
            <a:extLst>
              <a:ext uri="{28A0092B-C50C-407E-A947-70E740481C1C}">
                <a14:useLocalDpi xmlns:a14="http://schemas.microsoft.com/office/drawing/2010/main" val="0"/>
              </a:ext>
            </a:extLst>
          </a:blip>
          <a:srcRect l="15234" t="35638" r="13925" b="46293"/>
          <a:stretch/>
        </p:blipFill>
        <p:spPr bwMode="auto">
          <a:xfrm>
            <a:off x="4645999" y="4293096"/>
            <a:ext cx="4498001" cy="8604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4583258" y="6094890"/>
            <a:ext cx="4692310" cy="646331"/>
          </a:xfrm>
          <a:prstGeom prst="rect">
            <a:avLst/>
          </a:prstGeom>
          <a:noFill/>
        </p:spPr>
        <p:txBody>
          <a:bodyPr wrap="none" rtlCol="0">
            <a:spAutoFit/>
          </a:bodyPr>
          <a:lstStyle/>
          <a:p>
            <a:r>
              <a:rPr lang="en-GB" dirty="0" smtClean="0"/>
              <a:t>Test performed at q=0.1 W/cm2 and </a:t>
            </a:r>
            <a:r>
              <a:rPr lang="en-GB" dirty="0" smtClean="0">
                <a:latin typeface="Calibri"/>
              </a:rPr>
              <a:t>ṁ=0.4 g/s</a:t>
            </a:r>
          </a:p>
          <a:p>
            <a:r>
              <a:rPr lang="en-GB" dirty="0" smtClean="0">
                <a:latin typeface="Calibri"/>
              </a:rPr>
              <a:t>Tin=17 C.</a:t>
            </a:r>
            <a:endParaRPr lang="en-GB" dirty="0"/>
          </a:p>
        </p:txBody>
      </p:sp>
      <p:cxnSp>
        <p:nvCxnSpPr>
          <p:cNvPr id="8" name="Straight Connector 7"/>
          <p:cNvCxnSpPr/>
          <p:nvPr/>
        </p:nvCxnSpPr>
        <p:spPr>
          <a:xfrm>
            <a:off x="1619672" y="1916832"/>
            <a:ext cx="0" cy="50405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619672" y="2168860"/>
            <a:ext cx="3301162" cy="3240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6659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22114"/>
          </a:xfrm>
        </p:spPr>
        <p:txBody>
          <a:bodyPr/>
          <a:lstStyle/>
          <a:p>
            <a:r>
              <a:rPr lang="en-GB" dirty="0" smtClean="0"/>
              <a:t>Flow boiling tests</a:t>
            </a:r>
            <a:endParaRPr lang="en-GB"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052736"/>
            <a:ext cx="4320481" cy="1846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8" y="2837092"/>
            <a:ext cx="4320482" cy="33740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4346" y="3140968"/>
            <a:ext cx="4104456" cy="25234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2036" y="6220662"/>
            <a:ext cx="4692310" cy="646331"/>
          </a:xfrm>
          <a:prstGeom prst="rect">
            <a:avLst/>
          </a:prstGeom>
          <a:noFill/>
        </p:spPr>
        <p:txBody>
          <a:bodyPr wrap="none" rtlCol="0">
            <a:spAutoFit/>
          </a:bodyPr>
          <a:lstStyle/>
          <a:p>
            <a:r>
              <a:rPr lang="en-GB" dirty="0" smtClean="0"/>
              <a:t>Test performed at q=0.1 W/cm2 and </a:t>
            </a:r>
            <a:r>
              <a:rPr lang="en-GB" dirty="0" smtClean="0">
                <a:latin typeface="Calibri"/>
              </a:rPr>
              <a:t>ṁ=0.05 g/s</a:t>
            </a:r>
          </a:p>
          <a:p>
            <a:r>
              <a:rPr lang="en-GB" dirty="0" smtClean="0">
                <a:latin typeface="Calibri"/>
              </a:rPr>
              <a:t>Tin=23 C</a:t>
            </a:r>
            <a:endParaRPr lang="en-GB" dirty="0"/>
          </a:p>
        </p:txBody>
      </p:sp>
      <p:sp>
        <p:nvSpPr>
          <p:cNvPr id="7" name="TextBox 6"/>
          <p:cNvSpPr txBox="1"/>
          <p:nvPr/>
        </p:nvSpPr>
        <p:spPr>
          <a:xfrm>
            <a:off x="4944346" y="2216812"/>
            <a:ext cx="4104456" cy="923330"/>
          </a:xfrm>
          <a:prstGeom prst="rect">
            <a:avLst/>
          </a:prstGeom>
          <a:noFill/>
        </p:spPr>
        <p:txBody>
          <a:bodyPr wrap="square" rtlCol="0">
            <a:spAutoFit/>
          </a:bodyPr>
          <a:lstStyle/>
          <a:p>
            <a:r>
              <a:rPr lang="en-GB" dirty="0" smtClean="0"/>
              <a:t>Chip surface temperature oscillation recorded by the IR camera during two-phase flow</a:t>
            </a:r>
            <a:endParaRPr lang="en-GB" dirty="0"/>
          </a:p>
        </p:txBody>
      </p:sp>
    </p:spTree>
    <p:extLst>
      <p:ext uri="{BB962C8B-B14F-4D97-AF65-F5344CB8AC3E}">
        <p14:creationId xmlns:p14="http://schemas.microsoft.com/office/powerpoint/2010/main" val="237869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8229600" cy="778098"/>
          </a:xfrm>
        </p:spPr>
        <p:txBody>
          <a:bodyPr>
            <a:normAutofit/>
          </a:bodyPr>
          <a:lstStyle/>
          <a:p>
            <a:r>
              <a:rPr lang="it-IT" dirty="0" smtClean="0"/>
              <a:t>Integration tests</a:t>
            </a:r>
            <a:endParaRPr lang="en-GB" dirty="0"/>
          </a:p>
        </p:txBody>
      </p:sp>
      <p:sp>
        <p:nvSpPr>
          <p:cNvPr id="3" name="TextBox 2"/>
          <p:cNvSpPr txBox="1"/>
          <p:nvPr/>
        </p:nvSpPr>
        <p:spPr>
          <a:xfrm>
            <a:off x="251520" y="1052736"/>
            <a:ext cx="8640960" cy="923330"/>
          </a:xfrm>
          <a:prstGeom prst="rect">
            <a:avLst/>
          </a:prstGeom>
          <a:noFill/>
        </p:spPr>
        <p:txBody>
          <a:bodyPr wrap="square" rtlCol="0">
            <a:spAutoFit/>
          </a:bodyPr>
          <a:lstStyle/>
          <a:p>
            <a:r>
              <a:rPr lang="it-IT" dirty="0" smtClean="0"/>
              <a:t>Studies for the integration of the silicon frames into the carbon fiber structure for the realization of the IB are ongoing. First winding test completed successfully and the first stave has been produced.</a:t>
            </a:r>
            <a:endParaRPr lang="en-GB"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348880"/>
            <a:ext cx="3426768" cy="260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8789" y="2882885"/>
            <a:ext cx="4335662" cy="153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5517232"/>
            <a:ext cx="7555273" cy="369332"/>
          </a:xfrm>
          <a:prstGeom prst="rect">
            <a:avLst/>
          </a:prstGeom>
          <a:noFill/>
        </p:spPr>
        <p:txBody>
          <a:bodyPr wrap="none" rtlCol="0">
            <a:spAutoFit/>
          </a:bodyPr>
          <a:lstStyle/>
          <a:p>
            <a:r>
              <a:rPr lang="it-IT" dirty="0" smtClean="0"/>
              <a:t>Fabrication of silicon prototypes for further integration tests is ongoing at CMi.</a:t>
            </a:r>
            <a:endParaRPr lang="en-GB" dirty="0"/>
          </a:p>
        </p:txBody>
      </p:sp>
    </p:spTree>
    <p:extLst>
      <p:ext uri="{BB962C8B-B14F-4D97-AF65-F5344CB8AC3E}">
        <p14:creationId xmlns:p14="http://schemas.microsoft.com/office/powerpoint/2010/main" val="236011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922114"/>
          </a:xfrm>
        </p:spPr>
        <p:txBody>
          <a:bodyPr/>
          <a:lstStyle/>
          <a:p>
            <a:r>
              <a:rPr lang="en-GB" dirty="0" smtClean="0"/>
              <a:t>Silicon dummy chips</a:t>
            </a:r>
            <a:endParaRPr lang="en-GB" dirty="0"/>
          </a:p>
        </p:txBody>
      </p:sp>
      <p:sp>
        <p:nvSpPr>
          <p:cNvPr id="3" name="TextBox 2"/>
          <p:cNvSpPr txBox="1"/>
          <p:nvPr/>
        </p:nvSpPr>
        <p:spPr>
          <a:xfrm>
            <a:off x="179512" y="836712"/>
            <a:ext cx="8640960" cy="923330"/>
          </a:xfrm>
          <a:prstGeom prst="rect">
            <a:avLst/>
          </a:prstGeom>
          <a:noFill/>
        </p:spPr>
        <p:txBody>
          <a:bodyPr wrap="square" rtlCol="0">
            <a:spAutoFit/>
          </a:bodyPr>
          <a:lstStyle/>
          <a:p>
            <a:r>
              <a:rPr lang="en-GB" u="sng" dirty="0" smtClean="0"/>
              <a:t>Uniform power dissipation chips</a:t>
            </a:r>
          </a:p>
          <a:p>
            <a:r>
              <a:rPr lang="en-GB" dirty="0" smtClean="0"/>
              <a:t>Fabrication of 50 </a:t>
            </a:r>
            <a:r>
              <a:rPr lang="el-GR" dirty="0" smtClean="0">
                <a:latin typeface="Calibri"/>
              </a:rPr>
              <a:t>μ</a:t>
            </a:r>
            <a:r>
              <a:rPr lang="it-IT" dirty="0" smtClean="0">
                <a:latin typeface="Calibri"/>
              </a:rPr>
              <a:t>m thick silicon dummy chips with 20/200 nm Ti/Pt films for cooling and integration tests.</a:t>
            </a:r>
            <a:endParaRPr lang="en-GB" dirty="0" smtClean="0"/>
          </a:p>
        </p:txBody>
      </p:sp>
      <p:sp>
        <p:nvSpPr>
          <p:cNvPr id="4" name="Rectangle 3"/>
          <p:cNvSpPr/>
          <p:nvPr/>
        </p:nvSpPr>
        <p:spPr>
          <a:xfrm>
            <a:off x="6660232" y="2636912"/>
            <a:ext cx="2376264" cy="11521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5" name="Rectangle 4"/>
          <p:cNvSpPr/>
          <p:nvPr/>
        </p:nvSpPr>
        <p:spPr>
          <a:xfrm>
            <a:off x="6660232" y="2636912"/>
            <a:ext cx="23762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660232" y="2852936"/>
            <a:ext cx="237626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114890" y="2506363"/>
            <a:ext cx="545342" cy="276999"/>
          </a:xfrm>
          <a:prstGeom prst="rect">
            <a:avLst/>
          </a:prstGeom>
          <a:noFill/>
        </p:spPr>
        <p:txBody>
          <a:bodyPr wrap="none" rtlCol="0">
            <a:spAutoFit/>
          </a:bodyPr>
          <a:lstStyle/>
          <a:p>
            <a:r>
              <a:rPr lang="en-GB" sz="1200" dirty="0" smtClean="0"/>
              <a:t>2 mm</a:t>
            </a:r>
            <a:endParaRPr lang="en-GB" sz="1200" dirty="0"/>
          </a:p>
        </p:txBody>
      </p:sp>
      <p:sp>
        <p:nvSpPr>
          <p:cNvPr id="8" name="TextBox 7"/>
          <p:cNvSpPr txBox="1"/>
          <p:nvPr/>
        </p:nvSpPr>
        <p:spPr>
          <a:xfrm>
            <a:off x="6012160" y="2708920"/>
            <a:ext cx="662361" cy="276999"/>
          </a:xfrm>
          <a:prstGeom prst="rect">
            <a:avLst/>
          </a:prstGeom>
          <a:noFill/>
        </p:spPr>
        <p:txBody>
          <a:bodyPr wrap="none" rtlCol="0">
            <a:spAutoFit/>
          </a:bodyPr>
          <a:lstStyle/>
          <a:p>
            <a:r>
              <a:rPr lang="en-GB" sz="1200" dirty="0" smtClean="0"/>
              <a:t>0.5 mm</a:t>
            </a:r>
            <a:endParaRPr lang="en-GB" sz="1200" dirty="0"/>
          </a:p>
        </p:txBody>
      </p:sp>
      <p:sp>
        <p:nvSpPr>
          <p:cNvPr id="9" name="TextBox 8"/>
          <p:cNvSpPr txBox="1"/>
          <p:nvPr/>
        </p:nvSpPr>
        <p:spPr>
          <a:xfrm>
            <a:off x="7483042" y="2287905"/>
            <a:ext cx="623889" cy="276999"/>
          </a:xfrm>
          <a:prstGeom prst="rect">
            <a:avLst/>
          </a:prstGeom>
          <a:noFill/>
        </p:spPr>
        <p:txBody>
          <a:bodyPr wrap="none" rtlCol="0">
            <a:spAutoFit/>
          </a:bodyPr>
          <a:lstStyle/>
          <a:p>
            <a:r>
              <a:rPr lang="en-GB" sz="1200" dirty="0" smtClean="0"/>
              <a:t>30 mm</a:t>
            </a:r>
            <a:endParaRPr lang="en-GB" sz="1200" dirty="0"/>
          </a:p>
        </p:txBody>
      </p:sp>
      <p:sp>
        <p:nvSpPr>
          <p:cNvPr id="10" name="Rectangle 9"/>
          <p:cNvSpPr/>
          <p:nvPr/>
        </p:nvSpPr>
        <p:spPr>
          <a:xfrm>
            <a:off x="323528" y="4113076"/>
            <a:ext cx="2448272"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1" name="Rectangle 10"/>
          <p:cNvSpPr/>
          <p:nvPr/>
        </p:nvSpPr>
        <p:spPr>
          <a:xfrm>
            <a:off x="323528" y="4035551"/>
            <a:ext cx="2448272" cy="7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059831" y="4005934"/>
            <a:ext cx="2056973" cy="646331"/>
          </a:xfrm>
          <a:prstGeom prst="rect">
            <a:avLst/>
          </a:prstGeom>
          <a:noFill/>
        </p:spPr>
        <p:txBody>
          <a:bodyPr wrap="none" rtlCol="0">
            <a:spAutoFit/>
          </a:bodyPr>
          <a:lstStyle/>
          <a:p>
            <a:r>
              <a:rPr lang="en-GB" dirty="0" smtClean="0"/>
              <a:t>Thin film deposition</a:t>
            </a:r>
          </a:p>
          <a:p>
            <a:r>
              <a:rPr lang="en-GB" dirty="0" smtClean="0"/>
              <a:t>(sputtering)</a:t>
            </a:r>
            <a:endParaRPr lang="en-GB" dirty="0"/>
          </a:p>
        </p:txBody>
      </p:sp>
      <p:sp>
        <p:nvSpPr>
          <p:cNvPr id="13" name="Rectangle 12"/>
          <p:cNvSpPr/>
          <p:nvPr/>
        </p:nvSpPr>
        <p:spPr>
          <a:xfrm>
            <a:off x="323528" y="5049180"/>
            <a:ext cx="2448272"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4" name="Rectangle 13"/>
          <p:cNvSpPr/>
          <p:nvPr/>
        </p:nvSpPr>
        <p:spPr>
          <a:xfrm>
            <a:off x="323528" y="4971655"/>
            <a:ext cx="2448272" cy="7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23528" y="4809055"/>
            <a:ext cx="1728192" cy="162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Rectangle 15"/>
          <p:cNvSpPr/>
          <p:nvPr/>
        </p:nvSpPr>
        <p:spPr>
          <a:xfrm>
            <a:off x="2206824" y="4809055"/>
            <a:ext cx="564976" cy="162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TextBox 16"/>
          <p:cNvSpPr txBox="1"/>
          <p:nvPr/>
        </p:nvSpPr>
        <p:spPr>
          <a:xfrm>
            <a:off x="3090865" y="4890355"/>
            <a:ext cx="1808444" cy="369332"/>
          </a:xfrm>
          <a:prstGeom prst="rect">
            <a:avLst/>
          </a:prstGeom>
          <a:noFill/>
        </p:spPr>
        <p:txBody>
          <a:bodyPr wrap="none" rtlCol="0">
            <a:spAutoFit/>
          </a:bodyPr>
          <a:lstStyle/>
          <a:p>
            <a:r>
              <a:rPr lang="en-GB" dirty="0" smtClean="0"/>
              <a:t>Photolithography</a:t>
            </a:r>
            <a:endParaRPr lang="en-GB" dirty="0"/>
          </a:p>
        </p:txBody>
      </p:sp>
      <p:sp>
        <p:nvSpPr>
          <p:cNvPr id="18" name="Rectangle 17"/>
          <p:cNvSpPr/>
          <p:nvPr/>
        </p:nvSpPr>
        <p:spPr>
          <a:xfrm>
            <a:off x="323528" y="6165304"/>
            <a:ext cx="2448272"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9" name="Rectangle 18"/>
          <p:cNvSpPr/>
          <p:nvPr/>
        </p:nvSpPr>
        <p:spPr>
          <a:xfrm>
            <a:off x="323528" y="6087779"/>
            <a:ext cx="2448272" cy="7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23528" y="5925179"/>
            <a:ext cx="1728192" cy="162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Rectangle 20"/>
          <p:cNvSpPr/>
          <p:nvPr/>
        </p:nvSpPr>
        <p:spPr>
          <a:xfrm>
            <a:off x="2206824" y="5925179"/>
            <a:ext cx="564976" cy="162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Rectangle 21"/>
          <p:cNvSpPr/>
          <p:nvPr/>
        </p:nvSpPr>
        <p:spPr>
          <a:xfrm>
            <a:off x="2051720" y="5913276"/>
            <a:ext cx="155104" cy="252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3059832" y="6011996"/>
            <a:ext cx="1596078" cy="369332"/>
          </a:xfrm>
          <a:prstGeom prst="rect">
            <a:avLst/>
          </a:prstGeom>
          <a:noFill/>
        </p:spPr>
        <p:txBody>
          <a:bodyPr wrap="none" rtlCol="0">
            <a:spAutoFit/>
          </a:bodyPr>
          <a:lstStyle/>
          <a:p>
            <a:r>
              <a:rPr lang="en-GB" dirty="0" smtClean="0"/>
              <a:t>Plasma etching</a:t>
            </a:r>
            <a:endParaRPr lang="en-GB" dirty="0"/>
          </a:p>
        </p:txBody>
      </p:sp>
      <p:sp>
        <p:nvSpPr>
          <p:cNvPr id="24" name="Rectangle 23"/>
          <p:cNvSpPr/>
          <p:nvPr/>
        </p:nvSpPr>
        <p:spPr>
          <a:xfrm>
            <a:off x="5292080" y="4376136"/>
            <a:ext cx="2448272" cy="49302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5" name="Rectangle 24"/>
          <p:cNvSpPr/>
          <p:nvPr/>
        </p:nvSpPr>
        <p:spPr>
          <a:xfrm>
            <a:off x="5292080" y="4298612"/>
            <a:ext cx="2448272" cy="7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020272" y="4124109"/>
            <a:ext cx="155104" cy="252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7884368" y="4376137"/>
            <a:ext cx="1440160" cy="369332"/>
          </a:xfrm>
          <a:prstGeom prst="rect">
            <a:avLst/>
          </a:prstGeom>
          <a:noFill/>
        </p:spPr>
        <p:txBody>
          <a:bodyPr wrap="square" rtlCol="0">
            <a:spAutoFit/>
          </a:bodyPr>
          <a:lstStyle/>
          <a:p>
            <a:r>
              <a:rPr lang="en-GB" dirty="0" smtClean="0"/>
              <a:t>PR stripping</a:t>
            </a:r>
            <a:endParaRPr lang="en-GB" dirty="0"/>
          </a:p>
        </p:txBody>
      </p:sp>
      <p:sp>
        <p:nvSpPr>
          <p:cNvPr id="30" name="Rectangle 29"/>
          <p:cNvSpPr/>
          <p:nvPr/>
        </p:nvSpPr>
        <p:spPr>
          <a:xfrm>
            <a:off x="5292080" y="5265203"/>
            <a:ext cx="2448272" cy="49302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1" name="Rectangle 30"/>
          <p:cNvSpPr/>
          <p:nvPr/>
        </p:nvSpPr>
        <p:spPr>
          <a:xfrm>
            <a:off x="5292080" y="5187679"/>
            <a:ext cx="2448272" cy="7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7020272" y="5013176"/>
            <a:ext cx="155104" cy="252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7884368" y="5229200"/>
            <a:ext cx="1440160" cy="369332"/>
          </a:xfrm>
          <a:prstGeom prst="rect">
            <a:avLst/>
          </a:prstGeom>
          <a:noFill/>
        </p:spPr>
        <p:txBody>
          <a:bodyPr wrap="square" rtlCol="0">
            <a:spAutoFit/>
          </a:bodyPr>
          <a:lstStyle/>
          <a:p>
            <a:r>
              <a:rPr lang="en-GB" dirty="0" smtClean="0"/>
              <a:t>dicing</a:t>
            </a:r>
            <a:endParaRPr lang="en-GB" dirty="0"/>
          </a:p>
        </p:txBody>
      </p:sp>
      <p:sp>
        <p:nvSpPr>
          <p:cNvPr id="34" name="Rectangle 33"/>
          <p:cNvSpPr/>
          <p:nvPr/>
        </p:nvSpPr>
        <p:spPr>
          <a:xfrm>
            <a:off x="5292080" y="6176337"/>
            <a:ext cx="2448272" cy="2465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5" name="Rectangle 34"/>
          <p:cNvSpPr/>
          <p:nvPr/>
        </p:nvSpPr>
        <p:spPr>
          <a:xfrm>
            <a:off x="5292080" y="6098813"/>
            <a:ext cx="2448272" cy="7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7020272" y="5924310"/>
            <a:ext cx="155104" cy="252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7884368" y="6043421"/>
            <a:ext cx="1440160" cy="369332"/>
          </a:xfrm>
          <a:prstGeom prst="rect">
            <a:avLst/>
          </a:prstGeom>
          <a:noFill/>
        </p:spPr>
        <p:txBody>
          <a:bodyPr wrap="square" rtlCol="0">
            <a:spAutoFit/>
          </a:bodyPr>
          <a:lstStyle/>
          <a:p>
            <a:r>
              <a:rPr lang="en-GB" dirty="0" smtClean="0"/>
              <a:t>thinning</a:t>
            </a:r>
            <a:endParaRPr lang="en-GB" dirty="0"/>
          </a:p>
        </p:txBody>
      </p:sp>
      <p:sp>
        <p:nvSpPr>
          <p:cNvPr id="26" name="TextBox 25"/>
          <p:cNvSpPr txBox="1"/>
          <p:nvPr/>
        </p:nvSpPr>
        <p:spPr>
          <a:xfrm>
            <a:off x="179512" y="2060848"/>
            <a:ext cx="5688632" cy="1477328"/>
          </a:xfrm>
          <a:prstGeom prst="rect">
            <a:avLst/>
          </a:prstGeom>
          <a:noFill/>
        </p:spPr>
        <p:txBody>
          <a:bodyPr wrap="square" rtlCol="0">
            <a:spAutoFit/>
          </a:bodyPr>
          <a:lstStyle/>
          <a:p>
            <a:r>
              <a:rPr lang="en-GB" u="sng" dirty="0" smtClean="0"/>
              <a:t>Non-uniform dissipation chips</a:t>
            </a:r>
          </a:p>
          <a:p>
            <a:r>
              <a:rPr lang="en-GB" dirty="0" smtClean="0"/>
              <a:t>Studies ongoing for the fabrication of silicon dummy chips with non uniform power dissipation trying to reproduce the dissipation map of the real chip.</a:t>
            </a:r>
          </a:p>
          <a:p>
            <a:endParaRPr lang="en-GB" dirty="0"/>
          </a:p>
        </p:txBody>
      </p:sp>
      <p:sp>
        <p:nvSpPr>
          <p:cNvPr id="27" name="TextBox 26"/>
          <p:cNvSpPr txBox="1"/>
          <p:nvPr/>
        </p:nvSpPr>
        <p:spPr>
          <a:xfrm>
            <a:off x="5583751" y="3419708"/>
            <a:ext cx="1062278" cy="369332"/>
          </a:xfrm>
          <a:prstGeom prst="rect">
            <a:avLst/>
          </a:prstGeom>
          <a:noFill/>
        </p:spPr>
        <p:txBody>
          <a:bodyPr wrap="none" rtlCol="0">
            <a:spAutoFit/>
          </a:bodyPr>
          <a:lstStyle/>
          <a:p>
            <a:r>
              <a:rPr lang="it-IT" dirty="0" smtClean="0"/>
              <a:t>Top view </a:t>
            </a:r>
            <a:endParaRPr lang="en-GB" dirty="0"/>
          </a:p>
        </p:txBody>
      </p:sp>
    </p:spTree>
    <p:extLst>
      <p:ext uri="{BB962C8B-B14F-4D97-AF65-F5344CB8AC3E}">
        <p14:creationId xmlns:p14="http://schemas.microsoft.com/office/powerpoint/2010/main" val="60725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8229600" cy="850106"/>
          </a:xfrm>
        </p:spPr>
        <p:txBody>
          <a:bodyPr>
            <a:normAutofit/>
          </a:bodyPr>
          <a:lstStyle/>
          <a:p>
            <a:r>
              <a:rPr lang="it-IT" dirty="0" smtClean="0"/>
              <a:t>Fabrication @ TMEC</a:t>
            </a:r>
            <a:endParaRPr lang="en-GB" dirty="0"/>
          </a:p>
        </p:txBody>
      </p:sp>
      <p:sp>
        <p:nvSpPr>
          <p:cNvPr id="3" name="TextBox 2"/>
          <p:cNvSpPr txBox="1"/>
          <p:nvPr/>
        </p:nvSpPr>
        <p:spPr>
          <a:xfrm>
            <a:off x="251521" y="1124744"/>
            <a:ext cx="8496944" cy="2031325"/>
          </a:xfrm>
          <a:prstGeom prst="rect">
            <a:avLst/>
          </a:prstGeom>
          <a:noFill/>
        </p:spPr>
        <p:txBody>
          <a:bodyPr wrap="square" rtlCol="0">
            <a:spAutoFit/>
          </a:bodyPr>
          <a:lstStyle/>
          <a:p>
            <a:r>
              <a:rPr lang="it-IT" dirty="0" smtClean="0"/>
              <a:t>The second fabrication run on 6ˮ</a:t>
            </a:r>
            <a:r>
              <a:rPr lang="it-IT" dirty="0" smtClean="0">
                <a:latin typeface="Calibri"/>
              </a:rPr>
              <a:t> wafers performed at the Thai MicroElectronic Center in Bangkok (Thailand) ended with only one wafer successfully completed. This wafer was sent to CERN this Tuesday and should arrive next week.</a:t>
            </a:r>
          </a:p>
          <a:p>
            <a:endParaRPr lang="it-IT" dirty="0">
              <a:latin typeface="Calibri"/>
            </a:endParaRPr>
          </a:p>
          <a:p>
            <a:r>
              <a:rPr lang="it-IT" dirty="0" smtClean="0">
                <a:latin typeface="Calibri"/>
              </a:rPr>
              <a:t>After dicing and post processing, the prototype will be assembled and tested.</a:t>
            </a:r>
          </a:p>
          <a:p>
            <a:endParaRPr lang="it-IT" dirty="0">
              <a:latin typeface="Calibri"/>
            </a:endParaRPr>
          </a:p>
          <a:p>
            <a:r>
              <a:rPr lang="it-IT" dirty="0" smtClean="0">
                <a:latin typeface="Calibri"/>
              </a:rPr>
              <a:t>Discussions for a third fabrication run are ongoing: last details will be finalized next week. </a:t>
            </a:r>
            <a:endParaRPr lang="en-GB"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3467" y="3501008"/>
            <a:ext cx="5373051" cy="1867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89494" y="4990796"/>
            <a:ext cx="3647002" cy="923330"/>
          </a:xfrm>
          <a:prstGeom prst="rect">
            <a:avLst/>
          </a:prstGeom>
          <a:noFill/>
        </p:spPr>
        <p:txBody>
          <a:bodyPr wrap="square" rtlCol="0">
            <a:spAutoFit/>
          </a:bodyPr>
          <a:lstStyle/>
          <a:p>
            <a:r>
              <a:rPr lang="it-IT" dirty="0" smtClean="0"/>
              <a:t>Full silicon frame (Si-Si direct bonding) with optimized thickness for material budget minimization.</a:t>
            </a:r>
            <a:endParaRPr lang="en-GB" dirty="0"/>
          </a:p>
        </p:txBody>
      </p:sp>
    </p:spTree>
    <p:extLst>
      <p:ext uri="{BB962C8B-B14F-4D97-AF65-F5344CB8AC3E}">
        <p14:creationId xmlns:p14="http://schemas.microsoft.com/office/powerpoint/2010/main" val="1965187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486</Words>
  <Application>Microsoft Office PowerPoint</Application>
  <PresentationFormat>On-screen Show (4:3)</PresentationFormat>
  <Paragraphs>62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ALICE PD group meeting 06.06.14</vt:lpstr>
      <vt:lpstr>New prototype: fabrication</vt:lpstr>
      <vt:lpstr>New prototype: assembly</vt:lpstr>
      <vt:lpstr>Single-phase pressure drops</vt:lpstr>
      <vt:lpstr>Single-phase heat transfer</vt:lpstr>
      <vt:lpstr>Flow boiling tests</vt:lpstr>
      <vt:lpstr>Integration tests</vt:lpstr>
      <vt:lpstr>Silicon dummy chips</vt:lpstr>
      <vt:lpstr>Fabrication @ TMEC</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Francescon</dc:creator>
  <cp:lastModifiedBy>Andrea Francescon</cp:lastModifiedBy>
  <cp:revision>11</cp:revision>
  <dcterms:created xsi:type="dcterms:W3CDTF">2014-06-06T07:57:33Z</dcterms:created>
  <dcterms:modified xsi:type="dcterms:W3CDTF">2014-06-06T10:25:39Z</dcterms:modified>
</cp:coreProperties>
</file>