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3" r:id="rId1"/>
  </p:sldMasterIdLst>
  <p:sldIdLst>
    <p:sldId id="256" r:id="rId2"/>
    <p:sldId id="354" r:id="rId3"/>
    <p:sldId id="353" r:id="rId4"/>
    <p:sldId id="259" r:id="rId5"/>
    <p:sldId id="262" r:id="rId6"/>
    <p:sldId id="336" r:id="rId7"/>
    <p:sldId id="355" r:id="rId8"/>
    <p:sldId id="338" r:id="rId9"/>
    <p:sldId id="273" r:id="rId10"/>
    <p:sldId id="280" r:id="rId11"/>
    <p:sldId id="308" r:id="rId12"/>
    <p:sldId id="275" r:id="rId13"/>
    <p:sldId id="340" r:id="rId14"/>
    <p:sldId id="283" r:id="rId15"/>
    <p:sldId id="344" r:id="rId16"/>
    <p:sldId id="287" r:id="rId17"/>
    <p:sldId id="332" r:id="rId18"/>
    <p:sldId id="333" r:id="rId19"/>
    <p:sldId id="356" r:id="rId20"/>
    <p:sldId id="358" r:id="rId21"/>
    <p:sldId id="341" r:id="rId22"/>
    <p:sldId id="342" r:id="rId23"/>
    <p:sldId id="345" r:id="rId24"/>
    <p:sldId id="305" r:id="rId25"/>
    <p:sldId id="360" r:id="rId26"/>
    <p:sldId id="291" r:id="rId27"/>
    <p:sldId id="292" r:id="rId28"/>
    <p:sldId id="293" r:id="rId29"/>
    <p:sldId id="294" r:id="rId30"/>
    <p:sldId id="295" r:id="rId31"/>
    <p:sldId id="296" r:id="rId32"/>
    <p:sldId id="352" r:id="rId33"/>
    <p:sldId id="359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25" d="100"/>
          <a:sy n="125" d="100"/>
        </p:scale>
        <p:origin x="-224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5960-F90D-4327-AC34-D981A4363D11}" type="datetimeFigureOut">
              <a:rPr lang="it-IT" smtClean="0"/>
              <a:t>17/06/2014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5960-F90D-4327-AC34-D981A4363D11}" type="datetimeFigureOut">
              <a:rPr lang="it-IT" smtClean="0"/>
              <a:t>17/06/2014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AD1F-0D8B-48A4-A3D1-47CD3826F2EB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5960-F90D-4327-AC34-D981A4363D11}" type="datetimeFigureOut">
              <a:rPr lang="it-IT" smtClean="0"/>
              <a:t>17/06/2014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AD1F-0D8B-48A4-A3D1-47CD3826F2EB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5960-F90D-4327-AC34-D981A4363D11}" type="datetimeFigureOut">
              <a:rPr lang="it-IT" smtClean="0"/>
              <a:t>17/06/2014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AD1F-0D8B-48A4-A3D1-47CD3826F2EB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5960-F90D-4327-AC34-D981A4363D11}" type="datetimeFigureOut">
              <a:rPr lang="it-IT" smtClean="0"/>
              <a:t>17/06/2014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AD1F-0D8B-48A4-A3D1-47CD3826F2EB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5960-F90D-4327-AC34-D981A4363D11}" type="datetimeFigureOut">
              <a:rPr lang="it-IT" smtClean="0"/>
              <a:t>17/06/2014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AD1F-0D8B-48A4-A3D1-47CD3826F2EB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5960-F90D-4327-AC34-D981A4363D11}" type="datetimeFigureOut">
              <a:rPr lang="it-IT" smtClean="0"/>
              <a:t>17/06/2014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AD1F-0D8B-48A4-A3D1-47CD3826F2EB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5960-F90D-4327-AC34-D981A4363D11}" type="datetimeFigureOut">
              <a:rPr lang="it-IT" smtClean="0"/>
              <a:t>17/06/2014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AD1F-0D8B-48A4-A3D1-47CD3826F2EB}" type="slidenum">
              <a:rPr lang="it-IT" smtClean="0"/>
              <a:t>‹#›</a:t>
            </a:fld>
            <a:endParaRPr lang="it-IT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5960-F90D-4327-AC34-D981A4363D11}" type="datetimeFigureOut">
              <a:rPr lang="it-IT" smtClean="0"/>
              <a:t>17/06/2014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AD1F-0D8B-48A4-A3D1-47CD3826F2EB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5960-F90D-4327-AC34-D981A4363D11}" type="datetimeFigureOut">
              <a:rPr lang="it-IT" smtClean="0"/>
              <a:t>17/06/2014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AD1F-0D8B-48A4-A3D1-47CD3826F2EB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5960-F90D-4327-AC34-D981A4363D11}" type="datetimeFigureOut">
              <a:rPr lang="it-IT" smtClean="0"/>
              <a:t>17/06/2014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AD1F-0D8B-48A4-A3D1-47CD3826F2EB}" type="slidenum">
              <a:rPr lang="it-IT" smtClean="0"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5960-F90D-4327-AC34-D981A4363D11}" type="datetimeFigureOut">
              <a:rPr lang="it-IT" smtClean="0"/>
              <a:t>17/06/2014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AD1F-0D8B-48A4-A3D1-47CD3826F2EB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5960-F90D-4327-AC34-D981A4363D11}" type="datetimeFigureOut">
              <a:rPr lang="it-IT" smtClean="0"/>
              <a:t>17/06/2014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AD1F-0D8B-48A4-A3D1-47CD3826F2EB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5960-F90D-4327-AC34-D981A4363D11}" type="datetimeFigureOut">
              <a:rPr lang="it-IT" smtClean="0"/>
              <a:t>17/06/2014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AD1F-0D8B-48A4-A3D1-47CD3826F2EB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6ED5960-F90D-4327-AC34-D981A4363D11}" type="datetimeFigureOut">
              <a:rPr lang="it-IT" smtClean="0"/>
              <a:t>17/06/2014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57BAD1F-0D8B-48A4-A3D1-47CD3826F2EB}" type="slidenum">
              <a:rPr lang="it-IT" smtClean="0"/>
              <a:t>‹#›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  <p:sldLayoutId id="2147484106" r:id="rId13"/>
    <p:sldLayoutId id="214748410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jpg"/><Relationship Id="rId5" Type="http://schemas.openxmlformats.org/officeDocument/2006/relationships/image" Target="../media/image40.jpeg"/><Relationship Id="rId6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forismi.meglio.it/aforisma.htm?id=293f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Relationship Id="rId3" Type="http://schemas.openxmlformats.org/officeDocument/2006/relationships/image" Target="../media/image7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png"/><Relationship Id="rId8" Type="http://schemas.openxmlformats.org/officeDocument/2006/relationships/image" Target="../media/image27.jpeg"/><Relationship Id="rId9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17032"/>
            <a:ext cx="6656784" cy="176100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Oreste Nicrosini</a:t>
            </a:r>
          </a:p>
          <a:p>
            <a:pPr eaLnBrk="1" hangingPunct="1">
              <a:defRPr/>
            </a:pP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Istituto Nazionale di Fisica Nucleare &amp;</a:t>
            </a:r>
          </a:p>
          <a:p>
            <a:pPr eaLnBrk="1" hangingPunct="1">
              <a:defRPr/>
            </a:pP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Dipartimento di Fisica, Università degli Studi di Pavia</a:t>
            </a:r>
          </a:p>
          <a:p>
            <a:pPr eaLnBrk="1" hangingPunct="1">
              <a:defRPr/>
            </a:pPr>
            <a:endParaRPr lang="it-IT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hangingPunct="1">
              <a:defRPr/>
            </a:pP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Stage 2014 Dipartimento di Fisica &amp; INFN </a:t>
            </a:r>
          </a:p>
          <a:p>
            <a:pPr eaLnBrk="1" hangingPunct="1">
              <a:defRPr/>
            </a:pP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Pavia, 17 giugno 2014</a:t>
            </a:r>
          </a:p>
        </p:txBody>
      </p:sp>
      <p:pic>
        <p:nvPicPr>
          <p:cNvPr id="5" name="Picture 2" descr="LOGO unipv - febbraio 2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27" y="3174"/>
            <a:ext cx="1392073" cy="133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_inf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3"/>
            <a:ext cx="2195736" cy="139806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11560" y="1556792"/>
            <a:ext cx="7772400" cy="16561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4400" dirty="0" smtClean="0"/>
              <a:t>La fisica teorica di frontiera </a:t>
            </a:r>
            <a:endParaRPr lang="it-IT" sz="4400" dirty="0" smtClean="0"/>
          </a:p>
          <a:p>
            <a:pPr>
              <a:defRPr/>
            </a:pPr>
            <a:r>
              <a:rPr lang="it-IT" sz="4400" dirty="0" smtClean="0"/>
              <a:t>al </a:t>
            </a:r>
            <a:r>
              <a:rPr lang="it-IT" sz="4400" dirty="0" smtClean="0"/>
              <a:t>CERN</a:t>
            </a:r>
            <a:endParaRPr lang="it-IT" sz="48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fo_bosone_higgs_come_funzion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15894" cy="6021288"/>
          </a:xfrm>
          <a:prstGeom prst="rect">
            <a:avLst/>
          </a:prstGeom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96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accoppiamenti</a:t>
            </a:r>
            <a:r>
              <a:rPr lang="en-US" dirty="0" smtClean="0"/>
              <a:t> </a:t>
            </a:r>
            <a:r>
              <a:rPr lang="en-US" dirty="0" err="1" smtClean="0"/>
              <a:t>dell’higgs</a:t>
            </a:r>
            <a:r>
              <a:rPr lang="en-US" dirty="0" smtClean="0"/>
              <a:t> </a:t>
            </a:r>
            <a:r>
              <a:rPr lang="en-US" dirty="0" err="1" smtClean="0"/>
              <a:t>previsti</a:t>
            </a:r>
            <a:r>
              <a:rPr lang="en-US" dirty="0" smtClean="0"/>
              <a:t> in SM</a:t>
            </a:r>
            <a:endParaRPr lang="en-US" dirty="0"/>
          </a:p>
        </p:txBody>
      </p:sp>
      <p:pic>
        <p:nvPicPr>
          <p:cNvPr id="5" name="Picture 4" descr="1-s2.0-S0370157307004334-g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5" y="1927149"/>
            <a:ext cx="3918686" cy="3471347"/>
          </a:xfrm>
          <a:prstGeom prst="rect">
            <a:avLst/>
          </a:prstGeom>
        </p:spPr>
      </p:pic>
      <p:pic>
        <p:nvPicPr>
          <p:cNvPr id="6" name="Picture 5" descr="higgstogaga.gi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55" y="3481401"/>
            <a:ext cx="3345644" cy="1896611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611914" y="1618210"/>
            <a:ext cx="3749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H</a:t>
            </a:r>
            <a:r>
              <a:rPr lang="en-US" dirty="0" smtClean="0"/>
              <a:t> = 2 </a:t>
            </a:r>
            <a:r>
              <a:rPr lang="en-US" dirty="0" err="1" smtClean="0"/>
              <a:t>λ</a:t>
            </a:r>
            <a:r>
              <a:rPr lang="en-US" dirty="0" smtClean="0"/>
              <a:t> v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λ</a:t>
            </a:r>
            <a:r>
              <a:rPr lang="en-US" dirty="0" smtClean="0"/>
              <a:t> = </a:t>
            </a:r>
            <a:r>
              <a:rPr lang="en-US" dirty="0" err="1" smtClean="0"/>
              <a:t>intensità</a:t>
            </a:r>
            <a:r>
              <a:rPr lang="en-US" dirty="0" smtClean="0"/>
              <a:t> </a:t>
            </a:r>
            <a:r>
              <a:rPr lang="en-US" dirty="0" err="1" smtClean="0"/>
              <a:t>autoaccoppiamento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Grande M</a:t>
            </a:r>
            <a:r>
              <a:rPr lang="en-US" baseline="-25000" dirty="0" smtClean="0"/>
              <a:t>H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higgs</a:t>
            </a:r>
            <a:r>
              <a:rPr lang="en-US" dirty="0" smtClean="0">
                <a:sym typeface="Wingdings"/>
              </a:rPr>
              <a:t>, W e Z </a:t>
            </a:r>
            <a:br>
              <a:rPr lang="en-US" dirty="0" smtClean="0">
                <a:sym typeface="Wingdings"/>
              </a:rPr>
            </a:br>
            <a:r>
              <a:rPr lang="en-US" dirty="0" err="1" smtClean="0">
                <a:sym typeface="Wingdings"/>
              </a:rPr>
              <a:t>fortemente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interagenti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1435" y="5445224"/>
            <a:ext cx="6846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Effetti</a:t>
            </a:r>
            <a:r>
              <a:rPr lang="en-US" sz="2400" dirty="0" smtClean="0"/>
              <a:t> </a:t>
            </a:r>
            <a:r>
              <a:rPr lang="en-US" sz="2400" dirty="0" err="1" smtClean="0"/>
              <a:t>quantistici</a:t>
            </a:r>
            <a:r>
              <a:rPr lang="en-US" sz="2400" dirty="0" smtClean="0"/>
              <a:t>: M</a:t>
            </a:r>
            <a:r>
              <a:rPr lang="en-US" sz="2400" baseline="-25000" dirty="0" smtClean="0"/>
              <a:t>H</a:t>
            </a:r>
            <a:r>
              <a:rPr lang="en-US" sz="2400" dirty="0" smtClean="0"/>
              <a:t> assume in </a:t>
            </a:r>
            <a:r>
              <a:rPr lang="en-US" sz="2400" dirty="0" err="1" smtClean="0"/>
              <a:t>modo</a:t>
            </a:r>
            <a:r>
              <a:rPr lang="en-US" sz="2400" dirty="0" smtClean="0"/>
              <a:t> “</a:t>
            </a:r>
            <a:r>
              <a:rPr lang="en-US" sz="2400" dirty="0" err="1" smtClean="0"/>
              <a:t>naturale</a:t>
            </a:r>
            <a:r>
              <a:rPr lang="en-US" sz="2400" dirty="0" smtClean="0"/>
              <a:t>” </a:t>
            </a:r>
            <a:br>
              <a:rPr lang="en-US" sz="2400" dirty="0" smtClean="0"/>
            </a:br>
            <a:r>
              <a:rPr lang="en-US" sz="2400" dirty="0" smtClean="0"/>
              <a:t>la </a:t>
            </a:r>
            <a:r>
              <a:rPr lang="en-US" sz="2400" dirty="0" err="1" smtClean="0"/>
              <a:t>massa</a:t>
            </a:r>
            <a:r>
              <a:rPr lang="en-US" sz="2400" dirty="0" smtClean="0"/>
              <a:t> di “</a:t>
            </a:r>
            <a:r>
              <a:rPr lang="en-US" sz="2400" dirty="0" err="1" smtClean="0"/>
              <a:t>nuova</a:t>
            </a:r>
            <a:r>
              <a:rPr lang="en-US" sz="2400" dirty="0" smtClean="0"/>
              <a:t> </a:t>
            </a:r>
            <a:r>
              <a:rPr lang="en-US" sz="2400" dirty="0" err="1" smtClean="0"/>
              <a:t>fisica</a:t>
            </a:r>
            <a:r>
              <a:rPr lang="en-US" sz="2400" dirty="0" smtClean="0"/>
              <a:t>” </a:t>
            </a:r>
            <a:r>
              <a:rPr lang="en-US" sz="2400" dirty="0" smtClean="0">
                <a:sym typeface="Wingdings"/>
              </a:rPr>
              <a:t> fine tuning, </a:t>
            </a:r>
            <a:r>
              <a:rPr lang="en-US" sz="2400" dirty="0" err="1" smtClean="0">
                <a:sym typeface="Wingdings"/>
              </a:rPr>
              <a:t>gerarchia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91435" y="155781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Tree level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11914" y="304393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loop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37931" y="5373216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</a:t>
            </a:r>
            <a:r>
              <a:rPr lang="en-US" dirty="0" err="1" smtClean="0"/>
              <a:t>analogo</a:t>
            </a:r>
            <a:r>
              <a:rPr lang="en-US" dirty="0" smtClean="0"/>
              <a:t> con g</a:t>
            </a:r>
            <a:endParaRPr lang="en-US" dirty="0"/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7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7384"/>
            <a:ext cx="7772400" cy="194421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La nostra </a:t>
            </a:r>
            <a:r>
              <a:rPr lang="ja-JP" altLang="en-US" dirty="0" smtClean="0"/>
              <a:t>“</a:t>
            </a:r>
            <a:r>
              <a:rPr lang="en-US" dirty="0" err="1" smtClean="0"/>
              <a:t>tavola</a:t>
            </a:r>
            <a:r>
              <a:rPr lang="en-US" dirty="0" smtClean="0"/>
              <a:t> </a:t>
            </a:r>
            <a:r>
              <a:rPr lang="en-US" dirty="0" err="1" smtClean="0"/>
              <a:t>periodica</a:t>
            </a:r>
            <a:r>
              <a:rPr lang="ja-JP" altLang="en-US" dirty="0" smtClean="0"/>
              <a:t>”</a:t>
            </a:r>
            <a:r>
              <a:rPr lang="en-US" altLang="ja-JP" dirty="0" smtClean="0"/>
              <a:t> e </a:t>
            </a:r>
            <a:br>
              <a:rPr lang="en-US" altLang="ja-JP" dirty="0" smtClean="0"/>
            </a:br>
            <a:r>
              <a:rPr lang="en-US" altLang="ja-JP" dirty="0" err="1" smtClean="0"/>
              <a:t>il</a:t>
            </a:r>
            <a:r>
              <a:rPr lang="en-US" altLang="ja-JP" dirty="0" smtClean="0"/>
              <a:t> </a:t>
            </a:r>
            <a:r>
              <a:rPr lang="en-US" altLang="ja-JP" u="sng" dirty="0" err="1" smtClean="0"/>
              <a:t>Modello</a:t>
            </a:r>
            <a:r>
              <a:rPr lang="en-US" altLang="ja-JP" u="sng" dirty="0" smtClean="0"/>
              <a:t> Standard</a:t>
            </a:r>
            <a:r>
              <a:rPr lang="en-US" altLang="ja-JP" dirty="0" smtClean="0"/>
              <a:t> (SM) </a:t>
            </a:r>
            <a:r>
              <a:rPr lang="en-US" altLang="ja-JP" dirty="0" err="1" smtClean="0"/>
              <a:t>delle</a:t>
            </a:r>
            <a:r>
              <a:rPr lang="en-US" altLang="ja-JP" dirty="0" smtClean="0"/>
              <a:t> </a:t>
            </a:r>
            <a:br>
              <a:rPr lang="en-US" altLang="ja-JP" dirty="0" smtClean="0"/>
            </a:br>
            <a:r>
              <a:rPr lang="en-US" altLang="ja-JP" dirty="0" err="1" smtClean="0"/>
              <a:t>interazioni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fondamentali</a:t>
            </a:r>
            <a:r>
              <a:rPr lang="en-US" altLang="ja-JP" dirty="0" smtClean="0"/>
              <a:t> </a:t>
            </a:r>
            <a:endParaRPr lang="en-US" dirty="0" smtClean="0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8208" y="2492896"/>
            <a:ext cx="5287888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400" dirty="0" err="1"/>
              <a:t>Simmetria</a:t>
            </a:r>
            <a:r>
              <a:rPr lang="en-US" sz="2400" dirty="0"/>
              <a:t> SU(3)</a:t>
            </a:r>
            <a:r>
              <a:rPr lang="en-US" sz="2400" baseline="-25000" dirty="0" err="1"/>
              <a:t>c</a:t>
            </a:r>
            <a:r>
              <a:rPr lang="en-US" sz="2800" dirty="0" err="1"/>
              <a:t>⊗</a:t>
            </a:r>
            <a:r>
              <a:rPr lang="en-US" sz="2400" dirty="0" err="1"/>
              <a:t>SU</a:t>
            </a:r>
            <a:r>
              <a:rPr lang="en-US" sz="2400" dirty="0"/>
              <a:t>(2)</a:t>
            </a:r>
            <a:r>
              <a:rPr lang="en-US" sz="2400" baseline="-25000" dirty="0"/>
              <a:t>L</a:t>
            </a:r>
            <a:r>
              <a:rPr lang="en-US" sz="2400" dirty="0"/>
              <a:t>⊗U(1)</a:t>
            </a:r>
            <a:r>
              <a:rPr lang="en-US" sz="2400" baseline="-25000" dirty="0"/>
              <a:t>Y</a:t>
            </a:r>
            <a:endParaRPr lang="en-US" sz="2400" dirty="0"/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400" dirty="0" err="1" smtClean="0"/>
              <a:t>Particelle</a:t>
            </a:r>
            <a:r>
              <a:rPr lang="en-US" sz="2400" dirty="0" smtClean="0"/>
              <a:t> </a:t>
            </a:r>
            <a:r>
              <a:rPr lang="ja-JP" altLang="en-US" sz="2400" dirty="0" smtClean="0"/>
              <a:t>“</a:t>
            </a:r>
            <a:r>
              <a:rPr lang="en-US" sz="2400" dirty="0" err="1" smtClean="0"/>
              <a:t>materia</a:t>
            </a:r>
            <a:r>
              <a:rPr lang="ja-JP" altLang="en-US" sz="2400" dirty="0" smtClean="0"/>
              <a:t>”</a:t>
            </a:r>
            <a:r>
              <a:rPr lang="en-US" sz="2400" dirty="0" smtClean="0"/>
              <a:t> e </a:t>
            </a:r>
            <a:r>
              <a:rPr lang="en-US" sz="2400" dirty="0" err="1" smtClean="0"/>
              <a:t>particelle</a:t>
            </a:r>
            <a:r>
              <a:rPr lang="en-US" sz="2400" dirty="0" smtClean="0"/>
              <a:t> </a:t>
            </a:r>
            <a:r>
              <a:rPr lang="ja-JP" altLang="en-US" sz="2400" dirty="0" smtClean="0"/>
              <a:t>“</a:t>
            </a:r>
            <a:r>
              <a:rPr lang="en-US" sz="2400" dirty="0" err="1" smtClean="0"/>
              <a:t>forza</a:t>
            </a:r>
            <a:r>
              <a:rPr lang="ja-JP" altLang="en-US" sz="2400" dirty="0" smtClean="0"/>
              <a:t>”</a:t>
            </a:r>
            <a:r>
              <a:rPr lang="en-US" sz="2400" dirty="0" smtClean="0"/>
              <a:t> (+ relative </a:t>
            </a:r>
            <a:r>
              <a:rPr lang="en-US" sz="2400" dirty="0" err="1" smtClean="0"/>
              <a:t>antiparticelle</a:t>
            </a:r>
            <a:r>
              <a:rPr lang="en-US" sz="2400" dirty="0" smtClean="0"/>
              <a:t>)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400" dirty="0" err="1" smtClean="0"/>
              <a:t>Tre</a:t>
            </a:r>
            <a:r>
              <a:rPr lang="en-US" sz="2400" dirty="0" smtClean="0"/>
              <a:t> </a:t>
            </a:r>
            <a:r>
              <a:rPr lang="en-US" sz="2400" dirty="0" err="1" smtClean="0"/>
              <a:t>famiglie</a:t>
            </a:r>
            <a:r>
              <a:rPr lang="en-US" sz="2400" dirty="0" smtClean="0"/>
              <a:t> (?),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nostro</a:t>
            </a:r>
            <a:r>
              <a:rPr lang="en-US" sz="2400" dirty="0" smtClean="0"/>
              <a:t> </a:t>
            </a:r>
            <a:r>
              <a:rPr lang="en-US" sz="2400" dirty="0" err="1" smtClean="0"/>
              <a:t>mondo</a:t>
            </a:r>
            <a:r>
              <a:rPr lang="en-US" sz="2400" dirty="0" smtClean="0"/>
              <a:t> </a:t>
            </a:r>
            <a:r>
              <a:rPr lang="en-US" sz="2400" dirty="0" err="1" smtClean="0"/>
              <a:t>fatto</a:t>
            </a:r>
            <a:r>
              <a:rPr lang="en-US" sz="2400" dirty="0" smtClean="0"/>
              <a:t> </a:t>
            </a:r>
            <a:r>
              <a:rPr lang="en-US" sz="2400" dirty="0" err="1" smtClean="0"/>
              <a:t>della</a:t>
            </a:r>
            <a:r>
              <a:rPr lang="en-US" sz="2400" dirty="0" smtClean="0"/>
              <a:t> prima (e un </a:t>
            </a:r>
            <a:r>
              <a:rPr lang="en-US" sz="2400" dirty="0" err="1" smtClean="0"/>
              <a:t>po</a:t>
            </a:r>
            <a:r>
              <a:rPr lang="ja-JP" altLang="en-US" sz="2400" dirty="0" smtClean="0"/>
              <a:t>’</a:t>
            </a:r>
            <a:r>
              <a:rPr lang="en-US" sz="2400" dirty="0" smtClean="0"/>
              <a:t> di </a:t>
            </a:r>
            <a:r>
              <a:rPr lang="en-US" sz="2400" dirty="0" err="1" smtClean="0"/>
              <a:t>seconda</a:t>
            </a:r>
            <a:r>
              <a:rPr lang="en-US" sz="2400" dirty="0" smtClean="0"/>
              <a:t>)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400" dirty="0" err="1" smtClean="0"/>
              <a:t>Dimensione</a:t>
            </a:r>
            <a:r>
              <a:rPr lang="en-US" sz="2400" dirty="0" smtClean="0"/>
              <a:t> </a:t>
            </a:r>
            <a:r>
              <a:rPr lang="en-US" sz="2400" dirty="0" err="1" smtClean="0"/>
              <a:t>particelle</a:t>
            </a:r>
            <a:r>
              <a:rPr lang="en-US" sz="2400" dirty="0" smtClean="0"/>
              <a:t> &lt; 10</a:t>
            </a:r>
            <a:r>
              <a:rPr lang="en-US" sz="2400" baseline="30000" dirty="0" smtClean="0"/>
              <a:t>-19</a:t>
            </a:r>
            <a:r>
              <a:rPr lang="en-US" sz="2400" dirty="0" smtClean="0"/>
              <a:t>m</a:t>
            </a: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5436096" y="2420888"/>
            <a:ext cx="3502546" cy="4032448"/>
            <a:chOff x="3216" y="864"/>
            <a:chExt cx="2166" cy="2632"/>
          </a:xfrm>
        </p:grpSpPr>
        <p:pic>
          <p:nvPicPr>
            <p:cNvPr id="7" name="Picture 7" descr="particelle e forz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864"/>
              <a:ext cx="2166" cy="2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13"/>
            <p:cNvSpPr>
              <a:spLocks noChangeArrowheads="1"/>
            </p:cNvSpPr>
            <p:nvPr/>
          </p:nvSpPr>
          <p:spPr bwMode="auto">
            <a:xfrm>
              <a:off x="3504" y="1200"/>
              <a:ext cx="480" cy="2112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3984" y="2448"/>
              <a:ext cx="336" cy="864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7524328" y="2852936"/>
            <a:ext cx="386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Wingdings"/>
                <a:ea typeface="Wingdings"/>
                <a:cs typeface="Wingdings"/>
              </a:rPr>
              <a:t>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75856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5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1484784"/>
            <a:ext cx="849694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[</a:t>
            </a:r>
            <a:r>
              <a:rPr lang="en-US" sz="3200" dirty="0"/>
              <a:t>...] the study of elementary particles was like a patchwork quilt. [...] The theory we now have is an integral work of art: the patchwork quilt has become a tapestry </a:t>
            </a:r>
            <a:endParaRPr lang="en-US" sz="3200" dirty="0" smtClean="0"/>
          </a:p>
          <a:p>
            <a:pPr algn="just"/>
            <a:endParaRPr lang="en-US" sz="3200" dirty="0"/>
          </a:p>
          <a:p>
            <a:pPr algn="just"/>
            <a:r>
              <a:rPr lang="en-US" sz="3200" dirty="0" smtClean="0"/>
              <a:t>(Sheldon </a:t>
            </a:r>
            <a:r>
              <a:rPr lang="en-US" sz="3200" dirty="0"/>
              <a:t>Lee Glashow, Nobel Lecture, 1979</a:t>
            </a:r>
            <a:r>
              <a:rPr lang="en-US" sz="3200" dirty="0" smtClean="0"/>
              <a:t>)</a:t>
            </a:r>
            <a:endParaRPr lang="en-US" sz="3200" dirty="0"/>
          </a:p>
          <a:p>
            <a:endParaRPr lang="en-US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31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800600" y="2133600"/>
            <a:ext cx="4084638" cy="6175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3200"/>
              <a:t>“</a:t>
            </a:r>
            <a:r>
              <a:rPr lang="en-US" altLang="ja-JP" sz="3200"/>
              <a:t>Sensate esperienze</a:t>
            </a:r>
            <a:r>
              <a:rPr lang="ja-JP" altLang="en-US" sz="3200"/>
              <a:t>”</a:t>
            </a:r>
            <a:endParaRPr lang="en-US" sz="320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876800" y="4019550"/>
            <a:ext cx="3994150" cy="6175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3200"/>
              <a:t>“</a:t>
            </a:r>
            <a:r>
              <a:rPr lang="en-US" altLang="ja-JP" sz="3200"/>
              <a:t>Certe dimostrazioni</a:t>
            </a:r>
            <a:r>
              <a:rPr lang="ja-JP" altLang="en-US" sz="3200"/>
              <a:t>”</a:t>
            </a:r>
            <a:endParaRPr lang="en-US" sz="320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419600" y="504825"/>
            <a:ext cx="4622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/>
              <a:t>“</a:t>
            </a:r>
            <a:r>
              <a:rPr lang="en-US" altLang="ja-JP"/>
              <a:t>Il gran libro della natura è scritto</a:t>
            </a:r>
          </a:p>
          <a:p>
            <a:r>
              <a:rPr lang="en-US"/>
              <a:t>    in caratteri matematici</a:t>
            </a:r>
            <a:r>
              <a:rPr lang="ja-JP" altLang="en-US"/>
              <a:t>”</a:t>
            </a:r>
            <a:endParaRPr lang="en-US"/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609600" y="685800"/>
            <a:ext cx="3810000" cy="5105400"/>
            <a:chOff x="384" y="432"/>
            <a:chExt cx="2400" cy="3216"/>
          </a:xfrm>
        </p:grpSpPr>
        <p:pic>
          <p:nvPicPr>
            <p:cNvPr id="8" name="Picture 4" descr="galileo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432"/>
              <a:ext cx="2262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84" y="3360"/>
              <a:ext cx="24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Galileo Galilei (1564-1642)</a:t>
              </a:r>
            </a:p>
          </p:txBody>
        </p:sp>
      </p:grp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443663" y="2895600"/>
            <a:ext cx="50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Wingdings" charset="0"/>
                <a:cs typeface="Wingdings" charset="0"/>
              </a:rPr>
              <a:t></a:t>
            </a:r>
            <a:endParaRPr 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443663" y="3213100"/>
            <a:ext cx="458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Wingdings" charset="0"/>
                <a:cs typeface="Wingdings" charset="0"/>
              </a:rPr>
              <a:t></a:t>
            </a:r>
            <a:endParaRPr lang="en-US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4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5"/>
            <a:ext cx="7770813" cy="6480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di </a:t>
            </a:r>
            <a:r>
              <a:rPr lang="en-US" dirty="0" err="1"/>
              <a:t>p</a:t>
            </a:r>
            <a:r>
              <a:rPr lang="en-US" dirty="0" err="1" smtClean="0"/>
              <a:t>recisione</a:t>
            </a:r>
            <a:r>
              <a:rPr lang="en-US" dirty="0" smtClean="0"/>
              <a:t> del SM</a:t>
            </a:r>
            <a:endParaRPr lang="en-US" dirty="0"/>
          </a:p>
        </p:txBody>
      </p:sp>
      <p:pic>
        <p:nvPicPr>
          <p:cNvPr id="4" name="Picture 3" descr="w12_show_pull_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24944"/>
            <a:ext cx="2113477" cy="316835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 descr="lepewwg1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57" y="1340768"/>
            <a:ext cx="2565185" cy="2520280"/>
          </a:xfrm>
          <a:prstGeom prst="rect">
            <a:avLst/>
          </a:prstGeom>
        </p:spPr>
      </p:pic>
      <p:pic>
        <p:nvPicPr>
          <p:cNvPr id="6" name="Picture 5" descr="new-CDF-result-for-the-W-boson-ma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52" y="3501008"/>
            <a:ext cx="3610744" cy="2508936"/>
          </a:xfrm>
          <a:prstGeom prst="rect">
            <a:avLst/>
          </a:prstGeom>
        </p:spPr>
      </p:pic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0213" y="6021288"/>
            <a:ext cx="5096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</a:t>
            </a:r>
            <a:r>
              <a:rPr lang="en-US" sz="2000" baseline="-25000" dirty="0" smtClean="0"/>
              <a:t>W</a:t>
            </a:r>
            <a:r>
              <a:rPr lang="en-US" sz="2000" dirty="0" smtClean="0"/>
              <a:t> = M</a:t>
            </a:r>
            <a:r>
              <a:rPr lang="en-US" sz="2000" baseline="-25000" dirty="0" smtClean="0"/>
              <a:t>W</a:t>
            </a:r>
            <a:r>
              <a:rPr lang="en-US" sz="2000" dirty="0" smtClean="0"/>
              <a:t>(α, </a:t>
            </a:r>
            <a:r>
              <a:rPr lang="en-US" sz="2000" dirty="0" err="1" smtClean="0"/>
              <a:t>Gμ</a:t>
            </a:r>
            <a:r>
              <a:rPr lang="en-US" sz="2000" dirty="0" smtClean="0"/>
              <a:t>, M</a:t>
            </a:r>
            <a:r>
              <a:rPr lang="en-US" sz="2000" baseline="-25000" dirty="0" smtClean="0"/>
              <a:t>Z</a:t>
            </a:r>
            <a:r>
              <a:rPr lang="en-US" sz="2000" dirty="0" smtClean="0"/>
              <a:t>, …,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, M</a:t>
            </a:r>
            <a:r>
              <a:rPr lang="en-US" sz="2000" baseline="-25000" dirty="0" smtClean="0"/>
              <a:t>H</a:t>
            </a:r>
            <a:r>
              <a:rPr lang="en-US" sz="2000" dirty="0" smtClean="0"/>
              <a:t>) via MQ</a:t>
            </a:r>
            <a:endParaRPr lang="en-US" sz="2000" dirty="0"/>
          </a:p>
        </p:txBody>
      </p:sp>
      <p:pic>
        <p:nvPicPr>
          <p:cNvPr id="10" name="Picture 3" descr="seriesin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316" y="1091506"/>
            <a:ext cx="21351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3528" y="1556792"/>
            <a:ext cx="1618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LEP EW </a:t>
            </a:r>
          </a:p>
          <a:p>
            <a:r>
              <a:rPr lang="en-US" dirty="0" smtClean="0"/>
              <a:t>working group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876798" y="180606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90668" y="2314060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20072" y="1844824"/>
            <a:ext cx="1429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Fluttuazioni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Quantistiche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588224" y="2018785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16" name="Picture 15" descr="mw_plot-te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8585" y="3961560"/>
            <a:ext cx="2057943" cy="214495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954961" y="485406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1520" y="764704"/>
            <a:ext cx="639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LEP (CERN): </a:t>
            </a:r>
            <a:r>
              <a:rPr lang="en-US" dirty="0" err="1" smtClean="0"/>
              <a:t>collisioni</a:t>
            </a:r>
            <a:r>
              <a:rPr lang="en-US" dirty="0" smtClean="0"/>
              <a:t> </a:t>
            </a:r>
            <a:r>
              <a:rPr lang="en-US" dirty="0" err="1" smtClean="0"/>
              <a:t>elettrone-positrone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cm</a:t>
            </a:r>
            <a:r>
              <a:rPr lang="en-US" dirty="0" smtClean="0"/>
              <a:t> = 100-200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2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32040" y="6021288"/>
            <a:ext cx="3168352" cy="36004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400" dirty="0" err="1" smtClean="0"/>
              <a:t>L’esperimento</a:t>
            </a:r>
            <a:r>
              <a:rPr lang="en-US" sz="2400" dirty="0" smtClean="0"/>
              <a:t> ATLAS</a:t>
            </a:r>
            <a:endParaRPr lang="en-US" sz="2400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11" descr="ATLAS-Detektorschem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60848"/>
            <a:ext cx="5040560" cy="389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ERN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547813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ERN-MontBlanc-let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808"/>
            <a:ext cx="3573462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476672"/>
            <a:ext cx="7525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LHC: </a:t>
            </a:r>
            <a:r>
              <a:rPr lang="en-US" sz="2800" dirty="0" err="1" smtClean="0"/>
              <a:t>Collisioni</a:t>
            </a:r>
            <a:r>
              <a:rPr lang="en-US" sz="2800" dirty="0" smtClean="0"/>
              <a:t> </a:t>
            </a:r>
            <a:r>
              <a:rPr lang="en-US" sz="2800" dirty="0" err="1" smtClean="0"/>
              <a:t>protone-protone</a:t>
            </a:r>
            <a:r>
              <a:rPr lang="en-US" sz="2800" dirty="0" smtClean="0"/>
              <a:t> </a:t>
            </a:r>
            <a:r>
              <a:rPr lang="en-US" sz="2800" dirty="0" err="1" smtClean="0"/>
              <a:t>E</a:t>
            </a:r>
            <a:r>
              <a:rPr lang="en-US" sz="2800" baseline="-25000" dirty="0" err="1" smtClean="0"/>
              <a:t>cm</a:t>
            </a:r>
            <a:r>
              <a:rPr lang="en-US" sz="2800" dirty="0" smtClean="0"/>
              <a:t>= 7-14 </a:t>
            </a:r>
            <a:r>
              <a:rPr lang="en-US" sz="2800" dirty="0" err="1" smtClean="0"/>
              <a:t>TeV</a:t>
            </a:r>
            <a:endParaRPr lang="en-US" sz="2800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3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La </a:t>
            </a:r>
            <a:r>
              <a:rPr lang="en-US" dirty="0" err="1" smtClean="0"/>
              <a:t>ricerca</a:t>
            </a:r>
            <a:r>
              <a:rPr lang="en-US" dirty="0" smtClean="0"/>
              <a:t> del </a:t>
            </a:r>
            <a:r>
              <a:rPr lang="en-US" dirty="0" err="1" smtClean="0"/>
              <a:t>bosone</a:t>
            </a:r>
            <a:r>
              <a:rPr lang="en-US" dirty="0" smtClean="0"/>
              <a:t> di Higgs</a:t>
            </a:r>
            <a:endParaRPr lang="en-US" dirty="0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 descr="h_prodLH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760"/>
            <a:ext cx="3600202" cy="509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orley-hig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56792"/>
            <a:ext cx="3960440" cy="51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48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07504" y="35352"/>
            <a:ext cx="5904656" cy="13054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 BR </a:t>
            </a:r>
            <a:r>
              <a:rPr lang="en-US" dirty="0" err="1" smtClean="0"/>
              <a:t>previsti</a:t>
            </a:r>
            <a:r>
              <a:rPr lang="en-US" dirty="0" smtClean="0"/>
              <a:t> </a:t>
            </a:r>
            <a:r>
              <a:rPr lang="en-US" dirty="0" err="1" smtClean="0"/>
              <a:t>dallo</a:t>
            </a:r>
            <a:r>
              <a:rPr lang="en-US" dirty="0" smtClean="0"/>
              <a:t> SM</a:t>
            </a:r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 descr="HiggsB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96752"/>
            <a:ext cx="6139221" cy="4406813"/>
          </a:xfrm>
          <a:prstGeom prst="rect">
            <a:avLst/>
          </a:prstGeom>
        </p:spPr>
      </p:pic>
      <p:pic>
        <p:nvPicPr>
          <p:cNvPr id="6" name="Picture 5" descr="HiggsBRlar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01" y="51210"/>
            <a:ext cx="2899984" cy="20816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7796" y="5589240"/>
            <a:ext cx="3176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Yellow Report 2012-002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woPhoton_small.m4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2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dirty="0" smtClean="0"/>
              <a:t>Di cosa siamo fatti?</a:t>
            </a:r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533400" y="1828800"/>
            <a:ext cx="3962400" cy="3813175"/>
            <a:chOff x="336" y="1152"/>
            <a:chExt cx="2728" cy="2543"/>
          </a:xfrm>
        </p:grpSpPr>
        <p:pic>
          <p:nvPicPr>
            <p:cNvPr id="6" name="Picture 5" descr="BenettonChildre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152"/>
              <a:ext cx="2728" cy="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AutoShape 6"/>
            <p:cNvCxnSpPr>
              <a:cxnSpLocks noChangeShapeType="1"/>
            </p:cNvCxnSpPr>
            <p:nvPr/>
          </p:nvCxnSpPr>
          <p:spPr bwMode="auto">
            <a:xfrm>
              <a:off x="912" y="3408"/>
              <a:ext cx="12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239" y="3390"/>
              <a:ext cx="418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1m</a:t>
              </a:r>
            </a:p>
          </p:txBody>
        </p:sp>
      </p:grpSp>
      <p:grpSp>
        <p:nvGrpSpPr>
          <p:cNvPr id="9" name="Group 15"/>
          <p:cNvGrpSpPr>
            <a:grpSpLocks/>
          </p:cNvGrpSpPr>
          <p:nvPr/>
        </p:nvGrpSpPr>
        <p:grpSpPr bwMode="auto">
          <a:xfrm>
            <a:off x="5105400" y="3124200"/>
            <a:ext cx="3352800" cy="3136900"/>
            <a:chOff x="3216" y="1488"/>
            <a:chExt cx="2112" cy="1976"/>
          </a:xfrm>
        </p:grpSpPr>
        <p:pic>
          <p:nvPicPr>
            <p:cNvPr id="10" name="Picture 9" descr="2 - Cellula_Eucariot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488"/>
              <a:ext cx="2112" cy="1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AutoShape 10"/>
            <p:cNvCxnSpPr>
              <a:cxnSpLocks noChangeShapeType="1"/>
            </p:cNvCxnSpPr>
            <p:nvPr/>
          </p:nvCxnSpPr>
          <p:spPr bwMode="auto">
            <a:xfrm>
              <a:off x="3504" y="3120"/>
              <a:ext cx="144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3312" y="3176"/>
              <a:ext cx="18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1-10µ = 1-10</a:t>
              </a:r>
              <a:r>
                <a:rPr lang="en-US">
                  <a:sym typeface="Symbol" charset="0"/>
                </a:rPr>
                <a:t></a:t>
              </a:r>
              <a:r>
                <a:rPr lang="en-US"/>
                <a:t>10</a:t>
              </a:r>
              <a:r>
                <a:rPr lang="en-US" baseline="30000"/>
                <a:t>-6</a:t>
              </a:r>
              <a:r>
                <a:rPr lang="en-US"/>
                <a:t>m</a:t>
              </a:r>
            </a:p>
          </p:txBody>
        </p:sp>
      </p:grpSp>
      <p:pic>
        <p:nvPicPr>
          <p:cNvPr id="13" name="Picture 16" descr="Acquaariaterrafuo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90600"/>
            <a:ext cx="18875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86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be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5563609" cy="6453336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36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00px-CMB_Timeline300_no_W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87338"/>
            <a:ext cx="4168775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arkMatterPie-5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475038"/>
            <a:ext cx="39195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68313" y="260648"/>
            <a:ext cx="4176712" cy="64087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95000"/>
              <a:buFont typeface="Monotype Sorts" charset="0"/>
              <a:buChar char="G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5000"/>
              <a:buFont typeface="Monotype Sorts" charset="0"/>
              <a:buChar char="G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5000"/>
              <a:buFont typeface="Monotype Sorts" charset="0"/>
              <a:buChar char="G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5000"/>
              <a:buFont typeface="Monotype Sorts" charset="0"/>
              <a:buChar char="G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5000"/>
              <a:buFont typeface="Monotype Sorts" charset="0"/>
              <a:buChar char="G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95000"/>
              <a:buFont typeface="Monotype Sorts" charset="0"/>
              <a:buChar char="G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95000"/>
              <a:buFont typeface="Monotype Sorts" charset="0"/>
              <a:buChar char="G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95000"/>
              <a:buFont typeface="Monotype Sorts" charset="0"/>
              <a:buChar char="G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95000"/>
              <a:buFont typeface="Monotype Sorts" charset="0"/>
              <a:buChar char="G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2400" dirty="0"/>
              <a:t>Il </a:t>
            </a:r>
            <a:r>
              <a:rPr lang="en-US" sz="2400" dirty="0" err="1"/>
              <a:t>Modello</a:t>
            </a:r>
            <a:r>
              <a:rPr lang="en-US" sz="2400" dirty="0"/>
              <a:t> Standard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sz="2400" dirty="0" smtClean="0"/>
              <a:t>Non include </a:t>
            </a:r>
            <a:r>
              <a:rPr lang="en-US" sz="2400" dirty="0" err="1" smtClean="0"/>
              <a:t>gravità</a:t>
            </a:r>
            <a:endParaRPr lang="en-US" sz="2400" dirty="0" smtClean="0"/>
          </a:p>
          <a:p>
            <a:pPr eaLnBrk="1" hangingPunct="1">
              <a:buFont typeface="Wingdings" charset="2"/>
              <a:buChar char="Ø"/>
              <a:defRPr/>
            </a:pPr>
            <a:r>
              <a:rPr lang="en-US" sz="2400" dirty="0" err="1" smtClean="0"/>
              <a:t>Problema</a:t>
            </a:r>
            <a:r>
              <a:rPr lang="en-US" sz="2400" dirty="0" smtClean="0"/>
              <a:t> </a:t>
            </a:r>
            <a:r>
              <a:rPr lang="en-US" sz="2400" dirty="0" err="1" smtClean="0"/>
              <a:t>naturalezza</a:t>
            </a:r>
            <a:r>
              <a:rPr lang="en-US" sz="2400" dirty="0" smtClean="0"/>
              <a:t>/</a:t>
            </a:r>
            <a:r>
              <a:rPr lang="en-US" sz="2400" dirty="0" err="1" smtClean="0"/>
              <a:t>gerarchia</a:t>
            </a:r>
            <a:r>
              <a:rPr lang="en-US" sz="2400" dirty="0" smtClean="0"/>
              <a:t> (</a:t>
            </a:r>
            <a:r>
              <a:rPr lang="en-US" sz="2400" dirty="0" err="1" smtClean="0"/>
              <a:t>presenza</a:t>
            </a:r>
            <a:r>
              <a:rPr lang="en-US" sz="2400" dirty="0" smtClean="0"/>
              <a:t> di </a:t>
            </a:r>
            <a:r>
              <a:rPr lang="en-US" sz="2400" dirty="0" err="1" smtClean="0"/>
              <a:t>scalari</a:t>
            </a:r>
            <a:r>
              <a:rPr lang="en-US" sz="2400" dirty="0" smtClean="0"/>
              <a:t> </a:t>
            </a:r>
            <a:r>
              <a:rPr lang="en-US" sz="2400" dirty="0" err="1" smtClean="0"/>
              <a:t>elementari</a:t>
            </a:r>
            <a:r>
              <a:rPr lang="en-US" sz="2400" dirty="0" smtClean="0"/>
              <a:t>)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sz="2400" dirty="0" err="1" smtClean="0"/>
              <a:t>Perché</a:t>
            </a:r>
            <a:r>
              <a:rPr lang="en-US" sz="2400" dirty="0" smtClean="0"/>
              <a:t> </a:t>
            </a:r>
            <a:r>
              <a:rPr lang="en-US" sz="2400" dirty="0" err="1" smtClean="0"/>
              <a:t>tre</a:t>
            </a:r>
            <a:r>
              <a:rPr lang="en-US" sz="2400" dirty="0" smtClean="0"/>
              <a:t> </a:t>
            </a:r>
            <a:r>
              <a:rPr lang="en-US" sz="2400" dirty="0" err="1" smtClean="0"/>
              <a:t>famiglie</a:t>
            </a:r>
            <a:r>
              <a:rPr lang="en-US" sz="2400" dirty="0" smtClean="0"/>
              <a:t>?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sz="2400" dirty="0" smtClean="0"/>
              <a:t>Grande </a:t>
            </a:r>
            <a:r>
              <a:rPr lang="en-US" sz="2400" dirty="0" err="1" smtClean="0"/>
              <a:t>unificazione</a:t>
            </a:r>
            <a:r>
              <a:rPr lang="en-US" sz="2400" dirty="0" smtClean="0"/>
              <a:t>?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sz="2400" dirty="0" smtClean="0"/>
              <a:t>Masse e </a:t>
            </a:r>
            <a:r>
              <a:rPr lang="en-US" sz="2400" dirty="0" err="1" smtClean="0"/>
              <a:t>oscillazioni</a:t>
            </a:r>
            <a:r>
              <a:rPr lang="en-US" sz="2400" dirty="0" smtClean="0"/>
              <a:t> di </a:t>
            </a:r>
            <a:r>
              <a:rPr lang="en-US" sz="2400" dirty="0" err="1" smtClean="0"/>
              <a:t>neutrini</a:t>
            </a:r>
            <a:endParaRPr lang="en-US" sz="2400" dirty="0" smtClean="0"/>
          </a:p>
          <a:p>
            <a:pPr eaLnBrk="1" hangingPunct="1">
              <a:buFont typeface="Wingdings" charset="2"/>
              <a:buChar char="Ø"/>
              <a:defRPr/>
            </a:pPr>
            <a:r>
              <a:rPr lang="en-US" sz="2400" dirty="0" smtClean="0"/>
              <a:t>…?</a:t>
            </a:r>
          </a:p>
          <a:p>
            <a:pPr eaLnBrk="1" hangingPunct="1">
              <a:buFont typeface="Wingdings" charset="2"/>
              <a:buChar char="Ø"/>
              <a:defRPr/>
            </a:pPr>
            <a:endParaRPr lang="en-US" sz="2400" dirty="0" smtClean="0"/>
          </a:p>
          <a:p>
            <a:pPr eaLnBrk="1" hangingPunct="1">
              <a:buFont typeface="Wingdings" charset="2"/>
              <a:buChar char="Ø"/>
              <a:defRPr/>
            </a:pPr>
            <a:r>
              <a:rPr lang="en-US" sz="2400" dirty="0" err="1" smtClean="0"/>
              <a:t>Materia</a:t>
            </a:r>
            <a:r>
              <a:rPr lang="en-US" sz="2400" dirty="0" smtClean="0"/>
              <a:t> </a:t>
            </a:r>
            <a:r>
              <a:rPr lang="en-US" sz="2400" dirty="0" err="1" smtClean="0"/>
              <a:t>oscura</a:t>
            </a:r>
            <a:r>
              <a:rPr lang="en-US" sz="2400" dirty="0" smtClean="0"/>
              <a:t>(!)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sz="2400" dirty="0" err="1" smtClean="0"/>
              <a:t>Energia</a:t>
            </a:r>
            <a:r>
              <a:rPr lang="en-US" sz="2400" dirty="0" smtClean="0"/>
              <a:t> </a:t>
            </a:r>
            <a:r>
              <a:rPr lang="en-US" sz="2400" dirty="0" err="1" smtClean="0"/>
              <a:t>oscura</a:t>
            </a:r>
            <a:r>
              <a:rPr lang="en-US" sz="2400" dirty="0" smtClean="0"/>
              <a:t>(!!)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0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Sviluppi</a:t>
            </a:r>
            <a:br>
              <a:rPr lang="en-US" smtClean="0"/>
            </a:br>
            <a:r>
              <a:rPr lang="en-US" sz="2800" smtClean="0"/>
              <a:t>(speculazioni)</a:t>
            </a:r>
            <a:endParaRPr lang="en-US" smtClean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9512" y="2209800"/>
            <a:ext cx="4248472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000" dirty="0" err="1" smtClean="0"/>
              <a:t>Scalari</a:t>
            </a:r>
            <a:r>
              <a:rPr lang="en-US" sz="2000" dirty="0" smtClean="0"/>
              <a:t> </a:t>
            </a:r>
            <a:r>
              <a:rPr lang="en-US" sz="2000" dirty="0" err="1" smtClean="0"/>
              <a:t>compositi</a:t>
            </a:r>
            <a:r>
              <a:rPr lang="en-US" sz="2000" dirty="0" smtClean="0"/>
              <a:t> (Technicolor-</a:t>
            </a:r>
            <a:r>
              <a:rPr lang="en-US" sz="2000" dirty="0" err="1" smtClean="0"/>
              <a:t>superconduttività</a:t>
            </a:r>
            <a:r>
              <a:rPr lang="en-US" sz="2000" dirty="0" smtClean="0"/>
              <a:t>)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000" b="1" i="1" u="sng" dirty="0" err="1" smtClean="0"/>
              <a:t>Supersimmetria</a:t>
            </a:r>
            <a:endParaRPr lang="en-US" sz="2000" b="1" i="1" u="sng" dirty="0" smtClean="0"/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endParaRPr lang="en-US" sz="2000" dirty="0" smtClean="0"/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000" dirty="0" err="1" smtClean="0"/>
              <a:t>Teorie</a:t>
            </a:r>
            <a:r>
              <a:rPr lang="en-US" sz="2000" dirty="0" smtClean="0"/>
              <a:t> </a:t>
            </a:r>
            <a:r>
              <a:rPr lang="en-US" sz="2000" dirty="0" err="1" smtClean="0"/>
              <a:t>Grandunificate</a:t>
            </a:r>
            <a:endParaRPr lang="en-US" sz="2000" dirty="0" smtClean="0"/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000" dirty="0" err="1" smtClean="0"/>
              <a:t>Dimensioni</a:t>
            </a:r>
            <a:r>
              <a:rPr lang="en-US" sz="2000" dirty="0" smtClean="0"/>
              <a:t> extra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000" dirty="0" err="1" smtClean="0"/>
              <a:t>Teoria</a:t>
            </a:r>
            <a:r>
              <a:rPr lang="en-US" sz="2000" dirty="0" smtClean="0"/>
              <a:t> di </a:t>
            </a:r>
            <a:r>
              <a:rPr lang="en-US" sz="2000" dirty="0" err="1" smtClean="0"/>
              <a:t>stringa</a:t>
            </a:r>
            <a:endParaRPr lang="en-US" sz="2800" dirty="0" smtClean="0"/>
          </a:p>
        </p:txBody>
      </p:sp>
      <p:pic>
        <p:nvPicPr>
          <p:cNvPr id="6" name="Picture 4" descr="supersymme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80" y="1946275"/>
            <a:ext cx="25908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gauge coupling unifi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9963"/>
            <a:ext cx="33528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manyfolduniver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extradi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tringwik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1652736"/>
            <a:ext cx="2273300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9" descr="string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213350"/>
            <a:ext cx="26670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65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0037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M</a:t>
            </a:r>
            <a:r>
              <a:rPr lang="en-US" sz="4400" baseline="-25000" dirty="0" smtClean="0"/>
              <a:t>H</a:t>
            </a:r>
            <a:r>
              <a:rPr lang="en-US" sz="4400" dirty="0" smtClean="0"/>
              <a:t> ≈125 </a:t>
            </a:r>
            <a:r>
              <a:rPr lang="en-US" sz="4400" dirty="0" err="1" smtClean="0"/>
              <a:t>GeV</a:t>
            </a:r>
            <a:r>
              <a:rPr lang="en-US" sz="4400" dirty="0" smtClean="0"/>
              <a:t>: </a:t>
            </a:r>
            <a:r>
              <a:rPr lang="en-US" sz="4400" dirty="0" err="1" smtClean="0"/>
              <a:t>cosa</a:t>
            </a:r>
            <a:r>
              <a:rPr lang="en-US" sz="4400" dirty="0" smtClean="0"/>
              <a:t> ci dice?</a:t>
            </a:r>
            <a:endParaRPr lang="en-US" sz="4400" dirty="0"/>
          </a:p>
        </p:txBody>
      </p:sp>
      <p:pic>
        <p:nvPicPr>
          <p:cNvPr id="4" name="Picture 3" descr="vacsta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2448272" cy="23520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0639" y="5229200"/>
            <a:ext cx="3999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 </a:t>
            </a:r>
            <a:r>
              <a:rPr lang="en-US" dirty="0" err="1" smtClean="0"/>
              <a:t>avere</a:t>
            </a:r>
            <a:r>
              <a:rPr lang="en-US" dirty="0" smtClean="0"/>
              <a:t> </a:t>
            </a:r>
            <a:r>
              <a:rPr lang="en-US" dirty="0" err="1" smtClean="0"/>
              <a:t>stabilità</a:t>
            </a:r>
            <a:r>
              <a:rPr lang="en-US" dirty="0" smtClean="0"/>
              <a:t> del </a:t>
            </a:r>
            <a:r>
              <a:rPr lang="en-US" dirty="0" err="1" smtClean="0"/>
              <a:t>vuoto</a:t>
            </a:r>
            <a:r>
              <a:rPr lang="en-US" dirty="0" smtClean="0"/>
              <a:t> </a:t>
            </a:r>
            <a:r>
              <a:rPr lang="en-US" dirty="0" err="1" smtClean="0"/>
              <a:t>quantistico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M</a:t>
            </a:r>
            <a:r>
              <a:rPr lang="en-US" baseline="-25000" dirty="0" smtClean="0"/>
              <a:t>H</a:t>
            </a:r>
            <a:r>
              <a:rPr lang="en-US" dirty="0" smtClean="0"/>
              <a:t> ≥ 129 ± 5.6 </a:t>
            </a:r>
            <a:r>
              <a:rPr lang="en-US" dirty="0" err="1" smtClean="0"/>
              <a:t>GeV</a:t>
            </a:r>
            <a:endParaRPr lang="en-US" dirty="0"/>
          </a:p>
        </p:txBody>
      </p:sp>
      <p:pic>
        <p:nvPicPr>
          <p:cNvPr id="6" name="Picture 5" descr="Higgsre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861048"/>
            <a:ext cx="4250373" cy="1224136"/>
          </a:xfrm>
          <a:prstGeom prst="rect">
            <a:avLst/>
          </a:prstGeom>
        </p:spPr>
      </p:pic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1124744"/>
            <a:ext cx="76930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MS </a:t>
            </a:r>
            <a:r>
              <a:rPr lang="en-US" dirty="0" err="1" smtClean="0"/>
              <a:t>supersimmetrico</a:t>
            </a:r>
            <a:r>
              <a:rPr lang="en-US" dirty="0" smtClean="0"/>
              <a:t> </a:t>
            </a:r>
            <a:r>
              <a:rPr lang="en-US" dirty="0" err="1" smtClean="0"/>
              <a:t>minimale</a:t>
            </a:r>
            <a:r>
              <a:rPr lang="en-US" dirty="0" smtClean="0"/>
              <a:t> (MSSM)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dell’higgs</a:t>
            </a:r>
            <a:r>
              <a:rPr lang="en-US" dirty="0" smtClean="0"/>
              <a:t> </a:t>
            </a:r>
            <a:r>
              <a:rPr lang="en-US" dirty="0" err="1" smtClean="0"/>
              <a:t>più</a:t>
            </a:r>
            <a:r>
              <a:rPr lang="en-US" dirty="0" smtClean="0"/>
              <a:t> </a:t>
            </a:r>
            <a:r>
              <a:rPr lang="en-US" dirty="0" err="1" smtClean="0"/>
              <a:t>leggero</a:t>
            </a:r>
            <a:r>
              <a:rPr lang="en-US" dirty="0" smtClean="0"/>
              <a:t> </a:t>
            </a:r>
            <a:r>
              <a:rPr lang="en-US" dirty="0" err="1" smtClean="0"/>
              <a:t>deve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soddisfare</a:t>
            </a:r>
            <a:r>
              <a:rPr lang="en-US" dirty="0" smtClean="0"/>
              <a:t>, in prima </a:t>
            </a:r>
            <a:r>
              <a:rPr lang="en-US" dirty="0" err="1" smtClean="0"/>
              <a:t>approssimazione</a:t>
            </a:r>
            <a:r>
              <a:rPr lang="en-US" dirty="0" smtClean="0"/>
              <a:t>, </a:t>
            </a:r>
          </a:p>
          <a:p>
            <a:endParaRPr lang="en-US" dirty="0"/>
          </a:p>
          <a:p>
            <a:r>
              <a:rPr lang="en-US" dirty="0" smtClean="0"/>
              <a:t>		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≤ M</a:t>
            </a:r>
            <a:r>
              <a:rPr lang="en-US" baseline="-25000" dirty="0" smtClean="0"/>
              <a:t>Z</a:t>
            </a:r>
            <a:r>
              <a:rPr lang="en-US" dirty="0" smtClean="0"/>
              <a:t> (</a:t>
            </a:r>
            <a:r>
              <a:rPr lang="en-US" dirty="0" err="1" smtClean="0"/>
              <a:t>ovviamente</a:t>
            </a:r>
            <a:r>
              <a:rPr lang="en-US" dirty="0" smtClean="0"/>
              <a:t> </a:t>
            </a:r>
            <a:r>
              <a:rPr lang="en-US" dirty="0" err="1" smtClean="0"/>
              <a:t>falsificato</a:t>
            </a:r>
            <a:r>
              <a:rPr lang="en-US" dirty="0" smtClean="0"/>
              <a:t>, LEP)</a:t>
            </a:r>
          </a:p>
          <a:p>
            <a:endParaRPr lang="en-US" dirty="0"/>
          </a:p>
          <a:p>
            <a:r>
              <a:rPr lang="en-US" dirty="0" err="1" smtClean="0"/>
              <a:t>Effetti</a:t>
            </a:r>
            <a:r>
              <a:rPr lang="en-US" dirty="0" smtClean="0"/>
              <a:t> </a:t>
            </a:r>
            <a:r>
              <a:rPr lang="en-US" dirty="0" err="1" smtClean="0"/>
              <a:t>quantistici</a:t>
            </a:r>
            <a:r>
              <a:rPr lang="en-US" dirty="0" smtClean="0"/>
              <a:t> </a:t>
            </a:r>
            <a:r>
              <a:rPr lang="en-US" dirty="0" err="1" smtClean="0"/>
              <a:t>dovuti</a:t>
            </a:r>
            <a:r>
              <a:rPr lang="en-US" dirty="0" smtClean="0"/>
              <a:t> a </a:t>
            </a:r>
            <a:r>
              <a:rPr lang="en-US" dirty="0" err="1" smtClean="0"/>
              <a:t>particelle</a:t>
            </a:r>
            <a:r>
              <a:rPr lang="en-US" dirty="0" smtClean="0"/>
              <a:t> SUSY (</a:t>
            </a:r>
            <a:r>
              <a:rPr lang="en-US" i="1" dirty="0" smtClean="0"/>
              <a:t>stop</a:t>
            </a:r>
            <a:r>
              <a:rPr lang="en-US" dirty="0" smtClean="0"/>
              <a:t> in </a:t>
            </a:r>
            <a:r>
              <a:rPr lang="en-US" dirty="0" err="1" smtClean="0"/>
              <a:t>particolare</a:t>
            </a:r>
            <a:r>
              <a:rPr lang="en-US" dirty="0" smtClean="0"/>
              <a:t>) </a:t>
            </a:r>
            <a:r>
              <a:rPr lang="en-US" dirty="0" err="1" smtClean="0"/>
              <a:t>portano</a:t>
            </a:r>
            <a:r>
              <a:rPr lang="en-US" dirty="0" smtClean="0"/>
              <a:t> a dire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</a:t>
            </a:r>
            <a:r>
              <a:rPr lang="en-US" dirty="0"/>
              <a:t>≤ </a:t>
            </a:r>
            <a:r>
              <a:rPr lang="en-US" dirty="0" smtClean="0"/>
              <a:t>130 </a:t>
            </a:r>
            <a:r>
              <a:rPr lang="en-US" dirty="0" err="1" smtClean="0"/>
              <a:t>GeV</a:t>
            </a:r>
            <a:r>
              <a:rPr lang="en-US" dirty="0" smtClean="0"/>
              <a:t> (per </a:t>
            </a:r>
            <a:r>
              <a:rPr lang="en-US" dirty="0" err="1" smtClean="0"/>
              <a:t>m</a:t>
            </a:r>
            <a:r>
              <a:rPr lang="en-US" i="1" baseline="-25000" dirty="0" err="1" smtClean="0"/>
              <a:t>stop</a:t>
            </a:r>
            <a:r>
              <a:rPr lang="en-US" i="1" baseline="-25000" dirty="0"/>
              <a:t>  </a:t>
            </a:r>
            <a:r>
              <a:rPr lang="en-US" i="1" dirty="0" smtClean="0"/>
              <a:t>≈ </a:t>
            </a:r>
            <a:r>
              <a:rPr lang="en-US" dirty="0" err="1" smtClean="0"/>
              <a:t>alcuni</a:t>
            </a:r>
            <a:r>
              <a:rPr lang="en-US" dirty="0" smtClean="0"/>
              <a:t> 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61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592" y="2037035"/>
            <a:ext cx="74168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/>
              <a:t>We’ve passed</a:t>
            </a:r>
            <a:r>
              <a:rPr lang="en-US" sz="3200" i="1" dirty="0"/>
              <a:t> </a:t>
            </a:r>
            <a:r>
              <a:rPr lang="en-US" sz="3200" i="1" dirty="0" smtClean="0"/>
              <a:t>some</a:t>
            </a:r>
            <a:r>
              <a:rPr lang="en-US" sz="3200" i="1" dirty="0"/>
              <a:t> </a:t>
            </a:r>
            <a:r>
              <a:rPr lang="en-US" sz="3200" i="1" dirty="0" smtClean="0"/>
              <a:t>milestones, but</a:t>
            </a:r>
            <a:r>
              <a:rPr lang="en-US" sz="3200" i="1" dirty="0"/>
              <a:t> </a:t>
            </a:r>
            <a:r>
              <a:rPr lang="en-US" sz="3200" i="1" dirty="0" smtClean="0"/>
              <a:t>the</a:t>
            </a:r>
            <a:r>
              <a:rPr lang="en-US" sz="3200" i="1" dirty="0"/>
              <a:t> </a:t>
            </a:r>
            <a:r>
              <a:rPr lang="en-US" sz="3200" i="1" dirty="0" smtClean="0"/>
              <a:t>end</a:t>
            </a:r>
            <a:r>
              <a:rPr lang="en-US" sz="3200" i="1" dirty="0"/>
              <a:t> </a:t>
            </a:r>
            <a:r>
              <a:rPr lang="en-US" sz="3200" i="1" dirty="0" smtClean="0"/>
              <a:t>of</a:t>
            </a:r>
            <a:r>
              <a:rPr lang="en-US" sz="3200" i="1" dirty="0"/>
              <a:t> </a:t>
            </a:r>
            <a:r>
              <a:rPr lang="en-US" sz="3200" i="1" dirty="0" smtClean="0"/>
              <a:t>the</a:t>
            </a:r>
            <a:r>
              <a:rPr lang="en-US" sz="3200" i="1" dirty="0"/>
              <a:t> </a:t>
            </a:r>
            <a:r>
              <a:rPr lang="en-US" sz="3200" i="1" dirty="0" smtClean="0"/>
              <a:t>road</a:t>
            </a:r>
            <a:r>
              <a:rPr lang="en-US" sz="3200" i="1" dirty="0"/>
              <a:t> </a:t>
            </a:r>
            <a:r>
              <a:rPr lang="en-US" sz="3200" i="1" dirty="0" smtClean="0"/>
              <a:t>is</a:t>
            </a:r>
            <a:r>
              <a:rPr lang="en-US" sz="3200" i="1" dirty="0"/>
              <a:t> </a:t>
            </a:r>
            <a:r>
              <a:rPr lang="en-US" sz="3200" i="1" dirty="0" smtClean="0"/>
              <a:t>not</a:t>
            </a:r>
            <a:r>
              <a:rPr lang="en-US" sz="3200" i="1" dirty="0"/>
              <a:t> </a:t>
            </a:r>
            <a:r>
              <a:rPr lang="en-US" sz="3200" i="1" dirty="0" smtClean="0"/>
              <a:t>in</a:t>
            </a:r>
            <a:r>
              <a:rPr lang="en-US" sz="3200" i="1" dirty="0"/>
              <a:t> </a:t>
            </a:r>
            <a:r>
              <a:rPr lang="en-US" sz="3200" i="1" dirty="0" smtClean="0"/>
              <a:t>sight</a:t>
            </a:r>
            <a:endParaRPr lang="en-US" sz="3200" i="1" dirty="0"/>
          </a:p>
          <a:p>
            <a:endParaRPr lang="en-US" sz="3600" b="1" i="1" dirty="0" smtClean="0"/>
          </a:p>
          <a:p>
            <a:r>
              <a:rPr lang="en-US" sz="3200" b="1" dirty="0" smtClean="0"/>
              <a:t>(F. </a:t>
            </a:r>
            <a:r>
              <a:rPr lang="en-US" sz="3200" b="1" dirty="0" err="1" smtClean="0"/>
              <a:t>Wilczek</a:t>
            </a:r>
            <a:r>
              <a:rPr lang="en-US" sz="3200" b="1" dirty="0" smtClean="0"/>
              <a:t>, Nobel</a:t>
            </a:r>
            <a:r>
              <a:rPr lang="en-US" sz="3200" b="1" dirty="0"/>
              <a:t> </a:t>
            </a:r>
            <a:r>
              <a:rPr lang="en-US" sz="3200" b="1" dirty="0" smtClean="0"/>
              <a:t>Laureate, “Origins of</a:t>
            </a:r>
            <a:r>
              <a:rPr lang="en-US" sz="3200" b="1" dirty="0"/>
              <a:t> </a:t>
            </a:r>
            <a:r>
              <a:rPr lang="en-US" sz="3200" b="1" dirty="0" smtClean="0"/>
              <a:t>Mass</a:t>
            </a:r>
            <a:r>
              <a:rPr lang="en-US" sz="3200" b="1" dirty="0"/>
              <a:t>”</a:t>
            </a:r>
            <a:r>
              <a:rPr lang="en-US" sz="3200" b="1" dirty="0" smtClean="0"/>
              <a:t>, arXiv</a:t>
            </a:r>
            <a:r>
              <a:rPr lang="en-US" sz="3200" b="1" dirty="0"/>
              <a:t>:</a:t>
            </a:r>
            <a:r>
              <a:rPr lang="en-US" sz="3200" b="1" dirty="0" smtClean="0"/>
              <a:t>1206.7114, 29</a:t>
            </a:r>
            <a:r>
              <a:rPr lang="en-US" sz="3200" b="1" dirty="0"/>
              <a:t> </a:t>
            </a:r>
            <a:r>
              <a:rPr lang="en-US" sz="3200" b="1" dirty="0" smtClean="0"/>
              <a:t>June 2012</a:t>
            </a:r>
            <a:r>
              <a:rPr lang="en-US" sz="3200" b="1" dirty="0"/>
              <a:t>)</a:t>
            </a:r>
            <a:endParaRPr lang="en-US" sz="3200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600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04664"/>
            <a:ext cx="561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/>
          </a:p>
          <a:p>
            <a:r>
              <a:rPr lang="en-US" i="1" u="sng" dirty="0">
                <a:hlinkClick r:id="rId2"/>
              </a:rPr>
              <a:t>Non so come apparirò al mondo. Mi sembra soltanto di essere stato </a:t>
            </a:r>
            <a:r>
              <a:rPr lang="en-US" i="1" u="sng" dirty="0" smtClean="0">
                <a:hlinkClick r:id="rId2"/>
              </a:rPr>
              <a:t>un </a:t>
            </a:r>
            <a:r>
              <a:rPr lang="en-US" i="1" u="sng" dirty="0">
                <a:hlinkClick r:id="rId2"/>
              </a:rPr>
              <a:t>bambino </a:t>
            </a:r>
            <a:r>
              <a:rPr lang="en-US" i="1" u="sng" dirty="0" smtClean="0">
                <a:hlinkClick r:id="rId2"/>
              </a:rPr>
              <a:t>che </a:t>
            </a:r>
            <a:r>
              <a:rPr lang="en-US" i="1" u="sng" dirty="0">
                <a:hlinkClick r:id="rId2"/>
              </a:rPr>
              <a:t>gioca sulla spiaggia, e di </a:t>
            </a:r>
            <a:r>
              <a:rPr lang="en-US" i="1" u="sng" dirty="0" smtClean="0">
                <a:hlinkClick r:id="rId2"/>
              </a:rPr>
              <a:t>essermi divertito </a:t>
            </a:r>
            <a:r>
              <a:rPr lang="en-US" i="1" u="sng" dirty="0">
                <a:hlinkClick r:id="rId2"/>
              </a:rPr>
              <a:t>a trovare </a:t>
            </a:r>
            <a:r>
              <a:rPr lang="en-US" i="1" u="sng" dirty="0" smtClean="0">
                <a:hlinkClick r:id="rId2"/>
              </a:rPr>
              <a:t>ogni </a:t>
            </a:r>
            <a:r>
              <a:rPr lang="en-US" i="1" u="sng" dirty="0">
                <a:hlinkClick r:id="rId2"/>
              </a:rPr>
              <a:t>tanto un sasso o </a:t>
            </a:r>
            <a:r>
              <a:rPr lang="en-US" i="1" u="sng" dirty="0" smtClean="0">
                <a:hlinkClick r:id="rId2"/>
              </a:rPr>
              <a:t>una </a:t>
            </a:r>
            <a:r>
              <a:rPr lang="en-US" i="1" u="sng" dirty="0">
                <a:hlinkClick r:id="rId2"/>
              </a:rPr>
              <a:t>conchiglia più bella del solito, </a:t>
            </a:r>
            <a:endParaRPr lang="en-US" i="1" u="sng" dirty="0" smtClean="0">
              <a:hlinkClick r:id="rId2"/>
            </a:endParaRPr>
          </a:p>
          <a:p>
            <a:r>
              <a:rPr lang="en-US" i="1" u="sng" dirty="0" smtClean="0">
                <a:hlinkClick r:id="rId2"/>
              </a:rPr>
              <a:t>mentre </a:t>
            </a:r>
            <a:r>
              <a:rPr lang="en-US" i="1" u="sng" dirty="0">
                <a:hlinkClick r:id="rId2"/>
              </a:rPr>
              <a:t>l'oceano della verità giaceva insondato davanti a me.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464" y="260648"/>
            <a:ext cx="2794000" cy="3975100"/>
          </a:xfrm>
          <a:prstGeom prst="rect">
            <a:avLst/>
          </a:prstGeom>
        </p:spPr>
      </p:pic>
      <p:pic>
        <p:nvPicPr>
          <p:cNvPr id="8" name="Picture 7" descr="bimbo_sabbia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2996952"/>
            <a:ext cx="4860032" cy="3224774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99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Applicazioni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>
              <a:buFont typeface="Wingdings" charset="2"/>
              <a:buChar char="Ø"/>
              <a:defRPr/>
            </a:pPr>
            <a:r>
              <a:rPr lang="en-US" dirty="0" smtClean="0"/>
              <a:t>M.: bello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suo</a:t>
            </a:r>
            <a:r>
              <a:rPr lang="en-US" dirty="0" smtClean="0"/>
              <a:t> </a:t>
            </a:r>
            <a:r>
              <a:rPr lang="en-US" dirty="0" err="1" smtClean="0"/>
              <a:t>laboratorio</a:t>
            </a:r>
            <a:r>
              <a:rPr lang="en-US" dirty="0" smtClean="0"/>
              <a:t>; ma… a </a:t>
            </a:r>
            <a:r>
              <a:rPr lang="en-US" dirty="0" err="1" smtClean="0"/>
              <a:t>cosa</a:t>
            </a:r>
            <a:r>
              <a:rPr lang="en-US" dirty="0" smtClean="0"/>
              <a:t> serve </a:t>
            </a:r>
            <a:r>
              <a:rPr lang="en-US" dirty="0" err="1" smtClean="0"/>
              <a:t>tutto</a:t>
            </a:r>
            <a:r>
              <a:rPr lang="en-US" dirty="0" smtClean="0"/>
              <a:t> </a:t>
            </a:r>
            <a:r>
              <a:rPr lang="en-US" dirty="0" err="1" smtClean="0"/>
              <a:t>questo</a:t>
            </a:r>
            <a:r>
              <a:rPr lang="en-US" dirty="0" smtClean="0"/>
              <a:t>?</a:t>
            </a:r>
          </a:p>
          <a:p>
            <a:pPr>
              <a:buFont typeface="Wingdings" charset="2"/>
              <a:buChar char="Ø"/>
              <a:defRPr/>
            </a:pPr>
            <a:r>
              <a:rPr lang="en-US" dirty="0" smtClean="0"/>
              <a:t>F.: non lo so; ma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certo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suo</a:t>
            </a:r>
            <a:r>
              <a:rPr lang="en-US" dirty="0" smtClean="0"/>
              <a:t> </a:t>
            </a:r>
            <a:r>
              <a:rPr lang="en-US" dirty="0" err="1" smtClean="0"/>
              <a:t>successore</a:t>
            </a:r>
            <a:r>
              <a:rPr lang="en-US" dirty="0" smtClean="0"/>
              <a:t> </a:t>
            </a:r>
            <a:r>
              <a:rPr lang="en-US" dirty="0" err="1" smtClean="0"/>
              <a:t>tra</a:t>
            </a:r>
            <a:r>
              <a:rPr lang="en-US" dirty="0" smtClean="0"/>
              <a:t> </a:t>
            </a:r>
            <a:r>
              <a:rPr lang="en-US" dirty="0" err="1" smtClean="0"/>
              <a:t>cinquant’anni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tutto</a:t>
            </a:r>
            <a:r>
              <a:rPr lang="en-US" dirty="0" smtClean="0"/>
              <a:t> </a:t>
            </a:r>
            <a:r>
              <a:rPr lang="en-US" dirty="0" err="1" smtClean="0"/>
              <a:t>questo</a:t>
            </a:r>
            <a:r>
              <a:rPr lang="en-US" dirty="0" smtClean="0"/>
              <a:t> </a:t>
            </a:r>
            <a:r>
              <a:rPr lang="en-US" dirty="0" err="1" smtClean="0"/>
              <a:t>imporrà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tasse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0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Biomedicale</a:t>
            </a:r>
            <a:endParaRPr lang="en-US" dirty="0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850" y="1412875"/>
            <a:ext cx="5994400" cy="1477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/>
              <a:t>Positron Emission Tomography (PET)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en-US" sz="1800" dirty="0" err="1"/>
              <a:t>Produzione</a:t>
            </a:r>
            <a:r>
              <a:rPr lang="en-US" sz="1800" dirty="0"/>
              <a:t> di </a:t>
            </a:r>
            <a:r>
              <a:rPr lang="en-US" sz="1800" dirty="0" err="1"/>
              <a:t>radionuclidi</a:t>
            </a:r>
            <a:r>
              <a:rPr lang="en-US" sz="1800" dirty="0"/>
              <a:t> a </a:t>
            </a:r>
            <a:r>
              <a:rPr lang="en-US" sz="1800" dirty="0" err="1"/>
              <a:t>breve</a:t>
            </a:r>
            <a:r>
              <a:rPr lang="en-US" sz="1800" dirty="0"/>
              <a:t> </a:t>
            </a:r>
            <a:r>
              <a:rPr lang="en-US" sz="1800" dirty="0" err="1"/>
              <a:t>emivita</a:t>
            </a:r>
            <a:r>
              <a:rPr lang="en-US" sz="1800" dirty="0"/>
              <a:t> (</a:t>
            </a:r>
            <a:r>
              <a:rPr lang="en-US" sz="1800" dirty="0" err="1"/>
              <a:t>ciclotrone</a:t>
            </a:r>
            <a:r>
              <a:rPr lang="en-US" sz="1800" dirty="0"/>
              <a:t>)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en-US" sz="1800" dirty="0" err="1"/>
              <a:t>Somministrazione</a:t>
            </a:r>
            <a:r>
              <a:rPr lang="en-US" sz="1800" dirty="0"/>
              <a:t> (</a:t>
            </a:r>
            <a:r>
              <a:rPr lang="en-US" sz="1800" dirty="0" err="1"/>
              <a:t>p.e.</a:t>
            </a:r>
            <a:r>
              <a:rPr lang="en-US" sz="1800" dirty="0"/>
              <a:t> </a:t>
            </a:r>
            <a:r>
              <a:rPr lang="en-US" sz="1800" dirty="0" err="1"/>
              <a:t>iniezione</a:t>
            </a:r>
            <a:r>
              <a:rPr lang="en-US" sz="1800" dirty="0"/>
              <a:t>) </a:t>
            </a:r>
            <a:r>
              <a:rPr lang="en-US" sz="1800" dirty="0" err="1"/>
              <a:t>zuccheri</a:t>
            </a:r>
            <a:r>
              <a:rPr lang="en-US" sz="1800" dirty="0"/>
              <a:t> “</a:t>
            </a:r>
            <a:r>
              <a:rPr lang="en-US" sz="1800" dirty="0" err="1"/>
              <a:t>drogati</a:t>
            </a:r>
            <a:r>
              <a:rPr lang="en-US" sz="1800" dirty="0"/>
              <a:t>”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en-US" sz="1800" dirty="0" err="1"/>
              <a:t>Rilevazione</a:t>
            </a:r>
            <a:r>
              <a:rPr lang="en-US" sz="1800" dirty="0"/>
              <a:t> di </a:t>
            </a:r>
            <a:r>
              <a:rPr lang="en-US" sz="1800" dirty="0" err="1"/>
              <a:t>γγ</a:t>
            </a:r>
            <a:r>
              <a:rPr lang="en-US" sz="1800" dirty="0"/>
              <a:t> da </a:t>
            </a:r>
            <a:r>
              <a:rPr lang="en-US" sz="1800" dirty="0" err="1"/>
              <a:t>annichilazione</a:t>
            </a:r>
            <a:r>
              <a:rPr lang="en-US" sz="1800" dirty="0"/>
              <a:t> </a:t>
            </a:r>
            <a:r>
              <a:rPr lang="en-US" sz="1800" dirty="0" err="1"/>
              <a:t>e</a:t>
            </a:r>
            <a:r>
              <a:rPr lang="en-US" sz="1800" baseline="30000" dirty="0" err="1"/>
              <a:t>+</a:t>
            </a:r>
            <a:r>
              <a:rPr lang="en-US" sz="1800" dirty="0" err="1"/>
              <a:t>e</a:t>
            </a:r>
            <a:r>
              <a:rPr lang="en-US" sz="1800" baseline="30000" dirty="0"/>
              <a:t>-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en-US" sz="1800" dirty="0" err="1"/>
              <a:t>Ricostruzione</a:t>
            </a:r>
            <a:r>
              <a:rPr lang="en-US" sz="1800" dirty="0"/>
              <a:t> </a:t>
            </a:r>
            <a:r>
              <a:rPr lang="en-US" sz="1800" dirty="0" err="1"/>
              <a:t>immagine</a:t>
            </a:r>
            <a:endParaRPr lang="en-US" sz="1800" dirty="0"/>
          </a:p>
        </p:txBody>
      </p:sp>
      <p:pic>
        <p:nvPicPr>
          <p:cNvPr id="8" name="Picture 6" descr="PET-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1412875"/>
            <a:ext cx="1527175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750" y="3933825"/>
            <a:ext cx="4186238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err="1"/>
              <a:t>Betatronoterapia</a:t>
            </a:r>
            <a:r>
              <a:rPr lang="en-US" sz="1800" dirty="0"/>
              <a:t> (</a:t>
            </a:r>
            <a:r>
              <a:rPr lang="en-US" sz="1800" dirty="0" err="1"/>
              <a:t>radioterapia</a:t>
            </a:r>
            <a:r>
              <a:rPr lang="en-US" sz="1800" dirty="0"/>
              <a:t>)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en-US" sz="1800" dirty="0" err="1"/>
              <a:t>Elettroni</a:t>
            </a:r>
            <a:r>
              <a:rPr lang="en-US" sz="1800" dirty="0"/>
              <a:t> </a:t>
            </a:r>
            <a:r>
              <a:rPr lang="en-US" sz="1800" dirty="0" err="1"/>
              <a:t>accelerati</a:t>
            </a:r>
            <a:r>
              <a:rPr lang="en-US" sz="1800" dirty="0"/>
              <a:t> in </a:t>
            </a:r>
            <a:r>
              <a:rPr lang="en-US" sz="1800" dirty="0" err="1"/>
              <a:t>betatrone</a:t>
            </a:r>
            <a:endParaRPr lang="en-US" sz="1800" dirty="0"/>
          </a:p>
          <a:p>
            <a:pPr marL="342900" indent="-342900">
              <a:buFont typeface="Wingdings" charset="2"/>
              <a:buChar char="Ø"/>
              <a:defRPr/>
            </a:pPr>
            <a:r>
              <a:rPr lang="en-US" sz="1800" dirty="0" err="1"/>
              <a:t>Produzione</a:t>
            </a:r>
            <a:r>
              <a:rPr lang="en-US" sz="1800" dirty="0"/>
              <a:t> di </a:t>
            </a:r>
            <a:r>
              <a:rPr lang="en-US" sz="1800" dirty="0" err="1"/>
              <a:t>raggi</a:t>
            </a:r>
            <a:r>
              <a:rPr lang="en-US" sz="1800" dirty="0"/>
              <a:t> X o </a:t>
            </a:r>
            <a:r>
              <a:rPr lang="en-US" sz="1800" dirty="0" err="1"/>
              <a:t>γ</a:t>
            </a:r>
            <a:r>
              <a:rPr lang="en-US" sz="1800" dirty="0"/>
              <a:t> </a:t>
            </a:r>
            <a:r>
              <a:rPr lang="en-US" sz="1800" dirty="0" err="1"/>
              <a:t>penetranti</a:t>
            </a:r>
            <a:endParaRPr lang="en-US" sz="1800" dirty="0"/>
          </a:p>
          <a:p>
            <a:pPr marL="342900" indent="-342900">
              <a:buFont typeface="Wingdings" charset="2"/>
              <a:buChar char="Ø"/>
              <a:defRPr/>
            </a:pPr>
            <a:r>
              <a:rPr lang="en-US" sz="1800" dirty="0" err="1"/>
              <a:t>Cura</a:t>
            </a:r>
            <a:r>
              <a:rPr lang="en-US" sz="1800" dirty="0"/>
              <a:t> di </a:t>
            </a:r>
            <a:r>
              <a:rPr lang="en-US" sz="1800" dirty="0" err="1"/>
              <a:t>tumori</a:t>
            </a:r>
            <a:r>
              <a:rPr lang="en-US" sz="1800" dirty="0"/>
              <a:t> </a:t>
            </a:r>
            <a:r>
              <a:rPr lang="en-US" sz="1800" dirty="0" err="1"/>
              <a:t>profondi</a:t>
            </a:r>
            <a:endParaRPr lang="en-US" sz="1800" dirty="0"/>
          </a:p>
        </p:txBody>
      </p:sp>
      <p:pic>
        <p:nvPicPr>
          <p:cNvPr id="10" name="Picture 8" descr="Clinac_2100_C_with_pati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586163"/>
            <a:ext cx="199231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52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NAO 2010-01-14 a 15.39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709613"/>
            <a:ext cx="3492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nao-pavia-17-febbraio-2009_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692150"/>
            <a:ext cx="31337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na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163888"/>
            <a:ext cx="26955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92213" y="44450"/>
            <a:ext cx="690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CNAO: Centro Nazionale Adroterapia Oncologica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79838" y="3424238"/>
            <a:ext cx="51673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Ø"/>
            </a:pPr>
            <a:r>
              <a:rPr lang="en-US"/>
              <a:t>Primo Centro in Italia, Pavia </a:t>
            </a:r>
            <a:br>
              <a:rPr lang="en-US"/>
            </a:br>
            <a:r>
              <a:rPr lang="en-US"/>
              <a:t>(quarto al mondo dopo USA, D, J)</a:t>
            </a:r>
          </a:p>
          <a:p>
            <a:pPr>
              <a:buFont typeface="Wingdings" charset="0"/>
              <a:buChar char="Ø"/>
            </a:pPr>
            <a:r>
              <a:rPr lang="en-US"/>
              <a:t>Fondazione CNAO, U. Amaldi </a:t>
            </a:r>
          </a:p>
          <a:p>
            <a:pPr>
              <a:buFont typeface="Wingdings" charset="0"/>
              <a:buChar char="Ø"/>
            </a:pPr>
            <a:r>
              <a:rPr lang="en-US"/>
              <a:t>Cura di tumori localizzati mediante </a:t>
            </a:r>
            <a:br>
              <a:rPr lang="en-US"/>
            </a:br>
            <a:r>
              <a:rPr lang="en-US"/>
              <a:t>fasci di protoni e ioni carbonio</a:t>
            </a:r>
          </a:p>
          <a:p>
            <a:pPr>
              <a:buFont typeface="Wingdings" charset="0"/>
              <a:buChar char="Ø"/>
            </a:pPr>
            <a:r>
              <a:rPr lang="en-US"/>
              <a:t>Pazienti volontari da 10.2011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95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Beni</a:t>
            </a:r>
            <a:r>
              <a:rPr lang="en-US" dirty="0" smtClean="0"/>
              <a:t> </a:t>
            </a:r>
            <a:r>
              <a:rPr lang="en-US" dirty="0" err="1" smtClean="0"/>
              <a:t>culturali</a:t>
            </a:r>
            <a:endParaRPr lang="en-US" dirty="0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5" descr="iba_li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341438"/>
            <a:ext cx="29718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150" y="1341438"/>
            <a:ext cx="5954713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Ion Beam Analysis (IBA)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en-US" dirty="0"/>
              <a:t>Per I </a:t>
            </a:r>
            <a:r>
              <a:rPr lang="en-US" dirty="0" err="1"/>
              <a:t>beni</a:t>
            </a:r>
            <a:r>
              <a:rPr lang="en-US" dirty="0"/>
              <a:t> </a:t>
            </a:r>
            <a:r>
              <a:rPr lang="en-US" dirty="0" err="1"/>
              <a:t>culturali</a:t>
            </a:r>
            <a:r>
              <a:rPr lang="en-US" dirty="0"/>
              <a:t> (</a:t>
            </a:r>
            <a:r>
              <a:rPr lang="en-US" dirty="0" err="1"/>
              <a:t>analisi</a:t>
            </a:r>
            <a:r>
              <a:rPr lang="en-US" dirty="0"/>
              <a:t> non invasive)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en-US" dirty="0"/>
              <a:t>Per </a:t>
            </a:r>
            <a:r>
              <a:rPr lang="en-US" dirty="0" err="1"/>
              <a:t>l’ambiente</a:t>
            </a:r>
            <a:r>
              <a:rPr lang="en-US" dirty="0"/>
              <a:t> (</a:t>
            </a:r>
            <a:r>
              <a:rPr lang="en-US" dirty="0" err="1"/>
              <a:t>ng</a:t>
            </a:r>
            <a:r>
              <a:rPr lang="en-US" dirty="0"/>
              <a:t>/m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Accelerator Mass Spectrometry (AMS)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en-US" dirty="0" err="1"/>
              <a:t>Analisi</a:t>
            </a:r>
            <a:r>
              <a:rPr lang="en-US" dirty="0"/>
              <a:t> al </a:t>
            </a:r>
            <a:r>
              <a:rPr lang="en-US" dirty="0" err="1"/>
              <a:t>radiocarbonio</a:t>
            </a:r>
            <a:endParaRPr lang="en-US" dirty="0"/>
          </a:p>
        </p:txBody>
      </p:sp>
      <p:pic>
        <p:nvPicPr>
          <p:cNvPr id="9" name="Picture 7" descr="Md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068638"/>
            <a:ext cx="2736850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MS_bea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868738"/>
            <a:ext cx="5364162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29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2"/>
          <p:cNvSpPr>
            <a:spLocks noGrp="1" noChangeArrowheads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dirty="0" smtClean="0"/>
              <a:t>Di cosa siamo fatti?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1033" descr="5 - tavola period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480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037"/>
          <p:cNvGrpSpPr>
            <a:grpSpLocks/>
          </p:cNvGrpSpPr>
          <p:nvPr/>
        </p:nvGrpSpPr>
        <p:grpSpPr bwMode="auto">
          <a:xfrm>
            <a:off x="304800" y="914400"/>
            <a:ext cx="2686050" cy="5334000"/>
            <a:chOff x="192" y="576"/>
            <a:chExt cx="1692" cy="3360"/>
          </a:xfrm>
        </p:grpSpPr>
        <p:pic>
          <p:nvPicPr>
            <p:cNvPr id="7" name="Picture 1031" descr="ADN_anima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576"/>
              <a:ext cx="1692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1034"/>
            <p:cNvSpPr>
              <a:spLocks noChangeShapeType="1"/>
            </p:cNvSpPr>
            <p:nvPr/>
          </p:nvSpPr>
          <p:spPr bwMode="auto">
            <a:xfrm>
              <a:off x="381" y="3600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1035"/>
            <p:cNvSpPr txBox="1">
              <a:spLocks noChangeArrowheads="1"/>
            </p:cNvSpPr>
            <p:nvPr/>
          </p:nvSpPr>
          <p:spPr bwMode="auto">
            <a:xfrm>
              <a:off x="192" y="3648"/>
              <a:ext cx="16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2-3</a:t>
              </a:r>
              <a:r>
                <a:rPr lang="en-US">
                  <a:sym typeface="Symbol" charset="0"/>
                </a:rPr>
                <a:t></a:t>
              </a:r>
              <a:r>
                <a:rPr lang="en-US"/>
                <a:t>10</a:t>
              </a:r>
              <a:r>
                <a:rPr lang="en-US" baseline="30000"/>
                <a:t>-9</a:t>
              </a:r>
              <a:r>
                <a:rPr lang="en-US"/>
                <a:t>m=2-3nm</a:t>
              </a:r>
            </a:p>
          </p:txBody>
        </p:sp>
      </p:grp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Gps</a:t>
            </a:r>
            <a:endParaRPr lang="en-US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5" descr="GPSsatellit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22352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g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115888"/>
            <a:ext cx="31496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950" y="2636838"/>
            <a:ext cx="608330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err="1"/>
              <a:t>Ciascun</a:t>
            </a:r>
            <a:r>
              <a:rPr lang="en-US" sz="1800" dirty="0"/>
              <a:t> satellite </a:t>
            </a:r>
            <a:r>
              <a:rPr lang="en-US" sz="1800" dirty="0" err="1"/>
              <a:t>trasmette</a:t>
            </a:r>
            <a:r>
              <a:rPr lang="en-US" sz="1800" dirty="0"/>
              <a:t> </a:t>
            </a:r>
            <a:r>
              <a:rPr lang="en-US" sz="1800" dirty="0" err="1"/>
              <a:t>continuamente</a:t>
            </a:r>
            <a:r>
              <a:rPr lang="en-US" sz="1800" dirty="0"/>
              <a:t>: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en-US" sz="1800" dirty="0" err="1"/>
              <a:t>Informazioni</a:t>
            </a:r>
            <a:r>
              <a:rPr lang="en-US" sz="1800" dirty="0"/>
              <a:t> </a:t>
            </a:r>
            <a:r>
              <a:rPr lang="en-US" sz="1800" dirty="0" err="1"/>
              <a:t>orbitali</a:t>
            </a:r>
            <a:r>
              <a:rPr lang="en-US" sz="1800" dirty="0"/>
              <a:t> (</a:t>
            </a:r>
            <a:r>
              <a:rPr lang="en-US" sz="1800" dirty="0" err="1"/>
              <a:t>sua</a:t>
            </a:r>
            <a:r>
              <a:rPr lang="en-US" sz="1800" dirty="0"/>
              <a:t> </a:t>
            </a:r>
            <a:r>
              <a:rPr lang="en-US" sz="1800" dirty="0" err="1"/>
              <a:t>posizione</a:t>
            </a:r>
            <a:r>
              <a:rPr lang="en-US" sz="1800" dirty="0"/>
              <a:t>, </a:t>
            </a:r>
            <a:r>
              <a:rPr lang="en-US" sz="1800" dirty="0" err="1"/>
              <a:t>effemeridi</a:t>
            </a:r>
            <a:r>
              <a:rPr lang="en-US" sz="1800" dirty="0"/>
              <a:t>)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en-US" sz="1800" dirty="0"/>
              <a:t>Tempo (a </a:t>
            </a:r>
            <a:r>
              <a:rPr lang="en-US" sz="1800" dirty="0" err="1"/>
              <a:t>bordo</a:t>
            </a:r>
            <a:r>
              <a:rPr lang="en-US" sz="1800" dirty="0"/>
              <a:t>) al quale </a:t>
            </a:r>
            <a:r>
              <a:rPr lang="en-US" sz="1800" dirty="0" err="1"/>
              <a:t>informazioni</a:t>
            </a:r>
            <a:r>
              <a:rPr lang="en-US" sz="1800" dirty="0"/>
              <a:t> </a:t>
            </a:r>
            <a:r>
              <a:rPr lang="en-US" sz="1800" dirty="0" err="1"/>
              <a:t>sono</a:t>
            </a:r>
            <a:r>
              <a:rPr lang="en-US" sz="1800" dirty="0"/>
              <a:t> </a:t>
            </a:r>
            <a:r>
              <a:rPr lang="en-US" sz="1800" dirty="0" err="1"/>
              <a:t>trasmesse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(x</a:t>
            </a:r>
            <a:r>
              <a:rPr lang="en-US" sz="1800" baseline="-25000" dirty="0"/>
              <a:t>i</a:t>
            </a:r>
            <a:r>
              <a:rPr lang="en-US" sz="1800" dirty="0"/>
              <a:t>, </a:t>
            </a:r>
            <a:r>
              <a:rPr lang="en-US" sz="1800" dirty="0" err="1"/>
              <a:t>y</a:t>
            </a:r>
            <a:r>
              <a:rPr lang="en-US" sz="1800" baseline="-25000" dirty="0" err="1"/>
              <a:t>i</a:t>
            </a:r>
            <a:r>
              <a:rPr lang="en-US" sz="1800" dirty="0"/>
              <a:t>, </a:t>
            </a:r>
            <a:r>
              <a:rPr lang="en-US" sz="1800" dirty="0" err="1"/>
              <a:t>z</a:t>
            </a:r>
            <a:r>
              <a:rPr lang="en-US" sz="1800" baseline="-25000" dirty="0" err="1"/>
              <a:t>i</a:t>
            </a:r>
            <a:r>
              <a:rPr lang="en-US" sz="1800" dirty="0"/>
              <a:t>, </a:t>
            </a:r>
            <a:r>
              <a:rPr lang="en-US" sz="1800" dirty="0" err="1"/>
              <a:t>t</a:t>
            </a:r>
            <a:r>
              <a:rPr lang="en-US" sz="1800" baseline="-25000" dirty="0" err="1"/>
              <a:t>i</a:t>
            </a:r>
            <a:r>
              <a:rPr lang="en-US" sz="1800" dirty="0"/>
              <a:t>)</a:t>
            </a: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107950" y="3789363"/>
            <a:ext cx="7416800" cy="1476375"/>
            <a:chOff x="107504" y="3789040"/>
            <a:chExt cx="7416824" cy="1477328"/>
          </a:xfrm>
        </p:grpSpPr>
        <p:pic>
          <p:nvPicPr>
            <p:cNvPr id="11" name="Picture 8" descr="naveq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945" y="4293096"/>
              <a:ext cx="6941375" cy="515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107504" y="3789040"/>
              <a:ext cx="741682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Font typeface="Wingdings" charset="0"/>
                <a:buChar char="Ø"/>
              </a:pPr>
              <a:r>
                <a:rPr lang="en-US" sz="1800"/>
                <a:t>Il ricevitore risolve (per almeno 4 satelliti): </a:t>
              </a:r>
            </a:p>
            <a:p>
              <a:pPr>
                <a:buFont typeface="Wingdings" charset="0"/>
                <a:buChar char="Ø"/>
              </a:pPr>
              <a:endParaRPr lang="en-US" sz="1800"/>
            </a:p>
            <a:p>
              <a:pPr>
                <a:buFont typeface="Wingdings" charset="0"/>
                <a:buChar char="Ø"/>
              </a:pPr>
              <a:endParaRPr lang="en-US" sz="1800"/>
            </a:p>
            <a:p>
              <a:pPr>
                <a:buFont typeface="Wingdings" charset="0"/>
                <a:buChar char="Ø"/>
              </a:pPr>
              <a:endParaRPr lang="en-US" sz="1800"/>
            </a:p>
            <a:p>
              <a:pPr>
                <a:buFont typeface="Wingdings" charset="0"/>
                <a:buChar char="Ø"/>
              </a:pPr>
              <a:r>
                <a:rPr lang="en-US" sz="1800"/>
                <a:t>1 μs </a:t>
              </a:r>
              <a:r>
                <a:rPr lang="en-US" sz="1800">
                  <a:sym typeface="Wingdings" charset="0"/>
                </a:rPr>
                <a:t> 300 m (!)</a:t>
              </a:r>
              <a:endParaRPr lang="en-US" sz="180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411413" y="5313363"/>
            <a:ext cx="648176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err="1"/>
              <a:t>Correzioni</a:t>
            </a:r>
            <a:r>
              <a:rPr lang="en-US" sz="1800" dirty="0"/>
              <a:t> </a:t>
            </a:r>
            <a:r>
              <a:rPr lang="en-US" sz="1800" dirty="0" err="1"/>
              <a:t>relativistiche</a:t>
            </a:r>
            <a:r>
              <a:rPr lang="en-US" sz="1800" dirty="0"/>
              <a:t>: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en-US" sz="1800" dirty="0"/>
              <a:t>+ 45.900 ns/day GR      </a:t>
            </a:r>
            <a:r>
              <a:rPr lang="en-US" sz="1800" dirty="0" err="1"/>
              <a:t>anticipo</a:t>
            </a:r>
            <a:r>
              <a:rPr lang="en-US" sz="1800" dirty="0"/>
              <a:t> </a:t>
            </a:r>
            <a:r>
              <a:rPr lang="en-US" sz="1800" dirty="0" err="1"/>
              <a:t>complessivo</a:t>
            </a:r>
            <a:r>
              <a:rPr lang="en-US" sz="1800" dirty="0"/>
              <a:t>:  ≈ 40 </a:t>
            </a:r>
            <a:r>
              <a:rPr lang="en-US" sz="1800" dirty="0" err="1"/>
              <a:t>μs</a:t>
            </a:r>
            <a:r>
              <a:rPr lang="en-US" sz="1800" dirty="0"/>
              <a:t>/day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en-US" sz="1800" dirty="0"/>
              <a:t>--   7.200 ns/day SR                            </a:t>
            </a:r>
            <a:r>
              <a:rPr lang="en-US" sz="1200" dirty="0"/>
              <a:t>9.192.631.770</a:t>
            </a:r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7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15888"/>
            <a:ext cx="68389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Internet e </a:t>
            </a:r>
            <a:br>
              <a:rPr lang="en-US" dirty="0" smtClean="0"/>
            </a:br>
            <a:r>
              <a:rPr lang="en-US" dirty="0" smtClean="0"/>
              <a:t>Il www</a:t>
            </a:r>
            <a:endParaRPr lang="en-US" dirty="0"/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 descr="inf_intern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904" y="29344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internet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60391"/>
            <a:ext cx="34671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708400" y="4349328"/>
            <a:ext cx="524986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Ø"/>
            </a:pPr>
            <a:r>
              <a:rPr lang="en-US" sz="1800" dirty="0"/>
              <a:t>ARPANET, </a:t>
            </a:r>
            <a:r>
              <a:rPr lang="en-US" sz="1800" dirty="0" err="1"/>
              <a:t>progetto</a:t>
            </a:r>
            <a:r>
              <a:rPr lang="en-US" sz="1800" dirty="0"/>
              <a:t> del </a:t>
            </a:r>
            <a:r>
              <a:rPr lang="en-US" sz="1800" dirty="0" err="1"/>
              <a:t>Ministero</a:t>
            </a:r>
            <a:r>
              <a:rPr lang="en-US" sz="1800" dirty="0"/>
              <a:t> </a:t>
            </a:r>
            <a:r>
              <a:rPr lang="en-US" sz="1800" dirty="0" err="1"/>
              <a:t>Difesa</a:t>
            </a:r>
            <a:r>
              <a:rPr lang="en-US" sz="1800" dirty="0"/>
              <a:t> USA</a:t>
            </a:r>
          </a:p>
          <a:p>
            <a:pPr>
              <a:buFont typeface="Wingdings" charset="0"/>
              <a:buChar char="Ø"/>
            </a:pPr>
            <a:r>
              <a:rPr lang="en-US" sz="1800" dirty="0" err="1"/>
              <a:t>Definizione</a:t>
            </a:r>
            <a:r>
              <a:rPr lang="en-US" sz="1800" dirty="0"/>
              <a:t> di TCP/IP</a:t>
            </a:r>
          </a:p>
          <a:p>
            <a:pPr>
              <a:buFont typeface="Wingdings" charset="0"/>
              <a:buChar char="Ø"/>
            </a:pPr>
            <a:r>
              <a:rPr lang="en-US" sz="1800" dirty="0"/>
              <a:t>HTTP </a:t>
            </a:r>
            <a:r>
              <a:rPr lang="en-US" sz="1800" dirty="0" err="1"/>
              <a:t>nel</a:t>
            </a:r>
            <a:r>
              <a:rPr lang="en-US" sz="1800" dirty="0"/>
              <a:t> 1989 da T. Berners-Lee</a:t>
            </a:r>
          </a:p>
          <a:p>
            <a:pPr>
              <a:buFont typeface="Wingdings" charset="0"/>
              <a:buChar char="Ø"/>
            </a:pPr>
            <a:r>
              <a:rPr lang="en-US" sz="1800" dirty="0" err="1"/>
              <a:t>Concepito</a:t>
            </a:r>
            <a:r>
              <a:rPr lang="en-US" sz="1800" dirty="0"/>
              <a:t> e </a:t>
            </a:r>
            <a:r>
              <a:rPr lang="en-US" sz="1800" dirty="0" err="1"/>
              <a:t>sviluppato</a:t>
            </a:r>
            <a:r>
              <a:rPr lang="en-US" sz="1800" dirty="0"/>
              <a:t> per </a:t>
            </a:r>
            <a:r>
              <a:rPr lang="en-US" sz="1800" dirty="0" err="1"/>
              <a:t>consentire</a:t>
            </a:r>
            <a:r>
              <a:rPr lang="en-US" sz="1800" dirty="0"/>
              <a:t> </a:t>
            </a:r>
            <a:r>
              <a:rPr lang="en-US" sz="1800" dirty="0" err="1"/>
              <a:t>scambio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 err="1"/>
              <a:t>informazioni</a:t>
            </a:r>
            <a:r>
              <a:rPr lang="en-US" sz="1800" dirty="0"/>
              <a:t> </a:t>
            </a:r>
            <a:r>
              <a:rPr lang="en-US" sz="1800" dirty="0" err="1"/>
              <a:t>tra</a:t>
            </a:r>
            <a:r>
              <a:rPr lang="en-US" sz="1800" dirty="0"/>
              <a:t> </a:t>
            </a:r>
            <a:r>
              <a:rPr lang="en-US" sz="1800" dirty="0" err="1"/>
              <a:t>scienziati</a:t>
            </a:r>
            <a:r>
              <a:rPr lang="en-US" sz="1800" dirty="0"/>
              <a:t> di </a:t>
            </a:r>
            <a:r>
              <a:rPr lang="en-US" sz="1800" dirty="0" err="1"/>
              <a:t>tutto</a:t>
            </a:r>
            <a:r>
              <a:rPr lang="en-US" sz="1800" dirty="0"/>
              <a:t> </a:t>
            </a:r>
            <a:r>
              <a:rPr lang="en-US" sz="1800" dirty="0" err="1"/>
              <a:t>il</a:t>
            </a:r>
            <a:r>
              <a:rPr lang="en-US" sz="1800" dirty="0"/>
              <a:t> </a:t>
            </a:r>
            <a:r>
              <a:rPr lang="en-US" sz="1800" dirty="0" err="1"/>
              <a:t>mondo</a:t>
            </a:r>
            <a:endParaRPr lang="en-US" sz="1800" dirty="0"/>
          </a:p>
          <a:p>
            <a:pPr>
              <a:buFont typeface="Wingdings" charset="0"/>
              <a:buChar char="Ø"/>
            </a:pPr>
            <a:r>
              <a:rPr lang="en-US" sz="1800" b="1" i="1" u="sng" dirty="0" err="1"/>
              <a:t>Rivoluzione</a:t>
            </a:r>
            <a:r>
              <a:rPr lang="en-US" sz="1800" dirty="0"/>
              <a:t> </a:t>
            </a:r>
            <a:r>
              <a:rPr lang="en-US" sz="1800" dirty="0" err="1"/>
              <a:t>tecnologica</a:t>
            </a:r>
            <a:r>
              <a:rPr lang="en-US" sz="1800" dirty="0"/>
              <a:t> e </a:t>
            </a:r>
            <a:r>
              <a:rPr lang="en-US" sz="1800" dirty="0" err="1" smtClean="0"/>
              <a:t>sociale</a:t>
            </a:r>
            <a:endParaRPr lang="en-US" sz="1800" dirty="0"/>
          </a:p>
          <a:p>
            <a:pPr>
              <a:buFont typeface="Wingdings" charset="0"/>
              <a:buChar char="Ø"/>
            </a:pPr>
            <a:r>
              <a:rPr lang="en-US" sz="1800" dirty="0"/>
              <a:t>Uno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motori</a:t>
            </a:r>
            <a:r>
              <a:rPr lang="en-US" sz="1800" dirty="0"/>
              <a:t> </a:t>
            </a:r>
            <a:r>
              <a:rPr lang="en-US" sz="1800" dirty="0" err="1"/>
              <a:t>dello</a:t>
            </a:r>
            <a:r>
              <a:rPr lang="en-US" sz="1800" dirty="0"/>
              <a:t> </a:t>
            </a:r>
            <a:r>
              <a:rPr lang="en-US" sz="1800" dirty="0" err="1"/>
              <a:t>sviluppo</a:t>
            </a:r>
            <a:r>
              <a:rPr lang="en-US" sz="1800" dirty="0"/>
              <a:t> </a:t>
            </a:r>
            <a:r>
              <a:rPr lang="en-US" sz="1800" dirty="0" err="1"/>
              <a:t>economico</a:t>
            </a:r>
            <a:endParaRPr lang="en-US" sz="1800" dirty="0"/>
          </a:p>
        </p:txBody>
      </p:sp>
      <p:pic>
        <p:nvPicPr>
          <p:cNvPr id="10" name="Picture 2" descr="Tim_Berners-Lee_April_20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" y="53603"/>
            <a:ext cx="1979612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35496" y="2852738"/>
            <a:ext cx="23558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Tim Berners-Lee (2009)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55776" y="2924944"/>
            <a:ext cx="56233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Il 30 </a:t>
            </a:r>
            <a:r>
              <a:rPr lang="en-US" i="1" dirty="0" err="1"/>
              <a:t>aprile</a:t>
            </a:r>
            <a:r>
              <a:rPr lang="en-US" i="1" dirty="0"/>
              <a:t> del 1993 </a:t>
            </a:r>
            <a:r>
              <a:rPr lang="en-US" i="1" dirty="0" err="1"/>
              <a:t>il</a:t>
            </a:r>
            <a:r>
              <a:rPr lang="en-US" i="1" dirty="0"/>
              <a:t> </a:t>
            </a:r>
            <a:r>
              <a:rPr lang="en-US" i="1" dirty="0" err="1"/>
              <a:t>Cern</a:t>
            </a:r>
            <a:r>
              <a:rPr lang="en-US" i="1" dirty="0"/>
              <a:t> di </a:t>
            </a:r>
            <a:r>
              <a:rPr lang="en-US" i="1" dirty="0" err="1"/>
              <a:t>Ginevra</a:t>
            </a:r>
            <a:r>
              <a:rPr lang="en-US" i="1" dirty="0"/>
              <a:t> </a:t>
            </a:r>
            <a:r>
              <a:rPr lang="en-US" i="1" dirty="0" err="1"/>
              <a:t>decise</a:t>
            </a:r>
            <a:r>
              <a:rPr lang="en-US" i="1" dirty="0"/>
              <a:t> di </a:t>
            </a:r>
            <a:r>
              <a:rPr lang="en-US" i="1" dirty="0" err="1"/>
              <a:t>rilasciare</a:t>
            </a:r>
            <a:r>
              <a:rPr lang="en-US" i="1" dirty="0"/>
              <a:t>  </a:t>
            </a:r>
            <a:r>
              <a:rPr lang="en-US" i="1" dirty="0" err="1"/>
              <a:t>il</a:t>
            </a:r>
            <a:r>
              <a:rPr lang="en-US" i="1" dirty="0"/>
              <a:t> </a:t>
            </a:r>
            <a:r>
              <a:rPr lang="en-US" i="1" dirty="0" err="1"/>
              <a:t>codice</a:t>
            </a:r>
            <a:r>
              <a:rPr lang="en-US" i="1" dirty="0"/>
              <a:t> del WWW in </a:t>
            </a:r>
            <a:r>
              <a:rPr lang="en-US" i="1" dirty="0" err="1"/>
              <a:t>pubblico</a:t>
            </a:r>
            <a:r>
              <a:rPr lang="en-US" i="1" dirty="0"/>
              <a:t> </a:t>
            </a:r>
            <a:r>
              <a:rPr lang="en-US" i="1" dirty="0" err="1"/>
              <a:t>dominio</a:t>
            </a:r>
            <a:r>
              <a:rPr lang="en-US" i="1" dirty="0"/>
              <a:t>. </a:t>
            </a:r>
            <a:r>
              <a:rPr lang="en-US" i="1" dirty="0" err="1"/>
              <a:t>Nacque</a:t>
            </a:r>
            <a:r>
              <a:rPr lang="en-US" i="1" dirty="0"/>
              <a:t> </a:t>
            </a:r>
            <a:r>
              <a:rPr lang="en-US" i="1" dirty="0" err="1"/>
              <a:t>così</a:t>
            </a:r>
            <a:r>
              <a:rPr lang="en-US" i="1" dirty="0"/>
              <a:t> </a:t>
            </a:r>
            <a:r>
              <a:rPr lang="en-US" i="1" dirty="0" err="1"/>
              <a:t>il</a:t>
            </a:r>
            <a:r>
              <a:rPr lang="en-US" i="1" dirty="0"/>
              <a:t> </a:t>
            </a:r>
            <a:r>
              <a:rPr lang="en-US" i="1" dirty="0" smtClean="0"/>
              <a:t>Web.</a:t>
            </a:r>
          </a:p>
          <a:p>
            <a:r>
              <a:rPr lang="en-US" i="1" dirty="0" err="1" smtClean="0"/>
              <a:t>CdS</a:t>
            </a:r>
            <a:r>
              <a:rPr lang="en-US" i="1" dirty="0" smtClean="0"/>
              <a:t>, 30 </a:t>
            </a:r>
            <a:r>
              <a:rPr lang="en-US" i="1" dirty="0" err="1" smtClean="0"/>
              <a:t>aprile</a:t>
            </a:r>
            <a:r>
              <a:rPr lang="en-US" i="1" dirty="0" smtClean="0"/>
              <a:t> 2013</a:t>
            </a:r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7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502024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Grazie per </a:t>
            </a:r>
            <a:r>
              <a:rPr lang="en-US" dirty="0" err="1" smtClean="0"/>
              <a:t>l’attenzione</a:t>
            </a:r>
            <a:r>
              <a:rPr lang="en-US" dirty="0" smtClean="0"/>
              <a:t>!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6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ot-atlas-g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8" y="612388"/>
            <a:ext cx="4593298" cy="3896732"/>
          </a:xfrm>
          <a:prstGeom prst="rect">
            <a:avLst/>
          </a:prstGeom>
        </p:spPr>
      </p:pic>
      <p:pic>
        <p:nvPicPr>
          <p:cNvPr id="5" name="Picture 4" descr="plot-cms-g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13" y="620688"/>
            <a:ext cx="4030475" cy="3888432"/>
          </a:xfrm>
          <a:prstGeom prst="rect">
            <a:avLst/>
          </a:prstGeom>
        </p:spPr>
      </p:pic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4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Di cosa siamo fatti?</a:t>
            </a:r>
          </a:p>
        </p:txBody>
      </p:sp>
      <p:sp>
        <p:nvSpPr>
          <p:cNvPr id="22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9" descr="4 - ato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524000"/>
            <a:ext cx="3048000" cy="2638425"/>
          </a:xfrm>
          <a:prstGeom prst="rect">
            <a:avLst/>
          </a:prstGeom>
        </p:spPr>
      </p:pic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838200" y="45720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09600" y="4648200"/>
            <a:ext cx="284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1-10Å=1-10</a:t>
            </a:r>
            <a:r>
              <a:rPr lang="en-US">
                <a:sym typeface="Symbol" charset="0"/>
              </a:rPr>
              <a:t>10</a:t>
            </a:r>
            <a:r>
              <a:rPr lang="en-US" baseline="30000">
                <a:sym typeface="Symbol" charset="0"/>
              </a:rPr>
              <a:t>-10</a:t>
            </a:r>
            <a:r>
              <a:rPr lang="en-US">
                <a:sym typeface="Symbol" charset="0"/>
              </a:rPr>
              <a:t>m</a:t>
            </a:r>
            <a:endParaRPr lang="en-US"/>
          </a:p>
        </p:txBody>
      </p:sp>
      <p:cxnSp>
        <p:nvCxnSpPr>
          <p:cNvPr id="8" name="AutoShape 14"/>
          <p:cNvCxnSpPr>
            <a:cxnSpLocks noChangeShapeType="1"/>
            <a:endCxn id="9" idx="1"/>
          </p:cNvCxnSpPr>
          <p:nvPr/>
        </p:nvCxnSpPr>
        <p:spPr bwMode="auto">
          <a:xfrm>
            <a:off x="3779912" y="2153072"/>
            <a:ext cx="2316088" cy="169912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 descr="7 - Quark structure pro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4784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6324600" y="30480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6096000" y="3043808"/>
            <a:ext cx="1757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10</a:t>
            </a:r>
            <a:r>
              <a:rPr lang="en-US" baseline="30000" dirty="0"/>
              <a:t>-15</a:t>
            </a:r>
            <a:r>
              <a:rPr lang="en-US" dirty="0"/>
              <a:t>m=1fm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04800" y="5165725"/>
            <a:ext cx="3784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elettrone: J.J. Thompson (1897)</a:t>
            </a:r>
          </a:p>
          <a:p>
            <a:r>
              <a:rPr lang="en-US" sz="2000"/>
              <a:t>nucleo: E. Rutherford (1911)</a:t>
            </a:r>
          </a:p>
          <a:p>
            <a:r>
              <a:rPr lang="en-US" sz="2000"/>
              <a:t>neutrone: J. Chadwick (1932)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4419600" y="4114800"/>
            <a:ext cx="46037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/>
              <a:t>“</a:t>
            </a:r>
            <a:r>
              <a:rPr lang="en-US" altLang="ja-JP" sz="2000"/>
              <a:t>Radiografia</a:t>
            </a:r>
            <a:r>
              <a:rPr lang="ja-JP" altLang="en-US" sz="2000"/>
              <a:t>”</a:t>
            </a:r>
            <a:r>
              <a:rPr lang="en-US" altLang="ja-JP" sz="2000"/>
              <a:t> del protone: SLAC (1969)</a:t>
            </a:r>
          </a:p>
          <a:p>
            <a:r>
              <a:rPr lang="en-US" sz="1800"/>
              <a:t>M. Gell-Mann, K. Nishijima </a:t>
            </a:r>
          </a:p>
          <a:p>
            <a:r>
              <a:rPr lang="en-US" sz="1800"/>
              <a:t>Y. Ne</a:t>
            </a:r>
            <a:r>
              <a:rPr lang="ja-JP" altLang="en-US" sz="1800"/>
              <a:t>’</a:t>
            </a:r>
            <a:r>
              <a:rPr lang="en-US" altLang="ja-JP" sz="1800"/>
              <a:t>eman, G. Zweig</a:t>
            </a:r>
          </a:p>
          <a:p>
            <a:r>
              <a:rPr lang="en-US" sz="1800"/>
              <a:t>R. Feynman, J. Bjorken</a:t>
            </a:r>
          </a:p>
          <a:p>
            <a:r>
              <a:rPr lang="en-US" sz="1800"/>
              <a:t>J.I. Friedman, H.W. Kendall, R.E. Taylor</a:t>
            </a:r>
            <a:endParaRPr lang="en-US" sz="2000"/>
          </a:p>
        </p:txBody>
      </p:sp>
      <p:sp>
        <p:nvSpPr>
          <p:cNvPr id="14" name="WordArt 22"/>
          <p:cNvSpPr>
            <a:spLocks noChangeArrowheads="1" noChangeShapeType="1" noTextEdit="1"/>
          </p:cNvSpPr>
          <p:nvPr/>
        </p:nvSpPr>
        <p:spPr bwMode="auto">
          <a:xfrm>
            <a:off x="4267200" y="1066800"/>
            <a:ext cx="2438400" cy="652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  <a:ea typeface="Arial Black"/>
                <a:cs typeface="Arial Black"/>
              </a:rPr>
              <a:t>Meccanica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  <a:ea typeface="Arial Black"/>
                <a:cs typeface="Arial Black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  <a:ea typeface="Arial Black"/>
                <a:cs typeface="Arial Black"/>
              </a:rPr>
              <a:t>quantistica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  <a:ea typeface="Arial Black"/>
              <a:cs typeface="Arial Black"/>
            </a:endParaRPr>
          </a:p>
        </p:txBody>
      </p:sp>
      <p:cxnSp>
        <p:nvCxnSpPr>
          <p:cNvPr id="15" name="AutoShape 24"/>
          <p:cNvCxnSpPr>
            <a:cxnSpLocks noChangeShapeType="1"/>
            <a:endCxn id="14" idx="1"/>
          </p:cNvCxnSpPr>
          <p:nvPr/>
        </p:nvCxnSpPr>
        <p:spPr bwMode="auto">
          <a:xfrm flipV="1">
            <a:off x="3733800" y="1574800"/>
            <a:ext cx="533400" cy="2540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1600200" y="985838"/>
            <a:ext cx="103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1/2 MeV</a:t>
            </a:r>
            <a:endParaRPr lang="en-US"/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7543800" y="1219200"/>
            <a:ext cx="83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1 GeV</a:t>
            </a:r>
            <a:endParaRPr lang="en-US"/>
          </a:p>
        </p:txBody>
      </p:sp>
      <p:cxnSp>
        <p:nvCxnSpPr>
          <p:cNvPr id="18" name="AutoShape 27"/>
          <p:cNvCxnSpPr>
            <a:cxnSpLocks noChangeShapeType="1"/>
            <a:endCxn id="16" idx="3"/>
          </p:cNvCxnSpPr>
          <p:nvPr/>
        </p:nvCxnSpPr>
        <p:spPr bwMode="auto">
          <a:xfrm rot="10800000">
            <a:off x="2635250" y="1169988"/>
            <a:ext cx="641350" cy="201612"/>
          </a:xfrm>
          <a:prstGeom prst="curvedConnector3">
            <a:avLst>
              <a:gd name="adj1" fmla="val 21287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28"/>
          <p:cNvCxnSpPr>
            <a:cxnSpLocks noChangeShapeType="1"/>
            <a:stCxn id="9" idx="3"/>
          </p:cNvCxnSpPr>
          <p:nvPr/>
        </p:nvCxnSpPr>
        <p:spPr bwMode="auto">
          <a:xfrm flipV="1">
            <a:off x="7772400" y="1713384"/>
            <a:ext cx="381000" cy="6096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4895217" y="3429000"/>
            <a:ext cx="1332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 = m c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  <p:cxnSp>
        <p:nvCxnSpPr>
          <p:cNvPr id="21" name="AutoShape 24"/>
          <p:cNvCxnSpPr>
            <a:cxnSpLocks noChangeShapeType="1"/>
          </p:cNvCxnSpPr>
          <p:nvPr/>
        </p:nvCxnSpPr>
        <p:spPr bwMode="auto">
          <a:xfrm flipV="1">
            <a:off x="5436096" y="2780928"/>
            <a:ext cx="864096" cy="686048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WordArt 22"/>
          <p:cNvSpPr>
            <a:spLocks noChangeArrowheads="1" noChangeShapeType="1" noTextEdit="1"/>
          </p:cNvSpPr>
          <p:nvPr/>
        </p:nvSpPr>
        <p:spPr bwMode="auto">
          <a:xfrm>
            <a:off x="3995936" y="2560513"/>
            <a:ext cx="1368152" cy="652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  <a:ea typeface="Arial Black"/>
                <a:cs typeface="Arial Black"/>
              </a:rPr>
              <a:t>Relatività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  <a:ea typeface="Arial Black"/>
              <a:cs typeface="Arial Black"/>
            </a:endParaRPr>
          </a:p>
        </p:txBody>
      </p:sp>
      <p:cxnSp>
        <p:nvCxnSpPr>
          <p:cNvPr id="27" name="AutoShape 28"/>
          <p:cNvCxnSpPr>
            <a:cxnSpLocks noChangeShapeType="1"/>
            <a:stCxn id="2" idx="1"/>
          </p:cNvCxnSpPr>
          <p:nvPr/>
        </p:nvCxnSpPr>
        <p:spPr bwMode="auto">
          <a:xfrm rot="10800000">
            <a:off x="4304929" y="3212977"/>
            <a:ext cx="590289" cy="44685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6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763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smtClean="0"/>
              <a:t>Cosa lega i mattoni fondamentali?</a:t>
            </a:r>
            <a:br>
              <a:rPr lang="it-IT" smtClean="0"/>
            </a:br>
            <a:r>
              <a:rPr lang="it-IT" smtClean="0"/>
              <a:t>Le forze fondamentali 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2667000"/>
            <a:ext cx="77724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  <a:defRPr/>
            </a:pPr>
            <a:r>
              <a:rPr lang="en-US" dirty="0" err="1" smtClean="0"/>
              <a:t>Forza</a:t>
            </a:r>
            <a:r>
              <a:rPr lang="en-US" dirty="0" smtClean="0"/>
              <a:t> di </a:t>
            </a:r>
            <a:r>
              <a:rPr lang="en-US" dirty="0" err="1" smtClean="0"/>
              <a:t>gravità</a:t>
            </a:r>
            <a:r>
              <a:rPr lang="en-US" dirty="0" smtClean="0"/>
              <a:t> (Newton -&gt; Einstein)</a:t>
            </a:r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buFont typeface="Wingdings" charset="2"/>
              <a:buChar char="Ø"/>
              <a:defRPr/>
            </a:pPr>
            <a:r>
              <a:rPr lang="en-US" dirty="0" err="1" smtClean="0"/>
              <a:t>Forza</a:t>
            </a:r>
            <a:r>
              <a:rPr lang="en-US" dirty="0" smtClean="0"/>
              <a:t> </a:t>
            </a:r>
            <a:r>
              <a:rPr lang="en-US" dirty="0" err="1" smtClean="0"/>
              <a:t>elettromagnetica</a:t>
            </a:r>
            <a:r>
              <a:rPr lang="en-US" dirty="0" smtClean="0"/>
              <a:t> (</a:t>
            </a:r>
            <a:r>
              <a:rPr lang="en-US" dirty="0" err="1" smtClean="0"/>
              <a:t>elettrodinamica</a:t>
            </a:r>
            <a:r>
              <a:rPr lang="en-US" dirty="0" smtClean="0"/>
              <a:t> </a:t>
            </a:r>
            <a:r>
              <a:rPr lang="en-US" dirty="0" err="1" smtClean="0"/>
              <a:t>quantistica</a:t>
            </a:r>
            <a:r>
              <a:rPr lang="en-US" dirty="0" smtClean="0"/>
              <a:t>, QED, </a:t>
            </a:r>
            <a:r>
              <a:rPr lang="en-US" u="sng" dirty="0" smtClean="0"/>
              <a:t>principio </a:t>
            </a:r>
            <a:r>
              <a:rPr lang="en-US" u="sng" dirty="0" err="1" smtClean="0"/>
              <a:t>simmetria</a:t>
            </a:r>
            <a:r>
              <a:rPr lang="en-US" dirty="0" smtClean="0"/>
              <a:t>, </a:t>
            </a:r>
            <a:r>
              <a:rPr lang="en-US" u="sng" dirty="0" err="1" smtClean="0"/>
              <a:t>fotoni</a:t>
            </a:r>
            <a:r>
              <a:rPr lang="en-US" u="sng" dirty="0" smtClean="0"/>
              <a:t>, </a:t>
            </a:r>
            <a:r>
              <a:rPr lang="en-US" u="sng" dirty="0" err="1" smtClean="0"/>
              <a:t>antiparticelle</a:t>
            </a:r>
            <a:r>
              <a:rPr lang="en-US" dirty="0" smtClean="0"/>
              <a:t>)</a:t>
            </a:r>
          </a:p>
          <a:p>
            <a:pPr>
              <a:buFont typeface="Wingdings" charset="2"/>
              <a:buChar char="Ø"/>
              <a:defRPr/>
            </a:pPr>
            <a:r>
              <a:rPr lang="en-US" dirty="0" err="1" smtClean="0"/>
              <a:t>Forza</a:t>
            </a:r>
            <a:r>
              <a:rPr lang="en-US" dirty="0" smtClean="0"/>
              <a:t> </a:t>
            </a:r>
            <a:r>
              <a:rPr lang="en-US" dirty="0" err="1" smtClean="0"/>
              <a:t>nucleare</a:t>
            </a:r>
            <a:r>
              <a:rPr lang="en-US" dirty="0" smtClean="0"/>
              <a:t> forte</a:t>
            </a:r>
          </a:p>
          <a:p>
            <a:pPr>
              <a:buFont typeface="Wingdings" charset="2"/>
              <a:buChar char="Ø"/>
              <a:defRPr/>
            </a:pPr>
            <a:r>
              <a:rPr lang="en-US" dirty="0" err="1" smtClean="0"/>
              <a:t>Forza</a:t>
            </a:r>
            <a:r>
              <a:rPr lang="en-US" dirty="0" smtClean="0"/>
              <a:t> </a:t>
            </a:r>
            <a:r>
              <a:rPr lang="en-US" dirty="0" err="1" smtClean="0"/>
              <a:t>nucleare</a:t>
            </a:r>
            <a:r>
              <a:rPr lang="en-US" dirty="0" smtClean="0"/>
              <a:t> </a:t>
            </a:r>
            <a:r>
              <a:rPr lang="en-US" dirty="0" err="1" smtClean="0"/>
              <a:t>debole</a:t>
            </a:r>
            <a:endParaRPr lang="en-US" dirty="0" smtClean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1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dirty="0" smtClean="0"/>
              <a:t>La forza nucleare forte</a:t>
            </a:r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>
          <a:xfrm>
            <a:off x="152400" y="1219200"/>
            <a:ext cx="60960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1800" dirty="0" err="1" smtClean="0"/>
              <a:t>Lega</a:t>
            </a:r>
            <a:r>
              <a:rPr lang="en-US" sz="1800" dirty="0" smtClean="0"/>
              <a:t> </a:t>
            </a:r>
            <a:r>
              <a:rPr lang="en-US" sz="1800" dirty="0" err="1" smtClean="0"/>
              <a:t>protoni</a:t>
            </a:r>
            <a:r>
              <a:rPr lang="en-US" sz="1800" dirty="0" smtClean="0"/>
              <a:t> e </a:t>
            </a:r>
            <a:r>
              <a:rPr lang="en-US" sz="1800" dirty="0" err="1" smtClean="0"/>
              <a:t>neutroni</a:t>
            </a:r>
            <a:r>
              <a:rPr lang="en-US" sz="1800" dirty="0" smtClean="0"/>
              <a:t> a </a:t>
            </a:r>
            <a:r>
              <a:rPr lang="en-US" sz="1800" dirty="0" err="1" smtClean="0"/>
              <a:t>formare</a:t>
            </a:r>
            <a:r>
              <a:rPr lang="en-US" sz="1800" dirty="0" smtClean="0"/>
              <a:t> </a:t>
            </a:r>
            <a:r>
              <a:rPr lang="en-US" sz="1800" dirty="0" err="1" smtClean="0"/>
              <a:t>i</a:t>
            </a:r>
            <a:r>
              <a:rPr lang="en-US" sz="1800" dirty="0" smtClean="0"/>
              <a:t> nuclei (</a:t>
            </a:r>
            <a:r>
              <a:rPr lang="en-US" sz="1800" dirty="0" err="1" smtClean="0"/>
              <a:t>residuale</a:t>
            </a:r>
            <a:r>
              <a:rPr lang="en-US" sz="1800" dirty="0" smtClean="0"/>
              <a:t>, </a:t>
            </a:r>
            <a:r>
              <a:rPr lang="en-US" sz="1800" dirty="0" err="1" smtClean="0"/>
              <a:t>mesoni</a:t>
            </a:r>
            <a:r>
              <a:rPr lang="en-US" sz="1800" dirty="0" smtClean="0"/>
              <a:t>)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1800" dirty="0" err="1" smtClean="0"/>
              <a:t>Lega</a:t>
            </a:r>
            <a:r>
              <a:rPr lang="en-US" sz="1800" dirty="0" smtClean="0"/>
              <a:t> </a:t>
            </a:r>
            <a:r>
              <a:rPr lang="en-US" sz="1800" dirty="0" err="1" smtClean="0"/>
              <a:t>i</a:t>
            </a:r>
            <a:r>
              <a:rPr lang="en-US" sz="1800" dirty="0" smtClean="0"/>
              <a:t> quark (via </a:t>
            </a:r>
            <a:r>
              <a:rPr lang="en-US" sz="1800" dirty="0" err="1" smtClean="0"/>
              <a:t>gluoni</a:t>
            </a:r>
            <a:r>
              <a:rPr lang="en-US" sz="1800" dirty="0" smtClean="0"/>
              <a:t>) a </a:t>
            </a:r>
            <a:r>
              <a:rPr lang="en-US" sz="1800" dirty="0" err="1" smtClean="0"/>
              <a:t>formare</a:t>
            </a:r>
            <a:r>
              <a:rPr lang="en-US" sz="1800" dirty="0" smtClean="0"/>
              <a:t> </a:t>
            </a:r>
            <a:r>
              <a:rPr lang="en-US" sz="1800" dirty="0" err="1" smtClean="0"/>
              <a:t>protone</a:t>
            </a:r>
            <a:r>
              <a:rPr lang="en-US" sz="1800" dirty="0" smtClean="0"/>
              <a:t> e </a:t>
            </a:r>
            <a:r>
              <a:rPr lang="en-US" sz="1800" dirty="0" err="1" smtClean="0"/>
              <a:t>neutrone</a:t>
            </a:r>
            <a:r>
              <a:rPr lang="en-US" sz="1800" dirty="0" smtClean="0"/>
              <a:t> (</a:t>
            </a:r>
            <a:r>
              <a:rPr lang="en-US" sz="1800" dirty="0" err="1" smtClean="0"/>
              <a:t>più</a:t>
            </a:r>
            <a:r>
              <a:rPr lang="en-US" sz="1800" dirty="0" smtClean="0"/>
              <a:t> in </a:t>
            </a:r>
            <a:r>
              <a:rPr lang="en-US" sz="1800" dirty="0" err="1" smtClean="0"/>
              <a:t>generale</a:t>
            </a:r>
            <a:r>
              <a:rPr lang="en-US" sz="1800" dirty="0" smtClean="0"/>
              <a:t> </a:t>
            </a:r>
            <a:r>
              <a:rPr lang="en-US" sz="1800" dirty="0" err="1" smtClean="0"/>
              <a:t>barioni</a:t>
            </a:r>
            <a:r>
              <a:rPr lang="en-US" sz="1800" dirty="0" smtClean="0"/>
              <a:t> e </a:t>
            </a:r>
            <a:r>
              <a:rPr lang="en-US" sz="1800" dirty="0" err="1" smtClean="0"/>
              <a:t>mesoni</a:t>
            </a:r>
            <a:r>
              <a:rPr lang="en-US" sz="1800" dirty="0" smtClean="0"/>
              <a:t>, </a:t>
            </a:r>
            <a:r>
              <a:rPr lang="en-US" sz="1800" dirty="0" err="1" smtClean="0"/>
              <a:t>detti</a:t>
            </a:r>
            <a:r>
              <a:rPr lang="en-US" sz="1800" dirty="0" smtClean="0"/>
              <a:t> </a:t>
            </a:r>
            <a:r>
              <a:rPr lang="en-US" sz="1800" dirty="0" err="1" smtClean="0"/>
              <a:t>adroni</a:t>
            </a:r>
            <a:r>
              <a:rPr lang="en-US" sz="1800" dirty="0" smtClean="0"/>
              <a:t>)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1800" dirty="0" err="1" smtClean="0"/>
              <a:t>Corto</a:t>
            </a:r>
            <a:r>
              <a:rPr lang="en-US" sz="1800" dirty="0" smtClean="0"/>
              <a:t> </a:t>
            </a:r>
            <a:r>
              <a:rPr lang="en-US" sz="1800" dirty="0" err="1" smtClean="0"/>
              <a:t>raggio</a:t>
            </a:r>
            <a:r>
              <a:rPr lang="en-US" sz="1800" dirty="0" smtClean="0"/>
              <a:t> d</a:t>
            </a:r>
            <a:r>
              <a:rPr lang="ja-JP" altLang="en-US" sz="1800" dirty="0" smtClean="0"/>
              <a:t>’</a:t>
            </a:r>
            <a:r>
              <a:rPr lang="en-US" sz="1800" dirty="0" err="1" smtClean="0"/>
              <a:t>azione</a:t>
            </a:r>
            <a:r>
              <a:rPr lang="en-US" sz="1800" dirty="0" smtClean="0"/>
              <a:t> (≤10</a:t>
            </a:r>
            <a:r>
              <a:rPr lang="en-US" sz="1800" baseline="30000" dirty="0" smtClean="0"/>
              <a:t>-15</a:t>
            </a:r>
            <a:r>
              <a:rPr lang="en-US" sz="1800" dirty="0" smtClean="0"/>
              <a:t>m=</a:t>
            </a:r>
            <a:r>
              <a:rPr lang="en-US" sz="1800" dirty="0" err="1" smtClean="0"/>
              <a:t>fm</a:t>
            </a:r>
            <a:r>
              <a:rPr lang="en-US" sz="1800" dirty="0" smtClean="0"/>
              <a:t>)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1800" dirty="0" err="1" smtClean="0"/>
              <a:t>Descritta</a:t>
            </a:r>
            <a:r>
              <a:rPr lang="en-US" sz="1800" dirty="0" smtClean="0"/>
              <a:t> da </a:t>
            </a:r>
            <a:r>
              <a:rPr lang="en-US" sz="1800" dirty="0" err="1" smtClean="0"/>
              <a:t>Cromodinamica</a:t>
            </a:r>
            <a:r>
              <a:rPr lang="en-US" sz="1800" dirty="0" smtClean="0"/>
              <a:t> </a:t>
            </a:r>
            <a:r>
              <a:rPr lang="en-US" sz="1800" dirty="0" err="1" smtClean="0"/>
              <a:t>Quantistica</a:t>
            </a:r>
            <a:r>
              <a:rPr lang="en-US" sz="1800" dirty="0" smtClean="0"/>
              <a:t> (QCD)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1800" u="sng" dirty="0" smtClean="0"/>
              <a:t>quark</a:t>
            </a:r>
            <a:r>
              <a:rPr lang="en-US" sz="1800" dirty="0" smtClean="0"/>
              <a:t> e </a:t>
            </a:r>
            <a:r>
              <a:rPr lang="en-US" sz="1800" u="sng" dirty="0" err="1" smtClean="0"/>
              <a:t>gluoni</a:t>
            </a:r>
            <a:r>
              <a:rPr lang="en-US" sz="1800" dirty="0" smtClean="0"/>
              <a:t> </a:t>
            </a:r>
            <a:r>
              <a:rPr lang="ja-JP" altLang="en-US" sz="1800" dirty="0" smtClean="0"/>
              <a:t>“</a:t>
            </a:r>
            <a:r>
              <a:rPr lang="en-US" sz="1800" dirty="0" err="1" smtClean="0"/>
              <a:t>confinati</a:t>
            </a:r>
            <a:r>
              <a:rPr lang="ja-JP" altLang="en-US" sz="1800" dirty="0" smtClean="0"/>
              <a:t>”</a:t>
            </a:r>
            <a:r>
              <a:rPr lang="en-US" sz="1800" dirty="0" smtClean="0"/>
              <a:t> all</a:t>
            </a:r>
            <a:r>
              <a:rPr lang="ja-JP" altLang="en-US" sz="1800" dirty="0" smtClean="0"/>
              <a:t>’</a:t>
            </a:r>
            <a:r>
              <a:rPr lang="en-US" sz="1800" dirty="0" err="1" smtClean="0"/>
              <a:t>interno</a:t>
            </a:r>
            <a:r>
              <a:rPr lang="en-US" sz="1800" dirty="0" smtClean="0"/>
              <a:t> </a:t>
            </a:r>
            <a:r>
              <a:rPr lang="en-US" sz="1800" dirty="0" err="1" smtClean="0"/>
              <a:t>degli</a:t>
            </a:r>
            <a:r>
              <a:rPr lang="en-US" sz="1800" dirty="0" smtClean="0"/>
              <a:t> </a:t>
            </a:r>
            <a:r>
              <a:rPr lang="en-US" sz="1800" dirty="0" err="1" smtClean="0"/>
              <a:t>adroni</a:t>
            </a:r>
            <a:r>
              <a:rPr lang="en-US" sz="1800" dirty="0" smtClean="0"/>
              <a:t>, dove </a:t>
            </a:r>
            <a:r>
              <a:rPr lang="en-US" sz="1800" dirty="0" err="1" smtClean="0"/>
              <a:t>sono</a:t>
            </a:r>
            <a:r>
              <a:rPr lang="en-US" sz="1800" dirty="0" smtClean="0"/>
              <a:t> </a:t>
            </a:r>
            <a:r>
              <a:rPr lang="en-US" sz="1800" dirty="0" err="1" smtClean="0"/>
              <a:t>liberi</a:t>
            </a:r>
            <a:endParaRPr lang="en-US" sz="1800" dirty="0" smtClean="0"/>
          </a:p>
        </p:txBody>
      </p:sp>
      <p:pic>
        <p:nvPicPr>
          <p:cNvPr id="6" name="Picture 1028" descr="forza fort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914400"/>
            <a:ext cx="289083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31" descr="eightfold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70350"/>
            <a:ext cx="2743200" cy="1797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32"/>
          <p:cNvGrpSpPr>
            <a:grpSpLocks/>
          </p:cNvGrpSpPr>
          <p:nvPr/>
        </p:nvGrpSpPr>
        <p:grpSpPr bwMode="auto">
          <a:xfrm>
            <a:off x="681038" y="3505200"/>
            <a:ext cx="4652962" cy="2500313"/>
            <a:chOff x="240" y="2256"/>
            <a:chExt cx="2931" cy="1575"/>
          </a:xfrm>
        </p:grpSpPr>
        <p:pic>
          <p:nvPicPr>
            <p:cNvPr id="9" name="Picture 1033" descr="gros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256"/>
              <a:ext cx="915" cy="1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34" descr="politz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256"/>
              <a:ext cx="915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35" descr="wilcze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256"/>
              <a:ext cx="915" cy="1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036"/>
            <p:cNvSpPr txBox="1">
              <a:spLocks noChangeArrowheads="1"/>
            </p:cNvSpPr>
            <p:nvPr/>
          </p:nvSpPr>
          <p:spPr bwMode="auto">
            <a:xfrm>
              <a:off x="528" y="3600"/>
              <a:ext cx="24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/>
                <a:t>D.J. Gross, H.D. Politzer, F. Wilczek</a:t>
              </a:r>
              <a:endParaRPr lang="en-US"/>
            </a:p>
          </p:txBody>
        </p:sp>
      </p:grp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09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La forza nucleare debole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6200" y="1143000"/>
            <a:ext cx="65532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000" smtClean="0"/>
              <a:t>Responsabile della “trasformazione” di particelle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000" smtClean="0"/>
              <a:t>Corto raggio di azione (≤10</a:t>
            </a:r>
            <a:r>
              <a:rPr lang="en-US" sz="2000" baseline="30000" smtClean="0"/>
              <a:t>-15</a:t>
            </a:r>
            <a:r>
              <a:rPr lang="en-US" sz="2000" smtClean="0"/>
              <a:t>m=fm)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000" smtClean="0"/>
              <a:t>Neutrini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000" smtClean="0"/>
              <a:t>Combustione del sole (e delle stelle) </a:t>
            </a:r>
            <a:br>
              <a:rPr lang="en-US" sz="2000" smtClean="0"/>
            </a:br>
            <a:r>
              <a:rPr lang="en-US" sz="2000" smtClean="0"/>
              <a:t>per fusione nucleare 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000" smtClean="0"/>
              <a:t>Composizione cosmici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</p:txBody>
      </p:sp>
      <p:pic>
        <p:nvPicPr>
          <p:cNvPr id="6" name="Picture 6" descr="Ndec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76688"/>
            <a:ext cx="2743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sun-na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657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fusio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35163"/>
            <a:ext cx="289242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84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La forza nucleare debole</a:t>
            </a:r>
            <a:endParaRPr lang="en-US" smtClean="0"/>
          </a:p>
        </p:txBody>
      </p:sp>
      <p:sp>
        <p:nvSpPr>
          <p:cNvPr id="22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>
          <a:xfrm>
            <a:off x="685800" y="990600"/>
            <a:ext cx="8077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  <a:defRPr/>
            </a:pPr>
            <a:r>
              <a:rPr lang="en-US" smtClean="0"/>
              <a:t>Oggi unificata a elettrodinamica nella </a:t>
            </a:r>
            <a:r>
              <a:rPr lang="ja-JP" altLang="en-US" smtClean="0"/>
              <a:t>“</a:t>
            </a:r>
            <a:r>
              <a:rPr lang="en-US" smtClean="0"/>
              <a:t>Teoria dell</a:t>
            </a:r>
            <a:r>
              <a:rPr lang="ja-JP" altLang="en-US" smtClean="0"/>
              <a:t>’</a:t>
            </a:r>
            <a:r>
              <a:rPr lang="en-US" smtClean="0"/>
              <a:t>Unificazione Elettrodebole</a:t>
            </a:r>
            <a:r>
              <a:rPr lang="ja-JP" altLang="en-US" smtClean="0"/>
              <a:t>”</a:t>
            </a:r>
            <a:endParaRPr lang="en-US" dirty="0" smtClean="0"/>
          </a:p>
        </p:txBody>
      </p:sp>
      <p:grpSp>
        <p:nvGrpSpPr>
          <p:cNvPr id="6" name="Group 1041"/>
          <p:cNvGrpSpPr>
            <a:grpSpLocks/>
          </p:cNvGrpSpPr>
          <p:nvPr/>
        </p:nvGrpSpPr>
        <p:grpSpPr bwMode="auto">
          <a:xfrm>
            <a:off x="228922" y="2132856"/>
            <a:ext cx="3983038" cy="1966913"/>
            <a:chOff x="96" y="1632"/>
            <a:chExt cx="2509" cy="1239"/>
          </a:xfrm>
        </p:grpSpPr>
        <p:pic>
          <p:nvPicPr>
            <p:cNvPr id="7" name="Picture 1029" descr="weinber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632"/>
              <a:ext cx="685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0" descr="sal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632"/>
              <a:ext cx="685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31" descr="glasho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632"/>
              <a:ext cx="685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032"/>
            <p:cNvSpPr txBox="1">
              <a:spLocks noChangeArrowheads="1"/>
            </p:cNvSpPr>
            <p:nvPr/>
          </p:nvSpPr>
          <p:spPr bwMode="auto">
            <a:xfrm>
              <a:off x="96" y="2640"/>
              <a:ext cx="25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/>
                <a:t>S.L. Glashow, A. Salam, S. Weinberg</a:t>
              </a:r>
            </a:p>
          </p:txBody>
        </p:sp>
      </p:grpSp>
      <p:grpSp>
        <p:nvGrpSpPr>
          <p:cNvPr id="11" name="Group 1042"/>
          <p:cNvGrpSpPr>
            <a:grpSpLocks/>
          </p:cNvGrpSpPr>
          <p:nvPr/>
        </p:nvGrpSpPr>
        <p:grpSpPr bwMode="auto">
          <a:xfrm>
            <a:off x="703263" y="4267200"/>
            <a:ext cx="2954337" cy="1966913"/>
            <a:chOff x="3168" y="2688"/>
            <a:chExt cx="1861" cy="1239"/>
          </a:xfrm>
        </p:grpSpPr>
        <p:pic>
          <p:nvPicPr>
            <p:cNvPr id="12" name="Picture 1034" descr="rubbi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688"/>
              <a:ext cx="685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35" descr="me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688"/>
              <a:ext cx="675" cy="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036"/>
            <p:cNvSpPr txBox="1">
              <a:spLocks noChangeArrowheads="1"/>
            </p:cNvSpPr>
            <p:nvPr/>
          </p:nvSpPr>
          <p:spPr bwMode="auto">
            <a:xfrm>
              <a:off x="3168" y="3696"/>
              <a:ext cx="18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/>
                <a:t>C. Rubbia, S. van der Meer</a:t>
              </a:r>
            </a:p>
          </p:txBody>
        </p:sp>
      </p:grpSp>
      <p:sp>
        <p:nvSpPr>
          <p:cNvPr id="15" name="Text Box 1037"/>
          <p:cNvSpPr txBox="1">
            <a:spLocks noChangeArrowheads="1"/>
          </p:cNvSpPr>
          <p:nvPr/>
        </p:nvSpPr>
        <p:spPr bwMode="auto">
          <a:xfrm>
            <a:off x="5334000" y="2132856"/>
            <a:ext cx="31242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1" dirty="0" err="1"/>
              <a:t>Bosoni</a:t>
            </a:r>
            <a:r>
              <a:rPr lang="en-US" sz="2000" i="1" dirty="0"/>
              <a:t> W</a:t>
            </a:r>
            <a:r>
              <a:rPr lang="en-US" sz="2000" dirty="0"/>
              <a:t> e </a:t>
            </a:r>
            <a:r>
              <a:rPr lang="en-US" sz="2000" i="1" dirty="0"/>
              <a:t>Z </a:t>
            </a:r>
            <a:r>
              <a:rPr lang="en-US" sz="2000" dirty="0"/>
              <a:t>(</a:t>
            </a:r>
            <a:r>
              <a:rPr lang="en-US" sz="2000" dirty="0">
                <a:sym typeface="Symbol" charset="0"/>
              </a:rPr>
              <a:t>100 </a:t>
            </a:r>
            <a:r>
              <a:rPr lang="en-US" sz="2000" dirty="0" err="1">
                <a:sym typeface="Symbol" charset="0"/>
              </a:rPr>
              <a:t>GeV</a:t>
            </a:r>
            <a:r>
              <a:rPr lang="en-US" sz="2000" dirty="0"/>
              <a:t>)</a:t>
            </a:r>
          </a:p>
        </p:txBody>
      </p:sp>
      <p:cxnSp>
        <p:nvCxnSpPr>
          <p:cNvPr id="16" name="AutoShape 1038"/>
          <p:cNvCxnSpPr>
            <a:cxnSpLocks noChangeShapeType="1"/>
            <a:stCxn id="7" idx="3"/>
          </p:cNvCxnSpPr>
          <p:nvPr/>
        </p:nvCxnSpPr>
        <p:spPr bwMode="auto">
          <a:xfrm flipV="1">
            <a:off x="4059560" y="2361456"/>
            <a:ext cx="1274762" cy="533400"/>
          </a:xfrm>
          <a:prstGeom prst="curvedConnector3">
            <a:avLst>
              <a:gd name="adj1" fmla="val 49940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1039"/>
          <p:cNvCxnSpPr>
            <a:cxnSpLocks noChangeShapeType="1"/>
            <a:endCxn id="13" idx="3"/>
          </p:cNvCxnSpPr>
          <p:nvPr/>
        </p:nvCxnSpPr>
        <p:spPr bwMode="auto">
          <a:xfrm rot="5400000">
            <a:off x="3217070" y="2799062"/>
            <a:ext cx="2453182" cy="1984871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1040"/>
          <p:cNvSpPr txBox="1">
            <a:spLocks noChangeArrowheads="1"/>
          </p:cNvSpPr>
          <p:nvPr/>
        </p:nvSpPr>
        <p:spPr bwMode="auto">
          <a:xfrm>
            <a:off x="5110931" y="4221088"/>
            <a:ext cx="3565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CERN, UA1&amp;UA2, 1984</a:t>
            </a:r>
          </a:p>
        </p:txBody>
      </p:sp>
      <p:pic>
        <p:nvPicPr>
          <p:cNvPr id="19" name="Picture 1043" descr="diagrammaWp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544" y="2593189"/>
            <a:ext cx="2441848" cy="162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1037"/>
          <p:cNvGrpSpPr>
            <a:grpSpLocks/>
          </p:cNvGrpSpPr>
          <p:nvPr/>
        </p:nvGrpSpPr>
        <p:grpSpPr bwMode="auto">
          <a:xfrm>
            <a:off x="5821288" y="4869160"/>
            <a:ext cx="2495128" cy="1925067"/>
            <a:chOff x="720" y="768"/>
            <a:chExt cx="1734" cy="1306"/>
          </a:xfrm>
        </p:grpSpPr>
        <p:pic>
          <p:nvPicPr>
            <p:cNvPr id="23" name="Picture 1033" descr="thoof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768"/>
              <a:ext cx="75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034" descr="veltma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768"/>
              <a:ext cx="75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035"/>
            <p:cNvSpPr txBox="1">
              <a:spLocks noChangeArrowheads="1"/>
            </p:cNvSpPr>
            <p:nvPr/>
          </p:nvSpPr>
          <p:spPr bwMode="auto">
            <a:xfrm>
              <a:off x="720" y="1824"/>
              <a:ext cx="17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G. </a:t>
              </a:r>
              <a:r>
                <a:rPr lang="ja-JP" altLang="en-US" sz="2000"/>
                <a:t>‘</a:t>
              </a:r>
              <a:r>
                <a:rPr lang="en-US" altLang="ja-JP" sz="2000"/>
                <a:t>t Hooft, M. Veltman</a:t>
              </a:r>
              <a:endParaRPr lang="en-US"/>
            </a:p>
          </p:txBody>
        </p:sp>
      </p:grpSp>
      <p:sp>
        <p:nvSpPr>
          <p:cNvPr id="2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03848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1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Il </a:t>
            </a:r>
            <a:r>
              <a:rPr lang="en-US" dirty="0" err="1" smtClean="0"/>
              <a:t>bosone</a:t>
            </a:r>
            <a:r>
              <a:rPr lang="en-US" dirty="0" smtClean="0"/>
              <a:t> di Higgs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381328"/>
            <a:ext cx="2776538" cy="457200"/>
          </a:xfrm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Oreste Nicrosini - INFN&amp;UNIPV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2400" y="764704"/>
            <a:ext cx="6507163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000" dirty="0" err="1" smtClean="0"/>
              <a:t>Necessario</a:t>
            </a:r>
            <a:r>
              <a:rPr lang="en-US" sz="2000" dirty="0" smtClean="0"/>
              <a:t> per </a:t>
            </a:r>
            <a:r>
              <a:rPr lang="en-US" sz="2000" dirty="0" err="1" smtClean="0"/>
              <a:t>generare</a:t>
            </a:r>
            <a:r>
              <a:rPr lang="en-US" sz="2000" dirty="0" smtClean="0"/>
              <a:t> le masse </a:t>
            </a:r>
            <a:r>
              <a:rPr lang="en-US" sz="2000" dirty="0" err="1" smtClean="0"/>
              <a:t>delle</a:t>
            </a:r>
            <a:r>
              <a:rPr lang="en-US" sz="2000" dirty="0" smtClean="0"/>
              <a:t> </a:t>
            </a:r>
            <a:r>
              <a:rPr lang="en-US" sz="2000" dirty="0" err="1" smtClean="0"/>
              <a:t>particelle</a:t>
            </a:r>
            <a:r>
              <a:rPr lang="en-US" sz="2000" dirty="0" smtClean="0"/>
              <a:t> </a:t>
            </a:r>
            <a:r>
              <a:rPr lang="en-US" sz="2000" u="sng" dirty="0" err="1" smtClean="0"/>
              <a:t>elementari</a:t>
            </a:r>
            <a:endParaRPr lang="en-US" sz="2000" u="sng" dirty="0" smtClean="0"/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000" dirty="0" err="1" smtClean="0"/>
              <a:t>Vuoto</a:t>
            </a:r>
            <a:r>
              <a:rPr lang="en-US" sz="2000" dirty="0" smtClean="0"/>
              <a:t> </a:t>
            </a:r>
            <a:r>
              <a:rPr lang="en-US" sz="2000" dirty="0" err="1" smtClean="0"/>
              <a:t>carico</a:t>
            </a:r>
            <a:r>
              <a:rPr lang="en-US" sz="2000" dirty="0" smtClean="0"/>
              <a:t>: </a:t>
            </a:r>
            <a:r>
              <a:rPr lang="en-US" sz="2000" dirty="0" err="1" smtClean="0"/>
              <a:t>massa</a:t>
            </a:r>
            <a:r>
              <a:rPr lang="en-US" sz="2000" dirty="0" smtClean="0"/>
              <a:t> </a:t>
            </a:r>
            <a:r>
              <a:rPr lang="en-US" sz="2000" dirty="0" err="1" smtClean="0"/>
              <a:t>dovuta</a:t>
            </a:r>
            <a:r>
              <a:rPr lang="en-US" sz="2000" dirty="0" smtClean="0"/>
              <a:t> a </a:t>
            </a:r>
            <a:r>
              <a:rPr lang="ja-JP" altLang="en-US" sz="2000" dirty="0" smtClean="0"/>
              <a:t>“</a:t>
            </a:r>
            <a:r>
              <a:rPr lang="en-US" sz="2000" dirty="0" err="1" smtClean="0"/>
              <a:t>viscosità</a:t>
            </a:r>
            <a:r>
              <a:rPr lang="ja-JP" altLang="en-US" sz="2000" dirty="0" smtClean="0"/>
              <a:t>”</a:t>
            </a:r>
            <a:r>
              <a:rPr lang="en-US" sz="2000" dirty="0" smtClean="0"/>
              <a:t> (</a:t>
            </a:r>
            <a:r>
              <a:rPr lang="en-US" sz="2000" dirty="0" err="1" smtClean="0"/>
              <a:t>rottura</a:t>
            </a:r>
            <a:r>
              <a:rPr lang="en-US" sz="2000" dirty="0" smtClean="0"/>
              <a:t> </a:t>
            </a:r>
            <a:r>
              <a:rPr lang="en-US" sz="2000" dirty="0" err="1" smtClean="0"/>
              <a:t>spontanea</a:t>
            </a:r>
            <a:r>
              <a:rPr lang="en-US" sz="2000" dirty="0" smtClean="0"/>
              <a:t> </a:t>
            </a:r>
            <a:r>
              <a:rPr lang="en-US" sz="2000" dirty="0" err="1" smtClean="0"/>
              <a:t>della</a:t>
            </a:r>
            <a:r>
              <a:rPr lang="en-US" sz="2000" dirty="0" smtClean="0"/>
              <a:t> </a:t>
            </a:r>
            <a:r>
              <a:rPr lang="en-US" sz="2000" dirty="0" err="1" smtClean="0"/>
              <a:t>simmetria</a:t>
            </a:r>
            <a:r>
              <a:rPr lang="en-US" sz="2000" dirty="0" smtClean="0"/>
              <a:t>)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sz="2000" dirty="0" err="1"/>
              <a:t>Rottura</a:t>
            </a:r>
            <a:r>
              <a:rPr lang="en-US" sz="2000" dirty="0"/>
              <a:t> </a:t>
            </a:r>
            <a:r>
              <a:rPr lang="en-US" sz="2000" dirty="0" err="1"/>
              <a:t>spontanea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simmetria</a:t>
            </a:r>
            <a:r>
              <a:rPr lang="en-US" sz="2000" dirty="0"/>
              <a:t>, SSB: P.W. Anderson (1962); F. </a:t>
            </a:r>
            <a:r>
              <a:rPr lang="en-US" sz="2000" dirty="0" err="1"/>
              <a:t>Englert</a:t>
            </a:r>
            <a:r>
              <a:rPr lang="en-US" sz="2000" dirty="0"/>
              <a:t> e </a:t>
            </a:r>
            <a:r>
              <a:rPr lang="en-US" sz="2000" dirty="0" smtClean="0"/>
              <a:t>R</a:t>
            </a:r>
            <a:r>
              <a:rPr lang="en-US" sz="2000" dirty="0"/>
              <a:t>. </a:t>
            </a:r>
            <a:r>
              <a:rPr lang="en-US" sz="2000" dirty="0" err="1"/>
              <a:t>Brout</a:t>
            </a:r>
            <a:r>
              <a:rPr lang="en-US" sz="2000" dirty="0"/>
              <a:t>; G. </a:t>
            </a:r>
            <a:r>
              <a:rPr lang="en-US" sz="2000" dirty="0" err="1"/>
              <a:t>Guralnik</a:t>
            </a:r>
            <a:r>
              <a:rPr lang="en-US" sz="2000" dirty="0"/>
              <a:t>, C. R. Hagen e </a:t>
            </a:r>
            <a:r>
              <a:rPr lang="en-US" sz="2000" dirty="0" smtClean="0"/>
              <a:t>T</a:t>
            </a:r>
            <a:r>
              <a:rPr lang="en-US" sz="2000" dirty="0"/>
              <a:t>. Kibble; </a:t>
            </a:r>
            <a:r>
              <a:rPr lang="en-US" sz="2000" u="sng" dirty="0"/>
              <a:t>P. Higgs </a:t>
            </a:r>
            <a:r>
              <a:rPr lang="en-US" sz="2000" dirty="0"/>
              <a:t>(1964); SU(2)</a:t>
            </a:r>
            <a:r>
              <a:rPr lang="en-US" sz="2000" baseline="-25000" dirty="0"/>
              <a:t>L</a:t>
            </a:r>
            <a:r>
              <a:rPr lang="en-US" sz="2000" dirty="0"/>
              <a:t>⊗U(1)</a:t>
            </a:r>
            <a:r>
              <a:rPr lang="en-US" sz="2000" baseline="-25000" dirty="0"/>
              <a:t>Y </a:t>
            </a:r>
            <a:r>
              <a:rPr lang="en-US" sz="2000" dirty="0"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/>
              <a:t>U(1)</a:t>
            </a:r>
            <a:r>
              <a:rPr lang="en-US" sz="2000" baseline="-25000" dirty="0" err="1"/>
              <a:t>e.m</a:t>
            </a:r>
            <a:r>
              <a:rPr lang="en-US" sz="2000" baseline="-25000" dirty="0"/>
              <a:t>.</a:t>
            </a:r>
            <a:r>
              <a:rPr lang="en-US" sz="2000" dirty="0"/>
              <a:t>;</a:t>
            </a:r>
            <a:endParaRPr lang="en-US" sz="2000" dirty="0" smtClean="0"/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843713" y="0"/>
            <a:ext cx="2300287" cy="3262313"/>
            <a:chOff x="4311" y="0"/>
            <a:chExt cx="1449" cy="2055"/>
          </a:xfrm>
        </p:grpSpPr>
        <p:pic>
          <p:nvPicPr>
            <p:cNvPr id="9" name="Picture 6" descr="Higg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" y="0"/>
              <a:ext cx="1449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4668" y="1824"/>
              <a:ext cx="6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/>
                <a:t>P. Higgs</a:t>
              </a:r>
              <a:endParaRPr lang="en-US"/>
            </a:p>
          </p:txBody>
        </p:sp>
      </p:grpSp>
      <p:pic>
        <p:nvPicPr>
          <p:cNvPr id="14" name="Picture 2" descr="arton4-b3c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29000"/>
            <a:ext cx="1944216" cy="280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SB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636" y="3789040"/>
            <a:ext cx="3669852" cy="2376264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92302" y="6381328"/>
            <a:ext cx="2735882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fisica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teorica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frontiera</a:t>
            </a:r>
            <a:r>
              <a:rPr lang="en-US" dirty="0" smtClean="0">
                <a:solidFill>
                  <a:schemeClr val="tx1"/>
                </a:solidFill>
              </a:rPr>
              <a:t> al CERN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2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2977</TotalTime>
  <Words>1550</Words>
  <Application>Microsoft Macintosh PowerPoint</Application>
  <PresentationFormat>On-screen Show (4:3)</PresentationFormat>
  <Paragraphs>245</Paragraphs>
  <Slides>33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Story</vt:lpstr>
      <vt:lpstr>PowerPoint Presentation</vt:lpstr>
      <vt:lpstr>Di cosa siamo fatti?</vt:lpstr>
      <vt:lpstr>Di cosa siamo fatti?</vt:lpstr>
      <vt:lpstr>Di cosa siamo fatti?</vt:lpstr>
      <vt:lpstr>Cosa lega i mattoni fondamentali? Le forze fondamentali </vt:lpstr>
      <vt:lpstr>La forza nucleare forte</vt:lpstr>
      <vt:lpstr>La forza nucleare debole</vt:lpstr>
      <vt:lpstr>La forza nucleare debole</vt:lpstr>
      <vt:lpstr>Il bosone di Higgs </vt:lpstr>
      <vt:lpstr>PowerPoint Presentation</vt:lpstr>
      <vt:lpstr>Gli accoppiamenti dell’higgs previsti in SM</vt:lpstr>
      <vt:lpstr>La nostra “tavola periodica” e  il Modello Standard (SM) delle  interazioni fondamentali </vt:lpstr>
      <vt:lpstr>PowerPoint Presentation</vt:lpstr>
      <vt:lpstr>PowerPoint Presentation</vt:lpstr>
      <vt:lpstr>Test di precisione del SM</vt:lpstr>
      <vt:lpstr>L’esperimento ATLAS</vt:lpstr>
      <vt:lpstr>La ricerca del bosone di Higgs</vt:lpstr>
      <vt:lpstr>I BR previsti dallo SM</vt:lpstr>
      <vt:lpstr>PowerPoint Presentation</vt:lpstr>
      <vt:lpstr>PowerPoint Presentation</vt:lpstr>
      <vt:lpstr>PowerPoint Presentation</vt:lpstr>
      <vt:lpstr>Sviluppi (speculazioni)</vt:lpstr>
      <vt:lpstr>MH ≈125 GeV: cosa ci dice?</vt:lpstr>
      <vt:lpstr>PowerPoint Presentation</vt:lpstr>
      <vt:lpstr>PowerPoint Presentation</vt:lpstr>
      <vt:lpstr>Applicazioni</vt:lpstr>
      <vt:lpstr>Biomedicale</vt:lpstr>
      <vt:lpstr>PowerPoint Presentation</vt:lpstr>
      <vt:lpstr>Beni culturali</vt:lpstr>
      <vt:lpstr>Gps</vt:lpstr>
      <vt:lpstr>Internet e  Il www</vt:lpstr>
      <vt:lpstr>Grazie per l’attenzione!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Anna</dc:creator>
  <cp:lastModifiedBy>Oreste Nicrosini</cp:lastModifiedBy>
  <cp:revision>174</cp:revision>
  <dcterms:created xsi:type="dcterms:W3CDTF">2012-06-28T09:45:42Z</dcterms:created>
  <dcterms:modified xsi:type="dcterms:W3CDTF">2014-06-17T06:32:22Z</dcterms:modified>
</cp:coreProperties>
</file>