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676" r:id="rId3"/>
    <p:sldId id="555" r:id="rId4"/>
    <p:sldId id="692" r:id="rId5"/>
    <p:sldId id="695" r:id="rId6"/>
    <p:sldId id="735" r:id="rId7"/>
    <p:sldId id="638" r:id="rId8"/>
    <p:sldId id="668" r:id="rId9"/>
    <p:sldId id="770" r:id="rId10"/>
    <p:sldId id="757" r:id="rId11"/>
    <p:sldId id="765" r:id="rId12"/>
    <p:sldId id="766" r:id="rId13"/>
    <p:sldId id="767" r:id="rId14"/>
    <p:sldId id="771" r:id="rId15"/>
    <p:sldId id="768" r:id="rId16"/>
    <p:sldId id="756" r:id="rId17"/>
    <p:sldId id="694" r:id="rId18"/>
    <p:sldId id="693" r:id="rId19"/>
    <p:sldId id="728" r:id="rId20"/>
    <p:sldId id="736" r:id="rId21"/>
    <p:sldId id="769" r:id="rId22"/>
    <p:sldId id="719" r:id="rId23"/>
    <p:sldId id="721" r:id="rId24"/>
    <p:sldId id="763" r:id="rId25"/>
    <p:sldId id="722" r:id="rId26"/>
    <p:sldId id="587" r:id="rId27"/>
    <p:sldId id="657" r:id="rId28"/>
    <p:sldId id="650" r:id="rId29"/>
    <p:sldId id="744" r:id="rId30"/>
    <p:sldId id="723" r:id="rId31"/>
    <p:sldId id="743" r:id="rId32"/>
    <p:sldId id="672" r:id="rId33"/>
    <p:sldId id="705" r:id="rId34"/>
    <p:sldId id="599" r:id="rId35"/>
    <p:sldId id="557" r:id="rId36"/>
    <p:sldId id="581" r:id="rId37"/>
    <p:sldId id="653" r:id="rId38"/>
    <p:sldId id="738" r:id="rId39"/>
    <p:sldId id="725" r:id="rId40"/>
    <p:sldId id="562" r:id="rId41"/>
    <p:sldId id="726" r:id="rId42"/>
    <p:sldId id="749" r:id="rId43"/>
    <p:sldId id="691" r:id="rId44"/>
    <p:sldId id="607" r:id="rId45"/>
    <p:sldId id="758" r:id="rId46"/>
    <p:sldId id="759" r:id="rId47"/>
    <p:sldId id="760" r:id="rId48"/>
    <p:sldId id="746" r:id="rId49"/>
    <p:sldId id="747" r:id="rId50"/>
    <p:sldId id="748" r:id="rId51"/>
    <p:sldId id="753" r:id="rId52"/>
    <p:sldId id="754" r:id="rId53"/>
    <p:sldId id="656" r:id="rId54"/>
    <p:sldId id="655" r:id="rId55"/>
    <p:sldId id="751" r:id="rId56"/>
    <p:sldId id="750" r:id="rId57"/>
    <p:sldId id="741" r:id="rId58"/>
    <p:sldId id="742" r:id="rId59"/>
    <p:sldId id="715" r:id="rId60"/>
    <p:sldId id="648" r:id="rId61"/>
    <p:sldId id="649" r:id="rId62"/>
    <p:sldId id="633" r:id="rId63"/>
    <p:sldId id="634" r:id="rId64"/>
    <p:sldId id="635" r:id="rId65"/>
    <p:sldId id="636" r:id="rId66"/>
    <p:sldId id="637" r:id="rId67"/>
    <p:sldId id="618" r:id="rId68"/>
    <p:sldId id="619" r:id="rId69"/>
    <p:sldId id="622" r:id="rId70"/>
    <p:sldId id="625" r:id="rId71"/>
    <p:sldId id="630" r:id="rId72"/>
    <p:sldId id="654" r:id="rId73"/>
    <p:sldId id="678" r:id="rId74"/>
    <p:sldId id="679" r:id="rId75"/>
    <p:sldId id="680" r:id="rId76"/>
    <p:sldId id="681" r:id="rId77"/>
    <p:sldId id="682" r:id="rId78"/>
    <p:sldId id="683" r:id="rId79"/>
    <p:sldId id="684" r:id="rId80"/>
    <p:sldId id="685" r:id="rId81"/>
    <p:sldId id="696" r:id="rId82"/>
    <p:sldId id="697" r:id="rId83"/>
    <p:sldId id="698" r:id="rId84"/>
    <p:sldId id="699" r:id="rId85"/>
    <p:sldId id="700" r:id="rId86"/>
    <p:sldId id="701" r:id="rId87"/>
    <p:sldId id="702" r:id="rId88"/>
    <p:sldId id="703" r:id="rId89"/>
    <p:sldId id="704" r:id="rId90"/>
    <p:sldId id="706" r:id="rId91"/>
    <p:sldId id="707" r:id="rId92"/>
    <p:sldId id="708" r:id="rId93"/>
    <p:sldId id="709" r:id="rId94"/>
    <p:sldId id="710" r:id="rId95"/>
    <p:sldId id="711" r:id="rId96"/>
    <p:sldId id="712" r:id="rId97"/>
    <p:sldId id="713" r:id="rId98"/>
    <p:sldId id="714" r:id="rId99"/>
    <p:sldId id="716" r:id="rId100"/>
    <p:sldId id="717" r:id="rId101"/>
    <p:sldId id="718" r:id="rId102"/>
    <p:sldId id="727" r:id="rId103"/>
    <p:sldId id="730" r:id="rId104"/>
    <p:sldId id="729" r:id="rId105"/>
    <p:sldId id="732" r:id="rId106"/>
    <p:sldId id="734" r:id="rId107"/>
    <p:sldId id="745" r:id="rId10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33CC33"/>
    <a:srgbClr val="6600FF"/>
    <a:srgbClr val="FFFFCC"/>
    <a:srgbClr val="FFCC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2366" autoAdjust="0"/>
  </p:normalViewPr>
  <p:slideViewPr>
    <p:cSldViewPr>
      <p:cViewPr varScale="1">
        <p:scale>
          <a:sx n="58" d="100"/>
          <a:sy n="58" d="100"/>
        </p:scale>
        <p:origin x="-1080" y="-84"/>
      </p:cViewPr>
      <p:guideLst>
        <p:guide orient="horz" pos="2160"/>
        <p:guide pos="2880"/>
      </p:guideLst>
    </p:cSldViewPr>
  </p:slideViewPr>
  <p:outlineViewPr>
    <p:cViewPr>
      <p:scale>
        <a:sx n="33" d="100"/>
        <a:sy n="33" d="100"/>
      </p:scale>
      <p:origin x="0" y="1063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52097-7C60-40EA-B9CB-D3025BE75A77}" type="datetimeFigureOut">
              <a:rPr lang="it-IT" smtClean="0"/>
              <a:pPr/>
              <a:t>08/07/2014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AFB4E-56F7-4810-80D2-672C8142CC24}" type="slidenum">
              <a:rPr lang="it-IT" smtClean="0"/>
              <a:pPr/>
              <a:t>‹N›</a:t>
            </a:fld>
            <a:endParaRPr lang="it-IT"/>
          </a:p>
        </p:txBody>
      </p:sp>
    </p:spTree>
    <p:extLst>
      <p:ext uri="{BB962C8B-B14F-4D97-AF65-F5344CB8AC3E}">
        <p14:creationId xmlns:p14="http://schemas.microsoft.com/office/powerpoint/2010/main" val="2144967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5</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fld id="{39843E11-16EA-4EA9-A3DD-33C9ACAD627B}" type="slidenum">
              <a:rPr lang="it-IT" altLang="it-IT" sz="1200" smtClean="0"/>
              <a:pPr/>
              <a:t>24</a:t>
            </a:fld>
            <a:endParaRPr lang="it-IT" altLang="it-IT"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37</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39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88</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4" name="Segnaposto numero diapositiva 3"/>
          <p:cNvSpPr>
            <a:spLocks noGrp="1"/>
          </p:cNvSpPr>
          <p:nvPr>
            <p:ph type="sldNum" sz="quarter" idx="10"/>
          </p:nvPr>
        </p:nvSpPr>
        <p:spPr/>
        <p:txBody>
          <a:bodyPr/>
          <a:lstStyle/>
          <a:p>
            <a:fld id="{466AFB4E-56F7-4810-80D2-672C8142CC24}" type="slidenum">
              <a:rPr lang="it-IT" smtClean="0"/>
              <a:pPr/>
              <a:t>90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E12723D-C83F-4263-B809-52AF50067BD8}" type="datetime1">
              <a:rPr lang="it-IT" smtClean="0"/>
              <a:pPr/>
              <a:t>08/07/2014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DF5C272-12B0-4CD1-8D01-7FF675643C51}" type="datetime1">
              <a:rPr lang="it-IT" smtClean="0"/>
              <a:pPr/>
              <a:t>08/07/2014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ECDB8F7-C004-4B46-BB2E-A4736498A955}" type="datetime1">
              <a:rPr lang="it-IT" smtClean="0"/>
              <a:pPr/>
              <a:t>08/07/2014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647116D-5EC3-4D6D-8D05-166F12CBA4CD}" type="datetime1">
              <a:rPr lang="it-IT" smtClean="0"/>
              <a:pPr/>
              <a:t>08/07/2014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4DA4125-53B6-468B-A045-27100B0231DF}" type="datetime1">
              <a:rPr lang="it-IT" smtClean="0"/>
              <a:pPr/>
              <a:t>08/07/2014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AD271F9-FB57-4FFF-ADA3-B56F337CD75F}" type="datetime1">
              <a:rPr lang="it-IT" smtClean="0"/>
              <a:pPr/>
              <a:t>08/07/2014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DCC28AC-D0C6-4F1D-B64A-337324E858B0}" type="datetime1">
              <a:rPr lang="it-IT" smtClean="0"/>
              <a:pPr/>
              <a:t>08/07/2014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D5461BE-8A61-4AC8-82CD-B8480D1158A1}" type="datetime1">
              <a:rPr lang="it-IT" smtClean="0"/>
              <a:pPr/>
              <a:t>08/07/2014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392BBF8-E05C-4C94-8D39-3A005CDADA9B}" type="datetime1">
              <a:rPr lang="it-IT" smtClean="0"/>
              <a:pPr/>
              <a:t>08/07/2014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CDC4C67-B174-40E9-AB4D-D72F27142AB9}" type="datetime1">
              <a:rPr lang="it-IT" smtClean="0"/>
              <a:pPr/>
              <a:t>08/07/2014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DABACB3-A1EE-4583-B940-C44F94E5AEBB}" type="datetime1">
              <a:rPr lang="it-IT" smtClean="0"/>
              <a:pPr/>
              <a:t>08/07/2014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9949-17D8-477E-B13B-F420A8D3A31D}" type="datetime1">
              <a:rPr lang="it-IT" smtClean="0"/>
              <a:pPr/>
              <a:t>08/07/2014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it.wikipedia.org/wiki/Anidride_carbonica" TargetMode="External"/><Relationship Id="rId7" Type="http://schemas.openxmlformats.org/officeDocument/2006/relationships/hyperlink" Target="http://it.wikipedia.org/wiki/Ossigeno"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it.wikipedia.org/wiki/Glucosio" TargetMode="External"/><Relationship Id="rId5" Type="http://schemas.openxmlformats.org/officeDocument/2006/relationships/hyperlink" Target="http://it.wikipedia.org/wiki/Luce" TargetMode="External"/><Relationship Id="rId4" Type="http://schemas.openxmlformats.org/officeDocument/2006/relationships/hyperlink" Target="http://it.wikipedia.org/wiki/Acqua"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gif"/><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gif"/><Relationship Id="rId4" Type="http://schemas.openxmlformats.org/officeDocument/2006/relationships/image" Target="../media/image93.gif"/></Relationships>
</file>

<file path=ppt/slides/_rels/slide105.xml.rels><?xml version="1.0" encoding="UTF-8" standalone="yes"?>
<Relationships xmlns="http://schemas.openxmlformats.org/package/2006/relationships"><Relationship Id="rId3" Type="http://schemas.openxmlformats.org/officeDocument/2006/relationships/hyperlink" Target="http://en.wikipedia.org/wiki/Carbon_dioxide_in_Earth's_atmosphere#cite_note-42" TargetMode="External"/><Relationship Id="rId2" Type="http://schemas.openxmlformats.org/officeDocument/2006/relationships/hyperlink" Target="http://en.wikipedia.org/wiki/Phanerozoic" TargetMode="External"/><Relationship Id="rId1" Type="http://schemas.openxmlformats.org/officeDocument/2006/relationships/slideLayout" Target="../slideLayouts/slideLayout7.xml"/><Relationship Id="rId6" Type="http://schemas.openxmlformats.org/officeDocument/2006/relationships/hyperlink" Target="http://en.wikipedia.org/wiki/Carbon_dioxide_in_Earth's_atmosphere#cite_note-45" TargetMode="External"/><Relationship Id="rId5" Type="http://schemas.openxmlformats.org/officeDocument/2006/relationships/hyperlink" Target="http://en.wikipedia.org/wiki/Carbon_dioxide_in_Earth's_atmosphere#cite_note-44" TargetMode="External"/><Relationship Id="rId4" Type="http://schemas.openxmlformats.org/officeDocument/2006/relationships/hyperlink" Target="http://en.wikipedia.org/wiki/Carbon_dioxide_in_Earth's_atmosphere#cite_note-43"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it.wikipedia.org/wiki/Dante" TargetMode="External"/><Relationship Id="rId3" Type="http://schemas.openxmlformats.org/officeDocument/2006/relationships/hyperlink" Target="http://it.wikipedia.org/wiki/Dinosauri" TargetMode="External"/><Relationship Id="rId7" Type="http://schemas.openxmlformats.org/officeDocument/2006/relationships/hyperlink" Target="http://it.wikipedia.org/wiki/Era_glaciale" TargetMode="External"/><Relationship Id="rId2" Type="http://schemas.openxmlformats.org/officeDocument/2006/relationships/hyperlink" Target="http://it.wikipedia.org/wiki/Mammiferi" TargetMode="External"/><Relationship Id="rId1" Type="http://schemas.openxmlformats.org/officeDocument/2006/relationships/slideLayout" Target="../slideLayouts/slideLayout2.xml"/><Relationship Id="rId6" Type="http://schemas.openxmlformats.org/officeDocument/2006/relationships/hyperlink" Target="http://it.wikipedia.org/wiki/Homo_sapiens" TargetMode="External"/><Relationship Id="rId5" Type="http://schemas.openxmlformats.org/officeDocument/2006/relationships/hyperlink" Target="http://it.wikipedia.org/wiki/Lucy_(ominide)" TargetMode="External"/><Relationship Id="rId4" Type="http://schemas.openxmlformats.org/officeDocument/2006/relationships/hyperlink" Target="http://it.wikipedia.org/wiki/Crosta_terrestre" TargetMode="External"/><Relationship Id="rId9" Type="http://schemas.openxmlformats.org/officeDocument/2006/relationships/hyperlink" Target="http://it.wikipedia.org/wiki/John_Fitzgerald_Kennedy"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upload.wikimedia.org/wikipedia/commons/5/51/Mauna_Loa_Carbon_Dioxide-en.svg"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it.wikipedia.org/wiki/Anidride_carbonica" TargetMode="External"/><Relationship Id="rId2" Type="http://schemas.openxmlformats.org/officeDocument/2006/relationships/hyperlink" Target="http://it.wikipedia.org/wiki/Riscaldamento_global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ipcc.ch/docs/WMO_resolution4_on_IPCC_1988.pdf" TargetMode="External"/><Relationship Id="rId2" Type="http://schemas.openxmlformats.org/officeDocument/2006/relationships/hyperlink" Target="http://www.ipcc.ch/docs/UNEP_GC-14_decision_IPCC_1987.pdf" TargetMode="External"/><Relationship Id="rId1" Type="http://schemas.openxmlformats.org/officeDocument/2006/relationships/slideLayout" Target="../slideLayouts/slideLayout2.xml"/><Relationship Id="rId4" Type="http://schemas.openxmlformats.org/officeDocument/2006/relationships/hyperlink" Target="http://www.ipcc.ch/docs/UNGA43-53.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globalwarmingart.com/"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en.wikipedia.org/wiki/Carbon_dioxide_in_Earth's_atmosphere"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Microwave_sounding_unit" TargetMode="External"/><Relationship Id="rId2" Type="http://schemas.openxmlformats.org/officeDocument/2006/relationships/hyperlink" Target="http://en.wikipedia.org/wiki/Weather_satellite" TargetMode="External"/><Relationship Id="rId1" Type="http://schemas.openxmlformats.org/officeDocument/2006/relationships/slideLayout" Target="../slideLayouts/slideLayout2.xml"/><Relationship Id="rId4" Type="http://schemas.openxmlformats.org/officeDocument/2006/relationships/hyperlink" Target="http://en.wikipedia.org/wiki/National_Oceanic_and_Atmospheric_Administration"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hyperlink" Target="http://www.terrapub.co.jp/journals/JO/index.html"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hyperlink" Target="http://earthobservatory.nasa.gov/Features/OceanCooling/" TargetMode="External"/><Relationship Id="rId2" Type="http://schemas.openxmlformats.org/officeDocument/2006/relationships/hyperlink" Target="http://eospso.gsfc.nasa.gov/eos_observ/pdf/Jan_Feb08.pdf"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88640"/>
            <a:ext cx="7772400" cy="2160240"/>
          </a:xfrm>
        </p:spPr>
        <p:txBody>
          <a:bodyPr>
            <a:normAutofit/>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Il mistero del clima</a:t>
            </a:r>
            <a:br>
              <a:rPr lang="it-IT" b="1" dirty="0" smtClean="0">
                <a:solidFill>
                  <a:srgbClr val="FF0000"/>
                </a:solidFill>
                <a:effectLst>
                  <a:outerShdw blurRad="38100" dist="38100" dir="2700000" algn="tl">
                    <a:srgbClr val="000000">
                      <a:alpha val="43137"/>
                    </a:srgbClr>
                  </a:outerShdw>
                </a:effectLst>
                <a:latin typeface="Comic Sans MS" pitchFamily="66" charset="0"/>
              </a:rPr>
            </a:br>
            <a:r>
              <a:rPr lang="it-IT" sz="1400" b="1" dirty="0" smtClean="0">
                <a:solidFill>
                  <a:srgbClr val="FF0000"/>
                </a:solidFill>
                <a:effectLst>
                  <a:outerShdw blurRad="38100" dist="38100" dir="2700000" algn="tl">
                    <a:srgbClr val="000000">
                      <a:alpha val="43137"/>
                    </a:srgbClr>
                  </a:outerShdw>
                </a:effectLst>
                <a:latin typeface="Comic Sans MS" pitchFamily="66" charset="0"/>
              </a:rPr>
              <a:t/>
            </a:r>
            <a:br>
              <a:rPr lang="it-IT" sz="1400" b="1" dirty="0" smtClean="0">
                <a:solidFill>
                  <a:srgbClr val="FF0000"/>
                </a:solidFill>
                <a:effectLst>
                  <a:outerShdw blurRad="38100" dist="38100" dir="2700000" algn="tl">
                    <a:srgbClr val="000000">
                      <a:alpha val="43137"/>
                    </a:srgbClr>
                  </a:outerShdw>
                </a:effectLst>
                <a:latin typeface="Comic Sans MS" pitchFamily="66" charset="0"/>
              </a:rPr>
            </a:br>
            <a:r>
              <a:rPr lang="it-IT" sz="2400" dirty="0" smtClean="0">
                <a:latin typeface="Comic Sans MS" pitchFamily="66" charset="0"/>
              </a:rPr>
              <a:t>Alberto Rotondi</a:t>
            </a:r>
            <a:endParaRPr lang="it-IT" sz="2400" dirty="0">
              <a:latin typeface="Comic Sans MS" pitchFamily="66" charset="0"/>
            </a:endParaRPr>
          </a:p>
        </p:txBody>
      </p:sp>
      <p:sp>
        <p:nvSpPr>
          <p:cNvPr id="3" name="Sottotitolo 2"/>
          <p:cNvSpPr>
            <a:spLocks noGrp="1"/>
          </p:cNvSpPr>
          <p:nvPr>
            <p:ph type="subTitle" idx="1"/>
          </p:nvPr>
        </p:nvSpPr>
        <p:spPr>
          <a:xfrm>
            <a:off x="1547664" y="3861048"/>
            <a:ext cx="6400800" cy="1752600"/>
          </a:xfrm>
        </p:spPr>
        <p:txBody>
          <a:bodyPr>
            <a:normAutofit/>
          </a:bodyPr>
          <a:lstStyle/>
          <a:p>
            <a:r>
              <a:rPr lang="it-IT" b="1" dirty="0" smtClean="0">
                <a:solidFill>
                  <a:schemeClr val="tx1"/>
                </a:solidFill>
                <a:effectLst>
                  <a:outerShdw blurRad="38100" dist="38100" dir="2700000" algn="tl">
                    <a:srgbClr val="000000">
                      <a:alpha val="43137"/>
                    </a:srgbClr>
                  </a:outerShdw>
                </a:effectLst>
                <a:latin typeface="Comic Sans MS" pitchFamily="66" charset="0"/>
              </a:rPr>
              <a:t>Conosciamo meglio</a:t>
            </a:r>
          </a:p>
          <a:p>
            <a:r>
              <a:rPr lang="it-IT" b="1" dirty="0" smtClean="0">
                <a:solidFill>
                  <a:schemeClr val="tx1"/>
                </a:solidFill>
                <a:effectLst>
                  <a:outerShdw blurRad="38100" dist="38100" dir="2700000" algn="tl">
                    <a:srgbClr val="000000">
                      <a:alpha val="43137"/>
                    </a:srgbClr>
                  </a:outerShdw>
                </a:effectLst>
                <a:latin typeface="Comic Sans MS" pitchFamily="66" charset="0"/>
              </a:rPr>
              <a:t> un buco nero che</a:t>
            </a:r>
          </a:p>
          <a:p>
            <a:r>
              <a:rPr lang="it-IT" b="1" dirty="0">
                <a:solidFill>
                  <a:schemeClr val="tx1"/>
                </a:solidFill>
                <a:effectLst>
                  <a:outerShdw blurRad="38100" dist="38100" dir="2700000" algn="tl">
                    <a:srgbClr val="000000">
                      <a:alpha val="43137"/>
                    </a:srgbClr>
                  </a:outerShdw>
                </a:effectLst>
                <a:latin typeface="Comic Sans MS" pitchFamily="66" charset="0"/>
              </a:rPr>
              <a:t>i</a:t>
            </a:r>
            <a:r>
              <a:rPr lang="it-IT" b="1" dirty="0" smtClean="0">
                <a:solidFill>
                  <a:schemeClr val="tx1"/>
                </a:solidFill>
                <a:effectLst>
                  <a:outerShdw blurRad="38100" dist="38100" dir="2700000" algn="tl">
                    <a:srgbClr val="000000">
                      <a:alpha val="43137"/>
                    </a:srgbClr>
                  </a:outerShdw>
                </a:effectLst>
                <a:latin typeface="Comic Sans MS" pitchFamily="66" charset="0"/>
              </a:rPr>
              <a:t>l clima della Terra</a:t>
            </a:r>
            <a:endParaRPr lang="it-IT"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6" name="CasellaDiTesto 5"/>
          <p:cNvSpPr txBox="1"/>
          <p:nvPr/>
        </p:nvSpPr>
        <p:spPr>
          <a:xfrm>
            <a:off x="2987824" y="2996952"/>
            <a:ext cx="3162212" cy="369332"/>
          </a:xfrm>
          <a:prstGeom prst="rect">
            <a:avLst/>
          </a:prstGeom>
          <a:noFill/>
        </p:spPr>
        <p:txBody>
          <a:bodyPr wrap="none" rtlCol="0">
            <a:spAutoFit/>
          </a:bodyPr>
          <a:lstStyle/>
          <a:p>
            <a:r>
              <a:rPr lang="it-IT" dirty="0" smtClean="0"/>
              <a:t>http://www.pv.infn.it/</a:t>
            </a:r>
            <a:r>
              <a:rPr lang="it-IT" dirty="0" err="1" smtClean="0"/>
              <a:t>~rotondi</a:t>
            </a:r>
            <a:r>
              <a:rPr lang="it-IT" dirty="0" smtClean="0"/>
              <a:t>/</a:t>
            </a:r>
            <a:endParaRPr lang="it-IT" dirty="0"/>
          </a:p>
        </p:txBody>
      </p:sp>
      <p:sp>
        <p:nvSpPr>
          <p:cNvPr id="7" name="Segnaposto numero diapositiva 6"/>
          <p:cNvSpPr>
            <a:spLocks noGrp="1"/>
          </p:cNvSpPr>
          <p:nvPr>
            <p:ph type="sldNum" sz="quarter" idx="12"/>
          </p:nvPr>
        </p:nvSpPr>
        <p:spPr/>
        <p:txBody>
          <a:bodyPr/>
          <a:lstStyle/>
          <a:p>
            <a:fld id="{B007B441-5312-499D-93C3-6E37886527FA}" type="slidenum">
              <a:rPr lang="it-IT" smtClean="0"/>
              <a:pPr/>
              <a:t>1</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10</a:t>
            </a:fld>
            <a:endParaRPr lang="it-IT"/>
          </a:p>
        </p:txBody>
      </p:sp>
      <p:pic>
        <p:nvPicPr>
          <p:cNvPr id="5" name="Picture 2" descr="File:Phanerozoic Carbon Dioxi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4624"/>
            <a:ext cx="7974135" cy="555731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33670" y="5822672"/>
            <a:ext cx="8930817" cy="369332"/>
          </a:xfrm>
          <a:prstGeom prst="rect">
            <a:avLst/>
          </a:prstGeom>
        </p:spPr>
        <p:txBody>
          <a:bodyPr wrap="square">
            <a:spAutoFit/>
          </a:bodyPr>
          <a:lstStyle/>
          <a:p>
            <a:r>
              <a:rPr lang="pt-BR" dirty="0"/>
              <a:t>6 CO</a:t>
            </a:r>
            <a:r>
              <a:rPr lang="pt-BR" baseline="-25000" dirty="0"/>
              <a:t>2</a:t>
            </a:r>
            <a:r>
              <a:rPr lang="pt-BR" dirty="0"/>
              <a:t> (</a:t>
            </a:r>
            <a:r>
              <a:rPr lang="pt-BR" dirty="0">
                <a:hlinkClick r:id="rId3" tooltip="Anidride carbonica"/>
              </a:rPr>
              <a:t>Anidride carbonica</a:t>
            </a:r>
            <a:r>
              <a:rPr lang="pt-BR" dirty="0"/>
              <a:t>) + 6 H</a:t>
            </a:r>
            <a:r>
              <a:rPr lang="pt-BR" baseline="-25000" dirty="0"/>
              <a:t>2</a:t>
            </a:r>
            <a:r>
              <a:rPr lang="pt-BR" dirty="0"/>
              <a:t>O (</a:t>
            </a:r>
            <a:r>
              <a:rPr lang="pt-BR" dirty="0">
                <a:hlinkClick r:id="rId4" tooltip="Acqua"/>
              </a:rPr>
              <a:t>Acqua</a:t>
            </a:r>
            <a:r>
              <a:rPr lang="pt-BR" dirty="0"/>
              <a:t>) + </a:t>
            </a:r>
            <a:r>
              <a:rPr lang="pt-BR" dirty="0">
                <a:hlinkClick r:id="rId5" tooltip="Luce"/>
              </a:rPr>
              <a:t>Luce</a:t>
            </a:r>
            <a:r>
              <a:rPr lang="pt-BR" dirty="0"/>
              <a:t> → C</a:t>
            </a:r>
            <a:r>
              <a:rPr lang="pt-BR" baseline="-25000" dirty="0"/>
              <a:t>6</a:t>
            </a:r>
            <a:r>
              <a:rPr lang="pt-BR" dirty="0"/>
              <a:t>H</a:t>
            </a:r>
            <a:r>
              <a:rPr lang="pt-BR" baseline="-25000" dirty="0"/>
              <a:t>12</a:t>
            </a:r>
            <a:r>
              <a:rPr lang="pt-BR" dirty="0"/>
              <a:t>O</a:t>
            </a:r>
            <a:r>
              <a:rPr lang="pt-BR" baseline="-25000" dirty="0"/>
              <a:t>6</a:t>
            </a:r>
            <a:r>
              <a:rPr lang="pt-BR" dirty="0"/>
              <a:t> (</a:t>
            </a:r>
            <a:r>
              <a:rPr lang="pt-BR" dirty="0">
                <a:hlinkClick r:id="rId6" tooltip="Glucosio"/>
              </a:rPr>
              <a:t>Glucosio</a:t>
            </a:r>
            <a:r>
              <a:rPr lang="pt-BR" dirty="0"/>
              <a:t>) + 6 O</a:t>
            </a:r>
            <a:r>
              <a:rPr lang="pt-BR" baseline="-25000" dirty="0"/>
              <a:t>2</a:t>
            </a:r>
            <a:r>
              <a:rPr lang="pt-BR" dirty="0"/>
              <a:t> (</a:t>
            </a:r>
            <a:r>
              <a:rPr lang="pt-BR" dirty="0">
                <a:hlinkClick r:id="rId7" tooltip="Ossigeno"/>
              </a:rPr>
              <a:t>Ossigeno</a:t>
            </a:r>
            <a:r>
              <a:rPr lang="pt-BR" dirty="0"/>
              <a:t>)</a:t>
            </a:r>
            <a:endParaRPr lang="it-IT" dirty="0"/>
          </a:p>
        </p:txBody>
      </p:sp>
      <p:cxnSp>
        <p:nvCxnSpPr>
          <p:cNvPr id="3" name="Connettore 1 2"/>
          <p:cNvCxnSpPr/>
          <p:nvPr/>
        </p:nvCxnSpPr>
        <p:spPr>
          <a:xfrm>
            <a:off x="683568" y="4463880"/>
            <a:ext cx="813690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490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490066"/>
          </a:xfrm>
        </p:spPr>
        <p:txBody>
          <a:bodyPr>
            <a:normAutofit fontScale="90000"/>
          </a:bodyPr>
          <a:lstStyle/>
          <a:p>
            <a:r>
              <a:rPr lang="it-IT" sz="3600" b="1" dirty="0" smtClean="0">
                <a:solidFill>
                  <a:srgbClr val="FF0000"/>
                </a:solidFill>
                <a:effectLst>
                  <a:outerShdw blurRad="38100" dist="38100" dir="2700000" algn="tl">
                    <a:srgbClr val="000000">
                      <a:alpha val="43137"/>
                    </a:srgbClr>
                  </a:outerShdw>
                </a:effectLst>
              </a:rPr>
              <a:t>Cosa fare? Martin </a:t>
            </a:r>
            <a:r>
              <a:rPr lang="it-IT" sz="3600" b="1" dirty="0" err="1" smtClean="0">
                <a:solidFill>
                  <a:srgbClr val="FF0000"/>
                </a:solidFill>
                <a:effectLst>
                  <a:outerShdw blurRad="38100" dist="38100" dir="2700000" algn="tl">
                    <a:srgbClr val="000000">
                      <a:alpha val="43137"/>
                    </a:srgbClr>
                  </a:outerShdw>
                </a:effectLst>
              </a:rPr>
              <a:t>Wolf</a:t>
            </a:r>
            <a:r>
              <a:rPr lang="it-IT" sz="3600" b="1" dirty="0" smtClean="0">
                <a:solidFill>
                  <a:srgbClr val="FF0000"/>
                </a:solidFill>
                <a:effectLst>
                  <a:outerShdw blurRad="38100" dist="38100" dir="2700000" algn="tl">
                    <a:srgbClr val="000000">
                      <a:alpha val="43137"/>
                    </a:srgbClr>
                  </a:outerShdw>
                </a:effectLst>
              </a:rPr>
              <a:t> (2013)</a:t>
            </a:r>
            <a:endParaRPr lang="it-IT" sz="3600" b="1"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457200" y="980728"/>
            <a:ext cx="8229600" cy="5328592"/>
          </a:xfrm>
        </p:spPr>
        <p:txBody>
          <a:bodyPr>
            <a:noAutofit/>
          </a:bodyPr>
          <a:lstStyle/>
          <a:p>
            <a:r>
              <a:rPr lang="it-IT" sz="1800" dirty="0" smtClean="0">
                <a:solidFill>
                  <a:srgbClr val="FF0000"/>
                </a:solidFill>
              </a:rPr>
              <a:t>1.  mettere in pratica le tasse sulle emissioni. </a:t>
            </a:r>
          </a:p>
          <a:p>
            <a:r>
              <a:rPr lang="it-IT" sz="1800" dirty="0" smtClean="0">
                <a:solidFill>
                  <a:srgbClr val="FF0000"/>
                </a:solidFill>
              </a:rPr>
              <a:t>2. puntare sul nucleare</a:t>
            </a:r>
            <a:r>
              <a:rPr lang="it-IT" sz="1800" dirty="0" smtClean="0"/>
              <a:t>. È grazie al nucleare se la Francia è un'economia a basse emissioni. È un modello che gli altri dovrebbero imitare, non rifuggire. </a:t>
            </a:r>
          </a:p>
          <a:p>
            <a:r>
              <a:rPr lang="it-IT" sz="1800" dirty="0" smtClean="0">
                <a:solidFill>
                  <a:srgbClr val="FF0000"/>
                </a:solidFill>
              </a:rPr>
              <a:t>3. imporre parametri stringenti sulle emissioni</a:t>
            </a:r>
            <a:r>
              <a:rPr lang="it-IT" sz="1800" dirty="0" smtClean="0"/>
              <a:t> di automobili, elettrodomestici e altri macchinari. In risposta all'azione combinata di prezzi e requisiti</a:t>
            </a:r>
          </a:p>
          <a:p>
            <a:r>
              <a:rPr lang="it-IT" sz="1800" dirty="0" smtClean="0">
                <a:solidFill>
                  <a:srgbClr val="FF0000"/>
                </a:solidFill>
              </a:rPr>
              <a:t>4. creare un sistema di scambio globale sicuro per i combustibili a basse emissioni. </a:t>
            </a:r>
            <a:r>
              <a:rPr lang="it-IT" sz="1800" dirty="0" smtClean="0"/>
              <a:t>È un modo per convincere la Cina ad abbandonare il carbone. </a:t>
            </a:r>
          </a:p>
          <a:p>
            <a:r>
              <a:rPr lang="it-IT" sz="1800" dirty="0" smtClean="0">
                <a:solidFill>
                  <a:srgbClr val="FF0000"/>
                </a:solidFill>
              </a:rPr>
              <a:t>5. sviluppare metodi per finanziare il trasferimento a tutti Paesi del mondo delle migliori tecnologie </a:t>
            </a:r>
            <a:r>
              <a:rPr lang="it-IT" sz="1800" dirty="0" smtClean="0"/>
              <a:t>disponibili per creare e soprattutto per risparmiare energia.  </a:t>
            </a:r>
          </a:p>
          <a:p>
            <a:r>
              <a:rPr lang="it-IT" sz="1800" dirty="0" smtClean="0">
                <a:solidFill>
                  <a:srgbClr val="FF0000"/>
                </a:solidFill>
              </a:rPr>
              <a:t>6. consentire ai Governi di investire in ricerca e innovazione </a:t>
            </a:r>
            <a:r>
              <a:rPr lang="it-IT" sz="1800" dirty="0" smtClean="0"/>
              <a:t>di base, finanziando la ricerca universitaria e sostenendo collaborazioni </a:t>
            </a:r>
            <a:r>
              <a:rPr lang="it-IT" sz="1800" dirty="0" err="1" smtClean="0"/>
              <a:t>pubblico-privato</a:t>
            </a:r>
            <a:r>
              <a:rPr lang="it-IT" sz="1800" dirty="0" smtClean="0"/>
              <a:t>. </a:t>
            </a:r>
          </a:p>
          <a:p>
            <a:r>
              <a:rPr lang="it-IT" sz="1800" dirty="0" smtClean="0">
                <a:solidFill>
                  <a:srgbClr val="FF0000"/>
                </a:solidFill>
              </a:rPr>
              <a:t>7. investire nell'adattamento agli effetti dei cambiamenti climatici. </a:t>
            </a:r>
            <a:r>
              <a:rPr lang="it-IT" sz="1800" dirty="0" smtClean="0"/>
              <a:t>Sicuramente dovrà essere uno dei punti centrali dell'assistenza allo sviluppo;</a:t>
            </a:r>
          </a:p>
          <a:p>
            <a:r>
              <a:rPr lang="it-IT" sz="1800" dirty="0" smtClean="0">
                <a:solidFill>
                  <a:srgbClr val="FF0000"/>
                </a:solidFill>
              </a:rPr>
              <a:t>8.  ragionare, per quanto possa sembrare estremo, sulla </a:t>
            </a:r>
            <a:r>
              <a:rPr lang="it-IT" sz="1800" dirty="0" err="1" smtClean="0">
                <a:solidFill>
                  <a:srgbClr val="FF0000"/>
                </a:solidFill>
              </a:rPr>
              <a:t>geoingegneria</a:t>
            </a:r>
            <a:r>
              <a:rPr lang="it-IT" sz="1800" dirty="0" smtClean="0">
                <a:solidFill>
                  <a:srgbClr val="FF0000"/>
                </a:solidFill>
              </a:rPr>
              <a:t>, </a:t>
            </a:r>
            <a:r>
              <a:rPr lang="it-IT" sz="1800" dirty="0" smtClean="0"/>
              <a:t>la manipolazione su larga scala del pianeta per invertire i cambiamenti climatici.</a:t>
            </a:r>
            <a:br>
              <a:rPr lang="it-IT" sz="1800" dirty="0" smtClean="0"/>
            </a:br>
            <a:endParaRPr lang="it-IT" sz="18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100</a:t>
            </a:fld>
            <a:endParaRPr lang="it-IT"/>
          </a:p>
        </p:txBody>
      </p:sp>
    </p:spTree>
    <p:extLst>
      <p:ext uri="{BB962C8B-B14F-4D97-AF65-F5344CB8AC3E}">
        <p14:creationId xmlns:p14="http://schemas.microsoft.com/office/powerpoint/2010/main" val="40298155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lr-2003-2008.gif"/>
          <p:cNvPicPr>
            <a:picLocks noChangeAspect="1"/>
          </p:cNvPicPr>
          <p:nvPr/>
        </p:nvPicPr>
        <p:blipFill>
          <a:blip r:embed="rId2" cstate="print"/>
          <a:stretch>
            <a:fillRect/>
          </a:stretch>
        </p:blipFill>
        <p:spPr>
          <a:xfrm>
            <a:off x="167842" y="548680"/>
            <a:ext cx="8257798" cy="5400600"/>
          </a:xfrm>
          <a:prstGeom prst="rect">
            <a:avLst/>
          </a:prstGeom>
        </p:spPr>
      </p:pic>
      <p:sp>
        <p:nvSpPr>
          <p:cNvPr id="3" name="Segnaposto numero diapositiva 2"/>
          <p:cNvSpPr>
            <a:spLocks noGrp="1"/>
          </p:cNvSpPr>
          <p:nvPr>
            <p:ph type="sldNum" sz="quarter" idx="12"/>
          </p:nvPr>
        </p:nvSpPr>
        <p:spPr/>
        <p:txBody>
          <a:bodyPr/>
          <a:lstStyle/>
          <a:p>
            <a:fld id="{B007B441-5312-499D-93C3-6E37886527FA}" type="slidenum">
              <a:rPr lang="it-IT" smtClean="0"/>
              <a:pPr/>
              <a:t>101</a:t>
            </a:fld>
            <a:endParaRPr lang="it-IT"/>
          </a:p>
        </p:txBody>
      </p:sp>
    </p:spTree>
    <p:extLst>
      <p:ext uri="{BB962C8B-B14F-4D97-AF65-F5344CB8AC3E}">
        <p14:creationId xmlns:p14="http://schemas.microsoft.com/office/powerpoint/2010/main" val="24059745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leuliette_2009_figure.jpg"/>
          <p:cNvPicPr>
            <a:picLocks noChangeAspect="1"/>
          </p:cNvPicPr>
          <p:nvPr/>
        </p:nvPicPr>
        <p:blipFill>
          <a:blip r:embed="rId2" cstate="print"/>
          <a:stretch>
            <a:fillRect/>
          </a:stretch>
        </p:blipFill>
        <p:spPr>
          <a:xfrm>
            <a:off x="3722802" y="1"/>
            <a:ext cx="5097670" cy="6782020"/>
          </a:xfrm>
          <a:prstGeom prst="rect">
            <a:avLst/>
          </a:prstGeom>
        </p:spPr>
      </p:pic>
      <p:sp>
        <p:nvSpPr>
          <p:cNvPr id="4" name="CasellaDiTesto 3"/>
          <p:cNvSpPr txBox="1"/>
          <p:nvPr/>
        </p:nvSpPr>
        <p:spPr>
          <a:xfrm>
            <a:off x="179512" y="87015"/>
            <a:ext cx="2409634" cy="461665"/>
          </a:xfrm>
          <a:prstGeom prst="rect">
            <a:avLst/>
          </a:prstGeom>
          <a:solidFill>
            <a:srgbClr val="FFFF00"/>
          </a:solidFill>
        </p:spPr>
        <p:txBody>
          <a:bodyPr wrap="none" rtlCol="0">
            <a:spAutoFit/>
          </a:bodyPr>
          <a:lstStyle/>
          <a:p>
            <a:r>
              <a:rPr lang="it-IT" sz="2400" dirty="0" smtClean="0">
                <a:latin typeface="Comic Sans MS" pitchFamily="66" charset="0"/>
              </a:rPr>
              <a:t>Misure di </a:t>
            </a:r>
            <a:r>
              <a:rPr lang="it-IT" sz="2400" dirty="0" err="1" smtClean="0">
                <a:latin typeface="Comic Sans MS" pitchFamily="66" charset="0"/>
              </a:rPr>
              <a:t>ARGo</a:t>
            </a:r>
            <a:endParaRPr lang="en-US" sz="2400" dirty="0">
              <a:latin typeface="Comic Sans MS" pitchFamily="66" charset="0"/>
            </a:endParaRPr>
          </a:p>
        </p:txBody>
      </p:sp>
      <p:sp>
        <p:nvSpPr>
          <p:cNvPr id="5" name="CasellaDiTesto 4"/>
          <p:cNvSpPr txBox="1"/>
          <p:nvPr/>
        </p:nvSpPr>
        <p:spPr>
          <a:xfrm>
            <a:off x="827584" y="2420888"/>
            <a:ext cx="2811539" cy="369332"/>
          </a:xfrm>
          <a:prstGeom prst="rect">
            <a:avLst/>
          </a:prstGeom>
          <a:noFill/>
        </p:spPr>
        <p:txBody>
          <a:bodyPr wrap="none" rtlCol="0">
            <a:spAutoFit/>
          </a:bodyPr>
          <a:lstStyle/>
          <a:p>
            <a:r>
              <a:rPr lang="it-IT" dirty="0" smtClean="0"/>
              <a:t>Steric=temperature+density</a:t>
            </a:r>
            <a:endParaRPr lang="en-US" dirty="0"/>
          </a:p>
        </p:txBody>
      </p:sp>
      <p:sp>
        <p:nvSpPr>
          <p:cNvPr id="6" name="Segnaposto numero diapositiva 5"/>
          <p:cNvSpPr>
            <a:spLocks noGrp="1"/>
          </p:cNvSpPr>
          <p:nvPr>
            <p:ph type="sldNum" sz="quarter" idx="12"/>
          </p:nvPr>
        </p:nvSpPr>
        <p:spPr/>
        <p:txBody>
          <a:bodyPr/>
          <a:lstStyle/>
          <a:p>
            <a:fld id="{B007B441-5312-499D-93C3-6E37886527FA}" type="slidenum">
              <a:rPr lang="it-IT" smtClean="0"/>
              <a:pPr/>
              <a:t>102</a:t>
            </a:fld>
            <a:endParaRPr lang="it-IT"/>
          </a:p>
        </p:txBody>
      </p:sp>
    </p:spTree>
    <p:extLst>
      <p:ext uri="{BB962C8B-B14F-4D97-AF65-F5344CB8AC3E}">
        <p14:creationId xmlns:p14="http://schemas.microsoft.com/office/powerpoint/2010/main" val="23122173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6816" y="0"/>
            <a:ext cx="8949863" cy="4005064"/>
          </a:xfrm>
          <a:prstGeom prst="rect">
            <a:avLst/>
          </a:prstGeom>
          <a:noFill/>
          <a:ln w="9525">
            <a:noFill/>
            <a:miter lim="800000"/>
            <a:headEnd/>
            <a:tailEnd/>
          </a:ln>
        </p:spPr>
      </p:pic>
      <p:pic>
        <p:nvPicPr>
          <p:cNvPr id="88066" name="Picture 2"/>
          <p:cNvPicPr>
            <a:picLocks noChangeAspect="1" noChangeArrowheads="1"/>
          </p:cNvPicPr>
          <p:nvPr/>
        </p:nvPicPr>
        <p:blipFill>
          <a:blip r:embed="rId3" cstate="print"/>
          <a:srcRect/>
          <a:stretch>
            <a:fillRect/>
          </a:stretch>
        </p:blipFill>
        <p:spPr bwMode="auto">
          <a:xfrm>
            <a:off x="4977680" y="4152123"/>
            <a:ext cx="4058816" cy="2705877"/>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103</a:t>
            </a:fld>
            <a:endParaRPr lang="it-IT"/>
          </a:p>
        </p:txBody>
      </p:sp>
      <p:sp>
        <p:nvSpPr>
          <p:cNvPr id="2" name="CasellaDiTesto 1"/>
          <p:cNvSpPr txBox="1"/>
          <p:nvPr/>
        </p:nvSpPr>
        <p:spPr>
          <a:xfrm>
            <a:off x="539552" y="4725144"/>
            <a:ext cx="1079142" cy="369332"/>
          </a:xfrm>
          <a:prstGeom prst="rect">
            <a:avLst/>
          </a:prstGeom>
          <a:noFill/>
        </p:spPr>
        <p:txBody>
          <a:bodyPr wrap="none" rtlCol="0">
            <a:spAutoFit/>
          </a:bodyPr>
          <a:lstStyle/>
          <a:p>
            <a:r>
              <a:rPr lang="it-IT" dirty="0" smtClean="0"/>
              <a:t>Dinosauri</a:t>
            </a:r>
            <a:endParaRPr lang="it-IT" dirty="0"/>
          </a:p>
        </p:txBody>
      </p:sp>
    </p:spTree>
    <p:extLst>
      <p:ext uri="{BB962C8B-B14F-4D97-AF65-F5344CB8AC3E}">
        <p14:creationId xmlns:p14="http://schemas.microsoft.com/office/powerpoint/2010/main" val="370483726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http://www.berkeleyearth.org/images/berkeley_earth_surface_temperature_logo.jpg"/>
          <p:cNvPicPr>
            <a:picLocks noChangeAspect="1" noChangeArrowheads="1"/>
          </p:cNvPicPr>
          <p:nvPr/>
        </p:nvPicPr>
        <p:blipFill>
          <a:blip r:embed="rId2" cstate="print"/>
          <a:srcRect/>
          <a:stretch>
            <a:fillRect/>
          </a:stretch>
        </p:blipFill>
        <p:spPr bwMode="auto">
          <a:xfrm>
            <a:off x="0" y="0"/>
            <a:ext cx="2333625" cy="990600"/>
          </a:xfrm>
          <a:prstGeom prst="rect">
            <a:avLst/>
          </a:prstGeom>
          <a:noFill/>
        </p:spPr>
      </p:pic>
      <p:pic>
        <p:nvPicPr>
          <p:cNvPr id="128002" name="Picture 2" descr="http://www.berkeleyearth.org/images/header_nav_left.gif"/>
          <p:cNvPicPr>
            <a:picLocks noChangeAspect="1" noChangeArrowheads="1"/>
          </p:cNvPicPr>
          <p:nvPr/>
        </p:nvPicPr>
        <p:blipFill>
          <a:blip r:embed="rId3" cstate="print"/>
          <a:srcRect/>
          <a:stretch>
            <a:fillRect/>
          </a:stretch>
        </p:blipFill>
        <p:spPr bwMode="auto">
          <a:xfrm>
            <a:off x="0" y="0"/>
            <a:ext cx="123825" cy="276225"/>
          </a:xfrm>
          <a:prstGeom prst="rect">
            <a:avLst/>
          </a:prstGeom>
          <a:noFill/>
        </p:spPr>
      </p:pic>
      <p:pic>
        <p:nvPicPr>
          <p:cNvPr id="128003" name="Picture 3" descr="http://www.berkeleyearth.org/images/header_nav_right.gif"/>
          <p:cNvPicPr>
            <a:picLocks noChangeAspect="1" noChangeArrowheads="1"/>
          </p:cNvPicPr>
          <p:nvPr/>
        </p:nvPicPr>
        <p:blipFill>
          <a:blip r:embed="rId4" cstate="print"/>
          <a:srcRect/>
          <a:stretch>
            <a:fillRect/>
          </a:stretch>
        </p:blipFill>
        <p:spPr bwMode="auto">
          <a:xfrm>
            <a:off x="0" y="0"/>
            <a:ext cx="123825" cy="276225"/>
          </a:xfrm>
          <a:prstGeom prst="rect">
            <a:avLst/>
          </a:prstGeom>
          <a:noFill/>
        </p:spPr>
      </p:pic>
      <p:pic>
        <p:nvPicPr>
          <p:cNvPr id="128004" name="Picture 4" descr="http://www.berkeleyearth.org/images/spacer.gif"/>
          <p:cNvPicPr>
            <a:picLocks noChangeAspect="1" noChangeArrowheads="1"/>
          </p:cNvPicPr>
          <p:nvPr/>
        </p:nvPicPr>
        <p:blipFill>
          <a:blip r:embed="rId5"/>
          <a:srcRect/>
          <a:stretch>
            <a:fillRect/>
          </a:stretch>
        </p:blipFill>
        <p:spPr bwMode="auto">
          <a:xfrm>
            <a:off x="0" y="0"/>
            <a:ext cx="9525" cy="76200"/>
          </a:xfrm>
          <a:prstGeom prst="rect">
            <a:avLst/>
          </a:prstGeom>
          <a:noFill/>
        </p:spPr>
      </p:pic>
      <p:pic>
        <p:nvPicPr>
          <p:cNvPr id="128005" name="Picture 5" descr="http://www.berkeleyearth.org/images/spacer.gif"/>
          <p:cNvPicPr>
            <a:picLocks noChangeAspect="1" noChangeArrowheads="1"/>
          </p:cNvPicPr>
          <p:nvPr/>
        </p:nvPicPr>
        <p:blipFill>
          <a:blip r:embed="rId5"/>
          <a:srcRect/>
          <a:stretch>
            <a:fillRect/>
          </a:stretch>
        </p:blipFill>
        <p:spPr bwMode="auto">
          <a:xfrm>
            <a:off x="0" y="0"/>
            <a:ext cx="9525" cy="76200"/>
          </a:xfrm>
          <a:prstGeom prst="rect">
            <a:avLst/>
          </a:prstGeom>
          <a:noFill/>
        </p:spPr>
      </p:pic>
      <p:pic>
        <p:nvPicPr>
          <p:cNvPr id="128006" name="Picture 6" descr="http://www.berkeleyearth.org/images/spacer.gif"/>
          <p:cNvPicPr>
            <a:picLocks noChangeAspect="1" noChangeArrowheads="1"/>
          </p:cNvPicPr>
          <p:nvPr/>
        </p:nvPicPr>
        <p:blipFill>
          <a:blip r:embed="rId5"/>
          <a:srcRect/>
          <a:stretch>
            <a:fillRect/>
          </a:stretch>
        </p:blipFill>
        <p:spPr bwMode="auto">
          <a:xfrm>
            <a:off x="0" y="0"/>
            <a:ext cx="9525" cy="9525"/>
          </a:xfrm>
          <a:prstGeom prst="rect">
            <a:avLst/>
          </a:prstGeom>
          <a:noFill/>
        </p:spPr>
      </p:pic>
      <p:pic>
        <p:nvPicPr>
          <p:cNvPr id="128007" name="Picture 7" descr="http://www.berkeleyearth.org/images/spacer.gif"/>
          <p:cNvPicPr>
            <a:picLocks noChangeAspect="1" noChangeArrowheads="1"/>
          </p:cNvPicPr>
          <p:nvPr/>
        </p:nvPicPr>
        <p:blipFill>
          <a:blip r:embed="rId5"/>
          <a:srcRect/>
          <a:stretch>
            <a:fillRect/>
          </a:stretch>
        </p:blipFill>
        <p:spPr bwMode="auto">
          <a:xfrm>
            <a:off x="0" y="0"/>
            <a:ext cx="381000" cy="381000"/>
          </a:xfrm>
          <a:prstGeom prst="rect">
            <a:avLst/>
          </a:prstGeom>
          <a:noFill/>
        </p:spPr>
      </p:pic>
      <p:pic>
        <p:nvPicPr>
          <p:cNvPr id="128008" name="Picture 8" descr="http://www.berkeleyearth.org/images/spacer.gif"/>
          <p:cNvPicPr>
            <a:picLocks noChangeAspect="1" noChangeArrowheads="1"/>
          </p:cNvPicPr>
          <p:nvPr/>
        </p:nvPicPr>
        <p:blipFill>
          <a:blip r:embed="rId5"/>
          <a:srcRect/>
          <a:stretch>
            <a:fillRect/>
          </a:stretch>
        </p:blipFill>
        <p:spPr bwMode="auto">
          <a:xfrm>
            <a:off x="0" y="0"/>
            <a:ext cx="381000" cy="381000"/>
          </a:xfrm>
          <a:prstGeom prst="rect">
            <a:avLst/>
          </a:prstGeom>
          <a:noFill/>
        </p:spPr>
      </p:pic>
      <p:pic>
        <p:nvPicPr>
          <p:cNvPr id="128009" name="Picture 9" descr="http://berkeleyearth.org/images/spacer.gif"/>
          <p:cNvPicPr>
            <a:picLocks noChangeAspect="1" noChangeArrowheads="1"/>
          </p:cNvPicPr>
          <p:nvPr/>
        </p:nvPicPr>
        <p:blipFill>
          <a:blip r:embed="rId5"/>
          <a:srcRect/>
          <a:stretch>
            <a:fillRect/>
          </a:stretch>
        </p:blipFill>
        <p:spPr bwMode="auto">
          <a:xfrm>
            <a:off x="0" y="0"/>
            <a:ext cx="9525" cy="76200"/>
          </a:xfrm>
          <a:prstGeom prst="rect">
            <a:avLst/>
          </a:prstGeom>
          <a:noFill/>
        </p:spPr>
      </p:pic>
      <p:pic>
        <p:nvPicPr>
          <p:cNvPr id="128010" name="Picture 10"/>
          <p:cNvPicPr>
            <a:picLocks noChangeAspect="1" noChangeArrowheads="1"/>
          </p:cNvPicPr>
          <p:nvPr/>
        </p:nvPicPr>
        <p:blipFill>
          <a:blip r:embed="rId6" cstate="print"/>
          <a:srcRect/>
          <a:stretch>
            <a:fillRect/>
          </a:stretch>
        </p:blipFill>
        <p:spPr bwMode="auto">
          <a:xfrm>
            <a:off x="395536" y="1268760"/>
            <a:ext cx="1555373" cy="1944216"/>
          </a:xfrm>
          <a:prstGeom prst="rect">
            <a:avLst/>
          </a:prstGeom>
          <a:noFill/>
          <a:ln w="9525">
            <a:noFill/>
            <a:miter lim="800000"/>
            <a:headEnd/>
            <a:tailEnd/>
          </a:ln>
        </p:spPr>
      </p:pic>
      <p:sp>
        <p:nvSpPr>
          <p:cNvPr id="32" name="CasellaDiTesto 31"/>
          <p:cNvSpPr txBox="1"/>
          <p:nvPr/>
        </p:nvSpPr>
        <p:spPr>
          <a:xfrm>
            <a:off x="61912" y="3241689"/>
            <a:ext cx="2232248" cy="369332"/>
          </a:xfrm>
          <a:prstGeom prst="rect">
            <a:avLst/>
          </a:prstGeom>
          <a:noFill/>
        </p:spPr>
        <p:txBody>
          <a:bodyPr wrap="square" rtlCol="0">
            <a:spAutoFit/>
          </a:bodyPr>
          <a:lstStyle/>
          <a:p>
            <a:r>
              <a:rPr lang="it-IT" dirty="0" smtClean="0"/>
              <a:t>Richard A. </a:t>
            </a:r>
            <a:r>
              <a:rPr lang="it-IT" dirty="0" err="1" smtClean="0"/>
              <a:t>Muller</a:t>
            </a:r>
            <a:endParaRPr lang="en-US" dirty="0"/>
          </a:p>
        </p:txBody>
      </p:sp>
      <p:sp>
        <p:nvSpPr>
          <p:cNvPr id="34" name="CasellaDiTesto 33"/>
          <p:cNvSpPr txBox="1"/>
          <p:nvPr/>
        </p:nvSpPr>
        <p:spPr>
          <a:xfrm>
            <a:off x="2542736" y="14615"/>
            <a:ext cx="2677336" cy="523220"/>
          </a:xfrm>
          <a:prstGeom prst="rect">
            <a:avLst/>
          </a:prstGeom>
          <a:solidFill>
            <a:schemeClr val="bg2">
              <a:lumMod val="90000"/>
            </a:schemeClr>
          </a:solidFill>
        </p:spPr>
        <p:txBody>
          <a:bodyPr wrap="none" rtlCol="0">
            <a:spAutoFit/>
          </a:bodyPr>
          <a:lstStyle/>
          <a:p>
            <a:r>
              <a:rPr lang="it-IT" sz="2800" dirty="0" smtClean="0">
                <a:solidFill>
                  <a:srgbClr val="FF0000"/>
                </a:solidFill>
                <a:effectLst>
                  <a:outerShdw blurRad="38100" dist="38100" dir="2700000" algn="tl">
                    <a:srgbClr val="000000">
                      <a:alpha val="43137"/>
                    </a:srgbClr>
                  </a:outerShdw>
                </a:effectLst>
                <a:latin typeface="Comic Sans MS" pitchFamily="66" charset="0"/>
              </a:rPr>
              <a:t>The BES </a:t>
            </a:r>
            <a:r>
              <a:rPr lang="it-IT" sz="2800" dirty="0" err="1" smtClean="0">
                <a:solidFill>
                  <a:srgbClr val="FF0000"/>
                </a:solidFill>
                <a:effectLst>
                  <a:outerShdw blurRad="38100" dist="38100" dir="2700000" algn="tl">
                    <a:srgbClr val="000000">
                      <a:alpha val="43137"/>
                    </a:srgbClr>
                  </a:outerShdw>
                </a:effectLst>
                <a:latin typeface="Comic Sans MS" pitchFamily="66" charset="0"/>
              </a:rPr>
              <a:t>group</a:t>
            </a:r>
            <a:endParaRPr lang="en-US" sz="2800" dirty="0">
              <a:solidFill>
                <a:srgbClr val="FF0000"/>
              </a:solidFill>
              <a:effectLst>
                <a:outerShdw blurRad="38100" dist="38100" dir="2700000" algn="tl">
                  <a:srgbClr val="000000">
                    <a:alpha val="43137"/>
                  </a:srgbClr>
                </a:outerShdw>
              </a:effectLst>
              <a:latin typeface="Comic Sans MS" pitchFamily="66" charset="0"/>
            </a:endParaRPr>
          </a:p>
        </p:txBody>
      </p:sp>
      <p:sp>
        <p:nvSpPr>
          <p:cNvPr id="18" name="Segnaposto numero diapositiva 17"/>
          <p:cNvSpPr>
            <a:spLocks noGrp="1"/>
          </p:cNvSpPr>
          <p:nvPr>
            <p:ph type="sldNum" sz="quarter" idx="12"/>
          </p:nvPr>
        </p:nvSpPr>
        <p:spPr/>
        <p:txBody>
          <a:bodyPr/>
          <a:lstStyle/>
          <a:p>
            <a:fld id="{B007B441-5312-499D-93C3-6E37886527FA}" type="slidenum">
              <a:rPr lang="it-IT" smtClean="0"/>
              <a:pPr/>
              <a:t>104</a:t>
            </a:fld>
            <a:endParaRPr lang="it-IT"/>
          </a:p>
        </p:txBody>
      </p:sp>
      <p:pic>
        <p:nvPicPr>
          <p:cNvPr id="3074" name="Picture 2" descr="http://static.berkeleyearth.org/img/decadal-comparison-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8274" y="613881"/>
            <a:ext cx="3700089" cy="2840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berkeleyearth.org/img/decadal-with-forcing-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8607" y="3212976"/>
            <a:ext cx="4345602" cy="334404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3611021"/>
            <a:ext cx="4572000" cy="3139321"/>
          </a:xfrm>
          <a:prstGeom prst="rect">
            <a:avLst/>
          </a:prstGeom>
          <a:solidFill>
            <a:schemeClr val="bg2"/>
          </a:solidFill>
        </p:spPr>
        <p:txBody>
          <a:bodyPr>
            <a:spAutoFit/>
          </a:bodyPr>
          <a:lstStyle/>
          <a:p>
            <a:r>
              <a:rPr lang="en-US" b="1" dirty="0"/>
              <a:t>The annual and decadal land surface temperature from the </a:t>
            </a:r>
            <a:r>
              <a:rPr lang="en-US" b="1" dirty="0" err="1"/>
              <a:t>BerkeleyEarth</a:t>
            </a:r>
            <a:r>
              <a:rPr lang="en-US" b="1" dirty="0"/>
              <a:t> average, compared to a linear combination of volcanic sulfate emissions and the natural logarithm of CO2. It is observed that the large negative excursions in the early temperature records are likely to be explained by exceptional volcanic activity at this time. Similarly, the upward trend is likely to be an indication of anthropogenic changes. The grey area is the 95% confidence interval.</a:t>
            </a:r>
            <a:endParaRPr lang="it-IT" b="1" dirty="0"/>
          </a:p>
        </p:txBody>
      </p:sp>
    </p:spTree>
    <p:extLst>
      <p:ext uri="{BB962C8B-B14F-4D97-AF65-F5344CB8AC3E}">
        <p14:creationId xmlns:p14="http://schemas.microsoft.com/office/powerpoint/2010/main" val="19450652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105</a:t>
            </a:fld>
            <a:endParaRPr lang="it-IT"/>
          </a:p>
        </p:txBody>
      </p:sp>
      <p:sp>
        <p:nvSpPr>
          <p:cNvPr id="3" name="Rettangolo 2"/>
          <p:cNvSpPr/>
          <p:nvPr/>
        </p:nvSpPr>
        <p:spPr>
          <a:xfrm>
            <a:off x="107504" y="764704"/>
            <a:ext cx="8892480" cy="4708981"/>
          </a:xfrm>
          <a:prstGeom prst="rect">
            <a:avLst/>
          </a:prstGeom>
        </p:spPr>
        <p:txBody>
          <a:bodyPr wrap="square">
            <a:spAutoFit/>
          </a:bodyPr>
          <a:lstStyle/>
          <a:p>
            <a:r>
              <a:rPr lang="en-US" sz="2000" dirty="0"/>
              <a:t>Changes in carbon dioxide during the </a:t>
            </a:r>
            <a:r>
              <a:rPr lang="en-US" sz="2000" dirty="0">
                <a:hlinkClick r:id="rId2" tooltip="Phanerozoic"/>
              </a:rPr>
              <a:t>Phanerozoic</a:t>
            </a:r>
            <a:r>
              <a:rPr lang="en-US" sz="2000" dirty="0"/>
              <a:t> (the last 542 million years). The recent period is located on the left-hand side of the plot. This figure illustrates a range of events over the last 550 million years during which CO</a:t>
            </a:r>
            <a:r>
              <a:rPr lang="en-US" sz="2000" baseline="-25000" dirty="0"/>
              <a:t>2</a:t>
            </a:r>
            <a:r>
              <a:rPr lang="en-US" sz="2000" dirty="0"/>
              <a:t> played a role in global climate.</a:t>
            </a:r>
            <a:r>
              <a:rPr lang="en-US" sz="2000" baseline="30000" dirty="0">
                <a:hlinkClick r:id="rId3"/>
              </a:rPr>
              <a:t>[41]</a:t>
            </a:r>
            <a:r>
              <a:rPr lang="en-US" sz="2000" dirty="0"/>
              <a:t> The graph begins (on the right) with an era predating terrestrial plant life, during which solar output was more than 4% lower than today.</a:t>
            </a:r>
            <a:r>
              <a:rPr lang="en-US" sz="2000" baseline="30000" dirty="0">
                <a:hlinkClick r:id="rId4"/>
              </a:rPr>
              <a:t>[42]</a:t>
            </a:r>
            <a:r>
              <a:rPr lang="en-US" sz="2000" dirty="0"/>
              <a:t> Land plants only became widespread after 400Ma, during the Devonian (D) period, and their diversification (along with the evolution of leaves) may have been partially driven by a decrease in CO</a:t>
            </a:r>
            <a:r>
              <a:rPr lang="en-US" sz="2000" baseline="-25000" dirty="0"/>
              <a:t>2</a:t>
            </a:r>
            <a:r>
              <a:rPr lang="en-US" sz="2000" dirty="0"/>
              <a:t> concentration.</a:t>
            </a:r>
            <a:r>
              <a:rPr lang="en-US" sz="2000" baseline="30000" dirty="0">
                <a:hlinkClick r:id="rId5"/>
              </a:rPr>
              <a:t>[43]</a:t>
            </a:r>
            <a:r>
              <a:rPr lang="en-US" sz="2000" dirty="0"/>
              <a:t> Towards the left-hand side of the graph the sun gradually approaches modern levels of solar output, while vegetation spreads, removing large amounts of CO</a:t>
            </a:r>
            <a:r>
              <a:rPr lang="en-US" sz="2000" baseline="-25000" dirty="0"/>
              <a:t>2</a:t>
            </a:r>
            <a:r>
              <a:rPr lang="en-US" sz="2000" dirty="0"/>
              <a:t> from the atmosphere. The last 200 million years includes periods of extreme warmth, and sea levels so high that 200 </a:t>
            </a:r>
            <a:r>
              <a:rPr lang="en-US" sz="2000" dirty="0" err="1"/>
              <a:t>metre</a:t>
            </a:r>
            <a:r>
              <a:rPr lang="en-US" sz="2000" dirty="0"/>
              <a:t>-deep shallow seas formed on continental land masses (for example, at 100Ma during the Cretaceous (K) Greenhouse).</a:t>
            </a:r>
            <a:r>
              <a:rPr lang="en-US" sz="2000" baseline="30000" dirty="0">
                <a:hlinkClick r:id="rId6"/>
              </a:rPr>
              <a:t>[44]</a:t>
            </a:r>
            <a:r>
              <a:rPr lang="en-US" sz="2000" dirty="0"/>
              <a:t> At the far left of the graph, we see modern CO</a:t>
            </a:r>
            <a:r>
              <a:rPr lang="en-US" sz="2000" baseline="-25000" dirty="0"/>
              <a:t>2</a:t>
            </a:r>
            <a:r>
              <a:rPr lang="en-US" sz="2000" dirty="0"/>
              <a:t> levels and the appearance of the climate under which human species and human civilization developed.</a:t>
            </a:r>
            <a:endParaRPr lang="it-IT" sz="2000" dirty="0"/>
          </a:p>
        </p:txBody>
      </p:sp>
    </p:spTree>
    <p:extLst>
      <p:ext uri="{BB962C8B-B14F-4D97-AF65-F5344CB8AC3E}">
        <p14:creationId xmlns:p14="http://schemas.microsoft.com/office/powerpoint/2010/main" val="3800810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ext uri="{D42A27DB-BD31-4B8C-83A1-F6EECF244321}">
                <p14:modId xmlns:p14="http://schemas.microsoft.com/office/powerpoint/2010/main" val="1685866320"/>
              </p:ext>
            </p:extLst>
          </p:nvPr>
        </p:nvGraphicFramePr>
        <p:xfrm>
          <a:off x="467544" y="332655"/>
          <a:ext cx="8280919" cy="6192693"/>
        </p:xfrm>
        <a:graphic>
          <a:graphicData uri="http://schemas.openxmlformats.org/drawingml/2006/table">
            <a:tbl>
              <a:tblPr/>
              <a:tblGrid>
                <a:gridCol w="1431159"/>
                <a:gridCol w="999111"/>
                <a:gridCol w="3618401"/>
                <a:gridCol w="1062119"/>
                <a:gridCol w="1170129"/>
              </a:tblGrid>
              <a:tr h="476361">
                <a:tc>
                  <a:txBody>
                    <a:bodyPr/>
                    <a:lstStyle/>
                    <a:p>
                      <a:r>
                        <a:rPr lang="it-IT" sz="1000">
                          <a:effectLst/>
                          <a:latin typeface="Arial"/>
                        </a:rPr>
                        <a:t>9 novembre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r>
                        <a:rPr lang="it-IT" sz="1000">
                          <a:solidFill>
                            <a:srgbClr val="FFFFFF"/>
                          </a:solidFill>
                          <a:effectLst/>
                        </a:rPr>
                        <a:t>-</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Prime Piante e Animali</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400.000.000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13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r>
                        <a:rPr lang="it-IT" sz="1000">
                          <a:solidFill>
                            <a:srgbClr val="FFFFFF"/>
                          </a:solidFill>
                          <a:effectLst/>
                        </a:rPr>
                        <a:t>-</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Comparsa dei Dinosauri</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230.000.000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26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r>
                        <a:rPr lang="it-IT" sz="1000">
                          <a:solidFill>
                            <a:srgbClr val="FFFFFF"/>
                          </a:solidFill>
                          <a:effectLst/>
                        </a:rPr>
                        <a:t>-</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Comparsa dei primi </a:t>
                      </a:r>
                      <a:r>
                        <a:rPr lang="it-IT" sz="1000">
                          <a:effectLst/>
                          <a:latin typeface="Arial"/>
                          <a:hlinkClick r:id="rId2" tooltip="Mammiferi"/>
                        </a:rPr>
                        <a:t>Mammiferi</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66.500.000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27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r>
                        <a:rPr lang="it-IT" sz="1000">
                          <a:solidFill>
                            <a:srgbClr val="FFFFFF"/>
                          </a:solidFill>
                          <a:effectLst/>
                        </a:rPr>
                        <a:t>-</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Estinzione dei </a:t>
                      </a:r>
                      <a:r>
                        <a:rPr lang="it-IT" sz="1000">
                          <a:effectLst/>
                          <a:latin typeface="Arial"/>
                          <a:hlinkClick r:id="rId3" tooltip="Dinosauri"/>
                        </a:rPr>
                        <a:t>Dinosauri</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65.000.000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28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r>
                        <a:rPr lang="it-IT" sz="1000">
                          <a:solidFill>
                            <a:srgbClr val="FFFFFF"/>
                          </a:solidFill>
                          <a:effectLst/>
                        </a:rPr>
                        <a:t>-</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Inizio dei movimenti della </a:t>
                      </a:r>
                      <a:r>
                        <a:rPr lang="it-IT" sz="1000">
                          <a:effectLst/>
                          <a:latin typeface="Arial"/>
                          <a:hlinkClick r:id="rId4" tooltip="Crosta terrestre"/>
                        </a:rPr>
                        <a:t>Crosta terrestre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33.000.000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5.45.49</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Comparsa del primo ominide: </a:t>
                      </a:r>
                      <a:r>
                        <a:rPr lang="it-IT" sz="1000">
                          <a:effectLst/>
                          <a:latin typeface="Arial"/>
                          <a:hlinkClick r:id="rId5" tooltip="Lucy (ominide)"/>
                        </a:rPr>
                        <a:t>Lucy</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3.800.000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23.56.15</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Comparsa della nostra specie: l'</a:t>
                      </a:r>
                      <a:r>
                        <a:rPr lang="it-IT" sz="1000">
                          <a:effectLst/>
                          <a:latin typeface="Arial"/>
                          <a:hlinkClick r:id="rId6" tooltip="Homo sapiens"/>
                        </a:rPr>
                        <a:t>Homo sapiens</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35.000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23.57.43</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Inizio dell'ultima </a:t>
                      </a:r>
                      <a:r>
                        <a:rPr lang="it-IT" sz="1000">
                          <a:effectLst/>
                          <a:latin typeface="Arial"/>
                          <a:hlinkClick r:id="rId7" tooltip="Era glaciale"/>
                        </a:rPr>
                        <a:t>Era glaciale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20.000</a:t>
                      </a:r>
                      <a:endParaRPr lang="it-IT" sz="1000">
                        <a:effectLst/>
                      </a:endParaRPr>
                    </a:p>
                  </a:txBody>
                  <a:tcPr marL="49736" marR="49736" marT="24868" marB="24868" anchor="ctr">
                    <a:lnL>
                      <a:noFill/>
                    </a:lnL>
                    <a:lnR>
                      <a:noFill/>
                    </a:lnR>
                    <a:lnT>
                      <a:noFill/>
                    </a:lnT>
                    <a:lnB>
                      <a:noFill/>
                    </a:lnB>
                  </a:tcPr>
                </a:tc>
                <a:tc>
                  <a:txBody>
                    <a:bodyPr/>
                    <a:lstStyle/>
                    <a:p>
                      <a:r>
                        <a:rPr lang="it-IT" sz="1000">
                          <a:solidFill>
                            <a:srgbClr val="CCFFFF"/>
                          </a:solidFill>
                          <a:effectLst/>
                        </a:rPr>
                        <a:t>-</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23.58.42</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È il 10.500 a.C., la fine dell'ultima era glaciale.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12.500</a:t>
                      </a:r>
                      <a:endParaRPr lang="it-IT" sz="1000">
                        <a:effectLst/>
                      </a:endParaRPr>
                    </a:p>
                  </a:txBody>
                  <a:tcPr marL="49736" marR="49736" marT="24868" marB="24868" anchor="ctr">
                    <a:lnL>
                      <a:noFill/>
                    </a:lnL>
                    <a:lnR>
                      <a:noFill/>
                    </a:lnR>
                    <a:lnT>
                      <a:noFill/>
                    </a:lnT>
                    <a:lnB>
                      <a:noFill/>
                    </a:lnB>
                  </a:tcPr>
                </a:tc>
                <a:tc>
                  <a:txBody>
                    <a:bodyPr/>
                    <a:lstStyle/>
                    <a:p>
                      <a:r>
                        <a:rPr lang="it-IT" sz="1000">
                          <a:effectLst/>
                        </a:rPr>
                        <a:t>-</a:t>
                      </a: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23.59.18</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Da questo punto si numerano gli anni come a.C.</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6.713</a:t>
                      </a:r>
                      <a:endParaRPr lang="it-IT" sz="1000">
                        <a:effectLst/>
                      </a:endParaRPr>
                    </a:p>
                  </a:txBody>
                  <a:tcPr marL="49736" marR="49736" marT="24868" marB="24868" anchor="ctr">
                    <a:lnL>
                      <a:noFill/>
                    </a:lnL>
                    <a:lnR>
                      <a:noFill/>
                    </a:lnR>
                    <a:lnT>
                      <a:noFill/>
                    </a:lnT>
                    <a:lnB>
                      <a:noFill/>
                    </a:lnB>
                  </a:tcPr>
                </a:tc>
                <a:tc>
                  <a:txBody>
                    <a:bodyPr/>
                    <a:lstStyle/>
                    <a:p>
                      <a:pPr algn="r"/>
                      <a:r>
                        <a:rPr lang="it-IT" sz="1000">
                          <a:effectLst/>
                          <a:latin typeface="Arial"/>
                        </a:rPr>
                        <a:t>4713 a.C.</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23.59.26</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Inizio della Civilizzazione (e 1</a:t>
                      </a:r>
                      <a:r>
                        <a:rPr lang="it-IT" sz="1000" baseline="30000">
                          <a:effectLst/>
                          <a:latin typeface="Arial"/>
                        </a:rPr>
                        <a:t>a</a:t>
                      </a:r>
                      <a:r>
                        <a:rPr lang="it-IT" sz="1000">
                          <a:effectLst/>
                          <a:latin typeface="Arial"/>
                        </a:rPr>
                        <a:t> Dinastia dei Faraoni)</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4.975</a:t>
                      </a:r>
                      <a:endParaRPr lang="it-IT" sz="1000">
                        <a:effectLst/>
                      </a:endParaRPr>
                    </a:p>
                  </a:txBody>
                  <a:tcPr marL="49736" marR="49736" marT="24868" marB="24868" anchor="ctr">
                    <a:lnL>
                      <a:noFill/>
                    </a:lnL>
                    <a:lnR>
                      <a:noFill/>
                    </a:lnR>
                    <a:lnT>
                      <a:noFill/>
                    </a:lnT>
                    <a:lnB>
                      <a:noFill/>
                    </a:lnB>
                  </a:tcPr>
                </a:tc>
                <a:tc>
                  <a:txBody>
                    <a:bodyPr/>
                    <a:lstStyle/>
                    <a:p>
                      <a:pPr algn="r"/>
                      <a:r>
                        <a:rPr lang="it-IT" sz="1000">
                          <a:effectLst/>
                          <a:latin typeface="Arial"/>
                        </a:rPr>
                        <a:t>2975 a.C.</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23.59.55</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hlinkClick r:id="rId8" tooltip="Dante"/>
                        </a:rPr>
                        <a:t>Dante</a:t>
                      </a:r>
                      <a:r>
                        <a:rPr lang="it-IT" sz="1000">
                          <a:effectLst/>
                          <a:latin typeface="Arial"/>
                        </a:rPr>
                        <a:t> sta scrivendo la sua "Commedia"</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700</a:t>
                      </a:r>
                      <a:endParaRPr lang="it-IT" sz="1000">
                        <a:effectLst/>
                      </a:endParaRPr>
                    </a:p>
                  </a:txBody>
                  <a:tcPr marL="49736" marR="49736" marT="24868" marB="24868" anchor="ctr">
                    <a:lnL>
                      <a:noFill/>
                    </a:lnL>
                    <a:lnR>
                      <a:noFill/>
                    </a:lnR>
                    <a:lnT>
                      <a:noFill/>
                    </a:lnT>
                    <a:lnB>
                      <a:noFill/>
                    </a:lnB>
                  </a:tcPr>
                </a:tc>
                <a:tc>
                  <a:txBody>
                    <a:bodyPr/>
                    <a:lstStyle/>
                    <a:p>
                      <a:pPr algn="r"/>
                      <a:r>
                        <a:rPr lang="it-IT" sz="1000">
                          <a:effectLst/>
                          <a:latin typeface="Arial"/>
                        </a:rPr>
                        <a:t>1300</a:t>
                      </a:r>
                      <a:endParaRPr lang="it-IT" sz="1000">
                        <a:effectLst/>
                      </a:endParaRPr>
                    </a:p>
                  </a:txBody>
                  <a:tcPr marL="49736" marR="49736" marT="24868" marB="24868" anchor="ctr">
                    <a:lnL>
                      <a:noFill/>
                    </a:lnL>
                    <a:lnR>
                      <a:noFill/>
                    </a:lnR>
                    <a:lnT>
                      <a:noFill/>
                    </a:lnT>
                    <a:lnB>
                      <a:noFill/>
                    </a:lnB>
                    <a:solidFill>
                      <a:srgbClr val="CCFFFF"/>
                    </a:solidFill>
                  </a:tcPr>
                </a:tc>
              </a:tr>
              <a:tr h="476361">
                <a:tc>
                  <a:txBody>
                    <a:bodyPr/>
                    <a:lstStyle/>
                    <a:p>
                      <a:r>
                        <a:rPr lang="it-IT" sz="1000">
                          <a:effectLst/>
                          <a:latin typeface="Arial"/>
                        </a:rPr>
                        <a:t>31 dicembre</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23.59.59</a:t>
                      </a:r>
                      <a:endParaRPr lang="it-IT" sz="1000">
                        <a:effectLst/>
                      </a:endParaRPr>
                    </a:p>
                  </a:txBody>
                  <a:tcPr marL="49736" marR="49736" marT="24868" marB="24868" anchor="ctr">
                    <a:lnL>
                      <a:noFill/>
                    </a:lnL>
                    <a:lnR>
                      <a:noFill/>
                    </a:lnR>
                    <a:lnT>
                      <a:noFill/>
                    </a:lnT>
                    <a:lnB>
                      <a:noFill/>
                    </a:lnB>
                  </a:tcPr>
                </a:tc>
                <a:tc>
                  <a:txBody>
                    <a:bodyPr/>
                    <a:lstStyle/>
                    <a:p>
                      <a:r>
                        <a:rPr lang="it-IT" sz="1000">
                          <a:effectLst/>
                          <a:latin typeface="Arial"/>
                        </a:rPr>
                        <a:t>…e 75 centesimi di secondo. Assassinio di </a:t>
                      </a:r>
                      <a:r>
                        <a:rPr lang="it-IT" sz="1000">
                          <a:effectLst/>
                          <a:latin typeface="Arial"/>
                          <a:hlinkClick r:id="rId9" tooltip="John Fitzgerald Kennedy"/>
                        </a:rPr>
                        <a:t>Kennedy</a:t>
                      </a:r>
                      <a:endParaRPr lang="it-IT" sz="1000">
                        <a:effectLst/>
                      </a:endParaRPr>
                    </a:p>
                  </a:txBody>
                  <a:tcPr marL="49736" marR="49736" marT="24868" marB="24868" anchor="ctr">
                    <a:lnL>
                      <a:noFill/>
                    </a:lnL>
                    <a:lnR>
                      <a:noFill/>
                    </a:lnR>
                    <a:lnT>
                      <a:noFill/>
                    </a:lnT>
                    <a:lnB>
                      <a:noFill/>
                    </a:lnB>
                    <a:solidFill>
                      <a:srgbClr val="CCFFFF"/>
                    </a:solidFill>
                  </a:tcPr>
                </a:tc>
                <a:tc>
                  <a:txBody>
                    <a:bodyPr/>
                    <a:lstStyle/>
                    <a:p>
                      <a:pPr algn="r"/>
                      <a:r>
                        <a:rPr lang="it-IT" sz="1000">
                          <a:effectLst/>
                          <a:latin typeface="Arial"/>
                        </a:rPr>
                        <a:t>37</a:t>
                      </a:r>
                      <a:endParaRPr lang="it-IT" sz="1000">
                        <a:effectLst/>
                      </a:endParaRPr>
                    </a:p>
                  </a:txBody>
                  <a:tcPr marL="49736" marR="49736" marT="24868" marB="24868" anchor="ctr">
                    <a:lnL>
                      <a:noFill/>
                    </a:lnL>
                    <a:lnR>
                      <a:noFill/>
                    </a:lnR>
                    <a:lnT>
                      <a:noFill/>
                    </a:lnT>
                    <a:lnB>
                      <a:noFill/>
                    </a:lnB>
                  </a:tcPr>
                </a:tc>
                <a:tc>
                  <a:txBody>
                    <a:bodyPr/>
                    <a:lstStyle/>
                    <a:p>
                      <a:pPr algn="r"/>
                      <a:r>
                        <a:rPr lang="it-IT" sz="1000" dirty="0">
                          <a:effectLst/>
                          <a:latin typeface="Arial"/>
                        </a:rPr>
                        <a:t>1963</a:t>
                      </a:r>
                      <a:endParaRPr lang="it-IT" sz="1000" dirty="0">
                        <a:effectLst/>
                      </a:endParaRPr>
                    </a:p>
                  </a:txBody>
                  <a:tcPr marL="49736" marR="49736" marT="24868" marB="24868" anchor="ctr">
                    <a:lnL>
                      <a:noFill/>
                    </a:lnL>
                    <a:lnR>
                      <a:noFill/>
                    </a:lnR>
                    <a:lnT>
                      <a:noFill/>
                    </a:lnT>
                    <a:lnB>
                      <a:noFill/>
                    </a:lnB>
                    <a:solidFill>
                      <a:srgbClr val="CCFFFF"/>
                    </a:solidFill>
                  </a:tcPr>
                </a:tc>
              </a:tr>
            </a:tbl>
          </a:graphicData>
        </a:graphic>
      </p:graphicFrame>
      <p:sp>
        <p:nvSpPr>
          <p:cNvPr id="4" name="Segnaposto numero diapositiva 3"/>
          <p:cNvSpPr>
            <a:spLocks noGrp="1"/>
          </p:cNvSpPr>
          <p:nvPr>
            <p:ph type="sldNum" sz="quarter" idx="12"/>
          </p:nvPr>
        </p:nvSpPr>
        <p:spPr/>
        <p:txBody>
          <a:bodyPr/>
          <a:lstStyle/>
          <a:p>
            <a:fld id="{B007B441-5312-499D-93C3-6E37886527FA}" type="slidenum">
              <a:rPr lang="it-IT" smtClean="0"/>
              <a:pPr/>
              <a:t>106</a:t>
            </a:fld>
            <a:endParaRPr lang="it-IT"/>
          </a:p>
        </p:txBody>
      </p:sp>
      <p:sp>
        <p:nvSpPr>
          <p:cNvPr id="6" name="Rectangle 1"/>
          <p:cNvSpPr>
            <a:spLocks noChangeArrowheads="1"/>
          </p:cNvSpPr>
          <p:nvPr/>
        </p:nvSpPr>
        <p:spPr bwMode="auto">
          <a:xfrm>
            <a:off x="2189163" y="1558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dirty="0" smtClean="0">
                <a:ln>
                  <a:noFill/>
                </a:ln>
                <a:solidFill>
                  <a:schemeClr val="tx1"/>
                </a:solidFill>
                <a:effectLst/>
                <a:latin typeface="Arial" pitchFamily="34" charset="0"/>
                <a:cs typeface="Arial" pitchFamily="34" charset="0"/>
              </a:rPr>
              <a:t>Note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130928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107</a:t>
            </a:fld>
            <a:endParaRPr lang="it-IT"/>
          </a:p>
        </p:txBody>
      </p:sp>
      <p:sp>
        <p:nvSpPr>
          <p:cNvPr id="5" name="Rettangolo 4"/>
          <p:cNvSpPr/>
          <p:nvPr/>
        </p:nvSpPr>
        <p:spPr>
          <a:xfrm>
            <a:off x="65802" y="899577"/>
            <a:ext cx="9110869" cy="6001643"/>
          </a:xfrm>
          <a:prstGeom prst="rect">
            <a:avLst/>
          </a:prstGeom>
        </p:spPr>
        <p:txBody>
          <a:bodyPr wrap="square">
            <a:spAutoFit/>
          </a:bodyPr>
          <a:lstStyle/>
          <a:p>
            <a:r>
              <a:rPr lang="it-IT" sz="2400" dirty="0"/>
              <a:t>Da tutto il mondo spuntano segnali che riguardano una pesante tempesta in merito a penurie alimentari, idriche e costi energetici, in particolare gli studiosi sono concordi a posizionare questa data per il 2030. Questo è quanto è emerso e affermato poi dal capo consulente scientifico, John </a:t>
            </a:r>
            <a:r>
              <a:rPr lang="it-IT" sz="2400" dirty="0" err="1"/>
              <a:t>Beddington</a:t>
            </a:r>
            <a:r>
              <a:rPr lang="it-IT" sz="2400" dirty="0"/>
              <a:t> del governo britannico.</a:t>
            </a:r>
          </a:p>
          <a:p>
            <a:r>
              <a:rPr lang="it-IT" sz="2400" dirty="0"/>
              <a:t>Questi fattori di accelerazione dei cambiamenti climatici porteranno ad un cocktail letale fra disordini sociali, conflitti internazionali e pesanti migrazioni di massa. In altre parole, un collasso economico e politico.</a:t>
            </a:r>
          </a:p>
          <a:p>
            <a:r>
              <a:rPr lang="it-IT" sz="2400" dirty="0"/>
              <a:t>Nell’importante discorso, difronte a gruppi ambientalisti e politici il professor John </a:t>
            </a:r>
            <a:r>
              <a:rPr lang="it-IT" sz="2400" dirty="0" err="1"/>
              <a:t>Beddington</a:t>
            </a:r>
            <a:r>
              <a:rPr lang="it-IT" sz="2400" dirty="0"/>
              <a:t>, spiega che il mondo sta andando incontro a grandi sconvolgimenti entro il vicino 2030. Puntare ad una crescita, successo e sostenibilità economica per i paesi in via di sviluppo nei prossimi decenni è determinante per evitare l’esponenziale aumento della domanda di cibo, acqua ed energia nel corso dei prossimi due decenni, soprattutto oggi in un momento in cui anche i governi devono fare grandi progressi nella lotta contro il cambiamento climatico. </a:t>
            </a:r>
          </a:p>
        </p:txBody>
      </p:sp>
      <p:sp>
        <p:nvSpPr>
          <p:cNvPr id="6" name="CasellaDiTesto 5"/>
          <p:cNvSpPr txBox="1"/>
          <p:nvPr/>
        </p:nvSpPr>
        <p:spPr>
          <a:xfrm>
            <a:off x="2915816" y="287070"/>
            <a:ext cx="2405723" cy="523220"/>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rPr>
              <a:t>…. e da sinistra</a:t>
            </a:r>
            <a:endParaRPr lang="it-IT"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3115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4505052"/>
            <a:ext cx="8964488" cy="1938992"/>
          </a:xfrm>
          <a:prstGeom prst="rect">
            <a:avLst/>
          </a:prstGeom>
        </p:spPr>
        <p:txBody>
          <a:bodyPr wrap="square">
            <a:spAutoFit/>
          </a:bodyPr>
          <a:lstStyle/>
          <a:p>
            <a:r>
              <a:rPr lang="en-US" sz="2000" dirty="0" err="1" smtClean="0">
                <a:solidFill>
                  <a:prstClr val="black"/>
                </a:solidFill>
              </a:rPr>
              <a:t>Paleoclimatologists</a:t>
            </a:r>
            <a:r>
              <a:rPr lang="en-US" sz="2000" dirty="0" smtClean="0">
                <a:solidFill>
                  <a:prstClr val="black"/>
                </a:solidFill>
              </a:rPr>
              <a:t> use oxygen ratios from water trapped in glaciers  to measure past temperatures and rainfall. </a:t>
            </a:r>
          </a:p>
          <a:p>
            <a:r>
              <a:rPr lang="en-US" sz="2000" dirty="0" smtClean="0">
                <a:solidFill>
                  <a:prstClr val="black"/>
                </a:solidFill>
              </a:rPr>
              <a:t>In polar ice cores, the measurement is relatively simple: less heavy oxygen in the frozen water means that temperatures were cooler. Oxygen isotopes in ice cores taken from mountain tops closer to the equator are more difficult to measure since heavy oxygen tends to fall near the equator regardless of temperature. </a:t>
            </a:r>
            <a:endParaRPr lang="en-US" sz="2000" dirty="0">
              <a:solidFill>
                <a:prstClr val="black"/>
              </a:solidFill>
            </a:endParaRPr>
          </a:p>
        </p:txBody>
      </p:sp>
      <p:pic>
        <p:nvPicPr>
          <p:cNvPr id="4098" name="Picture 2"/>
          <p:cNvPicPr>
            <a:picLocks noChangeAspect="1" noChangeArrowheads="1"/>
          </p:cNvPicPr>
          <p:nvPr/>
        </p:nvPicPr>
        <p:blipFill>
          <a:blip r:embed="rId2" cstate="print"/>
          <a:srcRect/>
          <a:stretch>
            <a:fillRect/>
          </a:stretch>
        </p:blipFill>
        <p:spPr bwMode="auto">
          <a:xfrm>
            <a:off x="179512" y="360040"/>
            <a:ext cx="7636344" cy="4149080"/>
          </a:xfrm>
          <a:prstGeom prst="rect">
            <a:avLst/>
          </a:prstGeom>
          <a:noFill/>
          <a:ln w="9525">
            <a:noFill/>
            <a:miter lim="800000"/>
            <a:headEnd/>
            <a:tailEnd/>
          </a:ln>
        </p:spPr>
      </p:pic>
      <p:sp>
        <p:nvSpPr>
          <p:cNvPr id="6" name="Rettangolo 5"/>
          <p:cNvSpPr/>
          <p:nvPr/>
        </p:nvSpPr>
        <p:spPr>
          <a:xfrm>
            <a:off x="0" y="0"/>
            <a:ext cx="9144000" cy="369332"/>
          </a:xfrm>
          <a:prstGeom prst="rect">
            <a:avLst/>
          </a:prstGeom>
        </p:spPr>
        <p:txBody>
          <a:bodyPr wrap="square">
            <a:spAutoFit/>
          </a:bodyPr>
          <a:lstStyle/>
          <a:p>
            <a:r>
              <a:rPr lang="en-US" dirty="0" smtClean="0">
                <a:solidFill>
                  <a:prstClr val="black"/>
                </a:solidFill>
              </a:rPr>
              <a:t>http://earthobservatory.nasa.gov/Features/Paleoclimatology</a:t>
            </a:r>
            <a:endParaRPr lang="en-US" dirty="0">
              <a:solidFill>
                <a:prstClr val="black"/>
              </a:solidFill>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11</a:t>
            </a:fld>
            <a:endParaRPr lang="it-IT">
              <a:solidFill>
                <a:prstClr val="black">
                  <a:tint val="75000"/>
                </a:prstClr>
              </a:solidFill>
            </a:endParaRPr>
          </a:p>
        </p:txBody>
      </p:sp>
    </p:spTree>
    <p:extLst>
      <p:ext uri="{BB962C8B-B14F-4D97-AF65-F5344CB8AC3E}">
        <p14:creationId xmlns:p14="http://schemas.microsoft.com/office/powerpoint/2010/main" val="1526289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earthobservatory.nasa.gov/Features/Paleoclimatology_OxygenBalance/images/oxygen_18_precipitation_lft.gif"/>
          <p:cNvPicPr>
            <a:picLocks noChangeAspect="1" noChangeArrowheads="1"/>
          </p:cNvPicPr>
          <p:nvPr/>
        </p:nvPicPr>
        <p:blipFill>
          <a:blip r:embed="rId2" cstate="print"/>
          <a:srcRect/>
          <a:stretch>
            <a:fillRect/>
          </a:stretch>
        </p:blipFill>
        <p:spPr bwMode="auto">
          <a:xfrm>
            <a:off x="432048" y="700916"/>
            <a:ext cx="958626" cy="5248364"/>
          </a:xfrm>
          <a:prstGeom prst="rect">
            <a:avLst/>
          </a:prstGeom>
          <a:noFill/>
        </p:spPr>
      </p:pic>
      <p:pic>
        <p:nvPicPr>
          <p:cNvPr id="5124" name="Picture 4" descr="Graph of oxygen 18 depletion as a function of temperature"/>
          <p:cNvPicPr>
            <a:picLocks noChangeAspect="1" noChangeArrowheads="1"/>
          </p:cNvPicPr>
          <p:nvPr/>
        </p:nvPicPr>
        <p:blipFill>
          <a:blip r:embed="rId3" cstate="print"/>
          <a:srcRect/>
          <a:stretch>
            <a:fillRect/>
          </a:stretch>
        </p:blipFill>
        <p:spPr bwMode="auto">
          <a:xfrm>
            <a:off x="1403648" y="476672"/>
            <a:ext cx="5760640" cy="5480838"/>
          </a:xfrm>
          <a:prstGeom prst="rect">
            <a:avLst/>
          </a:prstGeom>
          <a:noFill/>
        </p:spPr>
      </p:pic>
      <p:pic>
        <p:nvPicPr>
          <p:cNvPr id="5126" name="Picture 6" descr="\delta ^{18}O = \Biggl( \frac{\bigl( \frac{^{18}O}{^{16}O} \bigr)_{sample}}{\bigl( \frac{^{18}O}{^{16}O} \bigr)_{standard}} -1 \Biggr) * 1000\ ^{o}\!/\!_{oo}"/>
          <p:cNvPicPr>
            <a:picLocks noChangeAspect="1" noChangeArrowheads="1"/>
          </p:cNvPicPr>
          <p:nvPr/>
        </p:nvPicPr>
        <p:blipFill>
          <a:blip r:embed="rId4" cstate="print"/>
          <a:srcRect/>
          <a:stretch>
            <a:fillRect/>
          </a:stretch>
        </p:blipFill>
        <p:spPr bwMode="auto">
          <a:xfrm>
            <a:off x="4139952" y="3645024"/>
            <a:ext cx="4512501" cy="864096"/>
          </a:xfrm>
          <a:prstGeom prst="rect">
            <a:avLst/>
          </a:prstGeom>
          <a:noFill/>
        </p:spPr>
      </p:pic>
      <p:sp>
        <p:nvSpPr>
          <p:cNvPr id="5" name="Segnaposto numero diapositiva 4"/>
          <p:cNvSpPr>
            <a:spLocks noGrp="1"/>
          </p:cNvSpPr>
          <p:nvPr>
            <p:ph type="sldNum" sz="quarter" idx="12"/>
          </p:nvPr>
        </p:nvSpPr>
        <p:spPr/>
        <p:txBody>
          <a:bodyPr/>
          <a:lstStyle/>
          <a:p>
            <a:fld id="{B007B441-5312-499D-93C3-6E37886527FA}" type="slidenum">
              <a:rPr lang="it-IT" smtClean="0">
                <a:solidFill>
                  <a:prstClr val="black">
                    <a:tint val="75000"/>
                  </a:prstClr>
                </a:solidFill>
              </a:rPr>
              <a:pPr/>
              <a:t>12</a:t>
            </a:fld>
            <a:endParaRPr lang="it-IT">
              <a:solidFill>
                <a:prstClr val="black">
                  <a:tint val="75000"/>
                </a:prstClr>
              </a:solidFill>
            </a:endParaRPr>
          </a:p>
        </p:txBody>
      </p:sp>
      <p:sp>
        <p:nvSpPr>
          <p:cNvPr id="6" name="CasellaDiTesto 5"/>
          <p:cNvSpPr txBox="1"/>
          <p:nvPr/>
        </p:nvSpPr>
        <p:spPr>
          <a:xfrm>
            <a:off x="7668344" y="3831431"/>
            <a:ext cx="1133644" cy="461665"/>
          </a:xfrm>
          <a:prstGeom prst="rect">
            <a:avLst/>
          </a:prstGeom>
          <a:solidFill>
            <a:schemeClr val="bg1"/>
          </a:solidFill>
        </p:spPr>
        <p:txBody>
          <a:bodyPr wrap="none" rtlCol="0">
            <a:spAutoFit/>
          </a:bodyPr>
          <a:lstStyle/>
          <a:p>
            <a:r>
              <a:rPr lang="it-IT" sz="2400" dirty="0" smtClean="0">
                <a:solidFill>
                  <a:prstClr val="black"/>
                </a:solidFill>
                <a:latin typeface="Times New Roman" pitchFamily="18" charset="0"/>
                <a:cs typeface="Times New Roman" pitchFamily="18" charset="0"/>
              </a:rPr>
              <a:t>100%   </a:t>
            </a:r>
            <a:endParaRPr lang="en-US" sz="2400" dirty="0">
              <a:solidFill>
                <a:prstClr val="black"/>
              </a:solidFill>
              <a:latin typeface="Times New Roman" pitchFamily="18" charset="0"/>
              <a:cs typeface="Times New Roman" pitchFamily="18" charset="0"/>
            </a:endParaRPr>
          </a:p>
        </p:txBody>
      </p:sp>
      <p:cxnSp>
        <p:nvCxnSpPr>
          <p:cNvPr id="8" name="Connettore 1 7"/>
          <p:cNvCxnSpPr/>
          <p:nvPr/>
        </p:nvCxnSpPr>
        <p:spPr>
          <a:xfrm>
            <a:off x="1403648" y="476672"/>
            <a:ext cx="0" cy="4968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468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77534" y="836712"/>
            <a:ext cx="8262918" cy="3888432"/>
          </a:xfrm>
          <a:prstGeom prst="rect">
            <a:avLst/>
          </a:prstGeom>
          <a:noFill/>
          <a:ln w="9525">
            <a:noFill/>
            <a:miter lim="800000"/>
            <a:headEnd/>
            <a:tailEnd/>
          </a:ln>
        </p:spPr>
      </p:pic>
      <p:sp>
        <p:nvSpPr>
          <p:cNvPr id="2" name="Rettangolo 1"/>
          <p:cNvSpPr/>
          <p:nvPr/>
        </p:nvSpPr>
        <p:spPr>
          <a:xfrm>
            <a:off x="395536" y="4725144"/>
            <a:ext cx="8388424" cy="1754326"/>
          </a:xfrm>
          <a:prstGeom prst="rect">
            <a:avLst/>
          </a:prstGeom>
        </p:spPr>
        <p:txBody>
          <a:bodyPr wrap="square">
            <a:spAutoFit/>
          </a:bodyPr>
          <a:lstStyle/>
          <a:p>
            <a:r>
              <a:rPr lang="en-US" dirty="0" smtClean="0">
                <a:solidFill>
                  <a:prstClr val="black"/>
                </a:solidFill>
              </a:rPr>
              <a:t>Air bubbles trapped in Antarctic ice preserve an 800,000-year record of atmospheric carbon dioxide levels, which naturally varied from about 180 to about 280 parts per million. Once humans began burning large quantities of coal and oil in the 19th century, concentrations rose to 315 parts per million by 1958 (when direct measurements of carbon dioxide in the Antarctic atmosphere began) to 380 parts per million in 2007. (NASA graph by Robert </a:t>
            </a:r>
            <a:r>
              <a:rPr lang="en-US" dirty="0" err="1" smtClean="0">
                <a:solidFill>
                  <a:prstClr val="black"/>
                </a:solidFill>
              </a:rPr>
              <a:t>Simmon</a:t>
            </a:r>
            <a:r>
              <a:rPr lang="en-US" dirty="0" smtClean="0">
                <a:solidFill>
                  <a:prstClr val="black"/>
                </a:solidFill>
              </a:rPr>
              <a:t>, based on data from Keeling et al., 2008.)</a:t>
            </a:r>
            <a:endParaRPr lang="en-US" dirty="0">
              <a:solidFill>
                <a:prstClr val="black"/>
              </a:solidFill>
            </a:endParaRPr>
          </a:p>
        </p:txBody>
      </p:sp>
      <p:sp>
        <p:nvSpPr>
          <p:cNvPr id="4" name="CasellaDiTesto 3"/>
          <p:cNvSpPr txBox="1"/>
          <p:nvPr/>
        </p:nvSpPr>
        <p:spPr>
          <a:xfrm>
            <a:off x="377534" y="-27384"/>
            <a:ext cx="8672567" cy="923330"/>
          </a:xfrm>
          <a:prstGeom prst="rect">
            <a:avLst/>
          </a:prstGeom>
          <a:noFill/>
        </p:spPr>
        <p:txBody>
          <a:bodyPr wrap="none" rtlCol="0">
            <a:spAutoFit/>
          </a:bodyPr>
          <a:lstStyle/>
          <a:p>
            <a:r>
              <a:rPr lang="it-IT" sz="5400" b="1" dirty="0" smtClean="0">
                <a:solidFill>
                  <a:srgbClr val="FF0000"/>
                </a:solidFill>
                <a:effectLst>
                  <a:outerShdw blurRad="38100" dist="38100" dir="2700000" algn="tl">
                    <a:srgbClr val="000000">
                      <a:alpha val="43137"/>
                    </a:srgbClr>
                  </a:outerShdw>
                </a:effectLst>
                <a:latin typeface="Comic Sans MS" pitchFamily="66" charset="0"/>
              </a:rPr>
              <a:t>Fatto cruciale: sono dati!</a:t>
            </a:r>
            <a:endParaRPr lang="en-US" sz="54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5" name="CasellaDiTesto 4"/>
          <p:cNvSpPr txBox="1"/>
          <p:nvPr/>
        </p:nvSpPr>
        <p:spPr>
          <a:xfrm rot="19400158">
            <a:off x="7657626" y="3991123"/>
            <a:ext cx="1414170" cy="769441"/>
          </a:xfrm>
          <a:prstGeom prst="rect">
            <a:avLst/>
          </a:prstGeom>
          <a:solidFill>
            <a:srgbClr val="FFFF00"/>
          </a:solidFill>
        </p:spPr>
        <p:txBody>
          <a:bodyPr wrap="none" rtlCol="0">
            <a:spAutoFit/>
          </a:bodyPr>
          <a:lstStyle/>
          <a:p>
            <a:r>
              <a:rPr lang="it-IT" sz="4400" dirty="0" smtClean="0">
                <a:solidFill>
                  <a:prstClr val="black"/>
                </a:solidFill>
              </a:rPr>
              <a:t>EXP!!</a:t>
            </a:r>
            <a:endParaRPr lang="en-US" sz="4400" dirty="0">
              <a:solidFill>
                <a:prstClr val="black"/>
              </a:solidFill>
            </a:endParaRPr>
          </a:p>
        </p:txBody>
      </p:sp>
      <p:sp>
        <p:nvSpPr>
          <p:cNvPr id="6" name="Segnaposto numero diapositiva 5"/>
          <p:cNvSpPr>
            <a:spLocks noGrp="1"/>
          </p:cNvSpPr>
          <p:nvPr>
            <p:ph type="sldNum" sz="quarter" idx="12"/>
          </p:nvPr>
        </p:nvSpPr>
        <p:spPr/>
        <p:txBody>
          <a:bodyPr/>
          <a:lstStyle/>
          <a:p>
            <a:fld id="{B007B441-5312-499D-93C3-6E37886527FA}" type="slidenum">
              <a:rPr lang="it-IT" smtClean="0">
                <a:solidFill>
                  <a:prstClr val="black">
                    <a:tint val="75000"/>
                  </a:prstClr>
                </a:solidFill>
              </a:rPr>
              <a:pPr/>
              <a:t>13</a:t>
            </a:fld>
            <a:endParaRPr lang="it-IT">
              <a:solidFill>
                <a:prstClr val="black">
                  <a:tint val="75000"/>
                </a:prstClr>
              </a:solidFill>
            </a:endParaRPr>
          </a:p>
        </p:txBody>
      </p:sp>
      <p:sp>
        <p:nvSpPr>
          <p:cNvPr id="3" name="Ovale 2"/>
          <p:cNvSpPr/>
          <p:nvPr/>
        </p:nvSpPr>
        <p:spPr>
          <a:xfrm>
            <a:off x="7893803" y="1556792"/>
            <a:ext cx="941815"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2999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6816" y="0"/>
            <a:ext cx="8949863" cy="4005064"/>
          </a:xfrm>
          <a:prstGeom prst="rect">
            <a:avLst/>
          </a:prstGeom>
          <a:noFill/>
          <a:ln w="9525">
            <a:noFill/>
            <a:miter lim="800000"/>
            <a:headEnd/>
            <a:tailEnd/>
          </a:ln>
        </p:spPr>
      </p:pic>
      <p:pic>
        <p:nvPicPr>
          <p:cNvPr id="88066" name="Picture 2"/>
          <p:cNvPicPr>
            <a:picLocks noChangeAspect="1" noChangeArrowheads="1"/>
          </p:cNvPicPr>
          <p:nvPr/>
        </p:nvPicPr>
        <p:blipFill>
          <a:blip r:embed="rId3" cstate="print"/>
          <a:srcRect/>
          <a:stretch>
            <a:fillRect/>
          </a:stretch>
        </p:blipFill>
        <p:spPr bwMode="auto">
          <a:xfrm>
            <a:off x="4977680" y="4152123"/>
            <a:ext cx="4058816" cy="2705877"/>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14</a:t>
            </a:fld>
            <a:endParaRPr lang="it-IT"/>
          </a:p>
        </p:txBody>
      </p:sp>
      <p:sp>
        <p:nvSpPr>
          <p:cNvPr id="2" name="CasellaDiTesto 1"/>
          <p:cNvSpPr txBox="1"/>
          <p:nvPr/>
        </p:nvSpPr>
        <p:spPr>
          <a:xfrm>
            <a:off x="828562" y="4221088"/>
            <a:ext cx="1079142" cy="369332"/>
          </a:xfrm>
          <a:prstGeom prst="rect">
            <a:avLst/>
          </a:prstGeom>
          <a:noFill/>
        </p:spPr>
        <p:txBody>
          <a:bodyPr wrap="none" rtlCol="0">
            <a:spAutoFit/>
          </a:bodyPr>
          <a:lstStyle/>
          <a:p>
            <a:r>
              <a:rPr lang="it-IT" dirty="0" smtClean="0"/>
              <a:t>Dinosauri</a:t>
            </a:r>
            <a:endParaRPr lang="it-IT" dirty="0"/>
          </a:p>
        </p:txBody>
      </p:sp>
      <p:sp>
        <p:nvSpPr>
          <p:cNvPr id="6" name="CasellaDiTesto 5"/>
          <p:cNvSpPr txBox="1"/>
          <p:nvPr/>
        </p:nvSpPr>
        <p:spPr>
          <a:xfrm>
            <a:off x="4120345" y="4005064"/>
            <a:ext cx="955711" cy="646331"/>
          </a:xfrm>
          <a:prstGeom prst="rect">
            <a:avLst/>
          </a:prstGeom>
          <a:noFill/>
        </p:spPr>
        <p:txBody>
          <a:bodyPr wrap="none" rtlCol="0">
            <a:spAutoFit/>
          </a:bodyPr>
          <a:lstStyle/>
          <a:p>
            <a:r>
              <a:rPr lang="it-IT" dirty="0" smtClean="0"/>
              <a:t>Homo</a:t>
            </a:r>
          </a:p>
          <a:p>
            <a:r>
              <a:rPr lang="it-IT" dirty="0" smtClean="0"/>
              <a:t> Sapiens</a:t>
            </a:r>
            <a:endParaRPr lang="it-IT" dirty="0"/>
          </a:p>
        </p:txBody>
      </p:sp>
      <p:sp>
        <p:nvSpPr>
          <p:cNvPr id="7" name="CasellaDiTesto 6"/>
          <p:cNvSpPr txBox="1"/>
          <p:nvPr/>
        </p:nvSpPr>
        <p:spPr>
          <a:xfrm>
            <a:off x="3059832" y="3933056"/>
            <a:ext cx="955711" cy="646331"/>
          </a:xfrm>
          <a:prstGeom prst="rect">
            <a:avLst/>
          </a:prstGeom>
          <a:noFill/>
        </p:spPr>
        <p:txBody>
          <a:bodyPr wrap="none" rtlCol="0">
            <a:spAutoFit/>
          </a:bodyPr>
          <a:lstStyle/>
          <a:p>
            <a:r>
              <a:rPr lang="it-IT" dirty="0" smtClean="0"/>
              <a:t>Primo </a:t>
            </a:r>
          </a:p>
          <a:p>
            <a:r>
              <a:rPr lang="it-IT" dirty="0" smtClean="0"/>
              <a:t>ominide</a:t>
            </a:r>
            <a:endParaRPr lang="it-IT" dirty="0"/>
          </a:p>
        </p:txBody>
      </p:sp>
      <p:sp>
        <p:nvSpPr>
          <p:cNvPr id="8" name="CasellaDiTesto 7"/>
          <p:cNvSpPr txBox="1"/>
          <p:nvPr/>
        </p:nvSpPr>
        <p:spPr>
          <a:xfrm>
            <a:off x="-4888" y="3861048"/>
            <a:ext cx="832472" cy="646331"/>
          </a:xfrm>
          <a:prstGeom prst="rect">
            <a:avLst/>
          </a:prstGeom>
          <a:noFill/>
        </p:spPr>
        <p:txBody>
          <a:bodyPr wrap="none" rtlCol="0">
            <a:spAutoFit/>
          </a:bodyPr>
          <a:lstStyle/>
          <a:p>
            <a:r>
              <a:rPr lang="it-IT" dirty="0" smtClean="0"/>
              <a:t>Prime</a:t>
            </a:r>
          </a:p>
          <a:p>
            <a:r>
              <a:rPr lang="it-IT" dirty="0" smtClean="0"/>
              <a:t> piante</a:t>
            </a:r>
            <a:endParaRPr lang="it-IT" dirty="0"/>
          </a:p>
        </p:txBody>
      </p:sp>
      <p:sp>
        <p:nvSpPr>
          <p:cNvPr id="9" name="CasellaDiTesto 8"/>
          <p:cNvSpPr txBox="1"/>
          <p:nvPr/>
        </p:nvSpPr>
        <p:spPr>
          <a:xfrm>
            <a:off x="1835696" y="3933056"/>
            <a:ext cx="1201483" cy="646331"/>
          </a:xfrm>
          <a:prstGeom prst="rect">
            <a:avLst/>
          </a:prstGeom>
          <a:noFill/>
        </p:spPr>
        <p:txBody>
          <a:bodyPr wrap="none" rtlCol="0">
            <a:spAutoFit/>
          </a:bodyPr>
          <a:lstStyle/>
          <a:p>
            <a:r>
              <a:rPr lang="it-IT" dirty="0" smtClean="0"/>
              <a:t>Scomparsa</a:t>
            </a:r>
          </a:p>
          <a:p>
            <a:r>
              <a:rPr lang="it-IT" dirty="0" smtClean="0"/>
              <a:t>Dinosauri</a:t>
            </a:r>
            <a:endParaRPr lang="it-IT" dirty="0"/>
          </a:p>
        </p:txBody>
      </p:sp>
      <p:cxnSp>
        <p:nvCxnSpPr>
          <p:cNvPr id="5" name="Connettore 2 4"/>
          <p:cNvCxnSpPr/>
          <p:nvPr/>
        </p:nvCxnSpPr>
        <p:spPr>
          <a:xfrm flipV="1">
            <a:off x="411348" y="2492896"/>
            <a:ext cx="416236" cy="13681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1066574" y="2492896"/>
            <a:ext cx="497858" cy="18544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2005367" y="1772816"/>
            <a:ext cx="334385" cy="22322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3537687" y="2636912"/>
            <a:ext cx="994060" cy="14483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4716016" y="2896447"/>
            <a:ext cx="1933108" cy="11888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19466" y="4658178"/>
            <a:ext cx="1271695" cy="646331"/>
          </a:xfrm>
          <a:prstGeom prst="rect">
            <a:avLst/>
          </a:prstGeom>
          <a:solidFill>
            <a:srgbClr val="FFFF00"/>
          </a:solidFill>
        </p:spPr>
        <p:txBody>
          <a:bodyPr wrap="none" rtlCol="0">
            <a:spAutoFit/>
          </a:bodyPr>
          <a:lstStyle/>
          <a:p>
            <a:r>
              <a:rPr lang="it-IT" dirty="0" smtClean="0"/>
              <a:t>Attività</a:t>
            </a:r>
          </a:p>
          <a:p>
            <a:r>
              <a:rPr lang="it-IT" dirty="0" smtClean="0"/>
              <a:t>Solare &lt; 4%</a:t>
            </a:r>
            <a:endParaRPr lang="it-IT" dirty="0"/>
          </a:p>
        </p:txBody>
      </p:sp>
    </p:spTree>
    <p:extLst>
      <p:ext uri="{BB962C8B-B14F-4D97-AF65-F5344CB8AC3E}">
        <p14:creationId xmlns:p14="http://schemas.microsoft.com/office/powerpoint/2010/main" val="3525544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solidFill>
                  <a:prstClr val="black">
                    <a:tint val="75000"/>
                  </a:prstClr>
                </a:solidFill>
              </a:rPr>
              <a:pPr/>
              <a:t>15</a:t>
            </a:fld>
            <a:endParaRPr lang="it-IT">
              <a:solidFill>
                <a:prstClr val="black">
                  <a:tint val="75000"/>
                </a:prstClr>
              </a:solidFill>
            </a:endParaRPr>
          </a:p>
        </p:txBody>
      </p:sp>
      <p:pic>
        <p:nvPicPr>
          <p:cNvPr id="1028" name="Picture 4" descr="Ice core records of CO2 and climate over the past million years, NO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494146" cy="583264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51520" y="194715"/>
            <a:ext cx="8892480" cy="338554"/>
          </a:xfrm>
          <a:prstGeom prst="rect">
            <a:avLst/>
          </a:prstGeom>
        </p:spPr>
        <p:txBody>
          <a:bodyPr wrap="square">
            <a:spAutoFit/>
          </a:bodyPr>
          <a:lstStyle/>
          <a:p>
            <a:r>
              <a:rPr lang="it-IT" sz="1600" dirty="0">
                <a:solidFill>
                  <a:prstClr val="black"/>
                </a:solidFill>
              </a:rPr>
              <a:t>http://blogs.ei.columbia.edu/2013/06/11/400-ppm-world-part-1-large-changes-still-to-come/</a:t>
            </a:r>
          </a:p>
        </p:txBody>
      </p:sp>
      <p:cxnSp>
        <p:nvCxnSpPr>
          <p:cNvPr id="5" name="Connettore 2 4"/>
          <p:cNvCxnSpPr/>
          <p:nvPr/>
        </p:nvCxnSpPr>
        <p:spPr>
          <a:xfrm>
            <a:off x="456083" y="3789040"/>
            <a:ext cx="648072" cy="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540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normAutofit fontScale="90000"/>
          </a:bodyPr>
          <a:lstStyle/>
          <a:p>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Quando la CO2 era più di 400 </a:t>
            </a:r>
            <a:r>
              <a:rPr lang="it-IT" sz="36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ppm</a:t>
            </a:r>
            <a:r>
              <a:rPr lang="it-IT" sz="3600" b="1" dirty="0" smtClean="0">
                <a:solidFill>
                  <a:srgbClr val="FF0000"/>
                </a:solidFill>
                <a:effectLst>
                  <a:outerShdw blurRad="38100" dist="38100" dir="2700000" algn="tl">
                    <a:srgbClr val="000000">
                      <a:alpha val="43137"/>
                    </a:srgbClr>
                  </a:outerShdw>
                </a:effectLst>
                <a:latin typeface="Comic Sans MS" panose="030F0702030302020204" pitchFamily="66" charset="0"/>
              </a:rPr>
              <a:t> …</a:t>
            </a:r>
            <a:endParaRPr lang="it-IT" sz="31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3" name="Segnaposto contenuto 2"/>
          <p:cNvSpPr>
            <a:spLocks noGrp="1"/>
          </p:cNvSpPr>
          <p:nvPr>
            <p:ph idx="1"/>
          </p:nvPr>
        </p:nvSpPr>
        <p:spPr>
          <a:xfrm>
            <a:off x="323528" y="1268760"/>
            <a:ext cx="8229600" cy="4781128"/>
          </a:xfrm>
        </p:spPr>
        <p:txBody>
          <a:bodyPr>
            <a:normAutofit fontScale="85000" lnSpcReduction="10000"/>
          </a:bodyPr>
          <a:lstStyle/>
          <a:p>
            <a:r>
              <a:rPr lang="en-US" b="1" dirty="0" err="1" smtClean="0">
                <a:effectLst>
                  <a:outerShdw blurRad="38100" dist="38100" dir="2700000" algn="tl">
                    <a:srgbClr val="000000">
                      <a:alpha val="43137"/>
                    </a:srgbClr>
                  </a:outerShdw>
                </a:effectLst>
                <a:latin typeface="Comic Sans MS" panose="030F0702030302020204" pitchFamily="66" charset="0"/>
              </a:rPr>
              <a:t>L’ultima</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volta</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che</a:t>
            </a:r>
            <a:r>
              <a:rPr lang="en-US" b="1" dirty="0" smtClean="0">
                <a:effectLst>
                  <a:outerShdw blurRad="38100" dist="38100" dir="2700000" algn="tl">
                    <a:srgbClr val="000000">
                      <a:alpha val="43137"/>
                    </a:srgbClr>
                  </a:outerShdw>
                </a:effectLst>
                <a:latin typeface="Comic Sans MS" panose="030F0702030302020204" pitchFamily="66" charset="0"/>
              </a:rPr>
              <a:t> la Terra ha </a:t>
            </a:r>
            <a:r>
              <a:rPr lang="en-US" b="1" dirty="0" err="1" smtClean="0">
                <a:effectLst>
                  <a:outerShdw blurRad="38100" dist="38100" dir="2700000" algn="tl">
                    <a:srgbClr val="000000">
                      <a:alpha val="43137"/>
                    </a:srgbClr>
                  </a:outerShdw>
                </a:effectLst>
                <a:latin typeface="Comic Sans MS" panose="030F0702030302020204" pitchFamily="66" charset="0"/>
              </a:rPr>
              <a:t>avuto</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a:effectLst>
                  <a:outerShdw blurRad="38100" dist="38100" dir="2700000" algn="tl">
                    <a:srgbClr val="000000">
                      <a:alpha val="43137"/>
                    </a:srgbClr>
                  </a:outerShdw>
                </a:effectLst>
                <a:latin typeface="Comic Sans MS" panose="030F0702030302020204" pitchFamily="66" charset="0"/>
              </a:rPr>
              <a:t>400 ppm </a:t>
            </a:r>
            <a:r>
              <a:rPr lang="en-US" b="1" dirty="0" smtClean="0">
                <a:effectLst>
                  <a:outerShdw blurRad="38100" dist="38100" dir="2700000" algn="tl">
                    <a:srgbClr val="000000">
                      <a:alpha val="43137"/>
                    </a:srgbClr>
                  </a:outerShdw>
                </a:effectLst>
                <a:latin typeface="Comic Sans MS" panose="030F0702030302020204" pitchFamily="66" charset="0"/>
              </a:rPr>
              <a:t>di </a:t>
            </a:r>
            <a:r>
              <a:rPr lang="en-US" b="1" dirty="0">
                <a:effectLst>
                  <a:outerShdw blurRad="38100" dist="38100" dir="2700000" algn="tl">
                    <a:srgbClr val="000000">
                      <a:alpha val="43137"/>
                    </a:srgbClr>
                  </a:outerShdw>
                </a:effectLst>
                <a:latin typeface="Comic Sans MS" panose="030F0702030302020204" pitchFamily="66" charset="0"/>
              </a:rPr>
              <a:t>CO2 in </a:t>
            </a:r>
            <a:r>
              <a:rPr lang="en-US" b="1" dirty="0" err="1" smtClean="0">
                <a:effectLst>
                  <a:outerShdw blurRad="38100" dist="38100" dir="2700000" algn="tl">
                    <a:srgbClr val="000000">
                      <a:alpha val="43137"/>
                    </a:srgbClr>
                  </a:outerShdw>
                </a:effectLst>
                <a:latin typeface="Comic Sans MS" panose="030F0702030302020204" pitchFamily="66" charset="0"/>
              </a:rPr>
              <a:t>atmosfera</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a:effectLst>
                  <a:outerShdw blurRad="38100" dist="38100" dir="2700000" algn="tl">
                    <a:srgbClr val="000000">
                      <a:alpha val="43137"/>
                    </a:srgbClr>
                  </a:outerShdw>
                </a:effectLst>
                <a:latin typeface="Comic Sans MS" panose="030F0702030302020204" pitchFamily="66" charset="0"/>
              </a:rPr>
              <a:t>c</a:t>
            </a:r>
            <a:r>
              <a:rPr lang="en-US" b="1" dirty="0" smtClean="0">
                <a:effectLst>
                  <a:outerShdw blurRad="38100" dist="38100" dir="2700000" algn="tl">
                    <a:srgbClr val="000000">
                      <a:alpha val="43137"/>
                    </a:srgbClr>
                  </a:outerShdw>
                </a:effectLst>
                <a:latin typeface="Comic Sans MS" panose="030F0702030302020204" pitchFamily="66" charset="0"/>
              </a:rPr>
              <a:t>irca 4 </a:t>
            </a:r>
            <a:r>
              <a:rPr lang="en-US" b="1" dirty="0" err="1" smtClean="0">
                <a:effectLst>
                  <a:outerShdw blurRad="38100" dist="38100" dir="2700000" algn="tl">
                    <a:srgbClr val="000000">
                      <a:alpha val="43137"/>
                    </a:srgbClr>
                  </a:outerShdw>
                </a:effectLst>
                <a:latin typeface="Comic Sans MS" panose="030F0702030302020204" pitchFamily="66" charset="0"/>
              </a:rPr>
              <a:t>milioni</a:t>
            </a:r>
            <a:r>
              <a:rPr lang="en-US" b="1" dirty="0" smtClean="0">
                <a:effectLst>
                  <a:outerShdw blurRad="38100" dist="38100" dir="2700000" algn="tl">
                    <a:srgbClr val="000000">
                      <a:alpha val="43137"/>
                    </a:srgbClr>
                  </a:outerShdw>
                </a:effectLst>
                <a:latin typeface="Comic Sans MS" panose="030F0702030302020204" pitchFamily="66" charset="0"/>
              </a:rPr>
              <a:t> di </a:t>
            </a:r>
            <a:r>
              <a:rPr lang="en-US" b="1" dirty="0" err="1" smtClean="0">
                <a:effectLst>
                  <a:outerShdw blurRad="38100" dist="38100" dir="2700000" algn="tl">
                    <a:srgbClr val="000000">
                      <a:alpha val="43137"/>
                    </a:srgbClr>
                  </a:outerShdw>
                </a:effectLst>
                <a:latin typeface="Comic Sans MS" panose="030F0702030302020204" pitchFamily="66" charset="0"/>
              </a:rPr>
              <a:t>anni</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fa</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il</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livello</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degli</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oceani</a:t>
            </a:r>
            <a:r>
              <a:rPr lang="en-US" b="1" dirty="0" smtClean="0">
                <a:effectLst>
                  <a:outerShdw blurRad="38100" dist="38100" dir="2700000" algn="tl">
                    <a:srgbClr val="000000">
                      <a:alpha val="43137"/>
                    </a:srgbClr>
                  </a:outerShdw>
                </a:effectLst>
                <a:latin typeface="Comic Sans MS" panose="030F0702030302020204" pitchFamily="66" charset="0"/>
              </a:rPr>
              <a:t> era da 10  a 20 </a:t>
            </a:r>
            <a:r>
              <a:rPr lang="en-US" b="1" dirty="0" err="1" smtClean="0">
                <a:effectLst>
                  <a:outerShdw blurRad="38100" dist="38100" dir="2700000" algn="tl">
                    <a:srgbClr val="000000">
                      <a:alpha val="43137"/>
                    </a:srgbClr>
                  </a:outerShdw>
                </a:effectLst>
                <a:latin typeface="Comic Sans MS" panose="030F0702030302020204" pitchFamily="66" charset="0"/>
              </a:rPr>
              <a:t>metri</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più</a:t>
            </a:r>
            <a:r>
              <a:rPr lang="en-US" b="1" dirty="0" smtClean="0">
                <a:effectLst>
                  <a:outerShdw blurRad="38100" dist="38100" dir="2700000" algn="tl">
                    <a:srgbClr val="000000">
                      <a:alpha val="43137"/>
                    </a:srgbClr>
                  </a:outerShdw>
                </a:effectLst>
                <a:latin typeface="Comic Sans MS" panose="030F0702030302020204" pitchFamily="66" charset="0"/>
              </a:rPr>
              <a:t> alto di </a:t>
            </a:r>
            <a:r>
              <a:rPr lang="en-US" b="1" dirty="0" err="1" smtClean="0">
                <a:effectLst>
                  <a:outerShdw blurRad="38100" dist="38100" dir="2700000" algn="tl">
                    <a:srgbClr val="000000">
                      <a:alpha val="43137"/>
                    </a:srgbClr>
                  </a:outerShdw>
                </a:effectLst>
                <a:latin typeface="Comic Sans MS" panose="030F0702030302020204" pitchFamily="66" charset="0"/>
              </a:rPr>
              <a:t>oggi</a:t>
            </a:r>
            <a:r>
              <a:rPr lang="en-US" b="1" dirty="0" smtClean="0">
                <a:effectLst>
                  <a:outerShdw blurRad="38100" dist="38100" dir="2700000" algn="tl">
                    <a:srgbClr val="000000">
                      <a:alpha val="43137"/>
                    </a:srgbClr>
                  </a:outerShdw>
                </a:effectLst>
                <a:latin typeface="Comic Sans MS" panose="030F0702030302020204" pitchFamily="66" charset="0"/>
              </a:rPr>
              <a:t>. </a:t>
            </a:r>
          </a:p>
          <a:p>
            <a:pPr marL="0" indent="0">
              <a:buNone/>
            </a:pPr>
            <a:r>
              <a:rPr lang="en-US" b="1" dirty="0" smtClean="0">
                <a:effectLst>
                  <a:outerShdw blurRad="38100" dist="38100" dir="2700000" algn="tl">
                    <a:srgbClr val="000000">
                      <a:alpha val="43137"/>
                    </a:srgbClr>
                  </a:outerShdw>
                </a:effectLst>
                <a:latin typeface="Comic Sans MS" panose="030F0702030302020204" pitchFamily="66" charset="0"/>
              </a:rPr>
              <a:t> </a:t>
            </a:r>
          </a:p>
          <a:p>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Questo</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richiede</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lo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scioglimento</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della</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maggior</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parte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dei</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ghiacci</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della</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Goenlandia</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e </a:t>
            </a:r>
            <a:r>
              <a:rPr lang="en-US" b="1" dirty="0" err="1" smtClean="0">
                <a:solidFill>
                  <a:srgbClr val="CC6600"/>
                </a:solidFill>
                <a:effectLst>
                  <a:outerShdw blurRad="38100" dist="38100" dir="2700000" algn="tl">
                    <a:srgbClr val="000000">
                      <a:alpha val="43137"/>
                    </a:srgbClr>
                  </a:outerShdw>
                </a:effectLst>
                <a:latin typeface="Comic Sans MS" panose="030F0702030302020204" pitchFamily="66" charset="0"/>
              </a:rPr>
              <a:t>Antartici</a:t>
            </a:r>
            <a:r>
              <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rPr>
              <a:t>. </a:t>
            </a:r>
          </a:p>
          <a:p>
            <a:pPr marL="0" indent="0">
              <a:buNone/>
            </a:pPr>
            <a:endParaRPr lang="en-US" b="1" dirty="0" smtClean="0">
              <a:solidFill>
                <a:srgbClr val="CC6600"/>
              </a:solidFill>
              <a:effectLst>
                <a:outerShdw blurRad="38100" dist="38100" dir="2700000" algn="tl">
                  <a:srgbClr val="000000">
                    <a:alpha val="43137"/>
                  </a:srgbClr>
                </a:outerShdw>
              </a:effectLst>
              <a:latin typeface="Comic Sans MS" panose="030F0702030302020204" pitchFamily="66" charset="0"/>
            </a:endParaRPr>
          </a:p>
          <a:p>
            <a:r>
              <a:rPr lang="en-US" b="1" dirty="0" err="1" smtClean="0">
                <a:effectLst>
                  <a:outerShdw blurRad="38100" dist="38100" dir="2700000" algn="tl">
                    <a:srgbClr val="000000">
                      <a:alpha val="43137"/>
                    </a:srgbClr>
                  </a:outerShdw>
                </a:effectLst>
                <a:latin typeface="Comic Sans MS" panose="030F0702030302020204" pitchFamily="66" charset="0"/>
              </a:rPr>
              <a:t>Questo</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livello</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delle</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acque</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sommergerebbe</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più</a:t>
            </a:r>
            <a:r>
              <a:rPr lang="en-US" b="1" dirty="0" smtClean="0">
                <a:effectLst>
                  <a:outerShdw blurRad="38100" dist="38100" dir="2700000" algn="tl">
                    <a:srgbClr val="000000">
                      <a:alpha val="43137"/>
                    </a:srgbClr>
                  </a:outerShdw>
                </a:effectLst>
                <a:latin typeface="Comic Sans MS" panose="030F0702030302020204" pitchFamily="66" charset="0"/>
              </a:rPr>
              <a:t> di 1/4  </a:t>
            </a:r>
            <a:r>
              <a:rPr lang="en-US" b="1" dirty="0" err="1" smtClean="0">
                <a:effectLst>
                  <a:outerShdw blurRad="38100" dist="38100" dir="2700000" algn="tl">
                    <a:srgbClr val="000000">
                      <a:alpha val="43137"/>
                    </a:srgbClr>
                  </a:outerShdw>
                </a:effectLst>
                <a:latin typeface="Comic Sans MS" panose="030F0702030302020204" pitchFamily="66" charset="0"/>
              </a:rPr>
              <a:t>della</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popolazione</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degli</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Stati</a:t>
            </a:r>
            <a:r>
              <a:rPr lang="en-US" b="1" dirty="0" smtClean="0">
                <a:effectLst>
                  <a:outerShdw blurRad="38100" dist="38100" dir="2700000" algn="tl">
                    <a:srgbClr val="000000">
                      <a:alpha val="43137"/>
                    </a:srgbClr>
                  </a:outerShdw>
                </a:effectLst>
                <a:latin typeface="Comic Sans MS" panose="030F0702030302020204" pitchFamily="66" charset="0"/>
              </a:rPr>
              <a:t> </a:t>
            </a:r>
            <a:r>
              <a:rPr lang="en-US" b="1" dirty="0" err="1" smtClean="0">
                <a:effectLst>
                  <a:outerShdw blurRad="38100" dist="38100" dir="2700000" algn="tl">
                    <a:srgbClr val="000000">
                      <a:alpha val="43137"/>
                    </a:srgbClr>
                  </a:outerShdw>
                </a:effectLst>
                <a:latin typeface="Comic Sans MS" panose="030F0702030302020204" pitchFamily="66" charset="0"/>
              </a:rPr>
              <a:t>Uniti</a:t>
            </a:r>
            <a:r>
              <a:rPr lang="en-US" b="1" dirty="0" smtClean="0">
                <a:effectLst>
                  <a:outerShdw blurRad="38100" dist="38100" dir="2700000" algn="tl">
                    <a:srgbClr val="000000">
                      <a:alpha val="43137"/>
                    </a:srgbClr>
                  </a:outerShdw>
                </a:effectLst>
                <a:latin typeface="Comic Sans MS" panose="030F0702030302020204" pitchFamily="66" charset="0"/>
              </a:rPr>
              <a:t>.</a:t>
            </a:r>
            <a:endParaRPr lang="it-IT" b="1" dirty="0">
              <a:effectLst>
                <a:outerShdw blurRad="38100" dist="38100" dir="2700000" algn="tl">
                  <a:srgbClr val="000000">
                    <a:alpha val="43137"/>
                  </a:srgbClr>
                </a:outerShdw>
              </a:effectLst>
              <a:latin typeface="Comic Sans MS" panose="030F0702030302020204"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16</a:t>
            </a:fld>
            <a:endParaRPr lang="it-IT"/>
          </a:p>
        </p:txBody>
      </p:sp>
    </p:spTree>
    <p:extLst>
      <p:ext uri="{BB962C8B-B14F-4D97-AF65-F5344CB8AC3E}">
        <p14:creationId xmlns:p14="http://schemas.microsoft.com/office/powerpoint/2010/main" val="169879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17</a:t>
            </a:fld>
            <a:endParaRPr lang="it-IT"/>
          </a:p>
        </p:txBody>
      </p:sp>
      <p:pic>
        <p:nvPicPr>
          <p:cNvPr id="95234" name="Picture 2" descr="http://www.epa.gov/climatechange/images/indicator_downloads/ghg-concentrations-download2-2013.png"/>
          <p:cNvPicPr>
            <a:picLocks noChangeAspect="1" noChangeArrowheads="1"/>
          </p:cNvPicPr>
          <p:nvPr/>
        </p:nvPicPr>
        <p:blipFill>
          <a:blip r:embed="rId2" cstate="print"/>
          <a:srcRect/>
          <a:stretch>
            <a:fillRect/>
          </a:stretch>
        </p:blipFill>
        <p:spPr bwMode="auto">
          <a:xfrm>
            <a:off x="172076" y="404664"/>
            <a:ext cx="8914904" cy="4896544"/>
          </a:xfrm>
          <a:prstGeom prst="rect">
            <a:avLst/>
          </a:prstGeom>
          <a:noFill/>
        </p:spPr>
      </p:pic>
    </p:spTree>
    <p:extLst>
      <p:ext uri="{BB962C8B-B14F-4D97-AF65-F5344CB8AC3E}">
        <p14:creationId xmlns:p14="http://schemas.microsoft.com/office/powerpoint/2010/main" val="786339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arbon_Cycle.gif"/>
          <p:cNvPicPr>
            <a:picLocks noChangeAspect="1"/>
          </p:cNvPicPr>
          <p:nvPr/>
        </p:nvPicPr>
        <p:blipFill>
          <a:blip r:embed="rId2" cstate="print"/>
          <a:stretch>
            <a:fillRect/>
          </a:stretch>
        </p:blipFill>
        <p:spPr>
          <a:xfrm>
            <a:off x="467545" y="188640"/>
            <a:ext cx="8515756" cy="4726245"/>
          </a:xfrm>
          <a:prstGeom prst="rect">
            <a:avLst/>
          </a:prstGeom>
        </p:spPr>
      </p:pic>
      <p:sp>
        <p:nvSpPr>
          <p:cNvPr id="5" name="Rettangolo 4"/>
          <p:cNvSpPr/>
          <p:nvPr/>
        </p:nvSpPr>
        <p:spPr>
          <a:xfrm>
            <a:off x="1043608" y="5013176"/>
            <a:ext cx="6984776" cy="1692771"/>
          </a:xfrm>
          <a:prstGeom prst="rect">
            <a:avLst/>
          </a:prstGeom>
        </p:spPr>
        <p:txBody>
          <a:bodyPr wrap="square">
            <a:spAutoFit/>
          </a:bodyPr>
          <a:lstStyle/>
          <a:p>
            <a:r>
              <a:rPr lang="it-IT" sz="2400" i="1" dirty="0" smtClean="0"/>
              <a:t>Figure 1: Global </a:t>
            </a:r>
            <a:r>
              <a:rPr lang="it-IT" sz="2400" i="1" dirty="0" err="1" smtClean="0"/>
              <a:t>carbon</a:t>
            </a:r>
            <a:r>
              <a:rPr lang="it-IT" sz="2400" i="1" dirty="0" smtClean="0"/>
              <a:t> </a:t>
            </a:r>
            <a:r>
              <a:rPr lang="it-IT" sz="2400" i="1" dirty="0" err="1" smtClean="0"/>
              <a:t>cycle</a:t>
            </a:r>
            <a:r>
              <a:rPr lang="it-IT" sz="2400" i="1" dirty="0" smtClean="0"/>
              <a:t>. </a:t>
            </a:r>
            <a:r>
              <a:rPr lang="it-IT" sz="2400" i="1" dirty="0" err="1" smtClean="0"/>
              <a:t>Numbers</a:t>
            </a:r>
            <a:r>
              <a:rPr lang="it-IT" sz="2400" i="1" dirty="0" smtClean="0"/>
              <a:t> </a:t>
            </a:r>
            <a:r>
              <a:rPr lang="it-IT" sz="2400" i="1" dirty="0" err="1" smtClean="0"/>
              <a:t>represent</a:t>
            </a:r>
            <a:r>
              <a:rPr lang="it-IT" sz="2400" i="1" dirty="0" smtClean="0"/>
              <a:t> </a:t>
            </a:r>
            <a:r>
              <a:rPr lang="it-IT" sz="2400" i="1" dirty="0" err="1" smtClean="0"/>
              <a:t>flux</a:t>
            </a:r>
            <a:r>
              <a:rPr lang="it-IT" sz="2400" i="1" dirty="0" smtClean="0"/>
              <a:t> </a:t>
            </a:r>
            <a:r>
              <a:rPr lang="it-IT" sz="2400" i="1" dirty="0" err="1" smtClean="0"/>
              <a:t>of</a:t>
            </a:r>
            <a:r>
              <a:rPr lang="it-IT" sz="2400" i="1" dirty="0" smtClean="0"/>
              <a:t> </a:t>
            </a:r>
            <a:r>
              <a:rPr lang="it-IT" sz="2400" i="1" dirty="0" err="1" smtClean="0"/>
              <a:t>carbon</a:t>
            </a:r>
            <a:r>
              <a:rPr lang="it-IT" sz="2400" i="1" dirty="0" smtClean="0"/>
              <a:t> </a:t>
            </a:r>
            <a:r>
              <a:rPr lang="it-IT" sz="2400" i="1" dirty="0" err="1" smtClean="0"/>
              <a:t>dioxide</a:t>
            </a:r>
            <a:r>
              <a:rPr lang="it-IT" sz="2400" i="1" dirty="0" smtClean="0"/>
              <a:t> in </a:t>
            </a:r>
            <a:r>
              <a:rPr lang="it-IT" sz="2400" i="1" dirty="0" err="1" smtClean="0"/>
              <a:t>gigatons</a:t>
            </a:r>
            <a:r>
              <a:rPr lang="it-IT" sz="2400" i="1" dirty="0" smtClean="0"/>
              <a:t>      </a:t>
            </a:r>
          </a:p>
          <a:p>
            <a:r>
              <a:rPr lang="it-IT" sz="2800" b="1" i="1" dirty="0" smtClean="0">
                <a:solidFill>
                  <a:srgbClr val="FF0000"/>
                </a:solidFill>
                <a:effectLst>
                  <a:outerShdw blurRad="38100" dist="38100" dir="2700000" algn="tl">
                    <a:srgbClr val="000000">
                      <a:alpha val="43137"/>
                    </a:srgbClr>
                  </a:outerShdw>
                </a:effectLst>
              </a:rPr>
              <a:t>source:</a:t>
            </a:r>
          </a:p>
          <a:p>
            <a:r>
              <a:rPr lang="it-IT" sz="2800" b="1" dirty="0" smtClean="0">
                <a:solidFill>
                  <a:srgbClr val="FF0000"/>
                </a:solidFill>
                <a:effectLst>
                  <a:outerShdw blurRad="38100" dist="38100" dir="2700000" algn="tl">
                    <a:srgbClr val="000000">
                      <a:alpha val="43137"/>
                    </a:srgbClr>
                  </a:outerShdw>
                </a:effectLst>
              </a:rPr>
              <a:t>http://www.ipcc.ch/</a:t>
            </a:r>
            <a:r>
              <a:rPr lang="it-IT" sz="2800" b="1" dirty="0" err="1" smtClean="0">
                <a:solidFill>
                  <a:srgbClr val="FF0000"/>
                </a:solidFill>
                <a:effectLst>
                  <a:outerShdw blurRad="38100" dist="38100" dir="2700000" algn="tl">
                    <a:srgbClr val="000000">
                      <a:alpha val="43137"/>
                    </a:srgbClr>
                  </a:outerShdw>
                </a:effectLst>
              </a:rPr>
              <a:t>ipccrepor</a:t>
            </a:r>
            <a:r>
              <a:rPr lang="it-IT" sz="2800" b="1" i="1" dirty="0" err="1" smtClean="0">
                <a:solidFill>
                  <a:srgbClr val="FF0000"/>
                </a:solidFill>
                <a:effectLst>
                  <a:outerShdw blurRad="38100" dist="38100" dir="2700000" algn="tl">
                    <a:srgbClr val="000000">
                      <a:alpha val="43137"/>
                    </a:srgbClr>
                  </a:outerShdw>
                </a:effectLst>
              </a:rPr>
              <a:t>ts</a:t>
            </a:r>
            <a:r>
              <a:rPr lang="it-IT" sz="2800" b="1" i="1" dirty="0" smtClean="0">
                <a:solidFill>
                  <a:srgbClr val="FF0000"/>
                </a:solidFill>
                <a:effectLst>
                  <a:outerShdw blurRad="38100" dist="38100" dir="2700000" algn="tl">
                    <a:srgbClr val="000000">
                      <a:alpha val="43137"/>
                    </a:srgbClr>
                  </a:outerShdw>
                </a:effectLst>
              </a:rPr>
              <a:t>/ar4-wg1.htm</a:t>
            </a:r>
            <a:endParaRPr lang="it-IT" sz="2800" b="1" dirty="0">
              <a:solidFill>
                <a:srgbClr val="FF0000"/>
              </a:solidFill>
              <a:effectLst>
                <a:outerShdw blurRad="38100" dist="38100" dir="2700000" algn="tl">
                  <a:srgbClr val="000000">
                    <a:alpha val="43137"/>
                  </a:srgbClr>
                </a:outerShdw>
              </a:effectLst>
            </a:endParaRPr>
          </a:p>
        </p:txBody>
      </p:sp>
      <p:sp>
        <p:nvSpPr>
          <p:cNvPr id="6" name="CasellaDiTesto 5"/>
          <p:cNvSpPr txBox="1"/>
          <p:nvPr/>
        </p:nvSpPr>
        <p:spPr>
          <a:xfrm>
            <a:off x="4572000" y="4509120"/>
            <a:ext cx="4067944" cy="369332"/>
          </a:xfrm>
          <a:prstGeom prst="rect">
            <a:avLst/>
          </a:prstGeom>
          <a:noFill/>
        </p:spPr>
        <p:txBody>
          <a:bodyPr wrap="square" rtlCol="0">
            <a:spAutoFit/>
          </a:bodyPr>
          <a:lstStyle/>
          <a:p>
            <a:r>
              <a:rPr lang="it-IT" b="1" dirty="0" smtClean="0">
                <a:solidFill>
                  <a:schemeClr val="bg1"/>
                </a:solidFill>
              </a:rPr>
              <a:t>Nature  439 + 332 - 450 - 338 = - 17</a:t>
            </a:r>
            <a:endParaRPr lang="en-US" b="1" dirty="0">
              <a:solidFill>
                <a:schemeClr val="bg1"/>
              </a:solidFill>
            </a:endParaRPr>
          </a:p>
        </p:txBody>
      </p:sp>
      <p:sp>
        <p:nvSpPr>
          <p:cNvPr id="7" name="Segnaposto numero diapositiva 6"/>
          <p:cNvSpPr>
            <a:spLocks noGrp="1"/>
          </p:cNvSpPr>
          <p:nvPr>
            <p:ph type="sldNum" sz="quarter" idx="12"/>
          </p:nvPr>
        </p:nvSpPr>
        <p:spPr/>
        <p:txBody>
          <a:bodyPr/>
          <a:lstStyle/>
          <a:p>
            <a:fld id="{B007B441-5312-499D-93C3-6E37886527FA}" type="slidenum">
              <a:rPr lang="it-IT" smtClean="0"/>
              <a:pPr/>
              <a:t>18</a:t>
            </a:fld>
            <a:endParaRPr lang="it-IT" dirty="0"/>
          </a:p>
        </p:txBody>
      </p:sp>
      <p:sp>
        <p:nvSpPr>
          <p:cNvPr id="8" name="CasellaDiTesto 7"/>
          <p:cNvSpPr txBox="1"/>
          <p:nvPr/>
        </p:nvSpPr>
        <p:spPr>
          <a:xfrm>
            <a:off x="2411760" y="5733256"/>
            <a:ext cx="1224136" cy="369332"/>
          </a:xfrm>
          <a:prstGeom prst="rect">
            <a:avLst/>
          </a:prstGeom>
          <a:noFill/>
        </p:spPr>
        <p:txBody>
          <a:bodyPr wrap="square" rtlCol="0">
            <a:spAutoFit/>
          </a:bodyPr>
          <a:lstStyle/>
          <a:p>
            <a:endParaRPr lang="en-US" dirty="0"/>
          </a:p>
        </p:txBody>
      </p:sp>
      <p:cxnSp>
        <p:nvCxnSpPr>
          <p:cNvPr id="10" name="Connettore 1 9"/>
          <p:cNvCxnSpPr/>
          <p:nvPr/>
        </p:nvCxnSpPr>
        <p:spPr>
          <a:xfrm>
            <a:off x="3419872" y="5877272"/>
            <a:ext cx="13681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61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
            <a:ext cx="8229600" cy="725470"/>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L’importanza della derivata….</a:t>
            </a:r>
            <a:endParaRPr lang="it-IT"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146434" name="Picture 2" descr="File:Mauna Loa Carbon Dioxide-en.svg">
            <a:hlinkClick r:id="rId2"/>
          </p:cNvPr>
          <p:cNvPicPr>
            <a:picLocks noChangeAspect="1" noChangeArrowheads="1"/>
          </p:cNvPicPr>
          <p:nvPr/>
        </p:nvPicPr>
        <p:blipFill>
          <a:blip r:embed="rId3" cstate="print"/>
          <a:srcRect/>
          <a:stretch>
            <a:fillRect/>
          </a:stretch>
        </p:blipFill>
        <p:spPr bwMode="auto">
          <a:xfrm>
            <a:off x="214282" y="3236121"/>
            <a:ext cx="4738484" cy="3050399"/>
          </a:xfrm>
          <a:prstGeom prst="rect">
            <a:avLst/>
          </a:prstGeom>
          <a:noFill/>
        </p:spPr>
      </p:pic>
      <p:pic>
        <p:nvPicPr>
          <p:cNvPr id="146435" name="Picture 3"/>
          <p:cNvPicPr>
            <a:picLocks noChangeAspect="1" noChangeArrowheads="1"/>
          </p:cNvPicPr>
          <p:nvPr/>
        </p:nvPicPr>
        <p:blipFill>
          <a:blip r:embed="rId4" cstate="print"/>
          <a:srcRect/>
          <a:stretch>
            <a:fillRect/>
          </a:stretch>
        </p:blipFill>
        <p:spPr bwMode="auto">
          <a:xfrm>
            <a:off x="4929190" y="928670"/>
            <a:ext cx="4000496" cy="5716471"/>
          </a:xfrm>
          <a:prstGeom prst="rect">
            <a:avLst/>
          </a:prstGeom>
          <a:noFill/>
          <a:ln w="9525">
            <a:noFill/>
            <a:miter lim="800000"/>
            <a:headEnd/>
            <a:tailEnd/>
          </a:ln>
        </p:spPr>
      </p:pic>
      <p:sp>
        <p:nvSpPr>
          <p:cNvPr id="4" name="CasellaDiTesto 3"/>
          <p:cNvSpPr txBox="1"/>
          <p:nvPr/>
        </p:nvSpPr>
        <p:spPr>
          <a:xfrm>
            <a:off x="71406" y="857232"/>
            <a:ext cx="4857752" cy="1938992"/>
          </a:xfrm>
          <a:prstGeom prst="rect">
            <a:avLst/>
          </a:prstGeom>
          <a:solidFill>
            <a:srgbClr val="FFFF00"/>
          </a:solidFill>
        </p:spPr>
        <p:txBody>
          <a:bodyPr wrap="square" rtlCol="0">
            <a:spAutoFit/>
          </a:bodyPr>
          <a:lstStyle/>
          <a:p>
            <a:r>
              <a:rPr lang="it-IT" sz="2000" dirty="0" smtClean="0">
                <a:effectLst>
                  <a:outerShdw blurRad="38100" dist="38100" dir="2700000" algn="tl">
                    <a:srgbClr val="000000">
                      <a:alpha val="43137"/>
                    </a:srgbClr>
                  </a:outerShdw>
                </a:effectLst>
              </a:rPr>
              <a:t>Emissioni naturali:  870 </a:t>
            </a:r>
            <a:r>
              <a:rPr lang="it-IT" sz="2000" dirty="0" err="1" smtClean="0">
                <a:effectLst>
                  <a:outerShdw blurRad="38100" dist="38100" dir="2700000" algn="tl">
                    <a:srgbClr val="000000">
                      <a:alpha val="43137"/>
                    </a:srgbClr>
                  </a:outerShdw>
                </a:effectLst>
              </a:rPr>
              <a:t>Gton</a:t>
            </a:r>
            <a:r>
              <a:rPr lang="it-IT" sz="2000" dirty="0" smtClean="0">
                <a:effectLst>
                  <a:outerShdw blurRad="38100" dist="38100" dir="2700000" algn="tl">
                    <a:srgbClr val="000000">
                      <a:alpha val="43137"/>
                    </a:srgbClr>
                  </a:outerShdw>
                </a:effectLst>
              </a:rPr>
              <a:t> /y</a:t>
            </a:r>
          </a:p>
          <a:p>
            <a:r>
              <a:rPr lang="it-IT" sz="2000" dirty="0" smtClean="0">
                <a:effectLst>
                  <a:outerShdw blurRad="38100" dist="38100" dir="2700000" algn="tl">
                    <a:srgbClr val="000000">
                      <a:alpha val="43137"/>
                    </a:srgbClr>
                  </a:outerShdw>
                </a:effectLst>
              </a:rPr>
              <a:t>Assorbimento naturale:  circa 890 </a:t>
            </a:r>
            <a:r>
              <a:rPr lang="it-IT" sz="2000" dirty="0" err="1" smtClean="0">
                <a:effectLst>
                  <a:outerShdw blurRad="38100" dist="38100" dir="2700000" algn="tl">
                    <a:srgbClr val="000000">
                      <a:alpha val="43137"/>
                    </a:srgbClr>
                  </a:outerShdw>
                </a:effectLst>
              </a:rPr>
              <a:t>Gton</a:t>
            </a:r>
            <a:r>
              <a:rPr lang="it-IT" sz="2000" dirty="0" smtClean="0">
                <a:effectLst>
                  <a:outerShdw blurRad="38100" dist="38100" dir="2700000" algn="tl">
                    <a:srgbClr val="000000">
                      <a:alpha val="43137"/>
                    </a:srgbClr>
                  </a:outerShdw>
                </a:effectLst>
              </a:rPr>
              <a:t>/y</a:t>
            </a:r>
          </a:p>
          <a:p>
            <a:endParaRPr lang="it-IT" sz="2000" dirty="0" smtClean="0">
              <a:effectLst>
                <a:outerShdw blurRad="38100" dist="38100" dir="2700000" algn="tl">
                  <a:srgbClr val="000000">
                    <a:alpha val="43137"/>
                  </a:srgbClr>
                </a:outerShdw>
              </a:effectLst>
            </a:endParaRPr>
          </a:p>
          <a:p>
            <a:r>
              <a:rPr lang="it-IT" sz="2000" dirty="0" smtClean="0">
                <a:solidFill>
                  <a:schemeClr val="tx2"/>
                </a:solidFill>
                <a:effectLst>
                  <a:outerShdw blurRad="38100" dist="38100" dir="2700000" algn="tl">
                    <a:srgbClr val="000000">
                      <a:alpha val="43137"/>
                    </a:srgbClr>
                  </a:outerShdw>
                </a:effectLst>
              </a:rPr>
              <a:t>Produzione umana : 30 </a:t>
            </a:r>
            <a:r>
              <a:rPr lang="it-IT" sz="2000" dirty="0" err="1" smtClean="0">
                <a:solidFill>
                  <a:schemeClr val="tx2"/>
                </a:solidFill>
                <a:effectLst>
                  <a:outerShdw blurRad="38100" dist="38100" dir="2700000" algn="tl">
                    <a:srgbClr val="000000">
                      <a:alpha val="43137"/>
                    </a:srgbClr>
                  </a:outerShdw>
                </a:effectLst>
              </a:rPr>
              <a:t>Gton</a:t>
            </a:r>
            <a:r>
              <a:rPr lang="it-IT" sz="2000" dirty="0" smtClean="0">
                <a:solidFill>
                  <a:schemeClr val="tx2"/>
                </a:solidFill>
                <a:effectLst>
                  <a:outerShdw blurRad="38100" dist="38100" dir="2700000" algn="tl">
                    <a:srgbClr val="000000">
                      <a:alpha val="43137"/>
                    </a:srgbClr>
                  </a:outerShdw>
                </a:effectLst>
              </a:rPr>
              <a:t>/y</a:t>
            </a:r>
          </a:p>
          <a:p>
            <a:r>
              <a:rPr lang="it-IT" sz="2000" dirty="0" smtClean="0">
                <a:solidFill>
                  <a:schemeClr val="tx2"/>
                </a:solidFill>
                <a:effectLst>
                  <a:outerShdw blurRad="38100" dist="38100" dir="2700000" algn="tl">
                    <a:srgbClr val="000000">
                      <a:alpha val="43137"/>
                    </a:srgbClr>
                  </a:outerShdw>
                </a:effectLst>
              </a:rPr>
              <a:t>Accumulo per anno: circa 10 </a:t>
            </a:r>
            <a:r>
              <a:rPr lang="it-IT" sz="2000" dirty="0" err="1" smtClean="0">
                <a:solidFill>
                  <a:schemeClr val="tx2"/>
                </a:solidFill>
                <a:effectLst>
                  <a:outerShdw blurRad="38100" dist="38100" dir="2700000" algn="tl">
                    <a:srgbClr val="000000">
                      <a:alpha val="43137"/>
                    </a:srgbClr>
                  </a:outerShdw>
                </a:effectLst>
              </a:rPr>
              <a:t>Gton</a:t>
            </a:r>
            <a:r>
              <a:rPr lang="it-IT" sz="2000" dirty="0" smtClean="0">
                <a:solidFill>
                  <a:schemeClr val="tx2"/>
                </a:solidFill>
                <a:effectLst>
                  <a:outerShdw blurRad="38100" dist="38100" dir="2700000" algn="tl">
                    <a:srgbClr val="000000">
                      <a:alpha val="43137"/>
                    </a:srgbClr>
                  </a:outerShdw>
                </a:effectLst>
              </a:rPr>
              <a:t>/y </a:t>
            </a:r>
          </a:p>
          <a:p>
            <a:r>
              <a:rPr lang="it-IT" sz="2000" dirty="0" smtClean="0">
                <a:solidFill>
                  <a:schemeClr val="tx2"/>
                </a:solidFill>
                <a:effectLst>
                  <a:outerShdw blurRad="38100" dist="38100" dir="2700000" algn="tl">
                    <a:srgbClr val="000000">
                      <a:alpha val="43137"/>
                    </a:srgbClr>
                  </a:outerShdw>
                </a:effectLst>
              </a:rPr>
              <a:t>(+ 1,6%  per </a:t>
            </a:r>
            <a:r>
              <a:rPr lang="it-IT" sz="2000" dirty="0" err="1" smtClean="0">
                <a:solidFill>
                  <a:schemeClr val="tx2"/>
                </a:solidFill>
                <a:effectLst>
                  <a:outerShdw blurRad="38100" dist="38100" dir="2700000" algn="tl">
                    <a:srgbClr val="000000">
                      <a:alpha val="43137"/>
                    </a:srgbClr>
                  </a:outerShdw>
                </a:effectLst>
              </a:rPr>
              <a:t>year</a:t>
            </a:r>
            <a:r>
              <a:rPr lang="it-IT" sz="2000" dirty="0" smtClean="0">
                <a:solidFill>
                  <a:schemeClr val="tx2"/>
                </a:solidFill>
                <a:effectLst>
                  <a:outerShdw blurRad="38100" dist="38100" dir="2700000" algn="tl">
                    <a:srgbClr val="000000">
                      <a:alpha val="43137"/>
                    </a:srgbClr>
                  </a:outerShdw>
                </a:effectLst>
              </a:rPr>
              <a:t>)      dopo10  anni: + 16%</a:t>
            </a:r>
            <a:endParaRPr lang="it-IT" sz="2000" dirty="0">
              <a:solidFill>
                <a:schemeClr val="tx2"/>
              </a:solidFill>
              <a:effectLst>
                <a:outerShdw blurRad="38100" dist="38100" dir="2700000" algn="tl">
                  <a:srgbClr val="000000">
                    <a:alpha val="43137"/>
                  </a:srgbClr>
                </a:outerShdw>
              </a:effectLst>
            </a:endParaRPr>
          </a:p>
        </p:txBody>
      </p:sp>
      <p:cxnSp>
        <p:nvCxnSpPr>
          <p:cNvPr id="9" name="Connettore 2 8"/>
          <p:cNvCxnSpPr/>
          <p:nvPr/>
        </p:nvCxnSpPr>
        <p:spPr>
          <a:xfrm>
            <a:off x="4143372" y="3571876"/>
            <a:ext cx="1928826" cy="14287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5429256" y="4643446"/>
            <a:ext cx="3429024"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 name="Connettore 1 11"/>
          <p:cNvCxnSpPr/>
          <p:nvPr/>
        </p:nvCxnSpPr>
        <p:spPr>
          <a:xfrm>
            <a:off x="5286380" y="5000636"/>
            <a:ext cx="3429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rot="5400000">
            <a:off x="5643570" y="4643446"/>
            <a:ext cx="15716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516216" y="1214422"/>
            <a:ext cx="2304256" cy="369332"/>
          </a:xfrm>
          <a:prstGeom prst="rect">
            <a:avLst/>
          </a:prstGeom>
          <a:noFill/>
        </p:spPr>
        <p:txBody>
          <a:bodyPr wrap="square" rtlCol="0">
            <a:spAutoFit/>
          </a:bodyPr>
          <a:lstStyle/>
          <a:p>
            <a:r>
              <a:rPr lang="it-IT" b="1" dirty="0" smtClean="0"/>
              <a:t>IPCC </a:t>
            </a:r>
            <a:r>
              <a:rPr lang="it-IT" b="1" dirty="0" err="1" smtClean="0"/>
              <a:t>previsions</a:t>
            </a:r>
            <a:r>
              <a:rPr lang="it-IT" b="1" dirty="0" smtClean="0"/>
              <a:t> 2010</a:t>
            </a:r>
            <a:endParaRPr lang="it-IT" b="1" dirty="0"/>
          </a:p>
        </p:txBody>
      </p:sp>
      <p:sp>
        <p:nvSpPr>
          <p:cNvPr id="17" name="Rettangolo 16"/>
          <p:cNvSpPr/>
          <p:nvPr/>
        </p:nvSpPr>
        <p:spPr>
          <a:xfrm>
            <a:off x="5786446" y="845090"/>
            <a:ext cx="3106034" cy="369332"/>
          </a:xfrm>
          <a:prstGeom prst="rect">
            <a:avLst/>
          </a:prstGeom>
        </p:spPr>
        <p:txBody>
          <a:bodyPr wrap="square">
            <a:spAutoFit/>
          </a:bodyPr>
          <a:lstStyle/>
          <a:p>
            <a:r>
              <a:rPr lang="it-IT" dirty="0" smtClean="0"/>
              <a:t>source: http://www.ipcc.ch</a:t>
            </a:r>
            <a:endParaRPr lang="it-IT" dirty="0"/>
          </a:p>
        </p:txBody>
      </p:sp>
      <p:sp>
        <p:nvSpPr>
          <p:cNvPr id="18" name="CasellaDiTesto 17"/>
          <p:cNvSpPr txBox="1"/>
          <p:nvPr/>
        </p:nvSpPr>
        <p:spPr>
          <a:xfrm>
            <a:off x="5643570" y="4131238"/>
            <a:ext cx="752129" cy="369332"/>
          </a:xfrm>
          <a:prstGeom prst="rect">
            <a:avLst/>
          </a:prstGeom>
          <a:noFill/>
        </p:spPr>
        <p:txBody>
          <a:bodyPr wrap="none" rtlCol="0">
            <a:spAutoFit/>
          </a:bodyPr>
          <a:lstStyle/>
          <a:p>
            <a:r>
              <a:rPr lang="it-IT" b="1" dirty="0" smtClean="0">
                <a:solidFill>
                  <a:srgbClr val="FF0000"/>
                </a:solidFill>
              </a:rPr>
              <a:t>+ 10%</a:t>
            </a:r>
            <a:endParaRPr lang="it-IT" b="1" dirty="0">
              <a:solidFill>
                <a:srgbClr val="FF0000"/>
              </a:solidFill>
            </a:endParaRPr>
          </a:p>
        </p:txBody>
      </p:sp>
      <p:sp>
        <p:nvSpPr>
          <p:cNvPr id="13" name="Segnaposto numero diapositiva 12"/>
          <p:cNvSpPr>
            <a:spLocks noGrp="1"/>
          </p:cNvSpPr>
          <p:nvPr>
            <p:ph type="sldNum" sz="quarter" idx="12"/>
          </p:nvPr>
        </p:nvSpPr>
        <p:spPr/>
        <p:txBody>
          <a:bodyPr/>
          <a:lstStyle/>
          <a:p>
            <a:fld id="{B007B441-5312-499D-93C3-6E37886527FA}" type="slidenum">
              <a:rPr lang="it-IT" smtClean="0"/>
              <a:pPr/>
              <a:t>19</a:t>
            </a:fld>
            <a:endParaRPr lang="it-IT"/>
          </a:p>
        </p:txBody>
      </p:sp>
    </p:spTree>
    <p:extLst>
      <p:ext uri="{BB962C8B-B14F-4D97-AF65-F5344CB8AC3E}">
        <p14:creationId xmlns:p14="http://schemas.microsoft.com/office/powerpoint/2010/main" val="23394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par>
                                <p:cTn id="11" presetID="1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Bottom)">
                                      <p:cBhvr>
                                        <p:cTn id="13" dur="500"/>
                                        <p:tgtEl>
                                          <p:spTgt spid="11"/>
                                        </p:tgtEl>
                                      </p:cBhvr>
                                    </p:animEffect>
                                  </p:childTnLst>
                                </p:cTn>
                              </p:par>
                              <p:par>
                                <p:cTn id="14" presetID="1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lide(fromBottom)">
                                      <p:cBhvr>
                                        <p:cTn id="16" dur="500"/>
                                        <p:tgtEl>
                                          <p:spTgt spid="1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lide(fromBottom)">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916832"/>
            <a:ext cx="8229600" cy="4525963"/>
          </a:xfrm>
        </p:spPr>
        <p:txBody>
          <a:bodyPr>
            <a:normAutofit fontScale="92500" lnSpcReduction="10000"/>
          </a:bodyPr>
          <a:lstStyle/>
          <a:p>
            <a:r>
              <a:rPr lang="it-IT" dirty="0" smtClean="0">
                <a:latin typeface="Comic Sans MS" panose="030F0702030302020204" pitchFamily="66" charset="0"/>
              </a:rPr>
              <a:t>Ammettere che un'economia libera possa generare un costo esterno di dimensioni colossali per tutto il mondo vuol dire ammettere che la regolamentazione pubblica su vasta scala che gli odiati ambientalisti non cessano di invocare è giustificata. Per molti libertari o liberali classici l'idea stessa è insopportabile: è molto più semplice negare la rilevanza delle opinioni scientifiche.</a:t>
            </a: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2</a:t>
            </a:fld>
            <a:endParaRPr lang="it-IT"/>
          </a:p>
        </p:txBody>
      </p:sp>
      <p:pic>
        <p:nvPicPr>
          <p:cNvPr id="338946" name="Picture 2" descr="http://i.res.24o.it/images2010/SoleOnLine5/_Immagini/Economia/Gli%20economisti/martin-wolf_258x258.jpg?uuid=0ab7aa2e-895d-11e1-a156-8a3f2781ae18"/>
          <p:cNvPicPr>
            <a:picLocks noChangeAspect="1" noChangeArrowheads="1"/>
          </p:cNvPicPr>
          <p:nvPr/>
        </p:nvPicPr>
        <p:blipFill>
          <a:blip r:embed="rId2" cstate="print"/>
          <a:srcRect/>
          <a:stretch>
            <a:fillRect/>
          </a:stretch>
        </p:blipFill>
        <p:spPr bwMode="auto">
          <a:xfrm>
            <a:off x="323528" y="0"/>
            <a:ext cx="1872208" cy="1872209"/>
          </a:xfrm>
          <a:prstGeom prst="rect">
            <a:avLst/>
          </a:prstGeom>
          <a:noFill/>
        </p:spPr>
      </p:pic>
      <p:sp>
        <p:nvSpPr>
          <p:cNvPr id="2" name="CasellaDiTesto 1"/>
          <p:cNvSpPr txBox="1"/>
          <p:nvPr/>
        </p:nvSpPr>
        <p:spPr>
          <a:xfrm>
            <a:off x="2453613" y="508030"/>
            <a:ext cx="4032448" cy="400110"/>
          </a:xfrm>
          <a:prstGeom prst="rect">
            <a:avLst/>
          </a:prstGeom>
          <a:solidFill>
            <a:schemeClr val="bg2"/>
          </a:solidFill>
        </p:spPr>
        <p:txBody>
          <a:bodyPr wrap="square" rtlCol="0">
            <a:spAutoFit/>
          </a:bodyPr>
          <a:lstStyle/>
          <a:p>
            <a:r>
              <a:rPr lang="it-IT" sz="2000" b="1" dirty="0"/>
              <a:t>Martin </a:t>
            </a:r>
            <a:r>
              <a:rPr lang="it-IT" sz="2000" b="1" dirty="0" err="1"/>
              <a:t>Wolf</a:t>
            </a:r>
            <a:r>
              <a:rPr lang="it-IT" sz="2000" b="1" dirty="0"/>
              <a:t>, Financial Times, 2013</a:t>
            </a:r>
          </a:p>
        </p:txBody>
      </p:sp>
    </p:spTree>
    <p:extLst>
      <p:ext uri="{BB962C8B-B14F-4D97-AF65-F5344CB8AC3E}">
        <p14:creationId xmlns:p14="http://schemas.microsoft.com/office/powerpoint/2010/main" val="196425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20</a:t>
            </a:fld>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604838"/>
            <a:ext cx="798195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592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188640"/>
            <a:ext cx="8784976" cy="6669360"/>
          </a:xfrm>
        </p:spPr>
        <p:txBody>
          <a:bodyPr>
            <a:norm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1 </a:t>
            </a:r>
            <a:r>
              <a:rPr lang="it-IT" sz="2800" b="1" dirty="0" err="1" smtClean="0">
                <a:solidFill>
                  <a:srgbClr val="FF0000"/>
                </a:solidFill>
                <a:effectLst>
                  <a:outerShdw blurRad="38100" dist="38100" dir="2700000" algn="tl">
                    <a:srgbClr val="000000">
                      <a:alpha val="43137"/>
                    </a:srgbClr>
                  </a:outerShdw>
                </a:effectLst>
                <a:latin typeface="Comic Sans MS" pitchFamily="66" charset="0"/>
              </a:rPr>
              <a:t>Gton</a:t>
            </a:r>
            <a:r>
              <a:rPr lang="it-IT" sz="2800" b="1" dirty="0" smtClean="0">
                <a:solidFill>
                  <a:srgbClr val="FF0000"/>
                </a:solidFill>
                <a:effectLst>
                  <a:outerShdw blurRad="38100" dist="38100" dir="2700000" algn="tl">
                    <a:srgbClr val="000000">
                      <a:alpha val="43137"/>
                    </a:srgbClr>
                  </a:outerShdw>
                </a:effectLst>
                <a:latin typeface="Comic Sans MS" pitchFamily="66" charset="0"/>
              </a:rPr>
              <a:t> in condizioni normali è un volume pari a 10 volte il volume del lago di Garda. Se spalmato sull’Italia, formerebbe uno strato di 1.60 m   (i piccoli soffocherebbero</a:t>
            </a:r>
            <a:r>
              <a:rPr lang="it-IT" sz="2800" b="1" dirty="0" smtClean="0">
                <a:solidFill>
                  <a:srgbClr val="FF0000"/>
                </a:solidFill>
                <a:effectLst>
                  <a:outerShdw blurRad="38100" dist="38100" dir="2700000" algn="tl">
                    <a:srgbClr val="000000">
                      <a:alpha val="43137"/>
                    </a:srgbClr>
                  </a:outerShdw>
                </a:effectLst>
              </a:rPr>
              <a:t>)</a:t>
            </a:r>
          </a:p>
          <a:p>
            <a:pPr>
              <a:buNone/>
            </a:pPr>
            <a:endParaRPr lang="it-IT" sz="2800" b="1" dirty="0" smtClean="0">
              <a:solidFill>
                <a:srgbClr val="FF0000"/>
              </a:solidFill>
              <a:effectLst>
                <a:outerShdw blurRad="38100" dist="38100" dir="2700000" algn="tl">
                  <a:srgbClr val="000000">
                    <a:alpha val="43137"/>
                  </a:srgbClr>
                </a:outerShdw>
              </a:effectLst>
            </a:endParaRPr>
          </a:p>
          <a:p>
            <a:r>
              <a:rPr lang="it-IT" sz="2800" b="1" dirty="0" smtClean="0">
                <a:solidFill>
                  <a:schemeClr val="tx2"/>
                </a:solidFill>
                <a:effectLst>
                  <a:outerShdw blurRad="38100" dist="38100" dir="2700000" algn="tl">
                    <a:srgbClr val="000000">
                      <a:alpha val="43137"/>
                    </a:srgbClr>
                  </a:outerShdw>
                </a:effectLst>
              </a:rPr>
              <a:t>10 </a:t>
            </a:r>
            <a:r>
              <a:rPr lang="it-IT" sz="2800" b="1" dirty="0" err="1" smtClean="0">
                <a:solidFill>
                  <a:schemeClr val="tx2"/>
                </a:solidFill>
                <a:effectLst>
                  <a:outerShdw blurRad="38100" dist="38100" dir="2700000" algn="tl">
                    <a:srgbClr val="000000">
                      <a:alpha val="43137"/>
                    </a:srgbClr>
                  </a:outerShdw>
                </a:effectLst>
              </a:rPr>
              <a:t>Gtons</a:t>
            </a:r>
            <a:r>
              <a:rPr lang="it-IT" sz="2800" b="1" dirty="0" smtClean="0">
                <a:solidFill>
                  <a:schemeClr val="tx2"/>
                </a:solidFill>
                <a:effectLst>
                  <a:outerShdw blurRad="38100" dist="38100" dir="2700000" algn="tl">
                    <a:srgbClr val="000000">
                      <a:alpha val="43137"/>
                    </a:srgbClr>
                  </a:outerShdw>
                </a:effectLst>
              </a:rPr>
              <a:t> = 100  laghi di Garda all’anno in atmosfera</a:t>
            </a:r>
          </a:p>
          <a:p>
            <a:endParaRPr lang="it-IT" sz="2800" b="1" dirty="0" smtClean="0">
              <a:solidFill>
                <a:schemeClr val="tx2"/>
              </a:solidFill>
              <a:effectLst>
                <a:outerShdw blurRad="38100" dist="38100" dir="2700000" algn="tl">
                  <a:srgbClr val="000000">
                    <a:alpha val="43137"/>
                  </a:srgbClr>
                </a:outerShdw>
              </a:effectLst>
            </a:endParaRPr>
          </a:p>
          <a:p>
            <a:pPr algn="just">
              <a:buNone/>
            </a:pPr>
            <a:r>
              <a:rPr lang="it-IT" sz="2800" dirty="0" smtClean="0">
                <a:hlinkClick r:id="rId2"/>
              </a:rPr>
              <a:t>http://it.wikipedia.org/wiki/Riscaldamento_globale</a:t>
            </a:r>
            <a:r>
              <a:rPr lang="it-IT" sz="2800" dirty="0" smtClean="0"/>
              <a:t> </a:t>
            </a:r>
            <a:r>
              <a:rPr lang="it-IT" sz="2800" dirty="0" smtClean="0">
                <a:hlinkClick r:id="rId3"/>
              </a:rPr>
              <a:t>http://it.wikipedia.org/wiki/Anidride_carbonica</a:t>
            </a:r>
            <a:endParaRPr lang="it-IT" sz="2800" dirty="0" smtClean="0"/>
          </a:p>
          <a:p>
            <a:pPr algn="just">
              <a:buNone/>
            </a:pPr>
            <a:endParaRPr lang="it-IT" sz="2800" dirty="0" smtClean="0"/>
          </a:p>
          <a:p>
            <a:pPr algn="just">
              <a:buNone/>
            </a:pPr>
            <a:endParaRPr lang="it-IT" sz="2800" dirty="0" smtClean="0"/>
          </a:p>
          <a:p>
            <a:pPr algn="just">
              <a:buNone/>
            </a:pPr>
            <a:endParaRPr lang="it-IT" sz="1800" dirty="0" smtClean="0"/>
          </a:p>
          <a:p>
            <a:pPr algn="just">
              <a:buNone/>
            </a:pPr>
            <a:endParaRPr lang="it-IT" sz="18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solidFill>
                  <a:prstClr val="black">
                    <a:tint val="75000"/>
                  </a:prstClr>
                </a:solidFill>
              </a:rPr>
              <a:pPr/>
              <a:t>21</a:t>
            </a:fld>
            <a:endParaRPr lang="it-IT">
              <a:solidFill>
                <a:prstClr val="black">
                  <a:tint val="75000"/>
                </a:prstClr>
              </a:solidFill>
            </a:endParaRPr>
          </a:p>
        </p:txBody>
      </p:sp>
    </p:spTree>
    <p:extLst>
      <p:ext uri="{BB962C8B-B14F-4D97-AF65-F5344CB8AC3E}">
        <p14:creationId xmlns:p14="http://schemas.microsoft.com/office/powerpoint/2010/main" val="135710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rot="10800000" flipV="1">
            <a:off x="0" y="1124744"/>
            <a:ext cx="9144000" cy="2477601"/>
          </a:xfrm>
          <a:prstGeom prst="rect">
            <a:avLst/>
          </a:prstGeom>
          <a:noFill/>
          <a:ln w="9525">
            <a:noFill/>
            <a:miter lim="800000"/>
            <a:headEnd/>
            <a:tailEnd/>
          </a:ln>
          <a:effectLst/>
        </p:spPr>
        <p:txBody>
          <a:bodyPr vert="horz" wrap="square" lIns="25392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 “</a:t>
            </a:r>
            <a:r>
              <a:rPr lang="en-US" dirty="0" smtClean="0">
                <a:latin typeface="Arial" charset="0"/>
              </a:rPr>
              <a:t>La </a:t>
            </a:r>
            <a:r>
              <a:rPr lang="en-US" dirty="0" err="1" smtClean="0">
                <a:latin typeface="Arial" charset="0"/>
              </a:rPr>
              <a:t>causa</a:t>
            </a:r>
            <a:r>
              <a:rPr lang="en-US" dirty="0" smtClean="0">
                <a:latin typeface="Arial" charset="0"/>
              </a:rPr>
              <a:t> </a:t>
            </a:r>
            <a:r>
              <a:rPr lang="en-US" dirty="0" err="1" smtClean="0">
                <a:latin typeface="Arial" charset="0"/>
              </a:rPr>
              <a:t>deve</a:t>
            </a:r>
            <a:r>
              <a:rPr lang="en-US" dirty="0" smtClean="0">
                <a:latin typeface="Arial" charset="0"/>
              </a:rPr>
              <a:t> </a:t>
            </a:r>
            <a:r>
              <a:rPr lang="en-US" dirty="0" err="1" smtClean="0">
                <a:latin typeface="Arial" charset="0"/>
              </a:rPr>
              <a:t>manifestarsi</a:t>
            </a:r>
            <a:r>
              <a:rPr lang="en-US" dirty="0" smtClean="0">
                <a:latin typeface="Arial" charset="0"/>
              </a:rPr>
              <a:t> prima </a:t>
            </a:r>
            <a:r>
              <a:rPr lang="en-US" dirty="0" err="1" smtClean="0">
                <a:latin typeface="Arial" charset="0"/>
              </a:rPr>
              <a:t>dell’effetto</a:t>
            </a:r>
            <a:r>
              <a:rPr kumimoji="0" lang="en-US" sz="1800" i="0" u="none" cap="none" normalizeH="0" baseline="0" dirty="0" smtClean="0">
                <a:ln>
                  <a:noFill/>
                </a:ln>
                <a:effectLst/>
                <a:latin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cap="none" normalizeH="0" baseline="0" dirty="0" smtClean="0">
              <a:ln>
                <a:noFill/>
              </a:ln>
              <a:effectLst/>
              <a:latin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cap="none" normalizeH="0" baseline="0" dirty="0" smtClean="0">
                <a:ln>
                  <a:noFill/>
                </a:ln>
                <a:effectLst/>
                <a:latin typeface="Arial" charset="0"/>
              </a:rPr>
              <a:t>4</a:t>
            </a:r>
            <a:r>
              <a:rPr kumimoji="0" lang="en-US" sz="1800" i="0" u="none" cap="none" normalizeH="0" baseline="0" dirty="0" smtClean="0">
                <a:ln>
                  <a:noFill/>
                </a:ln>
                <a:effectLst/>
                <a:latin typeface="Arial" charset="0"/>
              </a:rPr>
              <a:t>. “La </a:t>
            </a:r>
            <a:r>
              <a:rPr kumimoji="0" lang="en-US" sz="1800" i="0" u="none" cap="none" normalizeH="0" baseline="0" dirty="0" err="1" smtClean="0">
                <a:ln>
                  <a:noFill/>
                </a:ln>
                <a:effectLst/>
                <a:latin typeface="Arial" charset="0"/>
              </a:rPr>
              <a:t>stessa</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causa</a:t>
            </a:r>
            <a:r>
              <a:rPr kumimoji="0" lang="en-US" sz="1800" i="0" u="none" cap="none" normalizeH="0" baseline="0" dirty="0" smtClean="0">
                <a:ln>
                  <a:noFill/>
                </a:ln>
                <a:effectLst/>
                <a:latin typeface="Arial" charset="0"/>
              </a:rPr>
              <a:t> produce </a:t>
            </a:r>
            <a:r>
              <a:rPr kumimoji="0" lang="en-US" sz="1800" i="0" u="none" cap="none" normalizeH="0" baseline="0" dirty="0" err="1" smtClean="0">
                <a:ln>
                  <a:noFill/>
                </a:ln>
                <a:effectLst/>
                <a:latin typeface="Arial" charset="0"/>
              </a:rPr>
              <a:t>sempre</a:t>
            </a:r>
            <a:r>
              <a:rPr kumimoji="0" lang="en-US" sz="1800" i="0" u="none" cap="none" normalizeH="0" baseline="0" dirty="0" smtClean="0">
                <a:ln>
                  <a:noFill/>
                </a:ln>
                <a:effectLst/>
                <a:latin typeface="Arial" charset="0"/>
              </a:rPr>
              <a:t> lo </a:t>
            </a:r>
            <a:r>
              <a:rPr kumimoji="0" lang="en-US" sz="1800" i="0" u="none" cap="none" normalizeH="0" baseline="0" dirty="0" err="1" smtClean="0">
                <a:ln>
                  <a:noFill/>
                </a:ln>
                <a:effectLst/>
                <a:latin typeface="Arial" charset="0"/>
              </a:rPr>
              <a:t>stesso</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effetto</a:t>
            </a:r>
            <a:r>
              <a:rPr kumimoji="0" lang="en-US" sz="1800" i="0" u="none" cap="none" normalizeH="0" baseline="0" dirty="0" smtClean="0">
                <a:ln>
                  <a:noFill/>
                </a:ln>
                <a:effectLst/>
                <a:latin typeface="Arial" charset="0"/>
              </a:rPr>
              <a:t> e lo </a:t>
            </a:r>
            <a:r>
              <a:rPr kumimoji="0" lang="en-US" sz="1800" i="0" u="none" cap="none" normalizeH="0" baseline="0" dirty="0" err="1" smtClean="0">
                <a:ln>
                  <a:noFill/>
                </a:ln>
                <a:effectLst/>
                <a:latin typeface="Arial" charset="0"/>
              </a:rPr>
              <a:t>stesso</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effetto</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proviene</a:t>
            </a:r>
            <a:r>
              <a:rPr kumimoji="0" lang="en-US" sz="1800" i="0" u="none" cap="none" normalizeH="0" baseline="0" dirty="0" smtClean="0">
                <a:ln>
                  <a:noFill/>
                </a:ln>
                <a:effectLst/>
                <a:latin typeface="Arial" charset="0"/>
              </a:rPr>
              <a:t> solo da </a:t>
            </a:r>
            <a:r>
              <a:rPr kumimoji="0" lang="en-US" sz="1800" i="0" u="none" cap="none" normalizeH="0" baseline="0" dirty="0" err="1" smtClean="0">
                <a:ln>
                  <a:noFill/>
                </a:ln>
                <a:effectLst/>
                <a:latin typeface="Arial" charset="0"/>
              </a:rPr>
              <a:t>qualla</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causa</a:t>
            </a:r>
            <a:r>
              <a:rPr kumimoji="0" lang="en-US" sz="1800" i="0" u="none" cap="none" normalizeH="0" baseline="0" dirty="0" smtClean="0">
                <a:ln>
                  <a:noFill/>
                </a:ln>
                <a:effectLst/>
                <a:latin typeface="Arial" charset="0"/>
              </a:rPr>
              <a:t>.</a:t>
            </a:r>
            <a:r>
              <a:rPr kumimoji="0" lang="en-US" sz="1800" i="0" u="none" cap="none" normalizeH="0" dirty="0" smtClean="0">
                <a:ln>
                  <a:noFill/>
                </a:ln>
                <a:effectLst/>
                <a:latin typeface="Arial" charset="0"/>
              </a:rPr>
              <a:t> </a:t>
            </a:r>
            <a:r>
              <a:rPr kumimoji="0" lang="en-US" sz="1800" i="0" u="none" cap="none" normalizeH="0" baseline="0" dirty="0" err="1" smtClean="0">
                <a:ln>
                  <a:noFill/>
                </a:ln>
                <a:effectLst/>
                <a:latin typeface="Arial" charset="0"/>
              </a:rPr>
              <a:t>Questo</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principo</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deriva</a:t>
            </a:r>
            <a:r>
              <a:rPr kumimoji="0" lang="en-US" sz="1800" i="0" u="none" cap="none" normalizeH="0" baseline="0" dirty="0" smtClean="0">
                <a:ln>
                  <a:noFill/>
                </a:ln>
                <a:effectLst/>
                <a:latin typeface="Arial" charset="0"/>
              </a:rPr>
              <a:t> </a:t>
            </a:r>
            <a:r>
              <a:rPr kumimoji="0" lang="en-US" sz="1800" i="0" u="none" cap="none" normalizeH="0" baseline="0" dirty="0" err="1" smtClean="0">
                <a:ln>
                  <a:noFill/>
                </a:ln>
                <a:effectLst/>
                <a:latin typeface="Arial" charset="0"/>
              </a:rPr>
              <a:t>dall’esperienienza</a:t>
            </a:r>
            <a:r>
              <a:rPr kumimoji="0" lang="en-US" sz="1800" i="0" u="none" cap="none" normalizeH="0" dirty="0" smtClean="0">
                <a:ln>
                  <a:noFill/>
                </a:ln>
                <a:effectLst/>
                <a:latin typeface="Arial" charset="0"/>
              </a:rPr>
              <a:t> e </a:t>
            </a:r>
            <a:r>
              <a:rPr kumimoji="0" lang="en-US" sz="1800" i="0" u="none" cap="none" normalizeH="0" dirty="0" err="1" smtClean="0">
                <a:ln>
                  <a:noFill/>
                </a:ln>
                <a:effectLst/>
                <a:latin typeface="Arial" charset="0"/>
              </a:rPr>
              <a:t>sta</a:t>
            </a:r>
            <a:r>
              <a:rPr kumimoji="0" lang="en-US" sz="1800" i="0" u="none" cap="none" normalizeH="0" dirty="0" smtClean="0">
                <a:ln>
                  <a:noFill/>
                </a:ln>
                <a:effectLst/>
                <a:latin typeface="Arial" charset="0"/>
              </a:rPr>
              <a:t> </a:t>
            </a:r>
            <a:r>
              <a:rPr kumimoji="0" lang="en-US" sz="1800" i="0" u="none" cap="none" normalizeH="0" dirty="0" err="1" smtClean="0">
                <a:ln>
                  <a:noFill/>
                </a:ln>
                <a:effectLst/>
                <a:latin typeface="Arial" charset="0"/>
              </a:rPr>
              <a:t>alla</a:t>
            </a:r>
            <a:r>
              <a:rPr kumimoji="0" lang="en-US" sz="1800" i="0" u="none" cap="none" normalizeH="0" dirty="0" smtClean="0">
                <a:ln>
                  <a:noFill/>
                </a:ln>
                <a:effectLst/>
                <a:latin typeface="Arial" charset="0"/>
              </a:rPr>
              <a:t> base </a:t>
            </a:r>
            <a:r>
              <a:rPr kumimoji="0" lang="en-US" sz="1800" i="0" u="none" cap="none" normalizeH="0" dirty="0" err="1" smtClean="0">
                <a:ln>
                  <a:noFill/>
                </a:ln>
                <a:effectLst/>
                <a:latin typeface="Arial" charset="0"/>
              </a:rPr>
              <a:t>dei</a:t>
            </a:r>
            <a:r>
              <a:rPr kumimoji="0" lang="en-US" sz="1800" i="0" u="none" cap="none" normalizeH="0" dirty="0" smtClean="0">
                <a:ln>
                  <a:noFill/>
                </a:ln>
                <a:effectLst/>
                <a:latin typeface="Arial" charset="0"/>
              </a:rPr>
              <a:t> </a:t>
            </a:r>
            <a:r>
              <a:rPr kumimoji="0" lang="en-US" sz="1800" i="0" u="none" cap="none" normalizeH="0" dirty="0" err="1" smtClean="0">
                <a:ln>
                  <a:noFill/>
                </a:ln>
                <a:effectLst/>
                <a:latin typeface="Arial" charset="0"/>
              </a:rPr>
              <a:t>nostri</a:t>
            </a:r>
            <a:r>
              <a:rPr kumimoji="0" lang="en-US" sz="1800" i="0" u="none" cap="none" normalizeH="0" dirty="0" smtClean="0">
                <a:ln>
                  <a:noFill/>
                </a:ln>
                <a:effectLst/>
                <a:latin typeface="Arial" charset="0"/>
              </a:rPr>
              <a:t> </a:t>
            </a:r>
            <a:r>
              <a:rPr kumimoji="0" lang="en-US" sz="1800" i="0" u="none" cap="none" normalizeH="0" dirty="0" err="1" smtClean="0">
                <a:ln>
                  <a:noFill/>
                </a:ln>
                <a:effectLst/>
                <a:latin typeface="Arial" charset="0"/>
              </a:rPr>
              <a:t>ragionamenti</a:t>
            </a:r>
            <a:r>
              <a:rPr kumimoji="0" lang="en-US" sz="1800" i="0" u="none" cap="none" normalizeH="0" baseline="0" dirty="0" smtClean="0">
                <a:ln>
                  <a:noFill/>
                </a:ln>
                <a:effectLst/>
                <a:latin typeface="Arial"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cap="none" normalizeH="0" baseline="0" dirty="0" smtClean="0">
                <a:ln>
                  <a:noFill/>
                </a:ln>
                <a:effectLst/>
                <a:latin typeface="Arial" charset="0"/>
              </a:rPr>
              <a:t>5. </a:t>
            </a:r>
            <a:r>
              <a:rPr lang="en-US" dirty="0" smtClean="0">
                <a:latin typeface="Arial" charset="0"/>
              </a:rPr>
              <a:t>Su </a:t>
            </a:r>
            <a:r>
              <a:rPr lang="en-US" dirty="0" err="1" smtClean="0">
                <a:latin typeface="Arial" charset="0"/>
              </a:rPr>
              <a:t>questa</a:t>
            </a:r>
            <a:r>
              <a:rPr lang="en-US" dirty="0" smtClean="0">
                <a:latin typeface="Arial" charset="0"/>
              </a:rPr>
              <a:t> base, </a:t>
            </a:r>
            <a:r>
              <a:rPr kumimoji="0" lang="en-US" sz="1800" i="0" u="none" cap="none" normalizeH="0" baseline="0" dirty="0" smtClean="0">
                <a:ln>
                  <a:noFill/>
                </a:ln>
                <a:effectLst/>
                <a:latin typeface="Arial" charset="0"/>
              </a:rPr>
              <a:t>Hume </a:t>
            </a:r>
            <a:r>
              <a:rPr kumimoji="0" lang="en-US" sz="1800" i="0" u="none" cap="none" normalizeH="0" dirty="0" smtClean="0">
                <a:ln>
                  <a:noFill/>
                </a:ln>
                <a:effectLst/>
                <a:latin typeface="Arial" charset="0"/>
              </a:rPr>
              <a:t> dice </a:t>
            </a:r>
            <a:r>
              <a:rPr kumimoji="0" lang="en-US" sz="1800" i="0" u="none" cap="none" normalizeH="0" dirty="0" err="1" smtClean="0">
                <a:ln>
                  <a:noFill/>
                </a:ln>
                <a:effectLst/>
                <a:latin typeface="Arial" charset="0"/>
              </a:rPr>
              <a:t>che</a:t>
            </a:r>
            <a:r>
              <a:rPr kumimoji="0" lang="en-US" sz="1800" i="0"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quando</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entità</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differenti</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producono</a:t>
            </a:r>
            <a:r>
              <a:rPr kumimoji="0" lang="en-US" sz="1800" i="1" u="none" cap="none" normalizeH="0" baseline="0" dirty="0" smtClean="0">
                <a:ln>
                  <a:noFill/>
                </a:ln>
                <a:effectLst/>
                <a:latin typeface="Arial" charset="0"/>
              </a:rPr>
              <a:t> lo </a:t>
            </a:r>
            <a:r>
              <a:rPr kumimoji="0" lang="en-US" sz="1800" i="1" u="none" cap="none" normalizeH="0" baseline="0" dirty="0" err="1" smtClean="0">
                <a:ln>
                  <a:noFill/>
                </a:ln>
                <a:effectLst/>
                <a:latin typeface="Arial" charset="0"/>
              </a:rPr>
              <a:t>stesso</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effetto</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questo</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deve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essere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dovuto</a:t>
            </a:r>
            <a:r>
              <a:rPr kumimoji="0" lang="en-US" sz="1800" i="1" u="none" cap="none" normalizeH="0" baseline="0" dirty="0" smtClean="0">
                <a:ln>
                  <a:noFill/>
                </a:ln>
                <a:effectLst/>
                <a:latin typeface="Arial" charset="0"/>
              </a:rPr>
              <a:t> ad un </a:t>
            </a:r>
            <a:r>
              <a:rPr kumimoji="0" lang="en-US" sz="1800" i="1" u="none" cap="none" normalizeH="0" baseline="0" dirty="0" err="1" smtClean="0">
                <a:ln>
                  <a:noFill/>
                </a:ln>
                <a:effectLst/>
                <a:latin typeface="Arial" charset="0"/>
              </a:rPr>
              <a:t>fattore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comune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che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deve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essere</a:t>
            </a:r>
            <a:r>
              <a:rPr kumimoji="0" lang="en-US" sz="1800" i="1" u="none" cap="none" normalizeH="0" baseline="0" dirty="0" smtClean="0">
                <a:ln>
                  <a:noFill/>
                </a:ln>
                <a:effectLst/>
                <a:latin typeface="Arial" charset="0"/>
              </a:rPr>
              <a:t> </a:t>
            </a:r>
            <a:r>
              <a:rPr kumimoji="0" lang="en-US" sz="1800" i="1" u="none" cap="none" normalizeH="0" baseline="0" dirty="0" err="1" smtClean="0">
                <a:ln>
                  <a:noFill/>
                </a:ln>
                <a:effectLst/>
                <a:latin typeface="Arial" charset="0"/>
              </a:rPr>
              <a:t>scoperto</a:t>
            </a:r>
            <a:endParaRPr kumimoji="0" lang="en-US" sz="1800" i="1" u="none" cap="none" normalizeH="0" baseline="0" dirty="0" smtClean="0">
              <a:ln>
                <a:noFill/>
              </a:ln>
              <a:effectLst/>
              <a:latin typeface="Arial" charset="0"/>
            </a:endParaRPr>
          </a:p>
        </p:txBody>
      </p:sp>
      <p:sp>
        <p:nvSpPr>
          <p:cNvPr id="3" name="CasellaDiTesto 2"/>
          <p:cNvSpPr txBox="1"/>
          <p:nvPr/>
        </p:nvSpPr>
        <p:spPr>
          <a:xfrm>
            <a:off x="388230" y="44624"/>
            <a:ext cx="8000194" cy="523220"/>
          </a:xfrm>
          <a:prstGeom prst="rect">
            <a:avLst/>
          </a:prstGeom>
          <a:noFill/>
        </p:spPr>
        <p:txBody>
          <a:bodyPr wrap="squar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Parentesi metodologica</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F. Bacon </a:t>
            </a:r>
            <a:r>
              <a:rPr lang="it-IT" sz="2400" b="1" dirty="0">
                <a:solidFill>
                  <a:srgbClr val="FF0000"/>
                </a:solidFill>
                <a:effectLst>
                  <a:outerShdw blurRad="38100" dist="38100" dir="2700000" algn="tl">
                    <a:srgbClr val="000000">
                      <a:alpha val="43137"/>
                    </a:srgbClr>
                  </a:outerShdw>
                </a:effectLst>
                <a:latin typeface="Comic Sans MS" pitchFamily="66" charset="0"/>
              </a:rPr>
              <a:t>e</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D. Hume</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388230" y="4437112"/>
            <a:ext cx="8239755" cy="1754326"/>
          </a:xfrm>
          <a:prstGeom prst="rect">
            <a:avLst/>
          </a:prstGeom>
          <a:noFill/>
        </p:spPr>
        <p:txBody>
          <a:bodyPr wrap="none" rtlCol="0">
            <a:spAutoFit/>
          </a:bodyPr>
          <a:lstStyle/>
          <a:p>
            <a:pPr algn="ctr"/>
            <a:r>
              <a:rPr lang="it-IT" sz="3600" b="1" dirty="0" smtClean="0">
                <a:solidFill>
                  <a:srgbClr val="FF0000"/>
                </a:solidFill>
                <a:effectLst>
                  <a:outerShdw blurRad="38100" dist="38100" dir="2700000" algn="tl">
                    <a:srgbClr val="000000">
                      <a:alpha val="43137"/>
                    </a:srgbClr>
                  </a:outerShdw>
                </a:effectLst>
                <a:latin typeface="Comic Sans MS" pitchFamily="66" charset="0"/>
              </a:rPr>
              <a:t>Bisogna assumere un </a:t>
            </a:r>
            <a:r>
              <a:rPr lang="it-IT" sz="2000" b="1" dirty="0">
                <a:solidFill>
                  <a:srgbClr val="FF0000"/>
                </a:solidFill>
                <a:effectLst>
                  <a:outerShdw blurRad="38100" dist="38100" dir="2700000" algn="tl">
                    <a:srgbClr val="000000">
                      <a:alpha val="43137"/>
                    </a:srgbClr>
                  </a:outerShdw>
                </a:effectLst>
                <a:latin typeface="Comic Sans MS" pitchFamily="66" charset="0"/>
              </a:rPr>
              <a:t> </a:t>
            </a:r>
            <a:r>
              <a:rPr lang="it-IT" sz="3600" b="1" dirty="0" smtClean="0">
                <a:solidFill>
                  <a:srgbClr val="6600FF"/>
                </a:solidFill>
                <a:effectLst>
                  <a:outerShdw blurRad="38100" dist="38100" dir="2700000" algn="tl">
                    <a:srgbClr val="000000">
                      <a:alpha val="43137"/>
                    </a:srgbClr>
                  </a:outerShdw>
                </a:effectLst>
                <a:latin typeface="Comic Sans MS" pitchFamily="66" charset="0"/>
              </a:rPr>
              <a:t>modello/teoria</a:t>
            </a:r>
          </a:p>
          <a:p>
            <a:pPr algn="ctr"/>
            <a:r>
              <a:rPr lang="it-IT" sz="2000" b="1" dirty="0" smtClean="0">
                <a:solidFill>
                  <a:srgbClr val="FF0000"/>
                </a:solidFill>
                <a:effectLst>
                  <a:outerShdw blurRad="38100" dist="38100" dir="2700000" algn="tl">
                    <a:srgbClr val="000000">
                      <a:alpha val="43137"/>
                    </a:srgbClr>
                  </a:outerShdw>
                </a:effectLst>
                <a:latin typeface="Comic Sans MS" pitchFamily="66" charset="0"/>
              </a:rPr>
              <a:t> </a:t>
            </a:r>
            <a:r>
              <a:rPr lang="it-IT" sz="3600" b="1" dirty="0" smtClean="0">
                <a:solidFill>
                  <a:srgbClr val="FF0000"/>
                </a:solidFill>
                <a:effectLst>
                  <a:outerShdw blurRad="38100" dist="38100" dir="2700000" algn="tl">
                    <a:srgbClr val="000000">
                      <a:alpha val="43137"/>
                    </a:srgbClr>
                  </a:outerShdw>
                </a:effectLst>
                <a:latin typeface="Comic Sans MS" pitchFamily="66" charset="0"/>
              </a:rPr>
              <a:t> reale e ben fondato </a:t>
            </a:r>
          </a:p>
          <a:p>
            <a:pPr algn="ctr"/>
            <a:r>
              <a:rPr lang="it-IT" sz="3600" b="1" dirty="0" smtClean="0">
                <a:solidFill>
                  <a:srgbClr val="FF0000"/>
                </a:solidFill>
                <a:effectLst>
                  <a:outerShdw blurRad="38100" dist="38100" dir="2700000" algn="tl">
                    <a:srgbClr val="000000">
                      <a:alpha val="43137"/>
                    </a:srgbClr>
                  </a:outerShdw>
                </a:effectLst>
                <a:latin typeface="Comic Sans MS" pitchFamily="66" charset="0"/>
              </a:rPr>
              <a:t>e </a:t>
            </a:r>
            <a:r>
              <a:rPr lang="it-IT" sz="3600" b="1" dirty="0" smtClean="0">
                <a:solidFill>
                  <a:srgbClr val="6600FF"/>
                </a:solidFill>
                <a:effectLst>
                  <a:outerShdw blurRad="38100" dist="38100" dir="2700000" algn="tl">
                    <a:srgbClr val="000000">
                      <a:alpha val="43137"/>
                    </a:srgbClr>
                  </a:outerShdw>
                </a:effectLst>
                <a:latin typeface="Comic Sans MS" pitchFamily="66" charset="0"/>
              </a:rPr>
              <a:t>falsificarlo</a:t>
            </a:r>
            <a:endParaRPr lang="en-US" sz="3600" b="1" dirty="0">
              <a:solidFill>
                <a:srgbClr val="6600FF"/>
              </a:solidFill>
              <a:effectLst>
                <a:outerShdw blurRad="38100" dist="38100" dir="2700000" algn="tl">
                  <a:srgbClr val="000000">
                    <a:alpha val="43137"/>
                  </a:srgbClr>
                </a:outerShdw>
              </a:effectLst>
              <a:latin typeface="Comic Sans MS" pitchFamily="66" charset="0"/>
            </a:endParaRPr>
          </a:p>
        </p:txBody>
      </p:sp>
      <p:sp>
        <p:nvSpPr>
          <p:cNvPr id="5" name="CasellaDiTesto 4"/>
          <p:cNvSpPr txBox="1"/>
          <p:nvPr/>
        </p:nvSpPr>
        <p:spPr>
          <a:xfrm>
            <a:off x="4716016" y="548680"/>
            <a:ext cx="2529860" cy="461665"/>
          </a:xfrm>
          <a:prstGeom prst="rect">
            <a:avLst/>
          </a:prstGeom>
          <a:noFill/>
        </p:spPr>
        <p:txBody>
          <a:bodyPr wrap="none" rtlCol="0">
            <a:spAutoFit/>
          </a:bodyPr>
          <a:lstStyle/>
          <a:p>
            <a:r>
              <a:rPr lang="it-IT" sz="2400" b="1" dirty="0" smtClean="0">
                <a:solidFill>
                  <a:srgbClr val="FF0000"/>
                </a:solidFill>
                <a:effectLst>
                  <a:outerShdw blurRad="38100" dist="38100" dir="2700000" algn="tl">
                    <a:srgbClr val="000000">
                      <a:alpha val="43137"/>
                    </a:srgbClr>
                  </a:outerShdw>
                </a:effectLst>
                <a:latin typeface="Comic Sans MS" pitchFamily="66" charset="0"/>
              </a:rPr>
              <a:t>… e Karl Popper</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6" name="Immagine 5" descr="220px-Karl_Popper.jpg"/>
          <p:cNvPicPr>
            <a:picLocks noChangeAspect="1"/>
          </p:cNvPicPr>
          <p:nvPr/>
        </p:nvPicPr>
        <p:blipFill>
          <a:blip r:embed="rId2" cstate="print"/>
          <a:stretch>
            <a:fillRect/>
          </a:stretch>
        </p:blipFill>
        <p:spPr>
          <a:xfrm>
            <a:off x="7767680" y="475044"/>
            <a:ext cx="1124800" cy="1441788"/>
          </a:xfrm>
          <a:prstGeom prst="rect">
            <a:avLst/>
          </a:prstGeom>
        </p:spPr>
      </p:pic>
      <p:sp>
        <p:nvSpPr>
          <p:cNvPr id="8" name="CasellaDiTesto 7"/>
          <p:cNvSpPr txBox="1"/>
          <p:nvPr/>
        </p:nvSpPr>
        <p:spPr>
          <a:xfrm>
            <a:off x="971600" y="3573016"/>
            <a:ext cx="7758855" cy="954107"/>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latin typeface="Comic Sans MS" pitchFamily="66" charset="0"/>
              </a:rPr>
              <a:t>Un correlazione statistica non è la prova di</a:t>
            </a:r>
          </a:p>
          <a:p>
            <a:r>
              <a:rPr lang="it-IT" sz="2800" b="1" dirty="0">
                <a:solidFill>
                  <a:srgbClr val="FF0000"/>
                </a:solidFill>
                <a:effectLst>
                  <a:outerShdw blurRad="38100" dist="38100" dir="2700000" algn="tl">
                    <a:srgbClr val="000000">
                      <a:alpha val="43137"/>
                    </a:srgbClr>
                  </a:outerShdw>
                </a:effectLst>
                <a:latin typeface="Comic Sans MS" pitchFamily="66" charset="0"/>
              </a:rPr>
              <a:t>u</a:t>
            </a:r>
            <a:r>
              <a:rPr lang="it-IT" sz="2800" b="1" dirty="0" smtClean="0">
                <a:solidFill>
                  <a:srgbClr val="FF0000"/>
                </a:solidFill>
                <a:effectLst>
                  <a:outerShdw blurRad="38100" dist="38100" dir="2700000" algn="tl">
                    <a:srgbClr val="000000">
                      <a:alpha val="43137"/>
                    </a:srgbClr>
                  </a:outerShdw>
                </a:effectLst>
                <a:latin typeface="Comic Sans MS" pitchFamily="66" charset="0"/>
              </a:rPr>
              <a:t>na relazione causa-effetto</a:t>
            </a:r>
            <a:endParaRPr lang="en-US" sz="2800" dirty="0"/>
          </a:p>
        </p:txBody>
      </p:sp>
      <p:sp>
        <p:nvSpPr>
          <p:cNvPr id="9" name="Segnaposto numero diapositiva 8"/>
          <p:cNvSpPr>
            <a:spLocks noGrp="1"/>
          </p:cNvSpPr>
          <p:nvPr>
            <p:ph type="sldNum" sz="quarter" idx="12"/>
          </p:nvPr>
        </p:nvSpPr>
        <p:spPr/>
        <p:txBody>
          <a:bodyPr/>
          <a:lstStyle/>
          <a:p>
            <a:fld id="{B007B441-5312-499D-93C3-6E37886527FA}" type="slidenum">
              <a:rPr lang="it-IT" smtClean="0"/>
              <a:pPr/>
              <a:t>22</a:t>
            </a:fld>
            <a:endParaRPr lang="it-IT"/>
          </a:p>
        </p:txBody>
      </p:sp>
    </p:spTree>
    <p:extLst>
      <p:ext uri="{BB962C8B-B14F-4D97-AF65-F5344CB8AC3E}">
        <p14:creationId xmlns:p14="http://schemas.microsoft.com/office/powerpoint/2010/main" val="39064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lide(fromBottom)">
                                      <p:cBhvr>
                                        <p:cTn id="7" dur="500"/>
                                        <p:tgtEl>
                                          <p:spTgt spid="8">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slide(fromBottom)">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7" dur="1000"/>
                                        <p:tgtEl>
                                          <p:spTgt spid="4">
                                            <p:txEl>
                                              <p:pRg st="0" end="0"/>
                                            </p:txEl>
                                          </p:spTgt>
                                        </p:tgtEl>
                                      </p:cBhvr>
                                    </p:animEffect>
                                  </p:childTnLst>
                                </p:cTn>
                              </p:par>
                              <p:par>
                                <p:cTn id="18" presetID="29"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
                                            <p:txEl>
                                              <p:pRg st="2" end="2"/>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ppt_x</p:attrName>
                                        </p:attrNameLst>
                                      </p:cBhvr>
                                      <p:tavLst>
                                        <p:tav tm="0">
                                          <p:val>
                                            <p:strVal val="#ppt_x-.2"/>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23</a:t>
            </a:fld>
            <a:endParaRPr lang="it-IT"/>
          </a:p>
        </p:txBody>
      </p:sp>
      <p:pic>
        <p:nvPicPr>
          <p:cNvPr id="1026" name="Picture 2" descr="http://3.bp.blogspot.com/-OfGYoHbVWY0/UhXQDVVTSeI/AAAAAAAAAik/Z9wesmSyElI/s1600/richard_feyn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21193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259632" y="303968"/>
            <a:ext cx="4193777" cy="1569660"/>
          </a:xfrm>
          <a:prstGeom prst="rect">
            <a:avLst/>
          </a:prstGeom>
          <a:solidFill>
            <a:schemeClr val="bg2"/>
          </a:solid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Richard </a:t>
            </a:r>
            <a:r>
              <a:rPr lang="it-IT" sz="32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Feynman</a:t>
            </a:r>
            <a:endPar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«cargo cult»</a:t>
            </a: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La cultura del cargo</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
        <p:nvSpPr>
          <p:cNvPr id="4" name="Rettangolo 3"/>
          <p:cNvSpPr/>
          <p:nvPr/>
        </p:nvSpPr>
        <p:spPr>
          <a:xfrm>
            <a:off x="105385" y="2132856"/>
            <a:ext cx="9036496" cy="2862322"/>
          </a:xfrm>
          <a:prstGeom prst="rect">
            <a:avLst/>
          </a:prstGeom>
        </p:spPr>
        <p:txBody>
          <a:bodyPr wrap="square">
            <a:spAutoFit/>
          </a:bodyPr>
          <a:lstStyle/>
          <a:p>
            <a:r>
              <a:rPr lang="it-IT" dirty="0" smtClean="0"/>
              <a:t>……. venne </a:t>
            </a:r>
            <a:r>
              <a:rPr lang="it-IT" dirty="0"/>
              <a:t>scoperto un metodo per selezionare le idee, che consisteva nel provare a farle funzionare: se esse non funzionavano, dovevano essere eliminate. Il metodo si affinò, divenne scienza, e </a:t>
            </a:r>
            <a:r>
              <a:rPr lang="it-IT" dirty="0" smtClean="0"/>
              <a:t>…. l'era </a:t>
            </a:r>
            <a:r>
              <a:rPr lang="it-IT" dirty="0"/>
              <a:t>in cui oggi viviamo viene talvolta chiamata "era scientifica". La nostra è un'era talmente scientifica che ci è difficile oggi capire come possano mai avere avuto successo nel passato gli stregoni, dato che nulla di quanto essi hanno proposto, o quasi, ha funzionato. Eppure ancora oggi mi capita di incontrare gente che ad un certo momento porta la conversazione sugli ufo, sull'astrologia o su qualche forma di misticismo, di coscienza allargata, telepatia, parapsicologia e roba simile.</a:t>
            </a:r>
            <a:br>
              <a:rPr lang="it-IT" dirty="0"/>
            </a:br>
            <a:r>
              <a:rPr lang="it-IT" b="1" dirty="0"/>
              <a:t>Io da questo ho concluso che non viviamo in un mondo realmente scientifico.</a:t>
            </a:r>
            <a:r>
              <a:rPr lang="it-IT" dirty="0"/>
              <a:t/>
            </a:r>
            <a:br>
              <a:rPr lang="it-IT" dirty="0"/>
            </a:br>
            <a:endParaRPr lang="it-IT" dirty="0"/>
          </a:p>
        </p:txBody>
      </p:sp>
      <p:sp>
        <p:nvSpPr>
          <p:cNvPr id="5" name="Rettangolo 4"/>
          <p:cNvSpPr/>
          <p:nvPr/>
        </p:nvSpPr>
        <p:spPr>
          <a:xfrm>
            <a:off x="15640" y="4653136"/>
            <a:ext cx="8948847" cy="923330"/>
          </a:xfrm>
          <a:prstGeom prst="rect">
            <a:avLst/>
          </a:prstGeom>
        </p:spPr>
        <p:txBody>
          <a:bodyPr wrap="square">
            <a:spAutoFit/>
          </a:bodyPr>
          <a:lstStyle/>
          <a:p>
            <a:r>
              <a:rPr lang="it-IT" b="1" dirty="0"/>
              <a:t>Così parlo di</a:t>
            </a:r>
            <a:r>
              <a:rPr lang="it-IT" b="1" i="1" dirty="0"/>
              <a:t> scienze da cargo cult</a:t>
            </a:r>
            <a:r>
              <a:rPr lang="it-IT" b="1" dirty="0"/>
              <a:t>: </a:t>
            </a:r>
            <a:br>
              <a:rPr lang="it-IT" b="1" dirty="0"/>
            </a:br>
            <a:r>
              <a:rPr lang="it-IT" b="1" dirty="0"/>
              <a:t>sono scienze che seguono i precetti e le forme</a:t>
            </a:r>
            <a:r>
              <a:rPr lang="it-IT" b="1" i="1" dirty="0"/>
              <a:t> </a:t>
            </a:r>
            <a:r>
              <a:rPr lang="it-IT" b="1" dirty="0"/>
              <a:t>apparenti dell'indagine scientifica ma alle quali, però, manca un elemento essenziale, visto che gli aerei non atterrano.</a:t>
            </a:r>
            <a:endParaRPr lang="it-IT" dirty="0"/>
          </a:p>
        </p:txBody>
      </p:sp>
      <p:sp>
        <p:nvSpPr>
          <p:cNvPr id="6" name="Rettangolo 5"/>
          <p:cNvSpPr/>
          <p:nvPr/>
        </p:nvSpPr>
        <p:spPr>
          <a:xfrm>
            <a:off x="105385" y="5548274"/>
            <a:ext cx="8643079" cy="830997"/>
          </a:xfrm>
          <a:prstGeom prst="rect">
            <a:avLst/>
          </a:prstGeom>
        </p:spPr>
        <p:txBody>
          <a:bodyPr wrap="square">
            <a:spAutoFit/>
          </a:bodyPr>
          <a:lstStyle/>
          <a:p>
            <a:r>
              <a:rPr lang="it-IT" sz="2400" b="1" dirty="0"/>
              <a:t>Se elaborate una teoria, e la pubblicate, dovete pubblicare tutti i fatti che la contraddicono oltre a quelli che la sostengono.</a:t>
            </a:r>
          </a:p>
        </p:txBody>
      </p:sp>
    </p:spTree>
    <p:extLst>
      <p:ext uri="{BB962C8B-B14F-4D97-AF65-F5344CB8AC3E}">
        <p14:creationId xmlns:p14="http://schemas.microsoft.com/office/powerpoint/2010/main" val="19247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fld id="{965CC318-8289-44CD-85A4-C2EEFD0C2D74}" type="slidenum">
              <a:rPr lang="it-IT" altLang="it-IT" sz="1400" smtClean="0"/>
              <a:pPr/>
              <a:t>24</a:t>
            </a:fld>
            <a:endParaRPr lang="it-IT" altLang="it-IT" sz="1400" smtClean="0"/>
          </a:p>
        </p:txBody>
      </p:sp>
      <p:sp>
        <p:nvSpPr>
          <p:cNvPr id="33796" name="Text Box 4"/>
          <p:cNvSpPr txBox="1">
            <a:spLocks noChangeArrowheads="1"/>
          </p:cNvSpPr>
          <p:nvPr/>
        </p:nvSpPr>
        <p:spPr bwMode="auto">
          <a:xfrm>
            <a:off x="3429000" y="304800"/>
            <a:ext cx="2500313" cy="762000"/>
          </a:xfrm>
          <a:prstGeom prst="rect">
            <a:avLst/>
          </a:prstGeom>
          <a:solidFill>
            <a:srgbClr val="FFFF66"/>
          </a:solidFill>
          <a:ln w="9525">
            <a:noFill/>
            <a:miter lim="800000"/>
            <a:headEnd/>
            <a:tailEnd/>
          </a:ln>
          <a:effectLst/>
        </p:spPr>
        <p:txBody>
          <a:bodyPr wrap="none">
            <a:spAutoFit/>
          </a:bodyPr>
          <a:lstStyle/>
          <a:p>
            <a:pPr>
              <a:defRPr/>
            </a:pPr>
            <a:r>
              <a:rPr lang="it-IT" sz="4400" b="1">
                <a:effectLst>
                  <a:outerShdw blurRad="38100" dist="38100" dir="2700000" algn="tl">
                    <a:srgbClr val="FFFFFF"/>
                  </a:outerShdw>
                </a:effectLst>
                <a:latin typeface="Comic Sans MS" pitchFamily="124" charset="0"/>
              </a:rPr>
              <a:t>Oroscopi</a:t>
            </a:r>
          </a:p>
        </p:txBody>
      </p:sp>
      <p:sp>
        <p:nvSpPr>
          <p:cNvPr id="6148" name="Text Box 7"/>
          <p:cNvSpPr txBox="1">
            <a:spLocks noChangeArrowheads="1"/>
          </p:cNvSpPr>
          <p:nvPr/>
        </p:nvSpPr>
        <p:spPr bwMode="auto">
          <a:xfrm>
            <a:off x="457200" y="1219200"/>
            <a:ext cx="108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a:t>1000</a:t>
            </a:r>
          </a:p>
        </p:txBody>
      </p:sp>
      <p:sp>
        <p:nvSpPr>
          <p:cNvPr id="33800" name="Text Box 8"/>
          <p:cNvSpPr txBox="1">
            <a:spLocks noChangeArrowheads="1"/>
          </p:cNvSpPr>
          <p:nvPr/>
        </p:nvSpPr>
        <p:spPr bwMode="auto">
          <a:xfrm>
            <a:off x="2057400" y="1752600"/>
            <a:ext cx="86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a:t>900</a:t>
            </a:r>
          </a:p>
        </p:txBody>
      </p:sp>
      <p:sp>
        <p:nvSpPr>
          <p:cNvPr id="33801" name="Text Box 9"/>
          <p:cNvSpPr txBox="1">
            <a:spLocks noChangeArrowheads="1"/>
          </p:cNvSpPr>
          <p:nvPr/>
        </p:nvSpPr>
        <p:spPr bwMode="auto">
          <a:xfrm>
            <a:off x="3352800" y="2209800"/>
            <a:ext cx="86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a:t>750</a:t>
            </a:r>
          </a:p>
        </p:txBody>
      </p:sp>
      <p:sp>
        <p:nvSpPr>
          <p:cNvPr id="33802" name="Text Box 10"/>
          <p:cNvSpPr txBox="1">
            <a:spLocks noChangeArrowheads="1"/>
          </p:cNvSpPr>
          <p:nvPr/>
        </p:nvSpPr>
        <p:spPr bwMode="auto">
          <a:xfrm>
            <a:off x="4572000" y="2590800"/>
            <a:ext cx="86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a:t>500</a:t>
            </a:r>
          </a:p>
        </p:txBody>
      </p:sp>
      <p:sp>
        <p:nvSpPr>
          <p:cNvPr id="33803" name="Text Box 11"/>
          <p:cNvSpPr txBox="1">
            <a:spLocks noChangeArrowheads="1"/>
          </p:cNvSpPr>
          <p:nvPr/>
        </p:nvSpPr>
        <p:spPr bwMode="auto">
          <a:xfrm>
            <a:off x="6172200" y="3352800"/>
            <a:ext cx="860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a:t>300</a:t>
            </a:r>
          </a:p>
        </p:txBody>
      </p:sp>
      <p:sp>
        <p:nvSpPr>
          <p:cNvPr id="33804" name="Line 12"/>
          <p:cNvSpPr>
            <a:spLocks noChangeShapeType="1"/>
          </p:cNvSpPr>
          <p:nvPr/>
        </p:nvSpPr>
        <p:spPr bwMode="auto">
          <a:xfrm>
            <a:off x="1524000" y="1676400"/>
            <a:ext cx="533400" cy="228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05" name="Line 13"/>
          <p:cNvSpPr>
            <a:spLocks noChangeShapeType="1"/>
          </p:cNvSpPr>
          <p:nvPr/>
        </p:nvSpPr>
        <p:spPr bwMode="auto">
          <a:xfrm>
            <a:off x="2971800" y="2133600"/>
            <a:ext cx="457200" cy="228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06" name="Line 14"/>
          <p:cNvSpPr>
            <a:spLocks noChangeShapeType="1"/>
          </p:cNvSpPr>
          <p:nvPr/>
        </p:nvSpPr>
        <p:spPr bwMode="auto">
          <a:xfrm>
            <a:off x="4191000" y="2590800"/>
            <a:ext cx="381000" cy="152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07" name="Line 15"/>
          <p:cNvSpPr>
            <a:spLocks noChangeShapeType="1"/>
          </p:cNvSpPr>
          <p:nvPr/>
        </p:nvSpPr>
        <p:spPr bwMode="auto">
          <a:xfrm>
            <a:off x="5410200" y="2971800"/>
            <a:ext cx="609600" cy="381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08" name="Text Box 16"/>
          <p:cNvSpPr txBox="1">
            <a:spLocks noChangeArrowheads="1"/>
          </p:cNvSpPr>
          <p:nvPr/>
        </p:nvSpPr>
        <p:spPr bwMode="auto">
          <a:xfrm>
            <a:off x="304800" y="2590800"/>
            <a:ext cx="1497013" cy="10064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sz="2000"/>
              <a:t>100</a:t>
            </a:r>
          </a:p>
          <a:p>
            <a:r>
              <a:rPr lang="it-IT" altLang="it-IT" sz="2000"/>
              <a:t>problemi di </a:t>
            </a:r>
          </a:p>
          <a:p>
            <a:r>
              <a:rPr lang="it-IT" altLang="it-IT" sz="2000"/>
              <a:t>salute</a:t>
            </a:r>
          </a:p>
        </p:txBody>
      </p:sp>
      <p:sp>
        <p:nvSpPr>
          <p:cNvPr id="33809" name="Line 17"/>
          <p:cNvSpPr>
            <a:spLocks noChangeShapeType="1"/>
          </p:cNvSpPr>
          <p:nvPr/>
        </p:nvSpPr>
        <p:spPr bwMode="auto">
          <a:xfrm flipH="1">
            <a:off x="838200" y="1752600"/>
            <a:ext cx="228600" cy="685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0" name="Line 18"/>
          <p:cNvSpPr>
            <a:spLocks noChangeShapeType="1"/>
          </p:cNvSpPr>
          <p:nvPr/>
        </p:nvSpPr>
        <p:spPr bwMode="auto">
          <a:xfrm flipH="1">
            <a:off x="1828800" y="2438400"/>
            <a:ext cx="533400" cy="1752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1" name="Text Box 19"/>
          <p:cNvSpPr txBox="1">
            <a:spLocks noChangeArrowheads="1"/>
          </p:cNvSpPr>
          <p:nvPr/>
        </p:nvSpPr>
        <p:spPr bwMode="auto">
          <a:xfrm>
            <a:off x="914400" y="4267200"/>
            <a:ext cx="1258888" cy="10064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sz="2000"/>
              <a:t>150</a:t>
            </a:r>
          </a:p>
          <a:p>
            <a:r>
              <a:rPr lang="it-IT" altLang="it-IT" sz="2000"/>
              <a:t>novità </a:t>
            </a:r>
          </a:p>
          <a:p>
            <a:r>
              <a:rPr lang="it-IT" altLang="it-IT" sz="2000"/>
              <a:t>piacevole</a:t>
            </a:r>
          </a:p>
        </p:txBody>
      </p:sp>
      <p:sp>
        <p:nvSpPr>
          <p:cNvPr id="33812" name="Line 20"/>
          <p:cNvSpPr>
            <a:spLocks noChangeShapeType="1"/>
          </p:cNvSpPr>
          <p:nvPr/>
        </p:nvSpPr>
        <p:spPr bwMode="auto">
          <a:xfrm flipH="1">
            <a:off x="3200400" y="2667000"/>
            <a:ext cx="457200" cy="990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3" name="Line 21"/>
          <p:cNvSpPr>
            <a:spLocks noChangeShapeType="1"/>
          </p:cNvSpPr>
          <p:nvPr/>
        </p:nvSpPr>
        <p:spPr bwMode="auto">
          <a:xfrm flipH="1">
            <a:off x="4038600" y="3124200"/>
            <a:ext cx="838200" cy="1828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6" name="Text Box 24"/>
          <p:cNvSpPr txBox="1">
            <a:spLocks noChangeArrowheads="1"/>
          </p:cNvSpPr>
          <p:nvPr/>
        </p:nvSpPr>
        <p:spPr bwMode="auto">
          <a:xfrm>
            <a:off x="2590800" y="3733800"/>
            <a:ext cx="831850" cy="10064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sz="2000"/>
              <a:t>250</a:t>
            </a:r>
          </a:p>
          <a:p>
            <a:r>
              <a:rPr lang="it-IT" altLang="it-IT" sz="2000"/>
              <a:t>buon</a:t>
            </a:r>
          </a:p>
          <a:p>
            <a:r>
              <a:rPr lang="it-IT" altLang="it-IT" sz="2000"/>
              <a:t>affare</a:t>
            </a:r>
          </a:p>
        </p:txBody>
      </p:sp>
      <p:sp>
        <p:nvSpPr>
          <p:cNvPr id="33817" name="Text Box 25"/>
          <p:cNvSpPr txBox="1">
            <a:spLocks noChangeArrowheads="1"/>
          </p:cNvSpPr>
          <p:nvPr/>
        </p:nvSpPr>
        <p:spPr bwMode="auto">
          <a:xfrm>
            <a:off x="3124200" y="5105400"/>
            <a:ext cx="903288" cy="7016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sz="2000"/>
              <a:t>200</a:t>
            </a:r>
          </a:p>
          <a:p>
            <a:r>
              <a:rPr lang="it-IT" altLang="it-IT" sz="2000"/>
              <a:t>amore</a:t>
            </a:r>
          </a:p>
        </p:txBody>
      </p:sp>
      <p:sp>
        <p:nvSpPr>
          <p:cNvPr id="33819" name="Text Box 27"/>
          <p:cNvSpPr txBox="1">
            <a:spLocks noChangeArrowheads="1"/>
          </p:cNvSpPr>
          <p:nvPr/>
        </p:nvSpPr>
        <p:spPr bwMode="auto">
          <a:xfrm>
            <a:off x="4716463" y="4114800"/>
            <a:ext cx="4446587" cy="1674813"/>
          </a:xfrm>
          <a:prstGeom prst="rect">
            <a:avLst/>
          </a:prstGeom>
          <a:solidFill>
            <a:srgbClr val="FF99FF"/>
          </a:solidFill>
          <a:ln w="9525">
            <a:noFill/>
            <a:miter lim="800000"/>
            <a:headEnd/>
            <a:tailEnd/>
          </a:ln>
          <a:effectLst/>
        </p:spPr>
        <p:txBody>
          <a:bodyPr wrap="none">
            <a:spAutoFit/>
          </a:bodyPr>
          <a:lstStyle/>
          <a:p>
            <a:pPr algn="ctr">
              <a:defRPr/>
            </a:pPr>
            <a:r>
              <a:rPr lang="it-IT">
                <a:effectLst>
                  <a:outerShdw blurRad="38100" dist="38100" dir="2700000" algn="tl">
                    <a:srgbClr val="FFFFFF"/>
                  </a:outerShdw>
                </a:effectLst>
              </a:rPr>
              <a:t>dopo 4 settimane, 700 persone</a:t>
            </a:r>
          </a:p>
          <a:p>
            <a:pPr algn="ctr">
              <a:defRPr/>
            </a:pPr>
            <a:r>
              <a:rPr lang="it-IT">
                <a:effectLst>
                  <a:outerShdw blurRad="38100" dist="38100" dir="2700000" algn="tl">
                    <a:srgbClr val="FFFFFF"/>
                  </a:outerShdw>
                </a:effectLst>
              </a:rPr>
              <a:t>su 1000 (se non hanno</a:t>
            </a:r>
          </a:p>
          <a:p>
            <a:pPr algn="ctr">
              <a:defRPr/>
            </a:pPr>
            <a:r>
              <a:rPr lang="it-IT">
                <a:effectLst>
                  <a:outerShdw blurRad="38100" dist="38100" dir="2700000" algn="tl">
                    <a:srgbClr val="FFFFFF"/>
                  </a:outerShdw>
                </a:effectLst>
              </a:rPr>
              <a:t>mentalità scientifica)</a:t>
            </a:r>
          </a:p>
          <a:p>
            <a:pPr algn="ctr">
              <a:defRPr/>
            </a:pPr>
            <a:r>
              <a:rPr lang="it-IT">
                <a:effectLst>
                  <a:outerShdw blurRad="38100" dist="38100" dir="2700000" algn="tl">
                    <a:srgbClr val="FFFFFF"/>
                  </a:outerShdw>
                </a:effectLst>
              </a:rPr>
              <a:t>crederanno nella astrolgia</a:t>
            </a:r>
          </a:p>
        </p:txBody>
      </p:sp>
      <p:sp>
        <p:nvSpPr>
          <p:cNvPr id="22" name="Text Box 3"/>
          <p:cNvSpPr txBox="1">
            <a:spLocks noChangeArrowheads="1"/>
          </p:cNvSpPr>
          <p:nvPr/>
        </p:nvSpPr>
        <p:spPr bwMode="auto">
          <a:xfrm>
            <a:off x="0" y="5842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24" charset="0"/>
              </a:defRPr>
            </a:lvl1pPr>
            <a:lvl2pPr marL="742950" indent="-285750">
              <a:defRPr sz="2400">
                <a:solidFill>
                  <a:schemeClr val="tx1"/>
                </a:solidFill>
                <a:latin typeface="Times" pitchFamily="124" charset="0"/>
              </a:defRPr>
            </a:lvl2pPr>
            <a:lvl3pPr marL="1143000" indent="-228600">
              <a:defRPr sz="2400">
                <a:solidFill>
                  <a:schemeClr val="tx1"/>
                </a:solidFill>
                <a:latin typeface="Times" pitchFamily="124" charset="0"/>
              </a:defRPr>
            </a:lvl3pPr>
            <a:lvl4pPr marL="1600200" indent="-228600">
              <a:defRPr sz="2400">
                <a:solidFill>
                  <a:schemeClr val="tx1"/>
                </a:solidFill>
                <a:latin typeface="Times" pitchFamily="124" charset="0"/>
              </a:defRPr>
            </a:lvl4pPr>
            <a:lvl5pPr marL="2057400" indent="-228600">
              <a:defRPr sz="2400">
                <a:solidFill>
                  <a:schemeClr val="tx1"/>
                </a:solidFill>
                <a:latin typeface="Times" pitchFamily="124" charset="0"/>
              </a:defRPr>
            </a:lvl5pPr>
            <a:lvl6pPr marL="2514600" indent="-228600" eaLnBrk="0" fontAlgn="base" hangingPunct="0">
              <a:spcBef>
                <a:spcPct val="0"/>
              </a:spcBef>
              <a:spcAft>
                <a:spcPct val="0"/>
              </a:spcAft>
              <a:defRPr sz="2400">
                <a:solidFill>
                  <a:schemeClr val="tx1"/>
                </a:solidFill>
                <a:latin typeface="Times" pitchFamily="124" charset="0"/>
              </a:defRPr>
            </a:lvl6pPr>
            <a:lvl7pPr marL="2971800" indent="-228600" eaLnBrk="0" fontAlgn="base" hangingPunct="0">
              <a:spcBef>
                <a:spcPct val="0"/>
              </a:spcBef>
              <a:spcAft>
                <a:spcPct val="0"/>
              </a:spcAft>
              <a:defRPr sz="2400">
                <a:solidFill>
                  <a:schemeClr val="tx1"/>
                </a:solidFill>
                <a:latin typeface="Times" pitchFamily="124" charset="0"/>
              </a:defRPr>
            </a:lvl7pPr>
            <a:lvl8pPr marL="3429000" indent="-228600" eaLnBrk="0" fontAlgn="base" hangingPunct="0">
              <a:spcBef>
                <a:spcPct val="0"/>
              </a:spcBef>
              <a:spcAft>
                <a:spcPct val="0"/>
              </a:spcAft>
              <a:defRPr sz="2400">
                <a:solidFill>
                  <a:schemeClr val="tx1"/>
                </a:solidFill>
                <a:latin typeface="Times" pitchFamily="124" charset="0"/>
              </a:defRPr>
            </a:lvl8pPr>
            <a:lvl9pPr marL="3886200" indent="-228600" eaLnBrk="0" fontAlgn="base" hangingPunct="0">
              <a:spcBef>
                <a:spcPct val="0"/>
              </a:spcBef>
              <a:spcAft>
                <a:spcPct val="0"/>
              </a:spcAft>
              <a:defRPr sz="2400">
                <a:solidFill>
                  <a:schemeClr val="tx1"/>
                </a:solidFill>
                <a:latin typeface="Times" pitchFamily="124" charset="0"/>
              </a:defRPr>
            </a:lvl9pPr>
          </a:lstStyle>
          <a:p>
            <a:r>
              <a:rPr lang="it-IT" altLang="it-IT" sz="2000" b="1">
                <a:solidFill>
                  <a:srgbClr val="FF0000"/>
                </a:solidFill>
              </a:rPr>
              <a:t>Oroscopo</a:t>
            </a:r>
            <a:r>
              <a:rPr lang="it-IT" altLang="it-IT" sz="2000">
                <a:solidFill>
                  <a:schemeClr val="tx2"/>
                </a:solidFill>
              </a:rPr>
              <a:t>: verificare  una predizione per un segno con gli altri segni</a:t>
            </a:r>
          </a:p>
          <a:p>
            <a:r>
              <a:rPr lang="it-IT" altLang="it-IT" sz="2000">
                <a:solidFill>
                  <a:schemeClr val="tx2"/>
                </a:solidFill>
              </a:rPr>
              <a:t>e vedere se le differenze sono casuali: se sì, gli astrologi tirano ad</a:t>
            </a:r>
          </a:p>
          <a:p>
            <a:r>
              <a:rPr lang="it-IT" altLang="it-IT" sz="2000">
                <a:solidFill>
                  <a:schemeClr val="tx2"/>
                </a:solidFill>
              </a:rPr>
              <a:t>indovinare  </a:t>
            </a:r>
            <a:r>
              <a:rPr lang="it-IT" altLang="it-IT" sz="2000">
                <a:solidFill>
                  <a:srgbClr val="FF0000"/>
                </a:solidFill>
              </a:rPr>
              <a:t>(</a:t>
            </a:r>
            <a:r>
              <a:rPr lang="en-US" altLang="it-IT" sz="2000">
                <a:solidFill>
                  <a:srgbClr val="FF0000"/>
                </a:solidFill>
              </a:rPr>
              <a:t>“A Double-blind Test of Astrology” Nature, 318:419 (1985)) </a:t>
            </a:r>
            <a:endParaRPr lang="it-IT" altLang="it-IT" sz="2000">
              <a:solidFill>
                <a:srgbClr val="FF0000"/>
              </a:solidFill>
            </a:endParaRPr>
          </a:p>
        </p:txBody>
      </p:sp>
    </p:spTree>
    <p:extLst>
      <p:ext uri="{BB962C8B-B14F-4D97-AF65-F5344CB8AC3E}">
        <p14:creationId xmlns:p14="http://schemas.microsoft.com/office/powerpoint/2010/main" val="293388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Effect transition="in" filter="checkerboard(across)">
                                      <p:cBhvr>
                                        <p:cTn id="7" dur="500"/>
                                        <p:tgtEl>
                                          <p:spTgt spid="3380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808"/>
                                        </p:tgtEl>
                                        <p:attrNameLst>
                                          <p:attrName>style.visibility</p:attrName>
                                        </p:attrNameLst>
                                      </p:cBhvr>
                                      <p:to>
                                        <p:strVal val="visible"/>
                                      </p:to>
                                    </p:set>
                                    <p:animEffect transition="in" filter="checkerboard(across)">
                                      <p:cBhvr>
                                        <p:cTn id="10" dur="500"/>
                                        <p:tgtEl>
                                          <p:spTgt spid="3380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3804"/>
                                        </p:tgtEl>
                                        <p:attrNameLst>
                                          <p:attrName>style.visibility</p:attrName>
                                        </p:attrNameLst>
                                      </p:cBhvr>
                                      <p:to>
                                        <p:strVal val="visible"/>
                                      </p:to>
                                    </p:set>
                                    <p:animEffect transition="in" filter="checkerboard(across)">
                                      <p:cBhvr>
                                        <p:cTn id="13" dur="500"/>
                                        <p:tgtEl>
                                          <p:spTgt spid="3380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3800"/>
                                        </p:tgtEl>
                                        <p:attrNameLst>
                                          <p:attrName>style.visibility</p:attrName>
                                        </p:attrNameLst>
                                      </p:cBhvr>
                                      <p:to>
                                        <p:strVal val="visible"/>
                                      </p:to>
                                    </p:set>
                                    <p:animEffect transition="in" filter="checkerboard(across)">
                                      <p:cBhvr>
                                        <p:cTn id="16" dur="500"/>
                                        <p:tgtEl>
                                          <p:spTgt spid="33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3810"/>
                                        </p:tgtEl>
                                        <p:attrNameLst>
                                          <p:attrName>style.visibility</p:attrName>
                                        </p:attrNameLst>
                                      </p:cBhvr>
                                      <p:to>
                                        <p:strVal val="visible"/>
                                      </p:to>
                                    </p:set>
                                    <p:animEffect transition="in" filter="checkerboard(across)">
                                      <p:cBhvr>
                                        <p:cTn id="21" dur="500"/>
                                        <p:tgtEl>
                                          <p:spTgt spid="3381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3811"/>
                                        </p:tgtEl>
                                        <p:attrNameLst>
                                          <p:attrName>style.visibility</p:attrName>
                                        </p:attrNameLst>
                                      </p:cBhvr>
                                      <p:to>
                                        <p:strVal val="visible"/>
                                      </p:to>
                                    </p:set>
                                    <p:animEffect transition="in" filter="checkerboard(across)">
                                      <p:cBhvr>
                                        <p:cTn id="24" dur="500"/>
                                        <p:tgtEl>
                                          <p:spTgt spid="33811"/>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805"/>
                                        </p:tgtEl>
                                        <p:attrNameLst>
                                          <p:attrName>style.visibility</p:attrName>
                                        </p:attrNameLst>
                                      </p:cBhvr>
                                      <p:to>
                                        <p:strVal val="visible"/>
                                      </p:to>
                                    </p:set>
                                    <p:animEffect transition="in" filter="checkerboard(across)">
                                      <p:cBhvr>
                                        <p:cTn id="27" dur="500"/>
                                        <p:tgtEl>
                                          <p:spTgt spid="3380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3801"/>
                                        </p:tgtEl>
                                        <p:attrNameLst>
                                          <p:attrName>style.visibility</p:attrName>
                                        </p:attrNameLst>
                                      </p:cBhvr>
                                      <p:to>
                                        <p:strVal val="visible"/>
                                      </p:to>
                                    </p:set>
                                    <p:animEffect transition="in" filter="checkerboard(across)">
                                      <p:cBhvr>
                                        <p:cTn id="30" dur="500"/>
                                        <p:tgtEl>
                                          <p:spTgt spid="338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3812"/>
                                        </p:tgtEl>
                                        <p:attrNameLst>
                                          <p:attrName>style.visibility</p:attrName>
                                        </p:attrNameLst>
                                      </p:cBhvr>
                                      <p:to>
                                        <p:strVal val="visible"/>
                                      </p:to>
                                    </p:set>
                                    <p:animEffect transition="in" filter="checkerboard(across)">
                                      <p:cBhvr>
                                        <p:cTn id="35" dur="500"/>
                                        <p:tgtEl>
                                          <p:spTgt spid="3381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3816"/>
                                        </p:tgtEl>
                                        <p:attrNameLst>
                                          <p:attrName>style.visibility</p:attrName>
                                        </p:attrNameLst>
                                      </p:cBhvr>
                                      <p:to>
                                        <p:strVal val="visible"/>
                                      </p:to>
                                    </p:set>
                                    <p:animEffect transition="in" filter="checkerboard(across)">
                                      <p:cBhvr>
                                        <p:cTn id="38" dur="500"/>
                                        <p:tgtEl>
                                          <p:spTgt spid="33816"/>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3806"/>
                                        </p:tgtEl>
                                        <p:attrNameLst>
                                          <p:attrName>style.visibility</p:attrName>
                                        </p:attrNameLst>
                                      </p:cBhvr>
                                      <p:to>
                                        <p:strVal val="visible"/>
                                      </p:to>
                                    </p:set>
                                    <p:animEffect transition="in" filter="checkerboard(across)">
                                      <p:cBhvr>
                                        <p:cTn id="41" dur="500"/>
                                        <p:tgtEl>
                                          <p:spTgt spid="33806"/>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802"/>
                                        </p:tgtEl>
                                        <p:attrNameLst>
                                          <p:attrName>style.visibility</p:attrName>
                                        </p:attrNameLst>
                                      </p:cBhvr>
                                      <p:to>
                                        <p:strVal val="visible"/>
                                      </p:to>
                                    </p:set>
                                    <p:animEffect transition="in" filter="checkerboard(across)">
                                      <p:cBhvr>
                                        <p:cTn id="44" dur="500"/>
                                        <p:tgtEl>
                                          <p:spTgt spid="338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3813"/>
                                        </p:tgtEl>
                                        <p:attrNameLst>
                                          <p:attrName>style.visibility</p:attrName>
                                        </p:attrNameLst>
                                      </p:cBhvr>
                                      <p:to>
                                        <p:strVal val="visible"/>
                                      </p:to>
                                    </p:set>
                                    <p:animEffect transition="in" filter="checkerboard(across)">
                                      <p:cBhvr>
                                        <p:cTn id="49" dur="500"/>
                                        <p:tgtEl>
                                          <p:spTgt spid="3381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3817"/>
                                        </p:tgtEl>
                                        <p:attrNameLst>
                                          <p:attrName>style.visibility</p:attrName>
                                        </p:attrNameLst>
                                      </p:cBhvr>
                                      <p:to>
                                        <p:strVal val="visible"/>
                                      </p:to>
                                    </p:set>
                                    <p:animEffect transition="in" filter="checkerboard(across)">
                                      <p:cBhvr>
                                        <p:cTn id="52" dur="500"/>
                                        <p:tgtEl>
                                          <p:spTgt spid="33817"/>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33807"/>
                                        </p:tgtEl>
                                        <p:attrNameLst>
                                          <p:attrName>style.visibility</p:attrName>
                                        </p:attrNameLst>
                                      </p:cBhvr>
                                      <p:to>
                                        <p:strVal val="visible"/>
                                      </p:to>
                                    </p:set>
                                    <p:animEffect transition="in" filter="checkerboard(across)">
                                      <p:cBhvr>
                                        <p:cTn id="55" dur="500"/>
                                        <p:tgtEl>
                                          <p:spTgt spid="33807"/>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3803"/>
                                        </p:tgtEl>
                                        <p:attrNameLst>
                                          <p:attrName>style.visibility</p:attrName>
                                        </p:attrNameLst>
                                      </p:cBhvr>
                                      <p:to>
                                        <p:strVal val="visible"/>
                                      </p:to>
                                    </p:set>
                                    <p:animEffect transition="in" filter="checkerboard(across)">
                                      <p:cBhvr>
                                        <p:cTn id="58" dur="500"/>
                                        <p:tgtEl>
                                          <p:spTgt spid="3380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3819"/>
                                        </p:tgtEl>
                                        <p:attrNameLst>
                                          <p:attrName>style.visibility</p:attrName>
                                        </p:attrNameLst>
                                      </p:cBhvr>
                                      <p:to>
                                        <p:strVal val="visible"/>
                                      </p:to>
                                    </p:set>
                                    <p:animEffect transition="in" filter="checkerboard(across)">
                                      <p:cBhvr>
                                        <p:cTn id="63" dur="500"/>
                                        <p:tgtEl>
                                          <p:spTgt spid="3381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randombar(horizontal)">
                                      <p:cBhvr>
                                        <p:cTn id="68" dur="500"/>
                                        <p:tgtEl>
                                          <p:spTgt spid="2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1"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checkerboard(across)">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1" grpId="0"/>
      <p:bldP spid="33802" grpId="0"/>
      <p:bldP spid="33803" grpId="0"/>
      <p:bldP spid="33804" grpId="0" animBg="1"/>
      <p:bldP spid="33805" grpId="0" animBg="1"/>
      <p:bldP spid="33806" grpId="0" animBg="1"/>
      <p:bldP spid="33807" grpId="0" animBg="1"/>
      <p:bldP spid="33808" grpId="0" animBg="1"/>
      <p:bldP spid="33809" grpId="0" animBg="1"/>
      <p:bldP spid="33810" grpId="0" animBg="1"/>
      <p:bldP spid="33811" grpId="0" animBg="1"/>
      <p:bldP spid="33812" grpId="0" animBg="1"/>
      <p:bldP spid="33813" grpId="0" animBg="1"/>
      <p:bldP spid="33816" grpId="0" animBg="1"/>
      <p:bldP spid="33817" grpId="0" animBg="1"/>
      <p:bldP spid="33819" grpId="0" animBg="1"/>
      <p:bldP spid="22" grpId="0"/>
      <p:bldP spid="2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25</a:t>
            </a:fld>
            <a:endParaRPr lang="it-IT"/>
          </a:p>
        </p:txBody>
      </p:sp>
      <p:pic>
        <p:nvPicPr>
          <p:cNvPr id="1026" name="Picture 2" descr="http://3.bp.blogspot.com/-OfGYoHbVWY0/UhXQDVVTSeI/AAAAAAAAAik/Z9wesmSyElI/s1600/richard_feyn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048000" cy="21193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259632" y="303968"/>
            <a:ext cx="4193777" cy="1569660"/>
          </a:xfrm>
          <a:prstGeom prst="rect">
            <a:avLst/>
          </a:prstGeom>
          <a:solidFill>
            <a:schemeClr val="bg2"/>
          </a:solid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Richard </a:t>
            </a:r>
            <a:r>
              <a:rPr lang="it-IT" sz="3200" b="1" dirty="0" err="1" smtClean="0">
                <a:solidFill>
                  <a:srgbClr val="FF0000"/>
                </a:solidFill>
                <a:effectLst>
                  <a:outerShdw blurRad="38100" dist="38100" dir="2700000" algn="tl">
                    <a:srgbClr val="000000">
                      <a:alpha val="43137"/>
                    </a:srgbClr>
                  </a:outerShdw>
                </a:effectLst>
                <a:latin typeface="Comic Sans MS" panose="030F0702030302020204" pitchFamily="66" charset="0"/>
              </a:rPr>
              <a:t>Feynman</a:t>
            </a:r>
            <a:endPar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«cargo cult»</a:t>
            </a:r>
          </a:p>
          <a:p>
            <a:r>
              <a:rPr lang="it-IT" sz="3200" b="1" dirty="0" smtClean="0">
                <a:solidFill>
                  <a:srgbClr val="FF0000"/>
                </a:solidFill>
                <a:effectLst>
                  <a:outerShdw blurRad="38100" dist="38100" dir="2700000" algn="tl">
                    <a:srgbClr val="000000">
                      <a:alpha val="43137"/>
                    </a:srgbClr>
                  </a:outerShdw>
                </a:effectLst>
                <a:latin typeface="Comic Sans MS" panose="030F0702030302020204" pitchFamily="66" charset="0"/>
              </a:rPr>
              <a:t>La cultura del cargo</a:t>
            </a:r>
            <a:endParaRPr lang="it-IT" sz="32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7" name="Tabella 6"/>
          <p:cNvGraphicFramePr>
            <a:graphicFrameLocks noGrp="1"/>
          </p:cNvGraphicFramePr>
          <p:nvPr>
            <p:extLst>
              <p:ext uri="{D42A27DB-BD31-4B8C-83A1-F6EECF244321}">
                <p14:modId xmlns:p14="http://schemas.microsoft.com/office/powerpoint/2010/main" val="3625478649"/>
              </p:ext>
            </p:extLst>
          </p:nvPr>
        </p:nvGraphicFramePr>
        <p:xfrm>
          <a:off x="467544" y="2214008"/>
          <a:ext cx="8280920" cy="4344480"/>
        </p:xfrm>
        <a:graphic>
          <a:graphicData uri="http://schemas.openxmlformats.org/drawingml/2006/table">
            <a:tbl>
              <a:tblPr firstRow="1" bandRow="1">
                <a:tableStyleId>{5C22544A-7EE6-4342-B048-85BDC9FD1C3A}</a:tableStyleId>
              </a:tblPr>
              <a:tblGrid>
                <a:gridCol w="4392488"/>
                <a:gridCol w="3888432"/>
              </a:tblGrid>
              <a:tr h="412560">
                <a:tc>
                  <a:txBody>
                    <a:bodyPr/>
                    <a:lstStyle/>
                    <a:p>
                      <a:pPr algn="ctr"/>
                      <a:r>
                        <a:rPr lang="it-IT" dirty="0" smtClean="0"/>
                        <a:t>Scienza</a:t>
                      </a:r>
                      <a:endParaRPr lang="it-IT" dirty="0"/>
                    </a:p>
                  </a:txBody>
                  <a:tcPr/>
                </a:tc>
                <a:tc>
                  <a:txBody>
                    <a:bodyPr/>
                    <a:lstStyle/>
                    <a:p>
                      <a:pPr algn="ctr"/>
                      <a:r>
                        <a:rPr lang="it-IT" dirty="0" smtClean="0"/>
                        <a:t>Cultura</a:t>
                      </a:r>
                      <a:r>
                        <a:rPr lang="it-IT" baseline="0" dirty="0" smtClean="0"/>
                        <a:t> del cargo</a:t>
                      </a:r>
                      <a:endParaRPr lang="it-IT" dirty="0"/>
                    </a:p>
                  </a:txBody>
                  <a:tcPr/>
                </a:tc>
              </a:tr>
              <a:tr h="3763904">
                <a:tc>
                  <a:txBody>
                    <a:bodyPr/>
                    <a:lstStyle/>
                    <a:p>
                      <a:r>
                        <a:rPr lang="it-IT" sz="2400" dirty="0" smtClean="0"/>
                        <a:t>Formulare teorie e modelli che includono tutto il nostro sapere</a:t>
                      </a:r>
                    </a:p>
                    <a:p>
                      <a:endParaRPr lang="it-IT" sz="1800" dirty="0" smtClean="0"/>
                    </a:p>
                    <a:p>
                      <a:r>
                        <a:rPr lang="it-IT" sz="2400" b="1" dirty="0" smtClean="0">
                          <a:solidFill>
                            <a:srgbClr val="FF0000"/>
                          </a:solidFill>
                        </a:rPr>
                        <a:t>Cercare di dimostrare che il modello non funziona, che è sbagliato. Accumulare fatti negativi</a:t>
                      </a:r>
                    </a:p>
                    <a:p>
                      <a:endParaRPr lang="it-IT" sz="1800" dirty="0" smtClean="0"/>
                    </a:p>
                    <a:p>
                      <a:r>
                        <a:rPr lang="it-IT" sz="2400" dirty="0" smtClean="0"/>
                        <a:t>Dai fatti negativi trarre idee per migliorare il modello e accumulare sapere</a:t>
                      </a:r>
                      <a:endParaRPr lang="it-IT" sz="2400" dirty="0"/>
                    </a:p>
                  </a:txBody>
                  <a:tcPr/>
                </a:tc>
                <a:tc>
                  <a:txBody>
                    <a:bodyPr/>
                    <a:lstStyle/>
                    <a:p>
                      <a:r>
                        <a:rPr lang="it-IT" sz="2400" dirty="0" smtClean="0"/>
                        <a:t>Formulare ipotesi, teorie e modelli intuitivi</a:t>
                      </a:r>
                    </a:p>
                    <a:p>
                      <a:endParaRPr lang="it-IT" sz="2400" dirty="0" smtClean="0"/>
                    </a:p>
                    <a:p>
                      <a:endParaRPr lang="it-IT" sz="2400" dirty="0" smtClean="0"/>
                    </a:p>
                    <a:p>
                      <a:r>
                        <a:rPr lang="it-IT" sz="2400" b="1" dirty="0" smtClean="0">
                          <a:solidFill>
                            <a:srgbClr val="FF0000"/>
                          </a:solidFill>
                        </a:rPr>
                        <a:t>Accumulare solo fatti in accordo col modello</a:t>
                      </a:r>
                    </a:p>
                    <a:p>
                      <a:endParaRPr lang="it-IT" sz="2400" dirty="0" smtClean="0"/>
                    </a:p>
                    <a:p>
                      <a:endParaRPr lang="it-IT" sz="2400" dirty="0" smtClean="0"/>
                    </a:p>
                    <a:p>
                      <a:r>
                        <a:rPr lang="it-IT" sz="2400" dirty="0" smtClean="0"/>
                        <a:t>Seguire il modello in modo rituale</a:t>
                      </a:r>
                      <a:endParaRPr lang="it-IT" sz="2400" dirty="0"/>
                    </a:p>
                  </a:txBody>
                  <a:tcPr/>
                </a:tc>
              </a:tr>
            </a:tbl>
          </a:graphicData>
        </a:graphic>
      </p:graphicFrame>
    </p:spTree>
    <p:extLst>
      <p:ext uri="{BB962C8B-B14F-4D97-AF65-F5344CB8AC3E}">
        <p14:creationId xmlns:p14="http://schemas.microsoft.com/office/powerpoint/2010/main" val="1085572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Grp="1" noChangeAspect="1" noChangeArrowheads="1"/>
          </p:cNvPicPr>
          <p:nvPr>
            <p:ph idx="1"/>
          </p:nvPr>
        </p:nvPicPr>
        <p:blipFill>
          <a:blip r:embed="rId2" cstate="print"/>
          <a:srcRect/>
          <a:stretch>
            <a:fillRect/>
          </a:stretch>
        </p:blipFill>
        <p:spPr bwMode="auto">
          <a:xfrm>
            <a:off x="314276" y="548680"/>
            <a:ext cx="8521736" cy="6192385"/>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26</a:t>
            </a:fld>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27</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353998" y="188641"/>
            <a:ext cx="8248536" cy="63367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0" y="3755851"/>
            <a:ext cx="4572000" cy="3057525"/>
          </a:xfrm>
          <a:prstGeom prst="rect">
            <a:avLst/>
          </a:prstGeom>
          <a:noFill/>
          <a:ln w="9525">
            <a:noFill/>
            <a:miter lim="800000"/>
            <a:headEnd/>
            <a:tailEnd/>
          </a:ln>
        </p:spPr>
      </p:pic>
      <p:pic>
        <p:nvPicPr>
          <p:cNvPr id="154628" name="Picture 4"/>
          <p:cNvPicPr>
            <a:picLocks noGrp="1" noChangeAspect="1" noChangeArrowheads="1"/>
          </p:cNvPicPr>
          <p:nvPr>
            <p:ph idx="1"/>
          </p:nvPr>
        </p:nvPicPr>
        <p:blipFill>
          <a:blip r:embed="rId3" cstate="print"/>
          <a:srcRect/>
          <a:stretch>
            <a:fillRect/>
          </a:stretch>
        </p:blipFill>
        <p:spPr bwMode="auto">
          <a:xfrm>
            <a:off x="49585" y="1150141"/>
            <a:ext cx="5530527" cy="5707859"/>
          </a:xfrm>
          <a:prstGeom prst="rect">
            <a:avLst/>
          </a:prstGeom>
          <a:noFill/>
          <a:ln w="9525">
            <a:noFill/>
            <a:miter lim="800000"/>
            <a:headEnd/>
            <a:tailEnd/>
          </a:ln>
        </p:spPr>
      </p:pic>
      <p:pic>
        <p:nvPicPr>
          <p:cNvPr id="155649" name="Picture 1"/>
          <p:cNvPicPr>
            <a:picLocks noChangeAspect="1" noChangeArrowheads="1"/>
          </p:cNvPicPr>
          <p:nvPr/>
        </p:nvPicPr>
        <p:blipFill>
          <a:blip r:embed="rId4" cstate="print"/>
          <a:srcRect/>
          <a:stretch>
            <a:fillRect/>
          </a:stretch>
        </p:blipFill>
        <p:spPr bwMode="auto">
          <a:xfrm>
            <a:off x="1" y="0"/>
            <a:ext cx="7092279" cy="1042235"/>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fld id="{B007B441-5312-499D-93C3-6E37886527FA}" type="slidenum">
              <a:rPr lang="it-IT" smtClean="0"/>
              <a:pPr/>
              <a:t>28</a:t>
            </a:fld>
            <a:endParaRPr lang="it-IT"/>
          </a:p>
        </p:txBody>
      </p:sp>
      <p:sp>
        <p:nvSpPr>
          <p:cNvPr id="2" name="CasellaDiTesto 1"/>
          <p:cNvSpPr txBox="1"/>
          <p:nvPr/>
        </p:nvSpPr>
        <p:spPr>
          <a:xfrm>
            <a:off x="5364089" y="1052736"/>
            <a:ext cx="3779912" cy="2800767"/>
          </a:xfrm>
          <a:prstGeom prst="rect">
            <a:avLst/>
          </a:prstGeom>
          <a:solidFill>
            <a:schemeClr val="bg2"/>
          </a:solidFill>
        </p:spPr>
        <p:txBody>
          <a:bodyPr wrap="square" rtlCol="0">
            <a:spAutoFit/>
          </a:bodyPr>
          <a:lstStyle/>
          <a:p>
            <a:r>
              <a:rPr lang="it-IT" sz="4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Non è la </a:t>
            </a:r>
          </a:p>
          <a:p>
            <a:r>
              <a:rPr lang="it-IT" sz="4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temperatura, </a:t>
            </a:r>
          </a:p>
          <a:p>
            <a:r>
              <a:rPr lang="it-IT" sz="4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ma il calore </a:t>
            </a:r>
          </a:p>
          <a:p>
            <a:r>
              <a:rPr lang="it-IT" sz="4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che conta !!!</a:t>
            </a:r>
            <a:endParaRPr lang="it-IT" sz="44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29</a:t>
            </a:fld>
            <a:endParaRPr lang="it-IT"/>
          </a:p>
        </p:txBody>
      </p:sp>
      <p:pic>
        <p:nvPicPr>
          <p:cNvPr id="1026" name="Picture 2" descr="Emissions of main greenhouse gases across the RCPs (left), and trends in concentrations of greenhouse gases (right). Grey area indicates the 98th and 90th percentiles (light/dark grey) of the literature. The dotted lines indicate four of the SRES marker scenarios. (Graphs from van Vuuren et.al. 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61" y="135513"/>
            <a:ext cx="7715140" cy="432048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69773" y="4669728"/>
            <a:ext cx="8297721" cy="461665"/>
          </a:xfrm>
          <a:prstGeom prst="rect">
            <a:avLst/>
          </a:prstGeom>
          <a:noFill/>
        </p:spPr>
        <p:txBody>
          <a:bodyPr wrap="none" rtlCol="0">
            <a:spAutoFit/>
          </a:bodyPr>
          <a:lstStyle/>
          <a:p>
            <a:r>
              <a:rPr lang="it-IT" sz="2400" b="1" dirty="0" smtClean="0">
                <a:effectLst>
                  <a:outerShdw blurRad="38100" dist="38100" dir="2700000" algn="tl">
                    <a:srgbClr val="000000">
                      <a:alpha val="43137"/>
                    </a:srgbClr>
                  </a:outerShdw>
                </a:effectLst>
              </a:rPr>
              <a:t>Non più di 450 </a:t>
            </a:r>
            <a:r>
              <a:rPr lang="it-IT" sz="2400" b="1" dirty="0" err="1" smtClean="0">
                <a:effectLst>
                  <a:outerShdw blurRad="38100" dist="38100" dir="2700000" algn="tl">
                    <a:srgbClr val="000000">
                      <a:alpha val="43137"/>
                    </a:srgbClr>
                  </a:outerShdw>
                </a:effectLst>
              </a:rPr>
              <a:t>ppm</a:t>
            </a:r>
            <a:r>
              <a:rPr lang="it-IT" sz="2400" b="1" dirty="0" smtClean="0">
                <a:effectLst>
                  <a:outerShdw blurRad="38100" dist="38100" dir="2700000" algn="tl">
                    <a:srgbClr val="000000">
                      <a:alpha val="43137"/>
                    </a:srgbClr>
                  </a:outerShdw>
                </a:effectLst>
              </a:rPr>
              <a:t> nel 2040</a:t>
            </a:r>
            <a:r>
              <a:rPr lang="it-IT" sz="2400" b="1" dirty="0" smtClean="0">
                <a:solidFill>
                  <a:srgbClr val="FF0000"/>
                </a:solidFill>
                <a:effectLst>
                  <a:outerShdw blurRad="38100" dist="38100" dir="2700000" algn="tl">
                    <a:srgbClr val="000000">
                      <a:alpha val="43137"/>
                    </a:srgbClr>
                  </a:outerShdw>
                </a:effectLst>
              </a:rPr>
              <a:t>:  scenario 450  </a:t>
            </a:r>
            <a:r>
              <a:rPr lang="it-IT" sz="2400" b="1" dirty="0" smtClean="0">
                <a:effectLst>
                  <a:outerShdw blurRad="38100" dist="38100" dir="2700000" algn="tl">
                    <a:srgbClr val="000000">
                      <a:alpha val="43137"/>
                    </a:srgbClr>
                  </a:outerShdw>
                </a:effectLst>
              </a:rPr>
              <a:t>detto anche </a:t>
            </a:r>
            <a:r>
              <a:rPr lang="it-IT" sz="2400" b="1" dirty="0" smtClean="0">
                <a:solidFill>
                  <a:srgbClr val="FF0000"/>
                </a:solidFill>
                <a:effectLst>
                  <a:outerShdw blurRad="38100" dist="38100" dir="2700000" algn="tl">
                    <a:srgbClr val="000000">
                      <a:alpha val="43137"/>
                    </a:srgbClr>
                  </a:outerShdw>
                </a:effectLst>
              </a:rPr>
              <a:t>RCP2.6</a:t>
            </a:r>
            <a:endParaRPr lang="it-IT" sz="2400" b="1" dirty="0">
              <a:solidFill>
                <a:srgbClr val="FF0000"/>
              </a:solidFill>
              <a:effectLst>
                <a:outerShdw blurRad="38100" dist="38100" dir="2700000" algn="tl">
                  <a:srgbClr val="000000">
                    <a:alpha val="43137"/>
                  </a:srgbClr>
                </a:outerShdw>
              </a:effectLst>
            </a:endParaRPr>
          </a:p>
        </p:txBody>
      </p:sp>
      <p:cxnSp>
        <p:nvCxnSpPr>
          <p:cNvPr id="5" name="Connettore 2 4"/>
          <p:cNvCxnSpPr/>
          <p:nvPr/>
        </p:nvCxnSpPr>
        <p:spPr>
          <a:xfrm flipV="1">
            <a:off x="5426327" y="3284984"/>
            <a:ext cx="1224136" cy="137656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5292080" y="3254730"/>
            <a:ext cx="266429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690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648072"/>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Il mistero del clima</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3</a:t>
            </a:fld>
            <a:endParaRPr lang="it-IT"/>
          </a:p>
        </p:txBody>
      </p:sp>
      <p:sp>
        <p:nvSpPr>
          <p:cNvPr id="5" name="CasellaDiTesto 4"/>
          <p:cNvSpPr txBox="1"/>
          <p:nvPr/>
        </p:nvSpPr>
        <p:spPr>
          <a:xfrm>
            <a:off x="0" y="1052736"/>
            <a:ext cx="7645042" cy="5509200"/>
          </a:xfrm>
          <a:prstGeom prst="rect">
            <a:avLst/>
          </a:prstGeom>
          <a:noFill/>
        </p:spPr>
        <p:txBody>
          <a:bodyPr wrap="none" rtlCol="0">
            <a:spAutoFit/>
          </a:bodyPr>
          <a:lstStyle/>
          <a:p>
            <a:pPr marL="285750" indent="-285750">
              <a:buFont typeface="Arial" panose="020B0604020202020204" pitchFamily="34" charset="0"/>
              <a:buChar char="•"/>
            </a:pPr>
            <a:r>
              <a:rPr lang="it-IT" sz="3200" b="1" dirty="0" smtClean="0">
                <a:effectLst>
                  <a:outerShdw blurRad="38100" dist="38100" dir="2700000" algn="tl">
                    <a:srgbClr val="000000">
                      <a:alpha val="43137"/>
                    </a:srgbClr>
                  </a:outerShdw>
                </a:effectLst>
                <a:latin typeface="Comic Sans MS" panose="030F0702030302020204" pitchFamily="66" charset="0"/>
              </a:rPr>
              <a:t>Sta succedendo alla Terra </a:t>
            </a:r>
          </a:p>
          <a:p>
            <a:r>
              <a:rPr lang="it-IT" sz="3200" b="1" dirty="0">
                <a:effectLst>
                  <a:outerShdw blurRad="38100" dist="38100" dir="2700000" algn="tl">
                    <a:srgbClr val="000000">
                      <a:alpha val="43137"/>
                    </a:srgbClr>
                  </a:outerShdw>
                </a:effectLst>
                <a:latin typeface="Comic Sans MS" panose="030F0702030302020204" pitchFamily="66" charset="0"/>
              </a:rPr>
              <a:t> </a:t>
            </a:r>
            <a:r>
              <a:rPr lang="it-IT" sz="3200" b="1" dirty="0" smtClean="0">
                <a:effectLst>
                  <a:outerShdw blurRad="38100" dist="38100" dir="2700000" algn="tl">
                    <a:srgbClr val="000000">
                      <a:alpha val="43137"/>
                    </a:srgbClr>
                  </a:outerShdw>
                </a:effectLst>
                <a:latin typeface="Comic Sans MS" panose="030F0702030302020204" pitchFamily="66" charset="0"/>
              </a:rPr>
              <a:t> qualcosa  di anomalo?</a:t>
            </a:r>
          </a:p>
          <a:p>
            <a:endParaRPr lang="it-IT" sz="3200" b="1" dirty="0" smtClean="0">
              <a:effectLst>
                <a:outerShdw blurRad="38100" dist="38100" dir="2700000" algn="tl">
                  <a:srgbClr val="000000">
                    <a:alpha val="43137"/>
                  </a:srgbClr>
                </a:outerShdw>
              </a:effectLst>
              <a:latin typeface="Comic Sans MS" panose="030F0702030302020204" pitchFamily="66" charset="0"/>
            </a:endParaRPr>
          </a:p>
          <a:p>
            <a:pPr marL="457200" indent="-457200">
              <a:buFont typeface="Arial" panose="020B0604020202020204" pitchFamily="34" charset="0"/>
              <a:buChar char="•"/>
            </a:pPr>
            <a:r>
              <a:rPr lang="it-IT" sz="3200" b="1" dirty="0">
                <a:solidFill>
                  <a:srgbClr val="CC6600"/>
                </a:solidFill>
                <a:latin typeface="Comic Sans MS" panose="030F0702030302020204" pitchFamily="66" charset="0"/>
              </a:rPr>
              <a:t>Questo qualcosa è dovuto all’uomo</a:t>
            </a:r>
            <a:r>
              <a:rPr lang="it-IT" sz="3200" b="1" dirty="0" smtClean="0">
                <a:solidFill>
                  <a:srgbClr val="CC6600"/>
                </a:solidFill>
                <a:latin typeface="Comic Sans MS" panose="030F0702030302020204" pitchFamily="66" charset="0"/>
              </a:rPr>
              <a:t>?</a:t>
            </a:r>
            <a:endParaRPr lang="it-IT" sz="3200" b="1" dirty="0" smtClean="0">
              <a:effectLst>
                <a:outerShdw blurRad="38100" dist="38100" dir="2700000" algn="tl">
                  <a:srgbClr val="000000">
                    <a:alpha val="43137"/>
                  </a:srgbClr>
                </a:outerShdw>
              </a:effectLst>
              <a:latin typeface="Comic Sans MS" panose="030F0702030302020204" pitchFamily="66" charset="0"/>
            </a:endParaRPr>
          </a:p>
          <a:p>
            <a:endParaRPr lang="it-IT" sz="3200" dirty="0" smtClean="0">
              <a:latin typeface="Comic Sans MS" panose="030F0702030302020204" pitchFamily="66" charset="0"/>
            </a:endParaRPr>
          </a:p>
          <a:p>
            <a:pPr marL="285750" indent="-285750">
              <a:buFont typeface="Arial" panose="020B0604020202020204" pitchFamily="34" charset="0"/>
              <a:buChar char="•"/>
            </a:pPr>
            <a:r>
              <a:rPr lang="it-IT" sz="3200" b="1" dirty="0" smtClean="0">
                <a:solidFill>
                  <a:srgbClr val="FF0000"/>
                </a:solidFill>
                <a:latin typeface="Comic Sans MS" panose="030F0702030302020204" pitchFamily="66" charset="0"/>
              </a:rPr>
              <a:t>Questo qualcosa va in senso </a:t>
            </a:r>
          </a:p>
          <a:p>
            <a:r>
              <a:rPr lang="it-IT" sz="3200" b="1" dirty="0">
                <a:solidFill>
                  <a:srgbClr val="FF0000"/>
                </a:solidFill>
                <a:latin typeface="Comic Sans MS" panose="030F0702030302020204" pitchFamily="66" charset="0"/>
              </a:rPr>
              <a:t> </a:t>
            </a:r>
            <a:r>
              <a:rPr lang="it-IT" sz="3200" b="1" dirty="0" smtClean="0">
                <a:solidFill>
                  <a:srgbClr val="FF0000"/>
                </a:solidFill>
                <a:latin typeface="Comic Sans MS" panose="030F0702030302020204" pitchFamily="66" charset="0"/>
              </a:rPr>
              <a:t>  positivo o negativo per  </a:t>
            </a:r>
          </a:p>
          <a:p>
            <a:r>
              <a:rPr lang="it-IT" sz="3200" b="1" dirty="0">
                <a:solidFill>
                  <a:srgbClr val="FF0000"/>
                </a:solidFill>
                <a:latin typeface="Comic Sans MS" panose="030F0702030302020204" pitchFamily="66" charset="0"/>
              </a:rPr>
              <a:t> </a:t>
            </a:r>
            <a:r>
              <a:rPr lang="it-IT" sz="3200" b="1" dirty="0" smtClean="0">
                <a:solidFill>
                  <a:srgbClr val="FF0000"/>
                </a:solidFill>
                <a:latin typeface="Comic Sans MS" panose="030F0702030302020204" pitchFamily="66" charset="0"/>
              </a:rPr>
              <a:t>  il nostro futuro?</a:t>
            </a:r>
          </a:p>
          <a:p>
            <a:endParaRPr lang="it-IT" sz="3200" b="1" dirty="0" smtClean="0">
              <a:solidFill>
                <a:srgbClr val="CC6600"/>
              </a:solidFill>
              <a:latin typeface="Comic Sans MS" panose="030F0702030302020204" pitchFamily="66" charset="0"/>
            </a:endParaRPr>
          </a:p>
          <a:p>
            <a:pPr marL="285750" indent="-285750">
              <a:buFont typeface="Arial" panose="020B0604020202020204" pitchFamily="34" charset="0"/>
              <a:buChar char="•"/>
            </a:pPr>
            <a:r>
              <a:rPr lang="it-IT" sz="3200" b="1" dirty="0" smtClean="0">
                <a:solidFill>
                  <a:srgbClr val="6600FF"/>
                </a:solidFill>
                <a:latin typeface="Comic Sans MS" panose="030F0702030302020204" pitchFamily="66" charset="0"/>
              </a:rPr>
              <a:t>Come possiamo fare per</a:t>
            </a:r>
          </a:p>
          <a:p>
            <a:r>
              <a:rPr lang="it-IT" sz="3200" b="1" dirty="0">
                <a:solidFill>
                  <a:srgbClr val="6600FF"/>
                </a:solidFill>
                <a:latin typeface="Comic Sans MS" panose="030F0702030302020204" pitchFamily="66" charset="0"/>
              </a:rPr>
              <a:t> </a:t>
            </a:r>
            <a:r>
              <a:rPr lang="it-IT" sz="3200" b="1" dirty="0" smtClean="0">
                <a:solidFill>
                  <a:srgbClr val="6600FF"/>
                </a:solidFill>
                <a:latin typeface="Comic Sans MS" panose="030F0702030302020204" pitchFamily="66" charset="0"/>
              </a:rPr>
              <a:t>     controllarlo?</a:t>
            </a:r>
            <a:endParaRPr lang="it-IT" sz="3200" b="1" dirty="0">
              <a:solidFill>
                <a:srgbClr val="6600FF"/>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30</a:t>
            </a:fld>
            <a:endParaRPr lang="it-IT" dirty="0"/>
          </a:p>
        </p:txBody>
      </p:sp>
      <p:pic>
        <p:nvPicPr>
          <p:cNvPr id="205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20" y="734398"/>
            <a:ext cx="8748969"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331640" y="404664"/>
            <a:ext cx="2421881" cy="369332"/>
          </a:xfrm>
          <a:prstGeom prst="rect">
            <a:avLst/>
          </a:prstGeom>
          <a:solidFill>
            <a:schemeClr val="bg2"/>
          </a:solidFill>
        </p:spPr>
        <p:txBody>
          <a:bodyPr wrap="none" rtlCol="0">
            <a:spAutoFit/>
          </a:bodyPr>
          <a:lstStyle/>
          <a:p>
            <a:r>
              <a:rPr lang="it-IT" dirty="0" smtClean="0"/>
              <a:t>Dal rapporto IPCC  2012</a:t>
            </a:r>
            <a:endParaRPr lang="it-IT" dirty="0"/>
          </a:p>
        </p:txBody>
      </p:sp>
      <p:sp>
        <p:nvSpPr>
          <p:cNvPr id="4" name="CasellaDiTesto 3"/>
          <p:cNvSpPr txBox="1"/>
          <p:nvPr/>
        </p:nvSpPr>
        <p:spPr>
          <a:xfrm>
            <a:off x="5292080" y="4077072"/>
            <a:ext cx="652743" cy="369332"/>
          </a:xfrm>
          <a:prstGeom prst="rect">
            <a:avLst/>
          </a:prstGeom>
          <a:noFill/>
        </p:spPr>
        <p:txBody>
          <a:bodyPr wrap="none" rtlCol="0">
            <a:spAutoFit/>
          </a:bodyPr>
          <a:lstStyle/>
          <a:p>
            <a:r>
              <a:rPr lang="it-IT" dirty="0" smtClean="0"/>
              <a:t>1990</a:t>
            </a:r>
            <a:endParaRPr lang="it-IT" dirty="0"/>
          </a:p>
        </p:txBody>
      </p:sp>
      <p:sp>
        <p:nvSpPr>
          <p:cNvPr id="5" name="CasellaDiTesto 4"/>
          <p:cNvSpPr txBox="1"/>
          <p:nvPr/>
        </p:nvSpPr>
        <p:spPr>
          <a:xfrm>
            <a:off x="6228184" y="4091526"/>
            <a:ext cx="652743" cy="369332"/>
          </a:xfrm>
          <a:prstGeom prst="rect">
            <a:avLst/>
          </a:prstGeom>
          <a:noFill/>
        </p:spPr>
        <p:txBody>
          <a:bodyPr wrap="none" rtlCol="0">
            <a:spAutoFit/>
          </a:bodyPr>
          <a:lstStyle/>
          <a:p>
            <a:r>
              <a:rPr lang="it-IT" dirty="0" smtClean="0"/>
              <a:t>1996</a:t>
            </a:r>
            <a:endParaRPr lang="it-IT" dirty="0"/>
          </a:p>
        </p:txBody>
      </p:sp>
      <p:sp>
        <p:nvSpPr>
          <p:cNvPr id="7" name="CasellaDiTesto 6"/>
          <p:cNvSpPr txBox="1"/>
          <p:nvPr/>
        </p:nvSpPr>
        <p:spPr>
          <a:xfrm>
            <a:off x="7020272" y="4066518"/>
            <a:ext cx="652743" cy="369332"/>
          </a:xfrm>
          <a:prstGeom prst="rect">
            <a:avLst/>
          </a:prstGeom>
          <a:noFill/>
        </p:spPr>
        <p:txBody>
          <a:bodyPr wrap="none" rtlCol="0">
            <a:spAutoFit/>
          </a:bodyPr>
          <a:lstStyle/>
          <a:p>
            <a:r>
              <a:rPr lang="it-IT" dirty="0" smtClean="0"/>
              <a:t>2001</a:t>
            </a:r>
            <a:endParaRPr lang="it-IT" dirty="0"/>
          </a:p>
        </p:txBody>
      </p:sp>
      <p:sp>
        <p:nvSpPr>
          <p:cNvPr id="8" name="CasellaDiTesto 7"/>
          <p:cNvSpPr txBox="1"/>
          <p:nvPr/>
        </p:nvSpPr>
        <p:spPr>
          <a:xfrm>
            <a:off x="8028384" y="4056023"/>
            <a:ext cx="652743" cy="369332"/>
          </a:xfrm>
          <a:prstGeom prst="rect">
            <a:avLst/>
          </a:prstGeom>
          <a:noFill/>
        </p:spPr>
        <p:txBody>
          <a:bodyPr wrap="none" rtlCol="0">
            <a:spAutoFit/>
          </a:bodyPr>
          <a:lstStyle/>
          <a:p>
            <a:r>
              <a:rPr lang="it-IT" dirty="0" smtClean="0"/>
              <a:t>2007</a:t>
            </a:r>
            <a:endParaRPr lang="it-IT" dirty="0"/>
          </a:p>
        </p:txBody>
      </p:sp>
      <p:sp>
        <p:nvSpPr>
          <p:cNvPr id="6" name="Parentesi graffa chiusa 5"/>
          <p:cNvSpPr/>
          <p:nvPr/>
        </p:nvSpPr>
        <p:spPr>
          <a:xfrm rot="5400000">
            <a:off x="8042229" y="3327626"/>
            <a:ext cx="542395"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0" name="Connettore 2 9"/>
          <p:cNvCxnSpPr/>
          <p:nvPr/>
        </p:nvCxnSpPr>
        <p:spPr>
          <a:xfrm flipV="1">
            <a:off x="5849326" y="3513628"/>
            <a:ext cx="648072" cy="6143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6477611" y="3724132"/>
            <a:ext cx="465717" cy="4401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7346643" y="3513628"/>
            <a:ext cx="182356" cy="5423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093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31</a:t>
            </a:fld>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15" y="836712"/>
            <a:ext cx="707256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890667" y="313492"/>
            <a:ext cx="5338256" cy="523220"/>
          </a:xfrm>
          <a:prstGeom prst="rect">
            <a:avLst/>
          </a:prstGeom>
          <a:solidFill>
            <a:srgbClr val="FFC000"/>
          </a:solid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rPr>
              <a:t>Ultimo Rapporto IPCC  marzo 2014</a:t>
            </a:r>
            <a:endParaRPr lang="it-IT"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3842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32</a:t>
            </a:fld>
            <a:endParaRPr lang="it-IT"/>
          </a:p>
        </p:txBody>
      </p:sp>
      <p:pic>
        <p:nvPicPr>
          <p:cNvPr id="5" name="Segnaposto contenuto 3" descr="Globespin.gif"/>
          <p:cNvPicPr>
            <a:picLocks noChangeAspect="1"/>
          </p:cNvPicPr>
          <p:nvPr/>
        </p:nvPicPr>
        <p:blipFill>
          <a:blip r:embed="rId2" cstate="print"/>
          <a:stretch>
            <a:fillRect/>
          </a:stretch>
        </p:blipFill>
        <p:spPr>
          <a:xfrm>
            <a:off x="1259632" y="260648"/>
            <a:ext cx="6480720" cy="6480720"/>
          </a:xfrm>
          <a:prstGeom prst="rect">
            <a:avLst/>
          </a:prstGeom>
        </p:spPr>
      </p:pic>
    </p:spTree>
    <p:extLst>
      <p:ext uri="{BB962C8B-B14F-4D97-AF65-F5344CB8AC3E}">
        <p14:creationId xmlns:p14="http://schemas.microsoft.com/office/powerpoint/2010/main" val="3985294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323528" y="188640"/>
            <a:ext cx="8149629" cy="6392094"/>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539552" y="5805264"/>
            <a:ext cx="7776864" cy="8477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33</a:t>
            </a:fld>
            <a:endParaRPr lang="it-IT"/>
          </a:p>
        </p:txBody>
      </p:sp>
    </p:spTree>
    <p:extLst>
      <p:ext uri="{BB962C8B-B14F-4D97-AF65-F5344CB8AC3E}">
        <p14:creationId xmlns:p14="http://schemas.microsoft.com/office/powerpoint/2010/main" val="2526322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105" y="548679"/>
            <a:ext cx="8869375" cy="600890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763687" y="188640"/>
            <a:ext cx="6346523" cy="504056"/>
          </a:xfrm>
          <a:prstGeom prst="rect">
            <a:avLst/>
          </a:prstGeom>
          <a:noFill/>
          <a:ln w="9525">
            <a:noFill/>
            <a:miter lim="800000"/>
            <a:headEnd/>
            <a:tailEnd/>
          </a:ln>
        </p:spPr>
      </p:pic>
      <p:cxnSp>
        <p:nvCxnSpPr>
          <p:cNvPr id="7" name="Connettore 2 6"/>
          <p:cNvCxnSpPr/>
          <p:nvPr/>
        </p:nvCxnSpPr>
        <p:spPr>
          <a:xfrm>
            <a:off x="5220072" y="2420888"/>
            <a:ext cx="2376264" cy="208823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Ovale 15"/>
          <p:cNvSpPr/>
          <p:nvPr/>
        </p:nvSpPr>
        <p:spPr>
          <a:xfrm>
            <a:off x="7308304" y="188640"/>
            <a:ext cx="50405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egnaposto numero diapositiva 7"/>
          <p:cNvSpPr>
            <a:spLocks noGrp="1"/>
          </p:cNvSpPr>
          <p:nvPr>
            <p:ph type="sldNum" sz="quarter" idx="12"/>
          </p:nvPr>
        </p:nvSpPr>
        <p:spPr/>
        <p:txBody>
          <a:bodyPr/>
          <a:lstStyle/>
          <a:p>
            <a:fld id="{B007B441-5312-499D-93C3-6E37886527FA}" type="slidenum">
              <a:rPr lang="it-IT" smtClean="0"/>
              <a:pPr/>
              <a:t>34</a:t>
            </a:fld>
            <a:endParaRPr lang="it-IT"/>
          </a:p>
        </p:txBody>
      </p:sp>
      <p:sp>
        <p:nvSpPr>
          <p:cNvPr id="9" name="CasellaDiTesto 8"/>
          <p:cNvSpPr txBox="1"/>
          <p:nvPr/>
        </p:nvSpPr>
        <p:spPr>
          <a:xfrm>
            <a:off x="1043608" y="1484784"/>
            <a:ext cx="1160767" cy="738664"/>
          </a:xfrm>
          <a:prstGeom prst="rect">
            <a:avLst/>
          </a:prstGeom>
          <a:solidFill>
            <a:srgbClr val="FFFF00"/>
          </a:solidFill>
        </p:spPr>
        <p:txBody>
          <a:bodyPr wrap="none" rtlCol="0">
            <a:spAutoFit/>
          </a:bodyPr>
          <a:lstStyle/>
          <a:p>
            <a:r>
              <a:rPr lang="it-IT" dirty="0" smtClean="0"/>
              <a:t>Positive</a:t>
            </a:r>
          </a:p>
          <a:p>
            <a:r>
              <a:rPr lang="it-IT" dirty="0" smtClean="0"/>
              <a:t>Forcing  </a:t>
            </a:r>
            <a:r>
              <a:rPr lang="it-IT" sz="2400" i="1" dirty="0" smtClean="0">
                <a:latin typeface="Times New Roman" pitchFamily="18" charset="0"/>
                <a:cs typeface="Times New Roman" pitchFamily="18" charset="0"/>
              </a:rPr>
              <a:t>F</a:t>
            </a:r>
            <a:endParaRPr lang="en-US" sz="2400" i="1" dirty="0">
              <a:latin typeface="Times New Roman" pitchFamily="18" charset="0"/>
              <a:cs typeface="Times New Roman" pitchFamily="18" charset="0"/>
            </a:endParaRPr>
          </a:p>
        </p:txBody>
      </p:sp>
      <p:sp>
        <p:nvSpPr>
          <p:cNvPr id="10" name="Rettangolo 9"/>
          <p:cNvSpPr/>
          <p:nvPr/>
        </p:nvSpPr>
        <p:spPr>
          <a:xfrm>
            <a:off x="4932040" y="1527175"/>
            <a:ext cx="1802929" cy="461665"/>
          </a:xfrm>
          <a:prstGeom prst="rect">
            <a:avLst/>
          </a:prstGeom>
          <a:solidFill>
            <a:srgbClr val="FFFF00"/>
          </a:solidFill>
        </p:spPr>
        <p:txBody>
          <a:bodyPr wrap="none">
            <a:spAutoFit/>
          </a:bodyPr>
          <a:lstStyle/>
          <a:p>
            <a:r>
              <a:rPr lang="it-IT" sz="2400" i="1" dirty="0" smtClean="0">
                <a:latin typeface="Times" pitchFamily="18" charset="0"/>
              </a:rPr>
              <a:t>F</a:t>
            </a:r>
            <a:r>
              <a:rPr lang="it-IT" sz="2400" dirty="0" smtClean="0">
                <a:latin typeface="Times" pitchFamily="18" charset="0"/>
              </a:rPr>
              <a:t> - </a:t>
            </a:r>
            <a:r>
              <a:rPr lang="it-IT" sz="2400" i="1" dirty="0" smtClean="0">
                <a:latin typeface="Symbol" pitchFamily="18" charset="2"/>
              </a:rPr>
              <a:t>l D</a:t>
            </a:r>
            <a:r>
              <a:rPr lang="it-IT" sz="2400" i="1" dirty="0" smtClean="0">
                <a:latin typeface="Times" pitchFamily="18" charset="0"/>
              </a:rPr>
              <a:t>T + </a:t>
            </a:r>
            <a:r>
              <a:rPr lang="it-IT" sz="2400" i="1" dirty="0" smtClean="0">
                <a:latin typeface="Symbol" pitchFamily="18" charset="2"/>
              </a:rPr>
              <a:t>e</a:t>
            </a:r>
            <a:r>
              <a:rPr lang="it-IT" sz="2400" dirty="0" smtClean="0">
                <a:latin typeface="Times" pitchFamily="18" charset="0"/>
              </a:rPr>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88986" y="44624"/>
            <a:ext cx="6396302" cy="1077218"/>
          </a:xfrm>
          <a:prstGeom prst="rect">
            <a:avLst/>
          </a:prstGeom>
          <a:noFill/>
        </p:spPr>
        <p:txBody>
          <a:bodyPr wrap="none" rtlCol="0">
            <a:spAutoFit/>
          </a:bodyPr>
          <a:lstStyle/>
          <a:p>
            <a:pPr algn="ctr"/>
            <a:r>
              <a:rPr lang="it-IT" sz="3200" b="1" dirty="0" smtClean="0">
                <a:solidFill>
                  <a:srgbClr val="FF0000"/>
                </a:solidFill>
                <a:effectLst>
                  <a:outerShdw blurRad="38100" dist="38100" dir="2700000" algn="tl">
                    <a:srgbClr val="000000">
                      <a:alpha val="43137"/>
                    </a:srgbClr>
                  </a:outerShdw>
                </a:effectLst>
                <a:latin typeface="Comic Sans MS" pitchFamily="66" charset="0"/>
              </a:rPr>
              <a:t>L’esperimento ARGO: una sfida</a:t>
            </a:r>
          </a:p>
          <a:p>
            <a:pPr algn="ctr"/>
            <a:r>
              <a:rPr lang="it-IT" sz="3200" b="1" dirty="0" smtClean="0">
                <a:solidFill>
                  <a:srgbClr val="FF0000"/>
                </a:solidFill>
                <a:effectLst>
                  <a:outerShdw blurRad="38100" dist="38100" dir="2700000" algn="tl">
                    <a:srgbClr val="000000">
                      <a:alpha val="43137"/>
                    </a:srgbClr>
                  </a:outerShdw>
                </a:effectLst>
                <a:latin typeface="Comic Sans MS" pitchFamily="66" charset="0"/>
              </a:rPr>
              <a:t>Tecnica e scientifica</a:t>
            </a:r>
            <a:endParaRPr lang="en-US" sz="32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3" name="Immagine 2" descr="ARGO.gif"/>
          <p:cNvPicPr>
            <a:picLocks noChangeAspect="1"/>
          </p:cNvPicPr>
          <p:nvPr/>
        </p:nvPicPr>
        <p:blipFill>
          <a:blip r:embed="rId2" cstate="print"/>
          <a:stretch>
            <a:fillRect/>
          </a:stretch>
        </p:blipFill>
        <p:spPr>
          <a:xfrm>
            <a:off x="539552" y="1196752"/>
            <a:ext cx="7254111" cy="3350764"/>
          </a:xfrm>
          <a:prstGeom prst="rect">
            <a:avLst/>
          </a:prstGeom>
        </p:spPr>
      </p:pic>
      <p:sp>
        <p:nvSpPr>
          <p:cNvPr id="4" name="Rettangolo 3"/>
          <p:cNvSpPr/>
          <p:nvPr/>
        </p:nvSpPr>
        <p:spPr>
          <a:xfrm>
            <a:off x="395536" y="4566027"/>
            <a:ext cx="8136904" cy="2031325"/>
          </a:xfrm>
          <a:prstGeom prst="rect">
            <a:avLst/>
          </a:prstGeom>
        </p:spPr>
        <p:txBody>
          <a:bodyPr wrap="square">
            <a:spAutoFit/>
          </a:bodyPr>
          <a:lstStyle/>
          <a:p>
            <a:r>
              <a:rPr lang="en-US" dirty="0" smtClean="0"/>
              <a:t>Argo floats drift at a fixed pressure (usually around 1,000 </a:t>
            </a:r>
            <a:r>
              <a:rPr lang="en-US" dirty="0" err="1" smtClean="0"/>
              <a:t>metres</a:t>
            </a:r>
            <a:r>
              <a:rPr lang="en-US" dirty="0" smtClean="0"/>
              <a:t> depth) for 10 days. After this period, within the relatively short time of around two hours, the floats move to a profiling pressure (usually 2,000 </a:t>
            </a:r>
            <a:r>
              <a:rPr lang="en-US" dirty="0" err="1" smtClean="0"/>
              <a:t>metres</a:t>
            </a:r>
            <a:r>
              <a:rPr lang="en-US" dirty="0" smtClean="0"/>
              <a:t> deep) then rise, collecting instantaneous profiles of pressure, temperature, and salinity data on their way to the surface. Once at the surface, the floats remain there for under a day, transmitting the data collected via a satellite link back to a ground station and allowing the satellite to determine their surface drift. The floats then sink again and repeat their mission</a:t>
            </a:r>
            <a:endParaRPr lang="en-US"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35</a:t>
            </a:fld>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B007B441-5312-499D-93C3-6E37886527FA}" type="slidenum">
              <a:rPr lang="it-IT" smtClean="0"/>
              <a:pPr/>
              <a:t>36</a:t>
            </a:fld>
            <a:endParaRPr lang="it-IT"/>
          </a:p>
        </p:txBody>
      </p:sp>
      <p:pic>
        <p:nvPicPr>
          <p:cNvPr id="2" name="arg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92199" y="808776"/>
            <a:ext cx="3903737" cy="2692232"/>
          </a:xfrm>
          <a:prstGeom prst="rect">
            <a:avLst/>
          </a:prstGeom>
          <a:noFill/>
          <a:ln w="9525">
            <a:noFill/>
            <a:miter lim="800000"/>
            <a:headEnd/>
            <a:tailEnd/>
          </a:ln>
        </p:spPr>
      </p:pic>
      <p:pic>
        <p:nvPicPr>
          <p:cNvPr id="4" name="Immagine 3" descr="levitus_2009_figure.jpg"/>
          <p:cNvPicPr>
            <a:picLocks noChangeAspect="1"/>
          </p:cNvPicPr>
          <p:nvPr/>
        </p:nvPicPr>
        <p:blipFill>
          <a:blip r:embed="rId4" cstate="print"/>
          <a:stretch>
            <a:fillRect/>
          </a:stretch>
        </p:blipFill>
        <p:spPr>
          <a:xfrm>
            <a:off x="3635896" y="516580"/>
            <a:ext cx="5400600" cy="4424588"/>
          </a:xfrm>
          <a:prstGeom prst="rect">
            <a:avLst/>
          </a:prstGeom>
        </p:spPr>
      </p:pic>
      <p:sp>
        <p:nvSpPr>
          <p:cNvPr id="9" name="CasellaDiTesto 8"/>
          <p:cNvSpPr txBox="1"/>
          <p:nvPr/>
        </p:nvSpPr>
        <p:spPr>
          <a:xfrm>
            <a:off x="1187624" y="3429000"/>
            <a:ext cx="1697901" cy="369332"/>
          </a:xfrm>
          <a:prstGeom prst="rect">
            <a:avLst/>
          </a:prstGeom>
          <a:noFill/>
        </p:spPr>
        <p:txBody>
          <a:bodyPr wrap="none" rtlCol="0">
            <a:spAutoFit/>
          </a:bodyPr>
          <a:lstStyle/>
          <a:p>
            <a:r>
              <a:rPr lang="it-IT" dirty="0" smtClean="0"/>
              <a:t>IPCC AR4 (2007)</a:t>
            </a:r>
            <a:endParaRPr lang="en-US" dirty="0"/>
          </a:p>
        </p:txBody>
      </p:sp>
      <p:sp>
        <p:nvSpPr>
          <p:cNvPr id="3" name="CasellaDiTesto 2"/>
          <p:cNvSpPr txBox="1"/>
          <p:nvPr/>
        </p:nvSpPr>
        <p:spPr>
          <a:xfrm>
            <a:off x="539552" y="15007"/>
            <a:ext cx="7590539" cy="461665"/>
          </a:xfrm>
          <a:prstGeom prst="rect">
            <a:avLst/>
          </a:prstGeom>
          <a:solidFill>
            <a:srgbClr val="FFFF00"/>
          </a:solidFill>
        </p:spPr>
        <p:txBody>
          <a:bodyPr wrap="none" rtlCol="0">
            <a:spAutoFit/>
          </a:bodyPr>
          <a:lstStyle/>
          <a:p>
            <a:r>
              <a:rPr lang="it-IT" sz="2400" dirty="0" smtClean="0">
                <a:latin typeface="Comic Sans MS" pitchFamily="66" charset="0"/>
              </a:rPr>
              <a:t>Calore assorbito dall’oceano. Misure di ARGO (2011)</a:t>
            </a:r>
            <a:endParaRPr lang="en-US" sz="2400" dirty="0">
              <a:latin typeface="Comic Sans MS" pitchFamily="66" charset="0"/>
            </a:endParaRPr>
          </a:p>
        </p:txBody>
      </p:sp>
      <p:sp>
        <p:nvSpPr>
          <p:cNvPr id="12" name="CasellaDiTesto 11"/>
          <p:cNvSpPr txBox="1"/>
          <p:nvPr/>
        </p:nvSpPr>
        <p:spPr>
          <a:xfrm>
            <a:off x="827584" y="1043444"/>
            <a:ext cx="1542410" cy="369332"/>
          </a:xfrm>
          <a:prstGeom prst="rect">
            <a:avLst/>
          </a:prstGeom>
          <a:noFill/>
        </p:spPr>
        <p:txBody>
          <a:bodyPr wrap="none" rtlCol="0">
            <a:spAutoFit/>
          </a:bodyPr>
          <a:lstStyle/>
          <a:p>
            <a:r>
              <a:rPr lang="it-IT" dirty="0" err="1" smtClean="0"/>
              <a:t>Bands</a:t>
            </a:r>
            <a:r>
              <a:rPr lang="it-IT" dirty="0" smtClean="0"/>
              <a:t>: 90% </a:t>
            </a:r>
            <a:r>
              <a:rPr lang="it-IT" dirty="0" err="1" smtClean="0"/>
              <a:t>CL</a:t>
            </a:r>
            <a:endParaRPr lang="en-US" dirty="0"/>
          </a:p>
        </p:txBody>
      </p:sp>
      <p:sp>
        <p:nvSpPr>
          <p:cNvPr id="10" name="Segnaposto numero diapositiva 9"/>
          <p:cNvSpPr>
            <a:spLocks noGrp="1"/>
          </p:cNvSpPr>
          <p:nvPr>
            <p:ph type="sldNum" sz="quarter" idx="12"/>
          </p:nvPr>
        </p:nvSpPr>
        <p:spPr/>
        <p:txBody>
          <a:bodyPr/>
          <a:lstStyle/>
          <a:p>
            <a:fld id="{B007B441-5312-499D-93C3-6E37886527FA}" type="slidenum">
              <a:rPr lang="it-IT" smtClean="0"/>
              <a:pPr/>
              <a:t>37</a:t>
            </a:fld>
            <a:endParaRPr lang="it-IT"/>
          </a:p>
        </p:txBody>
      </p:sp>
      <p:sp>
        <p:nvSpPr>
          <p:cNvPr id="2" name="Rettangolo 1"/>
          <p:cNvSpPr/>
          <p:nvPr/>
        </p:nvSpPr>
        <p:spPr>
          <a:xfrm>
            <a:off x="179512" y="4710856"/>
            <a:ext cx="8280920" cy="2031325"/>
          </a:xfrm>
          <a:prstGeom prst="rect">
            <a:avLst/>
          </a:prstGeom>
          <a:solidFill>
            <a:schemeClr val="bg1"/>
          </a:solidFill>
        </p:spPr>
        <p:txBody>
          <a:bodyPr wrap="square">
            <a:spAutoFit/>
          </a:bodyPr>
          <a:lstStyle/>
          <a:p>
            <a:r>
              <a:rPr lang="en-US" i="1" dirty="0" err="1" smtClean="0"/>
              <a:t>Domingues</a:t>
            </a:r>
            <a:r>
              <a:rPr lang="en-US" i="1" dirty="0" smtClean="0"/>
              <a:t> et al</a:t>
            </a:r>
            <a:r>
              <a:rPr lang="en-US" dirty="0" smtClean="0"/>
              <a:t> (2008) and </a:t>
            </a:r>
            <a:r>
              <a:rPr lang="en-US" i="1" dirty="0" err="1" smtClean="0"/>
              <a:t>Levitus</a:t>
            </a:r>
            <a:r>
              <a:rPr lang="en-US" i="1" dirty="0" smtClean="0"/>
              <a:t> et al</a:t>
            </a:r>
            <a:r>
              <a:rPr lang="en-US" dirty="0" smtClean="0"/>
              <a:t> (2009) have recently estimated the multi-decadal upper ocean heat content using best-known corrections to systematic errors in the fall rate of expendable bathythermographs (</a:t>
            </a:r>
            <a:r>
              <a:rPr lang="en-US" i="1" dirty="0" err="1" smtClean="0"/>
              <a:t>Wijffels</a:t>
            </a:r>
            <a:r>
              <a:rPr lang="en-US" i="1" dirty="0" smtClean="0"/>
              <a:t> et al, 2008</a:t>
            </a:r>
            <a:r>
              <a:rPr lang="en-US" dirty="0" smtClean="0"/>
              <a:t>). For the upper 700m, the increase in heat content was 16 x 10</a:t>
            </a:r>
            <a:r>
              <a:rPr lang="en-US" baseline="30000" dirty="0" smtClean="0"/>
              <a:t>22</a:t>
            </a:r>
            <a:r>
              <a:rPr lang="en-US" dirty="0" smtClean="0"/>
              <a:t> J since 1961. This is consistent with the comparison by </a:t>
            </a:r>
            <a:r>
              <a:rPr lang="en-US" i="1" dirty="0" err="1" smtClean="0"/>
              <a:t>Roemmich</a:t>
            </a:r>
            <a:r>
              <a:rPr lang="en-US" i="1" dirty="0" smtClean="0"/>
              <a:t> and Gilson</a:t>
            </a:r>
            <a:r>
              <a:rPr lang="en-US" dirty="0" smtClean="0"/>
              <a:t> (2009) of Argo data with the global temperature time-series of </a:t>
            </a:r>
            <a:r>
              <a:rPr lang="en-US" i="1" dirty="0" err="1" smtClean="0"/>
              <a:t>Levitus</a:t>
            </a:r>
            <a:r>
              <a:rPr lang="en-US" i="1" dirty="0" smtClean="0"/>
              <a:t> et al</a:t>
            </a:r>
            <a:r>
              <a:rPr lang="en-US" dirty="0" smtClean="0"/>
              <a:t> (2005), finding a warming of the 0 - 2000 m ocean by 0.06°C since the (pre-XBT) early 1960's.</a:t>
            </a:r>
            <a:endParaRPr lang="en-US" dirty="0"/>
          </a:p>
        </p:txBody>
      </p:sp>
      <p:cxnSp>
        <p:nvCxnSpPr>
          <p:cNvPr id="7" name="Connettore 2 6"/>
          <p:cNvCxnSpPr/>
          <p:nvPr/>
        </p:nvCxnSpPr>
        <p:spPr>
          <a:xfrm>
            <a:off x="3923928" y="4653136"/>
            <a:ext cx="360040" cy="9361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35696" y="3861048"/>
            <a:ext cx="3214726" cy="646331"/>
          </a:xfrm>
          <a:prstGeom prst="rect">
            <a:avLst/>
          </a:prstGeom>
          <a:solidFill>
            <a:srgbClr val="FFFF00"/>
          </a:solidFill>
        </p:spPr>
        <p:txBody>
          <a:bodyPr wrap="none" rtlCol="0">
            <a:spAutoFit/>
          </a:bodyPr>
          <a:lstStyle/>
          <a:p>
            <a:r>
              <a:rPr lang="it-IT" b="1" dirty="0" smtClean="0">
                <a:effectLst>
                  <a:outerShdw blurRad="38100" dist="38100" dir="2700000" algn="tl">
                    <a:srgbClr val="000000">
                      <a:alpha val="43137"/>
                    </a:srgbClr>
                  </a:outerShdw>
                </a:effectLst>
              </a:rPr>
              <a:t>16 volte il consumo energetico</a:t>
            </a:r>
          </a:p>
          <a:p>
            <a:r>
              <a:rPr lang="it-IT" b="1" dirty="0">
                <a:effectLst>
                  <a:outerShdw blurRad="38100" dist="38100" dir="2700000" algn="tl">
                    <a:srgbClr val="000000">
                      <a:alpha val="43137"/>
                    </a:srgbClr>
                  </a:outerShdw>
                </a:effectLst>
              </a:rPr>
              <a:t>d</a:t>
            </a:r>
            <a:r>
              <a:rPr lang="it-IT" b="1" dirty="0" smtClean="0">
                <a:effectLst>
                  <a:outerShdw blurRad="38100" dist="38100" dir="2700000" algn="tl">
                    <a:srgbClr val="000000">
                      <a:alpha val="43137"/>
                    </a:srgbClr>
                  </a:outerShdw>
                </a:effectLst>
              </a:rPr>
              <a:t>ell’umanità in un anno</a:t>
            </a:r>
            <a:endParaRPr lang="en-US" b="1" dirty="0">
              <a:effectLst>
                <a:outerShdw blurRad="38100" dist="38100" dir="2700000" algn="tl">
                  <a:srgbClr val="000000">
                    <a:alpha val="43137"/>
                  </a:srgbClr>
                </a:outerShdw>
              </a:effectLst>
            </a:endParaRPr>
          </a:p>
        </p:txBody>
      </p:sp>
      <p:sp>
        <p:nvSpPr>
          <p:cNvPr id="8" name="Rettangolo 7"/>
          <p:cNvSpPr/>
          <p:nvPr/>
        </p:nvSpPr>
        <p:spPr>
          <a:xfrm>
            <a:off x="179512" y="6381328"/>
            <a:ext cx="475252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Bottom)">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38</a:t>
            </a:fld>
            <a:endParaRPr lang="it-IT"/>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487635"/>
            <a:ext cx="7953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339752" y="44624"/>
            <a:ext cx="1775038" cy="369332"/>
          </a:xfrm>
          <a:prstGeom prst="rect">
            <a:avLst/>
          </a:prstGeom>
          <a:solidFill>
            <a:srgbClr val="FFFF00"/>
          </a:solidFill>
        </p:spPr>
        <p:txBody>
          <a:bodyPr wrap="none" rtlCol="0">
            <a:spAutoFit/>
          </a:bodyPr>
          <a:lstStyle/>
          <a:p>
            <a:r>
              <a:rPr lang="it-IT" dirty="0" smtClean="0"/>
              <a:t>IPCC report 2014</a:t>
            </a:r>
            <a:endParaRPr lang="it-IT" dirty="0"/>
          </a:p>
        </p:txBody>
      </p:sp>
    </p:spTree>
    <p:extLst>
      <p:ext uri="{BB962C8B-B14F-4D97-AF65-F5344CB8AC3E}">
        <p14:creationId xmlns:p14="http://schemas.microsoft.com/office/powerpoint/2010/main" val="36713368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cstate="print"/>
          <a:srcRect/>
          <a:stretch>
            <a:fillRect/>
          </a:stretch>
        </p:blipFill>
        <p:spPr bwMode="auto">
          <a:xfrm>
            <a:off x="1187624" y="109257"/>
            <a:ext cx="6768752" cy="6639487"/>
          </a:xfrm>
          <a:prstGeom prst="rect">
            <a:avLst/>
          </a:prstGeom>
          <a:noFill/>
          <a:ln w="9525">
            <a:noFill/>
            <a:miter lim="800000"/>
            <a:headEnd/>
            <a:tailEnd/>
          </a:ln>
        </p:spPr>
      </p:pic>
      <p:sp>
        <p:nvSpPr>
          <p:cNvPr id="3" name="CasellaDiTesto 2"/>
          <p:cNvSpPr txBox="1"/>
          <p:nvPr/>
        </p:nvSpPr>
        <p:spPr>
          <a:xfrm>
            <a:off x="6948264" y="2996952"/>
            <a:ext cx="1972015" cy="1077218"/>
          </a:xfrm>
          <a:prstGeom prst="rect">
            <a:avLst/>
          </a:prstGeom>
          <a:solidFill>
            <a:srgbClr val="FFFF00"/>
          </a:solidFill>
        </p:spPr>
        <p:txBody>
          <a:bodyPr wrap="none" rtlCol="0">
            <a:spAutoFit/>
          </a:bodyPr>
          <a:lstStyle/>
          <a:p>
            <a:r>
              <a:rPr lang="it-IT" sz="3200" dirty="0" smtClean="0"/>
              <a:t>Bande blu:</a:t>
            </a:r>
          </a:p>
          <a:p>
            <a:r>
              <a:rPr lang="it-IT" sz="3200" dirty="0" smtClean="0"/>
              <a:t>90% </a:t>
            </a:r>
            <a:r>
              <a:rPr lang="it-IT" sz="3200" dirty="0" err="1" smtClean="0"/>
              <a:t>CL</a:t>
            </a:r>
            <a:endParaRPr lang="en-US" sz="3200" dirty="0"/>
          </a:p>
        </p:txBody>
      </p:sp>
      <p:sp>
        <p:nvSpPr>
          <p:cNvPr id="4" name="CasellaDiTesto 3"/>
          <p:cNvSpPr txBox="1"/>
          <p:nvPr/>
        </p:nvSpPr>
        <p:spPr>
          <a:xfrm>
            <a:off x="323528" y="980728"/>
            <a:ext cx="1369606" cy="1015663"/>
          </a:xfrm>
          <a:prstGeom prst="rect">
            <a:avLst/>
          </a:prstGeom>
          <a:solidFill>
            <a:srgbClr val="FFFF00"/>
          </a:solidFill>
        </p:spPr>
        <p:txBody>
          <a:bodyPr wrap="none" rtlCol="0">
            <a:spAutoFit/>
          </a:bodyPr>
          <a:lstStyle/>
          <a:p>
            <a:r>
              <a:rPr lang="it-IT" sz="2000" dirty="0" smtClean="0"/>
              <a:t>IPCC</a:t>
            </a:r>
          </a:p>
          <a:p>
            <a:r>
              <a:rPr lang="it-IT" sz="2000" dirty="0" smtClean="0"/>
              <a:t>AR4 Report</a:t>
            </a:r>
          </a:p>
          <a:p>
            <a:r>
              <a:rPr lang="it-IT" sz="2000" dirty="0" smtClean="0"/>
              <a:t>(2007)</a:t>
            </a:r>
            <a:endParaRPr lang="en-US" sz="2000"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39</a:t>
            </a:fld>
            <a:endParaRPr lang="it-IT"/>
          </a:p>
        </p:txBody>
      </p:sp>
    </p:spTree>
    <p:extLst>
      <p:ext uri="{BB962C8B-B14F-4D97-AF65-F5344CB8AC3E}">
        <p14:creationId xmlns:p14="http://schemas.microsoft.com/office/powerpoint/2010/main" val="1034378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720080"/>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Istituti internazionali</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5" name="Rettangolo 4"/>
          <p:cNvSpPr/>
          <p:nvPr/>
        </p:nvSpPr>
        <p:spPr>
          <a:xfrm>
            <a:off x="395536" y="764704"/>
            <a:ext cx="8424936" cy="2616101"/>
          </a:xfrm>
          <a:prstGeom prst="rect">
            <a:avLst/>
          </a:prstGeom>
        </p:spPr>
        <p:txBody>
          <a:bodyPr wrap="square">
            <a:spAutoFit/>
          </a:bodyPr>
          <a:lstStyle/>
          <a:p>
            <a:r>
              <a:rPr lang="en-US" dirty="0" smtClean="0"/>
              <a:t>The </a:t>
            </a:r>
            <a:r>
              <a:rPr lang="en-US" sz="2000" b="1" dirty="0" smtClean="0">
                <a:solidFill>
                  <a:srgbClr val="FF0000"/>
                </a:solidFill>
                <a:effectLst>
                  <a:outerShdw blurRad="38100" dist="38100" dir="2700000" algn="tl">
                    <a:srgbClr val="000000">
                      <a:alpha val="43137"/>
                    </a:srgbClr>
                  </a:outerShdw>
                </a:effectLst>
              </a:rPr>
              <a:t>Intergovernmental Panel on Climate Change (IPCC) </a:t>
            </a:r>
            <a:r>
              <a:rPr lang="en-US" dirty="0" smtClean="0"/>
              <a:t>is the leading international body for the assessment of climate change. It was established by the </a:t>
            </a:r>
            <a:r>
              <a:rPr lang="en-US" dirty="0" smtClean="0">
                <a:hlinkClick r:id="rId2" action="ppaction://hlinkfile"/>
              </a:rPr>
              <a:t>United Nations Environment </a:t>
            </a:r>
            <a:r>
              <a:rPr lang="en-US" dirty="0" err="1" smtClean="0">
                <a:hlinkClick r:id="rId2" action="ppaction://hlinkfile"/>
              </a:rPr>
              <a:t>Programme</a:t>
            </a:r>
            <a:r>
              <a:rPr lang="en-US" dirty="0" smtClean="0">
                <a:hlinkClick r:id="rId2" action="ppaction://hlinkfile"/>
              </a:rPr>
              <a:t> (UNEP)</a:t>
            </a:r>
            <a:r>
              <a:rPr lang="en-US" dirty="0" smtClean="0"/>
              <a:t> and the </a:t>
            </a:r>
            <a:r>
              <a:rPr lang="en-US" dirty="0" smtClean="0">
                <a:hlinkClick r:id="rId3" action="ppaction://hlinkfile"/>
              </a:rPr>
              <a:t>World Meteorological Organization (WMO)</a:t>
            </a:r>
            <a:r>
              <a:rPr lang="en-US" dirty="0" smtClean="0"/>
              <a:t> to provide the world with a clear scientific view on the current state of knowledge in climate change and its potential environmental and socio-economic impacts. The UN General Assembly </a:t>
            </a:r>
            <a:r>
              <a:rPr lang="en-US" dirty="0" smtClean="0">
                <a:hlinkClick r:id="rId4" action="ppaction://hlinkfile"/>
              </a:rPr>
              <a:t>endorsed the action by WMO and UNEP in jointly establishing the IPCC</a:t>
            </a:r>
            <a:r>
              <a:rPr lang="en-US" dirty="0" smtClean="0"/>
              <a:t>. </a:t>
            </a:r>
          </a:p>
          <a:p>
            <a:endParaRPr lang="it-IT" dirty="0" smtClean="0"/>
          </a:p>
          <a:p>
            <a:endParaRPr lang="en-US" dirty="0"/>
          </a:p>
        </p:txBody>
      </p:sp>
      <p:sp>
        <p:nvSpPr>
          <p:cNvPr id="6" name="Rettangolo 5"/>
          <p:cNvSpPr/>
          <p:nvPr/>
        </p:nvSpPr>
        <p:spPr>
          <a:xfrm>
            <a:off x="395536" y="3105835"/>
            <a:ext cx="8064896" cy="400110"/>
          </a:xfrm>
          <a:prstGeom prst="rect">
            <a:avLst/>
          </a:prstGeom>
        </p:spPr>
        <p:txBody>
          <a:bodyPr wrap="square">
            <a:spAutoFit/>
          </a:bodyPr>
          <a:lstStyle/>
          <a:p>
            <a:r>
              <a:rPr lang="en-US" sz="2000" b="1" dirty="0" smtClean="0">
                <a:solidFill>
                  <a:srgbClr val="FF0000"/>
                </a:solidFill>
                <a:effectLst>
                  <a:outerShdw blurRad="38100" dist="38100" dir="2700000" algn="tl">
                    <a:srgbClr val="000000">
                      <a:alpha val="43137"/>
                    </a:srgbClr>
                  </a:outerShdw>
                </a:effectLst>
                <a:latin typeface="Comic Sans MS" pitchFamily="66" charset="0"/>
              </a:rPr>
              <a:t>National Oceanic and Atmospheric Administration  (NOAA)</a:t>
            </a:r>
            <a:endParaRPr lang="en-US" sz="2000" b="1" dirty="0">
              <a:solidFill>
                <a:srgbClr val="FF0000"/>
              </a:solidFill>
              <a:effectLst>
                <a:outerShdw blurRad="38100" dist="38100" dir="2700000" algn="tl">
                  <a:srgbClr val="000000">
                    <a:alpha val="43137"/>
                  </a:srgbClr>
                </a:outerShdw>
              </a:effectLst>
            </a:endParaRPr>
          </a:p>
        </p:txBody>
      </p:sp>
      <p:sp>
        <p:nvSpPr>
          <p:cNvPr id="7" name="Rettangolo 6"/>
          <p:cNvSpPr/>
          <p:nvPr/>
        </p:nvSpPr>
        <p:spPr>
          <a:xfrm>
            <a:off x="323528" y="3933056"/>
            <a:ext cx="8568952" cy="2062103"/>
          </a:xfrm>
          <a:prstGeom prst="rect">
            <a:avLst/>
          </a:prstGeom>
        </p:spPr>
        <p:txBody>
          <a:bodyPr wrap="square">
            <a:spAutoFit/>
          </a:bodyPr>
          <a:lstStyle/>
          <a:p>
            <a:r>
              <a:rPr lang="en-US" dirty="0" smtClean="0"/>
              <a:t>Understanding of natural and human-induced changes on the global environment is the main objective of </a:t>
            </a:r>
            <a:r>
              <a:rPr lang="en-US" sz="2000" b="1" dirty="0" smtClean="0">
                <a:solidFill>
                  <a:srgbClr val="FF0000"/>
                </a:solidFill>
                <a:effectLst>
                  <a:outerShdw blurRad="38100" dist="38100" dir="2700000" algn="tl">
                    <a:srgbClr val="000000">
                      <a:alpha val="43137"/>
                    </a:srgbClr>
                  </a:outerShdw>
                </a:effectLst>
              </a:rPr>
              <a:t>NASA's Earth Science Enterprise.</a:t>
            </a:r>
            <a:r>
              <a:rPr lang="en-US" sz="2000" b="1" dirty="0" smtClean="0"/>
              <a:t> </a:t>
            </a:r>
            <a:r>
              <a:rPr lang="en-US" dirty="0" smtClean="0"/>
              <a:t>NASA currently has more than a dozen Earth science spacecraft/instruments in orbit studying all aspects of the Earth system (oceans, land, atmosphere, biosphere, </a:t>
            </a:r>
            <a:r>
              <a:rPr lang="en-US" dirty="0" err="1" smtClean="0"/>
              <a:t>cyrosphere</a:t>
            </a:r>
            <a:r>
              <a:rPr lang="en-US" dirty="0" smtClean="0"/>
              <a:t>), with several more planned for launch in the next few years.</a:t>
            </a:r>
            <a:r>
              <a:rPr lang="en-US" baseline="30000" dirty="0" smtClean="0">
                <a:hlinkClick r:id=""/>
              </a:rPr>
              <a:t>[82]</a:t>
            </a:r>
            <a:endParaRPr lang="en-US" dirty="0" smtClean="0"/>
          </a:p>
          <a:p>
            <a:r>
              <a:rPr lang="en-US" dirty="0" smtClean="0"/>
              <a:t>For years it has been cooperating with major environment related agencies and creating united projects to achieve their goal. Past Enterprise’s programs include:</a:t>
            </a:r>
            <a:r>
              <a:rPr lang="en-US" baseline="30000" dirty="0" smtClean="0">
                <a:hlinkClick r:id="" action="ppaction://hlinkfile"/>
              </a:rPr>
              <a:t>[83]</a:t>
            </a:r>
            <a:endParaRPr lang="en-US" dirty="0"/>
          </a:p>
        </p:txBody>
      </p:sp>
      <p:sp>
        <p:nvSpPr>
          <p:cNvPr id="8" name="Segnaposto numero diapositiva 7"/>
          <p:cNvSpPr>
            <a:spLocks noGrp="1"/>
          </p:cNvSpPr>
          <p:nvPr>
            <p:ph type="sldNum" sz="quarter" idx="12"/>
          </p:nvPr>
        </p:nvSpPr>
        <p:spPr/>
        <p:txBody>
          <a:bodyPr/>
          <a:lstStyle/>
          <a:p>
            <a:fld id="{B007B441-5312-499D-93C3-6E37886527FA}" type="slidenum">
              <a:rPr lang="it-IT" smtClean="0"/>
              <a:pPr/>
              <a:t>4</a:t>
            </a:fld>
            <a:endParaRPr lang="it-IT"/>
          </a:p>
        </p:txBody>
      </p:sp>
    </p:spTree>
    <p:extLst>
      <p:ext uri="{BB962C8B-B14F-4D97-AF65-F5344CB8AC3E}">
        <p14:creationId xmlns:p14="http://schemas.microsoft.com/office/powerpoint/2010/main" val="13883293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46365"/>
            <a:ext cx="2526654" cy="646331"/>
          </a:xfrm>
          <a:prstGeom prst="rect">
            <a:avLst/>
          </a:prstGeom>
          <a:noFill/>
        </p:spPr>
        <p:txBody>
          <a:bodyPr wrap="none" rtlCol="0">
            <a:spAutoFit/>
          </a:bodyPr>
          <a:lstStyle/>
          <a:p>
            <a:r>
              <a:rPr lang="it-IT" sz="3600" b="1" dirty="0" smtClean="0">
                <a:solidFill>
                  <a:srgbClr val="FF0000"/>
                </a:solidFill>
                <a:effectLst>
                  <a:outerShdw blurRad="38100" dist="38100" dir="2700000" algn="tl">
                    <a:srgbClr val="000000">
                      <a:alpha val="43137"/>
                    </a:srgbClr>
                  </a:outerShdw>
                </a:effectLst>
                <a:latin typeface="Comic Sans MS" pitchFamily="66" charset="0"/>
              </a:rPr>
              <a:t>Conclusioni</a:t>
            </a:r>
            <a:endParaRPr lang="en-US" sz="36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101140" y="692696"/>
            <a:ext cx="9042860" cy="6678751"/>
          </a:xfrm>
          <a:prstGeom prst="rect">
            <a:avLst/>
          </a:prstGeom>
          <a:noFill/>
        </p:spPr>
        <p:txBody>
          <a:bodyPr wrap="square" rtlCol="0">
            <a:spAutoFit/>
          </a:bodyPr>
          <a:lstStyle/>
          <a:p>
            <a:pPr>
              <a:buFont typeface="Arial" pitchFamily="34" charset="0"/>
              <a:buChar char="•"/>
            </a:pPr>
            <a:r>
              <a:rPr lang="it-IT" sz="2000" dirty="0" smtClean="0">
                <a:latin typeface="Comic Sans MS" pitchFamily="66" charset="0"/>
              </a:rPr>
              <a:t> </a:t>
            </a:r>
            <a:r>
              <a:rPr lang="it-IT" sz="2400" b="1" dirty="0" smtClean="0">
                <a:solidFill>
                  <a:schemeClr val="tx2">
                    <a:lumMod val="75000"/>
                  </a:schemeClr>
                </a:solidFill>
                <a:effectLst>
                  <a:outerShdw blurRad="38100" dist="38100" dir="2700000" algn="tl">
                    <a:srgbClr val="000000">
                      <a:alpha val="43137"/>
                    </a:srgbClr>
                  </a:outerShdw>
                </a:effectLst>
                <a:latin typeface="Comic Sans MS" pitchFamily="66" charset="0"/>
              </a:rPr>
              <a:t>La Terra è un sistema instabile e molti aspetti del clima rimangono sconosciuti</a:t>
            </a:r>
          </a:p>
          <a:p>
            <a:pPr>
              <a:buFont typeface="Arial" pitchFamily="34" charset="0"/>
              <a:buChar char="•"/>
            </a:pPr>
            <a:r>
              <a:rPr lang="it-IT" sz="2400" b="1" dirty="0" smtClean="0">
                <a:solidFill>
                  <a:schemeClr val="tx2">
                    <a:lumMod val="75000"/>
                  </a:schemeClr>
                </a:solidFill>
                <a:effectLst>
                  <a:outerShdw blurRad="38100" dist="38100" dir="2700000" algn="tl">
                    <a:srgbClr val="000000">
                      <a:alpha val="43137"/>
                    </a:srgbClr>
                  </a:outerShdw>
                </a:effectLst>
                <a:latin typeface="Comic Sans MS" pitchFamily="66" charset="0"/>
              </a:rPr>
              <a:t> i modelli vanno continuamente sottoposti a verifica sperimentale (falsificazione)</a:t>
            </a:r>
          </a:p>
          <a:p>
            <a:endParaRPr lang="it-IT" sz="2000" dirty="0" smtClean="0">
              <a:latin typeface="Comic Sans MS" pitchFamily="66" charset="0"/>
            </a:endParaRPr>
          </a:p>
          <a:p>
            <a:pPr>
              <a:buFont typeface="Arial" pitchFamily="34" charset="0"/>
              <a:buChar char="•"/>
            </a:pPr>
            <a:r>
              <a:rPr lang="it-IT" sz="2000" dirty="0" smtClean="0">
                <a:latin typeface="Comic Sans MS" pitchFamily="66" charset="0"/>
              </a:rPr>
              <a:t> </a:t>
            </a:r>
            <a:r>
              <a:rPr lang="it-IT" sz="2400" dirty="0" smtClean="0">
                <a:effectLst>
                  <a:outerShdw blurRad="38100" dist="38100" dir="2700000" algn="tl">
                    <a:srgbClr val="000000">
                      <a:alpha val="43137"/>
                    </a:srgbClr>
                  </a:outerShdw>
                </a:effectLst>
                <a:latin typeface="Comic Sans MS" pitchFamily="66" charset="0"/>
              </a:rPr>
              <a:t>Cosa ci dicono le  misure</a:t>
            </a:r>
            <a:r>
              <a:rPr lang="it-IT" sz="2400" dirty="0" smtClean="0">
                <a:solidFill>
                  <a:srgbClr val="FF0000"/>
                </a:solidFill>
                <a:effectLst>
                  <a:outerShdw blurRad="38100" dist="38100" dir="2700000" algn="tl">
                    <a:srgbClr val="000000">
                      <a:alpha val="43137"/>
                    </a:srgbClr>
                  </a:outerShdw>
                </a:effectLst>
                <a:latin typeface="Comic Sans MS" pitchFamily="66" charset="0"/>
              </a:rPr>
              <a:t>:</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 crescita della temperatura atmosferica: </a:t>
            </a:r>
          </a:p>
          <a:p>
            <a:r>
              <a:rPr lang="it-IT" sz="2400" dirty="0">
                <a:solidFill>
                  <a:srgbClr val="FF0000"/>
                </a:solidFill>
                <a:effectLst>
                  <a:outerShdw blurRad="38100" dist="38100" dir="2700000" algn="tl">
                    <a:srgbClr val="000000">
                      <a:alpha val="43137"/>
                    </a:srgbClr>
                  </a:outerShdw>
                </a:effectLst>
                <a:latin typeface="Comic Sans MS" pitchFamily="66" charset="0"/>
              </a:rPr>
              <a:t> </a:t>
            </a:r>
            <a:r>
              <a:rPr lang="it-IT" sz="2400" dirty="0" smtClean="0">
                <a:solidFill>
                  <a:srgbClr val="FF0000"/>
                </a:solidFill>
                <a:effectLst>
                  <a:outerShdw blurRad="38100" dist="38100" dir="2700000" algn="tl">
                    <a:srgbClr val="000000">
                      <a:alpha val="43137"/>
                    </a:srgbClr>
                  </a:outerShdw>
                </a:effectLst>
                <a:latin typeface="Comic Sans MS" pitchFamily="66" charset="0"/>
              </a:rPr>
              <a:t>           [0.56,0.92]  </a:t>
            </a:r>
            <a:r>
              <a:rPr lang="it-IT" sz="2400" baseline="30000" dirty="0" err="1" smtClean="0">
                <a:solidFill>
                  <a:srgbClr val="FF0000"/>
                </a:solidFill>
                <a:effectLst>
                  <a:outerShdw blurRad="38100" dist="38100" dir="2700000" algn="tl">
                    <a:srgbClr val="000000">
                      <a:alpha val="43137"/>
                    </a:srgbClr>
                  </a:outerShdw>
                </a:effectLst>
                <a:latin typeface="Comic Sans MS" pitchFamily="66" charset="0"/>
              </a:rPr>
              <a:t>o</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C</a:t>
            </a:r>
            <a:r>
              <a:rPr lang="it-IT" sz="2400" dirty="0" smtClean="0">
                <a:solidFill>
                  <a:srgbClr val="FF0000"/>
                </a:solidFill>
                <a:effectLst>
                  <a:outerShdw blurRad="38100" dist="38100" dir="2700000" algn="tl">
                    <a:srgbClr val="000000">
                      <a:alpha val="43137"/>
                    </a:srgbClr>
                  </a:outerShdw>
                </a:effectLst>
                <a:latin typeface="Comic Sans MS" pitchFamily="66" charset="0"/>
              </a:rPr>
              <a:t>  95% CL 	   negli ultimi   100 anni</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 </a:t>
            </a:r>
            <a:r>
              <a:rPr lang="it-IT" sz="2400" b="1" dirty="0" smtClean="0">
                <a:solidFill>
                  <a:srgbClr val="6600FF"/>
                </a:solidFill>
                <a:effectLst>
                  <a:outerShdw blurRad="38100" dist="38100" dir="2700000" algn="tl">
                    <a:srgbClr val="000000">
                      <a:alpha val="43137"/>
                    </a:srgbClr>
                  </a:outerShdw>
                </a:effectLst>
                <a:latin typeface="Comic Sans MS" pitchFamily="66" charset="0"/>
              </a:rPr>
              <a:t>crescita della temperatura degli oceani:</a:t>
            </a:r>
          </a:p>
          <a:p>
            <a:r>
              <a:rPr lang="it-IT" sz="2400" b="1" dirty="0" smtClean="0">
                <a:solidFill>
                  <a:srgbClr val="6600FF"/>
                </a:solidFill>
                <a:effectLst>
                  <a:outerShdw blurRad="38100" dist="38100" dir="2700000" algn="tl">
                    <a:srgbClr val="000000">
                      <a:alpha val="43137"/>
                    </a:srgbClr>
                  </a:outerShdw>
                </a:effectLst>
                <a:latin typeface="Comic Sans MS" pitchFamily="66" charset="0"/>
              </a:rPr>
              <a:t>        0.060° ± 0.004 nel  1961-2008, pari a 16 10</a:t>
            </a:r>
            <a:r>
              <a:rPr lang="it-IT" sz="2400" b="1" baseline="30000" dirty="0" smtClean="0">
                <a:solidFill>
                  <a:srgbClr val="6600FF"/>
                </a:solidFill>
                <a:effectLst>
                  <a:outerShdw blurRad="38100" dist="38100" dir="2700000" algn="tl">
                    <a:srgbClr val="000000">
                      <a:alpha val="43137"/>
                    </a:srgbClr>
                  </a:outerShdw>
                </a:effectLst>
                <a:latin typeface="Comic Sans MS" pitchFamily="66" charset="0"/>
              </a:rPr>
              <a:t>22</a:t>
            </a:r>
            <a:r>
              <a:rPr lang="it-IT" sz="2400" b="1" dirty="0" smtClean="0">
                <a:solidFill>
                  <a:srgbClr val="6600FF"/>
                </a:solidFill>
                <a:effectLst>
                  <a:outerShdw blurRad="38100" dist="38100" dir="2700000" algn="tl">
                    <a:srgbClr val="000000">
                      <a:alpha val="43137"/>
                    </a:srgbClr>
                  </a:outerShdw>
                </a:effectLst>
                <a:latin typeface="Comic Sans MS" pitchFamily="66" charset="0"/>
              </a:rPr>
              <a:t> J</a:t>
            </a:r>
          </a:p>
          <a:p>
            <a:r>
              <a:rPr lang="it-IT" sz="2400" b="1" dirty="0" smtClean="0">
                <a:solidFill>
                  <a:srgbClr val="6600FF"/>
                </a:solidFill>
                <a:effectLst>
                  <a:outerShdw blurRad="38100" dist="38100" dir="2700000" algn="tl">
                    <a:srgbClr val="000000">
                      <a:alpha val="43137"/>
                    </a:srgbClr>
                  </a:outerShdw>
                </a:effectLst>
                <a:latin typeface="Comic Sans MS" pitchFamily="66" charset="0"/>
              </a:rPr>
              <a:t>	    (85%  del calore totale)</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 aumento del livello dei mari:</a:t>
            </a:r>
          </a:p>
          <a:p>
            <a:r>
              <a:rPr lang="it-IT" sz="2400" dirty="0">
                <a:solidFill>
                  <a:srgbClr val="FF0000"/>
                </a:solidFill>
                <a:effectLst>
                  <a:outerShdw blurRad="38100" dist="38100" dir="2700000" algn="tl">
                    <a:srgbClr val="000000">
                      <a:alpha val="43137"/>
                    </a:srgbClr>
                  </a:outerShdw>
                </a:effectLst>
                <a:latin typeface="Comic Sans MS" pitchFamily="66" charset="0"/>
              </a:rPr>
              <a:t> </a:t>
            </a:r>
            <a:r>
              <a:rPr lang="it-IT" sz="2400" dirty="0" smtClean="0">
                <a:solidFill>
                  <a:srgbClr val="FF0000"/>
                </a:solidFill>
                <a:effectLst>
                  <a:outerShdw blurRad="38100" dist="38100" dir="2700000" algn="tl">
                    <a:srgbClr val="000000">
                      <a:alpha val="43137"/>
                    </a:srgbClr>
                  </a:outerShdw>
                </a:effectLst>
                <a:latin typeface="Comic Sans MS" pitchFamily="66" charset="0"/>
              </a:rPr>
              <a:t>               of 1.8 ± 0.5 mm/y dal 1961 </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(3.1 ± 0.7 mm/y dal 1993)</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smtClean="0">
                <a:solidFill>
                  <a:srgbClr val="6600FF"/>
                </a:solidFill>
                <a:effectLst>
                  <a:outerShdw blurRad="38100" dist="38100" dir="2700000" algn="tl">
                    <a:srgbClr val="000000">
                      <a:alpha val="43137"/>
                    </a:srgbClr>
                  </a:outerShdw>
                </a:effectLst>
                <a:latin typeface="Comic Sans MS" pitchFamily="66" charset="0"/>
              </a:rPr>
              <a:t>- riduzione generale delle calotte di ghiaccio, 		specialmente al nord</a:t>
            </a:r>
          </a:p>
          <a:p>
            <a:endParaRPr lang="it-IT" sz="2400" b="1" dirty="0" smtClean="0">
              <a:solidFill>
                <a:srgbClr val="6600FF"/>
              </a:solidFill>
              <a:effectLst>
                <a:outerShdw blurRad="38100" dist="38100" dir="2700000" algn="tl">
                  <a:srgbClr val="000000">
                    <a:alpha val="43137"/>
                  </a:srgbClr>
                </a:outerShdw>
              </a:effectLst>
              <a:latin typeface="Comic Sans MS" pitchFamily="66" charset="0"/>
            </a:endParaRPr>
          </a:p>
          <a:p>
            <a:endParaRPr lang="en-US" sz="2400" dirty="0">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40</a:t>
            </a:fld>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41</a:t>
            </a:fld>
            <a:endParaRPr lang="it-IT"/>
          </a:p>
        </p:txBody>
      </p:sp>
      <p:pic>
        <p:nvPicPr>
          <p:cNvPr id="326658" name="Picture 2" descr="http://www.greenews.info/wp-content/uploads/2010/11/World-energy-related-CO2-emi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9" y="1700808"/>
            <a:ext cx="9020317"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26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 y="0"/>
            <a:ext cx="2344607"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2347423" y="44624"/>
            <a:ext cx="6761081" cy="1477328"/>
          </a:xfrm>
          <a:prstGeom prst="rect">
            <a:avLst/>
          </a:prstGeom>
          <a:solidFill>
            <a:srgbClr val="FFFFCC"/>
          </a:solidFill>
        </p:spPr>
        <p:txBody>
          <a:bodyPr wrap="square">
            <a:spAutoFit/>
          </a:bodyPr>
          <a:lstStyle/>
          <a:p>
            <a:r>
              <a:rPr lang="en-US" dirty="0"/>
              <a:t> </a:t>
            </a:r>
            <a:r>
              <a:rPr lang="en-US" b="1" dirty="0"/>
              <a:t>450 Scenario</a:t>
            </a:r>
            <a:r>
              <a:rPr lang="en-US" dirty="0"/>
              <a:t>: </a:t>
            </a:r>
            <a:r>
              <a:rPr lang="en-US" dirty="0" smtClean="0"/>
              <a:t>scenario </a:t>
            </a:r>
            <a:r>
              <a:rPr lang="en-US" dirty="0" err="1" smtClean="0"/>
              <a:t>presentato</a:t>
            </a:r>
            <a:r>
              <a:rPr lang="en-US" dirty="0" smtClean="0"/>
              <a:t> al</a:t>
            </a:r>
            <a:r>
              <a:rPr lang="en-US" dirty="0"/>
              <a:t> </a:t>
            </a:r>
            <a:r>
              <a:rPr lang="en-US" i="1" dirty="0"/>
              <a:t>World Energy Outlook</a:t>
            </a:r>
            <a:r>
              <a:rPr lang="en-US" dirty="0"/>
              <a:t> </a:t>
            </a:r>
            <a:r>
              <a:rPr lang="en-US" dirty="0" err="1" smtClean="0"/>
              <a:t>che</a:t>
            </a:r>
            <a:r>
              <a:rPr lang="en-US" dirty="0" smtClean="0"/>
              <a:t> </a:t>
            </a:r>
            <a:r>
              <a:rPr lang="en-US" dirty="0" err="1" smtClean="0"/>
              <a:t>stabilisce</a:t>
            </a:r>
            <a:r>
              <a:rPr lang="en-US" dirty="0" smtClean="0"/>
              <a:t> </a:t>
            </a:r>
            <a:r>
              <a:rPr lang="en-US" dirty="0" err="1" smtClean="0"/>
              <a:t>una</a:t>
            </a:r>
            <a:r>
              <a:rPr lang="en-US" dirty="0" smtClean="0"/>
              <a:t> </a:t>
            </a:r>
            <a:r>
              <a:rPr lang="en-US" dirty="0" err="1" smtClean="0"/>
              <a:t>politica</a:t>
            </a:r>
            <a:r>
              <a:rPr lang="en-US" dirty="0" smtClean="0"/>
              <a:t> </a:t>
            </a:r>
            <a:r>
              <a:rPr lang="en-US" dirty="0" err="1" smtClean="0"/>
              <a:t>energetica</a:t>
            </a:r>
            <a:r>
              <a:rPr lang="en-US" dirty="0" smtClean="0"/>
              <a:t> </a:t>
            </a:r>
            <a:r>
              <a:rPr lang="en-US" dirty="0" err="1" smtClean="0"/>
              <a:t>consistente</a:t>
            </a:r>
            <a:r>
              <a:rPr lang="en-US" dirty="0" smtClean="0"/>
              <a:t> con un </a:t>
            </a:r>
            <a:r>
              <a:rPr lang="en-US" dirty="0" err="1" smtClean="0"/>
              <a:t>valore</a:t>
            </a:r>
            <a:r>
              <a:rPr lang="en-US" dirty="0" smtClean="0"/>
              <a:t> </a:t>
            </a:r>
            <a:r>
              <a:rPr lang="en-US" dirty="0" err="1" smtClean="0"/>
              <a:t>limite</a:t>
            </a:r>
            <a:r>
              <a:rPr lang="en-US" dirty="0" smtClean="0"/>
              <a:t>  di </a:t>
            </a:r>
            <a:r>
              <a:rPr lang="en-US" dirty="0" err="1" smtClean="0"/>
              <a:t>riscaldamento</a:t>
            </a:r>
            <a:r>
              <a:rPr lang="en-US" dirty="0" smtClean="0"/>
              <a:t> </a:t>
            </a:r>
            <a:r>
              <a:rPr lang="en-US" dirty="0" err="1" smtClean="0"/>
              <a:t>globale</a:t>
            </a:r>
            <a:r>
              <a:rPr lang="en-US" dirty="0" smtClean="0"/>
              <a:t> di 2°C (50% CL) </a:t>
            </a:r>
            <a:r>
              <a:rPr lang="en-US" dirty="0" err="1" smtClean="0"/>
              <a:t>ottenuto</a:t>
            </a:r>
            <a:r>
              <a:rPr lang="en-US" dirty="0" smtClean="0"/>
              <a:t> </a:t>
            </a:r>
            <a:r>
              <a:rPr lang="en-US" dirty="0" err="1" smtClean="0"/>
              <a:t>limitando</a:t>
            </a:r>
            <a:r>
              <a:rPr lang="en-US" dirty="0" smtClean="0"/>
              <a:t> le </a:t>
            </a:r>
            <a:r>
              <a:rPr lang="en-US" dirty="0" err="1" smtClean="0"/>
              <a:t>concentrazioni</a:t>
            </a:r>
            <a:r>
              <a:rPr lang="en-US" dirty="0" smtClean="0"/>
              <a:t> di gas </a:t>
            </a:r>
            <a:r>
              <a:rPr lang="en-US" dirty="0" err="1" smtClean="0"/>
              <a:t>serra</a:t>
            </a:r>
            <a:r>
              <a:rPr lang="en-US" dirty="0" smtClean="0"/>
              <a:t>  a 450 </a:t>
            </a:r>
            <a:r>
              <a:rPr lang="en-US" dirty="0" err="1" smtClean="0"/>
              <a:t>parti</a:t>
            </a:r>
            <a:r>
              <a:rPr lang="en-US" dirty="0" smtClean="0"/>
              <a:t> per </a:t>
            </a:r>
            <a:r>
              <a:rPr lang="en-US" dirty="0" err="1" smtClean="0"/>
              <a:t>milione</a:t>
            </a:r>
            <a:r>
              <a:rPr lang="en-US" dirty="0" smtClean="0"/>
              <a:t> di   CO</a:t>
            </a:r>
            <a:r>
              <a:rPr lang="en-US" baseline="-25000" dirty="0" smtClean="0"/>
              <a:t>2</a:t>
            </a:r>
            <a:r>
              <a:rPr lang="en-US" dirty="0"/>
              <a:t> </a:t>
            </a:r>
            <a:endParaRPr lang="en-US" dirty="0" smtClean="0"/>
          </a:p>
          <a:p>
            <a:r>
              <a:rPr lang="en-US" b="1" u="sng" dirty="0" smtClean="0">
                <a:solidFill>
                  <a:srgbClr val="FF0000"/>
                </a:solidFill>
                <a:effectLst>
                  <a:outerShdw blurRad="38100" dist="38100" dir="2700000" algn="tl">
                    <a:srgbClr val="000000">
                      <a:alpha val="43137"/>
                    </a:srgbClr>
                  </a:outerShdw>
                </a:effectLst>
              </a:rPr>
              <a:t>(scenario 450)</a:t>
            </a:r>
            <a:endParaRPr lang="it-IT"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4715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052736"/>
            <a:ext cx="911009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6127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2.bp.blogspot.com/_vSxn3Xgqa10/S-YLBvD7hbI/AAAAAAAAF6Q/Ld16TtsXb3o/s1600/Climate+Change-+Key+Indicators_NASA.jpg"/>
          <p:cNvPicPr>
            <a:picLocks noChangeAspect="1" noChangeArrowheads="1"/>
          </p:cNvPicPr>
          <p:nvPr/>
        </p:nvPicPr>
        <p:blipFill>
          <a:blip r:embed="rId2" cstate="print"/>
          <a:srcRect/>
          <a:stretch>
            <a:fillRect/>
          </a:stretch>
        </p:blipFill>
        <p:spPr bwMode="auto">
          <a:xfrm>
            <a:off x="6372200" y="400676"/>
            <a:ext cx="2640612" cy="1804188"/>
          </a:xfrm>
          <a:prstGeom prst="rect">
            <a:avLst/>
          </a:prstGeom>
          <a:noFill/>
        </p:spPr>
      </p:pic>
      <p:sp>
        <p:nvSpPr>
          <p:cNvPr id="2" name="Titolo 1"/>
          <p:cNvSpPr>
            <a:spLocks noGrp="1"/>
          </p:cNvSpPr>
          <p:nvPr>
            <p:ph type="title"/>
          </p:nvPr>
        </p:nvSpPr>
        <p:spPr>
          <a:xfrm>
            <a:off x="467544" y="-27384"/>
            <a:ext cx="8229600" cy="648072"/>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Il mistero del clima</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43</a:t>
            </a:fld>
            <a:endParaRPr lang="it-IT"/>
          </a:p>
        </p:txBody>
      </p:sp>
      <p:sp>
        <p:nvSpPr>
          <p:cNvPr id="5" name="CasellaDiTesto 4"/>
          <p:cNvSpPr txBox="1"/>
          <p:nvPr/>
        </p:nvSpPr>
        <p:spPr>
          <a:xfrm>
            <a:off x="0" y="620688"/>
            <a:ext cx="7760458" cy="5509200"/>
          </a:xfrm>
          <a:prstGeom prst="rect">
            <a:avLst/>
          </a:prstGeom>
          <a:noFill/>
        </p:spPr>
        <p:txBody>
          <a:bodyPr wrap="none" rtlCol="0">
            <a:spAutoFit/>
          </a:bodyPr>
          <a:lstStyle/>
          <a:p>
            <a:pPr marL="285750" indent="-285750">
              <a:buFont typeface="Arial" panose="020B0604020202020204" pitchFamily="34" charset="0"/>
              <a:buChar char="•"/>
            </a:pPr>
            <a:r>
              <a:rPr lang="it-IT" sz="3200" b="1" dirty="0" smtClean="0">
                <a:effectLst>
                  <a:outerShdw blurRad="38100" dist="38100" dir="2700000" algn="tl">
                    <a:srgbClr val="000000">
                      <a:alpha val="43137"/>
                    </a:srgbClr>
                  </a:outerShdw>
                </a:effectLst>
                <a:latin typeface="Comic Sans MS" panose="030F0702030302020204" pitchFamily="66" charset="0"/>
              </a:rPr>
              <a:t>Sta succedendo alla Terra </a:t>
            </a:r>
          </a:p>
          <a:p>
            <a:r>
              <a:rPr lang="it-IT" sz="3200" b="1" dirty="0">
                <a:effectLst>
                  <a:outerShdw blurRad="38100" dist="38100" dir="2700000" algn="tl">
                    <a:srgbClr val="000000">
                      <a:alpha val="43137"/>
                    </a:srgbClr>
                  </a:outerShdw>
                </a:effectLst>
                <a:latin typeface="Comic Sans MS" panose="030F0702030302020204" pitchFamily="66" charset="0"/>
              </a:rPr>
              <a:t> </a:t>
            </a:r>
            <a:r>
              <a:rPr lang="it-IT" sz="3200" b="1" dirty="0" smtClean="0">
                <a:effectLst>
                  <a:outerShdw blurRad="38100" dist="38100" dir="2700000" algn="tl">
                    <a:srgbClr val="000000">
                      <a:alpha val="43137"/>
                    </a:srgbClr>
                  </a:outerShdw>
                </a:effectLst>
                <a:latin typeface="Comic Sans MS" panose="030F0702030302020204" pitchFamily="66" charset="0"/>
              </a:rPr>
              <a:t> qualcosa  di anomalo?</a:t>
            </a:r>
          </a:p>
          <a:p>
            <a:endParaRPr lang="it-IT" sz="3200" b="1" dirty="0" smtClean="0">
              <a:effectLst>
                <a:outerShdw blurRad="38100" dist="38100" dir="2700000" algn="tl">
                  <a:srgbClr val="000000">
                    <a:alpha val="43137"/>
                  </a:srgbClr>
                </a:outerShdw>
              </a:effectLst>
              <a:latin typeface="Comic Sans MS" panose="030F0702030302020204" pitchFamily="66" charset="0"/>
            </a:endParaRPr>
          </a:p>
          <a:p>
            <a:pPr marL="571500" indent="-571500">
              <a:buFont typeface="Arial" panose="020B0604020202020204" pitchFamily="34" charset="0"/>
              <a:buChar char="•"/>
            </a:pPr>
            <a:r>
              <a:rPr lang="it-IT" sz="3200" b="1" dirty="0">
                <a:solidFill>
                  <a:srgbClr val="CC6600"/>
                </a:solidFill>
                <a:latin typeface="Comic Sans MS" panose="030F0702030302020204" pitchFamily="66" charset="0"/>
              </a:rPr>
              <a:t>Questo qualcosa è dovuto all’uomo</a:t>
            </a:r>
            <a:r>
              <a:rPr lang="it-IT" sz="3200" b="1" dirty="0" smtClean="0">
                <a:solidFill>
                  <a:srgbClr val="CC6600"/>
                </a:solidFill>
                <a:latin typeface="Comic Sans MS" panose="030F0702030302020204" pitchFamily="66" charset="0"/>
              </a:rPr>
              <a:t>?</a:t>
            </a:r>
            <a:endParaRPr lang="it-IT" sz="3200" b="1" dirty="0" smtClean="0">
              <a:effectLst>
                <a:outerShdw blurRad="38100" dist="38100" dir="2700000" algn="tl">
                  <a:srgbClr val="000000">
                    <a:alpha val="43137"/>
                  </a:srgbClr>
                </a:outerShdw>
              </a:effectLst>
              <a:latin typeface="Comic Sans MS" panose="030F0702030302020204" pitchFamily="66" charset="0"/>
            </a:endParaRPr>
          </a:p>
          <a:p>
            <a:endParaRPr lang="it-IT" sz="3200" dirty="0" smtClean="0">
              <a:latin typeface="Comic Sans MS" panose="030F0702030302020204" pitchFamily="66" charset="0"/>
            </a:endParaRPr>
          </a:p>
          <a:p>
            <a:pPr marL="285750" indent="-285750">
              <a:buFont typeface="Arial" panose="020B0604020202020204" pitchFamily="34" charset="0"/>
              <a:buChar char="•"/>
            </a:pPr>
            <a:r>
              <a:rPr lang="it-IT" sz="3200" b="1" dirty="0" smtClean="0">
                <a:solidFill>
                  <a:srgbClr val="FF0000"/>
                </a:solidFill>
                <a:latin typeface="Comic Sans MS" panose="030F0702030302020204" pitchFamily="66" charset="0"/>
              </a:rPr>
              <a:t>Questo qualcosa va in senso </a:t>
            </a:r>
          </a:p>
          <a:p>
            <a:r>
              <a:rPr lang="it-IT" sz="3200" b="1" dirty="0">
                <a:solidFill>
                  <a:srgbClr val="FF0000"/>
                </a:solidFill>
                <a:latin typeface="Comic Sans MS" panose="030F0702030302020204" pitchFamily="66" charset="0"/>
              </a:rPr>
              <a:t> </a:t>
            </a:r>
            <a:r>
              <a:rPr lang="it-IT" sz="3200" b="1" dirty="0" smtClean="0">
                <a:solidFill>
                  <a:srgbClr val="FF0000"/>
                </a:solidFill>
                <a:latin typeface="Comic Sans MS" panose="030F0702030302020204" pitchFamily="66" charset="0"/>
              </a:rPr>
              <a:t>  positivo o negativo per  </a:t>
            </a:r>
          </a:p>
          <a:p>
            <a:r>
              <a:rPr lang="it-IT" sz="3200" b="1" dirty="0">
                <a:solidFill>
                  <a:srgbClr val="FF0000"/>
                </a:solidFill>
                <a:latin typeface="Comic Sans MS" panose="030F0702030302020204" pitchFamily="66" charset="0"/>
              </a:rPr>
              <a:t> </a:t>
            </a:r>
            <a:r>
              <a:rPr lang="it-IT" sz="3200" b="1" dirty="0" smtClean="0">
                <a:solidFill>
                  <a:srgbClr val="FF0000"/>
                </a:solidFill>
                <a:latin typeface="Comic Sans MS" panose="030F0702030302020204" pitchFamily="66" charset="0"/>
              </a:rPr>
              <a:t>  il nostro futuro?</a:t>
            </a:r>
          </a:p>
          <a:p>
            <a:endParaRPr lang="it-IT" sz="3200" b="1" dirty="0" smtClean="0">
              <a:solidFill>
                <a:srgbClr val="CC6600"/>
              </a:solidFill>
              <a:latin typeface="Comic Sans MS" panose="030F0702030302020204" pitchFamily="66" charset="0"/>
            </a:endParaRPr>
          </a:p>
          <a:p>
            <a:pPr marL="285750" indent="-285750">
              <a:buFont typeface="Arial" panose="020B0604020202020204" pitchFamily="34" charset="0"/>
              <a:buChar char="•"/>
            </a:pPr>
            <a:r>
              <a:rPr lang="it-IT" sz="3200" b="1" dirty="0" smtClean="0">
                <a:solidFill>
                  <a:srgbClr val="6600FF"/>
                </a:solidFill>
                <a:latin typeface="Comic Sans MS" panose="030F0702030302020204" pitchFamily="66" charset="0"/>
              </a:rPr>
              <a:t>Come possiamo fare per</a:t>
            </a:r>
          </a:p>
          <a:p>
            <a:r>
              <a:rPr lang="it-IT" sz="3200" b="1" dirty="0">
                <a:solidFill>
                  <a:srgbClr val="6600FF"/>
                </a:solidFill>
                <a:latin typeface="Comic Sans MS" panose="030F0702030302020204" pitchFamily="66" charset="0"/>
              </a:rPr>
              <a:t> </a:t>
            </a:r>
            <a:r>
              <a:rPr lang="it-IT" sz="3200" b="1" dirty="0" smtClean="0">
                <a:solidFill>
                  <a:srgbClr val="6600FF"/>
                </a:solidFill>
                <a:latin typeface="Comic Sans MS" panose="030F0702030302020204" pitchFamily="66" charset="0"/>
              </a:rPr>
              <a:t>     controllarlo?</a:t>
            </a:r>
            <a:endParaRPr lang="it-IT" sz="3200" b="1" dirty="0">
              <a:solidFill>
                <a:srgbClr val="6600FF"/>
              </a:solidFill>
              <a:latin typeface="Comic Sans MS" panose="030F0702030302020204" pitchFamily="66" charset="0"/>
            </a:endParaRPr>
          </a:p>
        </p:txBody>
      </p:sp>
      <p:sp>
        <p:nvSpPr>
          <p:cNvPr id="3" name="CasellaDiTesto 2"/>
          <p:cNvSpPr txBox="1"/>
          <p:nvPr/>
        </p:nvSpPr>
        <p:spPr>
          <a:xfrm>
            <a:off x="5508104" y="908720"/>
            <a:ext cx="944489" cy="1323439"/>
          </a:xfrm>
          <a:prstGeom prst="rect">
            <a:avLst/>
          </a:prstGeom>
          <a:noFill/>
        </p:spPr>
        <p:txBody>
          <a:bodyPr wrap="none" rtlCol="0">
            <a:spAutoFit/>
          </a:bodyPr>
          <a:lstStyle/>
          <a:p>
            <a:r>
              <a:rPr lang="it-IT" sz="8000" b="1" dirty="0" smtClean="0">
                <a:effectLst>
                  <a:outerShdw blurRad="38100" dist="38100" dir="2700000" algn="tl">
                    <a:srgbClr val="000000">
                      <a:alpha val="43137"/>
                    </a:srgbClr>
                  </a:outerShdw>
                </a:effectLst>
              </a:rPr>
              <a:t>SI</a:t>
            </a:r>
            <a:endParaRPr lang="it-IT" sz="8000" b="1" dirty="0">
              <a:effectLst>
                <a:outerShdw blurRad="38100" dist="38100" dir="2700000" algn="tl">
                  <a:srgbClr val="000000">
                    <a:alpha val="43137"/>
                  </a:srgbClr>
                </a:outerShdw>
              </a:effectLst>
            </a:endParaRPr>
          </a:p>
        </p:txBody>
      </p:sp>
      <p:sp>
        <p:nvSpPr>
          <p:cNvPr id="6" name="CasellaDiTesto 5"/>
          <p:cNvSpPr txBox="1"/>
          <p:nvPr/>
        </p:nvSpPr>
        <p:spPr>
          <a:xfrm>
            <a:off x="6173920" y="3284984"/>
            <a:ext cx="3078600" cy="1384995"/>
          </a:xfrm>
          <a:prstGeom prst="rect">
            <a:avLst/>
          </a:prstGeom>
          <a:noFill/>
        </p:spPr>
        <p:txBody>
          <a:bodyPr wrap="none" rtlCol="0">
            <a:spAutoFit/>
          </a:bodyPr>
          <a:lstStyle/>
          <a:p>
            <a:r>
              <a:rPr lang="it-IT" sz="2800" b="1" dirty="0" smtClean="0">
                <a:solidFill>
                  <a:srgbClr val="FF0000"/>
                </a:solidFill>
                <a:effectLst>
                  <a:outerShdw blurRad="38100" dist="38100" dir="2700000" algn="tl">
                    <a:srgbClr val="000000">
                      <a:alpha val="43137"/>
                    </a:srgbClr>
                  </a:outerShdw>
                </a:effectLst>
              </a:rPr>
              <a:t>Ci sono 10 GT/anno</a:t>
            </a:r>
          </a:p>
          <a:p>
            <a:r>
              <a:rPr lang="it-IT" sz="2800" b="1" dirty="0" smtClean="0">
                <a:solidFill>
                  <a:srgbClr val="FF0000"/>
                </a:solidFill>
                <a:effectLst>
                  <a:outerShdw blurRad="38100" dist="38100" dir="2700000" algn="tl">
                    <a:srgbClr val="000000">
                      <a:alpha val="43137"/>
                    </a:srgbClr>
                  </a:outerShdw>
                </a:effectLst>
              </a:rPr>
              <a:t>Di CO2 </a:t>
            </a:r>
          </a:p>
          <a:p>
            <a:r>
              <a:rPr lang="it-IT" sz="2800" b="1" dirty="0" smtClean="0">
                <a:solidFill>
                  <a:srgbClr val="FF0000"/>
                </a:solidFill>
                <a:effectLst>
                  <a:outerShdw blurRad="38100" dist="38100" dir="2700000" algn="tl">
                    <a:srgbClr val="000000">
                      <a:alpha val="43137"/>
                    </a:srgbClr>
                  </a:outerShdw>
                </a:effectLst>
              </a:rPr>
              <a:t>Di troppo</a:t>
            </a:r>
            <a:endParaRPr lang="it-IT" sz="2800" b="1" dirty="0">
              <a:solidFill>
                <a:srgbClr val="FF0000"/>
              </a:solidFill>
              <a:effectLst>
                <a:outerShdw blurRad="38100" dist="38100" dir="2700000" algn="tl">
                  <a:srgbClr val="000000">
                    <a:alpha val="43137"/>
                  </a:srgbClr>
                </a:outerShdw>
              </a:effectLst>
            </a:endParaRPr>
          </a:p>
        </p:txBody>
      </p:sp>
      <p:sp>
        <p:nvSpPr>
          <p:cNvPr id="7" name="CasellaDiTesto 6"/>
          <p:cNvSpPr txBox="1"/>
          <p:nvPr/>
        </p:nvSpPr>
        <p:spPr>
          <a:xfrm>
            <a:off x="7715662" y="2204864"/>
            <a:ext cx="1297150" cy="1077218"/>
          </a:xfrm>
          <a:prstGeom prst="rect">
            <a:avLst/>
          </a:prstGeom>
          <a:noFill/>
        </p:spPr>
        <p:txBody>
          <a:bodyPr wrap="none" rtlCol="0">
            <a:spAutoFit/>
          </a:bodyPr>
          <a:lstStyle/>
          <a:p>
            <a:r>
              <a:rPr lang="it-IT" sz="3200" b="1" dirty="0" smtClean="0">
                <a:solidFill>
                  <a:srgbClr val="CC6600"/>
                </a:solidFill>
                <a:effectLst>
                  <a:outerShdw blurRad="38100" dist="38100" dir="2700000" algn="tl">
                    <a:srgbClr val="000000">
                      <a:alpha val="43137"/>
                    </a:srgbClr>
                  </a:outerShdw>
                </a:effectLst>
              </a:rPr>
              <a:t>SI </a:t>
            </a:r>
          </a:p>
          <a:p>
            <a:r>
              <a:rPr lang="it-IT" sz="3200" b="1" dirty="0" smtClean="0">
                <a:solidFill>
                  <a:srgbClr val="CC6600"/>
                </a:solidFill>
                <a:effectLst>
                  <a:outerShdw blurRad="38100" dist="38100" dir="2700000" algn="tl">
                    <a:srgbClr val="000000">
                      <a:alpha val="43137"/>
                    </a:srgbClr>
                  </a:outerShdw>
                </a:effectLst>
              </a:rPr>
              <a:t>al 95%</a:t>
            </a:r>
            <a:endParaRPr lang="it-IT" sz="3200" b="1" dirty="0">
              <a:solidFill>
                <a:srgbClr val="CC6600"/>
              </a:solidFill>
              <a:effectLst>
                <a:outerShdw blurRad="38100" dist="38100" dir="2700000" algn="tl">
                  <a:srgbClr val="000000">
                    <a:alpha val="43137"/>
                  </a:srgbClr>
                </a:outerShdw>
              </a:effectLst>
            </a:endParaRPr>
          </a:p>
        </p:txBody>
      </p:sp>
      <p:sp>
        <p:nvSpPr>
          <p:cNvPr id="8" name="CasellaDiTesto 7"/>
          <p:cNvSpPr txBox="1"/>
          <p:nvPr/>
        </p:nvSpPr>
        <p:spPr>
          <a:xfrm>
            <a:off x="5364088" y="4883676"/>
            <a:ext cx="3508846" cy="1569660"/>
          </a:xfrm>
          <a:prstGeom prst="rect">
            <a:avLst/>
          </a:prstGeom>
          <a:noFill/>
        </p:spPr>
        <p:txBody>
          <a:bodyPr wrap="none" rtlCol="0">
            <a:spAutoFit/>
          </a:bodyPr>
          <a:lstStyle/>
          <a:p>
            <a:r>
              <a:rPr lang="it-IT" sz="2400" b="1" dirty="0" smtClean="0">
                <a:solidFill>
                  <a:srgbClr val="6600FF"/>
                </a:solidFill>
                <a:effectLst>
                  <a:outerShdw blurRad="38100" dist="38100" dir="2700000" algn="tl">
                    <a:srgbClr val="000000">
                      <a:alpha val="43137"/>
                    </a:srgbClr>
                  </a:outerShdw>
                </a:effectLst>
              </a:rPr>
              <a:t>Usare la scienza e </a:t>
            </a:r>
          </a:p>
          <a:p>
            <a:r>
              <a:rPr lang="it-IT" sz="2400" b="1" dirty="0" smtClean="0">
                <a:solidFill>
                  <a:srgbClr val="6600FF"/>
                </a:solidFill>
                <a:effectLst>
                  <a:outerShdw blurRad="38100" dist="38100" dir="2700000" algn="tl">
                    <a:srgbClr val="000000">
                      <a:alpha val="43137"/>
                    </a:srgbClr>
                  </a:outerShdw>
                </a:effectLst>
              </a:rPr>
              <a:t>non la</a:t>
            </a:r>
          </a:p>
          <a:p>
            <a:r>
              <a:rPr lang="it-IT" sz="2400" b="1" dirty="0" smtClean="0">
                <a:solidFill>
                  <a:srgbClr val="6600FF"/>
                </a:solidFill>
                <a:effectLst>
                  <a:outerShdw blurRad="38100" dist="38100" dir="2700000" algn="tl">
                    <a:srgbClr val="000000">
                      <a:alpha val="43137"/>
                    </a:srgbClr>
                  </a:outerShdw>
                </a:effectLst>
              </a:rPr>
              <a:t>Cultura del cargo:</a:t>
            </a:r>
          </a:p>
          <a:p>
            <a:r>
              <a:rPr lang="it-IT" sz="2400" b="1" dirty="0" smtClean="0">
                <a:solidFill>
                  <a:schemeClr val="accent3">
                    <a:lumMod val="50000"/>
                  </a:schemeClr>
                </a:solidFill>
                <a:effectLst>
                  <a:outerShdw blurRad="38100" dist="38100" dir="2700000" algn="tl">
                    <a:srgbClr val="000000">
                      <a:alpha val="43137"/>
                    </a:srgbClr>
                  </a:outerShdw>
                </a:effectLst>
              </a:rPr>
              <a:t>-10 </a:t>
            </a:r>
            <a:r>
              <a:rPr lang="it-IT" sz="2400" b="1" dirty="0" err="1" smtClean="0">
                <a:solidFill>
                  <a:schemeClr val="accent3">
                    <a:lumMod val="50000"/>
                  </a:schemeClr>
                </a:solidFill>
                <a:effectLst>
                  <a:outerShdw blurRad="38100" dist="38100" dir="2700000" algn="tl">
                    <a:srgbClr val="000000">
                      <a:alpha val="43137"/>
                    </a:srgbClr>
                  </a:outerShdw>
                </a:effectLst>
              </a:rPr>
              <a:t>Gton</a:t>
            </a:r>
            <a:r>
              <a:rPr lang="it-IT" sz="2400" b="1" dirty="0" smtClean="0">
                <a:solidFill>
                  <a:schemeClr val="accent3">
                    <a:lumMod val="50000"/>
                  </a:schemeClr>
                </a:solidFill>
                <a:effectLst>
                  <a:outerShdw blurRad="38100" dist="38100" dir="2700000" algn="tl">
                    <a:srgbClr val="000000">
                      <a:alpha val="43137"/>
                    </a:srgbClr>
                  </a:outerShdw>
                </a:effectLst>
              </a:rPr>
              <a:t> di CO2 </a:t>
            </a:r>
            <a:r>
              <a:rPr lang="it-IT" sz="2400" b="1" dirty="0">
                <a:solidFill>
                  <a:schemeClr val="accent3">
                    <a:lumMod val="50000"/>
                  </a:schemeClr>
                </a:solidFill>
                <a:effectLst>
                  <a:outerShdw blurRad="38100" dist="38100" dir="2700000" algn="tl">
                    <a:srgbClr val="000000">
                      <a:alpha val="43137"/>
                    </a:srgbClr>
                  </a:outerShdw>
                </a:effectLst>
              </a:rPr>
              <a:t>i</a:t>
            </a:r>
            <a:r>
              <a:rPr lang="it-IT" sz="2400" b="1" dirty="0" smtClean="0">
                <a:solidFill>
                  <a:schemeClr val="accent3">
                    <a:lumMod val="50000"/>
                  </a:schemeClr>
                </a:solidFill>
                <a:effectLst>
                  <a:outerShdw blurRad="38100" dist="38100" dir="2700000" algn="tl">
                    <a:srgbClr val="000000">
                      <a:alpha val="43137"/>
                    </a:srgbClr>
                  </a:outerShdw>
                </a:effectLst>
              </a:rPr>
              <a:t>n 20 anni</a:t>
            </a:r>
            <a:endParaRPr lang="it-IT" sz="2400" b="1" dirty="0">
              <a:solidFill>
                <a:schemeClr val="accent3">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70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B007B441-5312-499D-93C3-6E37886527FA}" type="slidenum">
              <a:rPr lang="it-IT" smtClean="0"/>
              <a:pPr/>
              <a:t>44</a:t>
            </a:fld>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7384"/>
            <a:ext cx="8712968" cy="635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516216" y="5406315"/>
            <a:ext cx="2501006" cy="830997"/>
          </a:xfrm>
          <a:prstGeom prst="rect">
            <a:avLst/>
          </a:prstGeom>
          <a:solidFill>
            <a:schemeClr val="bg1"/>
          </a:solidFill>
        </p:spPr>
        <p:txBody>
          <a:bodyPr wrap="none" rtlCol="0">
            <a:spAutoFit/>
          </a:bodyPr>
          <a:lstStyle/>
          <a:p>
            <a:r>
              <a:rPr lang="it-IT" sz="4800" b="1" dirty="0" smtClean="0">
                <a:solidFill>
                  <a:srgbClr val="FF0000"/>
                </a:solidFill>
                <a:effectLst>
                  <a:outerShdw blurRad="38100" dist="38100" dir="2700000" algn="tl">
                    <a:srgbClr val="000000">
                      <a:alpha val="43137"/>
                    </a:srgbClr>
                  </a:outerShdw>
                </a:effectLst>
              </a:rPr>
              <a:t>The  END</a:t>
            </a:r>
            <a:endParaRPr lang="en-US" sz="48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45</a:t>
            </a:fld>
            <a:endParaRPr lang="it-IT"/>
          </a:p>
        </p:txBody>
      </p:sp>
    </p:spTree>
    <p:extLst>
      <p:ext uri="{BB962C8B-B14F-4D97-AF65-F5344CB8AC3E}">
        <p14:creationId xmlns:p14="http://schemas.microsoft.com/office/powerpoint/2010/main" val="3649640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46</a:t>
            </a:fld>
            <a:endParaRPr lang="it-IT"/>
          </a:p>
        </p:txBody>
      </p:sp>
    </p:spTree>
    <p:extLst>
      <p:ext uri="{BB962C8B-B14F-4D97-AF65-F5344CB8AC3E}">
        <p14:creationId xmlns:p14="http://schemas.microsoft.com/office/powerpoint/2010/main" val="42103004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47</a:t>
            </a:fld>
            <a:endParaRPr lang="it-IT"/>
          </a:p>
        </p:txBody>
      </p:sp>
    </p:spTree>
    <p:extLst>
      <p:ext uri="{BB962C8B-B14F-4D97-AF65-F5344CB8AC3E}">
        <p14:creationId xmlns:p14="http://schemas.microsoft.com/office/powerpoint/2010/main" val="650867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48</a:t>
            </a:fld>
            <a:endParaRPr lang="it-IT"/>
          </a:p>
        </p:txBody>
      </p:sp>
      <p:pic>
        <p:nvPicPr>
          <p:cNvPr id="325634" name="Picture 2" descr="http://www.redd-monitor.org/wordpress/wp-content/uploads/2013/05/2013-05-23-111014_576x655_scro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256584" cy="59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03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 y="2348880"/>
            <a:ext cx="914519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041" y="0"/>
            <a:ext cx="2054094"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79512" y="338841"/>
            <a:ext cx="5890459" cy="461665"/>
          </a:xfrm>
          <a:prstGeom prst="rect">
            <a:avLst/>
          </a:prstGeom>
          <a:noFill/>
        </p:spPr>
        <p:txBody>
          <a:bodyPr wrap="none" rtlCol="0">
            <a:spAutoFit/>
          </a:bodyPr>
          <a:lstStyle/>
          <a:p>
            <a:r>
              <a:rPr lang="it-IT" sz="2400" dirty="0" smtClean="0"/>
              <a:t>International Energy Agency IEA </a:t>
            </a:r>
            <a:r>
              <a:rPr lang="it-IT" sz="2400" smtClean="0"/>
              <a:t>2013  report</a:t>
            </a:r>
            <a:endParaRPr lang="it-IT" sz="2400" dirty="0"/>
          </a:p>
        </p:txBody>
      </p:sp>
    </p:spTree>
    <p:extLst>
      <p:ext uri="{BB962C8B-B14F-4D97-AF65-F5344CB8AC3E}">
        <p14:creationId xmlns:p14="http://schemas.microsoft.com/office/powerpoint/2010/main" val="3993281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9" name="Picture 3"/>
          <p:cNvPicPr>
            <a:picLocks noChangeAspect="1" noChangeArrowheads="1"/>
          </p:cNvPicPr>
          <p:nvPr/>
        </p:nvPicPr>
        <p:blipFill>
          <a:blip r:embed="rId3" cstate="print"/>
          <a:srcRect/>
          <a:stretch>
            <a:fillRect/>
          </a:stretch>
        </p:blipFill>
        <p:spPr bwMode="auto">
          <a:xfrm>
            <a:off x="2771800" y="1916832"/>
            <a:ext cx="5904656" cy="3413286"/>
          </a:xfrm>
          <a:prstGeom prst="rect">
            <a:avLst/>
          </a:prstGeom>
          <a:noFill/>
          <a:ln w="9525">
            <a:noFill/>
            <a:miter lim="800000"/>
            <a:headEnd/>
            <a:tailEnd/>
          </a:ln>
        </p:spPr>
      </p:pic>
      <p:sp>
        <p:nvSpPr>
          <p:cNvPr id="2" name="Titolo 1"/>
          <p:cNvSpPr>
            <a:spLocks noGrp="1"/>
          </p:cNvSpPr>
          <p:nvPr>
            <p:ph type="title"/>
          </p:nvPr>
        </p:nvSpPr>
        <p:spPr>
          <a:xfrm>
            <a:off x="457200" y="44624"/>
            <a:ext cx="8229600" cy="638944"/>
          </a:xfrm>
        </p:spPr>
        <p:txBody>
          <a:bodyPr>
            <a:normAutofit fontScale="90000"/>
          </a:bodyPr>
          <a:lstStyle/>
          <a:p>
            <a:r>
              <a:rPr lang="it-IT" b="1" dirty="0" smtClean="0">
                <a:solidFill>
                  <a:srgbClr val="FF0000"/>
                </a:solidFill>
                <a:latin typeface="Comic Sans MS" pitchFamily="66" charset="0"/>
              </a:rPr>
              <a:t>La Terra sotto controllo…</a:t>
            </a:r>
            <a:endParaRPr lang="en-US" b="1" dirty="0">
              <a:solidFill>
                <a:srgbClr val="FF0000"/>
              </a:solidFill>
              <a:latin typeface="Comic Sans MS" pitchFamily="66" charset="0"/>
            </a:endParaRPr>
          </a:p>
        </p:txBody>
      </p:sp>
      <p:sp>
        <p:nvSpPr>
          <p:cNvPr id="3" name="Segnaposto contenuto 2"/>
          <p:cNvSpPr>
            <a:spLocks noGrp="1"/>
          </p:cNvSpPr>
          <p:nvPr>
            <p:ph idx="1"/>
          </p:nvPr>
        </p:nvSpPr>
        <p:spPr>
          <a:xfrm>
            <a:off x="107504" y="548680"/>
            <a:ext cx="8964488" cy="5976664"/>
          </a:xfrm>
        </p:spPr>
        <p:txBody>
          <a:bodyPr>
            <a:normAutofit fontScale="92500" lnSpcReduction="10000"/>
          </a:bodyPr>
          <a:lstStyle/>
          <a:p>
            <a:r>
              <a:rPr lang="it-IT" dirty="0" smtClean="0"/>
              <a:t>Misure del terreno e dell’aria con satelliti: progetto ERBE (Earth </a:t>
            </a:r>
            <a:r>
              <a:rPr lang="it-IT" dirty="0" err="1" smtClean="0"/>
              <a:t>Radiation</a:t>
            </a:r>
            <a:r>
              <a:rPr lang="it-IT" dirty="0" smtClean="0"/>
              <a:t> Budget Experiment) e  CERES (</a:t>
            </a:r>
            <a:r>
              <a:rPr lang="it-IT" dirty="0" err="1" smtClean="0"/>
              <a:t>Clouds</a:t>
            </a:r>
            <a:r>
              <a:rPr lang="it-IT" dirty="0" smtClean="0"/>
              <a:t> and the </a:t>
            </a:r>
            <a:r>
              <a:rPr lang="it-IT" dirty="0" err="1" smtClean="0"/>
              <a:t>Earth’s</a:t>
            </a:r>
            <a:r>
              <a:rPr lang="it-IT" dirty="0" smtClean="0"/>
              <a:t> </a:t>
            </a:r>
            <a:r>
              <a:rPr lang="it-IT" dirty="0" err="1" smtClean="0"/>
              <a:t>Radiant</a:t>
            </a:r>
            <a:r>
              <a:rPr lang="it-IT" dirty="0" smtClean="0"/>
              <a:t> Energy System) da parte di  NASA </a:t>
            </a:r>
            <a:r>
              <a:rPr lang="it-IT" dirty="0"/>
              <a:t>e</a:t>
            </a:r>
            <a:r>
              <a:rPr lang="it-IT" dirty="0" smtClean="0"/>
              <a:t>  NOAA</a:t>
            </a:r>
          </a:p>
          <a:p>
            <a:endParaRPr lang="it-IT" dirty="0" smtClean="0"/>
          </a:p>
          <a:p>
            <a:endParaRPr lang="it-IT" dirty="0" smtClean="0"/>
          </a:p>
          <a:p>
            <a:endParaRPr lang="it-IT" dirty="0" smtClean="0"/>
          </a:p>
          <a:p>
            <a:endParaRPr lang="it-IT" dirty="0" smtClean="0"/>
          </a:p>
          <a:p>
            <a:pPr>
              <a:buNone/>
            </a:pPr>
            <a:endParaRPr lang="it-IT" dirty="0" smtClean="0"/>
          </a:p>
          <a:p>
            <a:endParaRPr lang="it-IT" dirty="0" smtClean="0"/>
          </a:p>
          <a:p>
            <a:r>
              <a:rPr lang="it-IT" dirty="0" smtClean="0"/>
              <a:t>Temperature delle acque superficiali e profonde  (0-3000m) da parte di boe attive     (progetto ARGO)</a:t>
            </a:r>
            <a:endParaRPr lang="en-US"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5</a:t>
            </a:fld>
            <a:endParaRPr lang="it-IT"/>
          </a:p>
        </p:txBody>
      </p:sp>
    </p:spTree>
    <p:extLst>
      <p:ext uri="{BB962C8B-B14F-4D97-AF65-F5344CB8AC3E}">
        <p14:creationId xmlns:p14="http://schemas.microsoft.com/office/powerpoint/2010/main" val="1739940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a:stretch>
            <a:fillRect/>
          </a:stretch>
        </p:blipFill>
        <p:spPr bwMode="auto">
          <a:xfrm>
            <a:off x="107504" y="1371600"/>
            <a:ext cx="8407401" cy="5486400"/>
          </a:xfrm>
          <a:prstGeom prst="rect">
            <a:avLst/>
          </a:prstGeom>
          <a:noFill/>
          <a:ln w="9525">
            <a:noFill/>
            <a:miter lim="800000"/>
            <a:headEnd/>
            <a:tailEnd/>
          </a:ln>
        </p:spPr>
      </p:pic>
      <p:pic>
        <p:nvPicPr>
          <p:cNvPr id="6" name="Segnaposto contenuto 3" descr="logo.jpg"/>
          <p:cNvPicPr>
            <a:picLocks noChangeAspect="1"/>
          </p:cNvPicPr>
          <p:nvPr/>
        </p:nvPicPr>
        <p:blipFill>
          <a:blip r:embed="rId3" cstate="print"/>
          <a:stretch>
            <a:fillRect/>
          </a:stretch>
        </p:blipFill>
        <p:spPr>
          <a:xfrm>
            <a:off x="3053" y="44624"/>
            <a:ext cx="9105451" cy="864096"/>
          </a:xfrm>
          <a:prstGeom prst="rect">
            <a:avLst/>
          </a:prstGeom>
        </p:spPr>
      </p:pic>
      <p:sp>
        <p:nvSpPr>
          <p:cNvPr id="7" name="CasellaDiTesto 6"/>
          <p:cNvSpPr txBox="1"/>
          <p:nvPr/>
        </p:nvSpPr>
        <p:spPr>
          <a:xfrm>
            <a:off x="6516216" y="1772816"/>
            <a:ext cx="2521203" cy="707886"/>
          </a:xfrm>
          <a:prstGeom prst="rect">
            <a:avLst/>
          </a:prstGeom>
          <a:solidFill>
            <a:srgbClr val="FFFF00"/>
          </a:solidFill>
        </p:spPr>
        <p:txBody>
          <a:bodyPr wrap="none" rtlCol="0">
            <a:spAutoFit/>
          </a:bodyPr>
          <a:lstStyle/>
          <a:p>
            <a:pPr>
              <a:buFontTx/>
              <a:buChar char="-"/>
            </a:pPr>
            <a:r>
              <a:rPr lang="it-IT" sz="2000" dirty="0" smtClean="0"/>
              <a:t>1 </a:t>
            </a:r>
            <a:r>
              <a:rPr lang="it-IT" sz="2000" dirty="0" err="1" smtClean="0"/>
              <a:t>Gton</a:t>
            </a:r>
            <a:r>
              <a:rPr lang="it-IT" sz="2000" dirty="0" smtClean="0"/>
              <a:t>  </a:t>
            </a:r>
            <a:r>
              <a:rPr lang="it-IT" sz="2000" dirty="0"/>
              <a:t>-</a:t>
            </a:r>
            <a:r>
              <a:rPr lang="it-IT" sz="2000" dirty="0" smtClean="0"/>
              <a:t> (25%)</a:t>
            </a:r>
          </a:p>
          <a:p>
            <a:pPr>
              <a:buFontTx/>
              <a:buChar char="-"/>
            </a:pPr>
            <a:r>
              <a:rPr lang="it-IT" sz="2000" dirty="0" smtClean="0"/>
              <a:t>0.6  grazie al nucleare</a:t>
            </a:r>
            <a:endParaRPr lang="it-IT" sz="2000" dirty="0"/>
          </a:p>
        </p:txBody>
      </p:sp>
      <p:cxnSp>
        <p:nvCxnSpPr>
          <p:cNvPr id="9" name="Connettore 2 8"/>
          <p:cNvCxnSpPr/>
          <p:nvPr/>
        </p:nvCxnSpPr>
        <p:spPr>
          <a:xfrm rot="10800000">
            <a:off x="2483768" y="1772816"/>
            <a:ext cx="3888432" cy="144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rot="5400000">
            <a:off x="5940152" y="2276872"/>
            <a:ext cx="648072"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2324154" y="980728"/>
            <a:ext cx="3474797" cy="400110"/>
          </a:xfrm>
          <a:prstGeom prst="rect">
            <a:avLst/>
          </a:prstGeom>
          <a:solidFill>
            <a:srgbClr val="FFFF00"/>
          </a:solidFill>
        </p:spPr>
        <p:txBody>
          <a:bodyPr wrap="none" rtlCol="0">
            <a:spAutoFit/>
          </a:bodyPr>
          <a:lstStyle/>
          <a:p>
            <a:r>
              <a:rPr lang="it-IT" sz="2000" b="1" dirty="0" smtClean="0"/>
              <a:t>Europa: 4.7 </a:t>
            </a:r>
            <a:r>
              <a:rPr lang="it-IT" sz="2000" b="1" dirty="0" err="1" smtClean="0"/>
              <a:t>Gton</a:t>
            </a:r>
            <a:r>
              <a:rPr lang="it-IT" sz="2000" b="1" dirty="0" smtClean="0"/>
              <a:t>   (Mondo: 35)</a:t>
            </a:r>
            <a:endParaRPr lang="it-IT" sz="2000" b="1" dirty="0"/>
          </a:p>
        </p:txBody>
      </p:sp>
      <p:sp>
        <p:nvSpPr>
          <p:cNvPr id="8" name="Segnaposto numero diapositiva 7"/>
          <p:cNvSpPr>
            <a:spLocks noGrp="1"/>
          </p:cNvSpPr>
          <p:nvPr>
            <p:ph type="sldNum" sz="quarter" idx="12"/>
          </p:nvPr>
        </p:nvSpPr>
        <p:spPr/>
        <p:txBody>
          <a:bodyPr/>
          <a:lstStyle/>
          <a:p>
            <a:fld id="{B007B441-5312-499D-93C3-6E37886527FA}" type="slidenum">
              <a:rPr lang="it-IT" smtClean="0"/>
              <a:pPr/>
              <a:t>50</a:t>
            </a:fld>
            <a:endParaRPr lang="it-IT"/>
          </a:p>
        </p:txBody>
      </p:sp>
    </p:spTree>
    <p:extLst>
      <p:ext uri="{BB962C8B-B14F-4D97-AF65-F5344CB8AC3E}">
        <p14:creationId xmlns:p14="http://schemas.microsoft.com/office/powerpoint/2010/main" val="9259969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51</a:t>
            </a:fld>
            <a:endParaRPr lang="it-IT"/>
          </a:p>
        </p:txBody>
      </p:sp>
      <p:pic>
        <p:nvPicPr>
          <p:cNvPr id="2050" name="Picture 2" descr="http://upload.wikimedia.org/wikipedia/commons/thumb/0/0c/Simple_photosynthesis_overview.svg/380px-Simple_photosynthesis_overview.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211617"/>
            <a:ext cx="5328592" cy="659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88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52</a:t>
            </a:fld>
            <a:endParaRPr lang="it-IT"/>
          </a:p>
        </p:txBody>
      </p:sp>
      <p:pic>
        <p:nvPicPr>
          <p:cNvPr id="1026" name="Picture 2" descr="File:Carbon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0" y="476671"/>
            <a:ext cx="9090248" cy="606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462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53</a:t>
            </a:fld>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07704" y="1412776"/>
            <a:ext cx="4755597" cy="3046988"/>
          </a:xfrm>
          <a:prstGeom prst="rect">
            <a:avLst/>
          </a:prstGeom>
          <a:noFill/>
        </p:spPr>
        <p:txBody>
          <a:bodyPr wrap="none" rtlCol="0">
            <a:spAutoFit/>
          </a:bodyPr>
          <a:lstStyle/>
          <a:p>
            <a:r>
              <a:rPr lang="it-IT" sz="9600" b="1" dirty="0" smtClean="0">
                <a:solidFill>
                  <a:srgbClr val="FF0000"/>
                </a:solidFill>
                <a:effectLst>
                  <a:outerShdw blurRad="38100" dist="38100" dir="2700000" algn="tl">
                    <a:srgbClr val="000000">
                      <a:alpha val="43137"/>
                    </a:srgbClr>
                  </a:outerShdw>
                </a:effectLst>
              </a:rPr>
              <a:t>BACK-UP</a:t>
            </a:r>
          </a:p>
          <a:p>
            <a:r>
              <a:rPr lang="it-IT" sz="9600" b="1" dirty="0" smtClean="0">
                <a:solidFill>
                  <a:srgbClr val="FF0000"/>
                </a:solidFill>
                <a:effectLst>
                  <a:outerShdw blurRad="38100" dist="38100" dir="2700000" algn="tl">
                    <a:srgbClr val="000000">
                      <a:alpha val="43137"/>
                    </a:srgbClr>
                  </a:outerShdw>
                </a:effectLst>
              </a:rPr>
              <a:t>SLIDES</a:t>
            </a:r>
            <a:endParaRPr lang="en-US" sz="9600" b="1" dirty="0">
              <a:solidFill>
                <a:srgbClr val="FF0000"/>
              </a:solidFill>
              <a:effectLst>
                <a:outerShdw blurRad="38100" dist="38100" dir="2700000" algn="tl">
                  <a:srgbClr val="000000">
                    <a:alpha val="43137"/>
                  </a:srgbClr>
                </a:outerShdw>
              </a:effectLst>
            </a:endParaRPr>
          </a:p>
        </p:txBody>
      </p:sp>
      <p:sp>
        <p:nvSpPr>
          <p:cNvPr id="3" name="Segnaposto numero diapositiva 2"/>
          <p:cNvSpPr>
            <a:spLocks noGrp="1"/>
          </p:cNvSpPr>
          <p:nvPr>
            <p:ph type="sldNum" sz="quarter" idx="12"/>
          </p:nvPr>
        </p:nvSpPr>
        <p:spPr/>
        <p:txBody>
          <a:bodyPr/>
          <a:lstStyle/>
          <a:p>
            <a:fld id="{B007B441-5312-499D-93C3-6E37886527FA}" type="slidenum">
              <a:rPr lang="it-IT" smtClean="0"/>
              <a:pPr/>
              <a:t>54</a:t>
            </a:fld>
            <a:endParaRPr lang="it-IT"/>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55</a:t>
            </a:fld>
            <a:endParaRPr lang="it-IT"/>
          </a:p>
        </p:txBody>
      </p:sp>
      <p:pic>
        <p:nvPicPr>
          <p:cNvPr id="1026" name="Picture 2" descr="Collegamento permanente dell'immagine integr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127834"/>
            <a:ext cx="8228244" cy="618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007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35696" y="476672"/>
            <a:ext cx="7308304" cy="6408712"/>
          </a:xfrm>
        </p:spPr>
        <p:txBody>
          <a:bodyPr>
            <a:noAutofit/>
          </a:bodyPr>
          <a:lstStyle/>
          <a:p>
            <a:r>
              <a:rPr lang="it-IT" sz="2400" dirty="0" smtClean="0">
                <a:latin typeface="Comic Sans MS" panose="030F0702030302020204" pitchFamily="66" charset="0"/>
              </a:rPr>
              <a:t>L'inazione a cui assistiamo è tanto più sorprendente se si pensa a tutta l'isteria che si sente in giro sulle conseguenze drammatiche dell'accumulo di debito pubblico per i nostri figli e nipoti. Ma in questo caso lasceremmo in eredità semplicemente crediti di qualcuno nei confronti di qualcun altro. Nella peggiore delle ipotesi potrà esserci un default: qualcuno soffrirà, ma la vita andrà avanti. Lasciare un pianeta in preda al caos climatico è un problema molto più grande: non c'è un altro posto dove andare e non esiste un modo per «resettare» il sistema climatico del pianeta. Se adottiamo un atteggiamento prudente sulla gestione delle finanze pubbliche, tanto più dovremmo farlo riguardo a un problema irreversibile e dai costi molto maggiori</a:t>
            </a: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56</a:t>
            </a:fld>
            <a:endParaRPr lang="it-IT"/>
          </a:p>
        </p:txBody>
      </p:sp>
      <p:pic>
        <p:nvPicPr>
          <p:cNvPr id="5" name="Picture 2" descr="http://i.res.24o.it/images2010/SoleOnLine5/_Immagini/Economia/Gli%20economisti/martin-wolf_258x258.jpg?uuid=0ab7aa2e-895d-11e1-a156-8a3f2781ae18"/>
          <p:cNvPicPr>
            <a:picLocks noChangeAspect="1" noChangeArrowheads="1"/>
          </p:cNvPicPr>
          <p:nvPr/>
        </p:nvPicPr>
        <p:blipFill>
          <a:blip r:embed="rId2" cstate="print"/>
          <a:srcRect/>
          <a:stretch>
            <a:fillRect/>
          </a:stretch>
        </p:blipFill>
        <p:spPr bwMode="auto">
          <a:xfrm>
            <a:off x="-36512" y="0"/>
            <a:ext cx="1872208" cy="1872209"/>
          </a:xfrm>
          <a:prstGeom prst="rect">
            <a:avLst/>
          </a:prstGeom>
          <a:noFill/>
        </p:spPr>
      </p:pic>
      <p:sp>
        <p:nvSpPr>
          <p:cNvPr id="6" name="CasellaDiTesto 5"/>
          <p:cNvSpPr txBox="1"/>
          <p:nvPr/>
        </p:nvSpPr>
        <p:spPr>
          <a:xfrm>
            <a:off x="2453613" y="44624"/>
            <a:ext cx="4032448" cy="400110"/>
          </a:xfrm>
          <a:prstGeom prst="rect">
            <a:avLst/>
          </a:prstGeom>
          <a:solidFill>
            <a:schemeClr val="bg2"/>
          </a:solidFill>
        </p:spPr>
        <p:txBody>
          <a:bodyPr wrap="square" rtlCol="0">
            <a:spAutoFit/>
          </a:bodyPr>
          <a:lstStyle/>
          <a:p>
            <a:r>
              <a:rPr lang="it-IT" sz="2000" b="1" dirty="0"/>
              <a:t>Martin </a:t>
            </a:r>
            <a:r>
              <a:rPr lang="it-IT" sz="2000" b="1" dirty="0" err="1"/>
              <a:t>Wolf</a:t>
            </a:r>
            <a:r>
              <a:rPr lang="it-IT" sz="2000" b="1" dirty="0"/>
              <a:t>, Financial Times, 2013</a:t>
            </a:r>
          </a:p>
        </p:txBody>
      </p:sp>
    </p:spTree>
    <p:extLst>
      <p:ext uri="{BB962C8B-B14F-4D97-AF65-F5344CB8AC3E}">
        <p14:creationId xmlns:p14="http://schemas.microsoft.com/office/powerpoint/2010/main" val="4588198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57</a:t>
            </a:fld>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862138"/>
            <a:ext cx="879157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758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58</a:t>
            </a:fld>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00" y="260648"/>
            <a:ext cx="8468950" cy="603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214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59</a:t>
            </a:fld>
            <a:endParaRPr lang="it-IT"/>
          </a:p>
        </p:txBody>
      </p:sp>
      <p:sp>
        <p:nvSpPr>
          <p:cNvPr id="3" name="CasellaDiTesto 2"/>
          <p:cNvSpPr txBox="1"/>
          <p:nvPr/>
        </p:nvSpPr>
        <p:spPr>
          <a:xfrm>
            <a:off x="1403648" y="620688"/>
            <a:ext cx="6176243" cy="2308324"/>
          </a:xfrm>
          <a:prstGeom prst="rect">
            <a:avLst/>
          </a:prstGeom>
          <a:noFill/>
        </p:spPr>
        <p:txBody>
          <a:bodyPr wrap="none" rtlCol="0">
            <a:spAutoFit/>
          </a:bodyPr>
          <a:lstStyle/>
          <a:p>
            <a:pPr algn="ctr"/>
            <a:r>
              <a:rPr lang="it-IT" sz="3600" dirty="0" smtClean="0"/>
              <a:t>The CO2 </a:t>
            </a:r>
            <a:r>
              <a:rPr lang="it-IT" sz="3600" u="sng" dirty="0" err="1" smtClean="0"/>
              <a:t>experimental</a:t>
            </a:r>
            <a:r>
              <a:rPr lang="it-IT" sz="3600" dirty="0" smtClean="0"/>
              <a:t> curve </a:t>
            </a:r>
            <a:r>
              <a:rPr lang="it-IT" sz="3600" dirty="0" err="1" smtClean="0"/>
              <a:t>tell</a:t>
            </a:r>
            <a:endParaRPr lang="it-IT" sz="3600" dirty="0" smtClean="0"/>
          </a:p>
          <a:p>
            <a:pPr algn="ctr"/>
            <a:r>
              <a:rPr lang="it-IT" sz="3600" dirty="0" smtClean="0"/>
              <a:t> </a:t>
            </a:r>
            <a:r>
              <a:rPr lang="it-IT" sz="3600" dirty="0" err="1" smtClean="0"/>
              <a:t>us</a:t>
            </a:r>
            <a:r>
              <a:rPr lang="it-IT" sz="3600" dirty="0" smtClean="0"/>
              <a:t> a </a:t>
            </a:r>
            <a:r>
              <a:rPr lang="it-IT" sz="3600" dirty="0" err="1" smtClean="0"/>
              <a:t>simple</a:t>
            </a:r>
            <a:r>
              <a:rPr lang="it-IT" sz="3600" dirty="0" smtClean="0"/>
              <a:t> </a:t>
            </a:r>
            <a:r>
              <a:rPr lang="it-IT" sz="3600" dirty="0" err="1" smtClean="0"/>
              <a:t>thing</a:t>
            </a:r>
            <a:r>
              <a:rPr lang="it-IT" sz="3600" dirty="0" smtClean="0"/>
              <a:t>:</a:t>
            </a:r>
          </a:p>
          <a:p>
            <a:pPr algn="ctr"/>
            <a:r>
              <a:rPr lang="it-IT" sz="3600" b="1" dirty="0" smtClean="0">
                <a:solidFill>
                  <a:srgbClr val="FF0000"/>
                </a:solidFill>
                <a:effectLst>
                  <a:outerShdw blurRad="38100" dist="38100" dir="2700000" algn="tl">
                    <a:srgbClr val="000000">
                      <a:alpha val="43137"/>
                    </a:srgbClr>
                  </a:outerShdw>
                </a:effectLst>
              </a:rPr>
              <a:t>The </a:t>
            </a:r>
            <a:r>
              <a:rPr lang="it-IT" sz="3600" b="1" dirty="0" err="1" smtClean="0">
                <a:solidFill>
                  <a:srgbClr val="FF0000"/>
                </a:solidFill>
                <a:effectLst>
                  <a:outerShdw blurRad="38100" dist="38100" dir="2700000" algn="tl">
                    <a:srgbClr val="000000">
                      <a:alpha val="43137"/>
                    </a:srgbClr>
                  </a:outerShdw>
                </a:effectLst>
              </a:rPr>
              <a:t>actual</a:t>
            </a:r>
            <a:r>
              <a:rPr lang="it-IT" sz="3600" b="1" dirty="0" smtClean="0">
                <a:solidFill>
                  <a:srgbClr val="FF0000"/>
                </a:solidFill>
                <a:effectLst>
                  <a:outerShdw blurRad="38100" dist="38100" dir="2700000" algn="tl">
                    <a:srgbClr val="000000">
                      <a:alpha val="43137"/>
                    </a:srgbClr>
                  </a:outerShdw>
                </a:effectLst>
              </a:rPr>
              <a:t> world </a:t>
            </a:r>
            <a:r>
              <a:rPr lang="it-IT" sz="3600" b="1" dirty="0" err="1" smtClean="0">
                <a:solidFill>
                  <a:srgbClr val="FF0000"/>
                </a:solidFill>
                <a:effectLst>
                  <a:outerShdw blurRad="38100" dist="38100" dir="2700000" algn="tl">
                    <a:srgbClr val="000000">
                      <a:alpha val="43137"/>
                    </a:srgbClr>
                  </a:outerShdw>
                </a:effectLst>
              </a:rPr>
              <a:t>development</a:t>
            </a:r>
            <a:r>
              <a:rPr lang="it-IT" sz="3600" b="1" dirty="0" smtClean="0">
                <a:solidFill>
                  <a:srgbClr val="FF0000"/>
                </a:solidFill>
                <a:effectLst>
                  <a:outerShdw blurRad="38100" dist="38100" dir="2700000" algn="tl">
                    <a:srgbClr val="000000">
                      <a:alpha val="43137"/>
                    </a:srgbClr>
                  </a:outerShdw>
                </a:effectLst>
              </a:rPr>
              <a:t> </a:t>
            </a:r>
          </a:p>
          <a:p>
            <a:pPr algn="ctr"/>
            <a:r>
              <a:rPr lang="it-IT" sz="3600" b="1" dirty="0" err="1" smtClean="0">
                <a:solidFill>
                  <a:srgbClr val="FF0000"/>
                </a:solidFill>
                <a:effectLst>
                  <a:outerShdw blurRad="38100" dist="38100" dir="2700000" algn="tl">
                    <a:srgbClr val="000000">
                      <a:alpha val="43137"/>
                    </a:srgbClr>
                  </a:outerShdw>
                </a:effectLst>
              </a:rPr>
              <a:t>is</a:t>
            </a:r>
            <a:r>
              <a:rPr lang="it-IT" sz="3600" b="1" dirty="0" smtClean="0">
                <a:solidFill>
                  <a:srgbClr val="FF0000"/>
                </a:solidFill>
                <a:effectLst>
                  <a:outerShdw blurRad="38100" dist="38100" dir="2700000" algn="tl">
                    <a:srgbClr val="000000">
                      <a:alpha val="43137"/>
                    </a:srgbClr>
                  </a:outerShdw>
                </a:effectLst>
              </a:rPr>
              <a:t> NOT </a:t>
            </a:r>
            <a:r>
              <a:rPr lang="it-IT" sz="3600" b="1" smtClean="0">
                <a:solidFill>
                  <a:srgbClr val="FF0000"/>
                </a:solidFill>
                <a:effectLst>
                  <a:outerShdw blurRad="38100" dist="38100" dir="2700000" algn="tl">
                    <a:srgbClr val="000000">
                      <a:alpha val="43137"/>
                    </a:srgbClr>
                  </a:outerShdw>
                </a:effectLst>
              </a:rPr>
              <a:t>sustainable</a:t>
            </a:r>
            <a:endParaRPr lang="it-IT"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96636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Grp="1" noChangeAspect="1" noChangeArrowheads="1"/>
          </p:cNvPicPr>
          <p:nvPr>
            <p:ph idx="1"/>
          </p:nvPr>
        </p:nvPicPr>
        <p:blipFill>
          <a:blip r:embed="rId2" cstate="print"/>
          <a:srcRect/>
          <a:stretch>
            <a:fillRect/>
          </a:stretch>
        </p:blipFill>
        <p:spPr bwMode="auto">
          <a:xfrm>
            <a:off x="683568" y="404664"/>
            <a:ext cx="7433939" cy="6216745"/>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a:t>
            </a:fld>
            <a:endParaRPr lang="it-IT"/>
          </a:p>
        </p:txBody>
      </p:sp>
    </p:spTree>
    <p:extLst>
      <p:ext uri="{BB962C8B-B14F-4D97-AF65-F5344CB8AC3E}">
        <p14:creationId xmlns:p14="http://schemas.microsoft.com/office/powerpoint/2010/main" val="3510257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a:stretch>
            <a:fillRect/>
          </a:stretch>
        </p:blipFill>
        <p:spPr bwMode="auto">
          <a:xfrm>
            <a:off x="9992" y="1901689"/>
            <a:ext cx="9098512" cy="4767671"/>
          </a:xfrm>
          <a:prstGeom prst="rect">
            <a:avLst/>
          </a:prstGeom>
          <a:noFill/>
          <a:ln w="9525">
            <a:noFill/>
            <a:miter lim="800000"/>
            <a:headEnd/>
            <a:tailEnd/>
          </a:ln>
        </p:spPr>
      </p:pic>
      <p:sp>
        <p:nvSpPr>
          <p:cNvPr id="3" name="CasellaDiTesto 2"/>
          <p:cNvSpPr txBox="1"/>
          <p:nvPr/>
        </p:nvSpPr>
        <p:spPr>
          <a:xfrm>
            <a:off x="1043608" y="548680"/>
            <a:ext cx="6651757" cy="523220"/>
          </a:xfrm>
          <a:prstGeom prst="rect">
            <a:avLst/>
          </a:prstGeom>
          <a:noFill/>
        </p:spPr>
        <p:txBody>
          <a:bodyPr wrap="none" rtlCol="0">
            <a:spAutoFit/>
          </a:bodyPr>
          <a:lstStyle/>
          <a:p>
            <a:r>
              <a:rPr lang="it-IT" sz="2800" dirty="0" err="1" smtClean="0">
                <a:solidFill>
                  <a:srgbClr val="FF0000"/>
                </a:solidFill>
                <a:effectLst>
                  <a:outerShdw blurRad="38100" dist="38100" dir="2700000" algn="tl">
                    <a:srgbClr val="000000">
                      <a:alpha val="43137"/>
                    </a:srgbClr>
                  </a:outerShdw>
                </a:effectLst>
              </a:rPr>
              <a:t>Beware</a:t>
            </a:r>
            <a:r>
              <a:rPr lang="it-IT" sz="2800" dirty="0" smtClean="0">
                <a:solidFill>
                  <a:srgbClr val="FF0000"/>
                </a:solidFill>
                <a:effectLst>
                  <a:outerShdw blurRad="38100" dist="38100" dir="2700000" algn="tl">
                    <a:srgbClr val="000000">
                      <a:alpha val="43137"/>
                    </a:srgbClr>
                  </a:outerShdw>
                </a:effectLst>
              </a:rPr>
              <a:t> wrong data …. And wrong </a:t>
            </a:r>
            <a:r>
              <a:rPr lang="it-IT" sz="2800" dirty="0" err="1" smtClean="0">
                <a:solidFill>
                  <a:srgbClr val="FF0000"/>
                </a:solidFill>
                <a:effectLst>
                  <a:outerShdw blurRad="38100" dist="38100" dir="2700000" algn="tl">
                    <a:srgbClr val="000000">
                      <a:alpha val="43137"/>
                    </a:srgbClr>
                  </a:outerShdw>
                </a:effectLst>
              </a:rPr>
              <a:t>analyses</a:t>
            </a:r>
            <a:r>
              <a:rPr lang="it-IT" sz="2800" dirty="0" smtClean="0">
                <a:solidFill>
                  <a:srgbClr val="FF0000"/>
                </a:solidFill>
                <a:effectLst>
                  <a:outerShdw blurRad="38100" dist="38100" dir="2700000" algn="tl">
                    <a:srgbClr val="000000">
                      <a:alpha val="43137"/>
                    </a:srgbClr>
                  </a:outerShdw>
                </a:effectLst>
              </a:rPr>
              <a:t>!!</a:t>
            </a:r>
            <a:endParaRPr lang="en-US" sz="2800"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60</a:t>
            </a:fld>
            <a:endParaRPr lang="it-IT"/>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cstate="print"/>
          <a:srcRect/>
          <a:stretch>
            <a:fillRect/>
          </a:stretch>
        </p:blipFill>
        <p:spPr bwMode="auto">
          <a:xfrm>
            <a:off x="2915816" y="0"/>
            <a:ext cx="4467969" cy="3763559"/>
          </a:xfrm>
          <a:prstGeom prst="rect">
            <a:avLst/>
          </a:prstGeom>
          <a:noFill/>
          <a:ln w="9525">
            <a:noFill/>
            <a:miter lim="800000"/>
            <a:headEnd/>
            <a:tailEnd/>
          </a:ln>
        </p:spPr>
      </p:pic>
      <p:pic>
        <p:nvPicPr>
          <p:cNvPr id="3" name="Immagine 2" descr="Trenberth_OCH.gif"/>
          <p:cNvPicPr>
            <a:picLocks noChangeAspect="1"/>
          </p:cNvPicPr>
          <p:nvPr/>
        </p:nvPicPr>
        <p:blipFill>
          <a:blip r:embed="rId3" cstate="print"/>
          <a:stretch>
            <a:fillRect/>
          </a:stretch>
        </p:blipFill>
        <p:spPr>
          <a:xfrm>
            <a:off x="2051720" y="2924944"/>
            <a:ext cx="6134564" cy="3177704"/>
          </a:xfrm>
          <a:prstGeom prst="rect">
            <a:avLst/>
          </a:prstGeom>
        </p:spPr>
      </p:pic>
      <p:cxnSp>
        <p:nvCxnSpPr>
          <p:cNvPr id="5" name="Connettore 1 4"/>
          <p:cNvCxnSpPr/>
          <p:nvPr/>
        </p:nvCxnSpPr>
        <p:spPr>
          <a:xfrm rot="16200000" flipH="1">
            <a:off x="3635896" y="1412776"/>
            <a:ext cx="2448272" cy="201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rot="16200000" flipH="1">
            <a:off x="5472100" y="1952836"/>
            <a:ext cx="2376264" cy="1008112"/>
          </a:xfrm>
          <a:prstGeom prst="line">
            <a:avLst/>
          </a:prstGeom>
        </p:spPr>
        <p:style>
          <a:lnRef idx="1">
            <a:schemeClr val="accent1"/>
          </a:lnRef>
          <a:fillRef idx="0">
            <a:schemeClr val="accent1"/>
          </a:fillRef>
          <a:effectRef idx="0">
            <a:schemeClr val="accent1"/>
          </a:effectRef>
          <a:fontRef idx="minor">
            <a:schemeClr val="tx1"/>
          </a:fontRef>
        </p:style>
      </p:cxnSp>
      <p:sp>
        <p:nvSpPr>
          <p:cNvPr id="6" name="Segnaposto numero diapositiva 5"/>
          <p:cNvSpPr>
            <a:spLocks noGrp="1"/>
          </p:cNvSpPr>
          <p:nvPr>
            <p:ph type="sldNum" sz="quarter" idx="12"/>
          </p:nvPr>
        </p:nvSpPr>
        <p:spPr/>
        <p:txBody>
          <a:bodyPr/>
          <a:lstStyle/>
          <a:p>
            <a:fld id="{B007B441-5312-499D-93C3-6E37886527FA}" type="slidenum">
              <a:rPr lang="it-IT" smtClean="0"/>
              <a:pPr/>
              <a:t>61</a:t>
            </a:fld>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706090"/>
          </a:xfrm>
        </p:spPr>
        <p:txBody>
          <a:bodyPr>
            <a:normAutofit fontScale="90000"/>
          </a:bodyPr>
          <a:lstStyle/>
          <a:p>
            <a:r>
              <a:rPr lang="it-IT" sz="3200" b="1" dirty="0" smtClean="0">
                <a:solidFill>
                  <a:srgbClr val="FF0000"/>
                </a:solidFill>
                <a:latin typeface="Comic Sans MS" pitchFamily="66" charset="0"/>
              </a:rPr>
              <a:t>The </a:t>
            </a:r>
            <a:r>
              <a:rPr lang="it-IT" sz="3200" b="1" dirty="0" err="1" smtClean="0">
                <a:solidFill>
                  <a:srgbClr val="FF0000"/>
                </a:solidFill>
                <a:latin typeface="Comic Sans MS" pitchFamily="66" charset="0"/>
              </a:rPr>
              <a:t>role</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of</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cosmic</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rays</a:t>
            </a:r>
            <a:r>
              <a:rPr lang="it-IT" sz="3200" b="1" dirty="0" smtClean="0">
                <a:solidFill>
                  <a:srgbClr val="FF0000"/>
                </a:solidFill>
                <a:latin typeface="Comic Sans MS" pitchFamily="66" charset="0"/>
              </a:rPr>
              <a:t>:</a:t>
            </a:r>
            <a:br>
              <a:rPr lang="it-IT" sz="3200" b="1" dirty="0" smtClean="0">
                <a:solidFill>
                  <a:srgbClr val="FF0000"/>
                </a:solidFill>
                <a:latin typeface="Comic Sans MS" pitchFamily="66" charset="0"/>
              </a:rPr>
            </a:br>
            <a:r>
              <a:rPr lang="it-IT" sz="3200" b="1" dirty="0" smtClean="0">
                <a:solidFill>
                  <a:srgbClr val="FF0000"/>
                </a:solidFill>
                <a:latin typeface="Comic Sans MS" pitchFamily="66" charset="0"/>
              </a:rPr>
              <a:t>the CLOUD </a:t>
            </a:r>
            <a:r>
              <a:rPr lang="it-IT" sz="3200" b="1" dirty="0" err="1" smtClean="0">
                <a:solidFill>
                  <a:srgbClr val="FF0000"/>
                </a:solidFill>
                <a:latin typeface="Comic Sans MS" pitchFamily="66" charset="0"/>
              </a:rPr>
              <a:t>Experiment</a:t>
            </a:r>
            <a:r>
              <a:rPr lang="it-IT" sz="3200" b="1" dirty="0" smtClean="0">
                <a:solidFill>
                  <a:srgbClr val="FF0000"/>
                </a:solidFill>
                <a:latin typeface="Comic Sans MS" pitchFamily="66" charset="0"/>
              </a:rPr>
              <a:t> at CERN</a:t>
            </a:r>
            <a:endParaRPr lang="en-US" sz="3200" b="1" dirty="0">
              <a:solidFill>
                <a:srgbClr val="FF0000"/>
              </a:solidFill>
              <a:latin typeface="Comic Sans MS" pitchFamily="66" charset="0"/>
            </a:endParaRPr>
          </a:p>
        </p:txBody>
      </p:sp>
      <p:sp>
        <p:nvSpPr>
          <p:cNvPr id="3" name="Segnaposto contenuto 2"/>
          <p:cNvSpPr>
            <a:spLocks noGrp="1"/>
          </p:cNvSpPr>
          <p:nvPr>
            <p:ph idx="1"/>
          </p:nvPr>
        </p:nvSpPr>
        <p:spPr>
          <a:xfrm>
            <a:off x="395536" y="1052736"/>
            <a:ext cx="8229600" cy="5472608"/>
          </a:xfrm>
        </p:spPr>
        <p:txBody>
          <a:bodyPr>
            <a:normAutofit fontScale="85000" lnSpcReduction="10000"/>
          </a:bodyPr>
          <a:lstStyle/>
          <a:p>
            <a:r>
              <a:rPr lang="en-US" sz="3100" dirty="0" smtClean="0">
                <a:latin typeface="Comic Sans MS" pitchFamily="66" charset="0"/>
              </a:rPr>
              <a:t>For a century, scientists have known that charged particles from space constantly bombard Earth. Known as cosmic rays, the particles are mostly protons blasted out of supernovae. As the protons crash through the planet's atmosphere, they can ionize volatile compounds, causing them to condense into airborne droplets, or aerosols. Clouds might then build up around the droplets.</a:t>
            </a:r>
          </a:p>
          <a:p>
            <a:pPr>
              <a:buNone/>
            </a:pPr>
            <a:endParaRPr lang="en-US" sz="3100" dirty="0" smtClean="0">
              <a:latin typeface="Comic Sans MS" pitchFamily="66" charset="0"/>
            </a:endParaRPr>
          </a:p>
          <a:p>
            <a:r>
              <a:rPr lang="en-US" sz="3100" dirty="0" smtClean="0">
                <a:latin typeface="Comic Sans MS" pitchFamily="66" charset="0"/>
              </a:rPr>
              <a:t>The number of cosmic rays that reach Earth depends on the Sun. When the Sun is emitting lots of radiation, its magnetic field shields the planet from cosmic rays. During periods of low solar activity, more cosmic rays reach Earth.</a:t>
            </a:r>
            <a:r>
              <a:rPr lang="en-US" sz="2400" dirty="0" smtClean="0"/>
              <a:t> </a:t>
            </a:r>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sz="3100" dirty="0" smtClean="0">
              <a:latin typeface="Comic Sans MS" pitchFamily="66" charset="0"/>
            </a:endParaRPr>
          </a:p>
          <a:p>
            <a:endParaRPr lang="en-US" sz="3100" dirty="0" smtClean="0">
              <a:latin typeface="Comic Sans MS" pitchFamily="66" charset="0"/>
            </a:endParaRPr>
          </a:p>
          <a:p>
            <a:endParaRPr lang="en-US" sz="3100" dirty="0" smtClean="0">
              <a:latin typeface="Comic Sans MS" pitchFamily="66" charset="0"/>
            </a:endParaRPr>
          </a:p>
          <a:p>
            <a:endParaRPr lang="en-US"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62</a:t>
            </a:fld>
            <a:endParaRPr lang="it-IT"/>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725385" y="0"/>
            <a:ext cx="7988193" cy="6809607"/>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63</a:t>
            </a:fld>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51732" y="181132"/>
            <a:ext cx="8644610" cy="6488228"/>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64</a:t>
            </a:fld>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836712"/>
            <a:ext cx="8229600" cy="4608512"/>
          </a:xfrm>
        </p:spPr>
        <p:txBody>
          <a:bodyPr>
            <a:noAutofit/>
          </a:bodyPr>
          <a:lstStyle/>
          <a:p>
            <a:r>
              <a:rPr lang="en-US" sz="2800" dirty="0" smtClean="0">
                <a:solidFill>
                  <a:srgbClr val="FF0000"/>
                </a:solidFill>
                <a:latin typeface="Comic Sans MS" pitchFamily="66" charset="0"/>
              </a:rPr>
              <a:t>Early results seem to indicate that cosmic rays do cause a change. The high-energy protons seemed to enhance the production of </a:t>
            </a:r>
            <a:r>
              <a:rPr lang="en-US" sz="2800" dirty="0" err="1" smtClean="0">
                <a:solidFill>
                  <a:srgbClr val="FF0000"/>
                </a:solidFill>
                <a:latin typeface="Comic Sans MS" pitchFamily="66" charset="0"/>
              </a:rPr>
              <a:t>nanometre</a:t>
            </a:r>
            <a:r>
              <a:rPr lang="en-US" sz="2800" dirty="0" smtClean="0">
                <a:solidFill>
                  <a:srgbClr val="FF0000"/>
                </a:solidFill>
                <a:latin typeface="Comic Sans MS" pitchFamily="66" charset="0"/>
              </a:rPr>
              <a:t>-sized particles from the gaseous atmosphere by more than a factor of ten. But, </a:t>
            </a:r>
            <a:r>
              <a:rPr lang="en-US" sz="2800" dirty="0" err="1" smtClean="0">
                <a:solidFill>
                  <a:srgbClr val="FF0000"/>
                </a:solidFill>
                <a:latin typeface="Comic Sans MS" pitchFamily="66" charset="0"/>
              </a:rPr>
              <a:t>Kirkby</a:t>
            </a:r>
            <a:r>
              <a:rPr lang="en-US" sz="2800" dirty="0" smtClean="0">
                <a:solidFill>
                  <a:srgbClr val="FF0000"/>
                </a:solidFill>
                <a:latin typeface="Comic Sans MS" pitchFamily="66" charset="0"/>
              </a:rPr>
              <a:t> adds, those particles are far too small to serve as seeds for clouds. "At the moment, it actually says nothing about a possible cosmic-ray effect on clouds and climate, but it's a very important first step," he says.</a:t>
            </a:r>
            <a:endParaRPr lang="en-US" sz="2800"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65</a:t>
            </a:fld>
            <a:endParaRPr lang="it-IT"/>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323528" y="5229200"/>
            <a:ext cx="6851004" cy="1628800"/>
          </a:xfrm>
          <a:prstGeom prst="rect">
            <a:avLst/>
          </a:prstGeom>
          <a:noFill/>
          <a:ln w="9525">
            <a:noFill/>
            <a:miter lim="800000"/>
            <a:headEnd/>
            <a:tailEnd/>
          </a:ln>
        </p:spPr>
      </p:pic>
      <p:pic>
        <p:nvPicPr>
          <p:cNvPr id="3075" name="Picture 3"/>
          <p:cNvPicPr>
            <a:picLocks noGrp="1" noChangeAspect="1" noChangeArrowheads="1"/>
          </p:cNvPicPr>
          <p:nvPr>
            <p:ph idx="1"/>
          </p:nvPr>
        </p:nvPicPr>
        <p:blipFill>
          <a:blip r:embed="rId3" cstate="print"/>
          <a:srcRect/>
          <a:stretch>
            <a:fillRect/>
          </a:stretch>
        </p:blipFill>
        <p:spPr bwMode="auto">
          <a:xfrm>
            <a:off x="467544" y="0"/>
            <a:ext cx="4623641" cy="534015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66</a:t>
            </a:fld>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Grp="1" noChangeAspect="1" noChangeArrowheads="1"/>
          </p:cNvPicPr>
          <p:nvPr>
            <p:ph idx="1"/>
          </p:nvPr>
        </p:nvPicPr>
        <p:blipFill>
          <a:blip r:embed="rId2" cstate="print"/>
          <a:srcRect/>
          <a:stretch>
            <a:fillRect/>
          </a:stretch>
        </p:blipFill>
        <p:spPr bwMode="auto">
          <a:xfrm>
            <a:off x="60570" y="764704"/>
            <a:ext cx="8975926" cy="5361459"/>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67</a:t>
            </a:fld>
            <a:endParaRPr lang="it-IT"/>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Grp="1" noChangeAspect="1" noChangeArrowheads="1"/>
          </p:cNvPicPr>
          <p:nvPr>
            <p:ph idx="1"/>
          </p:nvPr>
        </p:nvPicPr>
        <p:blipFill>
          <a:blip r:embed="rId2" cstate="print"/>
          <a:srcRect/>
          <a:stretch>
            <a:fillRect/>
          </a:stretch>
        </p:blipFill>
        <p:spPr bwMode="auto">
          <a:xfrm>
            <a:off x="65382" y="1628800"/>
            <a:ext cx="8827098" cy="3682431"/>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68</a:t>
            </a:fld>
            <a:endParaRPr lang="it-IT"/>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strumental_Temperature_Record.png"/>
          <p:cNvPicPr>
            <a:picLocks noChangeAspect="1"/>
          </p:cNvPicPr>
          <p:nvPr/>
        </p:nvPicPr>
        <p:blipFill>
          <a:blip r:embed="rId2" cstate="print"/>
          <a:stretch>
            <a:fillRect/>
          </a:stretch>
        </p:blipFill>
        <p:spPr>
          <a:xfrm>
            <a:off x="683568" y="548680"/>
            <a:ext cx="7642157" cy="5953241"/>
          </a:xfrm>
          <a:prstGeom prst="rect">
            <a:avLst/>
          </a:prstGeom>
        </p:spPr>
      </p:pic>
      <p:sp>
        <p:nvSpPr>
          <p:cNvPr id="3" name="Segnaposto numero diapositiva 2"/>
          <p:cNvSpPr>
            <a:spLocks noGrp="1"/>
          </p:cNvSpPr>
          <p:nvPr>
            <p:ph type="sldNum" sz="quarter" idx="12"/>
          </p:nvPr>
        </p:nvSpPr>
        <p:spPr/>
        <p:txBody>
          <a:bodyPr/>
          <a:lstStyle/>
          <a:p>
            <a:fld id="{B007B441-5312-499D-93C3-6E37886527FA}" type="slidenum">
              <a:rPr lang="it-IT" smtClean="0"/>
              <a:pPr/>
              <a:t>69</a:t>
            </a:fld>
            <a:endParaRPr lang="it-I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611560" y="278783"/>
            <a:ext cx="7930307" cy="6579217"/>
          </a:xfrm>
          <a:prstGeom prst="rect">
            <a:avLst/>
          </a:prstGeom>
          <a:noFill/>
          <a:ln w="9525">
            <a:noFill/>
            <a:miter lim="800000"/>
            <a:headEnd/>
            <a:tailEnd/>
          </a:ln>
        </p:spPr>
      </p:pic>
      <p:sp>
        <p:nvSpPr>
          <p:cNvPr id="3" name="Segnaposto numero diapositiva 2"/>
          <p:cNvSpPr>
            <a:spLocks noGrp="1"/>
          </p:cNvSpPr>
          <p:nvPr>
            <p:ph type="sldNum" sz="quarter" idx="12"/>
          </p:nvPr>
        </p:nvSpPr>
        <p:spPr/>
        <p:txBody>
          <a:bodyPr/>
          <a:lstStyle/>
          <a:p>
            <a:fld id="{B007B441-5312-499D-93C3-6E37886527FA}" type="slidenum">
              <a:rPr lang="it-IT" smtClean="0"/>
              <a:pPr/>
              <a:t>7</a:t>
            </a:fld>
            <a:endParaRPr lang="it-IT"/>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atellite_Temperatures.png"/>
          <p:cNvPicPr>
            <a:picLocks noChangeAspect="1"/>
          </p:cNvPicPr>
          <p:nvPr/>
        </p:nvPicPr>
        <p:blipFill>
          <a:blip r:embed="rId2" cstate="print"/>
          <a:stretch>
            <a:fillRect/>
          </a:stretch>
        </p:blipFill>
        <p:spPr>
          <a:xfrm>
            <a:off x="0" y="400050"/>
            <a:ext cx="9144000" cy="6057900"/>
          </a:xfrm>
          <a:prstGeom prst="rect">
            <a:avLst/>
          </a:prstGeom>
        </p:spPr>
      </p:pic>
      <p:sp>
        <p:nvSpPr>
          <p:cNvPr id="3" name="Segnaposto numero diapositiva 2"/>
          <p:cNvSpPr>
            <a:spLocks noGrp="1"/>
          </p:cNvSpPr>
          <p:nvPr>
            <p:ph type="sldNum" sz="quarter" idx="12"/>
          </p:nvPr>
        </p:nvSpPr>
        <p:spPr/>
        <p:txBody>
          <a:bodyPr/>
          <a:lstStyle/>
          <a:p>
            <a:fld id="{B007B441-5312-499D-93C3-6E37886527FA}" type="slidenum">
              <a:rPr lang="it-IT" smtClean="0"/>
              <a:pPr/>
              <a:t>70</a:t>
            </a:fld>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35496" y="-56398"/>
            <a:ext cx="7056784" cy="6859266"/>
          </a:xfrm>
          <a:prstGeom prst="rect">
            <a:avLst/>
          </a:prstGeom>
          <a:noFill/>
          <a:ln w="9525">
            <a:noFill/>
            <a:miter lim="800000"/>
            <a:headEnd/>
            <a:tailEnd/>
          </a:ln>
        </p:spPr>
      </p:pic>
      <p:sp>
        <p:nvSpPr>
          <p:cNvPr id="2" name="Titolo 1"/>
          <p:cNvSpPr>
            <a:spLocks noGrp="1"/>
          </p:cNvSpPr>
          <p:nvPr>
            <p:ph type="title"/>
          </p:nvPr>
        </p:nvSpPr>
        <p:spPr>
          <a:xfrm>
            <a:off x="6444208" y="188640"/>
            <a:ext cx="2592288" cy="4824536"/>
          </a:xfrm>
        </p:spPr>
        <p:txBody>
          <a:bodyPr>
            <a:normAutofit/>
          </a:bodyPr>
          <a:lstStyle/>
          <a:p>
            <a:r>
              <a:rPr lang="it-IT" sz="3200" b="1" dirty="0" smtClean="0">
                <a:solidFill>
                  <a:srgbClr val="FF0000"/>
                </a:solidFill>
                <a:latin typeface="Comic Sans MS" pitchFamily="66" charset="0"/>
              </a:rPr>
              <a:t>The </a:t>
            </a:r>
            <a:r>
              <a:rPr lang="it-IT" sz="3200" b="1" dirty="0" err="1" smtClean="0">
                <a:solidFill>
                  <a:srgbClr val="FF0000"/>
                </a:solidFill>
                <a:latin typeface="Comic Sans MS" pitchFamily="66" charset="0"/>
              </a:rPr>
              <a:t>role</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of</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cosmic</a:t>
            </a:r>
            <a:r>
              <a:rPr lang="it-IT" sz="3200" b="1" dirty="0" smtClean="0">
                <a:solidFill>
                  <a:srgbClr val="FF0000"/>
                </a:solidFill>
                <a:latin typeface="Comic Sans MS" pitchFamily="66" charset="0"/>
              </a:rPr>
              <a:t> </a:t>
            </a:r>
            <a:r>
              <a:rPr lang="it-IT" sz="3200" b="1" dirty="0" err="1" smtClean="0">
                <a:solidFill>
                  <a:srgbClr val="FF0000"/>
                </a:solidFill>
                <a:latin typeface="Comic Sans MS" pitchFamily="66" charset="0"/>
              </a:rPr>
              <a:t>rays</a:t>
            </a:r>
            <a:r>
              <a:rPr lang="it-IT" sz="3200" b="1" dirty="0" smtClean="0">
                <a:solidFill>
                  <a:srgbClr val="FF0000"/>
                </a:solidFill>
                <a:latin typeface="Comic Sans MS" pitchFamily="66" charset="0"/>
              </a:rPr>
              <a:t>:</a:t>
            </a:r>
            <a:br>
              <a:rPr lang="it-IT" sz="3200" b="1" dirty="0" smtClean="0">
                <a:solidFill>
                  <a:srgbClr val="FF0000"/>
                </a:solidFill>
                <a:latin typeface="Comic Sans MS" pitchFamily="66" charset="0"/>
              </a:rPr>
            </a:br>
            <a:r>
              <a:rPr lang="it-IT" sz="3200" b="1" dirty="0" smtClean="0">
                <a:solidFill>
                  <a:srgbClr val="FF0000"/>
                </a:solidFill>
                <a:latin typeface="Comic Sans MS" pitchFamily="66" charset="0"/>
              </a:rPr>
              <a:t>the CLOUD </a:t>
            </a:r>
            <a:r>
              <a:rPr lang="it-IT" sz="3200" b="1" dirty="0" err="1" smtClean="0">
                <a:solidFill>
                  <a:srgbClr val="FF0000"/>
                </a:solidFill>
                <a:latin typeface="Comic Sans MS" pitchFamily="66" charset="0"/>
              </a:rPr>
              <a:t>Experiment</a:t>
            </a:r>
            <a:r>
              <a:rPr lang="it-IT" sz="3200" b="1" dirty="0" smtClean="0">
                <a:solidFill>
                  <a:srgbClr val="FF0000"/>
                </a:solidFill>
                <a:latin typeface="Comic Sans MS" pitchFamily="66" charset="0"/>
              </a:rPr>
              <a:t> at CERN</a:t>
            </a:r>
            <a:endParaRPr lang="en-US" sz="3200" b="1" dirty="0">
              <a:solidFill>
                <a:srgbClr val="FF0000"/>
              </a:solidFill>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71</a:t>
            </a:fld>
            <a:endParaRPr lang="it-IT"/>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johnson_2008_figure.jpg"/>
          <p:cNvPicPr>
            <a:picLocks noChangeAspect="1"/>
          </p:cNvPicPr>
          <p:nvPr/>
        </p:nvPicPr>
        <p:blipFill>
          <a:blip r:embed="rId2" cstate="print"/>
          <a:stretch>
            <a:fillRect/>
          </a:stretch>
        </p:blipFill>
        <p:spPr>
          <a:xfrm>
            <a:off x="611559" y="44624"/>
            <a:ext cx="8149749" cy="6670666"/>
          </a:xfrm>
          <a:prstGeom prst="rect">
            <a:avLst/>
          </a:prstGeom>
        </p:spPr>
      </p:pic>
      <p:sp>
        <p:nvSpPr>
          <p:cNvPr id="3" name="Segnaposto numero diapositiva 2"/>
          <p:cNvSpPr>
            <a:spLocks noGrp="1"/>
          </p:cNvSpPr>
          <p:nvPr>
            <p:ph type="sldNum" sz="quarter" idx="12"/>
          </p:nvPr>
        </p:nvSpPr>
        <p:spPr/>
        <p:txBody>
          <a:bodyPr/>
          <a:lstStyle/>
          <a:p>
            <a:fld id="{B007B441-5312-499D-93C3-6E37886527FA}" type="slidenum">
              <a:rPr lang="it-IT" smtClean="0"/>
              <a:pPr/>
              <a:t>72</a:t>
            </a:fld>
            <a:endParaRPr lang="it-IT"/>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earthobservatory.nasa.gov/Features/Paleoclimatology_OxygenBalance/images/oxygen_18_precipitation_lft.gif"/>
          <p:cNvPicPr>
            <a:picLocks noChangeAspect="1" noChangeArrowheads="1"/>
          </p:cNvPicPr>
          <p:nvPr/>
        </p:nvPicPr>
        <p:blipFill>
          <a:blip r:embed="rId2" cstate="print"/>
          <a:srcRect/>
          <a:stretch>
            <a:fillRect/>
          </a:stretch>
        </p:blipFill>
        <p:spPr bwMode="auto">
          <a:xfrm>
            <a:off x="432048" y="700916"/>
            <a:ext cx="958626" cy="5248364"/>
          </a:xfrm>
          <a:prstGeom prst="rect">
            <a:avLst/>
          </a:prstGeom>
          <a:noFill/>
        </p:spPr>
      </p:pic>
      <p:pic>
        <p:nvPicPr>
          <p:cNvPr id="5124" name="Picture 4" descr="Graph of oxygen 18 depletion as a function of temperature"/>
          <p:cNvPicPr>
            <a:picLocks noChangeAspect="1" noChangeArrowheads="1"/>
          </p:cNvPicPr>
          <p:nvPr/>
        </p:nvPicPr>
        <p:blipFill>
          <a:blip r:embed="rId3" cstate="print"/>
          <a:srcRect/>
          <a:stretch>
            <a:fillRect/>
          </a:stretch>
        </p:blipFill>
        <p:spPr bwMode="auto">
          <a:xfrm>
            <a:off x="1403648" y="476672"/>
            <a:ext cx="5760640" cy="5480838"/>
          </a:xfrm>
          <a:prstGeom prst="rect">
            <a:avLst/>
          </a:prstGeom>
          <a:noFill/>
        </p:spPr>
      </p:pic>
      <p:pic>
        <p:nvPicPr>
          <p:cNvPr id="5126" name="Picture 6" descr="\delta ^{18}O = \Biggl( \frac{\bigl( \frac{^{18}O}{^{16}O} \bigr)_{sample}}{\bigl( \frac{^{18}O}{^{16}O} \bigr)_{standard}} -1 \Biggr) * 1000\ ^{o}\!/\!_{oo}"/>
          <p:cNvPicPr>
            <a:picLocks noChangeAspect="1" noChangeArrowheads="1"/>
          </p:cNvPicPr>
          <p:nvPr/>
        </p:nvPicPr>
        <p:blipFill>
          <a:blip r:embed="rId4" cstate="print"/>
          <a:srcRect/>
          <a:stretch>
            <a:fillRect/>
          </a:stretch>
        </p:blipFill>
        <p:spPr bwMode="auto">
          <a:xfrm>
            <a:off x="4139952" y="3645024"/>
            <a:ext cx="4512501" cy="864096"/>
          </a:xfrm>
          <a:prstGeom prst="rect">
            <a:avLst/>
          </a:prstGeom>
          <a:noFill/>
        </p:spPr>
      </p:pic>
      <p:sp>
        <p:nvSpPr>
          <p:cNvPr id="5" name="Segnaposto numero diapositiva 4"/>
          <p:cNvSpPr>
            <a:spLocks noGrp="1"/>
          </p:cNvSpPr>
          <p:nvPr>
            <p:ph type="sldNum" sz="quarter" idx="12"/>
          </p:nvPr>
        </p:nvSpPr>
        <p:spPr/>
        <p:txBody>
          <a:bodyPr/>
          <a:lstStyle/>
          <a:p>
            <a:fld id="{B007B441-5312-499D-93C3-6E37886527FA}" type="slidenum">
              <a:rPr lang="it-IT" smtClean="0"/>
              <a:pPr/>
              <a:t>73</a:t>
            </a:fld>
            <a:endParaRPr lang="it-IT"/>
          </a:p>
        </p:txBody>
      </p:sp>
      <p:sp>
        <p:nvSpPr>
          <p:cNvPr id="6" name="CasellaDiTesto 5"/>
          <p:cNvSpPr txBox="1"/>
          <p:nvPr/>
        </p:nvSpPr>
        <p:spPr>
          <a:xfrm>
            <a:off x="7668344" y="3831431"/>
            <a:ext cx="1133644" cy="461665"/>
          </a:xfrm>
          <a:prstGeom prst="rect">
            <a:avLst/>
          </a:prstGeom>
          <a:solidFill>
            <a:schemeClr val="bg1"/>
          </a:solidFill>
        </p:spPr>
        <p:txBody>
          <a:bodyPr wrap="none" rtlCol="0">
            <a:spAutoFit/>
          </a:bodyPr>
          <a:lstStyle/>
          <a:p>
            <a:r>
              <a:rPr lang="it-IT" sz="2400" dirty="0" smtClean="0">
                <a:latin typeface="Times New Roman" pitchFamily="18" charset="0"/>
                <a:cs typeface="Times New Roman" pitchFamily="18" charset="0"/>
              </a:rPr>
              <a:t>100%   </a:t>
            </a:r>
            <a:endParaRPr lang="en-US" sz="2400" dirty="0">
              <a:latin typeface="Times New Roman" pitchFamily="18" charset="0"/>
              <a:cs typeface="Times New Roman" pitchFamily="18" charset="0"/>
            </a:endParaRPr>
          </a:p>
        </p:txBody>
      </p:sp>
      <p:cxnSp>
        <p:nvCxnSpPr>
          <p:cNvPr id="8" name="Connettore 1 7"/>
          <p:cNvCxnSpPr/>
          <p:nvPr/>
        </p:nvCxnSpPr>
        <p:spPr>
          <a:xfrm>
            <a:off x="1403648" y="476672"/>
            <a:ext cx="0" cy="4968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4455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latin typeface="Comic Sans MS" pitchFamily="66" charset="0"/>
              </a:rPr>
              <a:t>Tre aspetti di un unico problema</a:t>
            </a:r>
            <a:endParaRPr lang="it-IT" b="1" dirty="0">
              <a:latin typeface="Comic Sans MS" pitchFamily="66" charset="0"/>
            </a:endParaRPr>
          </a:p>
        </p:txBody>
      </p:sp>
      <p:sp>
        <p:nvSpPr>
          <p:cNvPr id="3" name="Segnaposto contenuto 2"/>
          <p:cNvSpPr>
            <a:spLocks noGrp="1"/>
          </p:cNvSpPr>
          <p:nvPr>
            <p:ph idx="1"/>
          </p:nvPr>
        </p:nvSpPr>
        <p:spPr/>
        <p:txBody>
          <a:bodyPr>
            <a:normAutofit/>
          </a:bodyPr>
          <a:lstStyle/>
          <a:p>
            <a:r>
              <a:rPr lang="it-IT" sz="8000" b="1" dirty="0" smtClean="0">
                <a:effectLst>
                  <a:outerShdw blurRad="38100" dist="38100" dir="2700000" algn="tl">
                    <a:srgbClr val="000000">
                      <a:alpha val="43137"/>
                    </a:srgbClr>
                  </a:outerShdw>
                </a:effectLst>
                <a:latin typeface="Comic Sans MS" pitchFamily="66" charset="0"/>
              </a:rPr>
              <a:t>Clima</a:t>
            </a:r>
          </a:p>
          <a:p>
            <a:r>
              <a:rPr lang="it-IT" sz="8000" b="1" dirty="0" smtClean="0">
                <a:effectLst>
                  <a:outerShdw blurRad="38100" dist="38100" dir="2700000" algn="tl">
                    <a:srgbClr val="000000">
                      <a:alpha val="43137"/>
                    </a:srgbClr>
                  </a:outerShdw>
                </a:effectLst>
                <a:latin typeface="Comic Sans MS" pitchFamily="66" charset="0"/>
              </a:rPr>
              <a:t> Energy</a:t>
            </a:r>
          </a:p>
          <a:p>
            <a:r>
              <a:rPr lang="it-IT" sz="8000" b="1" dirty="0" smtClean="0">
                <a:effectLst>
                  <a:outerShdw blurRad="38100" dist="38100" dir="2700000" algn="tl">
                    <a:srgbClr val="000000">
                      <a:alpha val="43137"/>
                    </a:srgbClr>
                  </a:outerShdw>
                </a:effectLst>
                <a:latin typeface="Comic Sans MS" pitchFamily="66" charset="0"/>
              </a:rPr>
              <a:t> Inquinamento</a:t>
            </a:r>
            <a:endParaRPr lang="it-IT" sz="8000" b="1" dirty="0">
              <a:effectLst>
                <a:outerShdw blurRad="38100" dist="38100" dir="2700000" algn="tl">
                  <a:srgbClr val="000000">
                    <a:alpha val="43137"/>
                  </a:srgbClr>
                </a:outerShdw>
              </a:effectLst>
              <a:latin typeface="Comic Sans MS" pitchFamily="66" charset="0"/>
            </a:endParaRPr>
          </a:p>
        </p:txBody>
      </p:sp>
      <p:sp>
        <p:nvSpPr>
          <p:cNvPr id="9" name="CasellaDiTesto 8"/>
          <p:cNvSpPr txBox="1"/>
          <p:nvPr/>
        </p:nvSpPr>
        <p:spPr>
          <a:xfrm>
            <a:off x="1187624" y="3212976"/>
            <a:ext cx="4269117" cy="1200329"/>
          </a:xfrm>
          <a:prstGeom prst="rect">
            <a:avLst/>
          </a:prstGeom>
          <a:solidFill>
            <a:schemeClr val="bg1"/>
          </a:solidFill>
        </p:spPr>
        <p:txBody>
          <a:bodyPr wrap="none" rtlCol="0">
            <a:spAutoFit/>
          </a:bodyPr>
          <a:lstStyle/>
          <a:p>
            <a:r>
              <a:rPr lang="it-IT" sz="7200" b="1" dirty="0" smtClean="0">
                <a:solidFill>
                  <a:srgbClr val="FF0000"/>
                </a:solidFill>
                <a:effectLst>
                  <a:outerShdw blurRad="38100" dist="38100" dir="2700000" algn="tl">
                    <a:srgbClr val="000000">
                      <a:alpha val="43137"/>
                    </a:srgbClr>
                  </a:outerShdw>
                </a:effectLst>
                <a:latin typeface="Comic Sans MS" pitchFamily="66" charset="0"/>
              </a:rPr>
              <a:t>Energia  </a:t>
            </a:r>
            <a:endParaRPr lang="it-IT" sz="72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842660" y="1614848"/>
            <a:ext cx="4176464" cy="1323439"/>
          </a:xfrm>
          <a:prstGeom prst="rect">
            <a:avLst/>
          </a:prstGeom>
          <a:noFill/>
        </p:spPr>
        <p:txBody>
          <a:bodyPr wrap="square" rtlCol="0">
            <a:spAutoFit/>
          </a:bodyPr>
          <a:lstStyle/>
          <a:p>
            <a:r>
              <a:rPr lang="it-IT" sz="8000" b="1" dirty="0" smtClean="0">
                <a:solidFill>
                  <a:srgbClr val="FF0000"/>
                </a:solidFill>
                <a:effectLst>
                  <a:outerShdw blurRad="38100" dist="38100" dir="2700000" algn="tl">
                    <a:srgbClr val="000000">
                      <a:alpha val="43137"/>
                    </a:srgbClr>
                  </a:outerShdw>
                </a:effectLst>
                <a:latin typeface="Comic Sans MS" pitchFamily="66" charset="0"/>
              </a:rPr>
              <a:t>Clima</a:t>
            </a:r>
            <a:endParaRPr lang="en-US" sz="72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8" name="Segnaposto numero diapositiva 7"/>
          <p:cNvSpPr>
            <a:spLocks noGrp="1"/>
          </p:cNvSpPr>
          <p:nvPr>
            <p:ph type="sldNum" sz="quarter" idx="12"/>
          </p:nvPr>
        </p:nvSpPr>
        <p:spPr/>
        <p:txBody>
          <a:bodyPr/>
          <a:lstStyle/>
          <a:p>
            <a:fld id="{B007B441-5312-499D-93C3-6E37886527FA}" type="slidenum">
              <a:rPr lang="it-IT" smtClean="0"/>
              <a:pPr/>
              <a:t>74</a:t>
            </a:fld>
            <a:endParaRPr lang="it-IT" dirty="0"/>
          </a:p>
        </p:txBody>
      </p:sp>
    </p:spTree>
    <p:extLst>
      <p:ext uri="{BB962C8B-B14F-4D97-AF65-F5344CB8AC3E}">
        <p14:creationId xmlns:p14="http://schemas.microsoft.com/office/powerpoint/2010/main" val="42445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12" presetClass="entr" presetSubtype="4"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slide(fromBottom)">
                                      <p:cBhvr>
                                        <p:cTn id="10" dur="500"/>
                                        <p:tgtEl>
                                          <p:spTgt spid="7">
                                            <p:txEl>
                                              <p:pRg st="0" end="0"/>
                                            </p:txEl>
                                          </p:spTgt>
                                        </p:tgtEl>
                                      </p:cBhvr>
                                    </p:animEffect>
                                  </p:childTnLst>
                                </p:cTn>
                              </p:par>
                              <p:par>
                                <p:cTn id="11" presetID="10" presetClass="exit" presetSubtype="0" fill="hold" nodeType="withEffect">
                                  <p:stCondLst>
                                    <p:cond delay="0"/>
                                  </p:stCondLst>
                                  <p:childTnLst>
                                    <p:animEffect transition="out" filter="fade">
                                      <p:cBhvr>
                                        <p:cTn id="12" dur="2000"/>
                                        <p:tgtEl>
                                          <p:spTgt spid="3">
                                            <p:txEl>
                                              <p:pRg st="2" end="2"/>
                                            </p:txEl>
                                          </p:spTgt>
                                        </p:tgtEl>
                                      </p:cBhvr>
                                    </p:animEffect>
                                    <p:set>
                                      <p:cBhvr>
                                        <p:cTn id="13"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56816" y="0"/>
            <a:ext cx="8949863" cy="4005064"/>
          </a:xfrm>
          <a:prstGeom prst="rect">
            <a:avLst/>
          </a:prstGeom>
          <a:noFill/>
          <a:ln w="9525">
            <a:noFill/>
            <a:miter lim="800000"/>
            <a:headEnd/>
            <a:tailEnd/>
          </a:ln>
        </p:spPr>
      </p:pic>
      <p:pic>
        <p:nvPicPr>
          <p:cNvPr id="88066" name="Picture 2"/>
          <p:cNvPicPr>
            <a:picLocks noChangeAspect="1" noChangeArrowheads="1"/>
          </p:cNvPicPr>
          <p:nvPr/>
        </p:nvPicPr>
        <p:blipFill>
          <a:blip r:embed="rId3" cstate="print"/>
          <a:srcRect/>
          <a:stretch>
            <a:fillRect/>
          </a:stretch>
        </p:blipFill>
        <p:spPr bwMode="auto">
          <a:xfrm>
            <a:off x="4977680" y="4152123"/>
            <a:ext cx="4058816" cy="2705877"/>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75</a:t>
            </a:fld>
            <a:endParaRPr lang="it-IT"/>
          </a:p>
        </p:txBody>
      </p:sp>
    </p:spTree>
    <p:extLst>
      <p:ext uri="{BB962C8B-B14F-4D97-AF65-F5344CB8AC3E}">
        <p14:creationId xmlns:p14="http://schemas.microsoft.com/office/powerpoint/2010/main" val="15546350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76</a:t>
            </a:fld>
            <a:endParaRPr lang="it-IT"/>
          </a:p>
        </p:txBody>
      </p:sp>
      <p:pic>
        <p:nvPicPr>
          <p:cNvPr id="1026" name="Picture 2" descr="Antart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25" y="404664"/>
            <a:ext cx="8775972"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05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77</a:t>
            </a:fld>
            <a:endParaRPr lang="it-IT"/>
          </a:p>
        </p:txBody>
      </p:sp>
      <p:pic>
        <p:nvPicPr>
          <p:cNvPr id="1026" name="Picture 2" descr="http://wattsupwiththat.files.wordpress.com/2013/03/earths_energy_balance_5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96" y="404664"/>
            <a:ext cx="8172203"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503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Grp="1" noChangeAspect="1" noChangeArrowheads="1"/>
          </p:cNvPicPr>
          <p:nvPr>
            <p:ph idx="1"/>
          </p:nvPr>
        </p:nvPicPr>
        <p:blipFill>
          <a:blip r:embed="rId2" cstate="print"/>
          <a:srcRect/>
          <a:stretch>
            <a:fillRect/>
          </a:stretch>
        </p:blipFill>
        <p:spPr bwMode="auto">
          <a:xfrm>
            <a:off x="323528" y="404664"/>
            <a:ext cx="8537700" cy="6093296"/>
          </a:xfrm>
          <a:prstGeom prst="rect">
            <a:avLst/>
          </a:prstGeom>
          <a:noFill/>
          <a:ln w="9525">
            <a:noFill/>
            <a:miter lim="800000"/>
            <a:headEnd/>
            <a:tailEnd/>
          </a:ln>
        </p:spPr>
      </p:pic>
      <p:sp>
        <p:nvSpPr>
          <p:cNvPr id="3" name="CasellaDiTesto 2"/>
          <p:cNvSpPr txBox="1"/>
          <p:nvPr/>
        </p:nvSpPr>
        <p:spPr>
          <a:xfrm>
            <a:off x="3203848" y="0"/>
            <a:ext cx="3124573" cy="584775"/>
          </a:xfrm>
          <a:prstGeom prst="rect">
            <a:avLst/>
          </a:prstGeom>
          <a:solidFill>
            <a:srgbClr val="FFFF00"/>
          </a:solidFill>
        </p:spPr>
        <p:txBody>
          <a:bodyPr wrap="none" rtlCol="0">
            <a:spAutoFit/>
          </a:bodyPr>
          <a:lstStyle/>
          <a:p>
            <a:r>
              <a:rPr lang="it-IT" sz="3200" b="1" dirty="0" smtClean="0">
                <a:solidFill>
                  <a:srgbClr val="FF0000"/>
                </a:solidFill>
                <a:effectLst>
                  <a:outerShdw blurRad="38100" dist="38100" dir="2700000" algn="tl">
                    <a:srgbClr val="000000">
                      <a:alpha val="43137"/>
                    </a:srgbClr>
                  </a:outerShdw>
                </a:effectLst>
              </a:rPr>
              <a:t>The IPCC    </a:t>
            </a:r>
            <a:r>
              <a:rPr lang="it-IT" sz="3200" b="1" dirty="0" err="1" smtClean="0">
                <a:solidFill>
                  <a:srgbClr val="FF0000"/>
                </a:solidFill>
                <a:effectLst>
                  <a:outerShdw blurRad="38100" dist="38100" dir="2700000" algn="tl">
                    <a:srgbClr val="000000">
                      <a:alpha val="43137"/>
                    </a:srgbClr>
                  </a:outerShdw>
                </a:effectLst>
              </a:rPr>
              <a:t>model</a:t>
            </a:r>
            <a:endParaRPr lang="it-IT" sz="3200"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78</a:t>
            </a:fld>
            <a:endParaRPr lang="it-IT"/>
          </a:p>
        </p:txBody>
      </p:sp>
    </p:spTree>
    <p:extLst>
      <p:ext uri="{BB962C8B-B14F-4D97-AF65-F5344CB8AC3E}">
        <p14:creationId xmlns:p14="http://schemas.microsoft.com/office/powerpoint/2010/main" val="29722902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79</a:t>
            </a:fld>
            <a:endParaRPr lang="it-IT"/>
          </a:p>
        </p:txBody>
      </p:sp>
      <p:pic>
        <p:nvPicPr>
          <p:cNvPr id="2050" name="Picture 2"/>
          <p:cNvPicPr>
            <a:picLocks noGrp="1" noChangeAspect="1" noChangeArrowheads="1"/>
          </p:cNvPicPr>
          <p:nvPr>
            <p:ph idx="1"/>
          </p:nvPr>
        </p:nvPicPr>
        <p:blipFill>
          <a:blip r:embed="rId2" cstate="print"/>
          <a:srcRect/>
          <a:stretch>
            <a:fillRect/>
          </a:stretch>
        </p:blipFill>
        <p:spPr bwMode="auto">
          <a:xfrm>
            <a:off x="36009" y="476672"/>
            <a:ext cx="8960322" cy="6120680"/>
          </a:xfrm>
          <a:prstGeom prst="rect">
            <a:avLst/>
          </a:prstGeom>
          <a:noFill/>
          <a:ln w="9525">
            <a:noFill/>
            <a:miter lim="800000"/>
            <a:headEnd/>
            <a:tailEnd/>
          </a:ln>
        </p:spPr>
      </p:pic>
    </p:spTree>
    <p:extLst>
      <p:ext uri="{BB962C8B-B14F-4D97-AF65-F5344CB8AC3E}">
        <p14:creationId xmlns:p14="http://schemas.microsoft.com/office/powerpoint/2010/main" val="3256153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7117" y="0"/>
            <a:ext cx="8083485" cy="692696"/>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rPr>
              <a:t>Il fatto cruciale: questi sono dati</a:t>
            </a:r>
            <a:endParaRPr lang="it-IT" dirty="0"/>
          </a:p>
        </p:txBody>
      </p:sp>
      <p:sp>
        <p:nvSpPr>
          <p:cNvPr id="3" name="Segnaposto contenuto 2"/>
          <p:cNvSpPr>
            <a:spLocks noGrp="1"/>
          </p:cNvSpPr>
          <p:nvPr>
            <p:ph idx="1"/>
          </p:nvPr>
        </p:nvSpPr>
        <p:spPr/>
        <p:txBody>
          <a:bodyPr/>
          <a:lstStyle/>
          <a:p>
            <a:endParaRPr lang="it-IT" dirty="0" smtClean="0"/>
          </a:p>
          <a:p>
            <a:endParaRPr lang="it-IT"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a:t>
            </a:fld>
            <a:endParaRPr lang="it-IT"/>
          </a:p>
        </p:txBody>
      </p:sp>
      <p:pic>
        <p:nvPicPr>
          <p:cNvPr id="71682" name="Picture 2" descr="http://2.bp.blogspot.com/_vSxn3Xgqa10/S-YLBvD7hbI/AAAAAAAAF6Q/Ld16TtsXb3o/s1600/Climate+Change-+Key+Indicators_NASA.jpg"/>
          <p:cNvPicPr>
            <a:picLocks noChangeAspect="1" noChangeArrowheads="1"/>
          </p:cNvPicPr>
          <p:nvPr/>
        </p:nvPicPr>
        <p:blipFill>
          <a:blip r:embed="rId2" cstate="print"/>
          <a:srcRect/>
          <a:stretch>
            <a:fillRect/>
          </a:stretch>
        </p:blipFill>
        <p:spPr bwMode="auto">
          <a:xfrm>
            <a:off x="35496" y="614586"/>
            <a:ext cx="9137870" cy="6243414"/>
          </a:xfrm>
          <a:prstGeom prst="rect">
            <a:avLst/>
          </a:prstGeom>
          <a:noFill/>
        </p:spPr>
      </p:pic>
      <p:pic>
        <p:nvPicPr>
          <p:cNvPr id="97282" name="Picture 2" descr="NASA.gov"/>
          <p:cNvPicPr>
            <a:picLocks noChangeAspect="1" noChangeArrowheads="1"/>
          </p:cNvPicPr>
          <p:nvPr/>
        </p:nvPicPr>
        <p:blipFill>
          <a:blip r:embed="rId3" cstate="print"/>
          <a:srcRect/>
          <a:stretch>
            <a:fillRect/>
          </a:stretch>
        </p:blipFill>
        <p:spPr bwMode="auto">
          <a:xfrm>
            <a:off x="35496" y="32420"/>
            <a:ext cx="1047750" cy="8763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2780928"/>
            <a:ext cx="8229600" cy="3773016"/>
          </a:xfrm>
        </p:spPr>
        <p:txBody>
          <a:bodyPr>
            <a:normAutofit/>
          </a:bodyPr>
          <a:lstStyle/>
          <a:p>
            <a:r>
              <a:rPr lang="en-US" sz="2400" dirty="0" smtClean="0"/>
              <a:t>All atmospheric gases have a unique pattern of energy absorption: they absorb some wavelengths of energy but are transparent to others. The absorption patterns of water vapor (blue peaks) and carbon dioxide (pink peaks) overlap in some wavelengths. Carbon dioxide is not as strong a greenhouse gas as water vapor, but it absorbs energy in wavelengths (12-15 micrometers) that water vapor does not, partially closing the “window” through which heat radiated by the surface would normally escape to space. (Illustration adapted from </a:t>
            </a:r>
            <a:r>
              <a:rPr lang="en-US" sz="2400" dirty="0" smtClean="0">
                <a:hlinkClick r:id="rId2"/>
              </a:rPr>
              <a:t>Robert Rohde.</a:t>
            </a:r>
            <a:r>
              <a:rPr lang="en-US" sz="2400" dirty="0" smtClean="0"/>
              <a:t>)</a:t>
            </a:r>
          </a:p>
          <a:p>
            <a:endParaRPr lang="en-US" dirty="0"/>
          </a:p>
        </p:txBody>
      </p:sp>
      <p:pic>
        <p:nvPicPr>
          <p:cNvPr id="4" name="Immagine 3" descr="CO2_H2O_absorption.png"/>
          <p:cNvPicPr>
            <a:picLocks noChangeAspect="1"/>
          </p:cNvPicPr>
          <p:nvPr/>
        </p:nvPicPr>
        <p:blipFill>
          <a:blip r:embed="rId3" cstate="print"/>
          <a:stretch>
            <a:fillRect/>
          </a:stretch>
        </p:blipFill>
        <p:spPr>
          <a:xfrm>
            <a:off x="323529" y="980728"/>
            <a:ext cx="8597216" cy="1656184"/>
          </a:xfrm>
          <a:prstGeom prst="rect">
            <a:avLst/>
          </a:prstGeom>
        </p:spPr>
      </p:pic>
      <p:cxnSp>
        <p:nvCxnSpPr>
          <p:cNvPr id="6" name="Connettore 2 5"/>
          <p:cNvCxnSpPr/>
          <p:nvPr/>
        </p:nvCxnSpPr>
        <p:spPr>
          <a:xfrm rot="5400000" flipH="1" flipV="1">
            <a:off x="6228184" y="1700808"/>
            <a:ext cx="648072" cy="5040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 name="Segnaposto numero diapositiva 4"/>
          <p:cNvSpPr>
            <a:spLocks noGrp="1"/>
          </p:cNvSpPr>
          <p:nvPr>
            <p:ph type="sldNum" sz="quarter" idx="12"/>
          </p:nvPr>
        </p:nvSpPr>
        <p:spPr/>
        <p:txBody>
          <a:bodyPr/>
          <a:lstStyle/>
          <a:p>
            <a:fld id="{B007B441-5312-499D-93C3-6E37886527FA}" type="slidenum">
              <a:rPr lang="it-IT" smtClean="0"/>
              <a:pPr/>
              <a:t>80</a:t>
            </a:fld>
            <a:endParaRPr lang="it-IT"/>
          </a:p>
        </p:txBody>
      </p:sp>
      <p:sp>
        <p:nvSpPr>
          <p:cNvPr id="7" name="CasellaDiTesto 6"/>
          <p:cNvSpPr txBox="1"/>
          <p:nvPr/>
        </p:nvSpPr>
        <p:spPr>
          <a:xfrm>
            <a:off x="3059832" y="116632"/>
            <a:ext cx="2621230" cy="646331"/>
          </a:xfrm>
          <a:prstGeom prst="rect">
            <a:avLst/>
          </a:prstGeom>
          <a:solidFill>
            <a:schemeClr val="accent2">
              <a:lumMod val="40000"/>
              <a:lumOff val="60000"/>
            </a:schemeClr>
          </a:solidFill>
        </p:spPr>
        <p:txBody>
          <a:bodyPr wrap="none" rtlCol="0">
            <a:spAutoFit/>
          </a:bodyPr>
          <a:lstStyle/>
          <a:p>
            <a:r>
              <a:rPr lang="it-IT" sz="3600" b="1" dirty="0" err="1" smtClean="0">
                <a:solidFill>
                  <a:srgbClr val="FF0000"/>
                </a:solidFill>
                <a:effectLst>
                  <a:outerShdw blurRad="38100" dist="38100" dir="2700000" algn="tl">
                    <a:srgbClr val="000000">
                      <a:alpha val="43137"/>
                    </a:srgbClr>
                  </a:outerShdw>
                </a:effectLst>
                <a:latin typeface="Comic Sans MS" pitchFamily="66" charset="0"/>
              </a:rPr>
              <a:t>Why</a:t>
            </a:r>
            <a:r>
              <a:rPr lang="it-IT" sz="3600" b="1" dirty="0" smtClean="0">
                <a:solidFill>
                  <a:srgbClr val="FF0000"/>
                </a:solidFill>
                <a:effectLst>
                  <a:outerShdw blurRad="38100" dist="38100" dir="2700000" algn="tl">
                    <a:srgbClr val="000000">
                      <a:alpha val="43137"/>
                    </a:srgbClr>
                  </a:outerShdw>
                </a:effectLst>
                <a:latin typeface="Comic Sans MS" pitchFamily="66" charset="0"/>
              </a:rPr>
              <a:t> CO</a:t>
            </a:r>
            <a:r>
              <a:rPr lang="it-IT" sz="3600" b="1" baseline="-25000" dirty="0" smtClean="0">
                <a:solidFill>
                  <a:srgbClr val="FF0000"/>
                </a:solidFill>
                <a:effectLst>
                  <a:outerShdw blurRad="38100" dist="38100" dir="2700000" algn="tl">
                    <a:srgbClr val="000000">
                      <a:alpha val="43137"/>
                    </a:srgbClr>
                  </a:outerShdw>
                </a:effectLst>
                <a:latin typeface="Comic Sans MS" pitchFamily="66" charset="0"/>
              </a:rPr>
              <a:t>2 </a:t>
            </a:r>
            <a:r>
              <a:rPr lang="it-IT" sz="3600" b="1" dirty="0" smtClean="0">
                <a:solidFill>
                  <a:srgbClr val="FF0000"/>
                </a:solidFill>
                <a:effectLst>
                  <a:outerShdw blurRad="38100" dist="38100" dir="2700000" algn="tl">
                    <a:srgbClr val="000000">
                      <a:alpha val="43137"/>
                    </a:srgbClr>
                  </a:outerShdw>
                </a:effectLst>
                <a:latin typeface="Comic Sans MS" pitchFamily="66" charset="0"/>
              </a:rPr>
              <a:t>?</a:t>
            </a:r>
            <a:endParaRPr lang="en-US" sz="3600" b="1" dirty="0">
              <a:solidFill>
                <a:srgbClr val="FF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8301289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2996952"/>
            <a:ext cx="7920880" cy="1224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0" y="116632"/>
            <a:ext cx="9144000" cy="6525344"/>
          </a:xfrm>
        </p:spPr>
        <p:txBody>
          <a:bodyPr>
            <a:noAutofit/>
          </a:bodyPr>
          <a:lstStyle/>
          <a:p>
            <a:pPr algn="ctr">
              <a:buNone/>
            </a:pPr>
            <a:r>
              <a:rPr lang="it-IT" sz="3600" b="1" dirty="0" smtClean="0">
                <a:solidFill>
                  <a:srgbClr val="FF0000"/>
                </a:solidFill>
              </a:rPr>
              <a:t> the </a:t>
            </a:r>
            <a:r>
              <a:rPr lang="it-IT" sz="3600" b="1" dirty="0" err="1" smtClean="0">
                <a:solidFill>
                  <a:srgbClr val="FF0000"/>
                </a:solidFill>
              </a:rPr>
              <a:t>surprising</a:t>
            </a:r>
            <a:r>
              <a:rPr lang="it-IT" sz="3600" b="1" dirty="0" smtClean="0">
                <a:solidFill>
                  <a:srgbClr val="FF0000"/>
                </a:solidFill>
              </a:rPr>
              <a:t> CO</a:t>
            </a:r>
            <a:r>
              <a:rPr lang="it-IT" sz="3600" b="1" baseline="-25000" dirty="0" smtClean="0">
                <a:solidFill>
                  <a:srgbClr val="FF0000"/>
                </a:solidFill>
              </a:rPr>
              <a:t>2</a:t>
            </a:r>
            <a:r>
              <a:rPr lang="it-IT" sz="3600" b="1" dirty="0" smtClean="0">
                <a:solidFill>
                  <a:srgbClr val="FF0000"/>
                </a:solidFill>
              </a:rPr>
              <a:t> </a:t>
            </a:r>
            <a:r>
              <a:rPr lang="it-IT" sz="3600" b="1" dirty="0" err="1" smtClean="0">
                <a:solidFill>
                  <a:srgbClr val="FF0000"/>
                </a:solidFill>
              </a:rPr>
              <a:t>balance</a:t>
            </a:r>
            <a:r>
              <a:rPr lang="it-IT" sz="3600" b="1" dirty="0" smtClean="0">
                <a:solidFill>
                  <a:srgbClr val="FF0000"/>
                </a:solidFill>
              </a:rPr>
              <a:t>: </a:t>
            </a:r>
            <a:r>
              <a:rPr lang="it-IT" sz="2000" dirty="0" smtClean="0">
                <a:solidFill>
                  <a:srgbClr val="7030A0"/>
                </a:solidFill>
                <a:hlinkClick r:id="rId2"/>
              </a:rPr>
              <a:t>http://en.wikipedia.org/wiki/Carbon_dioxide_in_Earth%27s_atmosphere</a:t>
            </a:r>
            <a:endParaRPr lang="it-IT" sz="2000" dirty="0" smtClean="0">
              <a:solidFill>
                <a:srgbClr val="7030A0"/>
              </a:solidFill>
            </a:endParaRPr>
          </a:p>
          <a:p>
            <a:pPr algn="ctr">
              <a:buNone/>
            </a:pPr>
            <a:r>
              <a:rPr lang="it-IT" sz="2400" b="1" dirty="0" smtClean="0">
                <a:solidFill>
                  <a:schemeClr val="accent6">
                    <a:lumMod val="50000"/>
                  </a:schemeClr>
                </a:solidFill>
                <a:effectLst>
                  <a:outerShdw blurRad="38100" dist="38100" dir="2700000" algn="tl">
                    <a:srgbClr val="000000">
                      <a:alpha val="43137"/>
                    </a:srgbClr>
                  </a:outerShdw>
                </a:effectLst>
              </a:rPr>
              <a:t>      CO2 in the </a:t>
            </a:r>
            <a:r>
              <a:rPr lang="it-IT" sz="2400" b="1" dirty="0" err="1" smtClean="0">
                <a:solidFill>
                  <a:schemeClr val="accent6">
                    <a:lumMod val="50000"/>
                  </a:schemeClr>
                </a:solidFill>
                <a:effectLst>
                  <a:outerShdw blurRad="38100" dist="38100" dir="2700000" algn="tl">
                    <a:srgbClr val="000000">
                      <a:alpha val="43137"/>
                    </a:srgbClr>
                  </a:outerShdw>
                </a:effectLst>
              </a:rPr>
              <a:t>athmosphere</a:t>
            </a:r>
            <a:r>
              <a:rPr lang="it-IT" sz="2400" b="1" dirty="0" smtClean="0">
                <a:solidFill>
                  <a:schemeClr val="accent6">
                    <a:lumMod val="50000"/>
                  </a:schemeClr>
                </a:solidFill>
                <a:effectLst>
                  <a:outerShdw blurRad="38100" dist="38100" dir="2700000" algn="tl">
                    <a:srgbClr val="000000">
                      <a:alpha val="43137"/>
                    </a:srgbClr>
                  </a:outerShdw>
                </a:effectLst>
              </a:rPr>
              <a:t>: 900 </a:t>
            </a:r>
            <a:r>
              <a:rPr lang="it-IT" sz="2400" b="1" dirty="0" err="1" smtClean="0">
                <a:solidFill>
                  <a:schemeClr val="accent6">
                    <a:lumMod val="50000"/>
                  </a:schemeClr>
                </a:solidFill>
                <a:effectLst>
                  <a:outerShdw blurRad="38100" dist="38100" dir="2700000" algn="tl">
                    <a:srgbClr val="000000">
                      <a:alpha val="43137"/>
                    </a:srgbClr>
                  </a:outerShdw>
                </a:effectLst>
              </a:rPr>
              <a:t>Gton</a:t>
            </a:r>
            <a:r>
              <a:rPr lang="it-IT" sz="2400" b="1" dirty="0" smtClean="0">
                <a:solidFill>
                  <a:schemeClr val="accent6">
                    <a:lumMod val="50000"/>
                  </a:schemeClr>
                </a:solidFill>
                <a:effectLst>
                  <a:outerShdw blurRad="38100" dist="38100" dir="2700000" algn="tl">
                    <a:srgbClr val="000000">
                      <a:alpha val="43137"/>
                    </a:srgbClr>
                  </a:outerShdw>
                </a:effectLst>
              </a:rPr>
              <a:t>      </a:t>
            </a:r>
          </a:p>
          <a:p>
            <a:pPr algn="ctr">
              <a:buNone/>
            </a:pPr>
            <a:r>
              <a:rPr lang="it-IT" sz="2400" b="1" dirty="0" smtClean="0">
                <a:solidFill>
                  <a:schemeClr val="tx2">
                    <a:lumMod val="75000"/>
                  </a:schemeClr>
                </a:solidFill>
                <a:effectLst>
                  <a:outerShdw blurRad="38100" dist="38100" dir="2700000" algn="tl">
                    <a:srgbClr val="000000">
                      <a:alpha val="43137"/>
                    </a:srgbClr>
                  </a:outerShdw>
                </a:effectLst>
              </a:rPr>
              <a:t>Nature:   </a:t>
            </a:r>
            <a:r>
              <a:rPr lang="it-IT" sz="2400" b="1" dirty="0" err="1" smtClean="0">
                <a:solidFill>
                  <a:schemeClr val="tx2">
                    <a:lumMod val="75000"/>
                  </a:schemeClr>
                </a:solidFill>
                <a:effectLst>
                  <a:outerShdw blurRad="38100" dist="38100" dir="2700000" algn="tl">
                    <a:srgbClr val="000000">
                      <a:alpha val="43137"/>
                    </a:srgbClr>
                  </a:outerShdw>
                </a:effectLst>
              </a:rPr>
              <a:t>emission</a:t>
            </a:r>
            <a:r>
              <a:rPr lang="it-IT" sz="2400" b="1" dirty="0" smtClean="0">
                <a:solidFill>
                  <a:schemeClr val="tx2">
                    <a:lumMod val="75000"/>
                  </a:schemeClr>
                </a:solidFill>
                <a:effectLst>
                  <a:outerShdw blurRad="38100" dist="38100" dir="2700000" algn="tl">
                    <a:srgbClr val="000000">
                      <a:alpha val="43137"/>
                    </a:srgbClr>
                  </a:outerShdw>
                </a:effectLst>
              </a:rPr>
              <a:t> of </a:t>
            </a:r>
            <a:r>
              <a:rPr lang="it-IT" sz="2400" b="1" dirty="0" err="1" smtClean="0">
                <a:solidFill>
                  <a:schemeClr val="tx2">
                    <a:lumMod val="75000"/>
                  </a:schemeClr>
                </a:solidFill>
                <a:effectLst>
                  <a:outerShdw blurRad="38100" dist="38100" dir="2700000" algn="tl">
                    <a:srgbClr val="000000">
                      <a:alpha val="43137"/>
                    </a:srgbClr>
                  </a:outerShdw>
                </a:effectLst>
              </a:rPr>
              <a:t>about</a:t>
            </a:r>
            <a:r>
              <a:rPr lang="it-IT" sz="2400" b="1" dirty="0" smtClean="0">
                <a:solidFill>
                  <a:schemeClr val="tx2">
                    <a:lumMod val="75000"/>
                  </a:schemeClr>
                </a:solidFill>
                <a:effectLst>
                  <a:outerShdw blurRad="38100" dist="38100" dir="2700000" algn="tl">
                    <a:srgbClr val="000000">
                      <a:alpha val="43137"/>
                    </a:srgbClr>
                  </a:outerShdw>
                </a:effectLst>
              </a:rPr>
              <a:t> 770 </a:t>
            </a:r>
            <a:r>
              <a:rPr lang="it-IT" sz="2400" b="1" dirty="0" err="1" smtClean="0">
                <a:solidFill>
                  <a:schemeClr val="tx2">
                    <a:lumMod val="75000"/>
                  </a:schemeClr>
                </a:solidFill>
                <a:effectLst>
                  <a:outerShdw blurRad="38100" dist="38100" dir="2700000" algn="tl">
                    <a:srgbClr val="000000">
                      <a:alpha val="43137"/>
                    </a:srgbClr>
                  </a:outerShdw>
                </a:effectLst>
              </a:rPr>
              <a:t>Gton</a:t>
            </a:r>
            <a:r>
              <a:rPr lang="it-IT" sz="2400" b="1" dirty="0" smtClean="0">
                <a:solidFill>
                  <a:schemeClr val="tx2">
                    <a:lumMod val="75000"/>
                  </a:schemeClr>
                </a:solidFill>
                <a:effectLst>
                  <a:outerShdw blurRad="38100" dist="38100" dir="2700000" algn="tl">
                    <a:srgbClr val="000000">
                      <a:alpha val="43137"/>
                    </a:srgbClr>
                  </a:outerShdw>
                </a:effectLst>
              </a:rPr>
              <a:t>/</a:t>
            </a:r>
            <a:r>
              <a:rPr lang="it-IT" sz="2400" b="1" dirty="0" err="1" smtClean="0">
                <a:solidFill>
                  <a:schemeClr val="tx2">
                    <a:lumMod val="75000"/>
                  </a:schemeClr>
                </a:solidFill>
                <a:effectLst>
                  <a:outerShdw blurRad="38100" dist="38100" dir="2700000" algn="tl">
                    <a:srgbClr val="000000">
                      <a:alpha val="43137"/>
                    </a:srgbClr>
                  </a:outerShdw>
                </a:effectLst>
              </a:rPr>
              <a:t>year</a:t>
            </a:r>
            <a:r>
              <a:rPr lang="it-IT" sz="2400" b="1" dirty="0" smtClean="0">
                <a:solidFill>
                  <a:schemeClr val="tx2">
                    <a:lumMod val="75000"/>
                  </a:schemeClr>
                </a:solidFill>
                <a:effectLst>
                  <a:outerShdw blurRad="38100" dist="38100" dir="2700000" algn="tl">
                    <a:srgbClr val="000000">
                      <a:alpha val="43137"/>
                    </a:srgbClr>
                  </a:outerShdw>
                </a:effectLst>
              </a:rPr>
              <a:t>        </a:t>
            </a:r>
          </a:p>
          <a:p>
            <a:pPr algn="ctr">
              <a:buNone/>
            </a:pPr>
            <a:r>
              <a:rPr lang="it-IT" sz="2400" b="1" dirty="0" smtClean="0">
                <a:solidFill>
                  <a:schemeClr val="tx2">
                    <a:lumMod val="75000"/>
                  </a:schemeClr>
                </a:solidFill>
                <a:effectLst>
                  <a:outerShdw blurRad="38100" dist="38100" dir="2700000" algn="tl">
                    <a:srgbClr val="000000">
                      <a:alpha val="43137"/>
                    </a:srgbClr>
                  </a:outerShdw>
                </a:effectLst>
              </a:rPr>
              <a:t>                    </a:t>
            </a:r>
            <a:r>
              <a:rPr lang="it-IT" sz="2400" b="1" dirty="0" err="1" smtClean="0">
                <a:solidFill>
                  <a:schemeClr val="tx2">
                    <a:lumMod val="75000"/>
                  </a:schemeClr>
                </a:solidFill>
                <a:effectLst>
                  <a:outerShdw blurRad="38100" dist="38100" dir="2700000" algn="tl">
                    <a:srgbClr val="000000">
                      <a:alpha val="43137"/>
                    </a:srgbClr>
                  </a:outerShdw>
                </a:effectLst>
              </a:rPr>
              <a:t>absorption</a:t>
            </a:r>
            <a:r>
              <a:rPr lang="it-IT" sz="2400" b="1" dirty="0" smtClean="0">
                <a:solidFill>
                  <a:schemeClr val="tx2">
                    <a:lumMod val="75000"/>
                  </a:schemeClr>
                </a:solidFill>
                <a:effectLst>
                  <a:outerShdw blurRad="38100" dist="38100" dir="2700000" algn="tl">
                    <a:srgbClr val="000000">
                      <a:alpha val="43137"/>
                    </a:srgbClr>
                  </a:outerShdw>
                </a:effectLst>
              </a:rPr>
              <a:t> of </a:t>
            </a:r>
            <a:r>
              <a:rPr lang="it-IT" sz="2400" b="1" dirty="0" err="1" smtClean="0">
                <a:solidFill>
                  <a:schemeClr val="tx2">
                    <a:lumMod val="75000"/>
                  </a:schemeClr>
                </a:solidFill>
                <a:effectLst>
                  <a:outerShdw blurRad="38100" dist="38100" dir="2700000" algn="tl">
                    <a:srgbClr val="000000">
                      <a:alpha val="43137"/>
                    </a:srgbClr>
                  </a:outerShdw>
                </a:effectLst>
              </a:rPr>
              <a:t>about</a:t>
            </a:r>
            <a:r>
              <a:rPr lang="it-IT" sz="2400" b="1" smtClean="0">
                <a:solidFill>
                  <a:schemeClr val="tx2">
                    <a:lumMod val="75000"/>
                  </a:schemeClr>
                </a:solidFill>
                <a:effectLst>
                  <a:outerShdw blurRad="38100" dist="38100" dir="2700000" algn="tl">
                    <a:srgbClr val="000000">
                      <a:alpha val="43137"/>
                    </a:srgbClr>
                  </a:outerShdw>
                </a:effectLst>
              </a:rPr>
              <a:t> </a:t>
            </a:r>
            <a:r>
              <a:rPr lang="it-IT" sz="2400" b="1">
                <a:solidFill>
                  <a:schemeClr val="tx2">
                    <a:lumMod val="75000"/>
                  </a:schemeClr>
                </a:solidFill>
                <a:effectLst>
                  <a:outerShdw blurRad="38100" dist="38100" dir="2700000" algn="tl">
                    <a:srgbClr val="000000">
                      <a:alpha val="43137"/>
                    </a:srgbClr>
                  </a:outerShdw>
                </a:effectLst>
              </a:rPr>
              <a:t>7</a:t>
            </a:r>
            <a:r>
              <a:rPr lang="it-IT" sz="2400" b="1" smtClean="0">
                <a:solidFill>
                  <a:schemeClr val="tx2">
                    <a:lumMod val="75000"/>
                  </a:schemeClr>
                </a:solidFill>
                <a:effectLst>
                  <a:outerShdw blurRad="38100" dist="38100" dir="2700000" algn="tl">
                    <a:srgbClr val="000000">
                      <a:alpha val="43137"/>
                    </a:srgbClr>
                  </a:outerShdw>
                </a:effectLst>
              </a:rPr>
              <a:t>90 </a:t>
            </a:r>
            <a:r>
              <a:rPr lang="it-IT" sz="2400" b="1" dirty="0" err="1" smtClean="0">
                <a:solidFill>
                  <a:schemeClr val="tx2">
                    <a:lumMod val="75000"/>
                  </a:schemeClr>
                </a:solidFill>
                <a:effectLst>
                  <a:outerShdw blurRad="38100" dist="38100" dir="2700000" algn="tl">
                    <a:srgbClr val="000000">
                      <a:alpha val="43137"/>
                    </a:srgbClr>
                  </a:outerShdw>
                </a:effectLst>
              </a:rPr>
              <a:t>Gton</a:t>
            </a:r>
            <a:r>
              <a:rPr lang="it-IT" sz="2400" b="1" dirty="0" smtClean="0">
                <a:solidFill>
                  <a:schemeClr val="tx2">
                    <a:lumMod val="75000"/>
                  </a:schemeClr>
                </a:solidFill>
                <a:effectLst>
                  <a:outerShdw blurRad="38100" dist="38100" dir="2700000" algn="tl">
                    <a:srgbClr val="000000">
                      <a:alpha val="43137"/>
                    </a:srgbClr>
                  </a:outerShdw>
                </a:effectLst>
              </a:rPr>
              <a:t>/</a:t>
            </a:r>
            <a:r>
              <a:rPr lang="it-IT" sz="2400" b="1" dirty="0" err="1" smtClean="0">
                <a:solidFill>
                  <a:schemeClr val="tx2">
                    <a:lumMod val="75000"/>
                  </a:schemeClr>
                </a:solidFill>
                <a:effectLst>
                  <a:outerShdw blurRad="38100" dist="38100" dir="2700000" algn="tl">
                    <a:srgbClr val="000000">
                      <a:alpha val="43137"/>
                    </a:srgbClr>
                  </a:outerShdw>
                </a:effectLst>
              </a:rPr>
              <a:t>year</a:t>
            </a:r>
            <a:endParaRPr lang="it-IT" sz="2400" b="1" dirty="0" smtClean="0">
              <a:solidFill>
                <a:schemeClr val="tx2">
                  <a:lumMod val="75000"/>
                </a:schemeClr>
              </a:solidFill>
              <a:effectLst>
                <a:outerShdw blurRad="38100" dist="38100" dir="2700000" algn="tl">
                  <a:srgbClr val="000000">
                    <a:alpha val="43137"/>
                  </a:srgbClr>
                </a:outerShdw>
              </a:effectLst>
            </a:endParaRPr>
          </a:p>
          <a:p>
            <a:pPr algn="ctr">
              <a:buNone/>
            </a:pPr>
            <a:r>
              <a:rPr lang="it-IT" sz="2400" b="1" dirty="0" smtClean="0">
                <a:solidFill>
                  <a:srgbClr val="FF0000"/>
                </a:solidFill>
              </a:rPr>
              <a:t>Man:  </a:t>
            </a:r>
            <a:r>
              <a:rPr lang="it-IT" sz="2400" b="1" dirty="0" err="1" smtClean="0">
                <a:solidFill>
                  <a:srgbClr val="FF0000"/>
                </a:solidFill>
              </a:rPr>
              <a:t>emission</a:t>
            </a:r>
            <a:r>
              <a:rPr lang="it-IT" sz="2400" b="1" dirty="0" smtClean="0">
                <a:solidFill>
                  <a:srgbClr val="FF0000"/>
                </a:solidFill>
              </a:rPr>
              <a:t> </a:t>
            </a:r>
            <a:r>
              <a:rPr lang="it-IT" sz="2400" b="1" dirty="0" err="1" smtClean="0">
                <a:solidFill>
                  <a:srgbClr val="FF0000"/>
                </a:solidFill>
              </a:rPr>
              <a:t>of</a:t>
            </a:r>
            <a:r>
              <a:rPr lang="it-IT" sz="2400" b="1" dirty="0" smtClean="0">
                <a:solidFill>
                  <a:srgbClr val="FF0000"/>
                </a:solidFill>
              </a:rPr>
              <a:t> 30 </a:t>
            </a:r>
            <a:r>
              <a:rPr lang="it-IT" sz="2400" b="1" dirty="0" err="1" smtClean="0">
                <a:solidFill>
                  <a:srgbClr val="FF0000"/>
                </a:solidFill>
              </a:rPr>
              <a:t>Gton</a:t>
            </a:r>
            <a:r>
              <a:rPr lang="it-IT" sz="2400" b="1" dirty="0" smtClean="0">
                <a:solidFill>
                  <a:srgbClr val="FF0000"/>
                </a:solidFill>
              </a:rPr>
              <a:t>/</a:t>
            </a:r>
            <a:r>
              <a:rPr lang="it-IT" sz="2400" b="1" dirty="0" err="1" smtClean="0">
                <a:solidFill>
                  <a:srgbClr val="FF0000"/>
                </a:solidFill>
              </a:rPr>
              <a:t>year</a:t>
            </a:r>
            <a:r>
              <a:rPr lang="it-IT" sz="2400" b="1" dirty="0" smtClean="0">
                <a:solidFill>
                  <a:srgbClr val="FF0000"/>
                </a:solidFill>
              </a:rPr>
              <a:t>!!</a:t>
            </a:r>
          </a:p>
          <a:p>
            <a:pPr algn="ctr">
              <a:buNone/>
            </a:pPr>
            <a:r>
              <a:rPr lang="it-IT" sz="900" b="1" dirty="0" smtClean="0">
                <a:solidFill>
                  <a:srgbClr val="FF0000"/>
                </a:solidFill>
                <a:effectLst>
                  <a:outerShdw blurRad="38100" dist="38100" dir="2700000" algn="tl">
                    <a:srgbClr val="000000">
                      <a:alpha val="43137"/>
                    </a:srgbClr>
                  </a:outerShdw>
                </a:effectLst>
                <a:latin typeface="Comic Sans MS" pitchFamily="66" charset="0"/>
              </a:rPr>
              <a:t> </a:t>
            </a:r>
          </a:p>
          <a:p>
            <a:pPr algn="ctr">
              <a:buNone/>
            </a:pPr>
            <a:r>
              <a:rPr lang="it-IT" sz="2400" b="1" dirty="0" smtClean="0">
                <a:solidFill>
                  <a:srgbClr val="FF0000"/>
                </a:solidFill>
                <a:effectLst>
                  <a:outerShdw blurRad="38100" dist="38100" dir="2700000" algn="tl">
                    <a:srgbClr val="000000">
                      <a:alpha val="43137"/>
                    </a:srgbClr>
                  </a:outerShdw>
                </a:effectLst>
                <a:latin typeface="Comic Sans MS" pitchFamily="66" charset="0"/>
              </a:rPr>
              <a:t>The net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result</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is</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the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accumulation</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of 10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Gton</a:t>
            </a:r>
            <a:r>
              <a:rPr lang="it-IT" sz="2400" b="1" dirty="0" smtClean="0">
                <a:solidFill>
                  <a:srgbClr val="FF0000"/>
                </a:solidFill>
                <a:effectLst>
                  <a:outerShdw blurRad="38100" dist="38100" dir="2700000" algn="tl">
                    <a:srgbClr val="000000">
                      <a:alpha val="43137"/>
                    </a:srgbClr>
                  </a:outerShdw>
                </a:effectLst>
                <a:latin typeface="Comic Sans MS" pitchFamily="66" charset="0"/>
              </a:rPr>
              <a:t>/</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year</a:t>
            </a:r>
            <a:r>
              <a:rPr lang="it-IT" sz="2400" b="1" dirty="0" smtClean="0">
                <a:solidFill>
                  <a:srgbClr val="FF0000"/>
                </a:solidFill>
                <a:effectLst>
                  <a:outerShdw blurRad="38100" dist="38100" dir="2700000" algn="tl">
                    <a:srgbClr val="000000">
                      <a:alpha val="43137"/>
                    </a:srgbClr>
                  </a:outerShdw>
                </a:effectLst>
                <a:latin typeface="Comic Sans MS" pitchFamily="66" charset="0"/>
              </a:rPr>
              <a:t>,</a:t>
            </a:r>
            <a:endParaRPr lang="it-IT" sz="2400" b="1" dirty="0">
              <a:solidFill>
                <a:srgbClr val="FF0000"/>
              </a:solidFill>
              <a:effectLst>
                <a:outerShdw blurRad="38100" dist="38100" dir="2700000" algn="tl">
                  <a:srgbClr val="000000">
                    <a:alpha val="43137"/>
                  </a:srgbClr>
                </a:outerShdw>
              </a:effectLst>
              <a:latin typeface="Comic Sans MS" pitchFamily="66" charset="0"/>
            </a:endParaRPr>
          </a:p>
          <a:p>
            <a:pPr algn="ctr">
              <a:buNone/>
            </a:pPr>
            <a:r>
              <a:rPr lang="it-IT" sz="2400" b="1" dirty="0" smtClean="0">
                <a:solidFill>
                  <a:srgbClr val="FF0000"/>
                </a:solidFill>
                <a:effectLst>
                  <a:outerShdw blurRad="38100" dist="38100" dir="2700000" algn="tl">
                    <a:srgbClr val="000000">
                      <a:alpha val="43137"/>
                    </a:srgbClr>
                  </a:outerShdw>
                </a:effectLst>
                <a:latin typeface="Comic Sans MS" pitchFamily="66" charset="0"/>
              </a:rPr>
              <a:t> an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anthropic</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dust</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grain</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in a big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natural</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machine.</a:t>
            </a:r>
          </a:p>
          <a:p>
            <a:pPr algn="ctr">
              <a:buNone/>
            </a:pP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This</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is</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the IPCC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model</a:t>
            </a:r>
            <a:endParaRPr lang="it-IT" sz="2400" b="1" dirty="0" smtClean="0">
              <a:solidFill>
                <a:srgbClr val="FF0000"/>
              </a:solidFill>
              <a:effectLst>
                <a:outerShdw blurRad="38100" dist="38100" dir="2700000" algn="tl">
                  <a:srgbClr val="000000">
                    <a:alpha val="43137"/>
                  </a:srgbClr>
                </a:outerShdw>
              </a:effectLst>
              <a:latin typeface="Comic Sans MS" pitchFamily="66" charset="0"/>
            </a:endParaRPr>
          </a:p>
          <a:p>
            <a:pPr algn="ctr">
              <a:buNone/>
            </a:pPr>
            <a:endParaRPr lang="it-IT" sz="900" b="1" dirty="0" smtClean="0">
              <a:solidFill>
                <a:srgbClr val="FF0000"/>
              </a:solidFill>
              <a:effectLst>
                <a:outerShdw blurRad="38100" dist="38100" dir="2700000" algn="tl">
                  <a:srgbClr val="000000">
                    <a:alpha val="43137"/>
                  </a:srgbClr>
                </a:outerShdw>
              </a:effectLst>
              <a:latin typeface="Comic Sans MS" pitchFamily="66" charset="0"/>
            </a:endParaRPr>
          </a:p>
          <a:p>
            <a:pPr algn="ctr">
              <a:buNone/>
            </a:pP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This</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model</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is</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questioned</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by</a:t>
            </a:r>
            <a:r>
              <a:rPr lang="it-IT" sz="2400" dirty="0" smtClean="0">
                <a:solidFill>
                  <a:srgbClr val="FF0000"/>
                </a:solidFill>
                <a:effectLst>
                  <a:outerShdw blurRad="38100" dist="38100" dir="2700000" algn="tl">
                    <a:srgbClr val="000000">
                      <a:alpha val="43137"/>
                    </a:srgbClr>
                  </a:outerShdw>
                </a:effectLst>
                <a:latin typeface="Comic Sans MS" pitchFamily="66" charset="0"/>
              </a:rPr>
              <a:t> some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scientists</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they</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affirm</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that</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an</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atmospheric</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model</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cannot</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be</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reliable</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within</a:t>
            </a:r>
            <a:r>
              <a:rPr lang="it-IT" sz="2400" dirty="0" smtClean="0">
                <a:solidFill>
                  <a:srgbClr val="FF0000"/>
                </a:solidFill>
                <a:effectLst>
                  <a:outerShdw blurRad="38100" dist="38100" dir="2700000" algn="tl">
                    <a:srgbClr val="000000">
                      <a:alpha val="43137"/>
                    </a:srgbClr>
                  </a:outerShdw>
                </a:effectLst>
                <a:latin typeface="Comic Sans MS" pitchFamily="66" charset="0"/>
              </a:rPr>
              <a:t> 5%!</a:t>
            </a:r>
          </a:p>
          <a:p>
            <a:pPr>
              <a:buNone/>
            </a:pPr>
            <a:r>
              <a:rPr lang="it-IT" sz="2000" dirty="0" smtClean="0">
                <a:effectLst>
                  <a:outerShdw blurRad="38100" dist="38100" dir="2700000" algn="tl">
                    <a:srgbClr val="000000">
                      <a:alpha val="43137"/>
                    </a:srgbClr>
                  </a:outerShdw>
                </a:effectLst>
                <a:latin typeface="Comic Sans MS" pitchFamily="66" charset="0"/>
              </a:rPr>
              <a:t>1) </a:t>
            </a:r>
            <a:r>
              <a:rPr lang="it-IT" sz="2000" dirty="0" err="1" smtClean="0">
                <a:effectLst>
                  <a:outerShdw blurRad="38100" dist="38100" dir="2700000" algn="tl">
                    <a:srgbClr val="000000">
                      <a:alpha val="43137"/>
                    </a:srgbClr>
                  </a:outerShdw>
                </a:effectLst>
                <a:latin typeface="Comic Sans MS" pitchFamily="66" charset="0"/>
              </a:rPr>
              <a:t>Following</a:t>
            </a:r>
            <a:r>
              <a:rPr lang="it-IT" sz="2000" dirty="0" smtClean="0">
                <a:effectLst>
                  <a:outerShdw blurRad="38100" dist="38100" dir="2700000" algn="tl">
                    <a:srgbClr val="000000">
                      <a:alpha val="43137"/>
                    </a:srgbClr>
                  </a:outerShdw>
                </a:effectLst>
                <a:latin typeface="Comic Sans MS" pitchFamily="66" charset="0"/>
              </a:rPr>
              <a:t>   IPCC, </a:t>
            </a:r>
            <a:r>
              <a:rPr lang="it-IT" sz="2000" dirty="0" err="1" smtClean="0">
                <a:effectLst>
                  <a:outerShdw blurRad="38100" dist="38100" dir="2700000" algn="tl">
                    <a:srgbClr val="000000">
                      <a:alpha val="43137"/>
                    </a:srgbClr>
                  </a:outerShdw>
                </a:effectLst>
                <a:latin typeface="Comic Sans MS" pitchFamily="66" charset="0"/>
              </a:rPr>
              <a:t>does</a:t>
            </a:r>
            <a:r>
              <a:rPr lang="it-IT" sz="2000" dirty="0" smtClean="0">
                <a:effectLst>
                  <a:outerShdw blurRad="38100" dist="38100" dir="2700000" algn="tl">
                    <a:srgbClr val="000000">
                      <a:alpha val="43137"/>
                    </a:srgbClr>
                  </a:outerShdw>
                </a:effectLst>
                <a:latin typeface="Comic Sans MS" pitchFamily="66" charset="0"/>
              </a:rPr>
              <a:t> the </a:t>
            </a:r>
            <a:r>
              <a:rPr lang="it-IT" sz="2000" dirty="0" err="1" smtClean="0">
                <a:effectLst>
                  <a:outerShdw blurRad="38100" dist="38100" dir="2700000" algn="tl">
                    <a:srgbClr val="000000">
                      <a:alpha val="43137"/>
                    </a:srgbClr>
                  </a:outerShdw>
                </a:effectLst>
                <a:latin typeface="Comic Sans MS" pitchFamily="66" charset="0"/>
              </a:rPr>
              <a:t>earth</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without</a:t>
            </a:r>
            <a:r>
              <a:rPr lang="it-IT" sz="2000" dirty="0" smtClean="0">
                <a:effectLst>
                  <a:outerShdw blurRad="38100" dist="38100" dir="2700000" algn="tl">
                    <a:srgbClr val="000000">
                      <a:alpha val="43137"/>
                    </a:srgbClr>
                  </a:outerShdw>
                </a:effectLst>
                <a:latin typeface="Comic Sans MS" pitchFamily="66" charset="0"/>
              </a:rPr>
              <a:t> the man go </a:t>
            </a:r>
            <a:r>
              <a:rPr lang="it-IT" sz="2000" dirty="0" err="1" smtClean="0">
                <a:effectLst>
                  <a:outerShdw blurRad="38100" dist="38100" dir="2700000" algn="tl">
                    <a:srgbClr val="000000">
                      <a:alpha val="43137"/>
                    </a:srgbClr>
                  </a:outerShdw>
                </a:effectLst>
                <a:latin typeface="Comic Sans MS" pitchFamily="66" charset="0"/>
              </a:rPr>
              <a:t>toward</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an</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ice</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age</a:t>
            </a:r>
            <a:r>
              <a:rPr lang="it-IT" sz="2000" dirty="0" smtClean="0">
                <a:effectLst>
                  <a:outerShdw blurRad="38100" dist="38100" dir="2700000" algn="tl">
                    <a:srgbClr val="000000">
                      <a:alpha val="43137"/>
                    </a:srgbClr>
                  </a:outerShdw>
                </a:effectLst>
                <a:latin typeface="Comic Sans MS" pitchFamily="66" charset="0"/>
              </a:rPr>
              <a:t>?</a:t>
            </a:r>
          </a:p>
          <a:p>
            <a:pPr>
              <a:buNone/>
            </a:pPr>
            <a:r>
              <a:rPr lang="it-IT" sz="2000" dirty="0" smtClean="0">
                <a:effectLst>
                  <a:outerShdw blurRad="38100" dist="38100" dir="2700000" algn="tl">
                    <a:srgbClr val="000000">
                      <a:alpha val="43137"/>
                    </a:srgbClr>
                  </a:outerShdw>
                </a:effectLst>
                <a:latin typeface="Comic Sans MS" pitchFamily="66" charset="0"/>
              </a:rPr>
              <a:t>2) </a:t>
            </a:r>
            <a:r>
              <a:rPr lang="it-IT" sz="2000" dirty="0" err="1" smtClean="0">
                <a:effectLst>
                  <a:outerShdw blurRad="38100" dist="38100" dir="2700000" algn="tl">
                    <a:srgbClr val="000000">
                      <a:alpha val="43137"/>
                    </a:srgbClr>
                  </a:outerShdw>
                </a:effectLst>
                <a:latin typeface="Comic Sans MS" pitchFamily="66" charset="0"/>
              </a:rPr>
              <a:t>Is</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it</a:t>
            </a:r>
            <a:r>
              <a:rPr lang="it-IT" sz="2000" dirty="0" smtClean="0">
                <a:effectLst>
                  <a:outerShdw blurRad="38100" dist="38100" dir="2700000" algn="tl">
                    <a:srgbClr val="000000">
                      <a:alpha val="43137"/>
                    </a:srgbClr>
                  </a:outerShdw>
                </a:effectLst>
                <a:latin typeface="Comic Sans MS" pitchFamily="66" charset="0"/>
              </a:rPr>
              <a:t> a 30% </a:t>
            </a:r>
            <a:r>
              <a:rPr lang="it-IT" sz="2000" dirty="0" err="1" smtClean="0">
                <a:effectLst>
                  <a:outerShdw blurRad="38100" dist="38100" dir="2700000" algn="tl">
                    <a:srgbClr val="000000">
                      <a:alpha val="43137"/>
                    </a:srgbClr>
                  </a:outerShdw>
                </a:effectLst>
                <a:latin typeface="Comic Sans MS" pitchFamily="66" charset="0"/>
              </a:rPr>
              <a:t>carbon</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dioxide</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reduction</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enough</a:t>
            </a:r>
            <a:r>
              <a:rPr lang="it-IT" sz="2000" dirty="0" smtClean="0">
                <a:effectLst>
                  <a:outerShdw blurRad="38100" dist="38100" dir="2700000" algn="tl">
                    <a:srgbClr val="000000">
                      <a:alpha val="43137"/>
                    </a:srgbClr>
                  </a:outerShdw>
                </a:effectLst>
                <a:latin typeface="Comic Sans MS" pitchFamily="66" charset="0"/>
              </a:rPr>
              <a:t>?</a:t>
            </a:r>
          </a:p>
          <a:p>
            <a:pPr>
              <a:buNone/>
            </a:pPr>
            <a:r>
              <a:rPr lang="it-IT" sz="2000" dirty="0" smtClean="0">
                <a:effectLst>
                  <a:outerShdw blurRad="38100" dist="38100" dir="2700000" algn="tl">
                    <a:srgbClr val="000000">
                      <a:alpha val="43137"/>
                    </a:srgbClr>
                  </a:outerShdw>
                </a:effectLst>
                <a:latin typeface="Comic Sans MS" pitchFamily="66" charset="0"/>
              </a:rPr>
              <a:t>3) </a:t>
            </a:r>
            <a:r>
              <a:rPr lang="it-IT" sz="2000" dirty="0" err="1" smtClean="0">
                <a:effectLst>
                  <a:outerShdw blurRad="38100" dist="38100" dir="2700000" algn="tl">
                    <a:srgbClr val="000000">
                      <a:alpha val="43137"/>
                    </a:srgbClr>
                  </a:outerShdw>
                </a:effectLst>
                <a:latin typeface="Comic Sans MS" pitchFamily="66" charset="0"/>
              </a:rPr>
              <a:t>Remember</a:t>
            </a:r>
            <a:r>
              <a:rPr lang="it-IT" sz="2000" dirty="0" smtClean="0">
                <a:effectLst>
                  <a:outerShdw blurRad="38100" dist="38100" dir="2700000" algn="tl">
                    <a:srgbClr val="000000">
                      <a:alpha val="43137"/>
                    </a:srgbClr>
                  </a:outerShdw>
                </a:effectLst>
                <a:latin typeface="Comic Sans MS" pitchFamily="66" charset="0"/>
              </a:rPr>
              <a:t>: IPCC </a:t>
            </a:r>
            <a:r>
              <a:rPr lang="it-IT" sz="2000" dirty="0" err="1" smtClean="0">
                <a:effectLst>
                  <a:outerShdw blurRad="38100" dist="38100" dir="2700000" algn="tl">
                    <a:srgbClr val="000000">
                      <a:alpha val="43137"/>
                    </a:srgbClr>
                  </a:outerShdw>
                </a:effectLst>
                <a:latin typeface="Comic Sans MS" pitchFamily="66" charset="0"/>
              </a:rPr>
              <a:t>model</a:t>
            </a:r>
            <a:r>
              <a:rPr lang="it-IT" sz="2000" dirty="0" smtClean="0">
                <a:effectLst>
                  <a:outerShdw blurRad="38100" dist="38100" dir="2700000" algn="tl">
                    <a:srgbClr val="000000">
                      <a:alpha val="43137"/>
                    </a:srgbClr>
                  </a:outerShdw>
                </a:effectLst>
                <a:latin typeface="Comic Sans MS" pitchFamily="66" charset="0"/>
              </a:rPr>
              <a:t> </a:t>
            </a:r>
            <a:r>
              <a:rPr lang="it-IT" sz="2000" dirty="0" err="1" smtClean="0">
                <a:effectLst>
                  <a:outerShdw blurRad="38100" dist="38100" dir="2700000" algn="tl">
                    <a:srgbClr val="000000">
                      <a:alpha val="43137"/>
                    </a:srgbClr>
                  </a:outerShdw>
                </a:effectLst>
                <a:latin typeface="Comic Sans MS" pitchFamily="66" charset="0"/>
              </a:rPr>
              <a:t>explain</a:t>
            </a:r>
            <a:r>
              <a:rPr lang="it-IT" sz="2000" dirty="0" smtClean="0">
                <a:effectLst>
                  <a:outerShdw blurRad="38100" dist="38100" dir="2700000" algn="tl">
                    <a:srgbClr val="000000">
                      <a:alpha val="43137"/>
                    </a:srgbClr>
                  </a:outerShdw>
                </a:effectLst>
                <a:latin typeface="Comic Sans MS" pitchFamily="66" charset="0"/>
              </a:rPr>
              <a:t> the data!</a:t>
            </a:r>
            <a:endParaRPr lang="it-IT" sz="2000" dirty="0"/>
          </a:p>
        </p:txBody>
      </p:sp>
      <p:sp>
        <p:nvSpPr>
          <p:cNvPr id="5" name="Segnaposto numero diapositiva 4"/>
          <p:cNvSpPr>
            <a:spLocks noGrp="1"/>
          </p:cNvSpPr>
          <p:nvPr>
            <p:ph type="sldNum" sz="quarter" idx="12"/>
          </p:nvPr>
        </p:nvSpPr>
        <p:spPr/>
        <p:txBody>
          <a:bodyPr/>
          <a:lstStyle/>
          <a:p>
            <a:fld id="{B007B441-5312-499D-93C3-6E37886527FA}" type="slidenum">
              <a:rPr lang="it-IT" smtClean="0"/>
              <a:pPr/>
              <a:t>81</a:t>
            </a:fld>
            <a:endParaRPr lang="it-IT"/>
          </a:p>
        </p:txBody>
      </p:sp>
    </p:spTree>
    <p:extLst>
      <p:ext uri="{BB962C8B-B14F-4D97-AF65-F5344CB8AC3E}">
        <p14:creationId xmlns:p14="http://schemas.microsoft.com/office/powerpoint/2010/main" val="40248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xEl>
                                              <p:pRg st="4" end="4"/>
                                            </p:txEl>
                                          </p:spTgt>
                                        </p:tgtEl>
                                      </p:cBhvr>
                                      <p:by x="150000" y="150000"/>
                                    </p:animScale>
                                  </p:childTnLst>
                                </p:cTn>
                              </p:par>
                              <p:par>
                                <p:cTn id="7" presetID="6" presetClass="emph" presetSubtype="0" fill="hold" nodeType="withEffect">
                                  <p:stCondLst>
                                    <p:cond delay="0"/>
                                  </p:stCondLst>
                                  <p:childTnLst>
                                    <p:animScale>
                                      <p:cBhvr>
                                        <p:cTn id="8"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normAutofit/>
          </a:bodyPr>
          <a:lstStyle/>
          <a:p>
            <a:r>
              <a:rPr lang="it-IT" sz="3600" b="1" dirty="0" err="1" smtClean="0">
                <a:solidFill>
                  <a:srgbClr val="FF0000"/>
                </a:solidFill>
                <a:effectLst>
                  <a:outerShdw blurRad="38100" dist="38100" dir="2700000" algn="tl">
                    <a:srgbClr val="000000">
                      <a:alpha val="43137"/>
                    </a:srgbClr>
                  </a:outerShdw>
                </a:effectLst>
              </a:rPr>
              <a:t>Remember</a:t>
            </a:r>
            <a:r>
              <a:rPr lang="it-IT" sz="3600" b="1" dirty="0" smtClean="0">
                <a:solidFill>
                  <a:srgbClr val="FF0000"/>
                </a:solidFill>
                <a:effectLst>
                  <a:outerShdw blurRad="38100" dist="38100" dir="2700000" algn="tl">
                    <a:srgbClr val="000000">
                      <a:alpha val="43137"/>
                    </a:srgbClr>
                  </a:outerShdw>
                </a:effectLst>
              </a:rPr>
              <a:t> the data: </a:t>
            </a:r>
            <a:r>
              <a:rPr lang="it-IT" sz="3600" b="1" dirty="0" err="1" smtClean="0">
                <a:solidFill>
                  <a:srgbClr val="FF0000"/>
                </a:solidFill>
                <a:effectLst>
                  <a:outerShdw blurRad="38100" dist="38100" dir="2700000" algn="tl">
                    <a:srgbClr val="000000">
                      <a:alpha val="43137"/>
                    </a:srgbClr>
                  </a:outerShdw>
                </a:effectLst>
              </a:rPr>
              <a:t>what</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is</a:t>
            </a:r>
            <a:r>
              <a:rPr lang="it-IT" sz="3600" b="1" dirty="0" smtClean="0">
                <a:solidFill>
                  <a:srgbClr val="FF0000"/>
                </a:solidFill>
                <a:effectLst>
                  <a:outerShdw blurRad="38100" dist="38100" dir="2700000" algn="tl">
                    <a:srgbClr val="000000">
                      <a:alpha val="43137"/>
                    </a:srgbClr>
                  </a:outerShdw>
                </a:effectLst>
              </a:rPr>
              <a:t> the </a:t>
            </a:r>
            <a:r>
              <a:rPr lang="it-IT" sz="3600" b="1" dirty="0" err="1" smtClean="0">
                <a:solidFill>
                  <a:srgbClr val="FF0000"/>
                </a:solidFill>
                <a:effectLst>
                  <a:outerShdw blurRad="38100" dist="38100" dir="2700000" algn="tl">
                    <a:srgbClr val="000000">
                      <a:alpha val="43137"/>
                    </a:srgbClr>
                  </a:outerShdw>
                </a:effectLst>
              </a:rPr>
              <a:t>explanation</a:t>
            </a:r>
            <a:r>
              <a:rPr lang="it-IT" sz="3600" b="1" dirty="0" smtClean="0">
                <a:solidFill>
                  <a:srgbClr val="FF0000"/>
                </a:solidFill>
                <a:effectLst>
                  <a:outerShdw blurRad="38100" dist="38100" dir="2700000" algn="tl">
                    <a:srgbClr val="000000">
                      <a:alpha val="43137"/>
                    </a:srgbClr>
                  </a:outerShdw>
                </a:effectLst>
              </a:rPr>
              <a:t>?</a:t>
            </a:r>
            <a:endParaRPr lang="it-IT" sz="3600" b="1" dirty="0">
              <a:solidFill>
                <a:srgbClr val="FF00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82</a:t>
            </a:fld>
            <a:endParaRPr lang="it-IT"/>
          </a:p>
        </p:txBody>
      </p:sp>
      <p:pic>
        <p:nvPicPr>
          <p:cNvPr id="5" name="Picture 2" descr="http://2.bp.blogspot.com/_vSxn3Xgqa10/S-YLBvD7hbI/AAAAAAAAF6Q/Ld16TtsXb3o/s1600/Climate+Change-+Key+Indicators_NASA.jpg"/>
          <p:cNvPicPr>
            <a:picLocks noGrp="1" noChangeAspect="1" noChangeArrowheads="1"/>
          </p:cNvPicPr>
          <p:nvPr>
            <p:ph idx="1"/>
          </p:nvPr>
        </p:nvPicPr>
        <p:blipFill>
          <a:blip r:embed="rId2" cstate="print"/>
          <a:srcRect/>
          <a:stretch>
            <a:fillRect/>
          </a:stretch>
        </p:blipFill>
        <p:spPr bwMode="auto">
          <a:xfrm>
            <a:off x="393765" y="764704"/>
            <a:ext cx="7922651" cy="5465626"/>
          </a:xfrm>
          <a:prstGeom prst="rect">
            <a:avLst/>
          </a:prstGeom>
          <a:noFill/>
        </p:spPr>
      </p:pic>
    </p:spTree>
    <p:extLst>
      <p:ext uri="{BB962C8B-B14F-4D97-AF65-F5344CB8AC3E}">
        <p14:creationId xmlns:p14="http://schemas.microsoft.com/office/powerpoint/2010/main" val="20653306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908720"/>
          </a:xfrm>
        </p:spPr>
        <p:txBody>
          <a:bodyPr/>
          <a:lstStyle/>
          <a:p>
            <a:r>
              <a:rPr lang="it-IT" b="1" dirty="0" smtClean="0">
                <a:solidFill>
                  <a:srgbClr val="FF0000"/>
                </a:solidFill>
                <a:effectLst>
                  <a:outerShdw blurRad="38100" dist="38100" dir="2700000" algn="tl">
                    <a:srgbClr val="000000">
                      <a:alpha val="43137"/>
                    </a:srgbClr>
                  </a:outerShdw>
                </a:effectLst>
                <a:latin typeface="Comic Sans MS" pitchFamily="66" charset="0"/>
              </a:rPr>
              <a:t>Radiative forcing</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3" name="Segnaposto contenuto 2"/>
          <p:cNvSpPr>
            <a:spLocks noGrp="1"/>
          </p:cNvSpPr>
          <p:nvPr>
            <p:ph idx="1"/>
          </p:nvPr>
        </p:nvSpPr>
        <p:spPr>
          <a:xfrm>
            <a:off x="457200" y="1052736"/>
            <a:ext cx="8229600" cy="5073427"/>
          </a:xfrm>
        </p:spPr>
        <p:txBody>
          <a:bodyPr>
            <a:normAutofit fontScale="85000" lnSpcReduction="20000"/>
          </a:bodyPr>
          <a:lstStyle/>
          <a:p>
            <a:pPr>
              <a:buNone/>
            </a:pPr>
            <a:endParaRPr lang="en-US" dirty="0" smtClean="0"/>
          </a:p>
          <a:p>
            <a:r>
              <a:rPr lang="en-US" dirty="0" smtClean="0">
                <a:latin typeface="Comic Sans MS" pitchFamily="66" charset="0"/>
              </a:rPr>
              <a:t>"</a:t>
            </a:r>
            <a:r>
              <a:rPr lang="en-US" dirty="0" err="1" smtClean="0">
                <a:latin typeface="Comic Sans MS" pitchFamily="66" charset="0"/>
              </a:rPr>
              <a:t>Radiative</a:t>
            </a:r>
            <a:r>
              <a:rPr lang="en-US" dirty="0" smtClean="0">
                <a:latin typeface="Comic Sans MS" pitchFamily="66" charset="0"/>
              </a:rPr>
              <a:t> forcing is a measure of the influence a factor has in altering the balance of incoming and outgoing energy in the Earth-atmosphere system and is an index of the importance of the factor as a potential climate change mechanism. In this report </a:t>
            </a:r>
            <a:r>
              <a:rPr lang="en-US" dirty="0" err="1" smtClean="0">
                <a:latin typeface="Comic Sans MS" pitchFamily="66" charset="0"/>
              </a:rPr>
              <a:t>radiative</a:t>
            </a:r>
            <a:r>
              <a:rPr lang="en-US" dirty="0" smtClean="0">
                <a:latin typeface="Comic Sans MS" pitchFamily="66" charset="0"/>
              </a:rPr>
              <a:t> forcing values are for changes relative to preindustrial conditions defined at 1750 and are expressed in watts per square meter (W/m</a:t>
            </a:r>
            <a:r>
              <a:rPr lang="en-US" baseline="30000" dirty="0" smtClean="0">
                <a:latin typeface="Comic Sans MS" pitchFamily="66" charset="0"/>
              </a:rPr>
              <a:t>2</a:t>
            </a:r>
            <a:r>
              <a:rPr lang="en-US" dirty="0" smtClean="0">
                <a:latin typeface="Comic Sans MS" pitchFamily="66" charset="0"/>
              </a:rPr>
              <a:t>).“</a:t>
            </a:r>
          </a:p>
          <a:p>
            <a:pPr>
              <a:buNone/>
            </a:pPr>
            <a:endParaRPr lang="en-US" dirty="0" smtClean="0">
              <a:latin typeface="Comic Sans MS" pitchFamily="66" charset="0"/>
            </a:endParaRPr>
          </a:p>
          <a:p>
            <a:r>
              <a:rPr lang="en-US" dirty="0" smtClean="0">
                <a:latin typeface="Comic Sans MS" pitchFamily="66" charset="0"/>
              </a:rPr>
              <a:t>In simple terms, </a:t>
            </a:r>
            <a:r>
              <a:rPr lang="en-US" dirty="0" err="1" smtClean="0">
                <a:latin typeface="Comic Sans MS" pitchFamily="66" charset="0"/>
              </a:rPr>
              <a:t>radiative</a:t>
            </a:r>
            <a:r>
              <a:rPr lang="en-US" dirty="0" smtClean="0">
                <a:latin typeface="Comic Sans MS" pitchFamily="66" charset="0"/>
              </a:rPr>
              <a:t> forcing is "...the rate of energy change per unit area of the globe as measured at the top of the atmosphere."</a:t>
            </a:r>
          </a:p>
          <a:p>
            <a:endParaRPr lang="en-US"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83</a:t>
            </a:fld>
            <a:endParaRPr lang="it-IT"/>
          </a:p>
        </p:txBody>
      </p:sp>
    </p:spTree>
    <p:extLst>
      <p:ext uri="{BB962C8B-B14F-4D97-AF65-F5344CB8AC3E}">
        <p14:creationId xmlns:p14="http://schemas.microsoft.com/office/powerpoint/2010/main" val="8617598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6237312"/>
          </a:xfrm>
        </p:spPr>
        <p:txBody>
          <a:bodyPr>
            <a:normAutofit fontScale="85000" lnSpcReduction="20000"/>
          </a:bodyPr>
          <a:lstStyle/>
          <a:p>
            <a:r>
              <a:rPr lang="en-US" dirty="0" smtClean="0">
                <a:latin typeface="Comic Sans MS" pitchFamily="66" charset="0"/>
                <a:hlinkClick r:id="rId2" action="ppaction://hlinkfile" tooltip="Weather satellite"/>
              </a:rPr>
              <a:t>Weather satellites</a:t>
            </a:r>
            <a:r>
              <a:rPr lang="en-US" dirty="0" smtClean="0">
                <a:latin typeface="Comic Sans MS" pitchFamily="66" charset="0"/>
              </a:rPr>
              <a:t> do not measure temperature directly but measure radiances in various wavelength bands. </a:t>
            </a:r>
          </a:p>
          <a:p>
            <a:endParaRPr lang="en-US" dirty="0" smtClean="0">
              <a:latin typeface="Comic Sans MS" pitchFamily="66" charset="0"/>
            </a:endParaRPr>
          </a:p>
          <a:p>
            <a:r>
              <a:rPr lang="en-US" dirty="0" smtClean="0">
                <a:latin typeface="Comic Sans MS" pitchFamily="66" charset="0"/>
              </a:rPr>
              <a:t>Since 1978 </a:t>
            </a:r>
            <a:r>
              <a:rPr lang="en-US" dirty="0" smtClean="0">
                <a:solidFill>
                  <a:srgbClr val="0070C0"/>
                </a:solidFill>
                <a:latin typeface="Comic Sans MS" pitchFamily="66" charset="0"/>
                <a:hlinkClick r:id="rId3" action="ppaction://hlinkfile" tooltip="Microwave sounding unit"/>
              </a:rPr>
              <a:t>Microwave sounding units</a:t>
            </a:r>
            <a:r>
              <a:rPr lang="en-US" dirty="0" smtClean="0">
                <a:solidFill>
                  <a:srgbClr val="0070C0"/>
                </a:solidFill>
                <a:latin typeface="Comic Sans MS" pitchFamily="66" charset="0"/>
              </a:rPr>
              <a:t> (MSUs) on </a:t>
            </a:r>
            <a:r>
              <a:rPr lang="en-US" dirty="0" smtClean="0">
                <a:solidFill>
                  <a:srgbClr val="0070C0"/>
                </a:solidFill>
                <a:latin typeface="Comic Sans MS" pitchFamily="66" charset="0"/>
                <a:hlinkClick r:id="rId4" action="ppaction://hlinkfile" tooltip="National Oceanic and Atmospheric Administration"/>
              </a:rPr>
              <a:t>National Oceanic and Atmospheric Administration</a:t>
            </a:r>
            <a:r>
              <a:rPr lang="en-US" dirty="0" smtClean="0">
                <a:solidFill>
                  <a:srgbClr val="0070C0"/>
                </a:solidFill>
                <a:latin typeface="Comic Sans MS" pitchFamily="66" charset="0"/>
              </a:rPr>
              <a:t>  (NOAA) </a:t>
            </a:r>
            <a:r>
              <a:rPr lang="en-US" dirty="0" smtClean="0">
                <a:latin typeface="Comic Sans MS" pitchFamily="66" charset="0"/>
              </a:rPr>
              <a:t>polar orbiting satellites have measured the intensity of upwelling microwave radiation from atmospheric oxygen, which is proportional to the temperature of broad vertical layers of the atmosphere. </a:t>
            </a:r>
          </a:p>
          <a:p>
            <a:endParaRPr lang="en-US" dirty="0" smtClean="0">
              <a:latin typeface="Comic Sans MS" pitchFamily="66" charset="0"/>
            </a:endParaRPr>
          </a:p>
          <a:p>
            <a:r>
              <a:rPr lang="en-US" u="sng" dirty="0" smtClean="0">
                <a:solidFill>
                  <a:srgbClr val="0070C0"/>
                </a:solidFill>
                <a:latin typeface="Comic Sans MS" pitchFamily="66" charset="0"/>
              </a:rPr>
              <a:t>Measurements of infrared radiation </a:t>
            </a:r>
            <a:r>
              <a:rPr lang="en-US" dirty="0" smtClean="0">
                <a:latin typeface="Comic Sans MS" pitchFamily="66" charset="0"/>
              </a:rPr>
              <a:t>pertaining to sea surface temperature have been collected since 1967.</a:t>
            </a:r>
          </a:p>
          <a:p>
            <a:endParaRPr lang="en-US"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84</a:t>
            </a:fld>
            <a:endParaRPr lang="it-IT"/>
          </a:p>
        </p:txBody>
      </p:sp>
    </p:spTree>
    <p:extLst>
      <p:ext uri="{BB962C8B-B14F-4D97-AF65-F5344CB8AC3E}">
        <p14:creationId xmlns:p14="http://schemas.microsoft.com/office/powerpoint/2010/main" val="28074647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686800" cy="634082"/>
          </a:xfrm>
        </p:spPr>
        <p:txBody>
          <a:bodyPr>
            <a:noAutofit/>
          </a:bodyPr>
          <a:lstStyle/>
          <a:p>
            <a:r>
              <a:rPr lang="en-US" sz="3200" b="1" dirty="0" smtClean="0">
                <a:solidFill>
                  <a:srgbClr val="FF0000"/>
                </a:solidFill>
                <a:latin typeface="Comic Sans MS" pitchFamily="66" charset="0"/>
              </a:rPr>
              <a:t>Gravity Recovery and Climate Experiment</a:t>
            </a:r>
            <a:endParaRPr lang="en-US" sz="3200" dirty="0">
              <a:solidFill>
                <a:srgbClr val="FF0000"/>
              </a:solidFill>
              <a:latin typeface="Comic Sans MS" pitchFamily="66" charset="0"/>
            </a:endParaRPr>
          </a:p>
        </p:txBody>
      </p:sp>
      <p:sp>
        <p:nvSpPr>
          <p:cNvPr id="3" name="Segnaposto contenuto 2"/>
          <p:cNvSpPr>
            <a:spLocks noGrp="1"/>
          </p:cNvSpPr>
          <p:nvPr>
            <p:ph idx="1"/>
          </p:nvPr>
        </p:nvSpPr>
        <p:spPr>
          <a:xfrm>
            <a:off x="395536" y="3212976"/>
            <a:ext cx="8229600" cy="3445843"/>
          </a:xfrm>
        </p:spPr>
        <p:txBody>
          <a:bodyPr>
            <a:normAutofit lnSpcReduction="10000"/>
          </a:bodyPr>
          <a:lstStyle/>
          <a:p>
            <a:pPr>
              <a:buNone/>
            </a:pPr>
            <a:r>
              <a:rPr lang="en-US" b="1" dirty="0" smtClean="0">
                <a:solidFill>
                  <a:srgbClr val="FF0000"/>
                </a:solidFill>
              </a:rPr>
              <a:t>     </a:t>
            </a:r>
            <a:r>
              <a:rPr lang="en-US" sz="2400" dirty="0" smtClean="0">
                <a:solidFill>
                  <a:srgbClr val="FF0000"/>
                </a:solidFill>
                <a:latin typeface="Comic Sans MS" pitchFamily="66" charset="0"/>
              </a:rPr>
              <a:t>GRACE: </a:t>
            </a:r>
            <a:r>
              <a:rPr lang="en-US" sz="2400" dirty="0" smtClean="0">
                <a:latin typeface="Comic Sans MS" pitchFamily="66" charset="0"/>
              </a:rPr>
              <a:t>the mission uses a microwave ranging system to accurately measure changes in the speed and distance between two identical spacecraft flying in a polar orbit about 220 kilometers (137 miles) apart, 500 kilometers (311 miles) above Earth. The ranging system is sensitive enough to detect separation changes as small as 10 </a:t>
            </a:r>
            <a:r>
              <a:rPr lang="en-US" sz="2400" dirty="0" err="1" smtClean="0">
                <a:latin typeface="Comic Sans MS" pitchFamily="66" charset="0"/>
              </a:rPr>
              <a:t>micrometres</a:t>
            </a:r>
            <a:r>
              <a:rPr lang="en-US" sz="2400" dirty="0" smtClean="0">
                <a:latin typeface="Comic Sans MS" pitchFamily="66" charset="0"/>
              </a:rPr>
              <a:t> (approximately one-tenth the width of a human hair) over a distance of 220 kilome</a:t>
            </a:r>
            <a:r>
              <a:rPr lang="en-US" sz="2400" dirty="0" smtClean="0"/>
              <a:t>ters. </a:t>
            </a:r>
            <a:r>
              <a:rPr lang="en-US" sz="2400" baseline="30000" dirty="0" smtClean="0">
                <a:hlinkClick r:id="" action="ppaction://hlinkfile"/>
              </a:rPr>
              <a:t>[8]</a:t>
            </a:r>
            <a:endParaRPr lang="en-US" sz="2400" dirty="0" smtClean="0"/>
          </a:p>
          <a:p>
            <a:endParaRPr lang="en-US" dirty="0"/>
          </a:p>
        </p:txBody>
      </p:sp>
      <p:pic>
        <p:nvPicPr>
          <p:cNvPr id="4" name="Immagine 3" descr="Geoids_sm.jpg"/>
          <p:cNvPicPr>
            <a:picLocks noChangeAspect="1"/>
          </p:cNvPicPr>
          <p:nvPr/>
        </p:nvPicPr>
        <p:blipFill>
          <a:blip r:embed="rId2" cstate="print"/>
          <a:stretch>
            <a:fillRect/>
          </a:stretch>
        </p:blipFill>
        <p:spPr>
          <a:xfrm>
            <a:off x="1547664" y="548680"/>
            <a:ext cx="5231350" cy="2448272"/>
          </a:xfrm>
          <a:prstGeom prst="rect">
            <a:avLst/>
          </a:prstGeom>
        </p:spPr>
      </p:pic>
      <p:sp>
        <p:nvSpPr>
          <p:cNvPr id="5" name="CasellaDiTesto 4"/>
          <p:cNvSpPr txBox="1"/>
          <p:nvPr/>
        </p:nvSpPr>
        <p:spPr>
          <a:xfrm>
            <a:off x="6444208" y="1052736"/>
            <a:ext cx="2419124" cy="1384995"/>
          </a:xfrm>
          <a:prstGeom prst="rect">
            <a:avLst/>
          </a:prstGeom>
          <a:solidFill>
            <a:srgbClr val="FFFF00"/>
          </a:solidFill>
        </p:spPr>
        <p:txBody>
          <a:bodyPr wrap="none" rtlCol="0">
            <a:spAutoFit/>
          </a:bodyPr>
          <a:lstStyle/>
          <a:p>
            <a:r>
              <a:rPr lang="it-IT" sz="2800" dirty="0" err="1" smtClean="0"/>
              <a:t>Anthartic</a:t>
            </a:r>
            <a:r>
              <a:rPr lang="it-IT" sz="2800" dirty="0" smtClean="0"/>
              <a:t> </a:t>
            </a:r>
            <a:r>
              <a:rPr lang="it-IT" sz="2800" dirty="0" err="1" smtClean="0"/>
              <a:t>ice</a:t>
            </a:r>
            <a:r>
              <a:rPr lang="it-IT" sz="2800" dirty="0" smtClean="0"/>
              <a:t> </a:t>
            </a:r>
            <a:r>
              <a:rPr lang="it-IT" sz="2800" dirty="0" err="1" smtClean="0"/>
              <a:t>is</a:t>
            </a:r>
            <a:r>
              <a:rPr lang="it-IT" sz="2800" dirty="0" smtClean="0"/>
              <a:t> </a:t>
            </a:r>
          </a:p>
          <a:p>
            <a:r>
              <a:rPr lang="it-IT" sz="2800" dirty="0" err="1" smtClean="0"/>
              <a:t>Decreasing</a:t>
            </a:r>
            <a:endParaRPr lang="it-IT" sz="2800" dirty="0" smtClean="0"/>
          </a:p>
          <a:p>
            <a:r>
              <a:rPr lang="it-IT" sz="2800" dirty="0" smtClean="0"/>
              <a:t> </a:t>
            </a:r>
            <a:r>
              <a:rPr lang="it-IT" sz="2800" dirty="0" err="1" smtClean="0"/>
              <a:t>of</a:t>
            </a:r>
            <a:r>
              <a:rPr lang="it-IT" sz="2800" dirty="0" smtClean="0"/>
              <a:t> 150 km</a:t>
            </a:r>
            <a:r>
              <a:rPr lang="it-IT" sz="2800" baseline="30000" dirty="0" smtClean="0"/>
              <a:t>3</a:t>
            </a:r>
            <a:r>
              <a:rPr lang="it-IT" sz="2800" dirty="0" smtClean="0"/>
              <a:t>/y</a:t>
            </a:r>
            <a:endParaRPr lang="en-US" sz="2800" dirty="0"/>
          </a:p>
        </p:txBody>
      </p:sp>
      <p:sp>
        <p:nvSpPr>
          <p:cNvPr id="6" name="Segnaposto numero diapositiva 5"/>
          <p:cNvSpPr>
            <a:spLocks noGrp="1"/>
          </p:cNvSpPr>
          <p:nvPr>
            <p:ph type="sldNum" sz="quarter" idx="12"/>
          </p:nvPr>
        </p:nvSpPr>
        <p:spPr/>
        <p:txBody>
          <a:bodyPr/>
          <a:lstStyle/>
          <a:p>
            <a:fld id="{B007B441-5312-499D-93C3-6E37886527FA}" type="slidenum">
              <a:rPr lang="it-IT" smtClean="0"/>
              <a:pPr/>
              <a:t>85</a:t>
            </a:fld>
            <a:endParaRPr lang="it-IT"/>
          </a:p>
        </p:txBody>
      </p:sp>
    </p:spTree>
    <p:extLst>
      <p:ext uri="{BB962C8B-B14F-4D97-AF65-F5344CB8AC3E}">
        <p14:creationId xmlns:p14="http://schemas.microsoft.com/office/powerpoint/2010/main" val="3797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84334"/>
            <a:ext cx="9001420" cy="6585026"/>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86</a:t>
            </a:fld>
            <a:endParaRPr lang="it-IT"/>
          </a:p>
        </p:txBody>
      </p:sp>
    </p:spTree>
    <p:extLst>
      <p:ext uri="{BB962C8B-B14F-4D97-AF65-F5344CB8AC3E}">
        <p14:creationId xmlns:p14="http://schemas.microsoft.com/office/powerpoint/2010/main" val="9737152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683568" y="1340768"/>
            <a:ext cx="7532296" cy="2448272"/>
          </a:xfrm>
          <a:prstGeom prst="rect">
            <a:avLst/>
          </a:prstGeom>
          <a:noFill/>
          <a:ln w="9525">
            <a:noFill/>
            <a:miter lim="800000"/>
            <a:headEnd/>
            <a:tailEnd/>
          </a:ln>
        </p:spPr>
      </p:pic>
      <p:sp>
        <p:nvSpPr>
          <p:cNvPr id="5" name="CasellaDiTesto 4"/>
          <p:cNvSpPr txBox="1"/>
          <p:nvPr/>
        </p:nvSpPr>
        <p:spPr>
          <a:xfrm>
            <a:off x="2987824" y="735087"/>
            <a:ext cx="3313792" cy="461665"/>
          </a:xfrm>
          <a:prstGeom prst="rect">
            <a:avLst/>
          </a:prstGeom>
          <a:noFill/>
        </p:spPr>
        <p:txBody>
          <a:bodyPr wrap="none" rtlCol="0">
            <a:spAutoFit/>
          </a:bodyPr>
          <a:lstStyle/>
          <a:p>
            <a:r>
              <a:rPr lang="it-IT" sz="2400" dirty="0" smtClean="0">
                <a:latin typeface="Times" pitchFamily="18" charset="0"/>
              </a:rPr>
              <a:t>Energy  </a:t>
            </a:r>
            <a:r>
              <a:rPr lang="it-IT" sz="2400" dirty="0" err="1" smtClean="0">
                <a:latin typeface="Times" pitchFamily="18" charset="0"/>
              </a:rPr>
              <a:t>Balance</a:t>
            </a:r>
            <a:r>
              <a:rPr lang="it-IT" sz="2400" dirty="0" smtClean="0">
                <a:latin typeface="Times" pitchFamily="18" charset="0"/>
              </a:rPr>
              <a:t> in </a:t>
            </a:r>
            <a:r>
              <a:rPr lang="it-IT" sz="2400" i="1" dirty="0" smtClean="0">
                <a:latin typeface="Times" pitchFamily="18" charset="0"/>
              </a:rPr>
              <a:t>W/m</a:t>
            </a:r>
            <a:r>
              <a:rPr lang="it-IT" sz="2400" i="1" baseline="30000" dirty="0" smtClean="0">
                <a:latin typeface="Times" pitchFamily="18" charset="0"/>
              </a:rPr>
              <a:t>2</a:t>
            </a:r>
            <a:endParaRPr lang="en-US" sz="2400" i="1" baseline="30000" dirty="0">
              <a:latin typeface="Times" pitchFamily="18" charset="0"/>
            </a:endParaRPr>
          </a:p>
        </p:txBody>
      </p:sp>
      <p:sp>
        <p:nvSpPr>
          <p:cNvPr id="6" name="CasellaDiTesto 5"/>
          <p:cNvSpPr txBox="1"/>
          <p:nvPr/>
        </p:nvSpPr>
        <p:spPr>
          <a:xfrm>
            <a:off x="251520" y="4298320"/>
            <a:ext cx="8640960" cy="1938992"/>
          </a:xfrm>
          <a:prstGeom prst="rect">
            <a:avLst/>
          </a:prstGeom>
          <a:solidFill>
            <a:schemeClr val="bg2">
              <a:lumMod val="90000"/>
            </a:schemeClr>
          </a:solidFill>
        </p:spPr>
        <p:txBody>
          <a:bodyPr wrap="square" rtlCol="0">
            <a:spAutoFit/>
          </a:bodyPr>
          <a:lstStyle/>
          <a:p>
            <a:r>
              <a:rPr lang="it-IT" dirty="0" err="1" smtClean="0">
                <a:latin typeface="Times" pitchFamily="18" charset="0"/>
              </a:rPr>
              <a:t>When</a:t>
            </a:r>
            <a:r>
              <a:rPr lang="it-IT" dirty="0" smtClean="0">
                <a:latin typeface=" Times New Roman"/>
              </a:rPr>
              <a:t>   </a:t>
            </a:r>
            <a:r>
              <a:rPr lang="it-IT" i="1" dirty="0" smtClean="0">
                <a:latin typeface="Times" pitchFamily="18" charset="0"/>
              </a:rPr>
              <a:t>F</a:t>
            </a:r>
            <a:r>
              <a:rPr lang="it-IT" dirty="0" smtClean="0">
                <a:latin typeface="Times" pitchFamily="18" charset="0"/>
              </a:rPr>
              <a:t> = </a:t>
            </a:r>
            <a:r>
              <a:rPr lang="it-IT" sz="2000" i="1" dirty="0" smtClean="0">
                <a:latin typeface="Symbol" pitchFamily="18" charset="2"/>
              </a:rPr>
              <a:t>l D</a:t>
            </a:r>
            <a:r>
              <a:rPr lang="it-IT" sz="2000" i="1" dirty="0" smtClean="0">
                <a:latin typeface="Times" pitchFamily="18" charset="0"/>
              </a:rPr>
              <a:t>T</a:t>
            </a:r>
            <a:r>
              <a:rPr lang="it-IT" sz="2000" dirty="0" smtClean="0">
                <a:latin typeface="Times" pitchFamily="18" charset="0"/>
              </a:rPr>
              <a:t>  the </a:t>
            </a:r>
            <a:r>
              <a:rPr lang="it-IT" sz="2000" dirty="0" err="1" smtClean="0">
                <a:latin typeface="Times" pitchFamily="18" charset="0"/>
              </a:rPr>
              <a:t>mean</a:t>
            </a:r>
            <a:r>
              <a:rPr lang="it-IT" sz="2000" dirty="0" smtClean="0">
                <a:latin typeface="Times" pitchFamily="18" charset="0"/>
              </a:rPr>
              <a:t> </a:t>
            </a:r>
            <a:r>
              <a:rPr lang="it-IT" sz="2000" dirty="0" err="1" smtClean="0">
                <a:latin typeface="Times" pitchFamily="18" charset="0"/>
              </a:rPr>
              <a:t>value</a:t>
            </a:r>
            <a:r>
              <a:rPr lang="it-IT" sz="2000" dirty="0" smtClean="0">
                <a:latin typeface="Times" pitchFamily="18" charset="0"/>
              </a:rPr>
              <a:t> </a:t>
            </a:r>
            <a:r>
              <a:rPr lang="it-IT" sz="2000" dirty="0" err="1" smtClean="0">
                <a:latin typeface="Times" pitchFamily="18" charset="0"/>
              </a:rPr>
              <a:t>of</a:t>
            </a:r>
            <a:r>
              <a:rPr lang="it-IT" sz="2000" dirty="0" smtClean="0">
                <a:latin typeface="Times" pitchFamily="18" charset="0"/>
              </a:rPr>
              <a:t> </a:t>
            </a:r>
            <a:r>
              <a:rPr lang="it-IT" sz="2000" i="1" dirty="0" smtClean="0">
                <a:latin typeface="Times" pitchFamily="18" charset="0"/>
              </a:rPr>
              <a:t>N</a:t>
            </a:r>
            <a:r>
              <a:rPr lang="it-IT" sz="2000" dirty="0" smtClean="0">
                <a:latin typeface="Times" pitchFamily="18" charset="0"/>
              </a:rPr>
              <a:t>   </a:t>
            </a:r>
            <a:r>
              <a:rPr lang="it-IT" sz="2000" dirty="0" err="1" smtClean="0">
                <a:latin typeface="Times" pitchFamily="18" charset="0"/>
              </a:rPr>
              <a:t>is</a:t>
            </a:r>
            <a:r>
              <a:rPr lang="it-IT" sz="2000" dirty="0" smtClean="0">
                <a:latin typeface="Times" pitchFamily="18" charset="0"/>
              </a:rPr>
              <a:t> zero and the </a:t>
            </a:r>
            <a:r>
              <a:rPr lang="it-IT" sz="2000" dirty="0" err="1" smtClean="0">
                <a:latin typeface="Times" pitchFamily="18" charset="0"/>
              </a:rPr>
              <a:t>Earth</a:t>
            </a:r>
            <a:r>
              <a:rPr lang="it-IT" sz="2000" dirty="0" smtClean="0">
                <a:latin typeface="Times" pitchFamily="18" charset="0"/>
              </a:rPr>
              <a:t>  no </a:t>
            </a:r>
            <a:r>
              <a:rPr lang="it-IT" sz="2000" dirty="0" err="1" smtClean="0">
                <a:latin typeface="Times" pitchFamily="18" charset="0"/>
              </a:rPr>
              <a:t>longer</a:t>
            </a:r>
            <a:r>
              <a:rPr lang="it-IT" sz="2000" dirty="0" smtClean="0">
                <a:latin typeface="Times" pitchFamily="18" charset="0"/>
              </a:rPr>
              <a:t>   </a:t>
            </a:r>
            <a:r>
              <a:rPr lang="it-IT" sz="2000" dirty="0" err="1" smtClean="0">
                <a:latin typeface="Times" pitchFamily="18" charset="0"/>
              </a:rPr>
              <a:t>warms</a:t>
            </a:r>
            <a:endParaRPr lang="it-IT" sz="2000" dirty="0" smtClean="0">
              <a:latin typeface="Times" pitchFamily="18" charset="0"/>
            </a:endParaRPr>
          </a:p>
          <a:p>
            <a:endParaRPr lang="it-IT" sz="2000" dirty="0" smtClean="0">
              <a:latin typeface=" Times New Roman"/>
            </a:endParaRPr>
          </a:p>
          <a:p>
            <a:r>
              <a:rPr lang="it-IT" sz="2000" dirty="0" err="1" smtClean="0">
                <a:latin typeface="Times" pitchFamily="18" charset="0"/>
              </a:rPr>
              <a:t>Black</a:t>
            </a:r>
            <a:r>
              <a:rPr lang="it-IT" sz="2000" dirty="0" smtClean="0">
                <a:latin typeface="Times" pitchFamily="18" charset="0"/>
              </a:rPr>
              <a:t> body:</a:t>
            </a:r>
            <a:r>
              <a:rPr lang="it-IT" sz="2000" dirty="0" smtClean="0">
                <a:latin typeface="Symbol" pitchFamily="18" charset="2"/>
              </a:rPr>
              <a:t>          </a:t>
            </a:r>
            <a:r>
              <a:rPr lang="it-IT" sz="2000" i="1" dirty="0" smtClean="0">
                <a:latin typeface="Symbol" pitchFamily="18" charset="2"/>
              </a:rPr>
              <a:t>l</a:t>
            </a:r>
            <a:r>
              <a:rPr lang="it-IT" sz="2000" dirty="0" smtClean="0">
                <a:latin typeface="Symbol" pitchFamily="18" charset="2"/>
              </a:rPr>
              <a:t> </a:t>
            </a:r>
            <a:r>
              <a:rPr lang="it-IT" sz="2000" dirty="0" smtClean="0">
                <a:latin typeface="Times" pitchFamily="18" charset="0"/>
              </a:rPr>
              <a:t>= 3.2 </a:t>
            </a:r>
            <a:r>
              <a:rPr lang="it-IT" sz="2000" i="1" dirty="0" smtClean="0">
                <a:latin typeface="Times" pitchFamily="18" charset="0"/>
              </a:rPr>
              <a:t>W/(m</a:t>
            </a:r>
            <a:r>
              <a:rPr lang="it-IT" sz="2000" i="1" baseline="30000" dirty="0" smtClean="0">
                <a:latin typeface="Times" pitchFamily="18" charset="0"/>
              </a:rPr>
              <a:t>2</a:t>
            </a:r>
            <a:r>
              <a:rPr lang="it-IT" sz="2000" i="1" dirty="0" smtClean="0">
                <a:latin typeface="Times" pitchFamily="18" charset="0"/>
              </a:rPr>
              <a:t>K)</a:t>
            </a:r>
          </a:p>
          <a:p>
            <a:r>
              <a:rPr lang="it-IT" sz="2000" dirty="0" err="1" smtClean="0">
                <a:latin typeface="Times" pitchFamily="18" charset="0"/>
              </a:rPr>
              <a:t>Measured</a:t>
            </a:r>
            <a:r>
              <a:rPr lang="it-IT" sz="2000" dirty="0" smtClean="0">
                <a:latin typeface="Times" pitchFamily="18" charset="0"/>
              </a:rPr>
              <a:t> </a:t>
            </a:r>
            <a:r>
              <a:rPr lang="it-IT" sz="2000" dirty="0" err="1" smtClean="0">
                <a:latin typeface="Times" pitchFamily="18" charset="0"/>
              </a:rPr>
              <a:t>value</a:t>
            </a:r>
            <a:r>
              <a:rPr lang="it-IT" sz="2000" dirty="0" smtClean="0">
                <a:latin typeface="Times" pitchFamily="18" charset="0"/>
              </a:rPr>
              <a:t>  </a:t>
            </a:r>
            <a:r>
              <a:rPr lang="it-IT" sz="2000" dirty="0" err="1" smtClean="0">
                <a:latin typeface="Times" pitchFamily="18" charset="0"/>
              </a:rPr>
              <a:t>for</a:t>
            </a:r>
            <a:r>
              <a:rPr lang="it-IT" sz="2000" dirty="0" smtClean="0">
                <a:latin typeface="Times" pitchFamily="18" charset="0"/>
              </a:rPr>
              <a:t> </a:t>
            </a:r>
            <a:r>
              <a:rPr lang="it-IT" sz="2000" dirty="0" err="1" smtClean="0">
                <a:latin typeface="Times" pitchFamily="18" charset="0"/>
              </a:rPr>
              <a:t>Earth</a:t>
            </a:r>
            <a:r>
              <a:rPr lang="it-IT" sz="2000" dirty="0" smtClean="0">
                <a:latin typeface="Times" pitchFamily="18" charset="0"/>
              </a:rPr>
              <a:t>: </a:t>
            </a:r>
            <a:r>
              <a:rPr lang="it-IT" sz="2000" dirty="0" smtClean="0">
                <a:latin typeface=" Times New Roman"/>
              </a:rPr>
              <a:t> </a:t>
            </a:r>
            <a:r>
              <a:rPr lang="it-IT" sz="2000" i="1" dirty="0" smtClean="0">
                <a:latin typeface="Symbol" pitchFamily="18" charset="2"/>
              </a:rPr>
              <a:t>l</a:t>
            </a:r>
            <a:r>
              <a:rPr lang="it-IT" sz="2000" dirty="0" smtClean="0">
                <a:latin typeface="Symbol" pitchFamily="18" charset="2"/>
              </a:rPr>
              <a:t> </a:t>
            </a:r>
            <a:r>
              <a:rPr lang="it-IT" sz="2000" dirty="0" smtClean="0">
                <a:latin typeface=" Times New Roman"/>
              </a:rPr>
              <a:t>= </a:t>
            </a:r>
            <a:r>
              <a:rPr lang="it-IT" sz="2000" dirty="0" smtClean="0">
                <a:latin typeface="Times" pitchFamily="18" charset="0"/>
              </a:rPr>
              <a:t>1.31 ± 0.13 </a:t>
            </a:r>
            <a:r>
              <a:rPr lang="it-IT" sz="2000" i="1" dirty="0" smtClean="0">
                <a:latin typeface="Times" pitchFamily="18" charset="0"/>
              </a:rPr>
              <a:t>W/(m</a:t>
            </a:r>
            <a:r>
              <a:rPr lang="it-IT" sz="2000" i="1" baseline="30000" dirty="0" smtClean="0">
                <a:latin typeface="Times" pitchFamily="18" charset="0"/>
              </a:rPr>
              <a:t>2</a:t>
            </a:r>
            <a:r>
              <a:rPr lang="it-IT" sz="2000" i="1" dirty="0" smtClean="0">
                <a:latin typeface="Times" pitchFamily="18" charset="0"/>
              </a:rPr>
              <a:t>K)</a:t>
            </a:r>
          </a:p>
          <a:p>
            <a:endParaRPr lang="it-IT" sz="2000" i="1" dirty="0" smtClean="0">
              <a:latin typeface=" Times New Roman"/>
            </a:endParaRPr>
          </a:p>
          <a:p>
            <a:r>
              <a:rPr lang="it-IT" sz="2000" i="1" dirty="0" smtClean="0">
                <a:latin typeface="Times" pitchFamily="18" charset="0"/>
              </a:rPr>
              <a:t> F – F</a:t>
            </a:r>
            <a:r>
              <a:rPr lang="it-IT" sz="2000" baseline="-25000" dirty="0" smtClean="0">
                <a:latin typeface="Times" pitchFamily="18" charset="0"/>
              </a:rPr>
              <a:t>o</a:t>
            </a:r>
            <a:r>
              <a:rPr lang="it-IT" sz="2000" i="1" dirty="0" smtClean="0">
                <a:latin typeface="Times" pitchFamily="18" charset="0"/>
              </a:rPr>
              <a:t> = 5.35  </a:t>
            </a:r>
            <a:r>
              <a:rPr lang="it-IT" sz="2000" i="1" dirty="0" err="1" smtClean="0">
                <a:latin typeface="Times" pitchFamily="18" charset="0"/>
              </a:rPr>
              <a:t>ln</a:t>
            </a:r>
            <a:r>
              <a:rPr lang="it-IT" sz="2000" i="1" dirty="0" smtClean="0">
                <a:latin typeface="Times" pitchFamily="18" charset="0"/>
              </a:rPr>
              <a:t> C/C</a:t>
            </a:r>
            <a:r>
              <a:rPr lang="it-IT" sz="2000" baseline="-25000" dirty="0" smtClean="0">
                <a:latin typeface="Times" pitchFamily="18" charset="0"/>
              </a:rPr>
              <a:t>o </a:t>
            </a:r>
            <a:r>
              <a:rPr lang="it-IT" sz="2000" i="1" dirty="0" smtClean="0">
                <a:latin typeface="Times" pitchFamily="18" charset="0"/>
              </a:rPr>
              <a:t>,    W/m</a:t>
            </a:r>
            <a:r>
              <a:rPr lang="it-IT" sz="2000" i="1" baseline="30000" dirty="0" smtClean="0">
                <a:latin typeface="Times" pitchFamily="18" charset="0"/>
              </a:rPr>
              <a:t>2</a:t>
            </a:r>
            <a:r>
              <a:rPr lang="en-US" sz="2000" i="1" dirty="0" smtClean="0">
                <a:latin typeface="Times" pitchFamily="18" charset="0"/>
              </a:rPr>
              <a:t>,  </a:t>
            </a:r>
            <a:r>
              <a:rPr lang="it-IT" sz="2000" i="1" dirty="0" smtClean="0">
                <a:latin typeface="Times" pitchFamily="18" charset="0"/>
              </a:rPr>
              <a:t>C </a:t>
            </a:r>
            <a:r>
              <a:rPr lang="it-IT" sz="2000" dirty="0" smtClean="0">
                <a:latin typeface="Times" pitchFamily="18" charset="0"/>
              </a:rPr>
              <a:t>in ppm </a:t>
            </a:r>
            <a:r>
              <a:rPr lang="it-IT" sz="2000" dirty="0" err="1" smtClean="0">
                <a:latin typeface="Times" pitchFamily="18" charset="0"/>
              </a:rPr>
              <a:t>by</a:t>
            </a:r>
            <a:r>
              <a:rPr lang="it-IT" sz="2000" dirty="0" smtClean="0">
                <a:latin typeface="Times" pitchFamily="18" charset="0"/>
              </a:rPr>
              <a:t> volume </a:t>
            </a:r>
            <a:endParaRPr lang="en-US" sz="2000" dirty="0">
              <a:latin typeface="Times" pitchFamily="18" charset="0"/>
            </a:endParaRPr>
          </a:p>
        </p:txBody>
      </p:sp>
      <p:pic>
        <p:nvPicPr>
          <p:cNvPr id="7" name="Picture 3"/>
          <p:cNvPicPr>
            <a:picLocks noChangeAspect="1" noChangeArrowheads="1"/>
          </p:cNvPicPr>
          <p:nvPr/>
        </p:nvPicPr>
        <p:blipFill>
          <a:blip r:embed="rId3" cstate="print"/>
          <a:srcRect/>
          <a:stretch>
            <a:fillRect/>
          </a:stretch>
        </p:blipFill>
        <p:spPr bwMode="auto">
          <a:xfrm>
            <a:off x="1763687" y="188640"/>
            <a:ext cx="6346523" cy="504056"/>
          </a:xfrm>
          <a:prstGeom prst="rect">
            <a:avLst/>
          </a:prstGeom>
          <a:noFill/>
          <a:ln w="9525">
            <a:noFill/>
            <a:miter lim="800000"/>
            <a:headEnd/>
            <a:tailEnd/>
          </a:ln>
        </p:spPr>
      </p:pic>
      <p:sp>
        <p:nvSpPr>
          <p:cNvPr id="8" name="Segnaposto numero diapositiva 7"/>
          <p:cNvSpPr>
            <a:spLocks noGrp="1"/>
          </p:cNvSpPr>
          <p:nvPr>
            <p:ph type="sldNum" sz="quarter" idx="12"/>
          </p:nvPr>
        </p:nvSpPr>
        <p:spPr/>
        <p:txBody>
          <a:bodyPr/>
          <a:lstStyle/>
          <a:p>
            <a:fld id="{B007B441-5312-499D-93C3-6E37886527FA}" type="slidenum">
              <a:rPr lang="it-IT" smtClean="0"/>
              <a:pPr/>
              <a:t>87</a:t>
            </a:fld>
            <a:endParaRPr lang="it-IT"/>
          </a:p>
        </p:txBody>
      </p:sp>
    </p:spTree>
    <p:extLst>
      <p:ext uri="{BB962C8B-B14F-4D97-AF65-F5344CB8AC3E}">
        <p14:creationId xmlns:p14="http://schemas.microsoft.com/office/powerpoint/2010/main" val="37868693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539px-RSS_troposphere_stratosphere_trend.png"/>
          <p:cNvPicPr>
            <a:picLocks noGrp="1" noChangeAspect="1"/>
          </p:cNvPicPr>
          <p:nvPr>
            <p:ph idx="1"/>
          </p:nvPr>
        </p:nvPicPr>
        <p:blipFill>
          <a:blip r:embed="rId3" cstate="print"/>
          <a:stretch>
            <a:fillRect/>
          </a:stretch>
        </p:blipFill>
        <p:spPr>
          <a:xfrm>
            <a:off x="2051721" y="0"/>
            <a:ext cx="5990704" cy="6668687"/>
          </a:xfrm>
        </p:spPr>
      </p:pic>
      <p:sp>
        <p:nvSpPr>
          <p:cNvPr id="3" name="Segnaposto numero diapositiva 2"/>
          <p:cNvSpPr>
            <a:spLocks noGrp="1"/>
          </p:cNvSpPr>
          <p:nvPr>
            <p:ph type="sldNum" sz="quarter" idx="12"/>
          </p:nvPr>
        </p:nvSpPr>
        <p:spPr/>
        <p:txBody>
          <a:bodyPr/>
          <a:lstStyle/>
          <a:p>
            <a:fld id="{B007B441-5312-499D-93C3-6E37886527FA}" type="slidenum">
              <a:rPr lang="it-IT" smtClean="0"/>
              <a:pPr/>
              <a:t>88</a:t>
            </a:fld>
            <a:endParaRPr lang="it-IT"/>
          </a:p>
        </p:txBody>
      </p:sp>
    </p:spTree>
    <p:extLst>
      <p:ext uri="{BB962C8B-B14F-4D97-AF65-F5344CB8AC3E}">
        <p14:creationId xmlns:p14="http://schemas.microsoft.com/office/powerpoint/2010/main" val="38919142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p:cNvSpPr>
            <a:spLocks noChangeArrowheads="1"/>
          </p:cNvSpPr>
          <p:nvPr/>
        </p:nvSpPr>
        <p:spPr bwMode="auto">
          <a:xfrm>
            <a:off x="0" y="114599"/>
            <a:ext cx="9073008"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 Times New Roman"/>
                <a:hlinkClick r:id="rId2"/>
              </a:rPr>
              <a:t>  </a:t>
            </a:r>
            <a:r>
              <a:rPr kumimoji="0" lang="en-US" sz="2400" b="0" i="0" u="none" strike="noStrike" cap="none" normalizeH="0" baseline="0" dirty="0" smtClean="0">
                <a:ln>
                  <a:noFill/>
                </a:ln>
                <a:solidFill>
                  <a:schemeClr val="tx1"/>
                </a:solidFill>
                <a:effectLst/>
                <a:latin typeface=" Times New Roman"/>
              </a:rPr>
              <a:t> </a:t>
            </a:r>
            <a:r>
              <a:rPr kumimoji="0" lang="en-US" sz="1800" b="0" i="0" u="none" strike="noStrike" cap="none" normalizeH="0" baseline="0" dirty="0" smtClean="0">
                <a:ln>
                  <a:noFill/>
                </a:ln>
                <a:solidFill>
                  <a:schemeClr val="tx1"/>
                </a:solidFill>
                <a:effectLst/>
                <a:latin typeface=" Times New Roman"/>
              </a:rPr>
              <a:t> </a:t>
            </a:r>
            <a:endParaRPr kumimoji="0" lang="en-US" sz="1200" b="0" i="0"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 Times New Roman"/>
              </a:rPr>
              <a:t>Journal of Oceanography,</a:t>
            </a:r>
            <a:r>
              <a:rPr kumimoji="0" lang="en-US" sz="1600" b="0" i="0" u="none" strike="noStrike" cap="none" normalizeH="0" baseline="0" dirty="0" smtClean="0">
                <a:ln>
                  <a:noFill/>
                </a:ln>
                <a:solidFill>
                  <a:schemeClr val="tx1"/>
                </a:solidFill>
                <a:effectLst/>
                <a:latin typeface=" Times New Roman"/>
              </a:rPr>
              <a:t> Vol. 60 (No. 2), pp. 253-258, 2004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i="1" dirty="0" smtClean="0">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1"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 Times New Roman"/>
              </a:rPr>
              <a:t>Short Contribution</a:t>
            </a:r>
            <a:r>
              <a:rPr kumimoji="0" lang="en-US" sz="1600" b="0" i="0" u="none" strike="noStrike" cap="none" normalizeH="0" baseline="0" dirty="0" smtClean="0">
                <a:ln>
                  <a:noFill/>
                </a:ln>
                <a:solidFill>
                  <a:schemeClr val="tx1"/>
                </a:solidFill>
                <a:effectLst/>
                <a:latin typeface=" Times New Roman"/>
              </a:rPr>
              <a:t> </a:t>
            </a:r>
            <a:endParaRPr kumimoji="0" lang="en-US" sz="1600" b="1" i="0"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 Times New Roman"/>
              </a:rPr>
              <a:t>Stability of Temperature and Conductivity Sensors of Argo Profiling Floats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 Times New Roman"/>
              </a:rPr>
              <a:t>Eitarou</a:t>
            </a:r>
            <a:r>
              <a:rPr kumimoji="0" lang="en-US" sz="1600" b="0" i="0" u="none" strike="noStrike" cap="none" normalizeH="0" baseline="0" dirty="0" smtClean="0">
                <a:ln>
                  <a:noFill/>
                </a:ln>
                <a:solidFill>
                  <a:schemeClr val="tx1"/>
                </a:solidFill>
                <a:effectLst/>
                <a:latin typeface=" Times New Roman"/>
              </a:rPr>
              <a:t> Oka</a:t>
            </a:r>
            <a:r>
              <a:rPr kumimoji="0" lang="en-US" sz="1600" b="0" i="0" u="none" strike="noStrike" cap="none" normalizeH="0" baseline="30000" dirty="0" smtClean="0">
                <a:ln>
                  <a:noFill/>
                </a:ln>
                <a:solidFill>
                  <a:schemeClr val="tx1"/>
                </a:solidFill>
                <a:effectLst/>
                <a:latin typeface=" Times New Roman"/>
              </a:rPr>
              <a:t>1</a:t>
            </a:r>
            <a:r>
              <a:rPr kumimoji="0" lang="en-US" sz="1600" b="0" i="0" u="none" strike="noStrike" cap="none" normalizeH="0" baseline="0" dirty="0" smtClean="0">
                <a:ln>
                  <a:noFill/>
                </a:ln>
                <a:solidFill>
                  <a:schemeClr val="tx1"/>
                </a:solidFill>
                <a:effectLst/>
                <a:latin typeface=" Times New Roman"/>
              </a:rPr>
              <a:t>* and </a:t>
            </a:r>
            <a:r>
              <a:rPr kumimoji="0" lang="en-US" sz="1600" b="0" i="0" u="none" strike="noStrike" cap="none" normalizeH="0" baseline="0" dirty="0" err="1" smtClean="0">
                <a:ln>
                  <a:noFill/>
                </a:ln>
                <a:solidFill>
                  <a:schemeClr val="tx1"/>
                </a:solidFill>
                <a:effectLst/>
                <a:latin typeface=" Times New Roman"/>
              </a:rPr>
              <a:t>Kentaro</a:t>
            </a:r>
            <a:r>
              <a:rPr kumimoji="0" lang="en-US" sz="1600" b="0" i="0" u="none" strike="noStrike" cap="none" normalizeH="0" baseline="0" dirty="0" smtClean="0">
                <a:ln>
                  <a:noFill/>
                </a:ln>
                <a:solidFill>
                  <a:schemeClr val="tx1"/>
                </a:solidFill>
                <a:effectLst/>
                <a:latin typeface=" Times New Roman"/>
              </a:rPr>
              <a:t> Ando</a:t>
            </a:r>
            <a:r>
              <a:rPr kumimoji="0" lang="en-US" sz="1600" b="0" i="0" u="none" strike="noStrike" cap="none" normalizeH="0" baseline="30000" dirty="0" smtClean="0">
                <a:ln>
                  <a:noFill/>
                </a:ln>
                <a:solidFill>
                  <a:schemeClr val="tx1"/>
                </a:solidFill>
                <a:effectLst/>
                <a:latin typeface=" Times New Roman"/>
              </a:rPr>
              <a:t>2</a:t>
            </a:r>
            <a:r>
              <a:rPr kumimoji="0" lang="en-US" sz="1600" b="0" i="0" u="none" strike="noStrike" cap="none" normalizeH="0" baseline="0" dirty="0" smtClean="0">
                <a:ln>
                  <a:noFill/>
                </a:ln>
                <a:solidFill>
                  <a:schemeClr val="tx1"/>
                </a:solidFill>
                <a:effectLst/>
                <a:latin typeface=" Times New Roman"/>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30000" dirty="0" smtClean="0">
                <a:ln>
                  <a:noFill/>
                </a:ln>
                <a:solidFill>
                  <a:schemeClr val="tx1"/>
                </a:solidFill>
                <a:effectLst/>
                <a:latin typeface=" Times New Roman"/>
              </a:rPr>
              <a:t>1</a:t>
            </a:r>
            <a:r>
              <a:rPr kumimoji="0" lang="en-US" sz="1600" b="0" i="0" u="none" strike="noStrike" cap="none" normalizeH="0" baseline="0" dirty="0" smtClean="0">
                <a:ln>
                  <a:noFill/>
                </a:ln>
                <a:solidFill>
                  <a:schemeClr val="tx1"/>
                </a:solidFill>
                <a:effectLst/>
                <a:latin typeface=" Times New Roman"/>
              </a:rPr>
              <a:t>Frontier Observational Research System for Global Change, </a:t>
            </a:r>
            <a:r>
              <a:rPr kumimoji="0" lang="en-US" sz="1600" b="0" i="0" u="none" strike="noStrike" cap="none" normalizeH="0" baseline="0" dirty="0" err="1" smtClean="0">
                <a:ln>
                  <a:noFill/>
                </a:ln>
                <a:solidFill>
                  <a:schemeClr val="tx1"/>
                </a:solidFill>
                <a:effectLst/>
                <a:latin typeface=" Times New Roman"/>
              </a:rPr>
              <a:t>Natsushima-cho</a:t>
            </a:r>
            <a:r>
              <a:rPr kumimoji="0" lang="en-US" sz="1600" b="0" i="0" u="none" strike="noStrike" cap="none" normalizeH="0" baseline="0" dirty="0" smtClean="0">
                <a:ln>
                  <a:noFill/>
                </a:ln>
                <a:solidFill>
                  <a:schemeClr val="tx1"/>
                </a:solidFill>
                <a:effectLst/>
                <a:latin typeface=" Times New Roman"/>
              </a:rPr>
              <a:t>, Yokosuka, Kanagawa 237-0061, Japan</a:t>
            </a:r>
            <a:br>
              <a:rPr kumimoji="0" lang="en-US" sz="1600" b="0" i="0" u="none" strike="noStrike" cap="none" normalizeH="0" baseline="0" dirty="0" smtClean="0">
                <a:ln>
                  <a:noFill/>
                </a:ln>
                <a:solidFill>
                  <a:schemeClr val="tx1"/>
                </a:solidFill>
                <a:effectLst/>
                <a:latin typeface=" Times New Roman"/>
              </a:rPr>
            </a:br>
            <a:r>
              <a:rPr kumimoji="0" lang="en-US" sz="1600" b="0" i="0" u="none" strike="noStrike" cap="none" normalizeH="0" baseline="30000" dirty="0" smtClean="0">
                <a:ln>
                  <a:noFill/>
                </a:ln>
                <a:solidFill>
                  <a:schemeClr val="tx1"/>
                </a:solidFill>
                <a:effectLst/>
                <a:latin typeface=" Times New Roman"/>
              </a:rPr>
              <a:t>2</a:t>
            </a:r>
            <a:r>
              <a:rPr kumimoji="0" lang="en-US" sz="1600" b="0" i="0" u="none" strike="noStrike" cap="none" normalizeH="0" baseline="0" dirty="0" smtClean="0">
                <a:ln>
                  <a:noFill/>
                </a:ln>
                <a:solidFill>
                  <a:schemeClr val="tx1"/>
                </a:solidFill>
                <a:effectLst/>
                <a:latin typeface=" Times New Roman"/>
              </a:rPr>
              <a:t>Japan Marine Science and Technology Center, </a:t>
            </a:r>
            <a:r>
              <a:rPr kumimoji="0" lang="en-US" sz="1600" b="0" i="0" u="none" strike="noStrike" cap="none" normalizeH="0" baseline="0" dirty="0" err="1" smtClean="0">
                <a:ln>
                  <a:noFill/>
                </a:ln>
                <a:solidFill>
                  <a:schemeClr val="tx1"/>
                </a:solidFill>
                <a:effectLst/>
                <a:latin typeface=" Times New Roman"/>
              </a:rPr>
              <a:t>Natsushima-cho</a:t>
            </a:r>
            <a:r>
              <a:rPr kumimoji="0" lang="en-US" sz="1600" b="0" i="0" u="none" strike="noStrike" cap="none" normalizeH="0" baseline="0" dirty="0" smtClean="0">
                <a:ln>
                  <a:noFill/>
                </a:ln>
                <a:solidFill>
                  <a:schemeClr val="tx1"/>
                </a:solidFill>
                <a:effectLst/>
                <a:latin typeface=" Times New Roman"/>
              </a:rPr>
              <a:t>, Yokosuka, Kanagawa 237-0061, Japan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(Received 4 March 2003; in revised form 31 May 2003; accepted 31 May 2003)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 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 Times New Roman"/>
              </a:rPr>
              <a:t>Abstract: </a:t>
            </a:r>
            <a:r>
              <a:rPr kumimoji="0" lang="en-US" sz="1600" b="0" i="0" u="none" strike="noStrike" cap="none" normalizeH="0" baseline="0" dirty="0" smtClean="0">
                <a:ln>
                  <a:noFill/>
                </a:ln>
                <a:solidFill>
                  <a:schemeClr val="tx1"/>
                </a:solidFill>
                <a:effectLst/>
                <a:latin typeface=" Times New Roman"/>
              </a:rPr>
              <a:t>After recalibration of the temperature and conductivity sensors of three Argo profiling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 floats recovered after operations for four to nine months, the results indicate that the floats basically showed no significant drift, either in temperature or salinity, and adequately fulfilled the accuracy requirement of the Argo project (0.005°C for temperature and 0.01 </a:t>
            </a:r>
            <a:r>
              <a:rPr kumimoji="0" lang="en-US" sz="1600" b="0" i="0" u="none" strike="noStrike" cap="none" normalizeH="0" baseline="0" dirty="0" err="1" smtClean="0">
                <a:ln>
                  <a:noFill/>
                </a:ln>
                <a:solidFill>
                  <a:schemeClr val="tx1"/>
                </a:solidFill>
                <a:effectLst/>
                <a:latin typeface=" Times New Roman"/>
              </a:rPr>
              <a:t>psu</a:t>
            </a:r>
            <a:r>
              <a:rPr kumimoji="0" lang="en-US" sz="1600" b="0" i="0" u="none" strike="noStrike" cap="none" normalizeH="0" baseline="0" dirty="0" smtClean="0">
                <a:ln>
                  <a:noFill/>
                </a:ln>
                <a:solidFill>
                  <a:schemeClr val="tx1"/>
                </a:solidFill>
                <a:effectLst/>
                <a:latin typeface=" Times New Roman"/>
              </a:rPr>
              <a:t> for salinity).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Only the third float showed a significant offset in salinity of about -0.02 </a:t>
            </a:r>
            <a:r>
              <a:rPr kumimoji="0" lang="en-US" sz="1600" b="0" i="0" u="none" strike="noStrike" cap="none" normalizeH="0" baseline="0" dirty="0" err="1" smtClean="0">
                <a:ln>
                  <a:noFill/>
                </a:ln>
                <a:solidFill>
                  <a:schemeClr val="tx1"/>
                </a:solidFill>
                <a:effectLst/>
                <a:latin typeface=" Times New Roman"/>
              </a:rPr>
              <a:t>psu</a:t>
            </a:r>
            <a:r>
              <a:rPr kumimoji="0" lang="en-US" sz="1600" b="0" i="0" u="none" strike="noStrike" cap="none" normalizeH="0" baseline="0" dirty="0" smtClean="0">
                <a:ln>
                  <a:noFill/>
                </a:ln>
                <a:solidFill>
                  <a:schemeClr val="tx1"/>
                </a:solidFill>
                <a:effectLst/>
                <a:latin typeface=" Times New Roman"/>
              </a:rPr>
              <a:t>, as expected from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comparison between the float data and the shipboard conductivity-temperature-depth data.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This offset was caused by the operational error of the PROVOR-type float, in which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 Times New Roman"/>
              </a:rPr>
              <a:t>surface water was pumped immediately after the launch, fouling the conductivity sensor cell.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 Times New Roman"/>
            </a:endParaRPr>
          </a:p>
        </p:txBody>
      </p:sp>
      <p:sp>
        <p:nvSpPr>
          <p:cNvPr id="219140" name="Rectangle 4"/>
          <p:cNvSpPr>
            <a:spLocks noChangeArrowheads="1"/>
          </p:cNvSpPr>
          <p:nvPr/>
        </p:nvSpPr>
        <p:spPr bwMode="auto">
          <a:xfrm>
            <a:off x="0" y="0"/>
            <a:ext cx="714375" cy="952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19139" name="Picture 3" descr="Back"/>
          <p:cNvPicPr>
            <a:picLocks noChangeAspect="1" noChangeArrowheads="1"/>
          </p:cNvPicPr>
          <p:nvPr/>
        </p:nvPicPr>
        <p:blipFill>
          <a:blip r:embed="rId3" cstate="print"/>
          <a:srcRect/>
          <a:stretch>
            <a:fillRect/>
          </a:stretch>
        </p:blipFill>
        <p:spPr bwMode="auto">
          <a:xfrm>
            <a:off x="303213" y="-1860550"/>
            <a:ext cx="628650" cy="190500"/>
          </a:xfrm>
          <a:prstGeom prst="rect">
            <a:avLst/>
          </a:prstGeom>
          <a:noFill/>
        </p:spPr>
      </p:pic>
      <p:sp>
        <p:nvSpPr>
          <p:cNvPr id="5" name="Segnaposto numero diapositiva 4"/>
          <p:cNvSpPr>
            <a:spLocks noGrp="1"/>
          </p:cNvSpPr>
          <p:nvPr>
            <p:ph type="sldNum" sz="quarter" idx="12"/>
          </p:nvPr>
        </p:nvSpPr>
        <p:spPr/>
        <p:txBody>
          <a:bodyPr/>
          <a:lstStyle/>
          <a:p>
            <a:fld id="{B007B441-5312-499D-93C3-6E37886527FA}" type="slidenum">
              <a:rPr lang="it-IT" smtClean="0"/>
              <a:pPr/>
              <a:t>89</a:t>
            </a:fld>
            <a:endParaRPr lang="it-IT"/>
          </a:p>
        </p:txBody>
      </p:sp>
    </p:spTree>
    <p:extLst>
      <p:ext uri="{BB962C8B-B14F-4D97-AF65-F5344CB8AC3E}">
        <p14:creationId xmlns:p14="http://schemas.microsoft.com/office/powerpoint/2010/main" val="746774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B007B441-5312-499D-93C3-6E37886527FA}" type="slidenum">
              <a:rPr lang="it-IT" smtClean="0"/>
              <a:pPr/>
              <a:t>9</a:t>
            </a:fld>
            <a:endParaRPr lang="it-IT"/>
          </a:p>
        </p:txBody>
      </p:sp>
      <p:pic>
        <p:nvPicPr>
          <p:cNvPr id="5" name="Picture 2" descr="This graph, based on the comparison of atmospheric samples contained in ice cores and more recent direct  measurements, provides evidence that atmospheric CO2 has increased  since the Industrial Revolution.  (Source: [[LINK||http://www.ncdc.noaa.gov/paleo/icecore/||NO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56792"/>
            <a:ext cx="898030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SA.gov"/>
          <p:cNvPicPr>
            <a:picLocks noChangeAspect="1" noChangeArrowheads="1"/>
          </p:cNvPicPr>
          <p:nvPr/>
        </p:nvPicPr>
        <p:blipFill>
          <a:blip r:embed="rId3" cstate="print"/>
          <a:srcRect/>
          <a:stretch>
            <a:fillRect/>
          </a:stretch>
        </p:blipFill>
        <p:spPr bwMode="auto">
          <a:xfrm>
            <a:off x="35496" y="260648"/>
            <a:ext cx="1047750" cy="876300"/>
          </a:xfrm>
          <a:prstGeom prst="rect">
            <a:avLst/>
          </a:prstGeom>
          <a:noFill/>
        </p:spPr>
      </p:pic>
      <p:sp>
        <p:nvSpPr>
          <p:cNvPr id="7" name="Titolo 1"/>
          <p:cNvSpPr>
            <a:spLocks noGrp="1"/>
          </p:cNvSpPr>
          <p:nvPr>
            <p:ph type="title"/>
          </p:nvPr>
        </p:nvSpPr>
        <p:spPr>
          <a:xfrm>
            <a:off x="932319" y="352450"/>
            <a:ext cx="8083485" cy="692696"/>
          </a:xfrm>
        </p:spPr>
        <p:txBody>
          <a:bodyPr>
            <a:normAutofit fontScale="90000"/>
          </a:bodyPr>
          <a:lstStyle/>
          <a:p>
            <a:r>
              <a:rPr lang="it-IT" b="1" dirty="0" smtClean="0">
                <a:solidFill>
                  <a:srgbClr val="FF0000"/>
                </a:solidFill>
                <a:effectLst>
                  <a:outerShdw blurRad="38100" dist="38100" dir="2700000" algn="tl">
                    <a:srgbClr val="000000">
                      <a:alpha val="43137"/>
                    </a:srgbClr>
                  </a:outerShdw>
                </a:effectLst>
              </a:rPr>
              <a:t>Il fatto cruciale: questi sono dati</a:t>
            </a:r>
            <a:endParaRPr lang="it-IT" dirty="0"/>
          </a:p>
        </p:txBody>
      </p:sp>
    </p:spTree>
    <p:extLst>
      <p:ext uri="{BB962C8B-B14F-4D97-AF65-F5344CB8AC3E}">
        <p14:creationId xmlns:p14="http://schemas.microsoft.com/office/powerpoint/2010/main" val="1177904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110801" y="1772816"/>
            <a:ext cx="8922399" cy="3960440"/>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827584" y="260648"/>
            <a:ext cx="6993444" cy="1224136"/>
          </a:xfrm>
          <a:prstGeom prst="rect">
            <a:avLst/>
          </a:prstGeom>
          <a:noFill/>
          <a:ln w="9525">
            <a:noFill/>
            <a:miter lim="800000"/>
            <a:headEnd/>
            <a:tailEnd/>
          </a:ln>
        </p:spPr>
      </p:pic>
      <p:sp>
        <p:nvSpPr>
          <p:cNvPr id="4" name="CasellaDiTesto 3"/>
          <p:cNvSpPr txBox="1"/>
          <p:nvPr/>
        </p:nvSpPr>
        <p:spPr>
          <a:xfrm>
            <a:off x="1043608" y="1700808"/>
            <a:ext cx="1834926" cy="369332"/>
          </a:xfrm>
          <a:prstGeom prst="rect">
            <a:avLst/>
          </a:prstGeom>
          <a:noFill/>
        </p:spPr>
        <p:txBody>
          <a:bodyPr wrap="none" rtlCol="0">
            <a:spAutoFit/>
          </a:bodyPr>
          <a:lstStyle/>
          <a:p>
            <a:r>
              <a:rPr lang="it-IT" dirty="0" smtClean="0"/>
              <a:t>CO2  (&gt;200 </a:t>
            </a:r>
            <a:r>
              <a:rPr lang="it-IT" dirty="0" err="1" smtClean="0"/>
              <a:t>years</a:t>
            </a:r>
            <a:r>
              <a:rPr lang="it-IT" dirty="0" smtClean="0"/>
              <a:t>)</a:t>
            </a:r>
            <a:endParaRPr lang="en-US" dirty="0"/>
          </a:p>
        </p:txBody>
      </p:sp>
      <p:sp>
        <p:nvSpPr>
          <p:cNvPr id="5" name="CasellaDiTesto 4"/>
          <p:cNvSpPr txBox="1"/>
          <p:nvPr/>
        </p:nvSpPr>
        <p:spPr>
          <a:xfrm>
            <a:off x="3491880" y="1700808"/>
            <a:ext cx="2409249" cy="369332"/>
          </a:xfrm>
          <a:prstGeom prst="rect">
            <a:avLst/>
          </a:prstGeom>
          <a:noFill/>
        </p:spPr>
        <p:txBody>
          <a:bodyPr wrap="none" rtlCol="0">
            <a:spAutoFit/>
          </a:bodyPr>
          <a:lstStyle/>
          <a:p>
            <a:r>
              <a:rPr lang="it-IT" dirty="0" err="1" smtClean="0"/>
              <a:t>Gases</a:t>
            </a:r>
            <a:r>
              <a:rPr lang="it-IT" dirty="0" smtClean="0"/>
              <a:t> </a:t>
            </a:r>
            <a:r>
              <a:rPr lang="it-IT" dirty="0" err="1" smtClean="0"/>
              <a:t>with</a:t>
            </a:r>
            <a:r>
              <a:rPr lang="it-IT" dirty="0" smtClean="0"/>
              <a:t> </a:t>
            </a:r>
            <a:r>
              <a:rPr lang="it-IT" dirty="0" err="1" smtClean="0"/>
              <a:t>lft</a:t>
            </a:r>
            <a:r>
              <a:rPr lang="it-IT" dirty="0" smtClean="0"/>
              <a:t> 120 </a:t>
            </a:r>
            <a:r>
              <a:rPr lang="it-IT" dirty="0" err="1" smtClean="0"/>
              <a:t>years</a:t>
            </a:r>
            <a:endParaRPr lang="en-US" dirty="0"/>
          </a:p>
        </p:txBody>
      </p:sp>
      <p:sp>
        <p:nvSpPr>
          <p:cNvPr id="6" name="CasellaDiTesto 5"/>
          <p:cNvSpPr txBox="1"/>
          <p:nvPr/>
        </p:nvSpPr>
        <p:spPr>
          <a:xfrm>
            <a:off x="6300192" y="1700808"/>
            <a:ext cx="2292231" cy="369332"/>
          </a:xfrm>
          <a:prstGeom prst="rect">
            <a:avLst/>
          </a:prstGeom>
          <a:solidFill>
            <a:schemeClr val="bg1"/>
          </a:solidFill>
        </p:spPr>
        <p:txBody>
          <a:bodyPr wrap="none" rtlCol="0">
            <a:spAutoFit/>
          </a:bodyPr>
          <a:lstStyle/>
          <a:p>
            <a:r>
              <a:rPr lang="it-IT" dirty="0" err="1" smtClean="0"/>
              <a:t>Gases</a:t>
            </a:r>
            <a:r>
              <a:rPr lang="it-IT" dirty="0" smtClean="0"/>
              <a:t> </a:t>
            </a:r>
            <a:r>
              <a:rPr lang="it-IT" dirty="0" err="1" smtClean="0"/>
              <a:t>with</a:t>
            </a:r>
            <a:r>
              <a:rPr lang="it-IT" dirty="0" smtClean="0"/>
              <a:t> </a:t>
            </a:r>
            <a:r>
              <a:rPr lang="it-IT" dirty="0" err="1" smtClean="0"/>
              <a:t>lft</a:t>
            </a:r>
            <a:r>
              <a:rPr lang="it-IT" dirty="0" smtClean="0"/>
              <a:t> 12 </a:t>
            </a:r>
            <a:r>
              <a:rPr lang="it-IT" dirty="0" err="1" smtClean="0"/>
              <a:t>years</a:t>
            </a:r>
            <a:endParaRPr lang="en-US" dirty="0"/>
          </a:p>
        </p:txBody>
      </p:sp>
      <p:sp>
        <p:nvSpPr>
          <p:cNvPr id="7" name="Segnaposto numero diapositiva 6"/>
          <p:cNvSpPr>
            <a:spLocks noGrp="1"/>
          </p:cNvSpPr>
          <p:nvPr>
            <p:ph type="sldNum" sz="quarter" idx="12"/>
          </p:nvPr>
        </p:nvSpPr>
        <p:spPr/>
        <p:txBody>
          <a:bodyPr/>
          <a:lstStyle/>
          <a:p>
            <a:fld id="{B007B441-5312-499D-93C3-6E37886527FA}" type="slidenum">
              <a:rPr lang="it-IT" smtClean="0"/>
              <a:pPr/>
              <a:t>90</a:t>
            </a:fld>
            <a:endParaRPr lang="it-IT"/>
          </a:p>
        </p:txBody>
      </p:sp>
    </p:spTree>
    <p:extLst>
      <p:ext uri="{BB962C8B-B14F-4D97-AF65-F5344CB8AC3E}">
        <p14:creationId xmlns:p14="http://schemas.microsoft.com/office/powerpoint/2010/main" val="365291933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512" y="692696"/>
            <a:ext cx="8964488" cy="5632311"/>
          </a:xfrm>
          <a:prstGeom prst="rect">
            <a:avLst/>
          </a:prstGeom>
        </p:spPr>
        <p:txBody>
          <a:bodyPr wrap="square">
            <a:spAutoFit/>
          </a:bodyPr>
          <a:lstStyle/>
          <a:p>
            <a:r>
              <a:rPr lang="en-US" sz="2000" b="1" dirty="0" smtClean="0"/>
              <a:t>Argo data result errors</a:t>
            </a:r>
          </a:p>
          <a:p>
            <a:r>
              <a:rPr lang="en-US" sz="2000" dirty="0" smtClean="0"/>
              <a:t>During 2006, the Argo Network was thought to have shown </a:t>
            </a:r>
            <a:r>
              <a:rPr lang="en-US" sz="2000" baseline="30000" dirty="0" smtClean="0">
                <a:hlinkClick r:id="" action="ppaction://hlinkfile"/>
              </a:rPr>
              <a:t>[3][10]</a:t>
            </a:r>
            <a:r>
              <a:rPr lang="en-US" sz="2000" dirty="0" smtClean="0"/>
              <a:t> </a:t>
            </a:r>
            <a:r>
              <a:rPr lang="en-US" sz="2000" baseline="30000" dirty="0" smtClean="0">
                <a:hlinkClick r:id="" action="ppaction://hlinkfile"/>
              </a:rPr>
              <a:t>[11]</a:t>
            </a:r>
            <a:r>
              <a:rPr lang="en-US" sz="2000" dirty="0" smtClean="0"/>
              <a:t> a declining trend in ocean temperatures. In February 2007, the author of the paper (Josh Willis) discovered that there were problems with the data used for the analysis. </a:t>
            </a:r>
            <a:r>
              <a:rPr lang="en-US" sz="2000" baseline="30000" dirty="0" smtClean="0">
                <a:hlinkClick r:id="" action="ppaction://hlinkfile"/>
              </a:rPr>
              <a:t>[12]</a:t>
            </a:r>
            <a:r>
              <a:rPr lang="en-US" sz="2000" dirty="0" smtClean="0"/>
              <a:t> Many references exist to the uncorrected data results despite Josh Willis' published correction in 2008: many articles and arguments still use and promote the uncorrected data results from 2006. </a:t>
            </a:r>
            <a:r>
              <a:rPr lang="en-US" sz="2000" baseline="30000" dirty="0" smtClean="0">
                <a:hlinkClick r:id="" action="ppaction://hlinkfile"/>
              </a:rPr>
              <a:t>[13][14]</a:t>
            </a:r>
            <a:endParaRPr lang="en-US" sz="2000" dirty="0" smtClean="0"/>
          </a:p>
          <a:p>
            <a:r>
              <a:rPr lang="en-US" sz="2000" b="1" dirty="0" smtClean="0"/>
              <a:t>Data results from year 2008 and after</a:t>
            </a:r>
          </a:p>
          <a:p>
            <a:r>
              <a:rPr lang="en-US" sz="2000" dirty="0" err="1" smtClean="0"/>
              <a:t>Takmeng</a:t>
            </a:r>
            <a:r>
              <a:rPr lang="en-US" sz="2000" dirty="0" smtClean="0"/>
              <a:t> Wong and Bruce A. </a:t>
            </a:r>
            <a:r>
              <a:rPr lang="en-US" sz="2000" dirty="0" err="1" smtClean="0"/>
              <a:t>Wielicki</a:t>
            </a:r>
            <a:r>
              <a:rPr lang="en-US" sz="2000" dirty="0" smtClean="0"/>
              <a:t> published a paper on the Argo data corrections in the NASA journal "The Earth Observer, 20(1), 16-19". </a:t>
            </a:r>
            <a:r>
              <a:rPr lang="en-US" sz="2000" i="1" dirty="0" smtClean="0">
                <a:hlinkClick r:id="rId2"/>
              </a:rPr>
              <a:t>Unscrambling the cause of recent ocean cooling with net radiation observations from the CERES instrument on the Terra satellite</a:t>
            </a:r>
            <a:r>
              <a:rPr lang="en-US" sz="2000" dirty="0" smtClean="0"/>
              <a:t>. NASA. February, 2008. </a:t>
            </a:r>
            <a:r>
              <a:rPr lang="en-US" sz="2000" dirty="0" smtClean="0">
                <a:hlinkClick r:id="rId2"/>
              </a:rPr>
              <a:t>http://eospso.gsfc.nasa.gov/eos_observ/pdf/Jan_Feb08.pdf</a:t>
            </a:r>
            <a:r>
              <a:rPr lang="en-US" sz="2000" dirty="0" smtClean="0"/>
              <a:t>. Retrieved 18 July 2011. . Josh Willis, in an article published on the NASA Earth Observatory web site states that once Argo thermometer measurement errors were removed, the </a:t>
            </a:r>
            <a:r>
              <a:rPr lang="en-US" sz="2000" dirty="0" err="1" smtClean="0"/>
              <a:t>the</a:t>
            </a:r>
            <a:r>
              <a:rPr lang="en-US" sz="2000" dirty="0" smtClean="0"/>
              <a:t> world's oceans have been absorbing additional energy and have been warming.</a:t>
            </a:r>
            <a:r>
              <a:rPr lang="en-US" sz="2000" baseline="30000" dirty="0" smtClean="0">
                <a:hlinkClick r:id="" action="ppaction://hlinkfile"/>
              </a:rPr>
              <a:t>[3][10]</a:t>
            </a:r>
            <a:r>
              <a:rPr lang="en-US" sz="2000" dirty="0" smtClean="0"/>
              <a:t>Rebecca Lindsey (November 5, 2008). </a:t>
            </a:r>
            <a:r>
              <a:rPr lang="en-US" sz="2000" dirty="0" smtClean="0">
                <a:hlinkClick r:id="rId3"/>
              </a:rPr>
              <a:t>"Correcting Ocean Cooling"</a:t>
            </a:r>
            <a:r>
              <a:rPr lang="en-US" sz="2000" dirty="0" smtClean="0"/>
              <a:t>. NASA. </a:t>
            </a:r>
            <a:r>
              <a:rPr lang="en-US" sz="2000" dirty="0" smtClean="0">
                <a:hlinkClick r:id="rId3"/>
              </a:rPr>
              <a:t>http://earthobservatory.nasa.gov/Features/OceanCooling/</a:t>
            </a:r>
            <a:r>
              <a:rPr lang="en-US" sz="2000" dirty="0" smtClean="0"/>
              <a:t>. Retrieved 18 July 2011. </a:t>
            </a:r>
            <a:endParaRPr lang="en-US" sz="2000" dirty="0"/>
          </a:p>
        </p:txBody>
      </p:sp>
      <p:sp>
        <p:nvSpPr>
          <p:cNvPr id="3" name="Segnaposto numero diapositiva 2"/>
          <p:cNvSpPr>
            <a:spLocks noGrp="1"/>
          </p:cNvSpPr>
          <p:nvPr>
            <p:ph type="sldNum" sz="quarter" idx="12"/>
          </p:nvPr>
        </p:nvSpPr>
        <p:spPr/>
        <p:txBody>
          <a:bodyPr/>
          <a:lstStyle/>
          <a:p>
            <a:fld id="{B007B441-5312-499D-93C3-6E37886527FA}" type="slidenum">
              <a:rPr lang="it-IT" smtClean="0"/>
              <a:pPr/>
              <a:t>91</a:t>
            </a:fld>
            <a:endParaRPr lang="it-IT"/>
          </a:p>
        </p:txBody>
      </p:sp>
    </p:spTree>
    <p:extLst>
      <p:ext uri="{BB962C8B-B14F-4D97-AF65-F5344CB8AC3E}">
        <p14:creationId xmlns:p14="http://schemas.microsoft.com/office/powerpoint/2010/main" val="40250409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northsouth.gif"/>
          <p:cNvPicPr>
            <a:picLocks noChangeAspect="1"/>
          </p:cNvPicPr>
          <p:nvPr/>
        </p:nvPicPr>
        <p:blipFill>
          <a:blip r:embed="rId2" cstate="print"/>
          <a:stretch>
            <a:fillRect/>
          </a:stretch>
        </p:blipFill>
        <p:spPr>
          <a:xfrm>
            <a:off x="791666" y="764704"/>
            <a:ext cx="7524750" cy="3000375"/>
          </a:xfrm>
          <a:prstGeom prst="rect">
            <a:avLst/>
          </a:prstGeom>
        </p:spPr>
      </p:pic>
      <p:sp>
        <p:nvSpPr>
          <p:cNvPr id="3" name="Rettangolo 2"/>
          <p:cNvSpPr/>
          <p:nvPr/>
        </p:nvSpPr>
        <p:spPr>
          <a:xfrm>
            <a:off x="323528" y="116632"/>
            <a:ext cx="8280920" cy="646331"/>
          </a:xfrm>
          <a:prstGeom prst="rect">
            <a:avLst/>
          </a:prstGeom>
          <a:solidFill>
            <a:srgbClr val="FFFF00"/>
          </a:solidFill>
        </p:spPr>
        <p:txBody>
          <a:bodyPr wrap="square">
            <a:spAutoFit/>
          </a:bodyPr>
          <a:lstStyle/>
          <a:p>
            <a:r>
              <a:rPr lang="en-US" b="1" dirty="0" smtClean="0"/>
              <a:t>Hemispheric Lower Troposphere Mean Temperature Variances</a:t>
            </a:r>
            <a:br>
              <a:rPr lang="en-US" b="1" dirty="0" smtClean="0"/>
            </a:br>
            <a:r>
              <a:rPr lang="en-US" b="1" i="1" dirty="0" smtClean="0"/>
              <a:t>(As measured by NOAA satellites - January 1979 through July 2008)</a:t>
            </a:r>
            <a:endParaRPr lang="en-US" b="1" dirty="0"/>
          </a:p>
        </p:txBody>
      </p:sp>
      <p:pic>
        <p:nvPicPr>
          <p:cNvPr id="4" name="Immagine 3" descr="south.gif"/>
          <p:cNvPicPr>
            <a:picLocks noChangeAspect="1"/>
          </p:cNvPicPr>
          <p:nvPr/>
        </p:nvPicPr>
        <p:blipFill>
          <a:blip r:embed="rId3" cstate="print"/>
          <a:stretch>
            <a:fillRect/>
          </a:stretch>
        </p:blipFill>
        <p:spPr>
          <a:xfrm>
            <a:off x="863674" y="3813001"/>
            <a:ext cx="7524750" cy="3000375"/>
          </a:xfrm>
          <a:prstGeom prst="rect">
            <a:avLst/>
          </a:prstGeom>
        </p:spPr>
      </p:pic>
      <p:sp>
        <p:nvSpPr>
          <p:cNvPr id="5" name="Segnaposto numero diapositiva 4"/>
          <p:cNvSpPr>
            <a:spLocks noGrp="1"/>
          </p:cNvSpPr>
          <p:nvPr>
            <p:ph type="sldNum" sz="quarter" idx="12"/>
          </p:nvPr>
        </p:nvSpPr>
        <p:spPr/>
        <p:txBody>
          <a:bodyPr/>
          <a:lstStyle/>
          <a:p>
            <a:fld id="{B007B441-5312-499D-93C3-6E37886527FA}" type="slidenum">
              <a:rPr lang="it-IT" smtClean="0"/>
              <a:pPr/>
              <a:t>92</a:t>
            </a:fld>
            <a:endParaRPr lang="it-IT"/>
          </a:p>
        </p:txBody>
      </p:sp>
    </p:spTree>
    <p:extLst>
      <p:ext uri="{BB962C8B-B14F-4D97-AF65-F5344CB8AC3E}">
        <p14:creationId xmlns:p14="http://schemas.microsoft.com/office/powerpoint/2010/main" val="16755050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Grp="1" noChangeAspect="1" noChangeArrowheads="1"/>
          </p:cNvPicPr>
          <p:nvPr>
            <p:ph idx="1"/>
          </p:nvPr>
        </p:nvPicPr>
        <p:blipFill>
          <a:blip r:embed="rId2" cstate="print"/>
          <a:srcRect/>
          <a:stretch>
            <a:fillRect/>
          </a:stretch>
        </p:blipFill>
        <p:spPr bwMode="auto">
          <a:xfrm>
            <a:off x="785126" y="1600200"/>
            <a:ext cx="7005922" cy="4925144"/>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827584" y="0"/>
            <a:ext cx="6993444" cy="1224136"/>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93</a:t>
            </a:fld>
            <a:endParaRPr lang="it-IT"/>
          </a:p>
        </p:txBody>
      </p:sp>
    </p:spTree>
    <p:extLst>
      <p:ext uri="{BB962C8B-B14F-4D97-AF65-F5344CB8AC3E}">
        <p14:creationId xmlns:p14="http://schemas.microsoft.com/office/powerpoint/2010/main" val="2775329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692696"/>
            <a:ext cx="8575784" cy="2232247"/>
          </a:xfrm>
          <a:prstGeom prst="rect">
            <a:avLst/>
          </a:prstGeom>
          <a:noFill/>
          <a:ln w="9525">
            <a:noFill/>
            <a:miter lim="800000"/>
            <a:headEnd/>
            <a:tailEnd/>
          </a:ln>
        </p:spPr>
      </p:pic>
      <p:pic>
        <p:nvPicPr>
          <p:cNvPr id="221186" name="Picture 2"/>
          <p:cNvPicPr>
            <a:picLocks noChangeAspect="1" noChangeArrowheads="1"/>
          </p:cNvPicPr>
          <p:nvPr/>
        </p:nvPicPr>
        <p:blipFill>
          <a:blip r:embed="rId3" cstate="print"/>
          <a:srcRect/>
          <a:stretch>
            <a:fillRect/>
          </a:stretch>
        </p:blipFill>
        <p:spPr bwMode="auto">
          <a:xfrm>
            <a:off x="827584" y="3356992"/>
            <a:ext cx="5610273" cy="2494781"/>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fld id="{B007B441-5312-499D-93C3-6E37886527FA}" type="slidenum">
              <a:rPr lang="it-IT" smtClean="0"/>
              <a:pPr/>
              <a:t>94</a:t>
            </a:fld>
            <a:endParaRPr lang="it-IT"/>
          </a:p>
        </p:txBody>
      </p:sp>
    </p:spTree>
    <p:extLst>
      <p:ext uri="{BB962C8B-B14F-4D97-AF65-F5344CB8AC3E}">
        <p14:creationId xmlns:p14="http://schemas.microsoft.com/office/powerpoint/2010/main" val="12375673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0" y="214695"/>
            <a:ext cx="5652120" cy="6643305"/>
          </a:xfrm>
          <a:prstGeom prst="rect">
            <a:avLst/>
          </a:prstGeom>
          <a:noFill/>
          <a:ln w="9525">
            <a:noFill/>
            <a:miter lim="800000"/>
            <a:headEnd/>
            <a:tailEnd/>
          </a:ln>
        </p:spPr>
      </p:pic>
      <p:sp>
        <p:nvSpPr>
          <p:cNvPr id="3" name="CasellaDiTesto 2"/>
          <p:cNvSpPr txBox="1"/>
          <p:nvPr/>
        </p:nvSpPr>
        <p:spPr>
          <a:xfrm>
            <a:off x="5652120" y="2996952"/>
            <a:ext cx="3183885" cy="1754326"/>
          </a:xfrm>
          <a:prstGeom prst="rect">
            <a:avLst/>
          </a:prstGeom>
          <a:solidFill>
            <a:schemeClr val="bg2">
              <a:lumMod val="90000"/>
            </a:schemeClr>
          </a:solidFill>
        </p:spPr>
        <p:txBody>
          <a:bodyPr wrap="none" rtlCol="0">
            <a:spAutoFit/>
          </a:bodyPr>
          <a:lstStyle/>
          <a:p>
            <a:r>
              <a:rPr lang="it-IT" dirty="0" err="1" smtClean="0">
                <a:latin typeface="Comic Sans MS" pitchFamily="66" charset="0"/>
              </a:rPr>
              <a:t>If</a:t>
            </a:r>
            <a:r>
              <a:rPr lang="it-IT" dirty="0" smtClean="0">
                <a:latin typeface="Comic Sans MS" pitchFamily="66" charset="0"/>
              </a:rPr>
              <a:t> the </a:t>
            </a:r>
            <a:r>
              <a:rPr lang="it-IT" dirty="0" err="1" smtClean="0">
                <a:latin typeface="Comic Sans MS" pitchFamily="66" charset="0"/>
              </a:rPr>
              <a:t>accumulated</a:t>
            </a:r>
            <a:r>
              <a:rPr lang="it-IT" dirty="0" smtClean="0">
                <a:latin typeface="Comic Sans MS" pitchFamily="66" charset="0"/>
              </a:rPr>
              <a:t>  </a:t>
            </a:r>
            <a:r>
              <a:rPr lang="it-IT" dirty="0" err="1" smtClean="0">
                <a:latin typeface="Comic Sans MS" pitchFamily="66" charset="0"/>
              </a:rPr>
              <a:t>heat</a:t>
            </a:r>
            <a:endParaRPr lang="it-IT" dirty="0" smtClean="0">
              <a:latin typeface="Comic Sans MS" pitchFamily="66" charset="0"/>
            </a:endParaRPr>
          </a:p>
          <a:p>
            <a:r>
              <a:rPr lang="it-IT" dirty="0" err="1" smtClean="0">
                <a:latin typeface="Comic Sans MS" pitchFamily="66" charset="0"/>
              </a:rPr>
              <a:t>from</a:t>
            </a:r>
            <a:r>
              <a:rPr lang="it-IT" dirty="0" smtClean="0">
                <a:latin typeface="Comic Sans MS" pitchFamily="66" charset="0"/>
              </a:rPr>
              <a:t> 1961 </a:t>
            </a:r>
          </a:p>
          <a:p>
            <a:r>
              <a:rPr lang="it-IT" dirty="0" smtClean="0">
                <a:latin typeface="Comic Sans MS" pitchFamily="66" charset="0"/>
              </a:rPr>
              <a:t> </a:t>
            </a:r>
            <a:r>
              <a:rPr lang="it-IT" dirty="0" err="1" smtClean="0">
                <a:latin typeface="Comic Sans MS" pitchFamily="66" charset="0"/>
              </a:rPr>
              <a:t>was</a:t>
            </a:r>
            <a:r>
              <a:rPr lang="it-IT" dirty="0" smtClean="0">
                <a:latin typeface="Comic Sans MS" pitchFamily="66" charset="0"/>
              </a:rPr>
              <a:t> </a:t>
            </a:r>
            <a:r>
              <a:rPr lang="it-IT" dirty="0" err="1" smtClean="0">
                <a:latin typeface="Comic Sans MS" pitchFamily="66" charset="0"/>
              </a:rPr>
              <a:t>transferred</a:t>
            </a:r>
            <a:r>
              <a:rPr lang="it-IT" dirty="0" smtClean="0">
                <a:latin typeface="Comic Sans MS" pitchFamily="66" charset="0"/>
              </a:rPr>
              <a:t> </a:t>
            </a:r>
            <a:r>
              <a:rPr lang="it-IT" dirty="0" err="1" smtClean="0">
                <a:latin typeface="Comic Sans MS" pitchFamily="66" charset="0"/>
              </a:rPr>
              <a:t>to</a:t>
            </a:r>
            <a:r>
              <a:rPr lang="it-IT" dirty="0" smtClean="0">
                <a:latin typeface="Comic Sans MS" pitchFamily="66" charset="0"/>
              </a:rPr>
              <a:t> the</a:t>
            </a:r>
          </a:p>
          <a:p>
            <a:r>
              <a:rPr lang="it-IT" dirty="0" smtClean="0">
                <a:latin typeface="Comic Sans MS" pitchFamily="66" charset="0"/>
              </a:rPr>
              <a:t> atmosphere, the </a:t>
            </a:r>
          </a:p>
          <a:p>
            <a:r>
              <a:rPr lang="it-IT" dirty="0" smtClean="0">
                <a:latin typeface="Comic Sans MS" pitchFamily="66" charset="0"/>
              </a:rPr>
              <a:t>temperature rise </a:t>
            </a:r>
            <a:r>
              <a:rPr lang="it-IT" dirty="0" err="1" smtClean="0">
                <a:latin typeface="Comic Sans MS" pitchFamily="66" charset="0"/>
              </a:rPr>
              <a:t>should</a:t>
            </a:r>
            <a:r>
              <a:rPr lang="it-IT" dirty="0" smtClean="0">
                <a:latin typeface="Comic Sans MS" pitchFamily="66" charset="0"/>
              </a:rPr>
              <a:t>  </a:t>
            </a:r>
            <a:r>
              <a:rPr lang="it-IT" dirty="0" err="1" smtClean="0">
                <a:latin typeface="Comic Sans MS" pitchFamily="66" charset="0"/>
              </a:rPr>
              <a:t>be</a:t>
            </a:r>
            <a:endParaRPr lang="it-IT" dirty="0" smtClean="0">
              <a:latin typeface="Comic Sans MS" pitchFamily="66" charset="0"/>
            </a:endParaRPr>
          </a:p>
          <a:p>
            <a:r>
              <a:rPr lang="it-IT" dirty="0" smtClean="0">
                <a:latin typeface="Comic Sans MS" pitchFamily="66" charset="0"/>
              </a:rPr>
              <a:t>+50</a:t>
            </a:r>
            <a:r>
              <a:rPr lang="it-IT" baseline="30000" dirty="0" smtClean="0">
                <a:latin typeface="Comic Sans MS" pitchFamily="66" charset="0"/>
              </a:rPr>
              <a:t>o</a:t>
            </a:r>
            <a:r>
              <a:rPr lang="it-IT" dirty="0" smtClean="0">
                <a:latin typeface="Comic Sans MS" pitchFamily="66" charset="0"/>
              </a:rPr>
              <a:t> !!!</a:t>
            </a:r>
            <a:endParaRPr lang="en-US" dirty="0">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95</a:t>
            </a:fld>
            <a:endParaRPr lang="it-IT"/>
          </a:p>
        </p:txBody>
      </p:sp>
    </p:spTree>
    <p:extLst>
      <p:ext uri="{BB962C8B-B14F-4D97-AF65-F5344CB8AC3E}">
        <p14:creationId xmlns:p14="http://schemas.microsoft.com/office/powerpoint/2010/main" val="13686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2899" y="1268760"/>
            <a:ext cx="8533568" cy="4248472"/>
          </a:xfrm>
          <a:prstGeom prst="rect">
            <a:avLst/>
          </a:prstGeom>
          <a:noFill/>
          <a:ln w="9525">
            <a:noFill/>
            <a:miter lim="800000"/>
            <a:headEnd/>
            <a:tailEnd/>
          </a:ln>
        </p:spPr>
      </p:pic>
      <p:sp>
        <p:nvSpPr>
          <p:cNvPr id="3" name="CasellaDiTesto 2"/>
          <p:cNvSpPr txBox="1"/>
          <p:nvPr/>
        </p:nvSpPr>
        <p:spPr>
          <a:xfrm>
            <a:off x="683568" y="692696"/>
            <a:ext cx="2387961" cy="369332"/>
          </a:xfrm>
          <a:prstGeom prst="rect">
            <a:avLst/>
          </a:prstGeom>
          <a:noFill/>
        </p:spPr>
        <p:txBody>
          <a:bodyPr wrap="none" rtlCol="0">
            <a:spAutoFit/>
          </a:bodyPr>
          <a:lstStyle/>
          <a:p>
            <a:r>
              <a:rPr lang="it-IT" dirty="0" smtClean="0"/>
              <a:t>IPCC AR4 Report (2007)</a:t>
            </a:r>
            <a:endParaRPr lang="en-US" dirty="0"/>
          </a:p>
        </p:txBody>
      </p:sp>
      <p:sp>
        <p:nvSpPr>
          <p:cNvPr id="4" name="Segnaposto numero diapositiva 3"/>
          <p:cNvSpPr>
            <a:spLocks noGrp="1"/>
          </p:cNvSpPr>
          <p:nvPr>
            <p:ph type="sldNum" sz="quarter" idx="12"/>
          </p:nvPr>
        </p:nvSpPr>
        <p:spPr/>
        <p:txBody>
          <a:bodyPr/>
          <a:lstStyle/>
          <a:p>
            <a:fld id="{B007B441-5312-499D-93C3-6E37886527FA}" type="slidenum">
              <a:rPr lang="it-IT" smtClean="0"/>
              <a:pPr/>
              <a:t>96</a:t>
            </a:fld>
            <a:endParaRPr lang="it-IT"/>
          </a:p>
        </p:txBody>
      </p:sp>
    </p:spTree>
    <p:extLst>
      <p:ext uri="{BB962C8B-B14F-4D97-AF65-F5344CB8AC3E}">
        <p14:creationId xmlns:p14="http://schemas.microsoft.com/office/powerpoint/2010/main" val="13822427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rot="10800000" flipV="1">
            <a:off x="0" y="682458"/>
            <a:ext cx="9144000" cy="6078587"/>
          </a:xfrm>
          <a:prstGeom prst="rect">
            <a:avLst/>
          </a:prstGeom>
          <a:noFill/>
          <a:ln w="9525">
            <a:noFill/>
            <a:miter lim="800000"/>
            <a:headEnd/>
            <a:tailEnd/>
          </a:ln>
          <a:effectLst/>
        </p:spPr>
        <p:txBody>
          <a:bodyPr vert="horz" wrap="square" lIns="253920" tIns="45720" rIns="91440" bIns="4572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 "The cause and effect must be contiguous in space and time."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 "The cause must be prior to the effect."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3. "There must be a constant union between</a:t>
            </a:r>
            <a:r>
              <a:rPr kumimoji="0" lang="en-US" sz="1800" b="1" i="0" u="none" strike="noStrike" cap="none" normalizeH="0" dirty="0" smtClean="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the cause and effect. </a:t>
            </a:r>
            <a:r>
              <a:rPr kumimoji="0" lang="en-US" sz="1800" b="1" i="1" u="none" strike="noStrike" cap="none" normalizeH="0" baseline="0" dirty="0" err="1" smtClean="0">
                <a:ln>
                  <a:noFill/>
                </a:ln>
                <a:solidFill>
                  <a:schemeClr val="tx1"/>
                </a:solidFill>
                <a:effectLst/>
                <a:latin typeface="Arial" charset="0"/>
              </a:rPr>
              <a:t>'Tis</a:t>
            </a:r>
            <a:r>
              <a:rPr kumimoji="0" lang="en-US" sz="1800" b="1" i="1" u="none" strike="noStrike" cap="none" normalizeH="0" baseline="0" dirty="0" smtClean="0">
                <a:ln>
                  <a:noFill/>
                </a:ln>
                <a:solidFill>
                  <a:schemeClr val="tx1"/>
                </a:solidFill>
                <a:effectLst/>
                <a:latin typeface="Arial" charset="0"/>
              </a:rPr>
              <a:t> chiefly this quality, that constitutes the relation." </a:t>
            </a: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1">
                    <a:lumMod val="75000"/>
                  </a:schemeClr>
                </a:solidFill>
                <a:effectLst/>
                <a:latin typeface="Arial" charset="0"/>
              </a:rPr>
              <a:t>4. "The same cause always produces the same effect, and the same effect never arises but from the same cause. This principle we derive from experience, and is the source of most of our philosophical </a:t>
            </a:r>
            <a:r>
              <a:rPr kumimoji="0" lang="en-US" sz="1800" b="1" i="0" u="none" strike="noStrike" cap="none" normalizeH="0" baseline="0" dirty="0" err="1" smtClean="0">
                <a:ln>
                  <a:noFill/>
                </a:ln>
                <a:solidFill>
                  <a:schemeClr val="accent1">
                    <a:lumMod val="75000"/>
                  </a:schemeClr>
                </a:solidFill>
                <a:effectLst/>
                <a:latin typeface="Arial" charset="0"/>
              </a:rPr>
              <a:t>reasonings</a:t>
            </a:r>
            <a:r>
              <a:rPr kumimoji="0" lang="en-US" sz="1800" b="1" i="0" u="none" strike="noStrike" cap="none" normalizeH="0" baseline="0" dirty="0" smtClean="0">
                <a:ln>
                  <a:noFill/>
                </a:ln>
                <a:solidFill>
                  <a:schemeClr val="accent1">
                    <a:lumMod val="75000"/>
                  </a:schemeClr>
                </a:solidFill>
                <a:effectLst/>
                <a:latin typeface="Arial"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1">
                    <a:lumMod val="75000"/>
                  </a:schemeClr>
                </a:solidFill>
                <a:effectLst/>
                <a:latin typeface="Arial" charset="0"/>
              </a:rPr>
              <a:t>5. Hanging upon the above, Hume says that "</a:t>
            </a:r>
            <a:r>
              <a:rPr kumimoji="0" lang="en-US" sz="1800" b="1" i="1" u="none" strike="noStrike" cap="none" normalizeH="0" baseline="0" dirty="0" smtClean="0">
                <a:ln>
                  <a:noFill/>
                </a:ln>
                <a:solidFill>
                  <a:schemeClr val="accent1">
                    <a:lumMod val="75000"/>
                  </a:schemeClr>
                </a:solidFill>
                <a:effectLst/>
                <a:latin typeface="Arial" charset="0"/>
              </a:rPr>
              <a:t>where several different objects produce the same effect, it must be by means of some quality, which we discover to be common amongst them."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accent1">
                    <a:lumMod val="75000"/>
                  </a:schemeClr>
                </a:solidFill>
                <a:effectLst/>
                <a:latin typeface="Arial" charset="0"/>
              </a:rPr>
              <a:t>6. And "founded on the same reason": </a:t>
            </a:r>
            <a:r>
              <a:rPr kumimoji="0" lang="en-US" sz="1800" b="1" i="1" u="none" strike="noStrike" cap="none" normalizeH="0" baseline="0" dirty="0" smtClean="0">
                <a:ln>
                  <a:noFill/>
                </a:ln>
                <a:solidFill>
                  <a:schemeClr val="accent1">
                    <a:lumMod val="75000"/>
                  </a:schemeClr>
                </a:solidFill>
                <a:effectLst/>
                <a:latin typeface="Arial" charset="0"/>
              </a:rPr>
              <a:t>"The difference in the effects of two resembling objects must proceed from that particular, in which they differ." </a:t>
            </a:r>
          </a:p>
          <a:p>
            <a:pPr marL="457200" marR="0" lvl="1" indent="0" algn="l" defTabSz="914400" rtl="0" eaLnBrk="0" fontAlgn="base" latinLnBrk="0" hangingPunct="0">
              <a:lnSpc>
                <a:spcPct val="100000"/>
              </a:lnSpc>
              <a:spcBef>
                <a:spcPct val="0"/>
              </a:spcBef>
              <a:spcAft>
                <a:spcPct val="0"/>
              </a:spcAft>
              <a:buClrTx/>
              <a:buSzTx/>
              <a:buFontTx/>
              <a:buNone/>
              <a:tabLst/>
            </a:pPr>
            <a:endParaRPr lang="en-US" b="1" dirty="0" smtClean="0">
              <a:solidFill>
                <a:schemeClr val="accent1">
                  <a:lumMod val="75000"/>
                </a:schemeClr>
              </a:solidFill>
              <a:latin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charset="0"/>
              </a:rPr>
              <a:t>7. "When any object  </a:t>
            </a:r>
            <a:r>
              <a:rPr kumimoji="0" lang="en-US" sz="1800" b="1" i="0" u="none" strike="noStrike" cap="none" normalizeH="0" baseline="0" dirty="0" err="1" smtClean="0">
                <a:ln>
                  <a:noFill/>
                </a:ln>
                <a:solidFill>
                  <a:srgbClr val="C00000"/>
                </a:solidFill>
                <a:effectLst/>
                <a:latin typeface="Arial" charset="0"/>
              </a:rPr>
              <a:t>encreases</a:t>
            </a:r>
            <a:r>
              <a:rPr kumimoji="0" lang="en-US" sz="1800" b="1" i="0" u="none" strike="noStrike" cap="none" normalizeH="0" baseline="0" dirty="0" smtClean="0">
                <a:ln>
                  <a:noFill/>
                </a:ln>
                <a:solidFill>
                  <a:srgbClr val="C00000"/>
                </a:solidFill>
                <a:effectLst/>
                <a:latin typeface="Arial" charset="0"/>
              </a:rPr>
              <a:t>  or diminishes with the </a:t>
            </a:r>
            <a:r>
              <a:rPr kumimoji="0" lang="en-US" sz="1800" b="1" i="0" u="none" strike="noStrike" cap="none" normalizeH="0" baseline="0" dirty="0" err="1" smtClean="0">
                <a:ln>
                  <a:noFill/>
                </a:ln>
                <a:solidFill>
                  <a:srgbClr val="C00000"/>
                </a:solidFill>
                <a:effectLst/>
                <a:latin typeface="Arial" charset="0"/>
              </a:rPr>
              <a:t>encrease</a:t>
            </a:r>
            <a:r>
              <a:rPr kumimoji="0" lang="en-US" sz="1800" b="1" i="0" u="none" strike="noStrike" cap="none" normalizeH="0" baseline="0" dirty="0" smtClean="0">
                <a:ln>
                  <a:noFill/>
                </a:ln>
                <a:solidFill>
                  <a:srgbClr val="C00000"/>
                </a:solidFill>
                <a:effectLst/>
                <a:latin typeface="Arial" charset="0"/>
              </a:rPr>
              <a:t> or diminution of its cause, </a:t>
            </a:r>
            <a:r>
              <a:rPr kumimoji="0" lang="en-US" sz="1800" b="1" i="1" u="none" strike="noStrike" cap="none" normalizeH="0" baseline="0" dirty="0" smtClean="0">
                <a:ln>
                  <a:noFill/>
                </a:ln>
                <a:solidFill>
                  <a:srgbClr val="C00000"/>
                </a:solidFill>
                <a:effectLst/>
                <a:latin typeface="Arial" charset="0"/>
              </a:rPr>
              <a:t>'tis to be regarded as a compounded effect, </a:t>
            </a:r>
            <a:r>
              <a:rPr kumimoji="0" lang="en-US" sz="1800" b="1" i="1" u="none" strike="noStrike" cap="none" normalizeH="0" baseline="0" dirty="0" err="1" smtClean="0">
                <a:ln>
                  <a:noFill/>
                </a:ln>
                <a:solidFill>
                  <a:srgbClr val="C00000"/>
                </a:solidFill>
                <a:effectLst/>
                <a:latin typeface="Arial" charset="0"/>
              </a:rPr>
              <a:t>deriv'd</a:t>
            </a:r>
            <a:r>
              <a:rPr kumimoji="0" lang="en-US" sz="1800" b="1" i="1" u="none" strike="noStrike" cap="none" normalizeH="0" baseline="0" dirty="0" smtClean="0">
                <a:ln>
                  <a:noFill/>
                </a:ln>
                <a:solidFill>
                  <a:srgbClr val="C00000"/>
                </a:solidFill>
                <a:effectLst/>
                <a:latin typeface="Arial" charset="0"/>
              </a:rPr>
              <a:t> from the union of the several different effects, which arise from the several different parts of the cause."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C00000"/>
                </a:solidFill>
                <a:effectLst/>
                <a:latin typeface="Arial" charset="0"/>
              </a:rPr>
              <a:t>8. An </a:t>
            </a:r>
            <a:r>
              <a:rPr kumimoji="0" lang="en-US" sz="1800" b="1" i="1" u="none" strike="noStrike" cap="none" normalizeH="0" baseline="0" dirty="0" smtClean="0">
                <a:ln>
                  <a:noFill/>
                </a:ln>
                <a:solidFill>
                  <a:srgbClr val="C00000"/>
                </a:solidFill>
                <a:effectLst/>
                <a:latin typeface="Arial" charset="0"/>
              </a:rPr>
              <a:t>"object, which exists for any time in its full perfection without any effect, is not the sole cause of that effect, but requires to be assisted by some other principle, which may forward its influence and operation." </a:t>
            </a:r>
          </a:p>
        </p:txBody>
      </p:sp>
      <p:sp>
        <p:nvSpPr>
          <p:cNvPr id="3" name="CasellaDiTesto 2"/>
          <p:cNvSpPr txBox="1"/>
          <p:nvPr/>
        </p:nvSpPr>
        <p:spPr>
          <a:xfrm>
            <a:off x="1043608" y="188640"/>
            <a:ext cx="7344816" cy="461665"/>
          </a:xfrm>
          <a:prstGeom prst="rect">
            <a:avLst/>
          </a:prstGeom>
          <a:noFill/>
        </p:spPr>
        <p:txBody>
          <a:bodyPr wrap="square" rtlCol="0">
            <a:spAutoFit/>
          </a:bodyPr>
          <a:lstStyle/>
          <a:p>
            <a:r>
              <a:rPr lang="it-IT" sz="2400" b="1" dirty="0" smtClean="0">
                <a:solidFill>
                  <a:srgbClr val="FF0000"/>
                </a:solidFill>
                <a:effectLst>
                  <a:outerShdw blurRad="38100" dist="38100" dir="2700000" algn="tl">
                    <a:srgbClr val="000000">
                      <a:alpha val="43137"/>
                    </a:srgbClr>
                  </a:outerShdw>
                </a:effectLst>
                <a:latin typeface="Comic Sans MS" pitchFamily="66" charset="0"/>
              </a:rPr>
              <a:t>A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methodological</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a:t>
            </a:r>
            <a:r>
              <a:rPr lang="it-IT" sz="2400" b="1" dirty="0" err="1" smtClean="0">
                <a:solidFill>
                  <a:srgbClr val="FF0000"/>
                </a:solidFill>
                <a:effectLst>
                  <a:outerShdw blurRad="38100" dist="38100" dir="2700000" algn="tl">
                    <a:srgbClr val="000000">
                      <a:alpha val="43137"/>
                    </a:srgbClr>
                  </a:outerShdw>
                </a:effectLst>
                <a:latin typeface="Comic Sans MS" pitchFamily="66" charset="0"/>
              </a:rPr>
              <a:t>issue</a:t>
            </a:r>
            <a:r>
              <a:rPr lang="it-IT" sz="2400" b="1" dirty="0" smtClean="0">
                <a:solidFill>
                  <a:srgbClr val="FF0000"/>
                </a:solidFill>
                <a:effectLst>
                  <a:outerShdw blurRad="38100" dist="38100" dir="2700000" algn="tl">
                    <a:srgbClr val="000000">
                      <a:alpha val="43137"/>
                    </a:srgbClr>
                  </a:outerShdw>
                </a:effectLst>
                <a:latin typeface="Comic Sans MS" pitchFamily="66" charset="0"/>
              </a:rPr>
              <a:t>: F. Bacon and D. Hume</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Segnaposto numero diapositiva 3"/>
          <p:cNvSpPr>
            <a:spLocks noGrp="1"/>
          </p:cNvSpPr>
          <p:nvPr>
            <p:ph type="sldNum" sz="quarter" idx="12"/>
          </p:nvPr>
        </p:nvSpPr>
        <p:spPr/>
        <p:txBody>
          <a:bodyPr/>
          <a:lstStyle/>
          <a:p>
            <a:fld id="{B007B441-5312-499D-93C3-6E37886527FA}" type="slidenum">
              <a:rPr lang="it-IT" smtClean="0"/>
              <a:pPr/>
              <a:t>97</a:t>
            </a:fld>
            <a:endParaRPr lang="it-IT"/>
          </a:p>
        </p:txBody>
      </p:sp>
    </p:spTree>
    <p:extLst>
      <p:ext uri="{BB962C8B-B14F-4D97-AF65-F5344CB8AC3E}">
        <p14:creationId xmlns:p14="http://schemas.microsoft.com/office/powerpoint/2010/main" val="34685646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27584" y="1556792"/>
            <a:ext cx="7488832" cy="3046988"/>
          </a:xfrm>
          <a:prstGeom prst="rect">
            <a:avLst/>
          </a:prstGeom>
        </p:spPr>
        <p:txBody>
          <a:bodyPr wrap="square">
            <a:spAutoFit/>
          </a:bodyPr>
          <a:lstStyle/>
          <a:p>
            <a:r>
              <a:rPr lang="en-US" sz="3200" dirty="0" smtClean="0"/>
              <a:t>Models are not perfect,” says </a:t>
            </a:r>
            <a:r>
              <a:rPr lang="en-US" sz="3200" dirty="0" err="1" smtClean="0"/>
              <a:t>Syd</a:t>
            </a:r>
            <a:r>
              <a:rPr lang="en-US" sz="3200" dirty="0" smtClean="0"/>
              <a:t> </a:t>
            </a:r>
            <a:r>
              <a:rPr lang="en-US" sz="3200" dirty="0" err="1" smtClean="0"/>
              <a:t>Levitus</a:t>
            </a:r>
            <a:r>
              <a:rPr lang="en-US" sz="3200" dirty="0" smtClean="0"/>
              <a:t>. “Data are not perfect. Theory isn’t perfect. We shouldn’t expect them to be. It’s the combination of models, data, and theory that lead to improvements in our science, in our understanding of phenomena.”</a:t>
            </a:r>
            <a:endParaRPr lang="en-US" sz="3200" dirty="0"/>
          </a:p>
        </p:txBody>
      </p:sp>
      <p:sp>
        <p:nvSpPr>
          <p:cNvPr id="3" name="Segnaposto numero diapositiva 2"/>
          <p:cNvSpPr>
            <a:spLocks noGrp="1"/>
          </p:cNvSpPr>
          <p:nvPr>
            <p:ph type="sldNum" sz="quarter" idx="12"/>
          </p:nvPr>
        </p:nvSpPr>
        <p:spPr/>
        <p:txBody>
          <a:bodyPr/>
          <a:lstStyle/>
          <a:p>
            <a:fld id="{B007B441-5312-499D-93C3-6E37886527FA}" type="slidenum">
              <a:rPr lang="it-IT" smtClean="0"/>
              <a:pPr/>
              <a:t>98</a:t>
            </a:fld>
            <a:endParaRPr lang="it-IT"/>
          </a:p>
        </p:txBody>
      </p:sp>
    </p:spTree>
    <p:extLst>
      <p:ext uri="{BB962C8B-B14F-4D97-AF65-F5344CB8AC3E}">
        <p14:creationId xmlns:p14="http://schemas.microsoft.com/office/powerpoint/2010/main" val="41057285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4016" y="2060848"/>
            <a:ext cx="8892480" cy="10081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p:cNvSpPr txBox="1"/>
          <p:nvPr/>
        </p:nvSpPr>
        <p:spPr>
          <a:xfrm>
            <a:off x="2051720" y="44624"/>
            <a:ext cx="5995552" cy="646331"/>
          </a:xfrm>
          <a:prstGeom prst="rect">
            <a:avLst/>
          </a:prstGeom>
          <a:noFill/>
        </p:spPr>
        <p:txBody>
          <a:bodyPr wrap="none" rtlCol="0">
            <a:spAutoFit/>
          </a:bodyPr>
          <a:lstStyle/>
          <a:p>
            <a:r>
              <a:rPr lang="it-IT" sz="3600" b="1" dirty="0" err="1" smtClean="0">
                <a:solidFill>
                  <a:srgbClr val="FF0000"/>
                </a:solidFill>
                <a:effectLst>
                  <a:outerShdw blurRad="38100" dist="38100" dir="2700000" algn="tl">
                    <a:srgbClr val="000000">
                      <a:alpha val="43137"/>
                    </a:srgbClr>
                  </a:outerShdw>
                </a:effectLst>
                <a:latin typeface="Comic Sans MS" pitchFamily="66" charset="0"/>
              </a:rPr>
              <a:t>Conclusions</a:t>
            </a:r>
            <a:r>
              <a:rPr lang="it-IT" sz="3600" b="1" dirty="0" smtClean="0">
                <a:solidFill>
                  <a:srgbClr val="FF0000"/>
                </a:solidFill>
                <a:effectLst>
                  <a:outerShdw blurRad="38100" dist="38100" dir="2700000" algn="tl">
                    <a:srgbClr val="000000">
                      <a:alpha val="43137"/>
                    </a:srgbClr>
                  </a:outerShdw>
                </a:effectLst>
                <a:latin typeface="Comic Sans MS" pitchFamily="66" charset="0"/>
              </a:rPr>
              <a:t> on </a:t>
            </a:r>
            <a:r>
              <a:rPr lang="it-IT" sz="3600" b="1" dirty="0" err="1" smtClean="0">
                <a:solidFill>
                  <a:srgbClr val="FF0000"/>
                </a:solidFill>
                <a:effectLst>
                  <a:outerShdw blurRad="38100" dist="38100" dir="2700000" algn="tl">
                    <a:srgbClr val="000000">
                      <a:alpha val="43137"/>
                    </a:srgbClr>
                  </a:outerShdw>
                </a:effectLst>
                <a:latin typeface="Comic Sans MS" pitchFamily="66" charset="0"/>
              </a:rPr>
              <a:t>climate</a:t>
            </a:r>
            <a:r>
              <a:rPr lang="it-IT" sz="3600" b="1" dirty="0" smtClean="0">
                <a:solidFill>
                  <a:srgbClr val="FF0000"/>
                </a:solidFill>
                <a:effectLst>
                  <a:outerShdw blurRad="38100" dist="38100" dir="2700000" algn="tl">
                    <a:srgbClr val="000000">
                      <a:alpha val="43137"/>
                    </a:srgbClr>
                  </a:outerShdw>
                </a:effectLst>
                <a:latin typeface="Comic Sans MS" pitchFamily="66" charset="0"/>
              </a:rPr>
              <a:t>  II</a:t>
            </a:r>
            <a:endParaRPr lang="en-US" sz="36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3" name="CasellaDiTesto 2"/>
          <p:cNvSpPr txBox="1"/>
          <p:nvPr/>
        </p:nvSpPr>
        <p:spPr>
          <a:xfrm>
            <a:off x="101140" y="620688"/>
            <a:ext cx="9042860" cy="5509200"/>
          </a:xfrm>
          <a:prstGeom prst="rect">
            <a:avLst/>
          </a:prstGeom>
          <a:noFill/>
        </p:spPr>
        <p:txBody>
          <a:bodyPr wrap="square" rtlCol="0">
            <a:spAutoFit/>
          </a:bodyPr>
          <a:lstStyle/>
          <a:p>
            <a:pPr algn="ctr">
              <a:buFont typeface="Arial" pitchFamily="34" charset="0"/>
              <a:buChar char="•"/>
            </a:pPr>
            <a:r>
              <a:rPr lang="it-IT" sz="2400" dirty="0" smtClean="0">
                <a:latin typeface="Comic Sans MS" pitchFamily="66" charset="0"/>
              </a:rPr>
              <a:t> </a:t>
            </a:r>
            <a:r>
              <a:rPr lang="it-IT" sz="2400" dirty="0" err="1" smtClean="0">
                <a:latin typeface="Comic Sans MS" pitchFamily="66" charset="0"/>
              </a:rPr>
              <a:t>there</a:t>
            </a:r>
            <a:r>
              <a:rPr lang="it-IT" sz="2400" dirty="0" smtClean="0">
                <a:latin typeface="Comic Sans MS" pitchFamily="66" charset="0"/>
              </a:rPr>
              <a:t> </a:t>
            </a:r>
            <a:r>
              <a:rPr lang="it-IT" sz="2400" dirty="0" err="1" smtClean="0">
                <a:latin typeface="Comic Sans MS" pitchFamily="66" charset="0"/>
              </a:rPr>
              <a:t>is</a:t>
            </a:r>
            <a:r>
              <a:rPr lang="it-IT" sz="2400" dirty="0" smtClean="0">
                <a:latin typeface="Comic Sans MS" pitchFamily="66" charset="0"/>
              </a:rPr>
              <a:t> strong </a:t>
            </a:r>
            <a:r>
              <a:rPr lang="it-IT" sz="2400" dirty="0" err="1" smtClean="0">
                <a:latin typeface="Comic Sans MS" pitchFamily="66" charset="0"/>
              </a:rPr>
              <a:t>evidence</a:t>
            </a:r>
            <a:r>
              <a:rPr lang="it-IT" sz="2400" dirty="0" smtClean="0">
                <a:latin typeface="Comic Sans MS" pitchFamily="66" charset="0"/>
              </a:rPr>
              <a:t> (</a:t>
            </a:r>
            <a:r>
              <a:rPr lang="it-IT" sz="2400" dirty="0" err="1" smtClean="0">
                <a:latin typeface="Comic Sans MS" pitchFamily="66" charset="0"/>
              </a:rPr>
              <a:t>prob</a:t>
            </a:r>
            <a:r>
              <a:rPr lang="it-IT" sz="2400" dirty="0" smtClean="0">
                <a:latin typeface="Comic Sans MS" pitchFamily="66" charset="0"/>
              </a:rPr>
              <a:t> 90%)  </a:t>
            </a:r>
            <a:r>
              <a:rPr lang="it-IT" sz="2400" dirty="0" err="1" smtClean="0">
                <a:latin typeface="Comic Sans MS" pitchFamily="66" charset="0"/>
              </a:rPr>
              <a:t>that</a:t>
            </a:r>
            <a:r>
              <a:rPr lang="it-IT" sz="2400" dirty="0" smtClean="0">
                <a:latin typeface="Comic Sans MS" pitchFamily="66" charset="0"/>
              </a:rPr>
              <a:t> </a:t>
            </a:r>
            <a:r>
              <a:rPr lang="it-IT" sz="2400" dirty="0" err="1" smtClean="0">
                <a:latin typeface="Comic Sans MS" pitchFamily="66" charset="0"/>
              </a:rPr>
              <a:t>this</a:t>
            </a:r>
            <a:r>
              <a:rPr lang="it-IT" sz="2400" dirty="0" smtClean="0">
                <a:latin typeface="Comic Sans MS" pitchFamily="66" charset="0"/>
              </a:rPr>
              <a:t> </a:t>
            </a:r>
            <a:r>
              <a:rPr lang="it-IT" sz="2400" dirty="0" err="1" smtClean="0">
                <a:latin typeface="Comic Sans MS" pitchFamily="66" charset="0"/>
              </a:rPr>
              <a:t>increase</a:t>
            </a:r>
            <a:r>
              <a:rPr lang="it-IT" sz="2400" dirty="0" smtClean="0">
                <a:latin typeface="Comic Sans MS" pitchFamily="66" charset="0"/>
              </a:rPr>
              <a:t> </a:t>
            </a:r>
            <a:r>
              <a:rPr lang="it-IT" sz="2400" dirty="0" err="1" smtClean="0">
                <a:latin typeface="Comic Sans MS" pitchFamily="66" charset="0"/>
              </a:rPr>
              <a:t>is</a:t>
            </a:r>
            <a:r>
              <a:rPr lang="it-IT" sz="2400" dirty="0" smtClean="0">
                <a:latin typeface="Comic Sans MS" pitchFamily="66" charset="0"/>
              </a:rPr>
              <a:t> due    	</a:t>
            </a:r>
            <a:r>
              <a:rPr lang="it-IT" sz="2400" dirty="0" err="1" smtClean="0">
                <a:latin typeface="Comic Sans MS" pitchFamily="66" charset="0"/>
              </a:rPr>
              <a:t>to</a:t>
            </a:r>
            <a:r>
              <a:rPr lang="it-IT" sz="2400" dirty="0" smtClean="0">
                <a:latin typeface="Comic Sans MS" pitchFamily="66" charset="0"/>
              </a:rPr>
              <a:t> some </a:t>
            </a:r>
            <a:r>
              <a:rPr lang="it-IT" sz="2400" dirty="0" err="1" smtClean="0">
                <a:latin typeface="Comic Sans MS" pitchFamily="66" charset="0"/>
              </a:rPr>
              <a:t>extent</a:t>
            </a:r>
            <a:r>
              <a:rPr lang="it-IT" sz="2400" dirty="0" smtClean="0">
                <a:latin typeface="Comic Sans MS" pitchFamily="66" charset="0"/>
              </a:rPr>
              <a:t> </a:t>
            </a:r>
            <a:r>
              <a:rPr lang="it-IT" sz="2400" dirty="0" err="1" smtClean="0">
                <a:latin typeface="Comic Sans MS" pitchFamily="66" charset="0"/>
              </a:rPr>
              <a:t>to</a:t>
            </a:r>
            <a:r>
              <a:rPr lang="it-IT" sz="2400" dirty="0" smtClean="0">
                <a:latin typeface="Comic Sans MS" pitchFamily="66" charset="0"/>
              </a:rPr>
              <a:t> the </a:t>
            </a:r>
            <a:r>
              <a:rPr lang="it-IT" sz="2400" dirty="0" err="1" smtClean="0">
                <a:latin typeface="Comic Sans MS" pitchFamily="66" charset="0"/>
              </a:rPr>
              <a:t>anthropogenic</a:t>
            </a:r>
            <a:endParaRPr lang="it-IT" sz="2400" dirty="0" smtClean="0">
              <a:latin typeface="Comic Sans MS" pitchFamily="66" charset="0"/>
            </a:endParaRPr>
          </a:p>
          <a:p>
            <a:pPr algn="ctr"/>
            <a:r>
              <a:rPr lang="it-IT" sz="2400" dirty="0" smtClean="0">
                <a:latin typeface="Comic Sans MS" pitchFamily="66" charset="0"/>
              </a:rPr>
              <a:t>         </a:t>
            </a:r>
            <a:r>
              <a:rPr lang="it-IT" sz="2400" dirty="0" err="1" smtClean="0">
                <a:latin typeface="Comic Sans MS" pitchFamily="66" charset="0"/>
              </a:rPr>
              <a:t>activities</a:t>
            </a:r>
            <a:r>
              <a:rPr lang="it-IT" sz="2400" dirty="0" smtClean="0">
                <a:latin typeface="Comic Sans MS" pitchFamily="66" charset="0"/>
              </a:rPr>
              <a:t>  </a:t>
            </a:r>
            <a:r>
              <a:rPr lang="it-IT" sz="2400" dirty="0" err="1" smtClean="0">
                <a:latin typeface="Comic Sans MS" pitchFamily="66" charset="0"/>
              </a:rPr>
              <a:t>during</a:t>
            </a:r>
            <a:r>
              <a:rPr lang="it-IT" sz="2400" dirty="0" smtClean="0">
                <a:latin typeface="Comic Sans MS" pitchFamily="66" charset="0"/>
              </a:rPr>
              <a:t> the last 50 </a:t>
            </a:r>
            <a:r>
              <a:rPr lang="it-IT" sz="2400" dirty="0" err="1" smtClean="0">
                <a:latin typeface="Comic Sans MS" pitchFamily="66" charset="0"/>
              </a:rPr>
              <a:t>years</a:t>
            </a:r>
            <a:endParaRPr lang="it-IT" sz="2400" dirty="0" smtClean="0">
              <a:latin typeface="Comic Sans MS" pitchFamily="66" charset="0"/>
            </a:endParaRPr>
          </a:p>
          <a:p>
            <a:endParaRPr lang="it-IT" sz="2000" dirty="0" smtClean="0">
              <a:latin typeface="Comic Sans MS" pitchFamily="66" charset="0"/>
            </a:endParaRPr>
          </a:p>
          <a:p>
            <a:pPr>
              <a:buFont typeface="Arial" pitchFamily="34" charset="0"/>
              <a:buChar char="•"/>
            </a:pPr>
            <a:r>
              <a:rPr lang="it-IT" sz="2000" dirty="0" smtClean="0">
                <a:latin typeface="Comic Sans MS" pitchFamily="66" charset="0"/>
              </a:rPr>
              <a:t> </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the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increase</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in the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Carbon</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Dioxide</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is</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firmly</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established</a:t>
            </a:r>
            <a:endParaRPr lang="it-IT" sz="2400" u="sng" dirty="0" smtClean="0">
              <a:solidFill>
                <a:srgbClr val="FF0000"/>
              </a:solidFill>
              <a:effectLst>
                <a:outerShdw blurRad="38100" dist="38100" dir="2700000" algn="tl">
                  <a:srgbClr val="000000">
                    <a:alpha val="43137"/>
                  </a:srgbClr>
                </a:outerShdw>
              </a:effectLst>
              <a:latin typeface="Comic Sans MS" pitchFamily="66" charset="0"/>
            </a:endParaRPr>
          </a:p>
          <a:p>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antarctic</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ices</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and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is</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 </a:t>
            </a:r>
            <a:r>
              <a:rPr lang="it-IT" sz="2400" u="sng" dirty="0" err="1" smtClean="0">
                <a:solidFill>
                  <a:srgbClr val="FF0000"/>
                </a:solidFill>
                <a:effectLst>
                  <a:outerShdw blurRad="38100" dist="38100" dir="2700000" algn="tl">
                    <a:srgbClr val="000000">
                      <a:alpha val="43137"/>
                    </a:srgbClr>
                  </a:outerShdw>
                </a:effectLst>
                <a:latin typeface="Comic Sans MS" pitchFamily="66" charset="0"/>
              </a:rPr>
              <a:t>impressive</a:t>
            </a:r>
            <a:r>
              <a:rPr lang="it-IT" sz="2400" u="sng" dirty="0" smtClean="0">
                <a:solidFill>
                  <a:srgbClr val="FF0000"/>
                </a:solidFill>
                <a:effectLst>
                  <a:outerShdw blurRad="38100" dist="38100" dir="2700000" algn="tl">
                    <a:srgbClr val="000000">
                      <a:alpha val="43137"/>
                    </a:srgbClr>
                  </a:outerShdw>
                </a:effectLst>
                <a:latin typeface="Comic Sans MS" pitchFamily="66" charset="0"/>
              </a:rPr>
              <a:t>!</a:t>
            </a:r>
          </a:p>
          <a:p>
            <a:endParaRPr lang="it-IT" sz="2400" u="sng" dirty="0" smtClean="0">
              <a:solidFill>
                <a:srgbClr val="FF0000"/>
              </a:solidFill>
              <a:effectLst>
                <a:outerShdw blurRad="38100" dist="38100" dir="2700000" algn="tl">
                  <a:srgbClr val="000000">
                    <a:alpha val="43137"/>
                  </a:srgbClr>
                </a:outerShdw>
              </a:effectLst>
              <a:latin typeface="Comic Sans MS" pitchFamily="66" charset="0"/>
            </a:endParaRPr>
          </a:p>
          <a:p>
            <a:pPr>
              <a:buFont typeface="Arial" pitchFamily="34" charset="0"/>
              <a:buChar char="•"/>
            </a:pPr>
            <a:r>
              <a:rPr lang="it-IT" sz="2400" dirty="0" smtClean="0">
                <a:solidFill>
                  <a:srgbClr val="FF0000"/>
                </a:solidFill>
                <a:effectLst>
                  <a:outerShdw blurRad="38100" dist="38100" dir="2700000" algn="tl">
                    <a:srgbClr val="000000">
                      <a:alpha val="43137"/>
                    </a:srgbClr>
                  </a:outerShdw>
                </a:effectLst>
                <a:latin typeface="Comic Sans MS" pitchFamily="66" charset="0"/>
              </a:rPr>
              <a:t>The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consequences</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of</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this</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increase</a:t>
            </a:r>
            <a:r>
              <a:rPr lang="it-IT" sz="2400" dirty="0" smtClean="0">
                <a:solidFill>
                  <a:srgbClr val="FF0000"/>
                </a:solidFill>
                <a:effectLst>
                  <a:outerShdw blurRad="38100" dist="38100" dir="2700000" algn="tl">
                    <a:srgbClr val="000000">
                      <a:alpha val="43137"/>
                    </a:srgbClr>
                  </a:outerShdw>
                </a:effectLst>
                <a:latin typeface="Comic Sans MS" pitchFamily="66" charset="0"/>
              </a:rPr>
              <a:t> are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difficult</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to</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evaluate</a:t>
            </a:r>
            <a:endParaRPr lang="it-IT" sz="2400" dirty="0" smtClean="0">
              <a:solidFill>
                <a:srgbClr val="FF0000"/>
              </a:solidFill>
              <a:effectLst>
                <a:outerShdw blurRad="38100" dist="38100" dir="2700000" algn="tl">
                  <a:srgbClr val="000000">
                    <a:alpha val="43137"/>
                  </a:srgbClr>
                </a:outerShdw>
              </a:effectLst>
              <a:latin typeface="Comic Sans MS" pitchFamily="66" charset="0"/>
            </a:endParaRPr>
          </a:p>
          <a:p>
            <a:pPr>
              <a:buFont typeface="Arial" pitchFamily="34" charset="0"/>
              <a:buChar char="•"/>
            </a:pPr>
            <a:r>
              <a:rPr lang="it-IT" sz="2400" dirty="0" err="1" smtClean="0">
                <a:solidFill>
                  <a:srgbClr val="FF0000"/>
                </a:solidFill>
                <a:effectLst>
                  <a:outerShdw blurRad="38100" dist="38100" dir="2700000" algn="tl">
                    <a:srgbClr val="000000">
                      <a:alpha val="43137"/>
                    </a:srgbClr>
                  </a:outerShdw>
                </a:effectLst>
                <a:latin typeface="Comic Sans MS" pitchFamily="66" charset="0"/>
              </a:rPr>
              <a:t>We</a:t>
            </a:r>
            <a:r>
              <a:rPr lang="it-IT" sz="2400" dirty="0" smtClean="0">
                <a:solidFill>
                  <a:srgbClr val="FF0000"/>
                </a:solidFill>
                <a:effectLst>
                  <a:outerShdw blurRad="38100" dist="38100" dir="2700000" algn="tl">
                    <a:srgbClr val="000000">
                      <a:alpha val="43137"/>
                    </a:srgbClr>
                  </a:outerShdw>
                </a:effectLst>
                <a:latin typeface="Comic Sans MS" pitchFamily="66" charset="0"/>
              </a:rPr>
              <a:t> are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perturbing</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an</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unstable</a:t>
            </a:r>
            <a:r>
              <a:rPr lang="it-IT" sz="2400" dirty="0" smtClean="0">
                <a:solidFill>
                  <a:srgbClr val="FF0000"/>
                </a:solidFill>
                <a:effectLst>
                  <a:outerShdw blurRad="38100" dist="38100" dir="2700000" algn="tl">
                    <a:srgbClr val="000000">
                      <a:alpha val="43137"/>
                    </a:srgbClr>
                  </a:outerShdw>
                </a:effectLst>
                <a:latin typeface="Comic Sans MS" pitchFamily="66" charset="0"/>
              </a:rPr>
              <a:t> system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without</a:t>
            </a:r>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knowing</a:t>
            </a:r>
            <a:r>
              <a:rPr lang="it-IT" sz="2400" dirty="0" smtClean="0">
                <a:solidFill>
                  <a:srgbClr val="FF0000"/>
                </a:solidFill>
                <a:effectLst>
                  <a:outerShdw blurRad="38100" dist="38100" dir="2700000" algn="tl">
                    <a:srgbClr val="000000">
                      <a:alpha val="43137"/>
                    </a:srgbClr>
                  </a:outerShdw>
                </a:effectLst>
                <a:latin typeface="Comic Sans MS" pitchFamily="66" charset="0"/>
              </a:rPr>
              <a:t> the </a:t>
            </a:r>
          </a:p>
          <a:p>
            <a:r>
              <a:rPr lang="it-IT" sz="2400" dirty="0" smtClean="0">
                <a:solidFill>
                  <a:srgbClr val="FF0000"/>
                </a:solidFill>
                <a:effectLst>
                  <a:outerShdw blurRad="38100" dist="38100" dir="2700000" algn="tl">
                    <a:srgbClr val="000000">
                      <a:alpha val="43137"/>
                    </a:srgbClr>
                  </a:outerShdw>
                </a:effectLst>
                <a:latin typeface="Comic Sans MS" pitchFamily="66" charset="0"/>
              </a:rPr>
              <a:t> </a:t>
            </a:r>
            <a:r>
              <a:rPr lang="it-IT" sz="2400" dirty="0" err="1" smtClean="0">
                <a:solidFill>
                  <a:srgbClr val="FF0000"/>
                </a:solidFill>
                <a:effectLst>
                  <a:outerShdw blurRad="38100" dist="38100" dir="2700000" algn="tl">
                    <a:srgbClr val="000000">
                      <a:alpha val="43137"/>
                    </a:srgbClr>
                  </a:outerShdw>
                </a:effectLst>
                <a:latin typeface="Comic Sans MS" pitchFamily="66" charset="0"/>
              </a:rPr>
              <a:t>consequences</a:t>
            </a:r>
            <a:endParaRPr lang="it-IT" sz="2400" dirty="0" smtClean="0">
              <a:solidFill>
                <a:srgbClr val="FF0000"/>
              </a:solidFill>
              <a:effectLst>
                <a:outerShdw blurRad="38100" dist="38100" dir="2700000" algn="tl">
                  <a:srgbClr val="000000">
                    <a:alpha val="43137"/>
                  </a:srgbClr>
                </a:outerShdw>
              </a:effectLst>
              <a:latin typeface="Comic Sans MS" pitchFamily="66" charset="0"/>
            </a:endParaRPr>
          </a:p>
          <a:p>
            <a:endParaRPr lang="it-IT" sz="2000" dirty="0" smtClean="0">
              <a:latin typeface="Comic Sans MS" pitchFamily="66" charset="0"/>
            </a:endParaRPr>
          </a:p>
          <a:p>
            <a:r>
              <a:rPr lang="it-IT" sz="2400" b="1" dirty="0" err="1" smtClean="0">
                <a:solidFill>
                  <a:schemeClr val="tx2">
                    <a:lumMod val="75000"/>
                  </a:schemeClr>
                </a:solidFill>
                <a:latin typeface="Comic Sans MS" pitchFamily="66" charset="0"/>
              </a:rPr>
              <a:t>Therefore</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most</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of</a:t>
            </a:r>
            <a:r>
              <a:rPr lang="it-IT" sz="2400" b="1" dirty="0" smtClean="0">
                <a:solidFill>
                  <a:schemeClr val="tx2">
                    <a:lumMod val="75000"/>
                  </a:schemeClr>
                </a:solidFill>
                <a:latin typeface="Comic Sans MS" pitchFamily="66" charset="0"/>
              </a:rPr>
              <a:t> the world establishment  </a:t>
            </a:r>
            <a:r>
              <a:rPr lang="it-IT" sz="2400" b="1" dirty="0" err="1" smtClean="0">
                <a:solidFill>
                  <a:schemeClr val="tx2">
                    <a:lumMod val="75000"/>
                  </a:schemeClr>
                </a:solidFill>
                <a:latin typeface="Comic Sans MS" pitchFamily="66" charset="0"/>
              </a:rPr>
              <a:t>decided</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to</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decrease</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this</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perturbation</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by</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acting</a:t>
            </a:r>
            <a:r>
              <a:rPr lang="it-IT" sz="2400" b="1" dirty="0" smtClean="0">
                <a:solidFill>
                  <a:schemeClr val="tx2">
                    <a:lumMod val="75000"/>
                  </a:schemeClr>
                </a:solidFill>
                <a:latin typeface="Comic Sans MS" pitchFamily="66" charset="0"/>
              </a:rPr>
              <a:t> on the </a:t>
            </a:r>
            <a:r>
              <a:rPr lang="it-IT" sz="2400" b="1" dirty="0" err="1" smtClean="0">
                <a:solidFill>
                  <a:schemeClr val="tx2">
                    <a:lumMod val="75000"/>
                  </a:schemeClr>
                </a:solidFill>
                <a:latin typeface="Comic Sans MS" pitchFamily="66" charset="0"/>
              </a:rPr>
              <a:t>energy</a:t>
            </a:r>
            <a:r>
              <a:rPr lang="it-IT" sz="2400" b="1" dirty="0" smtClean="0">
                <a:solidFill>
                  <a:schemeClr val="tx2">
                    <a:lumMod val="75000"/>
                  </a:schemeClr>
                </a:solidFill>
                <a:latin typeface="Comic Sans MS" pitchFamily="66" charset="0"/>
              </a:rPr>
              <a:t> production </a:t>
            </a:r>
            <a:r>
              <a:rPr lang="it-IT" sz="2400" b="1" dirty="0" err="1" smtClean="0">
                <a:solidFill>
                  <a:schemeClr val="tx2">
                    <a:lumMod val="75000"/>
                  </a:schemeClr>
                </a:solidFill>
                <a:latin typeface="Comic Sans MS" pitchFamily="66" charset="0"/>
              </a:rPr>
              <a:t>mechanisms</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This</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is</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determining</a:t>
            </a:r>
            <a:r>
              <a:rPr lang="it-IT" sz="2400" b="1" dirty="0" smtClean="0">
                <a:solidFill>
                  <a:schemeClr val="tx2">
                    <a:lumMod val="75000"/>
                  </a:schemeClr>
                </a:solidFill>
                <a:latin typeface="Comic Sans MS" pitchFamily="66" charset="0"/>
              </a:rPr>
              <a:t> the future </a:t>
            </a:r>
          </a:p>
          <a:p>
            <a:r>
              <a:rPr lang="it-IT" sz="2400" b="1" dirty="0" smtClean="0">
                <a:solidFill>
                  <a:schemeClr val="tx2">
                    <a:lumMod val="75000"/>
                  </a:schemeClr>
                </a:solidFill>
                <a:latin typeface="Comic Sans MS" pitchFamily="66" charset="0"/>
              </a:rPr>
              <a:t>e</a:t>
            </a:r>
            <a:r>
              <a:rPr lang="it-IT" sz="2400" b="1" smtClean="0">
                <a:solidFill>
                  <a:schemeClr val="tx2">
                    <a:lumMod val="75000"/>
                  </a:schemeClr>
                </a:solidFill>
                <a:latin typeface="Comic Sans MS" pitchFamily="66" charset="0"/>
              </a:rPr>
              <a:t>nergy</a:t>
            </a:r>
            <a:r>
              <a:rPr lang="it-IT" sz="2400" b="1" dirty="0" smtClean="0">
                <a:solidFill>
                  <a:schemeClr val="tx2">
                    <a:lumMod val="75000"/>
                  </a:schemeClr>
                </a:solidFill>
                <a:latin typeface="Comic Sans MS" pitchFamily="66" charset="0"/>
              </a:rPr>
              <a:t> </a:t>
            </a:r>
            <a:r>
              <a:rPr lang="it-IT" sz="2400" b="1" dirty="0" err="1" smtClean="0">
                <a:solidFill>
                  <a:schemeClr val="tx2">
                    <a:lumMod val="75000"/>
                  </a:schemeClr>
                </a:solidFill>
                <a:latin typeface="Comic Sans MS" pitchFamily="66" charset="0"/>
              </a:rPr>
              <a:t>politics</a:t>
            </a:r>
            <a:endParaRPr lang="en-US" sz="2400" b="1" dirty="0">
              <a:solidFill>
                <a:schemeClr val="tx2">
                  <a:lumMod val="75000"/>
                </a:schemeClr>
              </a:solidFill>
              <a:latin typeface="Comic Sans MS" pitchFamily="66" charset="0"/>
            </a:endParaRP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99</a:t>
            </a:fld>
            <a:endParaRPr lang="it-IT"/>
          </a:p>
        </p:txBody>
      </p:sp>
    </p:spTree>
    <p:extLst>
      <p:ext uri="{BB962C8B-B14F-4D97-AF65-F5344CB8AC3E}">
        <p14:creationId xmlns:p14="http://schemas.microsoft.com/office/powerpoint/2010/main" val="2312759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22222</TotalTime>
  <Words>4211</Words>
  <Application>Microsoft Office PowerPoint</Application>
  <PresentationFormat>Presentazione su schermo (4:3)</PresentationFormat>
  <Paragraphs>536</Paragraphs>
  <Slides>107</Slides>
  <Notes>7</Notes>
  <HiddenSlides>0</HiddenSlides>
  <MMClips>1</MMClips>
  <ScaleCrop>false</ScaleCrop>
  <HeadingPairs>
    <vt:vector size="4" baseType="variant">
      <vt:variant>
        <vt:lpstr>Tema</vt:lpstr>
      </vt:variant>
      <vt:variant>
        <vt:i4>1</vt:i4>
      </vt:variant>
      <vt:variant>
        <vt:lpstr>Titoli diapositive</vt:lpstr>
      </vt:variant>
      <vt:variant>
        <vt:i4>107</vt:i4>
      </vt:variant>
    </vt:vector>
  </HeadingPairs>
  <TitlesOfParts>
    <vt:vector size="108" baseType="lpstr">
      <vt:lpstr>Tema di Office</vt:lpstr>
      <vt:lpstr>Il mistero del clima  Alberto Rotondi</vt:lpstr>
      <vt:lpstr>Presentazione standard di PowerPoint</vt:lpstr>
      <vt:lpstr>Il mistero del clima</vt:lpstr>
      <vt:lpstr>Istituti internazionali</vt:lpstr>
      <vt:lpstr>La Terra sotto controllo…</vt:lpstr>
      <vt:lpstr>Presentazione standard di PowerPoint</vt:lpstr>
      <vt:lpstr>Presentazione standard di PowerPoint</vt:lpstr>
      <vt:lpstr>Il fatto cruciale: questi sono dati</vt:lpstr>
      <vt:lpstr>Il fatto cruciale: questi sono dati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Quando la CO2 era più di 400 ppm …</vt:lpstr>
      <vt:lpstr>Presentazione standard di PowerPoint</vt:lpstr>
      <vt:lpstr>Presentazione standard di PowerPoint</vt:lpstr>
      <vt:lpstr>L’importanza della derivata….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mistero del clima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role of cosmic rays: the CLOUD Experiment at CERN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role of cosmic rays: the CLOUD Experiment at CERN</vt:lpstr>
      <vt:lpstr>Presentazione standard di PowerPoint</vt:lpstr>
      <vt:lpstr>Presentazione standard di PowerPoint</vt:lpstr>
      <vt:lpstr>Tre aspetti di un unico problema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Remember the data: what is the explanation?</vt:lpstr>
      <vt:lpstr>Radiative forcing</vt:lpstr>
      <vt:lpstr>Presentazione standard di PowerPoint</vt:lpstr>
      <vt:lpstr>Gravity Recovery and Climate Experiment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Cosa fare? Martin Wolf (2013)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pc</cp:lastModifiedBy>
  <cp:revision>504</cp:revision>
  <dcterms:modified xsi:type="dcterms:W3CDTF">2014-07-08T09:19:56Z</dcterms:modified>
</cp:coreProperties>
</file>