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4" r:id="rId4"/>
    <p:sldId id="276" r:id="rId5"/>
    <p:sldId id="275" r:id="rId6"/>
    <p:sldId id="290" r:id="rId7"/>
    <p:sldId id="257" r:id="rId8"/>
    <p:sldId id="278" r:id="rId9"/>
    <p:sldId id="260" r:id="rId10"/>
    <p:sldId id="270" r:id="rId11"/>
    <p:sldId id="271" r:id="rId12"/>
    <p:sldId id="273" r:id="rId13"/>
    <p:sldId id="288" r:id="rId14"/>
    <p:sldId id="286" r:id="rId15"/>
    <p:sldId id="287" r:id="rId16"/>
    <p:sldId id="279" r:id="rId17"/>
    <p:sldId id="280" r:id="rId18"/>
    <p:sldId id="281" r:id="rId19"/>
    <p:sldId id="282" r:id="rId20"/>
    <p:sldId id="283" r:id="rId21"/>
    <p:sldId id="285" r:id="rId22"/>
    <p:sldId id="284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4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29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944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35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53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51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75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6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6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5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88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09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0F09-07C4-4225-B121-85EB111EA159}" type="datetimeFigureOut">
              <a:rPr lang="it-IT" smtClean="0"/>
              <a:t>25/05/2014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FCD4-200F-442D-8E05-EE64AD6D9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7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Analisi </a:t>
            </a:r>
            <a:r>
              <a:rPr lang="it-IT" dirty="0" smtClean="0"/>
              <a:t>- correntometro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M.G. </a:t>
            </a:r>
            <a:r>
              <a:rPr lang="it-IT" dirty="0" err="1" smtClean="0"/>
              <a:t>Pellegriti</a:t>
            </a:r>
            <a:endParaRPr lang="it-IT" dirty="0" smtClean="0"/>
          </a:p>
          <a:p>
            <a:r>
              <a:rPr lang="it-IT" dirty="0" smtClean="0"/>
              <a:t>LNS-INFN</a:t>
            </a:r>
          </a:p>
          <a:p>
            <a:r>
              <a:rPr lang="it-IT" dirty="0" smtClean="0"/>
              <a:t>Catania, 27/05/2014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3050" y="64846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95137"/>
            <a:ext cx="4068453" cy="268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21684"/>
            <a:ext cx="8834605" cy="18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993892"/>
            <a:ext cx="8834605" cy="18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 rot="16200000">
            <a:off x="-251180" y="1971795"/>
            <a:ext cx="1119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 smtClean="0"/>
              <a:t>Current</a:t>
            </a:r>
            <a:r>
              <a:rPr lang="it-IT" sz="1000" dirty="0" smtClean="0"/>
              <a:t> </a:t>
            </a:r>
            <a:r>
              <a:rPr lang="it-IT" sz="1000" dirty="0" err="1" smtClean="0"/>
              <a:t>Int</a:t>
            </a:r>
            <a:r>
              <a:rPr lang="it-IT" sz="1000" dirty="0" smtClean="0"/>
              <a:t> (cm/s)</a:t>
            </a:r>
            <a:endParaRPr lang="it-IT" sz="1000" dirty="0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-258341" y="659311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Curr</a:t>
            </a:r>
            <a:r>
              <a:rPr lang="it-IT" sz="1100" dirty="0" smtClean="0"/>
              <a:t>. dir. (</a:t>
            </a:r>
            <a:r>
              <a:rPr lang="it-IT" sz="1100" dirty="0" err="1" smtClean="0"/>
              <a:t>deg</a:t>
            </a:r>
            <a:r>
              <a:rPr lang="it-IT" sz="1100" dirty="0" smtClean="0"/>
              <a:t>)</a:t>
            </a:r>
            <a:endParaRPr lang="it-IT" sz="1100" dirty="0"/>
          </a:p>
        </p:txBody>
      </p:sp>
      <p:sp>
        <p:nvSpPr>
          <p:cNvPr id="6" name="Freccia in giù 5"/>
          <p:cNvSpPr/>
          <p:nvPr/>
        </p:nvSpPr>
        <p:spPr>
          <a:xfrm>
            <a:off x="2555776" y="2869999"/>
            <a:ext cx="684077" cy="631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/>
          <p:nvPr/>
        </p:nvCxnSpPr>
        <p:spPr>
          <a:xfrm>
            <a:off x="3851582" y="404664"/>
            <a:ext cx="7924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716016" y="280200"/>
            <a:ext cx="3370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Data in blue, </a:t>
            </a:r>
            <a:r>
              <a:rPr lang="it-IT" sz="1200" dirty="0" err="1" smtClean="0"/>
              <a:t>original</a:t>
            </a:r>
            <a:r>
              <a:rPr lang="it-IT" sz="1200" dirty="0" smtClean="0"/>
              <a:t> </a:t>
            </a:r>
            <a:r>
              <a:rPr lang="it-IT" sz="1200" dirty="0" err="1" smtClean="0"/>
              <a:t>raw</a:t>
            </a:r>
            <a:r>
              <a:rPr lang="it-IT" sz="1200" dirty="0" smtClean="0"/>
              <a:t> data </a:t>
            </a:r>
            <a:r>
              <a:rPr lang="it-IT" sz="1200" dirty="0" err="1" smtClean="0"/>
              <a:t>going</a:t>
            </a:r>
            <a:r>
              <a:rPr lang="it-IT" sz="1200" dirty="0" smtClean="0"/>
              <a:t> from 0 to 360°</a:t>
            </a:r>
            <a:endParaRPr lang="it-IT" sz="1200" dirty="0"/>
          </a:p>
        </p:txBody>
      </p:sp>
      <p:cxnSp>
        <p:nvCxnSpPr>
          <p:cNvPr id="14" name="Connettore 2 13"/>
          <p:cNvCxnSpPr/>
          <p:nvPr/>
        </p:nvCxnSpPr>
        <p:spPr>
          <a:xfrm>
            <a:off x="3870427" y="605450"/>
            <a:ext cx="896771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748353" y="611396"/>
            <a:ext cx="3486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In </a:t>
            </a:r>
            <a:r>
              <a:rPr lang="it-IT" sz="1200" dirty="0" err="1" smtClean="0"/>
              <a:t>red</a:t>
            </a:r>
            <a:r>
              <a:rPr lang="it-IT" sz="1200" dirty="0" smtClean="0"/>
              <a:t>, </a:t>
            </a:r>
            <a:r>
              <a:rPr lang="it-IT" sz="1200" dirty="0" err="1" smtClean="0"/>
              <a:t>corrected</a:t>
            </a:r>
            <a:r>
              <a:rPr lang="it-IT" sz="1200" dirty="0" smtClean="0"/>
              <a:t>  angle </a:t>
            </a:r>
            <a:r>
              <a:rPr lang="it-IT" sz="1200" dirty="0" err="1" smtClean="0"/>
              <a:t>going</a:t>
            </a:r>
            <a:r>
              <a:rPr lang="it-IT" sz="1200" dirty="0" smtClean="0"/>
              <a:t>  from -180° up to 180°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419871" y="3185503"/>
            <a:ext cx="559159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/>
              <a:t>Average</a:t>
            </a:r>
            <a:r>
              <a:rPr lang="it-IT" dirty="0" smtClean="0"/>
              <a:t> of the data in 1h </a:t>
            </a:r>
            <a:r>
              <a:rPr lang="it-IT" dirty="0" err="1" smtClean="0"/>
              <a:t>window</a:t>
            </a:r>
            <a:r>
              <a:rPr lang="it-IT" dirty="0" smtClean="0"/>
              <a:t> </a:t>
            </a:r>
            <a:r>
              <a:rPr lang="it-IT" dirty="0" err="1" smtClean="0"/>
              <a:t>range</a:t>
            </a:r>
            <a:endParaRPr lang="it-IT" dirty="0" smtClean="0"/>
          </a:p>
          <a:p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err="1" smtClean="0"/>
              <a:t>Error</a:t>
            </a:r>
            <a:r>
              <a:rPr lang="it-IT" dirty="0" smtClean="0"/>
              <a:t>  bar </a:t>
            </a:r>
            <a:r>
              <a:rPr lang="it-IT" dirty="0" err="1" smtClean="0"/>
              <a:t>is</a:t>
            </a:r>
            <a:r>
              <a:rPr lang="it-IT" dirty="0" smtClean="0"/>
              <a:t> the sigma </a:t>
            </a:r>
            <a:r>
              <a:rPr lang="it-IT" dirty="0" err="1" smtClean="0"/>
              <a:t>calculated</a:t>
            </a:r>
            <a:r>
              <a:rPr lang="it-IT" dirty="0" smtClean="0"/>
              <a:t> for the </a:t>
            </a:r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window</a:t>
            </a:r>
            <a:r>
              <a:rPr lang="it-IT" dirty="0" smtClean="0"/>
              <a:t> 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767198" y="1041282"/>
            <a:ext cx="2887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In </a:t>
            </a:r>
            <a:r>
              <a:rPr lang="it-IT" sz="1100" dirty="0" err="1" smtClean="0"/>
              <a:t>black</a:t>
            </a:r>
            <a:r>
              <a:rPr lang="it-IT" sz="1100" dirty="0" smtClean="0"/>
              <a:t>,  </a:t>
            </a:r>
            <a:r>
              <a:rPr lang="it-IT" sz="1100" dirty="0" err="1" smtClean="0"/>
              <a:t>running</a:t>
            </a:r>
            <a:r>
              <a:rPr lang="it-IT" sz="1100" dirty="0" smtClean="0"/>
              <a:t> </a:t>
            </a:r>
            <a:r>
              <a:rPr lang="it-IT" sz="1100" dirty="0" err="1" smtClean="0"/>
              <a:t>average</a:t>
            </a:r>
            <a:r>
              <a:rPr lang="it-IT" sz="1100" dirty="0" smtClean="0"/>
              <a:t> to </a:t>
            </a:r>
            <a:r>
              <a:rPr lang="it-IT" sz="1100" dirty="0" err="1" smtClean="0"/>
              <a:t>see</a:t>
            </a:r>
            <a:r>
              <a:rPr lang="it-IT" sz="1100" dirty="0" smtClean="0"/>
              <a:t> the data trend</a:t>
            </a:r>
            <a:endParaRPr lang="it-IT" sz="11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80681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80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467544" y="188640"/>
            <a:ext cx="8064896" cy="4315591"/>
            <a:chOff x="-108576" y="132606"/>
            <a:chExt cx="9721196" cy="602300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76" y="132606"/>
              <a:ext cx="9712326" cy="2000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76" y="2132856"/>
              <a:ext cx="9705976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9705" y="4150600"/>
              <a:ext cx="9712325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" y="4581128"/>
            <a:ext cx="874236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763063"/>
            <a:ext cx="26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PRELIMINARY FFT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5132395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276 </a:t>
            </a:r>
            <a:r>
              <a:rPr lang="it-IT" dirty="0" err="1" smtClean="0"/>
              <a:t>samples</a:t>
            </a:r>
            <a:endParaRPr lang="it-IT" dirty="0" smtClean="0"/>
          </a:p>
          <a:p>
            <a:r>
              <a:rPr lang="it-IT" dirty="0" err="1" smtClean="0"/>
              <a:t>Sampling</a:t>
            </a:r>
            <a:r>
              <a:rPr lang="it-IT" dirty="0" smtClean="0"/>
              <a:t> time = 1h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7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" y="2004814"/>
            <a:ext cx="75041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" y="4077072"/>
            <a:ext cx="8748713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51" y="86337"/>
            <a:ext cx="3288208" cy="239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764704"/>
            <a:ext cx="2227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Corrent</a:t>
            </a:r>
            <a:r>
              <a:rPr lang="it-IT" dirty="0" smtClean="0"/>
              <a:t>  </a:t>
            </a:r>
            <a:r>
              <a:rPr lang="it-IT" dirty="0" err="1" smtClean="0"/>
              <a:t>components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along</a:t>
            </a:r>
            <a:r>
              <a:rPr lang="it-IT" dirty="0" smtClean="0"/>
              <a:t> DCS </a:t>
            </a:r>
            <a:r>
              <a:rPr lang="it-IT" dirty="0" err="1" smtClean="0"/>
              <a:t>axis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18123" y="4150140"/>
            <a:ext cx="262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PRELIMINARY FFT </a:t>
            </a:r>
            <a:r>
              <a:rPr lang="it-IT" dirty="0" err="1" smtClean="0"/>
              <a:t>analysis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62139" y="4519472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276 </a:t>
            </a:r>
            <a:r>
              <a:rPr lang="it-IT" dirty="0" err="1" smtClean="0"/>
              <a:t>samples</a:t>
            </a:r>
            <a:endParaRPr lang="it-IT" dirty="0" smtClean="0"/>
          </a:p>
          <a:p>
            <a:r>
              <a:rPr lang="it-IT" dirty="0" err="1" smtClean="0"/>
              <a:t>Sampling</a:t>
            </a:r>
            <a:r>
              <a:rPr lang="it-IT" dirty="0" smtClean="0"/>
              <a:t> time = 1h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0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0985"/>
            <a:ext cx="8784976" cy="805727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Correlazione Intensità di Corrente- Rate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25" y="908720"/>
            <a:ext cx="5429250" cy="49625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514286" y="2204864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Rate (kHz)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694507" y="1614210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Counts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928929" y="875729"/>
            <a:ext cx="2025517" cy="1689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096824" y="548680"/>
            <a:ext cx="2001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1cm/s&lt;</a:t>
            </a:r>
            <a:r>
              <a:rPr lang="it-IT" dirty="0" err="1" smtClean="0"/>
              <a:t>Icurr</a:t>
            </a:r>
            <a:r>
              <a:rPr lang="it-IT" dirty="0" smtClean="0"/>
              <a:t>&lt;2cm/s</a:t>
            </a:r>
            <a:endParaRPr lang="it-IT" dirty="0"/>
          </a:p>
        </p:txBody>
      </p:sp>
      <p:cxnSp>
        <p:nvCxnSpPr>
          <p:cNvPr id="10" name="Connettore 2 9"/>
          <p:cNvCxnSpPr/>
          <p:nvPr/>
        </p:nvCxnSpPr>
        <p:spPr>
          <a:xfrm flipH="1">
            <a:off x="1941687" y="844372"/>
            <a:ext cx="143524" cy="286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970670" y="5589240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Icurr</a:t>
            </a:r>
            <a:r>
              <a:rPr lang="it-IT" dirty="0" smtClean="0"/>
              <a:t> (cm/s)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3999054" y="4823372"/>
            <a:ext cx="114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Rate (kHz)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605175" y="1187127"/>
            <a:ext cx="183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Slices</a:t>
            </a:r>
            <a:r>
              <a:rPr lang="it-IT" dirty="0" smtClean="0"/>
              <a:t> in corrente</a:t>
            </a:r>
          </a:p>
          <a:p>
            <a:r>
              <a:rPr lang="it-IT" dirty="0" smtClean="0"/>
              <a:t>a passo di 1 cm/s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29450" y="2380238"/>
            <a:ext cx="1865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Centroide</a:t>
            </a:r>
            <a:r>
              <a:rPr lang="it-IT" dirty="0" smtClean="0"/>
              <a:t>  in Rate</a:t>
            </a:r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7418942" y="1833458"/>
            <a:ext cx="0" cy="384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H="1">
            <a:off x="6050790" y="2749570"/>
            <a:ext cx="1584176" cy="225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 rot="18209424">
            <a:off x="6199018" y="3460885"/>
            <a:ext cx="13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Black </a:t>
            </a:r>
            <a:r>
              <a:rPr lang="it-IT" dirty="0" err="1" smtClean="0"/>
              <a:t>points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554846" y="4437112"/>
            <a:ext cx="1977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/>
              <a:t>Istogramma</a:t>
            </a:r>
          </a:p>
          <a:p>
            <a:pPr algn="ctr"/>
            <a:r>
              <a:rPr lang="it-IT" dirty="0" smtClean="0"/>
              <a:t>generato</a:t>
            </a:r>
          </a:p>
          <a:p>
            <a:pPr algn="ctr"/>
            <a:r>
              <a:rPr lang="it-IT" dirty="0"/>
              <a:t>d</a:t>
            </a:r>
            <a:r>
              <a:rPr lang="it-IT" dirty="0" smtClean="0"/>
              <a:t>a corrente e rate </a:t>
            </a:r>
            <a:endParaRPr lang="it-IT" dirty="0"/>
          </a:p>
          <a:p>
            <a:pPr algn="ctr"/>
            <a:r>
              <a:rPr lang="it-IT" dirty="0" smtClean="0"/>
              <a:t>correlate in tempo </a:t>
            </a:r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80865" y="6046813"/>
            <a:ext cx="777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generale, l’ampiezza dell’intensità di corrente non è ben correlata con la rate</a:t>
            </a:r>
          </a:p>
          <a:p>
            <a:r>
              <a:rPr lang="it-IT" dirty="0" smtClean="0"/>
              <a:t>Al contrario, le strutture temporali di rate e intensità di corrente sono molto simili</a:t>
            </a:r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8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TEST COMPASS</a:t>
            </a:r>
            <a:br>
              <a:rPr lang="it-IT" dirty="0" smtClean="0"/>
            </a:br>
            <a:r>
              <a:rPr lang="it-IT" dirty="0" smtClean="0"/>
              <a:t>A. Orlando / F. Simeone </a:t>
            </a:r>
            <a:br>
              <a:rPr lang="it-IT" dirty="0" smtClean="0"/>
            </a:br>
            <a:r>
              <a:rPr lang="it-IT" dirty="0" smtClean="0"/>
              <a:t>…17/05/2014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72437"/>
            <a:ext cx="3024336" cy="291950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6200000">
            <a:off x="1979402" y="3447524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Sampling</a:t>
            </a:r>
            <a:r>
              <a:rPr lang="it-IT" dirty="0" smtClean="0"/>
              <a:t> time (s)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7301" y="51479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Time (h)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2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62" y="4221088"/>
            <a:ext cx="275199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6325"/>
            <a:ext cx="2758433" cy="25986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108535" y="429828"/>
            <a:ext cx="1607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Magnetometro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18812"/>
            <a:ext cx="2736304" cy="256617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995936" y="408782"/>
            <a:ext cx="156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Accelerometro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30" y="692696"/>
            <a:ext cx="2780312" cy="263373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7117531" y="467380"/>
            <a:ext cx="1185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Giroscopio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148031" y="3919788"/>
            <a:ext cx="112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COMPASS</a:t>
            </a:r>
            <a:endParaRPr lang="it-IT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86" y="3956448"/>
            <a:ext cx="2621818" cy="2420139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>
            <a:off x="8100392" y="3469650"/>
            <a:ext cx="0" cy="486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2874804" y="3353017"/>
            <a:ext cx="437686" cy="566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3995936" y="3311084"/>
            <a:ext cx="216024" cy="5667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4427984" y="3284984"/>
            <a:ext cx="2016224" cy="75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4167821" y="-6173"/>
            <a:ext cx="105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Raw</a:t>
            </a:r>
            <a:r>
              <a:rPr lang="it-IT" dirty="0" smtClean="0">
                <a:solidFill>
                  <a:srgbClr val="FF0000"/>
                </a:solidFill>
              </a:rPr>
              <a:t> data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Parentesi graffa chiusa 25"/>
          <p:cNvSpPr/>
          <p:nvPr/>
        </p:nvSpPr>
        <p:spPr>
          <a:xfrm rot="16200000">
            <a:off x="4453986" y="-3176818"/>
            <a:ext cx="387128" cy="7351899"/>
          </a:xfrm>
          <a:prstGeom prst="rightBrace">
            <a:avLst>
              <a:gd name="adj1" fmla="val 8333"/>
              <a:gd name="adj2" fmla="val 525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/>
          <p:cNvSpPr txBox="1"/>
          <p:nvPr/>
        </p:nvSpPr>
        <p:spPr>
          <a:xfrm rot="18498783">
            <a:off x="1418147" y="4056548"/>
            <a:ext cx="1492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reconstructed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91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CANDIDATI</a:t>
            </a:r>
            <a:br>
              <a:rPr lang="it-IT" dirty="0" smtClean="0"/>
            </a:br>
            <a:r>
              <a:rPr lang="it-IT" dirty="0" smtClean="0"/>
              <a:t>PLOT UFFICIALI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6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24" y="1268760"/>
            <a:ext cx="49053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73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97" y="1617619"/>
            <a:ext cx="3603625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67063"/>
            <a:ext cx="8183880" cy="1051560"/>
          </a:xfrm>
        </p:spPr>
        <p:txBody>
          <a:bodyPr>
            <a:normAutofit/>
          </a:bodyPr>
          <a:lstStyle/>
          <a:p>
            <a:r>
              <a:rPr lang="it-IT" dirty="0" smtClean="0"/>
              <a:t>PMT2-F1 2013-2014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F0850-919E-B143-A2B9-6B3F571932C4}" type="slidenum">
              <a:rPr lang="it-IT" smtClean="0"/>
              <a:t>18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77667" y="2707622"/>
            <a:ext cx="2896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it-IT" dirty="0" err="1" smtClean="0">
                <a:sym typeface="Wingdings" panose="05000000000000000000" pitchFamily="2" charset="2"/>
              </a:rPr>
              <a:t>One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year</a:t>
            </a:r>
            <a:r>
              <a:rPr lang="it-IT" dirty="0" smtClean="0">
                <a:sym typeface="Wingdings" panose="05000000000000000000" pitchFamily="2" charset="2"/>
              </a:rPr>
              <a:t> </a:t>
            </a:r>
            <a:r>
              <a:rPr lang="it-IT" dirty="0" err="1" smtClean="0">
                <a:sym typeface="Wingdings" panose="05000000000000000000" pitchFamily="2" charset="2"/>
              </a:rPr>
              <a:t>measurement</a:t>
            </a:r>
            <a:endParaRPr lang="it-IT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it-IT" dirty="0" err="1" smtClean="0">
                <a:sym typeface="Wingdings" panose="05000000000000000000" pitchFamily="2" charset="2"/>
              </a:rPr>
              <a:t>Median</a:t>
            </a:r>
            <a:r>
              <a:rPr lang="it-IT" dirty="0" smtClean="0">
                <a:sym typeface="Wingdings" panose="05000000000000000000" pitchFamily="2" charset="2"/>
              </a:rPr>
              <a:t> (kHz) over 15 </a:t>
            </a:r>
            <a:r>
              <a:rPr lang="it-IT" dirty="0" err="1" smtClean="0">
                <a:sym typeface="Wingdings" panose="05000000000000000000" pitchFamily="2" charset="2"/>
              </a:rPr>
              <a:t>min</a:t>
            </a:r>
            <a:endParaRPr lang="it-IT" dirty="0" smtClean="0">
              <a:sym typeface="Wingdings" panose="05000000000000000000" pitchFamily="2" charset="2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78435" y="5184732"/>
            <a:ext cx="4120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Black line </a:t>
            </a:r>
            <a:r>
              <a:rPr lang="it-IT" sz="1200" dirty="0" err="1" smtClean="0"/>
              <a:t>is</a:t>
            </a:r>
            <a:r>
              <a:rPr lang="it-IT" sz="1200" dirty="0" smtClean="0"/>
              <a:t> </a:t>
            </a:r>
            <a:r>
              <a:rPr lang="it-IT" sz="1200" dirty="0" err="1" smtClean="0"/>
              <a:t>at</a:t>
            </a:r>
            <a:r>
              <a:rPr lang="it-IT" sz="1200" dirty="0" smtClean="0"/>
              <a:t> 50kHz</a:t>
            </a:r>
          </a:p>
          <a:p>
            <a:r>
              <a:rPr lang="it-IT" sz="1200" dirty="0" smtClean="0"/>
              <a:t>Green line </a:t>
            </a:r>
            <a:r>
              <a:rPr lang="it-IT" sz="1200" dirty="0" err="1" smtClean="0"/>
              <a:t>is</a:t>
            </a:r>
            <a:r>
              <a:rPr lang="it-IT" sz="1200" dirty="0" smtClean="0"/>
              <a:t> </a:t>
            </a:r>
            <a:r>
              <a:rPr lang="it-IT" sz="1200" dirty="0" err="1" smtClean="0"/>
              <a:t>normalized</a:t>
            </a:r>
            <a:r>
              <a:rPr lang="it-IT" sz="1200" dirty="0" smtClean="0"/>
              <a:t> to </a:t>
            </a:r>
            <a:r>
              <a:rPr lang="it-IT" sz="1200" dirty="0" err="1" smtClean="0"/>
              <a:t>July</a:t>
            </a:r>
            <a:r>
              <a:rPr lang="it-IT" sz="1200" dirty="0" smtClean="0"/>
              <a:t> first week baseline</a:t>
            </a:r>
            <a:endParaRPr lang="it-IT" sz="12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4095620" y="1581327"/>
            <a:ext cx="3623792" cy="3438936"/>
            <a:chOff x="4095620" y="1581327"/>
            <a:chExt cx="3623792" cy="3438936"/>
          </a:xfrm>
        </p:grpSpPr>
        <p:sp>
          <p:nvSpPr>
            <p:cNvPr id="18" name="Freccia ad arco 17"/>
            <p:cNvSpPr/>
            <p:nvPr/>
          </p:nvSpPr>
          <p:spPr>
            <a:xfrm rot="16572835">
              <a:off x="4370717" y="1962331"/>
              <a:ext cx="3073435" cy="2898848"/>
            </a:xfrm>
            <a:prstGeom prst="circularArrow">
              <a:avLst>
                <a:gd name="adj1" fmla="val 2309"/>
                <a:gd name="adj2" fmla="val 139285"/>
                <a:gd name="adj3" fmla="val 1998097"/>
                <a:gd name="adj4" fmla="val 1352950"/>
                <a:gd name="adj5" fmla="val 2694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7" name="Gruppo 6"/>
            <p:cNvGrpSpPr/>
            <p:nvPr/>
          </p:nvGrpSpPr>
          <p:grpSpPr>
            <a:xfrm>
              <a:off x="4182685" y="1743443"/>
              <a:ext cx="3306332" cy="3276820"/>
              <a:chOff x="3194489" y="1257261"/>
              <a:chExt cx="3069425" cy="3224037"/>
            </a:xfrm>
          </p:grpSpPr>
          <p:sp>
            <p:nvSpPr>
              <p:cNvPr id="11" name="Figura a mano libera 10"/>
              <p:cNvSpPr/>
              <p:nvPr/>
            </p:nvSpPr>
            <p:spPr>
              <a:xfrm rot="16968566">
                <a:off x="3265946" y="2178069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Jan14</a:t>
                </a:r>
                <a:endParaRPr lang="it-IT" sz="800" kern="1200" dirty="0"/>
              </a:p>
            </p:txBody>
          </p:sp>
          <p:sp>
            <p:nvSpPr>
              <p:cNvPr id="12" name="Freccia ad arco 11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18198097"/>
                  <a:gd name="adj4" fmla="val 1755295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Figura a mano libera 12"/>
              <p:cNvSpPr/>
              <p:nvPr/>
            </p:nvSpPr>
            <p:spPr>
              <a:xfrm rot="18933489">
                <a:off x="3691057" y="1566062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Feb14</a:t>
                </a:r>
                <a:endParaRPr lang="it-IT" sz="800" kern="1200" dirty="0"/>
              </a:p>
            </p:txBody>
          </p:sp>
          <p:sp>
            <p:nvSpPr>
              <p:cNvPr id="14" name="Freccia ad arco 13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20107765"/>
                  <a:gd name="adj4" fmla="val 19462618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Figura a mano libera 14"/>
              <p:cNvSpPr/>
              <p:nvPr/>
            </p:nvSpPr>
            <p:spPr>
              <a:xfrm rot="20837397">
                <a:off x="4319049" y="1257261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Mar14</a:t>
                </a:r>
                <a:endParaRPr lang="it-IT" sz="800" kern="1200" dirty="0"/>
              </a:p>
            </p:txBody>
          </p:sp>
          <p:sp>
            <p:nvSpPr>
              <p:cNvPr id="16" name="Freccia ad arco 15"/>
              <p:cNvSpPr/>
              <p:nvPr/>
            </p:nvSpPr>
            <p:spPr>
              <a:xfrm rot="16572835">
                <a:off x="3168628" y="1411907"/>
                <a:ext cx="3073434" cy="2898847"/>
              </a:xfrm>
              <a:prstGeom prst="circularArrow">
                <a:avLst>
                  <a:gd name="adj1" fmla="val 2309"/>
                  <a:gd name="adj2" fmla="val 139285"/>
                  <a:gd name="adj3" fmla="val 323325"/>
                  <a:gd name="adj4" fmla="val 2113739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igura a mano libera 16"/>
              <p:cNvSpPr/>
              <p:nvPr/>
            </p:nvSpPr>
            <p:spPr>
              <a:xfrm rot="1587849">
                <a:off x="5054128" y="1334408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Apr1</a:t>
                </a:r>
                <a:r>
                  <a:rPr lang="it-IT" sz="1000" kern="1200" dirty="0" smtClean="0"/>
                  <a:t>3</a:t>
                </a:r>
                <a:endParaRPr lang="it-IT" sz="1000" kern="1200" dirty="0"/>
              </a:p>
            </p:txBody>
          </p:sp>
          <p:sp>
            <p:nvSpPr>
              <p:cNvPr id="19" name="Figura a mano libera 18"/>
              <p:cNvSpPr/>
              <p:nvPr/>
            </p:nvSpPr>
            <p:spPr>
              <a:xfrm rot="2638744">
                <a:off x="5626854" y="1776832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May13</a:t>
                </a:r>
                <a:endParaRPr lang="it-IT" sz="800" kern="1200" dirty="0"/>
              </a:p>
            </p:txBody>
          </p:sp>
          <p:sp>
            <p:nvSpPr>
              <p:cNvPr id="20" name="Freccia ad arco 19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3907765"/>
                  <a:gd name="adj4" fmla="val 3262618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Figura a mano libera 20"/>
              <p:cNvSpPr/>
              <p:nvPr/>
            </p:nvSpPr>
            <p:spPr>
              <a:xfrm rot="4855924">
                <a:off x="5910296" y="2465987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Jun13</a:t>
                </a:r>
                <a:endParaRPr lang="it-IT" sz="800" kern="1200" dirty="0"/>
              </a:p>
            </p:txBody>
          </p:sp>
          <p:sp>
            <p:nvSpPr>
              <p:cNvPr id="22" name="Freccia ad arco 21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5723325"/>
                  <a:gd name="adj4" fmla="val 493739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Figura a mano libera 22"/>
              <p:cNvSpPr/>
              <p:nvPr/>
            </p:nvSpPr>
            <p:spPr>
              <a:xfrm rot="18038437">
                <a:off x="5828502" y="3217211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Jul13</a:t>
                </a:r>
                <a:endParaRPr lang="it-IT" sz="800" kern="1200" dirty="0"/>
              </a:p>
            </p:txBody>
          </p:sp>
          <p:sp>
            <p:nvSpPr>
              <p:cNvPr id="24" name="Freccia ad arco 23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7398097"/>
                  <a:gd name="adj4" fmla="val 675295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Figura a mano libera 24"/>
              <p:cNvSpPr/>
              <p:nvPr/>
            </p:nvSpPr>
            <p:spPr>
              <a:xfrm rot="19156667">
                <a:off x="5403390" y="3829218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Aug13</a:t>
                </a:r>
                <a:endParaRPr lang="it-IT" sz="800" kern="1200" dirty="0"/>
              </a:p>
            </p:txBody>
          </p:sp>
          <p:sp>
            <p:nvSpPr>
              <p:cNvPr id="26" name="Freccia ad arco 25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9307765"/>
                  <a:gd name="adj4" fmla="val 8662618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Figura a mano libera 26"/>
              <p:cNvSpPr/>
              <p:nvPr/>
            </p:nvSpPr>
            <p:spPr>
              <a:xfrm rot="21150965">
                <a:off x="4766555" y="4138017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Sep13</a:t>
                </a:r>
                <a:endParaRPr lang="it-IT" sz="800" kern="1200" dirty="0"/>
              </a:p>
            </p:txBody>
          </p:sp>
          <p:sp>
            <p:nvSpPr>
              <p:cNvPr id="28" name="Freccia ad arco 27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11123325"/>
                  <a:gd name="adj4" fmla="val 1033739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igura a mano libera 28"/>
              <p:cNvSpPr/>
              <p:nvPr/>
            </p:nvSpPr>
            <p:spPr>
              <a:xfrm rot="1469964">
                <a:off x="4040319" y="4060871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Oct13</a:t>
                </a:r>
                <a:endParaRPr lang="it-IT" sz="800" kern="1200" dirty="0"/>
              </a:p>
            </p:txBody>
          </p:sp>
          <p:sp>
            <p:nvSpPr>
              <p:cNvPr id="30" name="Freccia ad arco 29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12798097"/>
                  <a:gd name="adj4" fmla="val 1215295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Figura a mano libera 30"/>
              <p:cNvSpPr/>
              <p:nvPr/>
            </p:nvSpPr>
            <p:spPr>
              <a:xfrm rot="3287904">
                <a:off x="3467591" y="3618447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Nov13</a:t>
                </a:r>
                <a:endParaRPr lang="it-IT" sz="800" kern="1200" dirty="0"/>
              </a:p>
            </p:txBody>
          </p:sp>
          <p:sp>
            <p:nvSpPr>
              <p:cNvPr id="32" name="Freccia ad arco 31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14707765"/>
                  <a:gd name="adj4" fmla="val 14062618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Figura a mano libera 32"/>
              <p:cNvSpPr/>
              <p:nvPr/>
            </p:nvSpPr>
            <p:spPr>
              <a:xfrm rot="16200000">
                <a:off x="3184152" y="2929293"/>
                <a:ext cx="363956" cy="343281"/>
              </a:xfrm>
              <a:custGeom>
                <a:avLst/>
                <a:gdLst>
                  <a:gd name="connsiteX0" fmla="*/ 0 w 464343"/>
                  <a:gd name="connsiteY0" fmla="*/ 0 h 464343"/>
                  <a:gd name="connsiteX1" fmla="*/ 464343 w 464343"/>
                  <a:gd name="connsiteY1" fmla="*/ 0 h 464343"/>
                  <a:gd name="connsiteX2" fmla="*/ 464343 w 464343"/>
                  <a:gd name="connsiteY2" fmla="*/ 464343 h 464343"/>
                  <a:gd name="connsiteX3" fmla="*/ 0 w 464343"/>
                  <a:gd name="connsiteY3" fmla="*/ 464343 h 464343"/>
                  <a:gd name="connsiteX4" fmla="*/ 0 w 464343"/>
                  <a:gd name="connsiteY4" fmla="*/ 0 h 46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343" h="464343">
                    <a:moveTo>
                      <a:pt x="0" y="0"/>
                    </a:moveTo>
                    <a:lnTo>
                      <a:pt x="464343" y="0"/>
                    </a:lnTo>
                    <a:lnTo>
                      <a:pt x="464343" y="464343"/>
                    </a:lnTo>
                    <a:lnTo>
                      <a:pt x="0" y="46434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0320" tIns="20320" rIns="20320" bIns="2032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800" kern="1200" dirty="0" smtClean="0"/>
                  <a:t>Dec13</a:t>
                </a:r>
                <a:endParaRPr lang="it-IT" sz="800" kern="1200" dirty="0"/>
              </a:p>
            </p:txBody>
          </p:sp>
          <p:sp>
            <p:nvSpPr>
              <p:cNvPr id="34" name="Freccia ad arco 33"/>
              <p:cNvSpPr/>
              <p:nvPr/>
            </p:nvSpPr>
            <p:spPr>
              <a:xfrm rot="16572835">
                <a:off x="3192483" y="1419857"/>
                <a:ext cx="3073435" cy="2898847"/>
              </a:xfrm>
              <a:prstGeom prst="circularArrow">
                <a:avLst>
                  <a:gd name="adj1" fmla="val 2309"/>
                  <a:gd name="adj2" fmla="val 139285"/>
                  <a:gd name="adj3" fmla="val 16523325"/>
                  <a:gd name="adj4" fmla="val 15737390"/>
                  <a:gd name="adj5" fmla="val 2694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3" name="CasellaDiTesto 2"/>
            <p:cNvSpPr txBox="1"/>
            <p:nvPr/>
          </p:nvSpPr>
          <p:spPr>
            <a:xfrm>
              <a:off x="5448300" y="1581327"/>
              <a:ext cx="8098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Rate (kHz)</a:t>
              </a:r>
              <a:endParaRPr lang="it-IT" sz="900" dirty="0"/>
            </a:p>
          </p:txBody>
        </p:sp>
        <p:sp>
          <p:nvSpPr>
            <p:cNvPr id="36" name="CasellaDiTesto 35"/>
            <p:cNvSpPr txBox="1"/>
            <p:nvPr/>
          </p:nvSpPr>
          <p:spPr>
            <a:xfrm>
              <a:off x="6829425" y="3524427"/>
              <a:ext cx="88998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/>
                <a:t> Rate  (kHz)</a:t>
              </a:r>
              <a:endParaRPr lang="it-IT" sz="900" dirty="0"/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4095620" y="3505377"/>
              <a:ext cx="1468190" cy="1483522"/>
              <a:chOff x="4095620" y="3505377"/>
              <a:chExt cx="1468190" cy="1483522"/>
            </a:xfrm>
          </p:grpSpPr>
          <p:sp>
            <p:nvSpPr>
              <p:cNvPr id="4" name="Rettangolo 3"/>
              <p:cNvSpPr/>
              <p:nvPr/>
            </p:nvSpPr>
            <p:spPr>
              <a:xfrm>
                <a:off x="4095620" y="350537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" name="Rettangolo 36"/>
              <p:cNvSpPr/>
              <p:nvPr/>
            </p:nvSpPr>
            <p:spPr>
              <a:xfrm>
                <a:off x="4495670" y="3514902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" name="Rettangolo 37"/>
              <p:cNvSpPr/>
              <p:nvPr/>
            </p:nvSpPr>
            <p:spPr>
              <a:xfrm>
                <a:off x="4895720" y="350537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9" name="Rettangolo 38"/>
              <p:cNvSpPr/>
              <p:nvPr/>
            </p:nvSpPr>
            <p:spPr>
              <a:xfrm>
                <a:off x="5295770" y="350537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0" name="Rettangolo 39"/>
              <p:cNvSpPr/>
              <p:nvPr/>
            </p:nvSpPr>
            <p:spPr>
              <a:xfrm>
                <a:off x="5486270" y="3743502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ttangolo 40"/>
              <p:cNvSpPr/>
              <p:nvPr/>
            </p:nvSpPr>
            <p:spPr>
              <a:xfrm>
                <a:off x="5495795" y="411497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ttangolo 41"/>
              <p:cNvSpPr/>
              <p:nvPr/>
            </p:nvSpPr>
            <p:spPr>
              <a:xfrm>
                <a:off x="5495795" y="449597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5486270" y="4896027"/>
                <a:ext cx="68015" cy="928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64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4" y="4122837"/>
            <a:ext cx="7310437" cy="1322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9" y="2903463"/>
            <a:ext cx="7304087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13734" cy="140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62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smtClean="0"/>
              <a:t>Sommario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7"/>
            <a:ext cx="8229600" cy="4104456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Analisi del parametro </a:t>
            </a:r>
            <a:r>
              <a:rPr lang="it-IT" b="1" dirty="0" smtClean="0"/>
              <a:t>intensità di </a:t>
            </a:r>
            <a:r>
              <a:rPr lang="it-IT" b="1" dirty="0" smtClean="0"/>
              <a:t>corrente &amp; direzione</a:t>
            </a:r>
            <a:endParaRPr lang="it-IT" b="1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DATI</a:t>
            </a:r>
          </a:p>
          <a:p>
            <a:r>
              <a:rPr lang="it-IT" dirty="0" smtClean="0"/>
              <a:t>I dati sono campionati ogni 31-32 sec.</a:t>
            </a:r>
          </a:p>
          <a:p>
            <a:r>
              <a:rPr lang="it-IT" dirty="0" smtClean="0"/>
              <a:t>I dati sono molto </a:t>
            </a:r>
            <a:r>
              <a:rPr lang="it-IT" dirty="0" smtClean="0"/>
              <a:t>dispersi.</a:t>
            </a:r>
            <a:r>
              <a:rPr lang="it-IT" dirty="0" smtClean="0"/>
              <a:t> </a:t>
            </a:r>
            <a:endParaRPr lang="it-IT" dirty="0" smtClean="0"/>
          </a:p>
          <a:p>
            <a:r>
              <a:rPr lang="it-IT" dirty="0" smtClean="0"/>
              <a:t>Presenza di </a:t>
            </a:r>
            <a:r>
              <a:rPr lang="it-IT" dirty="0" err="1" smtClean="0"/>
              <a:t>spikes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Esigenza di correlare in tempo con le </a:t>
            </a:r>
            <a:r>
              <a:rPr lang="it-IT" dirty="0" smtClean="0"/>
              <a:t>rate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ANALISI     </a:t>
            </a:r>
            <a:endParaRPr lang="it-IT" b="1" dirty="0" smtClean="0"/>
          </a:p>
          <a:p>
            <a:r>
              <a:rPr lang="it-IT" dirty="0" smtClean="0"/>
              <a:t>Media dei dati .</a:t>
            </a:r>
            <a:endParaRPr lang="it-IT" dirty="0" smtClean="0"/>
          </a:p>
          <a:p>
            <a:r>
              <a:rPr lang="it-IT" dirty="0" smtClean="0"/>
              <a:t>Errore calcolato come sigma rispetto ai valori medi.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5589240"/>
            <a:ext cx="54548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smtClean="0"/>
              <a:t>Plot Test </a:t>
            </a:r>
            <a:r>
              <a:rPr lang="it-IT" sz="2200" dirty="0" err="1" smtClean="0"/>
              <a:t>Compass</a:t>
            </a:r>
            <a:r>
              <a:rPr lang="it-IT" sz="2200" dirty="0" smtClean="0"/>
              <a:t> –  A. Orlando, F. Simeone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err="1" smtClean="0"/>
              <a:t>Proposed</a:t>
            </a:r>
            <a:r>
              <a:rPr lang="it-IT" sz="2200" dirty="0" smtClean="0"/>
              <a:t>  Public  Plots</a:t>
            </a:r>
          </a:p>
          <a:p>
            <a:r>
              <a:rPr lang="it-IT" sz="2200" dirty="0" smtClean="0">
                <a:sym typeface="Wingdings" panose="05000000000000000000" pitchFamily="2" charset="2"/>
              </a:rPr>
              <a:t></a:t>
            </a:r>
            <a:r>
              <a:rPr lang="it-IT" sz="2200" dirty="0" err="1" smtClean="0"/>
              <a:t>Draft</a:t>
            </a:r>
            <a:r>
              <a:rPr lang="it-IT" sz="2200" dirty="0" smtClean="0"/>
              <a:t> </a:t>
            </a:r>
            <a:r>
              <a:rPr lang="it-IT" sz="2200" dirty="0" err="1" smtClean="0"/>
              <a:t>Proposal</a:t>
            </a:r>
            <a:endParaRPr lang="it-IT" sz="2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61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-36512" y="0"/>
            <a:ext cx="9433048" cy="3789040"/>
            <a:chOff x="898475" y="618468"/>
            <a:chExt cx="7273925" cy="266651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475" y="1883221"/>
              <a:ext cx="7273925" cy="1401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053" y="618468"/>
              <a:ext cx="7244347" cy="1391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7394"/>
            <a:ext cx="8676456" cy="154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3" y="3789040"/>
            <a:ext cx="8682131" cy="154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04048" y="297522"/>
            <a:ext cx="3181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Running</a:t>
            </a:r>
            <a:r>
              <a:rPr lang="it-IT" dirty="0" smtClean="0"/>
              <a:t>  </a:t>
            </a:r>
            <a:r>
              <a:rPr lang="it-IT" dirty="0" err="1" smtClean="0"/>
              <a:t>average</a:t>
            </a:r>
            <a:r>
              <a:rPr lang="it-IT" dirty="0" smtClean="0"/>
              <a:t>  +- 1h </a:t>
            </a:r>
            <a:r>
              <a:rPr lang="it-IT" dirty="0" err="1" smtClean="0"/>
              <a:t>window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2120" y="3964414"/>
            <a:ext cx="170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average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1h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8604448" y="63405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96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/>
          <a:lstStyle/>
          <a:p>
            <a:r>
              <a:rPr lang="it-IT" dirty="0" err="1" smtClean="0"/>
              <a:t>Proposed</a:t>
            </a:r>
            <a:r>
              <a:rPr lang="it-IT" dirty="0" smtClean="0"/>
              <a:t> </a:t>
            </a:r>
            <a:r>
              <a:rPr lang="it-IT" dirty="0" err="1" smtClean="0"/>
              <a:t>draft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00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it-IT" sz="2800" dirty="0" smtClean="0"/>
              <a:t>An </a:t>
            </a:r>
            <a:r>
              <a:rPr lang="it-IT" sz="2800" dirty="0" err="1" smtClean="0"/>
              <a:t>underwater</a:t>
            </a:r>
            <a:r>
              <a:rPr lang="it-IT" sz="2800" dirty="0" smtClean="0"/>
              <a:t> </a:t>
            </a:r>
            <a:r>
              <a:rPr lang="it-IT" sz="2800" dirty="0" err="1" smtClean="0"/>
              <a:t>infrastructure</a:t>
            </a:r>
            <a:r>
              <a:rPr lang="it-IT" sz="2800" dirty="0" smtClean="0"/>
              <a:t> </a:t>
            </a:r>
            <a:r>
              <a:rPr lang="it-IT" sz="2800" dirty="0" err="1" smtClean="0"/>
              <a:t>at</a:t>
            </a:r>
            <a:r>
              <a:rPr lang="it-IT" sz="2800" dirty="0" smtClean="0"/>
              <a:t> 3500 m </a:t>
            </a:r>
            <a:r>
              <a:rPr lang="it-IT" sz="2800" dirty="0" err="1" smtClean="0"/>
              <a:t>depth</a:t>
            </a:r>
            <a:r>
              <a:rPr lang="it-IT" sz="2800" dirty="0" smtClean="0"/>
              <a:t> </a:t>
            </a:r>
            <a:br>
              <a:rPr lang="it-IT" sz="2800" dirty="0" smtClean="0"/>
            </a:br>
            <a:r>
              <a:rPr lang="it-IT" sz="2800" dirty="0" smtClean="0"/>
              <a:t>for neutrino </a:t>
            </a:r>
            <a:r>
              <a:rPr lang="it-IT" sz="2800" dirty="0" err="1" smtClean="0"/>
              <a:t>detection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it-IT" dirty="0" err="1" smtClean="0"/>
              <a:t>Introduction</a:t>
            </a:r>
            <a:endParaRPr lang="it-IT" dirty="0" smtClean="0"/>
          </a:p>
          <a:p>
            <a:pPr marL="514350" indent="-514350">
              <a:buAutoNum type="arabicPeriod"/>
            </a:pPr>
            <a:r>
              <a:rPr lang="it-IT" dirty="0" err="1" smtClean="0"/>
              <a:t>Capopassero</a:t>
            </a:r>
            <a:r>
              <a:rPr lang="it-IT" dirty="0" smtClean="0"/>
              <a:t> Site and </a:t>
            </a:r>
            <a:r>
              <a:rPr lang="it-IT" dirty="0" err="1" smtClean="0"/>
              <a:t>infrastructure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2.1 </a:t>
            </a:r>
            <a:r>
              <a:rPr lang="it-IT" dirty="0" err="1" smtClean="0"/>
              <a:t>Power</a:t>
            </a:r>
            <a:r>
              <a:rPr lang="it-IT" dirty="0" smtClean="0"/>
              <a:t> System</a:t>
            </a:r>
          </a:p>
          <a:p>
            <a:pPr marL="514350" indent="-514350">
              <a:buAutoNum type="arabicPeriod" startAt="3"/>
            </a:pPr>
            <a:r>
              <a:rPr lang="it-IT" dirty="0" smtClean="0"/>
              <a:t>The </a:t>
            </a:r>
            <a:r>
              <a:rPr lang="it-IT" dirty="0" err="1" smtClean="0"/>
              <a:t>tower</a:t>
            </a:r>
            <a:r>
              <a:rPr lang="it-IT" dirty="0" smtClean="0"/>
              <a:t> </a:t>
            </a:r>
            <a:r>
              <a:rPr lang="it-IT" dirty="0" err="1" smtClean="0"/>
              <a:t>detection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3.1 Optical </a:t>
            </a:r>
            <a:r>
              <a:rPr lang="it-IT" dirty="0" err="1" smtClean="0"/>
              <a:t>modules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3.2 </a:t>
            </a:r>
            <a:r>
              <a:rPr lang="it-IT" dirty="0" err="1" smtClean="0"/>
              <a:t>Mechanics</a:t>
            </a:r>
            <a:r>
              <a:rPr lang="it-IT" dirty="0" smtClean="0"/>
              <a:t> and </a:t>
            </a:r>
            <a:r>
              <a:rPr lang="it-IT" dirty="0" err="1" smtClean="0"/>
              <a:t>cabling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3.3 </a:t>
            </a:r>
            <a:r>
              <a:rPr lang="it-IT" dirty="0" err="1" smtClean="0"/>
              <a:t>Electronics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3.4 </a:t>
            </a:r>
            <a:r>
              <a:rPr lang="it-IT" dirty="0" err="1" smtClean="0"/>
              <a:t>Calibration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3.5 Data </a:t>
            </a:r>
            <a:r>
              <a:rPr lang="it-IT" dirty="0" err="1" smtClean="0"/>
              <a:t>acquisition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3.6 </a:t>
            </a:r>
            <a:r>
              <a:rPr lang="it-IT" dirty="0" err="1" smtClean="0"/>
              <a:t>Positioning</a:t>
            </a:r>
            <a:endParaRPr lang="it-IT" dirty="0" smtClean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3.7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sensors</a:t>
            </a:r>
            <a:endParaRPr lang="it-IT" dirty="0" smtClean="0"/>
          </a:p>
          <a:p>
            <a:pPr marL="514350" indent="-514350">
              <a:buAutoNum type="arabicPeriod" startAt="4"/>
            </a:pPr>
            <a:r>
              <a:rPr lang="it-IT" dirty="0" smtClean="0"/>
              <a:t>Long </a:t>
            </a:r>
            <a:r>
              <a:rPr lang="it-IT" dirty="0" err="1" smtClean="0"/>
              <a:t>term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of the </a:t>
            </a:r>
            <a:r>
              <a:rPr lang="it-IT" dirty="0" err="1" smtClean="0"/>
              <a:t>environmental</a:t>
            </a:r>
            <a:r>
              <a:rPr lang="it-IT" dirty="0" smtClean="0"/>
              <a:t> background</a:t>
            </a:r>
          </a:p>
          <a:p>
            <a:pPr marL="514350" indent="-514350">
              <a:buAutoNum type="arabicPeriod" startAt="4"/>
            </a:pPr>
            <a:r>
              <a:rPr lang="it-IT" dirty="0" err="1" smtClean="0"/>
              <a:t>Conclusions</a:t>
            </a:r>
            <a:r>
              <a:rPr lang="it-IT" dirty="0" smtClean="0"/>
              <a:t> and </a:t>
            </a:r>
            <a:r>
              <a:rPr lang="it-IT" dirty="0" err="1" smtClean="0"/>
              <a:t>perspectives</a:t>
            </a:r>
            <a:r>
              <a:rPr lang="it-IT" dirty="0" smtClean="0"/>
              <a:t>	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252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116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6512" y="116632"/>
            <a:ext cx="9145016" cy="706065"/>
          </a:xfrm>
        </p:spPr>
        <p:txBody>
          <a:bodyPr>
            <a:normAutofit/>
          </a:bodyPr>
          <a:lstStyle/>
          <a:p>
            <a:r>
              <a:rPr lang="it-IT" sz="3600" dirty="0" err="1" smtClean="0"/>
              <a:t>Current</a:t>
            </a:r>
            <a:r>
              <a:rPr lang="it-IT" sz="3600" dirty="0" smtClean="0"/>
              <a:t> Doppler Sensor DCS 4100R AANDERAA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73078"/>
            <a:ext cx="7798536" cy="417703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" y="748388"/>
            <a:ext cx="4256087" cy="1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11089"/>
            <a:ext cx="32924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2411760" y="3645024"/>
            <a:ext cx="2808312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5220072" y="3356992"/>
            <a:ext cx="3816424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42178" y="3081154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</a:rPr>
              <a:t>?</a:t>
            </a:r>
            <a:endParaRPr lang="it-IT" sz="40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3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668344" cy="57512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87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  <p:cxnSp>
        <p:nvCxnSpPr>
          <p:cNvPr id="6" name="Connettore 1 5"/>
          <p:cNvCxnSpPr/>
          <p:nvPr/>
        </p:nvCxnSpPr>
        <p:spPr>
          <a:xfrm>
            <a:off x="3635896" y="1196752"/>
            <a:ext cx="1152128" cy="25202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V="1">
            <a:off x="4427984" y="1052736"/>
            <a:ext cx="0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4788024" y="827420"/>
            <a:ext cx="155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Tilt di circa 12°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180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Problematiche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Orientazione assi ?</a:t>
            </a:r>
          </a:p>
          <a:p>
            <a:r>
              <a:rPr lang="it-IT" dirty="0" smtClean="0"/>
              <a:t>Tilt verticale (possibili riflessioni ?)</a:t>
            </a:r>
          </a:p>
          <a:p>
            <a:r>
              <a:rPr lang="it-IT" dirty="0" smtClean="0"/>
              <a:t>Assenza di correzione per il </a:t>
            </a:r>
            <a:r>
              <a:rPr lang="it-IT" dirty="0" err="1" smtClean="0"/>
              <a:t>compass</a:t>
            </a:r>
            <a:r>
              <a:rPr lang="it-IT" dirty="0" smtClean="0"/>
              <a:t> interno </a:t>
            </a:r>
          </a:p>
          <a:p>
            <a:pPr marL="0" indent="0">
              <a:buNone/>
            </a:pPr>
            <a:r>
              <a:rPr lang="it-IT" dirty="0" smtClean="0"/>
              <a:t>    non funzionante a causa del tilt verticale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17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5" y="476672"/>
            <a:ext cx="7812359" cy="222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4533"/>
            <a:ext cx="7820291" cy="223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51720" y="531172"/>
            <a:ext cx="582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Plot dei dati da luglio 2013 ad aprile 2014 </a:t>
            </a:r>
            <a:r>
              <a:rPr lang="it-IT" dirty="0" smtClean="0"/>
              <a:t>(2 </a:t>
            </a:r>
            <a:r>
              <a:rPr lang="it-IT" dirty="0" smtClean="0"/>
              <a:t>scale differenti)</a:t>
            </a:r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1475655" y="900504"/>
            <a:ext cx="3046049" cy="13763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3851920" y="1321879"/>
            <a:ext cx="1728192" cy="26914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5148064" y="1052736"/>
            <a:ext cx="18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Presenza di </a:t>
            </a:r>
            <a:r>
              <a:rPr lang="it-IT" dirty="0" err="1" smtClean="0"/>
              <a:t>spikes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80312" y="1844824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</a:t>
            </a:r>
            <a:r>
              <a:rPr lang="it-IT" dirty="0" smtClean="0"/>
              <a:t>edia mobile</a:t>
            </a:r>
          </a:p>
          <a:p>
            <a:r>
              <a:rPr lang="it-IT" dirty="0"/>
              <a:t>f</a:t>
            </a:r>
            <a:r>
              <a:rPr lang="it-IT" dirty="0" smtClean="0"/>
              <a:t>atta su ±1h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579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87788"/>
            <a:ext cx="74104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663017" y="1218456"/>
            <a:ext cx="14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2-days ZOOM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294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710" y="828915"/>
            <a:ext cx="8229600" cy="1143000"/>
          </a:xfrm>
        </p:spPr>
        <p:txBody>
          <a:bodyPr/>
          <a:lstStyle/>
          <a:p>
            <a:r>
              <a:rPr lang="it-IT" dirty="0" smtClean="0"/>
              <a:t>Luglio - 2013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35" y="1700808"/>
            <a:ext cx="74485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2255" y="182584"/>
            <a:ext cx="8006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CONFRONTI CON LE RATE</a:t>
            </a:r>
          </a:p>
          <a:p>
            <a:r>
              <a:rPr lang="it-IT" dirty="0" smtClean="0"/>
              <a:t>Le rate sono rate medie ogni 10 </a:t>
            </a:r>
            <a:r>
              <a:rPr lang="it-IT" dirty="0" err="1" smtClean="0"/>
              <a:t>min</a:t>
            </a:r>
            <a:r>
              <a:rPr lang="it-IT" dirty="0" smtClean="0"/>
              <a:t> – sopra di esse una media mobile calcolata con</a:t>
            </a:r>
          </a:p>
          <a:p>
            <a:r>
              <a:rPr lang="it-IT" dirty="0"/>
              <a:t>f</a:t>
            </a:r>
            <a:r>
              <a:rPr lang="it-IT" dirty="0" smtClean="0"/>
              <a:t>inestra di ± 3h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04448" y="65252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897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10092</TotalTime>
  <Words>441</Words>
  <Application>Microsoft Office PowerPoint</Application>
  <PresentationFormat>Presentazione su schermo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Analisi - correntometro</vt:lpstr>
      <vt:lpstr>Sommario</vt:lpstr>
      <vt:lpstr>Current Doppler Sensor DCS 4100R AANDERAA</vt:lpstr>
      <vt:lpstr>Presentazione standard di PowerPoint</vt:lpstr>
      <vt:lpstr>Presentazione standard di PowerPoint</vt:lpstr>
      <vt:lpstr>Problematiche</vt:lpstr>
      <vt:lpstr>Presentazione standard di PowerPoint</vt:lpstr>
      <vt:lpstr>Presentazione standard di PowerPoint</vt:lpstr>
      <vt:lpstr>Luglio - 2013</vt:lpstr>
      <vt:lpstr>Presentazione standard di PowerPoint</vt:lpstr>
      <vt:lpstr>Presentazione standard di PowerPoint</vt:lpstr>
      <vt:lpstr>Presentazione standard di PowerPoint</vt:lpstr>
      <vt:lpstr>Correlazione Intensità di Corrente- Rate</vt:lpstr>
      <vt:lpstr>TEST COMPASS A. Orlando / F. Simeone  …17/05/2014</vt:lpstr>
      <vt:lpstr>Presentazione standard di PowerPoint</vt:lpstr>
      <vt:lpstr>CANDIDATI PLOT UFFICIALI</vt:lpstr>
      <vt:lpstr>Presentazione standard di PowerPoint</vt:lpstr>
      <vt:lpstr>PMT2-F1 2013-2014</vt:lpstr>
      <vt:lpstr>Presentazione standard di PowerPoint</vt:lpstr>
      <vt:lpstr>Presentazione standard di PowerPoint</vt:lpstr>
      <vt:lpstr>Proposed draft</vt:lpstr>
      <vt:lpstr>An underwater infrastructure at 3500 m depth  for neutrino detection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correntometro</dc:title>
  <dc:creator>Maria Grazia</dc:creator>
  <cp:lastModifiedBy>Maria Grazia</cp:lastModifiedBy>
  <cp:revision>72</cp:revision>
  <dcterms:created xsi:type="dcterms:W3CDTF">2014-04-07T09:48:58Z</dcterms:created>
  <dcterms:modified xsi:type="dcterms:W3CDTF">2014-05-27T10:06:31Z</dcterms:modified>
</cp:coreProperties>
</file>