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6" r:id="rId2"/>
    <p:sldId id="313" r:id="rId3"/>
    <p:sldId id="299" r:id="rId4"/>
    <p:sldId id="324" r:id="rId5"/>
    <p:sldId id="330" r:id="rId6"/>
    <p:sldId id="259" r:id="rId7"/>
    <p:sldId id="315" r:id="rId8"/>
    <p:sldId id="316" r:id="rId9"/>
    <p:sldId id="322" r:id="rId10"/>
    <p:sldId id="310" r:id="rId11"/>
    <p:sldId id="333" r:id="rId12"/>
    <p:sldId id="323" r:id="rId13"/>
    <p:sldId id="307" r:id="rId14"/>
    <p:sldId id="303" r:id="rId15"/>
    <p:sldId id="331" r:id="rId16"/>
    <p:sldId id="283" r:id="rId17"/>
    <p:sldId id="326" r:id="rId18"/>
    <p:sldId id="328" r:id="rId19"/>
    <p:sldId id="282" r:id="rId20"/>
    <p:sldId id="281" r:id="rId21"/>
    <p:sldId id="293" r:id="rId22"/>
    <p:sldId id="320" r:id="rId23"/>
    <p:sldId id="332" r:id="rId24"/>
    <p:sldId id="30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4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7626D-C981-4EFB-8785-D111B4734253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31A07-3B45-46A2-ACBD-504959A9A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5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50EC5-7BF2-48A9-8988-00371B8564D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881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50EC5-7BF2-48A9-8988-00371B8564D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8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0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50EC5-7BF2-48A9-8988-00371B8564D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6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KM </a:t>
            </a:r>
            <a:r>
              <a:rPr lang="en-US" err="1"/>
              <a:t>Schirm</a:t>
            </a:r>
            <a:r>
              <a:rPr lang="en-US"/>
              <a:t> BE-RF</a:t>
            </a:r>
            <a:fld id="{9B9AAD98-2B54-4F89-9FE5-FD8869FD0BE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5981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01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7AB5-3444-449D-B375-C1084A958BAA}" type="datetimeFigureOut">
              <a:rPr lang="en-GB" smtClean="0"/>
              <a:pPr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BD3-D1F4-48B0-BE9A-799DC3B15F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0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480" y="6500743"/>
            <a:ext cx="220660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0061" y="6430598"/>
            <a:ext cx="2133600" cy="365125"/>
          </a:xfrm>
        </p:spPr>
        <p:txBody>
          <a:bodyPr/>
          <a:lstStyle/>
          <a:p>
            <a:fld id="{BF63DF78-E913-8A41-933F-B3580CE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5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0000">
              <a:srgbClr val="D4DEFF"/>
            </a:gs>
            <a:gs pos="90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400800"/>
            <a:ext cx="426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K.M. SCHIRM  for BE-RF</a:t>
            </a:r>
          </a:p>
          <a:p>
            <a:pPr>
              <a:defRPr/>
            </a:pPr>
            <a:fld id="{F3FE8C94-C1CB-4AE9-8320-59DA4DBC1FB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810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1" name="Picture 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38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WAKE_white_background.jp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381000"/>
            <a:ext cx="151390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•"/>
        <a:defRPr sz="24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047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5621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3pPr>
      <a:lvl4pPr marL="1924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u"/>
        <a:defRPr sz="1400" b="1">
          <a:solidFill>
            <a:srgbClr val="0000FF"/>
          </a:solidFill>
          <a:latin typeface="+mn-lt"/>
        </a:defRPr>
      </a:lvl4pPr>
      <a:lvl5pPr marL="22860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400" b="1">
          <a:solidFill>
            <a:srgbClr val="0000FF"/>
          </a:solidFill>
          <a:latin typeface="+mn-lt"/>
        </a:defRPr>
      </a:lvl5pPr>
      <a:lvl6pPr marL="27432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6pPr>
      <a:lvl7pPr marL="32004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7pPr>
      <a:lvl8pPr marL="36576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8pPr>
      <a:lvl9pPr marL="41148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European Advanced Accelerator Concepts Workshop, Elba, September  14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-18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, 2015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Steffen Döbert, BE-RF</a:t>
            </a:r>
            <a:endParaRPr lang="en-US" sz="1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416824" cy="762000"/>
          </a:xfrm>
        </p:spPr>
        <p:txBody>
          <a:bodyPr/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lectron accelerator </a:t>
            </a:r>
            <a:b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for the AWAKE experiment at CERN</a:t>
            </a:r>
            <a:endParaRPr lang="en-GB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9792" y="3861048"/>
            <a:ext cx="4248472" cy="170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Experimental requirements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Accelerator design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Expected performance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Outlook and conclusions</a:t>
            </a:r>
            <a:endParaRPr lang="en-GB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22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476250"/>
            <a:ext cx="6324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</a:rPr>
              <a:t>Beam instrumentation</a:t>
            </a:r>
            <a:endParaRPr lang="en-US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692346"/>
              </p:ext>
            </p:extLst>
          </p:nvPr>
        </p:nvGraphicFramePr>
        <p:xfrm>
          <a:off x="467544" y="1700808"/>
          <a:ext cx="7704856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250"/>
                <a:gridCol w="1667142"/>
                <a:gridCol w="1764196"/>
                <a:gridCol w="2412268"/>
              </a:tblGrid>
              <a:tr h="396101">
                <a:tc>
                  <a:txBody>
                    <a:bodyPr/>
                    <a:lstStyle/>
                    <a:p>
                      <a:r>
                        <a:rPr lang="en-GB" dirty="0" smtClean="0"/>
                        <a:t>Instrument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How many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Resolution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Who</a:t>
                      </a:r>
                      <a:endParaRPr lang="en-GB" dirty="0"/>
                    </a:p>
                  </a:txBody>
                  <a:tcPr/>
                </a:tc>
              </a:tr>
              <a:tr h="396101">
                <a:tc>
                  <a:txBody>
                    <a:bodyPr/>
                    <a:lstStyle/>
                    <a:p>
                      <a:r>
                        <a:rPr lang="en-GB" dirty="0" smtClean="0"/>
                        <a:t>BPMs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 </a:t>
                      </a:r>
                      <a:r>
                        <a:rPr lang="en-GB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 dirty="0" smtClean="0"/>
                        <a:t>m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TRIUMF, </a:t>
                      </a:r>
                      <a:r>
                        <a:rPr lang="en-GB" dirty="0" smtClean="0"/>
                        <a:t>new</a:t>
                      </a:r>
                      <a:endParaRPr lang="en-GB" dirty="0"/>
                    </a:p>
                  </a:txBody>
                  <a:tcPr/>
                </a:tc>
              </a:tr>
              <a:tr h="396101">
                <a:tc>
                  <a:txBody>
                    <a:bodyPr/>
                    <a:lstStyle/>
                    <a:p>
                      <a:r>
                        <a:rPr lang="en-GB" dirty="0" smtClean="0"/>
                        <a:t>Screens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</a:t>
                      </a:r>
                      <a:r>
                        <a:rPr lang="en-GB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 dirty="0" smtClean="0"/>
                        <a:t>m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CERN,</a:t>
                      </a:r>
                      <a:r>
                        <a:rPr lang="en-GB" baseline="0" dirty="0" smtClean="0"/>
                        <a:t> partly existing </a:t>
                      </a:r>
                      <a:endParaRPr lang="en-GB" dirty="0"/>
                    </a:p>
                  </a:txBody>
                  <a:tcPr/>
                </a:tc>
              </a:tr>
              <a:tr h="396101">
                <a:tc>
                  <a:txBody>
                    <a:bodyPr/>
                    <a:lstStyle/>
                    <a:p>
                      <a:r>
                        <a:rPr lang="en-GB" dirty="0" smtClean="0"/>
                        <a:t>Pepper pot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mm </a:t>
                      </a:r>
                      <a:r>
                        <a:rPr lang="en-GB" dirty="0" err="1" smtClean="0"/>
                        <a:t>mrad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Cockcroft,</a:t>
                      </a:r>
                      <a:r>
                        <a:rPr lang="en-GB" baseline="0" dirty="0" smtClean="0"/>
                        <a:t> new</a:t>
                      </a:r>
                      <a:endParaRPr lang="en-GB" dirty="0"/>
                    </a:p>
                  </a:txBody>
                  <a:tcPr/>
                </a:tc>
              </a:tr>
              <a:tr h="396101">
                <a:tc>
                  <a:txBody>
                    <a:bodyPr/>
                    <a:lstStyle/>
                    <a:p>
                      <a:r>
                        <a:rPr lang="en-GB" dirty="0" smtClean="0"/>
                        <a:t>FCT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10 </a:t>
                      </a:r>
                      <a:r>
                        <a:rPr lang="en-GB" dirty="0" err="1" smtClean="0"/>
                        <a:t>pC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CERN,</a:t>
                      </a:r>
                      <a:r>
                        <a:rPr lang="en-GB" baseline="0" dirty="0" smtClean="0"/>
                        <a:t> existing</a:t>
                      </a:r>
                      <a:endParaRPr lang="en-GB" dirty="0"/>
                    </a:p>
                  </a:txBody>
                  <a:tcPr/>
                </a:tc>
              </a:tr>
              <a:tr h="396101">
                <a:tc>
                  <a:txBody>
                    <a:bodyPr/>
                    <a:lstStyle/>
                    <a:p>
                      <a:r>
                        <a:rPr lang="en-GB" dirty="0" smtClean="0"/>
                        <a:t>Faraday Cup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10 </a:t>
                      </a:r>
                      <a:r>
                        <a:rPr lang="en-GB" dirty="0" err="1" smtClean="0"/>
                        <a:t>pC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TRIUMF, </a:t>
                      </a:r>
                      <a:r>
                        <a:rPr lang="en-GB" dirty="0" smtClean="0"/>
                        <a:t>new</a:t>
                      </a:r>
                      <a:endParaRPr lang="en-GB" dirty="0"/>
                    </a:p>
                  </a:txBody>
                  <a:tcPr/>
                </a:tc>
              </a:tr>
              <a:tr h="396101">
                <a:tc>
                  <a:txBody>
                    <a:bodyPr/>
                    <a:lstStyle/>
                    <a:p>
                      <a:r>
                        <a:rPr lang="en-GB" dirty="0" smtClean="0"/>
                        <a:t>Spectrometer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 </a:t>
                      </a:r>
                      <a:r>
                        <a:rPr lang="en-GB" dirty="0" err="1" smtClean="0"/>
                        <a:t>keV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CERN,</a:t>
                      </a:r>
                      <a:r>
                        <a:rPr lang="en-GB" baseline="0" dirty="0" smtClean="0"/>
                        <a:t> MTV</a:t>
                      </a:r>
                      <a:endParaRPr lang="en-GB" dirty="0"/>
                    </a:p>
                  </a:txBody>
                  <a:tcPr/>
                </a:tc>
              </a:tr>
              <a:tr h="395645">
                <a:tc>
                  <a:txBody>
                    <a:bodyPr/>
                    <a:lstStyle/>
                    <a:p>
                      <a:r>
                        <a:rPr lang="en-GB" dirty="0" smtClean="0"/>
                        <a:t>Streak Camera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</a:t>
                      </a:r>
                      <a:r>
                        <a:rPr lang="en-GB" dirty="0" err="1" smtClean="0"/>
                        <a:t>ps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CERN,</a:t>
                      </a:r>
                      <a:r>
                        <a:rPr lang="en-GB" baseline="0" dirty="0" smtClean="0"/>
                        <a:t> merging point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53413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Instrumentation contributed by </a:t>
            </a:r>
            <a:r>
              <a:rPr lang="en-GB" dirty="0" smtClean="0"/>
              <a:t>TRIUMF </a:t>
            </a:r>
            <a:r>
              <a:rPr lang="en-GB" dirty="0" smtClean="0"/>
              <a:t>(Canada) and Cockcroft (UK)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1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476250"/>
            <a:ext cx="6324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</a:rPr>
              <a:t>Beam instrumentation</a:t>
            </a:r>
            <a:endParaRPr lang="en-US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88" y="1972709"/>
            <a:ext cx="2263804" cy="1904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3983737"/>
            <a:ext cx="3465281" cy="2131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924944"/>
            <a:ext cx="4464496" cy="2863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155679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Strip line BPM’s developed by </a:t>
            </a:r>
            <a:r>
              <a:rPr lang="en-GB" dirty="0" err="1" smtClean="0"/>
              <a:t>Triumf</a:t>
            </a:r>
            <a:r>
              <a:rPr lang="en-GB" dirty="0" smtClean="0"/>
              <a:t> for electron beam line and common beam line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084" y="5373215"/>
            <a:ext cx="1519264" cy="41547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TextBox 8"/>
          <p:cNvSpPr txBox="1"/>
          <p:nvPr/>
        </p:nvSpPr>
        <p:spPr>
          <a:xfrm>
            <a:off x="251520" y="134126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Pepper pot diagnostic developed by University of Manchester/Liverpool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4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317" y="1891186"/>
            <a:ext cx="4608512" cy="16802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Constant gradient 2p/3 travelling wave structure at 2.99855 GHz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30 cells is just under 1 metre long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9.6 MW input power gives 15 MV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Average group velocity is 1.23% c.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/>
            </a:r>
            <a:br>
              <a:rPr lang="en-GB" sz="16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</a:b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The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filling time is equal to 273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ns</a:t>
            </a:r>
            <a:endParaRPr lang="en-GB" sz="1600" i="1" dirty="0"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13" y="3278506"/>
            <a:ext cx="1959844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I_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62" y="2181235"/>
            <a:ext cx="972741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77248"/>
            <a:ext cx="970489" cy="59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403365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Booster structure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272" y="1236703"/>
            <a:ext cx="9144000" cy="5715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1650" dirty="0">
                <a:latin typeface="+mn-lt"/>
              </a:rPr>
              <a:t>Graeme Burt and Ron </a:t>
            </a:r>
            <a:r>
              <a:rPr lang="en-US" sz="1650" dirty="0" err="1">
                <a:latin typeface="+mn-lt"/>
              </a:rPr>
              <a:t>Apsimon</a:t>
            </a:r>
            <a:r>
              <a:rPr lang="en-US" sz="1650" dirty="0">
                <a:latin typeface="+mn-lt"/>
              </a:rPr>
              <a:t>, The university of Lancaster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6120680" cy="300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94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654177"/>
            <a:ext cx="6266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Parmela</a:t>
            </a:r>
            <a:r>
              <a:rPr lang="en-GB" dirty="0" smtClean="0"/>
              <a:t> simulation with r= 0.5mm, E=100 MV/m, Q=0.2 </a:t>
            </a:r>
            <a:r>
              <a:rPr lang="en-GB" dirty="0" err="1" smtClean="0"/>
              <a:t>nC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en-GB" dirty="0" smtClean="0">
                <a:sym typeface="Wingdings" panose="05000000000000000000" pitchFamily="2" charset="2"/>
              </a:rPr>
              <a:t> = 1.3 mm </a:t>
            </a:r>
            <a:r>
              <a:rPr lang="en-GB" dirty="0" err="1" smtClean="0">
                <a:sym typeface="Wingdings" panose="05000000000000000000" pitchFamily="2" charset="2"/>
              </a:rPr>
              <a:t>mrad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37" y="2616742"/>
            <a:ext cx="4702574" cy="352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80020" y="332656"/>
            <a:ext cx="7258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</a:rPr>
              <a:t>Electron Beam Dynamics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95212"/>
            <a:ext cx="4493320" cy="336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8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8275" y="1226695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PHIN </a:t>
            </a:r>
            <a:r>
              <a:rPr lang="en-GB" dirty="0" err="1" smtClean="0"/>
              <a:t>Emittance</a:t>
            </a:r>
            <a:r>
              <a:rPr lang="en-GB" dirty="0" smtClean="0"/>
              <a:t> measurements for Awake 22.8.2014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9301" y="168024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Laser size: ~ 1 mm sigma, Charge 0.2 , 0.7, 1.0  </a:t>
            </a:r>
            <a:r>
              <a:rPr lang="en-GB" dirty="0" err="1" smtClean="0"/>
              <a:t>nC</a:t>
            </a:r>
            <a:r>
              <a:rPr lang="en-GB" dirty="0" smtClean="0"/>
              <a:t>, Energy 5.5 – 6 MeV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86527" y="5192951"/>
            <a:ext cx="648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Normalized </a:t>
            </a:r>
            <a:r>
              <a:rPr lang="en-GB" dirty="0" err="1" smtClean="0"/>
              <a:t>emittance</a:t>
            </a:r>
            <a:r>
              <a:rPr lang="en-GB" dirty="0" smtClean="0"/>
              <a:t> for </a:t>
            </a:r>
            <a:r>
              <a:rPr lang="en-GB" dirty="0" smtClean="0">
                <a:solidFill>
                  <a:srgbClr val="FF0000"/>
                </a:solidFill>
              </a:rPr>
              <a:t>0.2 </a:t>
            </a:r>
            <a:r>
              <a:rPr lang="en-GB" dirty="0" err="1" smtClean="0">
                <a:solidFill>
                  <a:srgbClr val="FF0000"/>
                </a:solidFill>
              </a:rPr>
              <a:t>nC</a:t>
            </a:r>
            <a:r>
              <a:rPr lang="en-GB" dirty="0" smtClean="0">
                <a:solidFill>
                  <a:srgbClr val="FF0000"/>
                </a:solidFill>
              </a:rPr>
              <a:t>: 3.2 mm </a:t>
            </a:r>
            <a:r>
              <a:rPr lang="en-GB" dirty="0" err="1" smtClean="0">
                <a:solidFill>
                  <a:srgbClr val="FF0000"/>
                </a:solidFill>
              </a:rPr>
              <a:t>mrad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smtClean="0"/>
              <a:t>( big errors !)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5633652"/>
            <a:ext cx="415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</a:t>
            </a:r>
            <a:r>
              <a:rPr lang="en-GB" baseline="-25000" dirty="0" err="1" smtClean="0"/>
              <a:t>n</a:t>
            </a:r>
            <a:r>
              <a:rPr lang="en-GB" dirty="0" smtClean="0"/>
              <a:t> (1nC): 5.5 mm </a:t>
            </a:r>
            <a:r>
              <a:rPr lang="en-GB" dirty="0" err="1" smtClean="0"/>
              <a:t>mrad</a:t>
            </a:r>
            <a:endParaRPr lang="en-GB" dirty="0" smtClean="0"/>
          </a:p>
          <a:p>
            <a:r>
              <a:rPr lang="en-GB" dirty="0" err="1" smtClean="0"/>
              <a:t>E</a:t>
            </a:r>
            <a:r>
              <a:rPr lang="en-GB" baseline="-25000" dirty="0" err="1" smtClean="0"/>
              <a:t>n</a:t>
            </a:r>
            <a:r>
              <a:rPr lang="en-GB" dirty="0" smtClean="0"/>
              <a:t>(0.7 </a:t>
            </a:r>
            <a:r>
              <a:rPr lang="en-GB" dirty="0" err="1" smtClean="0"/>
              <a:t>nC</a:t>
            </a:r>
            <a:r>
              <a:rPr lang="en-GB" dirty="0" smtClean="0"/>
              <a:t>): 4.6 mm </a:t>
            </a:r>
            <a:r>
              <a:rPr lang="en-GB" dirty="0" err="1" smtClean="0"/>
              <a:t>mrad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19151" y="313842"/>
            <a:ext cx="7258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</a:rPr>
              <a:t>PHIN emittance</a:t>
            </a:r>
          </a:p>
          <a:p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</a:rPr>
              <a:t>measurements</a:t>
            </a:r>
            <a:endParaRPr lang="en-US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9863"/>
            <a:ext cx="3821245" cy="28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74" y="2104077"/>
            <a:ext cx="4023340" cy="301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07815" y="6351352"/>
            <a:ext cx="6869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Qe</a:t>
            </a:r>
            <a:r>
              <a:rPr lang="en-GB" dirty="0" smtClean="0"/>
              <a:t> measurement for copper cathode: 5 10</a:t>
            </a:r>
            <a:r>
              <a:rPr lang="en-GB" baseline="30000" dirty="0" smtClean="0"/>
              <a:t>-4</a:t>
            </a:r>
            <a:r>
              <a:rPr lang="en-GB" dirty="0" smtClean="0"/>
              <a:t>, surprisingly good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2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9" name="Straight Connector 318"/>
          <p:cNvCxnSpPr/>
          <p:nvPr/>
        </p:nvCxnSpPr>
        <p:spPr>
          <a:xfrm flipV="1">
            <a:off x="5625964" y="1668321"/>
            <a:ext cx="7938" cy="49869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142875" y="1668321"/>
            <a:ext cx="87915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>
            <a:off x="7075623" y="4615816"/>
            <a:ext cx="393916" cy="40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/>
          <p:nvPr/>
        </p:nvCxnSpPr>
        <p:spPr>
          <a:xfrm>
            <a:off x="7075623" y="4750030"/>
            <a:ext cx="393916" cy="40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Right Arrow 310"/>
          <p:cNvSpPr/>
          <p:nvPr/>
        </p:nvSpPr>
        <p:spPr>
          <a:xfrm rot="5400000">
            <a:off x="7622420" y="5270959"/>
            <a:ext cx="1162035" cy="3238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 291"/>
          <p:cNvSpPr/>
          <p:nvPr/>
        </p:nvSpPr>
        <p:spPr>
          <a:xfrm>
            <a:off x="7403107" y="3788110"/>
            <a:ext cx="216682" cy="571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ight Arrow 271"/>
          <p:cNvSpPr/>
          <p:nvPr/>
        </p:nvSpPr>
        <p:spPr>
          <a:xfrm>
            <a:off x="3499162" y="2142353"/>
            <a:ext cx="1162035" cy="3238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/>
          <p:cNvSpPr/>
          <p:nvPr/>
        </p:nvSpPr>
        <p:spPr>
          <a:xfrm>
            <a:off x="2111021" y="1949461"/>
            <a:ext cx="1392523" cy="72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Laser PLL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032900" y="3075560"/>
            <a:ext cx="1392523" cy="72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Fiber receiver/transmitter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66725" y="1949461"/>
            <a:ext cx="1114940" cy="72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3 GHz master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472496" y="654287"/>
            <a:ext cx="1114940" cy="72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GPS receiver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152" name="Straight Arrow Connector 151"/>
          <p:cNvCxnSpPr>
            <a:stCxn id="151" idx="2"/>
            <a:endCxn id="150" idx="0"/>
          </p:cNvCxnSpPr>
          <p:nvPr/>
        </p:nvCxnSpPr>
        <p:spPr>
          <a:xfrm flipH="1">
            <a:off x="1024195" y="1383201"/>
            <a:ext cx="5771" cy="56626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0" idx="3"/>
            <a:endCxn id="146" idx="1"/>
          </p:cNvCxnSpPr>
          <p:nvPr/>
        </p:nvCxnSpPr>
        <p:spPr>
          <a:xfrm>
            <a:off x="1581665" y="2313918"/>
            <a:ext cx="5293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50" idx="2"/>
          </p:cNvCxnSpPr>
          <p:nvPr/>
        </p:nvCxnSpPr>
        <p:spPr>
          <a:xfrm>
            <a:off x="1024195" y="2678375"/>
            <a:ext cx="5771" cy="761642"/>
          </a:xfrm>
          <a:prstGeom prst="straightConnector1">
            <a:avLst/>
          </a:prstGeom>
          <a:ln w="254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1024195" y="3440017"/>
            <a:ext cx="10549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146" idx="2"/>
            <a:endCxn id="147" idx="0"/>
          </p:cNvCxnSpPr>
          <p:nvPr/>
        </p:nvCxnSpPr>
        <p:spPr>
          <a:xfrm>
            <a:off x="2807283" y="2678375"/>
            <a:ext cx="0" cy="3808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3503544" y="3359325"/>
            <a:ext cx="5293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5425422" y="3284887"/>
            <a:ext cx="1857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 182"/>
          <p:cNvSpPr/>
          <p:nvPr/>
        </p:nvSpPr>
        <p:spPr>
          <a:xfrm>
            <a:off x="7283165" y="3080962"/>
            <a:ext cx="1392523" cy="72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Fiber receiver/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transmitter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7738459" y="4130252"/>
            <a:ext cx="1113147" cy="72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SPS synchro crate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194" name="Straight Arrow Connector 193"/>
          <p:cNvCxnSpPr/>
          <p:nvPr/>
        </p:nvCxnSpPr>
        <p:spPr>
          <a:xfrm>
            <a:off x="5425421" y="3499725"/>
            <a:ext cx="1857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5425422" y="3679725"/>
            <a:ext cx="1857742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2775533" y="2646768"/>
            <a:ext cx="1796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88.2 MHz (laser)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998216" y="2646624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2997.9 MHz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(reference)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978808" y="1334623"/>
            <a:ext cx="1796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 MHz (reference)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201" name="Straight Arrow Connector 200"/>
          <p:cNvCxnSpPr/>
          <p:nvPr/>
        </p:nvCxnSpPr>
        <p:spPr>
          <a:xfrm>
            <a:off x="5425200" y="3391725"/>
            <a:ext cx="1857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5425200" y="3175725"/>
            <a:ext cx="1857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5633902" y="2551071"/>
            <a:ext cx="154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9.97 Hz, 8.68 kHz, 400.4 MHz, 10 MHz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204" name="Straight Arrow Connector 203"/>
          <p:cNvCxnSpPr/>
          <p:nvPr/>
        </p:nvCxnSpPr>
        <p:spPr>
          <a:xfrm>
            <a:off x="3503544" y="3215666"/>
            <a:ext cx="5293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3503544" y="3503325"/>
            <a:ext cx="5293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3356176" y="3788110"/>
            <a:ext cx="1" cy="3424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3752850" y="3647325"/>
            <a:ext cx="28005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3759418" y="3644577"/>
            <a:ext cx="0" cy="486023"/>
          </a:xfrm>
          <a:prstGeom prst="straightConnector1">
            <a:avLst/>
          </a:prstGeom>
          <a:ln w="254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3054073" y="4130600"/>
            <a:ext cx="1221702" cy="72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Fractional divider SPS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111021" y="3059196"/>
            <a:ext cx="1392523" cy="72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Main RF divider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3706995" y="3895286"/>
            <a:ext cx="1796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400.4 MHz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3029804" y="5186431"/>
            <a:ext cx="1055898" cy="72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Fast pulse triggers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221" name="Straight Arrow Connector 220"/>
          <p:cNvCxnSpPr/>
          <p:nvPr/>
        </p:nvCxnSpPr>
        <p:spPr>
          <a:xfrm flipH="1">
            <a:off x="3239120" y="5915345"/>
            <a:ext cx="1" cy="3207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flipH="1">
            <a:off x="3454437" y="5915345"/>
            <a:ext cx="1" cy="3207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H="1">
            <a:off x="3671120" y="5915345"/>
            <a:ext cx="1" cy="3207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H="1">
            <a:off x="3887120" y="5915345"/>
            <a:ext cx="1" cy="3207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1039768" y="5172075"/>
            <a:ext cx="1152795" cy="72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Buffer amplifiers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226" name="Straight Arrow Connector 225"/>
          <p:cNvCxnSpPr/>
          <p:nvPr/>
        </p:nvCxnSpPr>
        <p:spPr>
          <a:xfrm flipH="1">
            <a:off x="1249085" y="5900989"/>
            <a:ext cx="1" cy="3207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H="1">
            <a:off x="1464402" y="5900989"/>
            <a:ext cx="1" cy="3207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H="1">
            <a:off x="1681085" y="5900989"/>
            <a:ext cx="1" cy="3207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H="1">
            <a:off x="1897085" y="5900989"/>
            <a:ext cx="1" cy="3207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Down Arrow 241"/>
          <p:cNvSpPr/>
          <p:nvPr/>
        </p:nvSpPr>
        <p:spPr>
          <a:xfrm>
            <a:off x="1366048" y="4241357"/>
            <a:ext cx="405385" cy="9152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/>
          <p:cNvSpPr/>
          <p:nvPr/>
        </p:nvSpPr>
        <p:spPr>
          <a:xfrm>
            <a:off x="2214726" y="3802466"/>
            <a:ext cx="216682" cy="6555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/>
          <p:cNvSpPr/>
          <p:nvPr/>
        </p:nvSpPr>
        <p:spPr>
          <a:xfrm rot="16200000">
            <a:off x="1847264" y="3873893"/>
            <a:ext cx="216683" cy="9516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6" name="Straight Arrow Connector 245"/>
          <p:cNvCxnSpPr/>
          <p:nvPr/>
        </p:nvCxnSpPr>
        <p:spPr>
          <a:xfrm>
            <a:off x="2111470" y="5298466"/>
            <a:ext cx="91833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>
            <a:off x="1029187" y="3416942"/>
            <a:ext cx="0" cy="45526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8" name="Group 297"/>
          <p:cNvGrpSpPr/>
          <p:nvPr/>
        </p:nvGrpSpPr>
        <p:grpSpPr>
          <a:xfrm>
            <a:off x="749767" y="3839955"/>
            <a:ext cx="937827" cy="461665"/>
            <a:chOff x="768323" y="4367191"/>
            <a:chExt cx="711798" cy="461665"/>
          </a:xfrm>
        </p:grpSpPr>
        <p:sp>
          <p:nvSpPr>
            <p:cNvPr id="297" name="Rectangle 296"/>
            <p:cNvSpPr/>
            <p:nvPr/>
          </p:nvSpPr>
          <p:spPr>
            <a:xfrm>
              <a:off x="777437" y="4413979"/>
              <a:ext cx="557646" cy="33633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768323" y="4367191"/>
              <a:ext cx="7117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Electron</a:t>
              </a:r>
            </a:p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LLRF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5" name="TextBox 264"/>
          <p:cNvSpPr txBox="1"/>
          <p:nvPr/>
        </p:nvSpPr>
        <p:spPr>
          <a:xfrm>
            <a:off x="756525" y="6193644"/>
            <a:ext cx="162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Various frequencies distributed (many!)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2746560" y="6193644"/>
            <a:ext cx="162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Fast pulse triggers (~20 adjustable)</a:t>
            </a:r>
          </a:p>
          <a:p>
            <a:pPr algn="ctr"/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3503544" y="2173789"/>
            <a:ext cx="1046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Laser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5902534" y="4119797"/>
            <a:ext cx="1179867" cy="72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Buffer amplifiers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6026503" y="5186431"/>
            <a:ext cx="1055898" cy="72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Fast pulse triggers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276" name="Straight Arrow Connector 275"/>
          <p:cNvCxnSpPr/>
          <p:nvPr/>
        </p:nvCxnSpPr>
        <p:spPr>
          <a:xfrm flipH="1">
            <a:off x="6345950" y="5923558"/>
            <a:ext cx="1" cy="3207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 flipH="1">
            <a:off x="6561267" y="5923558"/>
            <a:ext cx="1" cy="3207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flipH="1">
            <a:off x="6777950" y="5923558"/>
            <a:ext cx="1" cy="3207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2123135" y="5058170"/>
            <a:ext cx="998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176.3 MHz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288" name="Straight Arrow Connector 287"/>
          <p:cNvCxnSpPr/>
          <p:nvPr/>
        </p:nvCxnSpPr>
        <p:spPr>
          <a:xfrm>
            <a:off x="2636044" y="5522304"/>
            <a:ext cx="3937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2364980" y="5472185"/>
            <a:ext cx="998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Timing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91" name="Down Arrow 290"/>
          <p:cNvSpPr/>
          <p:nvPr/>
        </p:nvSpPr>
        <p:spPr>
          <a:xfrm rot="5400000">
            <a:off x="7148402" y="4026262"/>
            <a:ext cx="405385" cy="53738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3" name="Straight Arrow Connector 292"/>
          <p:cNvCxnSpPr/>
          <p:nvPr/>
        </p:nvCxnSpPr>
        <p:spPr>
          <a:xfrm flipH="1">
            <a:off x="7888421" y="3815317"/>
            <a:ext cx="1" cy="3207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H="1">
            <a:off x="8103738" y="3815317"/>
            <a:ext cx="1" cy="3207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H="1">
            <a:off x="8320421" y="3815317"/>
            <a:ext cx="1" cy="3207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8536421" y="3815317"/>
            <a:ext cx="1" cy="3207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>
            <a:off x="6191812" y="4839345"/>
            <a:ext cx="0" cy="3573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 rot="16200000">
            <a:off x="6809630" y="4854234"/>
            <a:ext cx="998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Timing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305" name="Straight Arrow Connector 304"/>
          <p:cNvCxnSpPr/>
          <p:nvPr/>
        </p:nvCxnSpPr>
        <p:spPr>
          <a:xfrm flipH="1">
            <a:off x="7075623" y="5432884"/>
            <a:ext cx="29055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TextBox 308"/>
          <p:cNvSpPr txBox="1"/>
          <p:nvPr/>
        </p:nvSpPr>
        <p:spPr>
          <a:xfrm>
            <a:off x="6143598" y="4866946"/>
            <a:ext cx="998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200.2 MHz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12" name="TextBox 311"/>
          <p:cNvSpPr txBox="1"/>
          <p:nvPr/>
        </p:nvSpPr>
        <p:spPr>
          <a:xfrm rot="5400000">
            <a:off x="7681103" y="5294385"/>
            <a:ext cx="1046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Proton LLRF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5716512" y="6195600"/>
            <a:ext cx="162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Extraction and bunch rotation triggers</a:t>
            </a:r>
          </a:p>
          <a:p>
            <a:pPr algn="ctr"/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4891685" y="1362255"/>
            <a:ext cx="742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BA4</a:t>
            </a:r>
            <a:endParaRPr lang="en-GB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4901209" y="1667003"/>
            <a:ext cx="73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TSG40</a:t>
            </a:r>
            <a:endParaRPr lang="en-GB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5625964" y="1666800"/>
            <a:ext cx="1999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BA3/Faraday Cage</a:t>
            </a:r>
            <a:endParaRPr lang="en-GB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40061" y="6430598"/>
            <a:ext cx="2133600" cy="365125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1611819" y="381403"/>
            <a:ext cx="6324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</a:rPr>
              <a:t>Timing and Synchronization</a:t>
            </a:r>
          </a:p>
          <a:p>
            <a:pPr>
              <a:defRPr/>
            </a:pPr>
            <a:r>
              <a:rPr lang="en-US" sz="2000" kern="0" dirty="0" smtClean="0">
                <a:solidFill>
                  <a:schemeClr val="accent1">
                    <a:lumMod val="75000"/>
                  </a:schemeClr>
                </a:solidFill>
              </a:rPr>
              <a:t>Goal: ~ 100 fs jitter</a:t>
            </a:r>
            <a:endParaRPr lang="en-US" sz="20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76250"/>
            <a:ext cx="63246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Outlook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316774"/>
            <a:ext cx="77048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endParaRPr lang="en-GB" sz="2000" b="1" dirty="0" smtClean="0">
              <a:solidFill>
                <a:srgbClr val="618FF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  <a:p>
            <a:pPr marL="342900" indent="-342900" defTabSz="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Shorter pulses: to better probe the wake fields ?</a:t>
            </a:r>
          </a:p>
          <a:p>
            <a:pPr marL="342900" indent="-342900" defTabSz="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Higher current: yield, efficiency, beam loading ?</a:t>
            </a:r>
          </a:p>
          <a:p>
            <a:pPr marL="342900" indent="-342900" defTabSz="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Higher Energy: for better injection ?</a:t>
            </a:r>
          </a:p>
          <a:p>
            <a:pPr marL="342900" indent="-342900" defTabSz="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Positrons: proof of principle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538848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Anticipate future electron beam parameters for the AWAKE experiment</a:t>
            </a:r>
          </a:p>
          <a:p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will be needed to advance towards a plasma accelerator for high energy physics ?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9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88640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Awake simulations</a:t>
            </a:r>
          </a:p>
          <a:p>
            <a:pPr algn="ctr" defTabSz="457200"/>
            <a:r>
              <a:rPr lang="en-GB" dirty="0" err="1" smtClean="0">
                <a:solidFill>
                  <a:srgbClr val="000000"/>
                </a:solidFill>
              </a:rPr>
              <a:t>Phin</a:t>
            </a:r>
            <a:r>
              <a:rPr lang="en-GB" dirty="0" smtClean="0">
                <a:solidFill>
                  <a:srgbClr val="000000"/>
                </a:solidFill>
              </a:rPr>
              <a:t> gun, 20 MV/m structure, 0.2 </a:t>
            </a:r>
            <a:r>
              <a:rPr lang="en-GB" dirty="0" err="1" smtClean="0">
                <a:solidFill>
                  <a:srgbClr val="000000"/>
                </a:solidFill>
              </a:rPr>
              <a:t>nC</a:t>
            </a:r>
            <a:r>
              <a:rPr lang="en-GB" dirty="0" smtClean="0">
                <a:solidFill>
                  <a:srgbClr val="000000"/>
                </a:solidFill>
              </a:rPr>
              <a:t>, 1 mm laser, </a:t>
            </a:r>
          </a:p>
          <a:p>
            <a:pPr algn="ctr" defTabSz="457200"/>
            <a:r>
              <a:rPr lang="en-GB" dirty="0" smtClean="0">
                <a:solidFill>
                  <a:srgbClr val="000000"/>
                </a:solidFill>
              </a:rPr>
              <a:t>1 </a:t>
            </a:r>
            <a:r>
              <a:rPr lang="en-GB" dirty="0" err="1" smtClean="0">
                <a:solidFill>
                  <a:srgbClr val="000000"/>
                </a:solidFill>
              </a:rPr>
              <a:t>ps</a:t>
            </a:r>
            <a:r>
              <a:rPr lang="en-GB" dirty="0" smtClean="0">
                <a:solidFill>
                  <a:srgbClr val="000000"/>
                </a:solidFill>
              </a:rPr>
              <a:t> laser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8" y="1221640"/>
            <a:ext cx="364840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5398"/>
            <a:ext cx="3675112" cy="275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61" y="3885642"/>
            <a:ext cx="3963144" cy="297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3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88640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Awake simulations</a:t>
            </a:r>
          </a:p>
          <a:p>
            <a:pPr algn="ctr" defTabSz="457200"/>
            <a:endParaRPr lang="en-GB" dirty="0" smtClean="0">
              <a:solidFill>
                <a:srgbClr val="000000"/>
              </a:solidFill>
            </a:endParaRPr>
          </a:p>
          <a:p>
            <a:pPr algn="ctr" defTabSz="457200"/>
            <a:r>
              <a:rPr lang="en-GB" dirty="0" err="1" smtClean="0">
                <a:solidFill>
                  <a:srgbClr val="000000"/>
                </a:solidFill>
              </a:rPr>
              <a:t>Phin</a:t>
            </a:r>
            <a:r>
              <a:rPr lang="en-GB" dirty="0" smtClean="0">
                <a:solidFill>
                  <a:srgbClr val="000000"/>
                </a:solidFill>
              </a:rPr>
              <a:t> gun, 20 MV/m structure, 0.1 </a:t>
            </a:r>
            <a:r>
              <a:rPr lang="en-GB" dirty="0" err="1" smtClean="0">
                <a:solidFill>
                  <a:srgbClr val="000000"/>
                </a:solidFill>
              </a:rPr>
              <a:t>nC</a:t>
            </a:r>
            <a:r>
              <a:rPr lang="en-GB" dirty="0" smtClean="0">
                <a:solidFill>
                  <a:srgbClr val="000000"/>
                </a:solidFill>
              </a:rPr>
              <a:t>, 0.25 mm laser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76250"/>
            <a:ext cx="63246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33550"/>
            <a:ext cx="83506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The electron accelerator for AWAKE has been defined and construction started</a:t>
            </a:r>
            <a:br>
              <a:rPr lang="en-GB" sz="20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</a:br>
            <a:endParaRPr lang="en-GB" sz="2000" b="1" dirty="0" smtClean="0">
              <a:solidFill>
                <a:srgbClr val="618FF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  <a:p>
            <a:pPr marL="285750" indent="-285750" defTabSz="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We are working towards installation and commissioning in 2017</a:t>
            </a:r>
            <a:br>
              <a:rPr lang="en-GB" sz="20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</a:br>
            <a:endParaRPr lang="en-GB" sz="2000" b="1" dirty="0" smtClean="0">
              <a:solidFill>
                <a:srgbClr val="618FF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  <a:p>
            <a:pPr marL="285750" indent="-285750" defTabSz="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Have to start thinking about the future evolution of AWAKE and the necessary equipment and developments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3505200" cy="4572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European Advanced Accelerator Concepts Workshop, Elba, September  14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-18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, 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555283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Collaborations:</a:t>
            </a:r>
            <a:br>
              <a:rPr lang="en-GB" dirty="0" smtClean="0"/>
            </a:br>
            <a:r>
              <a:rPr lang="en-GB" dirty="0" smtClean="0"/>
              <a:t>Cockcroft (University of </a:t>
            </a:r>
            <a:r>
              <a:rPr lang="en-GB" dirty="0" smtClean="0"/>
              <a:t>Lancaster, Liverpool, Manchester</a:t>
            </a:r>
            <a:r>
              <a:rPr lang="en-GB" dirty="0" smtClean="0"/>
              <a:t>), </a:t>
            </a:r>
            <a:r>
              <a:rPr lang="en-GB" dirty="0" smtClean="0"/>
              <a:t>TRIUMF, </a:t>
            </a:r>
            <a:r>
              <a:rPr lang="en-GB" dirty="0" smtClean="0"/>
              <a:t>CLIC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3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404664"/>
            <a:ext cx="6324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</a:rPr>
              <a:t>AWAKE layout</a:t>
            </a:r>
            <a:endParaRPr lang="en-US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2561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14600"/>
            <a:ext cx="63246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404664"/>
            <a:ext cx="6324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</a:rPr>
              <a:t>Electron source design</a:t>
            </a:r>
            <a:endParaRPr lang="en-US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5" y="1521837"/>
            <a:ext cx="7883648" cy="446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6" y="1514589"/>
            <a:ext cx="7880267" cy="453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62373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Oznur Mete, Cockcroft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63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676364" y="1456503"/>
            <a:ext cx="1867619" cy="2830961"/>
            <a:chOff x="88900" y="1703780"/>
            <a:chExt cx="2490159" cy="3774615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0" y="2056957"/>
              <a:ext cx="2490159" cy="342143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8900" y="1703780"/>
              <a:ext cx="245872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/>
                <a:t>Thales TH2100</a:t>
              </a:r>
            </a:p>
          </p:txBody>
        </p:sp>
      </p:grpSp>
      <p:pic>
        <p:nvPicPr>
          <p:cNvPr id="8" name="Picture 5" descr="cabinet-arrang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" y="1701786"/>
            <a:ext cx="2953941" cy="19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9109" y="2593907"/>
            <a:ext cx="2462928" cy="289811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198628" y="2742172"/>
          <a:ext cx="2909153" cy="328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662"/>
                <a:gridCol w="1258491"/>
              </a:tblGrid>
              <a:tr h="48006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Parameters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Specifications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</a:tr>
              <a:tr h="297076"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dirty="0" smtClean="0">
                          <a:effectLst/>
                          <a:latin typeface="+mn-lt"/>
                        </a:rPr>
                        <a:t>RF frequency</a:t>
                      </a:r>
                      <a:endParaRPr lang="en-GB" sz="1400" b="0" i="0" u="non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dirty="0" smtClean="0">
                          <a:effectLst/>
                          <a:latin typeface="+mn-lt"/>
                        </a:rPr>
                        <a:t>2998.5</a:t>
                      </a:r>
                      <a:r>
                        <a:rPr lang="en-GB" sz="1400" b="0" i="0" u="none" baseline="0" dirty="0" smtClean="0">
                          <a:effectLst/>
                          <a:latin typeface="+mn-lt"/>
                        </a:rPr>
                        <a:t> MHz</a:t>
                      </a:r>
                      <a:endParaRPr lang="en-GB" sz="1400" b="0" i="0" u="non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297076"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dirty="0" smtClean="0">
                          <a:effectLst/>
                          <a:latin typeface="+mn-lt"/>
                        </a:rPr>
                        <a:t>Peak RF power</a:t>
                      </a:r>
                      <a:endParaRPr lang="en-GB" sz="1400" b="0" i="0" u="non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dirty="0" smtClean="0">
                          <a:effectLst/>
                          <a:latin typeface="+mn-lt"/>
                        </a:rPr>
                        <a:t>45 MW</a:t>
                      </a:r>
                      <a:endParaRPr lang="en-GB" sz="1400" b="0" i="0" u="non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297076"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dirty="0" smtClean="0">
                          <a:effectLst/>
                          <a:latin typeface="+mn-lt"/>
                        </a:rPr>
                        <a:t>RF</a:t>
                      </a:r>
                      <a:r>
                        <a:rPr lang="en-GB" sz="1400" b="0" i="0" u="none" baseline="0" dirty="0" smtClean="0">
                          <a:effectLst/>
                          <a:latin typeface="+mn-lt"/>
                        </a:rPr>
                        <a:t> gain</a:t>
                      </a:r>
                      <a:endParaRPr lang="en-GB" sz="1400" b="0" i="0" u="non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dirty="0" smtClean="0">
                          <a:effectLst/>
                          <a:latin typeface="+mn-lt"/>
                        </a:rPr>
                        <a:t>54 dB</a:t>
                      </a:r>
                      <a:endParaRPr lang="en-GB" sz="1400" b="0" i="0" u="non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297076"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dirty="0" smtClean="0">
                          <a:effectLst/>
                          <a:latin typeface="+mn-lt"/>
                        </a:rPr>
                        <a:t>Efficiency</a:t>
                      </a:r>
                      <a:endParaRPr lang="en-GB" sz="1400" b="0" i="0" u="non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dirty="0" smtClean="0">
                          <a:effectLst/>
                          <a:latin typeface="+mn-lt"/>
                        </a:rPr>
                        <a:t>43 %</a:t>
                      </a:r>
                      <a:endParaRPr lang="en-GB" sz="1400" b="0" i="0" u="non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297076"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dirty="0" smtClean="0">
                          <a:effectLst/>
                          <a:latin typeface="+mn-lt"/>
                        </a:rPr>
                        <a:t>Anode voltage</a:t>
                      </a:r>
                      <a:endParaRPr lang="en-GB" sz="1400" b="0" i="0" u="non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dirty="0" smtClean="0">
                          <a:effectLst/>
                          <a:latin typeface="+mn-lt"/>
                        </a:rPr>
                        <a:t>307 kV</a:t>
                      </a:r>
                      <a:endParaRPr lang="en-GB" sz="1400" b="0" i="0" u="non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297076"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dirty="0" smtClean="0">
                          <a:effectLst/>
                          <a:latin typeface="+mn-lt"/>
                        </a:rPr>
                        <a:t>Beam current</a:t>
                      </a:r>
                      <a:endParaRPr lang="en-GB" sz="1400" b="0" i="0" u="non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dirty="0" smtClean="0">
                          <a:effectLst/>
                          <a:latin typeface="+mn-lt"/>
                        </a:rPr>
                        <a:t>340 A</a:t>
                      </a:r>
                      <a:endParaRPr lang="en-GB" sz="1400" b="0" i="0" u="non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dirty="0" smtClean="0">
                          <a:effectLst/>
                          <a:latin typeface="+mn-lt"/>
                        </a:rPr>
                        <a:t>High voltage</a:t>
                      </a:r>
                      <a:r>
                        <a:rPr lang="en-GB" sz="1400" b="0" i="0" u="none" baseline="0" dirty="0" smtClean="0">
                          <a:effectLst/>
                          <a:latin typeface="+mn-lt"/>
                        </a:rPr>
                        <a:t> pulse length @75%</a:t>
                      </a:r>
                      <a:endParaRPr lang="en-GB" sz="1400" b="0" i="0" u="non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dirty="0" smtClean="0">
                          <a:effectLst/>
                          <a:latin typeface="+mn-lt"/>
                        </a:rPr>
                        <a:t>7.6 us</a:t>
                      </a:r>
                    </a:p>
                    <a:p>
                      <a:pPr algn="l"/>
                      <a:r>
                        <a:rPr lang="en-GB" sz="1400" b="0" i="1" u="none" dirty="0" smtClean="0">
                          <a:effectLst/>
                          <a:latin typeface="+mn-lt"/>
                        </a:rPr>
                        <a:t>Needed</a:t>
                      </a:r>
                      <a:r>
                        <a:rPr lang="en-GB" sz="1400" b="0" i="1" u="none" baseline="0" dirty="0" smtClean="0">
                          <a:effectLst/>
                          <a:latin typeface="+mn-lt"/>
                        </a:rPr>
                        <a:t> : </a:t>
                      </a:r>
                      <a:r>
                        <a:rPr lang="en-GB" sz="1400" b="0" i="1" u="none" dirty="0" smtClean="0">
                          <a:effectLst/>
                          <a:latin typeface="+mn-lt"/>
                        </a:rPr>
                        <a:t>1-2 us</a:t>
                      </a:r>
                      <a:endParaRPr lang="en-GB" sz="1400" b="0" i="1" u="non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296734"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dirty="0" smtClean="0">
                          <a:effectLst/>
                          <a:latin typeface="+mn-lt"/>
                        </a:rPr>
                        <a:t>Total height</a:t>
                      </a:r>
                      <a:endParaRPr lang="en-GB" sz="1400" b="0" i="0" u="non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dirty="0" smtClean="0">
                          <a:effectLst/>
                          <a:latin typeface="+mn-lt"/>
                        </a:rPr>
                        <a:t>1.7</a:t>
                      </a:r>
                      <a:r>
                        <a:rPr lang="en-GB" sz="1400" b="0" i="0" u="none" baseline="0" dirty="0" smtClean="0">
                          <a:effectLst/>
                          <a:latin typeface="+mn-lt"/>
                        </a:rPr>
                        <a:t> m</a:t>
                      </a:r>
                      <a:endParaRPr lang="en-GB" sz="1400" b="0" i="0" u="none" dirty="0">
                        <a:effectLst/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36220" y="876795"/>
            <a:ext cx="9144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50" dirty="0"/>
              <a:t>Klystron and modulator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045970" y="2758115"/>
            <a:ext cx="1630394" cy="9403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476250"/>
            <a:ext cx="6324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</a:rPr>
              <a:t>Laser requirements</a:t>
            </a:r>
            <a:endParaRPr lang="en-US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69564"/>
            <a:ext cx="6958013" cy="564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9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6876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Parmela</a:t>
            </a:r>
            <a:r>
              <a:rPr lang="en-GB" dirty="0" smtClean="0"/>
              <a:t> simulation with r= 1mm, E=85 MV/m, Q=0.2 </a:t>
            </a:r>
            <a:r>
              <a:rPr lang="en-GB" dirty="0" err="1" smtClean="0"/>
              <a:t>nC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en-GB" dirty="0" smtClean="0">
                <a:sym typeface="Wingdings" panose="05000000000000000000" pitchFamily="2" charset="2"/>
              </a:rPr>
              <a:t> = 3.2 mm </a:t>
            </a:r>
            <a:r>
              <a:rPr lang="en-GB" dirty="0" err="1" smtClean="0">
                <a:sym typeface="Wingdings" panose="05000000000000000000" pitchFamily="2" charset="2"/>
              </a:rPr>
              <a:t>mrad</a:t>
            </a:r>
            <a:r>
              <a:rPr lang="en-GB" dirty="0" smtClean="0">
                <a:sym typeface="Wingdings" panose="05000000000000000000" pitchFamily="2" charset="2"/>
              </a:rPr>
              <a:t> ( by chance)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09" y="2082849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819151" y="313842"/>
            <a:ext cx="7258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</a:rPr>
              <a:t>PHIN to AWAKE</a:t>
            </a:r>
          </a:p>
        </p:txBody>
      </p:sp>
    </p:spTree>
    <p:extLst>
      <p:ext uri="{BB962C8B-B14F-4D97-AF65-F5344CB8AC3E}">
        <p14:creationId xmlns:p14="http://schemas.microsoft.com/office/powerpoint/2010/main" val="25804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1" y="381000"/>
            <a:ext cx="725805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Awake electron beam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requirements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92438"/>
              </p:ext>
            </p:extLst>
          </p:nvPr>
        </p:nvGraphicFramePr>
        <p:xfrm>
          <a:off x="323528" y="1988840"/>
          <a:ext cx="7896226" cy="2687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1"/>
                <a:gridCol w="2228850"/>
                <a:gridCol w="2333625"/>
              </a:tblGrid>
              <a:tr h="383866">
                <a:tc>
                  <a:txBody>
                    <a:bodyPr/>
                    <a:lstStyle/>
                    <a:p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Baseline</a:t>
                      </a:r>
                      <a:r>
                        <a:rPr lang="en-GB" baseline="0" dirty="0" smtClean="0"/>
                        <a:t> Phase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Range</a:t>
                      </a:r>
                      <a:r>
                        <a:rPr lang="en-GB" baseline="0" dirty="0" smtClean="0"/>
                        <a:t> to check</a:t>
                      </a:r>
                      <a:endParaRPr lang="en-GB" dirty="0"/>
                    </a:p>
                  </a:txBody>
                  <a:tcPr/>
                </a:tc>
              </a:tr>
              <a:tr h="383866">
                <a:tc>
                  <a:txBody>
                    <a:bodyPr/>
                    <a:lstStyle/>
                    <a:p>
                      <a:r>
                        <a:rPr lang="en-GB" dirty="0" smtClean="0"/>
                        <a:t>Beam Energy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MeV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10- 20 MeV</a:t>
                      </a:r>
                      <a:endParaRPr lang="en-GB" dirty="0"/>
                    </a:p>
                  </a:txBody>
                  <a:tcPr/>
                </a:tc>
              </a:tr>
              <a:tr h="383866">
                <a:tc>
                  <a:txBody>
                    <a:bodyPr/>
                    <a:lstStyle/>
                    <a:p>
                      <a:r>
                        <a:rPr lang="en-GB" dirty="0" smtClean="0"/>
                        <a:t>Energy spread (</a:t>
                      </a:r>
                      <a:r>
                        <a:rPr lang="en-GB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0.5 % ?</a:t>
                      </a:r>
                      <a:endParaRPr lang="en-GB" dirty="0"/>
                    </a:p>
                  </a:txBody>
                  <a:tcPr/>
                </a:tc>
              </a:tr>
              <a:tr h="383866">
                <a:tc>
                  <a:txBody>
                    <a:bodyPr/>
                    <a:lstStyle/>
                    <a:p>
                      <a:r>
                        <a:rPr lang="en-GB" dirty="0" smtClean="0"/>
                        <a:t>Bunch Length (</a:t>
                      </a:r>
                      <a:r>
                        <a:rPr lang="en-GB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4 </a:t>
                      </a:r>
                      <a:r>
                        <a:rPr lang="en-GB" dirty="0" err="1" smtClean="0"/>
                        <a:t>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0.3</a:t>
                      </a:r>
                      <a:r>
                        <a:rPr lang="en-GB" baseline="0" dirty="0" smtClean="0"/>
                        <a:t>-10 </a:t>
                      </a:r>
                      <a:r>
                        <a:rPr lang="en-GB" baseline="0" dirty="0" err="1" smtClean="0"/>
                        <a:t>ps</a:t>
                      </a:r>
                      <a:endParaRPr lang="en-GB" dirty="0"/>
                    </a:p>
                  </a:txBody>
                  <a:tcPr/>
                </a:tc>
              </a:tr>
              <a:tr h="383866">
                <a:tc>
                  <a:txBody>
                    <a:bodyPr/>
                    <a:lstStyle/>
                    <a:p>
                      <a:r>
                        <a:rPr lang="en-GB" dirty="0" smtClean="0"/>
                        <a:t>Beam Focus Size (</a:t>
                      </a:r>
                      <a:r>
                        <a:rPr lang="en-GB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250 </a:t>
                      </a:r>
                      <a:r>
                        <a:rPr lang="en-GB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0.25 – 1mm</a:t>
                      </a:r>
                      <a:endParaRPr lang="en-GB" dirty="0"/>
                    </a:p>
                  </a:txBody>
                  <a:tcPr/>
                </a:tc>
              </a:tr>
              <a:tr h="383866">
                <a:tc>
                  <a:txBody>
                    <a:bodyPr/>
                    <a:lstStyle/>
                    <a:p>
                      <a:r>
                        <a:rPr lang="en-GB" dirty="0" smtClean="0"/>
                        <a:t>Normalized </a:t>
                      </a:r>
                      <a:r>
                        <a:rPr lang="en-GB" dirty="0" err="1" smtClean="0"/>
                        <a:t>Emittance</a:t>
                      </a:r>
                      <a:r>
                        <a:rPr lang="en-GB" dirty="0" smtClean="0"/>
                        <a:t> (</a:t>
                      </a:r>
                      <a:r>
                        <a:rPr lang="en-GB" dirty="0" err="1" smtClean="0"/>
                        <a:t>rms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mm </a:t>
                      </a:r>
                      <a:r>
                        <a:rPr lang="en-GB" dirty="0" err="1" smtClean="0"/>
                        <a:t>mrad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r>
                        <a:rPr lang="en-GB" dirty="0" smtClean="0"/>
                        <a:t> - 5 mm </a:t>
                      </a:r>
                      <a:r>
                        <a:rPr lang="en-GB" dirty="0" err="1" smtClean="0"/>
                        <a:t>mrad</a:t>
                      </a:r>
                      <a:endParaRPr lang="en-GB" dirty="0"/>
                    </a:p>
                  </a:txBody>
                  <a:tcPr/>
                </a:tc>
              </a:tr>
              <a:tr h="383866">
                <a:tc>
                  <a:txBody>
                    <a:bodyPr/>
                    <a:lstStyle/>
                    <a:p>
                      <a:r>
                        <a:rPr lang="en-GB" dirty="0" smtClean="0"/>
                        <a:t>Bunch Charge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</a:t>
                      </a:r>
                      <a:r>
                        <a:rPr lang="en-GB" dirty="0" err="1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0.1 -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nC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9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476250"/>
            <a:ext cx="6324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</a:rPr>
              <a:t>PWA-simulations</a:t>
            </a:r>
            <a:endParaRPr lang="en-US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928543"/>
              </p:ext>
            </p:extLst>
          </p:nvPr>
        </p:nvGraphicFramePr>
        <p:xfrm>
          <a:off x="518025" y="4020966"/>
          <a:ext cx="8336549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orelDRAW" r:id="rId3" imgW="3608976" imgH="934632" progId="CorelDraw.Graphic.17">
                  <p:embed/>
                </p:oleObj>
              </mc:Choice>
              <mc:Fallback>
                <p:oleObj name="CorelDRAW" r:id="rId3" imgW="3608976" imgH="934632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025" y="4020966"/>
                        <a:ext cx="8336549" cy="216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1069352"/>
            <a:ext cx="8845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spcBef>
                <a:spcPts val="1500"/>
              </a:spcBef>
            </a:pPr>
            <a:r>
              <a:rPr lang="en-US" altLang="ru-RU" sz="2400" dirty="0">
                <a:solidFill>
                  <a:srgbClr val="000000"/>
                </a:solidFill>
                <a:ea typeface="Unifont"/>
                <a:cs typeface="Unifont"/>
              </a:rPr>
              <a:t>Injection of realistic electron beams into realistic density plasma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0" y="1530805"/>
            <a:ext cx="3094551" cy="72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13100" y="2290651"/>
            <a:ext cx="27724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ru-RU" dirty="0"/>
              <a:t>with a = 5 mm </a:t>
            </a:r>
            <a:r>
              <a:rPr lang="en-GB" altLang="ru-RU" dirty="0" smtClean="0"/>
              <a:t>(orifice radius)</a:t>
            </a:r>
            <a:endParaRPr lang="en-US" alt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199" y="2710429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  <a:r>
              <a:rPr lang="en-US" sz="1600" dirty="0" smtClean="0"/>
              <a:t>eam phase portrait taken from simulations of Ulrich </a:t>
            </a:r>
            <a:r>
              <a:rPr lang="en-US" sz="1600" dirty="0" err="1" smtClean="0"/>
              <a:t>Dorda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Plasma density slope along 10 m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Oblique electron injection</a:t>
            </a:r>
            <a:endParaRPr lang="ru-RU" sz="1600" dirty="0"/>
          </a:p>
        </p:txBody>
      </p:sp>
      <p:graphicFrame>
        <p:nvGraphicFramePr>
          <p:cNvPr id="8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198334"/>
              </p:ext>
            </p:extLst>
          </p:nvPr>
        </p:nvGraphicFramePr>
        <p:xfrm>
          <a:off x="3707904" y="2084001"/>
          <a:ext cx="4985347" cy="169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orelDRAW" r:id="rId6" imgW="1443807" imgH="490320" progId="CorelDraw.Graphic.17">
                  <p:embed/>
                </p:oleObj>
              </mc:Choice>
              <mc:Fallback>
                <p:oleObj name="CorelDRAW" r:id="rId6" imgW="1443807" imgH="49032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07904" y="2084001"/>
                        <a:ext cx="4985347" cy="169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89960" y="6379648"/>
            <a:ext cx="6516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>
                <a:latin typeface="Tahoma" panose="020B0604030504040204" pitchFamily="34" charset="0"/>
              </a:rPr>
              <a:t>presented by </a:t>
            </a:r>
            <a:r>
              <a:rPr lang="en-US" altLang="ru-RU" sz="1400" dirty="0" err="1">
                <a:latin typeface="Tahoma" panose="020B0604030504040204" pitchFamily="34" charset="0"/>
              </a:rPr>
              <a:t>K.Lotov</a:t>
            </a:r>
            <a:r>
              <a:rPr lang="en-US" altLang="ru-RU" sz="1400" dirty="0">
                <a:latin typeface="Tahoma" panose="020B0604030504040204" pitchFamily="34" charset="0"/>
              </a:rPr>
              <a:t> at 11th AWAKE Physics Board Meeting, CERN 26.06.2015</a:t>
            </a:r>
            <a:endParaRPr lang="ru-RU" altLang="ru-RU" sz="1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8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931715" cy="366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16496" y="2686994"/>
            <a:ext cx="320561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ru-RU" sz="1400" dirty="0" smtClean="0"/>
              <a:t>Beam </a:t>
            </a:r>
            <a:r>
              <a:rPr lang="en-US" altLang="ru-RU" sz="1400" dirty="0"/>
              <a:t>parameters against </a:t>
            </a:r>
            <a:r>
              <a:rPr lang="en-US" altLang="ru-RU" sz="1400" dirty="0" smtClean="0"/>
              <a:t>acceptance at z=-40cm </a:t>
            </a:r>
            <a:endParaRPr lang="en-US" altLang="ru-RU" sz="1400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932040" y="2686994"/>
            <a:ext cx="238862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Unifont"/>
                <a:cs typeface="Unifont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ru-RU" sz="1400" dirty="0" smtClean="0"/>
              <a:t>Electron </a:t>
            </a:r>
            <a:r>
              <a:rPr lang="en-US" altLang="ru-RU" sz="1400" dirty="0"/>
              <a:t>energy distribution</a:t>
            </a: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118"/>
            <a:ext cx="4397572" cy="329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277372"/>
            <a:ext cx="87849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Trapping is good even for twice larger size and angular spread of the electron beam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Injection parameters can be further optimized for more narrow energy spread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The result is not very sensitive to injection parameters</a:t>
            </a:r>
            <a:endParaRPr lang="ru-RU" sz="1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0" y="476250"/>
            <a:ext cx="6324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</a:rPr>
              <a:t>PWA-simulations</a:t>
            </a:r>
            <a:endParaRPr lang="en-US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195736" y="6546002"/>
            <a:ext cx="6516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>
                <a:latin typeface="Tahoma" panose="020B0604030504040204" pitchFamily="34" charset="0"/>
              </a:rPr>
              <a:t>presented by </a:t>
            </a:r>
            <a:r>
              <a:rPr lang="en-US" altLang="ru-RU" sz="1400" dirty="0" err="1">
                <a:latin typeface="Tahoma" panose="020B0604030504040204" pitchFamily="34" charset="0"/>
              </a:rPr>
              <a:t>K.Lotov</a:t>
            </a:r>
            <a:r>
              <a:rPr lang="en-US" altLang="ru-RU" sz="1400" dirty="0">
                <a:latin typeface="Tahoma" panose="020B0604030504040204" pitchFamily="34" charset="0"/>
              </a:rPr>
              <a:t> at 11th AWAKE Physics Board Meeting, CERN 26.06.2015</a:t>
            </a:r>
            <a:endParaRPr lang="ru-RU" altLang="ru-RU" sz="1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161"/>
          <p:cNvGrpSpPr>
            <a:grpSpLocks/>
          </p:cNvGrpSpPr>
          <p:nvPr/>
        </p:nvGrpSpPr>
        <p:grpSpPr bwMode="auto">
          <a:xfrm rot="10800000">
            <a:off x="8127685" y="3122607"/>
            <a:ext cx="509588" cy="365125"/>
            <a:chOff x="3675" y="2610"/>
            <a:chExt cx="321" cy="230"/>
          </a:xfrm>
        </p:grpSpPr>
        <p:sp>
          <p:nvSpPr>
            <p:cNvPr id="66" name="Rectangle 162"/>
            <p:cNvSpPr>
              <a:spLocks noChangeArrowheads="1"/>
            </p:cNvSpPr>
            <p:nvPr/>
          </p:nvSpPr>
          <p:spPr bwMode="auto">
            <a:xfrm>
              <a:off x="3675" y="2698"/>
              <a:ext cx="321" cy="1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" name="Line 163"/>
            <p:cNvSpPr>
              <a:spLocks noChangeShapeType="1"/>
            </p:cNvSpPr>
            <p:nvPr/>
          </p:nvSpPr>
          <p:spPr bwMode="auto">
            <a:xfrm flipV="1">
              <a:off x="3838" y="2610"/>
              <a:ext cx="0" cy="8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4" name="Line 117"/>
          <p:cNvSpPr>
            <a:spLocks noChangeShapeType="1"/>
          </p:cNvSpPr>
          <p:nvPr/>
        </p:nvSpPr>
        <p:spPr bwMode="auto">
          <a:xfrm flipH="1">
            <a:off x="7953125" y="3357951"/>
            <a:ext cx="1049628" cy="4885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" name="Rectangle 111"/>
          <p:cNvSpPr/>
          <p:nvPr/>
        </p:nvSpPr>
        <p:spPr>
          <a:xfrm rot="-1560000">
            <a:off x="8573324" y="3269985"/>
            <a:ext cx="99953" cy="467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44"/>
          <p:cNvSpPr>
            <a:spLocks noChangeArrowheads="1"/>
          </p:cNvSpPr>
          <p:nvPr/>
        </p:nvSpPr>
        <p:spPr bwMode="auto">
          <a:xfrm>
            <a:off x="4523707" y="2565926"/>
            <a:ext cx="73428" cy="107480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09" name="Rectangle 137"/>
          <p:cNvSpPr>
            <a:spLocks noChangeArrowheads="1"/>
          </p:cNvSpPr>
          <p:nvPr/>
        </p:nvSpPr>
        <p:spPr bwMode="auto">
          <a:xfrm>
            <a:off x="347398" y="3564466"/>
            <a:ext cx="588963" cy="5715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89" name="Line 117"/>
          <p:cNvSpPr>
            <a:spLocks noChangeShapeType="1"/>
          </p:cNvSpPr>
          <p:nvPr/>
        </p:nvSpPr>
        <p:spPr bwMode="auto">
          <a:xfrm flipH="1">
            <a:off x="942711" y="3862123"/>
            <a:ext cx="8016146" cy="1190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647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AWAKE electron source</a:t>
            </a:r>
            <a:b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schematic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73" name="Text Box 101"/>
          <p:cNvSpPr txBox="1">
            <a:spLocks noChangeArrowheads="1"/>
          </p:cNvSpPr>
          <p:nvPr/>
        </p:nvSpPr>
        <p:spPr bwMode="auto">
          <a:xfrm>
            <a:off x="1667668" y="6069359"/>
            <a:ext cx="1849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Length ~ </a:t>
            </a:r>
            <a:r>
              <a:rPr lang="en-US" altLang="en-US" dirty="0" smtClean="0"/>
              <a:t>4 </a:t>
            </a:r>
            <a:r>
              <a:rPr lang="en-US" altLang="en-US" dirty="0"/>
              <a:t>m</a:t>
            </a:r>
          </a:p>
        </p:txBody>
      </p:sp>
      <p:sp>
        <p:nvSpPr>
          <p:cNvPr id="3178" name="Rectangle 106"/>
          <p:cNvSpPr>
            <a:spLocks noChangeArrowheads="1"/>
          </p:cNvSpPr>
          <p:nvPr/>
        </p:nvSpPr>
        <p:spPr bwMode="auto">
          <a:xfrm>
            <a:off x="8573324" y="3632025"/>
            <a:ext cx="549275" cy="4349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81" name="Rectangle 109"/>
          <p:cNvSpPr>
            <a:spLocks noChangeArrowheads="1"/>
          </p:cNvSpPr>
          <p:nvPr/>
        </p:nvSpPr>
        <p:spPr bwMode="auto">
          <a:xfrm>
            <a:off x="7452353" y="3663948"/>
            <a:ext cx="533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182" name="Group 110"/>
          <p:cNvGrpSpPr>
            <a:grpSpLocks/>
          </p:cNvGrpSpPr>
          <p:nvPr/>
        </p:nvGrpSpPr>
        <p:grpSpPr bwMode="auto">
          <a:xfrm rot="195599">
            <a:off x="8278498" y="3487929"/>
            <a:ext cx="228600" cy="228600"/>
            <a:chOff x="1008" y="3216"/>
            <a:chExt cx="144" cy="144"/>
          </a:xfrm>
        </p:grpSpPr>
        <p:sp>
          <p:nvSpPr>
            <p:cNvPr id="3183" name="Oval 111"/>
            <p:cNvSpPr>
              <a:spLocks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84" name="Line 112"/>
            <p:cNvSpPr>
              <a:spLocks noChangeShapeType="1"/>
            </p:cNvSpPr>
            <p:nvPr/>
          </p:nvSpPr>
          <p:spPr bwMode="auto">
            <a:xfrm>
              <a:off x="1079" y="324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5" name="Line 113"/>
            <p:cNvSpPr>
              <a:spLocks noChangeShapeType="1"/>
            </p:cNvSpPr>
            <p:nvPr/>
          </p:nvSpPr>
          <p:spPr bwMode="auto">
            <a:xfrm>
              <a:off x="1026" y="3294"/>
              <a:ext cx="1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86" name="Text Box 114"/>
          <p:cNvSpPr txBox="1">
            <a:spLocks noChangeArrowheads="1"/>
          </p:cNvSpPr>
          <p:nvPr/>
        </p:nvSpPr>
        <p:spPr bwMode="auto">
          <a:xfrm>
            <a:off x="8637273" y="3692751"/>
            <a:ext cx="471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>
                <a:latin typeface="Comic Sans MS" pitchFamily="66" charset="0"/>
              </a:rPr>
              <a:t>FC</a:t>
            </a:r>
          </a:p>
        </p:txBody>
      </p:sp>
      <p:sp>
        <p:nvSpPr>
          <p:cNvPr id="3187" name="Text Box 115"/>
          <p:cNvSpPr txBox="1">
            <a:spLocks noChangeArrowheads="1"/>
          </p:cNvSpPr>
          <p:nvPr/>
        </p:nvSpPr>
        <p:spPr bwMode="auto">
          <a:xfrm>
            <a:off x="7809537" y="2565926"/>
            <a:ext cx="709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>
                <a:latin typeface="Comic Sans MS" pitchFamily="66" charset="0"/>
              </a:rPr>
              <a:t>E, </a:t>
            </a:r>
            <a:r>
              <a:rPr lang="en-US" altLang="en-US" sz="1400" dirty="0">
                <a:latin typeface="Symbol" pitchFamily="18" charset="2"/>
              </a:rPr>
              <a:t>D</a:t>
            </a:r>
            <a:r>
              <a:rPr lang="en-US" altLang="en-US" sz="1400" dirty="0">
                <a:latin typeface="Comic Sans MS" pitchFamily="66" charset="0"/>
              </a:rPr>
              <a:t>E</a:t>
            </a:r>
          </a:p>
        </p:txBody>
      </p:sp>
      <p:grpSp>
        <p:nvGrpSpPr>
          <p:cNvPr id="3190" name="Group 118"/>
          <p:cNvGrpSpPr>
            <a:grpSpLocks/>
          </p:cNvGrpSpPr>
          <p:nvPr/>
        </p:nvGrpSpPr>
        <p:grpSpPr bwMode="auto">
          <a:xfrm>
            <a:off x="3263636" y="3758141"/>
            <a:ext cx="228600" cy="228600"/>
            <a:chOff x="1008" y="3216"/>
            <a:chExt cx="144" cy="144"/>
          </a:xfrm>
        </p:grpSpPr>
        <p:sp>
          <p:nvSpPr>
            <p:cNvPr id="3191" name="Oval 119"/>
            <p:cNvSpPr>
              <a:spLocks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2" name="Line 120"/>
            <p:cNvSpPr>
              <a:spLocks noChangeShapeType="1"/>
            </p:cNvSpPr>
            <p:nvPr/>
          </p:nvSpPr>
          <p:spPr bwMode="auto">
            <a:xfrm>
              <a:off x="1079" y="324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93" name="Line 121"/>
            <p:cNvSpPr>
              <a:spLocks noChangeShapeType="1"/>
            </p:cNvSpPr>
            <p:nvPr/>
          </p:nvSpPr>
          <p:spPr bwMode="auto">
            <a:xfrm>
              <a:off x="1026" y="3294"/>
              <a:ext cx="1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94" name="Rectangle 122"/>
          <p:cNvSpPr>
            <a:spLocks noChangeArrowheads="1"/>
          </p:cNvSpPr>
          <p:nvPr/>
        </p:nvSpPr>
        <p:spPr bwMode="auto">
          <a:xfrm>
            <a:off x="2836598" y="3729566"/>
            <a:ext cx="304800" cy="309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95" name="Text Box 123"/>
          <p:cNvSpPr txBox="1">
            <a:spLocks noChangeArrowheads="1"/>
          </p:cNvSpPr>
          <p:nvPr/>
        </p:nvSpPr>
        <p:spPr bwMode="auto">
          <a:xfrm>
            <a:off x="2749286" y="3729566"/>
            <a:ext cx="604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latin typeface="Comic Sans MS" pitchFamily="66" charset="0"/>
              </a:rPr>
              <a:t>MS</a:t>
            </a:r>
          </a:p>
        </p:txBody>
      </p:sp>
      <p:sp>
        <p:nvSpPr>
          <p:cNvPr id="3196" name="Rectangle 124"/>
          <p:cNvSpPr>
            <a:spLocks noChangeArrowheads="1"/>
          </p:cNvSpPr>
          <p:nvPr/>
        </p:nvSpPr>
        <p:spPr bwMode="auto">
          <a:xfrm>
            <a:off x="2528623" y="3785129"/>
            <a:ext cx="195263" cy="209550"/>
          </a:xfrm>
          <a:prstGeom prst="rect">
            <a:avLst/>
          </a:prstGeom>
          <a:solidFill>
            <a:srgbClr val="A4FA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97" name="Text Box 125"/>
          <p:cNvSpPr txBox="1">
            <a:spLocks noChangeArrowheads="1"/>
          </p:cNvSpPr>
          <p:nvPr/>
        </p:nvSpPr>
        <p:spPr bwMode="auto">
          <a:xfrm>
            <a:off x="2401358" y="4131732"/>
            <a:ext cx="5876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 smtClean="0">
                <a:latin typeface="Comic Sans MS" pitchFamily="66" charset="0"/>
              </a:rPr>
              <a:t>BPT</a:t>
            </a:r>
            <a:endParaRPr lang="en-US" altLang="en-US" sz="1400" dirty="0">
              <a:latin typeface="Comic Sans MS" pitchFamily="66" charset="0"/>
            </a:endParaRPr>
          </a:p>
        </p:txBody>
      </p:sp>
      <p:grpSp>
        <p:nvGrpSpPr>
          <p:cNvPr id="3198" name="Group 126"/>
          <p:cNvGrpSpPr>
            <a:grpSpLocks/>
          </p:cNvGrpSpPr>
          <p:nvPr/>
        </p:nvGrpSpPr>
        <p:grpSpPr bwMode="auto">
          <a:xfrm>
            <a:off x="2198423" y="3737504"/>
            <a:ext cx="247650" cy="266700"/>
            <a:chOff x="4998" y="1973"/>
            <a:chExt cx="156" cy="168"/>
          </a:xfrm>
        </p:grpSpPr>
        <p:sp>
          <p:nvSpPr>
            <p:cNvPr id="3199" name="Line 127"/>
            <p:cNvSpPr>
              <a:spLocks noChangeShapeType="1"/>
            </p:cNvSpPr>
            <p:nvPr/>
          </p:nvSpPr>
          <p:spPr bwMode="auto">
            <a:xfrm>
              <a:off x="4998" y="1973"/>
              <a:ext cx="154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00" name="Line 128"/>
            <p:cNvSpPr>
              <a:spLocks noChangeShapeType="1"/>
            </p:cNvSpPr>
            <p:nvPr/>
          </p:nvSpPr>
          <p:spPr bwMode="auto">
            <a:xfrm>
              <a:off x="5000" y="2141"/>
              <a:ext cx="154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01" name="AutoShape 129"/>
          <p:cNvSpPr>
            <a:spLocks noChangeArrowheads="1"/>
          </p:cNvSpPr>
          <p:nvPr/>
        </p:nvSpPr>
        <p:spPr bwMode="auto">
          <a:xfrm>
            <a:off x="1069711" y="3683529"/>
            <a:ext cx="142875" cy="334962"/>
          </a:xfrm>
          <a:prstGeom prst="flowChartCollat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02" name="Rectangle 130"/>
          <p:cNvSpPr>
            <a:spLocks noChangeArrowheads="1"/>
          </p:cNvSpPr>
          <p:nvPr/>
        </p:nvSpPr>
        <p:spPr bwMode="auto">
          <a:xfrm>
            <a:off x="1468173" y="3670829"/>
            <a:ext cx="423863" cy="382587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03" name="Line 131"/>
          <p:cNvSpPr>
            <a:spLocks noChangeShapeType="1"/>
          </p:cNvSpPr>
          <p:nvPr/>
        </p:nvSpPr>
        <p:spPr bwMode="auto">
          <a:xfrm>
            <a:off x="1677723" y="2992966"/>
            <a:ext cx="0" cy="5540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04" name="Text Box 132"/>
          <p:cNvSpPr txBox="1">
            <a:spLocks noChangeArrowheads="1"/>
          </p:cNvSpPr>
          <p:nvPr/>
        </p:nvSpPr>
        <p:spPr bwMode="auto">
          <a:xfrm>
            <a:off x="1277673" y="2488140"/>
            <a:ext cx="1236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>
                <a:latin typeface="Comic Sans MS" pitchFamily="66" charset="0"/>
              </a:rPr>
              <a:t>Laser +Diagnostics</a:t>
            </a:r>
          </a:p>
        </p:txBody>
      </p:sp>
      <p:sp>
        <p:nvSpPr>
          <p:cNvPr id="3206" name="Oval 134"/>
          <p:cNvSpPr>
            <a:spLocks noChangeArrowheads="1"/>
          </p:cNvSpPr>
          <p:nvPr/>
        </p:nvSpPr>
        <p:spPr bwMode="auto">
          <a:xfrm>
            <a:off x="749036" y="3370791"/>
            <a:ext cx="146050" cy="898525"/>
          </a:xfrm>
          <a:prstGeom prst="ellipse">
            <a:avLst/>
          </a:prstGeom>
          <a:solidFill>
            <a:srgbClr val="E5B9D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10" name="Oval 138"/>
          <p:cNvSpPr>
            <a:spLocks noChangeArrowheads="1"/>
          </p:cNvSpPr>
          <p:nvPr/>
        </p:nvSpPr>
        <p:spPr bwMode="auto">
          <a:xfrm>
            <a:off x="395023" y="3369204"/>
            <a:ext cx="146050" cy="898525"/>
          </a:xfrm>
          <a:prstGeom prst="ellipse">
            <a:avLst/>
          </a:prstGeom>
          <a:solidFill>
            <a:srgbClr val="E5B9D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12" name="Text Box 140"/>
          <p:cNvSpPr txBox="1">
            <a:spLocks noChangeArrowheads="1"/>
          </p:cNvSpPr>
          <p:nvPr/>
        </p:nvSpPr>
        <p:spPr bwMode="auto">
          <a:xfrm>
            <a:off x="218811" y="4456641"/>
            <a:ext cx="960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>
                <a:latin typeface="Comic Sans MS" pitchFamily="66" charset="0"/>
              </a:rPr>
              <a:t>RF GUN</a:t>
            </a:r>
          </a:p>
        </p:txBody>
      </p:sp>
      <p:sp>
        <p:nvSpPr>
          <p:cNvPr id="3214" name="Line 142"/>
          <p:cNvSpPr>
            <a:spLocks noChangeShapeType="1"/>
          </p:cNvSpPr>
          <p:nvPr/>
        </p:nvSpPr>
        <p:spPr bwMode="auto">
          <a:xfrm>
            <a:off x="300831" y="5805265"/>
            <a:ext cx="768492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15" name="Text Box 143"/>
          <p:cNvSpPr txBox="1">
            <a:spLocks noChangeArrowheads="1"/>
          </p:cNvSpPr>
          <p:nvPr/>
        </p:nvSpPr>
        <p:spPr bwMode="auto">
          <a:xfrm>
            <a:off x="2595298" y="3385079"/>
            <a:ext cx="1087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latin typeface="Comic Sans MS" pitchFamily="66" charset="0"/>
              </a:rPr>
              <a:t> Emittance</a:t>
            </a:r>
          </a:p>
        </p:txBody>
      </p:sp>
      <p:sp>
        <p:nvSpPr>
          <p:cNvPr id="3216" name="Rectangle 144"/>
          <p:cNvSpPr>
            <a:spLocks noChangeArrowheads="1"/>
          </p:cNvSpPr>
          <p:nvPr/>
        </p:nvSpPr>
        <p:spPr bwMode="auto">
          <a:xfrm>
            <a:off x="607748" y="2521479"/>
            <a:ext cx="88900" cy="10445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18" name="Text Box 146"/>
          <p:cNvSpPr txBox="1">
            <a:spLocks noChangeArrowheads="1"/>
          </p:cNvSpPr>
          <p:nvPr/>
        </p:nvSpPr>
        <p:spPr bwMode="auto">
          <a:xfrm>
            <a:off x="1058864" y="1780901"/>
            <a:ext cx="1914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>
                <a:latin typeface="Comic Sans MS" pitchFamily="66" charset="0"/>
              </a:rPr>
              <a:t>Incident, Reflected </a:t>
            </a:r>
            <a:r>
              <a:rPr lang="en-US" altLang="en-US" sz="1400" dirty="0" smtClean="0">
                <a:latin typeface="Comic Sans MS" pitchFamily="66" charset="0"/>
              </a:rPr>
              <a:t>Power and phase</a:t>
            </a:r>
            <a:endParaRPr lang="en-US" altLang="en-US" sz="1400" dirty="0">
              <a:latin typeface="Comic Sans MS" pitchFamily="66" charset="0"/>
            </a:endParaRPr>
          </a:p>
        </p:txBody>
      </p:sp>
      <p:sp>
        <p:nvSpPr>
          <p:cNvPr id="3220" name="Text Box 148"/>
          <p:cNvSpPr txBox="1">
            <a:spLocks noChangeArrowheads="1"/>
          </p:cNvSpPr>
          <p:nvPr/>
        </p:nvSpPr>
        <p:spPr bwMode="auto">
          <a:xfrm>
            <a:off x="7639446" y="2290869"/>
            <a:ext cx="1506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>
                <a:latin typeface="Comic Sans MS" pitchFamily="66" charset="0"/>
              </a:rPr>
              <a:t>Spectrometer</a:t>
            </a:r>
          </a:p>
        </p:txBody>
      </p:sp>
      <p:sp>
        <p:nvSpPr>
          <p:cNvPr id="3222" name="Text Box 150"/>
          <p:cNvSpPr txBox="1">
            <a:spLocks noChangeArrowheads="1"/>
          </p:cNvSpPr>
          <p:nvPr/>
        </p:nvSpPr>
        <p:spPr bwMode="auto">
          <a:xfrm>
            <a:off x="1649148" y="4564591"/>
            <a:ext cx="1060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latin typeface="Comic Sans MS" pitchFamily="66" charset="0"/>
              </a:rPr>
              <a:t>Corrector</a:t>
            </a:r>
          </a:p>
        </p:txBody>
      </p:sp>
      <p:sp>
        <p:nvSpPr>
          <p:cNvPr id="3223" name="Line 151"/>
          <p:cNvSpPr>
            <a:spLocks noChangeShapeType="1"/>
          </p:cNvSpPr>
          <p:nvPr/>
        </p:nvSpPr>
        <p:spPr bwMode="auto">
          <a:xfrm flipV="1">
            <a:off x="2217473" y="4107391"/>
            <a:ext cx="5397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24" name="Text Box 152"/>
          <p:cNvSpPr txBox="1">
            <a:spLocks noChangeArrowheads="1"/>
          </p:cNvSpPr>
          <p:nvPr/>
        </p:nvSpPr>
        <p:spPr bwMode="auto">
          <a:xfrm>
            <a:off x="8095091" y="2870726"/>
            <a:ext cx="706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>
                <a:latin typeface="Comic Sans MS" pitchFamily="66" charset="0"/>
              </a:rPr>
              <a:t>MTV</a:t>
            </a:r>
          </a:p>
        </p:txBody>
      </p:sp>
      <p:grpSp>
        <p:nvGrpSpPr>
          <p:cNvPr id="3233" name="Group 161"/>
          <p:cNvGrpSpPr>
            <a:grpSpLocks/>
          </p:cNvGrpSpPr>
          <p:nvPr/>
        </p:nvGrpSpPr>
        <p:grpSpPr bwMode="auto">
          <a:xfrm>
            <a:off x="3122348" y="3985154"/>
            <a:ext cx="509588" cy="365125"/>
            <a:chOff x="3675" y="2610"/>
            <a:chExt cx="321" cy="230"/>
          </a:xfrm>
        </p:grpSpPr>
        <p:sp>
          <p:nvSpPr>
            <p:cNvPr id="3234" name="Rectangle 162"/>
            <p:cNvSpPr>
              <a:spLocks noChangeArrowheads="1"/>
            </p:cNvSpPr>
            <p:nvPr/>
          </p:nvSpPr>
          <p:spPr bwMode="auto">
            <a:xfrm>
              <a:off x="3675" y="2698"/>
              <a:ext cx="321" cy="1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35" name="Line 163"/>
            <p:cNvSpPr>
              <a:spLocks noChangeShapeType="1"/>
            </p:cNvSpPr>
            <p:nvPr/>
          </p:nvSpPr>
          <p:spPr bwMode="auto">
            <a:xfrm flipV="1">
              <a:off x="3838" y="2610"/>
              <a:ext cx="0" cy="8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236" name="Group 164"/>
          <p:cNvGrpSpPr>
            <a:grpSpLocks/>
          </p:cNvGrpSpPr>
          <p:nvPr/>
        </p:nvGrpSpPr>
        <p:grpSpPr bwMode="auto">
          <a:xfrm>
            <a:off x="1422136" y="4056061"/>
            <a:ext cx="509587" cy="365125"/>
            <a:chOff x="3675" y="2610"/>
            <a:chExt cx="321" cy="230"/>
          </a:xfrm>
        </p:grpSpPr>
        <p:sp>
          <p:nvSpPr>
            <p:cNvPr id="3237" name="Rectangle 165"/>
            <p:cNvSpPr>
              <a:spLocks noChangeArrowheads="1"/>
            </p:cNvSpPr>
            <p:nvPr/>
          </p:nvSpPr>
          <p:spPr bwMode="auto">
            <a:xfrm>
              <a:off x="3675" y="2698"/>
              <a:ext cx="321" cy="1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38" name="Line 166"/>
            <p:cNvSpPr>
              <a:spLocks noChangeShapeType="1"/>
            </p:cNvSpPr>
            <p:nvPr/>
          </p:nvSpPr>
          <p:spPr bwMode="auto">
            <a:xfrm flipV="1">
              <a:off x="3838" y="2610"/>
              <a:ext cx="0" cy="8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39" name="Text Box 167"/>
          <p:cNvSpPr txBox="1">
            <a:spLocks noChangeArrowheads="1"/>
          </p:cNvSpPr>
          <p:nvPr/>
        </p:nvSpPr>
        <p:spPr bwMode="auto">
          <a:xfrm>
            <a:off x="3098536" y="4420129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latin typeface="Comic Sans MS" pitchFamily="66" charset="0"/>
              </a:rPr>
              <a:t>VPI</a:t>
            </a:r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auto">
          <a:xfrm>
            <a:off x="1926961" y="3731154"/>
            <a:ext cx="195262" cy="288925"/>
          </a:xfrm>
          <a:prstGeom prst="rect">
            <a:avLst/>
          </a:prstGeom>
          <a:solidFill>
            <a:srgbClr val="A4FA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43" name="Text Box 171"/>
          <p:cNvSpPr txBox="1">
            <a:spLocks noChangeArrowheads="1"/>
          </p:cNvSpPr>
          <p:nvPr/>
        </p:nvSpPr>
        <p:spPr bwMode="auto">
          <a:xfrm>
            <a:off x="1799961" y="3366029"/>
            <a:ext cx="750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 smtClean="0">
                <a:latin typeface="Comic Sans MS" pitchFamily="66" charset="0"/>
              </a:rPr>
              <a:t>FCT</a:t>
            </a:r>
            <a:endParaRPr lang="en-US" altLang="en-US" sz="1400" dirty="0">
              <a:latin typeface="Comic Sans MS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469606" y="3634976"/>
            <a:ext cx="1296144" cy="4643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 Box 140"/>
          <p:cNvSpPr txBox="1">
            <a:spLocks noChangeArrowheads="1"/>
          </p:cNvSpPr>
          <p:nvPr/>
        </p:nvSpPr>
        <p:spPr bwMode="auto">
          <a:xfrm>
            <a:off x="4533900" y="4626257"/>
            <a:ext cx="12773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 smtClean="0">
                <a:latin typeface="Comic Sans MS" pitchFamily="66" charset="0"/>
              </a:rPr>
              <a:t>Accelerator</a:t>
            </a:r>
            <a:endParaRPr lang="en-US" altLang="en-US" sz="14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9806" y="3634049"/>
            <a:ext cx="72008" cy="438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6448616" y="3648802"/>
            <a:ext cx="72008" cy="438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6629846" y="3643904"/>
            <a:ext cx="72008" cy="438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118"/>
          <p:cNvGrpSpPr>
            <a:grpSpLocks/>
          </p:cNvGrpSpPr>
          <p:nvPr/>
        </p:nvGrpSpPr>
        <p:grpSpPr bwMode="auto">
          <a:xfrm>
            <a:off x="6913926" y="3784598"/>
            <a:ext cx="228600" cy="228600"/>
            <a:chOff x="1008" y="3216"/>
            <a:chExt cx="144" cy="144"/>
          </a:xfrm>
        </p:grpSpPr>
        <p:sp>
          <p:nvSpPr>
            <p:cNvPr id="74" name="Oval 119"/>
            <p:cNvSpPr>
              <a:spLocks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" name="Line 120"/>
            <p:cNvSpPr>
              <a:spLocks noChangeShapeType="1"/>
            </p:cNvSpPr>
            <p:nvPr/>
          </p:nvSpPr>
          <p:spPr bwMode="auto">
            <a:xfrm>
              <a:off x="1079" y="324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121"/>
            <p:cNvSpPr>
              <a:spLocks noChangeShapeType="1"/>
            </p:cNvSpPr>
            <p:nvPr/>
          </p:nvSpPr>
          <p:spPr bwMode="auto">
            <a:xfrm>
              <a:off x="1026" y="3294"/>
              <a:ext cx="1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7" name="Group 161"/>
          <p:cNvGrpSpPr>
            <a:grpSpLocks/>
          </p:cNvGrpSpPr>
          <p:nvPr/>
        </p:nvGrpSpPr>
        <p:grpSpPr bwMode="auto">
          <a:xfrm>
            <a:off x="6772638" y="4011611"/>
            <a:ext cx="509588" cy="365125"/>
            <a:chOff x="3675" y="2610"/>
            <a:chExt cx="321" cy="230"/>
          </a:xfrm>
        </p:grpSpPr>
        <p:sp>
          <p:nvSpPr>
            <p:cNvPr id="78" name="Rectangle 162"/>
            <p:cNvSpPr>
              <a:spLocks noChangeArrowheads="1"/>
            </p:cNvSpPr>
            <p:nvPr/>
          </p:nvSpPr>
          <p:spPr bwMode="auto">
            <a:xfrm>
              <a:off x="3675" y="2698"/>
              <a:ext cx="321" cy="1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" name="Line 163"/>
            <p:cNvSpPr>
              <a:spLocks noChangeShapeType="1"/>
            </p:cNvSpPr>
            <p:nvPr/>
          </p:nvSpPr>
          <p:spPr bwMode="auto">
            <a:xfrm flipV="1">
              <a:off x="3838" y="2610"/>
              <a:ext cx="0" cy="8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0" name="Text Box 167"/>
          <p:cNvSpPr txBox="1">
            <a:spLocks noChangeArrowheads="1"/>
          </p:cNvSpPr>
          <p:nvPr/>
        </p:nvSpPr>
        <p:spPr bwMode="auto">
          <a:xfrm>
            <a:off x="6701854" y="4464675"/>
            <a:ext cx="1105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 smtClean="0">
                <a:latin typeface="Comic Sans MS" pitchFamily="66" charset="0"/>
              </a:rPr>
              <a:t>MTV,</a:t>
            </a:r>
          </a:p>
          <a:p>
            <a:pPr>
              <a:spcBef>
                <a:spcPct val="50000"/>
              </a:spcBef>
            </a:pPr>
            <a:r>
              <a:rPr lang="en-US" altLang="en-US" sz="1400" dirty="0" err="1" smtClean="0">
                <a:latin typeface="Comic Sans MS" pitchFamily="66" charset="0"/>
              </a:rPr>
              <a:t>Emittance</a:t>
            </a:r>
            <a:endParaRPr lang="en-US" altLang="en-US" sz="1400" dirty="0">
              <a:latin typeface="Comic Sans MS" pitchFamily="66" charset="0"/>
            </a:endParaRPr>
          </a:p>
        </p:txBody>
      </p:sp>
      <p:sp>
        <p:nvSpPr>
          <p:cNvPr id="81" name="Text Box 140"/>
          <p:cNvSpPr txBox="1">
            <a:spLocks noChangeArrowheads="1"/>
          </p:cNvSpPr>
          <p:nvPr/>
        </p:nvSpPr>
        <p:spPr bwMode="auto">
          <a:xfrm>
            <a:off x="6049102" y="3059110"/>
            <a:ext cx="960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 smtClean="0">
                <a:latin typeface="Comic Sans MS" pitchFamily="66" charset="0"/>
              </a:rPr>
              <a:t>Matching triplet</a:t>
            </a:r>
            <a:endParaRPr lang="en-US" altLang="en-US" sz="1400" dirty="0">
              <a:latin typeface="Comic Sans MS" pitchFamily="66" charset="0"/>
            </a:endParaRPr>
          </a:p>
        </p:txBody>
      </p:sp>
      <p:sp>
        <p:nvSpPr>
          <p:cNvPr id="82" name="Rectangle 124"/>
          <p:cNvSpPr>
            <a:spLocks noChangeArrowheads="1"/>
          </p:cNvSpPr>
          <p:nvPr/>
        </p:nvSpPr>
        <p:spPr bwMode="auto">
          <a:xfrm>
            <a:off x="5987775" y="3799679"/>
            <a:ext cx="195263" cy="166687"/>
          </a:xfrm>
          <a:prstGeom prst="rect">
            <a:avLst/>
          </a:prstGeom>
          <a:solidFill>
            <a:srgbClr val="A4FA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" name="Text Box 125"/>
          <p:cNvSpPr txBox="1">
            <a:spLocks noChangeArrowheads="1"/>
          </p:cNvSpPr>
          <p:nvPr/>
        </p:nvSpPr>
        <p:spPr bwMode="auto">
          <a:xfrm>
            <a:off x="5827464" y="4116386"/>
            <a:ext cx="51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 smtClean="0">
                <a:latin typeface="Comic Sans MS" pitchFamily="66" charset="0"/>
              </a:rPr>
              <a:t>BPT</a:t>
            </a:r>
            <a:endParaRPr lang="en-US" altLang="en-US" sz="1400" dirty="0">
              <a:latin typeface="Comic Sans MS" pitchFamily="66" charset="0"/>
            </a:endParaRPr>
          </a:p>
        </p:txBody>
      </p:sp>
      <p:grpSp>
        <p:nvGrpSpPr>
          <p:cNvPr id="84" name="Group 126"/>
          <p:cNvGrpSpPr>
            <a:grpSpLocks/>
          </p:cNvGrpSpPr>
          <p:nvPr/>
        </p:nvGrpSpPr>
        <p:grpSpPr bwMode="auto">
          <a:xfrm>
            <a:off x="5837757" y="3749673"/>
            <a:ext cx="247650" cy="266700"/>
            <a:chOff x="4998" y="1973"/>
            <a:chExt cx="156" cy="168"/>
          </a:xfrm>
        </p:grpSpPr>
        <p:sp>
          <p:nvSpPr>
            <p:cNvPr id="85" name="Line 127"/>
            <p:cNvSpPr>
              <a:spLocks noChangeShapeType="1"/>
            </p:cNvSpPr>
            <p:nvPr/>
          </p:nvSpPr>
          <p:spPr bwMode="auto">
            <a:xfrm>
              <a:off x="4998" y="1973"/>
              <a:ext cx="154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128"/>
            <p:cNvSpPr>
              <a:spLocks noChangeShapeType="1"/>
            </p:cNvSpPr>
            <p:nvPr/>
          </p:nvSpPr>
          <p:spPr bwMode="auto">
            <a:xfrm>
              <a:off x="5000" y="2141"/>
              <a:ext cx="154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6" name="Group 126"/>
          <p:cNvGrpSpPr>
            <a:grpSpLocks/>
          </p:cNvGrpSpPr>
          <p:nvPr/>
        </p:nvGrpSpPr>
        <p:grpSpPr bwMode="auto">
          <a:xfrm>
            <a:off x="7177579" y="3741636"/>
            <a:ext cx="247650" cy="266700"/>
            <a:chOff x="4998" y="1973"/>
            <a:chExt cx="156" cy="168"/>
          </a:xfrm>
        </p:grpSpPr>
        <p:sp>
          <p:nvSpPr>
            <p:cNvPr id="97" name="Line 127"/>
            <p:cNvSpPr>
              <a:spLocks noChangeShapeType="1"/>
            </p:cNvSpPr>
            <p:nvPr/>
          </p:nvSpPr>
          <p:spPr bwMode="auto">
            <a:xfrm>
              <a:off x="4998" y="1973"/>
              <a:ext cx="154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Line 128"/>
            <p:cNvSpPr>
              <a:spLocks noChangeShapeType="1"/>
            </p:cNvSpPr>
            <p:nvPr/>
          </p:nvSpPr>
          <p:spPr bwMode="auto">
            <a:xfrm>
              <a:off x="5000" y="2141"/>
              <a:ext cx="154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" name="Text Box 146"/>
          <p:cNvSpPr txBox="1">
            <a:spLocks noChangeArrowheads="1"/>
          </p:cNvSpPr>
          <p:nvPr/>
        </p:nvSpPr>
        <p:spPr bwMode="auto">
          <a:xfrm>
            <a:off x="4751325" y="2500432"/>
            <a:ext cx="1914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>
                <a:latin typeface="Comic Sans MS" pitchFamily="66" charset="0"/>
              </a:rPr>
              <a:t>Incident, </a:t>
            </a:r>
            <a:r>
              <a:rPr lang="en-US" altLang="en-US" sz="1400" dirty="0" smtClean="0">
                <a:latin typeface="Comic Sans MS" pitchFamily="66" charset="0"/>
              </a:rPr>
              <a:t>Reflected, transmitted </a:t>
            </a:r>
            <a:r>
              <a:rPr lang="en-US" altLang="en-US" sz="1400" dirty="0">
                <a:latin typeface="Comic Sans MS" pitchFamily="66" charset="0"/>
              </a:rPr>
              <a:t>Power</a:t>
            </a:r>
          </a:p>
        </p:txBody>
      </p:sp>
      <p:grpSp>
        <p:nvGrpSpPr>
          <p:cNvPr id="103" name="Group 161"/>
          <p:cNvGrpSpPr>
            <a:grpSpLocks/>
          </p:cNvGrpSpPr>
          <p:nvPr/>
        </p:nvGrpSpPr>
        <p:grpSpPr bwMode="auto">
          <a:xfrm>
            <a:off x="4862884" y="4079081"/>
            <a:ext cx="509588" cy="365125"/>
            <a:chOff x="3675" y="2610"/>
            <a:chExt cx="321" cy="230"/>
          </a:xfrm>
        </p:grpSpPr>
        <p:sp>
          <p:nvSpPr>
            <p:cNvPr id="104" name="Rectangle 162"/>
            <p:cNvSpPr>
              <a:spLocks noChangeArrowheads="1"/>
            </p:cNvSpPr>
            <p:nvPr/>
          </p:nvSpPr>
          <p:spPr bwMode="auto">
            <a:xfrm>
              <a:off x="3675" y="2698"/>
              <a:ext cx="321" cy="1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" name="Line 163"/>
            <p:cNvSpPr>
              <a:spLocks noChangeShapeType="1"/>
            </p:cNvSpPr>
            <p:nvPr/>
          </p:nvSpPr>
          <p:spPr bwMode="auto">
            <a:xfrm flipV="1">
              <a:off x="3838" y="2610"/>
              <a:ext cx="0" cy="8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6" name="Rectangle 124"/>
          <p:cNvSpPr>
            <a:spLocks noChangeArrowheads="1"/>
          </p:cNvSpPr>
          <p:nvPr/>
        </p:nvSpPr>
        <p:spPr bwMode="auto">
          <a:xfrm>
            <a:off x="7226791" y="3790947"/>
            <a:ext cx="195263" cy="166687"/>
          </a:xfrm>
          <a:prstGeom prst="rect">
            <a:avLst/>
          </a:prstGeom>
          <a:solidFill>
            <a:srgbClr val="A4FA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7" name="AutoShape 129"/>
          <p:cNvSpPr>
            <a:spLocks noChangeArrowheads="1"/>
          </p:cNvSpPr>
          <p:nvPr/>
        </p:nvSpPr>
        <p:spPr bwMode="auto">
          <a:xfrm>
            <a:off x="8127685" y="3548060"/>
            <a:ext cx="106872" cy="334962"/>
          </a:xfrm>
          <a:prstGeom prst="flowChartCollat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9" name="Rectangle 144"/>
          <p:cNvSpPr>
            <a:spLocks noChangeArrowheads="1"/>
          </p:cNvSpPr>
          <p:nvPr/>
        </p:nvSpPr>
        <p:spPr bwMode="auto">
          <a:xfrm>
            <a:off x="5623768" y="3098564"/>
            <a:ext cx="63235" cy="533764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" name="Rectangle 144"/>
          <p:cNvSpPr>
            <a:spLocks noChangeArrowheads="1"/>
          </p:cNvSpPr>
          <p:nvPr/>
        </p:nvSpPr>
        <p:spPr bwMode="auto">
          <a:xfrm>
            <a:off x="607749" y="2488140"/>
            <a:ext cx="3989386" cy="7778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1" name="Rectangle 144"/>
          <p:cNvSpPr>
            <a:spLocks noChangeArrowheads="1"/>
          </p:cNvSpPr>
          <p:nvPr/>
        </p:nvSpPr>
        <p:spPr bwMode="auto">
          <a:xfrm>
            <a:off x="607750" y="1780900"/>
            <a:ext cx="91280" cy="719531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Isosceles Triangle 3"/>
          <p:cNvSpPr/>
          <p:nvPr/>
        </p:nvSpPr>
        <p:spPr>
          <a:xfrm rot="10800000">
            <a:off x="195396" y="1231268"/>
            <a:ext cx="915988" cy="64807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 Box 140"/>
          <p:cNvSpPr txBox="1">
            <a:spLocks noChangeArrowheads="1"/>
          </p:cNvSpPr>
          <p:nvPr/>
        </p:nvSpPr>
        <p:spPr bwMode="auto">
          <a:xfrm>
            <a:off x="1029836" y="1253668"/>
            <a:ext cx="960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 smtClean="0">
                <a:latin typeface="Comic Sans MS" pitchFamily="66" charset="0"/>
              </a:rPr>
              <a:t>Klystron</a:t>
            </a:r>
            <a:endParaRPr lang="en-US" altLang="en-US" sz="1400" dirty="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973389" y="2140665"/>
            <a:ext cx="543717" cy="730061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263636" y="1780901"/>
            <a:ext cx="56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A,</a:t>
            </a:r>
            <a:r>
              <a:rPr lang="en-US" dirty="0" err="1">
                <a:latin typeface="Symbol" panose="05050102010706020507" pitchFamily="18" charset="2"/>
              </a:rPr>
              <a:t>f</a:t>
            </a:r>
            <a:endParaRPr lang="en-GB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291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404664"/>
            <a:ext cx="6324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</a:rPr>
              <a:t>Electron source layout</a:t>
            </a:r>
            <a:endParaRPr lang="en-US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543800" cy="426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476250"/>
            <a:ext cx="6324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</a:rPr>
              <a:t>Load lock cathode system</a:t>
            </a:r>
            <a:endParaRPr lang="en-US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408712" cy="3901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220" y="5330309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Decided to use the load lock cathode system to allow for different type of cathodes: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Baseline: copper cathode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Qe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~10</a:t>
            </a:r>
            <a:r>
              <a:rPr lang="en-GB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-4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Option: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CsTe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Qe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~ 10</a:t>
            </a:r>
            <a:r>
              <a:rPr lang="en-GB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-2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 Flexibility in future beam parameters</a:t>
            </a:r>
            <a:endParaRPr lang="en-GB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3337" y="4123662"/>
            <a:ext cx="2210526" cy="260111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1" y="3548693"/>
            <a:ext cx="2264937" cy="168700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644590" y="2796935"/>
            <a:ext cx="1051652" cy="9200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939078" y="3227529"/>
            <a:ext cx="699755" cy="10284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411888"/>
            <a:ext cx="9144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5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Laser requirements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033992" y="1788683"/>
            <a:ext cx="5130679" cy="1654313"/>
            <a:chOff x="531445" y="3429000"/>
            <a:chExt cx="6840905" cy="2205751"/>
          </a:xfrm>
        </p:grpSpPr>
        <p:sp>
          <p:nvSpPr>
            <p:cNvPr id="18" name="Freeform 17"/>
            <p:cNvSpPr/>
            <p:nvPr/>
          </p:nvSpPr>
          <p:spPr>
            <a:xfrm>
              <a:off x="1466849" y="4414035"/>
              <a:ext cx="5439457" cy="873972"/>
            </a:xfrm>
            <a:custGeom>
              <a:avLst/>
              <a:gdLst>
                <a:gd name="connsiteX0" fmla="*/ 0 w 6686550"/>
                <a:gd name="connsiteY0" fmla="*/ 0 h 1143000"/>
                <a:gd name="connsiteX1" fmla="*/ 57150 w 6686550"/>
                <a:gd name="connsiteY1" fmla="*/ 1143000 h 1143000"/>
                <a:gd name="connsiteX2" fmla="*/ 6467475 w 6686550"/>
                <a:gd name="connsiteY2" fmla="*/ 1076325 h 1143000"/>
                <a:gd name="connsiteX3" fmla="*/ 6686550 w 6686550"/>
                <a:gd name="connsiteY3" fmla="*/ 885825 h 1143000"/>
                <a:gd name="connsiteX0" fmla="*/ 0 w 6686550"/>
                <a:gd name="connsiteY0" fmla="*/ 0 h 1143000"/>
                <a:gd name="connsiteX1" fmla="*/ 57150 w 6686550"/>
                <a:gd name="connsiteY1" fmla="*/ 1143000 h 1143000"/>
                <a:gd name="connsiteX2" fmla="*/ 6686550 w 6686550"/>
                <a:gd name="connsiteY2" fmla="*/ 885825 h 1143000"/>
                <a:gd name="connsiteX0" fmla="*/ 0 w 6705600"/>
                <a:gd name="connsiteY0" fmla="*/ 0 h 1143000"/>
                <a:gd name="connsiteX1" fmla="*/ 57150 w 6705600"/>
                <a:gd name="connsiteY1" fmla="*/ 1143000 h 1143000"/>
                <a:gd name="connsiteX2" fmla="*/ 6705600 w 6705600"/>
                <a:gd name="connsiteY2" fmla="*/ 1095375 h 1143000"/>
                <a:gd name="connsiteX0" fmla="*/ 0 w 6696075"/>
                <a:gd name="connsiteY0" fmla="*/ 0 h 1143000"/>
                <a:gd name="connsiteX1" fmla="*/ 57150 w 6696075"/>
                <a:gd name="connsiteY1" fmla="*/ 1143000 h 1143000"/>
                <a:gd name="connsiteX2" fmla="*/ 6696075 w 6696075"/>
                <a:gd name="connsiteY2" fmla="*/ 1123950 h 1143000"/>
                <a:gd name="connsiteX0" fmla="*/ 19050 w 6715125"/>
                <a:gd name="connsiteY0" fmla="*/ 0 h 1123950"/>
                <a:gd name="connsiteX1" fmla="*/ 0 w 6715125"/>
                <a:gd name="connsiteY1" fmla="*/ 1114425 h 1123950"/>
                <a:gd name="connsiteX2" fmla="*/ 6715125 w 6715125"/>
                <a:gd name="connsiteY2" fmla="*/ 1123950 h 1123950"/>
                <a:gd name="connsiteX0" fmla="*/ 9525 w 6715125"/>
                <a:gd name="connsiteY0" fmla="*/ 0 h 1114425"/>
                <a:gd name="connsiteX1" fmla="*/ 0 w 6715125"/>
                <a:gd name="connsiteY1" fmla="*/ 1104900 h 1114425"/>
                <a:gd name="connsiteX2" fmla="*/ 6715125 w 6715125"/>
                <a:gd name="connsiteY2" fmla="*/ 1114425 h 1114425"/>
                <a:gd name="connsiteX0" fmla="*/ 47625 w 6715125"/>
                <a:gd name="connsiteY0" fmla="*/ 0 h 2809875"/>
                <a:gd name="connsiteX1" fmla="*/ 0 w 6715125"/>
                <a:gd name="connsiteY1" fmla="*/ 2800350 h 2809875"/>
                <a:gd name="connsiteX2" fmla="*/ 6715125 w 6715125"/>
                <a:gd name="connsiteY2" fmla="*/ 2809875 h 2809875"/>
                <a:gd name="connsiteX0" fmla="*/ 28575 w 6715125"/>
                <a:gd name="connsiteY0" fmla="*/ 0 h 2809875"/>
                <a:gd name="connsiteX1" fmla="*/ 0 w 6715125"/>
                <a:gd name="connsiteY1" fmla="*/ 2800350 h 2809875"/>
                <a:gd name="connsiteX2" fmla="*/ 6715125 w 6715125"/>
                <a:gd name="connsiteY2" fmla="*/ 2809875 h 2809875"/>
                <a:gd name="connsiteX0" fmla="*/ 0 w 6715125"/>
                <a:gd name="connsiteY0" fmla="*/ 0 h 2809875"/>
                <a:gd name="connsiteX1" fmla="*/ 0 w 6715125"/>
                <a:gd name="connsiteY1" fmla="*/ 2800350 h 2809875"/>
                <a:gd name="connsiteX2" fmla="*/ 6715125 w 6715125"/>
                <a:gd name="connsiteY2" fmla="*/ 2809875 h 280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5125" h="2809875">
                  <a:moveTo>
                    <a:pt x="0" y="0"/>
                  </a:moveTo>
                  <a:lnTo>
                    <a:pt x="0" y="2800350"/>
                  </a:lnTo>
                  <a:lnTo>
                    <a:pt x="6715125" y="2809875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headEnd type="none"/>
              <a:tailEnd type="stealth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200150" y="4414033"/>
              <a:ext cx="6172200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 rot="2233336">
              <a:off x="1382100" y="4378034"/>
              <a:ext cx="360000" cy="72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02230" y="4217444"/>
              <a:ext cx="1938992" cy="40010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350" dirty="0"/>
                <a:t>650 </a:t>
              </a:r>
              <a:r>
                <a:rPr lang="en-US" sz="1350" dirty="0" err="1"/>
                <a:t>mJ</a:t>
              </a:r>
              <a:r>
                <a:rPr lang="en-US" sz="1350" dirty="0"/>
                <a:t> amplifier</a:t>
              </a:r>
              <a:endParaRPr lang="en-GB" sz="135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4101598" y="4213980"/>
              <a:ext cx="759184" cy="40010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350" dirty="0" err="1"/>
                <a:t>atten</a:t>
              </a:r>
              <a:endParaRPr lang="en-GB" sz="135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24411" y="4075479"/>
              <a:ext cx="1440000" cy="6771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50" dirty="0"/>
                <a:t>Vacuum compressor</a:t>
              </a:r>
              <a:endParaRPr lang="en-GB" sz="1350" dirty="0"/>
            </a:p>
          </p:txBody>
        </p:sp>
        <p:sp>
          <p:nvSpPr>
            <p:cNvPr id="24" name="Pie 23"/>
            <p:cNvSpPr/>
            <p:nvPr/>
          </p:nvSpPr>
          <p:spPr>
            <a:xfrm rot="18942961">
              <a:off x="1812785" y="4259385"/>
              <a:ext cx="432000" cy="432000"/>
            </a:xfrm>
            <a:prstGeom prst="pi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25" name="Pie 24"/>
            <p:cNvSpPr/>
            <p:nvPr/>
          </p:nvSpPr>
          <p:spPr>
            <a:xfrm rot="18921105">
              <a:off x="1812768" y="5136832"/>
              <a:ext cx="432000" cy="432000"/>
            </a:xfrm>
            <a:prstGeom prst="pi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24410" y="5078873"/>
              <a:ext cx="1491311" cy="4001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50" dirty="0"/>
                <a:t>Compressor</a:t>
              </a:r>
              <a:endParaRPr lang="en-GB" sz="135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00801" y="4949454"/>
              <a:ext cx="710107" cy="677108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THG</a:t>
              </a:r>
              <a:endParaRPr lang="en-GB" sz="135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51685" y="3800607"/>
              <a:ext cx="96436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Splitter</a:t>
              </a:r>
              <a:endParaRPr lang="en-GB" sz="135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97429" y="3429000"/>
              <a:ext cx="290079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Mechanical pulse selector</a:t>
              </a:r>
              <a:endParaRPr lang="en-GB" sz="135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2028768" y="3798332"/>
              <a:ext cx="219132" cy="4781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2091374" y="3797595"/>
              <a:ext cx="242858" cy="13525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31445" y="5009847"/>
              <a:ext cx="93871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2.5 </a:t>
              </a:r>
              <a:r>
                <a:rPr lang="en-US" sz="1350" dirty="0" err="1"/>
                <a:t>mJ</a:t>
              </a:r>
              <a:endParaRPr lang="en-GB" sz="135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97609" y="5087952"/>
              <a:ext cx="1810753" cy="40010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350" dirty="0"/>
                <a:t>25 </a:t>
              </a:r>
              <a:r>
                <a:rPr lang="en-US" sz="1350" dirty="0" err="1"/>
                <a:t>mJ</a:t>
              </a:r>
              <a:r>
                <a:rPr lang="en-US" sz="1350" dirty="0"/>
                <a:t> amplifier</a:t>
              </a:r>
              <a:endParaRPr lang="en-GB" sz="1350" dirty="0"/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4101599" y="5055104"/>
              <a:ext cx="759184" cy="40010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350" dirty="0" err="1"/>
                <a:t>atten</a:t>
              </a:r>
              <a:endParaRPr lang="en-GB" sz="1350" dirty="0"/>
            </a:p>
          </p:txBody>
        </p:sp>
      </p:grp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399605"/>
              </p:ext>
            </p:extLst>
          </p:nvPr>
        </p:nvGraphicFramePr>
        <p:xfrm>
          <a:off x="1535804" y="4056882"/>
          <a:ext cx="6234157" cy="1965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65431"/>
                <a:gridCol w="886691"/>
                <a:gridCol w="1377144"/>
                <a:gridCol w="904891"/>
              </a:tblGrid>
              <a:tr h="6172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Requirements to Amplitude</a:t>
                      </a:r>
                      <a:endParaRPr lang="en-GB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0.1 </a:t>
                      </a:r>
                      <a:r>
                        <a:rPr lang="en-GB" sz="1800" dirty="0" err="1" smtClean="0"/>
                        <a:t>nC</a:t>
                      </a:r>
                      <a:endParaRPr lang="en-GB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0.2 </a:t>
                      </a:r>
                      <a:r>
                        <a:rPr lang="en-GB" sz="1800" dirty="0" err="1" smtClean="0"/>
                        <a:t>nC</a:t>
                      </a:r>
                      <a:endParaRPr lang="en-GB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 </a:t>
                      </a:r>
                      <a:r>
                        <a:rPr lang="en-GB" sz="1800" dirty="0" err="1" smtClean="0"/>
                        <a:t>nC</a:t>
                      </a:r>
                      <a:endParaRPr lang="en-GB" sz="1800" dirty="0"/>
                    </a:p>
                  </a:txBody>
                  <a:tcPr marL="68580" marR="68580" marT="34290" marB="34290" anchor="ctr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GB" sz="1500" b="0" dirty="0" smtClean="0">
                          <a:solidFill>
                            <a:schemeClr val="tx1"/>
                          </a:solidFill>
                        </a:rPr>
                        <a:t>Pulse duration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</a:rPr>
                        <a:t>0.3 </a:t>
                      </a:r>
                      <a:r>
                        <a:rPr lang="en-GB" sz="1500" b="0" dirty="0" err="1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en-GB" sz="1500" b="0" dirty="0" err="1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en-GB" sz="1500" b="0" dirty="0" err="1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en-GB" sz="1500" b="0" dirty="0" smtClean="0">
                          <a:solidFill>
                            <a:schemeClr val="tx1"/>
                          </a:solidFill>
                        </a:rPr>
                        <a:t>Pulse energy to</a:t>
                      </a: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</a:rPr>
                        <a:t> the Cu-cathode in UV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0" baseline="0" dirty="0" err="1" smtClean="0">
                          <a:solidFill>
                            <a:schemeClr val="tx1"/>
                          </a:solidFill>
                        </a:rPr>
                        <a:t>uJ</a:t>
                      </a:r>
                      <a:endParaRPr lang="en-US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100 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</a:rPr>
                        <a:t>uJ</a:t>
                      </a:r>
                      <a:endParaRPr lang="en-US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500 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</a:rPr>
                        <a:t>uJ</a:t>
                      </a:r>
                      <a:endParaRPr lang="en-US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en-GB" sz="1500" b="0" dirty="0" smtClean="0">
                          <a:solidFill>
                            <a:schemeClr val="tx1"/>
                          </a:solidFill>
                        </a:rPr>
                        <a:t>IR laser output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</a:rPr>
                        <a:t>2.5 </a:t>
                      </a:r>
                      <a:r>
                        <a:rPr lang="en-GB" sz="1500" b="0" dirty="0" err="1" smtClean="0">
                          <a:solidFill>
                            <a:schemeClr val="tx1"/>
                          </a:solidFill>
                        </a:rPr>
                        <a:t>mJ</a:t>
                      </a:r>
                      <a:endParaRPr lang="en-GB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</a:rPr>
                        <a:t>2.5 </a:t>
                      </a:r>
                      <a:r>
                        <a:rPr lang="en-GB" sz="1500" b="0" dirty="0" err="1" smtClean="0">
                          <a:solidFill>
                            <a:schemeClr val="tx1"/>
                          </a:solidFill>
                        </a:rPr>
                        <a:t>mJ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</a:rPr>
                        <a:t> or </a:t>
                      </a:r>
                      <a:br>
                        <a:rPr lang="en-GB" sz="15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25 </a:t>
                      </a:r>
                      <a:r>
                        <a:rPr lang="en-GB" sz="1500" b="1" dirty="0" err="1" smtClean="0">
                          <a:solidFill>
                            <a:schemeClr val="tx1"/>
                          </a:solidFill>
                        </a:rPr>
                        <a:t>mJ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25 </a:t>
                      </a:r>
                      <a:r>
                        <a:rPr lang="en-GB" sz="1500" b="1" dirty="0" err="1" smtClean="0">
                          <a:solidFill>
                            <a:schemeClr val="tx1"/>
                          </a:solidFill>
                        </a:rPr>
                        <a:t>mJ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cxnSp>
        <p:nvCxnSpPr>
          <p:cNvPr id="35" name="Straight Arrow Connector 34"/>
          <p:cNvCxnSpPr/>
          <p:nvPr/>
        </p:nvCxnSpPr>
        <p:spPr>
          <a:xfrm>
            <a:off x="6815138" y="3180100"/>
            <a:ext cx="421158" cy="2838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09432" y="2388959"/>
            <a:ext cx="973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To plasma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98252" y="3044439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UV to e-gun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9672" y="3460124"/>
            <a:ext cx="18133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/>
              <a:t>Wavelength : 262 nm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48232" y="3803116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Phase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90489" y="3803116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Phase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93717" y="3794858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Phase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91680" y="6083108"/>
            <a:ext cx="42338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smtClean="0"/>
              <a:t>Main limitation: ablation threshold on copper cathode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9627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 Presentation 1">
  <a:themeElements>
    <a:clrScheme name="">
      <a:dk1>
        <a:srgbClr val="000000"/>
      </a:dk1>
      <a:lt1>
        <a:srgbClr val="FFFFCC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E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1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Paper Presentation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917</Words>
  <Application>Microsoft Office PowerPoint</Application>
  <PresentationFormat>On-screen Show (4:3)</PresentationFormat>
  <Paragraphs>251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Comic Sans MS</vt:lpstr>
      <vt:lpstr>Symbol</vt:lpstr>
      <vt:lpstr>Tahoma</vt:lpstr>
      <vt:lpstr>Times New Roman</vt:lpstr>
      <vt:lpstr>Unifont</vt:lpstr>
      <vt:lpstr>Wingdings</vt:lpstr>
      <vt:lpstr>Paper Presentation 1</vt:lpstr>
      <vt:lpstr>CorelDRAW</vt:lpstr>
      <vt:lpstr>Electron accelerator  for the AWAKE experiment at CERN</vt:lpstr>
      <vt:lpstr>PowerPoint Presentation</vt:lpstr>
      <vt:lpstr>Awake electron beam requirements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Graeme Burt and Ron Apsimon, The university of Lancaster</vt:lpstr>
      <vt:lpstr>PowerPoint Presentation</vt:lpstr>
      <vt:lpstr>PowerPoint Presentation</vt:lpstr>
      <vt:lpstr>PowerPoint Presentation</vt:lpstr>
      <vt:lpstr>Outlook</vt:lpstr>
      <vt:lpstr>PowerPoint Presentation</vt:lpstr>
      <vt:lpstr>PowerPoint Presentation</vt:lpstr>
      <vt:lpstr>Conclusions</vt:lpstr>
      <vt:lpstr>End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AWAKE Photo injector Layout</dc:title>
  <dc:creator>Steffen Doebert</dc:creator>
  <cp:lastModifiedBy>Steffen Doebert</cp:lastModifiedBy>
  <cp:revision>73</cp:revision>
  <dcterms:created xsi:type="dcterms:W3CDTF">2014-03-07T09:32:32Z</dcterms:created>
  <dcterms:modified xsi:type="dcterms:W3CDTF">2015-09-11T07:56:00Z</dcterms:modified>
</cp:coreProperties>
</file>