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74" r:id="rId4"/>
    <p:sldId id="281" r:id="rId5"/>
    <p:sldId id="284" r:id="rId6"/>
    <p:sldId id="287" r:id="rId7"/>
    <p:sldId id="288" r:id="rId8"/>
    <p:sldId id="277" r:id="rId9"/>
    <p:sldId id="285" r:id="rId10"/>
    <p:sldId id="286" r:id="rId11"/>
    <p:sldId id="280" r:id="rId12"/>
    <p:sldId id="289" r:id="rId13"/>
    <p:sldId id="269" r:id="rId14"/>
    <p:sldId id="282" r:id="rId15"/>
    <p:sldId id="278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25" d="100"/>
          <a:sy n="125" d="100"/>
        </p:scale>
        <p:origin x="-123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6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9AC35-6939-4613-BE9B-718061C58F32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412C5-35FE-4C2A-A7B6-F599F5767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6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1D94-9C27-43A6-B7F2-4855757CE2F8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D1C86-718F-4AA8-ACB6-E46FF9280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D1C86-718F-4AA8-ACB6-E46FF9280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286543" y="1839516"/>
            <a:ext cx="8572501" cy="803672"/>
          </a:xfrm>
          <a:prstGeom prst="rect">
            <a:avLst/>
          </a:prstGeom>
        </p:spPr>
        <p:txBody>
          <a:bodyPr/>
          <a:lstStyle>
            <a:lvl1pPr algn="ctr">
              <a:defRPr sz="4500">
                <a:uFill>
                  <a:solidFill>
                    <a:srgbClr val="004479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4500" b="1" smtClean="0">
                <a:solidFill>
                  <a:srgbClr val="004479"/>
                </a:solidFill>
                <a:uFill>
                  <a:solidFill>
                    <a:srgbClr val="004479"/>
                  </a:solidFill>
                </a:uFill>
              </a:rPr>
              <a:t>Click to edit Master title style</a:t>
            </a:r>
            <a:endParaRPr sz="4500" b="1">
              <a:solidFill>
                <a:srgbClr val="004479"/>
              </a:solidFill>
              <a:uFill>
                <a:solidFill>
                  <a:srgbClr val="004479"/>
                </a:solidFill>
              </a:u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000" y="3589200"/>
            <a:ext cx="8571600" cy="752400"/>
          </a:xfrm>
        </p:spPr>
        <p:txBody>
          <a:bodyPr anchor="ctr"/>
          <a:lstStyle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86543" y="2705695"/>
            <a:ext cx="8572501" cy="803672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4500" b="1" smtClea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</a:rPr>
              <a:t>Click to edit Master title style</a:t>
            </a:r>
            <a:endParaRPr sz="4500" b="1">
              <a:solidFill>
                <a:srgbClr val="929292"/>
              </a:solidFill>
              <a:uFill>
                <a:solidFill>
                  <a:srgbClr val="929292"/>
                </a:solidFill>
              </a:u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528" y="6356350"/>
            <a:ext cx="1981200" cy="365760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5EB78FF4-0464-4F4D-805B-F9DAC1832D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24000" y="1219200"/>
            <a:ext cx="8571600" cy="5090120"/>
          </a:xfrm>
        </p:spPr>
        <p:txBody>
          <a:bodyPr/>
          <a:lstStyle>
            <a:lvl1pPr>
              <a:defRPr/>
            </a:lvl1pPr>
            <a:lvl2pPr marL="0">
              <a:defRPr sz="2400">
                <a:latin typeface="Calibri" panose="020F0502020204030204" pitchFamily="34" charset="0"/>
              </a:defRPr>
            </a:lvl2pPr>
            <a:lvl3pPr>
              <a:buSzPct val="70000"/>
              <a:defRPr sz="2000">
                <a:latin typeface="Calibri" panose="020F0502020204030204" pitchFamily="34" charset="0"/>
              </a:defRPr>
            </a:lvl3pPr>
          </a:lstStyle>
          <a:p>
            <a:pPr lvl="1" eaLnBrk="1" latinLnBrk="0" hangingPunct="1"/>
            <a:r>
              <a:rPr lang="en-US" dirty="0" smtClean="0"/>
              <a:t> First level</a:t>
            </a:r>
          </a:p>
          <a:p>
            <a:pPr lvl="2" eaLnBrk="1" latinLnBrk="0" hangingPunct="1"/>
            <a:r>
              <a:rPr lang="en-US" dirty="0" smtClean="0"/>
              <a:t>Second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987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932040" y="6378177"/>
            <a:ext cx="264716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buClr>
                <a:srgbClr val="929292"/>
              </a:buClr>
              <a:buFont typeface="Arial"/>
              <a:defRPr sz="1800">
                <a:uFillTx/>
              </a:defRPr>
            </a:pPr>
            <a:r>
              <a:rPr lang="en-GB" sz="800" dirty="0" smtClea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PT Sans"/>
              </a:rPr>
              <a:t>Christopher Arran</a:t>
            </a:r>
            <a:endParaRPr sz="800" dirty="0">
              <a:solidFill>
                <a:srgbClr val="929292"/>
              </a:solidFill>
              <a:uFill>
                <a:solidFill>
                  <a:srgbClr val="929292"/>
                </a:solidFill>
              </a:uFill>
              <a:latin typeface="+mn-lt"/>
              <a:ea typeface="+mn-ea"/>
              <a:cs typeface="+mn-cs"/>
              <a:sym typeface="PT Sans"/>
            </a:endParaRPr>
          </a:p>
          <a:p>
            <a:pPr lvl="0" algn="r">
              <a:buClr>
                <a:srgbClr val="929292"/>
              </a:buClr>
              <a:buFont typeface="Arial"/>
              <a:defRPr sz="1800">
                <a:uFillTx/>
              </a:defRPr>
            </a:pPr>
            <a:r>
              <a:rPr sz="8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PT Sans"/>
              </a:rPr>
              <a:t>University of Oxford</a:t>
            </a:r>
          </a:p>
          <a:p>
            <a:pPr lvl="0" algn="r">
              <a:buClr>
                <a:srgbClr val="929292"/>
              </a:buClr>
              <a:buFont typeface="Arial"/>
              <a:defRPr sz="1800">
                <a:uFillTx/>
              </a:defRPr>
            </a:pPr>
            <a:r>
              <a:rPr sz="8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PT Sans"/>
              </a:rPr>
              <a:t>EAAC 2015, Isola </a:t>
            </a:r>
            <a:r>
              <a:rPr sz="800" dirty="0" err="1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PT Sans"/>
              </a:rPr>
              <a:t>d’Elba</a:t>
            </a:r>
            <a:r>
              <a:rPr sz="800" dirty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PT Sans"/>
              </a:rPr>
              <a:t>, 14 - 18 Sep 2015</a:t>
            </a:r>
          </a:p>
        </p:txBody>
      </p:sp>
      <p:pic>
        <p:nvPicPr>
          <p:cNvPr id="3" name="JAI-logo-on-white-1-lin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680" y="253667"/>
            <a:ext cx="2250281" cy="643327"/>
          </a:xfrm>
          <a:prstGeom prst="rect">
            <a:avLst/>
          </a:prstGeom>
          <a:ln>
            <a:round/>
          </a:ln>
        </p:spPr>
      </p:pic>
      <p:sp>
        <p:nvSpPr>
          <p:cNvPr id="4" name="Shape 4"/>
          <p:cNvSpPr/>
          <p:nvPr/>
        </p:nvSpPr>
        <p:spPr>
          <a:xfrm flipV="1">
            <a:off x="2549633" y="751254"/>
            <a:ext cx="6343473" cy="61"/>
          </a:xfrm>
          <a:prstGeom prst="line">
            <a:avLst/>
          </a:prstGeom>
          <a:ln w="12700">
            <a:solidFill>
              <a:srgbClr val="1F5CBA"/>
            </a:solidFill>
            <a:round/>
          </a:ln>
        </p:spPr>
        <p:txBody>
          <a:bodyPr lIns="0" tIns="0" rIns="0" bIns="0" anchor="ctr"/>
          <a:lstStyle/>
          <a:p>
            <a:pPr marL="0" marR="0" lvl="0" defTabSz="321457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22262" y="125016"/>
            <a:ext cx="8572501" cy="803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23850" y="1196752"/>
            <a:ext cx="8572501" cy="513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566927">
              <a:spcBef>
                <a:spcPts val="800"/>
              </a:spcBef>
              <a:buClr>
                <a:srgbClr val="FF2600"/>
              </a:buClr>
              <a:buChar char="‣"/>
            </a:lvl2pPr>
            <a:lvl3pPr marL="825500">
              <a:spcBef>
                <a:spcPts val="700"/>
              </a:spcBef>
              <a:buClr>
                <a:srgbClr val="164F86"/>
              </a:buClr>
            </a:lvl3pPr>
            <a:lvl4pPr marL="0">
              <a:spcBef>
                <a:spcPts val="400"/>
              </a:spcBef>
              <a:defRPr sz="1800"/>
            </a:lvl4pPr>
            <a:lvl5pPr marL="1595346">
              <a:spcBef>
                <a:spcPts val="300"/>
              </a:spcBef>
              <a:defRPr sz="1800"/>
            </a:lvl5pPr>
          </a:lstStyle>
          <a:p>
            <a:pPr marL="566927" marR="40638" lvl="1" indent="-178587" defTabSz="910796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ct val="100000"/>
              <a:buFontTx/>
              <a:buChar char="‣"/>
              <a:tabLst/>
              <a:defRPr sz="1800">
                <a:uFillTx/>
              </a:defRPr>
            </a:pPr>
            <a:r>
              <a:rPr lang="en-GB" dirty="0" smtClean="0"/>
              <a:t>Level one</a:t>
            </a:r>
          </a:p>
          <a:p>
            <a:pPr lvl="2">
              <a:defRPr sz="1800">
                <a:uFillTx/>
              </a:defRPr>
            </a:pPr>
            <a:r>
              <a:rPr lang="en-GB" sz="1700" dirty="0" smtClean="0">
                <a:uFill>
                  <a:solidFill/>
                </a:uFill>
              </a:rPr>
              <a:t>Level two</a:t>
            </a:r>
          </a:p>
          <a:p>
            <a:pPr lvl="2">
              <a:defRPr sz="1800">
                <a:uFillTx/>
              </a:defRPr>
            </a:pPr>
            <a:endParaRPr lang="en-GB" sz="1700" dirty="0" smtClean="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endParaRPr lang="en-GB" sz="1700" dirty="0" smtClean="0">
              <a:uFill>
                <a:solidFill/>
              </a:uFill>
            </a:endParaRPr>
          </a:p>
        </p:txBody>
      </p:sp>
      <p:pic>
        <p:nvPicPr>
          <p:cNvPr id="7" name="2258_ox_brand_blue_pos_rect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00505" y="6386879"/>
            <a:ext cx="1292601" cy="398086"/>
          </a:xfrm>
          <a:prstGeom prst="rect">
            <a:avLst/>
          </a:prstGeom>
          <a:ln>
            <a:rou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29704" y="6376243"/>
            <a:ext cx="2010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121E-2F78-437F-B8D2-13C5EF479A5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40638" marR="40638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1pPr>
      <a:lvl2pPr marL="40638" marR="40638" indent="160729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2pPr>
      <a:lvl3pPr marL="40638" marR="40638" indent="321457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3pPr>
      <a:lvl4pPr marL="40638" marR="40638" indent="482186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4pPr>
      <a:lvl5pPr marL="40638" marR="40638" indent="642915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5pPr>
      <a:lvl6pPr marL="40638" marR="40638" indent="803643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6pPr>
      <a:lvl7pPr marL="40638" marR="40638" indent="964372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7pPr>
      <a:lvl8pPr marL="40638" marR="40638" indent="1125101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8pPr>
      <a:lvl9pPr marL="40638" marR="40638" indent="1285829" algn="r" defTabSz="910796" eaLnBrk="1" hangingPunct="1">
        <a:defRPr sz="2400" b="1">
          <a:solidFill>
            <a:srgbClr val="004479"/>
          </a:solidFill>
          <a:uFill>
            <a:solidFill>
              <a:srgbClr val="1F5CBA"/>
            </a:solidFill>
          </a:uFill>
          <a:latin typeface="+mj-lt"/>
          <a:ea typeface="+mj-ea"/>
          <a:cs typeface="+mj-cs"/>
          <a:sym typeface="PT Sans Caption"/>
        </a:defRPr>
      </a:lvl9pPr>
    </p:titleStyle>
    <p:bodyStyle>
      <a:lvl1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1pPr>
      <a:lvl2pPr marL="388340" marR="40638" indent="0" defTabSz="910796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FF2600"/>
        </a:buClr>
        <a:buSzPct val="100000"/>
        <a:buFontTx/>
        <a:buNone/>
        <a:tabLst/>
        <a:defRPr sz="2000" baseline="0">
          <a:uFillTx/>
          <a:latin typeface="Calibri" panose="020F0502020204030204" pitchFamily="34" charset="0"/>
          <a:ea typeface="+mn-ea"/>
          <a:cs typeface="+mn-cs"/>
          <a:sym typeface="PT Sans"/>
        </a:defRPr>
      </a:lvl2pPr>
      <a:lvl3pPr marL="621048" marR="40638" indent="-178587" defTabSz="910796" eaLnBrk="1" hangingPunct="1">
        <a:spcBef>
          <a:spcPts val="984"/>
        </a:spcBef>
        <a:buSzPct val="100000"/>
        <a:buChar char="•"/>
        <a:defRPr sz="1800" baseline="0">
          <a:uFill>
            <a:solidFill/>
          </a:uFill>
          <a:latin typeface="Calibri" panose="020F0502020204030204" pitchFamily="34" charset="0"/>
          <a:ea typeface="+mn-ea"/>
          <a:cs typeface="+mn-cs"/>
          <a:sym typeface="PT Sans"/>
        </a:defRPr>
      </a:lvl3pPr>
      <a:lvl4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4pPr>
      <a:lvl5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5pPr>
      <a:lvl6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6pPr>
      <a:lvl7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7pPr>
      <a:lvl8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8pPr>
      <a:lvl9pPr marL="40638" marR="40638" defTabSz="910796" eaLnBrk="1" hangingPunct="1">
        <a:spcBef>
          <a:spcPts val="984"/>
        </a:spcBef>
        <a:defRPr sz="1700">
          <a:uFill>
            <a:solidFill/>
          </a:uFill>
          <a:latin typeface="+mn-lt"/>
          <a:ea typeface="+mn-ea"/>
          <a:cs typeface="+mn-cs"/>
          <a:sym typeface="PT Sans"/>
        </a:defRPr>
      </a:lvl9pPr>
    </p:bodyStyle>
    <p:otherStyle>
      <a:lvl1pPr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160729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321457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482186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642915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803643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964372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125101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285829" algn="ctr" defTabSz="580409" eaLnBrk="1" hangingPunct="1">
        <a:defRPr sz="14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Simulation of </a:t>
            </a:r>
            <a:r>
              <a:rPr lang="en-GB" dirty="0" smtClean="0">
                <a:latin typeface="Calibri" panose="020F0502020204030204" pitchFamily="34" charset="0"/>
              </a:rPr>
              <a:t>the Effect of Errors </a:t>
            </a:r>
            <a:r>
              <a:rPr lang="en-GB" dirty="0">
                <a:latin typeface="Calibri" panose="020F0502020204030204" pitchFamily="34" charset="0"/>
              </a:rPr>
              <a:t>in Multiple Pulse Laser Wakefield Acceleration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Christopher Arran, </a:t>
            </a:r>
            <a:r>
              <a:rPr lang="en-GB" dirty="0"/>
              <a:t>Roman </a:t>
            </a:r>
            <a:r>
              <a:rPr lang="en-GB" dirty="0" err="1" smtClean="0"/>
              <a:t>Walczak</a:t>
            </a:r>
            <a:r>
              <a:rPr lang="en-GB" dirty="0" smtClean="0"/>
              <a:t>, </a:t>
            </a:r>
            <a:r>
              <a:rPr lang="en-GB" dirty="0"/>
              <a:t>Simon Hooker</a:t>
            </a:r>
            <a:endParaRPr lang="en-GB" dirty="0" smtClean="0"/>
          </a:p>
          <a:p>
            <a:pPr>
              <a:spcBef>
                <a:spcPts val="492"/>
              </a:spcBef>
              <a:defRPr sz="1800">
                <a:uFillTx/>
              </a:defRPr>
            </a:pPr>
            <a:r>
              <a:rPr lang="en-GB" dirty="0">
                <a:solidFill>
                  <a:srgbClr val="53585F"/>
                </a:solidFill>
              </a:rPr>
              <a:t>John Adams Institute &amp; Department of Physics, University of Oxford, 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6496" y="6354763"/>
            <a:ext cx="1219200" cy="366712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5EB78FF4-0464-4F4D-805B-F9DAC1832D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71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Spacing Error-Tuning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 smtClean="0"/>
                  <a:t>Eg</a:t>
                </a:r>
                <a:r>
                  <a:rPr lang="en-GB" dirty="0"/>
                  <a:t>. target density error, misaligned optics error</a:t>
                </a:r>
              </a:p>
              <a:p>
                <a:pPr lvl="1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/>
                        <a:ea typeface="Cambria Math" panose="02040503050406030204" pitchFamily="18" charset="0"/>
                      </a:rPr>
                      <m:t>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𝑎𝑁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GB" dirty="0" smtClean="0"/>
                  <a:t>Required accuracy: a &lt; </a:t>
                </a:r>
                <a:r>
                  <a:rPr lang="en-GB" dirty="0"/>
                  <a:t>N</a:t>
                </a:r>
                <a:r>
                  <a:rPr lang="en-GB" baseline="30000" dirty="0"/>
                  <a:t>-1</a:t>
                </a:r>
              </a:p>
              <a:p>
                <a:pPr lvl="1"/>
                <a:r>
                  <a:rPr lang="en-GB" dirty="0"/>
                  <a:t>Limits useful pulse train </a:t>
                </a:r>
                <a:r>
                  <a:rPr lang="en-GB" dirty="0" smtClean="0"/>
                  <a:t>length: N </a:t>
                </a:r>
                <a:r>
                  <a:rPr lang="en-GB" dirty="0"/>
                  <a:t>&lt; (2a)</a:t>
                </a:r>
                <a:r>
                  <a:rPr lang="en-GB" baseline="30000" dirty="0"/>
                  <a:t>-1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778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07779"/>
              </p:ext>
            </p:extLst>
          </p:nvPr>
        </p:nvGraphicFramePr>
        <p:xfrm>
          <a:off x="323528" y="3132137"/>
          <a:ext cx="4248472" cy="326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Acrobat Document" r:id="rId4" imgW="5667119" imgH="8019915" progId="AcroExch.Document.11">
                  <p:embed/>
                </p:oleObj>
              </mc:Choice>
              <mc:Fallback>
                <p:oleObj name="Acrobat Document" r:id="rId4" imgW="5667119" imgH="8019915" progId="AcroExch.Document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278" t="32297" r="18532" b="31239"/>
                      <a:stretch>
                        <a:fillRect/>
                      </a:stretch>
                    </p:blipFill>
                    <p:spPr bwMode="auto">
                      <a:xfrm>
                        <a:off x="323528" y="3132137"/>
                        <a:ext cx="4248472" cy="3260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/>
          <a:stretch/>
        </p:blipFill>
        <p:spPr>
          <a:xfrm>
            <a:off x="4499992" y="3171825"/>
            <a:ext cx="4392488" cy="31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187624" y="3501008"/>
            <a:ext cx="960148" cy="2808312"/>
            <a:chOff x="3382557" y="3479329"/>
            <a:chExt cx="960148" cy="280831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99273" y="5229200"/>
              <a:ext cx="0" cy="72008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635896" y="5229200"/>
              <a:ext cx="0" cy="72008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34" name="Group 33"/>
            <p:cNvGrpSpPr/>
            <p:nvPr/>
          </p:nvGrpSpPr>
          <p:grpSpPr>
            <a:xfrm>
              <a:off x="3635896" y="3830985"/>
              <a:ext cx="466741" cy="152400"/>
              <a:chOff x="3635896" y="4047009"/>
              <a:chExt cx="466741" cy="152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635896" y="4119017"/>
                <a:ext cx="466741" cy="0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4102637" y="4047009"/>
                <a:ext cx="0" cy="144016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645619" y="4055393"/>
                <a:ext cx="0" cy="144016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4105341" y="3898082"/>
              <a:ext cx="0" cy="186382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75000"/>
                </a:schemeClr>
              </a:solidFill>
              <a:prstDash val="dash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635896" y="3898082"/>
              <a:ext cx="0" cy="186382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75000"/>
                </a:schemeClr>
              </a:solidFill>
              <a:prstDash val="dash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552671" y="3479329"/>
                  <a:ext cx="526490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671" y="3479329"/>
                  <a:ext cx="526490" cy="4103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836028" y="5877272"/>
                  <a:ext cx="50667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028" y="5877272"/>
                  <a:ext cx="506677" cy="4103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382557" y="5863902"/>
                  <a:ext cx="50667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557" y="5863902"/>
                  <a:ext cx="506677" cy="41036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9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2644"/>
          <a:stretch/>
        </p:blipFill>
        <p:spPr>
          <a:xfrm>
            <a:off x="539552" y="3459480"/>
            <a:ext cx="5040560" cy="332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Autoresonance</a:t>
            </a:r>
            <a:r>
              <a:rPr lang="en-GB" dirty="0" smtClean="0"/>
              <a:t> Set Up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 smtClean="0"/>
                  <a:t>Exploit </a:t>
                </a:r>
                <a:r>
                  <a:rPr lang="en-GB" dirty="0" err="1" smtClean="0"/>
                  <a:t>autoresonance</a:t>
                </a:r>
                <a:r>
                  <a:rPr lang="en-GB" dirty="0" smtClean="0"/>
                  <a:t> to overcome errors </a:t>
                </a:r>
                <a:endParaRPr lang="en-GB" dirty="0"/>
              </a:p>
              <a:p>
                <a:pPr lvl="2"/>
                <a:r>
                  <a:rPr lang="en-GB" dirty="0" smtClean="0">
                    <a:latin typeface="Calibri" panose="020F0502020204030204" pitchFamily="34" charset="0"/>
                  </a:rPr>
                  <a:t>R.R</a:t>
                </a:r>
                <a:r>
                  <a:rPr lang="en-GB" dirty="0">
                    <a:latin typeface="Calibri" panose="020F0502020204030204" pitchFamily="34" charset="0"/>
                  </a:rPr>
                  <a:t>. Lindberg, A.E. </a:t>
                </a:r>
                <a:r>
                  <a:rPr lang="en-GB" dirty="0" err="1">
                    <a:latin typeface="Calibri" panose="020F0502020204030204" pitchFamily="34" charset="0"/>
                  </a:rPr>
                  <a:t>Charman</a:t>
                </a:r>
                <a:r>
                  <a:rPr lang="en-GB" dirty="0">
                    <a:latin typeface="Calibri" panose="020F0502020204030204" pitchFamily="34" charset="0"/>
                  </a:rPr>
                  <a:t> et al, </a:t>
                </a:r>
                <a:r>
                  <a:rPr lang="en-GB" dirty="0" err="1">
                    <a:latin typeface="Calibri" panose="020F0502020204030204" pitchFamily="34" charset="0"/>
                  </a:rPr>
                  <a:t>Phys.Rev.Lett</a:t>
                </a:r>
                <a:r>
                  <a:rPr lang="en-GB" dirty="0" smtClean="0">
                    <a:latin typeface="Calibri" panose="020F0502020204030204" pitchFamily="34" charset="0"/>
                  </a:rPr>
                  <a:t>., 93 </a:t>
                </a:r>
                <a:r>
                  <a:rPr lang="en-GB" dirty="0">
                    <a:latin typeface="Calibri" panose="020F0502020204030204" pitchFamily="34" charset="0"/>
                  </a:rPr>
                  <a:t>5, pp. 055001, (2004).</a:t>
                </a:r>
              </a:p>
              <a:p>
                <a:pPr lvl="1"/>
                <a:r>
                  <a:rPr lang="en-GB" dirty="0" smtClean="0"/>
                  <a:t>Change </a:t>
                </a:r>
                <a:r>
                  <a:rPr lang="en-GB" dirty="0"/>
                  <a:t>pulse spacing to pass </a:t>
                </a:r>
                <a:r>
                  <a:rPr lang="en-GB" dirty="0" smtClean="0"/>
                  <a:t>downwards through resonance</a:t>
                </a:r>
              </a:p>
              <a:p>
                <a:pPr lvl="2"/>
                <a:r>
                  <a:rPr lang="en-GB" dirty="0" smtClean="0">
                    <a:ea typeface="Cambria Math"/>
                  </a:rPr>
                  <a:t>Pulse rate chirped: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mtClean="0">
                            <a:latin typeface="Cambria Math"/>
                            <a:ea typeface="Cambria Math"/>
                          </a:rPr>
                          <m:t>pulses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initial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sub>
                        </m:sSub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GB" dirty="0" smtClean="0"/>
                  <a:t>     for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initial</m:t>
                        </m:r>
                      </m:sub>
                    </m:sSub>
                    <m:r>
                      <a:rPr lang="en-GB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lvl="2"/>
                <a:r>
                  <a:rPr lang="en-GB" dirty="0" smtClean="0"/>
                  <a:t>After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baseline="30000" dirty="0" err="1" smtClean="0"/>
                  <a:t>th</a:t>
                </a:r>
                <a:r>
                  <a:rPr lang="en-GB" dirty="0" smtClean="0"/>
                  <a:t> pulse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</a:t>
                </a:r>
                <a:r>
                  <a:rPr lang="en-GB" dirty="0" smtClean="0"/>
                  <a:t> the next </a:t>
                </a:r>
                <a:r>
                  <a:rPr lang="en-GB" dirty="0" smtClean="0"/>
                  <a:t>separation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GB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  <a:ea typeface="Cambria Math"/>
                                  </a:rPr>
                                  <m:t>p</m:t>
                                </m:r>
                              </m:sub>
                            </m:sSub>
                          </m:e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GB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7"/>
                <a:stretch>
                  <a:fillRect l="-1778" t="-1796" r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3382557" y="3666703"/>
            <a:ext cx="856811" cy="2620938"/>
            <a:chOff x="3382557" y="3666703"/>
            <a:chExt cx="856811" cy="262093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95936" y="5229200"/>
              <a:ext cx="0" cy="72008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35896" y="5229200"/>
              <a:ext cx="0" cy="720080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  <a:headEnd type="arrow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23" name="Group 22"/>
            <p:cNvGrpSpPr/>
            <p:nvPr/>
          </p:nvGrpSpPr>
          <p:grpSpPr>
            <a:xfrm>
              <a:off x="3635896" y="4005064"/>
              <a:ext cx="360040" cy="152400"/>
              <a:chOff x="3635896" y="4221088"/>
              <a:chExt cx="360040" cy="152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635896" y="4293096"/>
                <a:ext cx="360040" cy="0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995936" y="4221088"/>
                <a:ext cx="0" cy="144016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35896" y="4229472"/>
                <a:ext cx="0" cy="144016"/>
              </a:xfrm>
              <a:prstGeom prst="line">
                <a:avLst/>
              </a:prstGeom>
              <a:noFill/>
              <a:ln w="25400" cap="flat">
                <a:solidFill>
                  <a:schemeClr val="accent1">
                    <a:lumMod val="75000"/>
                  </a:schemeClr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3995936" y="4085456"/>
              <a:ext cx="0" cy="186382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75000"/>
                </a:schemeClr>
              </a:solidFill>
              <a:prstDash val="dash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635896" y="4085456"/>
              <a:ext cx="0" cy="1863824"/>
            </a:xfrm>
            <a:prstGeom prst="line">
              <a:avLst/>
            </a:prstGeom>
            <a:noFill/>
            <a:ln w="12700" cap="flat">
              <a:solidFill>
                <a:schemeClr val="accent1">
                  <a:lumMod val="75000"/>
                </a:schemeClr>
              </a:solidFill>
              <a:prstDash val="dash"/>
              <a:miter lim="400000"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552671" y="3666703"/>
                  <a:ext cx="526490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671" y="3666703"/>
                  <a:ext cx="526490" cy="4103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94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32691" y="5877272"/>
                  <a:ext cx="50667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691" y="5877272"/>
                  <a:ext cx="506677" cy="41036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98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382557" y="5863902"/>
                  <a:ext cx="50667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57799" marR="57799" defTabSz="129540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GB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2557" y="5863902"/>
                  <a:ext cx="506677" cy="41036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4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5436096" y="5446384"/>
            <a:ext cx="23762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Example simulation</a:t>
            </a:r>
          </a:p>
          <a:p>
            <a:pPr marL="57799" marR="57799" defTabSz="1295400" latinLnBrk="1" hangingPunct="0"/>
            <a:r>
              <a:rPr lang="el-G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α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=0.01, </a:t>
            </a:r>
            <a:r>
              <a:rPr lang="el-G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τ</a:t>
            </a:r>
            <a:r>
              <a:rPr lang="en-GB" baseline="-25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0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= 0.9 </a:t>
            </a:r>
            <a:r>
              <a:rPr lang="el-G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τ</a:t>
            </a:r>
            <a:r>
              <a:rPr lang="en-GB" baseline="-250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p</a:t>
            </a:r>
            <a:endParaRPr kumimoji="0" lang="en-GB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0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r="8029"/>
          <a:stretch/>
        </p:blipFill>
        <p:spPr>
          <a:xfrm>
            <a:off x="92354" y="2943165"/>
            <a:ext cx="4331438" cy="342329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66121"/>
              </p:ext>
            </p:extLst>
          </p:nvPr>
        </p:nvGraphicFramePr>
        <p:xfrm>
          <a:off x="4427984" y="2911577"/>
          <a:ext cx="4536504" cy="346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Acrobat Document" r:id="rId4" imgW="5667119" imgH="8019915" progId="AcroExch.Document.11">
                  <p:embed/>
                </p:oleObj>
              </mc:Choice>
              <mc:Fallback>
                <p:oleObj name="Acrobat Document" r:id="rId4" imgW="5667119" imgH="801991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73" t="32193" r="19328" b="31116"/>
                      <a:stretch>
                        <a:fillRect/>
                      </a:stretch>
                    </p:blipFill>
                    <p:spPr bwMode="auto">
                      <a:xfrm>
                        <a:off x="4427984" y="2911577"/>
                        <a:ext cx="4536504" cy="3469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Autoresonance</a:t>
            </a:r>
            <a:r>
              <a:rPr lang="en-GB" dirty="0" smtClean="0"/>
              <a:t> 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/>
              <a:t>Wakefield frequency becomes ‘locked’ to driver, not to plasma</a:t>
            </a:r>
          </a:p>
          <a:p>
            <a:pPr lvl="1"/>
            <a:r>
              <a:rPr lang="en-GB" dirty="0" smtClean="0"/>
              <a:t>Pushes </a:t>
            </a:r>
            <a:r>
              <a:rPr lang="en-GB" dirty="0" err="1" smtClean="0"/>
              <a:t>wakefield</a:t>
            </a:r>
            <a:r>
              <a:rPr lang="en-GB" dirty="0" smtClean="0"/>
              <a:t> amplitude beyond the detuning limit</a:t>
            </a:r>
          </a:p>
          <a:p>
            <a:pPr lvl="1"/>
            <a:r>
              <a:rPr lang="en-GB" dirty="0" smtClean="0"/>
              <a:t>Wakefield becomes resilient against plasma density fluctuations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049840" y="3212976"/>
            <a:ext cx="1944216" cy="348813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 smtClean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1% initial detuning</a:t>
            </a:r>
            <a:endParaRPr kumimoji="0" lang="en-GB" sz="1600" b="0" i="0" u="none" strike="noStrike" cap="none" spc="0" normalizeH="0" baseline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High </a:t>
            </a:r>
            <a:r>
              <a:rPr lang="en-GB" dirty="0"/>
              <a:t>stability to random jitter (≈10%)</a:t>
            </a:r>
          </a:p>
          <a:p>
            <a:pPr lvl="1"/>
            <a:r>
              <a:rPr lang="en-GB" dirty="0"/>
              <a:t>But require accurate mean spacing </a:t>
            </a:r>
            <a:r>
              <a:rPr lang="en-GB" dirty="0" smtClean="0"/>
              <a:t>(&lt; 1</a:t>
            </a:r>
            <a:r>
              <a:rPr lang="en-GB" dirty="0"/>
              <a:t>% for 50 pulses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Requires tuning plasma density within 2%</a:t>
            </a:r>
            <a:endParaRPr lang="en-GB" dirty="0"/>
          </a:p>
          <a:p>
            <a:pPr lvl="1"/>
            <a:r>
              <a:rPr lang="en-GB" dirty="0" smtClean="0"/>
              <a:t>PIC simulations in good </a:t>
            </a:r>
            <a:r>
              <a:rPr lang="en-GB" dirty="0"/>
              <a:t>agreement with simple linear </a:t>
            </a:r>
            <a:r>
              <a:rPr lang="en-GB" dirty="0" smtClean="0"/>
              <a:t>theory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Next steps</a:t>
            </a:r>
          </a:p>
          <a:p>
            <a:pPr lvl="2"/>
            <a:r>
              <a:rPr lang="en-GB" dirty="0" smtClean="0"/>
              <a:t>Experimental demonstration – J. </a:t>
            </a:r>
            <a:r>
              <a:rPr lang="en-GB" dirty="0" err="1" smtClean="0"/>
              <a:t>Cowley</a:t>
            </a:r>
            <a:endParaRPr lang="en-GB" dirty="0" smtClean="0"/>
          </a:p>
          <a:p>
            <a:pPr lvl="2"/>
            <a:r>
              <a:rPr lang="en-GB" dirty="0" smtClean="0"/>
              <a:t>Ion motion further limits pulse train length – J. Holloway</a:t>
            </a:r>
          </a:p>
          <a:p>
            <a:pPr lvl="2"/>
            <a:r>
              <a:rPr lang="en-GB" dirty="0" smtClean="0"/>
              <a:t>Investigate </a:t>
            </a:r>
            <a:r>
              <a:rPr lang="en-GB" dirty="0" err="1" smtClean="0"/>
              <a:t>autoresonance</a:t>
            </a:r>
            <a:r>
              <a:rPr lang="en-GB" dirty="0" smtClean="0"/>
              <a:t> </a:t>
            </a:r>
            <a:r>
              <a:rPr lang="en-GB" dirty="0" smtClean="0"/>
              <a:t>for resilience to pulse </a:t>
            </a:r>
            <a:r>
              <a:rPr lang="en-GB" dirty="0" smtClean="0"/>
              <a:t>spacing and density </a:t>
            </a:r>
            <a:r>
              <a:rPr lang="en-GB" dirty="0" smtClean="0"/>
              <a:t>error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8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752928" y="3789040"/>
            <a:ext cx="8571600" cy="2520280"/>
          </a:xfrm>
          <a:prstGeom prst="rect">
            <a:avLst/>
          </a:prstGeom>
          <a:ln w="285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numCol="1" anchor="ctr"/>
          <a:lstStyle>
            <a:lvl1pPr marL="40638" marR="40638" algn="ctr" defTabSz="910796" eaLnBrk="1" hangingPunct="1">
              <a:spcBef>
                <a:spcPts val="984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/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PT Sans"/>
              </a:defRPr>
            </a:lvl1pPr>
            <a:lvl2pPr marL="566927" marR="40638" indent="-178587" defTabSz="910796" eaLnBrk="1" hangingPunct="1">
              <a:spcBef>
                <a:spcPts val="800"/>
              </a:spcBef>
              <a:buClr>
                <a:srgbClr val="FF2600"/>
              </a:buClr>
              <a:buSzPct val="100000"/>
              <a:buChar char="‣"/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2pPr>
            <a:lvl3pPr marL="825500" marR="40638" indent="-178587" defTabSz="910796" eaLnBrk="1" hangingPunct="1">
              <a:spcBef>
                <a:spcPts val="700"/>
              </a:spcBef>
              <a:buClr>
                <a:srgbClr val="164F86"/>
              </a:buClr>
              <a:buSzPct val="100000"/>
              <a:buChar char="•"/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3pPr>
            <a:lvl4pPr marL="0" marR="40638" defTabSz="910796" eaLnBrk="1" hangingPunct="1">
              <a:spcBef>
                <a:spcPts val="400"/>
              </a:spcBef>
              <a:defRPr sz="18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4pPr>
            <a:lvl5pPr marL="1595346" marR="40638" defTabSz="910796" eaLnBrk="1" hangingPunct="1">
              <a:spcBef>
                <a:spcPts val="300"/>
              </a:spcBef>
              <a:defRPr sz="18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5pPr>
            <a:lvl6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6pPr>
            <a:lvl7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7pPr>
            <a:lvl8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8pPr>
            <a:lvl9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marL="326388" indent="-285750" algn="l"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Calibri" panose="020F0502020204030204" pitchFamily="34" charset="0"/>
              </a:rPr>
              <a:t>STFC UK</a:t>
            </a:r>
            <a:br>
              <a:rPr lang="en-GB" sz="1800" kern="0" dirty="0" smtClean="0">
                <a:latin typeface="Calibri" panose="020F0502020204030204" pitchFamily="34" charset="0"/>
              </a:rPr>
            </a:br>
            <a:r>
              <a:rPr lang="en-GB" sz="1800" i="1" kern="0" dirty="0" smtClean="0">
                <a:latin typeface="Calibri" panose="020F0502020204030204" pitchFamily="34" charset="0"/>
              </a:rPr>
              <a:t>(grant no. ST/J002011/1)</a:t>
            </a:r>
          </a:p>
          <a:p>
            <a:pPr marL="326388" indent="-285750" algn="l"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Calibri" panose="020F0502020204030204" pitchFamily="34" charset="0"/>
              </a:rPr>
              <a:t>Helmholtz Association of German Research Centres</a:t>
            </a:r>
            <a:r>
              <a:rPr lang="en-GB" sz="1800" kern="0" dirty="0">
                <a:latin typeface="Calibri" panose="020F0502020204030204" pitchFamily="34" charset="0"/>
              </a:rPr>
              <a:t/>
            </a:r>
            <a:br>
              <a:rPr lang="en-GB" sz="1800" kern="0" dirty="0">
                <a:latin typeface="Calibri" panose="020F0502020204030204" pitchFamily="34" charset="0"/>
              </a:rPr>
            </a:br>
            <a:r>
              <a:rPr lang="en-GB" sz="1800" i="1" kern="0" dirty="0" smtClean="0">
                <a:latin typeface="Calibri" panose="020F0502020204030204" pitchFamily="34" charset="0"/>
              </a:rPr>
              <a:t>(grant no. VH-VI-503)</a:t>
            </a:r>
          </a:p>
          <a:p>
            <a:pPr marL="326388" indent="-285750" algn="l"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Calibri" panose="020F0502020204030204" pitchFamily="34" charset="0"/>
              </a:rPr>
              <a:t>Air Force Office of Scientific Research, </a:t>
            </a:r>
            <a:r>
              <a:rPr lang="en-GB" sz="1800" kern="0" dirty="0">
                <a:latin typeface="Calibri" panose="020F0502020204030204" pitchFamily="34" charset="0"/>
              </a:rPr>
              <a:t>Air Force Material Command, USAF</a:t>
            </a:r>
            <a:r>
              <a:rPr lang="en-GB" sz="1800" kern="0" dirty="0" smtClean="0">
                <a:latin typeface="Calibri" panose="020F0502020204030204" pitchFamily="34" charset="0"/>
              </a:rPr>
              <a:t/>
            </a:r>
            <a:br>
              <a:rPr lang="en-GB" sz="1800" kern="0" dirty="0" smtClean="0">
                <a:latin typeface="Calibri" panose="020F0502020204030204" pitchFamily="34" charset="0"/>
              </a:rPr>
            </a:br>
            <a:r>
              <a:rPr lang="en-GB" sz="1800" i="1" kern="0" dirty="0" smtClean="0">
                <a:latin typeface="Calibri" panose="020F0502020204030204" pitchFamily="34" charset="0"/>
              </a:rPr>
              <a:t>(grant no. FA8655-13-1-2141)</a:t>
            </a:r>
          </a:p>
          <a:p>
            <a:pPr marL="326388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The EPOCH code was developed as part of the UK EPSRC funded </a:t>
            </a:r>
            <a:r>
              <a:rPr lang="en-GB" sz="1800" dirty="0" smtClean="0">
                <a:latin typeface="Calibri" panose="020F0502020204030204" pitchFamily="34" charset="0"/>
              </a:rPr>
              <a:t>projects</a:t>
            </a:r>
            <a:br>
              <a:rPr lang="en-GB" sz="1800" dirty="0" smtClean="0">
                <a:latin typeface="Calibri" panose="020F0502020204030204" pitchFamily="34" charset="0"/>
              </a:rPr>
            </a:br>
            <a:r>
              <a:rPr lang="en-GB" sz="1800" dirty="0" smtClean="0">
                <a:latin typeface="Calibri" panose="020F0502020204030204" pitchFamily="34" charset="0"/>
              </a:rPr>
              <a:t>(grant no. </a:t>
            </a:r>
            <a:r>
              <a:rPr lang="en-GB" sz="1800" i="1" dirty="0" smtClean="0">
                <a:latin typeface="Calibri" panose="020F0502020204030204" pitchFamily="34" charset="0"/>
              </a:rPr>
              <a:t>EP/G054940/1)</a:t>
            </a:r>
            <a:endParaRPr lang="en-GB" sz="1800" i="1" kern="0" dirty="0">
              <a:latin typeface="Calibri" panose="020F050202020403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86543" y="1124744"/>
            <a:ext cx="8572501" cy="803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 marL="40638" marR="40638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1pPr>
            <a:lvl2pPr marL="40638" marR="40638" indent="160729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2pPr>
            <a:lvl3pPr marL="40638" marR="40638" indent="321457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3pPr>
            <a:lvl4pPr marL="40638" marR="40638" indent="482186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4pPr>
            <a:lvl5pPr marL="40638" marR="40638" indent="642915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5pPr>
            <a:lvl6pPr marL="40638" marR="40638" indent="803643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6pPr>
            <a:lvl7pPr marL="40638" marR="40638" indent="964372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7pPr>
            <a:lvl8pPr marL="40638" marR="40638" indent="1125101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8pPr>
            <a:lvl9pPr marL="40638" marR="40638" indent="1285829" algn="r" defTabSz="910796" eaLnBrk="1" hangingPunct="1">
              <a:defRPr sz="2400" b="1">
                <a:solidFill>
                  <a:srgbClr val="004479"/>
                </a:solidFill>
                <a:uFill>
                  <a:solidFill>
                    <a:srgbClr val="1F5CBA"/>
                  </a:solidFill>
                </a:uFill>
                <a:latin typeface="+mj-lt"/>
                <a:ea typeface="+mj-ea"/>
                <a:cs typeface="+mj-cs"/>
                <a:sym typeface="PT Sans Caption"/>
              </a:defRPr>
            </a:lvl9pPr>
          </a:lstStyle>
          <a:p>
            <a:pPr algn="ctr"/>
            <a:r>
              <a:rPr lang="en-GB" sz="4000" kern="0" dirty="0" smtClean="0">
                <a:latin typeface="Calibri" panose="020F0502020204030204" pitchFamily="34" charset="0"/>
              </a:rPr>
              <a:t>Thank you</a:t>
            </a:r>
            <a:endParaRPr lang="en-GB" sz="4000" kern="0" dirty="0"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88000" y="2066156"/>
            <a:ext cx="8571600" cy="1290836"/>
          </a:xfrm>
          <a:prstGeom prst="rect">
            <a:avLst/>
          </a:prstGeom>
          <a:ln w="28575">
            <a:noFill/>
          </a:ln>
        </p:spPr>
        <p:txBody>
          <a:bodyPr numCol="2"/>
          <a:lstStyle>
            <a:lvl1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1pPr>
            <a:lvl2pPr marL="388340" marR="40638" indent="0" defTabSz="910796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2600"/>
              </a:buClr>
              <a:buSzPct val="100000"/>
              <a:buFontTx/>
              <a:buNone/>
              <a:tabLst/>
              <a:defRPr sz="2000" baseline="0">
                <a:uFillTx/>
                <a:latin typeface="Calibri" panose="020F0502020204030204" pitchFamily="34" charset="0"/>
                <a:ea typeface="+mn-ea"/>
                <a:cs typeface="+mn-cs"/>
                <a:sym typeface="PT Sans"/>
              </a:defRPr>
            </a:lvl2pPr>
            <a:lvl3pPr marL="621048" marR="40638" indent="-178587" defTabSz="910796" eaLnBrk="1" hangingPunct="1">
              <a:spcBef>
                <a:spcPts val="984"/>
              </a:spcBef>
              <a:buSzPct val="100000"/>
              <a:buChar char="•"/>
              <a:defRPr sz="1800" baseline="0">
                <a:uFill>
                  <a:solidFill/>
                </a:uFill>
                <a:latin typeface="Calibri" panose="020F0502020204030204" pitchFamily="34" charset="0"/>
                <a:ea typeface="+mn-ea"/>
                <a:cs typeface="+mn-cs"/>
                <a:sym typeface="PT Sans"/>
              </a:defRPr>
            </a:lvl3pPr>
            <a:lvl4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4pPr>
            <a:lvl5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5pPr>
            <a:lvl6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6pPr>
            <a:lvl7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7pPr>
            <a:lvl8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8pPr>
            <a:lvl9pPr marL="40638" marR="40638" defTabSz="910796" eaLnBrk="1" hangingPunct="1">
              <a:spcBef>
                <a:spcPts val="984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PT Sans"/>
              </a:defRPr>
            </a:lvl9pPr>
          </a:lstStyle>
          <a:p>
            <a:pPr algn="ctr"/>
            <a:r>
              <a:rPr lang="en-GB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Simon Hooker</a:t>
            </a:r>
            <a:br>
              <a:rPr lang="en-GB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Roman </a:t>
            </a:r>
            <a:r>
              <a:rPr lang="en-GB" sz="20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Walczak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Laura Corner</a:t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Gavin Cheung</a:t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James </a:t>
            </a:r>
            <a:r>
              <a:rPr lang="en-GB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Cowley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Stephen </a:t>
            </a:r>
            <a:r>
              <a:rPr lang="en-GB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Dann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Rob </a:t>
            </a:r>
            <a:r>
              <a:rPr lang="en-GB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Shalloo</a:t>
            </a: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en-GB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Christopher Thornton</a:t>
            </a:r>
            <a:endParaRPr lang="en-GB" sz="18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5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24" indent="-514324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</a:rPr>
              <a:t>S</a:t>
            </a:r>
            <a:r>
              <a:rPr lang="en-GB" sz="1600" dirty="0">
                <a:latin typeface="Calibri" panose="020F0502020204030204" pitchFamily="34" charset="0"/>
              </a:rPr>
              <a:t>. M. Hooker, R. </a:t>
            </a:r>
            <a:r>
              <a:rPr lang="en-GB" sz="1600" dirty="0" err="1">
                <a:latin typeface="Calibri" panose="020F0502020204030204" pitchFamily="34" charset="0"/>
              </a:rPr>
              <a:t>Bartolini</a:t>
            </a:r>
            <a:r>
              <a:rPr lang="en-GB" sz="1600" dirty="0">
                <a:latin typeface="Calibri" panose="020F0502020204030204" pitchFamily="34" charset="0"/>
              </a:rPr>
              <a:t> et al, J. Phys. B: At. Mol. Opt. Phys. 47 pp. 234003, (2014).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L. Corner, R. </a:t>
            </a:r>
            <a:r>
              <a:rPr lang="en-GB" sz="1600" dirty="0" err="1">
                <a:latin typeface="Calibri" panose="020F0502020204030204" pitchFamily="34" charset="0"/>
              </a:rPr>
              <a:t>Walczak</a:t>
            </a:r>
            <a:r>
              <a:rPr lang="en-GB" sz="1600" dirty="0">
                <a:latin typeface="Calibri" panose="020F0502020204030204" pitchFamily="34" charset="0"/>
              </a:rPr>
              <a:t> et al,  AIP Conf. Proc., 1507, pp. 872-873, (2012).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R. </a:t>
            </a:r>
            <a:r>
              <a:rPr lang="en-GB" sz="1600" dirty="0" err="1">
                <a:latin typeface="Calibri" panose="020F0502020204030204" pitchFamily="34" charset="0"/>
              </a:rPr>
              <a:t>Walczak</a:t>
            </a:r>
            <a:r>
              <a:rPr lang="en-GB" sz="1600" dirty="0">
                <a:latin typeface="Calibri" panose="020F0502020204030204" pitchFamily="34" charset="0"/>
              </a:rPr>
              <a:t>, Presentation at LPAW, (2013).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R.R. Lindberg, A.E. </a:t>
            </a:r>
            <a:r>
              <a:rPr lang="en-GB" sz="1600" dirty="0" err="1">
                <a:latin typeface="Calibri" panose="020F0502020204030204" pitchFamily="34" charset="0"/>
              </a:rPr>
              <a:t>Charman</a:t>
            </a:r>
            <a:r>
              <a:rPr lang="en-GB" sz="1600" dirty="0">
                <a:latin typeface="Calibri" panose="020F0502020204030204" pitchFamily="34" charset="0"/>
              </a:rPr>
              <a:t> et al, Phys.Rev.Lett.,93 5, pp. 055001, (2004).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</a:rPr>
              <a:t>R.J. </a:t>
            </a:r>
            <a:r>
              <a:rPr lang="en-GB" sz="1600" dirty="0" err="1" smtClean="0">
                <a:latin typeface="Calibri" panose="020F0502020204030204" pitchFamily="34" charset="0"/>
              </a:rPr>
              <a:t>Shalloo</a:t>
            </a:r>
            <a:r>
              <a:rPr lang="en-GB" sz="1600" dirty="0">
                <a:latin typeface="Calibri" panose="020F0502020204030204" pitchFamily="34" charset="0"/>
              </a:rPr>
              <a:t>, Personal Correspondence, (2015).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W. L. </a:t>
            </a:r>
            <a:r>
              <a:rPr lang="en-GB" sz="1600" dirty="0" err="1">
                <a:latin typeface="Calibri" panose="020F0502020204030204" pitchFamily="34" charset="0"/>
              </a:rPr>
              <a:t>Kruer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i="1" dirty="0">
                <a:latin typeface="Calibri" panose="020F0502020204030204" pitchFamily="34" charset="0"/>
              </a:rPr>
              <a:t>The Physics of Laser Plasma Interactions</a:t>
            </a:r>
            <a:r>
              <a:rPr lang="en-GB" sz="1600" dirty="0">
                <a:latin typeface="Calibri" panose="020F0502020204030204" pitchFamily="34" charset="0"/>
              </a:rPr>
              <a:t>,  Westview Press, (2003).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P. Gibbon, </a:t>
            </a:r>
            <a:r>
              <a:rPr lang="en-GB" sz="1600" i="1" dirty="0">
                <a:latin typeface="Calibri" panose="020F0502020204030204" pitchFamily="34" charset="0"/>
              </a:rPr>
              <a:t>Short Pulse Laser Interactions With Matter</a:t>
            </a:r>
            <a:r>
              <a:rPr lang="en-GB" sz="1600" dirty="0">
                <a:latin typeface="Calibri" panose="020F0502020204030204" pitchFamily="34" charset="0"/>
              </a:rPr>
              <a:t>, Imperial College Press, (2005).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T. Tajima and J. Dawson, Phys. Rev. Lett., 43 4, pp. 267-270, (1979).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S. M. Hooker, Nat. Photonics, 7 775, pp. 1-11, (2013).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S. P. D. Mangles, C. D. Murphy et al, Nature 431, pp. 535-538, (2004).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W. P. </a:t>
            </a:r>
            <a:r>
              <a:rPr lang="en-GB" sz="1600" dirty="0" err="1">
                <a:latin typeface="Calibri" panose="020F0502020204030204" pitchFamily="34" charset="0"/>
              </a:rPr>
              <a:t>Leemans</a:t>
            </a:r>
            <a:r>
              <a:rPr lang="en-GB" sz="1600" dirty="0">
                <a:latin typeface="Calibri" panose="020F0502020204030204" pitchFamily="34" charset="0"/>
              </a:rPr>
              <a:t>, A. J. </a:t>
            </a:r>
            <a:r>
              <a:rPr lang="en-GB" sz="1600" dirty="0" err="1">
                <a:latin typeface="Calibri" panose="020F0502020204030204" pitchFamily="34" charset="0"/>
              </a:rPr>
              <a:t>Gonsalves</a:t>
            </a:r>
            <a:r>
              <a:rPr lang="en-GB" sz="1600" dirty="0">
                <a:latin typeface="Calibri" panose="020F0502020204030204" pitchFamily="34" charset="0"/>
              </a:rPr>
              <a:t> et al, Phys. Rev. Lett., 113, pp. 245002, (2014).</a:t>
            </a:r>
          </a:p>
          <a:p>
            <a:pPr marL="514324" indent="-514324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K. Nakamura, B. </a:t>
            </a:r>
            <a:r>
              <a:rPr lang="en-GB" sz="1600" dirty="0" err="1">
                <a:latin typeface="Calibri" panose="020F0502020204030204" pitchFamily="34" charset="0"/>
              </a:rPr>
              <a:t>Nagler</a:t>
            </a:r>
            <a:r>
              <a:rPr lang="en-GB" sz="1600" dirty="0">
                <a:latin typeface="Calibri" panose="020F0502020204030204" pitchFamily="34" charset="0"/>
              </a:rPr>
              <a:t> et al, Phys. Plasmas, 14 5, pp. 056708, (2007). </a:t>
            </a:r>
          </a:p>
        </p:txBody>
      </p:sp>
    </p:spTree>
    <p:extLst>
      <p:ext uri="{BB962C8B-B14F-4D97-AF65-F5344CB8AC3E}">
        <p14:creationId xmlns:p14="http://schemas.microsoft.com/office/powerpoint/2010/main" val="35347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</a:t>
            </a:r>
            <a:r>
              <a:rPr lang="en-GB" dirty="0" err="1" smtClean="0"/>
              <a:t>Autoresonance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16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Wakefield phase changes smoothly with pulse spacing</a:t>
            </a:r>
          </a:p>
          <a:p>
            <a:pPr lvl="1"/>
            <a:r>
              <a:rPr lang="en-GB" dirty="0" smtClean="0"/>
              <a:t>More </a:t>
            </a:r>
            <a:r>
              <a:rPr lang="en-GB" dirty="0" smtClean="0"/>
              <a:t>work ahead on testing this in realistic density </a:t>
            </a:r>
            <a:r>
              <a:rPr lang="en-GB" dirty="0" smtClean="0"/>
              <a:t>profiles</a:t>
            </a:r>
          </a:p>
          <a:p>
            <a:pPr lvl="2"/>
            <a:r>
              <a:rPr lang="en-GB" dirty="0" smtClean="0"/>
              <a:t>Will plasma waves match between different density regions?</a:t>
            </a:r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89448"/>
            <a:ext cx="5409626" cy="40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Why is the Multiple Pulse technique needed?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What </a:t>
            </a:r>
            <a:r>
              <a:rPr lang="en-GB" dirty="0"/>
              <a:t>are the effects of errors in pulse train spacing?</a:t>
            </a:r>
          </a:p>
          <a:p>
            <a:pPr lvl="2"/>
            <a:r>
              <a:rPr lang="en-GB" dirty="0" smtClean="0"/>
              <a:t>Systematic - tuning</a:t>
            </a:r>
          </a:p>
          <a:p>
            <a:pPr lvl="2"/>
            <a:r>
              <a:rPr lang="en-GB" dirty="0" smtClean="0"/>
              <a:t>Random - jitter</a:t>
            </a:r>
          </a:p>
          <a:p>
            <a:pPr marL="326388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r>
              <a:rPr lang="en-GB" dirty="0" smtClean="0"/>
              <a:t>How </a:t>
            </a:r>
            <a:r>
              <a:rPr lang="en-GB" dirty="0"/>
              <a:t>well do we need to control these errors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Develop simple analytic theory and compare to PIC simulations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Current laser systems use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single</a:t>
            </a:r>
            <a:r>
              <a:rPr lang="en-GB" dirty="0" smtClean="0"/>
              <a:t> laser pulses</a:t>
            </a:r>
            <a:endParaRPr lang="en-GB" dirty="0"/>
          </a:p>
          <a:p>
            <a:pPr lvl="2"/>
            <a:r>
              <a:rPr lang="en-GB" dirty="0"/>
              <a:t>E</a:t>
            </a:r>
            <a:r>
              <a:rPr lang="en-GB" dirty="0" smtClean="0"/>
              <a:t>nergy few J, Pulse duration tens of fs</a:t>
            </a:r>
            <a:endParaRPr lang="en-GB" baseline="-25000" dirty="0" smtClean="0"/>
          </a:p>
          <a:p>
            <a:pPr lvl="1"/>
            <a:r>
              <a:rPr lang="en-GB" dirty="0"/>
              <a:t>But </a:t>
            </a:r>
            <a:r>
              <a:rPr lang="en-GB" dirty="0" smtClean="0"/>
              <a:t>repetition </a:t>
            </a:r>
            <a:r>
              <a:rPr lang="en-GB" dirty="0"/>
              <a:t>rates and efficiencies </a:t>
            </a:r>
            <a:r>
              <a:rPr lang="en-GB" dirty="0" smtClean="0"/>
              <a:t>very </a:t>
            </a:r>
            <a:r>
              <a:rPr lang="en-GB" dirty="0"/>
              <a:t>low</a:t>
            </a:r>
          </a:p>
          <a:p>
            <a:pPr lvl="2"/>
            <a:r>
              <a:rPr lang="en-GB" dirty="0" err="1" smtClean="0"/>
              <a:t>eg</a:t>
            </a:r>
            <a:r>
              <a:rPr lang="en-GB" dirty="0"/>
              <a:t>. </a:t>
            </a:r>
            <a:r>
              <a:rPr lang="en-GB" dirty="0" err="1" smtClean="0"/>
              <a:t>Ti:sapphire</a:t>
            </a:r>
            <a:r>
              <a:rPr lang="en-GB" dirty="0" smtClean="0"/>
              <a:t>: Rep rate &lt; 10 Hz, Efficiency &lt; 0.1% wall-plug </a:t>
            </a:r>
            <a:r>
              <a:rPr lang="en-GB" baseline="-25000" dirty="0" smtClean="0"/>
              <a:t>(Hooker et al 2014)</a:t>
            </a:r>
          </a:p>
          <a:p>
            <a:pPr lvl="1"/>
            <a:r>
              <a:rPr lang="en-GB" dirty="0" smtClean="0"/>
              <a:t>Many applications require kHz repetition rates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9218" name="Picture 2" descr="http://www.pack6.us/wp-content/uploads/2014/12/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73094"/>
            <a:ext cx="5472608" cy="29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492301"/>
            <a:ext cx="216024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GB" dirty="0" smtClean="0"/>
              <a:t>BELLA laser, LBNL</a:t>
            </a:r>
          </a:p>
          <a:p>
            <a:r>
              <a:rPr lang="en-GB" sz="1400" dirty="0"/>
              <a:t>Credit: Mark Gable</a:t>
            </a:r>
          </a:p>
        </p:txBody>
      </p:sp>
    </p:spTree>
    <p:extLst>
      <p:ext uri="{BB962C8B-B14F-4D97-AF65-F5344CB8AC3E}">
        <p14:creationId xmlns:p14="http://schemas.microsoft.com/office/powerpoint/2010/main" val="3134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Pulse-LWFA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Use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smaller, more efficient laser systems in resonance 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 smtClean="0"/>
              <a:t>Several </a:t>
            </a:r>
            <a:r>
              <a:rPr lang="en-GB" dirty="0"/>
              <a:t>small pulses as effective as one large </a:t>
            </a:r>
            <a:r>
              <a:rPr lang="en-GB" dirty="0" smtClean="0"/>
              <a:t>pulse</a:t>
            </a:r>
          </a:p>
          <a:p>
            <a:pPr lvl="1"/>
            <a:r>
              <a:rPr lang="en-GB" dirty="0"/>
              <a:t>Higher repetition rates become </a:t>
            </a:r>
            <a:r>
              <a:rPr lang="en-GB" dirty="0" smtClean="0"/>
              <a:t>possible</a:t>
            </a:r>
          </a:p>
          <a:p>
            <a:pPr lvl="1"/>
            <a:r>
              <a:rPr lang="en-GB" dirty="0" smtClean="0"/>
              <a:t>Vital for pulses to remain in resonance with </a:t>
            </a:r>
            <a:r>
              <a:rPr lang="en-GB" dirty="0" err="1" smtClean="0"/>
              <a:t>wakefield</a:t>
            </a:r>
            <a:endParaRPr lang="en-GB" dirty="0"/>
          </a:p>
          <a:p>
            <a:pPr lvl="2"/>
            <a:r>
              <a:rPr lang="en-GB" dirty="0" smtClean="0"/>
              <a:t>Throughout both </a:t>
            </a:r>
            <a:r>
              <a:rPr lang="en-GB" dirty="0" err="1" smtClean="0"/>
              <a:t>i</a:t>
            </a:r>
            <a:r>
              <a:rPr lang="en-GB" dirty="0" smtClean="0"/>
              <a:t>) pulse train and ii) length of accelerator</a:t>
            </a:r>
            <a:endParaRPr lang="en-GB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" r="50026" b="36604"/>
          <a:stretch/>
        </p:blipFill>
        <p:spPr bwMode="auto">
          <a:xfrm>
            <a:off x="28997" y="3529338"/>
            <a:ext cx="4254971" cy="198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 r="-109" b="36604"/>
          <a:stretch/>
        </p:blipFill>
        <p:spPr bwMode="auto">
          <a:xfrm>
            <a:off x="4804174" y="4097559"/>
            <a:ext cx="4376339" cy="20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672684">
            <a:off x="3628609" y="5190959"/>
            <a:ext cx="1302074" cy="328975"/>
          </a:xfrm>
          <a:prstGeom prst="rightArrow">
            <a:avLst>
              <a:gd name="adj1" fmla="val 50000"/>
              <a:gd name="adj2" fmla="val 10638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5602018"/>
            <a:ext cx="3168352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S. M. Hooker, R. </a:t>
            </a:r>
            <a:r>
              <a:rPr lang="en-GB" dirty="0" err="1">
                <a:latin typeface="Calibri" panose="020F0502020204030204" pitchFamily="34" charset="0"/>
              </a:rPr>
              <a:t>Bartolini</a:t>
            </a:r>
            <a:r>
              <a:rPr lang="en-GB" dirty="0">
                <a:latin typeface="Calibri" panose="020F0502020204030204" pitchFamily="34" charset="0"/>
              </a:rPr>
              <a:t> et al, J. Phys. B: At. Mol. Opt. Phys. 47 pp. 234003, (2014).</a:t>
            </a:r>
          </a:p>
        </p:txBody>
      </p:sp>
    </p:spTree>
    <p:extLst>
      <p:ext uri="{BB962C8B-B14F-4D97-AF65-F5344CB8AC3E}">
        <p14:creationId xmlns:p14="http://schemas.microsoft.com/office/powerpoint/2010/main" val="41556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9753" r="12394" b="13057"/>
          <a:stretch/>
        </p:blipFill>
        <p:spPr>
          <a:xfrm>
            <a:off x="5433441" y="2354121"/>
            <a:ext cx="3710559" cy="2731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Pulse Train Spacing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 smtClean="0">
                    <a:solidFill>
                      <a:schemeClr val="tx1"/>
                    </a:solidFill>
                  </a:rPr>
                  <a:t>In linear regime each </a:t>
                </a:r>
                <a:r>
                  <a:rPr lang="en-GB" dirty="0">
                    <a:solidFill>
                      <a:schemeClr val="tx1"/>
                    </a:solidFill>
                  </a:rPr>
                  <a:t>pulse produces a sinusoidal plasma wave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What happens if these are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mistimed with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endParaRPr lang="en-GB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Now </a:t>
                </a:r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compare to simulations </a:t>
                </a:r>
                <a:r>
                  <a:rPr lang="en-GB" dirty="0">
                    <a:solidFill>
                      <a:schemeClr val="accent1">
                        <a:lumMod val="75000"/>
                      </a:schemeClr>
                    </a:solidFill>
                  </a:rPr>
                  <a:t>with Particle In Cell code </a:t>
                </a:r>
                <a:r>
                  <a:rPr lang="en-GB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EPOCH…</a:t>
                </a:r>
                <a:endParaRPr lang="en-GB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778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2222785"/>
                <a:ext cx="4968552" cy="2385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GB" sz="2000" i="1">
                              <a:latin typeface="Cambria Math"/>
                            </a:rPr>
                            <m:t>𝑎</m:t>
                          </m:r>
                          <m:r>
                            <a:rPr lang="en-GB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</a:rPr>
                                    <m:t>−{</m:t>
                                  </m:r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GB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>
                                          <a:latin typeface="Cambria Math"/>
                                          <a:ea typeface="Cambria Math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000" i="1" dirty="0" smtClean="0"/>
              </a:p>
              <a:p>
                <a:endParaRPr lang="en-GB" sz="2000" i="1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sz="2000" i="1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GB" sz="2000" i="1">
                        <a:latin typeface="Cambria Math"/>
                      </a:rPr>
                      <m:t>𝐴</m:t>
                    </m:r>
                    <m:r>
                      <a:rPr lang="en-GB" sz="2000" i="1">
                        <a:latin typeface="Cambria Math"/>
                      </a:rPr>
                      <m:t> </m:t>
                    </m:r>
                    <m:r>
                      <a:rPr lang="en-GB" sz="2000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en-GB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 for:</a:t>
                </a:r>
              </a:p>
              <a:p>
                <a:endParaRPr lang="en-GB" sz="2000" i="1" dirty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GB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000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GB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𝜖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0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ea typeface="Cambria Math" panose="02040503050406030204" pitchFamily="18" charset="0"/>
                </a:endParaRPr>
              </a:p>
              <a:p>
                <a:r>
                  <a:rPr lang="en-GB" sz="2000" dirty="0"/>
                  <a:t>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</a:rPr>
                      <m:t>𝑁</m:t>
                    </m:r>
                    <m:r>
                      <a:rPr lang="en-GB" sz="2000" i="1">
                        <a:latin typeface="Cambria Math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/>
                          </a:rPr>
                          <m:t>𝑛</m:t>
                        </m:r>
                        <m:r>
                          <a:rPr lang="en-GB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GB" sz="2000" i="1">
                                <a:latin typeface="Cambria Math"/>
                              </a:rPr>
                              <m:t>𝑚</m:t>
                            </m:r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20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en-GB" sz="2000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sz="20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en-GB" sz="2000" i="1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GB" sz="2000" i="1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m:rPr>
                            <m:nor/>
                          </m:rPr>
                          <a:rPr lang="en-GB" sz="2000" dirty="0"/>
                          <m:t> </m:t>
                        </m:r>
                      </m:e>
                    </m:nary>
                  </m:oMath>
                </a14:m>
                <a:endParaRPr kumimoji="0" lang="en-GB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22785"/>
                <a:ext cx="4968552" cy="2385589"/>
              </a:xfrm>
              <a:prstGeom prst="rect">
                <a:avLst/>
              </a:prstGeom>
              <a:blipFill rotWithShape="1">
                <a:blip r:embed="rId4"/>
                <a:stretch>
                  <a:fillRect l="-8344" b="-304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71580" y="4215109"/>
            <a:ext cx="288032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63688" y="4207469"/>
            <a:ext cx="3324316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0516" y="4647157"/>
            <a:ext cx="1656184" cy="373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Coherent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" y="4647157"/>
            <a:ext cx="1656184" cy="373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Incoherent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Parameters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Parameters </a:t>
            </a:r>
            <a:r>
              <a:rPr lang="en-GB" dirty="0"/>
              <a:t>in line with concept paper (Hooker et al 2014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Linear regime, a</a:t>
            </a:r>
            <a:r>
              <a:rPr lang="en-GB" baseline="-25000" dirty="0" smtClean="0"/>
              <a:t>0</a:t>
            </a:r>
            <a:r>
              <a:rPr lang="en-GB" dirty="0" smtClean="0"/>
              <a:t> = 0.052</a:t>
            </a:r>
          </a:p>
          <a:p>
            <a:pPr lvl="2"/>
            <a:r>
              <a:rPr lang="en-GB" dirty="0" smtClean="0"/>
              <a:t>Broad Gaussian pulses,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FWHM</a:t>
            </a:r>
            <a:r>
              <a:rPr lang="en-GB" dirty="0" smtClean="0"/>
              <a:t> = 100 fs</a:t>
            </a:r>
          </a:p>
          <a:p>
            <a:pPr lvl="2"/>
            <a:r>
              <a:rPr lang="en-GB" dirty="0" smtClean="0"/>
              <a:t>Low density, n</a:t>
            </a:r>
            <a:r>
              <a:rPr lang="en-GB" baseline="-25000" dirty="0" smtClean="0"/>
              <a:t>e</a:t>
            </a:r>
            <a:r>
              <a:rPr lang="en-GB" dirty="0" smtClean="0"/>
              <a:t> = 1.75x10</a:t>
            </a:r>
            <a:r>
              <a:rPr lang="en-GB" baseline="30000" dirty="0" smtClean="0"/>
              <a:t>17</a:t>
            </a:r>
            <a:r>
              <a:rPr lang="en-GB" dirty="0" smtClean="0"/>
              <a:t> cm</a:t>
            </a:r>
            <a:r>
              <a:rPr lang="en-GB" baseline="30000" dirty="0" smtClean="0"/>
              <a:t>-3</a:t>
            </a:r>
          </a:p>
          <a:p>
            <a:pPr lvl="2"/>
            <a:r>
              <a:rPr lang="en-GB" dirty="0" smtClean="0"/>
              <a:t>Plasma wavelength, </a:t>
            </a:r>
            <a:r>
              <a:rPr lang="el-GR" dirty="0" smtClean="0">
                <a:cs typeface="Arial"/>
              </a:rPr>
              <a:t>λ</a:t>
            </a:r>
            <a:r>
              <a:rPr lang="en-GB" baseline="-25000" dirty="0" smtClean="0">
                <a:cs typeface="Arial"/>
              </a:rPr>
              <a:t>p </a:t>
            </a:r>
            <a:r>
              <a:rPr lang="en-GB" dirty="0" smtClean="0">
                <a:cs typeface="Arial"/>
              </a:rPr>
              <a:t>= </a:t>
            </a:r>
            <a:r>
              <a:rPr lang="en-GB" dirty="0" smtClean="0"/>
              <a:t>80 </a:t>
            </a:r>
            <a:r>
              <a:rPr lang="en-GB" dirty="0" err="1">
                <a:cs typeface="Arial"/>
              </a:rPr>
              <a:t>μ</a:t>
            </a:r>
            <a:r>
              <a:rPr lang="en-GB" dirty="0" err="1" smtClean="0"/>
              <a:t>m</a:t>
            </a:r>
            <a:endParaRPr lang="en-GB" dirty="0" smtClean="0"/>
          </a:p>
          <a:p>
            <a:pPr lvl="2"/>
            <a:endParaRPr lang="en-GB" baseline="30000" dirty="0" smtClean="0"/>
          </a:p>
          <a:p>
            <a:pPr lvl="1"/>
            <a:r>
              <a:rPr lang="en-GB" dirty="0"/>
              <a:t>EPOCH PIC code</a:t>
            </a:r>
          </a:p>
          <a:p>
            <a:pPr lvl="2"/>
            <a:r>
              <a:rPr lang="en-GB" dirty="0" smtClean="0"/>
              <a:t>Resolution 25 cells per feature size (</a:t>
            </a:r>
            <a:r>
              <a:rPr lang="el-GR" dirty="0" smtClean="0">
                <a:cs typeface="Arial"/>
              </a:rPr>
              <a:t>λ</a:t>
            </a:r>
            <a:r>
              <a:rPr lang="en-GB" baseline="-25000" dirty="0" smtClean="0">
                <a:cs typeface="Arial"/>
              </a:rPr>
              <a:t>L </a:t>
            </a:r>
            <a:r>
              <a:rPr lang="en-GB" dirty="0" smtClean="0">
                <a:cs typeface="Arial"/>
              </a:rPr>
              <a:t>= 1 </a:t>
            </a:r>
            <a:r>
              <a:rPr lang="el-GR" dirty="0" smtClean="0">
                <a:cs typeface="Arial"/>
              </a:rPr>
              <a:t>μ</a:t>
            </a:r>
            <a:r>
              <a:rPr lang="en-GB" dirty="0" smtClean="0">
                <a:cs typeface="Arial"/>
              </a:rPr>
              <a:t>m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20 pseudo-particles per cell – avoids numerical heating</a:t>
            </a:r>
          </a:p>
          <a:p>
            <a:pPr lvl="2"/>
            <a:r>
              <a:rPr lang="en-GB" dirty="0" smtClean="0"/>
              <a:t>Window 80 </a:t>
            </a:r>
            <a:r>
              <a:rPr lang="en-GB" dirty="0" err="1">
                <a:cs typeface="Arial"/>
              </a:rPr>
              <a:t>μ</a:t>
            </a:r>
            <a:r>
              <a:rPr lang="en-GB" dirty="0" err="1" smtClean="0"/>
              <a:t>m</a:t>
            </a:r>
            <a:r>
              <a:rPr lang="en-GB" dirty="0" smtClean="0"/>
              <a:t> to capture exactly one plasma wavelength</a:t>
            </a:r>
          </a:p>
          <a:p>
            <a:pPr lvl="2"/>
            <a:r>
              <a:rPr lang="en-GB" dirty="0" smtClean="0"/>
              <a:t>Output taken once per plasma period, 266 fs</a:t>
            </a:r>
          </a:p>
          <a:p>
            <a:pPr lvl="2"/>
            <a:r>
              <a:rPr lang="en-GB" dirty="0" smtClean="0"/>
              <a:t>100 repeats over random jitter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6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a Wakefield Amplitude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smtClean="0"/>
              <a:t>Use </a:t>
            </a:r>
            <a:r>
              <a:rPr lang="en-GB" dirty="0"/>
              <a:t>Fourier amplitude to calculate </a:t>
            </a:r>
            <a:r>
              <a:rPr lang="en-GB" dirty="0" err="1"/>
              <a:t>wakefield</a:t>
            </a:r>
            <a:r>
              <a:rPr lang="en-GB" dirty="0"/>
              <a:t> </a:t>
            </a:r>
            <a:r>
              <a:rPr lang="en-GB" dirty="0" smtClean="0"/>
              <a:t>amplitude</a:t>
            </a:r>
          </a:p>
          <a:p>
            <a:pPr lvl="2"/>
            <a:r>
              <a:rPr lang="en-GB" dirty="0" smtClean="0"/>
              <a:t>Require </a:t>
            </a:r>
            <a:r>
              <a:rPr lang="en-GB" dirty="0"/>
              <a:t>a consistent plasma wave, moving with electrons</a:t>
            </a:r>
          </a:p>
          <a:p>
            <a:pPr lvl="2"/>
            <a:r>
              <a:rPr lang="en-GB" dirty="0"/>
              <a:t>Smoothing is better than a low pass </a:t>
            </a:r>
            <a:r>
              <a:rPr lang="en-GB" dirty="0" smtClean="0"/>
              <a:t>filter</a:t>
            </a:r>
          </a:p>
          <a:p>
            <a:pPr lvl="2"/>
            <a:r>
              <a:rPr lang="en-GB" dirty="0" smtClean="0"/>
              <a:t>Faster than a fitting technique</a:t>
            </a:r>
          </a:p>
          <a:p>
            <a:pPr lvl="1"/>
            <a:endParaRPr lang="en-GB" dirty="0" smtClean="0"/>
          </a:p>
          <a:p>
            <a:pPr marL="342900" lvl="1" indent="-342900">
              <a:buFont typeface="Symbol"/>
              <a:buChar char="Þ"/>
            </a:pPr>
            <a:r>
              <a:rPr lang="en-GB" dirty="0" smtClean="0"/>
              <a:t>Simulation </a:t>
            </a:r>
            <a:r>
              <a:rPr lang="en-GB" dirty="0"/>
              <a:t>window </a:t>
            </a:r>
            <a:r>
              <a:rPr lang="en-GB" dirty="0" smtClean="0"/>
              <a:t>of length L = n </a:t>
            </a:r>
            <a:r>
              <a:rPr lang="el-GR" dirty="0" smtClean="0">
                <a:cs typeface="Arial"/>
              </a:rPr>
              <a:t>λ</a:t>
            </a:r>
            <a:r>
              <a:rPr lang="en-GB" baseline="-25000" dirty="0">
                <a:cs typeface="Arial"/>
              </a:rPr>
              <a:t>p</a:t>
            </a:r>
            <a:endParaRPr lang="en-GB" dirty="0" smtClean="0"/>
          </a:p>
          <a:p>
            <a:pPr lvl="2"/>
            <a:r>
              <a:rPr lang="en-GB" dirty="0" smtClean="0"/>
              <a:t>Best captures </a:t>
            </a:r>
            <a:r>
              <a:rPr lang="en-GB" dirty="0"/>
              <a:t>F</a:t>
            </a:r>
            <a:r>
              <a:rPr lang="en-GB" dirty="0" smtClean="0"/>
              <a:t>ourier peak</a:t>
            </a:r>
          </a:p>
          <a:p>
            <a:pPr lvl="2"/>
            <a:r>
              <a:rPr lang="en-GB" dirty="0" smtClean="0"/>
              <a:t>Introduces artefact at beginning</a:t>
            </a:r>
          </a:p>
          <a:p>
            <a:pPr lvl="2"/>
            <a:r>
              <a:rPr lang="en-GB" dirty="0" smtClean="0"/>
              <a:t>Only works close to linear regime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285455"/>
              </p:ext>
            </p:extLst>
          </p:nvPr>
        </p:nvGraphicFramePr>
        <p:xfrm>
          <a:off x="5323538" y="2492896"/>
          <a:ext cx="381642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Acrobat Document" r:id="rId3" imgW="3104908" imgH="3105015" progId="AcroExch.Document.11">
                  <p:embed/>
                </p:oleObj>
              </mc:Choice>
              <mc:Fallback>
                <p:oleObj name="Acrobat Document" r:id="rId3" imgW="3104908" imgH="310501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3538" y="2492896"/>
                        <a:ext cx="3816424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Example Simulation Results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186830"/>
            <a:ext cx="184709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27011"/>
              </p:ext>
            </p:extLst>
          </p:nvPr>
        </p:nvGraphicFramePr>
        <p:xfrm>
          <a:off x="899593" y="1196751"/>
          <a:ext cx="6840760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Acrobat Document" r:id="rId3" imgW="8019977" imgH="5667172" progId="AcroExch.Document.11">
                  <p:embed/>
                </p:oleObj>
              </mc:Choice>
              <mc:Fallback>
                <p:oleObj name="Acrobat Document" r:id="rId3" imgW="8019977" imgH="5667172" progId="AcroExch.Document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62" t="6352" r="4489"/>
                      <a:stretch>
                        <a:fillRect/>
                      </a:stretch>
                    </p:blipFill>
                    <p:spPr bwMode="auto">
                      <a:xfrm>
                        <a:off x="899593" y="1196751"/>
                        <a:ext cx="6840760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860642"/>
            <a:ext cx="489654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Example of a pulse train with added</a:t>
            </a:r>
            <a:r>
              <a:rPr kumimoji="0" lang="en-GB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 5% Jitter</a:t>
            </a:r>
          </a:p>
          <a:p>
            <a:pPr marL="343549" marR="57799" indent="-28575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/>
                <a:cs typeface="Arial"/>
                <a:sym typeface="Arial"/>
              </a:rPr>
              <a:t>Non uniform pulse spacing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2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Spacing Error-Jitter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8FF4-0464-4F4D-805B-F9DAC1832DB4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1"/>
                <a:r>
                  <a:rPr lang="en-GB" dirty="0" smtClean="0"/>
                  <a:t>Eg</a:t>
                </a:r>
                <a:r>
                  <a:rPr lang="en-GB" dirty="0"/>
                  <a:t>. vibrations on optic bench, thermal </a:t>
                </a:r>
                <a:r>
                  <a:rPr lang="en-GB" dirty="0" smtClean="0"/>
                  <a:t>fluctuations</a:t>
                </a:r>
              </a:p>
              <a:p>
                <a:pPr marL="64691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/>
                          <a:ea typeface="Cambria Math"/>
                        </a:rPr>
                        <m:t>Gaussian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0,</m:t>
                          </m:r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 ⇒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400" b="0" i="1" smtClean="0">
                          <a:latin typeface="Cambria Math"/>
                        </a:rPr>
                        <m:t>𝐴</m:t>
                      </m:r>
                      <m:r>
                        <a:rPr lang="en-GB" sz="2400" i="1">
                          <a:latin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</a:rPr>
                            <m:t>  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24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400">
                              <a:latin typeface="Cambria Math"/>
                            </a:rPr>
                            <m:t>exp</m:t>
                          </m:r>
                          <m:r>
                            <a:rPr lang="en-GB" sz="2400" i="1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/>
                                          <a:ea typeface="Cambria Math"/>
                                        </a:rPr>
                                        <m:t>𝜋𝜎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 smtClean="0"/>
                  <a:t>Good </a:t>
                </a:r>
                <a:r>
                  <a:rPr lang="en-GB" dirty="0"/>
                  <a:t>agreement with theory</a:t>
                </a:r>
              </a:p>
              <a:p>
                <a:pPr lvl="1"/>
                <a:r>
                  <a:rPr lang="en-GB" dirty="0"/>
                  <a:t>10% scale jitter acceptable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778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50632"/>
              </p:ext>
            </p:extLst>
          </p:nvPr>
        </p:nvGraphicFramePr>
        <p:xfrm>
          <a:off x="251520" y="3090828"/>
          <a:ext cx="4224228" cy="331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Acrobat Document" r:id="rId4" imgW="5667119" imgH="8019915" progId="AcroExch.Document.11">
                  <p:embed/>
                </p:oleObj>
              </mc:Choice>
              <mc:Fallback>
                <p:oleObj name="Acrobat Document" r:id="rId4" imgW="5667119" imgH="801991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09" t="31711" r="17815" b="29921"/>
                      <a:stretch>
                        <a:fillRect/>
                      </a:stretch>
                    </p:blipFill>
                    <p:spPr bwMode="auto">
                      <a:xfrm>
                        <a:off x="251520" y="3090828"/>
                        <a:ext cx="4224228" cy="33197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824028" y="1692444"/>
            <a:ext cx="360040" cy="360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36096" y="1700808"/>
            <a:ext cx="2376264" cy="3609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59891"/>
            <a:ext cx="4464496" cy="3381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0032" y="5013176"/>
                <a:ext cx="1440160" cy="6190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57799" marR="57799" indent="0" algn="l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/>
                              <a:cs typeface="Arial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/>
                                  <a:cs typeface="Arial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GB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/>
                                  <a:cs typeface="Arial"/>
                                  <a:sym typeface="Arial"/>
                                </a:rPr>
                                <m:t>𝑁</m:t>
                              </m:r>
                            </m:e>
                          </m:rad>
                        </m:num>
                        <m:den>
                          <m:r>
                            <a:rPr kumimoji="0" lang="en-GB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/>
                              <a:cs typeface="Arial"/>
                              <a:sym typeface="Arial"/>
                            </a:rPr>
                            <m:t>𝑁</m:t>
                          </m:r>
                        </m:den>
                      </m:f>
                      <m:r>
                        <a:rPr kumimoji="0" lang="en-GB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/>
                          <a:cs typeface="Arial"/>
                          <a:sym typeface="Arial"/>
                        </a:rPr>
                        <m:t>=0.1</m:t>
                      </m:r>
                    </m:oMath>
                  </m:oMathPara>
                </a14:m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013176"/>
                <a:ext cx="1440160" cy="6190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8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lba 2015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T Sans Caption"/>
        <a:ea typeface="PT Sans Caption"/>
        <a:cs typeface="PT Sans Caption"/>
      </a:majorFont>
      <a:minorFont>
        <a:latin typeface="PT Sans"/>
        <a:ea typeface="PT Sans"/>
        <a:cs typeface="PT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EAAC template</Template>
  <TotalTime>1720</TotalTime>
  <Words>1195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Elba 2015</vt:lpstr>
      <vt:lpstr>Acrobat Document</vt:lpstr>
      <vt:lpstr>Simulation of the Effect of Errors in Multiple Pulse Laser Wakefield Acceleration</vt:lpstr>
      <vt:lpstr>Overview</vt:lpstr>
      <vt:lpstr>Motivation</vt:lpstr>
      <vt:lpstr>Multiple Pulse-LWFA</vt:lpstr>
      <vt:lpstr>Effect of Pulse Train Spacing</vt:lpstr>
      <vt:lpstr>Simulation Parameters</vt:lpstr>
      <vt:lpstr>Calculating a Wakefield Amplitude</vt:lpstr>
      <vt:lpstr> Example Simulation Results</vt:lpstr>
      <vt:lpstr>Random Spacing Error-Jitter</vt:lpstr>
      <vt:lpstr>Systematic Spacing Error-Tuning</vt:lpstr>
      <vt:lpstr>Autoresonance Set Up</vt:lpstr>
      <vt:lpstr>Autoresonance Results</vt:lpstr>
      <vt:lpstr>Conclusions</vt:lpstr>
      <vt:lpstr>PowerPoint Presentation</vt:lpstr>
      <vt:lpstr>Bibliography</vt:lpstr>
      <vt:lpstr>Further Autoresonance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Tolerances in Multi-Pulse Laser Wakefield Excitation</dc:title>
  <dc:creator>Windows User</dc:creator>
  <cp:lastModifiedBy>Windows User</cp:lastModifiedBy>
  <cp:revision>119</cp:revision>
  <dcterms:created xsi:type="dcterms:W3CDTF">2015-06-19T08:00:47Z</dcterms:created>
  <dcterms:modified xsi:type="dcterms:W3CDTF">2015-09-11T10:47:30Z</dcterms:modified>
</cp:coreProperties>
</file>