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9" r:id="rId11"/>
    <p:sldMasterId id="2147483781" r:id="rId12"/>
    <p:sldMasterId id="2147483793" r:id="rId13"/>
    <p:sldMasterId id="2147483805" r:id="rId14"/>
    <p:sldMasterId id="2147483817" r:id="rId15"/>
    <p:sldMasterId id="2147483829" r:id="rId16"/>
    <p:sldMasterId id="2147483842" r:id="rId17"/>
    <p:sldMasterId id="2147483854" r:id="rId18"/>
    <p:sldMasterId id="2147483868" r:id="rId19"/>
  </p:sldMasterIdLst>
  <p:notesMasterIdLst>
    <p:notesMasterId r:id="rId45"/>
  </p:notesMasterIdLst>
  <p:sldIdLst>
    <p:sldId id="256" r:id="rId20"/>
    <p:sldId id="266" r:id="rId21"/>
    <p:sldId id="263" r:id="rId22"/>
    <p:sldId id="264" r:id="rId23"/>
    <p:sldId id="257" r:id="rId24"/>
    <p:sldId id="258" r:id="rId25"/>
    <p:sldId id="260" r:id="rId26"/>
    <p:sldId id="259" r:id="rId27"/>
    <p:sldId id="261" r:id="rId28"/>
    <p:sldId id="281" r:id="rId29"/>
    <p:sldId id="267" r:id="rId30"/>
    <p:sldId id="268" r:id="rId31"/>
    <p:sldId id="269" r:id="rId32"/>
    <p:sldId id="270" r:id="rId33"/>
    <p:sldId id="271" r:id="rId34"/>
    <p:sldId id="280" r:id="rId35"/>
    <p:sldId id="273" r:id="rId36"/>
    <p:sldId id="274" r:id="rId37"/>
    <p:sldId id="275" r:id="rId38"/>
    <p:sldId id="276" r:id="rId39"/>
    <p:sldId id="277" r:id="rId40"/>
    <p:sldId id="278" r:id="rId41"/>
    <p:sldId id="279" r:id="rId42"/>
    <p:sldId id="272" r:id="rId43"/>
    <p:sldId id="282"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73" autoAdjust="0"/>
  </p:normalViewPr>
  <p:slideViewPr>
    <p:cSldViewPr snapToGrid="0" snapToObjects="1">
      <p:cViewPr>
        <p:scale>
          <a:sx n="40" d="100"/>
          <a:sy n="40" d="100"/>
        </p:scale>
        <p:origin x="-1734" y="-26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9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theme" Target="theme/theme1.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DF2C34-A9E3-4239-84EC-BD5CA9136D0C}" type="datetimeFigureOut">
              <a:rPr lang="en-US" smtClean="0"/>
              <a:t>9/18/2015</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FE86B7-87D3-428E-83CC-6EA0C8FC277E}" type="slidenum">
              <a:rPr lang="en-US" smtClean="0"/>
              <a:t>‹Nr.›</a:t>
            </a:fld>
            <a:endParaRPr lang="en-US"/>
          </a:p>
        </p:txBody>
      </p:sp>
    </p:spTree>
    <p:extLst>
      <p:ext uri="{BB962C8B-B14F-4D97-AF65-F5344CB8AC3E}">
        <p14:creationId xmlns:p14="http://schemas.microsoft.com/office/powerpoint/2010/main" val="19766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John Power,</a:t>
            </a:r>
            <a:r>
              <a:rPr lang="en-US" baseline="0" dirty="0" smtClean="0"/>
              <a:t> Argonne National Labs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emittance</a:t>
            </a:r>
            <a:r>
              <a:rPr lang="en-US" baseline="0" dirty="0" smtClean="0"/>
              <a:t> exchange (EEX) beamline at the Argonne Wakefield Accelerator Facility has recently demonstrated longitudinal bunch shaping with an EEX Beamline.  They are now planning to produce triangular and double-triangular longitudinal currents to produce high transformer ratios needed for collinear </a:t>
            </a:r>
            <a:r>
              <a:rPr lang="en-US" baseline="0" dirty="0" err="1" smtClean="0"/>
              <a:t>wakefield</a:t>
            </a:r>
            <a:r>
              <a:rPr lang="en-US" baseline="0" dirty="0" smtClean="0"/>
              <a:t> acceleration.</a:t>
            </a:r>
            <a:endParaRPr lang="en-US" dirty="0" smtClean="0"/>
          </a:p>
          <a:p>
            <a:r>
              <a:rPr lang="en-US" dirty="0" smtClean="0"/>
              <a:t>WW,</a:t>
            </a:r>
            <a:r>
              <a:rPr lang="en-US" baseline="0" dirty="0" smtClean="0"/>
              <a:t> PH. </a:t>
            </a:r>
            <a:r>
              <a:rPr lang="en-US" dirty="0" smtClean="0"/>
              <a:t>Proof-of-principle</a:t>
            </a:r>
            <a:r>
              <a:rPr lang="en-US" baseline="0" dirty="0" smtClean="0"/>
              <a:t> that they could shape the bunch; now target bunch shape to obtain large transformer ratio of 7.6</a:t>
            </a:r>
            <a:endParaRPr lang="en-US" dirty="0"/>
          </a:p>
        </p:txBody>
      </p:sp>
      <p:sp>
        <p:nvSpPr>
          <p:cNvPr id="4" name="Foliennummernplatzhalter 3"/>
          <p:cNvSpPr>
            <a:spLocks noGrp="1"/>
          </p:cNvSpPr>
          <p:nvPr>
            <p:ph type="sldNum" sz="quarter" idx="10"/>
          </p:nvPr>
        </p:nvSpPr>
        <p:spPr/>
        <p:txBody>
          <a:bodyPr/>
          <a:lstStyle/>
          <a:p>
            <a:fld id="{A5FE86B7-87D3-428E-83CC-6EA0C8FC277E}" type="slidenum">
              <a:rPr lang="en-US" smtClean="0"/>
              <a:t>3</a:t>
            </a:fld>
            <a:endParaRPr lang="en-US"/>
          </a:p>
        </p:txBody>
      </p:sp>
    </p:spTree>
    <p:extLst>
      <p:ext uri="{BB962C8B-B14F-4D97-AF65-F5344CB8AC3E}">
        <p14:creationId xmlns:p14="http://schemas.microsoft.com/office/powerpoint/2010/main" val="175340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Sergey</a:t>
            </a:r>
            <a:r>
              <a:rPr lang="en-US" baseline="0" dirty="0" smtClean="0"/>
              <a:t> </a:t>
            </a:r>
            <a:r>
              <a:rPr lang="en-US" baseline="0" dirty="0" err="1" smtClean="0"/>
              <a:t>Shchelkunov</a:t>
            </a:r>
            <a:r>
              <a:rPr lang="en-US" baseline="0" dirty="0" smtClean="0"/>
              <a:t>, Omega-P and Yale University</a:t>
            </a:r>
          </a:p>
          <a:p>
            <a:r>
              <a:rPr lang="en-US" baseline="0" dirty="0" smtClean="0"/>
              <a:t>WW: Way of </a:t>
            </a:r>
            <a:r>
              <a:rPr lang="en-US" baseline="0" dirty="0" smtClean="0"/>
              <a:t>diagnosing </a:t>
            </a:r>
            <a:r>
              <a:rPr lang="en-US" baseline="0" dirty="0" smtClean="0"/>
              <a:t>the surface charging of dielectrics and a test setup reported. Test-run and benchmarked using a plasma.</a:t>
            </a:r>
            <a:endParaRPr lang="en-US" dirty="0"/>
          </a:p>
        </p:txBody>
      </p:sp>
      <p:sp>
        <p:nvSpPr>
          <p:cNvPr id="4" name="Foliennummernplatzhalter 3"/>
          <p:cNvSpPr>
            <a:spLocks noGrp="1"/>
          </p:cNvSpPr>
          <p:nvPr>
            <p:ph type="sldNum" sz="quarter" idx="10"/>
          </p:nvPr>
        </p:nvSpPr>
        <p:spPr/>
        <p:txBody>
          <a:bodyPr/>
          <a:lstStyle/>
          <a:p>
            <a:fld id="{A5FE86B7-87D3-428E-83CC-6EA0C8FC277E}" type="slidenum">
              <a:rPr lang="en-US" smtClean="0"/>
              <a:t>14</a:t>
            </a:fld>
            <a:endParaRPr lang="en-US"/>
          </a:p>
        </p:txBody>
      </p:sp>
    </p:spTree>
    <p:extLst>
      <p:ext uri="{BB962C8B-B14F-4D97-AF65-F5344CB8AC3E}">
        <p14:creationId xmlns:p14="http://schemas.microsoft.com/office/powerpoint/2010/main" val="1228935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Walter </a:t>
            </a:r>
            <a:r>
              <a:rPr lang="en-US" dirty="0" err="1" smtClean="0"/>
              <a:t>Wuensch</a:t>
            </a:r>
            <a:r>
              <a:rPr lang="en-US" dirty="0" smtClean="0"/>
              <a:t>,</a:t>
            </a:r>
            <a:r>
              <a:rPr lang="en-US" baseline="0" dirty="0" smtClean="0"/>
              <a:t> CERN</a:t>
            </a:r>
          </a:p>
          <a:p>
            <a:r>
              <a:rPr lang="en-US" dirty="0" smtClean="0"/>
              <a:t>The top left picture shows one of the klystron</a:t>
            </a:r>
            <a:r>
              <a:rPr lang="en-US" baseline="0" dirty="0" smtClean="0"/>
              <a:t> based test stands at CERN for high-gradient testing prototypes. The top right picture show a summary of performances achieved in structures we have tested over the past few years. On key point we (mostly) understand why the different give different performances, so we can improve progressively. The bottom left shows data of different materials taken with a pulsed dc system. The ranking in hold off gradient is apparently related to crystal structure. The right bottom pictures shows the steady decrease in breakdown rate of three identical design prototypes over multiple month running at 50 Hz. The structures actually improve with time, an effect we are investigating and may be related to hardening.</a:t>
            </a:r>
            <a:endParaRPr lang="en-US" dirty="0"/>
          </a:p>
        </p:txBody>
      </p:sp>
      <p:sp>
        <p:nvSpPr>
          <p:cNvPr id="4" name="Slide Number Placeholder 3"/>
          <p:cNvSpPr>
            <a:spLocks noGrp="1"/>
          </p:cNvSpPr>
          <p:nvPr>
            <p:ph type="sldNum" sz="quarter" idx="10"/>
          </p:nvPr>
        </p:nvSpPr>
        <p:spPr/>
        <p:txBody>
          <a:bodyPr/>
          <a:lstStyle/>
          <a:p>
            <a:fld id="{1D9F39B6-7C4E-9045-992F-8F63C1DD958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66650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David </a:t>
            </a:r>
            <a:r>
              <a:rPr lang="en-US" dirty="0" err="1" smtClean="0"/>
              <a:t>Alesini</a:t>
            </a:r>
            <a:r>
              <a:rPr lang="en-US" dirty="0" smtClean="0"/>
              <a:t>, LNF</a:t>
            </a:r>
            <a:endParaRPr lang="en-US" dirty="0"/>
          </a:p>
        </p:txBody>
      </p:sp>
      <p:sp>
        <p:nvSpPr>
          <p:cNvPr id="4" name="Foliennummernplatzhalter 3"/>
          <p:cNvSpPr>
            <a:spLocks noGrp="1"/>
          </p:cNvSpPr>
          <p:nvPr>
            <p:ph type="sldNum" sz="quarter" idx="10"/>
          </p:nvPr>
        </p:nvSpPr>
        <p:spPr/>
        <p:txBody>
          <a:bodyPr/>
          <a:lstStyle/>
          <a:p>
            <a:fld id="{A5FE86B7-87D3-428E-83CC-6EA0C8FC277E}" type="slidenum">
              <a:rPr lang="en-US" smtClean="0"/>
              <a:t>17</a:t>
            </a:fld>
            <a:endParaRPr lang="en-US"/>
          </a:p>
        </p:txBody>
      </p:sp>
    </p:spTree>
    <p:extLst>
      <p:ext uri="{BB962C8B-B14F-4D97-AF65-F5344CB8AC3E}">
        <p14:creationId xmlns:p14="http://schemas.microsoft.com/office/powerpoint/2010/main" val="2707248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Luigi </a:t>
            </a:r>
            <a:r>
              <a:rPr lang="en-US" dirty="0" err="1" smtClean="0"/>
              <a:t>Faillace</a:t>
            </a:r>
            <a:r>
              <a:rPr lang="en-US" dirty="0" smtClean="0"/>
              <a:t> (</a:t>
            </a:r>
            <a:r>
              <a:rPr lang="en-US" dirty="0" err="1" smtClean="0"/>
              <a:t>RadiaBeam</a:t>
            </a:r>
            <a:r>
              <a:rPr lang="en-US" dirty="0" smtClean="0"/>
              <a:t>):</a:t>
            </a:r>
          </a:p>
          <a:p>
            <a:r>
              <a:rPr lang="en-US" dirty="0" smtClean="0"/>
              <a:t>WW: Electron</a:t>
            </a:r>
            <a:r>
              <a:rPr lang="en-US" baseline="0" dirty="0" smtClean="0"/>
              <a:t> sources are key technology for all accelerator development. Here example for commercially available gun. </a:t>
            </a:r>
            <a:endParaRPr lang="en-US" dirty="0"/>
          </a:p>
        </p:txBody>
      </p:sp>
      <p:sp>
        <p:nvSpPr>
          <p:cNvPr id="4" name="Foliennummernplatzhalter 3"/>
          <p:cNvSpPr>
            <a:spLocks noGrp="1"/>
          </p:cNvSpPr>
          <p:nvPr>
            <p:ph type="sldNum" sz="quarter" idx="10"/>
          </p:nvPr>
        </p:nvSpPr>
        <p:spPr/>
        <p:txBody>
          <a:bodyPr/>
          <a:lstStyle/>
          <a:p>
            <a:fld id="{A5FE86B7-87D3-428E-83CC-6EA0C8FC277E}" type="slidenum">
              <a:rPr lang="en-US" smtClean="0"/>
              <a:t>18</a:t>
            </a:fld>
            <a:endParaRPr lang="en-US"/>
          </a:p>
        </p:txBody>
      </p:sp>
    </p:spTree>
    <p:extLst>
      <p:ext uri="{BB962C8B-B14F-4D97-AF65-F5344CB8AC3E}">
        <p14:creationId xmlns:p14="http://schemas.microsoft.com/office/powerpoint/2010/main" val="2466961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Luigi </a:t>
            </a:r>
            <a:r>
              <a:rPr lang="en-US" dirty="0" err="1" smtClean="0"/>
              <a:t>Faillace</a:t>
            </a:r>
            <a:r>
              <a:rPr lang="en-US" dirty="0" smtClean="0"/>
              <a:t> (</a:t>
            </a:r>
            <a:r>
              <a:rPr lang="en-US" dirty="0" err="1" smtClean="0"/>
              <a:t>RadiaBeam</a:t>
            </a:r>
            <a:r>
              <a:rPr lang="en-US" dirty="0" smtClean="0"/>
              <a:t>), second talk:</a:t>
            </a:r>
          </a:p>
          <a:p>
            <a:r>
              <a:rPr lang="en-US" dirty="0" smtClean="0"/>
              <a:t>Photocathode</a:t>
            </a:r>
            <a:r>
              <a:rPr lang="en-US" baseline="0" dirty="0" smtClean="0"/>
              <a:t> material R&amp;D with CNT</a:t>
            </a:r>
            <a:endParaRPr lang="en-US" dirty="0"/>
          </a:p>
        </p:txBody>
      </p:sp>
      <p:sp>
        <p:nvSpPr>
          <p:cNvPr id="4" name="Foliennummernplatzhalter 3"/>
          <p:cNvSpPr>
            <a:spLocks noGrp="1"/>
          </p:cNvSpPr>
          <p:nvPr>
            <p:ph type="sldNum" sz="quarter" idx="10"/>
          </p:nvPr>
        </p:nvSpPr>
        <p:spPr/>
        <p:txBody>
          <a:bodyPr/>
          <a:lstStyle/>
          <a:p>
            <a:fld id="{A5FE86B7-87D3-428E-83CC-6EA0C8FC277E}" type="slidenum">
              <a:rPr lang="en-US" smtClean="0"/>
              <a:t>19</a:t>
            </a:fld>
            <a:endParaRPr lang="en-US"/>
          </a:p>
        </p:txBody>
      </p:sp>
    </p:spTree>
    <p:extLst>
      <p:ext uri="{BB962C8B-B14F-4D97-AF65-F5344CB8AC3E}">
        <p14:creationId xmlns:p14="http://schemas.microsoft.com/office/powerpoint/2010/main" val="1112731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Manoel</a:t>
            </a:r>
            <a:r>
              <a:rPr lang="en-US" dirty="0" smtClean="0"/>
              <a:t> Conde, Argonne</a:t>
            </a:r>
            <a:r>
              <a:rPr lang="en-US" baseline="0" dirty="0" smtClean="0"/>
              <a:t> National Labs</a:t>
            </a:r>
            <a:endParaRPr lang="en-US" dirty="0" smtClean="0"/>
          </a:p>
          <a:p>
            <a:r>
              <a:rPr lang="en-US" dirty="0" smtClean="0"/>
              <a:t>WW: Argonne Wakefield</a:t>
            </a:r>
            <a:r>
              <a:rPr lang="en-US" baseline="0" dirty="0" smtClean="0"/>
              <a:t> Accelerator Facility is up and running. Drive beam: new 70MeV, lots of charge. Beam point at each other, but they can also do collinear experiments.  Cool stuff with drive beams: easy to switch frequencies. Up and running well.</a:t>
            </a:r>
          </a:p>
          <a:p>
            <a:endParaRPr lang="en-US" baseline="0" dirty="0" smtClean="0"/>
          </a:p>
          <a:p>
            <a:r>
              <a:rPr lang="en-US" dirty="0" smtClean="0"/>
              <a:t>AWA facility has good capabilities for </a:t>
            </a:r>
            <a:r>
              <a:rPr lang="en-US" dirty="0" err="1" smtClean="0"/>
              <a:t>wakefield</a:t>
            </a:r>
            <a:r>
              <a:rPr lang="en-US" dirty="0" smtClean="0"/>
              <a:t> acceleration experiments.</a:t>
            </a:r>
          </a:p>
          <a:p>
            <a:r>
              <a:rPr lang="en-US" dirty="0" smtClean="0"/>
              <a:t>Recently upgraded facility has good initial results: Two-beam</a:t>
            </a:r>
            <a:r>
              <a:rPr lang="en-US" baseline="0" dirty="0" smtClean="0"/>
              <a:t> acceleration </a:t>
            </a:r>
            <a:r>
              <a:rPr lang="en-US" dirty="0" smtClean="0"/>
              <a:t>at 11.7 and 26 GHz, collinear acceleration at 91 GHz, and EEX experiment (emittance exchange).</a:t>
            </a:r>
          </a:p>
        </p:txBody>
      </p:sp>
      <p:sp>
        <p:nvSpPr>
          <p:cNvPr id="4" name="Fußzeilenplatzhalter 3"/>
          <p:cNvSpPr>
            <a:spLocks noGrp="1"/>
          </p:cNvSpPr>
          <p:nvPr>
            <p:ph type="ftr" sz="quarter" idx="10"/>
          </p:nvPr>
        </p:nvSpPr>
        <p:spPr/>
        <p:txBody>
          <a:bodyPr/>
          <a:lstStyle/>
          <a:p>
            <a:pPr>
              <a:defRPr/>
            </a:pPr>
            <a:r>
              <a:rPr lang="en-US" smtClean="0">
                <a:solidFill>
                  <a:prstClr val="black"/>
                </a:solidFill>
              </a:rPr>
              <a:t>Go to "View | Header and Footer" to add your organization, sponsor, meeting name here; then, click "Apply to All"</a:t>
            </a:r>
            <a:endParaRPr lang="en-US">
              <a:solidFill>
                <a:prstClr val="black"/>
              </a:solidFill>
            </a:endParaRPr>
          </a:p>
        </p:txBody>
      </p:sp>
      <p:sp>
        <p:nvSpPr>
          <p:cNvPr id="5" name="Foliennummernplatzhalter 4"/>
          <p:cNvSpPr>
            <a:spLocks noGrp="1"/>
          </p:cNvSpPr>
          <p:nvPr>
            <p:ph type="sldNum" sz="quarter" idx="11"/>
          </p:nvPr>
        </p:nvSpPr>
        <p:spPr/>
        <p:txBody>
          <a:bodyPr/>
          <a:lstStyle/>
          <a:p>
            <a:pPr>
              <a:defRPr/>
            </a:pPr>
            <a:fld id="{2E4501CD-EB22-4071-8B0E-F77CC251FBAC}"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161537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err="1" smtClean="0"/>
              <a:t>Vasili</a:t>
            </a:r>
            <a:r>
              <a:rPr lang="en-US" dirty="0" smtClean="0"/>
              <a:t> </a:t>
            </a:r>
            <a:r>
              <a:rPr lang="en-US" dirty="0" err="1" smtClean="0"/>
              <a:t>Tsakanov</a:t>
            </a:r>
            <a:r>
              <a:rPr lang="en-US" dirty="0" smtClean="0"/>
              <a:t>, Candle</a:t>
            </a:r>
            <a:r>
              <a:rPr lang="en-US" baseline="0" dirty="0" smtClean="0"/>
              <a:t> Synchrotron Research Institute</a:t>
            </a:r>
          </a:p>
          <a:p>
            <a:pPr>
              <a:defRPr/>
            </a:pPr>
            <a:r>
              <a:rPr lang="en-US" baseline="0" dirty="0" smtClean="0"/>
              <a:t>WW: After tough post-Soviet Union times, great news from Armenia. ... 3 GHz </a:t>
            </a:r>
            <a:r>
              <a:rPr lang="en-US" baseline="0" dirty="0" err="1" smtClean="0"/>
              <a:t>linac</a:t>
            </a:r>
            <a:r>
              <a:rPr lang="en-US" baseline="0" dirty="0" smtClean="0"/>
              <a:t>, new laser system for photoinjector, RF gun from DESY (REGGAE). </a:t>
            </a:r>
            <a:r>
              <a:rPr lang="en-US" baseline="0" dirty="0" err="1" smtClean="0"/>
              <a:t>Accel</a:t>
            </a:r>
            <a:r>
              <a:rPr lang="en-US" baseline="0" dirty="0" smtClean="0"/>
              <a:t>. development but also user community and education.</a:t>
            </a:r>
          </a:p>
          <a:p>
            <a:pPr>
              <a:defRPr/>
            </a:pPr>
            <a:endParaRPr lang="en-US" dirty="0" smtClean="0"/>
          </a:p>
          <a:p>
            <a:pPr>
              <a:defRPr/>
            </a:pPr>
            <a:r>
              <a:rPr lang="en-US" dirty="0" smtClean="0"/>
              <a:t>AREAL – Advanced Research Electron Accelerator Laboratory – is Laser driven RF gun based linear electron accelerator under construction at CANDLE Institute in Armenia. The first stage – the 5 </a:t>
            </a:r>
            <a:r>
              <a:rPr lang="en-US" dirty="0" err="1" smtClean="0"/>
              <a:t>Mev</a:t>
            </a:r>
            <a:r>
              <a:rPr lang="en-US" dirty="0" smtClean="0"/>
              <a:t> RF </a:t>
            </a:r>
            <a:r>
              <a:rPr lang="en-US" dirty="0" err="1" smtClean="0"/>
              <a:t>photogun</a:t>
            </a:r>
            <a:r>
              <a:rPr lang="en-US" dirty="0" smtClean="0"/>
              <a:t> is completed in 2014.  The 2016-2017  program foresees the energy increase to 50 MeV  for driving the THz  SASE FEL experimental station.</a:t>
            </a:r>
          </a:p>
          <a:p>
            <a:pPr>
              <a:defRPr/>
            </a:pPr>
            <a:r>
              <a:rPr lang="en-US" dirty="0" smtClean="0"/>
              <a:t>The R&amp;D program at AREAL facility includes the study and test of novel accelerator and radiation sources concepts. The following  experimental program are foreseen at the new facility</a:t>
            </a:r>
          </a:p>
          <a:p>
            <a:pPr>
              <a:defRPr/>
            </a:pPr>
            <a:r>
              <a:rPr lang="en-US" dirty="0" smtClean="0"/>
              <a:t> -  Principle-proof experiment of the new two-layer metallic structure as a single mode accelerating structure in THz frequency range. </a:t>
            </a:r>
          </a:p>
          <a:p>
            <a:pPr>
              <a:defRPr/>
            </a:pPr>
            <a:r>
              <a:rPr lang="en-US" dirty="0" smtClean="0"/>
              <a:t>-  Wakefield energy modulation and </a:t>
            </a:r>
            <a:r>
              <a:rPr lang="en-US" dirty="0" err="1" smtClean="0"/>
              <a:t>microbunching</a:t>
            </a:r>
            <a:r>
              <a:rPr lang="en-US" dirty="0" smtClean="0"/>
              <a:t>  of Non-Gaussian bunches (rectangular, parabolic </a:t>
            </a:r>
            <a:r>
              <a:rPr lang="en-US" dirty="0" err="1" smtClean="0"/>
              <a:t>etc</a:t>
            </a:r>
            <a:r>
              <a:rPr lang="en-US" dirty="0" smtClean="0"/>
              <a:t>)</a:t>
            </a:r>
          </a:p>
          <a:p>
            <a:pPr marL="171450" indent="-171450">
              <a:buFontTx/>
              <a:buChar char="-"/>
              <a:defRPr/>
            </a:pPr>
            <a:r>
              <a:rPr lang="en-US" dirty="0" smtClean="0"/>
              <a:t>High transformer ration collinear wake field accelerator concepts </a:t>
            </a:r>
          </a:p>
          <a:p>
            <a:pPr marL="171450" indent="-171450">
              <a:buFontTx/>
              <a:buChar char="-"/>
              <a:defRPr/>
            </a:pPr>
            <a:r>
              <a:rPr lang="en-US" dirty="0" smtClean="0"/>
              <a:t>High transformer ratio two-beam Transformer Storage Accelerator Concept </a:t>
            </a:r>
          </a:p>
          <a:p>
            <a:pPr>
              <a:defRPr/>
            </a:pPr>
            <a:endParaRPr lang="en-US" dirty="0" smtClean="0"/>
          </a:p>
          <a:p>
            <a:pPr>
              <a:defRPr/>
            </a:pPr>
            <a:r>
              <a:rPr lang="en-US" dirty="0" smtClean="0"/>
              <a:t> </a:t>
            </a:r>
            <a:endParaRPr lang="en-US" dirty="0"/>
          </a:p>
        </p:txBody>
      </p:sp>
      <p:sp>
        <p:nvSpPr>
          <p:cNvPr id="4100" name="Slide Number Placeholder 3"/>
          <p:cNvSpPr>
            <a:spLocks noGrp="1"/>
          </p:cNvSpPr>
          <p:nvPr>
            <p:ph type="sldNum" sz="quarter" idx="5"/>
          </p:nvPr>
        </p:nvSpPr>
        <p:spPr>
          <a:noFill/>
        </p:spPr>
        <p:txBody>
          <a:bodyP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fld id="{57A77505-C717-45F3-8A2B-554232B6F982}" type="slidenum">
              <a:rPr lang="en-US" altLang="de-DE" sz="1200" b="0" smtClean="0">
                <a:solidFill>
                  <a:prstClr val="black"/>
                </a:solidFill>
                <a:latin typeface="Times New Roman" pitchFamily="18" charset="0"/>
              </a:rPr>
              <a:pPr/>
              <a:t>21</a:t>
            </a:fld>
            <a:endParaRPr lang="en-US" altLang="de-DE" sz="1200" b="0" smtClean="0">
              <a:solidFill>
                <a:prstClr val="black"/>
              </a:solidFill>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r>
              <a:rPr lang="en-GB" dirty="0" smtClean="0">
                <a:latin typeface="Lucida Grande"/>
                <a:ea typeface="ヒラギノ角ゴ Pro W3"/>
              </a:rPr>
              <a:t>Yuri </a:t>
            </a:r>
            <a:r>
              <a:rPr lang="en-GB" dirty="0" err="1" smtClean="0">
                <a:latin typeface="Lucida Grande"/>
                <a:ea typeface="ヒラギノ角ゴ Pro W3"/>
              </a:rPr>
              <a:t>Saveliev</a:t>
            </a:r>
            <a:r>
              <a:rPr lang="en-GB" dirty="0" smtClean="0">
                <a:latin typeface="Lucida Grande"/>
                <a:ea typeface="ヒラギノ角ゴ Pro W3"/>
              </a:rPr>
              <a:t>,</a:t>
            </a:r>
            <a:r>
              <a:rPr lang="en-GB" baseline="0" dirty="0" smtClean="0">
                <a:latin typeface="Lucida Grande"/>
                <a:ea typeface="ヒラギノ角ゴ Pro W3"/>
              </a:rPr>
              <a:t> STFC, Daresbury Lab, ASTeC</a:t>
            </a:r>
          </a:p>
          <a:p>
            <a:r>
              <a:rPr lang="en-GB" baseline="0" dirty="0" smtClean="0">
                <a:latin typeface="Lucida Grande"/>
                <a:ea typeface="ヒラギノ角ゴ Pro W3"/>
              </a:rPr>
              <a:t>WW. VELA (5MeV) up and running. Capability will be maintained. Now they add CLARA front-end to obtain 50 MeV.  FEL test facility, hopefully also to be used for accelerator work. </a:t>
            </a:r>
            <a:endParaRPr lang="en-GB" dirty="0" smtClean="0">
              <a:latin typeface="Lucida Grande"/>
              <a:ea typeface="ヒラギノ角ゴ Pro W3"/>
            </a:endParaRPr>
          </a:p>
        </p:txBody>
      </p:sp>
      <p:sp>
        <p:nvSpPr>
          <p:cNvPr id="4" name="Slide Number Placeholder 3"/>
          <p:cNvSpPr txBox="1">
            <a:spLocks noGrp="1"/>
          </p:cNvSpPr>
          <p:nvPr/>
        </p:nvSpPr>
        <p:spPr bwMode="auto">
          <a:xfrm>
            <a:off x="3886200" y="8686800"/>
            <a:ext cx="2971800" cy="457200"/>
          </a:xfrm>
          <a:prstGeom prst="rect">
            <a:avLst/>
          </a:prstGeom>
          <a:noFill/>
          <a:ln>
            <a:miter lim="800000"/>
            <a:headEnd/>
            <a:tailEnd/>
          </a:ln>
        </p:spPr>
        <p:txBody>
          <a:bodyPr anchor="b"/>
          <a:lstStyle/>
          <a:p>
            <a:pPr algn="r" defTabSz="914400" eaLnBrk="0" fontAlgn="base" hangingPunct="0">
              <a:spcBef>
                <a:spcPct val="0"/>
              </a:spcBef>
              <a:spcAft>
                <a:spcPct val="0"/>
              </a:spcAft>
              <a:defRPr/>
            </a:pPr>
            <a:fld id="{5911B64B-3437-4149-9CC7-88FC9D7B0EAB}" type="slidenum">
              <a:rPr lang="en-GB" sz="1200">
                <a:solidFill>
                  <a:prstClr val="black"/>
                </a:solidFill>
                <a:latin typeface="Lucida Grande" pitchFamily="84" charset="0"/>
                <a:ea typeface="ヒラギノ角ゴ Pro W3" pitchFamily="84" charset="-128"/>
              </a:rPr>
              <a:pPr algn="r" defTabSz="914400" eaLnBrk="0" fontAlgn="base" hangingPunct="0">
                <a:spcBef>
                  <a:spcPct val="0"/>
                </a:spcBef>
                <a:spcAft>
                  <a:spcPct val="0"/>
                </a:spcAft>
                <a:defRPr/>
              </a:pPr>
              <a:t>22</a:t>
            </a:fld>
            <a:endParaRPr lang="en-GB" sz="1200">
              <a:solidFill>
                <a:prstClr val="black"/>
              </a:solidFill>
              <a:latin typeface="Lucida Grande" pitchFamily="84" charset="0"/>
              <a:ea typeface="ヒラギノ角ゴ Pro W3" pitchFamily="8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a:ln/>
        </p:spPr>
      </p:sp>
      <p:sp>
        <p:nvSpPr>
          <p:cNvPr id="409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t>Bruno Spataro, INFN – LNF</a:t>
            </a:r>
          </a:p>
          <a:p>
            <a:r>
              <a:rPr lang="it-IT" altLang="it-IT" dirty="0" smtClean="0"/>
              <a:t>WW: </a:t>
            </a:r>
            <a:r>
              <a:rPr lang="it-IT" altLang="it-IT" dirty="0" err="1" smtClean="0"/>
              <a:t>Tries</a:t>
            </a:r>
            <a:r>
              <a:rPr lang="it-IT" altLang="it-IT" dirty="0" smtClean="0"/>
              <a:t> to </a:t>
            </a:r>
            <a:r>
              <a:rPr lang="it-IT" altLang="it-IT" dirty="0" err="1" smtClean="0"/>
              <a:t>develop</a:t>
            </a:r>
            <a:r>
              <a:rPr lang="it-IT" altLang="it-IT" dirty="0" smtClean="0"/>
              <a:t> new </a:t>
            </a:r>
            <a:r>
              <a:rPr lang="it-IT" altLang="it-IT" dirty="0" err="1" smtClean="0"/>
              <a:t>electroforming</a:t>
            </a:r>
            <a:r>
              <a:rPr lang="it-IT" altLang="it-IT" baseline="0" dirty="0" smtClean="0"/>
              <a:t> </a:t>
            </a:r>
            <a:r>
              <a:rPr lang="it-IT" altLang="it-IT" baseline="0" dirty="0" err="1" smtClean="0"/>
              <a:t>techniques</a:t>
            </a:r>
            <a:r>
              <a:rPr lang="it-IT" altLang="it-IT" baseline="0" dirty="0" smtClean="0"/>
              <a:t> to </a:t>
            </a:r>
            <a:r>
              <a:rPr lang="it-IT" altLang="it-IT" baseline="0" dirty="0" err="1" smtClean="0"/>
              <a:t>expand</a:t>
            </a:r>
            <a:r>
              <a:rPr lang="it-IT" altLang="it-IT" baseline="0" dirty="0" smtClean="0"/>
              <a:t> </a:t>
            </a:r>
            <a:r>
              <a:rPr lang="it-IT" altLang="it-IT" baseline="0" dirty="0" err="1" smtClean="0"/>
              <a:t>materials</a:t>
            </a:r>
            <a:r>
              <a:rPr lang="it-IT" altLang="it-IT" baseline="0" dirty="0" smtClean="0"/>
              <a:t> and </a:t>
            </a:r>
            <a:r>
              <a:rPr lang="it-IT" altLang="it-IT" baseline="0" dirty="0" err="1" smtClean="0"/>
              <a:t>forming</a:t>
            </a:r>
            <a:r>
              <a:rPr lang="it-IT" altLang="it-IT" baseline="0" dirty="0" smtClean="0"/>
              <a:t> </a:t>
            </a:r>
            <a:r>
              <a:rPr lang="it-IT" altLang="it-IT" baseline="0" dirty="0" err="1" smtClean="0"/>
              <a:t>techniques</a:t>
            </a:r>
            <a:r>
              <a:rPr lang="it-IT" altLang="it-IT" baseline="0" dirty="0" smtClean="0"/>
              <a:t> for high-</a:t>
            </a:r>
            <a:r>
              <a:rPr lang="it-IT" altLang="it-IT" baseline="0" dirty="0" err="1" smtClean="0"/>
              <a:t>frequency</a:t>
            </a:r>
            <a:r>
              <a:rPr lang="it-IT" altLang="it-IT" baseline="0" dirty="0" smtClean="0"/>
              <a:t> RF </a:t>
            </a:r>
            <a:r>
              <a:rPr lang="it-IT" altLang="it-IT" baseline="0" dirty="0" err="1" smtClean="0"/>
              <a:t>structures</a:t>
            </a:r>
            <a:r>
              <a:rPr lang="it-IT" altLang="it-IT" baseline="0" dirty="0" smtClean="0"/>
              <a:t>.</a:t>
            </a:r>
            <a:endParaRPr lang="it-IT" altLang="it-IT" dirty="0" smtClean="0"/>
          </a:p>
        </p:txBody>
      </p:sp>
      <p:sp>
        <p:nvSpPr>
          <p:cNvPr id="410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153E3AC-A5F4-474B-A93E-018F27253128}" type="slidenum">
              <a:rPr lang="en-US" altLang="it-IT" smtClean="0">
                <a:solidFill>
                  <a:prstClr val="black"/>
                </a:solidFill>
                <a:ea typeface="ＭＳ Ｐゴシック" pitchFamily="34" charset="-128"/>
              </a:rPr>
              <a:pPr/>
              <a:t>23</a:t>
            </a:fld>
            <a:endParaRPr lang="en-US" altLang="it-IT" smtClean="0">
              <a:solidFill>
                <a:prstClr val="black"/>
              </a:solidFill>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David </a:t>
            </a:r>
            <a:r>
              <a:rPr lang="en-US" dirty="0" err="1" smtClean="0"/>
              <a:t>Alesini</a:t>
            </a:r>
            <a:r>
              <a:rPr lang="en-US" dirty="0" smtClean="0"/>
              <a:t>, LNF</a:t>
            </a:r>
          </a:p>
          <a:p>
            <a:r>
              <a:rPr lang="en-US" dirty="0" smtClean="0"/>
              <a:t>WW:</a:t>
            </a:r>
            <a:r>
              <a:rPr lang="en-US" baseline="0" dirty="0" smtClean="0"/>
              <a:t> First </a:t>
            </a:r>
            <a:r>
              <a:rPr lang="en-US" baseline="0" dirty="0" err="1" smtClean="0"/>
              <a:t>prototy</a:t>
            </a:r>
            <a:r>
              <a:rPr lang="en-US" baseline="0" dirty="0" smtClean="0"/>
              <a:t> for </a:t>
            </a:r>
            <a:r>
              <a:rPr lang="en-US" dirty="0" smtClean="0"/>
              <a:t>LINAC for</a:t>
            </a:r>
            <a:r>
              <a:rPr lang="en-US" baseline="0" dirty="0" smtClean="0"/>
              <a:t> ELI-NP (Romania) has been competed and was </a:t>
            </a:r>
            <a:r>
              <a:rPr lang="en-US" baseline="0" dirty="0" err="1" smtClean="0"/>
              <a:t>succesfully</a:t>
            </a:r>
            <a:r>
              <a:rPr lang="en-US" baseline="0" dirty="0" smtClean="0"/>
              <a:t> high-power tested in Bonn. </a:t>
            </a:r>
            <a:endParaRPr lang="en-US" dirty="0"/>
          </a:p>
        </p:txBody>
      </p:sp>
      <p:sp>
        <p:nvSpPr>
          <p:cNvPr id="4" name="Foliennummernplatzhalter 3"/>
          <p:cNvSpPr>
            <a:spLocks noGrp="1"/>
          </p:cNvSpPr>
          <p:nvPr>
            <p:ph type="sldNum" sz="quarter" idx="10"/>
          </p:nvPr>
        </p:nvSpPr>
        <p:spPr/>
        <p:txBody>
          <a:bodyPr/>
          <a:lstStyle/>
          <a:p>
            <a:fld id="{A5FE86B7-87D3-428E-83CC-6EA0C8FC277E}" type="slidenum">
              <a:rPr lang="en-US" smtClean="0"/>
              <a:t>24</a:t>
            </a:fld>
            <a:endParaRPr lang="en-US"/>
          </a:p>
        </p:txBody>
      </p:sp>
    </p:spTree>
    <p:extLst>
      <p:ext uri="{BB962C8B-B14F-4D97-AF65-F5344CB8AC3E}">
        <p14:creationId xmlns:p14="http://schemas.microsoft.com/office/powerpoint/2010/main" val="361905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Gerald </a:t>
            </a:r>
            <a:r>
              <a:rPr lang="en-US" dirty="0" err="1" smtClean="0"/>
              <a:t>Andonian</a:t>
            </a:r>
            <a:r>
              <a:rPr lang="en-US" dirty="0" smtClean="0"/>
              <a:t>,</a:t>
            </a:r>
            <a:r>
              <a:rPr lang="en-US" baseline="0" dirty="0" smtClean="0"/>
              <a:t> UCLA.   </a:t>
            </a:r>
            <a:r>
              <a:rPr lang="en-US" dirty="0" smtClean="0"/>
              <a:t>The goal of the measurement is to generate longitudinally ramped (or triangle) shaped beams for applications in collinear </a:t>
            </a:r>
            <a:r>
              <a:rPr lang="en-US" dirty="0" err="1" smtClean="0"/>
              <a:t>wakefield</a:t>
            </a:r>
            <a:r>
              <a:rPr lang="en-US" dirty="0" smtClean="0"/>
              <a:t> advanced acceleration (PWFA or DWA). The slide follows the phase space of the beam as it goes through a dielectric structure and a chicane and shows the resultant current profile is linearly ramped. An experiment was conducted at the BNL ATF to demonstrate this scheme and the results using CTR-interferometry show a resultant bunch with nearly linear ramp.</a:t>
            </a:r>
            <a:endParaRPr lang="en-US" dirty="0"/>
          </a:p>
        </p:txBody>
      </p:sp>
      <p:sp>
        <p:nvSpPr>
          <p:cNvPr id="4" name="Foliennummernplatzhalter 3"/>
          <p:cNvSpPr>
            <a:spLocks noGrp="1"/>
          </p:cNvSpPr>
          <p:nvPr>
            <p:ph type="sldNum" sz="quarter" idx="10"/>
          </p:nvPr>
        </p:nvSpPr>
        <p:spPr/>
        <p:txBody>
          <a:bodyPr/>
          <a:lstStyle/>
          <a:p>
            <a:fld id="{D23BB249-F98B-4610-A55C-138D2D1BC80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9190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883394" eaLnBrk="0" hangingPunct="0">
              <a:defRPr>
                <a:solidFill>
                  <a:schemeClr val="tx1"/>
                </a:solidFill>
                <a:latin typeface="Arial" charset="0"/>
                <a:ea typeface="MS PGothic" pitchFamily="34" charset="-128"/>
              </a:defRPr>
            </a:lvl1pPr>
            <a:lvl2pPr marL="731731" indent="-281435" defTabSz="883394" eaLnBrk="0" hangingPunct="0">
              <a:defRPr>
                <a:solidFill>
                  <a:schemeClr val="tx1"/>
                </a:solidFill>
                <a:latin typeface="Arial" charset="0"/>
                <a:ea typeface="MS PGothic" pitchFamily="34" charset="-128"/>
              </a:defRPr>
            </a:lvl2pPr>
            <a:lvl3pPr marL="1125741" indent="-225148" defTabSz="883394" eaLnBrk="0" hangingPunct="0">
              <a:defRPr>
                <a:solidFill>
                  <a:schemeClr val="tx1"/>
                </a:solidFill>
                <a:latin typeface="Arial" charset="0"/>
                <a:ea typeface="MS PGothic" pitchFamily="34" charset="-128"/>
              </a:defRPr>
            </a:lvl3pPr>
            <a:lvl4pPr marL="1576037" indent="-225148" defTabSz="883394" eaLnBrk="0" hangingPunct="0">
              <a:defRPr>
                <a:solidFill>
                  <a:schemeClr val="tx1"/>
                </a:solidFill>
                <a:latin typeface="Arial" charset="0"/>
                <a:ea typeface="MS PGothic" pitchFamily="34" charset="-128"/>
              </a:defRPr>
            </a:lvl4pPr>
            <a:lvl5pPr marL="2026333" indent="-225148" defTabSz="883394" eaLnBrk="0" hangingPunct="0">
              <a:defRPr>
                <a:solidFill>
                  <a:schemeClr val="tx1"/>
                </a:solidFill>
                <a:latin typeface="Arial" charset="0"/>
                <a:ea typeface="MS PGothic" pitchFamily="34" charset="-128"/>
              </a:defRPr>
            </a:lvl5pPr>
            <a:lvl6pPr marL="2476630" indent="-225148" defTabSz="883394" eaLnBrk="0" fontAlgn="base" hangingPunct="0">
              <a:spcBef>
                <a:spcPct val="0"/>
              </a:spcBef>
              <a:spcAft>
                <a:spcPct val="0"/>
              </a:spcAft>
              <a:defRPr>
                <a:solidFill>
                  <a:schemeClr val="tx1"/>
                </a:solidFill>
                <a:latin typeface="Arial" charset="0"/>
                <a:ea typeface="MS PGothic" pitchFamily="34" charset="-128"/>
              </a:defRPr>
            </a:lvl6pPr>
            <a:lvl7pPr marL="2926926" indent="-225148" defTabSz="883394" eaLnBrk="0" fontAlgn="base" hangingPunct="0">
              <a:spcBef>
                <a:spcPct val="0"/>
              </a:spcBef>
              <a:spcAft>
                <a:spcPct val="0"/>
              </a:spcAft>
              <a:defRPr>
                <a:solidFill>
                  <a:schemeClr val="tx1"/>
                </a:solidFill>
                <a:latin typeface="Arial" charset="0"/>
                <a:ea typeface="MS PGothic" pitchFamily="34" charset="-128"/>
              </a:defRPr>
            </a:lvl7pPr>
            <a:lvl8pPr marL="3377222" indent="-225148" defTabSz="883394" eaLnBrk="0" fontAlgn="base" hangingPunct="0">
              <a:spcBef>
                <a:spcPct val="0"/>
              </a:spcBef>
              <a:spcAft>
                <a:spcPct val="0"/>
              </a:spcAft>
              <a:defRPr>
                <a:solidFill>
                  <a:schemeClr val="tx1"/>
                </a:solidFill>
                <a:latin typeface="Arial" charset="0"/>
                <a:ea typeface="MS PGothic" pitchFamily="34" charset="-128"/>
              </a:defRPr>
            </a:lvl8pPr>
            <a:lvl9pPr marL="3827518" indent="-225148" defTabSz="883394"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607C6677-3865-4B04-9317-C595819CF28A}" type="slidenum">
              <a:rPr lang="en-US" smtClean="0">
                <a:solidFill>
                  <a:srgbClr val="000000"/>
                </a:solidFill>
                <a:ea typeface="SimSun" pitchFamily="2" charset="-122"/>
              </a:rPr>
              <a:pPr eaLnBrk="1" hangingPunct="1"/>
              <a:t>5</a:t>
            </a:fld>
            <a:endParaRPr lang="en-US" dirty="0" smtClean="0">
              <a:solidFill>
                <a:srgbClr val="000000"/>
              </a:solidFill>
              <a:ea typeface="SimSun" pitchFamily="2" charset="-122"/>
            </a:endParaRPr>
          </a:p>
        </p:txBody>
      </p:sp>
      <p:sp>
        <p:nvSpPr>
          <p:cNvPr id="69635" name="Rectangle 2"/>
          <p:cNvSpPr>
            <a:spLocks noGrp="1" noRot="1" noChangeAspect="1" noChangeArrowheads="1" noTextEdit="1"/>
          </p:cNvSpPr>
          <p:nvPr>
            <p:ph type="sldImg"/>
          </p:nvPr>
        </p:nvSpPr>
        <p:spPr>
          <a:xfrm>
            <a:off x="1143000" y="685800"/>
            <a:ext cx="4572000" cy="3429000"/>
          </a:xfrm>
          <a:ln/>
        </p:spPr>
      </p:sp>
      <p:sp>
        <p:nvSpPr>
          <p:cNvPr id="69636" name="Rectangle 3"/>
          <p:cNvSpPr>
            <a:spLocks noGrp="1" noChangeArrowheads="1"/>
          </p:cNvSpPr>
          <p:nvPr>
            <p:ph type="body" idx="1"/>
          </p:nvPr>
        </p:nvSpPr>
        <p:spPr>
          <a:noFill/>
        </p:spPr>
        <p:txBody>
          <a:bodyPr/>
          <a:lstStyle/>
          <a:p>
            <a:pPr marL="0" marR="0" indent="0" algn="l" defTabSz="900593" rtl="0" eaLnBrk="0" fontAlgn="base" latinLnBrk="0" hangingPunct="0">
              <a:lnSpc>
                <a:spcPct val="100000"/>
              </a:lnSpc>
              <a:spcBef>
                <a:spcPct val="30000"/>
              </a:spcBef>
              <a:spcAft>
                <a:spcPct val="0"/>
              </a:spcAft>
              <a:buClrTx/>
              <a:buSzTx/>
              <a:buFontTx/>
              <a:buNone/>
              <a:tabLst/>
              <a:defRPr/>
            </a:pPr>
            <a:r>
              <a:rPr lang="en-US" dirty="0" smtClean="0"/>
              <a:t>Alexander </a:t>
            </a:r>
            <a:r>
              <a:rPr lang="en-US" dirty="0" err="1" smtClean="0"/>
              <a:t>Zholents</a:t>
            </a:r>
            <a:r>
              <a:rPr lang="en-US" dirty="0" smtClean="0"/>
              <a:t>, Argonne</a:t>
            </a:r>
            <a:r>
              <a:rPr lang="en-US" baseline="0" dirty="0" smtClean="0"/>
              <a:t> National Labs</a:t>
            </a:r>
            <a:endParaRPr lang="en-US" dirty="0" smtClean="0"/>
          </a:p>
          <a:p>
            <a:pPr defTabSz="900593" eaLnBrk="0" fontAlgn="base" hangingPunct="0">
              <a:spcBef>
                <a:spcPct val="30000"/>
              </a:spcBef>
              <a:spcAft>
                <a:spcPct val="0"/>
              </a:spcAft>
            </a:pPr>
            <a:r>
              <a:rPr lang="en-US" dirty="0" smtClean="0"/>
              <a:t>It shows a concept of the facility based of the collinear </a:t>
            </a:r>
            <a:r>
              <a:rPr lang="en-US" dirty="0" err="1" smtClean="0"/>
              <a:t>wakefield</a:t>
            </a:r>
            <a:r>
              <a:rPr lang="en-US" dirty="0" smtClean="0"/>
              <a:t> accelerator where a high charge drive beam produces Cherenkov radiation and creates the wake field used to accelerate a low charge witness bunch. A tight synchronization between two bunches is needed and it is expected that drive and witness bunches will be made from one initial bunch using bunch shaping technique (also discussed in J. Power talk, slide 1). </a:t>
            </a:r>
            <a:br>
              <a:rPr lang="en-US" dirty="0" smtClean="0"/>
            </a:br>
            <a:r>
              <a:rPr lang="en-US" dirty="0" smtClean="0"/>
              <a:t>Efficient use of the energy of the drive bunch (up to 80%) is a key and thus propagation to long distance (20 m in the considered example) is essential (to achieve 2 GeV in witness bunch). Beam stability will be provided using BNS damping and, thus, the dielectric is imbedded into the strong focusing wiggler. In result, tight sub-micrometer quadrupole alignment tolerance must be obtained. </a:t>
            </a:r>
            <a:br>
              <a:rPr lang="en-US" dirty="0" smtClean="0"/>
            </a:br>
            <a:r>
              <a:rPr lang="en-US" dirty="0" smtClean="0"/>
              <a:t>Several CWAs can be used in a single tunnel and be fed by a common high rep. rate injector supplying drive and witness bunches. </a:t>
            </a:r>
            <a:br>
              <a:rPr lang="en-US" dirty="0" smtClean="0"/>
            </a:br>
            <a:r>
              <a:rPr lang="en-US" dirty="0" smtClean="0"/>
              <a:t>The current  plan is to build up to a 1 m long full scale unit and test it at the Advanced Photon Source in Argonne Lab using a 450 MeV injector </a:t>
            </a:r>
            <a:r>
              <a:rPr lang="en-US" dirty="0" err="1" smtClean="0"/>
              <a:t>linac</a:t>
            </a:r>
            <a:r>
              <a:rPr lang="en-US" dirty="0" smtClean="0"/>
              <a:t>. </a:t>
            </a:r>
          </a:p>
          <a:p>
            <a:pPr defTabSz="900593" eaLnBrk="0" fontAlgn="base" hangingPunct="0">
              <a:spcBef>
                <a:spcPct val="30000"/>
              </a:spcBef>
              <a:spcAft>
                <a:spcPct val="0"/>
              </a:spcAft>
            </a:pPr>
            <a:r>
              <a:rPr lang="en-US" dirty="0" smtClean="0"/>
              <a:t>ADDED:</a:t>
            </a:r>
            <a:r>
              <a:rPr lang="en-US" baseline="0" dirty="0" smtClean="0"/>
              <a:t> </a:t>
            </a:r>
            <a:r>
              <a:rPr lang="en-US" dirty="0" smtClean="0"/>
              <a:t>I noticed that I leave one place open for a confusion. The wiggler that I mentioned is the quadrupole wiggler, i.e. strong FODO type focusing, where O is reduced to a bare minimum. </a:t>
            </a:r>
          </a:p>
        </p:txBody>
      </p:sp>
    </p:spTree>
    <p:extLst>
      <p:ext uri="{BB962C8B-B14F-4D97-AF65-F5344CB8AC3E}">
        <p14:creationId xmlns:p14="http://schemas.microsoft.com/office/powerpoint/2010/main" val="67052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smtClean="0">
                <a:solidFill>
                  <a:prstClr val="black"/>
                </a:solidFill>
              </a:rPr>
              <a:t>Sergey </a:t>
            </a:r>
            <a:r>
              <a:rPr lang="en-US" sz="1200" dirty="0" err="1" smtClean="0">
                <a:solidFill>
                  <a:prstClr val="black"/>
                </a:solidFill>
              </a:rPr>
              <a:t>Shchelkunov</a:t>
            </a:r>
            <a:r>
              <a:rPr lang="en-US" sz="1200" dirty="0" smtClean="0">
                <a:solidFill>
                  <a:prstClr val="black"/>
                </a:solidFill>
              </a:rPr>
              <a:t>, Omega-P</a:t>
            </a:r>
            <a:endParaRPr lang="en-US" dirty="0"/>
          </a:p>
        </p:txBody>
      </p:sp>
      <p:sp>
        <p:nvSpPr>
          <p:cNvPr id="4" name="Foliennummernplatzhalter 3"/>
          <p:cNvSpPr>
            <a:spLocks noGrp="1"/>
          </p:cNvSpPr>
          <p:nvPr>
            <p:ph type="sldNum" sz="quarter" idx="10"/>
          </p:nvPr>
        </p:nvSpPr>
        <p:spPr/>
        <p:txBody>
          <a:bodyPr/>
          <a:lstStyle/>
          <a:p>
            <a:fld id="{A5FE86B7-87D3-428E-83CC-6EA0C8FC277E}" type="slidenum">
              <a:rPr lang="en-US" smtClean="0"/>
              <a:t>6</a:t>
            </a:fld>
            <a:endParaRPr lang="en-US"/>
          </a:p>
        </p:txBody>
      </p:sp>
    </p:spTree>
    <p:extLst>
      <p:ext uri="{BB962C8B-B14F-4D97-AF65-F5344CB8AC3E}">
        <p14:creationId xmlns:p14="http://schemas.microsoft.com/office/powerpoint/2010/main" val="948053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pPr>
              <a:defRPr/>
            </a:pPr>
            <a:fld id="{55EA136E-B665-4306-A00B-881A554FE827}" type="slidenum">
              <a:rPr lang="en-US" smtClean="0">
                <a:solidFill>
                  <a:prstClr val="black"/>
                </a:solidFill>
              </a:rPr>
              <a:pPr>
                <a:defRPr/>
              </a:pPr>
              <a:t>7</a:t>
            </a:fld>
            <a:endParaRPr lang="en-US" smtClean="0">
              <a:solidFill>
                <a:prstClr val="black"/>
              </a:solidFill>
            </a:endParaRPr>
          </a:p>
        </p:txBody>
      </p:sp>
      <p:sp>
        <p:nvSpPr>
          <p:cNvPr id="9421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Alexei </a:t>
            </a:r>
            <a:r>
              <a:rPr lang="en-US" dirty="0" err="1" smtClean="0"/>
              <a:t>Kanareykin</a:t>
            </a:r>
            <a:r>
              <a:rPr lang="en-US" dirty="0" smtClean="0"/>
              <a:t>, Euclid</a:t>
            </a:r>
            <a:r>
              <a:rPr lang="en-US" baseline="0" dirty="0" smtClean="0"/>
              <a:t> Tech Labs &amp; Argonne National Labs</a:t>
            </a:r>
            <a:endParaRPr lang="en-US" dirty="0" smtClean="0"/>
          </a:p>
          <a:p>
            <a:pPr eaLnBrk="1" hangingPunct="1"/>
            <a:r>
              <a:rPr lang="en-US" dirty="0" smtClean="0"/>
              <a:t>WW., PH: AWA: flexible</a:t>
            </a:r>
            <a:r>
              <a:rPr lang="en-US" baseline="0" dirty="0" smtClean="0"/>
              <a:t> collider, soon: unique machine</a:t>
            </a:r>
            <a:endParaRPr lang="en-US" dirty="0" smtClean="0"/>
          </a:p>
          <a:p>
            <a:pPr eaLnBrk="1" hangingPunct="1"/>
            <a:endParaRPr lang="en-US" dirty="0" smtClean="0"/>
          </a:p>
          <a:p>
            <a:pPr eaLnBrk="1" hangingPunct="1"/>
            <a:r>
              <a:rPr lang="en-US" dirty="0" smtClean="0"/>
              <a:t>With this talk, recent results of Argonne, Brookhaven and Euclid collaboration on THz </a:t>
            </a:r>
            <a:r>
              <a:rPr lang="en-US" dirty="0" err="1" smtClean="0"/>
              <a:t>wakefields</a:t>
            </a:r>
            <a:r>
              <a:rPr lang="en-US" dirty="0" smtClean="0"/>
              <a:t>-in-structures acceleration were presented. </a:t>
            </a:r>
            <a:br>
              <a:rPr lang="en-US" dirty="0" smtClean="0"/>
            </a:br>
            <a:r>
              <a:rPr lang="en-US" dirty="0" smtClean="0"/>
              <a:t>First of all, the Argonne Wakefield Accelerator (AWA) facility upgrade was presented based on recent “A Strategic Plan for Accelerator R&amp;D in the U.S” (or P5 report).  The recently commissioned AWA upgrade can deliver a 75 MeV drive beam with up to 10 pulses of 100 </a:t>
            </a:r>
            <a:r>
              <a:rPr lang="en-US" dirty="0" err="1" smtClean="0"/>
              <a:t>nC</a:t>
            </a:r>
            <a:r>
              <a:rPr lang="en-US" dirty="0" smtClean="0"/>
              <a:t> charge with a few picosecond pulse length providing at 200 – 400 MV/m gradients. </a:t>
            </a:r>
            <a:br>
              <a:rPr lang="en-US" dirty="0" smtClean="0"/>
            </a:br>
            <a:r>
              <a:rPr lang="en-US" dirty="0" smtClean="0"/>
              <a:t>It is stated in the report that AWA “…with the expected closure of the CTF3 at CERN, the AWA would be the only facility designed to conduct two-beam accelerator tests at cm wavelengths” </a:t>
            </a:r>
            <a:br>
              <a:rPr lang="en-US" dirty="0" smtClean="0"/>
            </a:br>
            <a:r>
              <a:rPr lang="en-US" dirty="0" smtClean="0"/>
              <a:t>ANL/Euclid collaboration proposed the Argonne Flexible Linear Collider based on a short </a:t>
            </a:r>
            <a:r>
              <a:rPr lang="en-US" dirty="0" err="1" smtClean="0"/>
              <a:t>rf</a:t>
            </a:r>
            <a:r>
              <a:rPr lang="en-US" dirty="0" smtClean="0"/>
              <a:t> pulse (~22 ns flat top), high gradient (&gt;250 MV/m) Two Beam Accelerator (TBA) design. The concept is scalable from the GeV to the </a:t>
            </a:r>
            <a:r>
              <a:rPr lang="en-US" dirty="0" err="1" smtClean="0"/>
              <a:t>TeV</a:t>
            </a:r>
            <a:r>
              <a:rPr lang="en-US" dirty="0" smtClean="0"/>
              <a:t> scale. This is a modular design and its unique locally repetitive drive beam structure allows a flexible configuration to meet different needs: an efficient (~7% overall), 31 MW beam power collider may be achievable. A novel staging design was presented. </a:t>
            </a:r>
            <a:br>
              <a:rPr lang="en-US" dirty="0" smtClean="0"/>
            </a:br>
            <a:r>
              <a:rPr lang="en-US" dirty="0" smtClean="0"/>
              <a:t>One more project of AWA/APS/Euclid collaboration is using a high energy gain dielectric </a:t>
            </a:r>
            <a:r>
              <a:rPr lang="en-US" dirty="0" err="1" smtClean="0"/>
              <a:t>wakefield</a:t>
            </a:r>
            <a:r>
              <a:rPr lang="en-US" dirty="0" smtClean="0"/>
              <a:t> accelerator (DWA) instead of the conventional accelerator for X-ray free-electron lasers (FELs) development. It is shown that collinear dielectric </a:t>
            </a:r>
            <a:r>
              <a:rPr lang="en-US" dirty="0" err="1" smtClean="0"/>
              <a:t>wakefield</a:t>
            </a:r>
            <a:r>
              <a:rPr lang="en-US" dirty="0" smtClean="0"/>
              <a:t> accelerator can accelerate low charge and high peak current electron bunches to a few GeV energy with up to 100-kHz bunch repetition rate. </a:t>
            </a:r>
            <a:br>
              <a:rPr lang="en-US" dirty="0" smtClean="0"/>
            </a:br>
            <a:r>
              <a:rPr lang="en-US" dirty="0" smtClean="0"/>
              <a:t>It was presented encouraging results on UNCD (</a:t>
            </a:r>
            <a:r>
              <a:rPr lang="en-US" dirty="0" err="1" smtClean="0"/>
              <a:t>ultro</a:t>
            </a:r>
            <a:r>
              <a:rPr lang="en-US" dirty="0" smtClean="0"/>
              <a:t>-nano-crystalline-diamond) cathodes to be used for the normal conducting and SRF field emission guns. The same technology is underway for photoinjector applications. </a:t>
            </a:r>
            <a:br>
              <a:rPr lang="en-US" dirty="0" smtClean="0"/>
            </a:br>
            <a:r>
              <a:rPr lang="en-US" dirty="0" smtClean="0"/>
              <a:t>Finally, it was presented recent results on dielectric based high power narrow band THz source and energy chirp correction of the SRF FEL accelerators. </a:t>
            </a:r>
            <a:endParaRPr lang="ru-RU"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Roman </a:t>
            </a:r>
            <a:r>
              <a:rPr lang="en-US" dirty="0" err="1" smtClean="0"/>
              <a:t>Kniaziev</a:t>
            </a:r>
            <a:r>
              <a:rPr lang="en-US" baseline="0" dirty="0" smtClean="0"/>
              <a:t> for </a:t>
            </a:r>
            <a:r>
              <a:rPr lang="en-US" baseline="0" dirty="0" err="1" smtClean="0"/>
              <a:t>Gennadiy</a:t>
            </a:r>
            <a:r>
              <a:rPr lang="en-US" baseline="0" dirty="0" smtClean="0"/>
              <a:t> </a:t>
            </a:r>
            <a:r>
              <a:rPr lang="en-US" baseline="0" dirty="0" err="1" smtClean="0"/>
              <a:t>Sotnikov</a:t>
            </a:r>
            <a:r>
              <a:rPr lang="en-US" baseline="0" dirty="0" smtClean="0"/>
              <a:t>, </a:t>
            </a:r>
            <a:r>
              <a:rPr lang="en-US" baseline="0" dirty="0" err="1" smtClean="0"/>
              <a:t>Karkov</a:t>
            </a:r>
            <a:r>
              <a:rPr lang="en-US" baseline="0" dirty="0" smtClean="0"/>
              <a:t> Institute of Physics and Technology.</a:t>
            </a:r>
          </a:p>
          <a:p>
            <a:r>
              <a:rPr lang="en-US" baseline="0" dirty="0" smtClean="0"/>
              <a:t>TF: total wake field</a:t>
            </a:r>
            <a:endParaRPr lang="en-US" dirty="0"/>
          </a:p>
        </p:txBody>
      </p:sp>
      <p:sp>
        <p:nvSpPr>
          <p:cNvPr id="4" name="Foliennummernplatzhalter 3"/>
          <p:cNvSpPr>
            <a:spLocks noGrp="1"/>
          </p:cNvSpPr>
          <p:nvPr>
            <p:ph type="sldNum" sz="quarter" idx="10"/>
          </p:nvPr>
        </p:nvSpPr>
        <p:spPr/>
        <p:txBody>
          <a:bodyPr/>
          <a:lstStyle/>
          <a:p>
            <a:fld id="{A5FE86B7-87D3-428E-83CC-6EA0C8FC277E}" type="slidenum">
              <a:rPr lang="en-US" smtClean="0"/>
              <a:t>8</a:t>
            </a:fld>
            <a:endParaRPr lang="en-US"/>
          </a:p>
        </p:txBody>
      </p:sp>
    </p:spTree>
    <p:extLst>
      <p:ext uri="{BB962C8B-B14F-4D97-AF65-F5344CB8AC3E}">
        <p14:creationId xmlns:p14="http://schemas.microsoft.com/office/powerpoint/2010/main" val="386752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dirty="0" smtClean="0"/>
              <a:t>Brendan O’Shea, SLAC</a:t>
            </a:r>
          </a:p>
          <a:p>
            <a:r>
              <a:rPr lang="en-US" dirty="0" smtClean="0"/>
              <a:t>At FACET: </a:t>
            </a:r>
          </a:p>
          <a:p>
            <a:r>
              <a:rPr lang="en-US" dirty="0" smtClean="0"/>
              <a:t>UCLA/E201/SLAC presented new experimental results that measured accelerating gradients of 320 MV/m (WW:</a:t>
            </a:r>
            <a:r>
              <a:rPr lang="en-US" baseline="0" dirty="0" smtClean="0"/>
              <a:t> in THz range</a:t>
            </a:r>
            <a:r>
              <a:rPr lang="en-US" dirty="0" smtClean="0"/>
              <a:t>), using a witness electron bunch, in a Dielectric Wakefield Accelerator (DWA). The DWA is fabricated from a ~500 um annular quartz dielectric structure of 10 cm length.  The </a:t>
            </a:r>
            <a:r>
              <a:rPr lang="en-US" dirty="0" err="1" smtClean="0"/>
              <a:t>wakefield</a:t>
            </a:r>
            <a:r>
              <a:rPr lang="en-US" dirty="0" smtClean="0"/>
              <a:t> is  driven by a 1.53 </a:t>
            </a:r>
            <a:r>
              <a:rPr lang="en-US" dirty="0" err="1" smtClean="0"/>
              <a:t>nC</a:t>
            </a:r>
            <a:r>
              <a:rPr lang="en-US" dirty="0" smtClean="0"/>
              <a:t> electron bunch of 55 um </a:t>
            </a:r>
            <a:r>
              <a:rPr lang="en-US" dirty="0" err="1" smtClean="0"/>
              <a:t>r.m.s</a:t>
            </a:r>
            <a:r>
              <a:rPr lang="en-US" dirty="0" smtClean="0"/>
              <a:t>. length and witnessed by an 960 </a:t>
            </a:r>
            <a:r>
              <a:rPr lang="en-US" dirty="0" err="1" smtClean="0"/>
              <a:t>pC</a:t>
            </a:r>
            <a:r>
              <a:rPr lang="en-US" dirty="0" smtClean="0"/>
              <a:t> electron bunch of 30 um </a:t>
            </a:r>
            <a:r>
              <a:rPr lang="en-US" dirty="0" err="1" smtClean="0"/>
              <a:t>r.m.s</a:t>
            </a:r>
            <a:r>
              <a:rPr lang="en-US" dirty="0" smtClean="0"/>
              <a:t>. length.  This measurement builds on previously presented work demonstrating 1.35 GV/m gradients, which were sustained for many tens of thousands of interactions.  Additionally, a reconstruction of the </a:t>
            </a:r>
            <a:r>
              <a:rPr lang="en-US" dirty="0" err="1" smtClean="0"/>
              <a:t>wakefield</a:t>
            </a:r>
            <a:r>
              <a:rPr lang="en-US" dirty="0" smtClean="0"/>
              <a:t> using </a:t>
            </a:r>
            <a:r>
              <a:rPr lang="en-US" dirty="0" err="1" smtClean="0"/>
              <a:t>Kramers-Kronig</a:t>
            </a:r>
            <a:r>
              <a:rPr lang="en-US" dirty="0" smtClean="0"/>
              <a:t> (minimum phase) techniques has shown an unanticipated damping of the </a:t>
            </a:r>
            <a:r>
              <a:rPr lang="en-US" dirty="0" err="1" smtClean="0"/>
              <a:t>wakefield</a:t>
            </a:r>
            <a:r>
              <a:rPr lang="en-US" dirty="0" smtClean="0"/>
              <a:t>. If this damping is unresolved it could have </a:t>
            </a:r>
            <a:r>
              <a:rPr lang="en-US" dirty="0" err="1" smtClean="0"/>
              <a:t>have</a:t>
            </a:r>
            <a:r>
              <a:rPr lang="en-US" dirty="0" smtClean="0"/>
              <a:t> serious implications for multi-bunch excitation of DWA structures as well as use of DWA structures to generate THz.</a:t>
            </a:r>
          </a:p>
          <a:p>
            <a:endParaRPr lang="en-US" dirty="0"/>
          </a:p>
        </p:txBody>
      </p:sp>
      <p:sp>
        <p:nvSpPr>
          <p:cNvPr id="4" name="Foliennummernplatzhalter 3"/>
          <p:cNvSpPr>
            <a:spLocks noGrp="1"/>
          </p:cNvSpPr>
          <p:nvPr>
            <p:ph type="sldNum" sz="quarter" idx="10"/>
          </p:nvPr>
        </p:nvSpPr>
        <p:spPr/>
        <p:txBody>
          <a:bodyPr/>
          <a:lstStyle/>
          <a:p>
            <a:fld id="{8EE5AD8E-D70F-4B89-97CE-3C15CB4C0DC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6520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D24A664A-F227-4915-AB10-8E39F8D06239}" type="slidenum">
              <a:rPr lang="de-DE" smtClean="0">
                <a:solidFill>
                  <a:prstClr val="black"/>
                </a:solidFill>
              </a:rPr>
              <a:pPr/>
              <a:t>10</a:t>
            </a:fld>
            <a:endParaRPr lang="de-DE">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Pietro </a:t>
            </a:r>
            <a:r>
              <a:rPr lang="en-US" dirty="0" err="1" smtClean="0"/>
              <a:t>Musumeci</a:t>
            </a:r>
            <a:r>
              <a:rPr lang="en-US" dirty="0" smtClean="0"/>
              <a:t>, UCLA,</a:t>
            </a:r>
          </a:p>
          <a:p>
            <a:r>
              <a:rPr lang="en-US" dirty="0" smtClean="0"/>
              <a:t>-1 * -1</a:t>
            </a:r>
            <a:r>
              <a:rPr lang="en-US" baseline="0" dirty="0" smtClean="0"/>
              <a:t> is not 1 – the proof is underway...</a:t>
            </a:r>
            <a:endParaRPr lang="en-US" dirty="0"/>
          </a:p>
        </p:txBody>
      </p:sp>
      <p:sp>
        <p:nvSpPr>
          <p:cNvPr id="4" name="Slide Number Placeholder 3"/>
          <p:cNvSpPr>
            <a:spLocks noGrp="1"/>
          </p:cNvSpPr>
          <p:nvPr>
            <p:ph type="sldNum" sz="quarter" idx="10"/>
          </p:nvPr>
        </p:nvSpPr>
        <p:spPr/>
        <p:txBody>
          <a:bodyPr/>
          <a:lstStyle/>
          <a:p>
            <a:fld id="{702D181D-32F1-4AD9-A849-3B469688565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1450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Master" Target="../slideMasters/slideMaster15.xml"/><Relationship Id="rId4" Type="http://schemas.openxmlformats.org/officeDocument/2006/relationships/image" Target="../media/image19.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9.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B78FB2-C670-0E45-B664-8264AD126B12}"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22950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78FB2-C670-0E45-B664-8264AD126B12}"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38334501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633141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124681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559054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6118256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034185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011067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pic>
        <p:nvPicPr>
          <p:cNvPr id="7" name="Picture 2" descr="http://clic-study.web.cern.ch/sites/clic-study.web.cern.ch/themes/cliccern/img/logos/CLIClogo.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 y="-27384"/>
            <a:ext cx="11969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128004" y="115888"/>
            <a:ext cx="8366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225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563370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254481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3407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78FB2-C670-0E45-B664-8264AD126B12}"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936322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7FB275-6C03-43A0-B76A-39E482E1B43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BCA75-223F-4A73-97F6-7E8B99CDB381}"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763819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Presentation_1">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userDrawn="1"/>
        </p:nvSpPr>
        <p:spPr bwMode="auto">
          <a:xfrm>
            <a:off x="0" y="205740"/>
            <a:ext cx="9144000" cy="533400"/>
          </a:xfrm>
          <a:prstGeom prst="rect">
            <a:avLst/>
          </a:prstGeom>
          <a:solidFill>
            <a:srgbClr val="002060"/>
          </a:solid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endParaRPr lang="en-US" sz="2000" dirty="0">
              <a:solidFill>
                <a:prstClr val="white"/>
              </a:solidFill>
              <a:latin typeface="Arial" pitchFamily="34" charset="0"/>
              <a:cs typeface="Arial" pitchFamily="34" charset="0"/>
            </a:endParaRPr>
          </a:p>
        </p:txBody>
      </p:sp>
      <p:sp>
        <p:nvSpPr>
          <p:cNvPr id="11" name="Slide Number Placeholder 5"/>
          <p:cNvSpPr txBox="1">
            <a:spLocks/>
          </p:cNvSpPr>
          <p:nvPr userDrawn="1"/>
        </p:nvSpPr>
        <p:spPr>
          <a:xfrm>
            <a:off x="8713844" y="6309352"/>
            <a:ext cx="430161" cy="365125"/>
          </a:xfrm>
          <a:prstGeom prst="rect">
            <a:avLst/>
          </a:prstGeom>
        </p:spPr>
        <p:txBody>
          <a:bodyPr vert="horz" lIns="91440" tIns="45720" rIns="91440" bIns="45720" rtlCol="0" anchor="ctr"/>
          <a:lstStyle>
            <a:lvl1pPr algn="ctr">
              <a:defRPr sz="1400">
                <a:solidFill>
                  <a:srgbClr val="003368"/>
                </a:solidFill>
                <a:latin typeface="Calibri" pitchFamily="34" charset="0"/>
              </a:defRPr>
            </a:lvl1pPr>
          </a:lstStyle>
          <a:p>
            <a:pPr defTabSz="914400">
              <a:defRPr/>
            </a:pPr>
            <a:fld id="{403034ED-392B-42A2-8939-5A95FD54CEFE}" type="slidenum">
              <a:rPr lang="en-US" smtClean="0">
                <a:solidFill>
                  <a:prstClr val="white"/>
                </a:solidFill>
              </a:rPr>
              <a:pPr defTabSz="914400">
                <a:defRPr/>
              </a:pPr>
              <a:t>‹Nr.›</a:t>
            </a:fld>
            <a:endParaRPr lang="en-US" dirty="0">
              <a:solidFill>
                <a:prstClr val="white"/>
              </a:solidFill>
            </a:endParaRPr>
          </a:p>
        </p:txBody>
      </p:sp>
      <p:sp>
        <p:nvSpPr>
          <p:cNvPr id="10" name="Slide Number Placeholder 5"/>
          <p:cNvSpPr>
            <a:spLocks noGrp="1"/>
          </p:cNvSpPr>
          <p:nvPr>
            <p:ph type="sldNum" sz="quarter" idx="12"/>
          </p:nvPr>
        </p:nvSpPr>
        <p:spPr>
          <a:xfrm>
            <a:off x="8713844" y="6376275"/>
            <a:ext cx="430161" cy="311155"/>
          </a:xfrm>
          <a:prstGeom prst="rect">
            <a:avLst/>
          </a:prstGeom>
        </p:spPr>
        <p:txBody>
          <a:bodyPr anchor="ctr"/>
          <a:lstStyle>
            <a:lvl1pPr algn="ctr">
              <a:defRPr sz="1400">
                <a:solidFill>
                  <a:schemeClr val="bg1"/>
                </a:solidFill>
                <a:latin typeface="Calibri" pitchFamily="34" charset="0"/>
              </a:defRPr>
            </a:lvl1pPr>
          </a:lstStyle>
          <a:p>
            <a:fld id="{403034ED-392B-42A2-8939-5A95FD54CEFE}" type="slidenum">
              <a:rPr lang="en-US" smtClean="0">
                <a:solidFill>
                  <a:prstClr val="white"/>
                </a:solidFill>
              </a:rPr>
              <a:pPr/>
              <a:t>‹Nr.›</a:t>
            </a:fld>
            <a:endParaRPr lang="en-US" dirty="0">
              <a:solidFill>
                <a:prstClr val="white"/>
              </a:solidFill>
            </a:endParaRPr>
          </a:p>
        </p:txBody>
      </p:sp>
      <p:pic>
        <p:nvPicPr>
          <p:cNvPr id="18" name="Picture 3" descr="G:\Users\s\samosh\Documents\My Pictures\LOGO\CLIC\CLIC-Logo-Color-72.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9208" y="7620"/>
            <a:ext cx="914400" cy="914400"/>
          </a:xfrm>
          <a:prstGeom prst="rect">
            <a:avLst/>
          </a:prstGeom>
          <a:noFill/>
        </p:spPr>
      </p:pic>
      <p:sp>
        <p:nvSpPr>
          <p:cNvPr id="8" name="Title 15"/>
          <p:cNvSpPr>
            <a:spLocks noGrp="1"/>
          </p:cNvSpPr>
          <p:nvPr>
            <p:ph type="title" hasCustomPrompt="1"/>
          </p:nvPr>
        </p:nvSpPr>
        <p:spPr>
          <a:xfrm>
            <a:off x="1115616" y="206058"/>
            <a:ext cx="6621936" cy="533082"/>
          </a:xfrm>
          <a:prstGeom prst="rect">
            <a:avLst/>
          </a:prstGeom>
          <a:solidFill>
            <a:srgbClr val="002060"/>
          </a:solidFill>
        </p:spPr>
        <p:txBody>
          <a:bodyPr anchor="ctr">
            <a:normAutofit/>
          </a:bodyPr>
          <a:lstStyle>
            <a:lvl1pPr>
              <a:defRPr sz="2800">
                <a:solidFill>
                  <a:schemeClr val="bg1"/>
                </a:solidFill>
                <a:latin typeface="+mj-lt"/>
                <a:cs typeface="Arial" pitchFamily="34" charset="0"/>
              </a:defRPr>
            </a:lvl1pPr>
          </a:lstStyle>
          <a:p>
            <a:r>
              <a:rPr lang="en-US" dirty="0" smtClean="0"/>
              <a:t>[Sub-title]</a:t>
            </a:r>
            <a:endParaRPr lang="en-US" dirty="0"/>
          </a:p>
        </p:txBody>
      </p:sp>
      <p:sp>
        <p:nvSpPr>
          <p:cNvPr id="20" name="Rectangle 19"/>
          <p:cNvSpPr/>
          <p:nvPr userDrawn="1"/>
        </p:nvSpPr>
        <p:spPr>
          <a:xfrm>
            <a:off x="131493" y="6392393"/>
            <a:ext cx="1228371" cy="276999"/>
          </a:xfrm>
          <a:prstGeom prst="rect">
            <a:avLst/>
          </a:prstGeom>
        </p:spPr>
        <p:txBody>
          <a:bodyPr wrap="none">
            <a:spAutoFit/>
          </a:bodyPr>
          <a:lstStyle/>
          <a:p>
            <a:pPr defTabSz="914400"/>
            <a:r>
              <a:rPr lang="en-US" sz="1200" dirty="0">
                <a:solidFill>
                  <a:prstClr val="white"/>
                </a:solidFill>
              </a:rPr>
              <a:t>31-January-2013</a:t>
            </a:r>
            <a:r>
              <a:rPr lang="en-US" sz="1200" dirty="0">
                <a:solidFill>
                  <a:prstClr val="white"/>
                </a:solidFill>
                <a:latin typeface="Tahoma" pitchFamily="34" charset="0"/>
                <a:cs typeface="Tahoma" pitchFamily="34" charset="0"/>
              </a:rPr>
              <a:t> </a:t>
            </a:r>
            <a:endParaRPr lang="en-GB" sz="1200" dirty="0">
              <a:solidFill>
                <a:prstClr val="black"/>
              </a:solidFill>
            </a:endParaRPr>
          </a:p>
        </p:txBody>
      </p:sp>
      <p:sp>
        <p:nvSpPr>
          <p:cNvPr id="14" name="Title 1"/>
          <p:cNvSpPr txBox="1">
            <a:spLocks/>
          </p:cNvSpPr>
          <p:nvPr userDrawn="1"/>
        </p:nvSpPr>
        <p:spPr bwMode="auto">
          <a:xfrm>
            <a:off x="0" y="6363290"/>
            <a:ext cx="9144000" cy="306070"/>
          </a:xfrm>
          <a:prstGeom prst="rect">
            <a:avLst/>
          </a:prstGeom>
          <a:solidFill>
            <a:srgbClr val="002060"/>
          </a:solid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1200" dirty="0">
                <a:solidFill>
                  <a:prstClr val="white"/>
                </a:solidFill>
              </a:rPr>
              <a:t>   </a:t>
            </a:r>
            <a:r>
              <a:rPr lang="fr-CH" sz="1200" dirty="0">
                <a:solidFill>
                  <a:prstClr val="white"/>
                </a:solidFill>
              </a:rPr>
              <a:t>X-band </a:t>
            </a:r>
            <a:r>
              <a:rPr lang="fr-CH" sz="1200" dirty="0" err="1">
                <a:solidFill>
                  <a:prstClr val="white"/>
                </a:solidFill>
              </a:rPr>
              <a:t>Accelerating</a:t>
            </a:r>
            <a:r>
              <a:rPr lang="fr-CH" sz="1200" dirty="0">
                <a:solidFill>
                  <a:prstClr val="white"/>
                </a:solidFill>
              </a:rPr>
              <a:t> structure </a:t>
            </a:r>
            <a:r>
              <a:rPr lang="fr-CH" sz="1200" dirty="0" err="1">
                <a:solidFill>
                  <a:prstClr val="white"/>
                </a:solidFill>
              </a:rPr>
              <a:t>Review</a:t>
            </a:r>
            <a:r>
              <a:rPr lang="en-US" sz="1200" dirty="0">
                <a:solidFill>
                  <a:prstClr val="white"/>
                </a:solidFill>
                <a:latin typeface="Tahoma" pitchFamily="34" charset="0"/>
                <a:cs typeface="Tahoma" pitchFamily="34" charset="0"/>
              </a:rPr>
              <a:t>                                     </a:t>
            </a:r>
            <a:endParaRPr lang="en-US" sz="1200" dirty="0">
              <a:solidFill>
                <a:prstClr val="white"/>
              </a:solidFill>
            </a:endParaRPr>
          </a:p>
        </p:txBody>
      </p:sp>
      <p:sp>
        <p:nvSpPr>
          <p:cNvPr id="16" name="Rectangle 15"/>
          <p:cNvSpPr/>
          <p:nvPr userDrawn="1"/>
        </p:nvSpPr>
        <p:spPr>
          <a:xfrm>
            <a:off x="-1123" y="6392393"/>
            <a:ext cx="1662985" cy="276999"/>
          </a:xfrm>
          <a:prstGeom prst="rect">
            <a:avLst/>
          </a:prstGeom>
        </p:spPr>
        <p:txBody>
          <a:bodyPr wrap="none">
            <a:spAutoFit/>
          </a:bodyPr>
          <a:lstStyle/>
          <a:p>
            <a:pPr algn="ctr" defTabSz="914400"/>
            <a:r>
              <a:rPr lang="en-US" sz="1200" dirty="0">
                <a:solidFill>
                  <a:prstClr val="white"/>
                </a:solidFill>
              </a:rPr>
              <a:t>24-25 NOVEMBER 2014</a:t>
            </a:r>
            <a:r>
              <a:rPr lang="en-US" sz="1200" dirty="0">
                <a:solidFill>
                  <a:prstClr val="white"/>
                </a:solidFill>
                <a:latin typeface="Tahoma" pitchFamily="34" charset="0"/>
                <a:cs typeface="Tahoma" pitchFamily="34" charset="0"/>
              </a:rPr>
              <a:t> </a:t>
            </a:r>
            <a:endParaRPr lang="en-GB" sz="1200" dirty="0">
              <a:solidFill>
                <a:prstClr val="black"/>
              </a:solidFill>
            </a:endParaRPr>
          </a:p>
        </p:txBody>
      </p:sp>
      <p:pic>
        <p:nvPicPr>
          <p:cNvPr id="19" name="Picture 18"/>
          <p:cNvPicPr/>
          <p:nvPr userDrawn="1"/>
        </p:nvPicPr>
        <p:blipFill>
          <a:blip r:embed="rId3">
            <a:extLst>
              <a:ext uri="{28A0092B-C50C-407E-A947-70E740481C1C}">
                <a14:useLocalDpi xmlns:a14="http://schemas.microsoft.com/office/drawing/2010/main"/>
              </a:ext>
            </a:extLst>
          </a:blip>
          <a:srcRect/>
          <a:stretch>
            <a:fillRect/>
          </a:stretch>
        </p:blipFill>
        <p:spPr bwMode="auto">
          <a:xfrm>
            <a:off x="7884368" y="225000"/>
            <a:ext cx="464400" cy="46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606360"/>
      </p:ext>
    </p:extLst>
  </p:cSld>
  <p:clrMapOvr>
    <a:masterClrMapping/>
  </p:clrMapOvr>
  <p:transition>
    <p:split orient="vert" dir="in"/>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922900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774246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83884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6577102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2082497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056412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82269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6735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cstate="print"/>
          <a:srcRect/>
          <a:stretch>
            <a:fillRect/>
          </a:stretch>
        </p:blipFill>
        <p:spPr bwMode="auto">
          <a:xfrm>
            <a:off x="0" y="0"/>
            <a:ext cx="9144000" cy="1106488"/>
          </a:xfrm>
          <a:prstGeom prst="rect">
            <a:avLst/>
          </a:prstGeom>
          <a:noFill/>
          <a:ln w="9525">
            <a:noFill/>
            <a:miter lim="800000"/>
            <a:headEnd/>
            <a:tailEnd/>
          </a:ln>
        </p:spPr>
      </p:pic>
      <p:pic>
        <p:nvPicPr>
          <p:cNvPr id="5" name="Picture 7" descr="doe_black.jpg"/>
          <p:cNvPicPr>
            <a:picLocks noChangeAspect="1"/>
          </p:cNvPicPr>
          <p:nvPr/>
        </p:nvPicPr>
        <p:blipFill>
          <a:blip r:embed="rId3" cstate="print"/>
          <a:srcRect/>
          <a:stretch>
            <a:fillRect/>
          </a:stretch>
        </p:blipFill>
        <p:spPr bwMode="auto">
          <a:xfrm>
            <a:off x="7954965" y="437360"/>
            <a:ext cx="960437" cy="231775"/>
          </a:xfrm>
          <a:prstGeom prst="rect">
            <a:avLst/>
          </a:prstGeom>
          <a:noFill/>
          <a:ln w="9525">
            <a:noFill/>
            <a:miter lim="800000"/>
            <a:headEnd/>
            <a:tailEnd/>
          </a:ln>
        </p:spPr>
      </p:pic>
      <p:pic>
        <p:nvPicPr>
          <p:cNvPr id="6" name="Picture 8" descr="title footer_Blue_646.jpg"/>
          <p:cNvPicPr>
            <a:picLocks noChangeAspect="1"/>
          </p:cNvPicPr>
          <p:nvPr/>
        </p:nvPicPr>
        <p:blipFill>
          <a:blip r:embed="rId4" cstate="print"/>
          <a:srcRect/>
          <a:stretch>
            <a:fillRect/>
          </a:stretch>
        </p:blipFill>
        <p:spPr bwMode="auto">
          <a:xfrm>
            <a:off x="0" y="6794500"/>
            <a:ext cx="9144000" cy="63500"/>
          </a:xfrm>
          <a:prstGeom prst="rect">
            <a:avLst/>
          </a:prstGeom>
          <a:noFill/>
          <a:ln w="9525">
            <a:noFill/>
            <a:miter lim="800000"/>
            <a:headEnd/>
            <a:tailEnd/>
          </a:ln>
        </p:spPr>
      </p:pic>
      <p:sp>
        <p:nvSpPr>
          <p:cNvPr id="3074" name="Rectangle 2"/>
          <p:cNvSpPr>
            <a:spLocks noGrp="1" noChangeArrowheads="1"/>
          </p:cNvSpPr>
          <p:nvPr>
            <p:ph type="ctrTitle"/>
          </p:nvPr>
        </p:nvSpPr>
        <p:spPr>
          <a:xfrm>
            <a:off x="985838" y="1671638"/>
            <a:ext cx="7696200" cy="1069975"/>
          </a:xfrm>
        </p:spPr>
        <p:txBody>
          <a:bodyPr/>
          <a:lstStyle>
            <a:lvl1pPr>
              <a:defRPr sz="3000"/>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318861625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1444965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283838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486A0494-8CF7-41C3-8192-CFE3A5F58C6A}"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58746644-DFDB-4EC3-9C9A-4B0346BACFBD}"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319612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620327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299170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566529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119029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79770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937933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34258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6" name="Rectangle 6"/>
          <p:cNvSpPr>
            <a:spLocks noGrp="1" noChangeArrowheads="1"/>
          </p:cNvSpPr>
          <p:nvPr>
            <p:ph type="sldNum" sz="quarter" idx="12"/>
          </p:nvPr>
        </p:nvSpPr>
        <p:spPr>
          <a:ln/>
        </p:spPr>
        <p:txBody>
          <a:bodyPr/>
          <a:lstStyle>
            <a:lvl1pPr>
              <a:defRPr/>
            </a:lvl1pPr>
          </a:lstStyle>
          <a:p>
            <a:pPr>
              <a:defRPr/>
            </a:pPr>
            <a:fld id="{4B2FF898-0942-45E8-A55E-A92D47302215}"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372238759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3254955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528072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953077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D56FA0E2-B2F6-4C5E-8B60-5828B0D8E329}" type="datetimeFigureOut">
              <a:rPr lang="en-US" smtClean="0">
                <a:solidFill>
                  <a:prstClr val="black">
                    <a:tint val="75000"/>
                  </a:prstClr>
                </a:solidFill>
              </a:rPr>
              <a:pPr/>
              <a:t>9/18/2015</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1E6DD76D-2FFD-468C-98CB-89039069220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3400853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295400" y="3392496"/>
            <a:ext cx="6400800" cy="1600200"/>
          </a:xfrm>
        </p:spPr>
        <p:txBody>
          <a:bodyPr/>
          <a:lstStyle>
            <a:lvl1pPr marL="0" indent="0" algn="ctr">
              <a:buNone/>
              <a:defRPr sz="26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grpSp>
        <p:nvGrpSpPr>
          <p:cNvPr id="2" name="Group 1"/>
          <p:cNvGrpSpPr/>
          <p:nvPr/>
        </p:nvGrpSpPr>
        <p:grpSpPr>
          <a:xfrm>
            <a:off x="62931" y="1696825"/>
            <a:ext cx="9021537" cy="1635812"/>
            <a:chOff x="62931" y="1396720"/>
            <a:chExt cx="9021537" cy="1690461"/>
          </a:xfrm>
        </p:grpSpPr>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grpSp>
      <p:sp>
        <p:nvSpPr>
          <p:cNvPr id="8" name="Title 7"/>
          <p:cNvSpPr>
            <a:spLocks noGrp="1"/>
          </p:cNvSpPr>
          <p:nvPr>
            <p:ph type="ctrTitle"/>
          </p:nvPr>
        </p:nvSpPr>
        <p:spPr>
          <a:xfrm>
            <a:off x="457200" y="1751386"/>
            <a:ext cx="8229600" cy="1470025"/>
          </a:xfrm>
        </p:spPr>
        <p:txBody>
          <a:bodyPr anchor="ctr">
            <a:normAutofit/>
          </a:bodyPr>
          <a:lstStyle>
            <a:lvl1pPr algn="ctr">
              <a:defRPr lang="en-US" sz="4200" dirty="0">
                <a:solidFill>
                  <a:srgbClr val="FFFFFF"/>
                </a:solidFill>
              </a:defRPr>
            </a:lvl1pPr>
          </a:lstStyle>
          <a:p>
            <a:r>
              <a:rPr kumimoji="0" lang="en-US" smtClean="0"/>
              <a:t>Click to edit Master title style</a:t>
            </a:r>
            <a:endParaRPr kumimoji="0" lang="en-US" dirty="0"/>
          </a:p>
        </p:txBody>
      </p:sp>
      <p:sp>
        <p:nvSpPr>
          <p:cNvPr id="14" name="Footer Placeholder 2"/>
          <p:cNvSpPr>
            <a:spLocks noGrp="1"/>
          </p:cNvSpPr>
          <p:nvPr/>
        </p:nvSpPr>
        <p:spPr>
          <a:xfrm>
            <a:off x="3213130" y="6478736"/>
            <a:ext cx="2895600" cy="365125"/>
          </a:xfrm>
          <a:prstGeom prst="rect">
            <a:avLst/>
          </a:prstGeom>
        </p:spPr>
        <p:txBody>
          <a:bodyPr vert="horz" lIns="91440" tIns="45720" rIns="91440" bIns="45720" rtlCol="0" anchor="ct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black"/>
              </a:solidFill>
            </a:endParaRPr>
          </a:p>
        </p:txBody>
      </p:sp>
      <p:sp>
        <p:nvSpPr>
          <p:cNvPr id="16"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17"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18"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1299824278"/>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00800" cy="759327"/>
          </a:xfrm>
        </p:spPr>
        <p:txBody>
          <a:bodyPr/>
          <a:lstStyle/>
          <a:p>
            <a:r>
              <a:rPr kumimoji="0" lang="en-US" smtClean="0"/>
              <a:t>Click to edit Master title style</a:t>
            </a:r>
            <a:endParaRPr kumimoji="0" lang="en-US" dirty="0"/>
          </a:p>
        </p:txBody>
      </p:sp>
      <p:sp>
        <p:nvSpPr>
          <p:cNvPr id="8" name="Content Placeholder 7"/>
          <p:cNvSpPr>
            <a:spLocks noGrp="1"/>
          </p:cNvSpPr>
          <p:nvPr>
            <p:ph sz="quarter" idx="1"/>
          </p:nvPr>
        </p:nvSpPr>
        <p:spPr>
          <a:xfrm>
            <a:off x="266700" y="1016000"/>
            <a:ext cx="8420100" cy="5003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5"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6"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326211172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11"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12"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719651871"/>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00800" cy="759327"/>
          </a:xfrm>
        </p:spPr>
        <p:txBody>
          <a:bodyPr/>
          <a:lstStyle/>
          <a:p>
            <a:r>
              <a:rPr kumimoji="0" lang="en-US" smtClean="0"/>
              <a:t>Click to edit Master title style</a:t>
            </a:r>
            <a:endParaRPr kumimoji="0" lang="en-US" dirty="0"/>
          </a:p>
        </p:txBody>
      </p:sp>
      <p:sp>
        <p:nvSpPr>
          <p:cNvPr id="9" name="Content Placeholder 8"/>
          <p:cNvSpPr>
            <a:spLocks noGrp="1"/>
          </p:cNvSpPr>
          <p:nvPr>
            <p:ph sz="quarter" idx="1"/>
          </p:nvPr>
        </p:nvSpPr>
        <p:spPr>
          <a:xfrm>
            <a:off x="148855" y="893558"/>
            <a:ext cx="4306187" cy="5464712"/>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57057" y="893136"/>
            <a:ext cx="4167965" cy="5475766"/>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6"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10086598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00800" cy="758952"/>
          </a:xfrm>
        </p:spPr>
        <p:txBody>
          <a:bodyPr anchor="b" anchorCtr="0"/>
          <a:lstStyle>
            <a:lvl1pPr>
              <a:defRPr/>
            </a:lvl1pPr>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159487" y="916173"/>
            <a:ext cx="4316819"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4654" y="937437"/>
            <a:ext cx="4371753"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11" name="Content Placeholder 10"/>
          <p:cNvSpPr>
            <a:spLocks noGrp="1"/>
          </p:cNvSpPr>
          <p:nvPr>
            <p:ph sz="half" idx="2"/>
          </p:nvPr>
        </p:nvSpPr>
        <p:spPr>
          <a:xfrm>
            <a:off x="159488" y="1743740"/>
            <a:ext cx="4338084" cy="4625162"/>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657059" y="1754372"/>
            <a:ext cx="4391247" cy="4667693"/>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4"/>
          <p:cNvSpPr>
            <a:spLocks noGrp="1"/>
          </p:cNvSpPr>
          <p:nvPr>
            <p:ph type="dt" sz="half" idx="10"/>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8" name="Footer Placeholder 5"/>
          <p:cNvSpPr>
            <a:spLocks noGrp="1"/>
          </p:cNvSpPr>
          <p:nvPr>
            <p:ph type="ftr" sz="quarter" idx="11"/>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9" name="Slide Number Placeholder 6"/>
          <p:cNvSpPr>
            <a:spLocks noGrp="1"/>
          </p:cNvSpPr>
          <p:nvPr>
            <p:ph type="sldNum" sz="quarter" idx="12"/>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411513979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dirty="0"/>
          </a:p>
        </p:txBody>
      </p:sp>
      <p:sp>
        <p:nvSpPr>
          <p:cNvPr id="3"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4"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5"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42892527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lstStyle>
            <a:lvl1pPr algn="l">
              <a:defRPr sz="30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90AFBF7-926C-4548-94CE-A9DDFA1C0DAD}" type="datetime1">
              <a:rPr lang="en-US">
                <a:solidFill>
                  <a:srgbClr val="616161"/>
                </a:solidFill>
              </a:rPr>
              <a:pPr>
                <a:defRPr/>
              </a:pPr>
              <a:t>9/18/2015</a:t>
            </a:fld>
            <a:endParaRPr lang="en-US" dirty="0">
              <a:solidFill>
                <a:srgbClr val="61616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6" name="Rectangle 6"/>
          <p:cNvSpPr>
            <a:spLocks noGrp="1" noChangeArrowheads="1"/>
          </p:cNvSpPr>
          <p:nvPr>
            <p:ph type="sldNum" sz="quarter" idx="12"/>
          </p:nvPr>
        </p:nvSpPr>
        <p:spPr>
          <a:ln/>
        </p:spPr>
        <p:txBody>
          <a:bodyPr/>
          <a:lstStyle>
            <a:lvl1pPr>
              <a:defRPr/>
            </a:lvl1pPr>
          </a:lstStyle>
          <a:p>
            <a:pPr>
              <a:defRPr/>
            </a:pPr>
            <a:fld id="{DF5D8DF4-1E70-4C6D-B0AF-6393C389B7A5}"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3025892134"/>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00800" cy="758952"/>
          </a:xfrm>
        </p:spPr>
        <p:txBody>
          <a:bodyPr anchor="b" anchorCtr="0">
            <a:normAutofit/>
          </a:bodyPr>
          <a:lstStyle>
            <a:lvl1pPr algn="l">
              <a:buNone/>
              <a:defRPr sz="3600" b="0"/>
            </a:lvl1pPr>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159457" y="956930"/>
            <a:ext cx="2413622" cy="535173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1" name="Content Placeholder 10"/>
          <p:cNvSpPr>
            <a:spLocks noGrp="1"/>
          </p:cNvSpPr>
          <p:nvPr>
            <p:ph sz="quarter" idx="1"/>
          </p:nvPr>
        </p:nvSpPr>
        <p:spPr>
          <a:xfrm>
            <a:off x="2711302" y="967560"/>
            <a:ext cx="6198782" cy="5369445"/>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6"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178020165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Date Placeholder 4"/>
          <p:cNvSpPr>
            <a:spLocks noGrp="1"/>
          </p:cNvSpPr>
          <p:nvPr>
            <p:ph type="dt" sz="half" idx="10"/>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8"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9"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4167226533"/>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5"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6"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27622544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5665"/>
            <a:ext cx="2011680" cy="519050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1031358"/>
            <a:ext cx="5562600" cy="509480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5"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6"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03490374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7BFCB-EB79-2E43-B11A-9FF5A2FC8DF9}" type="datetimeFigureOut">
              <a:rPr lang="en-US" smtClean="0">
                <a:solidFill>
                  <a:prstClr val="white"/>
                </a:solidFill>
              </a:rPr>
              <a:pPr/>
              <a:t>9/18/2015</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4318308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295400" y="3392496"/>
            <a:ext cx="6400800" cy="1600200"/>
          </a:xfrm>
        </p:spPr>
        <p:txBody>
          <a:bodyPr/>
          <a:lstStyle>
            <a:lvl1pPr marL="0" indent="0" algn="ctr">
              <a:buNone/>
              <a:defRPr sz="26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grpSp>
        <p:nvGrpSpPr>
          <p:cNvPr id="2" name="Group 1"/>
          <p:cNvGrpSpPr/>
          <p:nvPr/>
        </p:nvGrpSpPr>
        <p:grpSpPr>
          <a:xfrm>
            <a:off x="62931" y="1696825"/>
            <a:ext cx="9021537" cy="1635812"/>
            <a:chOff x="62931" y="1396720"/>
            <a:chExt cx="9021537" cy="1690461"/>
          </a:xfrm>
        </p:grpSpPr>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grpSp>
      <p:sp>
        <p:nvSpPr>
          <p:cNvPr id="8" name="Title 7"/>
          <p:cNvSpPr>
            <a:spLocks noGrp="1"/>
          </p:cNvSpPr>
          <p:nvPr>
            <p:ph type="ctrTitle"/>
          </p:nvPr>
        </p:nvSpPr>
        <p:spPr>
          <a:xfrm>
            <a:off x="457200" y="1751386"/>
            <a:ext cx="8229600" cy="1470025"/>
          </a:xfrm>
        </p:spPr>
        <p:txBody>
          <a:bodyPr anchor="ctr">
            <a:normAutofit/>
          </a:bodyPr>
          <a:lstStyle>
            <a:lvl1pPr algn="ctr">
              <a:defRPr lang="en-US" sz="4200" dirty="0">
                <a:solidFill>
                  <a:srgbClr val="FFFFFF"/>
                </a:solidFill>
              </a:defRPr>
            </a:lvl1pPr>
          </a:lstStyle>
          <a:p>
            <a:r>
              <a:rPr kumimoji="0" lang="en-US" smtClean="0"/>
              <a:t>Click to edit Master title style</a:t>
            </a:r>
            <a:endParaRPr kumimoji="0" lang="en-US" dirty="0"/>
          </a:p>
        </p:txBody>
      </p:sp>
      <p:sp>
        <p:nvSpPr>
          <p:cNvPr id="14" name="Footer Placeholder 2"/>
          <p:cNvSpPr>
            <a:spLocks noGrp="1"/>
          </p:cNvSpPr>
          <p:nvPr/>
        </p:nvSpPr>
        <p:spPr>
          <a:xfrm>
            <a:off x="3213130" y="6478736"/>
            <a:ext cx="2895600" cy="365125"/>
          </a:xfrm>
          <a:prstGeom prst="rect">
            <a:avLst/>
          </a:prstGeom>
        </p:spPr>
        <p:txBody>
          <a:bodyPr vert="horz" lIns="91440" tIns="45720" rIns="91440" bIns="45720" rtlCol="0" anchor="ct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black"/>
              </a:solidFill>
            </a:endParaRPr>
          </a:p>
        </p:txBody>
      </p:sp>
      <p:sp>
        <p:nvSpPr>
          <p:cNvPr id="16"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17"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18"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17475139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00800" cy="759327"/>
          </a:xfrm>
        </p:spPr>
        <p:txBody>
          <a:bodyPr/>
          <a:lstStyle/>
          <a:p>
            <a:r>
              <a:rPr kumimoji="0" lang="en-US" smtClean="0"/>
              <a:t>Click to edit Master title style</a:t>
            </a:r>
            <a:endParaRPr kumimoji="0" lang="en-US" dirty="0"/>
          </a:p>
        </p:txBody>
      </p:sp>
      <p:sp>
        <p:nvSpPr>
          <p:cNvPr id="8" name="Content Placeholder 7"/>
          <p:cNvSpPr>
            <a:spLocks noGrp="1"/>
          </p:cNvSpPr>
          <p:nvPr>
            <p:ph sz="quarter" idx="1"/>
          </p:nvPr>
        </p:nvSpPr>
        <p:spPr>
          <a:xfrm>
            <a:off x="266700" y="1016000"/>
            <a:ext cx="8420100" cy="5003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5"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6"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134048595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11"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12"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47122705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00800" cy="759327"/>
          </a:xfrm>
        </p:spPr>
        <p:txBody>
          <a:bodyPr/>
          <a:lstStyle/>
          <a:p>
            <a:r>
              <a:rPr kumimoji="0" lang="en-US" smtClean="0"/>
              <a:t>Click to edit Master title style</a:t>
            </a:r>
            <a:endParaRPr kumimoji="0" lang="en-US" dirty="0"/>
          </a:p>
        </p:txBody>
      </p:sp>
      <p:sp>
        <p:nvSpPr>
          <p:cNvPr id="9" name="Content Placeholder 8"/>
          <p:cNvSpPr>
            <a:spLocks noGrp="1"/>
          </p:cNvSpPr>
          <p:nvPr>
            <p:ph sz="quarter" idx="1"/>
          </p:nvPr>
        </p:nvSpPr>
        <p:spPr>
          <a:xfrm>
            <a:off x="148855" y="893558"/>
            <a:ext cx="4306187" cy="5464712"/>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57057" y="893136"/>
            <a:ext cx="4167965" cy="5475766"/>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6"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07814760"/>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00800" cy="758952"/>
          </a:xfrm>
        </p:spPr>
        <p:txBody>
          <a:bodyPr anchor="b" anchorCtr="0"/>
          <a:lstStyle>
            <a:lvl1pPr>
              <a:defRPr/>
            </a:lvl1pPr>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159487" y="916173"/>
            <a:ext cx="4316819"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4654" y="937437"/>
            <a:ext cx="4371753"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11" name="Content Placeholder 10"/>
          <p:cNvSpPr>
            <a:spLocks noGrp="1"/>
          </p:cNvSpPr>
          <p:nvPr>
            <p:ph sz="half" idx="2"/>
          </p:nvPr>
        </p:nvSpPr>
        <p:spPr>
          <a:xfrm>
            <a:off x="159488" y="1743740"/>
            <a:ext cx="4338084" cy="4625162"/>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657059" y="1754372"/>
            <a:ext cx="4391247" cy="4667693"/>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4"/>
          <p:cNvSpPr>
            <a:spLocks noGrp="1"/>
          </p:cNvSpPr>
          <p:nvPr>
            <p:ph type="dt" sz="half" idx="10"/>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8" name="Footer Placeholder 5"/>
          <p:cNvSpPr>
            <a:spLocks noGrp="1"/>
          </p:cNvSpPr>
          <p:nvPr>
            <p:ph type="ftr" sz="quarter" idx="11"/>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9" name="Slide Number Placeholder 6"/>
          <p:cNvSpPr>
            <a:spLocks noGrp="1"/>
          </p:cNvSpPr>
          <p:nvPr>
            <p:ph type="sldNum" sz="quarter" idx="12"/>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8186605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fld id="{B63DF272-3514-4DF0-8BEC-4166B124B068}" type="datetime1">
              <a:rPr lang="en-US">
                <a:solidFill>
                  <a:srgbClr val="616161"/>
                </a:solidFill>
              </a:rPr>
              <a:pPr>
                <a:defRPr/>
              </a:pPr>
              <a:t>9/18/2015</a:t>
            </a:fld>
            <a:endParaRPr lang="en-US" dirty="0">
              <a:solidFill>
                <a:srgbClr val="61616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7" name="Rectangle 6"/>
          <p:cNvSpPr>
            <a:spLocks noGrp="1" noChangeArrowheads="1"/>
          </p:cNvSpPr>
          <p:nvPr>
            <p:ph type="sldNum" sz="quarter" idx="12"/>
          </p:nvPr>
        </p:nvSpPr>
        <p:spPr>
          <a:ln/>
        </p:spPr>
        <p:txBody>
          <a:bodyPr/>
          <a:lstStyle>
            <a:lvl1pPr>
              <a:defRPr/>
            </a:lvl1pPr>
          </a:lstStyle>
          <a:p>
            <a:pPr>
              <a:defRPr/>
            </a:pPr>
            <a:fld id="{A80868A6-187A-45FB-80F4-F05466D2161D}"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8238489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dirty="0"/>
          </a:p>
        </p:txBody>
      </p:sp>
      <p:sp>
        <p:nvSpPr>
          <p:cNvPr id="3"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4"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5"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50365871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00800" cy="758952"/>
          </a:xfrm>
        </p:spPr>
        <p:txBody>
          <a:bodyPr anchor="b" anchorCtr="0">
            <a:normAutofit/>
          </a:bodyPr>
          <a:lstStyle>
            <a:lvl1pPr algn="l">
              <a:buNone/>
              <a:defRPr sz="3600" b="0"/>
            </a:lvl1pPr>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159457" y="956930"/>
            <a:ext cx="2413622" cy="535173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1" name="Content Placeholder 10"/>
          <p:cNvSpPr>
            <a:spLocks noGrp="1"/>
          </p:cNvSpPr>
          <p:nvPr>
            <p:ph sz="quarter" idx="1"/>
          </p:nvPr>
        </p:nvSpPr>
        <p:spPr>
          <a:xfrm>
            <a:off x="2711302" y="967560"/>
            <a:ext cx="6198782" cy="5369445"/>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6"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134351895"/>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Date Placeholder 4"/>
          <p:cNvSpPr>
            <a:spLocks noGrp="1"/>
          </p:cNvSpPr>
          <p:nvPr>
            <p:ph type="dt" sz="half" idx="10"/>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8"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9"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1672630116"/>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5"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6"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81492149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5665"/>
            <a:ext cx="2011680" cy="519050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1031358"/>
            <a:ext cx="5562600" cy="509480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5"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6"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610114279"/>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7BFCB-EB79-2E43-B11A-9FF5A2FC8DF9}" type="datetimeFigureOut">
              <a:rPr lang="en-US" smtClean="0">
                <a:solidFill>
                  <a:prstClr val="white"/>
                </a:solidFill>
              </a:rPr>
              <a:pPr/>
              <a:t>9/18/2015</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37392548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a:srcRect/>
          <a:stretch>
            <a:fillRect/>
          </a:stretch>
        </p:blipFill>
        <p:spPr bwMode="auto">
          <a:xfrm>
            <a:off x="0" y="0"/>
            <a:ext cx="9144000" cy="1106488"/>
          </a:xfrm>
          <a:prstGeom prst="rect">
            <a:avLst/>
          </a:prstGeom>
          <a:noFill/>
          <a:ln w="9525">
            <a:noFill/>
            <a:miter lim="800000"/>
            <a:headEnd/>
            <a:tailEnd/>
          </a:ln>
        </p:spPr>
      </p:pic>
      <p:pic>
        <p:nvPicPr>
          <p:cNvPr id="5" name="Picture 7" descr="doe_black.jpg"/>
          <p:cNvPicPr>
            <a:picLocks noChangeAspect="1"/>
          </p:cNvPicPr>
          <p:nvPr/>
        </p:nvPicPr>
        <p:blipFill>
          <a:blip r:embed="rId3"/>
          <a:srcRect/>
          <a:stretch>
            <a:fillRect/>
          </a:stretch>
        </p:blipFill>
        <p:spPr bwMode="auto">
          <a:xfrm>
            <a:off x="7954963" y="6456363"/>
            <a:ext cx="960437" cy="231775"/>
          </a:xfrm>
          <a:prstGeom prst="rect">
            <a:avLst/>
          </a:prstGeom>
          <a:noFill/>
          <a:ln w="9525">
            <a:noFill/>
            <a:miter lim="800000"/>
            <a:headEnd/>
            <a:tailEnd/>
          </a:ln>
        </p:spPr>
      </p:pic>
      <p:pic>
        <p:nvPicPr>
          <p:cNvPr id="6" name="Picture 8" descr="title footer_Blue_646.jpg"/>
          <p:cNvPicPr>
            <a:picLocks noChangeAspect="1"/>
          </p:cNvPicPr>
          <p:nvPr/>
        </p:nvPicPr>
        <p:blipFill>
          <a:blip r:embed="rId4"/>
          <a:srcRect/>
          <a:stretch>
            <a:fillRect/>
          </a:stretch>
        </p:blipFill>
        <p:spPr bwMode="auto">
          <a:xfrm>
            <a:off x="0" y="6794500"/>
            <a:ext cx="9144000" cy="63500"/>
          </a:xfrm>
          <a:prstGeom prst="rect">
            <a:avLst/>
          </a:prstGeom>
          <a:noFill/>
          <a:ln w="9525">
            <a:noFill/>
            <a:miter lim="800000"/>
            <a:headEnd/>
            <a:tailEnd/>
          </a:ln>
        </p:spPr>
      </p:pic>
      <p:sp>
        <p:nvSpPr>
          <p:cNvPr id="3074" name="Rectangle 2"/>
          <p:cNvSpPr>
            <a:spLocks noGrp="1" noChangeArrowheads="1"/>
          </p:cNvSpPr>
          <p:nvPr>
            <p:ph type="ctrTitle"/>
          </p:nvPr>
        </p:nvSpPr>
        <p:spPr>
          <a:xfrm>
            <a:off x="985838" y="1671638"/>
            <a:ext cx="7696200" cy="1069975"/>
          </a:xfrm>
        </p:spPr>
        <p:txBody>
          <a:bodyPr/>
          <a:lstStyle>
            <a:lvl1pPr>
              <a:defRPr sz="30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13112276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79405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42F7D-BD52-4668-996B-F6F7F7BF7313}" type="slidenum">
              <a:rPr lang="en-US">
                <a:solidFill>
                  <a:srgbClr val="404040"/>
                </a:solidFill>
              </a:rPr>
              <a:pPr>
                <a:defRPr/>
              </a:pPr>
              <a:t>‹Nr.›</a:t>
            </a:fld>
            <a:endParaRPr lang="en-US">
              <a:solidFill>
                <a:srgbClr val="404040"/>
              </a:solidFill>
            </a:endParaRPr>
          </a:p>
        </p:txBody>
      </p:sp>
    </p:spTree>
    <p:extLst>
      <p:ext uri="{BB962C8B-B14F-4D97-AF65-F5344CB8AC3E}">
        <p14:creationId xmlns:p14="http://schemas.microsoft.com/office/powerpoint/2010/main" val="30170685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04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793DB-54FB-420F-BE02-87A6555813D7}" type="slidenum">
              <a:rPr lang="en-US">
                <a:solidFill>
                  <a:srgbClr val="404040"/>
                </a:solidFill>
              </a:rPr>
              <a:pPr>
                <a:defRPr/>
              </a:pPr>
              <a:t>‹Nr.›</a:t>
            </a:fld>
            <a:endParaRPr lang="en-US">
              <a:solidFill>
                <a:srgbClr val="404040"/>
              </a:solidFill>
            </a:endParaRPr>
          </a:p>
        </p:txBody>
      </p:sp>
    </p:spTree>
    <p:extLst>
      <p:ext uri="{BB962C8B-B14F-4D97-AF65-F5344CB8AC3E}">
        <p14:creationId xmlns:p14="http://schemas.microsoft.com/office/powerpoint/2010/main" val="1596863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fld id="{AA57DBD9-6801-4A4C-835D-893CCBBD7312}" type="datetime1">
              <a:rPr lang="en-US">
                <a:solidFill>
                  <a:srgbClr val="616161"/>
                </a:solidFill>
              </a:rPr>
              <a:pPr>
                <a:defRPr/>
              </a:pPr>
              <a:t>9/18/2015</a:t>
            </a:fld>
            <a:endParaRPr lang="en-US" dirty="0">
              <a:solidFill>
                <a:srgbClr val="616161"/>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9" name="Rectangle 6"/>
          <p:cNvSpPr>
            <a:spLocks noGrp="1" noChangeArrowheads="1"/>
          </p:cNvSpPr>
          <p:nvPr>
            <p:ph type="sldNum" sz="quarter" idx="12"/>
          </p:nvPr>
        </p:nvSpPr>
        <p:spPr>
          <a:ln/>
        </p:spPr>
        <p:txBody>
          <a:bodyPr/>
          <a:lstStyle>
            <a:lvl1pPr>
              <a:defRPr/>
            </a:lvl1pPr>
          </a:lstStyle>
          <a:p>
            <a:pPr>
              <a:defRPr/>
            </a:pPr>
            <a:fld id="{783DB7F1-EF74-4A7E-BC38-7F82A4CFC4DA}"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26706303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04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DE3D15-B1B1-4223-A8CD-A45D6BD75C1B}" type="slidenum">
              <a:rPr lang="en-US">
                <a:solidFill>
                  <a:srgbClr val="404040"/>
                </a:solidFill>
              </a:rPr>
              <a:pPr>
                <a:defRPr/>
              </a:pPr>
              <a:t>‹Nr.›</a:t>
            </a:fld>
            <a:endParaRPr lang="en-US">
              <a:solidFill>
                <a:srgbClr val="404040"/>
              </a:solidFill>
            </a:endParaRPr>
          </a:p>
        </p:txBody>
      </p:sp>
    </p:spTree>
    <p:extLst>
      <p:ext uri="{BB962C8B-B14F-4D97-AF65-F5344CB8AC3E}">
        <p14:creationId xmlns:p14="http://schemas.microsoft.com/office/powerpoint/2010/main" val="15490890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04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604F3B-8C7C-496B-858E-75B051EC233F}" type="slidenum">
              <a:rPr lang="en-US">
                <a:solidFill>
                  <a:srgbClr val="404040"/>
                </a:solidFill>
              </a:rPr>
              <a:pPr>
                <a:defRPr/>
              </a:pPr>
              <a:t>‹Nr.›</a:t>
            </a:fld>
            <a:endParaRPr lang="en-US">
              <a:solidFill>
                <a:srgbClr val="404040"/>
              </a:solidFill>
            </a:endParaRPr>
          </a:p>
        </p:txBody>
      </p:sp>
    </p:spTree>
    <p:extLst>
      <p:ext uri="{BB962C8B-B14F-4D97-AF65-F5344CB8AC3E}">
        <p14:creationId xmlns:p14="http://schemas.microsoft.com/office/powerpoint/2010/main" val="18766911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04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3FF10-02B5-481C-B935-8EAB4850A911}" type="slidenum">
              <a:rPr lang="en-US">
                <a:solidFill>
                  <a:srgbClr val="404040"/>
                </a:solidFill>
              </a:rPr>
              <a:pPr>
                <a:defRPr/>
              </a:pPr>
              <a:t>‹Nr.›</a:t>
            </a:fld>
            <a:endParaRPr lang="en-US">
              <a:solidFill>
                <a:srgbClr val="404040"/>
              </a:solidFill>
            </a:endParaRPr>
          </a:p>
        </p:txBody>
      </p:sp>
    </p:spTree>
    <p:extLst>
      <p:ext uri="{BB962C8B-B14F-4D97-AF65-F5344CB8AC3E}">
        <p14:creationId xmlns:p14="http://schemas.microsoft.com/office/powerpoint/2010/main" val="6596498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04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4980F6-5D39-4993-AF81-5C195EAF8DAD}" type="slidenum">
              <a:rPr lang="en-US">
                <a:solidFill>
                  <a:srgbClr val="404040"/>
                </a:solidFill>
              </a:rPr>
              <a:pPr>
                <a:defRPr/>
              </a:pPr>
              <a:t>‹Nr.›</a:t>
            </a:fld>
            <a:endParaRPr lang="en-US">
              <a:solidFill>
                <a:srgbClr val="404040"/>
              </a:solidFill>
            </a:endParaRPr>
          </a:p>
        </p:txBody>
      </p:sp>
    </p:spTree>
    <p:extLst>
      <p:ext uri="{BB962C8B-B14F-4D97-AF65-F5344CB8AC3E}">
        <p14:creationId xmlns:p14="http://schemas.microsoft.com/office/powerpoint/2010/main" val="28009447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04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E6C4E-CC25-4A8E-B6D8-31B78E65FF29}" type="slidenum">
              <a:rPr lang="en-US">
                <a:solidFill>
                  <a:srgbClr val="404040"/>
                </a:solidFill>
              </a:rPr>
              <a:pPr>
                <a:defRPr/>
              </a:pPr>
              <a:t>‹Nr.›</a:t>
            </a:fld>
            <a:endParaRPr lang="en-US">
              <a:solidFill>
                <a:srgbClr val="404040"/>
              </a:solidFill>
            </a:endParaRPr>
          </a:p>
        </p:txBody>
      </p:sp>
    </p:spTree>
    <p:extLst>
      <p:ext uri="{BB962C8B-B14F-4D97-AF65-F5344CB8AC3E}">
        <p14:creationId xmlns:p14="http://schemas.microsoft.com/office/powerpoint/2010/main" val="2673785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0F7917-4022-4715-9461-0833BB31999C}" type="slidenum">
              <a:rPr lang="en-US">
                <a:solidFill>
                  <a:srgbClr val="404040"/>
                </a:solidFill>
              </a:rPr>
              <a:pPr>
                <a:defRPr/>
              </a:pPr>
              <a:t>‹Nr.›</a:t>
            </a:fld>
            <a:endParaRPr lang="en-US">
              <a:solidFill>
                <a:srgbClr val="404040"/>
              </a:solidFill>
            </a:endParaRPr>
          </a:p>
        </p:txBody>
      </p:sp>
    </p:spTree>
    <p:extLst>
      <p:ext uri="{BB962C8B-B14F-4D97-AF65-F5344CB8AC3E}">
        <p14:creationId xmlns:p14="http://schemas.microsoft.com/office/powerpoint/2010/main" val="30190473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3F1765-9211-4F6D-AF49-895CAAE42609}" type="slidenum">
              <a:rPr lang="en-US">
                <a:solidFill>
                  <a:srgbClr val="404040"/>
                </a:solidFill>
              </a:rPr>
              <a:pPr>
                <a:defRPr/>
              </a:pPr>
              <a:t>‹Nr.›</a:t>
            </a:fld>
            <a:endParaRPr lang="en-US">
              <a:solidFill>
                <a:srgbClr val="404040"/>
              </a:solidFill>
            </a:endParaRPr>
          </a:p>
        </p:txBody>
      </p:sp>
    </p:spTree>
    <p:extLst>
      <p:ext uri="{BB962C8B-B14F-4D97-AF65-F5344CB8AC3E}">
        <p14:creationId xmlns:p14="http://schemas.microsoft.com/office/powerpoint/2010/main" val="19063198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D5F8A-32A6-434B-A954-7C92DBE1B877}"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2692054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E8047-3376-4FDC-B634-E40A6E4D40C5}"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8719598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3430E-F8B9-4A9D-8B2B-CBA164966113}"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819005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5" name="Rectangle 6"/>
          <p:cNvSpPr>
            <a:spLocks noGrp="1" noChangeArrowheads="1"/>
          </p:cNvSpPr>
          <p:nvPr>
            <p:ph type="sldNum" sz="quarter" idx="12"/>
          </p:nvPr>
        </p:nvSpPr>
        <p:spPr>
          <a:ln/>
        </p:spPr>
        <p:txBody>
          <a:bodyPr/>
          <a:lstStyle>
            <a:lvl1pPr>
              <a:defRPr/>
            </a:lvl1pPr>
          </a:lstStyle>
          <a:p>
            <a:pPr>
              <a:defRPr/>
            </a:pPr>
            <a:fld id="{27E4748C-BCFD-4618-A37B-410DE9FF6DC4}"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348795667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5330C1-BD33-49E3-B91D-08BC2DFC024D}"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961752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0D8451-6267-4F62-A4C9-3971AE83AF8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4916820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5732BB-5362-40E1-9615-BAD24461C83F}"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3899673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B5F8269-5B96-4611-B25F-8145B2063AF8}"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8770879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9495D1-7AAE-4926-8AC4-2E149B7FD97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6142973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70952-03A9-4BE5-94C5-FBF4181A2A9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7617857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3A8358-D0A5-4C26-94BF-A26025FBC72C}"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9966134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01008-714B-4E26-8C82-7709910BDD5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7095314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C78E84-03E7-4AB0-BEA9-0E2BE69A3F95}"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4632052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290"/>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400800"/>
            <a:ext cx="1905000" cy="457200"/>
          </a:xfrm>
        </p:spPr>
        <p:txBody>
          <a:bodyPr/>
          <a:lstStyle>
            <a:lvl1pPr>
              <a:defRPr>
                <a:latin typeface="Lucida Grande" pitchFamily="84" charset="0"/>
                <a:ea typeface="ヒラギノ角ゴ Pro W3" pitchFamily="84" charset="-128"/>
                <a:cs typeface="+mn-cs"/>
              </a:defRPr>
            </a:lvl1pPr>
          </a:lstStyle>
          <a:p>
            <a:pPr>
              <a:defRPr/>
            </a:pPr>
            <a:fld id="{568C4C1D-C2F4-4BBD-996E-12FC28B7CFAF}" type="datetime1">
              <a:rPr lang="en-US">
                <a:solidFill>
                  <a:srgbClr val="000000"/>
                </a:solidFill>
              </a:rPr>
              <a:pPr>
                <a:defRPr/>
              </a:pPr>
              <a:t>9/18/2015</a:t>
            </a:fld>
            <a:endParaRPr lang="en-US">
              <a:solidFill>
                <a:srgbClr val="000000"/>
              </a:solidFill>
            </a:endParaRPr>
          </a:p>
        </p:txBody>
      </p:sp>
    </p:spTree>
    <p:extLst>
      <p:ext uri="{BB962C8B-B14F-4D97-AF65-F5344CB8AC3E}">
        <p14:creationId xmlns:p14="http://schemas.microsoft.com/office/powerpoint/2010/main" val="2978045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6FE03FF-9DA7-4BB6-970B-3127832D8D00}" type="datetime1">
              <a:rPr lang="en-US">
                <a:solidFill>
                  <a:srgbClr val="616161"/>
                </a:solidFill>
              </a:rPr>
              <a:pPr>
                <a:defRPr/>
              </a:pPr>
              <a:t>9/18/2015</a:t>
            </a:fld>
            <a:endParaRPr lang="en-US" dirty="0">
              <a:solidFill>
                <a:srgbClr val="616161"/>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4" name="Rectangle 6"/>
          <p:cNvSpPr>
            <a:spLocks noGrp="1" noChangeArrowheads="1"/>
          </p:cNvSpPr>
          <p:nvPr>
            <p:ph type="sldNum" sz="quarter" idx="12"/>
          </p:nvPr>
        </p:nvSpPr>
        <p:spPr>
          <a:ln/>
        </p:spPr>
        <p:txBody>
          <a:bodyPr/>
          <a:lstStyle>
            <a:lvl1pPr>
              <a:defRPr/>
            </a:lvl1pPr>
          </a:lstStyle>
          <a:p>
            <a:pPr>
              <a:defRPr/>
            </a:pPr>
            <a:fld id="{B8A68F58-7C8C-41A7-B518-50B49B9B2EC4}"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4089557763"/>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57338"/>
            <a:ext cx="7772400" cy="3800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00800"/>
            <a:ext cx="1905000" cy="457200"/>
          </a:xfrm>
        </p:spPr>
        <p:txBody>
          <a:bodyPr/>
          <a:lstStyle>
            <a:lvl1pPr>
              <a:defRPr>
                <a:latin typeface="Lucida Grande" pitchFamily="84" charset="0"/>
                <a:ea typeface="ヒラギノ角ゴ Pro W3" pitchFamily="84" charset="-128"/>
                <a:cs typeface="+mn-cs"/>
              </a:defRPr>
            </a:lvl1pPr>
          </a:lstStyle>
          <a:p>
            <a:pPr>
              <a:defRPr/>
            </a:pPr>
            <a:fld id="{1CDBB9CA-7DB1-4AFF-8F0E-8E8908CD3B32}" type="datetime1">
              <a:rPr lang="en-US">
                <a:solidFill>
                  <a:srgbClr val="000000"/>
                </a:solidFill>
              </a:rPr>
              <a:pPr>
                <a:defRPr/>
              </a:pPr>
              <a:t>9/18/2015</a:t>
            </a:fld>
            <a:endParaRPr lang="en-US" dirty="0">
              <a:solidFill>
                <a:srgbClr val="000000"/>
              </a:solidFill>
            </a:endParaRPr>
          </a:p>
        </p:txBody>
      </p:sp>
    </p:spTree>
    <p:extLst>
      <p:ext uri="{BB962C8B-B14F-4D97-AF65-F5344CB8AC3E}">
        <p14:creationId xmlns:p14="http://schemas.microsoft.com/office/powerpoint/2010/main" val="20802772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4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400800"/>
            <a:ext cx="1905000" cy="457200"/>
          </a:xfrm>
        </p:spPr>
        <p:txBody>
          <a:bodyPr/>
          <a:lstStyle>
            <a:lvl1pPr>
              <a:defRPr>
                <a:latin typeface="Lucida Grande" pitchFamily="84" charset="0"/>
                <a:ea typeface="ヒラギノ角ゴ Pro W3" pitchFamily="84" charset="-128"/>
                <a:cs typeface="+mn-cs"/>
              </a:defRPr>
            </a:lvl1pPr>
          </a:lstStyle>
          <a:p>
            <a:pPr>
              <a:defRPr/>
            </a:pPr>
            <a:fld id="{7DA5C79B-13EA-49B2-A587-FDFBE7533004}" type="datetime1">
              <a:rPr lang="en-US">
                <a:solidFill>
                  <a:srgbClr val="000000"/>
                </a:solidFill>
              </a:rPr>
              <a:pPr>
                <a:defRPr/>
              </a:pPr>
              <a:t>9/18/2015</a:t>
            </a:fld>
            <a:endParaRPr lang="en-US">
              <a:solidFill>
                <a:srgbClr val="000000"/>
              </a:solidFill>
            </a:endParaRPr>
          </a:p>
        </p:txBody>
      </p:sp>
    </p:spTree>
    <p:extLst>
      <p:ext uri="{BB962C8B-B14F-4D97-AF65-F5344CB8AC3E}">
        <p14:creationId xmlns:p14="http://schemas.microsoft.com/office/powerpoint/2010/main" val="39497596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00800"/>
            <a:ext cx="1905000" cy="457200"/>
          </a:xfrm>
        </p:spPr>
        <p:txBody>
          <a:bodyPr/>
          <a:lstStyle>
            <a:lvl1pPr>
              <a:defRPr>
                <a:latin typeface="Lucida Grande" pitchFamily="84" charset="0"/>
                <a:ea typeface="ヒラギノ角ゴ Pro W3" pitchFamily="84" charset="-128"/>
                <a:cs typeface="+mn-cs"/>
              </a:defRPr>
            </a:lvl1pPr>
          </a:lstStyle>
          <a:p>
            <a:pPr>
              <a:defRPr/>
            </a:pPr>
            <a:fld id="{1A64E96A-C342-4988-946E-E8143DF97EDE}" type="datetime1">
              <a:rPr lang="en-US">
                <a:solidFill>
                  <a:srgbClr val="000000"/>
                </a:solidFill>
              </a:rPr>
              <a:pPr>
                <a:defRPr/>
              </a:pPr>
              <a:t>9/18/2015</a:t>
            </a:fld>
            <a:endParaRPr lang="en-US">
              <a:solidFill>
                <a:srgbClr val="000000"/>
              </a:solidFill>
            </a:endParaRPr>
          </a:p>
        </p:txBody>
      </p:sp>
    </p:spTree>
    <p:extLst>
      <p:ext uri="{BB962C8B-B14F-4D97-AF65-F5344CB8AC3E}">
        <p14:creationId xmlns:p14="http://schemas.microsoft.com/office/powerpoint/2010/main" val="42852773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400800"/>
            <a:ext cx="1905000" cy="457200"/>
          </a:xfrm>
        </p:spPr>
        <p:txBody>
          <a:bodyPr/>
          <a:lstStyle>
            <a:lvl1pPr>
              <a:defRPr>
                <a:latin typeface="Lucida Grande" pitchFamily="84" charset="0"/>
                <a:ea typeface="ヒラギノ角ゴ Pro W3" pitchFamily="84" charset="-128"/>
                <a:cs typeface="+mn-cs"/>
              </a:defRPr>
            </a:lvl1pPr>
          </a:lstStyle>
          <a:p>
            <a:pPr>
              <a:defRPr/>
            </a:pPr>
            <a:fld id="{D141A41F-35ED-41E8-98B8-6870F84AF345}" type="datetime1">
              <a:rPr lang="en-US">
                <a:solidFill>
                  <a:srgbClr val="000000"/>
                </a:solidFill>
              </a:rPr>
              <a:pPr>
                <a:defRPr/>
              </a:pPr>
              <a:t>9/18/2015</a:t>
            </a:fld>
            <a:endParaRPr lang="en-US">
              <a:solidFill>
                <a:srgbClr val="000000"/>
              </a:solidFill>
            </a:endParaRPr>
          </a:p>
        </p:txBody>
      </p:sp>
    </p:spTree>
    <p:extLst>
      <p:ext uri="{BB962C8B-B14F-4D97-AF65-F5344CB8AC3E}">
        <p14:creationId xmlns:p14="http://schemas.microsoft.com/office/powerpoint/2010/main" val="32427224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400800"/>
            <a:ext cx="1905000" cy="457200"/>
          </a:xfrm>
        </p:spPr>
        <p:txBody>
          <a:bodyPr/>
          <a:lstStyle>
            <a:lvl1pPr>
              <a:defRPr>
                <a:latin typeface="Lucida Grande" pitchFamily="84" charset="0"/>
                <a:ea typeface="ヒラギノ角ゴ Pro W3" pitchFamily="84" charset="-128"/>
                <a:cs typeface="+mn-cs"/>
              </a:defRPr>
            </a:lvl1pPr>
          </a:lstStyle>
          <a:p>
            <a:pPr>
              <a:defRPr/>
            </a:pPr>
            <a:fld id="{BD981777-8F70-4429-B5E2-16C529EF7806}" type="datetime1">
              <a:rPr lang="en-US">
                <a:solidFill>
                  <a:srgbClr val="000000"/>
                </a:solidFill>
              </a:rPr>
              <a:pPr>
                <a:defRPr/>
              </a:pPr>
              <a:t>9/18/2015</a:t>
            </a:fld>
            <a:endParaRPr lang="en-US" dirty="0">
              <a:solidFill>
                <a:srgbClr val="000000"/>
              </a:solidFill>
            </a:endParaRPr>
          </a:p>
        </p:txBody>
      </p:sp>
    </p:spTree>
    <p:extLst>
      <p:ext uri="{BB962C8B-B14F-4D97-AF65-F5344CB8AC3E}">
        <p14:creationId xmlns:p14="http://schemas.microsoft.com/office/powerpoint/2010/main" val="14597941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00800"/>
            <a:ext cx="1905000" cy="457200"/>
          </a:xfrm>
        </p:spPr>
        <p:txBody>
          <a:bodyPr/>
          <a:lstStyle>
            <a:lvl1pPr>
              <a:defRPr>
                <a:latin typeface="Lucida Grande" pitchFamily="84" charset="0"/>
                <a:ea typeface="ヒラギノ角ゴ Pro W3" pitchFamily="84" charset="-128"/>
                <a:cs typeface="+mn-cs"/>
              </a:defRPr>
            </a:lvl1pPr>
          </a:lstStyle>
          <a:p>
            <a:pPr>
              <a:defRPr/>
            </a:pPr>
            <a:fld id="{35C2E00E-00F0-4E7F-A4FA-A8F052178D53}" type="datetime1">
              <a:rPr lang="en-US">
                <a:solidFill>
                  <a:srgbClr val="000000"/>
                </a:solidFill>
              </a:rPr>
              <a:pPr>
                <a:defRPr/>
              </a:pPr>
              <a:t>9/18/2015</a:t>
            </a:fld>
            <a:endParaRPr lang="en-US">
              <a:solidFill>
                <a:srgbClr val="000000"/>
              </a:solidFill>
            </a:endParaRPr>
          </a:p>
        </p:txBody>
      </p:sp>
    </p:spTree>
    <p:extLst>
      <p:ext uri="{BB962C8B-B14F-4D97-AF65-F5344CB8AC3E}">
        <p14:creationId xmlns:p14="http://schemas.microsoft.com/office/powerpoint/2010/main" val="2780372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atin typeface="Lucida Grande" pitchFamily="84" charset="0"/>
                <a:ea typeface="ヒラギノ角ゴ Pro W3" pitchFamily="84" charset="-128"/>
                <a:cs typeface="+mn-cs"/>
              </a:defRPr>
            </a:lvl1pPr>
          </a:lstStyle>
          <a:p>
            <a:pPr>
              <a:defRPr/>
            </a:pPr>
            <a:fld id="{EC3DF7DE-F886-4039-AAFE-7D90C0C4CE67}" type="datetime1">
              <a:rPr lang="en-US">
                <a:solidFill>
                  <a:srgbClr val="000000"/>
                </a:solidFill>
              </a:rPr>
              <a:pPr>
                <a:defRPr/>
              </a:pPr>
              <a:t>9/18/2015</a:t>
            </a:fld>
            <a:endParaRPr lang="en-US">
              <a:solidFill>
                <a:srgbClr val="000000"/>
              </a:solidFill>
            </a:endParaRPr>
          </a:p>
        </p:txBody>
      </p:sp>
    </p:spTree>
    <p:extLst>
      <p:ext uri="{BB962C8B-B14F-4D97-AF65-F5344CB8AC3E}">
        <p14:creationId xmlns:p14="http://schemas.microsoft.com/office/powerpoint/2010/main" val="30601477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atin typeface="Lucida Grande" pitchFamily="84" charset="0"/>
                <a:ea typeface="ヒラギノ角ゴ Pro W3" pitchFamily="84" charset="-128"/>
                <a:cs typeface="+mn-cs"/>
              </a:defRPr>
            </a:lvl1pPr>
          </a:lstStyle>
          <a:p>
            <a:pPr>
              <a:defRPr/>
            </a:pPr>
            <a:fld id="{1C952E16-BAF6-4305-A881-B97325395FE1}" type="datetime1">
              <a:rPr lang="en-US">
                <a:solidFill>
                  <a:srgbClr val="000000"/>
                </a:solidFill>
              </a:rPr>
              <a:pPr>
                <a:defRPr/>
              </a:pPr>
              <a:t>9/18/2015</a:t>
            </a:fld>
            <a:endParaRPr lang="en-US" dirty="0">
              <a:solidFill>
                <a:srgbClr val="000000"/>
              </a:solidFill>
            </a:endParaRPr>
          </a:p>
        </p:txBody>
      </p:sp>
    </p:spTree>
    <p:extLst>
      <p:ext uri="{BB962C8B-B14F-4D97-AF65-F5344CB8AC3E}">
        <p14:creationId xmlns:p14="http://schemas.microsoft.com/office/powerpoint/2010/main" val="7152906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5888"/>
            <a:ext cx="7772400" cy="669203"/>
          </a:xfrm>
        </p:spPr>
        <p:txBody>
          <a:bodyPr/>
          <a:lstStyle>
            <a:lvl1pPr>
              <a:defRPr sz="4000"/>
            </a:lvl1pPr>
          </a:lstStyle>
          <a:p>
            <a:r>
              <a:rPr lang="en-US" smtClean="0"/>
              <a:t>Click to edit Master title style</a:t>
            </a:r>
            <a:endParaRPr lang="en-GB"/>
          </a:p>
        </p:txBody>
      </p:sp>
      <p:sp>
        <p:nvSpPr>
          <p:cNvPr id="3" name="Content Placeholder 2"/>
          <p:cNvSpPr>
            <a:spLocks noGrp="1"/>
          </p:cNvSpPr>
          <p:nvPr>
            <p:ph idx="1"/>
          </p:nvPr>
        </p:nvSpPr>
        <p:spPr>
          <a:xfrm>
            <a:off x="685800" y="877455"/>
            <a:ext cx="7772400" cy="50026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56B7B75-B109-455F-9506-B638544282A7}" type="datetime1">
              <a:rPr lang="en-US">
                <a:solidFill>
                  <a:srgbClr val="000000"/>
                </a:solidFill>
              </a:rPr>
              <a:pPr>
                <a:defRPr/>
              </a:pPr>
              <a:t>9/18/2015</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36115368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C6CC2FC-6D9C-43AE-A14D-F8299C7CDDE9}" type="datetime1">
              <a:rPr lang="en-US">
                <a:solidFill>
                  <a:srgbClr val="000000"/>
                </a:solidFill>
              </a:rPr>
              <a:pPr>
                <a:defRPr/>
              </a:pPr>
              <a:t>9/18/2015</a:t>
            </a:fld>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F9F809-2B6A-4383-A9FB-1B8962D1AA70}"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232286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479550"/>
          </a:xfrm>
        </p:spPr>
        <p:txBody>
          <a:bodyPr/>
          <a:lstStyle>
            <a:lvl1pPr algn="l">
              <a:defRPr sz="26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752601"/>
            <a:ext cx="3008313"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090077B-1FEF-4403-9570-8AA71279C9E9}" type="datetime1">
              <a:rPr lang="en-US">
                <a:solidFill>
                  <a:srgbClr val="616161"/>
                </a:solidFill>
              </a:rPr>
              <a:pPr>
                <a:defRPr/>
              </a:pPr>
              <a:t>9/18/2015</a:t>
            </a:fld>
            <a:endParaRPr lang="en-US" dirty="0">
              <a:solidFill>
                <a:srgbClr val="61616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7" name="Rectangle 6"/>
          <p:cNvSpPr>
            <a:spLocks noGrp="1" noChangeArrowheads="1"/>
          </p:cNvSpPr>
          <p:nvPr>
            <p:ph type="sldNum" sz="quarter" idx="12"/>
          </p:nvPr>
        </p:nvSpPr>
        <p:spPr>
          <a:ln/>
        </p:spPr>
        <p:txBody>
          <a:bodyPr/>
          <a:lstStyle>
            <a:lvl1pPr>
              <a:defRPr/>
            </a:lvl1pPr>
          </a:lstStyle>
          <a:p>
            <a:pPr>
              <a:defRPr/>
            </a:pPr>
            <a:fld id="{4F7BBF16-C941-4528-9E0D-1A90B74E4928}"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23483114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it-IT" smtClean="0"/>
              <a:t>Fare clic per modificare lo stile del titolo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6" indent="0" algn="ctr">
              <a:buNone/>
              <a:defRPr/>
            </a:lvl2pPr>
            <a:lvl3pPr marL="914212" indent="0" algn="ctr">
              <a:buNone/>
              <a:defRPr/>
            </a:lvl3pPr>
            <a:lvl4pPr marL="1371320" indent="0" algn="ctr">
              <a:buNone/>
              <a:defRPr/>
            </a:lvl4pPr>
            <a:lvl5pPr marL="1828426" indent="0" algn="ctr">
              <a:buNone/>
              <a:defRPr/>
            </a:lvl5pPr>
            <a:lvl6pPr marL="2285532" indent="0" algn="ctr">
              <a:buNone/>
              <a:defRPr/>
            </a:lvl6pPr>
            <a:lvl7pPr marL="2742640" indent="0" algn="ctr">
              <a:buNone/>
              <a:defRPr/>
            </a:lvl7pPr>
            <a:lvl8pPr marL="3199744" indent="0" algn="ctr">
              <a:buNone/>
              <a:defRPr/>
            </a:lvl8pPr>
            <a:lvl9pPr marL="3656852"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684793-967A-4B3E-A3F8-131245E1CAD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4962316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A8DE7-D4FC-468F-84CF-D5C2BEEC8BF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6746257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it-IT" smtClean="0"/>
              <a:t>Fare clic per modificare lo stile del titolo</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764A8E-EDB4-4F42-A273-3027E5D25B7C}"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4598717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8A2A84-E482-4ACA-9ECF-0ACEF1A808C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2732204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DD4FE2-BDDA-4DD6-A9FC-0935480C7AEB}"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7577616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024456-C8B4-4002-A456-37C7CC299D5F}"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1576788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8CD0B3-FF2C-4262-9ACC-9F391416603D}"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508235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561A0E-C98E-44B2-A4C9-0CB8F8454C0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7800787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r>
              <a:rPr lang="it-IT" noProof="0" smtClean="0"/>
              <a:t>Fare clic sull'icona per inserire un'immagine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C385CE-AA0E-455E-AD8E-07DC94D65F2C}"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9644580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ABA63E-4C97-4062-8F92-7496D4C7593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66367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78FB2-C670-0E45-B664-8264AD126B12}"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2385282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6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D4117D1-CDF7-4C84-AFF6-5557E63C8F81}" type="datetime1">
              <a:rPr lang="en-US">
                <a:solidFill>
                  <a:srgbClr val="616161"/>
                </a:solidFill>
              </a:rPr>
              <a:pPr>
                <a:defRPr/>
              </a:pPr>
              <a:t>9/18/2015</a:t>
            </a:fld>
            <a:endParaRPr lang="en-US" dirty="0">
              <a:solidFill>
                <a:srgbClr val="61616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7" name="Rectangle 6"/>
          <p:cNvSpPr>
            <a:spLocks noGrp="1" noChangeArrowheads="1"/>
          </p:cNvSpPr>
          <p:nvPr>
            <p:ph type="sldNum" sz="quarter" idx="12"/>
          </p:nvPr>
        </p:nvSpPr>
        <p:spPr>
          <a:ln/>
        </p:spPr>
        <p:txBody>
          <a:bodyPr/>
          <a:lstStyle>
            <a:lvl1pPr>
              <a:defRPr/>
            </a:lvl1pPr>
          </a:lstStyle>
          <a:p>
            <a:pPr>
              <a:defRPr/>
            </a:pPr>
            <a:fld id="{6F2BE5A6-1CAC-49AA-B671-9B3909577203}"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26507989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916AB7-EE8E-4633-B8B9-740E96F5934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5047598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5E93D3-B904-4A7F-B5BE-56B9518DF6D0}"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9080975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smtClean="0"/>
              <a:t>Fare clic per modificare lo stile del titolo</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C9208D-C9D5-4919-A053-047AD82F3BF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6678472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1626639963"/>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Tree>
    <p:extLst>
      <p:ext uri="{BB962C8B-B14F-4D97-AF65-F5344CB8AC3E}">
        <p14:creationId xmlns:p14="http://schemas.microsoft.com/office/powerpoint/2010/main" val="1767484"/>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72465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B22D59D3-D47E-43E8-823F-3C46761E50D5}" type="datetime1">
              <a:rPr lang="en-US">
                <a:solidFill>
                  <a:srgbClr val="616161"/>
                </a:solidFill>
              </a:rPr>
              <a:pPr>
                <a:defRPr/>
              </a:pPr>
              <a:t>9/18/2015</a:t>
            </a:fld>
            <a:endParaRPr lang="en-US" dirty="0">
              <a:solidFill>
                <a:srgbClr val="616161"/>
              </a:solidFill>
            </a:endParaRPr>
          </a:p>
        </p:txBody>
      </p:sp>
      <p:sp>
        <p:nvSpPr>
          <p:cNvPr id="5" name="Rectangle 5"/>
          <p:cNvSpPr>
            <a:spLocks noGrp="1" noChangeArrowheads="1"/>
          </p:cNvSpPr>
          <p:nvPr>
            <p:ph type="ftr" sz="quarter" idx="11"/>
          </p:nvPr>
        </p:nvSpPr>
        <p:spPr>
          <a:xfrm>
            <a:off x="609601" y="6324600"/>
            <a:ext cx="5942013" cy="228600"/>
          </a:xfrm>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6" name="Rectangle 6"/>
          <p:cNvSpPr>
            <a:spLocks noGrp="1" noChangeArrowheads="1"/>
          </p:cNvSpPr>
          <p:nvPr>
            <p:ph type="sldNum" sz="quarter" idx="12"/>
          </p:nvPr>
        </p:nvSpPr>
        <p:spPr>
          <a:ln/>
        </p:spPr>
        <p:txBody>
          <a:bodyPr/>
          <a:lstStyle>
            <a:lvl1pPr>
              <a:defRPr/>
            </a:lvl1pPr>
          </a:lstStyle>
          <a:p>
            <a:pPr>
              <a:defRPr/>
            </a:pPr>
            <a:fld id="{3068F8E2-CE89-4321-BC63-E08AFB6F3961}"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41130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sz="2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A3F7A3DD-8119-4689-85F9-97C3BDDAFEE6}" type="datetime1">
              <a:rPr lang="en-US">
                <a:solidFill>
                  <a:srgbClr val="616161"/>
                </a:solidFill>
              </a:rPr>
              <a:pPr>
                <a:defRPr/>
              </a:pPr>
              <a:t>9/18/2015</a:t>
            </a:fld>
            <a:endParaRPr lang="en-US" dirty="0">
              <a:solidFill>
                <a:srgbClr val="61616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616161"/>
                </a:solidFill>
              </a:rPr>
              <a:t>Go to ”Insert (View) | Header and Footer" to add your organization, sponsor, meeting name here; then, click "Apply to All"</a:t>
            </a:r>
          </a:p>
        </p:txBody>
      </p:sp>
      <p:sp>
        <p:nvSpPr>
          <p:cNvPr id="6" name="Rectangle 6"/>
          <p:cNvSpPr>
            <a:spLocks noGrp="1" noChangeArrowheads="1"/>
          </p:cNvSpPr>
          <p:nvPr>
            <p:ph type="sldNum" sz="quarter" idx="12"/>
          </p:nvPr>
        </p:nvSpPr>
        <p:spPr>
          <a:ln/>
        </p:spPr>
        <p:txBody>
          <a:bodyPr/>
          <a:lstStyle>
            <a:lvl1pPr>
              <a:defRPr/>
            </a:lvl1pPr>
          </a:lstStyle>
          <a:p>
            <a:pPr>
              <a:defRPr/>
            </a:pPr>
            <a:fld id="{1916386E-175F-49AD-BF31-EC831C352D6A}" type="slidenum">
              <a:rPr lang="en-US">
                <a:solidFill>
                  <a:srgbClr val="616161"/>
                </a:solidFill>
              </a:rPr>
              <a:pPr>
                <a:defRPr/>
              </a:pPr>
              <a:t>‹Nr.›</a:t>
            </a:fld>
            <a:endParaRPr lang="en-US" dirty="0">
              <a:solidFill>
                <a:srgbClr val="616161"/>
              </a:solidFill>
            </a:endParaRPr>
          </a:p>
        </p:txBody>
      </p:sp>
    </p:spTree>
    <p:extLst>
      <p:ext uri="{BB962C8B-B14F-4D97-AF65-F5344CB8AC3E}">
        <p14:creationId xmlns:p14="http://schemas.microsoft.com/office/powerpoint/2010/main" val="422465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7180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071513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13769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24392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94247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25229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2705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B78FB2-C670-0E45-B664-8264AD126B12}"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251059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26869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225914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06163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8706D2-0393-4EDF-A7D5-0F0696DA2B5B}"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660AC-D4FA-4E12-86BC-6D28EE63CC7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36281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2438404"/>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cs typeface="Arial"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cs typeface="Arial"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cs typeface="Arial" pitchFamily="34" charset="0"/>
              </a:endParaRPr>
            </a:p>
          </p:txBody>
        </p:sp>
      </p:grpSp>
      <p:sp>
        <p:nvSpPr>
          <p:cNvPr id="89100" name="Rectangle 12"/>
          <p:cNvSpPr>
            <a:spLocks noGrp="1" noChangeArrowheads="1"/>
          </p:cNvSpPr>
          <p:nvPr>
            <p:ph type="ctrTitle"/>
          </p:nvPr>
        </p:nvSpPr>
        <p:spPr>
          <a:xfrm>
            <a:off x="990600" y="1828800"/>
            <a:ext cx="7772400" cy="1143000"/>
          </a:xfrm>
        </p:spPr>
        <p:txBody>
          <a:bodyPr/>
          <a:lstStyle>
            <a:lvl1pPr>
              <a:defRPr/>
            </a:lvl1pPr>
          </a:lstStyle>
          <a:p>
            <a:r>
              <a:rPr lang="en-US" smtClean="0"/>
              <a:t>Click to edit Master title style</a:t>
            </a:r>
            <a:endParaRPr lang="en-US"/>
          </a:p>
        </p:txBody>
      </p:sp>
      <p:sp>
        <p:nvSpPr>
          <p:cNvPr id="8910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4" name="Rectangle 14"/>
          <p:cNvSpPr>
            <a:spLocks noGrp="1" noChangeArrowheads="1"/>
          </p:cNvSpPr>
          <p:nvPr>
            <p:ph type="dt" sz="half" idx="10"/>
          </p:nvPr>
        </p:nvSpPr>
        <p:spPr>
          <a:xfrm>
            <a:off x="990600" y="6248400"/>
            <a:ext cx="1905000" cy="457200"/>
          </a:xfrm>
          <a:prstGeom prst="rect">
            <a:avLst/>
          </a:prstGeo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a:prstGeom prst="rect">
            <a:avLst/>
          </a:prstGeom>
        </p:spPr>
        <p:txBody>
          <a:bodyPr/>
          <a:lstStyle>
            <a:lvl1pPr>
              <a:defRPr>
                <a:solidFill>
                  <a:schemeClr val="bg2"/>
                </a:solidFill>
              </a:defRPr>
            </a:lvl1pPr>
          </a:lstStyle>
          <a:p>
            <a:pPr defTabSz="914400" fontAlgn="base">
              <a:spcBef>
                <a:spcPct val="0"/>
              </a:spcBef>
              <a:spcAft>
                <a:spcPct val="0"/>
              </a:spcAft>
              <a:defRPr/>
            </a:pPr>
            <a:endParaRPr lang="en-US" sz="2400">
              <a:solidFill>
                <a:srgbClr val="1C1C1C"/>
              </a:solidFill>
              <a:cs typeface="Arial" pitchFamily="34" charset="0"/>
            </a:endParaRPr>
          </a:p>
        </p:txBody>
      </p:sp>
      <p:sp>
        <p:nvSpPr>
          <p:cNvPr id="16" name="Rectangle 16"/>
          <p:cNvSpPr>
            <a:spLocks noGrp="1" noChangeArrowheads="1"/>
          </p:cNvSpPr>
          <p:nvPr>
            <p:ph type="sldNum" sz="quarter" idx="12"/>
          </p:nvPr>
        </p:nvSpPr>
        <p:spPr>
          <a:xfrm>
            <a:off x="6858000" y="6248400"/>
            <a:ext cx="1905000" cy="457200"/>
          </a:xfrm>
          <a:prstGeom prst="rect">
            <a:avLst/>
          </a:prstGeom>
        </p:spPr>
        <p:txBody>
          <a:bodyPr/>
          <a:lstStyle>
            <a:lvl1pPr>
              <a:defRPr>
                <a:solidFill>
                  <a:schemeClr val="bg2"/>
                </a:solidFill>
              </a:defRPr>
            </a:lvl1pPr>
          </a:lstStyle>
          <a:p>
            <a:pPr defTabSz="914400" fontAlgn="base">
              <a:spcBef>
                <a:spcPct val="0"/>
              </a:spcBef>
              <a:spcAft>
                <a:spcPct val="0"/>
              </a:spcAft>
              <a:defRPr/>
            </a:pPr>
            <a:fld id="{E492F81E-D282-46AC-9D40-713C1AEE7829}" type="slidenum">
              <a:rPr lang="en-US" sz="2400">
                <a:solidFill>
                  <a:srgbClr val="1C1C1C"/>
                </a:solidFill>
                <a:cs typeface="Arial" pitchFamily="34" charset="0"/>
              </a:rPr>
              <a:pPr defTabSz="914400" fontAlgn="base">
                <a:spcBef>
                  <a:spcPct val="0"/>
                </a:spcBef>
                <a:spcAft>
                  <a:spcPct val="0"/>
                </a:spcAft>
                <a:defRPr/>
              </a:pPr>
              <a:t>‹Nr.›</a:t>
            </a:fld>
            <a:endParaRPr lang="en-US" sz="2400">
              <a:solidFill>
                <a:srgbClr val="1C1C1C"/>
              </a:solidFill>
              <a:cs typeface="Arial" pitchFamily="34" charset="0"/>
            </a:endParaRPr>
          </a:p>
        </p:txBody>
      </p:sp>
      <p:sp>
        <p:nvSpPr>
          <p:cNvPr id="17" name="Rectangle 8"/>
          <p:cNvSpPr txBox="1">
            <a:spLocks noChangeArrowheads="1"/>
          </p:cNvSpPr>
          <p:nvPr userDrawn="1"/>
        </p:nvSpPr>
        <p:spPr bwMode="auto">
          <a:xfrm>
            <a:off x="10888" y="6324600"/>
            <a:ext cx="720634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Tahoma"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Tahoma"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Tahoma" pitchFamily="34" charset="0"/>
                <a:ea typeface="+mn-ea"/>
                <a:cs typeface="Arial" pitchFamily="34" charset="0"/>
              </a:defRPr>
            </a:lvl5pPr>
            <a:lvl6pPr marL="2286000" algn="l" defTabSz="914400" rtl="0" eaLnBrk="1" latinLnBrk="0" hangingPunct="1">
              <a:defRPr sz="2400" kern="1200">
                <a:solidFill>
                  <a:schemeClr val="tx1"/>
                </a:solidFill>
                <a:latin typeface="Tahoma" pitchFamily="34" charset="0"/>
                <a:ea typeface="+mn-ea"/>
                <a:cs typeface="Arial" pitchFamily="34" charset="0"/>
              </a:defRPr>
            </a:lvl6pPr>
            <a:lvl7pPr marL="2743200" algn="l" defTabSz="914400" rtl="0" eaLnBrk="1" latinLnBrk="0" hangingPunct="1">
              <a:defRPr sz="2400" kern="1200">
                <a:solidFill>
                  <a:schemeClr val="tx1"/>
                </a:solidFill>
                <a:latin typeface="Tahoma" pitchFamily="34" charset="0"/>
                <a:ea typeface="+mn-ea"/>
                <a:cs typeface="Arial" pitchFamily="34" charset="0"/>
              </a:defRPr>
            </a:lvl7pPr>
            <a:lvl8pPr marL="3200400" algn="l" defTabSz="914400" rtl="0" eaLnBrk="1" latinLnBrk="0" hangingPunct="1">
              <a:defRPr sz="2400" kern="1200">
                <a:solidFill>
                  <a:schemeClr val="tx1"/>
                </a:solidFill>
                <a:latin typeface="Tahoma" pitchFamily="34" charset="0"/>
                <a:ea typeface="+mn-ea"/>
                <a:cs typeface="Arial" pitchFamily="34" charset="0"/>
              </a:defRPr>
            </a:lvl8pPr>
            <a:lvl9pPr marL="3657600" algn="l" defTabSz="914400" rtl="0" eaLnBrk="1" latinLnBrk="0" hangingPunct="1">
              <a:defRPr sz="2400" kern="1200">
                <a:solidFill>
                  <a:schemeClr val="tx1"/>
                </a:solidFill>
                <a:latin typeface="Tahoma" pitchFamily="34" charset="0"/>
                <a:ea typeface="+mn-ea"/>
                <a:cs typeface="Arial" pitchFamily="34" charset="0"/>
              </a:defRPr>
            </a:lvl9pPr>
          </a:lstStyle>
          <a:p>
            <a:pPr defTabSz="914400">
              <a:defRPr/>
            </a:pPr>
            <a:r>
              <a:rPr lang="en-US" smtClean="0">
                <a:solidFill>
                  <a:srgbClr val="000000"/>
                </a:solidFill>
              </a:rPr>
              <a:t>2</a:t>
            </a:r>
            <a:r>
              <a:rPr lang="en-US" baseline="30000" smtClean="0">
                <a:solidFill>
                  <a:srgbClr val="000000"/>
                </a:solidFill>
              </a:rPr>
              <a:t>nd</a:t>
            </a:r>
            <a:r>
              <a:rPr lang="en-US" smtClean="0">
                <a:solidFill>
                  <a:srgbClr val="000000"/>
                </a:solidFill>
              </a:rPr>
              <a:t> European Advanced Accelerator Conference, Elba, Italy Sept. 12-19, 2015</a:t>
            </a:r>
            <a:endParaRPr lang="en-US" dirty="0">
              <a:solidFill>
                <a:srgbClr val="000000"/>
              </a:solidFill>
            </a:endParaRPr>
          </a:p>
        </p:txBody>
      </p:sp>
    </p:spTree>
    <p:extLst>
      <p:ext uri="{BB962C8B-B14F-4D97-AF65-F5344CB8AC3E}">
        <p14:creationId xmlns:p14="http://schemas.microsoft.com/office/powerpoint/2010/main" val="23600476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a:solidFill>
                <a:srgbClr val="000000"/>
              </a:solidFill>
              <a:cs typeface="Arial" pitchFamily="34" charset="0"/>
            </a:endParaRPr>
          </a:p>
        </p:txBody>
      </p:sp>
      <p:sp>
        <p:nvSpPr>
          <p:cNvPr id="6"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E9A389CD-D775-4B66-8DC2-8FBBA7EBD11A}"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261137263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a:solidFill>
                <a:srgbClr val="000000"/>
              </a:solidFill>
              <a:cs typeface="Arial" pitchFamily="34" charset="0"/>
            </a:endParaRPr>
          </a:p>
        </p:txBody>
      </p:sp>
      <p:sp>
        <p:nvSpPr>
          <p:cNvPr id="6"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E72A330F-738D-4636-9432-19EA58D10AC7}"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325924683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a:solidFill>
                <a:srgbClr val="000000"/>
              </a:solidFill>
              <a:cs typeface="Arial" pitchFamily="34" charset="0"/>
            </a:endParaRPr>
          </a:p>
        </p:txBody>
      </p:sp>
      <p:sp>
        <p:nvSpPr>
          <p:cNvPr id="7"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BA5B4372-A95D-4D7D-857D-61684F4B01C3}"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34604722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a:solidFill>
                <a:srgbClr val="000000"/>
              </a:solidFill>
              <a:cs typeface="Arial" pitchFamily="34" charset="0"/>
            </a:endParaRPr>
          </a:p>
        </p:txBody>
      </p:sp>
      <p:sp>
        <p:nvSpPr>
          <p:cNvPr id="9"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A9BE83D1-96E6-4076-B5F3-F1BBEE14B587}"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38677115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a:solidFill>
                <a:srgbClr val="000000"/>
              </a:solidFill>
              <a:cs typeface="Arial" pitchFamily="34" charset="0"/>
            </a:endParaRPr>
          </a:p>
        </p:txBody>
      </p:sp>
      <p:sp>
        <p:nvSpPr>
          <p:cNvPr id="5"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E0FEA138-35DD-41B9-A7DD-9972D5B3DDF0}"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26228100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B78FB2-C670-0E45-B664-8264AD126B12}"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3572166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dirty="0">
              <a:solidFill>
                <a:srgbClr val="000000"/>
              </a:solidFill>
            </a:endParaRPr>
          </a:p>
        </p:txBody>
      </p:sp>
      <p:sp>
        <p:nvSpPr>
          <p:cNvPr id="3"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dirty="0">
              <a:solidFill>
                <a:srgbClr val="000000"/>
              </a:solidFill>
              <a:cs typeface="Arial" pitchFamily="34" charset="0"/>
            </a:endParaRPr>
          </a:p>
        </p:txBody>
      </p:sp>
      <p:sp>
        <p:nvSpPr>
          <p:cNvPr id="4"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BE8A45BB-194A-42A4-9AE9-B32235083FF4}"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360704262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a:solidFill>
                <a:srgbClr val="000000"/>
              </a:solidFill>
              <a:cs typeface="Arial" pitchFamily="34" charset="0"/>
            </a:endParaRPr>
          </a:p>
        </p:txBody>
      </p:sp>
      <p:sp>
        <p:nvSpPr>
          <p:cNvPr id="7"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973F1501-8169-4B1D-A8FE-07BC9C8FCB86}"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39271996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a:solidFill>
                <a:srgbClr val="000000"/>
              </a:solidFill>
              <a:cs typeface="Arial" pitchFamily="34" charset="0"/>
            </a:endParaRPr>
          </a:p>
        </p:txBody>
      </p:sp>
      <p:sp>
        <p:nvSpPr>
          <p:cNvPr id="7"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E0DC2A55-17F3-49E4-BA30-75934FA21248}"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229085741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a:solidFill>
                <a:srgbClr val="000000"/>
              </a:solidFill>
              <a:cs typeface="Arial" pitchFamily="34" charset="0"/>
            </a:endParaRPr>
          </a:p>
        </p:txBody>
      </p:sp>
      <p:sp>
        <p:nvSpPr>
          <p:cNvPr id="6"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F453450F-E363-4A57-B967-5C00CAAB59E1}"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365558967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7" y="228600"/>
            <a:ext cx="1966913"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2" y="228600"/>
            <a:ext cx="57499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10888" y="6324600"/>
            <a:ext cx="7206343" cy="457200"/>
          </a:xfrm>
          <a:prstGeom prst="rect">
            <a:avLst/>
          </a:prstGeom>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xfrm>
            <a:off x="3352800" y="6324600"/>
            <a:ext cx="2895600" cy="457200"/>
          </a:xfrm>
          <a:prstGeom prst="rect">
            <a:avLst/>
          </a:prstGeom>
          <a:ln/>
        </p:spPr>
        <p:txBody>
          <a:bodyPr/>
          <a:lstStyle>
            <a:lvl1pPr>
              <a:defRPr/>
            </a:lvl1pPr>
          </a:lstStyle>
          <a:p>
            <a:pPr defTabSz="914400" fontAlgn="base">
              <a:spcBef>
                <a:spcPct val="0"/>
              </a:spcBef>
              <a:spcAft>
                <a:spcPct val="0"/>
              </a:spcAft>
              <a:defRPr/>
            </a:pPr>
            <a:endParaRPr lang="en-US" sz="2400">
              <a:solidFill>
                <a:srgbClr val="000000"/>
              </a:solidFill>
              <a:cs typeface="Arial" pitchFamily="34" charset="0"/>
            </a:endParaRPr>
          </a:p>
        </p:txBody>
      </p:sp>
      <p:sp>
        <p:nvSpPr>
          <p:cNvPr id="6" name="Rectangle 10"/>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defTabSz="914400" fontAlgn="base">
              <a:spcBef>
                <a:spcPct val="0"/>
              </a:spcBef>
              <a:spcAft>
                <a:spcPct val="0"/>
              </a:spcAft>
              <a:defRPr/>
            </a:pPr>
            <a:fld id="{C3BE8616-D630-4D38-881D-43CD76E347EA}" type="slidenum">
              <a:rPr lang="en-US" sz="2400">
                <a:solidFill>
                  <a:srgbClr val="000000"/>
                </a:solidFill>
                <a:cs typeface="Arial" pitchFamily="34" charset="0"/>
              </a:rPr>
              <a:pPr defTabSz="914400" fontAlgn="base">
                <a:spcBef>
                  <a:spcPct val="0"/>
                </a:spcBef>
                <a:spcAft>
                  <a:spcPct val="0"/>
                </a:spcAft>
                <a:defRPr/>
              </a:pPr>
              <a:t>‹Nr.›</a:t>
            </a:fld>
            <a:endParaRPr lang="en-US" sz="2400">
              <a:solidFill>
                <a:srgbClr val="000000"/>
              </a:solidFill>
              <a:cs typeface="Arial" pitchFamily="34" charset="0"/>
            </a:endParaRPr>
          </a:p>
        </p:txBody>
      </p:sp>
    </p:spTree>
    <p:extLst>
      <p:ext uri="{BB962C8B-B14F-4D97-AF65-F5344CB8AC3E}">
        <p14:creationId xmlns:p14="http://schemas.microsoft.com/office/powerpoint/2010/main" val="116350242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31084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49749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41120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31761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334712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B78FB2-C670-0E45-B664-8264AD126B12}" type="datetimeFigureOut">
              <a:rPr lang="en-US" smtClean="0"/>
              <a:t>9/18/2015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1169010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47408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65020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98197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446894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0030699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E0E833-E256-0244-92EB-9EBD7C06A6A7}"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3D7589-BC67-4D47-B18D-CE88542D4AD0}"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42187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85838" y="1671643"/>
            <a:ext cx="7696200" cy="1069975"/>
          </a:xfrm>
        </p:spPr>
        <p:txBody>
          <a:bodyPr/>
          <a:lstStyle>
            <a:lvl1pPr>
              <a:defRPr sz="4000"/>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r>
              <a:rPr lang="en-US" smtClean="0"/>
              <a:t>Click to edit Master subtitle style</a:t>
            </a:r>
            <a:endParaRPr lang="en-US" dirty="0"/>
          </a:p>
        </p:txBody>
      </p:sp>
      <p:pic>
        <p:nvPicPr>
          <p:cNvPr id="3080" name="Picture 7" descr="doe_black.jpg"/>
          <p:cNvPicPr>
            <a:picLocks noChangeAspect="1"/>
          </p:cNvPicPr>
          <p:nvPr/>
        </p:nvPicPr>
        <p:blipFill>
          <a:blip r:embed="rId2" cstate="print"/>
          <a:srcRect/>
          <a:stretch>
            <a:fillRect/>
          </a:stretch>
        </p:blipFill>
        <p:spPr bwMode="auto">
          <a:xfrm>
            <a:off x="8229600" y="6456368"/>
            <a:ext cx="685803" cy="231775"/>
          </a:xfrm>
          <a:prstGeom prst="rect">
            <a:avLst/>
          </a:prstGeom>
          <a:noFill/>
          <a:ln w="9525">
            <a:noFill/>
            <a:miter lim="800000"/>
            <a:headEnd/>
            <a:tailEnd/>
          </a:ln>
        </p:spPr>
      </p:pic>
      <p:pic>
        <p:nvPicPr>
          <p:cNvPr id="13" name="Picture 4" descr="title header_gray_417.jpg"/>
          <p:cNvPicPr>
            <a:picLocks noChangeAspect="1"/>
          </p:cNvPicPr>
          <p:nvPr userDrawn="1"/>
        </p:nvPicPr>
        <p:blipFill>
          <a:blip r:embed="rId3"/>
          <a:srcRect/>
          <a:stretch>
            <a:fillRect/>
          </a:stretch>
        </p:blipFill>
        <p:spPr bwMode="auto">
          <a:xfrm>
            <a:off x="0" y="0"/>
            <a:ext cx="9144000" cy="1106488"/>
          </a:xfrm>
          <a:prstGeom prst="rect">
            <a:avLst/>
          </a:prstGeom>
          <a:noFill/>
          <a:ln w="9525">
            <a:noFill/>
            <a:miter lim="800000"/>
            <a:headEnd/>
            <a:tailEnd/>
          </a:ln>
        </p:spPr>
      </p:pic>
      <p:pic>
        <p:nvPicPr>
          <p:cNvPr id="14" name="Picture 6" descr="title footer_gray_417.jpg"/>
          <p:cNvPicPr>
            <a:picLocks noChangeAspect="1"/>
          </p:cNvPicPr>
          <p:nvPr userDrawn="1"/>
        </p:nvPicPr>
        <p:blipFill>
          <a:blip r:embed="rId4"/>
          <a:srcRect/>
          <a:stretch>
            <a:fillRect/>
          </a:stretch>
        </p:blipFill>
        <p:spPr bwMode="auto">
          <a:xfrm>
            <a:off x="0" y="6775454"/>
            <a:ext cx="9144000" cy="82551"/>
          </a:xfrm>
          <a:prstGeom prst="rect">
            <a:avLst/>
          </a:prstGeom>
          <a:noFill/>
          <a:ln w="9525">
            <a:noFill/>
            <a:miter lim="800000"/>
            <a:headEnd/>
            <a:tailEnd/>
          </a:ln>
        </p:spPr>
      </p:pic>
    </p:spTree>
    <p:extLst>
      <p:ext uri="{BB962C8B-B14F-4D97-AF65-F5344CB8AC3E}">
        <p14:creationId xmlns:p14="http://schemas.microsoft.com/office/powerpoint/2010/main" val="443989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563563"/>
          </a:xfrm>
        </p:spPr>
        <p:txBody>
          <a:bodyPr/>
          <a:lstStyle>
            <a:lvl1pPr>
              <a:defRPr sz="35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100"/>
            </a:lvl2pPr>
            <a:lvl3pPr>
              <a:defRPr sz="1900"/>
            </a:lvl3pPr>
            <a:lvl4pPr>
              <a:defRPr sz="1900"/>
            </a:lvl4pPr>
            <a:lvl5pPr>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447DA173-EC90-4DCA-A628-0F6A7DA2A568}" type="datetime1">
              <a:rPr lang="en-US" smtClean="0">
                <a:solidFill>
                  <a:srgbClr val="616161"/>
                </a:solidFill>
              </a:rPr>
              <a:pPr/>
              <a:t>9/18/2015</a:t>
            </a:fld>
            <a:endParaRPr lang="en-US">
              <a:solidFill>
                <a:srgbClr val="616161"/>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348140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2"/>
            <a:ext cx="7772400" cy="1362075"/>
          </a:xfrm>
        </p:spPr>
        <p:txBody>
          <a:bodyPr/>
          <a:lstStyle>
            <a:lvl1pPr algn="l">
              <a:defRPr sz="4000" b="1" cap="none" baseline="0"/>
            </a:lvl1pPr>
          </a:lstStyle>
          <a:p>
            <a:r>
              <a:rPr lang="en-US" dirty="0" smtClean="0"/>
              <a:t>Click to Edit Master Text Styles</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400"/>
            </a:lvl1pPr>
            <a:lvl2pPr marL="609468" indent="0">
              <a:buNone/>
              <a:defRPr sz="2400"/>
            </a:lvl2pPr>
            <a:lvl3pPr marL="1218936" indent="0">
              <a:buNone/>
              <a:defRPr sz="2100"/>
            </a:lvl3pPr>
            <a:lvl4pPr marL="1828404" indent="0">
              <a:buNone/>
              <a:defRPr sz="1900"/>
            </a:lvl4pPr>
            <a:lvl5pPr marL="2437872" indent="0">
              <a:buNone/>
              <a:defRPr sz="1900"/>
            </a:lvl5pPr>
            <a:lvl6pPr marL="3047340" indent="0">
              <a:buNone/>
              <a:defRPr sz="1900"/>
            </a:lvl6pPr>
            <a:lvl7pPr marL="3656808" indent="0">
              <a:buNone/>
              <a:defRPr sz="1900"/>
            </a:lvl7pPr>
            <a:lvl8pPr marL="4266275" indent="0">
              <a:buNone/>
              <a:defRPr sz="1900"/>
            </a:lvl8pPr>
            <a:lvl9pPr marL="4875744" indent="0">
              <a:buNone/>
              <a:defRPr sz="19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7DBBCA0-0338-47E8-9C72-7EEF05704CF4}" type="datetime1">
              <a:rPr lang="en-US" smtClean="0">
                <a:solidFill>
                  <a:srgbClr val="616161"/>
                </a:solidFill>
              </a:rPr>
              <a:pPr/>
              <a:t>9/18/2015</a:t>
            </a:fld>
            <a:endParaRPr lang="en-US">
              <a:solidFill>
                <a:srgbClr val="616161"/>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266949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lvl1pPr>
              <a:defRPr sz="35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400"/>
            </a:lvl1pPr>
            <a:lvl2pPr>
              <a:defRPr sz="21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a:defRPr sz="2400"/>
            </a:lvl1pPr>
            <a:lvl2pPr>
              <a:defRPr sz="2100"/>
            </a:lvl2pPr>
            <a:lvl3pPr>
              <a:defRPr sz="1900"/>
            </a:lvl3pPr>
            <a:lvl4pPr>
              <a:defRPr sz="1900"/>
            </a:lvl4pPr>
            <a:lvl5pPr>
              <a:defRPr sz="1900" u="none"/>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fld id="{8ED9851C-DC85-47F5-8DCD-7CE4D85AEA04}" type="datetime1">
              <a:rPr lang="en-US" smtClean="0">
                <a:solidFill>
                  <a:srgbClr val="616161"/>
                </a:solidFill>
              </a:rPr>
              <a:pPr/>
              <a:t>9/18/2015</a:t>
            </a:fld>
            <a:endParaRPr lang="en-US">
              <a:solidFill>
                <a:srgbClr val="616161"/>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195717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B78FB2-C670-0E45-B664-8264AD126B12}" type="datetimeFigureOut">
              <a:rPr lang="en-US" smtClean="0"/>
              <a:t>9/18/2015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39306214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lstStyle>
            <a:lvl1pPr>
              <a:defRPr sz="35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700" b="1"/>
            </a:lvl1pPr>
            <a:lvl2pPr marL="609468" indent="0">
              <a:buNone/>
              <a:defRPr sz="2700" b="1"/>
            </a:lvl2pPr>
            <a:lvl3pPr marL="1218936" indent="0">
              <a:buNone/>
              <a:defRPr sz="2400" b="1"/>
            </a:lvl3pPr>
            <a:lvl4pPr marL="1828404" indent="0">
              <a:buNone/>
              <a:defRPr sz="2100" b="1"/>
            </a:lvl4pPr>
            <a:lvl5pPr marL="2437872" indent="0">
              <a:buNone/>
              <a:defRPr sz="2100" b="1"/>
            </a:lvl5pPr>
            <a:lvl6pPr marL="3047340" indent="0">
              <a:buNone/>
              <a:defRPr sz="2100" b="1"/>
            </a:lvl6pPr>
            <a:lvl7pPr marL="3656808" indent="0">
              <a:buNone/>
              <a:defRPr sz="2100" b="1"/>
            </a:lvl7pPr>
            <a:lvl8pPr marL="4266275" indent="0">
              <a:buNone/>
              <a:defRPr sz="2100" b="1"/>
            </a:lvl8pPr>
            <a:lvl9pPr marL="4875744"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100"/>
            </a:lvl2pPr>
            <a:lvl3pPr>
              <a:defRPr sz="1900"/>
            </a:lvl3pPr>
            <a:lvl4pPr>
              <a:defRPr sz="1900"/>
            </a:lvl4pPr>
            <a:lvl5pPr>
              <a:defRPr sz="19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8" y="1535114"/>
            <a:ext cx="4041775" cy="639763"/>
          </a:xfrm>
        </p:spPr>
        <p:txBody>
          <a:bodyPr anchor="b"/>
          <a:lstStyle>
            <a:lvl1pPr marL="0" indent="0">
              <a:buNone/>
              <a:defRPr sz="2700" b="1"/>
            </a:lvl1pPr>
            <a:lvl2pPr marL="609468" indent="0">
              <a:buNone/>
              <a:defRPr sz="2700" b="1"/>
            </a:lvl2pPr>
            <a:lvl3pPr marL="1218936" indent="0">
              <a:buNone/>
              <a:defRPr sz="2400" b="1"/>
            </a:lvl3pPr>
            <a:lvl4pPr marL="1828404" indent="0">
              <a:buNone/>
              <a:defRPr sz="2100" b="1"/>
            </a:lvl4pPr>
            <a:lvl5pPr marL="2437872" indent="0">
              <a:buNone/>
              <a:defRPr sz="2100" b="1"/>
            </a:lvl5pPr>
            <a:lvl6pPr marL="3047340" indent="0">
              <a:buNone/>
              <a:defRPr sz="2100" b="1"/>
            </a:lvl6pPr>
            <a:lvl7pPr marL="3656808" indent="0">
              <a:buNone/>
              <a:defRPr sz="2100" b="1"/>
            </a:lvl7pPr>
            <a:lvl8pPr marL="4266275" indent="0">
              <a:buNone/>
              <a:defRPr sz="2100" b="1"/>
            </a:lvl8pPr>
            <a:lvl9pPr marL="4875744"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100"/>
            </a:lvl2pPr>
            <a:lvl3pPr>
              <a:defRPr sz="1900"/>
            </a:lvl3pPr>
            <a:lvl4pPr>
              <a:defRPr sz="1900"/>
            </a:lvl4pPr>
            <a:lvl5pPr>
              <a:defRPr sz="19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fld id="{2A42CA68-68F0-41D6-9A58-ECA97AD18D5C}" type="datetime1">
              <a:rPr lang="en-US" smtClean="0">
                <a:solidFill>
                  <a:srgbClr val="616161"/>
                </a:solidFill>
              </a:rPr>
              <a:pPr/>
              <a:t>9/18/2015</a:t>
            </a:fld>
            <a:endParaRPr lang="en-US">
              <a:solidFill>
                <a:srgbClr val="616161"/>
              </a:solidFill>
            </a:endParaRPr>
          </a:p>
        </p:txBody>
      </p:sp>
      <p:sp>
        <p:nvSpPr>
          <p:cNvPr id="8" name="Footer Placeholder 7"/>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9" name="Slide Number Placeholder 8"/>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2920900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563563"/>
          </a:xfrm>
        </p:spPr>
        <p:txBody>
          <a:bodyPr/>
          <a:lstStyle>
            <a:lvl1pPr>
              <a:defRPr sz="35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fld id="{322F2319-EAB5-418B-9EB4-38BE980F19CC}" type="datetime1">
              <a:rPr lang="en-US" smtClean="0">
                <a:solidFill>
                  <a:srgbClr val="616161"/>
                </a:solidFill>
              </a:rPr>
              <a:pPr/>
              <a:t>9/18/2015</a:t>
            </a:fld>
            <a:endParaRPr lang="en-US">
              <a:solidFill>
                <a:srgbClr val="616161"/>
              </a:solidFill>
            </a:endParaRPr>
          </a:p>
        </p:txBody>
      </p:sp>
      <p:sp>
        <p:nvSpPr>
          <p:cNvPr id="4" name="Footer Placeholder 3"/>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5" name="Slide Number Placeholder 4"/>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31281075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4620AA8-B8EE-4A4E-9701-588A1EBFED76}" type="datetime1">
              <a:rPr lang="en-US" smtClean="0">
                <a:solidFill>
                  <a:srgbClr val="616161"/>
                </a:solidFill>
              </a:rPr>
              <a:pPr/>
              <a:t>9/18/2015</a:t>
            </a:fld>
            <a:endParaRPr lang="en-US">
              <a:solidFill>
                <a:srgbClr val="616161"/>
              </a:solidFill>
            </a:endParaRPr>
          </a:p>
        </p:txBody>
      </p:sp>
      <p:sp>
        <p:nvSpPr>
          <p:cNvPr id="3" name="Footer Placeholder 2"/>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4" name="Slide Number Placeholder 3"/>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2511927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479551"/>
          </a:xfrm>
        </p:spPr>
        <p:txBody>
          <a:bodyPr anchor="t"/>
          <a:lstStyle>
            <a:lvl1pPr algn="l">
              <a:defRPr sz="35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900"/>
            </a:lvl3pPr>
            <a:lvl4pPr>
              <a:defRPr sz="1900"/>
            </a:lvl4pPr>
            <a:lvl5pPr>
              <a:defRPr sz="19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5" y="1752606"/>
            <a:ext cx="3008313" cy="4419599"/>
          </a:xfrm>
        </p:spPr>
        <p:txBody>
          <a:bodyPr/>
          <a:lstStyle>
            <a:lvl1pPr marL="0" indent="0">
              <a:buNone/>
              <a:defRPr sz="2400"/>
            </a:lvl1pPr>
            <a:lvl2pPr marL="609468" indent="0">
              <a:buNone/>
              <a:defRPr sz="1600"/>
            </a:lvl2pPr>
            <a:lvl3pPr marL="1218936" indent="0">
              <a:buNone/>
              <a:defRPr sz="1300"/>
            </a:lvl3pPr>
            <a:lvl4pPr marL="1828404" indent="0">
              <a:buNone/>
              <a:defRPr sz="1200"/>
            </a:lvl4pPr>
            <a:lvl5pPr marL="2437872" indent="0">
              <a:buNone/>
              <a:defRPr sz="1200"/>
            </a:lvl5pPr>
            <a:lvl6pPr marL="3047340" indent="0">
              <a:buNone/>
              <a:defRPr sz="1200"/>
            </a:lvl6pPr>
            <a:lvl7pPr marL="3656808" indent="0">
              <a:buNone/>
              <a:defRPr sz="1200"/>
            </a:lvl7pPr>
            <a:lvl8pPr marL="4266275" indent="0">
              <a:buNone/>
              <a:defRPr sz="1200"/>
            </a:lvl8pPr>
            <a:lvl9pPr marL="487574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91B40E7-7A90-46A0-AB4B-69C538D8B83A}" type="datetime1">
              <a:rPr lang="en-US" smtClean="0">
                <a:solidFill>
                  <a:srgbClr val="616161"/>
                </a:solidFill>
              </a:rPr>
              <a:pPr/>
              <a:t>9/18/2015</a:t>
            </a:fld>
            <a:endParaRPr lang="en-US">
              <a:solidFill>
                <a:srgbClr val="616161"/>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3665277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35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4300"/>
            </a:lvl1pPr>
            <a:lvl2pPr marL="609468" indent="0">
              <a:buNone/>
              <a:defRPr sz="3700"/>
            </a:lvl2pPr>
            <a:lvl3pPr marL="1218936" indent="0">
              <a:buNone/>
              <a:defRPr sz="3200"/>
            </a:lvl3pPr>
            <a:lvl4pPr marL="1828404" indent="0">
              <a:buNone/>
              <a:defRPr sz="2700"/>
            </a:lvl4pPr>
            <a:lvl5pPr marL="2437872" indent="0">
              <a:buNone/>
              <a:defRPr sz="2700"/>
            </a:lvl5pPr>
            <a:lvl6pPr marL="3047340" indent="0">
              <a:buNone/>
              <a:defRPr sz="2700"/>
            </a:lvl6pPr>
            <a:lvl7pPr marL="3656808" indent="0">
              <a:buNone/>
              <a:defRPr sz="2700"/>
            </a:lvl7pPr>
            <a:lvl8pPr marL="4266275" indent="0">
              <a:buNone/>
              <a:defRPr sz="2700"/>
            </a:lvl8pPr>
            <a:lvl9pPr marL="4875744" indent="0">
              <a:buNone/>
              <a:defRPr sz="27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2400"/>
            </a:lvl1pPr>
            <a:lvl2pPr marL="609468" indent="0">
              <a:buNone/>
              <a:defRPr sz="1600"/>
            </a:lvl2pPr>
            <a:lvl3pPr marL="1218936" indent="0">
              <a:buNone/>
              <a:defRPr sz="1300"/>
            </a:lvl3pPr>
            <a:lvl4pPr marL="1828404" indent="0">
              <a:buNone/>
              <a:defRPr sz="1200"/>
            </a:lvl4pPr>
            <a:lvl5pPr marL="2437872" indent="0">
              <a:buNone/>
              <a:defRPr sz="1200"/>
            </a:lvl5pPr>
            <a:lvl6pPr marL="3047340" indent="0">
              <a:buNone/>
              <a:defRPr sz="1200"/>
            </a:lvl6pPr>
            <a:lvl7pPr marL="3656808" indent="0">
              <a:buNone/>
              <a:defRPr sz="1200"/>
            </a:lvl7pPr>
            <a:lvl8pPr marL="4266275" indent="0">
              <a:buNone/>
              <a:defRPr sz="1200"/>
            </a:lvl8pPr>
            <a:lvl9pPr marL="487574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90196D1-08D3-4F5C-AAD9-A4A2DA0F0F64}" type="datetime1">
              <a:rPr lang="en-US" smtClean="0">
                <a:solidFill>
                  <a:srgbClr val="616161"/>
                </a:solidFill>
              </a:rPr>
              <a:pPr/>
              <a:t>9/18/2015</a:t>
            </a:fld>
            <a:endParaRPr lang="en-US">
              <a:solidFill>
                <a:srgbClr val="616161"/>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3284673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2400"/>
            </a:lvl1pPr>
            <a:lvl2pPr>
              <a:defRPr sz="2100"/>
            </a:lvl2pPr>
            <a:lvl3pPr>
              <a:defRPr sz="1900"/>
            </a:lvl3pPr>
            <a:lvl4pPr>
              <a:defRPr sz="1900"/>
            </a:lvl4pPr>
            <a:lvl5pPr>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522C95C8-A75F-4185-B52F-46B21D76ACFF}" type="datetime1">
              <a:rPr lang="en-US" smtClean="0">
                <a:solidFill>
                  <a:srgbClr val="616161"/>
                </a:solidFill>
              </a:rPr>
              <a:pPr/>
              <a:t>9/18/2015</a:t>
            </a:fld>
            <a:endParaRPr lang="en-US">
              <a:solidFill>
                <a:srgbClr val="616161"/>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2121378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lvl1pPr>
              <a:defRPr sz="35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lvl1pPr>
              <a:defRPr sz="2400"/>
            </a:lvl1pPr>
            <a:lvl2pPr>
              <a:defRPr sz="2100"/>
            </a:lvl2pPr>
            <a:lvl3pPr>
              <a:defRPr sz="1900"/>
            </a:lvl3pPr>
            <a:lvl4pPr>
              <a:defRPr sz="1900"/>
            </a:lvl4pPr>
            <a:lvl5pPr>
              <a:defRPr sz="1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313555F5-8F20-474C-9782-F0C23300C975}" type="datetime1">
              <a:rPr lang="en-US" smtClean="0">
                <a:solidFill>
                  <a:srgbClr val="616161"/>
                </a:solidFill>
              </a:rPr>
              <a:pPr/>
              <a:t>9/18/2015</a:t>
            </a:fld>
            <a:endParaRPr lang="en-US">
              <a:solidFill>
                <a:srgbClr val="616161"/>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616161"/>
                </a:solidFill>
              </a:rPr>
              <a:t>Go to ”Insert (View) | Header and Footer" to add your organization, sponsor, meeting name here; then, click "Apply to All"</a:t>
            </a:r>
            <a:endParaRPr lang="en-US">
              <a:solidFill>
                <a:srgbClr val="616161"/>
              </a:solidFill>
            </a:endParaRP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solidFill>
                  <a:srgbClr val="616161"/>
                </a:solidFill>
              </a:rPr>
              <a:pPr/>
              <a:t>‹Nr.›</a:t>
            </a:fld>
            <a:endParaRPr lang="en-US">
              <a:solidFill>
                <a:srgbClr val="616161"/>
              </a:solidFill>
            </a:endParaRPr>
          </a:p>
        </p:txBody>
      </p:sp>
    </p:spTree>
    <p:extLst>
      <p:ext uri="{BB962C8B-B14F-4D97-AF65-F5344CB8AC3E}">
        <p14:creationId xmlns:p14="http://schemas.microsoft.com/office/powerpoint/2010/main" val="2707262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14404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23631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65557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78FB2-C670-0E45-B664-8264AD126B12}" type="datetimeFigureOut">
              <a:rPr lang="en-US" smtClean="0"/>
              <a:t>9/18/2015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38626109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017487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2278089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62212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413170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3863846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8648464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8682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894182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3659327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779031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78FB2-C670-0E45-B664-8264AD126B12}"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21326283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721397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76872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129947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8450051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9263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208246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284633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313112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CFFB0E-DBE1-45EF-A3E1-62425C1F865E}"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4163B6-B6D7-4CE6-A6AF-95538EAD240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997284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92358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78FB2-C670-0E45-B664-8264AD126B12}"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CF80D-6C5D-114E-93F6-F6730B6BEA0C}" type="slidenum">
              <a:rPr lang="en-US" smtClean="0"/>
              <a:t>‹Nr.›</a:t>
            </a:fld>
            <a:endParaRPr lang="en-US"/>
          </a:p>
        </p:txBody>
      </p:sp>
    </p:spTree>
    <p:extLst>
      <p:ext uri="{BB962C8B-B14F-4D97-AF65-F5344CB8AC3E}">
        <p14:creationId xmlns:p14="http://schemas.microsoft.com/office/powerpoint/2010/main" val="8371140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6940597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473815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1307669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40778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56094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013585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889564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319521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376844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44D351-59C8-41F9-8197-FAFBF8710E5C}"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A084AA-8107-483A-AA22-733AC5BFE238}"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2814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5.gif"/><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5.gif"/><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6.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7.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6.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20.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5.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image" Target="../media/image22.tiff"/><Relationship Id="rId5" Type="http://schemas.openxmlformats.org/officeDocument/2006/relationships/image" Target="../media/image21.gif"/><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78FB2-C670-0E45-B664-8264AD126B12}" type="datetimeFigureOut">
              <a:rPr lang="en-US" smtClean="0"/>
              <a:t>9/18/2015</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CF80D-6C5D-114E-93F6-F6730B6BEA0C}" type="slidenum">
              <a:rPr lang="en-US" smtClean="0"/>
              <a:t>‹Nr.›</a:t>
            </a:fld>
            <a:endParaRPr lang="en-US"/>
          </a:p>
        </p:txBody>
      </p:sp>
    </p:spTree>
    <p:extLst>
      <p:ext uri="{BB962C8B-B14F-4D97-AF65-F5344CB8AC3E}">
        <p14:creationId xmlns:p14="http://schemas.microsoft.com/office/powerpoint/2010/main" val="4161495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57FB275-6C03-43A0-B76A-39E482E1B43B}" type="datetimeFigureOut">
              <a:rPr lang="en-US" smtClean="0">
                <a:solidFill>
                  <a:prstClr val="black">
                    <a:tint val="75000"/>
                  </a:prstClr>
                </a:solidFill>
              </a:rPr>
              <a:pPr defTabSz="914400"/>
              <a:t>9/18/2015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76BCA75-223F-4A73-97F6-7E8B99CDB381}" type="slidenum">
              <a:rPr lang="en-US" smtClean="0">
                <a:solidFill>
                  <a:prstClr val="black">
                    <a:tint val="75000"/>
                  </a:prstClr>
                </a:solidFill>
              </a:rPr>
              <a:pPr defTabSz="914400"/>
              <a:t>‹Nr.›</a:t>
            </a:fld>
            <a:endParaRPr lang="en-US">
              <a:solidFill>
                <a:prstClr val="black">
                  <a:tint val="75000"/>
                </a:prstClr>
              </a:solidFill>
            </a:endParaRPr>
          </a:p>
        </p:txBody>
      </p:sp>
    </p:spTree>
    <p:extLst>
      <p:ext uri="{BB962C8B-B14F-4D97-AF65-F5344CB8AC3E}">
        <p14:creationId xmlns:p14="http://schemas.microsoft.com/office/powerpoint/2010/main" val="1459246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86A0494-8CF7-41C3-8192-CFE3A5F58C6A}" type="datetimeFigureOut">
              <a:rPr lang="en-US" smtClean="0">
                <a:solidFill>
                  <a:prstClr val="black">
                    <a:tint val="75000"/>
                  </a:prstClr>
                </a:solidFill>
              </a:rPr>
              <a:pPr defTabSz="914400"/>
              <a:t>9/18/2015</a:t>
            </a:fld>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8746644-DFDB-4EC3-9C9A-4B0346BACFBD}" type="slidenum">
              <a:rPr lang="en-US" smtClean="0">
                <a:solidFill>
                  <a:prstClr val="black">
                    <a:tint val="75000"/>
                  </a:prstClr>
                </a:solidFill>
              </a:rPr>
              <a:pPr defTabSz="914400"/>
              <a:t>‹Nr.›</a:t>
            </a:fld>
            <a:endParaRPr lang="en-US">
              <a:solidFill>
                <a:prstClr val="black">
                  <a:tint val="75000"/>
                </a:prstClr>
              </a:solidFill>
            </a:endParaRPr>
          </a:p>
        </p:txBody>
      </p:sp>
    </p:spTree>
    <p:extLst>
      <p:ext uri="{BB962C8B-B14F-4D97-AF65-F5344CB8AC3E}">
        <p14:creationId xmlns:p14="http://schemas.microsoft.com/office/powerpoint/2010/main" val="176795192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56FA0E2-B2F6-4C5E-8B60-5828B0D8E329}" type="datetimeFigureOut">
              <a:rPr lang="en-US" smtClean="0">
                <a:solidFill>
                  <a:prstClr val="black">
                    <a:tint val="75000"/>
                  </a:prstClr>
                </a:solidFill>
              </a:rPr>
              <a:pPr defTabSz="914400"/>
              <a:t>9/18/2015</a:t>
            </a:fld>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E6DD76D-2FFD-468C-98CB-89039069220A}" type="slidenum">
              <a:rPr lang="en-US" smtClean="0">
                <a:solidFill>
                  <a:prstClr val="black">
                    <a:tint val="75000"/>
                  </a:prstClr>
                </a:solidFill>
              </a:rPr>
              <a:pPr defTabSz="914400"/>
              <a:t>‹Nr.›</a:t>
            </a:fld>
            <a:endParaRPr lang="en-US">
              <a:solidFill>
                <a:prstClr val="black">
                  <a:tint val="75000"/>
                </a:prstClr>
              </a:solidFill>
            </a:endParaRPr>
          </a:p>
        </p:txBody>
      </p:sp>
    </p:spTree>
    <p:extLst>
      <p:ext uri="{BB962C8B-B14F-4D97-AF65-F5344CB8AC3E}">
        <p14:creationId xmlns:p14="http://schemas.microsoft.com/office/powerpoint/2010/main" val="278389141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228600" y="0"/>
            <a:ext cx="6400800" cy="759327"/>
          </a:xfrm>
          <a:prstGeom prst="rect">
            <a:avLst/>
          </a:prstGeom>
        </p:spPr>
        <p:txBody>
          <a:bodyPr bIns="91440" anchor="b" anchorCtr="0">
            <a:normAutofit/>
          </a:bodyPr>
          <a:lstStyle/>
          <a:p>
            <a:r>
              <a:rPr kumimoji="0" lang="en-US" smtClean="0"/>
              <a:t>Click to edit Master title style</a:t>
            </a:r>
            <a:endParaRPr kumimoji="0" lang="en-US" dirty="0"/>
          </a:p>
        </p:txBody>
      </p:sp>
      <p:sp>
        <p:nvSpPr>
          <p:cNvPr id="13" name="Text Placeholder 12"/>
          <p:cNvSpPr>
            <a:spLocks noGrp="1"/>
          </p:cNvSpPr>
          <p:nvPr>
            <p:ph type="body" idx="1"/>
          </p:nvPr>
        </p:nvSpPr>
        <p:spPr>
          <a:xfrm>
            <a:off x="279400" y="877264"/>
            <a:ext cx="8407400" cy="545899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9" name="Straight Connector 18"/>
          <p:cNvSpPr>
            <a:spLocks noChangeShapeType="1"/>
          </p:cNvSpPr>
          <p:nvPr/>
        </p:nvSpPr>
        <p:spPr bwMode="auto">
          <a:xfrm>
            <a:off x="191361" y="6423959"/>
            <a:ext cx="8629650" cy="2381"/>
          </a:xfrm>
          <a:prstGeom prst="line">
            <a:avLst/>
          </a:prstGeom>
          <a:noFill/>
          <a:ln w="12700"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Straight Connector 19"/>
          <p:cNvSpPr>
            <a:spLocks noChangeShapeType="1"/>
          </p:cNvSpPr>
          <p:nvPr/>
        </p:nvSpPr>
        <p:spPr bwMode="auto">
          <a:xfrm>
            <a:off x="311150" y="807791"/>
            <a:ext cx="8629650" cy="2381"/>
          </a:xfrm>
          <a:prstGeom prst="line">
            <a:avLst/>
          </a:prstGeom>
          <a:noFill/>
          <a:ln w="101600"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pic>
        <p:nvPicPr>
          <p:cNvPr id="21" name="Picture 20" descr="RBlogocolor-big.gif"/>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94500" y="108748"/>
            <a:ext cx="1996567" cy="566927"/>
          </a:xfrm>
          <a:prstGeom prst="rect">
            <a:avLst/>
          </a:prstGeom>
        </p:spPr>
      </p:pic>
      <p:sp>
        <p:nvSpPr>
          <p:cNvPr id="5"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6"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143098511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iming>
    <p:tnLst>
      <p:par>
        <p:cTn id="1" dur="indefinite" restart="never" nodeType="tmRoot"/>
      </p:par>
    </p:tnLst>
  </p:timing>
  <p:txStyles>
    <p:titleStyle>
      <a:lvl1pPr algn="l" rtl="0" eaLnBrk="1" latinLnBrk="0" hangingPunct="1">
        <a:spcBef>
          <a:spcPct val="0"/>
        </a:spcBef>
        <a:buNone/>
        <a:defRPr kumimoji="0" sz="3600" kern="1200">
          <a:solidFill>
            <a:srgbClr val="22499B"/>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228600" y="0"/>
            <a:ext cx="6400800" cy="759327"/>
          </a:xfrm>
          <a:prstGeom prst="rect">
            <a:avLst/>
          </a:prstGeom>
        </p:spPr>
        <p:txBody>
          <a:bodyPr bIns="91440" anchor="b" anchorCtr="0">
            <a:normAutofit/>
          </a:bodyPr>
          <a:lstStyle/>
          <a:p>
            <a:r>
              <a:rPr kumimoji="0" lang="en-US" smtClean="0"/>
              <a:t>Click to edit Master title style</a:t>
            </a:r>
            <a:endParaRPr kumimoji="0" lang="en-US" dirty="0"/>
          </a:p>
        </p:txBody>
      </p:sp>
      <p:sp>
        <p:nvSpPr>
          <p:cNvPr id="13" name="Text Placeholder 12"/>
          <p:cNvSpPr>
            <a:spLocks noGrp="1"/>
          </p:cNvSpPr>
          <p:nvPr>
            <p:ph type="body" idx="1"/>
          </p:nvPr>
        </p:nvSpPr>
        <p:spPr>
          <a:xfrm>
            <a:off x="279400" y="877264"/>
            <a:ext cx="8407400" cy="545899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9" name="Straight Connector 18"/>
          <p:cNvSpPr>
            <a:spLocks noChangeShapeType="1"/>
          </p:cNvSpPr>
          <p:nvPr/>
        </p:nvSpPr>
        <p:spPr bwMode="auto">
          <a:xfrm>
            <a:off x="191361" y="6423959"/>
            <a:ext cx="8629650" cy="2381"/>
          </a:xfrm>
          <a:prstGeom prst="line">
            <a:avLst/>
          </a:prstGeom>
          <a:noFill/>
          <a:ln w="12700"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Straight Connector 19"/>
          <p:cNvSpPr>
            <a:spLocks noChangeShapeType="1"/>
          </p:cNvSpPr>
          <p:nvPr/>
        </p:nvSpPr>
        <p:spPr bwMode="auto">
          <a:xfrm>
            <a:off x="311150" y="807791"/>
            <a:ext cx="8629650" cy="2381"/>
          </a:xfrm>
          <a:prstGeom prst="line">
            <a:avLst/>
          </a:prstGeom>
          <a:noFill/>
          <a:ln w="101600"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pic>
        <p:nvPicPr>
          <p:cNvPr id="21" name="Picture 20" descr="RBlogocolor-big.gif"/>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94500" y="108748"/>
            <a:ext cx="1996567" cy="566927"/>
          </a:xfrm>
          <a:prstGeom prst="rect">
            <a:avLst/>
          </a:prstGeom>
        </p:spPr>
      </p:pic>
      <p:sp>
        <p:nvSpPr>
          <p:cNvPr id="5" name="Date Placeholder 4"/>
          <p:cNvSpPr>
            <a:spLocks noGrp="1"/>
          </p:cNvSpPr>
          <p:nvPr>
            <p:ph type="dt" sz="half" idx="2"/>
          </p:nvPr>
        </p:nvSpPr>
        <p:spPr>
          <a:xfrm>
            <a:off x="191361" y="6487757"/>
            <a:ext cx="839997" cy="365125"/>
          </a:xfrm>
          <a:prstGeom prst="rect">
            <a:avLst/>
          </a:prstGeom>
        </p:spPr>
        <p:txBody>
          <a:bodyPr vert="horz" lIns="91440" tIns="45720" rIns="91440" bIns="45720" rtlCol="0" anchor="ctr"/>
          <a:lstStyle>
            <a:lvl1pPr algn="l">
              <a:defRPr sz="1000">
                <a:solidFill>
                  <a:schemeClr val="bg1"/>
                </a:solidFill>
              </a:defRPr>
            </a:lvl1pPr>
          </a:lstStyle>
          <a:p>
            <a:fld id="{0737BFCB-EB79-2E43-B11A-9FF5A2FC8DF9}" type="datetimeFigureOut">
              <a:rPr lang="en-US" smtClean="0">
                <a:solidFill>
                  <a:prstClr val="white"/>
                </a:solidFill>
              </a:rPr>
              <a:pPr/>
              <a:t>9/18/2015</a:t>
            </a:fld>
            <a:endParaRPr lang="en-US">
              <a:solidFill>
                <a:prstClr val="white"/>
              </a:solidFill>
            </a:endParaRPr>
          </a:p>
        </p:txBody>
      </p:sp>
      <p:sp>
        <p:nvSpPr>
          <p:cNvPr id="6" name="Footer Placeholder 5"/>
          <p:cNvSpPr>
            <a:spLocks noGrp="1"/>
          </p:cNvSpPr>
          <p:nvPr>
            <p:ph type="ftr" sz="quarter" idx="3"/>
          </p:nvPr>
        </p:nvSpPr>
        <p:spPr>
          <a:xfrm>
            <a:off x="1286528" y="6492875"/>
            <a:ext cx="6549656" cy="365125"/>
          </a:xfrm>
          <a:prstGeom prst="rect">
            <a:avLst/>
          </a:prstGeom>
        </p:spPr>
        <p:txBody>
          <a:bodyPr vert="horz" lIns="91440" tIns="45720" rIns="91440" bIns="45720" rtlCol="0" anchor="ctr"/>
          <a:lstStyle>
            <a:lvl1pPr algn="ctr">
              <a:defRPr sz="1000">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4"/>
          </p:nvPr>
        </p:nvSpPr>
        <p:spPr>
          <a:xfrm>
            <a:off x="8399725" y="6494579"/>
            <a:ext cx="404037" cy="365125"/>
          </a:xfrm>
          <a:prstGeom prst="rect">
            <a:avLst/>
          </a:prstGeom>
        </p:spPr>
        <p:txBody>
          <a:bodyPr vert="horz" lIns="91440" tIns="45720" rIns="91440" bIns="45720" rtlCol="0" anchor="ctr"/>
          <a:lstStyle>
            <a:lvl1pPr algn="r">
              <a:defRPr sz="1000">
                <a:solidFill>
                  <a:schemeClr val="bg1"/>
                </a:solidFill>
              </a:defRPr>
            </a:lvl1pPr>
          </a:lstStyle>
          <a:p>
            <a:fld id="{1F0ACFFD-F632-9C45-AD69-676546FDF6EB}" type="slidenum">
              <a:rPr lang="en-US" smtClean="0">
                <a:solidFill>
                  <a:prstClr val="white"/>
                </a:solidFill>
              </a:rPr>
              <a:pPr/>
              <a:t>‹Nr.›</a:t>
            </a:fld>
            <a:endParaRPr lang="en-US">
              <a:solidFill>
                <a:prstClr val="white"/>
              </a:solidFill>
            </a:endParaRPr>
          </a:p>
        </p:txBody>
      </p:sp>
    </p:spTree>
    <p:extLst>
      <p:ext uri="{BB962C8B-B14F-4D97-AF65-F5344CB8AC3E}">
        <p14:creationId xmlns:p14="http://schemas.microsoft.com/office/powerpoint/2010/main" val="222632717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iming>
    <p:tnLst>
      <p:par>
        <p:cTn id="1" dur="indefinite" restart="never" nodeType="tmRoot"/>
      </p:par>
    </p:tnLst>
  </p:timing>
  <p:txStyles>
    <p:titleStyle>
      <a:lvl1pPr algn="l" rtl="0" eaLnBrk="1" latinLnBrk="0" hangingPunct="1">
        <a:spcBef>
          <a:spcPct val="0"/>
        </a:spcBef>
        <a:buNone/>
        <a:defRPr kumimoji="0" sz="3600" kern="1200">
          <a:solidFill>
            <a:srgbClr val="22499B"/>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slide footer_blue_646.jpg"/>
          <p:cNvPicPr>
            <a:picLocks noChangeAspect="1"/>
          </p:cNvPicPr>
          <p:nvPr/>
        </p:nvPicPr>
        <p:blipFill>
          <a:blip r:embed="rId13"/>
          <a:srcRect/>
          <a:stretch>
            <a:fillRect/>
          </a:stretch>
        </p:blipFill>
        <p:spPr bwMode="auto">
          <a:xfrm>
            <a:off x="0" y="6324600"/>
            <a:ext cx="9144000" cy="5302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7010400" y="6572250"/>
            <a:ext cx="1371600" cy="2095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cs typeface="+mn-cs"/>
              </a:defRPr>
            </a:lvl1pPr>
          </a:lstStyle>
          <a:p>
            <a:pPr defTabSz="914400" fontAlgn="base">
              <a:spcBef>
                <a:spcPct val="0"/>
              </a:spcBef>
              <a:spcAft>
                <a:spcPct val="0"/>
              </a:spcAft>
              <a:defRPr/>
            </a:pPr>
            <a:endParaRPr lang="en-US">
              <a:solidFill>
                <a:srgbClr val="404040"/>
              </a:solidFill>
            </a:endParaRPr>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900">
                <a:solidFill>
                  <a:srgbClr val="000000"/>
                </a:solidFill>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900">
                <a:cs typeface="+mn-cs"/>
              </a:defRPr>
            </a:lvl1pPr>
          </a:lstStyle>
          <a:p>
            <a:pPr defTabSz="914400" fontAlgn="base">
              <a:spcBef>
                <a:spcPct val="0"/>
              </a:spcBef>
              <a:spcAft>
                <a:spcPct val="0"/>
              </a:spcAft>
              <a:defRPr/>
            </a:pPr>
            <a:fld id="{1C22BBA2-8339-44E0-8C99-9EACF0CBF60E}" type="slidenum">
              <a:rPr lang="en-US">
                <a:solidFill>
                  <a:srgbClr val="404040"/>
                </a:solidFill>
              </a:rPr>
              <a:pPr defTabSz="914400" fontAlgn="base">
                <a:spcBef>
                  <a:spcPct val="0"/>
                </a:spcBef>
                <a:spcAft>
                  <a:spcPct val="0"/>
                </a:spcAft>
                <a:defRPr/>
              </a:pPr>
              <a:t>‹Nr.›</a:t>
            </a:fld>
            <a:endParaRPr lang="en-US">
              <a:solidFill>
                <a:srgbClr val="404040"/>
              </a:solidFill>
            </a:endParaRPr>
          </a:p>
        </p:txBody>
      </p:sp>
      <p:pic>
        <p:nvPicPr>
          <p:cNvPr id="1032" name="Picture 7" descr="slide header_646.jpg"/>
          <p:cNvPicPr>
            <a:picLocks noChangeAspect="1"/>
          </p:cNvPicPr>
          <p:nvPr/>
        </p:nvPicPr>
        <p:blipFill>
          <a:blip r:embed="rId14"/>
          <a:srcRect/>
          <a:stretch>
            <a:fillRect/>
          </a:stretch>
        </p:blipFill>
        <p:spPr bwMode="auto">
          <a:xfrm>
            <a:off x="0" y="0"/>
            <a:ext cx="9144000" cy="155575"/>
          </a:xfrm>
          <a:prstGeom prst="rect">
            <a:avLst/>
          </a:prstGeom>
          <a:noFill/>
          <a:ln w="9525">
            <a:noFill/>
            <a:miter lim="800000"/>
            <a:headEnd/>
            <a:tailEnd/>
          </a:ln>
        </p:spPr>
      </p:pic>
    </p:spTree>
    <p:extLst>
      <p:ext uri="{BB962C8B-B14F-4D97-AF65-F5344CB8AC3E}">
        <p14:creationId xmlns:p14="http://schemas.microsoft.com/office/powerpoint/2010/main" val="16556607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sldNum="0" hdr="0" ft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Trebuchet MS" pitchFamily="34" charset="0"/>
        </a:defRPr>
      </a:lvl2pPr>
      <a:lvl3pPr algn="l" rtl="0" eaLnBrk="0" fontAlgn="base" hangingPunct="0">
        <a:spcBef>
          <a:spcPct val="0"/>
        </a:spcBef>
        <a:spcAft>
          <a:spcPct val="0"/>
        </a:spcAft>
        <a:defRPr sz="2600" b="1">
          <a:solidFill>
            <a:schemeClr val="tx2"/>
          </a:solidFill>
          <a:latin typeface="Trebuchet MS" pitchFamily="34" charset="0"/>
        </a:defRPr>
      </a:lvl3pPr>
      <a:lvl4pPr algn="l" rtl="0" eaLnBrk="0" fontAlgn="base" hangingPunct="0">
        <a:spcBef>
          <a:spcPct val="0"/>
        </a:spcBef>
        <a:spcAft>
          <a:spcPct val="0"/>
        </a:spcAft>
        <a:defRPr sz="2600" b="1">
          <a:solidFill>
            <a:schemeClr val="tx2"/>
          </a:solidFill>
          <a:latin typeface="Trebuchet MS" pitchFamily="34" charset="0"/>
        </a:defRPr>
      </a:lvl4pPr>
      <a:lvl5pPr algn="l" rtl="0" eaLnBrk="0" fontAlgn="base" hangingPunct="0">
        <a:spcBef>
          <a:spcPct val="0"/>
        </a:spcBef>
        <a:spcAft>
          <a:spcPct val="0"/>
        </a:spcAft>
        <a:defRPr sz="2600" b="1">
          <a:solidFill>
            <a:schemeClr val="tx2"/>
          </a:solidFill>
          <a:latin typeface="Trebuchet MS" pitchFamily="34" charset="0"/>
        </a:defRPr>
      </a:lvl5pPr>
      <a:lvl6pPr marL="457200" algn="l" rtl="0" fontAlgn="base">
        <a:spcBef>
          <a:spcPct val="0"/>
        </a:spcBef>
        <a:spcAft>
          <a:spcPct val="0"/>
        </a:spcAft>
        <a:defRPr sz="2600" b="1">
          <a:solidFill>
            <a:schemeClr val="tx2"/>
          </a:solidFill>
          <a:latin typeface="Trebuchet MS" pitchFamily="34" charset="0"/>
        </a:defRPr>
      </a:lvl6pPr>
      <a:lvl7pPr marL="914400" algn="l" rtl="0" fontAlgn="base">
        <a:spcBef>
          <a:spcPct val="0"/>
        </a:spcBef>
        <a:spcAft>
          <a:spcPct val="0"/>
        </a:spcAft>
        <a:defRPr sz="2600" b="1">
          <a:solidFill>
            <a:schemeClr val="tx2"/>
          </a:solidFill>
          <a:latin typeface="Trebuchet MS" pitchFamily="34" charset="0"/>
        </a:defRPr>
      </a:lvl7pPr>
      <a:lvl8pPr marL="1371600" algn="l" rtl="0" fontAlgn="base">
        <a:spcBef>
          <a:spcPct val="0"/>
        </a:spcBef>
        <a:spcAft>
          <a:spcPct val="0"/>
        </a:spcAft>
        <a:defRPr sz="2600" b="1">
          <a:solidFill>
            <a:schemeClr val="tx2"/>
          </a:solidFill>
          <a:latin typeface="Trebuchet MS" pitchFamily="34" charset="0"/>
        </a:defRPr>
      </a:lvl8pPr>
      <a:lvl9pPr marL="1828800" algn="l" rtl="0" fontAlgn="base">
        <a:spcBef>
          <a:spcPct val="0"/>
        </a:spcBef>
        <a:spcAft>
          <a:spcPct val="0"/>
        </a:spcAft>
        <a:defRPr sz="26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1F497D"/>
        </a:buClr>
        <a:buFont typeface="Wingdings" pitchFamily="2" charset="2"/>
        <a:buChar char="§"/>
        <a:defRPr>
          <a:solidFill>
            <a:srgbClr val="000000"/>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rgbClr val="000000"/>
          </a:solidFill>
          <a:latin typeface="+mn-lt"/>
        </a:defRPr>
      </a:lvl2pPr>
      <a:lvl3pPr marL="1143000" indent="-228600" algn="l" rtl="0" eaLnBrk="0" fontAlgn="base" hangingPunct="0">
        <a:spcBef>
          <a:spcPct val="20000"/>
        </a:spcBef>
        <a:spcAft>
          <a:spcPct val="0"/>
        </a:spcAft>
        <a:buClr>
          <a:srgbClr val="1F497D"/>
        </a:buClr>
        <a:buChar char="•"/>
        <a:defRPr sz="1400">
          <a:solidFill>
            <a:srgbClr val="000000"/>
          </a:solidFill>
          <a:latin typeface="+mn-lt"/>
        </a:defRPr>
      </a:lvl3pPr>
      <a:lvl4pPr marL="1600200" indent="-228600" algn="l" rtl="0" eaLnBrk="0" fontAlgn="base" hangingPunct="0">
        <a:spcBef>
          <a:spcPct val="20000"/>
        </a:spcBef>
        <a:spcAft>
          <a:spcPct val="0"/>
        </a:spcAft>
        <a:buClr>
          <a:srgbClr val="1F497D"/>
        </a:buClr>
        <a:buChar char="–"/>
        <a:defRPr sz="1400">
          <a:solidFill>
            <a:srgbClr val="000000"/>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rgbClr val="000000"/>
          </a:solidFill>
          <a:latin typeface="+mn-lt"/>
        </a:defRPr>
      </a:lvl5pPr>
      <a:lvl6pPr marL="2514600" indent="-228600" algn="l" rtl="0" fontAlgn="base">
        <a:spcBef>
          <a:spcPct val="20000"/>
        </a:spcBef>
        <a:spcAft>
          <a:spcPct val="0"/>
        </a:spcAft>
        <a:buClr>
          <a:srgbClr val="1F497D"/>
        </a:buClr>
        <a:buFont typeface="Arial" charset="0"/>
        <a:buChar char="»"/>
        <a:defRPr sz="1400">
          <a:solidFill>
            <a:srgbClr val="000000"/>
          </a:solidFill>
          <a:latin typeface="+mn-lt"/>
        </a:defRPr>
      </a:lvl6pPr>
      <a:lvl7pPr marL="2971800" indent="-228600" algn="l" rtl="0" fontAlgn="base">
        <a:spcBef>
          <a:spcPct val="20000"/>
        </a:spcBef>
        <a:spcAft>
          <a:spcPct val="0"/>
        </a:spcAft>
        <a:buClr>
          <a:srgbClr val="1F497D"/>
        </a:buClr>
        <a:buFont typeface="Arial" charset="0"/>
        <a:buChar char="»"/>
        <a:defRPr sz="1400">
          <a:solidFill>
            <a:srgbClr val="000000"/>
          </a:solidFill>
          <a:latin typeface="+mn-lt"/>
        </a:defRPr>
      </a:lvl7pPr>
      <a:lvl8pPr marL="3429000" indent="-228600" algn="l" rtl="0" fontAlgn="base">
        <a:spcBef>
          <a:spcPct val="20000"/>
        </a:spcBef>
        <a:spcAft>
          <a:spcPct val="0"/>
        </a:spcAft>
        <a:buClr>
          <a:srgbClr val="1F497D"/>
        </a:buClr>
        <a:buFont typeface="Arial" charset="0"/>
        <a:buChar char="»"/>
        <a:defRPr sz="1400">
          <a:solidFill>
            <a:srgbClr val="000000"/>
          </a:solidFill>
          <a:latin typeface="+mn-lt"/>
        </a:defRPr>
      </a:lvl8pPr>
      <a:lvl9pPr marL="3886200" indent="-228600" algn="l" rtl="0" fontAlgn="base">
        <a:spcBef>
          <a:spcPct val="20000"/>
        </a:spcBef>
        <a:spcAft>
          <a:spcPct val="0"/>
        </a:spcAft>
        <a:buClr>
          <a:srgbClr val="1F497D"/>
        </a:buClr>
        <a:buFont typeface="Arial" charset="0"/>
        <a:buChar char="»"/>
        <a:defRPr sz="1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FFFF99"/>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defTabSz="914400" eaLnBrk="0" fontAlgn="base" hangingPunct="0">
              <a:spcBef>
                <a:spcPct val="0"/>
              </a:spcBef>
              <a:spcAft>
                <a:spcPct val="0"/>
              </a:spcAft>
              <a:defRPr/>
            </a:pPr>
            <a:fld id="{BB6149D6-FDAB-4F70-B17C-D0BAC4588EDD}" type="slidenum">
              <a:rPr lang="en-US">
                <a:solidFill>
                  <a:srgbClr val="000000"/>
                </a:solidFill>
              </a:rPr>
              <a:pPr defTabSz="914400" eaLnBrk="0" fontAlgn="base" hangingPunct="0">
                <a:spcBef>
                  <a:spcPct val="0"/>
                </a:spcBef>
                <a:spcAft>
                  <a:spcPct val="0"/>
                </a:spcAft>
                <a:defRPr/>
              </a:pPr>
              <a:t>‹Nr.›</a:t>
            </a:fld>
            <a:endParaRPr lang="en-US">
              <a:solidFill>
                <a:srgbClr val="000000"/>
              </a:solidFill>
            </a:endParaRPr>
          </a:p>
        </p:txBody>
      </p:sp>
    </p:spTree>
    <p:extLst>
      <p:ext uri="{BB962C8B-B14F-4D97-AF65-F5344CB8AC3E}">
        <p14:creationId xmlns:p14="http://schemas.microsoft.com/office/powerpoint/2010/main" val="375292776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41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036638"/>
            <a:ext cx="7772400" cy="4843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vl1pPr>
          </a:lstStyle>
          <a:p>
            <a:pPr defTabSz="914400" fontAlgn="base">
              <a:spcBef>
                <a:spcPct val="0"/>
              </a:spcBef>
              <a:spcAft>
                <a:spcPct val="0"/>
              </a:spcAft>
              <a:defRPr/>
            </a:pPr>
            <a:fld id="{A8ACA9A5-8A9C-4FE4-91DB-507EF953263E}" type="datetime1">
              <a:rPr lang="en-US">
                <a:solidFill>
                  <a:srgbClr val="000000"/>
                </a:solidFill>
              </a:rPr>
              <a:pPr defTabSz="914400" fontAlgn="base">
                <a:spcBef>
                  <a:spcPct val="0"/>
                </a:spcBef>
                <a:spcAft>
                  <a:spcPct val="0"/>
                </a:spcAft>
                <a:defRPr/>
              </a:pPr>
              <a:t>9/18/2015</a:t>
            </a:fld>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vl1pPr>
          </a:lstStyle>
          <a:p>
            <a:pPr defTabSz="914400"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defTabSz="914400" fontAlgn="base">
              <a:spcBef>
                <a:spcPct val="0"/>
              </a:spcBef>
              <a:spcAft>
                <a:spcPct val="0"/>
              </a:spcAft>
              <a:defRPr/>
            </a:pPr>
            <a:fld id="{D2ADD609-5BA4-4C5B-85FB-FAF0E7F4EBC8}" type="slidenum">
              <a:rPr lang="en-US">
                <a:solidFill>
                  <a:srgbClr val="000000"/>
                </a:solidFill>
              </a:rPr>
              <a:pPr defTabSz="914400" fontAlgn="base">
                <a:spcBef>
                  <a:spcPct val="0"/>
                </a:spcBef>
                <a:spcAft>
                  <a:spcPct val="0"/>
                </a:spcAft>
                <a:defRPr/>
              </a:pPr>
              <a:t>‹Nr.›</a:t>
            </a:fld>
            <a:endParaRPr lang="en-US">
              <a:solidFill>
                <a:srgbClr val="000000"/>
              </a:solidFill>
            </a:endParaRPr>
          </a:p>
        </p:txBody>
      </p:sp>
      <p:pic>
        <p:nvPicPr>
          <p:cNvPr id="2055" name="Picture 19" descr="SCI41098_PPT_Templates_bottom_STFC"/>
          <p:cNvPicPr>
            <a:picLocks noChangeAspect="1" noChangeArrowheads="1"/>
          </p:cNvPicPr>
          <p:nvPr/>
        </p:nvPicPr>
        <p:blipFill>
          <a:blip r:embed="rId13" cstate="screen"/>
          <a:srcRect/>
          <a:stretch>
            <a:fillRect/>
          </a:stretch>
        </p:blipFill>
        <p:spPr bwMode="auto">
          <a:xfrm>
            <a:off x="0" y="5294313"/>
            <a:ext cx="9144000" cy="1563687"/>
          </a:xfrm>
          <a:prstGeom prst="rect">
            <a:avLst/>
          </a:prstGeom>
          <a:noFill/>
          <a:ln w="9525">
            <a:noFill/>
            <a:miter lim="800000"/>
            <a:headEnd/>
            <a:tailEnd/>
          </a:ln>
        </p:spPr>
      </p:pic>
    </p:spTree>
    <p:extLst>
      <p:ext uri="{BB962C8B-B14F-4D97-AF65-F5344CB8AC3E}">
        <p14:creationId xmlns:p14="http://schemas.microsoft.com/office/powerpoint/2010/main" val="95332551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ftr="0" dt="0"/>
  <p:txStyles>
    <p:titleStyle>
      <a:lvl1pPr algn="ctr" rtl="0" eaLnBrk="0" fontAlgn="base" hangingPunct="0">
        <a:spcBef>
          <a:spcPct val="0"/>
        </a:spcBef>
        <a:spcAft>
          <a:spcPct val="0"/>
        </a:spcAft>
        <a:defRPr sz="4000">
          <a:solidFill>
            <a:schemeClr val="tx2"/>
          </a:solidFill>
          <a:latin typeface="+mj-lt"/>
          <a:ea typeface="+mj-ea"/>
          <a:cs typeface="ヒラギノ角ゴ Pro W3"/>
        </a:defRPr>
      </a:lvl1pPr>
      <a:lvl2pPr algn="ctr" rtl="0" eaLnBrk="0" fontAlgn="base" hangingPunct="0">
        <a:spcBef>
          <a:spcPct val="0"/>
        </a:spcBef>
        <a:spcAft>
          <a:spcPct val="0"/>
        </a:spcAft>
        <a:defRPr sz="40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0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0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0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alpha val="58038"/>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1" rIns="91421" bIns="45711" numCol="1" anchor="ctr" anchorCtr="0" compatLnSpc="1">
            <a:prstTxWarp prst="textNoShape">
              <a:avLst/>
            </a:prstTxWarp>
          </a:bodyPr>
          <a:lstStyle/>
          <a:p>
            <a:pPr lvl="0"/>
            <a:r>
              <a:rPr lang="it-IT" altLang="it-IT" smtClean="0"/>
              <a:t>Fare clic per modificare lo stile del titolo</a:t>
            </a:r>
            <a:endParaRPr lang="en-US" altLang="it-IT"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1" rIns="91421" bIns="45711"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lvl1pPr algn="l" eaLnBrk="0" hangingPunct="0">
              <a:defRPr sz="1400" b="0">
                <a:latin typeface="Arial" charset="0"/>
                <a:ea typeface="+mn-ea"/>
                <a:cs typeface="Arial Unicode MS" pitchFamily="34" charset="-128"/>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lvl1pPr algn="ctr" eaLnBrk="0" hangingPunct="0">
              <a:defRPr sz="1400" b="0">
                <a:latin typeface="Arial" charset="0"/>
                <a:ea typeface="+mn-ea"/>
                <a:cs typeface="Arial Unicode MS" pitchFamily="34" charset="-128"/>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lvl1pPr algn="r" eaLnBrk="0" hangingPunct="0">
              <a:defRPr sz="1400" b="0">
                <a:latin typeface="Arial" charset="0"/>
                <a:ea typeface="+mn-ea"/>
                <a:cs typeface="Arial Unicode MS" pitchFamily="34" charset="-128"/>
              </a:defRPr>
            </a:lvl1pPr>
          </a:lstStyle>
          <a:p>
            <a:pPr defTabSz="914400" fontAlgn="base">
              <a:spcBef>
                <a:spcPct val="0"/>
              </a:spcBef>
              <a:spcAft>
                <a:spcPct val="0"/>
              </a:spcAft>
              <a:defRPr/>
            </a:pPr>
            <a:fld id="{A49DAE31-0EA2-4268-BFC7-5E4BC5225137}" type="slidenum">
              <a:rPr lang="en-US">
                <a:solidFill>
                  <a:srgbClr val="000000"/>
                </a:solidFill>
              </a:rPr>
              <a:pPr defTabSz="914400" fontAlgn="base">
                <a:spcBef>
                  <a:spcPct val="0"/>
                </a:spcBef>
                <a:spcAft>
                  <a:spcPct val="0"/>
                </a:spcAft>
                <a:defRPr/>
              </a:pPr>
              <a:t>‹Nr.›</a:t>
            </a:fld>
            <a:endParaRPr lang="en-US">
              <a:solidFill>
                <a:srgbClr val="000000"/>
              </a:solidFill>
            </a:endParaRPr>
          </a:p>
        </p:txBody>
      </p:sp>
    </p:spTree>
    <p:extLst>
      <p:ext uri="{BB962C8B-B14F-4D97-AF65-F5344CB8AC3E}">
        <p14:creationId xmlns:p14="http://schemas.microsoft.com/office/powerpoint/2010/main" val="241626861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a:defRPr>
      </a:lvl5pPr>
      <a:lvl6pPr marL="457106"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212"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32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426"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5pPr>
      <a:lvl6pPr marL="2514087" indent="-228552" algn="l" rtl="0" eaLnBrk="1" fontAlgn="base" hangingPunct="1">
        <a:spcBef>
          <a:spcPct val="20000"/>
        </a:spcBef>
        <a:spcAft>
          <a:spcPct val="0"/>
        </a:spcAft>
        <a:buChar char="»"/>
        <a:defRPr sz="2000">
          <a:solidFill>
            <a:schemeClr val="tx1"/>
          </a:solidFill>
          <a:latin typeface="+mn-lt"/>
          <a:ea typeface="+mn-ea"/>
        </a:defRPr>
      </a:lvl6pPr>
      <a:lvl7pPr marL="2971192" indent="-228552" algn="l" rtl="0" eaLnBrk="1" fontAlgn="base" hangingPunct="1">
        <a:spcBef>
          <a:spcPct val="20000"/>
        </a:spcBef>
        <a:spcAft>
          <a:spcPct val="0"/>
        </a:spcAft>
        <a:buChar char="»"/>
        <a:defRPr sz="2000">
          <a:solidFill>
            <a:schemeClr val="tx1"/>
          </a:solidFill>
          <a:latin typeface="+mn-lt"/>
          <a:ea typeface="+mn-ea"/>
        </a:defRPr>
      </a:lvl7pPr>
      <a:lvl8pPr marL="3428299" indent="-228552" algn="l" rtl="0" eaLnBrk="1" fontAlgn="base" hangingPunct="1">
        <a:spcBef>
          <a:spcPct val="20000"/>
        </a:spcBef>
        <a:spcAft>
          <a:spcPct val="0"/>
        </a:spcAft>
        <a:buChar char="»"/>
        <a:defRPr sz="2000">
          <a:solidFill>
            <a:schemeClr val="tx1"/>
          </a:solidFill>
          <a:latin typeface="+mn-lt"/>
          <a:ea typeface="+mn-ea"/>
        </a:defRPr>
      </a:lvl8pPr>
      <a:lvl9pPr marL="3885404" indent="-22855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DBDDE9"/>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152400"/>
            <a:ext cx="8229600" cy="533400"/>
          </a:xfrm>
          <a:prstGeom prst="rect">
            <a:avLst/>
          </a:prstGeom>
          <a:noFill/>
          <a:ln w="9525">
            <a:noFill/>
            <a:miter lim="800000"/>
            <a:headEnd/>
            <a:tailEnd/>
          </a:ln>
          <a:effectLst>
            <a:outerShdw sx="1000" sy="1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feld 4"/>
          <p:cNvSpPr txBox="1"/>
          <p:nvPr userDrawn="1"/>
        </p:nvSpPr>
        <p:spPr>
          <a:xfrm>
            <a:off x="6374153" y="6867467"/>
            <a:ext cx="2773516" cy="246221"/>
          </a:xfrm>
          <a:prstGeom prst="rect">
            <a:avLst/>
          </a:prstGeom>
          <a:noFill/>
        </p:spPr>
        <p:txBody>
          <a:bodyPr wrap="none">
            <a:spAutoFit/>
          </a:bodyPr>
          <a:lstStyle/>
          <a:p>
            <a:pPr defTabSz="914400" fontAlgn="base">
              <a:spcBef>
                <a:spcPct val="0"/>
              </a:spcBef>
              <a:spcAft>
                <a:spcPct val="0"/>
              </a:spcAft>
              <a:defRPr/>
            </a:pPr>
            <a:r>
              <a:rPr lang="en-US" sz="1000" i="1" dirty="0" smtClean="0">
                <a:solidFill>
                  <a:srgbClr val="000000"/>
                </a:solidFill>
                <a:latin typeface="Calibri" pitchFamily="34" charset="0"/>
                <a:cs typeface="Calibri" pitchFamily="34" charset="0"/>
              </a:rPr>
              <a:t>- </a:t>
            </a:r>
            <a:fld id="{42E07B16-4FDA-4784-929C-13EEF43FFAD8}" type="slidenum">
              <a:rPr lang="en-US" sz="1000" i="1" smtClean="0">
                <a:solidFill>
                  <a:srgbClr val="000000"/>
                </a:solidFill>
                <a:latin typeface="Calibri" pitchFamily="34" charset="0"/>
                <a:cs typeface="Calibri" pitchFamily="34" charset="0"/>
              </a:rPr>
              <a:pPr defTabSz="914400" fontAlgn="base">
                <a:spcBef>
                  <a:spcPct val="0"/>
                </a:spcBef>
                <a:spcAft>
                  <a:spcPct val="0"/>
                </a:spcAft>
                <a:defRPr/>
              </a:pPr>
              <a:t>‹Nr.›</a:t>
            </a:fld>
            <a:r>
              <a:rPr lang="en-US" sz="1000" i="1" dirty="0" smtClean="0">
                <a:solidFill>
                  <a:srgbClr val="000000"/>
                </a:solidFill>
                <a:latin typeface="Calibri" pitchFamily="34" charset="0"/>
                <a:cs typeface="Calibri" pitchFamily="34" charset="0"/>
              </a:rPr>
              <a:t> -       P. Hommelhoff, EAAC, Elba, Sept. 2015</a:t>
            </a:r>
            <a:endParaRPr lang="en-US" sz="1000" i="1" dirty="0">
              <a:solidFill>
                <a:srgbClr val="000000"/>
              </a:solidFill>
              <a:latin typeface="Calibri" pitchFamily="34" charset="0"/>
              <a:cs typeface="Calibri" pitchFamily="34" charset="0"/>
            </a:endParaRPr>
          </a:p>
        </p:txBody>
      </p:sp>
      <p:pic>
        <p:nvPicPr>
          <p:cNvPr id="8195" name="Picture 3" descr="C:\Users\PHommelhoff\Präsentationen\Vorlagen\friedrich-alexander-universitaet-logofamilie_NatFak2.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497782"/>
            <a:ext cx="1522014" cy="36047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PHommelhoff\Präsentationen\mpq-logo_120dpi.tif"/>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3615" y="6359856"/>
            <a:ext cx="341342" cy="49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99431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Lst>
  <p:timing>
    <p:tnLst>
      <p:par>
        <p:cTn id="1" dur="indefinite" restart="never" nodeType="tmRoot"/>
      </p:par>
    </p:tnLst>
  </p:timing>
  <p:txStyles>
    <p:titleStyle>
      <a:lvl1pPr algn="ctr" rtl="0" eaLnBrk="0" fontAlgn="base" hangingPunct="0">
        <a:spcBef>
          <a:spcPct val="0"/>
        </a:spcBef>
        <a:spcAft>
          <a:spcPct val="0"/>
        </a:spcAft>
        <a:defRPr sz="2800">
          <a:solidFill>
            <a:srgbClr val="00589A"/>
          </a:solidFill>
          <a:effectLst>
            <a:outerShdw blurRad="76200" dist="25400" dir="2400000" algn="tl">
              <a:srgbClr val="000000">
                <a:alpha val="43137"/>
              </a:srgbClr>
            </a:outerShdw>
          </a:effectLst>
          <a:latin typeface="Calibri" pitchFamily="34" charset="0"/>
          <a:ea typeface="Calibri" pitchFamily="34" charset="0"/>
          <a:cs typeface="Calibri" pitchFamily="34" charset="0"/>
        </a:defRPr>
      </a:lvl1pPr>
      <a:lvl2pPr algn="ctr" rtl="0" eaLnBrk="0" fontAlgn="base" hangingPunct="0">
        <a:spcBef>
          <a:spcPct val="0"/>
        </a:spcBef>
        <a:spcAft>
          <a:spcPct val="0"/>
        </a:spcAft>
        <a:defRPr sz="2800">
          <a:solidFill>
            <a:srgbClr val="00589A"/>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2800">
          <a:solidFill>
            <a:srgbClr val="00589A"/>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2800">
          <a:solidFill>
            <a:srgbClr val="00589A"/>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2800">
          <a:solidFill>
            <a:srgbClr val="00589A"/>
          </a:solidFill>
          <a:latin typeface="Calibri" pitchFamily="34" charset="0"/>
          <a:ea typeface="Calibri" pitchFamily="34" charset="0"/>
          <a:cs typeface="Calibri" pitchFamily="34" charset="0"/>
        </a:defRPr>
      </a:lvl5pPr>
      <a:lvl6pPr marL="457200" algn="ctr" rtl="0" fontAlgn="base">
        <a:spcBef>
          <a:spcPct val="0"/>
        </a:spcBef>
        <a:spcAft>
          <a:spcPct val="0"/>
        </a:spcAft>
        <a:defRPr sz="2800">
          <a:solidFill>
            <a:srgbClr val="CC0000"/>
          </a:solidFill>
          <a:latin typeface="Tahoma" pitchFamily="34" charset="0"/>
        </a:defRPr>
      </a:lvl6pPr>
      <a:lvl7pPr marL="914400" algn="ctr" rtl="0" fontAlgn="base">
        <a:spcBef>
          <a:spcPct val="0"/>
        </a:spcBef>
        <a:spcAft>
          <a:spcPct val="0"/>
        </a:spcAft>
        <a:defRPr sz="2800">
          <a:solidFill>
            <a:srgbClr val="CC0000"/>
          </a:solidFill>
          <a:latin typeface="Tahoma" pitchFamily="34" charset="0"/>
        </a:defRPr>
      </a:lvl7pPr>
      <a:lvl8pPr marL="1371600" algn="ctr" rtl="0" fontAlgn="base">
        <a:spcBef>
          <a:spcPct val="0"/>
        </a:spcBef>
        <a:spcAft>
          <a:spcPct val="0"/>
        </a:spcAft>
        <a:defRPr sz="2800">
          <a:solidFill>
            <a:srgbClr val="CC0000"/>
          </a:solidFill>
          <a:latin typeface="Tahoma" pitchFamily="34" charset="0"/>
        </a:defRPr>
      </a:lvl8pPr>
      <a:lvl9pPr marL="1828800" algn="ctr" rtl="0" fontAlgn="base">
        <a:spcBef>
          <a:spcPct val="0"/>
        </a:spcBef>
        <a:spcAft>
          <a:spcPct val="0"/>
        </a:spcAft>
        <a:defRPr sz="2800">
          <a:solidFill>
            <a:srgbClr val="CC0000"/>
          </a:solidFill>
          <a:latin typeface="Tahom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sz="16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sz="16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sz="1600">
          <a:solidFill>
            <a:schemeClr val="tx1"/>
          </a:solidFill>
          <a:latin typeface="Calibri" pitchFamily="34" charset="0"/>
          <a:ea typeface="Calibri" pitchFamily="34" charset="0"/>
          <a:cs typeface="Calibri"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p:nvSpPr>
        <p:spPr bwMode="auto">
          <a:xfrm>
            <a:off x="0" y="0"/>
            <a:ext cx="9144000" cy="6858000"/>
          </a:xfrm>
          <a:prstGeom prst="rect">
            <a:avLst/>
          </a:prstGeom>
          <a:gradFill rotWithShape="1">
            <a:gsLst>
              <a:gs pos="0">
                <a:srgbClr val="AFEDF3"/>
              </a:gs>
              <a:gs pos="50000">
                <a:srgbClr val="AFEDF3">
                  <a:gamma/>
                  <a:tint val="31765"/>
                  <a:invGamma/>
                </a:srgbClr>
              </a:gs>
              <a:gs pos="100000">
                <a:srgbClr val="AFEDF3"/>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027" name="Rectangle 2"/>
          <p:cNvSpPr>
            <a:spLocks noGrp="1" noChangeArrowheads="1"/>
          </p:cNvSpPr>
          <p:nvPr>
            <p:ph type="title"/>
          </p:nvPr>
        </p:nvSpPr>
        <p:spPr bwMode="auto">
          <a:xfrm>
            <a:off x="0" y="152400"/>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7010400" y="6572250"/>
            <a:ext cx="1371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solidFill>
                  <a:schemeClr val="tx1"/>
                </a:solidFill>
              </a:defRPr>
            </a:lvl1pPr>
          </a:lstStyle>
          <a:p>
            <a:pPr defTabSz="914400" fontAlgn="base">
              <a:spcBef>
                <a:spcPct val="0"/>
              </a:spcBef>
              <a:spcAft>
                <a:spcPct val="0"/>
              </a:spcAft>
              <a:defRPr/>
            </a:pPr>
            <a:fld id="{A7EA39EA-C76F-4AA6-93EE-A83BD11D9066}" type="datetime1">
              <a:rPr lang="en-US">
                <a:solidFill>
                  <a:srgbClr val="616161"/>
                </a:solidFill>
                <a:latin typeface="Arial" charset="0"/>
                <a:cs typeface="Arial" charset="0"/>
              </a:rPr>
              <a:pPr defTabSz="914400" fontAlgn="base">
                <a:spcBef>
                  <a:spcPct val="0"/>
                </a:spcBef>
                <a:spcAft>
                  <a:spcPct val="0"/>
                </a:spcAft>
                <a:defRPr/>
              </a:pPr>
              <a:t>9/18/2015</a:t>
            </a:fld>
            <a:endParaRPr lang="en-US" dirty="0">
              <a:solidFill>
                <a:srgbClr val="616161"/>
              </a:solidFill>
              <a:latin typeface="Arial" charset="0"/>
              <a:cs typeface="Arial" charset="0"/>
            </a:endParaRPr>
          </a:p>
        </p:txBody>
      </p:sp>
      <p:sp>
        <p:nvSpPr>
          <p:cNvPr id="1029" name="Rectangle 5"/>
          <p:cNvSpPr>
            <a:spLocks noGrp="1" noChangeArrowheads="1"/>
          </p:cNvSpPr>
          <p:nvPr>
            <p:ph type="ftr" sz="quarter" idx="3"/>
          </p:nvPr>
        </p:nvSpPr>
        <p:spPr bwMode="auto">
          <a:xfrm>
            <a:off x="657227" y="6307138"/>
            <a:ext cx="594201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smtClean="0">
                <a:solidFill>
                  <a:schemeClr val="tx1"/>
                </a:solidFill>
              </a:defRPr>
            </a:lvl1pPr>
          </a:lstStyle>
          <a:p>
            <a:pPr defTabSz="914400" fontAlgn="base">
              <a:spcBef>
                <a:spcPct val="0"/>
              </a:spcBef>
              <a:spcAft>
                <a:spcPct val="0"/>
              </a:spcAft>
              <a:defRPr/>
            </a:pPr>
            <a:r>
              <a:rPr lang="en-US" dirty="0">
                <a:solidFill>
                  <a:srgbClr val="616161"/>
                </a:solidFill>
                <a:latin typeface="Arial" charset="0"/>
                <a:cs typeface="Arial" charset="0"/>
              </a:rPr>
              <a:t>Go to ”Insert (View) | Header and Footer" to add your organization, sponsor, meeting name here; then, click "Apply to All"</a:t>
            </a:r>
          </a:p>
        </p:txBody>
      </p:sp>
      <p:sp>
        <p:nvSpPr>
          <p:cNvPr id="1030" name="Rectangle 6"/>
          <p:cNvSpPr>
            <a:spLocks noGrp="1" noChangeArrowheads="1"/>
          </p:cNvSpPr>
          <p:nvPr>
            <p:ph type="sldNum" sz="quarter" idx="4"/>
          </p:nvPr>
        </p:nvSpPr>
        <p:spPr bwMode="auto">
          <a:xfrm>
            <a:off x="8610602" y="6489704"/>
            <a:ext cx="38417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smtClean="0">
                <a:solidFill>
                  <a:schemeClr val="tx1"/>
                </a:solidFill>
              </a:defRPr>
            </a:lvl1pPr>
          </a:lstStyle>
          <a:p>
            <a:pPr defTabSz="914400" fontAlgn="base">
              <a:spcBef>
                <a:spcPct val="0"/>
              </a:spcBef>
              <a:spcAft>
                <a:spcPct val="0"/>
              </a:spcAft>
              <a:defRPr/>
            </a:pPr>
            <a:fld id="{B28B54EF-6036-4B54-90B4-5806558F099E}" type="slidenum">
              <a:rPr lang="en-US">
                <a:solidFill>
                  <a:srgbClr val="616161"/>
                </a:solidFill>
                <a:latin typeface="Arial" charset="0"/>
                <a:cs typeface="Arial" charset="0"/>
              </a:rPr>
              <a:pPr defTabSz="914400" fontAlgn="base">
                <a:spcBef>
                  <a:spcPct val="0"/>
                </a:spcBef>
                <a:spcAft>
                  <a:spcPct val="0"/>
                </a:spcAft>
                <a:defRPr/>
              </a:pPr>
              <a:t>‹Nr.›</a:t>
            </a:fld>
            <a:endParaRPr lang="en-US" dirty="0">
              <a:solidFill>
                <a:srgbClr val="616161"/>
              </a:solidFill>
              <a:latin typeface="Arial" charset="0"/>
              <a:cs typeface="Arial" charset="0"/>
            </a:endParaRPr>
          </a:p>
        </p:txBody>
      </p:sp>
      <p:pic>
        <p:nvPicPr>
          <p:cNvPr id="1032" name="Picture 7" descr="slide header_646.jpg"/>
          <p:cNvPicPr>
            <a:picLocks noChangeAspect="1"/>
          </p:cNvPicPr>
          <p:nvPr/>
        </p:nvPicPr>
        <p:blipFill>
          <a:blip r:embed="rId13" cstate="print"/>
          <a:srcRect/>
          <a:stretch>
            <a:fillRect/>
          </a:stretch>
        </p:blipFill>
        <p:spPr bwMode="auto">
          <a:xfrm>
            <a:off x="0" y="1"/>
            <a:ext cx="9144000" cy="155575"/>
          </a:xfrm>
          <a:prstGeom prst="rect">
            <a:avLst/>
          </a:prstGeom>
          <a:noFill/>
          <a:ln w="9525">
            <a:noFill/>
            <a:miter lim="800000"/>
            <a:headEnd/>
            <a:tailEnd/>
          </a:ln>
        </p:spPr>
      </p:pic>
    </p:spTree>
    <p:extLst>
      <p:ext uri="{BB962C8B-B14F-4D97-AF65-F5344CB8AC3E}">
        <p14:creationId xmlns:p14="http://schemas.microsoft.com/office/powerpoint/2010/main" val="1094288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3600" b="1">
          <a:solidFill>
            <a:schemeClr val="tx2"/>
          </a:solidFill>
          <a:effectLst>
            <a:outerShdw blurRad="38100" dist="38100" dir="2700000" algn="tl">
              <a:srgbClr val="C0C0C0"/>
            </a:outerShdw>
          </a:effectLst>
          <a:latin typeface="Arial Narrow" pitchFamily="34" charset="0"/>
          <a:ea typeface="+mj-ea"/>
          <a:cs typeface="+mj-cs"/>
        </a:defRPr>
      </a:lvl1pPr>
      <a:lvl2pPr algn="l" rtl="0" fontAlgn="base">
        <a:spcBef>
          <a:spcPct val="0"/>
        </a:spcBef>
        <a:spcAft>
          <a:spcPct val="0"/>
        </a:spcAft>
        <a:defRPr sz="3600" b="1">
          <a:solidFill>
            <a:schemeClr val="tx2"/>
          </a:solidFill>
          <a:effectLst>
            <a:outerShdw blurRad="38100" dist="38100" dir="2700000" algn="tl">
              <a:srgbClr val="C0C0C0"/>
            </a:outerShdw>
          </a:effectLst>
          <a:latin typeface="Arial Narrow" pitchFamily="34" charset="0"/>
        </a:defRPr>
      </a:lvl2pPr>
      <a:lvl3pPr algn="l" rtl="0" fontAlgn="base">
        <a:spcBef>
          <a:spcPct val="0"/>
        </a:spcBef>
        <a:spcAft>
          <a:spcPct val="0"/>
        </a:spcAft>
        <a:defRPr sz="3600" b="1">
          <a:solidFill>
            <a:schemeClr val="tx2"/>
          </a:solidFill>
          <a:effectLst>
            <a:outerShdw blurRad="38100" dist="38100" dir="2700000" algn="tl">
              <a:srgbClr val="C0C0C0"/>
            </a:outerShdw>
          </a:effectLst>
          <a:latin typeface="Arial Narrow" pitchFamily="34" charset="0"/>
        </a:defRPr>
      </a:lvl3pPr>
      <a:lvl4pPr algn="l" rtl="0" fontAlgn="base">
        <a:spcBef>
          <a:spcPct val="0"/>
        </a:spcBef>
        <a:spcAft>
          <a:spcPct val="0"/>
        </a:spcAft>
        <a:defRPr sz="3600" b="1">
          <a:solidFill>
            <a:schemeClr val="tx2"/>
          </a:solidFill>
          <a:effectLst>
            <a:outerShdw blurRad="38100" dist="38100" dir="2700000" algn="tl">
              <a:srgbClr val="C0C0C0"/>
            </a:outerShdw>
          </a:effectLst>
          <a:latin typeface="Arial Narrow" pitchFamily="34" charset="0"/>
        </a:defRPr>
      </a:lvl4pPr>
      <a:lvl5pPr algn="l" rtl="0" fontAlgn="base">
        <a:spcBef>
          <a:spcPct val="0"/>
        </a:spcBef>
        <a:spcAft>
          <a:spcPct val="0"/>
        </a:spcAft>
        <a:defRPr sz="3600" b="1">
          <a:solidFill>
            <a:schemeClr val="tx2"/>
          </a:solidFill>
          <a:effectLst>
            <a:outerShdw blurRad="38100" dist="38100" dir="2700000" algn="tl">
              <a:srgbClr val="C0C0C0"/>
            </a:outerShdw>
          </a:effectLst>
          <a:latin typeface="Arial Narrow"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fontAlgn="base">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fontAlgn="base">
        <a:spcBef>
          <a:spcPct val="20000"/>
        </a:spcBef>
        <a:spcAft>
          <a:spcPct val="0"/>
        </a:spcAft>
        <a:buClr>
          <a:srgbClr val="1F497D"/>
        </a:buClr>
        <a:buChar char="–"/>
        <a:defRPr sz="1600">
          <a:solidFill>
            <a:schemeClr val="tx1"/>
          </a:solidFill>
          <a:latin typeface="+mn-lt"/>
        </a:defRPr>
      </a:lvl2pPr>
      <a:lvl3pPr marL="1143000" indent="-228600" algn="l" rtl="0" fontAlgn="base">
        <a:spcBef>
          <a:spcPct val="20000"/>
        </a:spcBef>
        <a:spcAft>
          <a:spcPct val="0"/>
        </a:spcAft>
        <a:buClr>
          <a:srgbClr val="1F497D"/>
        </a:buClr>
        <a:buChar char="•"/>
        <a:defRPr sz="1400">
          <a:solidFill>
            <a:schemeClr val="tx1"/>
          </a:solidFill>
          <a:latin typeface="+mn-lt"/>
        </a:defRPr>
      </a:lvl3pPr>
      <a:lvl4pPr marL="1600200" indent="-228600" algn="l" rtl="0" fontAlgn="base">
        <a:spcBef>
          <a:spcPct val="20000"/>
        </a:spcBef>
        <a:spcAft>
          <a:spcPct val="0"/>
        </a:spcAft>
        <a:buClr>
          <a:srgbClr val="1F497D"/>
        </a:buClr>
        <a:buChar char="–"/>
        <a:defRPr sz="1400">
          <a:solidFill>
            <a:schemeClr val="tx1"/>
          </a:solidFill>
          <a:latin typeface="+mn-lt"/>
        </a:defRPr>
      </a:lvl4pPr>
      <a:lvl5pPr marL="2057400" indent="-228600" algn="l" rtl="0" fontAlgn="base">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C8706D2-0393-4EDF-A7D5-0F0696DA2B5B}" type="datetimeFigureOut">
              <a:rPr lang="en-US" smtClean="0">
                <a:solidFill>
                  <a:prstClr val="black">
                    <a:tint val="75000"/>
                  </a:prstClr>
                </a:solidFill>
              </a:rPr>
              <a:pPr defTabSz="914400"/>
              <a:t>9/18/2015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3D660AC-D4FA-4E12-86BC-6D28EE63CC7A}" type="slidenum">
              <a:rPr lang="en-US" smtClean="0">
                <a:solidFill>
                  <a:prstClr val="black">
                    <a:tint val="75000"/>
                  </a:prstClr>
                </a:solidFill>
              </a:rPr>
              <a:pPr defTabSz="914400"/>
              <a:t>‹Nr.›</a:t>
            </a:fld>
            <a:endParaRPr lang="en-US">
              <a:solidFill>
                <a:prstClr val="black">
                  <a:tint val="75000"/>
                </a:prstClr>
              </a:solidFill>
            </a:endParaRPr>
          </a:p>
        </p:txBody>
      </p:sp>
    </p:spTree>
    <p:extLst>
      <p:ext uri="{BB962C8B-B14F-4D97-AF65-F5344CB8AC3E}">
        <p14:creationId xmlns:p14="http://schemas.microsoft.com/office/powerpoint/2010/main" val="125772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2" y="990602"/>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ru-RU" sz="2400">
              <a:solidFill>
                <a:srgbClr val="000000"/>
              </a:solidFill>
              <a:cs typeface="Arial" pitchFamily="34" charset="0"/>
            </a:endParaRPr>
          </a:p>
        </p:txBody>
      </p:sp>
      <p:sp>
        <p:nvSpPr>
          <p:cNvPr id="1027" name="Rectangle 3"/>
          <p:cNvSpPr>
            <a:spLocks noChangeArrowheads="1"/>
          </p:cNvSpPr>
          <p:nvPr/>
        </p:nvSpPr>
        <p:spPr bwMode="ltGray">
          <a:xfrm>
            <a:off x="838201" y="99060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ru-RU" sz="2400">
              <a:solidFill>
                <a:srgbClr val="000000"/>
              </a:solidFill>
              <a:cs typeface="Arial" pitchFamily="34" charset="0"/>
            </a:endParaRPr>
          </a:p>
        </p:txBody>
      </p:sp>
      <p:sp>
        <p:nvSpPr>
          <p:cNvPr id="1028" name="Rectangle 4"/>
          <p:cNvSpPr>
            <a:spLocks noChangeArrowheads="1"/>
          </p:cNvSpPr>
          <p:nvPr/>
        </p:nvSpPr>
        <p:spPr bwMode="gray">
          <a:xfrm>
            <a:off x="762000" y="3810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ru-RU" sz="2400">
              <a:solidFill>
                <a:srgbClr val="000000"/>
              </a:solidFill>
              <a:cs typeface="Arial" pitchFamily="34" charset="0"/>
            </a:endParaRPr>
          </a:p>
        </p:txBody>
      </p:sp>
      <p:sp>
        <p:nvSpPr>
          <p:cNvPr id="1029" name="Rectangle 5"/>
          <p:cNvSpPr>
            <a:spLocks noChangeArrowheads="1"/>
          </p:cNvSpPr>
          <p:nvPr/>
        </p:nvSpPr>
        <p:spPr bwMode="gray">
          <a:xfrm>
            <a:off x="457202" y="1295400"/>
            <a:ext cx="8226425" cy="31750"/>
          </a:xfrm>
          <a:prstGeom prst="rect">
            <a:avLst/>
          </a:prstGeom>
          <a:gradFill rotWithShape="0">
            <a:gsLst>
              <a:gs pos="0">
                <a:srgbClr val="000076"/>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ru-RU" sz="2400">
              <a:solidFill>
                <a:srgbClr val="000000"/>
              </a:solidFill>
              <a:cs typeface="Arial" pitchFamily="34" charset="0"/>
            </a:endParaRPr>
          </a:p>
        </p:txBody>
      </p:sp>
      <p:sp>
        <p:nvSpPr>
          <p:cNvPr id="1030" name="Rectangle 6"/>
          <p:cNvSpPr>
            <a:spLocks noGrp="1" noChangeArrowheads="1"/>
          </p:cNvSpPr>
          <p:nvPr>
            <p:ph type="title"/>
          </p:nvPr>
        </p:nvSpPr>
        <p:spPr bwMode="auto">
          <a:xfrm>
            <a:off x="-3570288" y="1201738"/>
            <a:ext cx="77930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tle style</a:t>
            </a:r>
          </a:p>
        </p:txBody>
      </p:sp>
      <p:sp>
        <p:nvSpPr>
          <p:cNvPr id="1031" name="Rectangle 7"/>
          <p:cNvSpPr>
            <a:spLocks noGrp="1" noChangeArrowheads="1"/>
          </p:cNvSpPr>
          <p:nvPr>
            <p:ph type="body" idx="1"/>
          </p:nvPr>
        </p:nvSpPr>
        <p:spPr bwMode="auto">
          <a:xfrm>
            <a:off x="1066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7" name="Picture 10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54184" y="96726"/>
            <a:ext cx="194627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Grp="1" noChangeArrowheads="1"/>
          </p:cNvSpPr>
          <p:nvPr>
            <p:ph type="dt" sz="half" idx="2"/>
          </p:nvPr>
        </p:nvSpPr>
        <p:spPr bwMode="auto">
          <a:xfrm>
            <a:off x="10888" y="6324600"/>
            <a:ext cx="720634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cs typeface="+mn-cs"/>
              </a:defRPr>
            </a:lvl1pPr>
          </a:lstStyle>
          <a:p>
            <a:pPr defTabSz="914400" fontAlgn="base">
              <a:spcBef>
                <a:spcPct val="0"/>
              </a:spcBef>
              <a:spcAft>
                <a:spcPct val="0"/>
              </a:spcAft>
              <a:defRPr/>
            </a:pPr>
            <a:r>
              <a:rPr lang="en-US" dirty="0" smtClean="0">
                <a:solidFill>
                  <a:srgbClr val="000000"/>
                </a:solidFill>
              </a:rPr>
              <a:t>2</a:t>
            </a:r>
            <a:r>
              <a:rPr lang="en-US" baseline="30000" dirty="0" smtClean="0">
                <a:solidFill>
                  <a:srgbClr val="000000"/>
                </a:solidFill>
              </a:rPr>
              <a:t>nd</a:t>
            </a:r>
            <a:r>
              <a:rPr lang="en-US" dirty="0" smtClean="0">
                <a:solidFill>
                  <a:srgbClr val="000000"/>
                </a:solidFill>
              </a:rPr>
              <a:t> European Advanced Accelerator Conference, Elba, Italy Sept. 12-19, 2015</a:t>
            </a:r>
            <a:endParaRPr lang="en-US" dirty="0">
              <a:solidFill>
                <a:srgbClr val="000000"/>
              </a:solidFill>
            </a:endParaRPr>
          </a:p>
        </p:txBody>
      </p:sp>
    </p:spTree>
    <p:extLst>
      <p:ext uri="{BB962C8B-B14F-4D97-AF65-F5344CB8AC3E}">
        <p14:creationId xmlns:p14="http://schemas.microsoft.com/office/powerpoint/2010/main" val="29821289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AE0E833-E256-0244-92EB-9EBD7C06A6A7}" type="datetimeFigureOut">
              <a:rPr lang="en-US" smtClean="0">
                <a:solidFill>
                  <a:prstClr val="black">
                    <a:tint val="75000"/>
                  </a:prstClr>
                </a:solidFill>
              </a:rPr>
              <a:pPr defTabSz="914400"/>
              <a:t>9/18/2015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43D7589-BC67-4D47-B18D-CE88542D4AD0}" type="slidenum">
              <a:rPr lang="en-US" smtClean="0">
                <a:solidFill>
                  <a:prstClr val="black">
                    <a:tint val="75000"/>
                  </a:prstClr>
                </a:solidFill>
              </a:rPr>
              <a:pPr defTabSz="914400"/>
              <a:t>‹Nr.›</a:t>
            </a:fld>
            <a:endParaRPr lang="en-US">
              <a:solidFill>
                <a:prstClr val="black">
                  <a:tint val="75000"/>
                </a:prstClr>
              </a:solidFill>
            </a:endParaRPr>
          </a:p>
        </p:txBody>
      </p:sp>
    </p:spTree>
    <p:extLst>
      <p:ext uri="{BB962C8B-B14F-4D97-AF65-F5344CB8AC3E}">
        <p14:creationId xmlns:p14="http://schemas.microsoft.com/office/powerpoint/2010/main" val="3025293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6" descr="slide footer_gray_417.jpg"/>
          <p:cNvPicPr>
            <a:picLocks noChangeAspect="1"/>
          </p:cNvPicPr>
          <p:nvPr/>
        </p:nvPicPr>
        <p:blipFill>
          <a:blip r:embed="rId13"/>
          <a:srcRect/>
          <a:stretch>
            <a:fillRect/>
          </a:stretch>
        </p:blipFill>
        <p:spPr bwMode="auto">
          <a:xfrm>
            <a:off x="0" y="6318254"/>
            <a:ext cx="9144000" cy="539751"/>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a:effectLst/>
        </p:spPr>
        <p:txBody>
          <a:bodyPr vert="horz" wrap="square" lIns="121893" tIns="60947" rIns="121893" bIns="60947"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a:effectLst/>
        </p:spPr>
        <p:txBody>
          <a:bodyPr vert="horz" wrap="square" lIns="121893" tIns="60947" rIns="121893" bIns="609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7010400" y="6572254"/>
            <a:ext cx="1371600" cy="209551"/>
          </a:xfrm>
          <a:prstGeom prst="rect">
            <a:avLst/>
          </a:prstGeom>
          <a:noFill/>
          <a:ln w="9525">
            <a:noFill/>
            <a:miter lim="800000"/>
            <a:headEnd/>
            <a:tailEnd/>
          </a:ln>
          <a:effectLst/>
        </p:spPr>
        <p:txBody>
          <a:bodyPr vert="horz" wrap="square" lIns="121893" tIns="60947" rIns="121893" bIns="60947" numCol="1" anchor="t" anchorCtr="0" compatLnSpc="1">
            <a:prstTxWarp prst="textNoShape">
              <a:avLst/>
            </a:prstTxWarp>
          </a:bodyPr>
          <a:lstStyle>
            <a:lvl1pPr>
              <a:defRPr sz="1300"/>
            </a:lvl1pPr>
          </a:lstStyle>
          <a:p>
            <a:pPr defTabSz="1218936"/>
            <a:fld id="{7889DCE4-6338-4F69-BD34-342B2D486442}" type="datetime1">
              <a:rPr lang="en-US" smtClean="0">
                <a:solidFill>
                  <a:srgbClr val="616161"/>
                </a:solidFill>
              </a:rPr>
              <a:pPr defTabSz="1218936"/>
              <a:t>9/18/2015</a:t>
            </a:fld>
            <a:endParaRPr lang="en-US" dirty="0">
              <a:solidFill>
                <a:srgbClr val="616161"/>
              </a:solidFill>
            </a:endParaRPr>
          </a:p>
        </p:txBody>
      </p:sp>
      <p:sp>
        <p:nvSpPr>
          <p:cNvPr id="1029" name="Rectangle 5"/>
          <p:cNvSpPr>
            <a:spLocks noGrp="1" noChangeArrowheads="1"/>
          </p:cNvSpPr>
          <p:nvPr>
            <p:ph type="ftr" sz="quarter" idx="3"/>
          </p:nvPr>
        </p:nvSpPr>
        <p:spPr bwMode="auto">
          <a:xfrm>
            <a:off x="657230" y="6307139"/>
            <a:ext cx="5942013" cy="228600"/>
          </a:xfrm>
          <a:prstGeom prst="rect">
            <a:avLst/>
          </a:prstGeom>
          <a:noFill/>
          <a:ln w="9525">
            <a:noFill/>
            <a:miter lim="800000"/>
            <a:headEnd/>
            <a:tailEnd/>
          </a:ln>
          <a:effectLst/>
        </p:spPr>
        <p:txBody>
          <a:bodyPr vert="horz" wrap="square" lIns="121893" tIns="60947" rIns="121893" bIns="60947" numCol="1" anchor="t" anchorCtr="0" compatLnSpc="1">
            <a:prstTxWarp prst="textNoShape">
              <a:avLst/>
            </a:prstTxWarp>
          </a:bodyPr>
          <a:lstStyle>
            <a:lvl1pPr>
              <a:defRPr sz="1200"/>
            </a:lvl1pPr>
          </a:lstStyle>
          <a:p>
            <a:pPr defTabSz="1218936"/>
            <a:r>
              <a:rPr lang="en-US" smtClean="0">
                <a:solidFill>
                  <a:srgbClr val="616161"/>
                </a:solidFill>
              </a:rPr>
              <a:t>Go to ”Insert (View) | Header and Footer" to add your organization, sponsor, meeting name here; then, click "Apply to All"</a:t>
            </a:r>
            <a:endParaRPr lang="en-US" dirty="0">
              <a:solidFill>
                <a:srgbClr val="616161"/>
              </a:solidFill>
            </a:endParaRPr>
          </a:p>
        </p:txBody>
      </p:sp>
      <p:sp>
        <p:nvSpPr>
          <p:cNvPr id="1030" name="Rectangle 6"/>
          <p:cNvSpPr>
            <a:spLocks noGrp="1" noChangeArrowheads="1"/>
          </p:cNvSpPr>
          <p:nvPr>
            <p:ph type="sldNum" sz="quarter" idx="4"/>
          </p:nvPr>
        </p:nvSpPr>
        <p:spPr bwMode="auto">
          <a:xfrm>
            <a:off x="8610604" y="6489701"/>
            <a:ext cx="384175" cy="365125"/>
          </a:xfrm>
          <a:prstGeom prst="rect">
            <a:avLst/>
          </a:prstGeom>
          <a:noFill/>
          <a:ln w="9525">
            <a:noFill/>
            <a:miter lim="800000"/>
            <a:headEnd/>
            <a:tailEnd/>
          </a:ln>
          <a:effectLst/>
        </p:spPr>
        <p:txBody>
          <a:bodyPr vert="horz" wrap="square" lIns="121893" tIns="60947" rIns="121893" bIns="60947" numCol="1" anchor="t" anchorCtr="0" compatLnSpc="1">
            <a:prstTxWarp prst="textNoShape">
              <a:avLst/>
            </a:prstTxWarp>
          </a:bodyPr>
          <a:lstStyle>
            <a:lvl1pPr algn="r">
              <a:defRPr sz="1200"/>
            </a:lvl1pPr>
          </a:lstStyle>
          <a:p>
            <a:pPr defTabSz="1218936"/>
            <a:fld id="{87034D8C-3CB4-402A-BC46-2AB14C0FE90A}" type="slidenum">
              <a:rPr lang="en-US" smtClean="0">
                <a:solidFill>
                  <a:srgbClr val="616161"/>
                </a:solidFill>
              </a:rPr>
              <a:pPr defTabSz="1218936"/>
              <a:t>‹Nr.›</a:t>
            </a:fld>
            <a:endParaRPr lang="en-US">
              <a:solidFill>
                <a:srgbClr val="616161"/>
              </a:solidFill>
            </a:endParaRPr>
          </a:p>
        </p:txBody>
      </p:sp>
      <p:pic>
        <p:nvPicPr>
          <p:cNvPr id="16" name="Picture 4" descr="slide header_gray_417.jpg"/>
          <p:cNvPicPr>
            <a:picLocks noChangeAspect="1"/>
          </p:cNvPicPr>
          <p:nvPr/>
        </p:nvPicPr>
        <p:blipFill>
          <a:blip r:embed="rId14"/>
          <a:srcRect/>
          <a:stretch>
            <a:fillRect/>
          </a:stretch>
        </p:blipFill>
        <p:spPr bwMode="auto">
          <a:xfrm>
            <a:off x="0" y="1"/>
            <a:ext cx="9144000" cy="146051"/>
          </a:xfrm>
          <a:prstGeom prst="rect">
            <a:avLst/>
          </a:prstGeom>
          <a:noFill/>
          <a:ln w="9525">
            <a:noFill/>
            <a:miter lim="800000"/>
            <a:headEnd/>
            <a:tailEnd/>
          </a:ln>
        </p:spPr>
      </p:pic>
    </p:spTree>
    <p:extLst>
      <p:ext uri="{BB962C8B-B14F-4D97-AF65-F5344CB8AC3E}">
        <p14:creationId xmlns:p14="http://schemas.microsoft.com/office/powerpoint/2010/main" val="4011247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rtl="0" eaLnBrk="1" fontAlgn="base" hangingPunct="1">
        <a:spcBef>
          <a:spcPct val="0"/>
        </a:spcBef>
        <a:spcAft>
          <a:spcPct val="0"/>
        </a:spcAft>
        <a:defRPr sz="3500" b="1">
          <a:solidFill>
            <a:srgbClr val="FF0000"/>
          </a:solidFill>
          <a:latin typeface="Comic Sans MS" panose="030F0702030302020204" pitchFamily="66" charset="0"/>
          <a:ea typeface="+mj-ea"/>
          <a:cs typeface="+mj-cs"/>
        </a:defRPr>
      </a:lvl1pPr>
      <a:lvl2pPr algn="l" rtl="0" eaLnBrk="1" fontAlgn="base" hangingPunct="1">
        <a:spcBef>
          <a:spcPct val="0"/>
        </a:spcBef>
        <a:spcAft>
          <a:spcPct val="0"/>
        </a:spcAft>
        <a:defRPr sz="3500" b="1">
          <a:solidFill>
            <a:schemeClr val="tx2"/>
          </a:solidFill>
          <a:latin typeface="Trebuchet MS" pitchFamily="34" charset="0"/>
        </a:defRPr>
      </a:lvl2pPr>
      <a:lvl3pPr algn="l" rtl="0" eaLnBrk="1" fontAlgn="base" hangingPunct="1">
        <a:spcBef>
          <a:spcPct val="0"/>
        </a:spcBef>
        <a:spcAft>
          <a:spcPct val="0"/>
        </a:spcAft>
        <a:defRPr sz="3500" b="1">
          <a:solidFill>
            <a:schemeClr val="tx2"/>
          </a:solidFill>
          <a:latin typeface="Trebuchet MS" pitchFamily="34" charset="0"/>
        </a:defRPr>
      </a:lvl3pPr>
      <a:lvl4pPr algn="l" rtl="0" eaLnBrk="1" fontAlgn="base" hangingPunct="1">
        <a:spcBef>
          <a:spcPct val="0"/>
        </a:spcBef>
        <a:spcAft>
          <a:spcPct val="0"/>
        </a:spcAft>
        <a:defRPr sz="3500" b="1">
          <a:solidFill>
            <a:schemeClr val="tx2"/>
          </a:solidFill>
          <a:latin typeface="Trebuchet MS" pitchFamily="34" charset="0"/>
        </a:defRPr>
      </a:lvl4pPr>
      <a:lvl5pPr algn="l" rtl="0" eaLnBrk="1" fontAlgn="base" hangingPunct="1">
        <a:spcBef>
          <a:spcPct val="0"/>
        </a:spcBef>
        <a:spcAft>
          <a:spcPct val="0"/>
        </a:spcAft>
        <a:defRPr sz="3500" b="1">
          <a:solidFill>
            <a:schemeClr val="tx2"/>
          </a:solidFill>
          <a:latin typeface="Trebuchet MS" pitchFamily="34" charset="0"/>
        </a:defRPr>
      </a:lvl5pPr>
      <a:lvl6pPr marL="609468" algn="l" rtl="0" eaLnBrk="1" fontAlgn="base" hangingPunct="1">
        <a:spcBef>
          <a:spcPct val="0"/>
        </a:spcBef>
        <a:spcAft>
          <a:spcPct val="0"/>
        </a:spcAft>
        <a:defRPr sz="3500" b="1">
          <a:solidFill>
            <a:schemeClr val="tx2"/>
          </a:solidFill>
          <a:latin typeface="Trebuchet MS" pitchFamily="34" charset="0"/>
        </a:defRPr>
      </a:lvl6pPr>
      <a:lvl7pPr marL="1218936" algn="l" rtl="0" eaLnBrk="1" fontAlgn="base" hangingPunct="1">
        <a:spcBef>
          <a:spcPct val="0"/>
        </a:spcBef>
        <a:spcAft>
          <a:spcPct val="0"/>
        </a:spcAft>
        <a:defRPr sz="3500" b="1">
          <a:solidFill>
            <a:schemeClr val="tx2"/>
          </a:solidFill>
          <a:latin typeface="Trebuchet MS" pitchFamily="34" charset="0"/>
        </a:defRPr>
      </a:lvl7pPr>
      <a:lvl8pPr marL="1828404" algn="l" rtl="0" eaLnBrk="1" fontAlgn="base" hangingPunct="1">
        <a:spcBef>
          <a:spcPct val="0"/>
        </a:spcBef>
        <a:spcAft>
          <a:spcPct val="0"/>
        </a:spcAft>
        <a:defRPr sz="3500" b="1">
          <a:solidFill>
            <a:schemeClr val="tx2"/>
          </a:solidFill>
          <a:latin typeface="Trebuchet MS" pitchFamily="34" charset="0"/>
        </a:defRPr>
      </a:lvl8pPr>
      <a:lvl9pPr marL="2437872" algn="l" rtl="0" eaLnBrk="1" fontAlgn="base" hangingPunct="1">
        <a:spcBef>
          <a:spcPct val="0"/>
        </a:spcBef>
        <a:spcAft>
          <a:spcPct val="0"/>
        </a:spcAft>
        <a:defRPr sz="3500" b="1">
          <a:solidFill>
            <a:schemeClr val="tx2"/>
          </a:solidFill>
          <a:latin typeface="Trebuchet MS" pitchFamily="34" charset="0"/>
        </a:defRPr>
      </a:lvl9pPr>
    </p:titleStyle>
    <p:bodyStyle>
      <a:lvl1pPr marL="457101" indent="-457101" algn="l" rtl="0" eaLnBrk="1" fontAlgn="base" hangingPunct="1">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990385" indent="-380917" algn="l" rtl="0" eaLnBrk="1" fontAlgn="base" hangingPunct="1">
        <a:spcBef>
          <a:spcPct val="20000"/>
        </a:spcBef>
        <a:spcAft>
          <a:spcPct val="0"/>
        </a:spcAft>
        <a:buClr>
          <a:srgbClr val="1F497D"/>
        </a:buClr>
        <a:buChar char="–"/>
        <a:defRPr sz="2100">
          <a:solidFill>
            <a:schemeClr val="tx1"/>
          </a:solidFill>
          <a:latin typeface="+mn-lt"/>
        </a:defRPr>
      </a:lvl2pPr>
      <a:lvl3pPr marL="1523669" indent="-304735" algn="l" rtl="0" eaLnBrk="1" fontAlgn="base" hangingPunct="1">
        <a:spcBef>
          <a:spcPct val="20000"/>
        </a:spcBef>
        <a:spcAft>
          <a:spcPct val="0"/>
        </a:spcAft>
        <a:buClr>
          <a:srgbClr val="1F497D"/>
        </a:buClr>
        <a:buChar char="•"/>
        <a:defRPr sz="1900">
          <a:solidFill>
            <a:schemeClr val="tx1"/>
          </a:solidFill>
          <a:latin typeface="+mn-lt"/>
        </a:defRPr>
      </a:lvl3pPr>
      <a:lvl4pPr marL="2133139" indent="-304735" algn="l" rtl="0" eaLnBrk="1" fontAlgn="base" hangingPunct="1">
        <a:spcBef>
          <a:spcPct val="20000"/>
        </a:spcBef>
        <a:spcAft>
          <a:spcPct val="0"/>
        </a:spcAft>
        <a:buClr>
          <a:srgbClr val="1F497D"/>
        </a:buClr>
        <a:buChar char="–"/>
        <a:defRPr sz="1900">
          <a:solidFill>
            <a:schemeClr val="tx1"/>
          </a:solidFill>
          <a:latin typeface="+mn-lt"/>
        </a:defRPr>
      </a:lvl4pPr>
      <a:lvl5pPr marL="2742605" indent="-304735" algn="l" rtl="0" eaLnBrk="1" fontAlgn="base" hangingPunct="1">
        <a:spcBef>
          <a:spcPct val="20000"/>
        </a:spcBef>
        <a:spcAft>
          <a:spcPct val="0"/>
        </a:spcAft>
        <a:buClr>
          <a:srgbClr val="1F497D"/>
        </a:buClr>
        <a:buFont typeface="Arial" charset="0"/>
        <a:buChar char="»"/>
        <a:defRPr sz="1900">
          <a:solidFill>
            <a:schemeClr val="tx1"/>
          </a:solidFill>
          <a:latin typeface="+mn-lt"/>
        </a:defRPr>
      </a:lvl5pPr>
      <a:lvl6pPr marL="3352073" indent="-304735" algn="l" rtl="0" eaLnBrk="1" fontAlgn="base" hangingPunct="1">
        <a:spcBef>
          <a:spcPct val="20000"/>
        </a:spcBef>
        <a:spcAft>
          <a:spcPct val="0"/>
        </a:spcAft>
        <a:buClr>
          <a:srgbClr val="1F497D"/>
        </a:buClr>
        <a:buFont typeface="Arial" charset="0"/>
        <a:buChar char="»"/>
        <a:defRPr sz="1900">
          <a:solidFill>
            <a:schemeClr val="tx1"/>
          </a:solidFill>
          <a:latin typeface="+mn-lt"/>
        </a:defRPr>
      </a:lvl6pPr>
      <a:lvl7pPr marL="3961541" indent="-304735" algn="l" rtl="0" eaLnBrk="1" fontAlgn="base" hangingPunct="1">
        <a:spcBef>
          <a:spcPct val="20000"/>
        </a:spcBef>
        <a:spcAft>
          <a:spcPct val="0"/>
        </a:spcAft>
        <a:buClr>
          <a:srgbClr val="1F497D"/>
        </a:buClr>
        <a:buFont typeface="Arial" charset="0"/>
        <a:buChar char="»"/>
        <a:defRPr sz="1900">
          <a:solidFill>
            <a:schemeClr val="tx1"/>
          </a:solidFill>
          <a:latin typeface="+mn-lt"/>
        </a:defRPr>
      </a:lvl7pPr>
      <a:lvl8pPr marL="4571009" indent="-304735" algn="l" rtl="0" eaLnBrk="1" fontAlgn="base" hangingPunct="1">
        <a:spcBef>
          <a:spcPct val="20000"/>
        </a:spcBef>
        <a:spcAft>
          <a:spcPct val="0"/>
        </a:spcAft>
        <a:buClr>
          <a:srgbClr val="1F497D"/>
        </a:buClr>
        <a:buFont typeface="Arial" charset="0"/>
        <a:buChar char="»"/>
        <a:defRPr sz="1900">
          <a:solidFill>
            <a:schemeClr val="tx1"/>
          </a:solidFill>
          <a:latin typeface="+mn-lt"/>
        </a:defRPr>
      </a:lvl8pPr>
      <a:lvl9pPr marL="5180477" indent="-304735" algn="l" rtl="0" eaLnBrk="1" fontAlgn="base" hangingPunct="1">
        <a:spcBef>
          <a:spcPct val="20000"/>
        </a:spcBef>
        <a:spcAft>
          <a:spcPct val="0"/>
        </a:spcAft>
        <a:buClr>
          <a:srgbClr val="1F497D"/>
        </a:buClr>
        <a:buFont typeface="Arial" charset="0"/>
        <a:buChar char="»"/>
        <a:defRPr sz="1900">
          <a:solidFill>
            <a:schemeClr val="tx1"/>
          </a:solidFill>
          <a:latin typeface="+mn-lt"/>
        </a:defRPr>
      </a:lvl9pPr>
    </p:bodyStyle>
    <p:otherStyle>
      <a:defPPr>
        <a:defRPr lang="en-US"/>
      </a:defPPr>
      <a:lvl1pPr marL="0" algn="l" defTabSz="1218936" rtl="0" eaLnBrk="1" latinLnBrk="0" hangingPunct="1">
        <a:defRPr sz="2400" kern="1200">
          <a:solidFill>
            <a:schemeClr val="tx1"/>
          </a:solidFill>
          <a:latin typeface="+mn-lt"/>
          <a:ea typeface="+mn-ea"/>
          <a:cs typeface="+mn-cs"/>
        </a:defRPr>
      </a:lvl1pPr>
      <a:lvl2pPr marL="609468" algn="l" defTabSz="1218936" rtl="0" eaLnBrk="1" latinLnBrk="0" hangingPunct="1">
        <a:defRPr sz="2400" kern="1200">
          <a:solidFill>
            <a:schemeClr val="tx1"/>
          </a:solidFill>
          <a:latin typeface="+mn-lt"/>
          <a:ea typeface="+mn-ea"/>
          <a:cs typeface="+mn-cs"/>
        </a:defRPr>
      </a:lvl2pPr>
      <a:lvl3pPr marL="1218936" algn="l" defTabSz="1218936" rtl="0" eaLnBrk="1" latinLnBrk="0" hangingPunct="1">
        <a:defRPr sz="2400" kern="1200">
          <a:solidFill>
            <a:schemeClr val="tx1"/>
          </a:solidFill>
          <a:latin typeface="+mn-lt"/>
          <a:ea typeface="+mn-ea"/>
          <a:cs typeface="+mn-cs"/>
        </a:defRPr>
      </a:lvl3pPr>
      <a:lvl4pPr marL="1828404" algn="l" defTabSz="1218936" rtl="0" eaLnBrk="1" latinLnBrk="0" hangingPunct="1">
        <a:defRPr sz="2400" kern="1200">
          <a:solidFill>
            <a:schemeClr val="tx1"/>
          </a:solidFill>
          <a:latin typeface="+mn-lt"/>
          <a:ea typeface="+mn-ea"/>
          <a:cs typeface="+mn-cs"/>
        </a:defRPr>
      </a:lvl4pPr>
      <a:lvl5pPr marL="2437872" algn="l" defTabSz="1218936" rtl="0" eaLnBrk="1" latinLnBrk="0" hangingPunct="1">
        <a:defRPr sz="2400" kern="1200">
          <a:solidFill>
            <a:schemeClr val="tx1"/>
          </a:solidFill>
          <a:latin typeface="+mn-lt"/>
          <a:ea typeface="+mn-ea"/>
          <a:cs typeface="+mn-cs"/>
        </a:defRPr>
      </a:lvl5pPr>
      <a:lvl6pPr marL="3047340" algn="l" defTabSz="1218936" rtl="0" eaLnBrk="1" latinLnBrk="0" hangingPunct="1">
        <a:defRPr sz="2400" kern="1200">
          <a:solidFill>
            <a:schemeClr val="tx1"/>
          </a:solidFill>
          <a:latin typeface="+mn-lt"/>
          <a:ea typeface="+mn-ea"/>
          <a:cs typeface="+mn-cs"/>
        </a:defRPr>
      </a:lvl6pPr>
      <a:lvl7pPr marL="3656808" algn="l" defTabSz="1218936" rtl="0" eaLnBrk="1" latinLnBrk="0" hangingPunct="1">
        <a:defRPr sz="2400" kern="1200">
          <a:solidFill>
            <a:schemeClr val="tx1"/>
          </a:solidFill>
          <a:latin typeface="+mn-lt"/>
          <a:ea typeface="+mn-ea"/>
          <a:cs typeface="+mn-cs"/>
        </a:defRPr>
      </a:lvl7pPr>
      <a:lvl8pPr marL="4266275" algn="l" defTabSz="1218936" rtl="0" eaLnBrk="1" latinLnBrk="0" hangingPunct="1">
        <a:defRPr sz="2400" kern="1200">
          <a:solidFill>
            <a:schemeClr val="tx1"/>
          </a:solidFill>
          <a:latin typeface="+mn-lt"/>
          <a:ea typeface="+mn-ea"/>
          <a:cs typeface="+mn-cs"/>
        </a:defRPr>
      </a:lvl8pPr>
      <a:lvl9pPr marL="4875744" algn="l" defTabSz="121893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DE33-FEDC-6044-9CB7-9259F516E32F}" type="datetimeFigureOut">
              <a:rPr lang="en-US" smtClean="0">
                <a:solidFill>
                  <a:prstClr val="black">
                    <a:tint val="75000"/>
                  </a:prstClr>
                </a:solidFill>
              </a:rPr>
              <a:pPr/>
              <a:t>9/18/2015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3D3B0-859F-3A4B-BE92-D07E964B605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2174503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ECFFB0E-DBE1-45EF-A3E1-62425C1F865E}" type="datetimeFigureOut">
              <a:rPr lang="en-US" smtClean="0">
                <a:solidFill>
                  <a:prstClr val="black">
                    <a:tint val="75000"/>
                  </a:prstClr>
                </a:solidFill>
              </a:rPr>
              <a:pPr defTabSz="914400"/>
              <a:t>9/18/2015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44163B6-B6D7-4CE6-A6AF-95538EAD240B}" type="slidenum">
              <a:rPr lang="en-US" smtClean="0">
                <a:solidFill>
                  <a:prstClr val="black">
                    <a:tint val="75000"/>
                  </a:prstClr>
                </a:solidFill>
              </a:rPr>
              <a:pPr defTabSz="914400"/>
              <a:t>‹Nr.›</a:t>
            </a:fld>
            <a:endParaRPr lang="en-US">
              <a:solidFill>
                <a:prstClr val="black">
                  <a:tint val="75000"/>
                </a:prstClr>
              </a:solidFill>
            </a:endParaRPr>
          </a:p>
        </p:txBody>
      </p:sp>
    </p:spTree>
    <p:extLst>
      <p:ext uri="{BB962C8B-B14F-4D97-AF65-F5344CB8AC3E}">
        <p14:creationId xmlns:p14="http://schemas.microsoft.com/office/powerpoint/2010/main" val="5466480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44D351-59C8-41F9-8197-FAFBF8710E5C}" type="datetimeFigureOut">
              <a:rPr lang="en-US" smtClean="0">
                <a:solidFill>
                  <a:prstClr val="black">
                    <a:tint val="75000"/>
                  </a:prstClr>
                </a:solidFill>
              </a:rPr>
              <a:pPr defTabSz="914400"/>
              <a:t>9/18/2015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6A084AA-8107-483A-AA22-733AC5BFE238}" type="slidenum">
              <a:rPr lang="en-US" smtClean="0">
                <a:solidFill>
                  <a:prstClr val="black">
                    <a:tint val="75000"/>
                  </a:prstClr>
                </a:solidFill>
              </a:rPr>
              <a:pPr defTabSz="914400"/>
              <a:t>‹Nr.›</a:t>
            </a:fld>
            <a:endParaRPr lang="en-US">
              <a:solidFill>
                <a:prstClr val="black">
                  <a:tint val="75000"/>
                </a:prstClr>
              </a:solidFill>
            </a:endParaRPr>
          </a:p>
        </p:txBody>
      </p:sp>
    </p:spTree>
    <p:extLst>
      <p:ext uri="{BB962C8B-B14F-4D97-AF65-F5344CB8AC3E}">
        <p14:creationId xmlns:p14="http://schemas.microsoft.com/office/powerpoint/2010/main" val="24764043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6.wmf"/><Relationship Id="rId2" Type="http://schemas.openxmlformats.org/officeDocument/2006/relationships/slideLayout" Target="../slideLayouts/slideLayout20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106.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129.xml"/><Relationship Id="rId5" Type="http://schemas.openxmlformats.org/officeDocument/2006/relationships/image" Target="../media/image71.jpg"/><Relationship Id="rId4" Type="http://schemas.openxmlformats.org/officeDocument/2006/relationships/image" Target="../media/image70.jpg"/></Relationships>
</file>

<file path=ppt/slides/_rels/slide1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3.xml"/><Relationship Id="rId1" Type="http://schemas.openxmlformats.org/officeDocument/2006/relationships/slideLayout" Target="../slideLayouts/slideLayout144.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5.emf"/><Relationship Id="rId3" Type="http://schemas.openxmlformats.org/officeDocument/2006/relationships/notesSlide" Target="../notesSlides/notesSlide14.xml"/><Relationship Id="rId7" Type="http://schemas.openxmlformats.org/officeDocument/2006/relationships/image" Target="../media/image79.png"/><Relationship Id="rId12" Type="http://schemas.openxmlformats.org/officeDocument/2006/relationships/oleObject" Target="../embeddings/oleObject4.bin"/><Relationship Id="rId2" Type="http://schemas.openxmlformats.org/officeDocument/2006/relationships/slideLayout" Target="../slideLayouts/slideLayout155.xml"/><Relationship Id="rId1" Type="http://schemas.openxmlformats.org/officeDocument/2006/relationships/vmlDrawing" Target="../drawings/vmlDrawing2.vml"/><Relationship Id="rId6" Type="http://schemas.openxmlformats.org/officeDocument/2006/relationships/image" Target="../media/image78.png"/><Relationship Id="rId11" Type="http://schemas.openxmlformats.org/officeDocument/2006/relationships/image" Target="../media/image74.emf"/><Relationship Id="rId5" Type="http://schemas.openxmlformats.org/officeDocument/2006/relationships/image" Target="../media/image77.png"/><Relationship Id="rId10" Type="http://schemas.openxmlformats.org/officeDocument/2006/relationships/oleObject" Target="../embeddings/oleObject3.bin"/><Relationship Id="rId4" Type="http://schemas.openxmlformats.org/officeDocument/2006/relationships/image" Target="../media/image76.jpeg"/><Relationship Id="rId9" Type="http://schemas.openxmlformats.org/officeDocument/2006/relationships/image" Target="../media/image7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57.xml"/><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168.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png"/><Relationship Id="rId9"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188.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0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g"/><Relationship Id="rId2" Type="http://schemas.openxmlformats.org/officeDocument/2006/relationships/notesSlide" Target="../notesSlides/notesSlide19.xml"/><Relationship Id="rId1" Type="http://schemas.openxmlformats.org/officeDocument/2006/relationships/slideLayout" Target="../slideLayouts/slideLayout118.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5.jp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hyperlink" Target="mailto:sergey.shchelkunov@gmail.com"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tiff"/><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1309" y="3876807"/>
            <a:ext cx="3447186" cy="1856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ounded Rectangle 23"/>
          <p:cNvSpPr/>
          <p:nvPr/>
        </p:nvSpPr>
        <p:spPr>
          <a:xfrm>
            <a:off x="5560118" y="1489882"/>
            <a:ext cx="3447186" cy="22543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Rounded Rectangle 18"/>
          <p:cNvSpPr/>
          <p:nvPr/>
        </p:nvSpPr>
        <p:spPr>
          <a:xfrm>
            <a:off x="3660656" y="3876807"/>
            <a:ext cx="5314413" cy="1856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 name="Rounded Rectangle 11"/>
          <p:cNvSpPr/>
          <p:nvPr/>
        </p:nvSpPr>
        <p:spPr>
          <a:xfrm>
            <a:off x="93305" y="1489882"/>
            <a:ext cx="5314413" cy="22543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154341" y="365254"/>
            <a:ext cx="8852963" cy="830997"/>
          </a:xfrm>
          <a:prstGeom prst="rect">
            <a:avLst/>
          </a:prstGeom>
          <a:noFill/>
        </p:spPr>
        <p:txBody>
          <a:bodyPr wrap="square" rtlCol="0">
            <a:spAutoFit/>
          </a:bodyPr>
          <a:lstStyle/>
          <a:p>
            <a:pPr algn="ctr"/>
            <a:r>
              <a:rPr lang="en-US" sz="2400" b="1" dirty="0" smtClean="0"/>
              <a:t>WG3 - Electron beams from electromagnetic structures,</a:t>
            </a:r>
          </a:p>
          <a:p>
            <a:pPr algn="ctr"/>
            <a:r>
              <a:rPr lang="en-US" sz="2400" b="1" dirty="0" smtClean="0"/>
              <a:t>including dielectric and laser-driven</a:t>
            </a:r>
            <a:r>
              <a:rPr lang="en-US" sz="2400" dirty="0" smtClean="0"/>
              <a:t> </a:t>
            </a:r>
            <a:r>
              <a:rPr lang="en-US" sz="2400" b="1" dirty="0" smtClean="0"/>
              <a:t>structures</a:t>
            </a:r>
            <a:endParaRPr lang="en-US" sz="2400" dirty="0"/>
          </a:p>
        </p:txBody>
      </p:sp>
      <p:grpSp>
        <p:nvGrpSpPr>
          <p:cNvPr id="11" name="Group 10"/>
          <p:cNvGrpSpPr/>
          <p:nvPr/>
        </p:nvGrpSpPr>
        <p:grpSpPr>
          <a:xfrm>
            <a:off x="154341" y="1489882"/>
            <a:ext cx="5240666" cy="2254306"/>
            <a:chOff x="154341" y="980814"/>
            <a:chExt cx="5240666" cy="2254306"/>
          </a:xfrm>
        </p:grpSpPr>
        <p:sp>
          <p:nvSpPr>
            <p:cNvPr id="6" name="TextBox 5"/>
            <p:cNvSpPr txBox="1"/>
            <p:nvPr/>
          </p:nvSpPr>
          <p:spPr>
            <a:xfrm>
              <a:off x="1636024" y="980814"/>
              <a:ext cx="2289986" cy="369332"/>
            </a:xfrm>
            <a:prstGeom prst="rect">
              <a:avLst/>
            </a:prstGeom>
            <a:noFill/>
          </p:spPr>
          <p:txBody>
            <a:bodyPr wrap="none" rtlCol="0">
              <a:spAutoFit/>
            </a:bodyPr>
            <a:lstStyle/>
            <a:p>
              <a:r>
                <a:rPr lang="en-US" b="1" dirty="0" smtClean="0"/>
                <a:t>Dielectric accelerators</a:t>
              </a:r>
              <a:endParaRPr lang="en-US" b="1" dirty="0"/>
            </a:p>
          </p:txBody>
        </p:sp>
        <p:sp>
          <p:nvSpPr>
            <p:cNvPr id="7" name="TextBox 6"/>
            <p:cNvSpPr txBox="1"/>
            <p:nvPr/>
          </p:nvSpPr>
          <p:spPr>
            <a:xfrm>
              <a:off x="1556489" y="1373030"/>
              <a:ext cx="1143005" cy="369332"/>
            </a:xfrm>
            <a:prstGeom prst="rect">
              <a:avLst/>
            </a:prstGeom>
            <a:noFill/>
          </p:spPr>
          <p:txBody>
            <a:bodyPr wrap="none" rtlCol="0">
              <a:spAutoFit/>
            </a:bodyPr>
            <a:lstStyle/>
            <a:p>
              <a:r>
                <a:rPr lang="en-US" b="1" dirty="0" smtClean="0"/>
                <a:t>Wakefield</a:t>
              </a:r>
            </a:p>
          </p:txBody>
        </p:sp>
        <p:sp>
          <p:nvSpPr>
            <p:cNvPr id="8" name="TextBox 7"/>
            <p:cNvSpPr txBox="1"/>
            <p:nvPr/>
          </p:nvSpPr>
          <p:spPr>
            <a:xfrm>
              <a:off x="3589320" y="1373030"/>
              <a:ext cx="1805687" cy="1015663"/>
            </a:xfrm>
            <a:prstGeom prst="rect">
              <a:avLst/>
            </a:prstGeom>
            <a:noFill/>
          </p:spPr>
          <p:txBody>
            <a:bodyPr wrap="none" rtlCol="0">
              <a:spAutoFit/>
            </a:bodyPr>
            <a:lstStyle/>
            <a:p>
              <a:r>
                <a:rPr lang="en-US" b="1" dirty="0"/>
                <a:t>Laser </a:t>
              </a:r>
              <a:r>
                <a:rPr lang="en-US" b="1" dirty="0" smtClean="0"/>
                <a:t>driven</a:t>
              </a:r>
            </a:p>
            <a:p>
              <a:endParaRPr lang="en-US" sz="1200" b="1" dirty="0"/>
            </a:p>
            <a:p>
              <a:pPr marL="285750" indent="-285750">
                <a:buFont typeface="Arial"/>
                <a:buChar char="•"/>
              </a:pPr>
              <a:endParaRPr lang="en-US" sz="1200" dirty="0" smtClean="0"/>
            </a:p>
            <a:p>
              <a:pPr marL="285750" indent="-285750">
                <a:buFont typeface="Arial"/>
                <a:buChar char="•"/>
              </a:pPr>
              <a:r>
                <a:rPr lang="en-US" dirty="0" smtClean="0"/>
                <a:t>P</a:t>
              </a:r>
              <a:r>
                <a:rPr lang="en-US" dirty="0"/>
                <a:t>. </a:t>
              </a:r>
              <a:r>
                <a:rPr lang="en-US" dirty="0" err="1"/>
                <a:t>Hommehoff</a:t>
              </a:r>
              <a:endParaRPr lang="en-US" dirty="0"/>
            </a:p>
          </p:txBody>
        </p:sp>
        <p:sp>
          <p:nvSpPr>
            <p:cNvPr id="9" name="TextBox 8"/>
            <p:cNvSpPr txBox="1"/>
            <p:nvPr/>
          </p:nvSpPr>
          <p:spPr>
            <a:xfrm>
              <a:off x="1841706" y="1757792"/>
              <a:ext cx="1964961" cy="1477328"/>
            </a:xfrm>
            <a:prstGeom prst="rect">
              <a:avLst/>
            </a:prstGeom>
            <a:noFill/>
          </p:spPr>
          <p:txBody>
            <a:bodyPr wrap="none" rtlCol="0">
              <a:spAutoFit/>
            </a:bodyPr>
            <a:lstStyle/>
            <a:p>
              <a:r>
                <a:rPr lang="en-US" dirty="0" smtClean="0"/>
                <a:t>Theory/application</a:t>
              </a:r>
            </a:p>
            <a:p>
              <a:pPr marL="285750" indent="-285750">
                <a:buFont typeface="Arial"/>
                <a:buChar char="•"/>
              </a:pPr>
              <a:r>
                <a:rPr lang="en-US" dirty="0" smtClean="0"/>
                <a:t>A. </a:t>
              </a:r>
              <a:r>
                <a:rPr lang="en-US" dirty="0" err="1" smtClean="0"/>
                <a:t>Zholents</a:t>
              </a:r>
              <a:endParaRPr lang="en-US" dirty="0" smtClean="0"/>
            </a:p>
            <a:p>
              <a:pPr marL="285750" indent="-285750">
                <a:buFont typeface="Arial"/>
                <a:buChar char="•"/>
              </a:pPr>
              <a:r>
                <a:rPr lang="en-US" dirty="0" smtClean="0"/>
                <a:t>S. </a:t>
              </a:r>
              <a:r>
                <a:rPr lang="en-US" dirty="0" err="1" smtClean="0"/>
                <a:t>Shchelkunov</a:t>
              </a:r>
              <a:endParaRPr lang="en-US" dirty="0" smtClean="0"/>
            </a:p>
            <a:p>
              <a:pPr marL="285750" indent="-285750">
                <a:buFont typeface="Arial"/>
                <a:buChar char="•"/>
              </a:pPr>
              <a:r>
                <a:rPr lang="en-US" dirty="0" smtClean="0"/>
                <a:t>R. </a:t>
              </a:r>
              <a:r>
                <a:rPr lang="en-US" dirty="0" err="1" smtClean="0"/>
                <a:t>Kniaziev</a:t>
              </a:r>
              <a:endParaRPr lang="en-US" dirty="0" smtClean="0"/>
            </a:p>
            <a:p>
              <a:pPr marL="285750" indent="-285750">
                <a:buFont typeface="Arial"/>
                <a:buChar char="•"/>
              </a:pPr>
              <a:r>
                <a:rPr lang="en-US" dirty="0" smtClean="0"/>
                <a:t>A. </a:t>
              </a:r>
              <a:r>
                <a:rPr lang="en-US" dirty="0" err="1" smtClean="0"/>
                <a:t>Kanareykin</a:t>
              </a:r>
              <a:endParaRPr lang="en-US" dirty="0"/>
            </a:p>
          </p:txBody>
        </p:sp>
        <p:sp>
          <p:nvSpPr>
            <p:cNvPr id="10" name="TextBox 9"/>
            <p:cNvSpPr txBox="1"/>
            <p:nvPr/>
          </p:nvSpPr>
          <p:spPr>
            <a:xfrm>
              <a:off x="154341" y="1742362"/>
              <a:ext cx="1635384" cy="1200329"/>
            </a:xfrm>
            <a:prstGeom prst="rect">
              <a:avLst/>
            </a:prstGeom>
            <a:noFill/>
          </p:spPr>
          <p:txBody>
            <a:bodyPr wrap="none" rtlCol="0">
              <a:spAutoFit/>
            </a:bodyPr>
            <a:lstStyle/>
            <a:p>
              <a:r>
                <a:rPr lang="en-US" dirty="0" smtClean="0"/>
                <a:t>Experiment</a:t>
              </a:r>
            </a:p>
            <a:p>
              <a:pPr marL="285750" indent="-285750">
                <a:buFont typeface="Arial"/>
                <a:buChar char="•"/>
              </a:pPr>
              <a:r>
                <a:rPr lang="en-US" dirty="0" smtClean="0"/>
                <a:t>B. O’Shea</a:t>
              </a:r>
            </a:p>
            <a:p>
              <a:pPr marL="285750" indent="-285750">
                <a:buFont typeface="Arial"/>
                <a:buChar char="•"/>
              </a:pPr>
              <a:r>
                <a:rPr lang="en-US" dirty="0" smtClean="0"/>
                <a:t>J. Power</a:t>
              </a:r>
            </a:p>
            <a:p>
              <a:pPr marL="285750" indent="-285750">
                <a:buFont typeface="Arial"/>
                <a:buChar char="•"/>
              </a:pPr>
              <a:r>
                <a:rPr lang="en-US" dirty="0" smtClean="0"/>
                <a:t>G. </a:t>
              </a:r>
              <a:r>
                <a:rPr lang="en-US" dirty="0" err="1" smtClean="0"/>
                <a:t>Andonian</a:t>
              </a:r>
              <a:endParaRPr lang="en-US" dirty="0"/>
            </a:p>
          </p:txBody>
        </p:sp>
      </p:grpSp>
      <p:grpSp>
        <p:nvGrpSpPr>
          <p:cNvPr id="18" name="Group 17"/>
          <p:cNvGrpSpPr/>
          <p:nvPr/>
        </p:nvGrpSpPr>
        <p:grpSpPr>
          <a:xfrm>
            <a:off x="3721692" y="3954080"/>
            <a:ext cx="4814049" cy="2010527"/>
            <a:chOff x="443932" y="3387862"/>
            <a:chExt cx="4814048" cy="2010527"/>
          </a:xfrm>
        </p:grpSpPr>
        <p:sp>
          <p:nvSpPr>
            <p:cNvPr id="13" name="TextBox 12"/>
            <p:cNvSpPr txBox="1"/>
            <p:nvPr/>
          </p:nvSpPr>
          <p:spPr>
            <a:xfrm>
              <a:off x="2122322" y="3387862"/>
              <a:ext cx="1560427" cy="369332"/>
            </a:xfrm>
            <a:prstGeom prst="rect">
              <a:avLst/>
            </a:prstGeom>
            <a:noFill/>
          </p:spPr>
          <p:txBody>
            <a:bodyPr wrap="none" rtlCol="0">
              <a:spAutoFit/>
            </a:bodyPr>
            <a:lstStyle/>
            <a:p>
              <a:r>
                <a:rPr lang="en-US" b="1" dirty="0" smtClean="0"/>
                <a:t>Electron </a:t>
              </a:r>
              <a:r>
                <a:rPr lang="en-US" b="1" dirty="0" err="1"/>
                <a:t>l</a:t>
              </a:r>
              <a:r>
                <a:rPr lang="en-US" b="1" dirty="0" err="1" smtClean="0"/>
                <a:t>inacs</a:t>
              </a:r>
              <a:endParaRPr lang="en-US" b="1" dirty="0"/>
            </a:p>
          </p:txBody>
        </p:sp>
        <p:sp>
          <p:nvSpPr>
            <p:cNvPr id="14" name="TextBox 13"/>
            <p:cNvSpPr txBox="1"/>
            <p:nvPr/>
          </p:nvSpPr>
          <p:spPr>
            <a:xfrm>
              <a:off x="443932" y="3921061"/>
              <a:ext cx="1751826" cy="1477328"/>
            </a:xfrm>
            <a:prstGeom prst="rect">
              <a:avLst/>
            </a:prstGeom>
            <a:noFill/>
          </p:spPr>
          <p:txBody>
            <a:bodyPr wrap="none" rtlCol="0">
              <a:spAutoFit/>
            </a:bodyPr>
            <a:lstStyle/>
            <a:p>
              <a:r>
                <a:rPr lang="en-US" b="1" dirty="0" smtClean="0"/>
                <a:t>Photo-injectors</a:t>
              </a:r>
            </a:p>
            <a:p>
              <a:pPr marL="285750" indent="-285750">
                <a:buFont typeface="Arial"/>
                <a:buChar char="•"/>
              </a:pPr>
              <a:r>
                <a:rPr lang="en-US" dirty="0" smtClean="0"/>
                <a:t>D. </a:t>
              </a:r>
              <a:r>
                <a:rPr lang="en-US" dirty="0" err="1" smtClean="0"/>
                <a:t>Alesini</a:t>
              </a:r>
              <a:endParaRPr lang="en-US" dirty="0" smtClean="0"/>
            </a:p>
            <a:p>
              <a:pPr marL="285750" indent="-285750">
                <a:buFont typeface="Arial"/>
                <a:buChar char="•"/>
              </a:pPr>
              <a:r>
                <a:rPr lang="en-US" dirty="0" smtClean="0"/>
                <a:t>L. </a:t>
              </a:r>
              <a:r>
                <a:rPr lang="en-US" dirty="0" err="1" smtClean="0"/>
                <a:t>Faillace</a:t>
              </a:r>
              <a:endParaRPr lang="en-US" dirty="0" smtClean="0"/>
            </a:p>
            <a:p>
              <a:pPr marL="285750" indent="-285750">
                <a:buFont typeface="Arial"/>
                <a:buChar char="•"/>
              </a:pPr>
              <a:r>
                <a:rPr lang="en-US" dirty="0" smtClean="0"/>
                <a:t>A. </a:t>
              </a:r>
              <a:r>
                <a:rPr lang="en-US" dirty="0" err="1" smtClean="0"/>
                <a:t>Kanareykin</a:t>
              </a:r>
              <a:endParaRPr lang="en-US" dirty="0" smtClean="0"/>
            </a:p>
            <a:p>
              <a:endParaRPr lang="en-US" dirty="0"/>
            </a:p>
          </p:txBody>
        </p:sp>
        <p:sp>
          <p:nvSpPr>
            <p:cNvPr id="15" name="TextBox 14"/>
            <p:cNvSpPr txBox="1"/>
            <p:nvPr/>
          </p:nvSpPr>
          <p:spPr>
            <a:xfrm>
              <a:off x="2341195" y="3917598"/>
              <a:ext cx="1545167" cy="1200329"/>
            </a:xfrm>
            <a:prstGeom prst="rect">
              <a:avLst/>
            </a:prstGeom>
            <a:noFill/>
          </p:spPr>
          <p:txBody>
            <a:bodyPr wrap="none" rtlCol="0">
              <a:spAutoFit/>
            </a:bodyPr>
            <a:lstStyle/>
            <a:p>
              <a:r>
                <a:rPr lang="en-US" b="1" dirty="0" smtClean="0"/>
                <a:t>Test Facilities</a:t>
              </a:r>
            </a:p>
            <a:p>
              <a:pPr marL="285750" indent="-285750">
                <a:buFont typeface="Arial"/>
                <a:buChar char="•"/>
              </a:pPr>
              <a:r>
                <a:rPr lang="en-US" dirty="0" smtClean="0"/>
                <a:t>M. </a:t>
              </a:r>
              <a:r>
                <a:rPr lang="en-US" dirty="0" err="1" smtClean="0"/>
                <a:t>Conde</a:t>
              </a:r>
              <a:endParaRPr lang="en-US" dirty="0" smtClean="0"/>
            </a:p>
            <a:p>
              <a:pPr marL="285750" indent="-285750">
                <a:buFont typeface="Arial"/>
                <a:buChar char="•"/>
              </a:pPr>
              <a:r>
                <a:rPr lang="en-US" dirty="0" smtClean="0"/>
                <a:t>V. </a:t>
              </a:r>
              <a:r>
                <a:rPr lang="en-US" dirty="0" err="1" smtClean="0"/>
                <a:t>Tsakanov</a:t>
              </a:r>
              <a:endParaRPr lang="en-US" dirty="0" smtClean="0"/>
            </a:p>
            <a:p>
              <a:pPr marL="285750" indent="-285750">
                <a:buFont typeface="Arial"/>
                <a:buChar char="•"/>
              </a:pPr>
              <a:r>
                <a:rPr lang="en-US" dirty="0" smtClean="0"/>
                <a:t>Y. </a:t>
              </a:r>
              <a:r>
                <a:rPr lang="en-US" dirty="0" err="1" smtClean="0"/>
                <a:t>Saveliev</a:t>
              </a:r>
              <a:endParaRPr lang="en-US" dirty="0"/>
            </a:p>
          </p:txBody>
        </p:sp>
        <p:sp>
          <p:nvSpPr>
            <p:cNvPr id="16" name="TextBox 15"/>
            <p:cNvSpPr txBox="1"/>
            <p:nvPr/>
          </p:nvSpPr>
          <p:spPr>
            <a:xfrm>
              <a:off x="3830025" y="3921061"/>
              <a:ext cx="1427955" cy="923330"/>
            </a:xfrm>
            <a:prstGeom prst="rect">
              <a:avLst/>
            </a:prstGeom>
            <a:noFill/>
          </p:spPr>
          <p:txBody>
            <a:bodyPr wrap="none" rtlCol="0">
              <a:spAutoFit/>
            </a:bodyPr>
            <a:lstStyle/>
            <a:p>
              <a:r>
                <a:rPr lang="en-US" b="1" dirty="0" smtClean="0"/>
                <a:t>Technology</a:t>
              </a:r>
            </a:p>
            <a:p>
              <a:pPr marL="285750" indent="-285750">
                <a:buFont typeface="Arial"/>
                <a:buChar char="•"/>
              </a:pPr>
              <a:r>
                <a:rPr lang="en-US" dirty="0" smtClean="0"/>
                <a:t>B. </a:t>
              </a:r>
              <a:r>
                <a:rPr lang="en-US" dirty="0" err="1" smtClean="0"/>
                <a:t>Spataro</a:t>
              </a:r>
              <a:endParaRPr lang="en-US" dirty="0" smtClean="0"/>
            </a:p>
            <a:p>
              <a:pPr marL="285750" indent="-285750">
                <a:buFont typeface="Arial"/>
                <a:buChar char="•"/>
              </a:pPr>
              <a:r>
                <a:rPr lang="en-US" dirty="0" smtClean="0"/>
                <a:t>D. </a:t>
              </a:r>
              <a:r>
                <a:rPr lang="en-US" dirty="0" err="1" smtClean="0"/>
                <a:t>Alesini</a:t>
              </a:r>
              <a:endParaRPr lang="en-US" dirty="0" smtClean="0"/>
            </a:p>
          </p:txBody>
        </p:sp>
      </p:grpSp>
      <p:grpSp>
        <p:nvGrpSpPr>
          <p:cNvPr id="23" name="Group 22"/>
          <p:cNvGrpSpPr/>
          <p:nvPr/>
        </p:nvGrpSpPr>
        <p:grpSpPr>
          <a:xfrm>
            <a:off x="139439" y="3986346"/>
            <a:ext cx="3075049" cy="1746474"/>
            <a:chOff x="5679540" y="980814"/>
            <a:chExt cx="3075049" cy="1746474"/>
          </a:xfrm>
        </p:grpSpPr>
        <p:sp>
          <p:nvSpPr>
            <p:cNvPr id="20" name="TextBox 19"/>
            <p:cNvSpPr txBox="1"/>
            <p:nvPr/>
          </p:nvSpPr>
          <p:spPr>
            <a:xfrm>
              <a:off x="6432109" y="980814"/>
              <a:ext cx="2065822" cy="369332"/>
            </a:xfrm>
            <a:prstGeom prst="rect">
              <a:avLst/>
            </a:prstGeom>
            <a:noFill/>
          </p:spPr>
          <p:txBody>
            <a:bodyPr wrap="none" rtlCol="0">
              <a:spAutoFit/>
            </a:bodyPr>
            <a:lstStyle/>
            <a:p>
              <a:r>
                <a:rPr lang="en-US" b="1" dirty="0" smtClean="0"/>
                <a:t>High-gradient limits</a:t>
              </a:r>
              <a:endParaRPr lang="en-US" b="1" dirty="0"/>
            </a:p>
          </p:txBody>
        </p:sp>
        <p:sp>
          <p:nvSpPr>
            <p:cNvPr id="21" name="TextBox 20"/>
            <p:cNvSpPr txBox="1"/>
            <p:nvPr/>
          </p:nvSpPr>
          <p:spPr>
            <a:xfrm>
              <a:off x="5679540" y="1434626"/>
              <a:ext cx="1875065" cy="646331"/>
            </a:xfrm>
            <a:prstGeom prst="rect">
              <a:avLst/>
            </a:prstGeom>
            <a:noFill/>
          </p:spPr>
          <p:txBody>
            <a:bodyPr wrap="none" rtlCol="0">
              <a:spAutoFit/>
            </a:bodyPr>
            <a:lstStyle/>
            <a:p>
              <a:r>
                <a:rPr lang="en-US" dirty="0" smtClean="0"/>
                <a:t>Dielectric</a:t>
              </a:r>
            </a:p>
            <a:p>
              <a:pPr marL="285750" indent="-285750">
                <a:buFont typeface="Arial"/>
                <a:buChar char="•"/>
              </a:pPr>
              <a:r>
                <a:rPr lang="en-US" dirty="0" smtClean="0"/>
                <a:t>S. </a:t>
              </a:r>
              <a:r>
                <a:rPr lang="en-US" dirty="0" err="1" smtClean="0"/>
                <a:t>Shchelkunov</a:t>
              </a:r>
              <a:endParaRPr lang="en-US" dirty="0" smtClean="0"/>
            </a:p>
          </p:txBody>
        </p:sp>
        <p:sp>
          <p:nvSpPr>
            <p:cNvPr id="22" name="TextBox 21"/>
            <p:cNvSpPr txBox="1"/>
            <p:nvPr/>
          </p:nvSpPr>
          <p:spPr>
            <a:xfrm>
              <a:off x="7121898" y="2080957"/>
              <a:ext cx="1632691" cy="646331"/>
            </a:xfrm>
            <a:prstGeom prst="rect">
              <a:avLst/>
            </a:prstGeom>
            <a:noFill/>
          </p:spPr>
          <p:txBody>
            <a:bodyPr wrap="none" rtlCol="0">
              <a:spAutoFit/>
            </a:bodyPr>
            <a:lstStyle/>
            <a:p>
              <a:r>
                <a:rPr lang="en-US" dirty="0" smtClean="0"/>
                <a:t>Metal</a:t>
              </a:r>
            </a:p>
            <a:p>
              <a:pPr marL="285750" indent="-285750">
                <a:buFont typeface="Arial"/>
                <a:buChar char="•"/>
              </a:pPr>
              <a:r>
                <a:rPr lang="en-US" dirty="0" smtClean="0"/>
                <a:t>W. Wuensch</a:t>
              </a:r>
              <a:endParaRPr lang="en-US" dirty="0"/>
            </a:p>
          </p:txBody>
        </p:sp>
      </p:grpSp>
      <p:sp>
        <p:nvSpPr>
          <p:cNvPr id="25" name="TextBox 24"/>
          <p:cNvSpPr txBox="1"/>
          <p:nvPr/>
        </p:nvSpPr>
        <p:spPr>
          <a:xfrm>
            <a:off x="6432109" y="1630135"/>
            <a:ext cx="1778885" cy="646331"/>
          </a:xfrm>
          <a:prstGeom prst="rect">
            <a:avLst/>
          </a:prstGeom>
          <a:noFill/>
        </p:spPr>
        <p:txBody>
          <a:bodyPr wrap="none" rtlCol="0">
            <a:spAutoFit/>
          </a:bodyPr>
          <a:lstStyle/>
          <a:p>
            <a:r>
              <a:rPr lang="en-US" b="1" dirty="0" smtClean="0"/>
              <a:t>IFEL acceleration</a:t>
            </a:r>
          </a:p>
          <a:p>
            <a:pPr marL="285750" indent="-285750">
              <a:buFont typeface="Arial"/>
              <a:buChar char="•"/>
            </a:pPr>
            <a:r>
              <a:rPr lang="en-US" dirty="0" smtClean="0"/>
              <a:t>P. </a:t>
            </a:r>
            <a:r>
              <a:rPr lang="en-US" dirty="0" err="1" smtClean="0"/>
              <a:t>Musumeci</a:t>
            </a:r>
            <a:endParaRPr lang="en-US" dirty="0"/>
          </a:p>
        </p:txBody>
      </p:sp>
      <p:sp>
        <p:nvSpPr>
          <p:cNvPr id="2" name="Textfeld 1"/>
          <p:cNvSpPr txBox="1"/>
          <p:nvPr/>
        </p:nvSpPr>
        <p:spPr>
          <a:xfrm>
            <a:off x="213830" y="1076938"/>
            <a:ext cx="6796476" cy="369332"/>
          </a:xfrm>
          <a:prstGeom prst="rect">
            <a:avLst/>
          </a:prstGeom>
          <a:noFill/>
        </p:spPr>
        <p:txBody>
          <a:bodyPr wrap="none" rtlCol="0">
            <a:spAutoFit/>
          </a:bodyPr>
          <a:lstStyle/>
          <a:p>
            <a:r>
              <a:rPr lang="en-US" dirty="0" smtClean="0"/>
              <a:t>conveners: Walter </a:t>
            </a:r>
            <a:r>
              <a:rPr lang="en-US" dirty="0" err="1" smtClean="0"/>
              <a:t>Wuensch</a:t>
            </a:r>
            <a:r>
              <a:rPr lang="en-US" dirty="0" smtClean="0"/>
              <a:t> (CERN), Peter Hommelhoff (FAU Erlangen)</a:t>
            </a:r>
            <a:endParaRPr lang="en-US" dirty="0"/>
          </a:p>
        </p:txBody>
      </p:sp>
      <p:sp>
        <p:nvSpPr>
          <p:cNvPr id="3" name="Textfeld 2"/>
          <p:cNvSpPr txBox="1"/>
          <p:nvPr/>
        </p:nvSpPr>
        <p:spPr>
          <a:xfrm>
            <a:off x="213830" y="37098"/>
            <a:ext cx="1322350" cy="369332"/>
          </a:xfrm>
          <a:prstGeom prst="rect">
            <a:avLst/>
          </a:prstGeom>
          <a:noFill/>
        </p:spPr>
        <p:txBody>
          <a:bodyPr wrap="none" rtlCol="0">
            <a:spAutoFit/>
          </a:bodyPr>
          <a:lstStyle/>
          <a:p>
            <a:r>
              <a:rPr lang="en-US" dirty="0" smtClean="0"/>
              <a:t>Summary of</a:t>
            </a:r>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88" t="24327" r="14930" b="53838"/>
          <a:stretch/>
        </p:blipFill>
        <p:spPr bwMode="auto">
          <a:xfrm>
            <a:off x="1076971" y="5828791"/>
            <a:ext cx="7134023" cy="109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886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2598" y="34739"/>
            <a:ext cx="8229600" cy="533400"/>
          </a:xfrm>
        </p:spPr>
        <p:txBody>
          <a:bodyPr/>
          <a:lstStyle/>
          <a:p>
            <a:r>
              <a:rPr lang="en-US" dirty="0" smtClean="0"/>
              <a:t>Elements of dielectric laser acceleration</a:t>
            </a:r>
            <a:endParaRPr lang="en-US" dirty="0"/>
          </a:p>
        </p:txBody>
      </p:sp>
      <p:sp>
        <p:nvSpPr>
          <p:cNvPr id="5" name="Textfeld 4"/>
          <p:cNvSpPr txBox="1"/>
          <p:nvPr/>
        </p:nvSpPr>
        <p:spPr>
          <a:xfrm>
            <a:off x="163116" y="927401"/>
            <a:ext cx="5397026" cy="5170646"/>
          </a:xfrm>
          <a:prstGeom prst="rect">
            <a:avLst/>
          </a:prstGeom>
          <a:noFill/>
        </p:spPr>
        <p:txBody>
          <a:bodyPr wrap="square" lIns="0" rIns="0" rtlCol="0">
            <a:spAutoFit/>
          </a:bodyPr>
          <a:lstStyle/>
          <a:p>
            <a:pPr defTabSz="914400" fontAlgn="base">
              <a:spcBef>
                <a:spcPct val="0"/>
              </a:spcBef>
              <a:spcAft>
                <a:spcPct val="0"/>
              </a:spcAft>
            </a:pPr>
            <a:r>
              <a:rPr lang="en-US" sz="2200" dirty="0" smtClean="0">
                <a:solidFill>
                  <a:srgbClr val="000000"/>
                </a:solidFill>
                <a:latin typeface="Calibri" pitchFamily="34" charset="0"/>
                <a:cs typeface="Arial" charset="0"/>
                <a:sym typeface="Symbol"/>
              </a:rPr>
              <a:t>Demonstration of </a:t>
            </a:r>
          </a:p>
          <a:p>
            <a:pPr marL="342900" indent="-342900" defTabSz="914400" fontAlgn="base">
              <a:spcBef>
                <a:spcPct val="0"/>
              </a:spcBef>
              <a:spcAft>
                <a:spcPct val="0"/>
              </a:spcAft>
              <a:buFont typeface="Arial" panose="020B0604020202020204" pitchFamily="34" charset="0"/>
              <a:buChar char="•"/>
            </a:pPr>
            <a:r>
              <a:rPr lang="en-US" sz="2200" dirty="0" smtClean="0">
                <a:solidFill>
                  <a:srgbClr val="000000"/>
                </a:solidFill>
                <a:latin typeface="Calibri" pitchFamily="34" charset="0"/>
                <a:cs typeface="Arial" charset="0"/>
                <a:sym typeface="Symbol"/>
              </a:rPr>
              <a:t>80 MeV/m (at 30 keV, </a:t>
            </a:r>
            <a:r>
              <a:rPr lang="en-US" sz="2200" dirty="0" smtClean="0">
                <a:solidFill>
                  <a:srgbClr val="000000"/>
                </a:solidFill>
                <a:latin typeface="Symbol" panose="05050102010706020507" pitchFamily="18" charset="2"/>
                <a:cs typeface="Arial" charset="0"/>
                <a:sym typeface="Symbol"/>
              </a:rPr>
              <a:t>b</a:t>
            </a:r>
            <a:r>
              <a:rPr lang="en-US" sz="2200" dirty="0" smtClean="0">
                <a:solidFill>
                  <a:srgbClr val="000000"/>
                </a:solidFill>
                <a:latin typeface="Calibri" pitchFamily="34" charset="0"/>
                <a:cs typeface="Arial" charset="0"/>
                <a:sym typeface="Symbol"/>
              </a:rPr>
              <a:t> = 0.3) with Si structures and 2um laser; expect &gt;1 GeV/m with relativistic electron energies</a:t>
            </a:r>
          </a:p>
          <a:p>
            <a:pPr marL="342900" indent="-342900" defTabSz="914400" fontAlgn="base">
              <a:spcBef>
                <a:spcPct val="0"/>
              </a:spcBef>
              <a:spcAft>
                <a:spcPct val="0"/>
              </a:spcAft>
              <a:buFont typeface="Arial" panose="020B0604020202020204" pitchFamily="34" charset="0"/>
              <a:buChar char="•"/>
            </a:pPr>
            <a:r>
              <a:rPr lang="en-US" sz="2200" dirty="0" smtClean="0">
                <a:solidFill>
                  <a:srgbClr val="000000"/>
                </a:solidFill>
                <a:latin typeface="Calibri" pitchFamily="34" charset="0"/>
                <a:cs typeface="Arial" charset="0"/>
                <a:sym typeface="Symbol"/>
              </a:rPr>
              <a:t>2-stage (phase dependent) acceleration</a:t>
            </a:r>
          </a:p>
          <a:p>
            <a:pPr marL="342900" indent="-342900" defTabSz="914400" fontAlgn="base">
              <a:spcBef>
                <a:spcPct val="0"/>
              </a:spcBef>
              <a:spcAft>
                <a:spcPct val="0"/>
              </a:spcAft>
              <a:buFont typeface="Arial" panose="020B0604020202020204" pitchFamily="34" charset="0"/>
              <a:buChar char="•"/>
            </a:pPr>
            <a:r>
              <a:rPr lang="en-US" sz="2200" dirty="0" smtClean="0">
                <a:solidFill>
                  <a:srgbClr val="000000"/>
                </a:solidFill>
                <a:latin typeface="Calibri" pitchFamily="34" charset="0"/>
                <a:cs typeface="Arial" charset="0"/>
                <a:sym typeface="Symbol"/>
              </a:rPr>
              <a:t>2-stage (phase dependent) deflection</a:t>
            </a:r>
          </a:p>
          <a:p>
            <a:pPr marL="342900" indent="-342900" defTabSz="914400" fontAlgn="base">
              <a:spcBef>
                <a:spcPct val="0"/>
              </a:spcBef>
              <a:spcAft>
                <a:spcPct val="0"/>
              </a:spcAft>
              <a:buFont typeface="Arial" panose="020B0604020202020204" pitchFamily="34" charset="0"/>
              <a:buChar char="•"/>
            </a:pPr>
            <a:r>
              <a:rPr lang="en-US" sz="2200" dirty="0" smtClean="0">
                <a:solidFill>
                  <a:srgbClr val="000000"/>
                </a:solidFill>
                <a:latin typeface="Calibri" pitchFamily="34" charset="0"/>
                <a:cs typeface="Arial" charset="0"/>
                <a:sym typeface="Symbol"/>
              </a:rPr>
              <a:t>acceleration at higher spatial harmonics (up to 5</a:t>
            </a:r>
            <a:r>
              <a:rPr lang="en-US" sz="2200" baseline="30000" dirty="0" smtClean="0">
                <a:solidFill>
                  <a:srgbClr val="000000"/>
                </a:solidFill>
                <a:latin typeface="Calibri" pitchFamily="34" charset="0"/>
                <a:cs typeface="Arial" charset="0"/>
                <a:sym typeface="Symbol"/>
              </a:rPr>
              <a:t>th</a:t>
            </a:r>
            <a:r>
              <a:rPr lang="en-US" sz="2200" dirty="0" smtClean="0">
                <a:solidFill>
                  <a:srgbClr val="000000"/>
                </a:solidFill>
                <a:latin typeface="Calibri" pitchFamily="34" charset="0"/>
                <a:cs typeface="Arial" charset="0"/>
                <a:sym typeface="Symbol"/>
              </a:rPr>
              <a:t>); gradients of 35 MeV/m with 7 keV electrons</a:t>
            </a:r>
          </a:p>
          <a:p>
            <a:pPr marL="342900" indent="-342900" defTabSz="914400" fontAlgn="base">
              <a:spcBef>
                <a:spcPct val="0"/>
              </a:spcBef>
              <a:spcAft>
                <a:spcPct val="0"/>
              </a:spcAft>
              <a:buFont typeface="Arial" panose="020B0604020202020204" pitchFamily="34" charset="0"/>
              <a:buChar char="•"/>
            </a:pPr>
            <a:r>
              <a:rPr lang="en-US" sz="2200" dirty="0" smtClean="0">
                <a:solidFill>
                  <a:srgbClr val="000000"/>
                </a:solidFill>
                <a:latin typeface="Calibri" pitchFamily="34" charset="0"/>
                <a:cs typeface="Arial" charset="0"/>
                <a:sym typeface="Symbol"/>
              </a:rPr>
              <a:t>acceleration at tapered structures to prevent dephasing / slippage: 10% energy gain</a:t>
            </a:r>
          </a:p>
          <a:p>
            <a:pPr marL="342900" indent="-342900" defTabSz="914400" fontAlgn="base">
              <a:spcBef>
                <a:spcPct val="0"/>
              </a:spcBef>
              <a:spcAft>
                <a:spcPct val="0"/>
              </a:spcAft>
              <a:buFont typeface="Arial" panose="020B0604020202020204" pitchFamily="34" charset="0"/>
              <a:buChar char="•"/>
            </a:pPr>
            <a:r>
              <a:rPr lang="en-US" sz="2200" dirty="0" smtClean="0">
                <a:solidFill>
                  <a:srgbClr val="000000"/>
                </a:solidFill>
                <a:latin typeface="Calibri" pitchFamily="34" charset="0"/>
                <a:cs typeface="Arial" charset="0"/>
                <a:sym typeface="Symbol"/>
              </a:rPr>
              <a:t>DLA based sub-micron scale beam position monitor</a:t>
            </a:r>
          </a:p>
          <a:p>
            <a:pPr marL="342900" indent="-342900" defTabSz="914400" fontAlgn="base">
              <a:spcBef>
                <a:spcPct val="0"/>
              </a:spcBef>
              <a:spcAft>
                <a:spcPct val="0"/>
              </a:spcAft>
              <a:buFont typeface="Arial" panose="020B0604020202020204" pitchFamily="34" charset="0"/>
              <a:buChar char="•"/>
            </a:pPr>
            <a:endParaRPr lang="en-US" sz="2200" dirty="0" smtClean="0">
              <a:solidFill>
                <a:srgbClr val="000000"/>
              </a:solidFill>
              <a:latin typeface="Calibri" pitchFamily="34" charset="0"/>
              <a:cs typeface="Arial" charset="0"/>
              <a:sym typeface="Symbol"/>
            </a:endParaRPr>
          </a:p>
        </p:txBody>
      </p:sp>
      <p:pic>
        <p:nvPicPr>
          <p:cNvPr id="17410"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35424" b="50000"/>
          <a:stretch/>
        </p:blipFill>
        <p:spPr bwMode="auto">
          <a:xfrm>
            <a:off x="6367323" y="71861"/>
            <a:ext cx="2554124" cy="1823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294969" y="486078"/>
            <a:ext cx="3371949" cy="369332"/>
          </a:xfrm>
          <a:prstGeom prst="rect">
            <a:avLst/>
          </a:prstGeom>
          <a:noFill/>
        </p:spPr>
        <p:txBody>
          <a:bodyPr wrap="none" rtlCol="0">
            <a:spAutoFit/>
          </a:bodyPr>
          <a:lstStyle/>
          <a:p>
            <a:pPr defTabSz="914400" fontAlgn="base">
              <a:spcBef>
                <a:spcPct val="0"/>
              </a:spcBef>
              <a:spcAft>
                <a:spcPct val="0"/>
              </a:spcAft>
            </a:pPr>
            <a:r>
              <a:rPr lang="en-US" dirty="0" smtClean="0">
                <a:solidFill>
                  <a:srgbClr val="000000"/>
                </a:solidFill>
                <a:latin typeface="Calibri" panose="020F0502020204030204" pitchFamily="34" charset="0"/>
                <a:cs typeface="Arial" charset="0"/>
              </a:rPr>
              <a:t>P. Hommelhoff, </a:t>
            </a:r>
            <a:r>
              <a:rPr lang="en-US" dirty="0" smtClean="0">
                <a:solidFill>
                  <a:srgbClr val="000000"/>
                </a:solidFill>
                <a:latin typeface="Calibri" panose="020F0502020204030204" pitchFamily="34" charset="0"/>
                <a:cs typeface="Arial" charset="0"/>
              </a:rPr>
              <a:t>now FAU </a:t>
            </a:r>
            <a:r>
              <a:rPr lang="en-US" dirty="0" smtClean="0">
                <a:solidFill>
                  <a:srgbClr val="000000"/>
                </a:solidFill>
                <a:latin typeface="Calibri" panose="020F0502020204030204" pitchFamily="34" charset="0"/>
                <a:cs typeface="Arial" charset="0"/>
              </a:rPr>
              <a:t>Erlangen</a:t>
            </a:r>
            <a:endParaRPr lang="en-US" dirty="0">
              <a:solidFill>
                <a:srgbClr val="000000"/>
              </a:solidFill>
              <a:latin typeface="Calibri" panose="020F0502020204030204" pitchFamily="34" charset="0"/>
              <a:cs typeface="Arial" charset="0"/>
            </a:endParaRPr>
          </a:p>
        </p:txBody>
      </p:sp>
      <p:pic>
        <p:nvPicPr>
          <p:cNvPr id="19" name="Obrázek 4"/>
          <p:cNvPicPr>
            <a:picLocks noChangeAspect="1"/>
          </p:cNvPicPr>
          <p:nvPr/>
        </p:nvPicPr>
        <p:blipFill rotWithShape="1">
          <a:blip r:embed="rId5" cstate="print">
            <a:extLst>
              <a:ext uri="{28A0092B-C50C-407E-A947-70E740481C1C}">
                <a14:useLocalDpi xmlns:a14="http://schemas.microsoft.com/office/drawing/2010/main" val="0"/>
              </a:ext>
            </a:extLst>
          </a:blip>
          <a:srcRect l="15023" t="26445" r="3538" b="30644"/>
          <a:stretch/>
        </p:blipFill>
        <p:spPr>
          <a:xfrm>
            <a:off x="5986518" y="2256298"/>
            <a:ext cx="2934929" cy="1256426"/>
          </a:xfrm>
          <a:prstGeom prst="rect">
            <a:avLst/>
          </a:prstGeom>
        </p:spPr>
      </p:pic>
      <p:sp>
        <p:nvSpPr>
          <p:cNvPr id="20" name="Textfeld 19"/>
          <p:cNvSpPr txBox="1"/>
          <p:nvPr/>
        </p:nvSpPr>
        <p:spPr>
          <a:xfrm>
            <a:off x="226978" y="5774881"/>
            <a:ext cx="7302195" cy="646331"/>
          </a:xfrm>
          <a:prstGeom prst="rect">
            <a:avLst/>
          </a:prstGeom>
          <a:noFill/>
        </p:spPr>
        <p:txBody>
          <a:bodyPr wrap="square" rtlCol="0">
            <a:spAutoFit/>
          </a:bodyPr>
          <a:lstStyle/>
          <a:p>
            <a:pPr marL="285750" indent="-285750" defTabSz="914400" fontAlgn="base">
              <a:spcBef>
                <a:spcPct val="0"/>
              </a:spcBef>
              <a:spcAft>
                <a:spcPct val="0"/>
              </a:spcAft>
              <a:buFont typeface="Arial" panose="020B0604020202020204" pitchFamily="34" charset="0"/>
              <a:buChar char="•"/>
            </a:pPr>
            <a:r>
              <a:rPr lang="en-US" dirty="0" smtClean="0">
                <a:solidFill>
                  <a:srgbClr val="000000"/>
                </a:solidFill>
                <a:latin typeface="Calibri" panose="020F0502020204030204" pitchFamily="34" charset="0"/>
                <a:cs typeface="Arial" charset="0"/>
              </a:rPr>
              <a:t>Si structures made by Stanford partners: K. </a:t>
            </a:r>
            <a:r>
              <a:rPr lang="en-US" dirty="0" err="1" smtClean="0">
                <a:solidFill>
                  <a:srgbClr val="000000"/>
                </a:solidFill>
                <a:latin typeface="Calibri" panose="020F0502020204030204" pitchFamily="34" charset="0"/>
                <a:cs typeface="Arial" charset="0"/>
              </a:rPr>
              <a:t>Leedle</a:t>
            </a:r>
            <a:r>
              <a:rPr lang="en-US" dirty="0" smtClean="0">
                <a:solidFill>
                  <a:srgbClr val="000000"/>
                </a:solidFill>
                <a:latin typeface="Calibri" panose="020F0502020204030204" pitchFamily="34" charset="0"/>
                <a:cs typeface="Arial" charset="0"/>
              </a:rPr>
              <a:t> (Harris &amp; Byer groups)</a:t>
            </a:r>
          </a:p>
          <a:p>
            <a:pPr marL="285750" indent="-285750" defTabSz="914400" fontAlgn="base">
              <a:spcBef>
                <a:spcPct val="0"/>
              </a:spcBef>
              <a:spcAft>
                <a:spcPct val="0"/>
              </a:spcAft>
              <a:buFont typeface="Arial" panose="020B0604020202020204" pitchFamily="34" charset="0"/>
              <a:buChar char="•"/>
            </a:pPr>
            <a:r>
              <a:rPr lang="en-US" dirty="0" smtClean="0">
                <a:solidFill>
                  <a:srgbClr val="000000"/>
                </a:solidFill>
                <a:latin typeface="Calibri" panose="020F0502020204030204" pitchFamily="34" charset="0"/>
                <a:cs typeface="Arial" charset="0"/>
              </a:rPr>
              <a:t>2-um lasers from partners I. </a:t>
            </a:r>
            <a:r>
              <a:rPr lang="en-US" dirty="0" err="1" smtClean="0">
                <a:solidFill>
                  <a:srgbClr val="000000"/>
                </a:solidFill>
                <a:latin typeface="Calibri" panose="020F0502020204030204" pitchFamily="34" charset="0"/>
                <a:cs typeface="Arial" charset="0"/>
              </a:rPr>
              <a:t>Hartl</a:t>
            </a:r>
            <a:r>
              <a:rPr lang="en-US" dirty="0" smtClean="0">
                <a:solidFill>
                  <a:srgbClr val="000000"/>
                </a:solidFill>
                <a:latin typeface="Calibri" panose="020F0502020204030204" pitchFamily="34" charset="0"/>
                <a:cs typeface="Arial" charset="0"/>
              </a:rPr>
              <a:t>, DESY and R. </a:t>
            </a:r>
            <a:r>
              <a:rPr lang="en-US" dirty="0" err="1" smtClean="0">
                <a:solidFill>
                  <a:srgbClr val="000000"/>
                </a:solidFill>
                <a:latin typeface="Calibri" panose="020F0502020204030204" pitchFamily="34" charset="0"/>
                <a:cs typeface="Arial" charset="0"/>
              </a:rPr>
              <a:t>Holzwarth</a:t>
            </a:r>
            <a:r>
              <a:rPr lang="en-US" dirty="0" smtClean="0">
                <a:solidFill>
                  <a:srgbClr val="000000"/>
                </a:solidFill>
                <a:latin typeface="Calibri" panose="020F0502020204030204" pitchFamily="34" charset="0"/>
                <a:cs typeface="Arial" charset="0"/>
              </a:rPr>
              <a:t>, </a:t>
            </a:r>
            <a:r>
              <a:rPr lang="en-US" dirty="0" err="1" smtClean="0">
                <a:solidFill>
                  <a:srgbClr val="000000"/>
                </a:solidFill>
                <a:latin typeface="Calibri" panose="020F0502020204030204" pitchFamily="34" charset="0"/>
                <a:cs typeface="Arial" charset="0"/>
              </a:rPr>
              <a:t>Menlosystems</a:t>
            </a:r>
            <a:endParaRPr lang="en-US" dirty="0">
              <a:solidFill>
                <a:srgbClr val="000000"/>
              </a:solidFill>
              <a:latin typeface="Calibri" panose="020F0502020204030204" pitchFamily="34" charset="0"/>
              <a:cs typeface="Arial" charset="0"/>
            </a:endParaRPr>
          </a:p>
        </p:txBody>
      </p:sp>
      <p:graphicFrame>
        <p:nvGraphicFramePr>
          <p:cNvPr id="10" name="Objekt 9"/>
          <p:cNvGraphicFramePr>
            <a:graphicFrameLocks noChangeAspect="1"/>
          </p:cNvGraphicFramePr>
          <p:nvPr>
            <p:extLst>
              <p:ext uri="{D42A27DB-BD31-4B8C-83A1-F6EECF244321}">
                <p14:modId xmlns:p14="http://schemas.microsoft.com/office/powerpoint/2010/main" val="1541956322"/>
              </p:ext>
            </p:extLst>
          </p:nvPr>
        </p:nvGraphicFramePr>
        <p:xfrm>
          <a:off x="5954986" y="3610945"/>
          <a:ext cx="2934929" cy="2254822"/>
        </p:xfrm>
        <a:graphic>
          <a:graphicData uri="http://schemas.openxmlformats.org/presentationml/2006/ole">
            <mc:AlternateContent xmlns:mc="http://schemas.openxmlformats.org/markup-compatibility/2006">
              <mc:Choice xmlns:v="urn:schemas-microsoft-com:vml" Requires="v">
                <p:oleObj spid="_x0000_s6166" name="Graph" r:id="rId6" imgW="4132800" imgH="2901600" progId="Origin50.Graph">
                  <p:embed/>
                </p:oleObj>
              </mc:Choice>
              <mc:Fallback>
                <p:oleObj name="Graph" r:id="rId6" imgW="4132800" imgH="29016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4986" y="3610945"/>
                        <a:ext cx="2934929" cy="225482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2733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3"/>
          <p:cNvSpPr/>
          <p:nvPr/>
        </p:nvSpPr>
        <p:spPr>
          <a:xfrm>
            <a:off x="1028700" y="1297864"/>
            <a:ext cx="5529755" cy="127191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2" name="Textfeld 1"/>
          <p:cNvSpPr txBox="1"/>
          <p:nvPr/>
        </p:nvSpPr>
        <p:spPr>
          <a:xfrm>
            <a:off x="1028700" y="1352550"/>
            <a:ext cx="5394169" cy="1015663"/>
          </a:xfrm>
          <a:prstGeom prst="rect">
            <a:avLst/>
          </a:prstGeom>
          <a:noFill/>
        </p:spPr>
        <p:txBody>
          <a:bodyPr wrap="none" rtlCol="0">
            <a:spAutoFit/>
          </a:bodyPr>
          <a:lstStyle/>
          <a:p>
            <a:r>
              <a:rPr lang="en-US" sz="6000" dirty="0" smtClean="0"/>
              <a:t>IFEL accelerators</a:t>
            </a:r>
            <a:endParaRPr lang="en-US" sz="6000" dirty="0"/>
          </a:p>
        </p:txBody>
      </p:sp>
    </p:spTree>
    <p:extLst>
      <p:ext uri="{BB962C8B-B14F-4D97-AF65-F5344CB8AC3E}">
        <p14:creationId xmlns:p14="http://schemas.microsoft.com/office/powerpoint/2010/main" val="2593558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3999" cy="6858000"/>
          </a:xfrm>
          <a:prstGeom prst="rect">
            <a:avLst/>
          </a:prstGeom>
          <a:gradFill flip="none" rotWithShape="1">
            <a:gsLst>
              <a:gs pos="0">
                <a:schemeClr val="tx2">
                  <a:lumMod val="40000"/>
                  <a:lumOff val="60000"/>
                </a:schemeClr>
              </a:gs>
              <a:gs pos="25000">
                <a:srgbClr val="FFFFFF"/>
              </a:gs>
            </a:gsLst>
            <a:lin ang="5400000" scaled="0"/>
            <a:tileRect/>
          </a:gradFill>
          <a:ln>
            <a:gradFill flip="none" rotWithShape="1">
              <a:gsLst>
                <a:gs pos="0">
                  <a:schemeClr val="tx2">
                    <a:lumMod val="40000"/>
                    <a:lumOff val="60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dirty="0" err="1" smtClean="0">
                <a:solidFill>
                  <a:prstClr val="white"/>
                </a:solidFill>
              </a:rPr>
              <a:t>Pietr</a:t>
            </a:r>
            <a:endParaRPr lang="en-US" dirty="0">
              <a:solidFill>
                <a:prstClr val="white"/>
              </a:solidFill>
            </a:endParaRPr>
          </a:p>
        </p:txBody>
      </p:sp>
      <p:sp>
        <p:nvSpPr>
          <p:cNvPr id="7" name="Text Placeholder 6"/>
          <p:cNvSpPr>
            <a:spLocks noGrp="1"/>
          </p:cNvSpPr>
          <p:nvPr>
            <p:ph type="body" idx="1"/>
          </p:nvPr>
        </p:nvSpPr>
        <p:spPr>
          <a:xfrm>
            <a:off x="528637" y="925512"/>
            <a:ext cx="4040188" cy="609600"/>
          </a:xfrm>
        </p:spPr>
        <p:txBody>
          <a:bodyPr/>
          <a:lstStyle/>
          <a:p>
            <a:r>
              <a:rPr lang="en-US" dirty="0" smtClean="0"/>
              <a:t>IFEL acceleration - Rubicon</a:t>
            </a:r>
            <a:endParaRPr lang="en-US" dirty="0"/>
          </a:p>
        </p:txBody>
      </p:sp>
      <p:sp>
        <p:nvSpPr>
          <p:cNvPr id="8" name="Content Placeholder 7"/>
          <p:cNvSpPr>
            <a:spLocks noGrp="1"/>
          </p:cNvSpPr>
          <p:nvPr>
            <p:ph sz="half" idx="2"/>
          </p:nvPr>
        </p:nvSpPr>
        <p:spPr>
          <a:xfrm>
            <a:off x="377825" y="1447800"/>
            <a:ext cx="4040188" cy="3951288"/>
          </a:xfrm>
        </p:spPr>
        <p:txBody>
          <a:bodyPr>
            <a:normAutofit/>
          </a:bodyPr>
          <a:lstStyle/>
          <a:p>
            <a:r>
              <a:rPr lang="en-US" sz="2000" dirty="0" smtClean="0"/>
              <a:t>Demonstrated</a:t>
            </a:r>
          </a:p>
          <a:p>
            <a:pPr lvl="1">
              <a:buFont typeface="Wingdings" panose="05000000000000000000" pitchFamily="2" charset="2"/>
              <a:buChar char="Ø"/>
            </a:pPr>
            <a:r>
              <a:rPr lang="en-US" sz="1800" dirty="0" smtClean="0"/>
              <a:t>High gradient (&gt; 100 MV/m)</a:t>
            </a:r>
          </a:p>
          <a:p>
            <a:pPr lvl="1">
              <a:buFont typeface="Wingdings" panose="05000000000000000000" pitchFamily="2" charset="2"/>
              <a:buChar char="Ø"/>
            </a:pPr>
            <a:r>
              <a:rPr lang="en-US" sz="1800" dirty="0" smtClean="0"/>
              <a:t>High energy (</a:t>
            </a:r>
            <a:r>
              <a:rPr lang="en-US" sz="1800" smtClean="0"/>
              <a:t>energy doubling 50 –&gt; 93 MeV)</a:t>
            </a:r>
            <a:endParaRPr lang="en-US" sz="1800" dirty="0" smtClean="0"/>
          </a:p>
          <a:p>
            <a:pPr lvl="1">
              <a:buFont typeface="Wingdings" panose="05000000000000000000" pitchFamily="2" charset="2"/>
              <a:buChar char="Ø"/>
            </a:pPr>
            <a:r>
              <a:rPr lang="en-US" sz="1800" dirty="0" smtClean="0"/>
              <a:t>Low energy spread (&lt; 2%)</a:t>
            </a:r>
          </a:p>
          <a:p>
            <a:pPr lvl="1">
              <a:buFont typeface="Wingdings" panose="05000000000000000000" pitchFamily="2" charset="2"/>
              <a:buChar char="Ø"/>
            </a:pPr>
            <a:r>
              <a:rPr lang="en-US" sz="1800" smtClean="0"/>
              <a:t>Emittance </a:t>
            </a:r>
            <a:r>
              <a:rPr lang="en-US" sz="1800" dirty="0" smtClean="0"/>
              <a:t>preservation</a:t>
            </a:r>
          </a:p>
          <a:p>
            <a:pPr lvl="1">
              <a:buFont typeface="Wingdings" panose="05000000000000000000" pitchFamily="2" charset="2"/>
              <a:buChar char="Ø"/>
            </a:pPr>
            <a:r>
              <a:rPr lang="en-US" sz="1800" smtClean="0"/>
              <a:t>Output </a:t>
            </a:r>
            <a:r>
              <a:rPr lang="en-US" sz="1800" dirty="0" smtClean="0"/>
              <a:t>energy stability </a:t>
            </a:r>
          </a:p>
          <a:p>
            <a:endParaRPr lang="en-US" sz="2000" dirty="0"/>
          </a:p>
        </p:txBody>
      </p:sp>
      <p:sp>
        <p:nvSpPr>
          <p:cNvPr id="9" name="Text Placeholder 8"/>
          <p:cNvSpPr>
            <a:spLocks noGrp="1"/>
          </p:cNvSpPr>
          <p:nvPr>
            <p:ph type="body" sz="quarter" idx="3"/>
          </p:nvPr>
        </p:nvSpPr>
        <p:spPr>
          <a:xfrm>
            <a:off x="4721225" y="895350"/>
            <a:ext cx="4041775" cy="639762"/>
          </a:xfrm>
        </p:spPr>
        <p:txBody>
          <a:bodyPr/>
          <a:lstStyle/>
          <a:p>
            <a:r>
              <a:rPr lang="en-US" dirty="0" smtClean="0"/>
              <a:t>IFEL deceleration - </a:t>
            </a:r>
            <a:r>
              <a:rPr lang="en-US" dirty="0" err="1" smtClean="0"/>
              <a:t>Nocibur</a:t>
            </a:r>
            <a:endParaRPr lang="en-US" dirty="0"/>
          </a:p>
        </p:txBody>
      </p:sp>
      <p:sp>
        <p:nvSpPr>
          <p:cNvPr id="10" name="Content Placeholder 9"/>
          <p:cNvSpPr>
            <a:spLocks noGrp="1"/>
          </p:cNvSpPr>
          <p:nvPr>
            <p:ph sz="quarter" idx="4"/>
          </p:nvPr>
        </p:nvSpPr>
        <p:spPr>
          <a:xfrm>
            <a:off x="4645025" y="1611312"/>
            <a:ext cx="4041775" cy="3951288"/>
          </a:xfrm>
        </p:spPr>
        <p:txBody>
          <a:bodyPr>
            <a:normAutofit/>
          </a:bodyPr>
          <a:lstStyle/>
          <a:p>
            <a:r>
              <a:rPr lang="en-US" sz="1800" smtClean="0"/>
              <a:t>Observed 40 % energy extraction from </a:t>
            </a:r>
            <a:r>
              <a:rPr lang="en-US" sz="1800" dirty="0" smtClean="0"/>
              <a:t>relativistic e-beam</a:t>
            </a:r>
          </a:p>
          <a:p>
            <a:r>
              <a:rPr lang="en-US" sz="1800" dirty="0" smtClean="0"/>
              <a:t>TESSA = Tapering Enhanced </a:t>
            </a:r>
            <a:r>
              <a:rPr lang="en-US" sz="1800" dirty="0" err="1" smtClean="0"/>
              <a:t>Superradiant</a:t>
            </a:r>
            <a:r>
              <a:rPr lang="en-US" sz="1800" dirty="0" smtClean="0"/>
              <a:t> Stimulated Amplifier</a:t>
            </a:r>
          </a:p>
          <a:p>
            <a:r>
              <a:rPr lang="en-US" sz="1800" dirty="0" smtClean="0"/>
              <a:t>Can lead to very high efficiency light sources</a:t>
            </a:r>
          </a:p>
          <a:p>
            <a:endParaRPr lang="en-US" sz="1800" dirty="0"/>
          </a:p>
        </p:txBody>
      </p:sp>
      <p:sp>
        <p:nvSpPr>
          <p:cNvPr id="4" name="Title 1"/>
          <p:cNvSpPr txBox="1">
            <a:spLocks/>
          </p:cNvSpPr>
          <p:nvPr/>
        </p:nvSpPr>
        <p:spPr>
          <a:xfrm>
            <a:off x="685800" y="-1"/>
            <a:ext cx="7772400" cy="1143001"/>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High gradient IFEL acceleration and deceleration in strongly tapered </a:t>
            </a:r>
            <a:r>
              <a:rPr lang="en-US" dirty="0" err="1" smtClean="0">
                <a:solidFill>
                  <a:prstClr val="black"/>
                </a:solidFill>
              </a:rPr>
              <a:t>undulators</a:t>
            </a:r>
            <a:endParaRPr lang="en-US" dirty="0">
              <a:solidFill>
                <a:prstClr val="black"/>
              </a:solidFill>
            </a:endParaRPr>
          </a:p>
        </p:txBody>
      </p:sp>
      <p:pic>
        <p:nvPicPr>
          <p:cNvPr id="5" name="Picture 4"/>
          <p:cNvPicPr>
            <a:picLocks noChangeAspect="1"/>
          </p:cNvPicPr>
          <p:nvPr/>
        </p:nvPicPr>
        <p:blipFill>
          <a:blip r:embed="rId3"/>
          <a:stretch>
            <a:fillRect/>
          </a:stretch>
        </p:blipFill>
        <p:spPr>
          <a:xfrm>
            <a:off x="52552" y="45595"/>
            <a:ext cx="1143000" cy="528053"/>
          </a:xfrm>
          <a:prstGeom prst="rect">
            <a:avLst/>
          </a:prstGeom>
        </p:spPr>
      </p:pic>
      <p:pic>
        <p:nvPicPr>
          <p:cNvPr id="11" name="Picture 2" descr="set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955" y="4876800"/>
            <a:ext cx="5863929" cy="189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spectra2_h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82" r="53375" b="11850"/>
          <a:stretch/>
        </p:blipFill>
        <p:spPr bwMode="auto">
          <a:xfrm>
            <a:off x="152400" y="3804371"/>
            <a:ext cx="2894781" cy="168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spectra2_h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484" r="-1879"/>
          <a:stretch/>
        </p:blipFill>
        <p:spPr bwMode="auto">
          <a:xfrm>
            <a:off x="533400" y="5451929"/>
            <a:ext cx="2286000" cy="140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8905" y="3557595"/>
            <a:ext cx="3511990" cy="94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962400" y="4876800"/>
            <a:ext cx="1532792" cy="261610"/>
          </a:xfrm>
          <a:prstGeom prst="rect">
            <a:avLst/>
          </a:prstGeom>
          <a:noFill/>
        </p:spPr>
        <p:txBody>
          <a:bodyPr wrap="none" rtlCol="0">
            <a:spAutoFit/>
          </a:bodyPr>
          <a:lstStyle/>
          <a:p>
            <a:pPr defTabSz="914400"/>
            <a:r>
              <a:rPr lang="en-US" sz="1100" smtClean="0">
                <a:solidFill>
                  <a:prstClr val="black"/>
                </a:solidFill>
              </a:rPr>
              <a:t>BNL – ATF beamline # 2</a:t>
            </a:r>
            <a:endParaRPr lang="en-US" sz="1100">
              <a:solidFill>
                <a:prstClr val="black"/>
              </a:solidFill>
            </a:endParaRPr>
          </a:p>
        </p:txBody>
      </p:sp>
      <p:sp>
        <p:nvSpPr>
          <p:cNvPr id="2" name="Textfeld 1"/>
          <p:cNvSpPr txBox="1"/>
          <p:nvPr/>
        </p:nvSpPr>
        <p:spPr>
          <a:xfrm>
            <a:off x="38100" y="857250"/>
            <a:ext cx="1418402" cy="369332"/>
          </a:xfrm>
          <a:prstGeom prst="rect">
            <a:avLst/>
          </a:prstGeom>
          <a:noFill/>
        </p:spPr>
        <p:txBody>
          <a:bodyPr wrap="none" rtlCol="0">
            <a:spAutoFit/>
          </a:bodyPr>
          <a:lstStyle/>
          <a:p>
            <a:r>
              <a:rPr lang="en-US" dirty="0" smtClean="0"/>
              <a:t>P. </a:t>
            </a:r>
            <a:r>
              <a:rPr lang="en-US" dirty="0" err="1" smtClean="0"/>
              <a:t>Musumeci</a:t>
            </a:r>
            <a:endParaRPr lang="en-US" dirty="0"/>
          </a:p>
        </p:txBody>
      </p:sp>
    </p:spTree>
    <p:extLst>
      <p:ext uri="{BB962C8B-B14F-4D97-AF65-F5344CB8AC3E}">
        <p14:creationId xmlns:p14="http://schemas.microsoft.com/office/powerpoint/2010/main" val="397313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3"/>
          <p:cNvSpPr/>
          <p:nvPr/>
        </p:nvSpPr>
        <p:spPr>
          <a:xfrm>
            <a:off x="898634" y="1297864"/>
            <a:ext cx="6389665" cy="127191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2" name="Textfeld 1"/>
          <p:cNvSpPr txBox="1"/>
          <p:nvPr/>
        </p:nvSpPr>
        <p:spPr>
          <a:xfrm>
            <a:off x="1028700" y="1352550"/>
            <a:ext cx="6259599" cy="1015663"/>
          </a:xfrm>
          <a:prstGeom prst="rect">
            <a:avLst/>
          </a:prstGeom>
          <a:noFill/>
        </p:spPr>
        <p:txBody>
          <a:bodyPr wrap="none" rtlCol="0">
            <a:spAutoFit/>
          </a:bodyPr>
          <a:lstStyle/>
          <a:p>
            <a:r>
              <a:rPr lang="en-US" sz="6000" dirty="0" smtClean="0"/>
              <a:t>High gradient limits</a:t>
            </a:r>
            <a:endParaRPr lang="en-US" sz="6000" dirty="0"/>
          </a:p>
        </p:txBody>
      </p:sp>
    </p:spTree>
    <p:extLst>
      <p:ext uri="{BB962C8B-B14F-4D97-AF65-F5344CB8AC3E}">
        <p14:creationId xmlns:p14="http://schemas.microsoft.com/office/powerpoint/2010/main" val="3751811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2400"/>
            <a:ext cx="8382000" cy="646331"/>
          </a:xfrm>
          <a:prstGeom prst="rect">
            <a:avLst/>
          </a:prstGeom>
        </p:spPr>
        <p:txBody>
          <a:bodyPr wrap="square">
            <a:spAutoFit/>
          </a:bodyPr>
          <a:lstStyle/>
          <a:p>
            <a:pPr algn="ctr" defTabSz="914400"/>
            <a:r>
              <a:rPr lang="en-US" b="1" dirty="0">
                <a:solidFill>
                  <a:prstClr val="black"/>
                </a:solidFill>
              </a:rPr>
              <a:t>DIAGNOSTIC AND DETECTORS FOR CHARGING AND DAMAGE </a:t>
            </a:r>
            <a:r>
              <a:rPr lang="en-US" b="1" dirty="0" smtClean="0">
                <a:solidFill>
                  <a:prstClr val="black"/>
                </a:solidFill>
              </a:rPr>
              <a:t>OF </a:t>
            </a:r>
            <a:r>
              <a:rPr lang="en-US" b="1" dirty="0">
                <a:solidFill>
                  <a:prstClr val="black"/>
                </a:solidFill>
              </a:rPr>
              <a:t>DIELECTRICS IN HIGH-GRADIENT ACCELERATORS</a:t>
            </a:r>
            <a:endParaRPr lang="en-US" dirty="0">
              <a:solidFill>
                <a:prstClr val="black"/>
              </a:solidFill>
            </a:endParaRPr>
          </a:p>
        </p:txBody>
      </p:sp>
      <p:sp>
        <p:nvSpPr>
          <p:cNvPr id="5" name="TextBox 4"/>
          <p:cNvSpPr txBox="1"/>
          <p:nvPr/>
        </p:nvSpPr>
        <p:spPr>
          <a:xfrm>
            <a:off x="1975327" y="685800"/>
            <a:ext cx="5193345" cy="307777"/>
          </a:xfrm>
          <a:prstGeom prst="rect">
            <a:avLst/>
          </a:prstGeom>
          <a:noFill/>
        </p:spPr>
        <p:txBody>
          <a:bodyPr wrap="none" rtlCol="0">
            <a:spAutoFit/>
          </a:bodyPr>
          <a:lstStyle/>
          <a:p>
            <a:pPr defTabSz="914400"/>
            <a:r>
              <a:rPr lang="en-US" sz="1400" dirty="0" smtClean="0">
                <a:solidFill>
                  <a:prstClr val="black"/>
                </a:solidFill>
              </a:rPr>
              <a:t>This research was supported by the DoE Phase </a:t>
            </a:r>
            <a:r>
              <a:rPr lang="en-US" sz="1400" dirty="0">
                <a:solidFill>
                  <a:prstClr val="black"/>
                </a:solidFill>
              </a:rPr>
              <a:t>I grant DE-SC0011347</a:t>
            </a:r>
          </a:p>
        </p:txBody>
      </p:sp>
      <p:sp>
        <p:nvSpPr>
          <p:cNvPr id="6" name="Rectangle 5"/>
          <p:cNvSpPr/>
          <p:nvPr/>
        </p:nvSpPr>
        <p:spPr>
          <a:xfrm>
            <a:off x="762000" y="1000780"/>
            <a:ext cx="7620000" cy="523220"/>
          </a:xfrm>
          <a:prstGeom prst="rect">
            <a:avLst/>
          </a:prstGeom>
        </p:spPr>
        <p:txBody>
          <a:bodyPr wrap="square">
            <a:spAutoFit/>
          </a:bodyPr>
          <a:lstStyle/>
          <a:p>
            <a:pPr algn="ctr" defTabSz="914400"/>
            <a:r>
              <a:rPr lang="en-US" sz="1400" u="sng" dirty="0">
                <a:solidFill>
                  <a:prstClr val="black"/>
                </a:solidFill>
              </a:rPr>
              <a:t>S.V. Shchelkunov</a:t>
            </a:r>
            <a:r>
              <a:rPr lang="en-US" sz="1400" baseline="30000" dirty="0">
                <a:solidFill>
                  <a:prstClr val="black"/>
                </a:solidFill>
              </a:rPr>
              <a:t>1,2</a:t>
            </a:r>
            <a:r>
              <a:rPr lang="en-US" sz="1400" dirty="0">
                <a:solidFill>
                  <a:prstClr val="black"/>
                </a:solidFill>
              </a:rPr>
              <a:t>, T.C. Marshall</a:t>
            </a:r>
            <a:r>
              <a:rPr lang="en-US" sz="1400" baseline="30000" dirty="0">
                <a:solidFill>
                  <a:prstClr val="black"/>
                </a:solidFill>
              </a:rPr>
              <a:t>1</a:t>
            </a:r>
            <a:r>
              <a:rPr lang="en-US" sz="1400" dirty="0">
                <a:solidFill>
                  <a:prstClr val="black"/>
                </a:solidFill>
              </a:rPr>
              <a:t>, J.L. </a:t>
            </a:r>
            <a:r>
              <a:rPr lang="en-US" sz="1400" dirty="0" smtClean="0">
                <a:solidFill>
                  <a:prstClr val="black"/>
                </a:solidFill>
              </a:rPr>
              <a:t>Hirshfield</a:t>
            </a:r>
            <a:r>
              <a:rPr lang="en-US" sz="1400" baseline="30000" dirty="0" smtClean="0">
                <a:solidFill>
                  <a:prstClr val="black"/>
                </a:solidFill>
              </a:rPr>
              <a:t>1</a:t>
            </a:r>
          </a:p>
          <a:p>
            <a:pPr algn="ctr" defTabSz="914400"/>
            <a:r>
              <a:rPr lang="en-US" sz="1400" baseline="30000" dirty="0" smtClean="0">
                <a:solidFill>
                  <a:prstClr val="black"/>
                </a:solidFill>
              </a:rPr>
              <a:t>1</a:t>
            </a:r>
            <a:r>
              <a:rPr lang="en-US" sz="1400" dirty="0" smtClean="0">
                <a:solidFill>
                  <a:prstClr val="black"/>
                </a:solidFill>
              </a:rPr>
              <a:t>Omega-P</a:t>
            </a:r>
            <a:r>
              <a:rPr lang="en-US" sz="1400" dirty="0">
                <a:solidFill>
                  <a:prstClr val="black"/>
                </a:solidFill>
              </a:rPr>
              <a:t>, Inc, New Haven, CT 06511, USA; </a:t>
            </a:r>
            <a:r>
              <a:rPr lang="en-US" sz="1400" baseline="30000" dirty="0" smtClean="0">
                <a:solidFill>
                  <a:prstClr val="black"/>
                </a:solidFill>
              </a:rPr>
              <a:t>2</a:t>
            </a:r>
            <a:r>
              <a:rPr lang="en-US" sz="1400" dirty="0" smtClean="0">
                <a:solidFill>
                  <a:prstClr val="black"/>
                </a:solidFill>
              </a:rPr>
              <a:t>Yale </a:t>
            </a:r>
            <a:r>
              <a:rPr lang="en-US" sz="1400" dirty="0">
                <a:solidFill>
                  <a:prstClr val="black"/>
                </a:solidFill>
              </a:rPr>
              <a:t>University, New Haven, CT, </a:t>
            </a:r>
            <a:r>
              <a:rPr lang="en-US" sz="1400" dirty="0" smtClean="0">
                <a:solidFill>
                  <a:prstClr val="black"/>
                </a:solidFill>
              </a:rPr>
              <a:t>USA</a:t>
            </a:r>
            <a:endParaRPr lang="en-US" sz="1400" dirty="0">
              <a:solidFill>
                <a:prstClr val="black"/>
              </a:solidFill>
            </a:endParaRPr>
          </a:p>
        </p:txBody>
      </p:sp>
      <p:sp>
        <p:nvSpPr>
          <p:cNvPr id="8" name="Rectangle 7"/>
          <p:cNvSpPr/>
          <p:nvPr/>
        </p:nvSpPr>
        <p:spPr>
          <a:xfrm>
            <a:off x="228600" y="1625025"/>
            <a:ext cx="8534400" cy="584775"/>
          </a:xfrm>
          <a:prstGeom prst="rect">
            <a:avLst/>
          </a:prstGeom>
        </p:spPr>
        <p:txBody>
          <a:bodyPr wrap="square">
            <a:spAutoFit/>
          </a:bodyPr>
          <a:lstStyle/>
          <a:p>
            <a:pPr indent="-285750" algn="just" defTabSz="914400"/>
            <a:r>
              <a:rPr lang="en-US" sz="1600" dirty="0" smtClean="0">
                <a:solidFill>
                  <a:prstClr val="black"/>
                </a:solidFill>
              </a:rPr>
              <a:t>Research is aimed to study charging effects  in a thin walled dielectric wakefield accelerator from a passing charge bunch, and/or intense wake-fields </a:t>
            </a:r>
          </a:p>
        </p:txBody>
      </p:sp>
      <p:pic>
        <p:nvPicPr>
          <p:cNvPr id="9" name="Picture 10" descr="Description: CircuitDiag_Aug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0"/>
            <a:ext cx="4444314" cy="19812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 y="2286000"/>
            <a:ext cx="4267200" cy="4139595"/>
          </a:xfrm>
          <a:prstGeom prst="rect">
            <a:avLst/>
          </a:prstGeom>
          <a:noFill/>
          <a:ln>
            <a:solidFill>
              <a:srgbClr val="00B050"/>
            </a:solidFill>
          </a:ln>
        </p:spPr>
        <p:txBody>
          <a:bodyPr wrap="square" rtlCol="0">
            <a:spAutoFit/>
          </a:bodyPr>
          <a:lstStyle/>
          <a:p>
            <a:pPr defTabSz="914400"/>
            <a:r>
              <a:rPr lang="en-US" b="1" dirty="0" smtClean="0">
                <a:solidFill>
                  <a:prstClr val="black"/>
                </a:solidFill>
              </a:rPr>
              <a:t>Approach/method:</a:t>
            </a:r>
          </a:p>
          <a:p>
            <a:pPr defTabSz="914400"/>
            <a:endParaRPr lang="en-US" sz="500" dirty="0">
              <a:solidFill>
                <a:prstClr val="black"/>
              </a:solidFill>
            </a:endParaRPr>
          </a:p>
          <a:p>
            <a:pPr algn="just" defTabSz="914400"/>
            <a:r>
              <a:rPr lang="en-US" sz="1600" dirty="0" smtClean="0">
                <a:solidFill>
                  <a:prstClr val="black"/>
                </a:solidFill>
              </a:rPr>
              <a:t>* surround the dielectric by a microwave cavity;</a:t>
            </a:r>
          </a:p>
          <a:p>
            <a:pPr algn="just" defTabSz="914400"/>
            <a:r>
              <a:rPr lang="en-US" sz="1600" dirty="0" smtClean="0">
                <a:solidFill>
                  <a:prstClr val="black"/>
                </a:solidFill>
              </a:rPr>
              <a:t>* measure the changes in transmission through the cavity at pre-defined frequencies ( in the real time, [ micro-sec scales and above ]); this is done at  frequencies in the GHz-  or tens-of-GHz range.</a:t>
            </a:r>
          </a:p>
          <a:p>
            <a:pPr algn="just" defTabSz="914400"/>
            <a:r>
              <a:rPr lang="en-US" sz="1600" dirty="0" smtClean="0">
                <a:solidFill>
                  <a:prstClr val="black"/>
                </a:solidFill>
              </a:rPr>
              <a:t>* using the above, find the changes in the cavity resonant frequency and Q-factor;</a:t>
            </a:r>
          </a:p>
          <a:p>
            <a:pPr algn="just" defTabSz="914400"/>
            <a:r>
              <a:rPr lang="en-US" sz="1600" dirty="0" smtClean="0">
                <a:solidFill>
                  <a:prstClr val="black"/>
                </a:solidFill>
              </a:rPr>
              <a:t>* find then, corresponding changes in the dielectric constant and loss-tan ;</a:t>
            </a:r>
          </a:p>
          <a:p>
            <a:pPr algn="just" defTabSz="914400"/>
            <a:r>
              <a:rPr lang="en-US" sz="1600" dirty="0" smtClean="0">
                <a:solidFill>
                  <a:prstClr val="black"/>
                </a:solidFill>
              </a:rPr>
              <a:t>* use models to find corresponding density of free electrons/ charges (Ne), collision frequency (</a:t>
            </a:r>
            <a:r>
              <a:rPr lang="en-US" sz="1600" dirty="0" err="1" smtClean="0">
                <a:solidFill>
                  <a:prstClr val="black"/>
                </a:solidFill>
              </a:rPr>
              <a:t>Fc</a:t>
            </a:r>
            <a:r>
              <a:rPr lang="en-US" sz="1600" dirty="0" smtClean="0">
                <a:solidFill>
                  <a:prstClr val="black"/>
                </a:solidFill>
              </a:rPr>
              <a:t>),  and  the other relevant parameters (if any);</a:t>
            </a:r>
          </a:p>
          <a:p>
            <a:pPr algn="just" defTabSz="914400"/>
            <a:r>
              <a:rPr lang="en-US" sz="1600" dirty="0" smtClean="0">
                <a:solidFill>
                  <a:prstClr val="black"/>
                </a:solidFill>
              </a:rPr>
              <a:t>* use the info from above to predict changes in the dielectric constant and loss-tan in the THz-frequency range</a:t>
            </a:r>
            <a:endParaRPr lang="en-US" sz="1600" dirty="0">
              <a:solidFill>
                <a:prstClr val="black"/>
              </a:solidFill>
            </a:endParaRPr>
          </a:p>
        </p:txBody>
      </p:sp>
      <p:sp>
        <p:nvSpPr>
          <p:cNvPr id="11" name="TextBox 10"/>
          <p:cNvSpPr txBox="1"/>
          <p:nvPr/>
        </p:nvSpPr>
        <p:spPr>
          <a:xfrm>
            <a:off x="4572000" y="4343400"/>
            <a:ext cx="4419600" cy="2308324"/>
          </a:xfrm>
          <a:prstGeom prst="rect">
            <a:avLst/>
          </a:prstGeom>
          <a:noFill/>
          <a:ln>
            <a:solidFill>
              <a:srgbClr val="00B050"/>
            </a:solidFill>
          </a:ln>
        </p:spPr>
        <p:txBody>
          <a:bodyPr wrap="square" rtlCol="0">
            <a:spAutoFit/>
          </a:bodyPr>
          <a:lstStyle/>
          <a:p>
            <a:pPr algn="just" defTabSz="914400"/>
            <a:r>
              <a:rPr lang="en-US" sz="1600" dirty="0" smtClean="0">
                <a:solidFill>
                  <a:prstClr val="black"/>
                </a:solidFill>
              </a:rPr>
              <a:t>* preliminary, proof-of-principle, measurements were done with plasma discharges;</a:t>
            </a:r>
          </a:p>
          <a:p>
            <a:pPr algn="just" defTabSz="914400"/>
            <a:r>
              <a:rPr lang="en-US" sz="1600" dirty="0" smtClean="0">
                <a:solidFill>
                  <a:prstClr val="black"/>
                </a:solidFill>
              </a:rPr>
              <a:t>* noise-rejection methods were developed for reliable detection;</a:t>
            </a:r>
          </a:p>
          <a:p>
            <a:pPr algn="just" defTabSz="914400"/>
            <a:r>
              <a:rPr lang="en-US" sz="1600" dirty="0" smtClean="0">
                <a:solidFill>
                  <a:prstClr val="black"/>
                </a:solidFill>
              </a:rPr>
              <a:t>* …was shown  that as low as 3·10</a:t>
            </a:r>
            <a:r>
              <a:rPr lang="en-US" sz="1600" baseline="30000" dirty="0" smtClean="0">
                <a:solidFill>
                  <a:prstClr val="black"/>
                </a:solidFill>
              </a:rPr>
              <a:t>7</a:t>
            </a:r>
            <a:r>
              <a:rPr lang="en-US" sz="1600" dirty="0" smtClean="0">
                <a:solidFill>
                  <a:prstClr val="black"/>
                </a:solidFill>
              </a:rPr>
              <a:t> cm</a:t>
            </a:r>
            <a:r>
              <a:rPr lang="en-US" sz="1600" baseline="30000" dirty="0" smtClean="0">
                <a:solidFill>
                  <a:prstClr val="black"/>
                </a:solidFill>
              </a:rPr>
              <a:t>-3</a:t>
            </a:r>
            <a:r>
              <a:rPr lang="en-US" sz="1600" dirty="0" smtClean="0">
                <a:solidFill>
                  <a:prstClr val="black"/>
                </a:solidFill>
              </a:rPr>
              <a:t> electron density can be detected at the time scales &gt;  few micro-sec or more (transient processes);</a:t>
            </a:r>
          </a:p>
          <a:p>
            <a:pPr algn="just" defTabSz="914400"/>
            <a:r>
              <a:rPr lang="en-US" sz="1600" dirty="0" smtClean="0">
                <a:solidFill>
                  <a:prstClr val="black"/>
                </a:solidFill>
              </a:rPr>
              <a:t>* dynamic range = 20-35 dB (… and more is possible)</a:t>
            </a:r>
          </a:p>
        </p:txBody>
      </p:sp>
    </p:spTree>
    <p:extLst>
      <p:ext uri="{BB962C8B-B14F-4D97-AF65-F5344CB8AC3E}">
        <p14:creationId xmlns:p14="http://schemas.microsoft.com/office/powerpoint/2010/main" val="4288379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7233" y="173352"/>
            <a:ext cx="7704856" cy="523220"/>
          </a:xfrm>
          <a:prstGeom prst="rect">
            <a:avLst/>
          </a:prstGeom>
          <a:noFill/>
        </p:spPr>
        <p:txBody>
          <a:bodyPr wrap="square" rtlCol="0">
            <a:spAutoFit/>
          </a:bodyPr>
          <a:lstStyle/>
          <a:p>
            <a:pPr algn="ctr" defTabSz="914400"/>
            <a:r>
              <a:rPr lang="en-GB" sz="2800" dirty="0" smtClean="0">
                <a:solidFill>
                  <a:prstClr val="black"/>
                </a:solidFill>
              </a:rPr>
              <a:t>Dynamics </a:t>
            </a:r>
            <a:r>
              <a:rPr lang="en-GB" sz="2800" dirty="0">
                <a:solidFill>
                  <a:prstClr val="black"/>
                </a:solidFill>
              </a:rPr>
              <a:t>of Metal Surfaces Under High Fields</a:t>
            </a:r>
          </a:p>
        </p:txBody>
      </p:sp>
      <p:sp>
        <p:nvSpPr>
          <p:cNvPr id="2" name="TextBox 1"/>
          <p:cNvSpPr txBox="1"/>
          <p:nvPr/>
        </p:nvSpPr>
        <p:spPr>
          <a:xfrm>
            <a:off x="0" y="978674"/>
            <a:ext cx="9144000" cy="646331"/>
          </a:xfrm>
          <a:prstGeom prst="rect">
            <a:avLst/>
          </a:prstGeom>
          <a:noFill/>
        </p:spPr>
        <p:txBody>
          <a:bodyPr wrap="square" rtlCol="0">
            <a:spAutoFit/>
          </a:bodyPr>
          <a:lstStyle/>
          <a:p>
            <a:pPr algn="ctr"/>
            <a:r>
              <a:rPr lang="en-US" dirty="0" smtClean="0">
                <a:solidFill>
                  <a:prstClr val="black"/>
                </a:solidFill>
              </a:rPr>
              <a:t>Gradient of metal </a:t>
            </a:r>
            <a:r>
              <a:rPr lang="en-US" dirty="0" err="1" smtClean="0">
                <a:solidFill>
                  <a:prstClr val="black"/>
                </a:solidFill>
              </a:rPr>
              <a:t>rf</a:t>
            </a:r>
            <a:r>
              <a:rPr lang="en-US" dirty="0" smtClean="0">
                <a:solidFill>
                  <a:prstClr val="black"/>
                </a:solidFill>
              </a:rPr>
              <a:t> structures primarily limited by vacuum arcs. Understanding phenomenon is essential to pushing the gradient higher! </a:t>
            </a:r>
            <a:endParaRPr lang="en-US" dirty="0">
              <a:solidFill>
                <a:prstClr val="black"/>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737" y="1625005"/>
            <a:ext cx="2983499" cy="2016305"/>
          </a:xfrm>
          <a:prstGeom prst="rect">
            <a:avLst/>
          </a:prstGeom>
        </p:spPr>
      </p:pic>
      <p:sp>
        <p:nvSpPr>
          <p:cNvPr id="3" name="TextBox 2"/>
          <p:cNvSpPr txBox="1"/>
          <p:nvPr/>
        </p:nvSpPr>
        <p:spPr>
          <a:xfrm>
            <a:off x="477737" y="3670848"/>
            <a:ext cx="2755269" cy="369332"/>
          </a:xfrm>
          <a:prstGeom prst="rect">
            <a:avLst/>
          </a:prstGeom>
          <a:noFill/>
        </p:spPr>
        <p:txBody>
          <a:bodyPr wrap="none" rtlCol="0">
            <a:spAutoFit/>
          </a:bodyPr>
          <a:lstStyle/>
          <a:p>
            <a:r>
              <a:rPr lang="en-US" dirty="0" smtClean="0">
                <a:solidFill>
                  <a:prstClr val="black"/>
                </a:solidFill>
              </a:rPr>
              <a:t>Expanded testing capability </a:t>
            </a:r>
            <a:endParaRPr lang="en-US" dirty="0">
              <a:solidFill>
                <a:prstClr val="black"/>
              </a:solidFill>
            </a:endParaRPr>
          </a:p>
        </p:txBody>
      </p:sp>
      <p:pic>
        <p:nvPicPr>
          <p:cNvPr id="6" name="Picture 2" descr="\\CERN\dfs\Workspaces\w\Wuensch\Calculations and experiments\gradient summary\BDR_graph_04-10-14.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13240" y="1588031"/>
            <a:ext cx="3858841" cy="2088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80154" y="3670410"/>
            <a:ext cx="5263845" cy="369332"/>
          </a:xfrm>
          <a:prstGeom prst="rect">
            <a:avLst/>
          </a:prstGeom>
          <a:noFill/>
        </p:spPr>
        <p:txBody>
          <a:bodyPr wrap="square" rtlCol="0">
            <a:spAutoFit/>
          </a:bodyPr>
          <a:lstStyle/>
          <a:p>
            <a:pPr algn="ctr"/>
            <a:r>
              <a:rPr lang="en-US" dirty="0" smtClean="0">
                <a:solidFill>
                  <a:prstClr val="black"/>
                </a:solidFill>
              </a:rPr>
              <a:t>100 MV/m performances at very low breakdown rates</a:t>
            </a:r>
            <a:endParaRPr lang="en-US" dirty="0">
              <a:solidFill>
                <a:prstClr val="black"/>
              </a:solidFill>
            </a:endParaRPr>
          </a:p>
        </p:txBody>
      </p:sp>
      <p:pic>
        <p:nvPicPr>
          <p:cNvPr id="8" name="Picture 7" descr="SatFieldBars3"/>
          <p:cNvPicPr/>
          <p:nvPr/>
        </p:nvPicPr>
        <p:blipFill>
          <a:blip r:embed="rId5" cstate="print">
            <a:clrChange>
              <a:clrFrom>
                <a:srgbClr val="FFFFFF"/>
              </a:clrFrom>
              <a:clrTo>
                <a:srgbClr val="FFFFFF">
                  <a:alpha val="0"/>
                </a:srgbClr>
              </a:clrTo>
            </a:clrChange>
          </a:blip>
          <a:srcRect/>
          <a:stretch>
            <a:fillRect/>
          </a:stretch>
        </p:blipFill>
        <p:spPr bwMode="auto">
          <a:xfrm>
            <a:off x="0" y="3981925"/>
            <a:ext cx="4138231" cy="2581273"/>
          </a:xfrm>
          <a:prstGeom prst="rect">
            <a:avLst/>
          </a:prstGeom>
          <a:noFill/>
          <a:ln w="9525">
            <a:noFill/>
            <a:miter lim="800000"/>
            <a:headEnd/>
            <a:tailEnd/>
          </a:ln>
        </p:spPr>
      </p:pic>
      <p:sp>
        <p:nvSpPr>
          <p:cNvPr id="9" name="TextBox 8"/>
          <p:cNvSpPr txBox="1"/>
          <p:nvPr/>
        </p:nvSpPr>
        <p:spPr>
          <a:xfrm>
            <a:off x="81565" y="6470866"/>
            <a:ext cx="4403770" cy="369332"/>
          </a:xfrm>
          <a:prstGeom prst="rect">
            <a:avLst/>
          </a:prstGeom>
          <a:noFill/>
        </p:spPr>
        <p:txBody>
          <a:bodyPr wrap="none" rtlCol="0">
            <a:spAutoFit/>
          </a:bodyPr>
          <a:lstStyle/>
          <a:p>
            <a:r>
              <a:rPr lang="en-US" dirty="0" smtClean="0">
                <a:solidFill>
                  <a:prstClr val="black"/>
                </a:solidFill>
              </a:rPr>
              <a:t>Insight into materials and role of dislocations</a:t>
            </a:r>
            <a:endParaRPr lang="en-US" dirty="0">
              <a:solidFill>
                <a:prstClr val="black"/>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0057" y="4039742"/>
            <a:ext cx="5133942" cy="1986052"/>
          </a:xfrm>
          <a:prstGeom prst="rect">
            <a:avLst/>
          </a:prstGeom>
        </p:spPr>
      </p:pic>
      <p:sp>
        <p:nvSpPr>
          <p:cNvPr id="11" name="TextBox 10"/>
          <p:cNvSpPr txBox="1"/>
          <p:nvPr/>
        </p:nvSpPr>
        <p:spPr>
          <a:xfrm>
            <a:off x="4213240" y="5936958"/>
            <a:ext cx="4805500" cy="923330"/>
          </a:xfrm>
          <a:prstGeom prst="rect">
            <a:avLst/>
          </a:prstGeom>
          <a:noFill/>
        </p:spPr>
        <p:txBody>
          <a:bodyPr wrap="square" rtlCol="0">
            <a:spAutoFit/>
          </a:bodyPr>
          <a:lstStyle/>
          <a:p>
            <a:pPr algn="ctr"/>
            <a:r>
              <a:rPr lang="en-US" dirty="0" smtClean="0">
                <a:solidFill>
                  <a:prstClr val="black"/>
                </a:solidFill>
              </a:rPr>
              <a:t>Insight into breakdown mechanism through through long-term decrease in breakdown rate (</a:t>
            </a:r>
            <a:r>
              <a:rPr lang="en-US" dirty="0" err="1" smtClean="0">
                <a:solidFill>
                  <a:prstClr val="black"/>
                </a:solidFill>
              </a:rPr>
              <a:t>rf</a:t>
            </a:r>
            <a:r>
              <a:rPr lang="en-US" dirty="0" smtClean="0">
                <a:solidFill>
                  <a:prstClr val="black"/>
                </a:solidFill>
              </a:rPr>
              <a:t> conditioning)</a:t>
            </a:r>
            <a:endParaRPr lang="en-US" dirty="0">
              <a:solidFill>
                <a:prstClr val="black"/>
              </a:solidFill>
            </a:endParaRPr>
          </a:p>
        </p:txBody>
      </p:sp>
      <p:sp>
        <p:nvSpPr>
          <p:cNvPr id="12" name="TextBox 11"/>
          <p:cNvSpPr txBox="1"/>
          <p:nvPr/>
        </p:nvSpPr>
        <p:spPr>
          <a:xfrm>
            <a:off x="6699665" y="655946"/>
            <a:ext cx="1372416" cy="369332"/>
          </a:xfrm>
          <a:prstGeom prst="rect">
            <a:avLst/>
          </a:prstGeom>
          <a:noFill/>
        </p:spPr>
        <p:txBody>
          <a:bodyPr wrap="none" rtlCol="0">
            <a:spAutoFit/>
          </a:bodyPr>
          <a:lstStyle/>
          <a:p>
            <a:r>
              <a:rPr lang="en-US" dirty="0" smtClean="0">
                <a:solidFill>
                  <a:prstClr val="black"/>
                </a:solidFill>
              </a:rPr>
              <a:t>W. Wuensch</a:t>
            </a:r>
            <a:endParaRPr lang="en-US" dirty="0">
              <a:solidFill>
                <a:prstClr val="black"/>
              </a:solidFill>
            </a:endParaRPr>
          </a:p>
        </p:txBody>
      </p:sp>
    </p:spTree>
    <p:extLst>
      <p:ext uri="{BB962C8B-B14F-4D97-AF65-F5344CB8AC3E}">
        <p14:creationId xmlns:p14="http://schemas.microsoft.com/office/powerpoint/2010/main" val="1715968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3"/>
          <p:cNvSpPr/>
          <p:nvPr/>
        </p:nvSpPr>
        <p:spPr>
          <a:xfrm>
            <a:off x="804043" y="1297864"/>
            <a:ext cx="5123794" cy="127191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2" name="Textfeld 1"/>
          <p:cNvSpPr txBox="1"/>
          <p:nvPr/>
        </p:nvSpPr>
        <p:spPr>
          <a:xfrm>
            <a:off x="1028700" y="1352550"/>
            <a:ext cx="4694362" cy="1015663"/>
          </a:xfrm>
          <a:prstGeom prst="rect">
            <a:avLst/>
          </a:prstGeom>
          <a:noFill/>
        </p:spPr>
        <p:txBody>
          <a:bodyPr wrap="none" rtlCol="0">
            <a:spAutoFit/>
          </a:bodyPr>
          <a:lstStyle/>
          <a:p>
            <a:r>
              <a:rPr lang="en-US" sz="6000" dirty="0" smtClean="0"/>
              <a:t>Electron </a:t>
            </a:r>
            <a:r>
              <a:rPr lang="en-US" sz="6000" dirty="0" err="1" smtClean="0"/>
              <a:t>linacs</a:t>
            </a:r>
            <a:endParaRPr lang="en-US" sz="6000" dirty="0"/>
          </a:p>
        </p:txBody>
      </p:sp>
      <p:sp>
        <p:nvSpPr>
          <p:cNvPr id="6" name="Rechteck 5"/>
          <p:cNvSpPr/>
          <p:nvPr/>
        </p:nvSpPr>
        <p:spPr>
          <a:xfrm>
            <a:off x="-647700" y="-533400"/>
            <a:ext cx="111633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9667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830997"/>
          </a:xfrm>
          <a:prstGeom prst="rect">
            <a:avLst/>
          </a:prstGeom>
        </p:spPr>
        <p:txBody>
          <a:bodyPr wrap="square">
            <a:spAutoFit/>
          </a:bodyPr>
          <a:lstStyle/>
          <a:p>
            <a:pPr algn="ctr" defTabSz="914400"/>
            <a:r>
              <a:rPr lang="en-US" sz="2400" b="1" cap="all" dirty="0" smtClean="0">
                <a:solidFill>
                  <a:prstClr val="black"/>
                </a:solidFill>
              </a:rPr>
              <a:t>New Technology based on clamping for High Gradient RF Photogun </a:t>
            </a:r>
            <a:endParaRPr lang="en-US" sz="2400" cap="all" dirty="0">
              <a:solidFill>
                <a:prstClr val="black"/>
              </a:solidFill>
            </a:endParaRPr>
          </a:p>
        </p:txBody>
      </p:sp>
      <p:sp>
        <p:nvSpPr>
          <p:cNvPr id="3" name="Rettangolo 2"/>
          <p:cNvSpPr/>
          <p:nvPr/>
        </p:nvSpPr>
        <p:spPr>
          <a:xfrm>
            <a:off x="4780" y="830996"/>
            <a:ext cx="3271076" cy="1323439"/>
          </a:xfrm>
          <a:prstGeom prst="rect">
            <a:avLst/>
          </a:prstGeom>
        </p:spPr>
        <p:txBody>
          <a:bodyPr wrap="square">
            <a:spAutoFit/>
          </a:bodyPr>
          <a:lstStyle/>
          <a:p>
            <a:pPr algn="just" defTabSz="914400"/>
            <a:r>
              <a:rPr lang="en-GB" sz="1600" dirty="0" smtClean="0">
                <a:solidFill>
                  <a:prstClr val="black"/>
                </a:solidFill>
                <a:sym typeface="Symbol"/>
              </a:rPr>
              <a:t></a:t>
            </a:r>
            <a:r>
              <a:rPr lang="en-GB" sz="1600" dirty="0" smtClean="0">
                <a:solidFill>
                  <a:prstClr val="black"/>
                </a:solidFill>
              </a:rPr>
              <a:t>The new SPARC GUN has been realized </a:t>
            </a:r>
            <a:r>
              <a:rPr lang="en-GB" sz="1600" b="1" dirty="0" smtClean="0">
                <a:solidFill>
                  <a:prstClr val="black"/>
                </a:solidFill>
              </a:rPr>
              <a:t>without brazing </a:t>
            </a:r>
            <a:r>
              <a:rPr lang="en-GB" sz="1600" dirty="0" smtClean="0">
                <a:solidFill>
                  <a:prstClr val="black"/>
                </a:solidFill>
              </a:rPr>
              <a:t>using a novel process developed at LNF-INFN involving the use of </a:t>
            </a:r>
            <a:r>
              <a:rPr lang="en-GB" sz="1600" b="1" dirty="0" smtClean="0">
                <a:solidFill>
                  <a:prstClr val="black"/>
                </a:solidFill>
              </a:rPr>
              <a:t>special vacuum/RF gaskets.</a:t>
            </a:r>
            <a:endParaRPr lang="en-US" sz="1600" dirty="0" smtClean="0">
              <a:solidFill>
                <a:prstClr val="black"/>
              </a:solidFill>
            </a:endParaRPr>
          </a:p>
        </p:txBody>
      </p:sp>
      <p:pic>
        <p:nvPicPr>
          <p:cNvPr id="4" name="Picture 3" descr="C:\Users\David\Desktop\SPARC\SPARC_OLD_PC\new_gun_SPARC\articolo_1\figure_articolo\definitive\fig_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760237"/>
            <a:ext cx="2952328" cy="3716253"/>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128" y="4509120"/>
            <a:ext cx="4863455" cy="2282082"/>
          </a:xfrm>
          <a:prstGeom prst="rect">
            <a:avLst/>
          </a:prstGeom>
        </p:spPr>
      </p:pic>
      <p:sp>
        <p:nvSpPr>
          <p:cNvPr id="7" name="CasellaDiTesto 6"/>
          <p:cNvSpPr txBox="1"/>
          <p:nvPr/>
        </p:nvSpPr>
        <p:spPr>
          <a:xfrm>
            <a:off x="7668344" y="369332"/>
            <a:ext cx="1337995" cy="461665"/>
          </a:xfrm>
          <a:prstGeom prst="rect">
            <a:avLst/>
          </a:prstGeom>
          <a:noFill/>
        </p:spPr>
        <p:txBody>
          <a:bodyPr wrap="none" rtlCol="0">
            <a:spAutoFit/>
          </a:bodyPr>
          <a:lstStyle/>
          <a:p>
            <a:pPr defTabSz="914400"/>
            <a:r>
              <a:rPr lang="en-US" sz="2400" i="1" dirty="0" smtClean="0">
                <a:solidFill>
                  <a:prstClr val="black"/>
                </a:solidFill>
              </a:rPr>
              <a:t>D. </a:t>
            </a:r>
            <a:r>
              <a:rPr lang="en-US" sz="2400" i="1" dirty="0" err="1" smtClean="0">
                <a:solidFill>
                  <a:prstClr val="black"/>
                </a:solidFill>
              </a:rPr>
              <a:t>Alesini</a:t>
            </a:r>
            <a:endParaRPr lang="en-US" sz="2400" i="1" dirty="0">
              <a:solidFill>
                <a:prstClr val="black"/>
              </a:solidFill>
            </a:endParaRPr>
          </a:p>
        </p:txBody>
      </p:sp>
      <p:sp>
        <p:nvSpPr>
          <p:cNvPr id="8" name="Rettangolo 7"/>
          <p:cNvSpPr/>
          <p:nvPr/>
        </p:nvSpPr>
        <p:spPr>
          <a:xfrm>
            <a:off x="27855" y="2154435"/>
            <a:ext cx="3248001" cy="2292935"/>
          </a:xfrm>
          <a:prstGeom prst="rect">
            <a:avLst/>
          </a:prstGeom>
        </p:spPr>
        <p:txBody>
          <a:bodyPr wrap="square">
            <a:spAutoFit/>
          </a:bodyPr>
          <a:lstStyle/>
          <a:p>
            <a:pPr algn="just" defTabSz="914400"/>
            <a:r>
              <a:rPr lang="en-GB" sz="1500" dirty="0" smtClean="0">
                <a:solidFill>
                  <a:prstClr val="black"/>
                </a:solidFill>
                <a:sym typeface="Symbol"/>
              </a:rPr>
              <a:t></a:t>
            </a:r>
            <a:r>
              <a:rPr lang="en-GB" sz="1500" dirty="0" smtClean="0">
                <a:solidFill>
                  <a:prstClr val="black"/>
                </a:solidFill>
              </a:rPr>
              <a:t>The gun has been </a:t>
            </a:r>
            <a:r>
              <a:rPr lang="en-GB" sz="1500" b="1" dirty="0" smtClean="0">
                <a:solidFill>
                  <a:prstClr val="black"/>
                </a:solidFill>
              </a:rPr>
              <a:t>tested at high power at </a:t>
            </a:r>
            <a:r>
              <a:rPr lang="en-US" sz="1500" b="1" dirty="0" smtClean="0">
                <a:solidFill>
                  <a:prstClr val="black"/>
                </a:solidFill>
              </a:rPr>
              <a:t>UCLA </a:t>
            </a:r>
            <a:r>
              <a:rPr lang="en-US" sz="1500" dirty="0" smtClean="0">
                <a:solidFill>
                  <a:prstClr val="black"/>
                </a:solidFill>
              </a:rPr>
              <a:t>(Pegasus Laboratory). reaching about 92 MV/m cathode peak field.</a:t>
            </a:r>
          </a:p>
          <a:p>
            <a:pPr algn="just" defTabSz="914400"/>
            <a:endParaRPr lang="en-US" sz="800" dirty="0">
              <a:solidFill>
                <a:prstClr val="black"/>
              </a:solidFill>
            </a:endParaRPr>
          </a:p>
          <a:p>
            <a:pPr algn="just" defTabSz="914400"/>
            <a:r>
              <a:rPr lang="en-US" sz="1500" dirty="0" smtClean="0">
                <a:solidFill>
                  <a:prstClr val="black"/>
                </a:solidFill>
                <a:sym typeface="Symbol"/>
              </a:rPr>
              <a:t></a:t>
            </a:r>
            <a:r>
              <a:rPr lang="en-US" sz="1500" dirty="0" smtClean="0">
                <a:solidFill>
                  <a:prstClr val="black"/>
                </a:solidFill>
              </a:rPr>
              <a:t>The </a:t>
            </a:r>
            <a:r>
              <a:rPr lang="en-US" sz="1500" dirty="0">
                <a:solidFill>
                  <a:prstClr val="black"/>
                </a:solidFill>
              </a:rPr>
              <a:t>results </a:t>
            </a:r>
            <a:r>
              <a:rPr lang="en-US" sz="1500" b="1" dirty="0" smtClean="0">
                <a:solidFill>
                  <a:prstClr val="black"/>
                </a:solidFill>
              </a:rPr>
              <a:t>demonstrate </a:t>
            </a:r>
            <a:r>
              <a:rPr lang="en-US" sz="1500" b="1" dirty="0">
                <a:solidFill>
                  <a:prstClr val="black"/>
                </a:solidFill>
              </a:rPr>
              <a:t>the use of this novel </a:t>
            </a:r>
            <a:r>
              <a:rPr lang="en-US" sz="1500" b="1" dirty="0" smtClean="0">
                <a:solidFill>
                  <a:prstClr val="black"/>
                </a:solidFill>
              </a:rPr>
              <a:t>technique for </a:t>
            </a:r>
            <a:r>
              <a:rPr lang="en-US" sz="1500" b="1" dirty="0">
                <a:solidFill>
                  <a:prstClr val="black"/>
                </a:solidFill>
              </a:rPr>
              <a:t>a high brightness </a:t>
            </a:r>
            <a:r>
              <a:rPr lang="en-US" sz="1500" b="1" dirty="0" err="1" smtClean="0">
                <a:solidFill>
                  <a:prstClr val="black"/>
                </a:solidFill>
              </a:rPr>
              <a:t>photoinjectors</a:t>
            </a:r>
            <a:r>
              <a:rPr lang="en-US" sz="1500" dirty="0">
                <a:solidFill>
                  <a:prstClr val="black"/>
                </a:solidFill>
              </a:rPr>
              <a:t> </a:t>
            </a:r>
            <a:r>
              <a:rPr lang="en-US" sz="1500" dirty="0" smtClean="0">
                <a:solidFill>
                  <a:prstClr val="black"/>
                </a:solidFill>
              </a:rPr>
              <a:t>(the ELI-NP RF gun, 100 Hz, multi-bunch has been built with this technology). </a:t>
            </a:r>
          </a:p>
        </p:txBody>
      </p:sp>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418" y="3140968"/>
            <a:ext cx="2466022" cy="3713064"/>
          </a:xfrm>
          <a:prstGeom prst="rect">
            <a:avLst/>
          </a:prstGeom>
        </p:spPr>
      </p:pic>
      <p:sp>
        <p:nvSpPr>
          <p:cNvPr id="10" name="Rettangolo 9"/>
          <p:cNvSpPr/>
          <p:nvPr/>
        </p:nvSpPr>
        <p:spPr>
          <a:xfrm>
            <a:off x="6341278" y="1006857"/>
            <a:ext cx="2767226" cy="2062103"/>
          </a:xfrm>
          <a:prstGeom prst="rect">
            <a:avLst/>
          </a:prstGeom>
        </p:spPr>
        <p:txBody>
          <a:bodyPr wrap="square">
            <a:spAutoFit/>
          </a:bodyPr>
          <a:lstStyle/>
          <a:p>
            <a:pPr algn="just" defTabSz="914400"/>
            <a:r>
              <a:rPr lang="en-US" sz="1600" dirty="0" smtClean="0">
                <a:solidFill>
                  <a:prstClr val="black"/>
                </a:solidFill>
                <a:sym typeface="Symbol"/>
              </a:rPr>
              <a:t></a:t>
            </a:r>
            <a:r>
              <a:rPr lang="en-US" sz="1600" dirty="0">
                <a:solidFill>
                  <a:prstClr val="black"/>
                </a:solidFill>
              </a:rPr>
              <a:t>The new technique could be applied to other RF structures (S-Band, X band,…) and more high power tests (in </a:t>
            </a:r>
            <a:r>
              <a:rPr lang="en-US" sz="1600" b="1" dirty="0">
                <a:solidFill>
                  <a:prstClr val="black"/>
                </a:solidFill>
              </a:rPr>
              <a:t>X band </a:t>
            </a:r>
            <a:r>
              <a:rPr lang="en-US" sz="1600" dirty="0">
                <a:solidFill>
                  <a:prstClr val="black"/>
                </a:solidFill>
              </a:rPr>
              <a:t>as example) would be very useful to understand the criticalities and the limits of this new technology.</a:t>
            </a:r>
          </a:p>
        </p:txBody>
      </p:sp>
    </p:spTree>
    <p:extLst>
      <p:ext uri="{BB962C8B-B14F-4D97-AF65-F5344CB8AC3E}">
        <p14:creationId xmlns:p14="http://schemas.microsoft.com/office/powerpoint/2010/main" val="7467403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4597.jpg"/>
          <p:cNvPicPr>
            <a:picLocks noChangeAspect="1"/>
          </p:cNvPicPr>
          <p:nvPr/>
        </p:nvPicPr>
        <p:blipFill rotWithShape="1">
          <a:blip r:embed="rId3">
            <a:extLst>
              <a:ext uri="{28A0092B-C50C-407E-A947-70E740481C1C}">
                <a14:useLocalDpi xmlns:a14="http://schemas.microsoft.com/office/drawing/2010/main" val="0"/>
              </a:ext>
            </a:extLst>
          </a:blip>
          <a:srcRect l="17415" t="27586" r="26365" b="19557"/>
          <a:stretch/>
        </p:blipFill>
        <p:spPr>
          <a:xfrm>
            <a:off x="4993195" y="965768"/>
            <a:ext cx="4088831" cy="2883258"/>
          </a:xfrm>
          <a:prstGeom prst="rect">
            <a:avLst/>
          </a:prstGeom>
        </p:spPr>
      </p:pic>
      <p:sp>
        <p:nvSpPr>
          <p:cNvPr id="12" name="TextBox 11"/>
          <p:cNvSpPr txBox="1"/>
          <p:nvPr/>
        </p:nvSpPr>
        <p:spPr>
          <a:xfrm>
            <a:off x="0" y="6463268"/>
            <a:ext cx="9144000" cy="369332"/>
          </a:xfrm>
          <a:prstGeom prst="rect">
            <a:avLst/>
          </a:prstGeom>
          <a:noFill/>
        </p:spPr>
        <p:txBody>
          <a:bodyPr wrap="square" rtlCol="0">
            <a:spAutoFit/>
          </a:bodyPr>
          <a:lstStyle/>
          <a:p>
            <a:pPr algn="ctr"/>
            <a:r>
              <a:rPr lang="en-US" dirty="0">
                <a:solidFill>
                  <a:prstClr val="black"/>
                </a:solidFill>
              </a:rPr>
              <a:t>2nd European Advanced Accelerator Workshop (EAAC</a:t>
            </a:r>
            <a:r>
              <a:rPr lang="en-US" dirty="0" smtClean="0">
                <a:solidFill>
                  <a:prstClr val="black"/>
                </a:solidFill>
              </a:rPr>
              <a:t>), 13</a:t>
            </a:r>
            <a:r>
              <a:rPr lang="en-US" dirty="0">
                <a:solidFill>
                  <a:prstClr val="black"/>
                </a:solidFill>
              </a:rPr>
              <a:t>-19 September 2015, Elba, </a:t>
            </a:r>
            <a:r>
              <a:rPr lang="en-US" dirty="0" smtClean="0">
                <a:solidFill>
                  <a:prstClr val="black"/>
                </a:solidFill>
              </a:rPr>
              <a:t>Italy</a:t>
            </a:r>
            <a:endParaRPr lang="en-US" dirty="0">
              <a:solidFill>
                <a:prstClr val="black"/>
              </a:solidFill>
            </a:endParaRPr>
          </a:p>
        </p:txBody>
      </p:sp>
      <p:sp>
        <p:nvSpPr>
          <p:cNvPr id="6" name="TextBox 5"/>
          <p:cNvSpPr txBox="1"/>
          <p:nvPr/>
        </p:nvSpPr>
        <p:spPr>
          <a:xfrm>
            <a:off x="0" y="-38099"/>
            <a:ext cx="6990929" cy="738664"/>
          </a:xfrm>
          <a:prstGeom prst="rect">
            <a:avLst/>
          </a:prstGeom>
          <a:noFill/>
        </p:spPr>
        <p:txBody>
          <a:bodyPr wrap="square" rtlCol="0">
            <a:spAutoFit/>
          </a:bodyPr>
          <a:lstStyle/>
          <a:p>
            <a:pPr algn="ctr"/>
            <a:r>
              <a:rPr lang="en-US" sz="2100" b="1" i="1" dirty="0">
                <a:solidFill>
                  <a:srgbClr val="000090"/>
                </a:solidFill>
                <a:latin typeface="Arial"/>
                <a:cs typeface="Arial"/>
              </a:rPr>
              <a:t>High-Gradient Normal-Conducting Radio-Frequency </a:t>
            </a:r>
            <a:r>
              <a:rPr lang="en-US" sz="2100" b="1" i="1" dirty="0" smtClean="0">
                <a:solidFill>
                  <a:srgbClr val="000090"/>
                </a:solidFill>
                <a:latin typeface="Arial"/>
                <a:cs typeface="Arial"/>
              </a:rPr>
              <a:t>Photo-injector </a:t>
            </a:r>
            <a:r>
              <a:rPr lang="en-US" sz="2100" b="1" i="1" dirty="0">
                <a:solidFill>
                  <a:srgbClr val="000090"/>
                </a:solidFill>
                <a:latin typeface="Arial"/>
                <a:cs typeface="Arial"/>
              </a:rPr>
              <a:t>System for the STAR Project</a:t>
            </a:r>
          </a:p>
        </p:txBody>
      </p:sp>
      <p:graphicFrame>
        <p:nvGraphicFramePr>
          <p:cNvPr id="7" name="Table 6"/>
          <p:cNvGraphicFramePr>
            <a:graphicFrameLocks noGrp="1"/>
          </p:cNvGraphicFramePr>
          <p:nvPr>
            <p:extLst>
              <p:ext uri="{D42A27DB-BD31-4B8C-83A1-F6EECF244321}">
                <p14:modId xmlns:p14="http://schemas.microsoft.com/office/powerpoint/2010/main" val="1341793636"/>
              </p:ext>
            </p:extLst>
          </p:nvPr>
        </p:nvGraphicFramePr>
        <p:xfrm>
          <a:off x="5005712" y="3994733"/>
          <a:ext cx="4076314" cy="2414131"/>
        </p:xfrm>
        <a:graphic>
          <a:graphicData uri="http://schemas.openxmlformats.org/drawingml/2006/table">
            <a:tbl>
              <a:tblPr firstRow="1" bandRow="1">
                <a:tableStyleId>{5C22544A-7EE6-4342-B048-85BDC9FD1C3A}</a:tableStyleId>
              </a:tblPr>
              <a:tblGrid>
                <a:gridCol w="2161585"/>
                <a:gridCol w="1914729"/>
              </a:tblGrid>
              <a:tr h="2795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200" b="1" u="none" strike="noStrike" cap="none" normalizeH="0" baseline="0" dirty="0">
                          <a:ln>
                            <a:noFill/>
                          </a:ln>
                          <a:effectLst/>
                          <a:latin typeface="Arial"/>
                          <a:cs typeface="Arial"/>
                        </a:rPr>
                        <a:t>Resonant frequency f</a:t>
                      </a:r>
                      <a:r>
                        <a:rPr kumimoji="0" lang="it-IT" sz="1200" b="1" u="none" strike="noStrike" cap="none" normalizeH="0" baseline="-30000" dirty="0">
                          <a:ln>
                            <a:noFill/>
                          </a:ln>
                          <a:effectLst/>
                          <a:latin typeface="Arial"/>
                          <a:cs typeface="Arial"/>
                          <a:sym typeface="Symbol" charset="0"/>
                        </a:rPr>
                        <a:t></a:t>
                      </a:r>
                      <a:endParaRPr kumimoji="0" lang="it-IT" sz="1200" b="1" i="0" u="none" strike="noStrike" cap="none" normalizeH="0" baseline="-30000" dirty="0">
                        <a:ln>
                          <a:noFill/>
                        </a:ln>
                        <a:solidFill>
                          <a:schemeClr val="tx1"/>
                        </a:solidFill>
                        <a:effectLst/>
                        <a:latin typeface="Arial"/>
                        <a:ea typeface="ＭＳ Ｐゴシック" charset="0"/>
                        <a:cs typeface="Arial"/>
                        <a:sym typeface="Symbol" charset="0"/>
                      </a:endParaRPr>
                    </a:p>
                  </a:txBody>
                  <a:tcPr marL="91445" marR="91445" marT="45729" marB="45729"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200" u="none" strike="noStrike" cap="none" normalizeH="0" baseline="0">
                          <a:ln>
                            <a:noFill/>
                          </a:ln>
                          <a:effectLst/>
                          <a:latin typeface="Arial"/>
                          <a:cs typeface="Arial"/>
                        </a:rPr>
                        <a:t>2.856 GHz</a:t>
                      </a:r>
                      <a:endParaRPr kumimoji="0" lang="en-GB" sz="1200" b="0" i="0" u="none" strike="noStrike" cap="none" normalizeH="0" baseline="0">
                        <a:ln>
                          <a:noFill/>
                        </a:ln>
                        <a:solidFill>
                          <a:schemeClr val="tx1"/>
                        </a:solidFill>
                        <a:effectLst/>
                        <a:latin typeface="Arial"/>
                        <a:ea typeface="ＭＳ Ｐゴシック" charset="0"/>
                        <a:cs typeface="Arial"/>
                      </a:endParaRPr>
                    </a:p>
                  </a:txBody>
                  <a:tcPr marL="91445" marR="91445" marT="45729" marB="45729" horzOverflow="overflow"/>
                </a:tc>
              </a:tr>
              <a:tr h="2795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b="1" u="none" strike="noStrike" cap="none" normalizeH="0" baseline="0" dirty="0">
                          <a:ln>
                            <a:noFill/>
                          </a:ln>
                          <a:effectLst/>
                          <a:latin typeface="Arial"/>
                          <a:cs typeface="Arial"/>
                          <a:sym typeface="Symbol" charset="0"/>
                        </a:rPr>
                        <a:t>Mode </a:t>
                      </a:r>
                      <a:r>
                        <a:rPr kumimoji="0" lang="it-IT" sz="1200" b="1" u="none" strike="noStrike" cap="none" normalizeH="0" baseline="0" dirty="0" err="1">
                          <a:ln>
                            <a:noFill/>
                          </a:ln>
                          <a:effectLst/>
                          <a:latin typeface="Arial"/>
                          <a:cs typeface="Arial"/>
                          <a:sym typeface="Symbol" charset="0"/>
                        </a:rPr>
                        <a:t>separation</a:t>
                      </a:r>
                      <a:r>
                        <a:rPr kumimoji="0" lang="it-IT" sz="1200" b="1" u="none" strike="noStrike" cap="none" normalizeH="0" baseline="0" dirty="0">
                          <a:ln>
                            <a:noFill/>
                          </a:ln>
                          <a:effectLst/>
                          <a:latin typeface="Arial"/>
                          <a:cs typeface="Arial"/>
                          <a:sym typeface="Symbol" charset="0"/>
                        </a:rPr>
                        <a:t> </a:t>
                      </a:r>
                      <a:r>
                        <a:rPr kumimoji="0" lang="en-GB" sz="1200" b="1" u="none" strike="noStrike" cap="none" normalizeH="0" baseline="0" dirty="0">
                          <a:ln>
                            <a:noFill/>
                          </a:ln>
                          <a:effectLst/>
                          <a:latin typeface="Arial"/>
                          <a:cs typeface="Arial"/>
                        </a:rPr>
                        <a:t>f=f</a:t>
                      </a:r>
                      <a:r>
                        <a:rPr kumimoji="0" lang="it-IT" sz="1200" b="1" u="none" strike="noStrike" cap="none" normalizeH="0" baseline="-30000" dirty="0">
                          <a:ln>
                            <a:noFill/>
                          </a:ln>
                          <a:effectLst/>
                          <a:latin typeface="Arial"/>
                          <a:cs typeface="Arial"/>
                          <a:sym typeface="Symbol" charset="0"/>
                        </a:rPr>
                        <a:t></a:t>
                      </a:r>
                      <a:r>
                        <a:rPr kumimoji="0" lang="en-GB" sz="1200" b="1" u="none" strike="noStrike" cap="none" normalizeH="0" baseline="0" dirty="0">
                          <a:ln>
                            <a:noFill/>
                          </a:ln>
                          <a:effectLst/>
                          <a:latin typeface="Arial"/>
                          <a:cs typeface="Arial"/>
                        </a:rPr>
                        <a:t>-f</a:t>
                      </a:r>
                      <a:r>
                        <a:rPr kumimoji="0" lang="en-GB" sz="1200" b="1" u="none" strike="noStrike" cap="none" normalizeH="0" baseline="-30000" dirty="0">
                          <a:ln>
                            <a:noFill/>
                          </a:ln>
                          <a:effectLst/>
                          <a:latin typeface="Arial"/>
                          <a:cs typeface="Arial"/>
                          <a:sym typeface="Symbol" charset="0"/>
                        </a:rPr>
                        <a:t>0</a:t>
                      </a:r>
                      <a:endParaRPr kumimoji="0" lang="en-GB" sz="1200" b="1" i="0" u="none" strike="noStrike" cap="none" normalizeH="0" baseline="-30000" dirty="0">
                        <a:ln>
                          <a:noFill/>
                        </a:ln>
                        <a:solidFill>
                          <a:schemeClr val="tx1"/>
                        </a:solidFill>
                        <a:effectLst/>
                        <a:latin typeface="Arial"/>
                        <a:ea typeface="ＭＳ Ｐゴシック" charset="0"/>
                        <a:cs typeface="Arial"/>
                        <a:sym typeface="Symbol" charset="0"/>
                      </a:endParaRPr>
                    </a:p>
                  </a:txBody>
                  <a:tcPr marL="91445" marR="91445" marT="45729" marB="45729"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200" u="none" strike="noStrike" cap="none" normalizeH="0" baseline="0">
                          <a:ln>
                            <a:noFill/>
                          </a:ln>
                          <a:effectLst/>
                          <a:latin typeface="Arial"/>
                          <a:cs typeface="Arial"/>
                        </a:rPr>
                        <a:t>15.3 </a:t>
                      </a:r>
                      <a:r>
                        <a:rPr kumimoji="0" lang="it-IT" sz="1200" u="none" strike="noStrike" cap="none" normalizeH="0" baseline="0">
                          <a:ln>
                            <a:noFill/>
                          </a:ln>
                          <a:effectLst/>
                          <a:latin typeface="Arial"/>
                          <a:cs typeface="Arial"/>
                        </a:rPr>
                        <a:t>MHz</a:t>
                      </a:r>
                      <a:endParaRPr kumimoji="0" lang="it-IT" sz="1200" b="0" i="0" u="none" strike="noStrike" cap="none" normalizeH="0" baseline="0">
                        <a:ln>
                          <a:noFill/>
                        </a:ln>
                        <a:solidFill>
                          <a:schemeClr val="tx1"/>
                        </a:solidFill>
                        <a:effectLst/>
                        <a:latin typeface="Arial"/>
                        <a:ea typeface="ＭＳ Ｐゴシック" charset="0"/>
                        <a:cs typeface="Arial"/>
                      </a:endParaRPr>
                    </a:p>
                  </a:txBody>
                  <a:tcPr marL="91445" marR="91445" marT="45729" marB="45729" horzOverflow="overflow"/>
                </a:tc>
              </a:tr>
              <a:tr h="2795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b="1" u="none" strike="noStrike" cap="none" normalizeH="0" baseline="0" dirty="0">
                          <a:ln>
                            <a:noFill/>
                          </a:ln>
                          <a:effectLst/>
                          <a:latin typeface="Arial"/>
                          <a:cs typeface="Arial"/>
                          <a:sym typeface="Symbol" charset="0"/>
                        </a:rPr>
                        <a:t>Shunt </a:t>
                      </a:r>
                      <a:r>
                        <a:rPr kumimoji="0" lang="it-IT" sz="1200" b="1" u="none" strike="noStrike" cap="none" normalizeH="0" baseline="0" dirty="0" err="1">
                          <a:ln>
                            <a:noFill/>
                          </a:ln>
                          <a:effectLst/>
                          <a:latin typeface="Arial"/>
                          <a:cs typeface="Arial"/>
                          <a:sym typeface="Symbol" charset="0"/>
                        </a:rPr>
                        <a:t>Impedance</a:t>
                      </a:r>
                      <a:r>
                        <a:rPr kumimoji="0" lang="it-IT" sz="1200" b="1" u="none" strike="noStrike" cap="none" normalizeH="0" baseline="0" dirty="0">
                          <a:ln>
                            <a:noFill/>
                          </a:ln>
                          <a:effectLst/>
                          <a:latin typeface="Arial"/>
                          <a:cs typeface="Arial"/>
                          <a:sym typeface="Symbol" charset="0"/>
                        </a:rPr>
                        <a:t> </a:t>
                      </a:r>
                      <a:r>
                        <a:rPr kumimoji="0" lang="it-IT" sz="1200" b="1" u="none" strike="noStrike" cap="none" normalizeH="0" baseline="0" dirty="0" err="1">
                          <a:ln>
                            <a:noFill/>
                          </a:ln>
                          <a:effectLst/>
                          <a:latin typeface="Arial"/>
                          <a:cs typeface="Arial"/>
                          <a:sym typeface="Symbol" charset="0"/>
                        </a:rPr>
                        <a:t>R</a:t>
                      </a:r>
                      <a:r>
                        <a:rPr kumimoji="0" lang="it-IT" sz="1200" b="1" u="none" strike="noStrike" cap="none" normalizeH="0" baseline="-25000" dirty="0" err="1">
                          <a:ln>
                            <a:noFill/>
                          </a:ln>
                          <a:effectLst/>
                          <a:latin typeface="Arial"/>
                          <a:cs typeface="Arial"/>
                          <a:sym typeface="Symbol" charset="0"/>
                        </a:rPr>
                        <a:t>shunt</a:t>
                      </a:r>
                      <a:endParaRPr kumimoji="0" lang="it-IT" sz="1200" b="1" i="0" u="none" strike="noStrike" cap="none" normalizeH="0" baseline="-25000" dirty="0">
                        <a:ln>
                          <a:noFill/>
                        </a:ln>
                        <a:solidFill>
                          <a:schemeClr val="tx1"/>
                        </a:solidFill>
                        <a:effectLst/>
                        <a:latin typeface="Arial"/>
                        <a:ea typeface="ＭＳ Ｐゴシック" charset="0"/>
                        <a:cs typeface="Arial"/>
                        <a:sym typeface="Symbol" charset="0"/>
                      </a:endParaRPr>
                    </a:p>
                  </a:txBody>
                  <a:tcPr marL="91445" marR="91445" marT="45729" marB="45729"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u="none" strike="noStrike" cap="none" normalizeH="0" baseline="0" dirty="0" smtClean="0">
                          <a:ln>
                            <a:noFill/>
                          </a:ln>
                          <a:effectLst/>
                          <a:latin typeface="Arial"/>
                          <a:cs typeface="Arial"/>
                        </a:rPr>
                        <a:t>30 </a:t>
                      </a:r>
                      <a:r>
                        <a:rPr kumimoji="0" lang="it-IT" sz="1200" u="none" strike="noStrike" cap="none" normalizeH="0" baseline="0" dirty="0">
                          <a:ln>
                            <a:noFill/>
                          </a:ln>
                          <a:effectLst/>
                          <a:latin typeface="Arial"/>
                          <a:cs typeface="Arial"/>
                        </a:rPr>
                        <a:t>MΩ/</a:t>
                      </a:r>
                      <a:r>
                        <a:rPr kumimoji="0" lang="it-IT" sz="1200" u="none" strike="noStrike" cap="none" normalizeH="0" baseline="0" dirty="0" smtClean="0">
                          <a:ln>
                            <a:noFill/>
                          </a:ln>
                          <a:effectLst/>
                          <a:latin typeface="Arial"/>
                          <a:cs typeface="Arial"/>
                        </a:rPr>
                        <a:t>m (</a:t>
                      </a:r>
                      <a:r>
                        <a:rPr kumimoji="0" lang="it-IT" sz="1200" u="none" strike="noStrike" cap="none" normalizeH="0" baseline="0" dirty="0" err="1" smtClean="0">
                          <a:ln>
                            <a:noFill/>
                          </a:ln>
                          <a:effectLst/>
                          <a:latin typeface="Arial"/>
                          <a:cs typeface="Arial"/>
                        </a:rPr>
                        <a:t>avg</a:t>
                      </a:r>
                      <a:r>
                        <a:rPr kumimoji="0" lang="it-IT" sz="1200" u="none" strike="noStrike" cap="none" normalizeH="0" baseline="0" dirty="0" smtClean="0">
                          <a:ln>
                            <a:noFill/>
                          </a:ln>
                          <a:effectLst/>
                          <a:latin typeface="Arial"/>
                          <a:cs typeface="Arial"/>
                        </a:rPr>
                        <a:t>.)</a:t>
                      </a:r>
                      <a:endParaRPr kumimoji="0" lang="it-IT" sz="1200" b="0"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r>
              <a:tr h="2795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b="1" u="none" strike="noStrike" cap="none" normalizeH="0" baseline="0" dirty="0" err="1">
                          <a:ln>
                            <a:noFill/>
                          </a:ln>
                          <a:effectLst/>
                          <a:latin typeface="Arial"/>
                          <a:cs typeface="Arial"/>
                        </a:rPr>
                        <a:t>Unloaded</a:t>
                      </a:r>
                      <a:r>
                        <a:rPr kumimoji="0" lang="it-IT" sz="1200" b="1" u="none" strike="noStrike" cap="none" normalizeH="0" baseline="0" dirty="0">
                          <a:ln>
                            <a:noFill/>
                          </a:ln>
                          <a:effectLst/>
                          <a:latin typeface="Arial"/>
                          <a:cs typeface="Arial"/>
                        </a:rPr>
                        <a:t> </a:t>
                      </a:r>
                      <a:r>
                        <a:rPr kumimoji="0" lang="it-IT" sz="1200" b="1" u="none" strike="noStrike" cap="none" normalizeH="0" baseline="0" dirty="0" err="1">
                          <a:ln>
                            <a:noFill/>
                          </a:ln>
                          <a:effectLst/>
                          <a:latin typeface="Arial"/>
                          <a:cs typeface="Arial"/>
                        </a:rPr>
                        <a:t>Quality</a:t>
                      </a:r>
                      <a:r>
                        <a:rPr kumimoji="0" lang="it-IT" sz="1200" b="1" u="none" strike="noStrike" cap="none" normalizeH="0" baseline="0" dirty="0">
                          <a:ln>
                            <a:noFill/>
                          </a:ln>
                          <a:effectLst/>
                          <a:latin typeface="Arial"/>
                          <a:cs typeface="Arial"/>
                        </a:rPr>
                        <a:t> </a:t>
                      </a:r>
                      <a:r>
                        <a:rPr kumimoji="0" lang="it-IT" sz="1200" b="1" u="none" strike="noStrike" cap="none" normalizeH="0" baseline="0" dirty="0" err="1">
                          <a:ln>
                            <a:noFill/>
                          </a:ln>
                          <a:effectLst/>
                          <a:latin typeface="Arial"/>
                          <a:cs typeface="Arial"/>
                        </a:rPr>
                        <a:t>Factor</a:t>
                      </a:r>
                      <a:r>
                        <a:rPr kumimoji="0" lang="it-IT" sz="1200" b="1" u="none" strike="noStrike" cap="none" normalizeH="0" baseline="0" dirty="0">
                          <a:ln>
                            <a:noFill/>
                          </a:ln>
                          <a:effectLst/>
                          <a:latin typeface="Arial"/>
                          <a:cs typeface="Arial"/>
                        </a:rPr>
                        <a:t> Q</a:t>
                      </a:r>
                      <a:r>
                        <a:rPr kumimoji="0" lang="it-IT" sz="1200" b="1" u="none" strike="noStrike" cap="none" normalizeH="0" baseline="-30000" dirty="0">
                          <a:ln>
                            <a:noFill/>
                          </a:ln>
                          <a:effectLst/>
                          <a:latin typeface="Arial"/>
                          <a:cs typeface="Arial"/>
                        </a:rPr>
                        <a:t>0</a:t>
                      </a:r>
                      <a:endParaRPr kumimoji="0" lang="it-IT" sz="1200" b="1"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u="none" strike="noStrike" cap="none" normalizeH="0" baseline="0">
                          <a:ln>
                            <a:noFill/>
                          </a:ln>
                          <a:effectLst/>
                          <a:latin typeface="Arial"/>
                          <a:cs typeface="Arial"/>
                        </a:rPr>
                        <a:t>14,350</a:t>
                      </a:r>
                      <a:endParaRPr kumimoji="0" lang="it-IT" sz="1200" b="0" i="0" u="none" strike="noStrike" cap="none" normalizeH="0" baseline="0">
                        <a:ln>
                          <a:noFill/>
                        </a:ln>
                        <a:solidFill>
                          <a:schemeClr val="tx1"/>
                        </a:solidFill>
                        <a:effectLst/>
                        <a:latin typeface="Arial"/>
                        <a:ea typeface="ＭＳ Ｐゴシック" charset="0"/>
                        <a:cs typeface="Arial"/>
                      </a:endParaRPr>
                    </a:p>
                  </a:txBody>
                  <a:tcPr marL="91445" marR="91445" marT="45729" marB="45729" horzOverflow="overflow"/>
                </a:tc>
              </a:tr>
              <a:tr h="2795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b="1" u="none" strike="noStrike" cap="none" normalizeH="0" baseline="0" dirty="0" err="1" smtClean="0">
                          <a:ln>
                            <a:noFill/>
                          </a:ln>
                          <a:effectLst/>
                          <a:latin typeface="Arial"/>
                          <a:cs typeface="Arial"/>
                        </a:rPr>
                        <a:t>Coupling</a:t>
                      </a:r>
                      <a:r>
                        <a:rPr kumimoji="0" lang="it-IT" sz="1200" b="1" u="none" strike="noStrike" cap="none" normalizeH="0" baseline="0" dirty="0" smtClean="0">
                          <a:ln>
                            <a:noFill/>
                          </a:ln>
                          <a:effectLst/>
                          <a:latin typeface="Arial"/>
                          <a:cs typeface="Arial"/>
                        </a:rPr>
                        <a:t> </a:t>
                      </a:r>
                      <a:r>
                        <a:rPr kumimoji="0" lang="it-IT" sz="1200" b="1" u="none" strike="noStrike" cap="none" normalizeH="0" baseline="0" dirty="0" err="1" smtClean="0">
                          <a:ln>
                            <a:noFill/>
                          </a:ln>
                          <a:effectLst/>
                          <a:latin typeface="Arial"/>
                          <a:cs typeface="Arial"/>
                        </a:rPr>
                        <a:t>factor</a:t>
                      </a:r>
                      <a:r>
                        <a:rPr kumimoji="0" lang="it-IT" sz="1200" b="1" u="none" strike="noStrike" cap="none" normalizeH="0" baseline="0" dirty="0" smtClean="0">
                          <a:ln>
                            <a:noFill/>
                          </a:ln>
                          <a:effectLst/>
                          <a:latin typeface="Arial"/>
                          <a:cs typeface="Arial"/>
                        </a:rPr>
                        <a:t> β</a:t>
                      </a:r>
                      <a:endParaRPr kumimoji="0" lang="it-IT" sz="1200" b="1"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u="none" strike="noStrike" cap="none" normalizeH="0" baseline="0" dirty="0" smtClean="0">
                          <a:ln>
                            <a:noFill/>
                          </a:ln>
                          <a:effectLst/>
                          <a:latin typeface="Arial"/>
                          <a:cs typeface="Arial"/>
                        </a:rPr>
                        <a:t>2.0</a:t>
                      </a:r>
                      <a:endParaRPr kumimoji="0" lang="it-IT" sz="1200" b="0"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r>
              <a:tr h="2795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b="1" u="none" strike="noStrike" cap="none" normalizeH="0" baseline="0" dirty="0" smtClean="0">
                          <a:ln>
                            <a:noFill/>
                          </a:ln>
                          <a:effectLst/>
                          <a:latin typeface="Arial"/>
                          <a:cs typeface="Arial"/>
                        </a:rPr>
                        <a:t>Probe </a:t>
                      </a:r>
                      <a:r>
                        <a:rPr kumimoji="0" lang="it-IT" sz="1200" b="1" u="none" strike="noStrike" cap="none" normalizeH="0" baseline="0" dirty="0" err="1" smtClean="0">
                          <a:ln>
                            <a:noFill/>
                          </a:ln>
                          <a:effectLst/>
                          <a:latin typeface="Arial"/>
                          <a:cs typeface="Arial"/>
                        </a:rPr>
                        <a:t>coupling</a:t>
                      </a:r>
                      <a:endParaRPr kumimoji="0" lang="it-IT" sz="1200" b="1"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u="none" strike="noStrike" cap="none" normalizeH="0" baseline="0" dirty="0" smtClean="0">
                          <a:ln>
                            <a:noFill/>
                          </a:ln>
                          <a:effectLst/>
                          <a:latin typeface="Arial"/>
                          <a:cs typeface="Arial"/>
                        </a:rPr>
                        <a:t>-73 dB </a:t>
                      </a:r>
                      <a:endParaRPr kumimoji="0" lang="it-IT" sz="1200" b="1"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r>
              <a:tr h="2795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b="1" u="none" strike="noStrike" cap="none" normalizeH="0" baseline="0" dirty="0" err="1" smtClean="0">
                          <a:ln>
                            <a:noFill/>
                          </a:ln>
                          <a:effectLst/>
                          <a:latin typeface="Arial"/>
                          <a:cs typeface="Arial"/>
                        </a:rPr>
                        <a:t>Peak</a:t>
                      </a:r>
                      <a:r>
                        <a:rPr kumimoji="0" lang="it-IT" sz="1200" b="1" u="none" strike="noStrike" cap="none" normalizeH="0" baseline="0" dirty="0" smtClean="0">
                          <a:ln>
                            <a:noFill/>
                          </a:ln>
                          <a:effectLst/>
                          <a:latin typeface="Arial"/>
                          <a:cs typeface="Arial"/>
                        </a:rPr>
                        <a:t> E-</a:t>
                      </a:r>
                      <a:r>
                        <a:rPr kumimoji="0" lang="it-IT" sz="1200" b="1" u="none" strike="noStrike" cap="none" normalizeH="0" baseline="0" dirty="0" err="1" smtClean="0">
                          <a:ln>
                            <a:noFill/>
                          </a:ln>
                          <a:effectLst/>
                          <a:latin typeface="Arial"/>
                          <a:cs typeface="Arial"/>
                        </a:rPr>
                        <a:t>field</a:t>
                      </a:r>
                      <a:r>
                        <a:rPr kumimoji="0" lang="it-IT" sz="1200" b="1" u="none" strike="noStrike" cap="none" normalizeH="0" baseline="0" dirty="0" smtClean="0">
                          <a:ln>
                            <a:noFill/>
                          </a:ln>
                          <a:effectLst/>
                          <a:latin typeface="Arial"/>
                          <a:cs typeface="Arial"/>
                        </a:rPr>
                        <a:t> @ </a:t>
                      </a:r>
                      <a:r>
                        <a:rPr kumimoji="0" lang="it-IT" sz="1200" b="1" u="none" strike="noStrike" cap="none" normalizeH="0" baseline="0" dirty="0" err="1" smtClean="0">
                          <a:ln>
                            <a:noFill/>
                          </a:ln>
                          <a:effectLst/>
                          <a:latin typeface="Arial"/>
                          <a:cs typeface="Arial"/>
                        </a:rPr>
                        <a:t>cathode</a:t>
                      </a:r>
                      <a:endParaRPr kumimoji="0" lang="it-IT" sz="1200" b="1"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rial"/>
                          <a:cs typeface="Arial"/>
                        </a:rPr>
                        <a:t>120MV/</a:t>
                      </a:r>
                      <a:r>
                        <a:rPr kumimoji="0" lang="en-US" sz="1200" u="none" strike="noStrike" cap="none" normalizeH="0" baseline="0" dirty="0" smtClean="0">
                          <a:ln>
                            <a:noFill/>
                          </a:ln>
                          <a:effectLst/>
                          <a:latin typeface="Arial"/>
                          <a:cs typeface="Arial"/>
                        </a:rPr>
                        <a:t>m (P</a:t>
                      </a:r>
                      <a:r>
                        <a:rPr kumimoji="0" lang="en-US" sz="1200" u="none" strike="noStrike" cap="none" normalizeH="0" baseline="-30000" dirty="0" smtClean="0">
                          <a:ln>
                            <a:noFill/>
                          </a:ln>
                          <a:effectLst/>
                          <a:latin typeface="Arial"/>
                          <a:cs typeface="Arial"/>
                        </a:rPr>
                        <a:t>RF</a:t>
                      </a:r>
                      <a:r>
                        <a:rPr kumimoji="0" lang="en-US" sz="1200" u="none" strike="noStrike" cap="none" normalizeH="0" baseline="0" dirty="0">
                          <a:ln>
                            <a:noFill/>
                          </a:ln>
                          <a:effectLst/>
                          <a:latin typeface="Arial"/>
                          <a:cs typeface="Arial"/>
                        </a:rPr>
                        <a:t>=10.5 </a:t>
                      </a:r>
                      <a:r>
                        <a:rPr kumimoji="0" lang="en-US" sz="1200" u="none" strike="noStrike" cap="none" normalizeH="0" baseline="0" dirty="0" smtClean="0">
                          <a:ln>
                            <a:noFill/>
                          </a:ln>
                          <a:effectLst/>
                          <a:latin typeface="Arial"/>
                          <a:cs typeface="Arial"/>
                        </a:rPr>
                        <a:t>MW)</a:t>
                      </a:r>
                      <a:endParaRPr kumimoji="0" lang="en-US" sz="1200" b="1"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r>
              <a:tr h="2795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b="1" u="none" strike="noStrike" cap="none" normalizeH="0" baseline="0" dirty="0" err="1" smtClean="0">
                          <a:ln>
                            <a:noFill/>
                          </a:ln>
                          <a:effectLst/>
                          <a:latin typeface="Arial"/>
                          <a:cs typeface="Arial"/>
                        </a:rPr>
                        <a:t>Peak</a:t>
                      </a:r>
                      <a:r>
                        <a:rPr kumimoji="0" lang="it-IT" sz="1200" b="1" u="none" strike="noStrike" cap="none" normalizeH="0" baseline="0" dirty="0" smtClean="0">
                          <a:ln>
                            <a:noFill/>
                          </a:ln>
                          <a:effectLst/>
                          <a:latin typeface="Arial"/>
                          <a:cs typeface="Arial"/>
                        </a:rPr>
                        <a:t> </a:t>
                      </a:r>
                      <a:r>
                        <a:rPr kumimoji="0" lang="it-IT" sz="1200" b="1" u="none" strike="noStrike" cap="none" normalizeH="0" baseline="0" dirty="0" err="1" smtClean="0">
                          <a:ln>
                            <a:noFill/>
                          </a:ln>
                          <a:effectLst/>
                          <a:latin typeface="Arial"/>
                          <a:cs typeface="Arial"/>
                        </a:rPr>
                        <a:t>surface</a:t>
                      </a:r>
                      <a:r>
                        <a:rPr kumimoji="0" lang="it-IT" sz="1200" b="1" u="none" strike="noStrike" cap="none" normalizeH="0" baseline="0" dirty="0" smtClean="0">
                          <a:ln>
                            <a:noFill/>
                          </a:ln>
                          <a:effectLst/>
                          <a:latin typeface="Arial"/>
                          <a:cs typeface="Arial"/>
                        </a:rPr>
                        <a:t> E-</a:t>
                      </a:r>
                      <a:r>
                        <a:rPr kumimoji="0" lang="it-IT" sz="1200" b="1" u="none" strike="noStrike" cap="none" normalizeH="0" baseline="0" dirty="0" err="1" smtClean="0">
                          <a:ln>
                            <a:noFill/>
                          </a:ln>
                          <a:effectLst/>
                          <a:latin typeface="Arial"/>
                          <a:cs typeface="Arial"/>
                        </a:rPr>
                        <a:t>field</a:t>
                      </a:r>
                      <a:endParaRPr kumimoji="0" lang="it-IT" sz="1200" b="1"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rial"/>
                          <a:cs typeface="Arial"/>
                        </a:rPr>
                        <a:t>106MV/m</a:t>
                      </a:r>
                      <a:endParaRPr kumimoji="0" lang="en-US" sz="1200" b="0" i="0" u="none" strike="noStrike" cap="none" normalizeH="0" baseline="0" dirty="0">
                        <a:ln>
                          <a:noFill/>
                        </a:ln>
                        <a:solidFill>
                          <a:schemeClr val="tx1"/>
                        </a:solidFill>
                        <a:effectLst/>
                        <a:latin typeface="Arial"/>
                        <a:ea typeface="ＭＳ Ｐゴシック" charset="0"/>
                        <a:cs typeface="Arial"/>
                      </a:endParaRPr>
                    </a:p>
                  </a:txBody>
                  <a:tcPr marL="91445" marR="91445" marT="45729" marB="45729" horzOverflow="overflow"/>
                </a:tc>
              </a:tr>
            </a:tbl>
          </a:graphicData>
        </a:graphic>
      </p:graphicFrame>
      <p:sp>
        <p:nvSpPr>
          <p:cNvPr id="3" name="Rectangle 2"/>
          <p:cNvSpPr/>
          <p:nvPr/>
        </p:nvSpPr>
        <p:spPr>
          <a:xfrm>
            <a:off x="0" y="888221"/>
            <a:ext cx="5005712" cy="5478423"/>
          </a:xfrm>
          <a:prstGeom prst="rect">
            <a:avLst/>
          </a:prstGeom>
        </p:spPr>
        <p:txBody>
          <a:bodyPr wrap="square">
            <a:spAutoFit/>
          </a:bodyPr>
          <a:lstStyle/>
          <a:p>
            <a:pPr marL="192024" indent="-192024" algn="just">
              <a:buClr>
                <a:srgbClr val="FF6600"/>
              </a:buClr>
              <a:buSzPct val="130000"/>
              <a:buFont typeface="Arial"/>
              <a:buChar char="•"/>
            </a:pPr>
            <a:r>
              <a:rPr lang="en-US" sz="1250" dirty="0" err="1">
                <a:solidFill>
                  <a:prstClr val="black"/>
                </a:solidFill>
                <a:latin typeface="Arial"/>
                <a:cs typeface="Arial"/>
              </a:rPr>
              <a:t>Radiabeam</a:t>
            </a:r>
            <a:r>
              <a:rPr lang="en-US" sz="1250" dirty="0">
                <a:solidFill>
                  <a:prstClr val="black"/>
                </a:solidFill>
                <a:latin typeface="Arial"/>
                <a:cs typeface="Arial"/>
              </a:rPr>
              <a:t> Technologies </a:t>
            </a:r>
            <a:r>
              <a:rPr lang="en-US" sz="1250" dirty="0" smtClean="0">
                <a:solidFill>
                  <a:prstClr val="black"/>
                </a:solidFill>
                <a:latin typeface="Arial"/>
                <a:cs typeface="Arial"/>
              </a:rPr>
              <a:t>has recently performed the design, engineering, manufacturing, brazing and final tuning of a </a:t>
            </a:r>
            <a:r>
              <a:rPr lang="en-US" sz="1250" dirty="0">
                <a:solidFill>
                  <a:prstClr val="black"/>
                </a:solidFill>
                <a:latin typeface="Arial"/>
                <a:cs typeface="Arial"/>
              </a:rPr>
              <a:t>high gradient normal conducting radio frequency (NCRF) 1.6 cell </a:t>
            </a:r>
            <a:r>
              <a:rPr lang="en-US" sz="1250" dirty="0" err="1">
                <a:solidFill>
                  <a:prstClr val="black"/>
                </a:solidFill>
                <a:latin typeface="Arial"/>
                <a:cs typeface="Arial"/>
              </a:rPr>
              <a:t>photoinjector</a:t>
            </a:r>
            <a:r>
              <a:rPr lang="en-US" sz="1250" dirty="0">
                <a:solidFill>
                  <a:prstClr val="black"/>
                </a:solidFill>
                <a:latin typeface="Arial"/>
                <a:cs typeface="Arial"/>
              </a:rPr>
              <a:t> system for the STAR project (Southern </a:t>
            </a:r>
            <a:r>
              <a:rPr lang="en-US" sz="1250" dirty="0" err="1">
                <a:solidFill>
                  <a:prstClr val="black"/>
                </a:solidFill>
                <a:latin typeface="Arial"/>
                <a:cs typeface="Arial"/>
              </a:rPr>
              <a:t>european</a:t>
            </a:r>
            <a:r>
              <a:rPr lang="en-US" sz="1250" dirty="0">
                <a:solidFill>
                  <a:prstClr val="black"/>
                </a:solidFill>
                <a:latin typeface="Arial"/>
                <a:cs typeface="Arial"/>
              </a:rPr>
              <a:t> Thomson source for Applied Research), in progress at the University of Calabria (Italy)</a:t>
            </a:r>
            <a:r>
              <a:rPr lang="en-US" sz="1250" dirty="0" smtClean="0">
                <a:solidFill>
                  <a:prstClr val="black"/>
                </a:solidFill>
                <a:latin typeface="Arial"/>
                <a:cs typeface="Arial"/>
              </a:rPr>
              <a:t>.</a:t>
            </a:r>
          </a:p>
          <a:p>
            <a:pPr algn="just">
              <a:buClr>
                <a:srgbClr val="FF6600"/>
              </a:buClr>
              <a:buSzPct val="130000"/>
            </a:pPr>
            <a:r>
              <a:rPr lang="en-US" sz="1250" dirty="0" smtClean="0">
                <a:solidFill>
                  <a:prstClr val="black"/>
                </a:solidFill>
                <a:latin typeface="Arial"/>
                <a:cs typeface="Arial"/>
              </a:rPr>
              <a:t> </a:t>
            </a:r>
          </a:p>
          <a:p>
            <a:pPr marL="192024" indent="-192024" algn="just">
              <a:buClr>
                <a:srgbClr val="FF6600"/>
              </a:buClr>
              <a:buSzPct val="130000"/>
              <a:buFont typeface="Arial"/>
              <a:buChar char="•"/>
            </a:pPr>
            <a:r>
              <a:rPr lang="en-US" sz="1250" dirty="0" smtClean="0">
                <a:solidFill>
                  <a:prstClr val="black"/>
                </a:solidFill>
                <a:latin typeface="Arial"/>
                <a:cs typeface="Arial"/>
              </a:rPr>
              <a:t>The </a:t>
            </a:r>
            <a:r>
              <a:rPr lang="en-US" sz="1250" dirty="0">
                <a:solidFill>
                  <a:prstClr val="black"/>
                </a:solidFill>
                <a:latin typeface="Arial"/>
                <a:cs typeface="Arial"/>
              </a:rPr>
              <a:t>RF Gun is designed to operate with a peak accelerating electric field of 120MV/</a:t>
            </a:r>
            <a:r>
              <a:rPr lang="en-US" sz="1250" dirty="0" smtClean="0">
                <a:solidFill>
                  <a:prstClr val="black"/>
                </a:solidFill>
                <a:latin typeface="Arial"/>
                <a:cs typeface="Arial"/>
              </a:rPr>
              <a:t>m, up </a:t>
            </a:r>
            <a:r>
              <a:rPr lang="en-US" sz="1250" dirty="0">
                <a:solidFill>
                  <a:prstClr val="black"/>
                </a:solidFill>
                <a:latin typeface="Arial"/>
                <a:cs typeface="Arial"/>
              </a:rPr>
              <a:t>to a repetition rate of </a:t>
            </a:r>
            <a:r>
              <a:rPr lang="en-US" sz="1250" dirty="0" smtClean="0">
                <a:solidFill>
                  <a:prstClr val="black"/>
                </a:solidFill>
                <a:latin typeface="Arial"/>
                <a:cs typeface="Arial"/>
              </a:rPr>
              <a:t>100Hz and 4μs RF pulse.</a:t>
            </a:r>
          </a:p>
          <a:p>
            <a:pPr algn="just">
              <a:buClr>
                <a:srgbClr val="FF6600"/>
              </a:buClr>
              <a:buSzPct val="130000"/>
            </a:pPr>
            <a:endParaRPr lang="en-US" sz="1250" dirty="0">
              <a:solidFill>
                <a:prstClr val="black"/>
              </a:solidFill>
              <a:latin typeface="Arial"/>
              <a:cs typeface="Arial"/>
            </a:endParaRPr>
          </a:p>
          <a:p>
            <a:pPr marL="192024" indent="-192024" algn="just">
              <a:buClr>
                <a:srgbClr val="FF6600"/>
              </a:buClr>
              <a:buSzPct val="130000"/>
              <a:buFont typeface="Arial"/>
              <a:buChar char="•"/>
            </a:pPr>
            <a:r>
              <a:rPr lang="en-US" sz="1250" dirty="0" smtClean="0">
                <a:solidFill>
                  <a:prstClr val="black"/>
                </a:solidFill>
                <a:latin typeface="Arial"/>
                <a:cs typeface="Arial"/>
              </a:rPr>
              <a:t>RF Gun main features:</a:t>
            </a:r>
          </a:p>
          <a:p>
            <a:pPr algn="just">
              <a:buClr>
                <a:srgbClr val="FF6600"/>
              </a:buClr>
              <a:buSzPct val="130000"/>
            </a:pPr>
            <a:endParaRPr lang="en-US" sz="1250" dirty="0">
              <a:solidFill>
                <a:prstClr val="black"/>
              </a:solidFill>
              <a:latin typeface="Arial"/>
              <a:cs typeface="Arial"/>
            </a:endParaRPr>
          </a:p>
          <a:p>
            <a:pPr marL="342900" indent="-342900">
              <a:buClr>
                <a:srgbClr val="FF6600"/>
              </a:buClr>
              <a:buFont typeface="Wingdings" charset="2"/>
              <a:buChar char="q"/>
            </a:pPr>
            <a:r>
              <a:rPr lang="it-IT" sz="1250" dirty="0" err="1">
                <a:solidFill>
                  <a:prstClr val="black"/>
                </a:solidFill>
                <a:latin typeface="Arial"/>
                <a:cs typeface="Arial"/>
              </a:rPr>
              <a:t>Operation</a:t>
            </a:r>
            <a:r>
              <a:rPr lang="it-IT" sz="1250" dirty="0">
                <a:solidFill>
                  <a:prstClr val="black"/>
                </a:solidFill>
                <a:latin typeface="Arial"/>
                <a:cs typeface="Arial"/>
              </a:rPr>
              <a:t> </a:t>
            </a:r>
            <a:r>
              <a:rPr lang="it-IT" sz="1250" dirty="0" err="1">
                <a:solidFill>
                  <a:prstClr val="black"/>
                </a:solidFill>
                <a:latin typeface="Arial"/>
                <a:cs typeface="Arial"/>
              </a:rPr>
              <a:t>frequency</a:t>
            </a:r>
            <a:r>
              <a:rPr lang="it-IT" sz="1250" dirty="0">
                <a:solidFill>
                  <a:prstClr val="black"/>
                </a:solidFill>
                <a:latin typeface="Arial"/>
                <a:cs typeface="Arial"/>
              </a:rPr>
              <a:t>: 2.856 GHz, </a:t>
            </a:r>
            <a:r>
              <a:rPr lang="it-IT" sz="1250" b="1" dirty="0">
                <a:solidFill>
                  <a:prstClr val="black"/>
                </a:solidFill>
                <a:latin typeface="Arial"/>
                <a:cs typeface="Arial"/>
                <a:sym typeface="Symbol" charset="0"/>
              </a:rPr>
              <a:t></a:t>
            </a:r>
            <a:r>
              <a:rPr lang="it-IT" sz="1250" dirty="0">
                <a:solidFill>
                  <a:prstClr val="black"/>
                </a:solidFill>
                <a:latin typeface="Arial"/>
                <a:cs typeface="Arial"/>
              </a:rPr>
              <a:t>-mode</a:t>
            </a:r>
          </a:p>
          <a:p>
            <a:pPr marL="342900" indent="-342900">
              <a:buClr>
                <a:srgbClr val="FF6600"/>
              </a:buClr>
              <a:buFont typeface="Wingdings" charset="2"/>
              <a:buChar char="q"/>
            </a:pPr>
            <a:r>
              <a:rPr lang="it-IT" sz="1250" dirty="0">
                <a:solidFill>
                  <a:prstClr val="black"/>
                </a:solidFill>
                <a:latin typeface="Arial"/>
                <a:cs typeface="Arial"/>
              </a:rPr>
              <a:t>1.6 </a:t>
            </a:r>
            <a:r>
              <a:rPr lang="it-IT" sz="1250" dirty="0" err="1">
                <a:solidFill>
                  <a:prstClr val="black"/>
                </a:solidFill>
                <a:latin typeface="Arial"/>
                <a:cs typeface="Arial"/>
              </a:rPr>
              <a:t>cell</a:t>
            </a:r>
            <a:r>
              <a:rPr lang="it-IT" sz="1250" dirty="0">
                <a:solidFill>
                  <a:prstClr val="black"/>
                </a:solidFill>
                <a:latin typeface="Arial"/>
                <a:cs typeface="Arial"/>
              </a:rPr>
              <a:t> </a:t>
            </a:r>
            <a:r>
              <a:rPr lang="it-IT" sz="1250" dirty="0" err="1">
                <a:solidFill>
                  <a:prstClr val="black"/>
                </a:solidFill>
                <a:latin typeface="Arial"/>
                <a:cs typeface="Arial"/>
              </a:rPr>
              <a:t>gun</a:t>
            </a:r>
            <a:endParaRPr lang="it-IT" sz="1250" dirty="0">
              <a:solidFill>
                <a:prstClr val="black"/>
              </a:solidFill>
              <a:latin typeface="Arial"/>
              <a:cs typeface="Arial"/>
            </a:endParaRPr>
          </a:p>
          <a:p>
            <a:pPr marL="342900" indent="-342900">
              <a:buClr>
                <a:srgbClr val="FF6600"/>
              </a:buClr>
              <a:buFont typeface="Wingdings" charset="2"/>
              <a:buChar char="q"/>
            </a:pPr>
            <a:r>
              <a:rPr lang="it-IT" sz="1250" dirty="0">
                <a:solidFill>
                  <a:prstClr val="black"/>
                </a:solidFill>
                <a:latin typeface="Arial"/>
                <a:cs typeface="Arial"/>
              </a:rPr>
              <a:t>Single </a:t>
            </a:r>
            <a:r>
              <a:rPr lang="it-IT" sz="1250" dirty="0" err="1">
                <a:solidFill>
                  <a:prstClr val="black"/>
                </a:solidFill>
                <a:latin typeface="Arial"/>
                <a:cs typeface="Arial"/>
              </a:rPr>
              <a:t>feed</a:t>
            </a:r>
            <a:r>
              <a:rPr lang="it-IT" sz="1250" dirty="0">
                <a:solidFill>
                  <a:prstClr val="black"/>
                </a:solidFill>
                <a:latin typeface="Arial"/>
                <a:cs typeface="Arial"/>
              </a:rPr>
              <a:t> with </a:t>
            </a:r>
            <a:r>
              <a:rPr lang="it-IT" sz="1250" dirty="0" err="1" smtClean="0">
                <a:solidFill>
                  <a:prstClr val="black"/>
                </a:solidFill>
                <a:latin typeface="Arial"/>
                <a:cs typeface="Arial"/>
              </a:rPr>
              <a:t>symmetric</a:t>
            </a:r>
            <a:r>
              <a:rPr lang="it-IT" sz="1250" dirty="0" smtClean="0">
                <a:solidFill>
                  <a:prstClr val="black"/>
                </a:solidFill>
                <a:latin typeface="Arial"/>
                <a:cs typeface="Arial"/>
              </a:rPr>
              <a:t> </a:t>
            </a:r>
            <a:r>
              <a:rPr lang="it-IT" sz="1250" dirty="0" err="1">
                <a:solidFill>
                  <a:prstClr val="black"/>
                </a:solidFill>
                <a:latin typeface="Arial"/>
                <a:cs typeface="Arial"/>
              </a:rPr>
              <a:t>dummy</a:t>
            </a:r>
            <a:r>
              <a:rPr lang="it-IT" sz="1250" dirty="0">
                <a:solidFill>
                  <a:prstClr val="black"/>
                </a:solidFill>
                <a:latin typeface="Arial"/>
                <a:cs typeface="Arial"/>
              </a:rPr>
              <a:t> </a:t>
            </a:r>
            <a:r>
              <a:rPr lang="it-IT" sz="1250" dirty="0" err="1">
                <a:solidFill>
                  <a:prstClr val="black"/>
                </a:solidFill>
                <a:latin typeface="Arial"/>
                <a:cs typeface="Arial"/>
              </a:rPr>
              <a:t>waveguide</a:t>
            </a:r>
            <a:r>
              <a:rPr lang="it-IT" sz="1250" dirty="0">
                <a:solidFill>
                  <a:prstClr val="black"/>
                </a:solidFill>
                <a:latin typeface="Arial"/>
                <a:cs typeface="Arial"/>
              </a:rPr>
              <a:t> </a:t>
            </a:r>
            <a:r>
              <a:rPr lang="en-US" sz="1250" dirty="0">
                <a:solidFill>
                  <a:prstClr val="black"/>
                </a:solidFill>
                <a:latin typeface="Arial"/>
                <a:cs typeface="Arial"/>
              </a:rPr>
              <a:t>to avoid field dipole component</a:t>
            </a:r>
          </a:p>
          <a:p>
            <a:pPr marL="342900" indent="-342900">
              <a:buClr>
                <a:srgbClr val="FF6600"/>
              </a:buClr>
              <a:buFont typeface="Wingdings" charset="2"/>
              <a:buChar char="q"/>
            </a:pPr>
            <a:r>
              <a:rPr lang="en-US" sz="1250" dirty="0" smtClean="0">
                <a:solidFill>
                  <a:prstClr val="black"/>
                </a:solidFill>
                <a:latin typeface="Arial"/>
                <a:cs typeface="Arial"/>
              </a:rPr>
              <a:t>Enhanced </a:t>
            </a:r>
            <a:r>
              <a:rPr lang="en-US" sz="1250" dirty="0">
                <a:solidFill>
                  <a:prstClr val="black"/>
                </a:solidFill>
                <a:latin typeface="Arial"/>
                <a:cs typeface="Arial"/>
              </a:rPr>
              <a:t>cell-to-cell coupling to produce a </a:t>
            </a:r>
            <a:r>
              <a:rPr lang="en-US" sz="1250" dirty="0" smtClean="0">
                <a:solidFill>
                  <a:prstClr val="black"/>
                </a:solidFill>
                <a:latin typeface="Arial"/>
                <a:cs typeface="Arial"/>
              </a:rPr>
              <a:t>&gt;15 </a:t>
            </a:r>
            <a:r>
              <a:rPr lang="en-US" sz="1250" dirty="0">
                <a:solidFill>
                  <a:prstClr val="black"/>
                </a:solidFill>
                <a:latin typeface="Arial"/>
                <a:cs typeface="Arial"/>
              </a:rPr>
              <a:t>MHz mode separation</a:t>
            </a:r>
            <a:endParaRPr lang="it-IT" sz="1250" dirty="0">
              <a:solidFill>
                <a:prstClr val="black"/>
              </a:solidFill>
              <a:latin typeface="Arial"/>
              <a:cs typeface="Arial"/>
            </a:endParaRPr>
          </a:p>
          <a:p>
            <a:pPr marL="342900" indent="-342900">
              <a:buClr>
                <a:srgbClr val="FF6600"/>
              </a:buClr>
              <a:buFont typeface="Wingdings" charset="2"/>
              <a:buChar char="q"/>
            </a:pPr>
            <a:r>
              <a:rPr lang="it-IT" sz="1250" dirty="0">
                <a:solidFill>
                  <a:prstClr val="black"/>
                </a:solidFill>
                <a:latin typeface="Arial"/>
                <a:cs typeface="Arial"/>
              </a:rPr>
              <a:t>Race </a:t>
            </a:r>
            <a:r>
              <a:rPr lang="it-IT" sz="1250" dirty="0" err="1">
                <a:solidFill>
                  <a:prstClr val="black"/>
                </a:solidFill>
                <a:latin typeface="Arial"/>
                <a:cs typeface="Arial"/>
              </a:rPr>
              <a:t>track</a:t>
            </a:r>
            <a:r>
              <a:rPr lang="it-IT" sz="1250" dirty="0">
                <a:solidFill>
                  <a:prstClr val="black"/>
                </a:solidFill>
                <a:latin typeface="Arial"/>
                <a:cs typeface="Arial"/>
              </a:rPr>
              <a:t> </a:t>
            </a:r>
            <a:r>
              <a:rPr lang="it-IT" sz="1250" dirty="0" err="1">
                <a:solidFill>
                  <a:prstClr val="black"/>
                </a:solidFill>
                <a:latin typeface="Arial"/>
                <a:cs typeface="Arial"/>
              </a:rPr>
              <a:t>geometry</a:t>
            </a:r>
            <a:r>
              <a:rPr lang="it-IT" sz="1250" dirty="0">
                <a:solidFill>
                  <a:prstClr val="black"/>
                </a:solidFill>
                <a:latin typeface="Arial"/>
                <a:cs typeface="Arial"/>
              </a:rPr>
              <a:t> </a:t>
            </a:r>
            <a:r>
              <a:rPr lang="en-US" sz="1250" dirty="0">
                <a:solidFill>
                  <a:prstClr val="black"/>
                </a:solidFill>
                <a:latin typeface="Arial"/>
                <a:cs typeface="Arial"/>
              </a:rPr>
              <a:t>to minimize field </a:t>
            </a:r>
            <a:r>
              <a:rPr lang="en-US" sz="1250" dirty="0" err="1">
                <a:solidFill>
                  <a:prstClr val="black"/>
                </a:solidFill>
                <a:latin typeface="Arial"/>
                <a:cs typeface="Arial"/>
              </a:rPr>
              <a:t>quadrupole</a:t>
            </a:r>
            <a:r>
              <a:rPr lang="en-US" sz="1250" dirty="0">
                <a:solidFill>
                  <a:prstClr val="black"/>
                </a:solidFill>
                <a:latin typeface="Arial"/>
                <a:cs typeface="Arial"/>
              </a:rPr>
              <a:t> </a:t>
            </a:r>
            <a:r>
              <a:rPr lang="en-US" sz="1250" dirty="0" smtClean="0">
                <a:solidFill>
                  <a:prstClr val="black"/>
                </a:solidFill>
                <a:latin typeface="Arial"/>
                <a:cs typeface="Arial"/>
              </a:rPr>
              <a:t>component</a:t>
            </a:r>
          </a:p>
          <a:p>
            <a:pPr marL="342900" indent="-342900">
              <a:buClr>
                <a:srgbClr val="FF6600"/>
              </a:buClr>
              <a:buFont typeface="Wingdings" charset="2"/>
              <a:buChar char="q"/>
            </a:pPr>
            <a:r>
              <a:rPr lang="ja-JP" altLang="it-IT" sz="1250" dirty="0" smtClean="0">
                <a:solidFill>
                  <a:prstClr val="black"/>
                </a:solidFill>
                <a:latin typeface="Arial"/>
                <a:cs typeface="Arial"/>
              </a:rPr>
              <a:t>“</a:t>
            </a:r>
            <a:r>
              <a:rPr lang="it-IT" altLang="ja-JP" sz="1250" dirty="0" err="1">
                <a:solidFill>
                  <a:prstClr val="black"/>
                </a:solidFill>
                <a:latin typeface="Arial"/>
                <a:cs typeface="Arial"/>
              </a:rPr>
              <a:t>z-coupling</a:t>
            </a:r>
            <a:r>
              <a:rPr lang="ja-JP" altLang="it-IT" sz="1250" dirty="0">
                <a:solidFill>
                  <a:prstClr val="black"/>
                </a:solidFill>
                <a:latin typeface="Arial"/>
                <a:cs typeface="Arial"/>
              </a:rPr>
              <a:t>”</a:t>
            </a:r>
            <a:r>
              <a:rPr lang="it-IT" altLang="ja-JP" sz="1250" dirty="0">
                <a:solidFill>
                  <a:prstClr val="black"/>
                </a:solidFill>
                <a:latin typeface="Arial"/>
                <a:cs typeface="Arial"/>
              </a:rPr>
              <a:t> and “</a:t>
            </a:r>
            <a:r>
              <a:rPr lang="it-IT" altLang="ja-JP" sz="1250" dirty="0" err="1">
                <a:solidFill>
                  <a:prstClr val="black"/>
                </a:solidFill>
                <a:latin typeface="Arial"/>
                <a:cs typeface="Arial"/>
              </a:rPr>
              <a:t>fat-lip</a:t>
            </a:r>
            <a:r>
              <a:rPr lang="it-IT" altLang="ja-JP" sz="1250" dirty="0">
                <a:solidFill>
                  <a:prstClr val="black"/>
                </a:solidFill>
                <a:latin typeface="Arial"/>
                <a:cs typeface="Arial"/>
              </a:rPr>
              <a:t>” </a:t>
            </a:r>
            <a:r>
              <a:rPr lang="it-IT" altLang="ja-JP" sz="1250" dirty="0" err="1">
                <a:solidFill>
                  <a:prstClr val="black"/>
                </a:solidFill>
                <a:latin typeface="Arial"/>
                <a:cs typeface="Arial"/>
              </a:rPr>
              <a:t>coupling</a:t>
            </a:r>
            <a:r>
              <a:rPr lang="it-IT" altLang="ja-JP" sz="1250" dirty="0">
                <a:solidFill>
                  <a:prstClr val="black"/>
                </a:solidFill>
                <a:latin typeface="Arial"/>
                <a:cs typeface="Arial"/>
              </a:rPr>
              <a:t> </a:t>
            </a:r>
            <a:r>
              <a:rPr lang="it-IT" altLang="ja-JP" sz="1250" dirty="0" err="1" smtClean="0">
                <a:solidFill>
                  <a:prstClr val="black"/>
                </a:solidFill>
                <a:latin typeface="Arial"/>
                <a:cs typeface="Arial"/>
              </a:rPr>
              <a:t>slots</a:t>
            </a:r>
            <a:r>
              <a:rPr lang="it-IT" altLang="ja-JP" sz="1250" dirty="0" smtClean="0">
                <a:solidFill>
                  <a:prstClr val="black"/>
                </a:solidFill>
                <a:latin typeface="Arial"/>
                <a:cs typeface="Arial"/>
              </a:rPr>
              <a:t> to </a:t>
            </a:r>
            <a:r>
              <a:rPr lang="it-IT" altLang="ja-JP" sz="1250" dirty="0" err="1" smtClean="0">
                <a:solidFill>
                  <a:prstClr val="black"/>
                </a:solidFill>
                <a:latin typeface="Arial"/>
                <a:cs typeface="Arial"/>
              </a:rPr>
              <a:t>decrease</a:t>
            </a:r>
            <a:r>
              <a:rPr lang="it-IT" altLang="ja-JP" sz="1250" dirty="0" smtClean="0">
                <a:solidFill>
                  <a:prstClr val="black"/>
                </a:solidFill>
                <a:latin typeface="Arial"/>
                <a:cs typeface="Arial"/>
              </a:rPr>
              <a:t> </a:t>
            </a:r>
            <a:r>
              <a:rPr lang="it-IT" altLang="ja-JP" sz="1250" dirty="0" err="1" smtClean="0">
                <a:solidFill>
                  <a:prstClr val="black"/>
                </a:solidFill>
                <a:latin typeface="Arial"/>
                <a:cs typeface="Arial"/>
              </a:rPr>
              <a:t>surface</a:t>
            </a:r>
            <a:r>
              <a:rPr lang="it-IT" altLang="ja-JP" sz="1250" dirty="0" smtClean="0">
                <a:solidFill>
                  <a:prstClr val="black"/>
                </a:solidFill>
                <a:latin typeface="Arial"/>
                <a:cs typeface="Arial"/>
              </a:rPr>
              <a:t> </a:t>
            </a:r>
            <a:r>
              <a:rPr lang="it-IT" altLang="ja-JP" sz="1250" dirty="0" err="1" smtClean="0">
                <a:solidFill>
                  <a:prstClr val="black"/>
                </a:solidFill>
                <a:latin typeface="Arial"/>
                <a:cs typeface="Arial"/>
              </a:rPr>
              <a:t>magnetic</a:t>
            </a:r>
            <a:r>
              <a:rPr lang="it-IT" altLang="ja-JP" sz="1250" dirty="0" smtClean="0">
                <a:solidFill>
                  <a:prstClr val="black"/>
                </a:solidFill>
                <a:latin typeface="Arial"/>
                <a:cs typeface="Arial"/>
              </a:rPr>
              <a:t> </a:t>
            </a:r>
            <a:r>
              <a:rPr lang="it-IT" altLang="ja-JP" sz="1250" dirty="0" err="1" smtClean="0">
                <a:solidFill>
                  <a:prstClr val="black"/>
                </a:solidFill>
                <a:latin typeface="Arial"/>
                <a:cs typeface="Arial"/>
              </a:rPr>
              <a:t>field</a:t>
            </a:r>
            <a:endParaRPr lang="en-US" altLang="ja-JP" sz="1250" dirty="0">
              <a:solidFill>
                <a:prstClr val="black"/>
              </a:solidFill>
              <a:latin typeface="Arial"/>
              <a:cs typeface="Arial"/>
            </a:endParaRPr>
          </a:p>
          <a:p>
            <a:pPr marL="342900" indent="-342900">
              <a:buClr>
                <a:srgbClr val="FF6600"/>
              </a:buClr>
              <a:buFont typeface="Wingdings" charset="2"/>
              <a:buChar char="q"/>
            </a:pPr>
            <a:r>
              <a:rPr lang="en-US" altLang="ja-JP" sz="1250" dirty="0">
                <a:solidFill>
                  <a:prstClr val="black"/>
                </a:solidFill>
                <a:latin typeface="Arial"/>
                <a:cs typeface="Arial"/>
              </a:rPr>
              <a:t>Elliptical coupling irises for </a:t>
            </a:r>
            <a:r>
              <a:rPr lang="en-US" altLang="ja-JP" sz="1250" dirty="0" smtClean="0">
                <a:solidFill>
                  <a:prstClr val="black"/>
                </a:solidFill>
                <a:latin typeface="Arial"/>
                <a:cs typeface="Arial"/>
              </a:rPr>
              <a:t>lowering surface </a:t>
            </a:r>
            <a:r>
              <a:rPr lang="en-US" altLang="ja-JP" sz="1250" dirty="0">
                <a:solidFill>
                  <a:prstClr val="black"/>
                </a:solidFill>
                <a:latin typeface="Arial"/>
                <a:cs typeface="Arial"/>
              </a:rPr>
              <a:t>electric field</a:t>
            </a:r>
            <a:endParaRPr lang="it-IT" sz="1250" dirty="0">
              <a:solidFill>
                <a:prstClr val="black"/>
              </a:solidFill>
              <a:latin typeface="Arial"/>
              <a:cs typeface="Arial"/>
            </a:endParaRPr>
          </a:p>
          <a:p>
            <a:pPr marL="342900" indent="-342900">
              <a:buClr>
                <a:srgbClr val="FF6600"/>
              </a:buClr>
              <a:buFont typeface="Wingdings" charset="2"/>
              <a:buChar char="q"/>
            </a:pPr>
            <a:r>
              <a:rPr lang="it-IT" sz="1250" dirty="0">
                <a:solidFill>
                  <a:prstClr val="black"/>
                </a:solidFill>
                <a:latin typeface="Arial"/>
                <a:cs typeface="Arial"/>
              </a:rPr>
              <a:t>RF </a:t>
            </a:r>
            <a:r>
              <a:rPr lang="it-IT" sz="1250" dirty="0" err="1">
                <a:solidFill>
                  <a:prstClr val="black"/>
                </a:solidFill>
                <a:latin typeface="Arial"/>
                <a:cs typeface="Arial"/>
              </a:rPr>
              <a:t>Pulse</a:t>
            </a:r>
            <a:r>
              <a:rPr lang="it-IT" sz="1250" dirty="0">
                <a:solidFill>
                  <a:prstClr val="black"/>
                </a:solidFill>
                <a:latin typeface="Arial"/>
                <a:cs typeface="Arial"/>
              </a:rPr>
              <a:t> </a:t>
            </a:r>
            <a:r>
              <a:rPr lang="it-IT" sz="1250" dirty="0" err="1">
                <a:solidFill>
                  <a:prstClr val="black"/>
                </a:solidFill>
                <a:latin typeface="Arial"/>
                <a:cs typeface="Arial"/>
              </a:rPr>
              <a:t>Length</a:t>
            </a:r>
            <a:r>
              <a:rPr lang="it-IT" sz="1250" dirty="0">
                <a:solidFill>
                  <a:prstClr val="black"/>
                </a:solidFill>
                <a:latin typeface="Arial"/>
                <a:cs typeface="Arial"/>
              </a:rPr>
              <a:t> ~ 4μs and 100 Hz </a:t>
            </a:r>
            <a:r>
              <a:rPr lang="it-IT" sz="1250" dirty="0" err="1">
                <a:solidFill>
                  <a:prstClr val="black"/>
                </a:solidFill>
                <a:latin typeface="Arial"/>
                <a:cs typeface="Arial"/>
              </a:rPr>
              <a:t>repetition</a:t>
            </a:r>
            <a:r>
              <a:rPr lang="it-IT" sz="1250" dirty="0">
                <a:solidFill>
                  <a:prstClr val="black"/>
                </a:solidFill>
                <a:latin typeface="Arial"/>
                <a:cs typeface="Arial"/>
              </a:rPr>
              <a:t> rate</a:t>
            </a:r>
          </a:p>
          <a:p>
            <a:pPr marL="342900" indent="-342900">
              <a:buClr>
                <a:srgbClr val="FF6600"/>
              </a:buClr>
              <a:buFont typeface="Wingdings" charset="2"/>
              <a:buChar char="q"/>
            </a:pPr>
            <a:r>
              <a:rPr lang="it-IT" sz="1250" dirty="0" err="1">
                <a:solidFill>
                  <a:prstClr val="black"/>
                </a:solidFill>
                <a:latin typeface="Arial"/>
                <a:cs typeface="Arial"/>
              </a:rPr>
              <a:t>Numeric</a:t>
            </a:r>
            <a:r>
              <a:rPr lang="it-IT" sz="1250" dirty="0">
                <a:solidFill>
                  <a:prstClr val="black"/>
                </a:solidFill>
                <a:latin typeface="Arial"/>
                <a:cs typeface="Arial"/>
              </a:rPr>
              <a:t> </a:t>
            </a:r>
            <a:r>
              <a:rPr lang="it-IT" sz="1250" dirty="0" err="1">
                <a:solidFill>
                  <a:prstClr val="black"/>
                </a:solidFill>
                <a:latin typeface="Arial"/>
                <a:cs typeface="Arial"/>
              </a:rPr>
              <a:t>codes</a:t>
            </a:r>
            <a:r>
              <a:rPr lang="it-IT" sz="1250" dirty="0">
                <a:solidFill>
                  <a:prstClr val="black"/>
                </a:solidFill>
                <a:latin typeface="Arial"/>
                <a:cs typeface="Arial"/>
              </a:rPr>
              <a:t> for </a:t>
            </a:r>
            <a:r>
              <a:rPr lang="it-IT" sz="1250" dirty="0" err="1">
                <a:solidFill>
                  <a:prstClr val="black"/>
                </a:solidFill>
                <a:latin typeface="Arial"/>
                <a:cs typeface="Arial"/>
              </a:rPr>
              <a:t>simulations</a:t>
            </a:r>
            <a:r>
              <a:rPr lang="it-IT" sz="1250" dirty="0">
                <a:solidFill>
                  <a:prstClr val="black"/>
                </a:solidFill>
                <a:latin typeface="Arial"/>
                <a:cs typeface="Arial"/>
              </a:rPr>
              <a:t>: HFSS, </a:t>
            </a:r>
            <a:r>
              <a:rPr lang="it-IT" sz="1250" dirty="0" err="1">
                <a:solidFill>
                  <a:prstClr val="black"/>
                </a:solidFill>
                <a:latin typeface="Arial"/>
                <a:cs typeface="Arial"/>
              </a:rPr>
              <a:t>Superfish</a:t>
            </a:r>
            <a:r>
              <a:rPr lang="it-IT" sz="1250" dirty="0" smtClean="0">
                <a:solidFill>
                  <a:prstClr val="black"/>
                </a:solidFill>
                <a:latin typeface="Arial"/>
                <a:cs typeface="Arial"/>
              </a:rPr>
              <a:t>.</a:t>
            </a:r>
          </a:p>
          <a:p>
            <a:pPr marL="342900" indent="-342900">
              <a:buClr>
                <a:srgbClr val="FF6600"/>
              </a:buClr>
              <a:buFont typeface="Wingdings" charset="2"/>
              <a:buChar char="q"/>
            </a:pPr>
            <a:endParaRPr lang="en-US" sz="1250" dirty="0">
              <a:solidFill>
                <a:prstClr val="black"/>
              </a:solidFill>
              <a:latin typeface="Arial"/>
              <a:cs typeface="Arial"/>
            </a:endParaRPr>
          </a:p>
          <a:p>
            <a:pPr marL="192024" indent="-192024" algn="just">
              <a:buClr>
                <a:srgbClr val="FF6600"/>
              </a:buClr>
              <a:buSzPct val="130000"/>
              <a:buFont typeface="Arial"/>
              <a:buChar char="•"/>
            </a:pPr>
            <a:r>
              <a:rPr lang="en-US" sz="1250" dirty="0" smtClean="0">
                <a:solidFill>
                  <a:prstClr val="black"/>
                </a:solidFill>
                <a:latin typeface="Arial"/>
                <a:cs typeface="Arial"/>
              </a:rPr>
              <a:t>The </a:t>
            </a:r>
            <a:r>
              <a:rPr lang="en-US" sz="1250" dirty="0" err="1">
                <a:solidFill>
                  <a:prstClr val="black"/>
                </a:solidFill>
                <a:latin typeface="Arial"/>
                <a:cs typeface="Arial"/>
              </a:rPr>
              <a:t>photoinjector</a:t>
            </a:r>
            <a:r>
              <a:rPr lang="en-US" sz="1250" dirty="0">
                <a:solidFill>
                  <a:prstClr val="black"/>
                </a:solidFill>
                <a:latin typeface="Arial"/>
                <a:cs typeface="Arial"/>
              </a:rPr>
              <a:t> system also includes the </a:t>
            </a:r>
            <a:r>
              <a:rPr lang="en-US" sz="1250" dirty="0" err="1">
                <a:solidFill>
                  <a:prstClr val="black"/>
                </a:solidFill>
                <a:latin typeface="Arial"/>
                <a:cs typeface="Arial"/>
              </a:rPr>
              <a:t>emittance</a:t>
            </a:r>
            <a:r>
              <a:rPr lang="en-US" sz="1250" dirty="0">
                <a:solidFill>
                  <a:prstClr val="black"/>
                </a:solidFill>
                <a:latin typeface="Arial"/>
                <a:cs typeface="Arial"/>
              </a:rPr>
              <a:t>-compensation </a:t>
            </a:r>
            <a:r>
              <a:rPr lang="en-US" sz="1250" dirty="0" smtClean="0">
                <a:solidFill>
                  <a:prstClr val="black"/>
                </a:solidFill>
                <a:latin typeface="Arial"/>
                <a:cs typeface="Arial"/>
              </a:rPr>
              <a:t>solenoid</a:t>
            </a:r>
            <a:endParaRPr lang="en-US" sz="1250" dirty="0">
              <a:solidFill>
                <a:prstClr val="black"/>
              </a:solidFill>
              <a:latin typeface="Arial"/>
              <a:cs typeface="Arial"/>
            </a:endParaRPr>
          </a:p>
        </p:txBody>
      </p:sp>
      <p:sp>
        <p:nvSpPr>
          <p:cNvPr id="2" name="Textfeld 1"/>
          <p:cNvSpPr txBox="1"/>
          <p:nvPr/>
        </p:nvSpPr>
        <p:spPr>
          <a:xfrm>
            <a:off x="6153150" y="501186"/>
            <a:ext cx="1085746" cy="369332"/>
          </a:xfrm>
          <a:prstGeom prst="rect">
            <a:avLst/>
          </a:prstGeom>
          <a:noFill/>
        </p:spPr>
        <p:txBody>
          <a:bodyPr wrap="none" rtlCol="0">
            <a:spAutoFit/>
          </a:bodyPr>
          <a:lstStyle/>
          <a:p>
            <a:r>
              <a:rPr lang="en-US" dirty="0" smtClean="0">
                <a:latin typeface="Calibri" panose="020F0502020204030204" pitchFamily="34" charset="0"/>
              </a:rPr>
              <a:t>L. </a:t>
            </a:r>
            <a:r>
              <a:rPr lang="en-US" dirty="0" err="1" smtClean="0">
                <a:latin typeface="Calibri" panose="020F0502020204030204" pitchFamily="34" charset="0"/>
              </a:rPr>
              <a:t>Faillace</a:t>
            </a:r>
            <a:endParaRPr lang="en-US" dirty="0">
              <a:latin typeface="Calibri" panose="020F0502020204030204" pitchFamily="34" charset="0"/>
            </a:endParaRPr>
          </a:p>
        </p:txBody>
      </p:sp>
    </p:spTree>
    <p:extLst>
      <p:ext uri="{BB962C8B-B14F-4D97-AF65-F5344CB8AC3E}">
        <p14:creationId xmlns:p14="http://schemas.microsoft.com/office/powerpoint/2010/main" val="2242867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6200" y="3834635"/>
            <a:ext cx="5257800" cy="2139049"/>
          </a:xfrm>
          <a:prstGeom prst="rect">
            <a:avLst/>
          </a:prstGeom>
          <a:noFill/>
          <a:ln>
            <a:noFill/>
          </a:ln>
          <a:extLst/>
        </p:spPr>
      </p:pic>
      <p:sp>
        <p:nvSpPr>
          <p:cNvPr id="12" name="TextBox 11"/>
          <p:cNvSpPr txBox="1"/>
          <p:nvPr/>
        </p:nvSpPr>
        <p:spPr>
          <a:xfrm>
            <a:off x="0" y="6463268"/>
            <a:ext cx="9144000" cy="369332"/>
          </a:xfrm>
          <a:prstGeom prst="rect">
            <a:avLst/>
          </a:prstGeom>
          <a:noFill/>
        </p:spPr>
        <p:txBody>
          <a:bodyPr wrap="square" rtlCol="0">
            <a:spAutoFit/>
          </a:bodyPr>
          <a:lstStyle/>
          <a:p>
            <a:pPr algn="ctr"/>
            <a:r>
              <a:rPr lang="en-US" dirty="0">
                <a:solidFill>
                  <a:prstClr val="black"/>
                </a:solidFill>
              </a:rPr>
              <a:t>2nd European Advanced Accelerator Workshop (EAAC</a:t>
            </a:r>
            <a:r>
              <a:rPr lang="en-US" dirty="0" smtClean="0">
                <a:solidFill>
                  <a:prstClr val="black"/>
                </a:solidFill>
              </a:rPr>
              <a:t>), 13</a:t>
            </a:r>
            <a:r>
              <a:rPr lang="en-US" dirty="0">
                <a:solidFill>
                  <a:prstClr val="black"/>
                </a:solidFill>
              </a:rPr>
              <a:t>-19 September 2015, Elba, </a:t>
            </a:r>
            <a:r>
              <a:rPr lang="en-US" dirty="0" smtClean="0">
                <a:solidFill>
                  <a:prstClr val="black"/>
                </a:solidFill>
              </a:rPr>
              <a:t>Italy</a:t>
            </a:r>
            <a:endParaRPr lang="en-US" dirty="0">
              <a:solidFill>
                <a:prstClr val="black"/>
              </a:solidFill>
            </a:endParaRPr>
          </a:p>
        </p:txBody>
      </p:sp>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t="1679" r="54197" b="51681"/>
          <a:stretch/>
        </p:blipFill>
        <p:spPr bwMode="auto">
          <a:xfrm>
            <a:off x="5346700" y="871770"/>
            <a:ext cx="3759200" cy="2849096"/>
          </a:xfrm>
          <a:prstGeom prst="rect">
            <a:avLst/>
          </a:prstGeom>
          <a:noFill/>
          <a:ln>
            <a:noFill/>
          </a:ln>
          <a:extLst>
            <a:ext uri="{53640926-AAD7-44D8-BBD7-CCE9431645EC}">
              <a14:shadowObscured xmlns:a14="http://schemas.microsoft.com/office/drawing/2010/main"/>
            </a:ext>
          </a:extLst>
        </p:spPr>
      </p:pic>
      <p:sp>
        <p:nvSpPr>
          <p:cNvPr id="18" name="TextBox 17"/>
          <p:cNvSpPr txBox="1"/>
          <p:nvPr/>
        </p:nvSpPr>
        <p:spPr>
          <a:xfrm>
            <a:off x="0" y="920885"/>
            <a:ext cx="5346700" cy="3570208"/>
          </a:xfrm>
          <a:prstGeom prst="rect">
            <a:avLst/>
          </a:prstGeom>
          <a:noFill/>
        </p:spPr>
        <p:txBody>
          <a:bodyPr wrap="square" rtlCol="0">
            <a:spAutoFit/>
          </a:bodyPr>
          <a:lstStyle/>
          <a:p>
            <a:pPr marL="192024" indent="-192024" algn="just">
              <a:buClr>
                <a:srgbClr val="FF6600"/>
              </a:buClr>
              <a:buSzPct val="120000"/>
              <a:buFont typeface="Arial"/>
              <a:buChar char="•"/>
            </a:pPr>
            <a:r>
              <a:rPr lang="en-GB" sz="1500" dirty="0" err="1">
                <a:solidFill>
                  <a:prstClr val="black"/>
                </a:solidFill>
                <a:latin typeface="Arial"/>
                <a:cs typeface="Arial"/>
              </a:rPr>
              <a:t>RadiaBeam</a:t>
            </a:r>
            <a:r>
              <a:rPr lang="en-GB" sz="1500" dirty="0">
                <a:solidFill>
                  <a:prstClr val="black"/>
                </a:solidFill>
                <a:latin typeface="Arial"/>
                <a:cs typeface="Arial"/>
              </a:rPr>
              <a:t> has recently tested CNT cathodes both with DC and RF fields. We have observed beam currents up to about 1A (averaged over </a:t>
            </a:r>
            <a:r>
              <a:rPr lang="en-GB" sz="1500" dirty="0" smtClean="0">
                <a:solidFill>
                  <a:prstClr val="black"/>
                </a:solidFill>
                <a:latin typeface="Arial"/>
                <a:cs typeface="Arial"/>
              </a:rPr>
              <a:t>the </a:t>
            </a:r>
            <a:r>
              <a:rPr lang="en-GB" sz="1500" dirty="0" err="1" smtClean="0">
                <a:solidFill>
                  <a:prstClr val="black"/>
                </a:solidFill>
                <a:latin typeface="Arial"/>
                <a:cs typeface="Arial"/>
              </a:rPr>
              <a:t>macropulse</a:t>
            </a:r>
            <a:r>
              <a:rPr lang="en-GB" sz="1500" dirty="0">
                <a:solidFill>
                  <a:prstClr val="black"/>
                </a:solidFill>
                <a:latin typeface="Arial"/>
                <a:cs typeface="Arial"/>
              </a:rPr>
              <a:t>) with a CNT cathode inside an </a:t>
            </a:r>
            <a:r>
              <a:rPr lang="en-GB" sz="1500" dirty="0" smtClean="0">
                <a:solidFill>
                  <a:prstClr val="black"/>
                </a:solidFill>
                <a:latin typeface="Arial"/>
                <a:cs typeface="Arial"/>
              </a:rPr>
              <a:t>L-</a:t>
            </a:r>
            <a:r>
              <a:rPr lang="en-GB" sz="1500" dirty="0">
                <a:solidFill>
                  <a:prstClr val="black"/>
                </a:solidFill>
                <a:latin typeface="Arial"/>
                <a:cs typeface="Arial"/>
              </a:rPr>
              <a:t>band RF gun. Steady operation was observed up to 650 mA and the measured current versus surface field plot showed good agreement with the Fowler-</a:t>
            </a:r>
            <a:r>
              <a:rPr lang="en-GB" sz="1500" dirty="0" err="1">
                <a:solidFill>
                  <a:prstClr val="black"/>
                </a:solidFill>
                <a:latin typeface="Arial"/>
                <a:cs typeface="Arial"/>
              </a:rPr>
              <a:t>Nordheim</a:t>
            </a:r>
            <a:r>
              <a:rPr lang="en-GB" sz="1500" dirty="0">
                <a:solidFill>
                  <a:prstClr val="black"/>
                </a:solidFill>
                <a:latin typeface="Arial"/>
                <a:cs typeface="Arial"/>
              </a:rPr>
              <a:t> distribution </a:t>
            </a:r>
            <a:r>
              <a:rPr lang="en-GB" sz="1500" dirty="0" smtClean="0">
                <a:solidFill>
                  <a:prstClr val="black"/>
                </a:solidFill>
                <a:latin typeface="Arial"/>
                <a:cs typeface="Arial"/>
              </a:rPr>
              <a:t>with enhancement factor </a:t>
            </a:r>
            <a:r>
              <a:rPr lang="en-GB" sz="1500" i="1" dirty="0" smtClean="0">
                <a:solidFill>
                  <a:prstClr val="black"/>
                </a:solidFill>
                <a:latin typeface="Arial"/>
                <a:cs typeface="Arial"/>
              </a:rPr>
              <a:t>β</a:t>
            </a:r>
            <a:r>
              <a:rPr lang="en-GB" sz="1500" dirty="0" smtClean="0">
                <a:solidFill>
                  <a:prstClr val="black"/>
                </a:solidFill>
                <a:latin typeface="Arial"/>
                <a:cs typeface="Arial"/>
              </a:rPr>
              <a:t>~500 [</a:t>
            </a:r>
            <a:r>
              <a:rPr lang="en-GB" sz="1500" dirty="0">
                <a:solidFill>
                  <a:prstClr val="black"/>
                </a:solidFill>
                <a:latin typeface="Arial"/>
                <a:cs typeface="Arial"/>
              </a:rPr>
              <a:t>1</a:t>
            </a:r>
            <a:r>
              <a:rPr lang="en-GB" sz="1500" dirty="0" smtClean="0">
                <a:solidFill>
                  <a:prstClr val="black"/>
                </a:solidFill>
                <a:latin typeface="Arial"/>
                <a:cs typeface="Arial"/>
              </a:rPr>
              <a:t>].</a:t>
            </a:r>
          </a:p>
          <a:p>
            <a:pPr marL="192024" indent="-192024" algn="just">
              <a:buClr>
                <a:srgbClr val="FF6600"/>
              </a:buClr>
              <a:buSzPct val="120000"/>
              <a:buFont typeface="Arial"/>
              <a:buChar char="•"/>
            </a:pPr>
            <a:endParaRPr lang="en-GB" sz="1500" dirty="0" smtClean="0">
              <a:solidFill>
                <a:prstClr val="black"/>
              </a:solidFill>
              <a:latin typeface="Arial"/>
              <a:cs typeface="Arial"/>
            </a:endParaRPr>
          </a:p>
          <a:p>
            <a:pPr marL="192024" indent="-192024" algn="just">
              <a:buClr>
                <a:srgbClr val="FF6600"/>
              </a:buClr>
              <a:buSzPct val="120000"/>
              <a:buFont typeface="Arial"/>
              <a:buChar char="•"/>
            </a:pPr>
            <a:r>
              <a:rPr lang="en-GB" sz="1500" dirty="0" smtClean="0">
                <a:solidFill>
                  <a:prstClr val="black"/>
                </a:solidFill>
                <a:latin typeface="Arial"/>
                <a:cs typeface="Arial"/>
              </a:rPr>
              <a:t>Max charge per bunch and length:</a:t>
            </a:r>
          </a:p>
          <a:p>
            <a:pPr algn="just">
              <a:buClr>
                <a:srgbClr val="FF6600"/>
              </a:buClr>
              <a:buSzPct val="120000"/>
            </a:pPr>
            <a:endParaRPr lang="en-GB" sz="1500" dirty="0" smtClean="0">
              <a:solidFill>
                <a:prstClr val="black"/>
              </a:solidFill>
              <a:latin typeface="Arial"/>
              <a:cs typeface="Arial"/>
            </a:endParaRPr>
          </a:p>
          <a:p>
            <a:pPr marL="192024" indent="-192024" algn="just">
              <a:buClr>
                <a:srgbClr val="FF6600"/>
              </a:buClr>
              <a:buSzPct val="120000"/>
              <a:buFont typeface="Arial"/>
              <a:buChar char="•"/>
            </a:pPr>
            <a:r>
              <a:rPr lang="en-US" sz="1500" dirty="0" smtClean="0">
                <a:solidFill>
                  <a:prstClr val="black"/>
                </a:solidFill>
                <a:latin typeface="Arial"/>
                <a:cs typeface="Arial"/>
              </a:rPr>
              <a:t>Single-bunch peak current:  </a:t>
            </a:r>
          </a:p>
          <a:p>
            <a:pPr marL="192024" indent="-192024" algn="just">
              <a:buClr>
                <a:srgbClr val="FF6600"/>
              </a:buClr>
              <a:buSzPct val="120000"/>
              <a:buFont typeface="Arial"/>
              <a:buChar char="•"/>
            </a:pPr>
            <a:endParaRPr lang="en-US" sz="1500" dirty="0">
              <a:solidFill>
                <a:prstClr val="black"/>
              </a:solidFill>
              <a:latin typeface="Arial"/>
              <a:cs typeface="Arial"/>
            </a:endParaRPr>
          </a:p>
          <a:p>
            <a:pPr marL="192024" indent="-192024" algn="just">
              <a:buClr>
                <a:srgbClr val="FF6600"/>
              </a:buClr>
              <a:buSzPct val="120000"/>
              <a:buFont typeface="Arial"/>
              <a:buChar char="•"/>
            </a:pPr>
            <a:r>
              <a:rPr lang="en-US" sz="1500" dirty="0" smtClean="0">
                <a:solidFill>
                  <a:prstClr val="black"/>
                </a:solidFill>
                <a:latin typeface="Arial"/>
                <a:cs typeface="Arial"/>
              </a:rPr>
              <a:t>Normalized transverse </a:t>
            </a:r>
            <a:r>
              <a:rPr lang="en-US" sz="1500" dirty="0" err="1" smtClean="0">
                <a:solidFill>
                  <a:prstClr val="black"/>
                </a:solidFill>
                <a:latin typeface="Arial"/>
                <a:cs typeface="Arial"/>
              </a:rPr>
              <a:t>emittance</a:t>
            </a:r>
            <a:r>
              <a:rPr lang="en-US" sz="1500" dirty="0" smtClean="0">
                <a:solidFill>
                  <a:prstClr val="black"/>
                </a:solidFill>
                <a:latin typeface="Arial"/>
                <a:cs typeface="Arial"/>
              </a:rPr>
              <a:t> (@5mA, 2.9 MeV):</a:t>
            </a:r>
          </a:p>
          <a:p>
            <a:pPr algn="just">
              <a:buClr>
                <a:srgbClr val="FF6600"/>
              </a:buClr>
              <a:buSzPct val="120000"/>
            </a:pPr>
            <a:r>
              <a:rPr lang="en-US" sz="1500" dirty="0">
                <a:solidFill>
                  <a:prstClr val="black"/>
                </a:solidFill>
                <a:latin typeface="Arial"/>
                <a:cs typeface="Arial"/>
              </a:rPr>
              <a:t>	</a:t>
            </a:r>
            <a:r>
              <a:rPr lang="en-US" sz="1500" dirty="0" smtClean="0">
                <a:solidFill>
                  <a:prstClr val="black"/>
                </a:solidFill>
                <a:latin typeface="Arial"/>
                <a:cs typeface="Arial"/>
              </a:rPr>
              <a:t>				</a:t>
            </a:r>
            <a:r>
              <a:rPr lang="en-US" sz="1600" dirty="0" err="1" smtClean="0">
                <a:solidFill>
                  <a:prstClr val="black"/>
                </a:solidFill>
                <a:latin typeface="Arial"/>
                <a:cs typeface="Arial"/>
              </a:rPr>
              <a:t>ε</a:t>
            </a:r>
            <a:r>
              <a:rPr lang="en-US" sz="1600" baseline="-25000" dirty="0" err="1" smtClean="0">
                <a:solidFill>
                  <a:prstClr val="black"/>
                </a:solidFill>
                <a:latin typeface="Arial"/>
                <a:cs typeface="Arial"/>
              </a:rPr>
              <a:t>x</a:t>
            </a:r>
            <a:r>
              <a:rPr lang="en-US" sz="1600" baseline="-25000" dirty="0" err="1">
                <a:solidFill>
                  <a:prstClr val="black"/>
                </a:solidFill>
                <a:latin typeface="Arial"/>
                <a:cs typeface="Arial"/>
              </a:rPr>
              <a:t>,n</a:t>
            </a:r>
            <a:r>
              <a:rPr lang="en-US" sz="1600" dirty="0">
                <a:solidFill>
                  <a:prstClr val="black"/>
                </a:solidFill>
                <a:latin typeface="Arial"/>
                <a:cs typeface="Arial"/>
              </a:rPr>
              <a:t> = 2.6±0.8 </a:t>
            </a:r>
            <a:r>
              <a:rPr lang="en-US" sz="1600" dirty="0" err="1">
                <a:solidFill>
                  <a:prstClr val="black"/>
                </a:solidFill>
                <a:latin typeface="Arial"/>
                <a:cs typeface="Arial"/>
              </a:rPr>
              <a:t>μm</a:t>
            </a:r>
            <a:endParaRPr lang="en-US" sz="1600" dirty="0">
              <a:solidFill>
                <a:prstClr val="black"/>
              </a:solidFill>
              <a:latin typeface="Arial"/>
              <a:cs typeface="Arial"/>
            </a:endParaRPr>
          </a:p>
          <a:p>
            <a:pPr marL="192024" indent="-192024" algn="just">
              <a:buClr>
                <a:srgbClr val="FF6600"/>
              </a:buClr>
              <a:buSzPct val="120000"/>
              <a:buFont typeface="Arial"/>
              <a:buChar char="•"/>
            </a:pPr>
            <a:endParaRPr lang="en-US" sz="1500" dirty="0">
              <a:solidFill>
                <a:prstClr val="black"/>
              </a:solidFill>
              <a:latin typeface="Arial"/>
              <a:cs typeface="Arial"/>
            </a:endParaRPr>
          </a:p>
        </p:txBody>
      </p:sp>
      <p:pic>
        <p:nvPicPr>
          <p:cNvPr id="20" name="Picture 19"/>
          <p:cNvPicPr>
            <a:picLocks noChangeAspect="1"/>
          </p:cNvPicPr>
          <p:nvPr/>
        </p:nvPicPr>
        <p:blipFill>
          <a:blip r:embed="rId6"/>
          <a:stretch>
            <a:fillRect/>
          </a:stretch>
        </p:blipFill>
        <p:spPr>
          <a:xfrm>
            <a:off x="6274421" y="1471651"/>
            <a:ext cx="1226613" cy="1231877"/>
          </a:xfrm>
          <a:prstGeom prst="rect">
            <a:avLst/>
          </a:prstGeom>
        </p:spPr>
      </p:pic>
      <p:sp>
        <p:nvSpPr>
          <p:cNvPr id="23" name="TextBox 22"/>
          <p:cNvSpPr txBox="1"/>
          <p:nvPr/>
        </p:nvSpPr>
        <p:spPr>
          <a:xfrm>
            <a:off x="5811199" y="3708856"/>
            <a:ext cx="3294701" cy="369332"/>
          </a:xfrm>
          <a:prstGeom prst="rect">
            <a:avLst/>
          </a:prstGeom>
          <a:noFill/>
        </p:spPr>
        <p:txBody>
          <a:bodyPr wrap="none" rtlCol="0">
            <a:spAutoFit/>
          </a:bodyPr>
          <a:lstStyle/>
          <a:p>
            <a:r>
              <a:rPr lang="en-US" i="1" dirty="0" smtClean="0">
                <a:solidFill>
                  <a:prstClr val="black"/>
                </a:solidFill>
              </a:rPr>
              <a:t>Experimental </a:t>
            </a:r>
            <a:r>
              <a:rPr lang="en-US" i="1" dirty="0" err="1" smtClean="0">
                <a:solidFill>
                  <a:prstClr val="black"/>
                </a:solidFill>
              </a:rPr>
              <a:t>Setup@HBESL</a:t>
            </a:r>
            <a:r>
              <a:rPr lang="en-US" i="1" dirty="0" smtClean="0">
                <a:solidFill>
                  <a:prstClr val="black"/>
                </a:solidFill>
              </a:rPr>
              <a:t> (</a:t>
            </a:r>
            <a:r>
              <a:rPr lang="en-US" i="1" dirty="0" err="1" smtClean="0">
                <a:solidFill>
                  <a:prstClr val="black"/>
                </a:solidFill>
              </a:rPr>
              <a:t>FermiLab</a:t>
            </a:r>
            <a:r>
              <a:rPr lang="en-US" i="1" dirty="0" smtClean="0">
                <a:solidFill>
                  <a:prstClr val="black"/>
                </a:solidFill>
              </a:rPr>
              <a:t>)</a:t>
            </a:r>
            <a:endParaRPr lang="en-US" i="1" dirty="0">
              <a:solidFill>
                <a:prstClr val="black"/>
              </a:solidFill>
            </a:endParaRPr>
          </a:p>
        </p:txBody>
      </p:sp>
      <p:sp>
        <p:nvSpPr>
          <p:cNvPr id="25" name="Title 2"/>
          <p:cNvSpPr txBox="1">
            <a:spLocks/>
          </p:cNvSpPr>
          <p:nvPr/>
        </p:nvSpPr>
        <p:spPr>
          <a:xfrm>
            <a:off x="0" y="0"/>
            <a:ext cx="7003259" cy="739739"/>
          </a:xfrm>
          <a:prstGeom prst="rect">
            <a:avLst/>
          </a:prstGeom>
        </p:spPr>
        <p:txBody>
          <a:bodyPr>
            <a:noAutofit/>
          </a:bodyPr>
          <a:lstStyle>
            <a:lvl1pPr algn="l" rtl="0" eaLnBrk="1" latinLnBrk="0" hangingPunct="1">
              <a:spcBef>
                <a:spcPct val="0"/>
              </a:spcBef>
              <a:buNone/>
              <a:defRPr kumimoji="0" sz="3600" kern="1200">
                <a:solidFill>
                  <a:srgbClr val="22499B"/>
                </a:solidFill>
                <a:latin typeface="+mj-lt"/>
                <a:ea typeface="+mj-ea"/>
                <a:cs typeface="+mj-cs"/>
              </a:defRPr>
            </a:lvl1pPr>
          </a:lstStyle>
          <a:p>
            <a:pPr algn="ctr"/>
            <a:r>
              <a:rPr lang="en-US" sz="2100" b="1" i="1" cap="all" smtClean="0">
                <a:latin typeface="Arial"/>
                <a:cs typeface="Arial"/>
              </a:rPr>
              <a:t>Experimental Results of Carbon NanoTube Cathodes inside RF Environment</a:t>
            </a:r>
            <a:endParaRPr lang="en-US" sz="2100" b="1" i="1" cap="all" dirty="0">
              <a:latin typeface="Arial"/>
              <a:cs typeface="Arial"/>
            </a:endParaRPr>
          </a:p>
        </p:txBody>
      </p:sp>
      <p:sp>
        <p:nvSpPr>
          <p:cNvPr id="7" name="TextBox 6"/>
          <p:cNvSpPr txBox="1"/>
          <p:nvPr/>
        </p:nvSpPr>
        <p:spPr>
          <a:xfrm>
            <a:off x="0" y="5957003"/>
            <a:ext cx="9144000" cy="461665"/>
          </a:xfrm>
          <a:prstGeom prst="rect">
            <a:avLst/>
          </a:prstGeom>
          <a:noFill/>
        </p:spPr>
        <p:txBody>
          <a:bodyPr wrap="square" rtlCol="0">
            <a:spAutoFit/>
          </a:bodyPr>
          <a:lstStyle/>
          <a:p>
            <a:pPr algn="just"/>
            <a:r>
              <a:rPr lang="en-US" sz="1200" dirty="0" smtClean="0">
                <a:solidFill>
                  <a:prstClr val="black"/>
                </a:solidFill>
                <a:latin typeface="Arial"/>
                <a:cs typeface="Arial"/>
              </a:rPr>
              <a:t>[1] D</a:t>
            </a:r>
            <a:r>
              <a:rPr lang="en-US" sz="1200" dirty="0">
                <a:solidFill>
                  <a:prstClr val="black"/>
                </a:solidFill>
                <a:latin typeface="Arial"/>
                <a:cs typeface="Arial"/>
              </a:rPr>
              <a:t>. </a:t>
            </a:r>
            <a:r>
              <a:rPr lang="en-US" sz="1200" dirty="0" err="1">
                <a:solidFill>
                  <a:prstClr val="black"/>
                </a:solidFill>
                <a:latin typeface="Arial"/>
                <a:cs typeface="Arial"/>
              </a:rPr>
              <a:t>Mihalcea</a:t>
            </a:r>
            <a:r>
              <a:rPr lang="en-US" sz="1200" dirty="0">
                <a:solidFill>
                  <a:prstClr val="black"/>
                </a:solidFill>
                <a:latin typeface="Arial"/>
                <a:cs typeface="Arial"/>
              </a:rPr>
              <a:t>, L. </a:t>
            </a:r>
            <a:r>
              <a:rPr lang="en-US" sz="1200" dirty="0" err="1" smtClean="0">
                <a:solidFill>
                  <a:prstClr val="black"/>
                </a:solidFill>
                <a:latin typeface="Arial"/>
                <a:cs typeface="Arial"/>
              </a:rPr>
              <a:t>Faillace</a:t>
            </a:r>
            <a:r>
              <a:rPr lang="en-US" sz="1200" dirty="0" smtClean="0">
                <a:solidFill>
                  <a:prstClr val="black"/>
                </a:solidFill>
                <a:latin typeface="Arial"/>
                <a:cs typeface="Arial"/>
              </a:rPr>
              <a:t>, P. </a:t>
            </a:r>
            <a:r>
              <a:rPr lang="en-US" sz="1200" dirty="0" err="1" smtClean="0">
                <a:solidFill>
                  <a:prstClr val="black"/>
                </a:solidFill>
                <a:latin typeface="Arial"/>
                <a:cs typeface="Arial"/>
              </a:rPr>
              <a:t>Piot</a:t>
            </a:r>
            <a:r>
              <a:rPr lang="en-US" sz="1200" dirty="0" smtClean="0">
                <a:solidFill>
                  <a:prstClr val="black"/>
                </a:solidFill>
                <a:latin typeface="Arial"/>
                <a:cs typeface="Arial"/>
              </a:rPr>
              <a:t> </a:t>
            </a:r>
            <a:r>
              <a:rPr lang="en-US" sz="1200" dirty="0">
                <a:solidFill>
                  <a:prstClr val="black"/>
                </a:solidFill>
                <a:latin typeface="Arial"/>
                <a:cs typeface="Arial"/>
              </a:rPr>
              <a:t>et al., </a:t>
            </a:r>
            <a:r>
              <a:rPr lang="en-US" sz="1200" b="1" i="1" dirty="0">
                <a:solidFill>
                  <a:prstClr val="black"/>
                </a:solidFill>
                <a:latin typeface="Arial"/>
                <a:cs typeface="Arial"/>
              </a:rPr>
              <a:t>Ampère-Class Pulsed Field Emission from Carbon-Nanotube Cathodes in a Radiofrequency Resonator</a:t>
            </a:r>
            <a:r>
              <a:rPr lang="en-US" sz="1200" dirty="0">
                <a:solidFill>
                  <a:prstClr val="black"/>
                </a:solidFill>
                <a:latin typeface="Arial"/>
                <a:cs typeface="Arial"/>
              </a:rPr>
              <a:t>, Applied Physics Letters 107, 033502 (2015); </a:t>
            </a:r>
            <a:r>
              <a:rPr lang="en-US" sz="1200" dirty="0" err="1">
                <a:solidFill>
                  <a:prstClr val="black"/>
                </a:solidFill>
                <a:latin typeface="Arial"/>
                <a:cs typeface="Arial"/>
              </a:rPr>
              <a:t>doi</a:t>
            </a:r>
            <a:r>
              <a:rPr lang="en-US" sz="1200" dirty="0">
                <a:solidFill>
                  <a:prstClr val="black"/>
                </a:solidFill>
                <a:latin typeface="Arial"/>
                <a:cs typeface="Arial"/>
              </a:rPr>
              <a:t>: 10.1063/</a:t>
            </a:r>
            <a:r>
              <a:rPr lang="en-US" sz="1200" dirty="0" smtClean="0">
                <a:solidFill>
                  <a:prstClr val="black"/>
                </a:solidFill>
                <a:latin typeface="Arial"/>
                <a:cs typeface="Arial"/>
              </a:rPr>
              <a:t>1.4927052</a:t>
            </a:r>
            <a:endParaRPr lang="en-US" sz="1200" dirty="0">
              <a:solidFill>
                <a:prstClr val="black"/>
              </a:solidFill>
              <a:latin typeface="Arial"/>
              <a:cs typeface="Arial"/>
            </a:endParaRPr>
          </a:p>
        </p:txBody>
      </p:sp>
      <p:pic>
        <p:nvPicPr>
          <p:cNvPr id="26" name="Picture 25"/>
          <p:cNvPicPr>
            <a:picLocks noChangeAspect="1"/>
          </p:cNvPicPr>
          <p:nvPr/>
        </p:nvPicPr>
        <p:blipFill rotWithShape="1">
          <a:blip r:embed="rId7"/>
          <a:srcRect l="3268" r="9083" b="47811"/>
          <a:stretch/>
        </p:blipFill>
        <p:spPr>
          <a:xfrm>
            <a:off x="53267" y="4255783"/>
            <a:ext cx="3809498" cy="1701220"/>
          </a:xfrm>
          <a:prstGeom prst="rect">
            <a:avLst/>
          </a:prstGeom>
        </p:spPr>
      </p:pic>
      <p:graphicFrame>
        <p:nvGraphicFramePr>
          <p:cNvPr id="32" name="Object 31"/>
          <p:cNvGraphicFramePr>
            <a:graphicFrameLocks noChangeAspect="1"/>
          </p:cNvGraphicFramePr>
          <p:nvPr>
            <p:extLst>
              <p:ext uri="{D42A27DB-BD31-4B8C-83A1-F6EECF244321}">
                <p14:modId xmlns:p14="http://schemas.microsoft.com/office/powerpoint/2010/main" val="2826290952"/>
              </p:ext>
            </p:extLst>
          </p:nvPr>
        </p:nvGraphicFramePr>
        <p:xfrm>
          <a:off x="3264467" y="2729988"/>
          <a:ext cx="1535142" cy="277366"/>
        </p:xfrm>
        <a:graphic>
          <a:graphicData uri="http://schemas.openxmlformats.org/presentationml/2006/ole">
            <mc:AlternateContent xmlns:mc="http://schemas.openxmlformats.org/markup-compatibility/2006">
              <mc:Choice xmlns:v="urn:schemas-microsoft-com:vml" Requires="v">
                <p:oleObj spid="_x0000_s4251" name="Equation" r:id="rId8" imgW="1143000" imgH="228600" progId="Equation.3">
                  <p:embed/>
                </p:oleObj>
              </mc:Choice>
              <mc:Fallback>
                <p:oleObj name="Equation" r:id="rId8" imgW="1143000" imgH="228600" progId="Equation.3">
                  <p:embed/>
                  <p:pic>
                    <p:nvPicPr>
                      <p:cNvPr id="0" name=""/>
                      <p:cNvPicPr/>
                      <p:nvPr/>
                    </p:nvPicPr>
                    <p:blipFill>
                      <a:blip r:embed="rId9"/>
                      <a:stretch>
                        <a:fillRect/>
                      </a:stretch>
                    </p:blipFill>
                    <p:spPr>
                      <a:xfrm>
                        <a:off x="3264467" y="2729988"/>
                        <a:ext cx="1535142" cy="277366"/>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973644700"/>
              </p:ext>
            </p:extLst>
          </p:nvPr>
        </p:nvGraphicFramePr>
        <p:xfrm>
          <a:off x="2643230" y="3267063"/>
          <a:ext cx="647693" cy="315094"/>
        </p:xfrm>
        <a:graphic>
          <a:graphicData uri="http://schemas.openxmlformats.org/presentationml/2006/ole">
            <mc:AlternateContent xmlns:mc="http://schemas.openxmlformats.org/markup-compatibility/2006">
              <mc:Choice xmlns:v="urn:schemas-microsoft-com:vml" Requires="v">
                <p:oleObj spid="_x0000_s4252" name="Equation" r:id="rId10" imgW="444500" imgH="215900" progId="Equation.3">
                  <p:embed/>
                </p:oleObj>
              </mc:Choice>
              <mc:Fallback>
                <p:oleObj name="Equation" r:id="rId10" imgW="444500" imgH="215900" progId="Equation.3">
                  <p:embed/>
                  <p:pic>
                    <p:nvPicPr>
                      <p:cNvPr id="0" name=""/>
                      <p:cNvPicPr/>
                      <p:nvPr/>
                    </p:nvPicPr>
                    <p:blipFill>
                      <a:blip r:embed="rId11"/>
                      <a:stretch>
                        <a:fillRect/>
                      </a:stretch>
                    </p:blipFill>
                    <p:spPr>
                      <a:xfrm>
                        <a:off x="2643230" y="3267063"/>
                        <a:ext cx="647693" cy="315094"/>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353581312"/>
              </p:ext>
            </p:extLst>
          </p:nvPr>
        </p:nvGraphicFramePr>
        <p:xfrm>
          <a:off x="3264468" y="3007354"/>
          <a:ext cx="902418" cy="293990"/>
        </p:xfrm>
        <a:graphic>
          <a:graphicData uri="http://schemas.openxmlformats.org/presentationml/2006/ole">
            <mc:AlternateContent xmlns:mc="http://schemas.openxmlformats.org/markup-compatibility/2006">
              <mc:Choice xmlns:v="urn:schemas-microsoft-com:vml" Requires="v">
                <p:oleObj spid="_x0000_s4253" name="Equation" r:id="rId12" imgW="660400" imgH="215900" progId="Equation.3">
                  <p:embed/>
                </p:oleObj>
              </mc:Choice>
              <mc:Fallback>
                <p:oleObj name="Equation" r:id="rId12" imgW="660400" imgH="215900" progId="Equation.3">
                  <p:embed/>
                  <p:pic>
                    <p:nvPicPr>
                      <p:cNvPr id="0" name=""/>
                      <p:cNvPicPr/>
                      <p:nvPr/>
                    </p:nvPicPr>
                    <p:blipFill>
                      <a:blip r:embed="rId13"/>
                      <a:stretch>
                        <a:fillRect/>
                      </a:stretch>
                    </p:blipFill>
                    <p:spPr>
                      <a:xfrm>
                        <a:off x="3264468" y="3007354"/>
                        <a:ext cx="902418" cy="293990"/>
                      </a:xfrm>
                      <a:prstGeom prst="rect">
                        <a:avLst/>
                      </a:prstGeom>
                    </p:spPr>
                  </p:pic>
                </p:oleObj>
              </mc:Fallback>
            </mc:AlternateContent>
          </a:graphicData>
        </a:graphic>
      </p:graphicFrame>
      <p:sp>
        <p:nvSpPr>
          <p:cNvPr id="14" name="TextBox 13"/>
          <p:cNvSpPr txBox="1"/>
          <p:nvPr/>
        </p:nvSpPr>
        <p:spPr>
          <a:xfrm>
            <a:off x="6089227" y="940454"/>
            <a:ext cx="2376828" cy="507831"/>
          </a:xfrm>
          <a:prstGeom prst="rect">
            <a:avLst/>
          </a:prstGeom>
          <a:noFill/>
        </p:spPr>
        <p:txBody>
          <a:bodyPr wrap="square" rtlCol="0">
            <a:spAutoFit/>
          </a:bodyPr>
          <a:lstStyle/>
          <a:p>
            <a:pPr algn="just"/>
            <a:r>
              <a:rPr lang="en-GB" sz="900" b="1" dirty="0">
                <a:solidFill>
                  <a:prstClr val="black"/>
                </a:solidFill>
                <a:latin typeface="Arial"/>
                <a:cs typeface="Arial"/>
              </a:rPr>
              <a:t>I-E </a:t>
            </a:r>
            <a:r>
              <a:rPr lang="en-GB" sz="900" b="1" dirty="0" smtClean="0">
                <a:solidFill>
                  <a:prstClr val="black"/>
                </a:solidFill>
                <a:latin typeface="Arial"/>
                <a:cs typeface="Arial"/>
              </a:rPr>
              <a:t>curves. </a:t>
            </a:r>
            <a:r>
              <a:rPr lang="en-GB" sz="900" b="1" dirty="0">
                <a:solidFill>
                  <a:prstClr val="black"/>
                </a:solidFill>
                <a:latin typeface="Arial"/>
                <a:cs typeface="Arial"/>
              </a:rPr>
              <a:t>The measurements were performed with solenoids off (red) and solenoids on (blue).</a:t>
            </a:r>
            <a:r>
              <a:rPr lang="en-US" sz="900" b="1" dirty="0" smtClean="0">
                <a:solidFill>
                  <a:prstClr val="black"/>
                </a:solidFill>
                <a:latin typeface="Arial"/>
                <a:cs typeface="Arial"/>
              </a:rPr>
              <a:t> </a:t>
            </a:r>
            <a:endParaRPr lang="en-US" sz="900" b="1" dirty="0">
              <a:solidFill>
                <a:prstClr val="black"/>
              </a:solidFill>
              <a:latin typeface="Arial"/>
              <a:cs typeface="Arial"/>
            </a:endParaRPr>
          </a:p>
        </p:txBody>
      </p:sp>
      <p:sp>
        <p:nvSpPr>
          <p:cNvPr id="15" name="Textfeld 14"/>
          <p:cNvSpPr txBox="1"/>
          <p:nvPr/>
        </p:nvSpPr>
        <p:spPr>
          <a:xfrm>
            <a:off x="6153150" y="501186"/>
            <a:ext cx="1085746" cy="369332"/>
          </a:xfrm>
          <a:prstGeom prst="rect">
            <a:avLst/>
          </a:prstGeom>
          <a:noFill/>
        </p:spPr>
        <p:txBody>
          <a:bodyPr wrap="none" rtlCol="0">
            <a:spAutoFit/>
          </a:bodyPr>
          <a:lstStyle/>
          <a:p>
            <a:r>
              <a:rPr lang="en-US" dirty="0" smtClean="0">
                <a:latin typeface="Calibri" panose="020F0502020204030204" pitchFamily="34" charset="0"/>
              </a:rPr>
              <a:t>L. </a:t>
            </a:r>
            <a:r>
              <a:rPr lang="en-US" dirty="0" err="1" smtClean="0">
                <a:latin typeface="Calibri" panose="020F0502020204030204" pitchFamily="34" charset="0"/>
              </a:rPr>
              <a:t>Faillace</a:t>
            </a:r>
            <a:endParaRPr lang="en-US" dirty="0">
              <a:latin typeface="Calibri" panose="020F0502020204030204" pitchFamily="34" charset="0"/>
            </a:endParaRPr>
          </a:p>
        </p:txBody>
      </p:sp>
    </p:spTree>
    <p:extLst>
      <p:ext uri="{BB962C8B-B14F-4D97-AF65-F5344CB8AC3E}">
        <p14:creationId xmlns:p14="http://schemas.microsoft.com/office/powerpoint/2010/main" val="2107271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3"/>
          <p:cNvSpPr/>
          <p:nvPr/>
        </p:nvSpPr>
        <p:spPr>
          <a:xfrm>
            <a:off x="1028700" y="1297864"/>
            <a:ext cx="7072700" cy="127191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 name="Textfeld 1"/>
          <p:cNvSpPr txBox="1"/>
          <p:nvPr/>
        </p:nvSpPr>
        <p:spPr>
          <a:xfrm>
            <a:off x="1028700" y="1352550"/>
            <a:ext cx="7091750" cy="1015663"/>
          </a:xfrm>
          <a:prstGeom prst="rect">
            <a:avLst/>
          </a:prstGeom>
          <a:noFill/>
        </p:spPr>
        <p:txBody>
          <a:bodyPr wrap="none" rtlCol="0">
            <a:spAutoFit/>
          </a:bodyPr>
          <a:lstStyle/>
          <a:p>
            <a:r>
              <a:rPr lang="en-US" sz="6000" dirty="0" smtClean="0"/>
              <a:t>Dielectric accelerators</a:t>
            </a:r>
            <a:endParaRPr lang="en-US" sz="6000" dirty="0"/>
          </a:p>
        </p:txBody>
      </p:sp>
      <p:sp>
        <p:nvSpPr>
          <p:cNvPr id="3" name="Textfeld 2"/>
          <p:cNvSpPr txBox="1"/>
          <p:nvPr/>
        </p:nvSpPr>
        <p:spPr>
          <a:xfrm>
            <a:off x="247650" y="3207782"/>
            <a:ext cx="3245850" cy="523220"/>
          </a:xfrm>
          <a:prstGeom prst="rect">
            <a:avLst/>
          </a:prstGeom>
          <a:noFill/>
        </p:spPr>
        <p:txBody>
          <a:bodyPr wrap="square" rtlCol="0">
            <a:spAutoFit/>
          </a:bodyPr>
          <a:lstStyle/>
          <a:p>
            <a:r>
              <a:rPr lang="en-US" sz="2800" dirty="0" smtClean="0"/>
              <a:t>Transformer ratio = </a:t>
            </a:r>
            <a:endParaRPr lang="en-US" sz="2800" dirty="0"/>
          </a:p>
        </p:txBody>
      </p:sp>
      <p:sp>
        <p:nvSpPr>
          <p:cNvPr id="4" name="Textfeld 3"/>
          <p:cNvSpPr txBox="1"/>
          <p:nvPr/>
        </p:nvSpPr>
        <p:spPr>
          <a:xfrm>
            <a:off x="3434583" y="3028950"/>
            <a:ext cx="4666817" cy="523220"/>
          </a:xfrm>
          <a:prstGeom prst="rect">
            <a:avLst/>
          </a:prstGeom>
          <a:noFill/>
        </p:spPr>
        <p:txBody>
          <a:bodyPr wrap="square" rtlCol="0">
            <a:spAutoFit/>
          </a:bodyPr>
          <a:lstStyle/>
          <a:p>
            <a:r>
              <a:rPr lang="en-US" sz="2800" dirty="0" smtClean="0"/>
              <a:t>Voltage gain of witness beam</a:t>
            </a:r>
            <a:endParaRPr lang="en-US" sz="2800" dirty="0"/>
          </a:p>
        </p:txBody>
      </p:sp>
      <p:sp>
        <p:nvSpPr>
          <p:cNvPr id="5" name="Textfeld 4"/>
          <p:cNvSpPr txBox="1"/>
          <p:nvPr/>
        </p:nvSpPr>
        <p:spPr>
          <a:xfrm>
            <a:off x="3434584" y="3468648"/>
            <a:ext cx="4227827" cy="523220"/>
          </a:xfrm>
          <a:prstGeom prst="rect">
            <a:avLst/>
          </a:prstGeom>
          <a:noFill/>
        </p:spPr>
        <p:txBody>
          <a:bodyPr wrap="square" rtlCol="0">
            <a:spAutoFit/>
          </a:bodyPr>
          <a:lstStyle/>
          <a:p>
            <a:r>
              <a:rPr lang="en-US" sz="2800" dirty="0" smtClean="0"/>
              <a:t>Voltage loss of drive beam</a:t>
            </a:r>
            <a:endParaRPr lang="en-US" sz="2800" dirty="0"/>
          </a:p>
        </p:txBody>
      </p:sp>
      <p:cxnSp>
        <p:nvCxnSpPr>
          <p:cNvPr id="7" name="Gerade Verbindung 6"/>
          <p:cNvCxnSpPr/>
          <p:nvPr/>
        </p:nvCxnSpPr>
        <p:spPr>
          <a:xfrm>
            <a:off x="3543300" y="3493532"/>
            <a:ext cx="42672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892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55425" y="204263"/>
            <a:ext cx="7373760" cy="581227"/>
          </a:xfrm>
        </p:spPr>
        <p:txBody>
          <a:bodyPr/>
          <a:lstStyle/>
          <a:p>
            <a:r>
              <a:rPr lang="en-US" dirty="0">
                <a:solidFill>
                  <a:srgbClr val="0000FF"/>
                </a:solidFill>
              </a:rPr>
              <a:t>Argonne Wakefield Accelerator Facility (AWA)</a:t>
            </a:r>
            <a:br>
              <a:rPr lang="en-US" dirty="0">
                <a:solidFill>
                  <a:srgbClr val="0000FF"/>
                </a:solidFill>
              </a:rPr>
            </a:br>
            <a:endParaRPr lang="en-US" dirty="0" smtClean="0">
              <a:solidFill>
                <a:srgbClr val="0000FF"/>
              </a:solidFill>
            </a:endParaRPr>
          </a:p>
        </p:txBody>
      </p:sp>
      <p:sp>
        <p:nvSpPr>
          <p:cNvPr id="7" name="Text Box 25"/>
          <p:cNvSpPr txBox="1">
            <a:spLocks noChangeArrowheads="1"/>
          </p:cNvSpPr>
          <p:nvPr/>
        </p:nvSpPr>
        <p:spPr bwMode="auto">
          <a:xfrm>
            <a:off x="7376082" y="279790"/>
            <a:ext cx="1768435" cy="36933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Aft>
                <a:spcPct val="0"/>
              </a:spcAft>
            </a:pPr>
            <a:r>
              <a:rPr lang="en-US" dirty="0" smtClean="0">
                <a:solidFill>
                  <a:srgbClr val="000000"/>
                </a:solidFill>
                <a:cs typeface="Arial" charset="0"/>
              </a:rPr>
              <a:t>M. Conde et al.</a:t>
            </a:r>
          </a:p>
        </p:txBody>
      </p:sp>
      <p:pic>
        <p:nvPicPr>
          <p:cNvPr id="8" name="Picture 5"/>
          <p:cNvPicPr>
            <a:picLocks noChangeAspect="1" noChangeArrowheads="1"/>
          </p:cNvPicPr>
          <p:nvPr/>
        </p:nvPicPr>
        <p:blipFill>
          <a:blip r:embed="rId3"/>
          <a:srcRect l="476" t="35048" r="1666" b="29143"/>
          <a:stretch>
            <a:fillRect/>
          </a:stretch>
        </p:blipFill>
        <p:spPr bwMode="auto">
          <a:xfrm>
            <a:off x="449541" y="1103642"/>
            <a:ext cx="7696200" cy="881063"/>
          </a:xfrm>
          <a:prstGeom prst="rect">
            <a:avLst/>
          </a:prstGeom>
          <a:noFill/>
          <a:ln w="9525" algn="ctr">
            <a:noFill/>
            <a:miter lim="800000"/>
            <a:headEnd/>
            <a:tailEnd/>
          </a:ln>
        </p:spPr>
      </p:pic>
      <p:sp>
        <p:nvSpPr>
          <p:cNvPr id="9" name="TextBox 12"/>
          <p:cNvSpPr txBox="1">
            <a:spLocks noChangeArrowheads="1"/>
          </p:cNvSpPr>
          <p:nvPr/>
        </p:nvSpPr>
        <p:spPr bwMode="auto">
          <a:xfrm>
            <a:off x="4583315" y="769042"/>
            <a:ext cx="625088" cy="369332"/>
          </a:xfrm>
          <a:prstGeom prst="rect">
            <a:avLst/>
          </a:prstGeom>
          <a:noFill/>
          <a:ln w="9525">
            <a:solidFill>
              <a:schemeClr val="accent1"/>
            </a:solidFill>
            <a:miter lim="800000"/>
            <a:headEnd/>
            <a:tailEnd/>
          </a:ln>
        </p:spPr>
        <p:txBody>
          <a:bodyPr wrap="square">
            <a:spAutoFit/>
          </a:bodyPr>
          <a:lstStyle/>
          <a:p>
            <a:pPr defTabSz="914400" fontAlgn="base">
              <a:spcBef>
                <a:spcPct val="0"/>
              </a:spcBef>
              <a:spcAft>
                <a:spcPct val="0"/>
              </a:spcAft>
            </a:pPr>
            <a:r>
              <a:rPr lang="en-US" dirty="0" smtClean="0">
                <a:solidFill>
                  <a:srgbClr val="404040"/>
                </a:solidFill>
                <a:cs typeface="Arial" charset="0"/>
              </a:rPr>
              <a:t>EEX</a:t>
            </a:r>
            <a:endParaRPr lang="en-US" dirty="0">
              <a:solidFill>
                <a:srgbClr val="404040"/>
              </a:solidFill>
              <a:cs typeface="Arial" charset="0"/>
            </a:endParaRPr>
          </a:p>
        </p:txBody>
      </p:sp>
      <p:sp>
        <p:nvSpPr>
          <p:cNvPr id="10" name="TextBox 12"/>
          <p:cNvSpPr txBox="1">
            <a:spLocks noChangeArrowheads="1"/>
          </p:cNvSpPr>
          <p:nvPr/>
        </p:nvSpPr>
        <p:spPr bwMode="auto">
          <a:xfrm>
            <a:off x="460427" y="2361656"/>
            <a:ext cx="2159195" cy="769441"/>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2200" b="1" dirty="0" smtClean="0">
                <a:solidFill>
                  <a:srgbClr val="00B050"/>
                </a:solidFill>
                <a:cs typeface="Arial" charset="0"/>
              </a:rPr>
              <a:t>15 MeV witness beam</a:t>
            </a:r>
            <a:endParaRPr lang="en-US" sz="2200" b="1" dirty="0">
              <a:solidFill>
                <a:srgbClr val="00B050"/>
              </a:solidFill>
              <a:cs typeface="Arial" charset="0"/>
            </a:endParaRPr>
          </a:p>
        </p:txBody>
      </p:sp>
      <p:sp>
        <p:nvSpPr>
          <p:cNvPr id="11" name="TextBox 12"/>
          <p:cNvSpPr txBox="1">
            <a:spLocks noChangeArrowheads="1"/>
          </p:cNvSpPr>
          <p:nvPr/>
        </p:nvSpPr>
        <p:spPr bwMode="auto">
          <a:xfrm>
            <a:off x="1062801" y="780101"/>
            <a:ext cx="1066800" cy="646113"/>
          </a:xfrm>
          <a:prstGeom prst="rect">
            <a:avLst/>
          </a:prstGeom>
          <a:noFill/>
          <a:ln w="9525">
            <a:solidFill>
              <a:schemeClr val="accent1"/>
            </a:solidFill>
            <a:miter lim="800000"/>
            <a:headEnd/>
            <a:tailEnd/>
          </a:ln>
        </p:spPr>
        <p:txBody>
          <a:bodyPr>
            <a:spAutoFit/>
          </a:bodyPr>
          <a:lstStyle/>
          <a:p>
            <a:pPr defTabSz="914400" fontAlgn="base">
              <a:spcBef>
                <a:spcPct val="0"/>
              </a:spcBef>
              <a:spcAft>
                <a:spcPct val="0"/>
              </a:spcAft>
            </a:pPr>
            <a:r>
              <a:rPr lang="en-US" dirty="0">
                <a:solidFill>
                  <a:srgbClr val="404040"/>
                </a:solidFill>
                <a:cs typeface="Arial" charset="0"/>
              </a:rPr>
              <a:t>collinear &amp; TBA</a:t>
            </a:r>
          </a:p>
        </p:txBody>
      </p:sp>
      <p:sp>
        <p:nvSpPr>
          <p:cNvPr id="12" name="TextBox 12"/>
          <p:cNvSpPr txBox="1">
            <a:spLocks noChangeArrowheads="1"/>
          </p:cNvSpPr>
          <p:nvPr/>
        </p:nvSpPr>
        <p:spPr bwMode="auto">
          <a:xfrm>
            <a:off x="5326129" y="1930769"/>
            <a:ext cx="2505078" cy="430887"/>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2200" b="1" dirty="0" smtClean="0">
                <a:solidFill>
                  <a:srgbClr val="00B050"/>
                </a:solidFill>
                <a:cs typeface="Arial" charset="0"/>
              </a:rPr>
              <a:t>70 MeV drive beam</a:t>
            </a:r>
            <a:endParaRPr lang="en-US" sz="2200" b="1" dirty="0">
              <a:solidFill>
                <a:srgbClr val="00B050"/>
              </a:solidFill>
              <a:cs typeface="Arial" charset="0"/>
            </a:endParaRPr>
          </a:p>
        </p:txBody>
      </p:sp>
      <p:cxnSp>
        <p:nvCxnSpPr>
          <p:cNvPr id="13" name="Straight Arrow Connector 12"/>
          <p:cNvCxnSpPr/>
          <p:nvPr/>
        </p:nvCxnSpPr>
        <p:spPr>
          <a:xfrm flipH="1">
            <a:off x="5690849" y="1674227"/>
            <a:ext cx="747453" cy="1929"/>
          </a:xfrm>
          <a:prstGeom prst="straightConnector1">
            <a:avLst/>
          </a:prstGeom>
          <a:ln w="63500">
            <a:solidFill>
              <a:srgbClr val="00B05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055592" y="2109905"/>
            <a:ext cx="769097" cy="10476"/>
          </a:xfrm>
          <a:prstGeom prst="straightConnector1">
            <a:avLst/>
          </a:prstGeom>
          <a:ln w="63500">
            <a:solidFill>
              <a:srgbClr val="00B050"/>
            </a:solidFill>
            <a:tailEnd type="stealth" w="lg" len="lg"/>
          </a:ln>
        </p:spPr>
        <p:style>
          <a:lnRef idx="2">
            <a:schemeClr val="accent1"/>
          </a:lnRef>
          <a:fillRef idx="0">
            <a:schemeClr val="accent1"/>
          </a:fillRef>
          <a:effectRef idx="1">
            <a:schemeClr val="accent1"/>
          </a:effectRef>
          <a:fontRef idx="minor">
            <a:schemeClr val="tx1"/>
          </a:fontRef>
        </p:style>
      </p:cxnSp>
      <p:sp>
        <p:nvSpPr>
          <p:cNvPr id="15" name="Oval 14"/>
          <p:cNvSpPr/>
          <p:nvPr/>
        </p:nvSpPr>
        <p:spPr bwMode="auto">
          <a:xfrm>
            <a:off x="1837722" y="867722"/>
            <a:ext cx="2726619" cy="1116984"/>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mtClean="0">
              <a:solidFill>
                <a:srgbClr val="404040"/>
              </a:solidFill>
              <a:cs typeface="Arial" charset="0"/>
            </a:endParaRPr>
          </a:p>
        </p:txBody>
      </p:sp>
      <p:sp>
        <p:nvSpPr>
          <p:cNvPr id="16" name="TextBox 12"/>
          <p:cNvSpPr txBox="1">
            <a:spLocks noChangeArrowheads="1"/>
          </p:cNvSpPr>
          <p:nvPr/>
        </p:nvSpPr>
        <p:spPr bwMode="auto">
          <a:xfrm>
            <a:off x="2769465" y="1994557"/>
            <a:ext cx="1794876" cy="769441"/>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2200" b="1" dirty="0">
                <a:solidFill>
                  <a:srgbClr val="FF0000"/>
                </a:solidFill>
                <a:cs typeface="Arial" charset="0"/>
              </a:rPr>
              <a:t>e</a:t>
            </a:r>
            <a:r>
              <a:rPr lang="en-US" sz="2200" b="1" dirty="0" smtClean="0">
                <a:solidFill>
                  <a:srgbClr val="FF0000"/>
                </a:solidFill>
                <a:cs typeface="Arial" charset="0"/>
              </a:rPr>
              <a:t>xperimental area</a:t>
            </a:r>
            <a:endParaRPr lang="en-US" sz="2200" b="1" dirty="0">
              <a:solidFill>
                <a:srgbClr val="FF0000"/>
              </a:solidFill>
              <a:cs typeface="Arial" charset="0"/>
            </a:endParaRPr>
          </a:p>
        </p:txBody>
      </p:sp>
      <p:sp>
        <p:nvSpPr>
          <p:cNvPr id="17" name="TextBox 16"/>
          <p:cNvSpPr txBox="1"/>
          <p:nvPr/>
        </p:nvSpPr>
        <p:spPr>
          <a:xfrm>
            <a:off x="5097741" y="2379278"/>
            <a:ext cx="3610070" cy="1477328"/>
          </a:xfrm>
          <a:prstGeom prst="rect">
            <a:avLst/>
          </a:prstGeom>
          <a:noFill/>
        </p:spPr>
        <p:txBody>
          <a:bodyPr wrap="square" rtlCol="0">
            <a:spAutoFit/>
          </a:bodyPr>
          <a:lstStyle/>
          <a:p>
            <a:pPr marL="285750" indent="-285750" defTabSz="914400" fontAlgn="base">
              <a:spcBef>
                <a:spcPct val="0"/>
              </a:spcBef>
              <a:spcAft>
                <a:spcPct val="0"/>
              </a:spcAft>
              <a:buFont typeface="Arial" panose="020B0604020202020204" pitchFamily="34" charset="0"/>
              <a:buChar char="•"/>
            </a:pPr>
            <a:r>
              <a:rPr lang="en-US" dirty="0" smtClean="0">
                <a:solidFill>
                  <a:srgbClr val="404040"/>
                </a:solidFill>
                <a:cs typeface="Arial" charset="0"/>
              </a:rPr>
              <a:t>bunch trains of up to 32 bunches</a:t>
            </a:r>
          </a:p>
          <a:p>
            <a:pPr marL="285750" indent="-285750" defTabSz="914400" fontAlgn="base">
              <a:spcBef>
                <a:spcPct val="0"/>
              </a:spcBef>
              <a:spcAft>
                <a:spcPct val="0"/>
              </a:spcAft>
              <a:buFont typeface="Arial" panose="020B0604020202020204" pitchFamily="34" charset="0"/>
              <a:buChar char="•"/>
            </a:pPr>
            <a:r>
              <a:rPr lang="en-US" dirty="0" smtClean="0">
                <a:solidFill>
                  <a:srgbClr val="404040"/>
                </a:solidFill>
                <a:cs typeface="Arial" charset="0"/>
              </a:rPr>
              <a:t> Maximum charge in single bunch </a:t>
            </a:r>
            <a:r>
              <a:rPr lang="en-US" b="1" dirty="0" smtClean="0">
                <a:solidFill>
                  <a:srgbClr val="FF0000"/>
                </a:solidFill>
                <a:cs typeface="Arial" charset="0"/>
              </a:rPr>
              <a:t>100 </a:t>
            </a:r>
            <a:r>
              <a:rPr lang="en-US" b="1" dirty="0" err="1" smtClean="0">
                <a:solidFill>
                  <a:srgbClr val="FF0000"/>
                </a:solidFill>
                <a:cs typeface="Arial" charset="0"/>
              </a:rPr>
              <a:t>nC</a:t>
            </a:r>
            <a:endParaRPr lang="en-US" dirty="0">
              <a:solidFill>
                <a:srgbClr val="404040"/>
              </a:solidFill>
              <a:cs typeface="Arial" charset="0"/>
            </a:endParaRPr>
          </a:p>
          <a:p>
            <a:pPr marL="285750" indent="-285750" defTabSz="914400" fontAlgn="base">
              <a:spcBef>
                <a:spcPct val="0"/>
              </a:spcBef>
              <a:spcAft>
                <a:spcPct val="0"/>
              </a:spcAft>
              <a:buFont typeface="Arial" panose="020B0604020202020204" pitchFamily="34" charset="0"/>
              <a:buChar char="•"/>
            </a:pPr>
            <a:r>
              <a:rPr lang="en-US" dirty="0" smtClean="0">
                <a:solidFill>
                  <a:srgbClr val="404040"/>
                </a:solidFill>
                <a:cs typeface="Arial" charset="0"/>
              </a:rPr>
              <a:t>maximum charge in bunch train </a:t>
            </a:r>
            <a:r>
              <a:rPr lang="en-US" b="1" dirty="0" smtClean="0">
                <a:solidFill>
                  <a:srgbClr val="FF0000"/>
                </a:solidFill>
                <a:cs typeface="Arial" charset="0"/>
              </a:rPr>
              <a:t>600 </a:t>
            </a:r>
            <a:r>
              <a:rPr lang="en-US" b="1" dirty="0" err="1" smtClean="0">
                <a:solidFill>
                  <a:srgbClr val="FF0000"/>
                </a:solidFill>
                <a:cs typeface="Arial" charset="0"/>
              </a:rPr>
              <a:t>nC</a:t>
            </a:r>
            <a:r>
              <a:rPr lang="en-US" dirty="0" smtClean="0">
                <a:solidFill>
                  <a:srgbClr val="404040"/>
                </a:solidFill>
                <a:cs typeface="Arial" charset="0"/>
              </a:rPr>
              <a:t>.</a:t>
            </a:r>
            <a:endParaRPr lang="en-US" dirty="0">
              <a:solidFill>
                <a:srgbClr val="404040"/>
              </a:solidFill>
              <a:cs typeface="Arial" charset="0"/>
            </a:endParaRPr>
          </a:p>
        </p:txBody>
      </p:sp>
      <p:sp>
        <p:nvSpPr>
          <p:cNvPr id="18" name="TextBox 17"/>
          <p:cNvSpPr txBox="1"/>
          <p:nvPr/>
        </p:nvSpPr>
        <p:spPr>
          <a:xfrm>
            <a:off x="376366" y="3121378"/>
            <a:ext cx="3610070" cy="646331"/>
          </a:xfrm>
          <a:prstGeom prst="rect">
            <a:avLst/>
          </a:prstGeom>
          <a:noFill/>
        </p:spPr>
        <p:txBody>
          <a:bodyPr wrap="square" rtlCol="0">
            <a:spAutoFit/>
          </a:bodyPr>
          <a:lstStyle/>
          <a:p>
            <a:pPr marL="285750" indent="-285750" defTabSz="914400" fontAlgn="base">
              <a:spcBef>
                <a:spcPct val="0"/>
              </a:spcBef>
              <a:spcAft>
                <a:spcPct val="0"/>
              </a:spcAft>
              <a:buFont typeface="Arial" panose="020B0604020202020204" pitchFamily="34" charset="0"/>
              <a:buChar char="•"/>
            </a:pPr>
            <a:r>
              <a:rPr lang="en-US" dirty="0">
                <a:solidFill>
                  <a:srgbClr val="404040"/>
                </a:solidFill>
                <a:cs typeface="Arial" charset="0"/>
              </a:rPr>
              <a:t>s</a:t>
            </a:r>
            <a:r>
              <a:rPr lang="en-US" dirty="0" smtClean="0">
                <a:solidFill>
                  <a:srgbClr val="404040"/>
                </a:solidFill>
                <a:cs typeface="Arial" charset="0"/>
              </a:rPr>
              <a:t>ingle bunches</a:t>
            </a:r>
          </a:p>
          <a:p>
            <a:pPr marL="285750" indent="-285750" defTabSz="914400" fontAlgn="base">
              <a:spcBef>
                <a:spcPct val="0"/>
              </a:spcBef>
              <a:spcAft>
                <a:spcPct val="0"/>
              </a:spcAft>
              <a:buFont typeface="Arial" panose="020B0604020202020204" pitchFamily="34" charset="0"/>
              <a:buChar char="•"/>
            </a:pPr>
            <a:r>
              <a:rPr lang="en-US" dirty="0">
                <a:solidFill>
                  <a:srgbClr val="404040"/>
                </a:solidFill>
                <a:cs typeface="Arial" charset="0"/>
              </a:rPr>
              <a:t>b</a:t>
            </a:r>
            <a:r>
              <a:rPr lang="en-US" dirty="0" smtClean="0">
                <a:solidFill>
                  <a:srgbClr val="404040"/>
                </a:solidFill>
                <a:cs typeface="Arial" charset="0"/>
              </a:rPr>
              <a:t>unch charge  0.05 to 60 </a:t>
            </a:r>
            <a:r>
              <a:rPr lang="en-US" dirty="0" err="1" smtClean="0">
                <a:solidFill>
                  <a:srgbClr val="404040"/>
                </a:solidFill>
                <a:cs typeface="Arial" charset="0"/>
              </a:rPr>
              <a:t>nC</a:t>
            </a:r>
            <a:endParaRPr lang="en-US" dirty="0">
              <a:solidFill>
                <a:srgbClr val="404040"/>
              </a:solidFill>
              <a:cs typeface="Arial" charset="0"/>
            </a:endParaRPr>
          </a:p>
        </p:txBody>
      </p:sp>
      <p:sp>
        <p:nvSpPr>
          <p:cNvPr id="19" name="Rectangle 41"/>
          <p:cNvSpPr>
            <a:spLocks noChangeArrowheads="1"/>
          </p:cNvSpPr>
          <p:nvPr/>
        </p:nvSpPr>
        <p:spPr bwMode="auto">
          <a:xfrm>
            <a:off x="376366" y="4275259"/>
            <a:ext cx="6730364" cy="2187736"/>
          </a:xfrm>
          <a:prstGeom prst="rect">
            <a:avLst/>
          </a:prstGeom>
          <a:noFill/>
          <a:ln w="9525">
            <a:noFill/>
            <a:miter lim="800000"/>
            <a:headEnd/>
            <a:tailEnd/>
          </a:ln>
        </p:spPr>
        <p:txBody>
          <a:bodyPr/>
          <a:lstStyle/>
          <a:p>
            <a:pPr marL="342900" indent="-342900" defTabSz="914400" fontAlgn="base">
              <a:spcBef>
                <a:spcPct val="20000"/>
              </a:spcBef>
              <a:spcAft>
                <a:spcPct val="0"/>
              </a:spcAft>
              <a:buClr>
                <a:srgbClr val="1F497D"/>
              </a:buClr>
              <a:buFont typeface="Wingdings" pitchFamily="2" charset="2"/>
              <a:buChar char="§"/>
            </a:pPr>
            <a:r>
              <a:rPr lang="en-US" sz="2000" dirty="0" smtClean="0">
                <a:solidFill>
                  <a:srgbClr val="000000"/>
                </a:solidFill>
                <a:cs typeface="Arial" charset="0"/>
              </a:rPr>
              <a:t>Two-beam-acceleration (</a:t>
            </a:r>
            <a:r>
              <a:rPr lang="en-US" sz="2000" dirty="0" smtClean="0">
                <a:solidFill>
                  <a:srgbClr val="FF0000"/>
                </a:solidFill>
                <a:cs typeface="Arial" charset="0"/>
              </a:rPr>
              <a:t>TBA</a:t>
            </a:r>
            <a:r>
              <a:rPr lang="en-US" sz="2000" dirty="0" smtClean="0">
                <a:solidFill>
                  <a:srgbClr val="000000"/>
                </a:solidFill>
                <a:cs typeface="Arial" charset="0"/>
              </a:rPr>
              <a:t>) at </a:t>
            </a:r>
            <a:r>
              <a:rPr lang="en-US" sz="2000" dirty="0" smtClean="0">
                <a:solidFill>
                  <a:srgbClr val="FF0000"/>
                </a:solidFill>
                <a:cs typeface="Arial" charset="0"/>
              </a:rPr>
              <a:t>11.7 GHz</a:t>
            </a:r>
            <a:r>
              <a:rPr lang="en-US" sz="2000" dirty="0" smtClean="0">
                <a:solidFill>
                  <a:srgbClr val="000000"/>
                </a:solidFill>
                <a:cs typeface="Arial" charset="0"/>
              </a:rPr>
              <a:t>: preliminary data shows </a:t>
            </a:r>
            <a:r>
              <a:rPr lang="en-US" sz="2000" dirty="0" smtClean="0">
                <a:solidFill>
                  <a:srgbClr val="FF0000"/>
                </a:solidFill>
                <a:cs typeface="Arial" charset="0"/>
              </a:rPr>
              <a:t>50 MV/m </a:t>
            </a:r>
            <a:r>
              <a:rPr lang="en-US" sz="2000" dirty="0" smtClean="0">
                <a:solidFill>
                  <a:srgbClr val="000000"/>
                </a:solidFill>
                <a:cs typeface="Arial" charset="0"/>
              </a:rPr>
              <a:t>accelerating gradient with 90 </a:t>
            </a:r>
            <a:r>
              <a:rPr lang="en-US" sz="2000" dirty="0" err="1" smtClean="0">
                <a:solidFill>
                  <a:srgbClr val="000000"/>
                </a:solidFill>
                <a:cs typeface="Arial" charset="0"/>
              </a:rPr>
              <a:t>nC</a:t>
            </a:r>
            <a:r>
              <a:rPr lang="en-US" sz="2000" dirty="0" smtClean="0">
                <a:solidFill>
                  <a:srgbClr val="000000"/>
                </a:solidFill>
                <a:cs typeface="Arial" charset="0"/>
              </a:rPr>
              <a:t> drive bunch train</a:t>
            </a:r>
          </a:p>
          <a:p>
            <a:pPr marL="342900" indent="-342900" defTabSz="914400" fontAlgn="base">
              <a:spcBef>
                <a:spcPct val="20000"/>
              </a:spcBef>
              <a:spcAft>
                <a:spcPct val="0"/>
              </a:spcAft>
              <a:buClr>
                <a:srgbClr val="1F497D"/>
              </a:buClr>
              <a:buFont typeface="Wingdings" pitchFamily="2" charset="2"/>
              <a:buChar char="§"/>
            </a:pPr>
            <a:r>
              <a:rPr lang="en-US" sz="2000" dirty="0" smtClean="0">
                <a:solidFill>
                  <a:srgbClr val="FF0000"/>
                </a:solidFill>
                <a:cs typeface="Arial" charset="0"/>
              </a:rPr>
              <a:t>37 MW </a:t>
            </a:r>
            <a:r>
              <a:rPr lang="en-US" sz="2000" dirty="0" smtClean="0">
                <a:solidFill>
                  <a:srgbClr val="000000"/>
                </a:solidFill>
                <a:cs typeface="Arial" charset="0"/>
              </a:rPr>
              <a:t>generated at </a:t>
            </a:r>
            <a:r>
              <a:rPr lang="en-US" sz="2000" dirty="0" smtClean="0">
                <a:solidFill>
                  <a:srgbClr val="FF0000"/>
                </a:solidFill>
                <a:cs typeface="Arial" charset="0"/>
              </a:rPr>
              <a:t>26 GHz TBA </a:t>
            </a:r>
            <a:r>
              <a:rPr lang="en-US" sz="2000" dirty="0" smtClean="0">
                <a:solidFill>
                  <a:srgbClr val="000000"/>
                </a:solidFill>
                <a:cs typeface="Arial" charset="0"/>
              </a:rPr>
              <a:t>setup</a:t>
            </a:r>
          </a:p>
          <a:p>
            <a:pPr marL="342900" indent="-342900" defTabSz="914400" fontAlgn="base">
              <a:spcBef>
                <a:spcPct val="20000"/>
              </a:spcBef>
              <a:spcAft>
                <a:spcPct val="0"/>
              </a:spcAft>
              <a:buClr>
                <a:srgbClr val="1F497D"/>
              </a:buClr>
              <a:buFont typeface="Wingdings" pitchFamily="2" charset="2"/>
              <a:buChar char="§"/>
            </a:pPr>
            <a:r>
              <a:rPr lang="en-US" sz="2000" dirty="0" smtClean="0">
                <a:solidFill>
                  <a:srgbClr val="FF0000"/>
                </a:solidFill>
                <a:cs typeface="Arial" charset="0"/>
              </a:rPr>
              <a:t>EEX</a:t>
            </a:r>
            <a:r>
              <a:rPr lang="en-US" sz="2000" dirty="0" smtClean="0">
                <a:solidFill>
                  <a:srgbClr val="000000"/>
                </a:solidFill>
                <a:cs typeface="Arial" charset="0"/>
              </a:rPr>
              <a:t> operating successfully </a:t>
            </a:r>
          </a:p>
          <a:p>
            <a:pPr marL="342900" indent="-342900" defTabSz="914400" fontAlgn="base">
              <a:spcBef>
                <a:spcPct val="20000"/>
              </a:spcBef>
              <a:spcAft>
                <a:spcPct val="0"/>
              </a:spcAft>
              <a:buClr>
                <a:srgbClr val="1F497D"/>
              </a:buClr>
              <a:buFont typeface="Wingdings" pitchFamily="2" charset="2"/>
              <a:buChar char="§"/>
            </a:pPr>
            <a:r>
              <a:rPr lang="en-US" sz="2000" dirty="0" smtClean="0">
                <a:solidFill>
                  <a:srgbClr val="FF0000"/>
                </a:solidFill>
                <a:cs typeface="Arial" charset="0"/>
              </a:rPr>
              <a:t>Collinear</a:t>
            </a:r>
            <a:r>
              <a:rPr lang="en-US" sz="2000" dirty="0" smtClean="0">
                <a:solidFill>
                  <a:srgbClr val="000000"/>
                </a:solidFill>
                <a:cs typeface="Arial" charset="0"/>
              </a:rPr>
              <a:t> acceleration with </a:t>
            </a:r>
            <a:r>
              <a:rPr lang="en-US" sz="2000" dirty="0" smtClean="0">
                <a:solidFill>
                  <a:srgbClr val="FF0000"/>
                </a:solidFill>
                <a:cs typeface="Arial" charset="0"/>
              </a:rPr>
              <a:t>91 GHz </a:t>
            </a:r>
            <a:r>
              <a:rPr lang="en-US" sz="2000" dirty="0" smtClean="0">
                <a:solidFill>
                  <a:srgbClr val="000000"/>
                </a:solidFill>
                <a:cs typeface="Arial" charset="0"/>
              </a:rPr>
              <a:t>structure (</a:t>
            </a:r>
            <a:r>
              <a:rPr lang="en-US" sz="2000" dirty="0" smtClean="0">
                <a:solidFill>
                  <a:srgbClr val="FF0000"/>
                </a:solidFill>
                <a:cs typeface="Arial" charset="0"/>
              </a:rPr>
              <a:t>60 MV/m</a:t>
            </a:r>
            <a:r>
              <a:rPr lang="en-US" sz="2000" dirty="0" smtClean="0">
                <a:solidFill>
                  <a:srgbClr val="000000"/>
                </a:solidFill>
                <a:cs typeface="Arial" charset="0"/>
              </a:rPr>
              <a:t>)</a:t>
            </a:r>
            <a:endParaRPr lang="en-US" sz="2000" dirty="0">
              <a:solidFill>
                <a:srgbClr val="000000"/>
              </a:solidFill>
              <a:cs typeface="Arial" charset="0"/>
            </a:endParaRPr>
          </a:p>
        </p:txBody>
      </p:sp>
      <p:sp>
        <p:nvSpPr>
          <p:cNvPr id="20" name="Title 1"/>
          <p:cNvSpPr txBox="1">
            <a:spLocks/>
          </p:cNvSpPr>
          <p:nvPr/>
        </p:nvSpPr>
        <p:spPr bwMode="auto">
          <a:xfrm>
            <a:off x="299555" y="3891186"/>
            <a:ext cx="8228159" cy="384074"/>
          </a:xfrm>
          <a:prstGeom prst="rect">
            <a:avLst/>
          </a:prstGeom>
          <a:noFill/>
          <a:ln w="9525">
            <a:noFill/>
            <a:miter lim="800000"/>
            <a:headEnd/>
            <a:tailEnd/>
          </a:ln>
        </p:spPr>
        <p:txBody>
          <a:bodyPr vert="horz" wrap="square" lIns="91440" tIns="0" rIns="91440" bIns="0" numCol="1" anchor="t" anchorCtr="0" compatLnSpc="1">
            <a:prstTxWarp prst="textNoShape">
              <a:avLst/>
            </a:prstTxWarp>
          </a:bodyPr>
          <a:lst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Trebuchet MS" pitchFamily="34" charset="0"/>
              </a:defRPr>
            </a:lvl2pPr>
            <a:lvl3pPr algn="l" rtl="0" eaLnBrk="0" fontAlgn="base" hangingPunct="0">
              <a:spcBef>
                <a:spcPct val="0"/>
              </a:spcBef>
              <a:spcAft>
                <a:spcPct val="0"/>
              </a:spcAft>
              <a:defRPr sz="2600" b="1">
                <a:solidFill>
                  <a:schemeClr val="tx2"/>
                </a:solidFill>
                <a:latin typeface="Trebuchet MS" pitchFamily="34" charset="0"/>
              </a:defRPr>
            </a:lvl3pPr>
            <a:lvl4pPr algn="l" rtl="0" eaLnBrk="0" fontAlgn="base" hangingPunct="0">
              <a:spcBef>
                <a:spcPct val="0"/>
              </a:spcBef>
              <a:spcAft>
                <a:spcPct val="0"/>
              </a:spcAft>
              <a:defRPr sz="2600" b="1">
                <a:solidFill>
                  <a:schemeClr val="tx2"/>
                </a:solidFill>
                <a:latin typeface="Trebuchet MS" pitchFamily="34" charset="0"/>
              </a:defRPr>
            </a:lvl4pPr>
            <a:lvl5pPr algn="l" rtl="0" eaLnBrk="0" fontAlgn="base" hangingPunct="0">
              <a:spcBef>
                <a:spcPct val="0"/>
              </a:spcBef>
              <a:spcAft>
                <a:spcPct val="0"/>
              </a:spcAft>
              <a:defRPr sz="2600" b="1">
                <a:solidFill>
                  <a:schemeClr val="tx2"/>
                </a:solidFill>
                <a:latin typeface="Trebuchet MS" pitchFamily="34" charset="0"/>
              </a:defRPr>
            </a:lvl5pPr>
            <a:lvl6pPr marL="457200" algn="l" rtl="0" fontAlgn="base">
              <a:spcBef>
                <a:spcPct val="0"/>
              </a:spcBef>
              <a:spcAft>
                <a:spcPct val="0"/>
              </a:spcAft>
              <a:defRPr sz="2600" b="1">
                <a:solidFill>
                  <a:schemeClr val="tx2"/>
                </a:solidFill>
                <a:latin typeface="Trebuchet MS" pitchFamily="34" charset="0"/>
              </a:defRPr>
            </a:lvl6pPr>
            <a:lvl7pPr marL="914400" algn="l" rtl="0" fontAlgn="base">
              <a:spcBef>
                <a:spcPct val="0"/>
              </a:spcBef>
              <a:spcAft>
                <a:spcPct val="0"/>
              </a:spcAft>
              <a:defRPr sz="2600" b="1">
                <a:solidFill>
                  <a:schemeClr val="tx2"/>
                </a:solidFill>
                <a:latin typeface="Trebuchet MS" pitchFamily="34" charset="0"/>
              </a:defRPr>
            </a:lvl7pPr>
            <a:lvl8pPr marL="1371600" algn="l" rtl="0" fontAlgn="base">
              <a:spcBef>
                <a:spcPct val="0"/>
              </a:spcBef>
              <a:spcAft>
                <a:spcPct val="0"/>
              </a:spcAft>
              <a:defRPr sz="2600" b="1">
                <a:solidFill>
                  <a:schemeClr val="tx2"/>
                </a:solidFill>
                <a:latin typeface="Trebuchet MS" pitchFamily="34" charset="0"/>
              </a:defRPr>
            </a:lvl8pPr>
            <a:lvl9pPr marL="1828800" algn="l" rtl="0" fontAlgn="base">
              <a:spcBef>
                <a:spcPct val="0"/>
              </a:spcBef>
              <a:spcAft>
                <a:spcPct val="0"/>
              </a:spcAft>
              <a:defRPr sz="2600" b="1">
                <a:solidFill>
                  <a:schemeClr val="tx2"/>
                </a:solidFill>
                <a:latin typeface="Trebuchet MS" pitchFamily="34" charset="0"/>
              </a:defRPr>
            </a:lvl9pPr>
          </a:lstStyle>
          <a:p>
            <a:pPr defTabSz="914400"/>
            <a:r>
              <a:rPr lang="en-US" sz="2000" kern="0" dirty="0" smtClean="0">
                <a:solidFill>
                  <a:srgbClr val="0000FF"/>
                </a:solidFill>
              </a:rPr>
              <a:t>Initial experimental results using recently upgraded AWA facility:</a:t>
            </a:r>
            <a:endParaRPr lang="en-US" kern="0" dirty="0" smtClean="0">
              <a:solidFill>
                <a:srgbClr val="0000FF"/>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878" y="4336732"/>
            <a:ext cx="1939726" cy="224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9983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5783263" y="4924425"/>
            <a:ext cx="3100387" cy="1763713"/>
          </a:xfrm>
          <a:prstGeom prst="rect">
            <a:avLst/>
          </a:prstGeom>
          <a:solidFill>
            <a:schemeClr val="accent1"/>
          </a:solidFill>
          <a:ln w="25400" algn="ctr">
            <a:solidFill>
              <a:srgbClr val="0000FF"/>
            </a:solidFill>
            <a:round/>
            <a:headEnd/>
            <a:tailEnd/>
          </a:ln>
        </p:spPr>
        <p:txBody>
          <a:bodyP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0"/>
              </a:spcBef>
              <a:spcAft>
                <a:spcPct val="0"/>
              </a:spcAft>
            </a:pPr>
            <a:endParaRPr lang="de-DE" altLang="de-DE">
              <a:solidFill>
                <a:srgbClr val="000000"/>
              </a:solidFill>
            </a:endParaRPr>
          </a:p>
        </p:txBody>
      </p:sp>
      <p:pic>
        <p:nvPicPr>
          <p:cNvPr id="205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822325"/>
            <a:ext cx="324008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title"/>
          </p:nvPr>
        </p:nvSpPr>
        <p:spPr>
          <a:xfrm>
            <a:off x="3492500" y="44450"/>
            <a:ext cx="4751388" cy="720725"/>
          </a:xfrm>
          <a:solidFill>
            <a:srgbClr val="000099"/>
          </a:solidFill>
        </p:spPr>
        <p:txBody>
          <a:bodyPr/>
          <a:lstStyle/>
          <a:p>
            <a:r>
              <a:rPr lang="en-US" altLang="de-DE" sz="1600" b="1" smtClean="0">
                <a:solidFill>
                  <a:schemeClr val="bg1"/>
                </a:solidFill>
                <a:latin typeface="Arial" charset="0"/>
              </a:rPr>
              <a:t>V.Tsakanov – AREAL Test Facility for Advanced Accelerator and Radiation Concepts</a:t>
            </a:r>
            <a:endParaRPr lang="en-US" altLang="de-DE" sz="1600" smtClean="0"/>
          </a:p>
        </p:txBody>
      </p:sp>
      <p:sp>
        <p:nvSpPr>
          <p:cNvPr id="2053" name="Text Box 100"/>
          <p:cNvSpPr txBox="1">
            <a:spLocks noChangeArrowheads="1"/>
          </p:cNvSpPr>
          <p:nvPr/>
        </p:nvSpPr>
        <p:spPr bwMode="auto">
          <a:xfrm>
            <a:off x="3341688" y="2501900"/>
            <a:ext cx="2328862" cy="1322388"/>
          </a:xfrm>
          <a:prstGeom prst="rect">
            <a:avLst/>
          </a:prstGeom>
          <a:solidFill>
            <a:srgbClr val="CCFFFF"/>
          </a:solidFill>
          <a:ln w="44450">
            <a:solidFill>
              <a:srgbClr val="FF0000"/>
            </a:solidFill>
            <a:miter lim="800000"/>
            <a:headEnd/>
            <a:tailEnd/>
          </a:ln>
        </p:spPr>
        <p:txBody>
          <a:bodyPr>
            <a:spAutoFit/>
          </a:bodyP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50000"/>
              </a:spcBef>
              <a:spcAft>
                <a:spcPct val="0"/>
              </a:spcAft>
            </a:pPr>
            <a:r>
              <a:rPr lang="en-US" altLang="de-DE">
                <a:solidFill>
                  <a:srgbClr val="000000"/>
                </a:solidFill>
              </a:rPr>
              <a:t> </a:t>
            </a:r>
            <a:r>
              <a:rPr lang="en-US" altLang="de-DE" sz="1400">
                <a:solidFill>
                  <a:srgbClr val="FF0066"/>
                </a:solidFill>
                <a:latin typeface="Arial" charset="0"/>
              </a:rPr>
              <a:t>Beam parameters</a:t>
            </a:r>
            <a:r>
              <a:rPr lang="en-US" altLang="de-DE" sz="1400">
                <a:solidFill>
                  <a:srgbClr val="FFFF66"/>
                </a:solidFill>
                <a:latin typeface="Arial" charset="0"/>
              </a:rPr>
              <a:t> </a:t>
            </a:r>
          </a:p>
          <a:p>
            <a:pPr defTabSz="914400" eaLnBrk="0" fontAlgn="base" hangingPunct="0">
              <a:spcBef>
                <a:spcPct val="0"/>
              </a:spcBef>
              <a:spcAft>
                <a:spcPct val="0"/>
              </a:spcAft>
            </a:pPr>
            <a:r>
              <a:rPr lang="en-US" altLang="de-DE" sz="1400">
                <a:solidFill>
                  <a:srgbClr val="0070C0"/>
                </a:solidFill>
                <a:latin typeface="Arial" charset="0"/>
              </a:rPr>
              <a:t>Max Energy – 4.8 MeV </a:t>
            </a:r>
          </a:p>
          <a:p>
            <a:pPr defTabSz="914400" eaLnBrk="0" fontAlgn="base" hangingPunct="0">
              <a:spcBef>
                <a:spcPct val="0"/>
              </a:spcBef>
              <a:spcAft>
                <a:spcPct val="0"/>
              </a:spcAft>
            </a:pPr>
            <a:r>
              <a:rPr lang="en-US" altLang="de-DE" sz="1400">
                <a:solidFill>
                  <a:srgbClr val="0070C0"/>
                </a:solidFill>
                <a:latin typeface="Arial" charset="0"/>
              </a:rPr>
              <a:t>Bunch charge – 800 pC </a:t>
            </a:r>
          </a:p>
          <a:p>
            <a:pPr defTabSz="914400" eaLnBrk="0" fontAlgn="base" hangingPunct="0">
              <a:spcBef>
                <a:spcPct val="0"/>
              </a:spcBef>
              <a:spcAft>
                <a:spcPct val="0"/>
              </a:spcAft>
            </a:pPr>
            <a:r>
              <a:rPr lang="en-US" altLang="de-DE" sz="1400">
                <a:solidFill>
                  <a:srgbClr val="0070C0"/>
                </a:solidFill>
                <a:latin typeface="Arial" charset="0"/>
              </a:rPr>
              <a:t>Energy Spread &lt; 1%</a:t>
            </a:r>
          </a:p>
          <a:p>
            <a:pPr defTabSz="914400" eaLnBrk="0" fontAlgn="base" hangingPunct="0">
              <a:spcBef>
                <a:spcPct val="0"/>
              </a:spcBef>
              <a:spcAft>
                <a:spcPct val="0"/>
              </a:spcAft>
            </a:pPr>
            <a:r>
              <a:rPr lang="en-US" altLang="de-DE" sz="1400">
                <a:solidFill>
                  <a:srgbClr val="0070C0"/>
                </a:solidFill>
                <a:latin typeface="Arial" charset="0"/>
              </a:rPr>
              <a:t>Norm emittance ~0.5um </a:t>
            </a:r>
          </a:p>
        </p:txBody>
      </p:sp>
      <p:pic>
        <p:nvPicPr>
          <p:cNvPr id="20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5516563"/>
            <a:ext cx="1873250" cy="121285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Rectangle 2"/>
          <p:cNvSpPr txBox="1">
            <a:spLocks noChangeArrowheads="1"/>
          </p:cNvSpPr>
          <p:nvPr/>
        </p:nvSpPr>
        <p:spPr bwMode="auto">
          <a:xfrm>
            <a:off x="3068638" y="4005263"/>
            <a:ext cx="2798762" cy="43180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0"/>
              </a:spcBef>
              <a:spcAft>
                <a:spcPct val="0"/>
              </a:spcAft>
            </a:pPr>
            <a:r>
              <a:rPr lang="en-US" altLang="de-DE" sz="1600">
                <a:solidFill>
                  <a:srgbClr val="FFFFFF"/>
                </a:solidFill>
                <a:latin typeface="Arial" charset="0"/>
              </a:rPr>
              <a:t>AREAL R&amp;D Program </a:t>
            </a:r>
            <a:endParaRPr lang="en-US" altLang="de-DE" sz="1600">
              <a:solidFill>
                <a:srgbClr val="000000"/>
              </a:solidFill>
              <a:latin typeface="Times New Roman" pitchFamily="18" charset="0"/>
            </a:endParaRPr>
          </a:p>
        </p:txBody>
      </p:sp>
      <p:pic>
        <p:nvPicPr>
          <p:cNvPr id="205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2852738"/>
            <a:ext cx="248602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2"/>
          <p:cNvSpPr txBox="1">
            <a:spLocks noChangeArrowheads="1"/>
          </p:cNvSpPr>
          <p:nvPr/>
        </p:nvSpPr>
        <p:spPr bwMode="auto">
          <a:xfrm>
            <a:off x="3276600" y="4508500"/>
            <a:ext cx="2354263" cy="831850"/>
          </a:xfrm>
          <a:prstGeom prst="rect">
            <a:avLst/>
          </a:prstGeom>
          <a:solidFill>
            <a:srgbClr val="EBFFEB">
              <a:alpha val="74901"/>
            </a:srgbClr>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defTabSz="914400" eaLnBrk="0" fontAlgn="base" hangingPunct="0">
              <a:spcBef>
                <a:spcPct val="20000"/>
              </a:spcBef>
              <a:spcAft>
                <a:spcPct val="0"/>
              </a:spcAft>
            </a:pPr>
            <a:r>
              <a:rPr lang="en-US" altLang="de-DE" sz="1400">
                <a:solidFill>
                  <a:srgbClr val="000000"/>
                </a:solidFill>
                <a:latin typeface="Arial" charset="0"/>
              </a:rPr>
              <a:t>New Accel. Concepts </a:t>
            </a:r>
          </a:p>
          <a:p>
            <a:pPr defTabSz="914400" eaLnBrk="0" fontAlgn="base" hangingPunct="0">
              <a:spcBef>
                <a:spcPct val="20000"/>
              </a:spcBef>
              <a:spcAft>
                <a:spcPct val="0"/>
              </a:spcAft>
            </a:pPr>
            <a:r>
              <a:rPr lang="en-US" altLang="de-DE" sz="1400">
                <a:solidFill>
                  <a:srgbClr val="000000"/>
                </a:solidFill>
                <a:latin typeface="Arial" charset="0"/>
              </a:rPr>
              <a:t>New radiation sources</a:t>
            </a:r>
          </a:p>
          <a:p>
            <a:pPr defTabSz="914400" eaLnBrk="0" fontAlgn="base" hangingPunct="0">
              <a:spcBef>
                <a:spcPct val="20000"/>
              </a:spcBef>
              <a:spcAft>
                <a:spcPct val="0"/>
              </a:spcAft>
            </a:pPr>
            <a:r>
              <a:rPr lang="en-US" altLang="de-DE" sz="1400">
                <a:solidFill>
                  <a:srgbClr val="000000"/>
                </a:solidFill>
                <a:latin typeface="Arial" charset="0"/>
              </a:rPr>
              <a:t>Novel Beam Diagnostics  </a:t>
            </a:r>
            <a:endParaRPr lang="ru-RU" altLang="de-DE" sz="1400">
              <a:solidFill>
                <a:srgbClr val="000000"/>
              </a:solidFill>
              <a:latin typeface="Arial" charset="0"/>
            </a:endParaRPr>
          </a:p>
        </p:txBody>
      </p:sp>
      <p:pic>
        <p:nvPicPr>
          <p:cNvPr id="2058" name="Picture 20" descr="wake_Parabol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2852738"/>
            <a:ext cx="28384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22"/>
          <p:cNvSpPr txBox="1">
            <a:spLocks noChangeArrowheads="1"/>
          </p:cNvSpPr>
          <p:nvPr/>
        </p:nvSpPr>
        <p:spPr bwMode="auto">
          <a:xfrm>
            <a:off x="6045200" y="2400300"/>
            <a:ext cx="2819400" cy="381000"/>
          </a:xfrm>
          <a:prstGeom prst="rect">
            <a:avLst/>
          </a:prstGeom>
          <a:solidFill>
            <a:srgbClr val="EBFFEB">
              <a:alpha val="74901"/>
            </a:srgbClr>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defTabSz="914400" eaLnBrk="0" fontAlgn="base" hangingPunct="0">
              <a:spcBef>
                <a:spcPct val="20000"/>
              </a:spcBef>
              <a:spcAft>
                <a:spcPct val="0"/>
              </a:spcAft>
            </a:pPr>
            <a:r>
              <a:rPr lang="en-US" altLang="de-DE" sz="1600">
                <a:solidFill>
                  <a:srgbClr val="000000"/>
                </a:solidFill>
                <a:latin typeface="Arial" charset="0"/>
              </a:rPr>
              <a:t>Wakefield Microbunching</a:t>
            </a:r>
            <a:endParaRPr lang="ru-RU" altLang="de-DE" sz="1600">
              <a:solidFill>
                <a:srgbClr val="000000"/>
              </a:solidFill>
              <a:latin typeface="Arial" charset="0"/>
            </a:endParaRPr>
          </a:p>
        </p:txBody>
      </p:sp>
      <p:sp>
        <p:nvSpPr>
          <p:cNvPr id="2060" name="Rectangle 22"/>
          <p:cNvSpPr txBox="1">
            <a:spLocks noChangeArrowheads="1"/>
          </p:cNvSpPr>
          <p:nvPr/>
        </p:nvSpPr>
        <p:spPr bwMode="auto">
          <a:xfrm>
            <a:off x="250825" y="2327275"/>
            <a:ext cx="2819400" cy="381000"/>
          </a:xfrm>
          <a:prstGeom prst="rect">
            <a:avLst/>
          </a:prstGeom>
          <a:solidFill>
            <a:srgbClr val="EBFFEB">
              <a:alpha val="74901"/>
            </a:srgbClr>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defTabSz="914400" eaLnBrk="0" fontAlgn="base" hangingPunct="0">
              <a:spcBef>
                <a:spcPct val="20000"/>
              </a:spcBef>
              <a:spcAft>
                <a:spcPct val="0"/>
              </a:spcAft>
            </a:pPr>
            <a:r>
              <a:rPr lang="en-US" altLang="de-DE" sz="1600">
                <a:solidFill>
                  <a:srgbClr val="000000"/>
                </a:solidFill>
                <a:latin typeface="Arial" charset="0"/>
              </a:rPr>
              <a:t>New Single Mode Structure  </a:t>
            </a:r>
            <a:endParaRPr lang="ru-RU" altLang="de-DE" sz="1600">
              <a:solidFill>
                <a:srgbClr val="000000"/>
              </a:solidFill>
              <a:latin typeface="Arial" charset="0"/>
            </a:endParaRPr>
          </a:p>
        </p:txBody>
      </p:sp>
      <p:pic>
        <p:nvPicPr>
          <p:cNvPr id="2061" name="Picture 7"/>
          <p:cNvPicPr>
            <a:picLocks noChangeAspect="1" noChangeArrowheads="1"/>
          </p:cNvPicPr>
          <p:nvPr/>
        </p:nvPicPr>
        <p:blipFill>
          <a:blip r:embed="rId7">
            <a:extLst>
              <a:ext uri="{28A0092B-C50C-407E-A947-70E740481C1C}">
                <a14:useLocalDpi xmlns:a14="http://schemas.microsoft.com/office/drawing/2010/main" val="0"/>
              </a:ext>
            </a:extLst>
          </a:blip>
          <a:srcRect l="7500" t="23438" r="60001" b="14844"/>
          <a:stretch>
            <a:fillRect/>
          </a:stretch>
        </p:blipFill>
        <p:spPr bwMode="auto">
          <a:xfrm>
            <a:off x="533400" y="5084763"/>
            <a:ext cx="2232025" cy="1603375"/>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62" name="Group 69"/>
          <p:cNvGrpSpPr>
            <a:grpSpLocks/>
          </p:cNvGrpSpPr>
          <p:nvPr/>
        </p:nvGrpSpPr>
        <p:grpSpPr bwMode="auto">
          <a:xfrm>
            <a:off x="5940425" y="4992688"/>
            <a:ext cx="2808288" cy="1554162"/>
            <a:chOff x="96" y="2816"/>
            <a:chExt cx="2136" cy="1189"/>
          </a:xfrm>
        </p:grpSpPr>
        <p:sp>
          <p:nvSpPr>
            <p:cNvPr id="2069" name="Oval 37"/>
            <p:cNvSpPr>
              <a:spLocks noChangeArrowheads="1"/>
            </p:cNvSpPr>
            <p:nvPr/>
          </p:nvSpPr>
          <p:spPr bwMode="auto">
            <a:xfrm>
              <a:off x="466" y="3142"/>
              <a:ext cx="1111" cy="388"/>
            </a:xfrm>
            <a:prstGeom prst="ellipse">
              <a:avLst/>
            </a:prstGeom>
            <a:solidFill>
              <a:schemeClr val="bg1">
                <a:alpha val="50195"/>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0"/>
                </a:spcBef>
                <a:spcAft>
                  <a:spcPct val="0"/>
                </a:spcAft>
              </a:pPr>
              <a:endParaRPr lang="de-DE" altLang="de-DE">
                <a:solidFill>
                  <a:srgbClr val="000000"/>
                </a:solidFill>
              </a:endParaRPr>
            </a:p>
          </p:txBody>
        </p:sp>
        <p:sp>
          <p:nvSpPr>
            <p:cNvPr id="2070" name="Oval 38"/>
            <p:cNvSpPr>
              <a:spLocks noChangeArrowheads="1"/>
            </p:cNvSpPr>
            <p:nvPr/>
          </p:nvSpPr>
          <p:spPr bwMode="auto">
            <a:xfrm>
              <a:off x="1430" y="2959"/>
              <a:ext cx="802" cy="778"/>
            </a:xfrm>
            <a:prstGeom prst="ellipse">
              <a:avLst/>
            </a:prstGeom>
            <a:solidFill>
              <a:schemeClr val="bg1">
                <a:alpha val="50195"/>
              </a:scheme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0"/>
                </a:spcBef>
                <a:spcAft>
                  <a:spcPct val="0"/>
                </a:spcAft>
              </a:pPr>
              <a:endParaRPr lang="de-DE" altLang="de-DE">
                <a:solidFill>
                  <a:srgbClr val="000000"/>
                </a:solidFill>
              </a:endParaRPr>
            </a:p>
          </p:txBody>
        </p:sp>
        <p:sp>
          <p:nvSpPr>
            <p:cNvPr id="2071" name="Line 40"/>
            <p:cNvSpPr>
              <a:spLocks noChangeShapeType="1"/>
            </p:cNvSpPr>
            <p:nvPr/>
          </p:nvSpPr>
          <p:spPr bwMode="auto">
            <a:xfrm flipV="1">
              <a:off x="96" y="3336"/>
              <a:ext cx="555" cy="648"/>
            </a:xfrm>
            <a:prstGeom prst="line">
              <a:avLst/>
            </a:prstGeom>
            <a:noFill/>
            <a:ln w="22225">
              <a:solidFill>
                <a:srgbClr val="0000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sp>
          <p:nvSpPr>
            <p:cNvPr id="2072" name="Line 42"/>
            <p:cNvSpPr>
              <a:spLocks noChangeShapeType="1"/>
            </p:cNvSpPr>
            <p:nvPr/>
          </p:nvSpPr>
          <p:spPr bwMode="auto">
            <a:xfrm>
              <a:off x="624" y="3072"/>
              <a:ext cx="0" cy="259"/>
            </a:xfrm>
            <a:prstGeom prst="line">
              <a:avLst/>
            </a:prstGeom>
            <a:noFill/>
            <a:ln w="222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sp>
          <p:nvSpPr>
            <p:cNvPr id="2073" name="Text Box 43"/>
            <p:cNvSpPr txBox="1">
              <a:spLocks noChangeArrowheads="1"/>
            </p:cNvSpPr>
            <p:nvPr/>
          </p:nvSpPr>
          <p:spPr bwMode="auto">
            <a:xfrm>
              <a:off x="432" y="2855"/>
              <a:ext cx="370" cy="21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50000"/>
                </a:spcBef>
                <a:spcAft>
                  <a:spcPct val="0"/>
                </a:spcAft>
              </a:pPr>
              <a:r>
                <a:rPr lang="en-US" altLang="de-DE" sz="1200">
                  <a:solidFill>
                    <a:srgbClr val="000099"/>
                  </a:solidFill>
                </a:rPr>
                <a:t>F1</a:t>
              </a:r>
            </a:p>
          </p:txBody>
        </p:sp>
        <p:sp>
          <p:nvSpPr>
            <p:cNvPr id="2074" name="Line 46"/>
            <p:cNvSpPr>
              <a:spLocks noChangeShapeType="1"/>
            </p:cNvSpPr>
            <p:nvPr/>
          </p:nvSpPr>
          <p:spPr bwMode="auto">
            <a:xfrm flipV="1">
              <a:off x="624" y="3168"/>
              <a:ext cx="624"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sp>
          <p:nvSpPr>
            <p:cNvPr id="2075" name="Line 47"/>
            <p:cNvSpPr>
              <a:spLocks noChangeShapeType="1"/>
            </p:cNvSpPr>
            <p:nvPr/>
          </p:nvSpPr>
          <p:spPr bwMode="auto">
            <a:xfrm>
              <a:off x="1248" y="3168"/>
              <a:ext cx="528"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sp>
          <p:nvSpPr>
            <p:cNvPr id="2076" name="Line 48"/>
            <p:cNvSpPr>
              <a:spLocks noChangeShapeType="1"/>
            </p:cNvSpPr>
            <p:nvPr/>
          </p:nvSpPr>
          <p:spPr bwMode="auto">
            <a:xfrm>
              <a:off x="624" y="3360"/>
              <a:ext cx="336" cy="1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sp>
          <p:nvSpPr>
            <p:cNvPr id="2077" name="Line 49"/>
            <p:cNvSpPr>
              <a:spLocks noChangeShapeType="1"/>
            </p:cNvSpPr>
            <p:nvPr/>
          </p:nvSpPr>
          <p:spPr bwMode="auto">
            <a:xfrm flipV="1">
              <a:off x="966" y="3066"/>
              <a:ext cx="1146" cy="4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sp>
          <p:nvSpPr>
            <p:cNvPr id="2078" name="Line 50"/>
            <p:cNvSpPr>
              <a:spLocks noChangeShapeType="1"/>
            </p:cNvSpPr>
            <p:nvPr/>
          </p:nvSpPr>
          <p:spPr bwMode="auto">
            <a:xfrm>
              <a:off x="1440" y="3072"/>
              <a:ext cx="0" cy="259"/>
            </a:xfrm>
            <a:prstGeom prst="line">
              <a:avLst/>
            </a:prstGeom>
            <a:noFill/>
            <a:ln w="222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sp>
          <p:nvSpPr>
            <p:cNvPr id="2079" name="Text Box 51"/>
            <p:cNvSpPr txBox="1">
              <a:spLocks noChangeArrowheads="1"/>
            </p:cNvSpPr>
            <p:nvPr/>
          </p:nvSpPr>
          <p:spPr bwMode="auto">
            <a:xfrm>
              <a:off x="1248" y="2816"/>
              <a:ext cx="425" cy="21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50000"/>
                </a:spcBef>
                <a:spcAft>
                  <a:spcPct val="0"/>
                </a:spcAft>
              </a:pPr>
              <a:r>
                <a:rPr lang="en-US" altLang="de-DE" sz="1200">
                  <a:solidFill>
                    <a:srgbClr val="000099"/>
                  </a:solidFill>
                </a:rPr>
                <a:t>F2</a:t>
              </a:r>
            </a:p>
          </p:txBody>
        </p:sp>
        <p:sp>
          <p:nvSpPr>
            <p:cNvPr id="2080" name="Text Box 52"/>
            <p:cNvSpPr txBox="1">
              <a:spLocks noChangeArrowheads="1"/>
            </p:cNvSpPr>
            <p:nvPr/>
          </p:nvSpPr>
          <p:spPr bwMode="auto">
            <a:xfrm>
              <a:off x="260" y="3636"/>
              <a:ext cx="685" cy="353"/>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50000"/>
                </a:spcBef>
                <a:spcAft>
                  <a:spcPct val="0"/>
                </a:spcAft>
              </a:pPr>
              <a:r>
                <a:rPr lang="en-US" altLang="de-DE" sz="1200">
                  <a:solidFill>
                    <a:srgbClr val="000000"/>
                  </a:solidFill>
                  <a:latin typeface="Arial" charset="0"/>
                </a:rPr>
                <a:t>Driving Beam</a:t>
              </a:r>
            </a:p>
          </p:txBody>
        </p:sp>
        <p:sp>
          <p:nvSpPr>
            <p:cNvPr id="2081" name="Text Box 53"/>
            <p:cNvSpPr txBox="1">
              <a:spLocks noChangeArrowheads="1"/>
            </p:cNvSpPr>
            <p:nvPr/>
          </p:nvSpPr>
          <p:spPr bwMode="auto">
            <a:xfrm>
              <a:off x="1375" y="3714"/>
              <a:ext cx="528" cy="29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50000"/>
                </a:spcBef>
                <a:spcAft>
                  <a:spcPct val="0"/>
                </a:spcAft>
              </a:pPr>
              <a:r>
                <a:rPr lang="en-US" altLang="de-DE" sz="1200">
                  <a:solidFill>
                    <a:srgbClr val="000000"/>
                  </a:solidFill>
                  <a:latin typeface="Arial" charset="0"/>
                </a:rPr>
                <a:t>Accel. Bunch</a:t>
              </a:r>
            </a:p>
          </p:txBody>
        </p:sp>
        <p:sp>
          <p:nvSpPr>
            <p:cNvPr id="2082" name="Oval 64"/>
            <p:cNvSpPr>
              <a:spLocks noChangeArrowheads="1"/>
            </p:cNvSpPr>
            <p:nvPr/>
          </p:nvSpPr>
          <p:spPr bwMode="auto">
            <a:xfrm>
              <a:off x="600" y="333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0"/>
                </a:spcBef>
                <a:spcAft>
                  <a:spcPct val="0"/>
                </a:spcAft>
              </a:pPr>
              <a:endParaRPr lang="de-DE" altLang="de-DE">
                <a:solidFill>
                  <a:srgbClr val="000000"/>
                </a:solidFill>
              </a:endParaRPr>
            </a:p>
          </p:txBody>
        </p:sp>
        <p:sp>
          <p:nvSpPr>
            <p:cNvPr id="2083" name="Oval 65"/>
            <p:cNvSpPr>
              <a:spLocks noChangeArrowheads="1"/>
            </p:cNvSpPr>
            <p:nvPr/>
          </p:nvSpPr>
          <p:spPr bwMode="auto">
            <a:xfrm>
              <a:off x="1404" y="332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0"/>
                </a:spcBef>
                <a:spcAft>
                  <a:spcPct val="0"/>
                </a:spcAft>
              </a:pPr>
              <a:endParaRPr lang="de-DE" altLang="de-DE">
                <a:solidFill>
                  <a:srgbClr val="000000"/>
                </a:solidFill>
              </a:endParaRPr>
            </a:p>
          </p:txBody>
        </p:sp>
        <p:sp>
          <p:nvSpPr>
            <p:cNvPr id="2084" name="Oval 66"/>
            <p:cNvSpPr>
              <a:spLocks noChangeArrowheads="1"/>
            </p:cNvSpPr>
            <p:nvPr/>
          </p:nvSpPr>
          <p:spPr bwMode="auto">
            <a:xfrm>
              <a:off x="1764" y="3306"/>
              <a:ext cx="96" cy="96"/>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0"/>
                </a:spcBef>
                <a:spcAft>
                  <a:spcPct val="0"/>
                </a:spcAft>
              </a:pPr>
              <a:endParaRPr lang="de-DE" altLang="de-DE">
                <a:solidFill>
                  <a:srgbClr val="000000"/>
                </a:solidFill>
              </a:endParaRPr>
            </a:p>
          </p:txBody>
        </p:sp>
        <p:sp>
          <p:nvSpPr>
            <p:cNvPr id="2085" name="Line 41"/>
            <p:cNvSpPr>
              <a:spLocks noChangeShapeType="1"/>
            </p:cNvSpPr>
            <p:nvPr/>
          </p:nvSpPr>
          <p:spPr bwMode="auto">
            <a:xfrm flipV="1">
              <a:off x="1269" y="3336"/>
              <a:ext cx="555" cy="648"/>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sp>
          <p:nvSpPr>
            <p:cNvPr id="2086" name="Line 67"/>
            <p:cNvSpPr>
              <a:spLocks noChangeShapeType="1"/>
            </p:cNvSpPr>
            <p:nvPr/>
          </p:nvSpPr>
          <p:spPr bwMode="auto">
            <a:xfrm flipV="1">
              <a:off x="624" y="3168"/>
              <a:ext cx="192"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sp>
          <p:nvSpPr>
            <p:cNvPr id="2087" name="Line 68"/>
            <p:cNvSpPr>
              <a:spLocks noChangeShapeType="1"/>
            </p:cNvSpPr>
            <p:nvPr/>
          </p:nvSpPr>
          <p:spPr bwMode="auto">
            <a:xfrm>
              <a:off x="816" y="3168"/>
              <a:ext cx="1344"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eaLnBrk="0" fontAlgn="base" hangingPunct="0">
                <a:spcBef>
                  <a:spcPct val="0"/>
                </a:spcBef>
                <a:spcAft>
                  <a:spcPct val="0"/>
                </a:spcAft>
              </a:pPr>
              <a:endParaRPr lang="en-US" sz="2400" b="1">
                <a:solidFill>
                  <a:srgbClr val="000000"/>
                </a:solidFill>
                <a:latin typeface="Russian Text Book" pitchFamily="2" charset="0"/>
              </a:endParaRPr>
            </a:p>
          </p:txBody>
        </p:sp>
      </p:grpSp>
      <p:sp>
        <p:nvSpPr>
          <p:cNvPr id="2063" name="Rectangle 22"/>
          <p:cNvSpPr txBox="1">
            <a:spLocks noChangeArrowheads="1"/>
          </p:cNvSpPr>
          <p:nvPr/>
        </p:nvSpPr>
        <p:spPr bwMode="auto">
          <a:xfrm>
            <a:off x="239713" y="4560888"/>
            <a:ext cx="2819400" cy="381000"/>
          </a:xfrm>
          <a:prstGeom prst="rect">
            <a:avLst/>
          </a:prstGeom>
          <a:solidFill>
            <a:srgbClr val="EBFFEB">
              <a:alpha val="74901"/>
            </a:srgbClr>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defTabSz="914400" eaLnBrk="0" fontAlgn="base" hangingPunct="0">
              <a:spcBef>
                <a:spcPct val="20000"/>
              </a:spcBef>
              <a:spcAft>
                <a:spcPct val="0"/>
              </a:spcAft>
            </a:pPr>
            <a:r>
              <a:rPr lang="en-US" altLang="de-DE" sz="1600">
                <a:solidFill>
                  <a:srgbClr val="000000"/>
                </a:solidFill>
                <a:latin typeface="Arial" charset="0"/>
              </a:rPr>
              <a:t>Collinear Wake Field Accel  </a:t>
            </a:r>
            <a:endParaRPr lang="ru-RU" altLang="de-DE" sz="1600">
              <a:solidFill>
                <a:srgbClr val="000000"/>
              </a:solidFill>
              <a:latin typeface="Arial" charset="0"/>
            </a:endParaRPr>
          </a:p>
        </p:txBody>
      </p:sp>
      <p:sp>
        <p:nvSpPr>
          <p:cNvPr id="2064" name="Rectangle 22"/>
          <p:cNvSpPr txBox="1">
            <a:spLocks noChangeArrowheads="1"/>
          </p:cNvSpPr>
          <p:nvPr/>
        </p:nvSpPr>
        <p:spPr bwMode="auto">
          <a:xfrm>
            <a:off x="6267450" y="4422775"/>
            <a:ext cx="1944688" cy="381000"/>
          </a:xfrm>
          <a:prstGeom prst="rect">
            <a:avLst/>
          </a:prstGeom>
          <a:solidFill>
            <a:srgbClr val="EBFFEB">
              <a:alpha val="74901"/>
            </a:srgbClr>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defTabSz="914400" eaLnBrk="0" fontAlgn="base" hangingPunct="0">
              <a:spcBef>
                <a:spcPct val="20000"/>
              </a:spcBef>
              <a:spcAft>
                <a:spcPct val="0"/>
              </a:spcAft>
            </a:pPr>
            <a:r>
              <a:rPr lang="en-US" altLang="de-DE" sz="1600">
                <a:solidFill>
                  <a:srgbClr val="000000"/>
                </a:solidFill>
                <a:latin typeface="Arial" charset="0"/>
              </a:rPr>
              <a:t>Two-Beam Accel </a:t>
            </a:r>
            <a:endParaRPr lang="ru-RU" altLang="de-DE" sz="1600">
              <a:solidFill>
                <a:srgbClr val="000000"/>
              </a:solidFill>
              <a:latin typeface="Arial" charset="0"/>
            </a:endParaRPr>
          </a:p>
        </p:txBody>
      </p:sp>
      <p:pic>
        <p:nvPicPr>
          <p:cNvPr id="2065" name="Picture 27" descr="C:\Documents and Settings\vasili\Desktop\Advanced\candl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333375"/>
            <a:ext cx="2530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7" descr="big-logo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613" y="352425"/>
            <a:ext cx="8651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4" descr="AREAL-Linear-Accelerator-first-beam-Candle-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4025" y="981075"/>
            <a:ext cx="16319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
          <p:cNvSpPr txBox="1">
            <a:spLocks noChangeArrowheads="1"/>
          </p:cNvSpPr>
          <p:nvPr/>
        </p:nvSpPr>
        <p:spPr bwMode="auto">
          <a:xfrm>
            <a:off x="3757613" y="909638"/>
            <a:ext cx="1246187" cy="431800"/>
          </a:xfrm>
          <a:prstGeom prst="rect">
            <a:avLst/>
          </a:prstGeom>
          <a:noFill/>
          <a:ln>
            <a:noFill/>
          </a:ln>
          <a:effectLst/>
        </p:spPr>
        <p:txBody>
          <a:bodyPr anchor="ctr"/>
          <a:lstStyle>
            <a:lvl1pPr>
              <a:defRPr sz="2400" b="1">
                <a:solidFill>
                  <a:schemeClr val="tx1"/>
                </a:solidFill>
                <a:latin typeface="Russian Text Book" pitchFamily="2" charset="0"/>
              </a:defRPr>
            </a:lvl1pPr>
            <a:lvl2pPr marL="742950" indent="-285750">
              <a:defRPr sz="2400" b="1">
                <a:solidFill>
                  <a:schemeClr val="tx1"/>
                </a:solidFill>
                <a:latin typeface="Russian Text Book" pitchFamily="2" charset="0"/>
              </a:defRPr>
            </a:lvl2pPr>
            <a:lvl3pPr marL="1143000" indent="-228600">
              <a:defRPr sz="2400" b="1">
                <a:solidFill>
                  <a:schemeClr val="tx1"/>
                </a:solidFill>
                <a:latin typeface="Russian Text Book" pitchFamily="2" charset="0"/>
              </a:defRPr>
            </a:lvl3pPr>
            <a:lvl4pPr marL="1600200" indent="-228600">
              <a:defRPr sz="2400" b="1">
                <a:solidFill>
                  <a:schemeClr val="tx1"/>
                </a:solidFill>
                <a:latin typeface="Russian Text Book" pitchFamily="2" charset="0"/>
              </a:defRPr>
            </a:lvl4pPr>
            <a:lvl5pPr marL="2057400" indent="-228600">
              <a:defRPr sz="2400" b="1">
                <a:solidFill>
                  <a:schemeClr val="tx1"/>
                </a:solidFill>
                <a:latin typeface="Russian Text Book" pitchFamily="2" charset="0"/>
              </a:defRPr>
            </a:lvl5pPr>
            <a:lvl6pPr marL="2514600" indent="-228600" algn="ctr" eaLnBrk="0" fontAlgn="base" hangingPunct="0">
              <a:spcBef>
                <a:spcPct val="0"/>
              </a:spcBef>
              <a:spcAft>
                <a:spcPct val="0"/>
              </a:spcAft>
              <a:defRPr sz="2400" b="1">
                <a:solidFill>
                  <a:schemeClr val="tx1"/>
                </a:solidFill>
                <a:latin typeface="Russian Text Book" pitchFamily="2" charset="0"/>
              </a:defRPr>
            </a:lvl6pPr>
            <a:lvl7pPr marL="2971800" indent="-228600" algn="ctr" eaLnBrk="0" fontAlgn="base" hangingPunct="0">
              <a:spcBef>
                <a:spcPct val="0"/>
              </a:spcBef>
              <a:spcAft>
                <a:spcPct val="0"/>
              </a:spcAft>
              <a:defRPr sz="2400" b="1">
                <a:solidFill>
                  <a:schemeClr val="tx1"/>
                </a:solidFill>
                <a:latin typeface="Russian Text Book" pitchFamily="2" charset="0"/>
              </a:defRPr>
            </a:lvl7pPr>
            <a:lvl8pPr marL="3429000" indent="-228600" algn="ctr" eaLnBrk="0" fontAlgn="base" hangingPunct="0">
              <a:spcBef>
                <a:spcPct val="0"/>
              </a:spcBef>
              <a:spcAft>
                <a:spcPct val="0"/>
              </a:spcAft>
              <a:defRPr sz="2400" b="1">
                <a:solidFill>
                  <a:schemeClr val="tx1"/>
                </a:solidFill>
                <a:latin typeface="Russian Text Book" pitchFamily="2" charset="0"/>
              </a:defRPr>
            </a:lvl8pPr>
            <a:lvl9pPr marL="3886200" indent="-228600" algn="ctr" eaLnBrk="0" fontAlgn="base" hangingPunct="0">
              <a:spcBef>
                <a:spcPct val="0"/>
              </a:spcBef>
              <a:spcAft>
                <a:spcPct val="0"/>
              </a:spcAft>
              <a:defRPr sz="2400" b="1">
                <a:solidFill>
                  <a:schemeClr val="tx1"/>
                </a:solidFill>
                <a:latin typeface="Russian Text Book" pitchFamily="2" charset="0"/>
              </a:defRPr>
            </a:lvl9pPr>
          </a:lstStyle>
          <a:p>
            <a:pPr algn="ctr" defTabSz="914400" eaLnBrk="0" fontAlgn="base" hangingPunct="0">
              <a:spcBef>
                <a:spcPct val="0"/>
              </a:spcBef>
              <a:spcAft>
                <a:spcPct val="0"/>
              </a:spcAft>
              <a:defRPr/>
            </a:pPr>
            <a:r>
              <a:rPr lang="en-US" sz="1600" dirty="0" smtClean="0">
                <a:solidFill>
                  <a:srgbClr val="FF0000"/>
                </a:solidFill>
                <a:effectLst>
                  <a:outerShdw blurRad="38100" dist="38100" dir="2700000" algn="tl">
                    <a:srgbClr val="000000">
                      <a:alpha val="43137"/>
                    </a:srgbClr>
                  </a:outerShdw>
                </a:effectLst>
                <a:latin typeface="Arial" charset="0"/>
              </a:rPr>
              <a:t>AREAL</a:t>
            </a:r>
            <a:endParaRPr lang="en-US" sz="1600" dirty="0" smtClean="0">
              <a:solidFill>
                <a:srgbClr val="FF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262864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41"/>
            <a:ext cx="9027042" cy="830997"/>
          </a:xfrm>
          <a:prstGeom prst="rect">
            <a:avLst/>
          </a:prstGeom>
        </p:spPr>
        <p:txBody>
          <a:bodyPr wrap="square">
            <a:spAutoFit/>
          </a:bodyPr>
          <a:lstStyle/>
          <a:p>
            <a:pPr defTabSz="914400" fontAlgn="base">
              <a:spcBef>
                <a:spcPct val="0"/>
              </a:spcBef>
              <a:spcAft>
                <a:spcPct val="0"/>
              </a:spcAft>
            </a:pPr>
            <a:r>
              <a:rPr lang="en-GB" sz="2400" b="1" dirty="0" smtClean="0">
                <a:solidFill>
                  <a:srgbClr val="FF0000"/>
                </a:solidFill>
              </a:rPr>
              <a:t>CLARA Front End</a:t>
            </a:r>
            <a:r>
              <a:rPr lang="en-GB" sz="2400" dirty="0" smtClean="0">
                <a:solidFill>
                  <a:srgbClr val="000000"/>
                </a:solidFill>
              </a:rPr>
              <a:t> </a:t>
            </a:r>
            <a:r>
              <a:rPr lang="en-GB" sz="2400" dirty="0">
                <a:solidFill>
                  <a:srgbClr val="000000"/>
                </a:solidFill>
              </a:rPr>
              <a:t>(</a:t>
            </a:r>
            <a:r>
              <a:rPr lang="en-GB" sz="2400" b="1" dirty="0">
                <a:solidFill>
                  <a:srgbClr val="000000"/>
                </a:solidFill>
              </a:rPr>
              <a:t>C</a:t>
            </a:r>
            <a:r>
              <a:rPr lang="en-GB" sz="2400" dirty="0">
                <a:solidFill>
                  <a:srgbClr val="000000"/>
                </a:solidFill>
              </a:rPr>
              <a:t>ompact </a:t>
            </a:r>
            <a:r>
              <a:rPr lang="en-GB" sz="2400" b="1" dirty="0">
                <a:solidFill>
                  <a:srgbClr val="000000"/>
                </a:solidFill>
              </a:rPr>
              <a:t>L</a:t>
            </a:r>
            <a:r>
              <a:rPr lang="en-GB" sz="2400" dirty="0">
                <a:solidFill>
                  <a:srgbClr val="000000"/>
                </a:solidFill>
              </a:rPr>
              <a:t>inear </a:t>
            </a:r>
            <a:r>
              <a:rPr lang="en-GB" sz="2400" b="1" dirty="0">
                <a:solidFill>
                  <a:srgbClr val="000000"/>
                </a:solidFill>
              </a:rPr>
              <a:t>A</a:t>
            </a:r>
            <a:r>
              <a:rPr lang="en-GB" sz="2400" dirty="0">
                <a:solidFill>
                  <a:srgbClr val="000000"/>
                </a:solidFill>
              </a:rPr>
              <a:t>ccelerator for </a:t>
            </a:r>
            <a:r>
              <a:rPr lang="en-GB" sz="2400" b="1" dirty="0">
                <a:solidFill>
                  <a:srgbClr val="000000"/>
                </a:solidFill>
              </a:rPr>
              <a:t>R</a:t>
            </a:r>
            <a:r>
              <a:rPr lang="en-GB" sz="2400" dirty="0">
                <a:solidFill>
                  <a:srgbClr val="000000"/>
                </a:solidFill>
              </a:rPr>
              <a:t>esearch and </a:t>
            </a:r>
            <a:r>
              <a:rPr lang="en-GB" sz="2400" b="1" dirty="0">
                <a:solidFill>
                  <a:srgbClr val="000000"/>
                </a:solidFill>
              </a:rPr>
              <a:t>A</a:t>
            </a:r>
            <a:r>
              <a:rPr lang="en-GB" sz="2400" dirty="0">
                <a:solidFill>
                  <a:srgbClr val="000000"/>
                </a:solidFill>
              </a:rPr>
              <a:t>pplications) </a:t>
            </a:r>
            <a:r>
              <a:rPr lang="en-GB" sz="2400" dirty="0" smtClean="0">
                <a:solidFill>
                  <a:srgbClr val="000000"/>
                </a:solidFill>
              </a:rPr>
              <a:t>– commissioning in 2016</a:t>
            </a:r>
            <a:endParaRPr lang="en-GB" sz="2400" dirty="0">
              <a:solidFill>
                <a:srgbClr val="000000"/>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55582"/>
            <a:ext cx="6474035" cy="331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03865" y="5029676"/>
            <a:ext cx="2429502" cy="707886"/>
          </a:xfrm>
          <a:prstGeom prst="rect">
            <a:avLst/>
          </a:prstGeom>
          <a:solidFill>
            <a:schemeClr val="accent2">
              <a:lumMod val="20000"/>
              <a:lumOff val="80000"/>
            </a:schemeClr>
          </a:solidFill>
        </p:spPr>
        <p:txBody>
          <a:bodyPr wrap="square" rtlCol="0">
            <a:spAutoFit/>
          </a:bodyPr>
          <a:lstStyle/>
          <a:p>
            <a:pPr defTabSz="914400" fontAlgn="base">
              <a:spcBef>
                <a:spcPct val="0"/>
              </a:spcBef>
              <a:spcAft>
                <a:spcPct val="0"/>
              </a:spcAft>
            </a:pPr>
            <a:r>
              <a:rPr lang="en-GB" sz="2000" b="1" dirty="0" smtClean="0">
                <a:solidFill>
                  <a:srgbClr val="000000"/>
                </a:solidFill>
                <a:latin typeface="Calibri" panose="020F0502020204030204" pitchFamily="34" charset="0"/>
                <a:cs typeface="Calibri" panose="020F0502020204030204" pitchFamily="34" charset="0"/>
              </a:rPr>
              <a:t>To BA1 : ~50 MeV</a:t>
            </a:r>
          </a:p>
          <a:p>
            <a:pPr defTabSz="914400" fontAlgn="base">
              <a:spcBef>
                <a:spcPct val="0"/>
              </a:spcBef>
              <a:spcAft>
                <a:spcPct val="0"/>
              </a:spcAft>
            </a:pPr>
            <a:r>
              <a:rPr lang="en-GB" sz="2000" b="1" dirty="0" smtClean="0">
                <a:solidFill>
                  <a:srgbClr val="000000"/>
                </a:solidFill>
                <a:latin typeface="Calibri" panose="020F0502020204030204" pitchFamily="34" charset="0"/>
                <a:cs typeface="Calibri" panose="020F0502020204030204" pitchFamily="34" charset="0"/>
              </a:rPr>
              <a:t>~15 MeV in VB mode </a:t>
            </a:r>
            <a:endParaRPr lang="en-GB" sz="2000" b="1" dirty="0">
              <a:solidFill>
                <a:srgbClr val="000000"/>
              </a:solidFill>
              <a:latin typeface="Calibri" panose="020F0502020204030204" pitchFamily="34" charset="0"/>
              <a:cs typeface="Calibri" panose="020F0502020204030204" pitchFamily="34" charset="0"/>
            </a:endParaRPr>
          </a:p>
        </p:txBody>
      </p:sp>
      <p:sp>
        <p:nvSpPr>
          <p:cNvPr id="7" name="TextBox 6"/>
          <p:cNvSpPr txBox="1"/>
          <p:nvPr/>
        </p:nvSpPr>
        <p:spPr>
          <a:xfrm>
            <a:off x="4834188" y="6186317"/>
            <a:ext cx="963981" cy="584775"/>
          </a:xfrm>
          <a:prstGeom prst="rect">
            <a:avLst/>
          </a:prstGeom>
          <a:solidFill>
            <a:schemeClr val="accent2">
              <a:lumMod val="20000"/>
              <a:lumOff val="80000"/>
            </a:schemeClr>
          </a:solidFill>
        </p:spPr>
        <p:txBody>
          <a:bodyPr wrap="square" rtlCol="0">
            <a:spAutoFit/>
          </a:bodyPr>
          <a:lstStyle/>
          <a:p>
            <a:pPr defTabSz="914400" fontAlgn="base">
              <a:spcBef>
                <a:spcPct val="0"/>
              </a:spcBef>
              <a:spcAft>
                <a:spcPct val="0"/>
              </a:spcAft>
            </a:pPr>
            <a:r>
              <a:rPr lang="en-GB" sz="1600" b="1" dirty="0" smtClean="0">
                <a:solidFill>
                  <a:srgbClr val="000000"/>
                </a:solidFill>
                <a:latin typeface="Calibri" panose="020F0502020204030204" pitchFamily="34" charset="0"/>
                <a:cs typeface="Calibri" panose="020F0502020204030204" pitchFamily="34" charset="0"/>
              </a:rPr>
              <a:t>To BA2</a:t>
            </a:r>
          </a:p>
          <a:p>
            <a:pPr defTabSz="914400" fontAlgn="base">
              <a:spcBef>
                <a:spcPct val="0"/>
              </a:spcBef>
              <a:spcAft>
                <a:spcPct val="0"/>
              </a:spcAft>
            </a:pPr>
            <a:r>
              <a:rPr lang="en-GB" sz="1600" b="1" dirty="0" smtClean="0">
                <a:solidFill>
                  <a:srgbClr val="000000"/>
                </a:solidFill>
                <a:latin typeface="Calibri" panose="020F0502020204030204" pitchFamily="34" charset="0"/>
                <a:cs typeface="Calibri" panose="020F0502020204030204" pitchFamily="34" charset="0"/>
              </a:rPr>
              <a:t>~25 MeV</a:t>
            </a:r>
          </a:p>
        </p:txBody>
      </p:sp>
      <p:sp>
        <p:nvSpPr>
          <p:cNvPr id="3" name="Rectangle 2"/>
          <p:cNvSpPr/>
          <p:nvPr/>
        </p:nvSpPr>
        <p:spPr bwMode="auto">
          <a:xfrm>
            <a:off x="3333888" y="3742660"/>
            <a:ext cx="3587907" cy="11802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smtClean="0">
              <a:solidFill>
                <a:srgbClr val="000000"/>
              </a:solidFill>
            </a:endParaRPr>
          </a:p>
        </p:txBody>
      </p:sp>
      <p:sp>
        <p:nvSpPr>
          <p:cNvPr id="8" name="Right Arrow 7"/>
          <p:cNvSpPr/>
          <p:nvPr/>
        </p:nvSpPr>
        <p:spPr bwMode="auto">
          <a:xfrm>
            <a:off x="3411837" y="4540103"/>
            <a:ext cx="680484" cy="14885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smtClean="0">
              <a:solidFill>
                <a:srgbClr val="000000"/>
              </a:solidFill>
            </a:endParaRPr>
          </a:p>
        </p:txBody>
      </p:sp>
      <p:sp>
        <p:nvSpPr>
          <p:cNvPr id="5" name="TextBox 4"/>
          <p:cNvSpPr txBox="1"/>
          <p:nvPr/>
        </p:nvSpPr>
        <p:spPr>
          <a:xfrm>
            <a:off x="4203891" y="4414476"/>
            <a:ext cx="3568509" cy="400110"/>
          </a:xfrm>
          <a:prstGeom prst="rect">
            <a:avLst/>
          </a:prstGeom>
          <a:solidFill>
            <a:schemeClr val="accent2">
              <a:lumMod val="20000"/>
              <a:lumOff val="80000"/>
            </a:schemeClr>
          </a:solidFill>
        </p:spPr>
        <p:txBody>
          <a:bodyPr wrap="square" rtlCol="0">
            <a:spAutoFit/>
          </a:bodyPr>
          <a:lstStyle/>
          <a:p>
            <a:pPr defTabSz="914400" fontAlgn="base">
              <a:spcBef>
                <a:spcPct val="0"/>
              </a:spcBef>
              <a:spcAft>
                <a:spcPct val="0"/>
              </a:spcAft>
            </a:pPr>
            <a:r>
              <a:rPr lang="en-GB" sz="2000" b="1" dirty="0" smtClean="0">
                <a:solidFill>
                  <a:srgbClr val="000000"/>
                </a:solidFill>
                <a:latin typeface="Calibri" panose="020F0502020204030204" pitchFamily="34" charset="0"/>
                <a:cs typeface="Calibri" panose="020F0502020204030204" pitchFamily="34" charset="0"/>
              </a:rPr>
              <a:t>~50 MeV ; ~15 MeV in VB mode</a:t>
            </a:r>
            <a:r>
              <a:rPr lang="en-GB" sz="2000" b="1" dirty="0" smtClean="0">
                <a:solidFill>
                  <a:srgbClr val="FF0000"/>
                </a:solidFill>
                <a:latin typeface="Calibri" panose="020F0502020204030204" pitchFamily="34" charset="0"/>
                <a:cs typeface="Calibri" panose="020F0502020204030204" pitchFamily="34" charset="0"/>
              </a:rPr>
              <a:t> </a:t>
            </a:r>
            <a:endParaRPr lang="en-GB" sz="2000" b="1" dirty="0">
              <a:solidFill>
                <a:srgbClr val="FF0000"/>
              </a:solidFill>
              <a:latin typeface="Calibri" panose="020F0502020204030204" pitchFamily="34" charset="0"/>
              <a:cs typeface="Calibri" panose="020F0502020204030204" pitchFamily="34" charset="0"/>
            </a:endParaRPr>
          </a:p>
        </p:txBody>
      </p:sp>
      <p:sp>
        <p:nvSpPr>
          <p:cNvPr id="10" name="Right Arrow 9"/>
          <p:cNvSpPr/>
          <p:nvPr/>
        </p:nvSpPr>
        <p:spPr bwMode="auto">
          <a:xfrm>
            <a:off x="6073507" y="5309191"/>
            <a:ext cx="680484" cy="14885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smtClean="0">
              <a:solidFill>
                <a:srgbClr val="000000"/>
              </a:solidFill>
            </a:endParaRPr>
          </a:p>
        </p:txBody>
      </p:sp>
      <p:sp>
        <p:nvSpPr>
          <p:cNvPr id="11" name="Right Arrow 10"/>
          <p:cNvSpPr/>
          <p:nvPr/>
        </p:nvSpPr>
        <p:spPr bwMode="auto">
          <a:xfrm rot="5400000">
            <a:off x="5532355" y="6356422"/>
            <a:ext cx="680484" cy="14885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smtClean="0">
              <a:solidFill>
                <a:srgbClr val="000000"/>
              </a:solidFill>
            </a:endParaRPr>
          </a:p>
        </p:txBody>
      </p:sp>
      <p:sp>
        <p:nvSpPr>
          <p:cNvPr id="9" name="TextBox 8"/>
          <p:cNvSpPr txBox="1"/>
          <p:nvPr/>
        </p:nvSpPr>
        <p:spPr>
          <a:xfrm>
            <a:off x="255182" y="3636334"/>
            <a:ext cx="1729769" cy="461665"/>
          </a:xfrm>
          <a:prstGeom prst="rect">
            <a:avLst/>
          </a:prstGeom>
          <a:solidFill>
            <a:srgbClr val="FFC000"/>
          </a:solidFill>
          <a:ln>
            <a:solidFill>
              <a:srgbClr val="0000FF"/>
            </a:solidFill>
          </a:ln>
        </p:spPr>
        <p:txBody>
          <a:bodyPr wrap="none" rtlCol="0">
            <a:spAutoFit/>
          </a:bodyPr>
          <a:lstStyle/>
          <a:p>
            <a:pPr defTabSz="914400" fontAlgn="base">
              <a:spcBef>
                <a:spcPct val="0"/>
              </a:spcBef>
              <a:spcAft>
                <a:spcPct val="0"/>
              </a:spcAft>
            </a:pPr>
            <a:r>
              <a:rPr lang="en-GB" sz="2400" b="1" dirty="0" smtClean="0">
                <a:solidFill>
                  <a:srgbClr val="000000"/>
                </a:solidFill>
              </a:rPr>
              <a:t>CLARA FE</a:t>
            </a:r>
            <a:endParaRPr lang="en-GB" sz="2400" b="1" dirty="0">
              <a:solidFill>
                <a:srgbClr val="000000"/>
              </a:solidFill>
            </a:endParaRPr>
          </a:p>
        </p:txBody>
      </p:sp>
      <p:sp>
        <p:nvSpPr>
          <p:cNvPr id="13" name="TextBox 12"/>
          <p:cNvSpPr txBox="1"/>
          <p:nvPr/>
        </p:nvSpPr>
        <p:spPr>
          <a:xfrm>
            <a:off x="2546951" y="5859775"/>
            <a:ext cx="1005403" cy="461665"/>
          </a:xfrm>
          <a:prstGeom prst="rect">
            <a:avLst/>
          </a:prstGeom>
          <a:solidFill>
            <a:srgbClr val="FFC000"/>
          </a:solidFill>
          <a:ln>
            <a:solidFill>
              <a:srgbClr val="0000FF"/>
            </a:solidFill>
          </a:ln>
        </p:spPr>
        <p:txBody>
          <a:bodyPr wrap="none" rtlCol="0">
            <a:spAutoFit/>
          </a:bodyPr>
          <a:lstStyle/>
          <a:p>
            <a:pPr defTabSz="914400" fontAlgn="base">
              <a:spcBef>
                <a:spcPct val="0"/>
              </a:spcBef>
              <a:spcAft>
                <a:spcPct val="0"/>
              </a:spcAft>
            </a:pPr>
            <a:r>
              <a:rPr lang="en-GB" sz="2400" b="1" dirty="0" smtClean="0">
                <a:solidFill>
                  <a:srgbClr val="000000"/>
                </a:solidFill>
              </a:rPr>
              <a:t>VELA</a:t>
            </a:r>
            <a:endParaRPr lang="en-GB" sz="2400" b="1" dirty="0">
              <a:solidFill>
                <a:srgbClr val="000000"/>
              </a:solidFill>
            </a:endParaRPr>
          </a:p>
        </p:txBody>
      </p:sp>
      <p:sp>
        <p:nvSpPr>
          <p:cNvPr id="15" name="TextBox 14"/>
          <p:cNvSpPr txBox="1"/>
          <p:nvPr/>
        </p:nvSpPr>
        <p:spPr>
          <a:xfrm>
            <a:off x="5713475" y="2621221"/>
            <a:ext cx="3409908" cy="1754326"/>
          </a:xfrm>
          <a:prstGeom prst="rect">
            <a:avLst/>
          </a:prstGeom>
          <a:solidFill>
            <a:srgbClr val="F1FAC4"/>
          </a:solidFill>
          <a:ln>
            <a:solidFill>
              <a:srgbClr val="0000FF"/>
            </a:solidFill>
          </a:ln>
        </p:spPr>
        <p:txBody>
          <a:bodyPr wrap="none" rtlCol="0">
            <a:spAutoFit/>
          </a:bodyPr>
          <a:lstStyle/>
          <a:p>
            <a:pPr defTabSz="914400" fontAlgn="base">
              <a:spcBef>
                <a:spcPct val="0"/>
              </a:spcBef>
              <a:spcAft>
                <a:spcPct val="0"/>
              </a:spcAft>
            </a:pPr>
            <a:r>
              <a:rPr lang="en-GB" b="1" dirty="0" smtClean="0">
                <a:solidFill>
                  <a:srgbClr val="000000"/>
                </a:solidFill>
              </a:rPr>
              <a:t>Beam in BA1:</a:t>
            </a:r>
          </a:p>
          <a:p>
            <a:pPr marL="285750" indent="-285750" defTabSz="914400" fontAlgn="base">
              <a:spcBef>
                <a:spcPct val="0"/>
              </a:spcBef>
              <a:spcAft>
                <a:spcPct val="0"/>
              </a:spcAft>
              <a:buFont typeface="Arial" panose="020B0604020202020204" pitchFamily="34" charset="0"/>
              <a:buChar char="•"/>
            </a:pPr>
            <a:r>
              <a:rPr lang="en-GB" dirty="0" smtClean="0">
                <a:solidFill>
                  <a:srgbClr val="000000"/>
                </a:solidFill>
              </a:rPr>
              <a:t>Bunch charge	≤ 250pC</a:t>
            </a:r>
          </a:p>
          <a:p>
            <a:pPr marL="285750" indent="-285750" defTabSz="914400" fontAlgn="base">
              <a:spcBef>
                <a:spcPct val="0"/>
              </a:spcBef>
              <a:spcAft>
                <a:spcPct val="0"/>
              </a:spcAft>
              <a:buFont typeface="Arial" panose="020B0604020202020204" pitchFamily="34" charset="0"/>
              <a:buChar char="•"/>
            </a:pPr>
            <a:r>
              <a:rPr lang="en-GB" dirty="0" smtClean="0">
                <a:solidFill>
                  <a:srgbClr val="000000"/>
                </a:solidFill>
              </a:rPr>
              <a:t>Emittance 	&lt;10mm-mrad</a:t>
            </a:r>
          </a:p>
          <a:p>
            <a:pPr marL="285750" indent="-285750" defTabSz="914400" fontAlgn="base">
              <a:spcBef>
                <a:spcPct val="0"/>
              </a:spcBef>
              <a:spcAft>
                <a:spcPct val="0"/>
              </a:spcAft>
              <a:buFont typeface="Arial" panose="020B0604020202020204" pitchFamily="34" charset="0"/>
              <a:buChar char="•"/>
            </a:pPr>
            <a:r>
              <a:rPr lang="en-GB" dirty="0" smtClean="0">
                <a:solidFill>
                  <a:srgbClr val="000000"/>
                </a:solidFill>
              </a:rPr>
              <a:t>Bunch length	&lt;0.3ps RMS</a:t>
            </a:r>
          </a:p>
          <a:p>
            <a:pPr marL="285750" indent="-285750" defTabSz="914400" fontAlgn="base">
              <a:spcBef>
                <a:spcPct val="0"/>
              </a:spcBef>
              <a:spcAft>
                <a:spcPct val="0"/>
              </a:spcAft>
              <a:buFont typeface="Arial" panose="020B0604020202020204" pitchFamily="34" charset="0"/>
              <a:buChar char="•"/>
            </a:pPr>
            <a:r>
              <a:rPr lang="en-GB" dirty="0" smtClean="0">
                <a:solidFill>
                  <a:srgbClr val="000000"/>
                </a:solidFill>
              </a:rPr>
              <a:t>Energy spread &lt;1.0% RMS</a:t>
            </a:r>
          </a:p>
          <a:p>
            <a:pPr marL="285750" indent="-285750" defTabSz="914400" fontAlgn="base">
              <a:spcBef>
                <a:spcPct val="0"/>
              </a:spcBef>
              <a:spcAft>
                <a:spcPct val="0"/>
              </a:spcAft>
              <a:buFont typeface="Arial" panose="020B0604020202020204" pitchFamily="34" charset="0"/>
              <a:buChar char="•"/>
            </a:pPr>
            <a:r>
              <a:rPr lang="en-GB" dirty="0" smtClean="0">
                <a:solidFill>
                  <a:srgbClr val="000000"/>
                </a:solidFill>
              </a:rPr>
              <a:t>Beam size	&lt;0.1mm</a:t>
            </a:r>
            <a:endParaRPr lang="en-GB" dirty="0">
              <a:solidFill>
                <a:srgbClr val="000000"/>
              </a:solidFill>
            </a:endParaRPr>
          </a:p>
        </p:txBody>
      </p:sp>
      <p:sp>
        <p:nvSpPr>
          <p:cNvPr id="14" name="TextBox 13"/>
          <p:cNvSpPr txBox="1"/>
          <p:nvPr/>
        </p:nvSpPr>
        <p:spPr>
          <a:xfrm>
            <a:off x="255182" y="1073888"/>
            <a:ext cx="8850500" cy="2308324"/>
          </a:xfrm>
          <a:prstGeom prst="rect">
            <a:avLst/>
          </a:prstGeom>
          <a:noFill/>
        </p:spPr>
        <p:txBody>
          <a:bodyPr wrap="none" rtlCol="0">
            <a:spAutoFit/>
          </a:bodyPr>
          <a:lstStyle/>
          <a:p>
            <a:pPr defTabSz="914400" fontAlgn="base">
              <a:spcBef>
                <a:spcPct val="0"/>
              </a:spcBef>
              <a:spcAft>
                <a:spcPct val="0"/>
              </a:spcAft>
            </a:pPr>
            <a:r>
              <a:rPr lang="en-GB" sz="2400" dirty="0" smtClean="0">
                <a:solidFill>
                  <a:srgbClr val="000000"/>
                </a:solidFill>
              </a:rPr>
              <a:t>CLARA FE linked to VELA via a dog-leg section</a:t>
            </a:r>
          </a:p>
          <a:p>
            <a:pPr defTabSz="914400" fontAlgn="base">
              <a:spcBef>
                <a:spcPct val="0"/>
              </a:spcBef>
              <a:spcAft>
                <a:spcPct val="0"/>
              </a:spcAft>
            </a:pPr>
            <a:r>
              <a:rPr lang="en-GB" sz="2400" dirty="0" smtClean="0">
                <a:solidFill>
                  <a:srgbClr val="000000"/>
                </a:solidFill>
              </a:rPr>
              <a:t>Three potential “user” areas : </a:t>
            </a:r>
          </a:p>
          <a:p>
            <a:pPr marL="342900" indent="-342900" defTabSz="914400" fontAlgn="base">
              <a:spcBef>
                <a:spcPct val="0"/>
              </a:spcBef>
              <a:spcAft>
                <a:spcPct val="0"/>
              </a:spcAft>
              <a:buFont typeface="Arial" panose="020B0604020202020204" pitchFamily="34" charset="0"/>
              <a:buChar char="•"/>
            </a:pPr>
            <a:r>
              <a:rPr lang="en-GB" sz="2400" dirty="0" smtClean="0">
                <a:solidFill>
                  <a:srgbClr val="000000"/>
                </a:solidFill>
              </a:rPr>
              <a:t>“straight on” (~50MeV or ~15MeV in velocity bunching mode)</a:t>
            </a:r>
          </a:p>
          <a:p>
            <a:pPr marL="342900" indent="-342900" defTabSz="914400" fontAlgn="base">
              <a:spcBef>
                <a:spcPct val="0"/>
              </a:spcBef>
              <a:spcAft>
                <a:spcPct val="0"/>
              </a:spcAft>
              <a:buFont typeface="Arial" panose="020B0604020202020204" pitchFamily="34" charset="0"/>
              <a:buChar char="•"/>
            </a:pPr>
            <a:r>
              <a:rPr lang="en-GB" sz="2400" dirty="0" smtClean="0">
                <a:solidFill>
                  <a:srgbClr val="000000"/>
                </a:solidFill>
              </a:rPr>
              <a:t>BA1 (~50MeV)</a:t>
            </a:r>
          </a:p>
          <a:p>
            <a:pPr marL="342900" indent="-342900" defTabSz="914400" fontAlgn="base">
              <a:spcBef>
                <a:spcPct val="0"/>
              </a:spcBef>
              <a:spcAft>
                <a:spcPct val="0"/>
              </a:spcAft>
              <a:buFont typeface="Arial" panose="020B0604020202020204" pitchFamily="34" charset="0"/>
              <a:buChar char="•"/>
            </a:pPr>
            <a:r>
              <a:rPr lang="en-GB" sz="2400" dirty="0" smtClean="0">
                <a:solidFill>
                  <a:srgbClr val="000000"/>
                </a:solidFill>
              </a:rPr>
              <a:t>BA2 (~25MeV)</a:t>
            </a:r>
          </a:p>
          <a:p>
            <a:pPr defTabSz="914400" fontAlgn="base">
              <a:spcBef>
                <a:spcPct val="0"/>
              </a:spcBef>
              <a:spcAft>
                <a:spcPct val="0"/>
              </a:spcAft>
            </a:pPr>
            <a:r>
              <a:rPr lang="en-GB" sz="2400" dirty="0" smtClean="0">
                <a:solidFill>
                  <a:srgbClr val="000000"/>
                </a:solidFill>
              </a:rPr>
              <a:t>Bunch compression in dog-leg</a:t>
            </a:r>
            <a:endParaRPr lang="en-GB" sz="2400" dirty="0">
              <a:solidFill>
                <a:srgbClr val="000000"/>
              </a:solidFill>
            </a:endParaRPr>
          </a:p>
        </p:txBody>
      </p:sp>
      <p:sp>
        <p:nvSpPr>
          <p:cNvPr id="16" name="Textfeld 15"/>
          <p:cNvSpPr txBox="1"/>
          <p:nvPr/>
        </p:nvSpPr>
        <p:spPr>
          <a:xfrm>
            <a:off x="7772400" y="526122"/>
            <a:ext cx="1134926" cy="369332"/>
          </a:xfrm>
          <a:prstGeom prst="rect">
            <a:avLst/>
          </a:prstGeom>
          <a:noFill/>
        </p:spPr>
        <p:txBody>
          <a:bodyPr wrap="none" rtlCol="0">
            <a:spAutoFit/>
          </a:bodyPr>
          <a:lstStyle/>
          <a:p>
            <a:r>
              <a:rPr lang="en-US" dirty="0" smtClean="0">
                <a:latin typeface="Calibri" panose="020F0502020204030204" pitchFamily="34" charset="0"/>
              </a:rPr>
              <a:t>Y. </a:t>
            </a:r>
            <a:r>
              <a:rPr lang="en-US" dirty="0" err="1" smtClean="0">
                <a:latin typeface="Calibri" panose="020F0502020204030204" pitchFamily="34" charset="0"/>
              </a:rPr>
              <a:t>Saveliev</a:t>
            </a:r>
            <a:endParaRPr lang="en-US" dirty="0">
              <a:latin typeface="Calibri" panose="020F0502020204030204" pitchFamily="34" charset="0"/>
            </a:endParaRPr>
          </a:p>
        </p:txBody>
      </p:sp>
    </p:spTree>
    <p:extLst>
      <p:ext uri="{BB962C8B-B14F-4D97-AF65-F5344CB8AC3E}">
        <p14:creationId xmlns:p14="http://schemas.microsoft.com/office/powerpoint/2010/main" val="107388568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ttangolo 2"/>
          <p:cNvSpPr>
            <a:spLocks noChangeArrowheads="1"/>
          </p:cNvSpPr>
          <p:nvPr/>
        </p:nvSpPr>
        <p:spPr bwMode="auto">
          <a:xfrm>
            <a:off x="-36513" y="-26988"/>
            <a:ext cx="9036051"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it-IT" sz="2400" b="1">
                <a:solidFill>
                  <a:srgbClr val="FF0000"/>
                </a:solidFill>
                <a:latin typeface="Times New Roman" pitchFamily="18" charset="0"/>
                <a:ea typeface="Arial Unicode MS" pitchFamily="34" charset="-128"/>
                <a:cs typeface="Times New Roman" pitchFamily="18" charset="0"/>
              </a:rPr>
              <a:t>X-­Band  accelerator  structures:on  going  R&amp;D  at  the  INFN-LNF</a:t>
            </a:r>
            <a:endParaRPr lang="it-IT" altLang="it-IT" sz="2400" b="1">
              <a:solidFill>
                <a:srgbClr val="FF0000"/>
              </a:solidFill>
              <a:latin typeface="Times New Roman" pitchFamily="18" charset="0"/>
              <a:ea typeface="Arial Unicode MS" pitchFamily="34" charset="-128"/>
              <a:cs typeface="Times New Roman" pitchFamily="18" charset="0"/>
            </a:endParaRPr>
          </a:p>
        </p:txBody>
      </p:sp>
      <p:sp>
        <p:nvSpPr>
          <p:cNvPr id="2051" name="Rettangolo 3"/>
          <p:cNvSpPr>
            <a:spLocks noChangeArrowheads="1"/>
          </p:cNvSpPr>
          <p:nvPr/>
        </p:nvSpPr>
        <p:spPr bwMode="auto">
          <a:xfrm>
            <a:off x="1843088" y="42068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it-IT" sz="2400" b="1">
                <a:solidFill>
                  <a:srgbClr val="000000"/>
                </a:solidFill>
                <a:latin typeface="Times New Roman" pitchFamily="18" charset="0"/>
                <a:ea typeface="Arial Unicode MS" pitchFamily="34" charset="-128"/>
                <a:cs typeface="Times New Roman" pitchFamily="18" charset="0"/>
              </a:rPr>
              <a:t>B.  SPATARO</a:t>
            </a:r>
            <a:endParaRPr lang="it-IT" altLang="it-IT" sz="2400" b="1">
              <a:solidFill>
                <a:srgbClr val="000000"/>
              </a:solidFill>
              <a:latin typeface="Times New Roman" pitchFamily="18" charset="0"/>
              <a:ea typeface="Arial Unicode MS" pitchFamily="34" charset="-128"/>
              <a:cs typeface="Times New Roman" pitchFamily="18" charset="0"/>
            </a:endParaRPr>
          </a:p>
        </p:txBody>
      </p:sp>
      <p:pic>
        <p:nvPicPr>
          <p:cNvPr id="20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92263"/>
            <a:ext cx="2330450" cy="140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1595438"/>
            <a:ext cx="226695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1484313"/>
            <a:ext cx="1824037"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Rettangolo 5"/>
          <p:cNvSpPr>
            <a:spLocks noChangeArrowheads="1"/>
          </p:cNvSpPr>
          <p:nvPr/>
        </p:nvSpPr>
        <p:spPr bwMode="auto">
          <a:xfrm>
            <a:off x="107950" y="3033713"/>
            <a:ext cx="3059113"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it-IT" altLang="it-IT" b="1">
                <a:solidFill>
                  <a:srgbClr val="000000"/>
                </a:solidFill>
                <a:latin typeface="Calibri" pitchFamily="34" charset="0"/>
                <a:cs typeface="Arial Unicode MS" pitchFamily="34" charset="-128"/>
              </a:rPr>
              <a:t>The structure’s mandrel with a 3 µm thick of Au’s coating</a:t>
            </a:r>
          </a:p>
        </p:txBody>
      </p:sp>
      <p:sp>
        <p:nvSpPr>
          <p:cNvPr id="2056" name="Rettangolo 6"/>
          <p:cNvSpPr>
            <a:spLocks noChangeArrowheads="1"/>
          </p:cNvSpPr>
          <p:nvPr/>
        </p:nvSpPr>
        <p:spPr bwMode="auto">
          <a:xfrm>
            <a:off x="3348038" y="3070225"/>
            <a:ext cx="2879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fontAlgn="base">
              <a:spcBef>
                <a:spcPct val="0"/>
              </a:spcBef>
              <a:spcAft>
                <a:spcPct val="0"/>
              </a:spcAft>
            </a:pPr>
            <a:r>
              <a:rPr lang="it-IT" altLang="it-IT" b="1">
                <a:solidFill>
                  <a:srgbClr val="000000"/>
                </a:solidFill>
                <a:latin typeface="Calibri" pitchFamily="34" charset="0"/>
                <a:cs typeface="Arial Unicode MS" pitchFamily="34" charset="-128"/>
              </a:rPr>
              <a:t>Final structure after coating of Ni  with a 4 mm thick</a:t>
            </a:r>
          </a:p>
        </p:txBody>
      </p:sp>
      <p:sp>
        <p:nvSpPr>
          <p:cNvPr id="2057" name="Rettangolo 7"/>
          <p:cNvSpPr>
            <a:spLocks noChangeArrowheads="1"/>
          </p:cNvSpPr>
          <p:nvPr/>
        </p:nvSpPr>
        <p:spPr bwMode="auto">
          <a:xfrm>
            <a:off x="6443663" y="2998788"/>
            <a:ext cx="3384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it-IT" altLang="it-IT" b="1">
                <a:solidFill>
                  <a:srgbClr val="000000"/>
                </a:solidFill>
                <a:latin typeface="Calibri" pitchFamily="34" charset="0"/>
                <a:cs typeface="Arial Unicode MS" pitchFamily="34" charset="-128"/>
              </a:rPr>
              <a:t>Iris cooling video of</a:t>
            </a:r>
          </a:p>
          <a:p>
            <a:pPr defTabSz="914400" fontAlgn="base">
              <a:spcBef>
                <a:spcPct val="0"/>
              </a:spcBef>
              <a:spcAft>
                <a:spcPct val="0"/>
              </a:spcAft>
            </a:pPr>
            <a:r>
              <a:rPr lang="it-IT" altLang="it-IT" b="1">
                <a:solidFill>
                  <a:srgbClr val="000000"/>
                </a:solidFill>
                <a:latin typeface="Calibri" pitchFamily="34" charset="0"/>
                <a:cs typeface="Arial Unicode MS" pitchFamily="34" charset="-128"/>
              </a:rPr>
              <a:t> the electroformed </a:t>
            </a:r>
          </a:p>
          <a:p>
            <a:pPr defTabSz="914400" fontAlgn="base">
              <a:spcBef>
                <a:spcPct val="0"/>
              </a:spcBef>
              <a:spcAft>
                <a:spcPct val="0"/>
              </a:spcAft>
            </a:pPr>
            <a:r>
              <a:rPr lang="it-IT" altLang="it-IT" b="1">
                <a:solidFill>
                  <a:srgbClr val="000000"/>
                </a:solidFill>
                <a:latin typeface="Calibri" pitchFamily="34" charset="0"/>
                <a:cs typeface="Arial Unicode MS" pitchFamily="34" charset="-128"/>
              </a:rPr>
              <a:t>Au-Ni  structure</a:t>
            </a:r>
          </a:p>
        </p:txBody>
      </p:sp>
      <p:sp>
        <p:nvSpPr>
          <p:cNvPr id="2058" name="Rettangolo 8"/>
          <p:cNvSpPr>
            <a:spLocks noChangeArrowheads="1"/>
          </p:cNvSpPr>
          <p:nvPr/>
        </p:nvSpPr>
        <p:spPr bwMode="auto">
          <a:xfrm>
            <a:off x="2268538" y="884238"/>
            <a:ext cx="3959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it-IT" altLang="it-IT" sz="2000" b="1">
                <a:solidFill>
                  <a:srgbClr val="FF0000"/>
                </a:solidFill>
                <a:latin typeface="Calibri" pitchFamily="34" charset="0"/>
                <a:cs typeface="Arial Unicode MS" pitchFamily="34" charset="-128"/>
              </a:rPr>
              <a:t>1) Electroformed Au-Ni  structure</a:t>
            </a:r>
          </a:p>
        </p:txBody>
      </p:sp>
      <p:sp>
        <p:nvSpPr>
          <p:cNvPr id="2059" name="Rettangolo 9"/>
          <p:cNvSpPr>
            <a:spLocks noChangeArrowheads="1"/>
          </p:cNvSpPr>
          <p:nvPr/>
        </p:nvSpPr>
        <p:spPr bwMode="auto">
          <a:xfrm>
            <a:off x="0" y="3840163"/>
            <a:ext cx="9251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ltLang="it-IT" sz="2000" b="1">
                <a:solidFill>
                  <a:srgbClr val="FF0000"/>
                </a:solidFill>
                <a:latin typeface="Calibri" pitchFamily="34" charset="0"/>
                <a:ea typeface="Arial Unicode MS" pitchFamily="34" charset="-128"/>
                <a:cs typeface="Arial Unicode MS" pitchFamily="34" charset="-128"/>
              </a:rPr>
              <a:t>2) Sputtering activities: Enhanced conductivity via thermal annealing(Mo/Sapphire)</a:t>
            </a:r>
            <a:endParaRPr lang="it-IT" altLang="it-IT" sz="2000" b="1">
              <a:solidFill>
                <a:srgbClr val="FF0000"/>
              </a:solidFill>
              <a:latin typeface="Calibri" pitchFamily="34" charset="0"/>
              <a:ea typeface="Arial Unicode MS" pitchFamily="34" charset="-128"/>
              <a:cs typeface="Arial Unicode MS" pitchFamily="34" charset="-128"/>
            </a:endParaRPr>
          </a:p>
        </p:txBody>
      </p:sp>
      <p:sp>
        <p:nvSpPr>
          <p:cNvPr id="2060" name="Rettangolo 10"/>
          <p:cNvSpPr>
            <a:spLocks noChangeArrowheads="1"/>
          </p:cNvSpPr>
          <p:nvPr/>
        </p:nvSpPr>
        <p:spPr bwMode="auto">
          <a:xfrm>
            <a:off x="195263" y="4292600"/>
            <a:ext cx="8188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fontAlgn="base">
              <a:spcBef>
                <a:spcPct val="0"/>
              </a:spcBef>
              <a:spcAft>
                <a:spcPct val="0"/>
              </a:spcAft>
            </a:pPr>
            <a:r>
              <a:rPr lang="en-US" altLang="it-IT" sz="1600" b="1">
                <a:solidFill>
                  <a:srgbClr val="000000"/>
                </a:solidFill>
                <a:latin typeface="Calibri" pitchFamily="34" charset="0"/>
                <a:ea typeface="Arial Unicode MS" pitchFamily="34" charset="-128"/>
                <a:cs typeface="Arial Unicode MS" pitchFamily="34" charset="-128"/>
              </a:rPr>
              <a:t>Mo coatings with an electrical conductivity comparable to that of copper can be obtained optimizing the thickness and the post-deposition annealing process</a:t>
            </a:r>
            <a:endParaRPr lang="it-IT" altLang="it-IT" sz="1600" b="1">
              <a:solidFill>
                <a:srgbClr val="000000"/>
              </a:solidFill>
              <a:latin typeface="Calibri" pitchFamily="34" charset="0"/>
              <a:ea typeface="Arial Unicode MS" pitchFamily="34" charset="-128"/>
              <a:cs typeface="Arial Unicode MS" pitchFamily="34" charset="-128"/>
            </a:endParaRPr>
          </a:p>
        </p:txBody>
      </p:sp>
      <p:pic>
        <p:nvPicPr>
          <p:cNvPr id="2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 y="4822825"/>
            <a:ext cx="3203575" cy="2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ttangolo 11"/>
          <p:cNvSpPr/>
          <p:nvPr/>
        </p:nvSpPr>
        <p:spPr>
          <a:xfrm>
            <a:off x="3941763" y="5360988"/>
            <a:ext cx="4572000" cy="1077912"/>
          </a:xfrm>
          <a:prstGeom prst="rect">
            <a:avLst/>
          </a:prstGeom>
        </p:spPr>
        <p:txBody>
          <a:bodyPr>
            <a:spAutoFit/>
          </a:bodyPr>
          <a:lstStyle/>
          <a:p>
            <a:pPr defTabSz="914400">
              <a:defRPr/>
            </a:pPr>
            <a:r>
              <a:rPr lang="en-US" altLang="it-IT" sz="1600" b="1" kern="0" dirty="0">
                <a:solidFill>
                  <a:srgbClr val="000000"/>
                </a:solidFill>
                <a:latin typeface="Calibri"/>
                <a:ea typeface="Arial Unicode MS" pitchFamily="34" charset="-128"/>
                <a:cs typeface="Arial Unicode MS" pitchFamily="34" charset="-128"/>
              </a:rPr>
              <a:t>Resistivity values of BRN1 and BRN2 samples for different annealing temperatures</a:t>
            </a:r>
            <a:r>
              <a:rPr lang="en-US" altLang="it-IT" sz="1600" b="1" i="1" kern="0" dirty="0">
                <a:solidFill>
                  <a:srgbClr val="000000"/>
                </a:solidFill>
                <a:latin typeface="Calibri"/>
                <a:ea typeface="Arial Unicode MS" pitchFamily="34" charset="-128"/>
                <a:cs typeface="Arial Unicode MS" pitchFamily="34" charset="-128"/>
              </a:rPr>
              <a:t>. </a:t>
            </a:r>
            <a:r>
              <a:rPr lang="en-US" sz="1600" b="1" kern="0" dirty="0">
                <a:solidFill>
                  <a:prstClr val="black"/>
                </a:solidFill>
                <a:latin typeface="Calibri"/>
                <a:ea typeface="Arial Unicode MS" pitchFamily="34" charset="-128"/>
                <a:cs typeface="Arial Unicode MS" pitchFamily="34" charset="-128"/>
              </a:rPr>
              <a:t>These annealed coatings are multiphase metallic films with negligible contributions of disordered  oxide phases</a:t>
            </a:r>
            <a:endParaRPr lang="it-IT" sz="1600" kern="0" dirty="0">
              <a:solidFill>
                <a:sysClr val="windowText" lastClr="00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27650586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902444" y="729213"/>
            <a:ext cx="1136273" cy="400110"/>
          </a:xfrm>
          <a:prstGeom prst="rect">
            <a:avLst/>
          </a:prstGeom>
          <a:noFill/>
        </p:spPr>
        <p:txBody>
          <a:bodyPr wrap="none" rtlCol="0">
            <a:spAutoFit/>
          </a:bodyPr>
          <a:lstStyle/>
          <a:p>
            <a:pPr algn="ctr" defTabSz="914400"/>
            <a:r>
              <a:rPr lang="en-US" sz="2000" i="1" dirty="0" smtClean="0">
                <a:solidFill>
                  <a:prstClr val="black"/>
                </a:solidFill>
              </a:rPr>
              <a:t>D. </a:t>
            </a:r>
            <a:r>
              <a:rPr lang="en-US" sz="2000" i="1" dirty="0" err="1" smtClean="0">
                <a:solidFill>
                  <a:prstClr val="black"/>
                </a:solidFill>
              </a:rPr>
              <a:t>Alesini</a:t>
            </a:r>
            <a:endParaRPr lang="en-US" sz="2000" i="1" dirty="0" smtClean="0">
              <a:solidFill>
                <a:prstClr val="black"/>
              </a:solidFill>
            </a:endParaRPr>
          </a:p>
        </p:txBody>
      </p:sp>
      <p:sp>
        <p:nvSpPr>
          <p:cNvPr id="5" name="Rettangolo 4"/>
          <p:cNvSpPr/>
          <p:nvPr/>
        </p:nvSpPr>
        <p:spPr>
          <a:xfrm>
            <a:off x="0" y="0"/>
            <a:ext cx="9156526" cy="830997"/>
          </a:xfrm>
          <a:prstGeom prst="rect">
            <a:avLst/>
          </a:prstGeom>
        </p:spPr>
        <p:txBody>
          <a:bodyPr wrap="square">
            <a:spAutoFit/>
          </a:bodyPr>
          <a:lstStyle/>
          <a:p>
            <a:pPr algn="ctr" defTabSz="914400"/>
            <a:r>
              <a:rPr lang="en-US" sz="2400" b="1" cap="all" dirty="0">
                <a:solidFill>
                  <a:prstClr val="black"/>
                </a:solidFill>
              </a:rPr>
              <a:t>Design and Test of Damped/High Gradient/High Repetition Rate C-Band Accelerating Structures for the ELI-NP LINAC</a:t>
            </a:r>
          </a:p>
        </p:txBody>
      </p:sp>
      <p:pic>
        <p:nvPicPr>
          <p:cNvPr id="11" name="Picture 5" descr="C:\Users\David\Desktop\ELI\DAMPED_STRUCTURES\foto\IMG_20141114_075224_riduc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3696" y="3958006"/>
            <a:ext cx="2006610" cy="21482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David\Desktop\ELI\DAMPED_STRUCTURES\foto\Eli brasatura sottomoduli dic 2014\Sam_0468_r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68" t="12193" r="16723" b="7198"/>
          <a:stretch/>
        </p:blipFill>
        <p:spPr bwMode="auto">
          <a:xfrm>
            <a:off x="31319" y="5032133"/>
            <a:ext cx="1930333" cy="1807708"/>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p:cNvPicPr>
            <a:picLocks noChangeAspect="1"/>
          </p:cNvPicPr>
          <p:nvPr/>
        </p:nvPicPr>
        <p:blipFill rotWithShape="1">
          <a:blip r:embed="rId5" cstate="print">
            <a:extLst>
              <a:ext uri="{28A0092B-C50C-407E-A947-70E740481C1C}">
                <a14:useLocalDpi xmlns:a14="http://schemas.microsoft.com/office/drawing/2010/main" val="0"/>
              </a:ext>
            </a:extLst>
          </a:blip>
          <a:srcRect r="11718" b="8961"/>
          <a:stretch/>
        </p:blipFill>
        <p:spPr>
          <a:xfrm>
            <a:off x="26548" y="3480122"/>
            <a:ext cx="1935104" cy="1488740"/>
          </a:xfrm>
          <a:prstGeom prst="rect">
            <a:avLst/>
          </a:prstGeom>
        </p:spPr>
      </p:pic>
      <p:pic>
        <p:nvPicPr>
          <p:cNvPr id="14" name="Immagine 13"/>
          <p:cNvPicPr>
            <a:picLocks noChangeAspect="1"/>
          </p:cNvPicPr>
          <p:nvPr/>
        </p:nvPicPr>
        <p:blipFill rotWithShape="1">
          <a:blip r:embed="rId6">
            <a:extLst>
              <a:ext uri="{28A0092B-C50C-407E-A947-70E740481C1C}">
                <a14:useLocalDpi xmlns:a14="http://schemas.microsoft.com/office/drawing/2010/main" val="0"/>
              </a:ext>
            </a:extLst>
          </a:blip>
          <a:srcRect t="7334"/>
          <a:stretch/>
        </p:blipFill>
        <p:spPr>
          <a:xfrm>
            <a:off x="4260570" y="3442323"/>
            <a:ext cx="4803932" cy="3341339"/>
          </a:xfrm>
          <a:prstGeom prst="rect">
            <a:avLst/>
          </a:prstGeom>
        </p:spPr>
      </p:pic>
      <p:pic>
        <p:nvPicPr>
          <p:cNvPr id="15" name="Immagin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7947" y="1094970"/>
            <a:ext cx="3830343" cy="2154005"/>
          </a:xfrm>
          <a:prstGeom prst="rect">
            <a:avLst/>
          </a:prstGeom>
        </p:spPr>
      </p:pic>
      <p:sp>
        <p:nvSpPr>
          <p:cNvPr id="2" name="Rectangle 1"/>
          <p:cNvSpPr>
            <a:spLocks noChangeArrowheads="1"/>
          </p:cNvSpPr>
          <p:nvPr/>
        </p:nvSpPr>
        <p:spPr bwMode="auto">
          <a:xfrm>
            <a:off x="11700" y="687468"/>
            <a:ext cx="5136248"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defTabSz="914400" fontAlgn="base">
              <a:spcBef>
                <a:spcPct val="0"/>
              </a:spcBef>
              <a:spcAft>
                <a:spcPct val="0"/>
              </a:spcAft>
              <a:buFont typeface="Symbol" pitchFamily="18" charset="2"/>
              <a:buChar char="Þ"/>
            </a:pPr>
            <a:r>
              <a:rPr lang="en-US" sz="1400" dirty="0" smtClean="0">
                <a:solidFill>
                  <a:prstClr val="black"/>
                </a:solidFill>
                <a:cs typeface="Arial" pitchFamily="34" charset="0"/>
              </a:rPr>
              <a:t>The linac energy booster of the European ELI-NP proposal foresees the use of 12, 1.8 m long, travelling wave C-Band structures.</a:t>
            </a:r>
          </a:p>
          <a:p>
            <a:pPr marL="285750" indent="-285750" algn="just" defTabSz="914400" fontAlgn="base">
              <a:spcBef>
                <a:spcPct val="0"/>
              </a:spcBef>
              <a:spcAft>
                <a:spcPct val="0"/>
              </a:spcAft>
              <a:buFont typeface="Symbol" pitchFamily="18" charset="2"/>
              <a:buChar char="Þ"/>
            </a:pPr>
            <a:endParaRPr lang="en-US" sz="800" dirty="0">
              <a:solidFill>
                <a:prstClr val="black"/>
              </a:solidFill>
              <a:cs typeface="Arial" pitchFamily="34" charset="0"/>
            </a:endParaRPr>
          </a:p>
          <a:p>
            <a:pPr marL="285750" indent="-285750" algn="just" defTabSz="914400" fontAlgn="base">
              <a:spcBef>
                <a:spcPct val="0"/>
              </a:spcBef>
              <a:spcAft>
                <a:spcPct val="0"/>
              </a:spcAft>
              <a:buFont typeface="Symbol" pitchFamily="18" charset="2"/>
              <a:buChar char="Þ"/>
            </a:pPr>
            <a:r>
              <a:rPr lang="en-US" sz="1400" dirty="0" smtClean="0">
                <a:solidFill>
                  <a:prstClr val="black"/>
                </a:solidFill>
                <a:cs typeface="Arial" pitchFamily="34" charset="0"/>
              </a:rPr>
              <a:t>Because of the </a:t>
            </a:r>
            <a:r>
              <a:rPr lang="en-US" sz="1400" b="1" dirty="0" smtClean="0">
                <a:solidFill>
                  <a:prstClr val="black"/>
                </a:solidFill>
                <a:cs typeface="Arial" pitchFamily="34" charset="0"/>
              </a:rPr>
              <a:t>multi-bunch operation</a:t>
            </a:r>
            <a:r>
              <a:rPr lang="en-US" sz="1400" dirty="0" smtClean="0">
                <a:solidFill>
                  <a:prstClr val="black"/>
                </a:solidFill>
                <a:cs typeface="Arial" pitchFamily="34" charset="0"/>
              </a:rPr>
              <a:t>, the structures integrate a very </a:t>
            </a:r>
            <a:r>
              <a:rPr lang="en-US" sz="1400" b="1" dirty="0" smtClean="0">
                <a:solidFill>
                  <a:prstClr val="black"/>
                </a:solidFill>
                <a:cs typeface="Arial" pitchFamily="34" charset="0"/>
              </a:rPr>
              <a:t>effective dipole HOM damping system </a:t>
            </a:r>
            <a:r>
              <a:rPr lang="en-US" sz="1400" dirty="0" smtClean="0">
                <a:solidFill>
                  <a:prstClr val="black"/>
                </a:solidFill>
                <a:cs typeface="Arial" pitchFamily="34" charset="0"/>
              </a:rPr>
              <a:t>to avoid beam break-up (BBU).</a:t>
            </a:r>
          </a:p>
          <a:p>
            <a:pPr marL="285750" indent="-285750" algn="just" defTabSz="914400" fontAlgn="base">
              <a:spcBef>
                <a:spcPct val="0"/>
              </a:spcBef>
              <a:spcAft>
                <a:spcPct val="0"/>
              </a:spcAft>
              <a:buFont typeface="Symbol" pitchFamily="18" charset="2"/>
              <a:buChar char="Þ"/>
            </a:pPr>
            <a:endParaRPr lang="en-US" sz="800" dirty="0" smtClean="0">
              <a:solidFill>
                <a:prstClr val="black"/>
              </a:solidFill>
              <a:cs typeface="Arial" pitchFamily="34" charset="0"/>
            </a:endParaRPr>
          </a:p>
          <a:p>
            <a:pPr marL="285750" indent="-285750" algn="just" defTabSz="914400" fontAlgn="base">
              <a:spcBef>
                <a:spcPct val="0"/>
              </a:spcBef>
              <a:spcAft>
                <a:spcPct val="0"/>
              </a:spcAft>
              <a:buFont typeface="Symbol" pitchFamily="18" charset="2"/>
              <a:buChar char="Þ"/>
            </a:pPr>
            <a:r>
              <a:rPr lang="en-US" sz="1400" dirty="0" smtClean="0">
                <a:solidFill>
                  <a:prstClr val="black"/>
                </a:solidFill>
                <a:cs typeface="Arial" pitchFamily="34" charset="0"/>
              </a:rPr>
              <a:t>An optimization of the electromagnetic and mechanical design has been done to simplify the fabrication and to reduce their cost. </a:t>
            </a:r>
          </a:p>
          <a:p>
            <a:pPr marL="285750" indent="-285750" algn="just" defTabSz="914400" fontAlgn="base">
              <a:spcBef>
                <a:spcPct val="0"/>
              </a:spcBef>
              <a:spcAft>
                <a:spcPct val="0"/>
              </a:spcAft>
              <a:buFont typeface="Symbol" pitchFamily="18" charset="2"/>
              <a:buChar char="Þ"/>
            </a:pPr>
            <a:endParaRPr lang="en-US" sz="800" dirty="0" smtClean="0">
              <a:solidFill>
                <a:prstClr val="black"/>
              </a:solidFill>
              <a:cs typeface="Arial" pitchFamily="34" charset="0"/>
            </a:endParaRPr>
          </a:p>
          <a:p>
            <a:pPr marL="285750" indent="-285750" algn="just" defTabSz="914400" fontAlgn="base">
              <a:spcBef>
                <a:spcPct val="0"/>
              </a:spcBef>
              <a:spcAft>
                <a:spcPct val="0"/>
              </a:spcAft>
              <a:buFont typeface="Symbol" pitchFamily="18" charset="2"/>
              <a:buChar char="Þ"/>
            </a:pPr>
            <a:r>
              <a:rPr lang="en-US" sz="1400" dirty="0" smtClean="0">
                <a:solidFill>
                  <a:prstClr val="black"/>
                </a:solidFill>
                <a:cs typeface="Arial" pitchFamily="34" charset="0"/>
              </a:rPr>
              <a:t>The high power test on the first full scale structure shown the feasibility of the </a:t>
            </a:r>
            <a:r>
              <a:rPr lang="en-US" sz="1400" b="1" dirty="0" smtClean="0">
                <a:solidFill>
                  <a:prstClr val="black"/>
                </a:solidFill>
                <a:cs typeface="Arial" pitchFamily="34" charset="0"/>
              </a:rPr>
              <a:t>33 MV/m, 100 Hz, long RF pulse operation</a:t>
            </a:r>
          </a:p>
        </p:txBody>
      </p:sp>
    </p:spTree>
    <p:extLst>
      <p:ext uri="{BB962C8B-B14F-4D97-AF65-F5344CB8AC3E}">
        <p14:creationId xmlns:p14="http://schemas.microsoft.com/office/powerpoint/2010/main" val="3281111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3"/>
          <p:cNvSpPr/>
          <p:nvPr/>
        </p:nvSpPr>
        <p:spPr>
          <a:xfrm>
            <a:off x="3125513" y="2908301"/>
            <a:ext cx="2764877" cy="635957"/>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2" name="Textfeld 1"/>
          <p:cNvSpPr txBox="1"/>
          <p:nvPr/>
        </p:nvSpPr>
        <p:spPr>
          <a:xfrm>
            <a:off x="3641835" y="2995448"/>
            <a:ext cx="2705148" cy="461665"/>
          </a:xfrm>
          <a:prstGeom prst="rect">
            <a:avLst/>
          </a:prstGeom>
          <a:noFill/>
        </p:spPr>
        <p:txBody>
          <a:bodyPr wrap="square" rtlCol="0">
            <a:spAutoFit/>
          </a:bodyPr>
          <a:lstStyle/>
          <a:p>
            <a:r>
              <a:rPr lang="en-US" sz="2400" dirty="0" smtClean="0"/>
              <a:t>Mille grazie!</a:t>
            </a:r>
            <a:endParaRPr lang="en-US" sz="2400" dirty="0"/>
          </a:p>
        </p:txBody>
      </p:sp>
    </p:spTree>
    <p:extLst>
      <p:ext uri="{BB962C8B-B14F-4D97-AF65-F5344CB8AC3E}">
        <p14:creationId xmlns:p14="http://schemas.microsoft.com/office/powerpoint/2010/main" val="3031140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7" y="685801"/>
            <a:ext cx="9112503" cy="512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792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hase space and current profiles step 1 RB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670" y="2899872"/>
            <a:ext cx="2130623" cy="1850199"/>
          </a:xfrm>
          <a:prstGeom prst="rect">
            <a:avLst/>
          </a:prstGeom>
        </p:spPr>
      </p:pic>
      <p:pic>
        <p:nvPicPr>
          <p:cNvPr id="8" name="Picture 7" descr="phase space and current profiles step 0 RB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790" y="2883376"/>
            <a:ext cx="2130623" cy="1850199"/>
          </a:xfrm>
          <a:prstGeom prst="rect">
            <a:avLst/>
          </a:prstGeom>
        </p:spPr>
      </p:pic>
      <p:pic>
        <p:nvPicPr>
          <p:cNvPr id="10" name="Picture 9" descr="phase space and current profiles step 2 RB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242" y="2892144"/>
            <a:ext cx="2130623" cy="1850199"/>
          </a:xfrm>
          <a:prstGeom prst="rect">
            <a:avLst/>
          </a:prstGeom>
        </p:spPr>
      </p:pic>
      <p:sp>
        <p:nvSpPr>
          <p:cNvPr id="2" name="Title 1"/>
          <p:cNvSpPr>
            <a:spLocks noGrp="1"/>
          </p:cNvSpPr>
          <p:nvPr>
            <p:ph type="title"/>
          </p:nvPr>
        </p:nvSpPr>
        <p:spPr>
          <a:xfrm>
            <a:off x="0" y="10038"/>
            <a:ext cx="9144000" cy="51915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sz="3200" dirty="0" smtClean="0"/>
              <a:t>Ramped bunch profile shaping in dielectric structures</a:t>
            </a:r>
            <a:endParaRPr lang="en-US" sz="3200" dirty="0"/>
          </a:p>
        </p:txBody>
      </p:sp>
      <p:pic>
        <p:nvPicPr>
          <p:cNvPr id="4" name="Picture 3" descr="WFshaper-sketch.png"/>
          <p:cNvPicPr>
            <a:picLocks noChangeAspect="1"/>
          </p:cNvPicPr>
          <p:nvPr/>
        </p:nvPicPr>
        <p:blipFill rotWithShape="1">
          <a:blip r:embed="rId6">
            <a:extLst>
              <a:ext uri="{28A0092B-C50C-407E-A947-70E740481C1C}">
                <a14:useLocalDpi xmlns:a14="http://schemas.microsoft.com/office/drawing/2010/main" val="0"/>
              </a:ext>
            </a:extLst>
          </a:blip>
          <a:srcRect r="21055"/>
          <a:stretch/>
        </p:blipFill>
        <p:spPr>
          <a:xfrm>
            <a:off x="997214" y="1071359"/>
            <a:ext cx="6737548" cy="1475891"/>
          </a:xfrm>
          <a:prstGeom prst="rect">
            <a:avLst/>
          </a:prstGeom>
        </p:spPr>
      </p:pic>
      <p:cxnSp>
        <p:nvCxnSpPr>
          <p:cNvPr id="5" name="Straight Arrow Connector 4"/>
          <p:cNvCxnSpPr/>
          <p:nvPr/>
        </p:nvCxnSpPr>
        <p:spPr>
          <a:xfrm>
            <a:off x="1800827" y="2591711"/>
            <a:ext cx="237028" cy="4745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4127843" y="2186345"/>
            <a:ext cx="237028" cy="7206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6093621" y="2414075"/>
            <a:ext cx="706086" cy="6519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686" y="4828880"/>
            <a:ext cx="6406977"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a:buChar char="•"/>
            </a:pPr>
            <a:r>
              <a:rPr lang="en-US" dirty="0" smtClean="0">
                <a:solidFill>
                  <a:srgbClr val="1F497D"/>
                </a:solidFill>
              </a:rPr>
              <a:t>Motivation: Ramped bunches for enhanced transformer ratio</a:t>
            </a:r>
          </a:p>
          <a:p>
            <a:pPr marL="285750" indent="-285750">
              <a:buFont typeface="Arial"/>
              <a:buChar char="•"/>
            </a:pPr>
            <a:r>
              <a:rPr lang="en-US" dirty="0" smtClean="0">
                <a:solidFill>
                  <a:srgbClr val="1F497D"/>
                </a:solidFill>
              </a:rPr>
              <a:t>Phase space manipulation using self-wakes in DWA</a:t>
            </a:r>
          </a:p>
          <a:p>
            <a:pPr marL="285750" indent="-285750">
              <a:buFont typeface="Arial"/>
              <a:buChar char="•"/>
            </a:pPr>
            <a:r>
              <a:rPr lang="en-US" dirty="0" smtClean="0">
                <a:solidFill>
                  <a:srgbClr val="1F497D"/>
                </a:solidFill>
              </a:rPr>
              <a:t>Followed by compact chicane (R</a:t>
            </a:r>
            <a:r>
              <a:rPr lang="en-US" baseline="-25000" dirty="0" smtClean="0">
                <a:solidFill>
                  <a:srgbClr val="1F497D"/>
                </a:solidFill>
              </a:rPr>
              <a:t>56</a:t>
            </a:r>
            <a:r>
              <a:rPr lang="en-US" dirty="0" smtClean="0">
                <a:solidFill>
                  <a:srgbClr val="1F497D"/>
                </a:solidFill>
              </a:rPr>
              <a:t>)</a:t>
            </a:r>
          </a:p>
          <a:p>
            <a:pPr marL="285750" indent="-285750">
              <a:buFont typeface="Arial"/>
              <a:buChar char="•"/>
            </a:pPr>
            <a:r>
              <a:rPr lang="en-US" dirty="0" smtClean="0">
                <a:solidFill>
                  <a:srgbClr val="1F497D"/>
                </a:solidFill>
              </a:rPr>
              <a:t>Compact, passive, no loss of beam charge</a:t>
            </a:r>
          </a:p>
          <a:p>
            <a:pPr marL="285750" indent="-285750">
              <a:buFont typeface="Arial"/>
              <a:buChar char="•"/>
            </a:pPr>
            <a:r>
              <a:rPr lang="en-US" dirty="0" smtClean="0">
                <a:solidFill>
                  <a:srgbClr val="1F497D"/>
                </a:solidFill>
              </a:rPr>
              <a:t>Recent results demonstrated at BNL ATF</a:t>
            </a:r>
          </a:p>
        </p:txBody>
      </p:sp>
      <p:pic>
        <p:nvPicPr>
          <p:cNvPr id="13" name="Picture 12" descr="Macintosh HD:Users:samkbarber:Desktop:wakefield shaper:paper images:KK reconstructions.jpg"/>
          <p:cNvPicPr/>
          <p:nvPr/>
        </p:nvPicPr>
        <p:blipFill>
          <a:blip r:embed="rId7">
            <a:extLst>
              <a:ext uri="{28A0092B-C50C-407E-A947-70E740481C1C}">
                <a14:useLocalDpi xmlns:a14="http://schemas.microsoft.com/office/drawing/2010/main" val="0"/>
              </a:ext>
            </a:extLst>
          </a:blip>
          <a:srcRect/>
          <a:stretch>
            <a:fillRect/>
          </a:stretch>
        </p:blipFill>
        <p:spPr bwMode="auto">
          <a:xfrm>
            <a:off x="6495052" y="4895027"/>
            <a:ext cx="2456706" cy="1625244"/>
          </a:xfrm>
          <a:prstGeom prst="rect">
            <a:avLst/>
          </a:prstGeom>
          <a:noFill/>
          <a:ln>
            <a:noFill/>
          </a:ln>
        </p:spPr>
      </p:pic>
      <p:sp>
        <p:nvSpPr>
          <p:cNvPr id="14" name="TextBox 13"/>
          <p:cNvSpPr txBox="1"/>
          <p:nvPr/>
        </p:nvSpPr>
        <p:spPr>
          <a:xfrm>
            <a:off x="6892303" y="6440891"/>
            <a:ext cx="1962459" cy="369332"/>
          </a:xfrm>
          <a:prstGeom prst="rect">
            <a:avLst/>
          </a:prstGeom>
          <a:noFill/>
        </p:spPr>
        <p:txBody>
          <a:bodyPr wrap="none" rtlCol="0">
            <a:spAutoFit/>
          </a:bodyPr>
          <a:lstStyle/>
          <a:p>
            <a:r>
              <a:rPr lang="en-US" dirty="0" smtClean="0">
                <a:solidFill>
                  <a:prstClr val="black"/>
                </a:solidFill>
              </a:rPr>
              <a:t>Data from BNL ATF</a:t>
            </a:r>
            <a:endParaRPr lang="en-US" dirty="0">
              <a:solidFill>
                <a:prstClr val="black"/>
              </a:solidFill>
            </a:endParaRPr>
          </a:p>
        </p:txBody>
      </p:sp>
      <p:sp>
        <p:nvSpPr>
          <p:cNvPr id="15" name="TextBox 14"/>
          <p:cNvSpPr txBox="1"/>
          <p:nvPr/>
        </p:nvSpPr>
        <p:spPr>
          <a:xfrm>
            <a:off x="515903" y="542418"/>
            <a:ext cx="192064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solidFill>
                  <a:prstClr val="black"/>
                </a:solidFill>
              </a:rPr>
              <a:t>G. Andonian, et al.</a:t>
            </a:r>
            <a:endParaRPr lang="en-US" dirty="0">
              <a:solidFill>
                <a:prstClr val="black"/>
              </a:solidFill>
            </a:endParaRPr>
          </a:p>
        </p:txBody>
      </p:sp>
      <p:pic>
        <p:nvPicPr>
          <p:cNvPr id="16" name="Picture 2" descr="http://www.radiabeam.com/images/log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167" y="6429022"/>
            <a:ext cx="1464675" cy="3527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ucla_cw.eps"/>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36546" y="6334636"/>
            <a:ext cx="1033021" cy="477110"/>
          </a:xfrm>
          <a:prstGeom prst="rect">
            <a:avLst/>
          </a:prstGeom>
        </p:spPr>
      </p:pic>
      <p:pic>
        <p:nvPicPr>
          <p:cNvPr id="18" name="Picture 17"/>
          <p:cNvPicPr>
            <a:picLocks noChangeAspect="1"/>
          </p:cNvPicPr>
          <p:nvPr/>
        </p:nvPicPr>
        <p:blipFill>
          <a:blip r:embed="rId10"/>
          <a:stretch>
            <a:fillRect/>
          </a:stretch>
        </p:blipFill>
        <p:spPr>
          <a:xfrm>
            <a:off x="4472980" y="6350712"/>
            <a:ext cx="1347433" cy="494058"/>
          </a:xfrm>
          <a:prstGeom prst="rect">
            <a:avLst/>
          </a:prstGeom>
        </p:spPr>
      </p:pic>
    </p:spTree>
    <p:extLst>
      <p:ext uri="{BB962C8B-B14F-4D97-AF65-F5344CB8AC3E}">
        <p14:creationId xmlns:p14="http://schemas.microsoft.com/office/powerpoint/2010/main" val="4260949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txBox="1">
            <a:spLocks/>
          </p:cNvSpPr>
          <p:nvPr/>
        </p:nvSpPr>
        <p:spPr>
          <a:xfrm>
            <a:off x="149225" y="115889"/>
            <a:ext cx="8810625" cy="987425"/>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defTabSz="914400">
              <a:defRPr/>
            </a:pPr>
            <a:endParaRPr lang="en-US" altLang="zh-CN" sz="2800" dirty="0">
              <a:solidFill>
                <a:srgbClr val="D2D2D2">
                  <a:lumMod val="10000"/>
                </a:srgbClr>
              </a:solidFill>
              <a:latin typeface="Calibri"/>
            </a:endParaRPr>
          </a:p>
        </p:txBody>
      </p:sp>
      <p:sp>
        <p:nvSpPr>
          <p:cNvPr id="130" name="Title 1"/>
          <p:cNvSpPr>
            <a:spLocks noGrp="1"/>
          </p:cNvSpPr>
          <p:nvPr>
            <p:ph type="title"/>
          </p:nvPr>
        </p:nvSpPr>
        <p:spPr>
          <a:xfrm>
            <a:off x="0" y="1"/>
            <a:ext cx="9144000" cy="955647"/>
          </a:xfrm>
        </p:spPr>
        <p:txBody>
          <a:bodyPr/>
          <a:lstStyle/>
          <a:p>
            <a:r>
              <a:rPr lang="en-US" sz="2800" dirty="0" smtClean="0"/>
              <a:t>A concept of  a multi-user FEL facility based on </a:t>
            </a:r>
            <a:r>
              <a:rPr lang="en-US" sz="2800" u="sng" dirty="0" smtClean="0"/>
              <a:t>C</a:t>
            </a:r>
            <a:r>
              <a:rPr lang="en-US" sz="2800" dirty="0" smtClean="0"/>
              <a:t>ollinear </a:t>
            </a:r>
            <a:r>
              <a:rPr lang="en-US" sz="2800" u="sng" dirty="0" smtClean="0"/>
              <a:t>W</a:t>
            </a:r>
            <a:r>
              <a:rPr lang="en-US" sz="2800" dirty="0" smtClean="0"/>
              <a:t>akefield </a:t>
            </a:r>
            <a:r>
              <a:rPr lang="en-US" sz="2800" u="sng" dirty="0" smtClean="0"/>
              <a:t>A</a:t>
            </a:r>
            <a:r>
              <a:rPr lang="en-US" sz="2800" dirty="0" smtClean="0"/>
              <a:t>ccelerator (A. Zholents for a large team)</a:t>
            </a:r>
            <a:r>
              <a:rPr lang="en-US" sz="2800" dirty="0"/>
              <a:t/>
            </a:r>
            <a:br>
              <a:rPr lang="en-US" sz="2800" dirty="0"/>
            </a:br>
            <a:endParaRPr lang="en-US" sz="2800" u="sng" dirty="0">
              <a:solidFill>
                <a:schemeClr val="tx1">
                  <a:lumMod val="50000"/>
                </a:schemeClr>
              </a:solidFill>
              <a:latin typeface="+mn-lt"/>
            </a:endParaRPr>
          </a:p>
        </p:txBody>
      </p:sp>
      <p:pic>
        <p:nvPicPr>
          <p:cNvPr id="268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13936"/>
            <a:ext cx="6300723" cy="259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02509" y="2344346"/>
            <a:ext cx="616693" cy="533400"/>
          </a:xfrm>
          <a:prstGeom prst="rect">
            <a:avLst/>
          </a:prstGeom>
          <a:solidFill>
            <a:srgbClr val="FFFF00">
              <a:alpha val="5411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mtClean="0">
              <a:solidFill>
                <a:srgbClr val="616161"/>
              </a:solidFill>
              <a:cs typeface="Arial" charset="0"/>
            </a:endParaRPr>
          </a:p>
        </p:txBody>
      </p:sp>
      <p:sp>
        <p:nvSpPr>
          <p:cNvPr id="159" name="Rectangle 17"/>
          <p:cNvSpPr>
            <a:spLocks noChangeArrowheads="1"/>
          </p:cNvSpPr>
          <p:nvPr/>
        </p:nvSpPr>
        <p:spPr bwMode="auto">
          <a:xfrm>
            <a:off x="8977295" y="2062112"/>
            <a:ext cx="164341"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defTabSz="914400" fontAlgn="base">
              <a:spcBef>
                <a:spcPct val="0"/>
              </a:spcBef>
              <a:spcAft>
                <a:spcPct val="0"/>
              </a:spcAft>
            </a:pPr>
            <a:endParaRPr lang="zh-CN" altLang="en-US" sz="1400">
              <a:solidFill>
                <a:srgbClr val="000000"/>
              </a:solidFill>
              <a:latin typeface="Times New Roman" pitchFamily="18" charset="0"/>
              <a:ea typeface="SimSun" pitchFamily="2" charset="-122"/>
              <a:cs typeface="Arial" charset="0"/>
            </a:endParaRPr>
          </a:p>
        </p:txBody>
      </p:sp>
      <p:sp>
        <p:nvSpPr>
          <p:cNvPr id="160" name="Line 12"/>
          <p:cNvSpPr>
            <a:spLocks noChangeShapeType="1"/>
          </p:cNvSpPr>
          <p:nvPr/>
        </p:nvSpPr>
        <p:spPr bwMode="auto">
          <a:xfrm flipH="1">
            <a:off x="7590783" y="1881943"/>
            <a:ext cx="0" cy="645340"/>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grpSp>
        <p:nvGrpSpPr>
          <p:cNvPr id="161" name="Group 160"/>
          <p:cNvGrpSpPr/>
          <p:nvPr/>
        </p:nvGrpSpPr>
        <p:grpSpPr>
          <a:xfrm>
            <a:off x="5535594" y="1347805"/>
            <a:ext cx="3424258" cy="1723535"/>
            <a:chOff x="533400" y="1941577"/>
            <a:chExt cx="3837008" cy="1828800"/>
          </a:xfrm>
        </p:grpSpPr>
        <p:grpSp>
          <p:nvGrpSpPr>
            <p:cNvPr id="162" name="Group 161"/>
            <p:cNvGrpSpPr/>
            <p:nvPr/>
          </p:nvGrpSpPr>
          <p:grpSpPr>
            <a:xfrm>
              <a:off x="533400" y="1941577"/>
              <a:ext cx="3837008" cy="1828800"/>
              <a:chOff x="1971067" y="1941577"/>
              <a:chExt cx="3837008" cy="1828800"/>
            </a:xfrm>
          </p:grpSpPr>
          <p:sp>
            <p:nvSpPr>
              <p:cNvPr id="164" name="Rectangle 163"/>
              <p:cNvSpPr/>
              <p:nvPr/>
            </p:nvSpPr>
            <p:spPr bwMode="auto">
              <a:xfrm>
                <a:off x="1971067" y="1941577"/>
                <a:ext cx="3837008" cy="182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mtClean="0">
                  <a:solidFill>
                    <a:srgbClr val="616161"/>
                  </a:solidFill>
                  <a:cs typeface="Arial" charset="0"/>
                </a:endParaRPr>
              </a:p>
            </p:txBody>
          </p:sp>
          <p:sp>
            <p:nvSpPr>
              <p:cNvPr id="166" name="Rectangle 8"/>
              <p:cNvSpPr>
                <a:spLocks noChangeArrowheads="1"/>
              </p:cNvSpPr>
              <p:nvPr/>
            </p:nvSpPr>
            <p:spPr bwMode="auto">
              <a:xfrm>
                <a:off x="1971067" y="2562832"/>
                <a:ext cx="438279" cy="35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914400" fontAlgn="base">
                  <a:spcBef>
                    <a:spcPct val="0"/>
                  </a:spcBef>
                  <a:spcAft>
                    <a:spcPct val="0"/>
                  </a:spcAft>
                  <a:defRPr/>
                </a:pPr>
                <a:r>
                  <a:rPr lang="en-US" altLang="zh-CN" sz="1600" dirty="0">
                    <a:solidFill>
                      <a:srgbClr val="D2D2D2">
                        <a:lumMod val="10000"/>
                      </a:srgbClr>
                    </a:solidFill>
                    <a:latin typeface="Symbol" pitchFamily="18" charset="2"/>
                    <a:ea typeface="宋体" pitchFamily="2" charset="-122"/>
                    <a:cs typeface="Arial" charset="0"/>
                  </a:rPr>
                  <a:t>2</a:t>
                </a:r>
                <a:r>
                  <a:rPr lang="en-US" altLang="zh-CN" sz="1600" dirty="0">
                    <a:solidFill>
                      <a:srgbClr val="D2D2D2">
                        <a:lumMod val="10000"/>
                      </a:srgbClr>
                    </a:solidFill>
                    <a:latin typeface="Times New Roman" pitchFamily="18" charset="0"/>
                    <a:ea typeface="宋体" pitchFamily="2" charset="-122"/>
                    <a:cs typeface="Arial" charset="0"/>
                  </a:rPr>
                  <a:t>b</a:t>
                </a:r>
              </a:p>
            </p:txBody>
          </p:sp>
          <p:sp>
            <p:nvSpPr>
              <p:cNvPr id="169" name="Rectangle 9"/>
              <p:cNvSpPr>
                <a:spLocks noChangeArrowheads="1"/>
              </p:cNvSpPr>
              <p:nvPr/>
            </p:nvSpPr>
            <p:spPr bwMode="auto">
              <a:xfrm>
                <a:off x="2514104" y="2289336"/>
                <a:ext cx="2908040" cy="178279"/>
              </a:xfrm>
              <a:prstGeom prst="rect">
                <a:avLst/>
              </a:prstGeom>
              <a:solidFill>
                <a:srgbClr val="FFFF00"/>
              </a:solidFill>
              <a:ln w="12700">
                <a:solidFill>
                  <a:schemeClr val="tx1"/>
                </a:solidFill>
                <a:miter lim="800000"/>
                <a:headEnd/>
                <a:tailEnd/>
              </a:ln>
              <a:effectLs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70" name="Line 11"/>
              <p:cNvSpPr>
                <a:spLocks noChangeShapeType="1"/>
              </p:cNvSpPr>
              <p:nvPr/>
            </p:nvSpPr>
            <p:spPr bwMode="auto">
              <a:xfrm>
                <a:off x="2286000" y="2295413"/>
                <a:ext cx="0" cy="1035234"/>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71" name="Rectangle 13"/>
              <p:cNvSpPr>
                <a:spLocks noChangeArrowheads="1"/>
              </p:cNvSpPr>
              <p:nvPr/>
            </p:nvSpPr>
            <p:spPr bwMode="auto">
              <a:xfrm>
                <a:off x="2241986" y="2560806"/>
                <a:ext cx="425705" cy="35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914400" fontAlgn="base">
                  <a:spcBef>
                    <a:spcPct val="0"/>
                  </a:spcBef>
                  <a:spcAft>
                    <a:spcPct val="0"/>
                  </a:spcAft>
                  <a:defRPr/>
                </a:pPr>
                <a:r>
                  <a:rPr lang="en-US" altLang="zh-CN" sz="1600" dirty="0">
                    <a:solidFill>
                      <a:srgbClr val="D2D2D2">
                        <a:lumMod val="10000"/>
                      </a:srgbClr>
                    </a:solidFill>
                    <a:latin typeface="Symbol" pitchFamily="18" charset="2"/>
                    <a:ea typeface="宋体" pitchFamily="2" charset="-122"/>
                    <a:cs typeface="Arial" charset="0"/>
                  </a:rPr>
                  <a:t>2</a:t>
                </a:r>
                <a:r>
                  <a:rPr lang="en-US" altLang="zh-CN" sz="1600" dirty="0">
                    <a:solidFill>
                      <a:srgbClr val="D2D2D2">
                        <a:lumMod val="10000"/>
                      </a:srgbClr>
                    </a:solidFill>
                    <a:latin typeface="Times New Roman" pitchFamily="18" charset="0"/>
                    <a:ea typeface="宋体" pitchFamily="2" charset="-122"/>
                    <a:cs typeface="Arial" charset="0"/>
                  </a:rPr>
                  <a:t>a</a:t>
                </a:r>
              </a:p>
            </p:txBody>
          </p:sp>
          <p:sp>
            <p:nvSpPr>
              <p:cNvPr id="172" name="Oval 15"/>
              <p:cNvSpPr>
                <a:spLocks noChangeArrowheads="1"/>
              </p:cNvSpPr>
              <p:nvPr/>
            </p:nvSpPr>
            <p:spPr bwMode="auto">
              <a:xfrm>
                <a:off x="3881019" y="2717812"/>
                <a:ext cx="536554" cy="190434"/>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73" name="Line 16"/>
              <p:cNvSpPr>
                <a:spLocks noChangeShapeType="1"/>
              </p:cNvSpPr>
              <p:nvPr/>
            </p:nvSpPr>
            <p:spPr bwMode="auto">
              <a:xfrm>
                <a:off x="4490026" y="2818095"/>
                <a:ext cx="632507" cy="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74" name="Rectangle 19"/>
              <p:cNvSpPr>
                <a:spLocks noChangeArrowheads="1"/>
              </p:cNvSpPr>
              <p:nvPr/>
            </p:nvSpPr>
            <p:spPr bwMode="auto">
              <a:xfrm>
                <a:off x="2506346" y="2074591"/>
                <a:ext cx="2913839" cy="218797"/>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75" name="Rectangle 20"/>
              <p:cNvSpPr>
                <a:spLocks noChangeArrowheads="1"/>
              </p:cNvSpPr>
              <p:nvPr/>
            </p:nvSpPr>
            <p:spPr bwMode="auto">
              <a:xfrm>
                <a:off x="2508305" y="3330648"/>
                <a:ext cx="2913839" cy="224874"/>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76" name="Text Box 21"/>
              <p:cNvSpPr txBox="1">
                <a:spLocks noChangeArrowheads="1"/>
              </p:cNvSpPr>
              <p:nvPr/>
            </p:nvSpPr>
            <p:spPr bwMode="auto">
              <a:xfrm>
                <a:off x="4634938" y="3276600"/>
                <a:ext cx="474563" cy="359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fontAlgn="base" hangingPunct="1">
                  <a:spcBef>
                    <a:spcPct val="50000"/>
                  </a:spcBef>
                  <a:spcAft>
                    <a:spcPct val="0"/>
                  </a:spcAft>
                  <a:defRPr/>
                </a:pPr>
                <a:r>
                  <a:rPr lang="en-US" altLang="zh-CN" sz="1600" dirty="0" smtClean="0">
                    <a:solidFill>
                      <a:srgbClr val="1F497D"/>
                    </a:solidFill>
                    <a:effectLst>
                      <a:outerShdw blurRad="38100" dist="38100" dir="2700000" algn="tl">
                        <a:srgbClr val="000000">
                          <a:alpha val="43137"/>
                        </a:srgbClr>
                      </a:outerShdw>
                    </a:effectLst>
                    <a:latin typeface="Times New Roman" pitchFamily="18" charset="0"/>
                    <a:ea typeface="宋体" pitchFamily="2" charset="-122"/>
                    <a:cs typeface="Arial" charset="0"/>
                  </a:rPr>
                  <a:t>Cu</a:t>
                </a:r>
              </a:p>
            </p:txBody>
          </p:sp>
          <p:sp>
            <p:nvSpPr>
              <p:cNvPr id="177" name="Oval 15"/>
              <p:cNvSpPr>
                <a:spLocks noChangeArrowheads="1"/>
              </p:cNvSpPr>
              <p:nvPr/>
            </p:nvSpPr>
            <p:spPr bwMode="auto">
              <a:xfrm>
                <a:off x="3144727" y="2722474"/>
                <a:ext cx="219320" cy="155691"/>
              </a:xfrm>
              <a:prstGeom prst="ellipse">
                <a:avLst/>
              </a:prstGeom>
              <a:solidFill>
                <a:schemeClr val="tx2">
                  <a:lumMod val="60000"/>
                  <a:lumOff val="40000"/>
                </a:schemeClr>
              </a:solidFill>
              <a:ln w="12700">
                <a:solidFill>
                  <a:schemeClr val="tx1"/>
                </a:solidFill>
                <a:round/>
                <a:headEnd/>
                <a:tailEnd/>
              </a:ln>
              <a:effectLs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78" name="Line 16"/>
              <p:cNvSpPr>
                <a:spLocks noChangeShapeType="1"/>
              </p:cNvSpPr>
              <p:nvPr/>
            </p:nvSpPr>
            <p:spPr bwMode="auto">
              <a:xfrm>
                <a:off x="3460979" y="2822755"/>
                <a:ext cx="326045" cy="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79" name="Rectangle 14"/>
              <p:cNvSpPr>
                <a:spLocks noChangeArrowheads="1"/>
              </p:cNvSpPr>
              <p:nvPr/>
            </p:nvSpPr>
            <p:spPr bwMode="auto">
              <a:xfrm>
                <a:off x="4229286" y="2438400"/>
                <a:ext cx="1330572" cy="35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914400" fontAlgn="base">
                  <a:spcBef>
                    <a:spcPct val="0"/>
                  </a:spcBef>
                  <a:spcAft>
                    <a:spcPct val="0"/>
                  </a:spcAft>
                  <a:defRPr/>
                </a:pPr>
                <a:r>
                  <a:rPr lang="en-US" altLang="zh-CN" sz="1600" dirty="0" smtClean="0">
                    <a:solidFill>
                      <a:srgbClr val="1F497D"/>
                    </a:solidFill>
                    <a:effectLst>
                      <a:outerShdw blurRad="38100" dist="38100" dir="2700000" algn="tl">
                        <a:srgbClr val="000000">
                          <a:alpha val="43137"/>
                        </a:srgbClr>
                      </a:outerShdw>
                    </a:effectLst>
                    <a:ea typeface="宋体" pitchFamily="2" charset="-122"/>
                    <a:cs typeface="Arial" charset="0"/>
                  </a:rPr>
                  <a:t>Drive bunch</a:t>
                </a:r>
                <a:endParaRPr lang="en-US" altLang="zh-CN" sz="1600" dirty="0">
                  <a:solidFill>
                    <a:srgbClr val="1F497D"/>
                  </a:solidFill>
                  <a:effectLst>
                    <a:outerShdw blurRad="38100" dist="38100" dir="2700000" algn="tl">
                      <a:srgbClr val="000000">
                        <a:alpha val="43137"/>
                      </a:srgbClr>
                    </a:outerShdw>
                  </a:effectLst>
                  <a:ea typeface="宋体" pitchFamily="2" charset="-122"/>
                  <a:cs typeface="Arial" charset="0"/>
                </a:endParaRPr>
              </a:p>
            </p:txBody>
          </p:sp>
          <p:sp>
            <p:nvSpPr>
              <p:cNvPr id="180" name="Rectangle 14"/>
              <p:cNvSpPr>
                <a:spLocks noChangeArrowheads="1"/>
              </p:cNvSpPr>
              <p:nvPr/>
            </p:nvSpPr>
            <p:spPr bwMode="auto">
              <a:xfrm>
                <a:off x="2559472" y="2438400"/>
                <a:ext cx="1587863" cy="35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914400" fontAlgn="base">
                  <a:spcBef>
                    <a:spcPct val="0"/>
                  </a:spcBef>
                  <a:spcAft>
                    <a:spcPct val="0"/>
                  </a:spcAft>
                  <a:defRPr/>
                </a:pPr>
                <a:r>
                  <a:rPr lang="en-US" altLang="zh-CN" sz="1600" dirty="0" smtClean="0">
                    <a:solidFill>
                      <a:srgbClr val="1F497D"/>
                    </a:solidFill>
                    <a:effectLst>
                      <a:outerShdw blurRad="38100" dist="38100" dir="2700000" algn="tl">
                        <a:srgbClr val="000000">
                          <a:alpha val="43137"/>
                        </a:srgbClr>
                      </a:outerShdw>
                    </a:effectLst>
                    <a:ea typeface="宋体" pitchFamily="2" charset="-122"/>
                    <a:cs typeface="Arial" charset="0"/>
                  </a:rPr>
                  <a:t>Witness bunch</a:t>
                </a:r>
                <a:endParaRPr lang="en-US" altLang="zh-CN" sz="1600" dirty="0">
                  <a:solidFill>
                    <a:srgbClr val="1F497D"/>
                  </a:solidFill>
                  <a:effectLst>
                    <a:outerShdw blurRad="38100" dist="38100" dir="2700000" algn="tl">
                      <a:srgbClr val="000000">
                        <a:alpha val="43137"/>
                      </a:srgbClr>
                    </a:outerShdw>
                  </a:effectLst>
                  <a:ea typeface="宋体" pitchFamily="2" charset="-122"/>
                  <a:cs typeface="Arial" charset="0"/>
                </a:endParaRPr>
              </a:p>
            </p:txBody>
          </p:sp>
          <p:sp>
            <p:nvSpPr>
              <p:cNvPr id="185" name="Rectangle 9"/>
              <p:cNvSpPr>
                <a:spLocks noChangeArrowheads="1"/>
              </p:cNvSpPr>
              <p:nvPr/>
            </p:nvSpPr>
            <p:spPr bwMode="auto">
              <a:xfrm>
                <a:off x="2515490" y="3142489"/>
                <a:ext cx="2886407" cy="195582"/>
              </a:xfrm>
              <a:prstGeom prst="rect">
                <a:avLst/>
              </a:prstGeom>
              <a:solidFill>
                <a:srgbClr val="FFFF00"/>
              </a:solidFill>
              <a:ln w="12700">
                <a:solidFill>
                  <a:schemeClr val="tx1"/>
                </a:solidFill>
                <a:miter lim="800000"/>
                <a:headEnd/>
                <a:tailEnd/>
              </a:ln>
              <a:effectLs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sp>
            <p:nvSpPr>
              <p:cNvPr id="191" name="Rectangle 14"/>
              <p:cNvSpPr>
                <a:spLocks noChangeArrowheads="1"/>
              </p:cNvSpPr>
              <p:nvPr/>
            </p:nvSpPr>
            <p:spPr bwMode="auto">
              <a:xfrm>
                <a:off x="3685026" y="3075433"/>
                <a:ext cx="1088512" cy="35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914400" fontAlgn="base">
                  <a:spcBef>
                    <a:spcPct val="0"/>
                  </a:spcBef>
                  <a:spcAft>
                    <a:spcPct val="0"/>
                  </a:spcAft>
                  <a:defRPr/>
                </a:pPr>
                <a:r>
                  <a:rPr lang="en-US" altLang="zh-CN" sz="1600" dirty="0" smtClean="0">
                    <a:solidFill>
                      <a:srgbClr val="1F497D"/>
                    </a:solidFill>
                    <a:effectLst>
                      <a:outerShdw blurRad="38100" dist="38100" dir="2700000" algn="tl">
                        <a:srgbClr val="000000">
                          <a:alpha val="43137"/>
                        </a:srgbClr>
                      </a:outerShdw>
                    </a:effectLst>
                    <a:ea typeface="宋体" pitchFamily="2" charset="-122"/>
                    <a:cs typeface="Arial" charset="0"/>
                  </a:rPr>
                  <a:t>Dielectric</a:t>
                </a:r>
                <a:endParaRPr lang="en-US" altLang="zh-CN" sz="1600" dirty="0">
                  <a:solidFill>
                    <a:srgbClr val="1F497D"/>
                  </a:solidFill>
                  <a:effectLst>
                    <a:outerShdw blurRad="38100" dist="38100" dir="2700000" algn="tl">
                      <a:srgbClr val="000000">
                        <a:alpha val="43137"/>
                      </a:srgbClr>
                    </a:outerShdw>
                  </a:effectLst>
                  <a:ea typeface="宋体" pitchFamily="2" charset="-122"/>
                  <a:cs typeface="Arial" charset="0"/>
                </a:endParaRPr>
              </a:p>
            </p:txBody>
          </p:sp>
        </p:grpSp>
        <p:sp>
          <p:nvSpPr>
            <p:cNvPr id="163" name="Line 11"/>
            <p:cNvSpPr>
              <a:spLocks noChangeShapeType="1"/>
            </p:cNvSpPr>
            <p:nvPr/>
          </p:nvSpPr>
          <p:spPr bwMode="auto">
            <a:xfrm>
              <a:off x="1124338" y="2475719"/>
              <a:ext cx="0" cy="652461"/>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dirty="0">
                <a:solidFill>
                  <a:srgbClr val="000000"/>
                </a:solidFill>
                <a:latin typeface="Arial" charset="0"/>
                <a:cs typeface="Arial" charset="0"/>
              </a:endParaRPr>
            </a:p>
          </p:txBody>
        </p:sp>
      </p:grpSp>
      <p:sp>
        <p:nvSpPr>
          <p:cNvPr id="5" name="TextBox 4"/>
          <p:cNvSpPr txBox="1"/>
          <p:nvPr/>
        </p:nvSpPr>
        <p:spPr>
          <a:xfrm>
            <a:off x="5490877" y="1121561"/>
            <a:ext cx="3420616" cy="369332"/>
          </a:xfrm>
          <a:prstGeom prst="rect">
            <a:avLst/>
          </a:prstGeom>
          <a:solidFill>
            <a:schemeClr val="bg1"/>
          </a:solidFill>
        </p:spPr>
        <p:txBody>
          <a:bodyPr wrap="none" rtlCol="0">
            <a:spAutoFit/>
          </a:bodyPr>
          <a:lstStyle/>
          <a:p>
            <a:pPr defTabSz="914400" fontAlgn="base">
              <a:spcBef>
                <a:spcPct val="0"/>
              </a:spcBef>
              <a:spcAft>
                <a:spcPct val="0"/>
              </a:spcAft>
            </a:pPr>
            <a:r>
              <a:rPr lang="en-US" dirty="0" smtClean="0">
                <a:solidFill>
                  <a:srgbClr val="000000"/>
                </a:solidFill>
                <a:effectLst>
                  <a:outerShdw blurRad="38100" dist="38100" dir="2700000" algn="tl">
                    <a:srgbClr val="000000">
                      <a:alpha val="43137"/>
                    </a:srgbClr>
                  </a:outerShdw>
                </a:effectLst>
                <a:latin typeface="Arial" charset="0"/>
                <a:cs typeface="Arial" charset="0"/>
              </a:rPr>
              <a:t>Dielectric Wakefield Accelerator</a:t>
            </a:r>
            <a:endParaRPr lang="en-US" dirty="0">
              <a:solidFill>
                <a:srgbClr val="000000"/>
              </a:solidFill>
              <a:effectLst>
                <a:outerShdw blurRad="38100" dist="38100" dir="2700000" algn="tl">
                  <a:srgbClr val="000000">
                    <a:alpha val="43137"/>
                  </a:srgbClr>
                </a:outerShdw>
              </a:effectLst>
              <a:latin typeface="Arial" charset="0"/>
              <a:cs typeface="Arial" charset="0"/>
            </a:endParaRPr>
          </a:p>
        </p:txBody>
      </p:sp>
      <p:sp>
        <p:nvSpPr>
          <p:cNvPr id="9" name="TextBox 8"/>
          <p:cNvSpPr txBox="1"/>
          <p:nvPr/>
        </p:nvSpPr>
        <p:spPr>
          <a:xfrm>
            <a:off x="5490878" y="2918936"/>
            <a:ext cx="3650757" cy="738664"/>
          </a:xfrm>
          <a:prstGeom prst="rect">
            <a:avLst/>
          </a:prstGeom>
          <a:solidFill>
            <a:schemeClr val="bg1"/>
          </a:solidFill>
        </p:spPr>
        <p:txBody>
          <a:bodyPr wrap="square" rtlCol="0">
            <a:spAutoFit/>
          </a:bodyPr>
          <a:lstStyle/>
          <a:p>
            <a:pPr defTabSz="914400" fontAlgn="base">
              <a:spcBef>
                <a:spcPct val="0"/>
              </a:spcBef>
              <a:spcAft>
                <a:spcPct val="0"/>
              </a:spcAft>
            </a:pPr>
            <a:r>
              <a:rPr lang="en-US" sz="1400" dirty="0">
                <a:solidFill>
                  <a:srgbClr val="000000"/>
                </a:solidFill>
                <a:effectLst>
                  <a:outerShdw blurRad="38100" dist="38100" dir="2700000" algn="tl">
                    <a:srgbClr val="000000">
                      <a:alpha val="43137"/>
                    </a:srgbClr>
                  </a:outerShdw>
                </a:effectLst>
                <a:latin typeface="Arial" charset="0"/>
                <a:cs typeface="Arial" charset="0"/>
              </a:rPr>
              <a:t>Drive and </a:t>
            </a:r>
            <a:r>
              <a:rPr lang="en-US" sz="1400" dirty="0" smtClean="0">
                <a:solidFill>
                  <a:srgbClr val="000000"/>
                </a:solidFill>
                <a:effectLst>
                  <a:outerShdw blurRad="38100" dist="38100" dir="2700000" algn="tl">
                    <a:srgbClr val="000000">
                      <a:alpha val="43137"/>
                    </a:srgbClr>
                  </a:outerShdw>
                </a:effectLst>
                <a:latin typeface="Arial" charset="0"/>
                <a:cs typeface="Arial" charset="0"/>
              </a:rPr>
              <a:t>Witness bunches made from </a:t>
            </a:r>
            <a:r>
              <a:rPr lang="en-US" sz="1400" dirty="0">
                <a:solidFill>
                  <a:srgbClr val="000000"/>
                </a:solidFill>
                <a:effectLst>
                  <a:outerShdw blurRad="38100" dist="38100" dir="2700000" algn="tl">
                    <a:srgbClr val="000000">
                      <a:alpha val="43137"/>
                    </a:srgbClr>
                  </a:outerShdw>
                </a:effectLst>
                <a:latin typeface="Arial" charset="0"/>
                <a:cs typeface="Arial" charset="0"/>
              </a:rPr>
              <a:t>the same source </a:t>
            </a:r>
            <a:r>
              <a:rPr lang="en-US" sz="1400" dirty="0" smtClean="0">
                <a:solidFill>
                  <a:srgbClr val="000000"/>
                </a:solidFill>
                <a:effectLst>
                  <a:outerShdw blurRad="38100" dist="38100" dir="2700000" algn="tl">
                    <a:srgbClr val="000000">
                      <a:alpha val="43137"/>
                    </a:srgbClr>
                  </a:outerShdw>
                </a:effectLst>
                <a:latin typeface="Arial" charset="0"/>
                <a:cs typeface="Arial" charset="0"/>
              </a:rPr>
              <a:t>bunch produced in a high rep. rate injector based on a low energy SRF</a:t>
            </a:r>
            <a:endParaRPr lang="en-US" sz="1400" dirty="0">
              <a:solidFill>
                <a:srgbClr val="000000"/>
              </a:solidFill>
              <a:effectLst>
                <a:outerShdw blurRad="38100" dist="38100" dir="2700000" algn="tl">
                  <a:srgbClr val="000000">
                    <a:alpha val="43137"/>
                  </a:srgbClr>
                </a:outerShdw>
              </a:effectLst>
              <a:latin typeface="Arial" charset="0"/>
              <a:cs typeface="Arial" charset="0"/>
            </a:endParaRPr>
          </a:p>
        </p:txBody>
      </p:sp>
      <p:grpSp>
        <p:nvGrpSpPr>
          <p:cNvPr id="192" name="Group 191"/>
          <p:cNvGrpSpPr/>
          <p:nvPr/>
        </p:nvGrpSpPr>
        <p:grpSpPr>
          <a:xfrm>
            <a:off x="1143000" y="4038604"/>
            <a:ext cx="3978030" cy="2680547"/>
            <a:chOff x="331764" y="1573481"/>
            <a:chExt cx="5479937" cy="3633144"/>
          </a:xfrm>
        </p:grpSpPr>
        <p:pic>
          <p:nvPicPr>
            <p:cNvPr id="1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64" y="1836993"/>
              <a:ext cx="5479937" cy="336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 name="TextBox 193"/>
            <p:cNvSpPr txBox="1"/>
            <p:nvPr/>
          </p:nvSpPr>
          <p:spPr>
            <a:xfrm rot="20880000">
              <a:off x="1894041" y="1573481"/>
              <a:ext cx="1393826" cy="500583"/>
            </a:xfrm>
            <a:prstGeom prst="rect">
              <a:avLst/>
            </a:prstGeom>
            <a:noFill/>
          </p:spPr>
          <p:txBody>
            <a:bodyPr wrap="none" rtlCol="0">
              <a:spAutoFit/>
            </a:bodyPr>
            <a:lstStyle/>
            <a:p>
              <a:pPr defTabSz="914400" fontAlgn="base">
                <a:spcBef>
                  <a:spcPct val="0"/>
                </a:spcBef>
                <a:spcAft>
                  <a:spcPct val="0"/>
                </a:spcAft>
              </a:pPr>
              <a:r>
                <a:rPr lang="en-US" dirty="0" smtClean="0">
                  <a:solidFill>
                    <a:srgbClr val="000000"/>
                  </a:solidFill>
                  <a:effectLst>
                    <a:outerShdw blurRad="38100" dist="38100" dir="2700000" algn="tl">
                      <a:srgbClr val="000000">
                        <a:alpha val="43137"/>
                      </a:srgbClr>
                    </a:outerShdw>
                  </a:effectLst>
                  <a:latin typeface="Arial" charset="0"/>
                  <a:cs typeface="Arial" charset="0"/>
                </a:rPr>
                <a:t>~ 10 cm</a:t>
              </a:r>
              <a:endParaRPr lang="en-US" dirty="0">
                <a:solidFill>
                  <a:srgbClr val="000000"/>
                </a:solidFill>
                <a:effectLst>
                  <a:outerShdw blurRad="38100" dist="38100" dir="2700000" algn="tl">
                    <a:srgbClr val="000000">
                      <a:alpha val="43137"/>
                    </a:srgbClr>
                  </a:outerShdw>
                </a:effectLst>
                <a:latin typeface="Arial" charset="0"/>
                <a:cs typeface="Arial" charset="0"/>
              </a:endParaRPr>
            </a:p>
          </p:txBody>
        </p:sp>
        <p:cxnSp>
          <p:nvCxnSpPr>
            <p:cNvPr id="195" name="Straight Connector 194"/>
            <p:cNvCxnSpPr/>
            <p:nvPr/>
          </p:nvCxnSpPr>
          <p:spPr bwMode="auto">
            <a:xfrm flipV="1">
              <a:off x="2057400" y="1981200"/>
              <a:ext cx="0" cy="762000"/>
            </a:xfrm>
            <a:prstGeom prst="line">
              <a:avLst/>
            </a:prstGeom>
            <a:noFill/>
            <a:ln w="19050" cap="flat" cmpd="sng" algn="ctr">
              <a:solidFill>
                <a:srgbClr val="000000"/>
              </a:solidFill>
              <a:prstDash val="dash"/>
              <a:round/>
              <a:headEnd type="none" w="med" len="med"/>
              <a:tailEnd type="none" w="med" len="med"/>
            </a:ln>
            <a:effectLst/>
          </p:spPr>
        </p:cxnSp>
        <p:cxnSp>
          <p:nvCxnSpPr>
            <p:cNvPr id="196" name="Straight Connector 195"/>
            <p:cNvCxnSpPr/>
            <p:nvPr/>
          </p:nvCxnSpPr>
          <p:spPr bwMode="auto">
            <a:xfrm flipV="1">
              <a:off x="3429000" y="1752600"/>
              <a:ext cx="0" cy="762000"/>
            </a:xfrm>
            <a:prstGeom prst="line">
              <a:avLst/>
            </a:prstGeom>
            <a:noFill/>
            <a:ln w="19050" cap="flat" cmpd="sng" algn="ctr">
              <a:solidFill>
                <a:srgbClr val="000000"/>
              </a:solidFill>
              <a:prstDash val="dash"/>
              <a:round/>
              <a:headEnd type="none" w="med" len="med"/>
              <a:tailEnd type="none" w="med" len="med"/>
            </a:ln>
            <a:effectLst/>
          </p:spPr>
        </p:cxnSp>
        <p:cxnSp>
          <p:nvCxnSpPr>
            <p:cNvPr id="197" name="Straight Arrow Connector 196"/>
            <p:cNvCxnSpPr/>
            <p:nvPr/>
          </p:nvCxnSpPr>
          <p:spPr bwMode="auto">
            <a:xfrm flipV="1">
              <a:off x="2057400" y="1836993"/>
              <a:ext cx="1371600" cy="296607"/>
            </a:xfrm>
            <a:prstGeom prst="straightConnector1">
              <a:avLst/>
            </a:prstGeom>
            <a:noFill/>
            <a:ln w="19050" cap="flat" cmpd="sng" algn="ctr">
              <a:solidFill>
                <a:schemeClr val="tx1"/>
              </a:solidFill>
              <a:prstDash val="solid"/>
              <a:round/>
              <a:headEnd type="triangle" w="med" len="med"/>
              <a:tailEnd type="triangle" w="med" len="med"/>
            </a:ln>
            <a:effectLst/>
          </p:spPr>
        </p:cxnSp>
      </p:grpSp>
      <p:sp>
        <p:nvSpPr>
          <p:cNvPr id="198" name="TextBox 197"/>
          <p:cNvSpPr txBox="1"/>
          <p:nvPr/>
        </p:nvSpPr>
        <p:spPr>
          <a:xfrm>
            <a:off x="0" y="3690537"/>
            <a:ext cx="9141634" cy="338554"/>
          </a:xfrm>
          <a:prstGeom prst="rect">
            <a:avLst/>
          </a:prstGeom>
          <a:solidFill>
            <a:schemeClr val="bg1"/>
          </a:solidFill>
        </p:spPr>
        <p:txBody>
          <a:bodyPr wrap="square" rtlCol="0">
            <a:spAutoFit/>
          </a:bodyPr>
          <a:lstStyle/>
          <a:p>
            <a:pPr defTabSz="914400" fontAlgn="base">
              <a:spcBef>
                <a:spcPct val="0"/>
              </a:spcBef>
              <a:spcAft>
                <a:spcPct val="0"/>
              </a:spcAft>
            </a:pPr>
            <a:r>
              <a:rPr lang="en-US" sz="1600" dirty="0" smtClean="0">
                <a:solidFill>
                  <a:srgbClr val="000000"/>
                </a:solidFill>
                <a:effectLst>
                  <a:outerShdw blurRad="38100" dist="38100" dir="2700000" algn="tl">
                    <a:srgbClr val="000000">
                      <a:alpha val="43137"/>
                    </a:srgbClr>
                  </a:outerShdw>
                </a:effectLst>
                <a:cs typeface="Arial" charset="0"/>
              </a:rPr>
              <a:t>Dielectric channel imbedded into strong focusing </a:t>
            </a:r>
            <a:r>
              <a:rPr lang="en-US" sz="1600" i="1" dirty="0" smtClean="0">
                <a:solidFill>
                  <a:srgbClr val="000000"/>
                </a:solidFill>
                <a:effectLst>
                  <a:outerShdw blurRad="38100" dist="38100" dir="2700000" algn="tl">
                    <a:srgbClr val="000000">
                      <a:alpha val="43137"/>
                    </a:srgbClr>
                  </a:outerShdw>
                </a:effectLst>
                <a:cs typeface="Arial" charset="0"/>
              </a:rPr>
              <a:t>quadrupole wiggler</a:t>
            </a:r>
            <a:r>
              <a:rPr lang="en-US" sz="1600" dirty="0" smtClean="0">
                <a:solidFill>
                  <a:srgbClr val="000000"/>
                </a:solidFill>
                <a:effectLst>
                  <a:outerShdw blurRad="38100" dist="38100" dir="2700000" algn="tl">
                    <a:srgbClr val="000000">
                      <a:alpha val="43137"/>
                    </a:srgbClr>
                  </a:outerShdw>
                </a:effectLst>
                <a:cs typeface="Arial" charset="0"/>
              </a:rPr>
              <a:t> used to suppress beam instability.</a:t>
            </a:r>
            <a:endParaRPr lang="en-US" sz="1600" dirty="0">
              <a:solidFill>
                <a:srgbClr val="000000"/>
              </a:solidFill>
              <a:effectLst>
                <a:outerShdw blurRad="38100" dist="38100" dir="2700000" algn="tl">
                  <a:srgbClr val="000000">
                    <a:alpha val="43137"/>
                  </a:srgbClr>
                </a:outerShdw>
              </a:effectLst>
              <a:cs typeface="Arial" charset="0"/>
            </a:endParaRPr>
          </a:p>
        </p:txBody>
      </p:sp>
      <p:sp>
        <p:nvSpPr>
          <p:cNvPr id="199" name="TextBox 198"/>
          <p:cNvSpPr txBox="1"/>
          <p:nvPr/>
        </p:nvSpPr>
        <p:spPr>
          <a:xfrm>
            <a:off x="168423" y="6574214"/>
            <a:ext cx="8518377" cy="338554"/>
          </a:xfrm>
          <a:prstGeom prst="rect">
            <a:avLst/>
          </a:prstGeom>
          <a:noFill/>
        </p:spPr>
        <p:txBody>
          <a:bodyPr wrap="square" rtlCol="0">
            <a:spAutoFit/>
          </a:bodyPr>
          <a:lstStyle/>
          <a:p>
            <a:pPr defTabSz="914400" fontAlgn="base">
              <a:spcBef>
                <a:spcPct val="0"/>
              </a:spcBef>
              <a:spcAft>
                <a:spcPct val="0"/>
              </a:spcAft>
            </a:pPr>
            <a:r>
              <a:rPr lang="en-US" sz="160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initial goal </a:t>
            </a:r>
            <a:r>
              <a:rPr lang="en-US" sz="16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US" sz="160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 to test a 1 m long accelerator unit using 450 MeV APS injector </a:t>
            </a:r>
            <a:r>
              <a:rPr lang="en-US" sz="1600" dirty="0" err="1"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linac</a:t>
            </a:r>
            <a:endParaRPr lang="en-US" sz="16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0" name="Picture 19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3584" y="4241618"/>
            <a:ext cx="3131222" cy="1845422"/>
          </a:xfrm>
          <a:prstGeom prst="rect">
            <a:avLst/>
          </a:prstGeom>
        </p:spPr>
      </p:pic>
      <p:sp>
        <p:nvSpPr>
          <p:cNvPr id="201" name="TextBox 2"/>
          <p:cNvSpPr txBox="1">
            <a:spLocks noChangeArrowheads="1"/>
          </p:cNvSpPr>
          <p:nvPr/>
        </p:nvSpPr>
        <p:spPr bwMode="auto">
          <a:xfrm>
            <a:off x="5508335" y="6127916"/>
            <a:ext cx="30480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rgbClr val="000000"/>
                </a:solidFill>
                <a:latin typeface="Arial" charset="0"/>
                <a:ea typeface="+mn-ea"/>
                <a:cs typeface="Arial" charset="0"/>
              </a:defRPr>
            </a:lvl1pPr>
            <a:lvl2pPr marL="457200" algn="l" rtl="0" fontAlgn="base">
              <a:spcBef>
                <a:spcPct val="0"/>
              </a:spcBef>
              <a:spcAft>
                <a:spcPct val="0"/>
              </a:spcAft>
              <a:defRPr kern="1200">
                <a:solidFill>
                  <a:srgbClr val="000000"/>
                </a:solidFill>
                <a:latin typeface="Arial" charset="0"/>
                <a:ea typeface="+mn-ea"/>
                <a:cs typeface="Arial" charset="0"/>
              </a:defRPr>
            </a:lvl2pPr>
            <a:lvl3pPr marL="914400" algn="l" rtl="0" fontAlgn="base">
              <a:spcBef>
                <a:spcPct val="0"/>
              </a:spcBef>
              <a:spcAft>
                <a:spcPct val="0"/>
              </a:spcAft>
              <a:defRPr kern="1200">
                <a:solidFill>
                  <a:srgbClr val="000000"/>
                </a:solidFill>
                <a:latin typeface="Arial" charset="0"/>
                <a:ea typeface="+mn-ea"/>
                <a:cs typeface="Arial" charset="0"/>
              </a:defRPr>
            </a:lvl3pPr>
            <a:lvl4pPr marL="1371600" algn="l" rtl="0" fontAlgn="base">
              <a:spcBef>
                <a:spcPct val="0"/>
              </a:spcBef>
              <a:spcAft>
                <a:spcPct val="0"/>
              </a:spcAft>
              <a:defRPr kern="1200">
                <a:solidFill>
                  <a:srgbClr val="000000"/>
                </a:solidFill>
                <a:latin typeface="Arial" charset="0"/>
                <a:ea typeface="+mn-ea"/>
                <a:cs typeface="Arial" charset="0"/>
              </a:defRPr>
            </a:lvl4pPr>
            <a:lvl5pPr marL="1828800" algn="l" rtl="0" fontAlgn="base">
              <a:spcBef>
                <a:spcPct val="0"/>
              </a:spcBef>
              <a:spcAft>
                <a:spcPct val="0"/>
              </a:spcAft>
              <a:defRPr kern="1200">
                <a:solidFill>
                  <a:srgbClr val="000000"/>
                </a:solidFill>
                <a:latin typeface="Arial" charset="0"/>
                <a:ea typeface="+mn-ea"/>
                <a:cs typeface="Arial" charset="0"/>
              </a:defRPr>
            </a:lvl5pPr>
            <a:lvl6pPr marL="2286000" algn="l" defTabSz="914400" rtl="0" eaLnBrk="1" latinLnBrk="0" hangingPunct="1">
              <a:defRPr kern="1200">
                <a:solidFill>
                  <a:srgbClr val="000000"/>
                </a:solidFill>
                <a:latin typeface="Arial" charset="0"/>
                <a:ea typeface="+mn-ea"/>
                <a:cs typeface="Arial" charset="0"/>
              </a:defRPr>
            </a:lvl6pPr>
            <a:lvl7pPr marL="2743200" algn="l" defTabSz="914400" rtl="0" eaLnBrk="1" latinLnBrk="0" hangingPunct="1">
              <a:defRPr kern="1200">
                <a:solidFill>
                  <a:srgbClr val="000000"/>
                </a:solidFill>
                <a:latin typeface="Arial" charset="0"/>
                <a:ea typeface="+mn-ea"/>
                <a:cs typeface="Arial" charset="0"/>
              </a:defRPr>
            </a:lvl7pPr>
            <a:lvl8pPr marL="3200400" algn="l" defTabSz="914400" rtl="0" eaLnBrk="1" latinLnBrk="0" hangingPunct="1">
              <a:defRPr kern="1200">
                <a:solidFill>
                  <a:srgbClr val="000000"/>
                </a:solidFill>
                <a:latin typeface="Arial" charset="0"/>
                <a:ea typeface="+mn-ea"/>
                <a:cs typeface="Arial" charset="0"/>
              </a:defRPr>
            </a:lvl8pPr>
            <a:lvl9pPr marL="3657600" algn="l" defTabSz="914400" rtl="0" eaLnBrk="1" latinLnBrk="0" hangingPunct="1">
              <a:defRPr kern="1200">
                <a:solidFill>
                  <a:srgbClr val="000000"/>
                </a:solidFill>
                <a:latin typeface="Arial" charset="0"/>
                <a:ea typeface="+mn-ea"/>
                <a:cs typeface="Arial" charset="0"/>
              </a:defRPr>
            </a:lvl9pPr>
          </a:lstStyle>
          <a:p>
            <a:pPr defTabSz="914400" fontAlgn="auto">
              <a:spcBef>
                <a:spcPts val="0"/>
              </a:spcBef>
              <a:spcAft>
                <a:spcPts val="0"/>
              </a:spcAft>
            </a:pPr>
            <a:r>
              <a:rPr lang="en-US" sz="1400" dirty="0" smtClean="0"/>
              <a:t>APS 450 MeV injector </a:t>
            </a:r>
            <a:r>
              <a:rPr lang="en-US" sz="1400" dirty="0" err="1" smtClean="0"/>
              <a:t>linac</a:t>
            </a:r>
            <a:endParaRPr lang="en-US" sz="1400" dirty="0"/>
          </a:p>
        </p:txBody>
      </p:sp>
      <p:sp>
        <p:nvSpPr>
          <p:cNvPr id="11" name="TextBox 10"/>
          <p:cNvSpPr txBox="1"/>
          <p:nvPr/>
        </p:nvSpPr>
        <p:spPr>
          <a:xfrm>
            <a:off x="168423" y="4633069"/>
            <a:ext cx="1729423" cy="830997"/>
          </a:xfrm>
          <a:prstGeom prst="rect">
            <a:avLst/>
          </a:prstGeom>
          <a:noFill/>
        </p:spPr>
        <p:txBody>
          <a:bodyPr wrap="square" rtlCol="0">
            <a:spAutoFit/>
          </a:bodyPr>
          <a:lstStyle/>
          <a:p>
            <a:pPr defTabSz="914400" fontAlgn="base">
              <a:spcBef>
                <a:spcPct val="0"/>
              </a:spcBef>
              <a:spcAft>
                <a:spcPct val="0"/>
              </a:spcAft>
            </a:pPr>
            <a:r>
              <a:rPr lang="en-US" sz="1600" dirty="0" smtClean="0">
                <a:solidFill>
                  <a:srgbClr val="000000"/>
                </a:solidFill>
                <a:effectLst>
                  <a:outerShdw blurRad="38100" dist="38100" dir="2700000" algn="tl">
                    <a:srgbClr val="000000">
                      <a:alpha val="43137"/>
                    </a:srgbClr>
                  </a:outerShdw>
                </a:effectLst>
                <a:latin typeface="Arial" charset="0"/>
                <a:cs typeface="Arial" charset="0"/>
              </a:rPr>
              <a:t>Sub-</a:t>
            </a:r>
            <a:r>
              <a:rPr lang="en-US" sz="1600" dirty="0" smtClean="0">
                <a:solidFill>
                  <a:srgbClr val="000000"/>
                </a:solidFill>
                <a:effectLst>
                  <a:outerShdw blurRad="38100" dist="38100" dir="2700000" algn="tl">
                    <a:srgbClr val="000000">
                      <a:alpha val="43137"/>
                    </a:srgbClr>
                  </a:outerShdw>
                </a:effectLst>
                <a:latin typeface="Symbol" panose="05050102010706020507" pitchFamily="18" charset="2"/>
                <a:cs typeface="Arial" charset="0"/>
              </a:rPr>
              <a:t>m</a:t>
            </a:r>
            <a:r>
              <a:rPr lang="en-US" sz="1600" dirty="0" smtClean="0">
                <a:solidFill>
                  <a:srgbClr val="000000"/>
                </a:solidFill>
                <a:effectLst>
                  <a:outerShdw blurRad="38100" dist="38100" dir="2700000" algn="tl">
                    <a:srgbClr val="000000">
                      <a:alpha val="43137"/>
                    </a:srgbClr>
                  </a:outerShdw>
                </a:effectLst>
                <a:latin typeface="Arial" charset="0"/>
                <a:cs typeface="Arial" charset="0"/>
              </a:rPr>
              <a:t>m alignment capability</a:t>
            </a:r>
            <a:endParaRPr lang="en-US" sz="1600" dirty="0">
              <a:solidFill>
                <a:srgbClr val="00000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2896406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76201"/>
            <a:ext cx="8458200" cy="938719"/>
          </a:xfrm>
          <a:prstGeom prst="rect">
            <a:avLst/>
          </a:prstGeom>
        </p:spPr>
        <p:txBody>
          <a:bodyPr wrap="square">
            <a:spAutoFit/>
          </a:bodyPr>
          <a:lstStyle/>
          <a:p>
            <a:pPr algn="ctr" defTabSz="914400"/>
            <a:r>
              <a:rPr lang="en-US" b="1" dirty="0" smtClean="0">
                <a:solidFill>
                  <a:prstClr val="black"/>
                </a:solidFill>
              </a:rPr>
              <a:t>High </a:t>
            </a:r>
            <a:r>
              <a:rPr lang="en-US" b="1" dirty="0">
                <a:solidFill>
                  <a:prstClr val="black"/>
                </a:solidFill>
              </a:rPr>
              <a:t>transformer ratio of multi-channel dielectric wakefield structures and </a:t>
            </a:r>
            <a:r>
              <a:rPr lang="en-US" b="1" dirty="0" smtClean="0">
                <a:solidFill>
                  <a:prstClr val="black"/>
                </a:solidFill>
              </a:rPr>
              <a:t>real-time </a:t>
            </a:r>
            <a:r>
              <a:rPr lang="en-US" b="1" dirty="0">
                <a:solidFill>
                  <a:prstClr val="black"/>
                </a:solidFill>
              </a:rPr>
              <a:t>diagnostic for charging and damage of </a:t>
            </a:r>
            <a:r>
              <a:rPr lang="en-US" b="1" dirty="0" smtClean="0">
                <a:solidFill>
                  <a:prstClr val="black"/>
                </a:solidFill>
              </a:rPr>
              <a:t>dielectrics</a:t>
            </a:r>
            <a:endParaRPr lang="en-US" dirty="0">
              <a:solidFill>
                <a:prstClr val="black"/>
              </a:solidFill>
            </a:endParaRPr>
          </a:p>
          <a:p>
            <a:pPr algn="ctr" defTabSz="914400"/>
            <a:endParaRPr lang="en-US" sz="500" b="1" i="1" dirty="0" smtClean="0">
              <a:solidFill>
                <a:prstClr val="black"/>
              </a:solidFill>
            </a:endParaRPr>
          </a:p>
          <a:p>
            <a:pPr algn="ctr" defTabSz="914400"/>
            <a:r>
              <a:rPr lang="en-US" sz="1400" b="1" i="1" dirty="0" smtClean="0">
                <a:solidFill>
                  <a:prstClr val="black"/>
                </a:solidFill>
              </a:rPr>
              <a:t>p</a:t>
            </a:r>
            <a:r>
              <a:rPr lang="en-US" sz="1400" dirty="0" smtClean="0">
                <a:solidFill>
                  <a:prstClr val="black"/>
                </a:solidFill>
              </a:rPr>
              <a:t>resented </a:t>
            </a:r>
            <a:r>
              <a:rPr lang="en-US" sz="1400" dirty="0">
                <a:solidFill>
                  <a:prstClr val="black"/>
                </a:solidFill>
              </a:rPr>
              <a:t>by Sergey Shchelkunov </a:t>
            </a:r>
            <a:r>
              <a:rPr lang="en-US" sz="1400" dirty="0" smtClean="0">
                <a:solidFill>
                  <a:prstClr val="black"/>
                </a:solidFill>
              </a:rPr>
              <a:t>( </a:t>
            </a:r>
            <a:r>
              <a:rPr lang="en-US" sz="1400" b="1" i="1" dirty="0">
                <a:solidFill>
                  <a:prstClr val="black"/>
                </a:solidFill>
              </a:rPr>
              <a:t>Y</a:t>
            </a:r>
            <a:r>
              <a:rPr lang="en-US" sz="1400" dirty="0">
                <a:solidFill>
                  <a:prstClr val="black"/>
                </a:solidFill>
              </a:rPr>
              <a:t>ale University and </a:t>
            </a:r>
            <a:r>
              <a:rPr lang="en-US" sz="1400" b="1" i="1" dirty="0">
                <a:solidFill>
                  <a:prstClr val="black"/>
                </a:solidFill>
              </a:rPr>
              <a:t>O</a:t>
            </a:r>
            <a:r>
              <a:rPr lang="en-US" sz="1400" dirty="0">
                <a:solidFill>
                  <a:prstClr val="black"/>
                </a:solidFill>
              </a:rPr>
              <a:t>mega-P R&amp;D, Inc, USA,  </a:t>
            </a:r>
            <a:r>
              <a:rPr lang="en-US" sz="1400" u="sng" dirty="0">
                <a:solidFill>
                  <a:prstClr val="black"/>
                </a:solidFill>
                <a:hlinkClick r:id="rId3"/>
              </a:rPr>
              <a:t>sergey.shchelkunov@gmail.com</a:t>
            </a:r>
            <a:r>
              <a:rPr lang="en-US" sz="1400" dirty="0">
                <a:solidFill>
                  <a:prstClr val="black"/>
                </a:solidFill>
              </a:rPr>
              <a:t> </a:t>
            </a:r>
            <a:r>
              <a:rPr lang="en-US" sz="1400" dirty="0" smtClean="0">
                <a:solidFill>
                  <a:prstClr val="black"/>
                </a:solidFill>
              </a:rPr>
              <a:t>)</a:t>
            </a:r>
          </a:p>
        </p:txBody>
      </p:sp>
      <p:pic>
        <p:nvPicPr>
          <p:cNvPr id="3" name="Picture 31" descr="Drawing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1" y="1752603"/>
            <a:ext cx="1905000" cy="142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3"/>
          <p:cNvSpPr>
            <a:spLocks noChangeArrowheads="1"/>
          </p:cNvSpPr>
          <p:nvPr/>
        </p:nvSpPr>
        <p:spPr bwMode="auto">
          <a:xfrm>
            <a:off x="76200" y="1524000"/>
            <a:ext cx="10858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a:defRPr/>
            </a:pPr>
            <a:r>
              <a:rPr lang="en-US" sz="1600" dirty="0">
                <a:solidFill>
                  <a:prstClr val="black"/>
                </a:solidFill>
                <a:latin typeface="Arial" charset="0"/>
                <a:ea typeface="ＭＳ Ｐゴシック" charset="0"/>
              </a:rPr>
              <a:t>dielectric</a:t>
            </a:r>
          </a:p>
        </p:txBody>
      </p:sp>
      <p:sp>
        <p:nvSpPr>
          <p:cNvPr id="5" name="Rectangle 34"/>
          <p:cNvSpPr>
            <a:spLocks noChangeArrowheads="1"/>
          </p:cNvSpPr>
          <p:nvPr/>
        </p:nvSpPr>
        <p:spPr bwMode="auto">
          <a:xfrm>
            <a:off x="1981200" y="1600200"/>
            <a:ext cx="7810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a:defRPr/>
            </a:pPr>
            <a:r>
              <a:rPr lang="en-US" sz="1600" dirty="0">
                <a:solidFill>
                  <a:prstClr val="black"/>
                </a:solidFill>
                <a:latin typeface="Arial" charset="0"/>
                <a:ea typeface="ＭＳ Ｐゴシック" charset="0"/>
              </a:rPr>
              <a:t>metal</a:t>
            </a:r>
          </a:p>
        </p:txBody>
      </p:sp>
      <p:sp>
        <p:nvSpPr>
          <p:cNvPr id="7" name="Rectangle 35"/>
          <p:cNvSpPr>
            <a:spLocks noChangeArrowheads="1"/>
          </p:cNvSpPr>
          <p:nvPr/>
        </p:nvSpPr>
        <p:spPr bwMode="auto">
          <a:xfrm>
            <a:off x="76202" y="3124200"/>
            <a:ext cx="11320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600" dirty="0">
                <a:solidFill>
                  <a:prstClr val="black"/>
                </a:solidFill>
                <a:latin typeface="Arial" charset="0"/>
                <a:ea typeface="ＭＳ Ｐゴシック" charset="0"/>
              </a:rPr>
              <a:t>test bunch</a:t>
            </a:r>
          </a:p>
        </p:txBody>
      </p:sp>
      <p:sp>
        <p:nvSpPr>
          <p:cNvPr id="8" name="Line 42"/>
          <p:cNvSpPr>
            <a:spLocks noChangeShapeType="1"/>
          </p:cNvSpPr>
          <p:nvPr/>
        </p:nvSpPr>
        <p:spPr bwMode="auto">
          <a:xfrm flipH="1">
            <a:off x="1676400" y="17526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a:solidFill>
                <a:prstClr val="black"/>
              </a:solidFill>
              <a:latin typeface="Arial" charset="0"/>
              <a:ea typeface="ＭＳ Ｐゴシック" charset="0"/>
            </a:endParaRPr>
          </a:p>
        </p:txBody>
      </p:sp>
      <p:sp>
        <p:nvSpPr>
          <p:cNvPr id="9" name="Line 43"/>
          <p:cNvSpPr>
            <a:spLocks noChangeShapeType="1"/>
          </p:cNvSpPr>
          <p:nvPr/>
        </p:nvSpPr>
        <p:spPr bwMode="auto">
          <a:xfrm>
            <a:off x="685800" y="1828800"/>
            <a:ext cx="3048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a:solidFill>
                <a:prstClr val="black"/>
              </a:solidFill>
              <a:latin typeface="Arial" charset="0"/>
              <a:ea typeface="ＭＳ Ｐゴシック" charset="0"/>
            </a:endParaRPr>
          </a:p>
        </p:txBody>
      </p:sp>
      <p:sp>
        <p:nvSpPr>
          <p:cNvPr id="10" name="Line 44"/>
          <p:cNvSpPr>
            <a:spLocks noChangeShapeType="1"/>
          </p:cNvSpPr>
          <p:nvPr/>
        </p:nvSpPr>
        <p:spPr bwMode="auto">
          <a:xfrm>
            <a:off x="685800" y="18288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a:solidFill>
                <a:prstClr val="black"/>
              </a:solidFill>
              <a:latin typeface="Arial" charset="0"/>
              <a:ea typeface="ＭＳ Ｐゴシック" charset="0"/>
            </a:endParaRPr>
          </a:p>
        </p:txBody>
      </p:sp>
      <p:sp>
        <p:nvSpPr>
          <p:cNvPr id="12" name="Line 47"/>
          <p:cNvSpPr>
            <a:spLocks noChangeShapeType="1"/>
          </p:cNvSpPr>
          <p:nvPr/>
        </p:nvSpPr>
        <p:spPr bwMode="auto">
          <a:xfrm flipV="1">
            <a:off x="1676400" y="2286000"/>
            <a:ext cx="685800" cy="533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a:solidFill>
                <a:prstClr val="black"/>
              </a:solidFill>
              <a:latin typeface="Arial" charset="0"/>
              <a:ea typeface="ＭＳ Ｐゴシック" charset="0"/>
            </a:endParaRPr>
          </a:p>
        </p:txBody>
      </p:sp>
      <p:sp>
        <p:nvSpPr>
          <p:cNvPr id="13" name="Line 48"/>
          <p:cNvSpPr>
            <a:spLocks noChangeShapeType="1"/>
          </p:cNvSpPr>
          <p:nvPr/>
        </p:nvSpPr>
        <p:spPr bwMode="auto">
          <a:xfrm flipV="1">
            <a:off x="762002" y="2819400"/>
            <a:ext cx="523875" cy="3810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defRPr/>
            </a:pPr>
            <a:endParaRPr lang="en-US">
              <a:solidFill>
                <a:prstClr val="black"/>
              </a:solidFill>
              <a:latin typeface="Arial" charset="0"/>
              <a:ea typeface="ＭＳ Ｐゴシック" charset="0"/>
            </a:endParaRPr>
          </a:p>
        </p:txBody>
      </p:sp>
      <p:sp>
        <p:nvSpPr>
          <p:cNvPr id="15" name="Rectangle 32"/>
          <p:cNvSpPr>
            <a:spLocks noChangeArrowheads="1"/>
          </p:cNvSpPr>
          <p:nvPr/>
        </p:nvSpPr>
        <p:spPr bwMode="auto">
          <a:xfrm>
            <a:off x="2286000" y="2133604"/>
            <a:ext cx="990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a:defRPr/>
            </a:pPr>
            <a:r>
              <a:rPr lang="en-US" sz="1600" dirty="0">
                <a:solidFill>
                  <a:prstClr val="black"/>
                </a:solidFill>
                <a:latin typeface="Arial" charset="0"/>
                <a:ea typeface="ＭＳ Ｐゴシック" charset="0"/>
              </a:rPr>
              <a:t>drive </a:t>
            </a:r>
          </a:p>
          <a:p>
            <a:pPr defTabSz="914400">
              <a:defRPr/>
            </a:pPr>
            <a:r>
              <a:rPr lang="en-US" sz="1600" dirty="0" smtClean="0">
                <a:solidFill>
                  <a:prstClr val="black"/>
                </a:solidFill>
                <a:latin typeface="Arial" charset="0"/>
                <a:ea typeface="ＭＳ Ｐゴシック" charset="0"/>
              </a:rPr>
              <a:t>bunches</a:t>
            </a:r>
            <a:endParaRPr lang="en-US" sz="1600" dirty="0">
              <a:solidFill>
                <a:prstClr val="black"/>
              </a:solidFill>
              <a:latin typeface="Arial" charset="0"/>
              <a:ea typeface="ＭＳ Ｐゴシック" charset="0"/>
            </a:endParaRPr>
          </a:p>
        </p:txBody>
      </p:sp>
      <p:sp>
        <p:nvSpPr>
          <p:cNvPr id="17" name="TextBox 16"/>
          <p:cNvSpPr txBox="1"/>
          <p:nvPr/>
        </p:nvSpPr>
        <p:spPr>
          <a:xfrm>
            <a:off x="76200" y="3429004"/>
            <a:ext cx="2931828" cy="584775"/>
          </a:xfrm>
          <a:prstGeom prst="rect">
            <a:avLst/>
          </a:prstGeom>
          <a:noFill/>
          <a:ln>
            <a:solidFill>
              <a:srgbClr val="00B050"/>
            </a:solidFill>
          </a:ln>
        </p:spPr>
        <p:txBody>
          <a:bodyPr wrap="none" rtlCol="0">
            <a:spAutoFit/>
          </a:bodyPr>
          <a:lstStyle/>
          <a:p>
            <a:pPr defTabSz="914400"/>
            <a:r>
              <a:rPr lang="en-US" sz="1600" dirty="0" smtClean="0">
                <a:solidFill>
                  <a:prstClr val="black"/>
                </a:solidFill>
              </a:rPr>
              <a:t>two channel rectangular  (above)</a:t>
            </a:r>
          </a:p>
          <a:p>
            <a:pPr defTabSz="914400"/>
            <a:r>
              <a:rPr lang="en-US" sz="1600" dirty="0" smtClean="0">
                <a:solidFill>
                  <a:prstClr val="black"/>
                </a:solidFill>
              </a:rPr>
              <a:t>&amp; coaxial (below)</a:t>
            </a:r>
            <a:endParaRPr lang="en-US" sz="1600" dirty="0">
              <a:solidFill>
                <a:prstClr val="black"/>
              </a:solidFill>
            </a:endParaRPr>
          </a:p>
        </p:txBody>
      </p:sp>
      <p:pic>
        <p:nvPicPr>
          <p:cNvPr id="18" name="Picture 17" descr="fig1.bmp"/>
          <p:cNvPicPr>
            <a:picLocks noChangeAspect="1"/>
          </p:cNvPicPr>
          <p:nvPr/>
        </p:nvPicPr>
        <p:blipFill>
          <a:blip r:embed="rId5" cstate="print"/>
          <a:stretch>
            <a:fillRect/>
          </a:stretch>
        </p:blipFill>
        <p:spPr>
          <a:xfrm>
            <a:off x="381000" y="4121726"/>
            <a:ext cx="2057400" cy="2126674"/>
          </a:xfrm>
          <a:prstGeom prst="rect">
            <a:avLst/>
          </a:prstGeom>
        </p:spPr>
      </p:pic>
      <p:sp>
        <p:nvSpPr>
          <p:cNvPr id="19" name="TextBox 18"/>
          <p:cNvSpPr txBox="1"/>
          <p:nvPr/>
        </p:nvSpPr>
        <p:spPr>
          <a:xfrm>
            <a:off x="3276600" y="1077248"/>
            <a:ext cx="5638800" cy="3570208"/>
          </a:xfrm>
          <a:prstGeom prst="rect">
            <a:avLst/>
          </a:prstGeom>
          <a:noFill/>
          <a:ln>
            <a:solidFill>
              <a:srgbClr val="00B050"/>
            </a:solidFill>
          </a:ln>
        </p:spPr>
        <p:txBody>
          <a:bodyPr wrap="square" rtlCol="0">
            <a:spAutoFit/>
          </a:bodyPr>
          <a:lstStyle/>
          <a:p>
            <a:pPr defTabSz="914400"/>
            <a:r>
              <a:rPr lang="en-US" b="1" dirty="0" smtClean="0">
                <a:solidFill>
                  <a:prstClr val="black"/>
                </a:solidFill>
              </a:rPr>
              <a:t>Overview </a:t>
            </a:r>
            <a:r>
              <a:rPr lang="en-US" dirty="0" smtClean="0">
                <a:solidFill>
                  <a:prstClr val="black"/>
                </a:solidFill>
              </a:rPr>
              <a:t>of the published work on the subject…</a:t>
            </a:r>
          </a:p>
          <a:p>
            <a:pPr algn="just" defTabSz="914400">
              <a:buFont typeface="Arial" pitchFamily="34" charset="0"/>
              <a:buChar char="•"/>
            </a:pPr>
            <a:r>
              <a:rPr lang="en-US" sz="1600" dirty="0" smtClean="0">
                <a:solidFill>
                  <a:prstClr val="black"/>
                </a:solidFill>
              </a:rPr>
              <a:t> energy is brought to structures directly by the drive beam… no need for generating externally and distributing RF power</a:t>
            </a:r>
            <a:endParaRPr lang="en-US" sz="500" dirty="0" smtClean="0">
              <a:solidFill>
                <a:prstClr val="black"/>
              </a:solidFill>
            </a:endParaRPr>
          </a:p>
          <a:p>
            <a:pPr algn="just" defTabSz="914400">
              <a:buFont typeface="Arial" pitchFamily="34" charset="0"/>
              <a:buChar char="•"/>
            </a:pPr>
            <a:r>
              <a:rPr lang="en-US" sz="1600" dirty="0" smtClean="0">
                <a:solidFill>
                  <a:prstClr val="black"/>
                </a:solidFill>
              </a:rPr>
              <a:t> mm-scale (THz-scale) structures can deliver high gradients (300-500 MeV/m);</a:t>
            </a:r>
          </a:p>
          <a:p>
            <a:pPr algn="just" defTabSz="914400">
              <a:buFont typeface="Arial" pitchFamily="34" charset="0"/>
              <a:buChar char="•"/>
            </a:pPr>
            <a:r>
              <a:rPr lang="en-US" sz="1600" dirty="0" smtClean="0">
                <a:solidFill>
                  <a:prstClr val="black"/>
                </a:solidFill>
              </a:rPr>
              <a:t> </a:t>
            </a:r>
            <a:r>
              <a:rPr lang="en-US" sz="1600" b="1" dirty="0" smtClean="0">
                <a:solidFill>
                  <a:prstClr val="black"/>
                </a:solidFill>
              </a:rPr>
              <a:t>these structures have high Transformer ratio (T) even when driven by one not-profiled drive bunch (T →  5-10) [collinear schemes cannot do that]</a:t>
            </a:r>
            <a:r>
              <a:rPr lang="en-US" sz="1600" dirty="0" smtClean="0">
                <a:solidFill>
                  <a:prstClr val="black"/>
                </a:solidFill>
              </a:rPr>
              <a:t>;</a:t>
            </a:r>
          </a:p>
          <a:p>
            <a:pPr algn="just" defTabSz="914400">
              <a:buFont typeface="Arial" pitchFamily="34" charset="0"/>
              <a:buChar char="•"/>
            </a:pPr>
            <a:r>
              <a:rPr lang="en-US" sz="1600" dirty="0" smtClean="0">
                <a:solidFill>
                  <a:prstClr val="black"/>
                </a:solidFill>
              </a:rPr>
              <a:t> multi-channel schemes can use – very much like collinear schemes – ramped bunch trains and profiled bunches to boost T even further. Examples (published) suggest the boost by another factor of 5 (at least).</a:t>
            </a:r>
          </a:p>
          <a:p>
            <a:pPr algn="just" defTabSz="914400">
              <a:buFont typeface="Arial" pitchFamily="34" charset="0"/>
              <a:buChar char="•"/>
            </a:pPr>
            <a:r>
              <a:rPr lang="en-US" sz="1600" dirty="0" smtClean="0">
                <a:solidFill>
                  <a:prstClr val="black"/>
                </a:solidFill>
              </a:rPr>
              <a:t> these together allows for very high T which reduces the total project costs of the machine (M)… large T → smaller cost</a:t>
            </a:r>
            <a:endParaRPr lang="en-US" sz="1600" dirty="0">
              <a:solidFill>
                <a:prstClr val="black"/>
              </a:solidFill>
            </a:endParaRPr>
          </a:p>
        </p:txBody>
      </p:sp>
      <p:sp>
        <p:nvSpPr>
          <p:cNvPr id="20" name="TextBox 19"/>
          <p:cNvSpPr txBox="1"/>
          <p:nvPr/>
        </p:nvSpPr>
        <p:spPr>
          <a:xfrm>
            <a:off x="381000" y="6197029"/>
            <a:ext cx="1828800" cy="584775"/>
          </a:xfrm>
          <a:prstGeom prst="rect">
            <a:avLst/>
          </a:prstGeom>
          <a:noFill/>
        </p:spPr>
        <p:txBody>
          <a:bodyPr wrap="square" rtlCol="0">
            <a:spAutoFit/>
          </a:bodyPr>
          <a:lstStyle/>
          <a:p>
            <a:pPr defTabSz="914400"/>
            <a:r>
              <a:rPr lang="en-US" sz="1600" dirty="0" smtClean="0">
                <a:solidFill>
                  <a:prstClr val="black"/>
                </a:solidFill>
              </a:rPr>
              <a:t>in 100-200 micron diam.-channel</a:t>
            </a:r>
            <a:endParaRPr lang="en-US" sz="1600" dirty="0">
              <a:solidFill>
                <a:prstClr val="black"/>
              </a:solidFill>
            </a:endParaRPr>
          </a:p>
        </p:txBody>
      </p:sp>
      <p:sp>
        <p:nvSpPr>
          <p:cNvPr id="25" name="TextBox 24"/>
          <p:cNvSpPr txBox="1"/>
          <p:nvPr/>
        </p:nvSpPr>
        <p:spPr>
          <a:xfrm>
            <a:off x="3276600" y="5410204"/>
            <a:ext cx="5638800" cy="1400383"/>
          </a:xfrm>
          <a:prstGeom prst="rect">
            <a:avLst/>
          </a:prstGeom>
          <a:noFill/>
          <a:ln>
            <a:solidFill>
              <a:srgbClr val="00B050"/>
            </a:solidFill>
          </a:ln>
        </p:spPr>
        <p:txBody>
          <a:bodyPr wrap="square" rtlCol="0">
            <a:spAutoFit/>
          </a:bodyPr>
          <a:lstStyle/>
          <a:p>
            <a:pPr algn="just" defTabSz="914400"/>
            <a:r>
              <a:rPr lang="en-US" sz="1600" b="1" i="1" dirty="0" smtClean="0">
                <a:solidFill>
                  <a:prstClr val="black"/>
                </a:solidFill>
              </a:rPr>
              <a:t>I</a:t>
            </a:r>
            <a:r>
              <a:rPr lang="en-US" sz="1600" dirty="0" smtClean="0">
                <a:solidFill>
                  <a:prstClr val="black"/>
                </a:solidFill>
              </a:rPr>
              <a:t>ssues/ problems with keeping bunches stable:</a:t>
            </a:r>
          </a:p>
          <a:p>
            <a:pPr algn="just" defTabSz="914400"/>
            <a:endParaRPr lang="en-US" sz="500" dirty="0" smtClean="0">
              <a:solidFill>
                <a:prstClr val="black"/>
              </a:solidFill>
            </a:endParaRPr>
          </a:p>
          <a:p>
            <a:pPr algn="just" defTabSz="914400">
              <a:buFont typeface="Arial" pitchFamily="34" charset="0"/>
              <a:buChar char="•"/>
            </a:pPr>
            <a:r>
              <a:rPr lang="en-US" sz="1600" dirty="0" smtClean="0">
                <a:solidFill>
                  <a:prstClr val="black"/>
                </a:solidFill>
              </a:rPr>
              <a:t>Tapered solenoids of FODO cells to control drive bunches;</a:t>
            </a:r>
          </a:p>
          <a:p>
            <a:pPr algn="just" defTabSz="914400">
              <a:buFont typeface="Arial" pitchFamily="34" charset="0"/>
              <a:buChar char="•"/>
            </a:pPr>
            <a:r>
              <a:rPr lang="en-US" sz="1600" dirty="0" smtClean="0">
                <a:solidFill>
                  <a:prstClr val="black"/>
                </a:solidFill>
              </a:rPr>
              <a:t>Plasma-filled witness-bunch channels, or interleaving drive channels to fight instabilities of witness bunches;</a:t>
            </a:r>
          </a:p>
          <a:p>
            <a:pPr algn="just" defTabSz="914400">
              <a:buFont typeface="Arial" pitchFamily="34" charset="0"/>
              <a:buChar char="•"/>
            </a:pPr>
            <a:r>
              <a:rPr lang="en-US" sz="1600" dirty="0" smtClean="0">
                <a:solidFill>
                  <a:prstClr val="black"/>
                </a:solidFill>
              </a:rPr>
              <a:t>Lost of work to address these stability issues is still  required</a:t>
            </a:r>
            <a:endParaRPr lang="en-US" sz="1600" dirty="0">
              <a:solidFill>
                <a:prstClr val="black"/>
              </a:solidFill>
            </a:endParaRPr>
          </a:p>
        </p:txBody>
      </p:sp>
      <p:pic>
        <p:nvPicPr>
          <p:cNvPr id="27" name="Picture 26" descr="TCP2.bmp"/>
          <p:cNvPicPr>
            <a:picLocks noChangeAspect="1"/>
          </p:cNvPicPr>
          <p:nvPr/>
        </p:nvPicPr>
        <p:blipFill>
          <a:blip r:embed="rId6" cstate="print"/>
          <a:stretch>
            <a:fillRect/>
          </a:stretch>
        </p:blipFill>
        <p:spPr>
          <a:xfrm>
            <a:off x="4114802" y="4572000"/>
            <a:ext cx="4057143" cy="780952"/>
          </a:xfrm>
          <a:prstGeom prst="rect">
            <a:avLst/>
          </a:prstGeom>
        </p:spPr>
      </p:pic>
    </p:spTree>
    <p:extLst>
      <p:ext uri="{BB962C8B-B14F-4D97-AF65-F5344CB8AC3E}">
        <p14:creationId xmlns:p14="http://schemas.microsoft.com/office/powerpoint/2010/main" val="3852141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ChangeArrowheads="1"/>
          </p:cNvSpPr>
          <p:nvPr/>
        </p:nvSpPr>
        <p:spPr bwMode="auto">
          <a:xfrm>
            <a:off x="685801" y="-48222"/>
            <a:ext cx="6477000" cy="1261884"/>
          </a:xfrm>
          <a:prstGeom prst="rect">
            <a:avLst/>
          </a:prstGeom>
          <a:solidFill>
            <a:schemeClr val="bg1"/>
          </a:solidFill>
          <a:ln>
            <a:noFill/>
          </a:ln>
          <a:extLst/>
        </p:spPr>
        <p:txBody>
          <a:bodyPr wrap="square">
            <a:spAutoFit/>
          </a:bodyPr>
          <a:lstStyle/>
          <a:p>
            <a:pPr algn="ctr" defTabSz="914400" fontAlgn="base">
              <a:spcBef>
                <a:spcPct val="0"/>
              </a:spcBef>
              <a:spcAft>
                <a:spcPct val="0"/>
              </a:spcAft>
            </a:pPr>
            <a:r>
              <a:rPr lang="en-US" sz="3600" dirty="0">
                <a:solidFill>
                  <a:srgbClr val="0000CC"/>
                </a:solidFill>
                <a:latin typeface="Arial" pitchFamily="34" charset="0"/>
                <a:cs typeface="Arial" pitchFamily="34" charset="0"/>
              </a:rPr>
              <a:t>   </a:t>
            </a:r>
            <a:r>
              <a:rPr lang="en-US" sz="2000" dirty="0">
                <a:solidFill>
                  <a:srgbClr val="0000CC"/>
                </a:solidFill>
                <a:latin typeface="Arial" pitchFamily="34" charset="0"/>
                <a:cs typeface="Arial" pitchFamily="34" charset="0"/>
              </a:rPr>
              <a:t>Advanced Acceleration and THz Generation by Dielectric Based Structures: </a:t>
            </a:r>
            <a:r>
              <a:rPr lang="en-US" sz="2000" dirty="0" smtClean="0">
                <a:solidFill>
                  <a:srgbClr val="0000CC"/>
                </a:solidFill>
                <a:latin typeface="Arial" pitchFamily="34" charset="0"/>
                <a:cs typeface="Arial" pitchFamily="34" charset="0"/>
              </a:rPr>
              <a:t>ANL/BNL/Euclid Collaboration.</a:t>
            </a:r>
            <a:r>
              <a:rPr lang="en-US" sz="2000" b="1" dirty="0">
                <a:solidFill>
                  <a:srgbClr val="0000CC"/>
                </a:solidFill>
                <a:latin typeface="Arial" pitchFamily="34" charset="0"/>
                <a:cs typeface="Arial" pitchFamily="34" charset="0"/>
              </a:rPr>
              <a:t> A.Kanareykin </a:t>
            </a:r>
            <a:endParaRPr lang="en-US" sz="2000" dirty="0">
              <a:solidFill>
                <a:srgbClr val="0000CC"/>
              </a:solidFill>
              <a:latin typeface="Arial" pitchFamily="34" charset="0"/>
              <a:cs typeface="Arial" pitchFamily="34" charset="0"/>
            </a:endParaRPr>
          </a:p>
        </p:txBody>
      </p:sp>
      <p:pic>
        <p:nvPicPr>
          <p:cNvPr id="5" name="Picture 4" descr="https://pbs.twimg.com/profile_images/116507411/Del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916" y="921975"/>
            <a:ext cx="843642" cy="8436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www.bnl.gov/pga/images/Logo_B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4715" y="962101"/>
            <a:ext cx="1539758" cy="56467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87086" y="972481"/>
            <a:ext cx="2092785" cy="1015663"/>
          </a:xfrm>
          <a:prstGeom prst="rect">
            <a:avLst/>
          </a:prstGeom>
          <a:solidFill>
            <a:schemeClr val="bg1"/>
          </a:solidFill>
          <a:ln>
            <a:noFill/>
          </a:ln>
          <a:effectLst/>
          <a:extLst/>
        </p:spPr>
        <p:txBody>
          <a:bodyPr wrap="square">
            <a:spAutoFit/>
          </a:bodyPr>
          <a:lstStyle/>
          <a:p>
            <a:pPr algn="just" defTabSz="914400" fontAlgn="base">
              <a:spcBef>
                <a:spcPct val="50000"/>
              </a:spcBef>
              <a:spcAft>
                <a:spcPct val="0"/>
              </a:spcAft>
            </a:pPr>
            <a:r>
              <a:rPr lang="en-US" dirty="0">
                <a:solidFill>
                  <a:srgbClr val="000099"/>
                </a:solidFill>
                <a:cs typeface="Arial" pitchFamily="34" charset="0"/>
              </a:rPr>
              <a:t> </a:t>
            </a:r>
            <a:r>
              <a:rPr lang="en-US" sz="2000" dirty="0" smtClean="0">
                <a:solidFill>
                  <a:srgbClr val="000099"/>
                </a:solidFill>
                <a:cs typeface="Arial" pitchFamily="34" charset="0"/>
              </a:rPr>
              <a:t>Argonne Wakefield Accelerator</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1" y="1456451"/>
            <a:ext cx="796763" cy="770933"/>
          </a:xfrm>
          <a:prstGeom prst="rect">
            <a:avLst/>
          </a:prstGeom>
        </p:spPr>
      </p:pic>
      <p:sp>
        <p:nvSpPr>
          <p:cNvPr id="2" name="Rectangle 1"/>
          <p:cNvSpPr/>
          <p:nvPr/>
        </p:nvSpPr>
        <p:spPr>
          <a:xfrm>
            <a:off x="230704" y="2072751"/>
            <a:ext cx="3004458" cy="584775"/>
          </a:xfrm>
          <a:prstGeom prst="rect">
            <a:avLst/>
          </a:prstGeom>
        </p:spPr>
        <p:txBody>
          <a:bodyPr wrap="square">
            <a:spAutoFit/>
          </a:bodyPr>
          <a:lstStyle/>
          <a:p>
            <a:pPr defTabSz="914400" fontAlgn="base">
              <a:spcBef>
                <a:spcPct val="0"/>
              </a:spcBef>
              <a:spcAft>
                <a:spcPct val="0"/>
              </a:spcAft>
            </a:pPr>
            <a:r>
              <a:rPr lang="en-US" sz="1600" b="1" dirty="0">
                <a:solidFill>
                  <a:srgbClr val="333399">
                    <a:lumMod val="60000"/>
                    <a:lumOff val="40000"/>
                  </a:srgbClr>
                </a:solidFill>
                <a:cs typeface="Arial" pitchFamily="34" charset="0"/>
              </a:rPr>
              <a:t>A Strategic Plan for Accelerator R&amp;D in the </a:t>
            </a:r>
            <a:r>
              <a:rPr lang="en-US" sz="1600" b="1" dirty="0" smtClean="0">
                <a:solidFill>
                  <a:srgbClr val="333399">
                    <a:lumMod val="60000"/>
                    <a:lumOff val="40000"/>
                  </a:srgbClr>
                </a:solidFill>
                <a:cs typeface="Arial" pitchFamily="34" charset="0"/>
              </a:rPr>
              <a:t>U.S: </a:t>
            </a:r>
            <a:endParaRPr lang="en-US" sz="1600" dirty="0">
              <a:solidFill>
                <a:srgbClr val="000000"/>
              </a:solidFill>
              <a:cs typeface="Arial" pitchFamily="34" charset="0"/>
            </a:endParaRPr>
          </a:p>
        </p:txBody>
      </p:sp>
      <p:sp>
        <p:nvSpPr>
          <p:cNvPr id="10" name="Right Arrow 9"/>
          <p:cNvSpPr/>
          <p:nvPr/>
        </p:nvSpPr>
        <p:spPr bwMode="auto">
          <a:xfrm>
            <a:off x="219820" y="2743201"/>
            <a:ext cx="465983" cy="3810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smtClean="0">
              <a:solidFill>
                <a:srgbClr val="000000"/>
              </a:solidFill>
              <a:cs typeface="Arial" pitchFamily="34" charset="0"/>
            </a:endParaRPr>
          </a:p>
        </p:txBody>
      </p:sp>
      <p:sp>
        <p:nvSpPr>
          <p:cNvPr id="11" name="Rectangle 10"/>
          <p:cNvSpPr/>
          <p:nvPr/>
        </p:nvSpPr>
        <p:spPr>
          <a:xfrm>
            <a:off x="658989" y="2657527"/>
            <a:ext cx="3532012" cy="1200329"/>
          </a:xfrm>
          <a:prstGeom prst="rect">
            <a:avLst/>
          </a:prstGeom>
        </p:spPr>
        <p:txBody>
          <a:bodyPr wrap="square">
            <a:spAutoFit/>
          </a:bodyPr>
          <a:lstStyle/>
          <a:p>
            <a:pPr defTabSz="914400" fontAlgn="base">
              <a:spcBef>
                <a:spcPct val="0"/>
              </a:spcBef>
              <a:spcAft>
                <a:spcPct val="0"/>
              </a:spcAft>
            </a:pPr>
            <a:r>
              <a:rPr lang="en-US" dirty="0" smtClean="0">
                <a:solidFill>
                  <a:srgbClr val="000000"/>
                </a:solidFill>
                <a:cs typeface="Arial" pitchFamily="34" charset="0"/>
              </a:rPr>
              <a:t>…</a:t>
            </a:r>
            <a:r>
              <a:rPr lang="en-US" b="1" dirty="0" smtClean="0">
                <a:solidFill>
                  <a:srgbClr val="FF3300"/>
                </a:solidFill>
                <a:cs typeface="Arial" pitchFamily="34" charset="0"/>
              </a:rPr>
              <a:t>the </a:t>
            </a:r>
            <a:r>
              <a:rPr lang="en-US" b="1" dirty="0">
                <a:solidFill>
                  <a:srgbClr val="FF3300"/>
                </a:solidFill>
                <a:cs typeface="Arial" pitchFamily="34" charset="0"/>
              </a:rPr>
              <a:t>AWA would be the only facility designed to conduct two-beam </a:t>
            </a:r>
            <a:r>
              <a:rPr lang="en-US" b="1" dirty="0" smtClean="0">
                <a:solidFill>
                  <a:srgbClr val="FF3300"/>
                </a:solidFill>
                <a:cs typeface="Arial" pitchFamily="34" charset="0"/>
              </a:rPr>
              <a:t>accelerator </a:t>
            </a:r>
            <a:r>
              <a:rPr lang="en-US" b="1" dirty="0">
                <a:solidFill>
                  <a:srgbClr val="FF3300"/>
                </a:solidFill>
                <a:cs typeface="Arial" pitchFamily="34" charset="0"/>
              </a:rPr>
              <a:t>tests at cm </a:t>
            </a:r>
            <a:r>
              <a:rPr lang="en-US" b="1" dirty="0" smtClean="0">
                <a:solidFill>
                  <a:srgbClr val="FF3300"/>
                </a:solidFill>
                <a:cs typeface="Arial" pitchFamily="34" charset="0"/>
              </a:rPr>
              <a:t>wavelengths…”. </a:t>
            </a:r>
            <a:endParaRPr lang="en-US" b="1" dirty="0">
              <a:solidFill>
                <a:srgbClr val="FF3300"/>
              </a:solidFill>
              <a:cs typeface="Arial" pitchFamily="34" charset="0"/>
            </a:endParaRPr>
          </a:p>
        </p:txBody>
      </p:sp>
      <p:sp>
        <p:nvSpPr>
          <p:cNvPr id="3" name="TextBox 2"/>
          <p:cNvSpPr txBox="1"/>
          <p:nvPr/>
        </p:nvSpPr>
        <p:spPr>
          <a:xfrm>
            <a:off x="1363301" y="1023569"/>
            <a:ext cx="816570" cy="461665"/>
          </a:xfrm>
          <a:prstGeom prst="rect">
            <a:avLst/>
          </a:prstGeom>
          <a:noFill/>
        </p:spPr>
        <p:txBody>
          <a:bodyPr wrap="none" rtlCol="0">
            <a:spAutoFit/>
          </a:bodyPr>
          <a:lstStyle/>
          <a:p>
            <a:pPr defTabSz="914400" fontAlgn="base">
              <a:spcBef>
                <a:spcPct val="0"/>
              </a:spcBef>
              <a:spcAft>
                <a:spcPct val="0"/>
              </a:spcAft>
            </a:pPr>
            <a:r>
              <a:rPr lang="en-US" sz="2400" dirty="0" smtClean="0">
                <a:solidFill>
                  <a:srgbClr val="FF0000"/>
                </a:solidFill>
                <a:cs typeface="Arial" pitchFamily="34" charset="0"/>
              </a:rPr>
              <a:t>AWA</a:t>
            </a:r>
            <a:endParaRPr lang="en-US" sz="2400" dirty="0">
              <a:solidFill>
                <a:srgbClr val="FF0000"/>
              </a:solidFill>
              <a:cs typeface="Arial" pitchFamily="34" charset="0"/>
            </a:endParaRPr>
          </a:p>
        </p:txBody>
      </p:sp>
      <p:sp>
        <p:nvSpPr>
          <p:cNvPr id="13" name="Right Arrow 12"/>
          <p:cNvSpPr/>
          <p:nvPr/>
        </p:nvSpPr>
        <p:spPr bwMode="auto">
          <a:xfrm>
            <a:off x="3467905" y="1765617"/>
            <a:ext cx="456398" cy="3810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smtClean="0">
              <a:solidFill>
                <a:srgbClr val="000000"/>
              </a:solidFill>
              <a:cs typeface="Arial" pitchFamily="34" charset="0"/>
            </a:endParaRPr>
          </a:p>
        </p:txBody>
      </p:sp>
      <p:pic>
        <p:nvPicPr>
          <p:cNvPr id="15" name="Picture 14" descr="DWFA Scheme"/>
          <p:cNvPicPr>
            <a:picLocks noChangeAspect="1" noChangeArrowheads="1"/>
          </p:cNvPicPr>
          <p:nvPr/>
        </p:nvPicPr>
        <p:blipFill>
          <a:blip r:embed="rId6" cstate="screen"/>
          <a:srcRect/>
          <a:stretch>
            <a:fillRect/>
          </a:stretch>
        </p:blipFill>
        <p:spPr bwMode="auto">
          <a:xfrm>
            <a:off x="0" y="4465158"/>
            <a:ext cx="4135948" cy="1447800"/>
          </a:xfrm>
          <a:prstGeom prst="rect">
            <a:avLst/>
          </a:prstGeom>
          <a:noFill/>
          <a:ln w="9525">
            <a:noFill/>
            <a:miter lim="800000"/>
            <a:headEnd/>
            <a:tailEnd/>
          </a:ln>
        </p:spPr>
      </p:pic>
      <p:sp>
        <p:nvSpPr>
          <p:cNvPr id="16" name="Right Arrow 15"/>
          <p:cNvSpPr/>
          <p:nvPr/>
        </p:nvSpPr>
        <p:spPr bwMode="auto">
          <a:xfrm>
            <a:off x="182521" y="4289258"/>
            <a:ext cx="456398" cy="3810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smtClean="0">
              <a:solidFill>
                <a:srgbClr val="000000"/>
              </a:solidFill>
              <a:cs typeface="Arial" pitchFamily="34" charset="0"/>
            </a:endParaRPr>
          </a:p>
        </p:txBody>
      </p:sp>
      <p:pic>
        <p:nvPicPr>
          <p:cNvPr id="17" name="Picture 16" descr="https://pbs.twimg.com/profile_images/116507411/Delt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2986" y="1446089"/>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24304" y="1463577"/>
            <a:ext cx="4408579" cy="400110"/>
          </a:xfrm>
          <a:prstGeom prst="rect">
            <a:avLst/>
          </a:prstGeom>
          <a:noFill/>
        </p:spPr>
        <p:txBody>
          <a:bodyPr wrap="none" rtlCol="0">
            <a:spAutoFit/>
          </a:bodyPr>
          <a:lstStyle/>
          <a:p>
            <a:pPr defTabSz="914400" fontAlgn="base">
              <a:spcBef>
                <a:spcPct val="0"/>
              </a:spcBef>
              <a:spcAft>
                <a:spcPct val="0"/>
              </a:spcAft>
            </a:pPr>
            <a:r>
              <a:rPr lang="en-US" sz="2000" b="1" dirty="0" smtClean="0">
                <a:solidFill>
                  <a:srgbClr val="0070C0"/>
                </a:solidFill>
                <a:cs typeface="Arial" pitchFamily="34" charset="0"/>
              </a:rPr>
              <a:t>Argonne 26 GHz Flexible Collider</a:t>
            </a:r>
            <a:endParaRPr lang="en-US" sz="2000" b="1" dirty="0">
              <a:solidFill>
                <a:srgbClr val="0070C0"/>
              </a:solidFill>
              <a:cs typeface="Arial" pitchFamily="34" charset="0"/>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1970" y="1979489"/>
            <a:ext cx="1521377" cy="1634490"/>
          </a:xfrm>
          <a:prstGeom prst="rect">
            <a:avLst/>
          </a:prstGeom>
        </p:spPr>
      </p:pic>
      <p:sp>
        <p:nvSpPr>
          <p:cNvPr id="4" name="Rectangle 3"/>
          <p:cNvSpPr/>
          <p:nvPr/>
        </p:nvSpPr>
        <p:spPr>
          <a:xfrm>
            <a:off x="545766" y="3837674"/>
            <a:ext cx="3810000" cy="461665"/>
          </a:xfrm>
          <a:prstGeom prst="rect">
            <a:avLst/>
          </a:prstGeom>
        </p:spPr>
        <p:txBody>
          <a:bodyPr wrap="square">
            <a:spAutoFit/>
          </a:bodyPr>
          <a:lstStyle/>
          <a:p>
            <a:pPr defTabSz="914400" fontAlgn="base">
              <a:spcBef>
                <a:spcPct val="0"/>
              </a:spcBef>
              <a:spcAft>
                <a:spcPct val="0"/>
              </a:spcAft>
            </a:pPr>
            <a:r>
              <a:rPr lang="en-US" sz="2400" b="1" dirty="0">
                <a:solidFill>
                  <a:srgbClr val="0070C0"/>
                </a:solidFill>
                <a:effectLst>
                  <a:outerShdw blurRad="38100" dist="38100" dir="2700000" algn="tl">
                    <a:srgbClr val="000000">
                      <a:alpha val="43137"/>
                    </a:srgbClr>
                  </a:outerShdw>
                </a:effectLst>
                <a:latin typeface="Arial Narrow" panose="020B0606020202030204" pitchFamily="34" charset="0"/>
                <a:cs typeface="Arial" pitchFamily="34" charset="0"/>
              </a:rPr>
              <a:t>Collinear acceleration </a:t>
            </a:r>
            <a:r>
              <a:rPr lang="en-US" sz="2400" b="1" dirty="0" smtClean="0">
                <a:solidFill>
                  <a:srgbClr val="0070C0"/>
                </a:solidFill>
                <a:effectLst>
                  <a:outerShdw blurRad="38100" dist="38100" dir="2700000" algn="tl">
                    <a:srgbClr val="000000">
                      <a:alpha val="43137"/>
                    </a:srgbClr>
                  </a:outerShdw>
                </a:effectLst>
                <a:latin typeface="Arial Narrow" panose="020B0606020202030204" pitchFamily="34" charset="0"/>
                <a:cs typeface="Arial" pitchFamily="34" charset="0"/>
              </a:rPr>
              <a:t>for FEL</a:t>
            </a:r>
            <a:endParaRPr lang="en-US" sz="2400" dirty="0">
              <a:solidFill>
                <a:srgbClr val="0070C0"/>
              </a:solidFill>
              <a:cs typeface="Arial" pitchFamily="34" charset="0"/>
            </a:endParaRPr>
          </a:p>
        </p:txBody>
      </p:sp>
      <p:pic>
        <p:nvPicPr>
          <p:cNvPr id="2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3347" y="1863687"/>
            <a:ext cx="3310641" cy="1941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descr="Field-emission plug-and-play solution for microwave electron gu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2096" y="3613979"/>
            <a:ext cx="1227114" cy="12317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ime_test_for_Alexei.jpg"/>
          <p:cNvPicPr>
            <a:picLocks noChangeAspect="1"/>
          </p:cNvPicPr>
          <p:nvPr/>
        </p:nvPicPr>
        <p:blipFill>
          <a:blip r:embed="rId11" cstate="print"/>
          <a:srcRect l="8429" t="9830" r="12571" b="4295"/>
          <a:stretch>
            <a:fillRect/>
          </a:stretch>
        </p:blipFill>
        <p:spPr>
          <a:xfrm>
            <a:off x="4333996" y="3857852"/>
            <a:ext cx="2134328" cy="1736794"/>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08667" y="4893999"/>
            <a:ext cx="2171278" cy="1672840"/>
          </a:xfrm>
          <a:prstGeom prst="rect">
            <a:avLst/>
          </a:prstGeom>
        </p:spPr>
      </p:pic>
      <p:pic>
        <p:nvPicPr>
          <p:cNvPr id="25" name="Picture 24" descr="plug.tif"/>
          <p:cNvPicPr>
            <a:picLocks noChangeAspect="1"/>
          </p:cNvPicPr>
          <p:nvPr/>
        </p:nvPicPr>
        <p:blipFill>
          <a:blip r:embed="rId13" cstate="print"/>
          <a:stretch>
            <a:fillRect/>
          </a:stretch>
        </p:blipFill>
        <p:spPr>
          <a:xfrm>
            <a:off x="6564163" y="3857853"/>
            <a:ext cx="784178" cy="1481327"/>
          </a:xfrm>
          <a:prstGeom prst="rect">
            <a:avLst/>
          </a:prstGeom>
        </p:spPr>
      </p:pic>
      <p:sp>
        <p:nvSpPr>
          <p:cNvPr id="22" name="Rectangle 21"/>
          <p:cNvSpPr/>
          <p:nvPr/>
        </p:nvSpPr>
        <p:spPr>
          <a:xfrm>
            <a:off x="4191002" y="5530364"/>
            <a:ext cx="3337491" cy="400110"/>
          </a:xfrm>
          <a:prstGeom prst="rect">
            <a:avLst/>
          </a:prstGeom>
          <a:solidFill>
            <a:schemeClr val="bg1"/>
          </a:solidFill>
        </p:spPr>
        <p:txBody>
          <a:bodyPr wrap="square">
            <a:spAutoFit/>
          </a:bodyPr>
          <a:lstStyle/>
          <a:p>
            <a:pPr defTabSz="914400">
              <a:spcBef>
                <a:spcPct val="0"/>
              </a:spcBef>
            </a:pPr>
            <a:r>
              <a:rPr lang="en-US" sz="2000" b="1" dirty="0" smtClean="0">
                <a:solidFill>
                  <a:srgbClr val="0070C0"/>
                </a:solidFill>
                <a:cs typeface="Arial" pitchFamily="34" charset="0"/>
              </a:rPr>
              <a:t>Nano-diamond Cathode</a:t>
            </a:r>
            <a:endParaRPr lang="en-US" sz="2000" b="1" dirty="0">
              <a:solidFill>
                <a:srgbClr val="0070C0"/>
              </a:solidFill>
              <a:cs typeface="Arial" pitchFamily="34" charset="0"/>
            </a:endParaRPr>
          </a:p>
        </p:txBody>
      </p:sp>
      <p:sp>
        <p:nvSpPr>
          <p:cNvPr id="27" name="Right Arrow 26"/>
          <p:cNvSpPr/>
          <p:nvPr/>
        </p:nvSpPr>
        <p:spPr bwMode="auto">
          <a:xfrm>
            <a:off x="3905215" y="6019800"/>
            <a:ext cx="456398" cy="3810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smtClean="0">
              <a:solidFill>
                <a:srgbClr val="000000"/>
              </a:solidFill>
              <a:cs typeface="Arial" pitchFamily="34" charset="0"/>
            </a:endParaRPr>
          </a:p>
        </p:txBody>
      </p:sp>
    </p:spTree>
    <p:extLst>
      <p:ext uri="{BB962C8B-B14F-4D97-AF65-F5344CB8AC3E}">
        <p14:creationId xmlns:p14="http://schemas.microsoft.com/office/powerpoint/2010/main" val="1575183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7700"/>
            <a:ext cx="9180256"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171450" y="6096000"/>
            <a:ext cx="8705850" cy="369332"/>
          </a:xfrm>
          <a:prstGeom prst="rect">
            <a:avLst/>
          </a:prstGeom>
          <a:noFill/>
        </p:spPr>
        <p:txBody>
          <a:bodyPr wrap="square" rtlCol="0">
            <a:spAutoFit/>
          </a:bodyPr>
          <a:lstStyle/>
          <a:p>
            <a:r>
              <a:rPr lang="en-US" dirty="0" smtClean="0"/>
              <a:t>Combination of collinear dielectric acceleration with plasma focusing for beam stability.</a:t>
            </a:r>
            <a:endParaRPr lang="en-US" dirty="0"/>
          </a:p>
        </p:txBody>
      </p:sp>
    </p:spTree>
    <p:extLst>
      <p:ext uri="{BB962C8B-B14F-4D97-AF65-F5344CB8AC3E}">
        <p14:creationId xmlns:p14="http://schemas.microsoft.com/office/powerpoint/2010/main" val="2985279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 y="934936"/>
            <a:ext cx="6513938" cy="202691"/>
          </a:xfrm>
          <a:prstGeom prst="rect">
            <a:avLst/>
          </a:prstGeom>
        </p:spPr>
      </p:pic>
      <p:sp>
        <p:nvSpPr>
          <p:cNvPr id="6" name="Title 3"/>
          <p:cNvSpPr txBox="1">
            <a:spLocks/>
          </p:cNvSpPr>
          <p:nvPr/>
        </p:nvSpPr>
        <p:spPr>
          <a:xfrm>
            <a:off x="228510" y="160624"/>
            <a:ext cx="6077678" cy="75303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mtClean="0">
                <a:solidFill>
                  <a:prstClr val="black"/>
                </a:solidFill>
              </a:rPr>
              <a:t>High Gradient Dielectric Wakefield Experiments</a:t>
            </a:r>
            <a:endParaRPr lang="en-CA" dirty="0">
              <a:solidFill>
                <a:prstClr val="black"/>
              </a:solidFill>
            </a:endParaRPr>
          </a:p>
        </p:txBody>
      </p:sp>
      <p:sp>
        <p:nvSpPr>
          <p:cNvPr id="9" name="TextBox 8"/>
          <p:cNvSpPr txBox="1"/>
          <p:nvPr/>
        </p:nvSpPr>
        <p:spPr>
          <a:xfrm>
            <a:off x="6624556" y="5573768"/>
            <a:ext cx="2563587" cy="923330"/>
          </a:xfrm>
          <a:prstGeom prst="rect">
            <a:avLst/>
          </a:prstGeom>
          <a:noFill/>
        </p:spPr>
        <p:txBody>
          <a:bodyPr wrap="none" rtlCol="0">
            <a:spAutoFit/>
          </a:bodyPr>
          <a:lstStyle/>
          <a:p>
            <a:pPr marL="342900" indent="-342900" defTabSz="914400">
              <a:buClr>
                <a:srgbClr val="FF0000"/>
              </a:buClr>
              <a:buFontTx/>
              <a:buAutoNum type="alphaLcParenR"/>
            </a:pPr>
            <a:r>
              <a:rPr lang="en-US" dirty="0" smtClean="0">
                <a:solidFill>
                  <a:prstClr val="black"/>
                </a:solidFill>
              </a:rPr>
              <a:t>Drive Beam Energy</a:t>
            </a:r>
          </a:p>
          <a:p>
            <a:pPr marL="342900" indent="-342900" defTabSz="914400">
              <a:buClr>
                <a:srgbClr val="FF0000"/>
              </a:buClr>
              <a:buFontTx/>
              <a:buAutoNum type="alphaLcParenR"/>
            </a:pPr>
            <a:r>
              <a:rPr lang="en-US" dirty="0" smtClean="0">
                <a:solidFill>
                  <a:prstClr val="black"/>
                </a:solidFill>
              </a:rPr>
              <a:t>Witness Beam Energy</a:t>
            </a:r>
          </a:p>
          <a:p>
            <a:pPr marL="342900" indent="-342900" defTabSz="914400">
              <a:buClr>
                <a:srgbClr val="FF0000"/>
              </a:buClr>
              <a:buFontTx/>
              <a:buAutoNum type="alphaLcParenR"/>
            </a:pPr>
            <a:r>
              <a:rPr lang="en-US" dirty="0" smtClean="0">
                <a:solidFill>
                  <a:prstClr val="black"/>
                </a:solidFill>
              </a:rPr>
              <a:t>Simulation of Fields</a:t>
            </a:r>
            <a:endParaRPr lang="en-US" dirty="0">
              <a:solidFill>
                <a:prstClr val="black"/>
              </a:solidFill>
            </a:endParaRPr>
          </a:p>
        </p:txBody>
      </p:sp>
      <p:sp>
        <p:nvSpPr>
          <p:cNvPr id="10" name="TextBox 9"/>
          <p:cNvSpPr txBox="1"/>
          <p:nvPr/>
        </p:nvSpPr>
        <p:spPr>
          <a:xfrm>
            <a:off x="5004046" y="5364042"/>
            <a:ext cx="1797287" cy="1200329"/>
          </a:xfrm>
          <a:prstGeom prst="rect">
            <a:avLst/>
          </a:prstGeom>
          <a:noFill/>
        </p:spPr>
        <p:txBody>
          <a:bodyPr wrap="none" rtlCol="0">
            <a:spAutoFit/>
          </a:bodyPr>
          <a:lstStyle/>
          <a:p>
            <a:pPr defTabSz="914400"/>
            <a:r>
              <a:rPr lang="en-US" dirty="0" smtClean="0">
                <a:solidFill>
                  <a:prstClr val="black"/>
                </a:solidFill>
              </a:rPr>
              <a:t>Driver:</a:t>
            </a:r>
          </a:p>
          <a:p>
            <a:pPr defTabSz="914400"/>
            <a:r>
              <a:rPr lang="en-US" dirty="0">
                <a:solidFill>
                  <a:prstClr val="black"/>
                </a:solidFill>
              </a:rPr>
              <a:t>1</a:t>
            </a:r>
            <a:r>
              <a:rPr lang="en-US" dirty="0" smtClean="0">
                <a:solidFill>
                  <a:prstClr val="black"/>
                </a:solidFill>
              </a:rPr>
              <a:t>.53 </a:t>
            </a:r>
            <a:r>
              <a:rPr lang="en-US" dirty="0" err="1" smtClean="0">
                <a:solidFill>
                  <a:prstClr val="black"/>
                </a:solidFill>
              </a:rPr>
              <a:t>nC</a:t>
            </a:r>
            <a:r>
              <a:rPr lang="en-US" dirty="0" smtClean="0">
                <a:solidFill>
                  <a:prstClr val="black"/>
                </a:solidFill>
              </a:rPr>
              <a:t> @ 55 um</a:t>
            </a:r>
          </a:p>
          <a:p>
            <a:pPr defTabSz="914400"/>
            <a:r>
              <a:rPr lang="en-US" dirty="0" smtClean="0">
                <a:solidFill>
                  <a:prstClr val="black"/>
                </a:solidFill>
              </a:rPr>
              <a:t>Witness:</a:t>
            </a:r>
          </a:p>
          <a:p>
            <a:pPr defTabSz="914400"/>
            <a:r>
              <a:rPr lang="en-US" dirty="0" smtClean="0">
                <a:solidFill>
                  <a:prstClr val="black"/>
                </a:solidFill>
              </a:rPr>
              <a:t>0.96 </a:t>
            </a:r>
            <a:r>
              <a:rPr lang="en-US" dirty="0" err="1" smtClean="0">
                <a:solidFill>
                  <a:prstClr val="black"/>
                </a:solidFill>
              </a:rPr>
              <a:t>nC</a:t>
            </a:r>
            <a:r>
              <a:rPr lang="en-US" dirty="0" smtClean="0">
                <a:solidFill>
                  <a:prstClr val="black"/>
                </a:solidFill>
              </a:rPr>
              <a:t> @ 30 um</a:t>
            </a:r>
            <a:endParaRPr lang="en-US" dirty="0">
              <a:solidFill>
                <a:prstClr val="black"/>
              </a:solidFill>
            </a:endParaRPr>
          </a:p>
        </p:txBody>
      </p:sp>
      <p:pic>
        <p:nvPicPr>
          <p:cNvPr id="11" name="Picture 10" descr="ucla-box-blu-rgb-108.png"/>
          <p:cNvPicPr>
            <a:picLocks noChangeAspect="1"/>
          </p:cNvPicPr>
          <p:nvPr/>
        </p:nvPicPr>
        <p:blipFill>
          <a:blip r:embed="rId5"/>
          <a:stretch>
            <a:fillRect/>
          </a:stretch>
        </p:blipFill>
        <p:spPr>
          <a:xfrm>
            <a:off x="6000750" y="497548"/>
            <a:ext cx="543462" cy="348889"/>
          </a:xfrm>
          <a:prstGeom prst="rect">
            <a:avLst/>
          </a:prstGeom>
        </p:spPr>
      </p:pic>
      <p:sp>
        <p:nvSpPr>
          <p:cNvPr id="12" name="Rectangle 11"/>
          <p:cNvSpPr/>
          <p:nvPr/>
        </p:nvSpPr>
        <p:spPr>
          <a:xfrm>
            <a:off x="228512" y="5596759"/>
            <a:ext cx="1978390" cy="923330"/>
          </a:xfrm>
          <a:prstGeom prst="rect">
            <a:avLst/>
          </a:prstGeom>
        </p:spPr>
        <p:txBody>
          <a:bodyPr wrap="square">
            <a:spAutoFit/>
          </a:bodyPr>
          <a:lstStyle/>
          <a:p>
            <a:pPr defTabSz="914400"/>
            <a:r>
              <a:rPr lang="en-US" dirty="0" smtClean="0">
                <a:solidFill>
                  <a:prstClr val="black"/>
                </a:solidFill>
              </a:rPr>
              <a:t>400 um (2a) ID, 530 um OD (2b), 10 cm long</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9252" y="4204189"/>
            <a:ext cx="2668768" cy="2383173"/>
          </a:xfrm>
          <a:prstGeom prst="rect">
            <a:avLst/>
          </a:prstGeom>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2779" y="1634359"/>
            <a:ext cx="4561221" cy="3337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15"/>
          <p:cNvSpPr txBox="1">
            <a:spLocks/>
          </p:cNvSpPr>
          <p:nvPr/>
        </p:nvSpPr>
        <p:spPr>
          <a:xfrm>
            <a:off x="-19050" y="1243584"/>
            <a:ext cx="5023096" cy="2657040"/>
          </a:xfrm>
          <a:prstGeom prst="rect">
            <a:avLst/>
          </a:prstGeom>
        </p:spPr>
        <p:txBody>
          <a:bodyPr/>
          <a:lstStyle>
            <a:lvl1pPr marL="342900" indent="-342900" algn="l" defTabSz="914400" rtl="0" eaLnBrk="1" latinLnBrk="0" hangingPunct="1">
              <a:lnSpc>
                <a:spcPct val="90000"/>
              </a:lnSpc>
              <a:spcBef>
                <a:spcPts val="1000"/>
              </a:spcBef>
              <a:buClr>
                <a:srgbClr val="981E32"/>
              </a:buClr>
              <a:buFont typeface="Arial"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81E32"/>
              </a:buClr>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81E32"/>
              </a:buClr>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81E32"/>
              </a:buClr>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81E32"/>
              </a:buClr>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dirty="0" smtClean="0">
                <a:solidFill>
                  <a:prstClr val="black"/>
                </a:solidFill>
              </a:rPr>
              <a:t>1.35 GV/m Gradients Measured for many 10’000s interactions</a:t>
            </a:r>
          </a:p>
          <a:p>
            <a:r>
              <a:rPr lang="en-CA" dirty="0" smtClean="0">
                <a:solidFill>
                  <a:prstClr val="black"/>
                </a:solidFill>
              </a:rPr>
              <a:t>Witness Bunch Accelerated @ 320 MV/m</a:t>
            </a:r>
          </a:p>
          <a:p>
            <a:r>
              <a:rPr lang="en-CA" dirty="0" smtClean="0">
                <a:solidFill>
                  <a:prstClr val="black"/>
                </a:solidFill>
              </a:rPr>
              <a:t>80% “beam-wave” efficiency, 80% of the energy extracted from the drive bunch is transferred to the witness.</a:t>
            </a:r>
          </a:p>
          <a:p>
            <a:r>
              <a:rPr lang="en-CA" dirty="0" smtClean="0">
                <a:solidFill>
                  <a:prstClr val="black"/>
                </a:solidFill>
              </a:rPr>
              <a:t>Unexpected damping of the </a:t>
            </a:r>
            <a:r>
              <a:rPr lang="en-CA" dirty="0" err="1" smtClean="0">
                <a:solidFill>
                  <a:prstClr val="black"/>
                </a:solidFill>
              </a:rPr>
              <a:t>wakefield</a:t>
            </a:r>
            <a:r>
              <a:rPr lang="en-CA" dirty="0" smtClean="0">
                <a:solidFill>
                  <a:prstClr val="black"/>
                </a:solidFill>
              </a:rPr>
              <a:t> observed in reconstruction of </a:t>
            </a:r>
            <a:r>
              <a:rPr lang="en-CA" dirty="0" err="1" smtClean="0">
                <a:solidFill>
                  <a:prstClr val="black"/>
                </a:solidFill>
              </a:rPr>
              <a:t>wakefield</a:t>
            </a:r>
            <a:r>
              <a:rPr lang="en-CA" dirty="0" smtClean="0">
                <a:solidFill>
                  <a:prstClr val="black"/>
                </a:solidFill>
              </a:rPr>
              <a:t> using </a:t>
            </a:r>
            <a:r>
              <a:rPr lang="en-CA" dirty="0" err="1" smtClean="0">
                <a:solidFill>
                  <a:prstClr val="black"/>
                </a:solidFill>
              </a:rPr>
              <a:t>Kramers-Kronig</a:t>
            </a:r>
            <a:r>
              <a:rPr lang="en-CA" dirty="0" smtClean="0">
                <a:solidFill>
                  <a:prstClr val="black"/>
                </a:solidFill>
              </a:rPr>
              <a:t> techniques.</a:t>
            </a:r>
          </a:p>
          <a:p>
            <a:endParaRPr lang="en-CA" dirty="0" smtClean="0">
              <a:solidFill>
                <a:prstClr val="black"/>
              </a:solidFill>
            </a:endParaRPr>
          </a:p>
          <a:p>
            <a:endParaRPr lang="en-CA" dirty="0" smtClean="0">
              <a:solidFill>
                <a:prstClr val="black"/>
              </a:solidFill>
            </a:endParaRPr>
          </a:p>
          <a:p>
            <a:endParaRPr lang="en-CA" dirty="0" smtClean="0">
              <a:solidFill>
                <a:prstClr val="black"/>
              </a:solidFill>
            </a:endParaRPr>
          </a:p>
          <a:p>
            <a:endParaRPr lang="en-CA" dirty="0">
              <a:solidFill>
                <a:prstClr val="black"/>
              </a:solidFill>
            </a:endParaRPr>
          </a:p>
        </p:txBody>
      </p:sp>
      <p:sp>
        <p:nvSpPr>
          <p:cNvPr id="2" name="Textfeld 1"/>
          <p:cNvSpPr txBox="1"/>
          <p:nvPr/>
        </p:nvSpPr>
        <p:spPr>
          <a:xfrm>
            <a:off x="6974754" y="192390"/>
            <a:ext cx="2169246" cy="369332"/>
          </a:xfrm>
          <a:prstGeom prst="rect">
            <a:avLst/>
          </a:prstGeom>
          <a:noFill/>
        </p:spPr>
        <p:txBody>
          <a:bodyPr wrap="square" rtlCol="0">
            <a:spAutoFit/>
          </a:bodyPr>
          <a:lstStyle/>
          <a:p>
            <a:r>
              <a:rPr lang="en-US" dirty="0"/>
              <a:t>Brendan </a:t>
            </a:r>
            <a:r>
              <a:rPr lang="en-US" dirty="0" smtClean="0"/>
              <a:t>O’Shea</a:t>
            </a:r>
            <a:endParaRPr lang="en-US" dirty="0"/>
          </a:p>
        </p:txBody>
      </p:sp>
    </p:spTree>
    <p:extLst>
      <p:ext uri="{BB962C8B-B14F-4D97-AF65-F5344CB8AC3E}">
        <p14:creationId xmlns:p14="http://schemas.microsoft.com/office/powerpoint/2010/main" val="2683683631"/>
      </p:ext>
    </p:extLst>
  </p:cSld>
  <p:clrMapOvr>
    <a:masterClrMapping/>
  </p:clrMapOvr>
  <p:timing>
    <p:tnLst>
      <p:par>
        <p:cTn id="1" dur="indefinite" restart="never" nodeType="tmRoot"/>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14.jpeg"/></Relationships>
</file>

<file path=ppt/theme/_rels/theme14.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RBT Short Overview - 2013-03-18">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RBT Short Overview - 2013-03-18">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ppoint ANL template blue_2003">
  <a:themeElements>
    <a:clrScheme name="">
      <a:dk1>
        <a:srgbClr val="404040"/>
      </a:dk1>
      <a:lt1>
        <a:srgbClr val="FFFFFF"/>
      </a:lt1>
      <a:dk2>
        <a:srgbClr val="1F497D"/>
      </a:dk2>
      <a:lt2>
        <a:srgbClr val="D2D2D2"/>
      </a:lt2>
      <a:accent1>
        <a:srgbClr val="A6C4DE"/>
      </a:accent1>
      <a:accent2>
        <a:srgbClr val="9D7D9E"/>
      </a:accent2>
      <a:accent3>
        <a:srgbClr val="FFFFFF"/>
      </a:accent3>
      <a:accent4>
        <a:srgbClr val="353535"/>
      </a:accent4>
      <a:accent5>
        <a:srgbClr val="D0DEEC"/>
      </a:accent5>
      <a:accent6>
        <a:srgbClr val="8E718F"/>
      </a:accent6>
      <a:hlink>
        <a:srgbClr val="7AB800"/>
      </a:hlink>
      <a:folHlink>
        <a:srgbClr val="BF5C28"/>
      </a:folHlink>
    </a:clrScheme>
    <a:fontScheme name="ppoint ANL template blue_2003">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ppoint ANL template blue_2003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Russian Text Book" pitchFamily="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Russian Text Book" pitchFamily="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X_Band_2010_oct_25">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tanford">
  <a:themeElements>
    <a:clrScheme name="Stanfo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ford">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fo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fo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fo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fo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fo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fo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fo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fo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fo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fo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fo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fo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_2007">
  <a:themeElements>
    <a:clrScheme name="Custom 7">
      <a:dk1>
        <a:srgbClr val="616161"/>
      </a:dk1>
      <a:lt1>
        <a:srgbClr val="FFFFFF"/>
      </a:lt1>
      <a:dk2>
        <a:srgbClr val="1F497D"/>
      </a:dk2>
      <a:lt2>
        <a:srgbClr val="D2D2D2"/>
      </a:lt2>
      <a:accent1>
        <a:srgbClr val="A6C4DE"/>
      </a:accent1>
      <a:accent2>
        <a:srgbClr val="D8AC28"/>
      </a:accent2>
      <a:accent3>
        <a:srgbClr val="A22B38"/>
      </a:accent3>
      <a:accent4>
        <a:srgbClr val="7AB800"/>
      </a:accent4>
      <a:accent5>
        <a:srgbClr val="9D7D9E"/>
      </a:accent5>
      <a:accent6>
        <a:srgbClr val="BF5C28"/>
      </a:accent6>
      <a:hlink>
        <a:srgbClr val="4D8ABE"/>
      </a:hlink>
      <a:folHlink>
        <a:srgbClr val="4D8ABE"/>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rong 2011 Kanareykin FINAL">
  <a:themeElements>
    <a:clrScheme name="pre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pre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pre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pre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pre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pre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pre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pre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pre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gray_2007">
  <a:themeElements>
    <a:clrScheme name="Custom 7">
      <a:dk1>
        <a:srgbClr val="616161"/>
      </a:dk1>
      <a:lt1>
        <a:srgbClr val="FFFFFF"/>
      </a:lt1>
      <a:dk2>
        <a:srgbClr val="1F497D"/>
      </a:dk2>
      <a:lt2>
        <a:srgbClr val="D2D2D2"/>
      </a:lt2>
      <a:accent1>
        <a:srgbClr val="A6C4DE"/>
      </a:accent1>
      <a:accent2>
        <a:srgbClr val="D8AC28"/>
      </a:accent2>
      <a:accent3>
        <a:srgbClr val="A22B38"/>
      </a:accent3>
      <a:accent4>
        <a:srgbClr val="7AB800"/>
      </a:accent4>
      <a:accent5>
        <a:srgbClr val="9D7D9E"/>
      </a:accent5>
      <a:accent6>
        <a:srgbClr val="BF5C28"/>
      </a:accent6>
      <a:hlink>
        <a:srgbClr val="4D8ABE"/>
      </a:hlink>
      <a:folHlink>
        <a:srgbClr val="4D8ABE"/>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noFill/>
        <a:ln w="9525" cap="flat" cmpd="sng" algn="ctr">
          <a:solidFill>
            <a:srgbClr val="000000"/>
          </a:solidFill>
          <a:prstDash val="solid"/>
          <a:round/>
          <a:headEnd type="none" w="med" len="med"/>
          <a:tailEnd type="none" w="med" len="med"/>
        </a:ln>
        <a:effectLst/>
      </a:spPr>
      <a:body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3298</Words>
  <Application>Microsoft Office PowerPoint</Application>
  <PresentationFormat>Bildschirmpräsentation (4:3)</PresentationFormat>
  <Paragraphs>369</Paragraphs>
  <Slides>25</Slides>
  <Notes>19</Notes>
  <HiddenSlides>0</HiddenSlides>
  <MMClips>0</MMClips>
  <ScaleCrop>false</ScaleCrop>
  <HeadingPairs>
    <vt:vector size="6" baseType="variant">
      <vt:variant>
        <vt:lpstr>Design</vt:lpstr>
      </vt:variant>
      <vt:variant>
        <vt:i4>19</vt:i4>
      </vt:variant>
      <vt:variant>
        <vt:lpstr>Eingebettete OLE-Server</vt:lpstr>
      </vt:variant>
      <vt:variant>
        <vt:i4>2</vt:i4>
      </vt:variant>
      <vt:variant>
        <vt:lpstr>Folientitel</vt:lpstr>
      </vt:variant>
      <vt:variant>
        <vt:i4>25</vt:i4>
      </vt:variant>
    </vt:vector>
  </HeadingPairs>
  <TitlesOfParts>
    <vt:vector size="46" baseType="lpstr">
      <vt:lpstr>Office Theme</vt:lpstr>
      <vt:lpstr>blue_2007</vt:lpstr>
      <vt:lpstr>1_Office Theme</vt:lpstr>
      <vt:lpstr>Strong 2011 Kanareykin FINAL</vt:lpstr>
      <vt:lpstr>2_Office Theme</vt:lpstr>
      <vt:lpstr>gray_2007</vt:lpstr>
      <vt:lpstr>3_Office Theme</vt:lpstr>
      <vt:lpstr>4_Office Theme</vt:lpstr>
      <vt:lpstr>5_Office Theme</vt:lpstr>
      <vt:lpstr>6_Office Theme</vt:lpstr>
      <vt:lpstr>Tema di Office</vt:lpstr>
      <vt:lpstr>1_Tema di Office</vt:lpstr>
      <vt:lpstr>1_RBT Short Overview - 2013-03-18</vt:lpstr>
      <vt:lpstr>2_RBT Short Overview - 2013-03-18</vt:lpstr>
      <vt:lpstr>ppoint ANL template blue_2003</vt:lpstr>
      <vt:lpstr>Default Design</vt:lpstr>
      <vt:lpstr>1_Blank Presentation</vt:lpstr>
      <vt:lpstr>X_Band_2010_oct_25</vt:lpstr>
      <vt:lpstr>Stanford</vt:lpstr>
      <vt:lpstr>Graph</vt:lpstr>
      <vt:lpstr>Equation</vt:lpstr>
      <vt:lpstr>PowerPoint-Präsentation</vt:lpstr>
      <vt:lpstr>PowerPoint-Präsentation</vt:lpstr>
      <vt:lpstr>PowerPoint-Präsentation</vt:lpstr>
      <vt:lpstr>Ramped bunch profile shaping in dielectric structures</vt:lpstr>
      <vt:lpstr>A concept of  a multi-user FEL facility based on Collinear Wakefield Accelerator (A. Zholents for a large team) </vt:lpstr>
      <vt:lpstr>PowerPoint-Präsentation</vt:lpstr>
      <vt:lpstr>PowerPoint-Präsentation</vt:lpstr>
      <vt:lpstr>PowerPoint-Präsentation</vt:lpstr>
      <vt:lpstr>PowerPoint-Präsentation</vt:lpstr>
      <vt:lpstr>Elements of dielectric laser acceleration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Argonne Wakefield Accelerator Facility (AWA) </vt:lpstr>
      <vt:lpstr>V.Tsakanov – AREAL Test Facility for Advanced Accelerator and Radiation Concepts</vt:lpstr>
      <vt:lpstr>PowerPoint-Präsentation</vt:lpstr>
      <vt:lpstr>PowerPoint-Präsentation</vt:lpstr>
      <vt:lpstr>PowerPoint-Präsentation</vt:lpstr>
      <vt:lpstr>PowerPoint-Präsentation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Wuensch</dc:creator>
  <cp:lastModifiedBy>PH</cp:lastModifiedBy>
  <cp:revision>58</cp:revision>
  <dcterms:created xsi:type="dcterms:W3CDTF">2015-09-16T14:15:56Z</dcterms:created>
  <dcterms:modified xsi:type="dcterms:W3CDTF">2015-09-18T15:02:30Z</dcterms:modified>
</cp:coreProperties>
</file>