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image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305" r:id="rId3"/>
    <p:sldId id="306" r:id="rId4"/>
    <p:sldId id="303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269" r:id="rId17"/>
    <p:sldId id="295" r:id="rId18"/>
    <p:sldId id="296" r:id="rId19"/>
    <p:sldId id="297" r:id="rId20"/>
    <p:sldId id="271" r:id="rId21"/>
    <p:sldId id="300" r:id="rId22"/>
    <p:sldId id="301" r:id="rId23"/>
    <p:sldId id="302" r:id="rId24"/>
    <p:sldId id="276" r:id="rId25"/>
    <p:sldId id="277" r:id="rId26"/>
    <p:sldId id="275" r:id="rId27"/>
    <p:sldId id="298" r:id="rId28"/>
    <p:sldId id="260" r:id="rId29"/>
    <p:sldId id="261" r:id="rId30"/>
    <p:sldId id="278" r:id="rId31"/>
    <p:sldId id="279" r:id="rId32"/>
    <p:sldId id="280" r:id="rId33"/>
    <p:sldId id="281" r:id="rId34"/>
    <p:sldId id="262" r:id="rId35"/>
    <p:sldId id="263" r:id="rId36"/>
    <p:sldId id="270" r:id="rId37"/>
    <p:sldId id="318" r:id="rId38"/>
    <p:sldId id="319" r:id="rId3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edro\Desktop\milex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edro\Desktop\milex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004586"/>
            </a:solidFill>
          </c:spPr>
          <c:dPt>
            <c:idx val="0"/>
            <c:bubble3D val="0"/>
            <c:spPr>
              <a:solidFill>
                <a:srgbClr val="0000CC"/>
              </a:solidFill>
            </c:spPr>
          </c:dPt>
          <c:dPt>
            <c:idx val="1"/>
            <c:bubble3D val="0"/>
            <c:spPr>
              <a:solidFill>
                <a:srgbClr val="FF420E"/>
              </a:solidFill>
            </c:spPr>
          </c:dPt>
          <c:dPt>
            <c:idx val="2"/>
            <c:bubble3D val="0"/>
            <c:spPr>
              <a:solidFill>
                <a:srgbClr val="FFD320"/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cat>
            <c:strRef>
              <c:f>Sheet4!$A$11:$A$14</c:f>
              <c:strCache>
                <c:ptCount val="4"/>
                <c:pt idx="0">
                  <c:v>Linea 1</c:v>
                </c:pt>
                <c:pt idx="1">
                  <c:v>Linea 2</c:v>
                </c:pt>
                <c:pt idx="2">
                  <c:v>Linea 3</c:v>
                </c:pt>
                <c:pt idx="3">
                  <c:v>Linea 4</c:v>
                </c:pt>
              </c:strCache>
            </c:strRef>
          </c:cat>
          <c:val>
            <c:numRef>
              <c:f>Sheet4!$B$11:$B$14</c:f>
              <c:numCache>
                <c:formatCode>General</c:formatCode>
                <c:ptCount val="4"/>
                <c:pt idx="0">
                  <c:v>19.8</c:v>
                </c:pt>
                <c:pt idx="1">
                  <c:v>38.800000000000004</c:v>
                </c:pt>
                <c:pt idx="2">
                  <c:v>24.9</c:v>
                </c:pt>
                <c:pt idx="3">
                  <c:v>16.600000000000001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solidFill>
            <a:srgbClr val="B3B3B3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it-IT"/>
        </a:p>
      </c:txPr>
    </c:legend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solidFill>
              <a:srgbClr val="004586"/>
            </a:solidFill>
          </c:spPr>
          <c:dPt>
            <c:idx val="1"/>
            <c:bubble3D val="0"/>
            <c:spPr>
              <a:solidFill>
                <a:srgbClr val="FF420E"/>
              </a:solidFill>
            </c:spPr>
          </c:dPt>
          <c:dPt>
            <c:idx val="2"/>
            <c:bubble3D val="0"/>
            <c:spPr>
              <a:solidFill>
                <a:srgbClr val="FFD320"/>
              </a:solidFill>
            </c:spPr>
          </c:dPt>
          <c:dPt>
            <c:idx val="3"/>
            <c:bubble3D val="0"/>
            <c:spPr>
              <a:solidFill>
                <a:srgbClr val="92D050"/>
              </a:solidFill>
            </c:spPr>
          </c:dPt>
          <c:cat>
            <c:strRef>
              <c:f>Sheet4!$A$3:$A$6</c:f>
              <c:strCache>
                <c:ptCount val="4"/>
                <c:pt idx="0">
                  <c:v>Linea 1</c:v>
                </c:pt>
                <c:pt idx="1">
                  <c:v>Linea 2</c:v>
                </c:pt>
                <c:pt idx="2">
                  <c:v>Linea 3</c:v>
                </c:pt>
                <c:pt idx="3">
                  <c:v>Linea 4</c:v>
                </c:pt>
              </c:strCache>
            </c:strRef>
          </c:cat>
          <c:val>
            <c:numRef>
              <c:f>Sheet4!$B$3:$B$6</c:f>
              <c:numCache>
                <c:formatCode>General</c:formatCode>
                <c:ptCount val="4"/>
                <c:pt idx="0">
                  <c:v>20.399999999999999</c:v>
                </c:pt>
                <c:pt idx="1">
                  <c:v>42.04</c:v>
                </c:pt>
                <c:pt idx="2">
                  <c:v>24.58</c:v>
                </c:pt>
                <c:pt idx="3">
                  <c:v>12.99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ln>
          <a:solidFill>
            <a:srgbClr val="B3B3B3"/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2000"/>
          </a:pPr>
          <a:endParaRPr lang="it-IT"/>
        </a:p>
      </c:txPr>
    </c:legend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F4C4F-C576-443F-BB3D-63AC3454802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07C3B-CD44-4AF5-9ABD-55DA2F688F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777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53C17A-7934-496F-9EF2-41F25806734A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413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10/06/2014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65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958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077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3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0" descr="image007"/>
          <p:cNvPicPr>
            <a:picLocks noChangeAspect="1" noChangeArrowheads="1"/>
          </p:cNvPicPr>
          <p:nvPr userDrawn="1"/>
        </p:nvPicPr>
        <p:blipFill>
          <a:blip r:embed="rId2"/>
          <a:srcRect t="10201" b="9200"/>
          <a:stretch>
            <a:fillRect/>
          </a:stretch>
        </p:blipFill>
        <p:spPr bwMode="auto">
          <a:xfrm>
            <a:off x="6048375" y="0"/>
            <a:ext cx="3163888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FCAR3________L____4___ Kopie"/>
          <p:cNvPicPr>
            <a:picLocks noChangeAspect="1" noChangeArrowheads="1"/>
          </p:cNvPicPr>
          <p:nvPr userDrawn="1"/>
        </p:nvPicPr>
        <p:blipFill>
          <a:blip r:embed="rId3"/>
          <a:srcRect t="17075"/>
          <a:stretch>
            <a:fillRect/>
          </a:stretch>
        </p:blipFill>
        <p:spPr bwMode="auto">
          <a:xfrm>
            <a:off x="0" y="0"/>
            <a:ext cx="308292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1"/>
          <p:cNvPicPr>
            <a:picLocks noChangeAspect="1" noChangeArrowheads="1"/>
          </p:cNvPicPr>
          <p:nvPr userDrawn="1"/>
        </p:nvPicPr>
        <p:blipFill>
          <a:blip r:embed="rId4"/>
          <a:srcRect l="33714" r="33855"/>
          <a:stretch>
            <a:fillRect/>
          </a:stretch>
        </p:blipFill>
        <p:spPr bwMode="auto">
          <a:xfrm>
            <a:off x="3082925" y="0"/>
            <a:ext cx="29654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6"/>
          <p:cNvSpPr>
            <a:spLocks noChangeShapeType="1"/>
          </p:cNvSpPr>
          <p:nvPr userDrawn="1"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Line 75"/>
          <p:cNvSpPr>
            <a:spLocks noChangeShapeType="1"/>
          </p:cNvSpPr>
          <p:nvPr userDrawn="1"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ChangeArrowheads="1"/>
          </p:cNvSpPr>
          <p:nvPr userDrawn="1"/>
        </p:nvSpPr>
        <p:spPr bwMode="auto">
          <a:xfrm>
            <a:off x="0" y="6035675"/>
            <a:ext cx="9144000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78"/>
          <p:cNvSpPr>
            <a:spLocks noChangeArrowheads="1"/>
          </p:cNvSpPr>
          <p:nvPr userDrawn="1"/>
        </p:nvSpPr>
        <p:spPr bwMode="auto">
          <a:xfrm>
            <a:off x="0" y="0"/>
            <a:ext cx="9144000" cy="1958975"/>
          </a:xfrm>
          <a:prstGeom prst="rect">
            <a:avLst/>
          </a:prstGeom>
          <a:solidFill>
            <a:schemeClr val="bg1">
              <a:alpha val="3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62"/>
          <p:cNvSpPr>
            <a:spLocks noChangeArrowheads="1"/>
          </p:cNvSpPr>
          <p:nvPr userDrawn="1"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82"/>
          <p:cNvSpPr>
            <a:spLocks noChangeShapeType="1"/>
          </p:cNvSpPr>
          <p:nvPr userDrawn="1"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3" name="Picture 87" descr="FAIR_farb_RGB_3cm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135938" y="6142038"/>
            <a:ext cx="8985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-107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309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7E47F-BA88-404D-8F2D-0E6B0762A88E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403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8E463-BEA3-C04B-86EF-38115E1F69B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661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8F7DE-A527-9748-9FEA-B27DFEA07FA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74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AD79D-05DA-AC46-965A-B0F6CF5427DA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-36513" y="6629400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784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CF443-C358-444D-A707-0FDF139B1DAD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865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53CDF-3DE7-FB40-9708-047CABAF7BA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1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43435-EFD5-7F44-BF3A-FCCACD73001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3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814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B948B-0A6C-EF41-BC7E-12859810943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29400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96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F7AC2-17CF-5C4B-9231-13B8FC595CC9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490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29079-8ACD-3B47-B151-069BF3D9A019}" type="slidenum">
              <a:rPr lang="de-DE"/>
              <a:pPr>
                <a:defRPr/>
              </a:pPr>
              <a:t>‹N›</a:t>
            </a:fld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4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00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332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87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619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638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395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562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AE7C8-5346-47A2-89FB-FEFE62E08BF7}" type="datetimeFigureOut">
              <a:rPr lang="it-IT" smtClean="0"/>
              <a:t>10/06/2014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677EE-C2C6-413C-98B0-BD6365C836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6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  <a:latin typeface="Arial" pitchFamily="-107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7C6E57-5B68-5544-9953-47FD326AFCC5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de-DE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-107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-107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-107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-107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-107" charset="0"/>
        </a:defRPr>
      </a:lvl9pPr>
    </p:titleStyle>
    <p:bodyStyle>
      <a:lvl1pPr marL="85725" indent="-85725" algn="l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Font typeface="Wingdings" pitchFamily="-112" charset="2"/>
        <a:defRPr sz="2400">
          <a:solidFill>
            <a:srgbClr val="00599D"/>
          </a:solidFill>
          <a:latin typeface="+mn-lt"/>
          <a:ea typeface="ＭＳ Ｐゴシック" charset="-128"/>
          <a:cs typeface="ＭＳ Ｐゴシック" charset="-128"/>
        </a:defRPr>
      </a:lvl1pPr>
      <a:lvl2pPr marL="419100" indent="-2667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-112" charset="2"/>
        <a:buChar char="§"/>
        <a:defRPr sz="2000">
          <a:solidFill>
            <a:schemeClr val="tx1"/>
          </a:solidFill>
          <a:latin typeface="+mn-lt"/>
          <a:ea typeface="ＭＳ Ｐゴシック" pitchFamily="-107" charset="-128"/>
        </a:defRPr>
      </a:lvl2pPr>
      <a:lvl3pPr marL="514350" indent="40005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pitchFamily="-107" charset="-128"/>
        </a:defRPr>
      </a:lvl3pPr>
      <a:lvl4pPr marL="714375" indent="-20638" algn="l" rtl="0" eaLnBrk="1" fontAlgn="base" hangingPunct="1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  <a:ea typeface="ＭＳ Ｐゴシック" pitchFamily="-107" charset="-128"/>
        </a:defRPr>
      </a:lvl4pPr>
      <a:lvl5pPr marL="21431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pitchFamily="-107" charset="-128"/>
        </a:defRPr>
      </a:lvl5pPr>
      <a:lvl6pPr marL="26003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pitchFamily="-107" charset="-128"/>
        </a:defRPr>
      </a:lvl6pPr>
      <a:lvl7pPr marL="30575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pitchFamily="-107" charset="-128"/>
        </a:defRPr>
      </a:lvl7pPr>
      <a:lvl8pPr marL="35147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pitchFamily="-107" charset="-128"/>
        </a:defRPr>
      </a:lvl8pPr>
      <a:lvl9pPr marL="3971925" indent="-1247775" algn="l" rtl="0" eaLnBrk="1" fontAlgn="base" hangingPunct="1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.bin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9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3.bin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31.pdf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microsoft.com/office/2007/relationships/hdphoto" Target="../media/hdphoto3.wdp"/><Relationship Id="rId4" Type="http://schemas.openxmlformats.org/officeDocument/2006/relationships/image" Target="../media/image32.png"/><Relationship Id="rId9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file:///C:\Documents%20and%20Settings\paolo\Impostazioni%20locali\Temp\Riassunto%20%25%20(02-07-2013%2017_32).html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03648" y="1412776"/>
            <a:ext cx="6048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Consuntivi Gruppo IIII</a:t>
            </a:r>
          </a:p>
          <a:p>
            <a:pPr algn="ctr"/>
            <a:endParaRPr lang="it-IT" sz="2800" dirty="0"/>
          </a:p>
          <a:p>
            <a:pPr algn="ctr"/>
            <a:r>
              <a:rPr lang="it-IT" sz="2800" dirty="0" smtClean="0"/>
              <a:t>Paolo </a:t>
            </a:r>
            <a:r>
              <a:rPr lang="it-IT" sz="2800" dirty="0" err="1" smtClean="0"/>
              <a:t>Pedroni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55419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99592" y="980728"/>
            <a:ext cx="7272808" cy="5400600"/>
          </a:xfrm>
        </p:spPr>
        <p:txBody>
          <a:bodyPr>
            <a:normAutofit/>
          </a:bodyPr>
          <a:lstStyle/>
          <a:p>
            <a:endParaRPr lang="it-IT" smtClean="0">
              <a:solidFill>
                <a:schemeClr val="tx1"/>
              </a:solidFill>
              <a:latin typeface="+mn-lt"/>
            </a:endParaRPr>
          </a:p>
          <a:p>
            <a:endParaRPr lang="it-IT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0070C0"/>
                </a:solidFill>
              </a:rPr>
              <a:pPr/>
              <a:t>10</a:t>
            </a:fld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0"/>
            <a:ext cx="832220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63688" y="6160451"/>
            <a:ext cx="6374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0070C0"/>
                </a:solidFill>
              </a:rPr>
              <a:t>New electronics expected for July 2014. Test in fall 2014.</a:t>
            </a:r>
            <a:endParaRPr lang="it-IT" b="1">
              <a:solidFill>
                <a:srgbClr val="0070C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4744"/>
            <a:ext cx="335967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5724128" y="796062"/>
            <a:ext cx="1850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mtClean="0"/>
              <a:t>MC reconstruction</a:t>
            </a:r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246590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egis_layout_c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8"/>
          <a:stretch>
            <a:fillRect/>
          </a:stretch>
        </p:blipFill>
        <p:spPr bwMode="auto">
          <a:xfrm>
            <a:off x="0" y="19050"/>
            <a:ext cx="45053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492500" y="2781300"/>
            <a:ext cx="4822825" cy="935038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635375" y="3033713"/>
            <a:ext cx="0" cy="431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32363" y="3033713"/>
            <a:ext cx="0" cy="431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227763" y="3033713"/>
            <a:ext cx="0" cy="431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99200" y="3033713"/>
            <a:ext cx="0" cy="43180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372225" y="2921000"/>
            <a:ext cx="7938" cy="655638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51625" y="2921000"/>
            <a:ext cx="7938" cy="655638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3500438" y="3429000"/>
            <a:ext cx="6397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Helvetica Neue Light" charset="0"/>
                <a:cs typeface="Helvetica Neue Light" charset="0"/>
              </a:rPr>
              <a:t>grating</a:t>
            </a:r>
          </a:p>
        </p:txBody>
      </p:sp>
      <p:sp>
        <p:nvSpPr>
          <p:cNvPr id="13" name="TextBox 61"/>
          <p:cNvSpPr txBox="1">
            <a:spLocks noChangeArrowheads="1"/>
          </p:cNvSpPr>
          <p:nvPr/>
        </p:nvSpPr>
        <p:spPr bwMode="auto">
          <a:xfrm>
            <a:off x="4643438" y="3429000"/>
            <a:ext cx="641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Helvetica Neue Light" charset="0"/>
                <a:cs typeface="Helvetica Neue Light" charset="0"/>
              </a:rPr>
              <a:t>grating</a:t>
            </a:r>
          </a:p>
        </p:txBody>
      </p:sp>
      <p:sp>
        <p:nvSpPr>
          <p:cNvPr id="14" name="TextBox 64"/>
          <p:cNvSpPr txBox="1">
            <a:spLocks noChangeArrowheads="1"/>
          </p:cNvSpPr>
          <p:nvPr/>
        </p:nvSpPr>
        <p:spPr bwMode="auto">
          <a:xfrm>
            <a:off x="6011863" y="2349500"/>
            <a:ext cx="603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Helvetica Neue Light" charset="0"/>
                <a:cs typeface="Helvetica Neue Light" charset="0"/>
              </a:rPr>
              <a:t>sigDet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011863" y="2636838"/>
            <a:ext cx="215900" cy="3603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65"/>
          <p:cNvSpPr txBox="1">
            <a:spLocks noChangeArrowheads="1"/>
          </p:cNvSpPr>
          <p:nvPr/>
        </p:nvSpPr>
        <p:spPr bwMode="auto">
          <a:xfrm>
            <a:off x="5507038" y="3871913"/>
            <a:ext cx="852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Helvetica Neue Light" charset="0"/>
                <a:cs typeface="Helvetica Neue Light" charset="0"/>
              </a:rPr>
              <a:t>emulsions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083300" y="3500438"/>
            <a:ext cx="215900" cy="43338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69"/>
          <p:cNvSpPr txBox="1">
            <a:spLocks noChangeArrowheads="1"/>
          </p:cNvSpPr>
          <p:nvPr/>
        </p:nvSpPr>
        <p:spPr bwMode="auto">
          <a:xfrm>
            <a:off x="6372225" y="4221163"/>
            <a:ext cx="992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Helvetica Neue Light" charset="0"/>
                <a:cs typeface="Helvetica Neue Light" charset="0"/>
              </a:rPr>
              <a:t>TOF/tracker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569075" y="3644900"/>
            <a:ext cx="71438" cy="63658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424613" y="3644900"/>
            <a:ext cx="144462" cy="64770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11960" y="4653136"/>
            <a:ext cx="4424749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u="sng" dirty="0" err="1">
                <a:solidFill>
                  <a:srgbClr val="800000"/>
                </a:solidFill>
                <a:latin typeface="Helvetica Neue UltraLight"/>
                <a:cs typeface="Helvetica Neue UltraLight"/>
              </a:rPr>
              <a:t>Interdistances</a:t>
            </a:r>
            <a:endParaRPr lang="en-US" sz="2000" u="sng" dirty="0">
              <a:solidFill>
                <a:srgbClr val="800000"/>
              </a:solidFill>
              <a:latin typeface="Helvetica Neue UltraLight"/>
              <a:cs typeface="Helvetica Neue UltraLight"/>
            </a:endParaRPr>
          </a:p>
          <a:p>
            <a:pPr>
              <a:defRPr/>
            </a:pPr>
            <a:r>
              <a:rPr lang="en-US" sz="2000" dirty="0" smtClean="0">
                <a:latin typeface="Helvetica Neue UltraLight"/>
                <a:cs typeface="Helvetica Neue UltraLight"/>
              </a:rPr>
              <a:t>grating/grating/Si-</a:t>
            </a:r>
            <a:r>
              <a:rPr lang="en-US" sz="2000" dirty="0" err="1" smtClean="0">
                <a:latin typeface="Helvetica Neue UltraLight"/>
                <a:cs typeface="Helvetica Neue UltraLight"/>
              </a:rPr>
              <a:t>Det</a:t>
            </a:r>
            <a:r>
              <a:rPr lang="en-US" sz="2000" dirty="0" smtClean="0">
                <a:latin typeface="Helvetica Neue UltraLight"/>
                <a:cs typeface="Helvetica Neue UltraLight"/>
              </a:rPr>
              <a:t> </a:t>
            </a:r>
            <a:r>
              <a:rPr lang="en-US" sz="2000" dirty="0">
                <a:latin typeface="Helvetica Neue UltraLight"/>
                <a:cs typeface="Helvetica Neue UltraLight"/>
              </a:rPr>
              <a:t>= </a:t>
            </a:r>
            <a:r>
              <a:rPr lang="en-US" sz="20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40 cm</a:t>
            </a:r>
          </a:p>
          <a:p>
            <a:pPr>
              <a:defRPr/>
            </a:pPr>
            <a:r>
              <a:rPr lang="en-US" sz="2000" dirty="0" smtClean="0">
                <a:solidFill>
                  <a:srgbClr val="FF0000"/>
                </a:solidFill>
                <a:latin typeface="Helvetica Neue Medium"/>
                <a:cs typeface="Helvetica Neue Medium"/>
              </a:rPr>
              <a:t>TOTAL FLIGHT LENGTH = 175.3 cm</a:t>
            </a:r>
            <a:endParaRPr lang="en-US" sz="2000" dirty="0">
              <a:solidFill>
                <a:srgbClr val="FF0000"/>
              </a:solidFill>
              <a:latin typeface="Helvetica Neue Medium"/>
              <a:cs typeface="Helvetica Neue Medium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827088" y="3284538"/>
            <a:ext cx="2808287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44"/>
          <p:cNvSpPr txBox="1">
            <a:spLocks noChangeArrowheads="1"/>
          </p:cNvSpPr>
          <p:nvPr/>
        </p:nvSpPr>
        <p:spPr bwMode="auto">
          <a:xfrm>
            <a:off x="1691680" y="3008313"/>
            <a:ext cx="1461934" cy="523220"/>
          </a:xfrm>
          <a:prstGeom prst="rect">
            <a:avLst/>
          </a:prstGeom>
          <a:solidFill>
            <a:srgbClr val="F2F2F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FF0000"/>
                </a:solidFill>
              </a:rPr>
              <a:t>95.3 cm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8" name="Connettore 2 7"/>
          <p:cNvCxnSpPr/>
          <p:nvPr/>
        </p:nvCxnSpPr>
        <p:spPr>
          <a:xfrm flipV="1">
            <a:off x="3419475" y="333375"/>
            <a:ext cx="0" cy="5470525"/>
          </a:xfrm>
          <a:prstGeom prst="straightConnector1">
            <a:avLst/>
          </a:prstGeom>
          <a:ln w="254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31"/>
          <p:cNvSpPr txBox="1">
            <a:spLocks noChangeArrowheads="1"/>
          </p:cNvSpPr>
          <p:nvPr/>
        </p:nvSpPr>
        <p:spPr bwMode="auto">
          <a:xfrm>
            <a:off x="2627313" y="55563"/>
            <a:ext cx="1512887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0" rIns="3600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>
                <a:latin typeface="Calibri" charset="0"/>
              </a:rPr>
              <a:t>Z = + 160.3 cm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90393" y="3015552"/>
            <a:ext cx="0" cy="57606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44"/>
          <p:cNvSpPr txBox="1">
            <a:spLocks noChangeArrowheads="1"/>
          </p:cNvSpPr>
          <p:nvPr/>
        </p:nvSpPr>
        <p:spPr bwMode="auto">
          <a:xfrm>
            <a:off x="387069" y="3204509"/>
            <a:ext cx="423193" cy="184666"/>
          </a:xfrm>
          <a:prstGeom prst="rect">
            <a:avLst/>
          </a:prstGeom>
          <a:solidFill>
            <a:srgbClr val="F2F2F2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0000"/>
                </a:solidFill>
              </a:rPr>
              <a:t>14 cm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783581" y="307521"/>
            <a:ext cx="4157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smtClean="0">
                <a:solidFill>
                  <a:srgbClr val="FF0000"/>
                </a:solidFill>
              </a:rPr>
              <a:t>Study of downstream detectors</a:t>
            </a:r>
            <a:endParaRPr lang="it-IT" sz="2400" b="1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179418" y="836712"/>
            <a:ext cx="485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rgbClr val="0070C0"/>
                </a:solidFill>
              </a:rPr>
              <a:t>A possible configuration: design foreseen for 2015</a:t>
            </a:r>
            <a:endParaRPr lang="it-IT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28600"/>
            <a:ext cx="8640959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88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892480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23728" y="57855"/>
            <a:ext cx="401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Offline reconstruction and event display</a:t>
            </a:r>
            <a:endParaRPr lang="it-IT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0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19075"/>
            <a:ext cx="8724651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707904" y="292006"/>
            <a:ext cx="507908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</a:rPr>
              <a:t>B</a:t>
            </a:r>
            <a:r>
              <a:rPr lang="en-US" b="1" smtClean="0">
                <a:solidFill>
                  <a:srgbClr val="0070C0"/>
                </a:solidFill>
              </a:rPr>
              <a:t>eam at AD: scheduled from 20 August 2014</a:t>
            </a:r>
            <a:endParaRPr lang="it-IT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1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660213" y="116934"/>
            <a:ext cx="8229600" cy="1143000"/>
          </a:xfrm>
        </p:spPr>
        <p:txBody>
          <a:bodyPr/>
          <a:lstStyle/>
          <a:p>
            <a:r>
              <a:rPr lang="it-IT" dirty="0" smtClean="0"/>
              <a:t>MAMBO </a:t>
            </a:r>
            <a:endParaRPr lang="it-IT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1520" y="1196752"/>
            <a:ext cx="3249613" cy="7699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MAM</a:t>
            </a:r>
            <a:r>
              <a:rPr lang="it-IT" sz="2800" b="1" dirty="0" err="1">
                <a:latin typeface="Arial" pitchFamily="34" charset="0"/>
                <a:cs typeface="+mn-cs"/>
              </a:rPr>
              <a:t>i</a:t>
            </a:r>
            <a:r>
              <a:rPr lang="it-IT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BO</a:t>
            </a:r>
            <a:r>
              <a:rPr lang="it-IT" sz="2800" b="1" dirty="0" err="1">
                <a:latin typeface="Arial" pitchFamily="34" charset="0"/>
                <a:cs typeface="+mn-cs"/>
              </a:rPr>
              <a:t>nn</a:t>
            </a:r>
            <a:endParaRPr lang="en-GB" sz="2800" b="1" dirty="0">
              <a:latin typeface="Arial" pitchFamily="34" charset="0"/>
              <a:cs typeface="+mn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2060848"/>
            <a:ext cx="9144001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2800" b="1" dirty="0" smtClean="0">
                <a:solidFill>
                  <a:srgbClr val="0000FF"/>
                </a:solidFill>
              </a:rPr>
              <a:t>Studio di fotoreazioni indotte </a:t>
            </a:r>
          </a:p>
          <a:p>
            <a:r>
              <a:rPr lang="it-IT" sz="2800" b="1" dirty="0" smtClean="0">
                <a:solidFill>
                  <a:srgbClr val="0000FF"/>
                </a:solidFill>
              </a:rPr>
              <a:t>su nucleoni e nuclei utilizzando </a:t>
            </a:r>
            <a:r>
              <a:rPr lang="it-IT" sz="2800" b="1" dirty="0">
                <a:solidFill>
                  <a:srgbClr val="0000FF"/>
                </a:solidFill>
              </a:rPr>
              <a:t> </a:t>
            </a:r>
            <a:r>
              <a:rPr lang="it-IT" sz="2800" b="1" dirty="0" smtClean="0">
                <a:solidFill>
                  <a:srgbClr val="0000FF"/>
                </a:solidFill>
              </a:rPr>
              <a:t>gli acceleratori</a:t>
            </a:r>
          </a:p>
          <a:p>
            <a:endParaRPr lang="it-IT" sz="2800" b="1" dirty="0" smtClean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it-IT" sz="2800" b="1" dirty="0" smtClean="0">
                <a:solidFill>
                  <a:srgbClr val="0000FF"/>
                </a:solidFill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</a:rPr>
              <a:t>MAMI </a:t>
            </a:r>
            <a:r>
              <a:rPr lang="it-IT" sz="2800" b="1" dirty="0" smtClean="0">
                <a:solidFill>
                  <a:srgbClr val="0000FF"/>
                </a:solidFill>
              </a:rPr>
              <a:t>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E</a:t>
            </a:r>
            <a:r>
              <a:rPr lang="it-IT" sz="2800" b="1" baseline="-12000" dirty="0" err="1" smtClean="0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it-IT" sz="2800" b="1" dirty="0" smtClean="0">
                <a:solidFill>
                  <a:srgbClr val="0000FF"/>
                </a:solidFill>
                <a:latin typeface="Symbol" pitchFamily="18" charset="2"/>
              </a:rPr>
              <a:t> </a:t>
            </a:r>
            <a:r>
              <a:rPr lang="it-IT" sz="2800" b="1" dirty="0" smtClean="0">
                <a:solidFill>
                  <a:srgbClr val="0000FF"/>
                </a:solidFill>
              </a:rPr>
              <a:t> </a:t>
            </a:r>
            <a:r>
              <a:rPr lang="it-IT" sz="2800" b="1" dirty="0">
                <a:solidFill>
                  <a:srgbClr val="0000FF"/>
                </a:solidFill>
                <a:sym typeface="Symbol" pitchFamily="18" charset="2"/>
              </a:rPr>
              <a:t> </a:t>
            </a:r>
            <a:r>
              <a:rPr lang="it-IT" sz="2800" b="1" dirty="0" smtClean="0">
                <a:solidFill>
                  <a:srgbClr val="0000FF"/>
                </a:solidFill>
              </a:rPr>
              <a:t>1.6 </a:t>
            </a:r>
            <a:r>
              <a:rPr lang="it-IT" sz="2800" b="1" dirty="0" err="1">
                <a:solidFill>
                  <a:srgbClr val="0000FF"/>
                </a:solidFill>
              </a:rPr>
              <a:t>GeV</a:t>
            </a:r>
            <a:r>
              <a:rPr lang="it-IT" sz="2800" b="1" dirty="0">
                <a:solidFill>
                  <a:srgbClr val="0000FF"/>
                </a:solidFill>
              </a:rPr>
              <a:t> </a:t>
            </a:r>
            <a:r>
              <a:rPr lang="it-IT" sz="2800" b="1" dirty="0" smtClean="0">
                <a:solidFill>
                  <a:srgbClr val="0000FF"/>
                </a:solidFill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</a:rPr>
              <a:t>(Mainz)        </a:t>
            </a:r>
          </a:p>
          <a:p>
            <a:pPr marL="457200" indent="-457200"/>
            <a:r>
              <a:rPr lang="it-IT" sz="2800" dirty="0" smtClean="0">
                <a:solidFill>
                  <a:srgbClr val="FF0000"/>
                </a:solidFill>
              </a:rPr>
              <a:t>      </a:t>
            </a:r>
            <a:r>
              <a:rPr lang="it-IT" sz="2800" dirty="0" smtClean="0">
                <a:solidFill>
                  <a:srgbClr val="002060"/>
                </a:solidFill>
              </a:rPr>
              <a:t>A2 Collaboration   </a:t>
            </a:r>
            <a:r>
              <a:rPr lang="it-IT" sz="2400" dirty="0" smtClean="0">
                <a:solidFill>
                  <a:srgbClr val="002060"/>
                </a:solidFill>
              </a:rPr>
              <a:t>(</a:t>
            </a:r>
            <a:r>
              <a:rPr lang="it-IT" sz="2400" dirty="0" err="1" smtClean="0">
                <a:solidFill>
                  <a:srgbClr val="002060"/>
                </a:solidFill>
              </a:rPr>
              <a:t>spokepersons</a:t>
            </a:r>
            <a:r>
              <a:rPr lang="it-IT" sz="2400" dirty="0" smtClean="0">
                <a:solidFill>
                  <a:srgbClr val="002060"/>
                </a:solidFill>
              </a:rPr>
              <a:t> : A. Thomas Mainz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</a:p>
          <a:p>
            <a:pPr marL="457200" indent="-457200"/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smtClean="0">
                <a:solidFill>
                  <a:srgbClr val="002060"/>
                </a:solidFill>
              </a:rPr>
              <a:t>                                                                           P. </a:t>
            </a:r>
            <a:r>
              <a:rPr lang="it-IT" sz="2400" dirty="0" err="1" smtClean="0">
                <a:solidFill>
                  <a:srgbClr val="002060"/>
                </a:solidFill>
              </a:rPr>
              <a:t>Pedroni</a:t>
            </a:r>
            <a:r>
              <a:rPr lang="it-IT" sz="2400" dirty="0" smtClean="0">
                <a:solidFill>
                  <a:srgbClr val="002060"/>
                </a:solidFill>
              </a:rPr>
              <a:t> INFN-PV)</a:t>
            </a:r>
          </a:p>
          <a:p>
            <a:pPr marL="457200" indent="-457200">
              <a:buClr>
                <a:srgbClr val="0000FF"/>
              </a:buClr>
              <a:buFont typeface="Wingdings" pitchFamily="2" charset="2"/>
              <a:buChar char="Ø"/>
            </a:pPr>
            <a:r>
              <a:rPr lang="it-IT" sz="2800" b="1" dirty="0" smtClean="0">
                <a:solidFill>
                  <a:srgbClr val="FF0000"/>
                </a:solidFill>
              </a:rPr>
              <a:t> ELSA     </a:t>
            </a:r>
            <a:r>
              <a:rPr lang="it-IT" sz="2800" b="1" i="1" dirty="0" err="1" smtClean="0">
                <a:solidFill>
                  <a:srgbClr val="0000FF"/>
                </a:solidFill>
              </a:rPr>
              <a:t>E</a:t>
            </a:r>
            <a:r>
              <a:rPr lang="it-IT" sz="2800" b="1" baseline="-12000" dirty="0" err="1" smtClean="0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it-IT" sz="2800" b="1" dirty="0" smtClean="0">
                <a:solidFill>
                  <a:srgbClr val="0000FF"/>
                </a:solidFill>
                <a:latin typeface="Symbol" pitchFamily="18" charset="2"/>
              </a:rPr>
              <a:t> </a:t>
            </a:r>
            <a:r>
              <a:rPr lang="it-IT" sz="2800" b="1" dirty="0" smtClean="0">
                <a:solidFill>
                  <a:srgbClr val="0000FF"/>
                </a:solidFill>
              </a:rPr>
              <a:t> </a:t>
            </a:r>
            <a:r>
              <a:rPr lang="it-IT" sz="2800" b="1" dirty="0" smtClean="0">
                <a:solidFill>
                  <a:srgbClr val="0000FF"/>
                </a:solidFill>
                <a:sym typeface="Symbol" pitchFamily="18" charset="2"/>
              </a:rPr>
              <a:t> 3.0</a:t>
            </a:r>
            <a:r>
              <a:rPr lang="it-IT" sz="2800" b="1" dirty="0" smtClean="0">
                <a:solidFill>
                  <a:srgbClr val="0000FF"/>
                </a:solidFill>
              </a:rPr>
              <a:t> </a:t>
            </a:r>
            <a:r>
              <a:rPr lang="it-IT" sz="2800" b="1" dirty="0" err="1" smtClean="0">
                <a:solidFill>
                  <a:srgbClr val="0000FF"/>
                </a:solidFill>
              </a:rPr>
              <a:t>GeV</a:t>
            </a:r>
            <a:r>
              <a:rPr lang="it-IT" sz="2800" b="1" dirty="0" smtClean="0">
                <a:solidFill>
                  <a:srgbClr val="0000FF"/>
                </a:solidFill>
              </a:rPr>
              <a:t>  </a:t>
            </a:r>
            <a:r>
              <a:rPr lang="it-IT" sz="2800" b="1" dirty="0" smtClean="0">
                <a:solidFill>
                  <a:srgbClr val="FF0000"/>
                </a:solidFill>
              </a:rPr>
              <a:t>(Bonn)    </a:t>
            </a:r>
          </a:p>
          <a:p>
            <a:pPr marL="914400" lvl="1" indent="-457200">
              <a:buClr>
                <a:srgbClr val="0000FF"/>
              </a:buClr>
            </a:pP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smtClean="0">
                <a:solidFill>
                  <a:srgbClr val="002060"/>
                </a:solidFill>
              </a:rPr>
              <a:t>BGO-OD </a:t>
            </a:r>
            <a:r>
              <a:rPr lang="it-IT" sz="2800" dirty="0" err="1" smtClean="0">
                <a:solidFill>
                  <a:srgbClr val="002060"/>
                </a:solidFill>
              </a:rPr>
              <a:t>collaboration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400" dirty="0" smtClean="0">
                <a:solidFill>
                  <a:srgbClr val="002060"/>
                </a:solidFill>
              </a:rPr>
              <a:t>(</a:t>
            </a:r>
            <a:r>
              <a:rPr lang="it-IT" sz="2400" dirty="0" err="1" smtClean="0">
                <a:solidFill>
                  <a:srgbClr val="002060"/>
                </a:solidFill>
              </a:rPr>
              <a:t>spokepersons</a:t>
            </a:r>
            <a:r>
              <a:rPr lang="it-IT" sz="2400" dirty="0" smtClean="0">
                <a:solidFill>
                  <a:srgbClr val="002060"/>
                </a:solidFill>
              </a:rPr>
              <a:t> : H. </a:t>
            </a:r>
            <a:r>
              <a:rPr lang="it-IT" sz="2400" dirty="0" err="1" smtClean="0">
                <a:solidFill>
                  <a:srgbClr val="002060"/>
                </a:solidFill>
              </a:rPr>
              <a:t>Schmieden</a:t>
            </a:r>
            <a:r>
              <a:rPr lang="it-IT" sz="2400" dirty="0" smtClean="0">
                <a:solidFill>
                  <a:srgbClr val="002060"/>
                </a:solidFill>
              </a:rPr>
              <a:t>  Bonn  </a:t>
            </a:r>
          </a:p>
          <a:p>
            <a:pPr marL="914400" lvl="1" indent="-457200">
              <a:buClr>
                <a:srgbClr val="0000FF"/>
              </a:buClr>
            </a:pP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smtClean="0">
                <a:solidFill>
                  <a:srgbClr val="002060"/>
                </a:solidFill>
              </a:rPr>
              <a:t>                                                                              P. </a:t>
            </a:r>
            <a:r>
              <a:rPr lang="it-IT" sz="2400" dirty="0" err="1" smtClean="0">
                <a:solidFill>
                  <a:srgbClr val="002060"/>
                </a:solidFill>
              </a:rPr>
              <a:t>LeviSandri</a:t>
            </a:r>
            <a:r>
              <a:rPr lang="it-IT" sz="2400" dirty="0" smtClean="0">
                <a:solidFill>
                  <a:srgbClr val="002060"/>
                </a:solidFill>
              </a:rPr>
              <a:t> INFN-LNF)</a:t>
            </a:r>
          </a:p>
          <a:p>
            <a:pPr marL="914400" lvl="1" indent="-457200">
              <a:buClr>
                <a:srgbClr val="0000FF"/>
              </a:buClr>
            </a:pPr>
            <a:endParaRPr lang="it-IT" sz="2800" dirty="0" smtClean="0">
              <a:solidFill>
                <a:srgbClr val="002060"/>
              </a:solidFill>
            </a:endParaRPr>
          </a:p>
          <a:p>
            <a:r>
              <a:rPr lang="it-IT" sz="2800" b="1" dirty="0" smtClean="0">
                <a:solidFill>
                  <a:srgbClr val="0000FF"/>
                </a:solidFill>
              </a:rPr>
              <a:t>Sezioni INFN Partecipanti</a:t>
            </a:r>
            <a:r>
              <a:rPr lang="it-IT" sz="2800" b="1" dirty="0">
                <a:solidFill>
                  <a:srgbClr val="0000FF"/>
                </a:solidFill>
              </a:rPr>
              <a:t>:</a:t>
            </a:r>
            <a:r>
              <a:rPr lang="it-IT" b="1" dirty="0">
                <a:solidFill>
                  <a:srgbClr val="7030A0"/>
                </a:solidFill>
              </a:rPr>
              <a:t> </a:t>
            </a:r>
            <a:r>
              <a:rPr lang="it-IT" b="1" dirty="0" smtClean="0">
                <a:solidFill>
                  <a:srgbClr val="7030A0"/>
                </a:solidFill>
              </a:rPr>
              <a:t> </a:t>
            </a:r>
            <a:r>
              <a:rPr lang="it-IT" b="1" dirty="0" smtClean="0">
                <a:solidFill>
                  <a:srgbClr val="00B050"/>
                </a:solidFill>
              </a:rPr>
              <a:t>CT </a:t>
            </a:r>
            <a:r>
              <a:rPr lang="it-IT" b="1" dirty="0">
                <a:solidFill>
                  <a:srgbClr val="00B050"/>
                </a:solidFill>
              </a:rPr>
              <a:t>(Me), ISS, LNF, PV, RM2, TO</a:t>
            </a:r>
            <a:endParaRPr lang="en-GB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6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it-IT" dirty="0" smtClean="0"/>
              <a:t>MAMBO- Fisica</a:t>
            </a:r>
            <a:endParaRPr lang="it-IT" dirty="0"/>
          </a:p>
        </p:txBody>
      </p:sp>
      <p:grpSp>
        <p:nvGrpSpPr>
          <p:cNvPr id="7" name="Gruppo 6"/>
          <p:cNvGrpSpPr/>
          <p:nvPr/>
        </p:nvGrpSpPr>
        <p:grpSpPr>
          <a:xfrm>
            <a:off x="179512" y="1052736"/>
            <a:ext cx="8748712" cy="5046252"/>
            <a:chOff x="71760" y="257213"/>
            <a:chExt cx="8748712" cy="6889848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107504" y="257213"/>
              <a:ext cx="8645525" cy="1176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(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mainly</a:t>
              </a: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involving</a:t>
              </a: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low</a:t>
              </a: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 cross 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sections</a:t>
              </a: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 and/or 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precision</a:t>
              </a:r>
              <a:r>
                <a:rPr lang="it-IT" sz="2000" b="1" dirty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it-IT" sz="2000" b="1" dirty="0" err="1">
                  <a:solidFill>
                    <a:srgbClr val="FF0000"/>
                  </a:solidFill>
                  <a:latin typeface="Arial" pitchFamily="34" charset="0"/>
                </a:rPr>
                <a:t>measurements</a:t>
              </a:r>
              <a:r>
                <a:rPr lang="it-IT" sz="2000" b="1" dirty="0" smtClean="0">
                  <a:solidFill>
                    <a:srgbClr val="FF0000"/>
                  </a:solidFill>
                  <a:latin typeface="Arial" pitchFamily="34" charset="0"/>
                </a:rPr>
                <a:t>)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it-IT" sz="2000" b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9" name="Text Box 3"/>
            <p:cNvSpPr txBox="1">
              <a:spLocks noChangeArrowheads="1"/>
            </p:cNvSpPr>
            <p:nvPr/>
          </p:nvSpPr>
          <p:spPr bwMode="auto">
            <a:xfrm>
              <a:off x="71760" y="1196752"/>
              <a:ext cx="8748712" cy="5950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buFontTx/>
                <a:buChar char="•"/>
              </a:pPr>
              <a:r>
                <a:rPr lang="en-GB" sz="2400" b="1" dirty="0" smtClean="0">
                  <a:solidFill>
                    <a:srgbClr val="0000FF"/>
                  </a:solidFill>
                </a:rPr>
                <a:t>Threshold </a:t>
              </a:r>
              <a:r>
                <a:rPr lang="en-GB" sz="2400" b="1" dirty="0">
                  <a:solidFill>
                    <a:srgbClr val="0000FF"/>
                  </a:solidFill>
                </a:rPr>
                <a:t>meson production: </a:t>
              </a:r>
              <a:r>
                <a:rPr lang="en-GB" sz="2400" dirty="0">
                  <a:solidFill>
                    <a:srgbClr val="0000FF"/>
                  </a:solidFill>
                </a:rPr>
                <a:t>(test of LET/ </a:t>
              </a:r>
              <a:r>
                <a:rPr lang="en-GB" sz="2400" dirty="0" err="1">
                  <a:solidFill>
                    <a:srgbClr val="0000FF"/>
                  </a:solidFill>
                </a:rPr>
                <a:t>ChPT</a:t>
              </a:r>
              <a:r>
                <a:rPr lang="en-GB" sz="2400" dirty="0">
                  <a:solidFill>
                    <a:srgbClr val="0000FF"/>
                  </a:solidFill>
                </a:rPr>
                <a:t>): </a:t>
              </a:r>
            </a:p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</a:pPr>
              <a:r>
                <a:rPr lang="it-IT" sz="2400" dirty="0">
                  <a:latin typeface="Arial" pitchFamily="34" charset="0"/>
                </a:rPr>
                <a:t>                </a:t>
              </a:r>
              <a:r>
                <a:rPr lang="it-IT" sz="2400" dirty="0" err="1"/>
                <a:t>Strangeness</a:t>
              </a:r>
              <a:r>
                <a:rPr lang="it-IT" sz="2400" dirty="0"/>
                <a:t> (</a:t>
              </a:r>
              <a:r>
                <a:rPr lang="it-IT" sz="2400" dirty="0">
                  <a:latin typeface="Symbol" pitchFamily="18" charset="2"/>
                </a:rPr>
                <a:t>g </a:t>
              </a:r>
              <a:r>
                <a:rPr lang="it-IT" sz="2400" dirty="0"/>
                <a:t>N</a:t>
              </a:r>
              <a:r>
                <a:rPr lang="it-IT" sz="2400" dirty="0">
                  <a:latin typeface="cmsy10"/>
                </a:rPr>
                <a:t> </a:t>
              </a:r>
              <a:r>
                <a:rPr lang="it-IT" sz="2400" dirty="0">
                  <a:latin typeface="Times New Roman" pitchFamily="18" charset="0"/>
                </a:rPr>
                <a:t>→</a:t>
              </a:r>
              <a:r>
                <a:rPr lang="it-IT" sz="2400" dirty="0">
                  <a:latin typeface="Symbol" pitchFamily="18" charset="2"/>
                </a:rPr>
                <a:t>L</a:t>
              </a:r>
              <a:r>
                <a:rPr lang="it-IT" sz="2400" dirty="0"/>
                <a:t>K) </a:t>
              </a:r>
              <a:endParaRPr lang="it-IT" sz="2400" dirty="0">
                <a:latin typeface="Arial" pitchFamily="34" charset="0"/>
              </a:endParaRPr>
            </a:p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</a:pPr>
              <a:r>
                <a:rPr lang="en-GB" sz="2400" dirty="0">
                  <a:latin typeface="Symbol" pitchFamily="18" charset="2"/>
                </a:rPr>
                <a:t>                  p</a:t>
              </a:r>
              <a:r>
                <a:rPr lang="en-GB" sz="2400" baseline="33000" dirty="0"/>
                <a:t>0</a:t>
              </a:r>
              <a:r>
                <a:rPr lang="it-IT" sz="2400" dirty="0"/>
                <a:t> </a:t>
              </a:r>
              <a:r>
                <a:rPr lang="it-IT" sz="2400" dirty="0" err="1" smtClean="0"/>
                <a:t>meson</a:t>
              </a:r>
              <a:r>
                <a:rPr lang="it-IT" sz="2400" dirty="0" smtClean="0"/>
                <a:t> </a:t>
              </a:r>
              <a:r>
                <a:rPr lang="it-IT" sz="2400" dirty="0" err="1" smtClean="0"/>
                <a:t>photoproduction</a:t>
              </a:r>
              <a:r>
                <a:rPr lang="it-IT" sz="2400" dirty="0" smtClean="0"/>
                <a:t>  </a:t>
              </a:r>
              <a:r>
                <a:rPr lang="it-IT" sz="2400" dirty="0" err="1"/>
                <a:t>at</a:t>
              </a:r>
              <a:r>
                <a:rPr lang="it-IT" sz="2400" dirty="0"/>
                <a:t> </a:t>
              </a:r>
              <a:r>
                <a:rPr lang="it-IT" sz="2400" dirty="0" err="1"/>
                <a:t>threshold</a:t>
              </a:r>
              <a:endParaRPr lang="it-IT" sz="2400" dirty="0"/>
            </a:p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buFontTx/>
                <a:buChar char="•"/>
              </a:pPr>
              <a:r>
                <a:rPr lang="it-IT" sz="2400" dirty="0"/>
                <a:t> </a:t>
              </a:r>
              <a:r>
                <a:rPr lang="it-IT" sz="2400" b="1" dirty="0" err="1">
                  <a:solidFill>
                    <a:srgbClr val="0000FF"/>
                  </a:solidFill>
                </a:rPr>
                <a:t>Ambiguity</a:t>
              </a:r>
              <a:r>
                <a:rPr lang="it-IT" sz="2400" b="1" dirty="0">
                  <a:solidFill>
                    <a:srgbClr val="0000FF"/>
                  </a:solidFill>
                </a:rPr>
                <a:t> free </a:t>
              </a:r>
              <a:r>
                <a:rPr lang="it-IT" sz="2400" b="1" dirty="0" err="1">
                  <a:solidFill>
                    <a:srgbClr val="0000FF"/>
                  </a:solidFill>
                </a:rPr>
                <a:t>amplitude</a:t>
              </a:r>
              <a:r>
                <a:rPr lang="it-IT" sz="2400" b="1" dirty="0">
                  <a:solidFill>
                    <a:srgbClr val="0000FF"/>
                  </a:solidFill>
                </a:rPr>
                <a:t> </a:t>
              </a:r>
              <a:r>
                <a:rPr lang="it-IT" sz="2400" b="1" dirty="0" err="1">
                  <a:solidFill>
                    <a:srgbClr val="0000FF"/>
                  </a:solidFill>
                </a:rPr>
                <a:t>analysis</a:t>
              </a:r>
              <a:r>
                <a:rPr lang="it-IT" sz="2400" b="1" dirty="0">
                  <a:solidFill>
                    <a:srgbClr val="0000FF"/>
                  </a:solidFill>
                </a:rPr>
                <a:t> of </a:t>
              </a:r>
              <a:r>
                <a:rPr lang="it-IT" sz="2400" b="1" dirty="0" err="1">
                  <a:solidFill>
                    <a:srgbClr val="0000FF"/>
                  </a:solidFill>
                </a:rPr>
                <a:t>meson</a:t>
              </a:r>
              <a:r>
                <a:rPr lang="it-IT" sz="2400" b="1" dirty="0">
                  <a:solidFill>
                    <a:srgbClr val="0000FF"/>
                  </a:solidFill>
                </a:rPr>
                <a:t> </a:t>
              </a:r>
              <a:r>
                <a:rPr lang="it-IT" sz="2400" b="1" dirty="0" err="1">
                  <a:solidFill>
                    <a:srgbClr val="0000FF"/>
                  </a:solidFill>
                </a:rPr>
                <a:t>photoproduction</a:t>
              </a:r>
              <a:endParaRPr lang="it-IT" sz="2400" b="1" dirty="0">
                <a:solidFill>
                  <a:srgbClr val="0000FF"/>
                </a:solidFill>
              </a:endParaRPr>
            </a:p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</a:pPr>
              <a:r>
                <a:rPr lang="en-GB" sz="2400" dirty="0">
                  <a:latin typeface="Arial" pitchFamily="34" charset="0"/>
                </a:rPr>
                <a:t>               </a:t>
              </a:r>
              <a:r>
                <a:rPr lang="en-GB" sz="2400" dirty="0"/>
                <a:t>Requires Double polarization measurements: </a:t>
              </a:r>
            </a:p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</a:pPr>
              <a:r>
                <a:rPr lang="en-GB" sz="2400" dirty="0">
                  <a:latin typeface="Arial" pitchFamily="34" charset="0"/>
                </a:rPr>
                <a:t>               </a:t>
              </a:r>
              <a:r>
                <a:rPr lang="en-GB" sz="2400" dirty="0">
                  <a:latin typeface="Symbol" pitchFamily="18" charset="2"/>
                </a:rPr>
                <a:t>g</a:t>
              </a:r>
              <a:r>
                <a:rPr lang="it-IT" sz="2400" dirty="0" err="1"/>
                <a:t>N</a:t>
              </a:r>
              <a:r>
                <a:rPr lang="it-IT" sz="2400" dirty="0" err="1">
                  <a:latin typeface="Times New Roman" pitchFamily="18" charset="0"/>
                </a:rPr>
                <a:t>→</a:t>
              </a:r>
              <a:r>
                <a:rPr lang="it-IT" sz="2400" dirty="0" err="1"/>
                <a:t>N</a:t>
              </a:r>
              <a:r>
                <a:rPr lang="it-IT" sz="2400" dirty="0" err="1">
                  <a:latin typeface="Symbol" pitchFamily="18" charset="2"/>
                </a:rPr>
                <a:t>p</a:t>
              </a:r>
              <a:r>
                <a:rPr lang="it-IT" sz="2400" dirty="0"/>
                <a:t>(</a:t>
              </a:r>
              <a:r>
                <a:rPr lang="it-IT" sz="2400" dirty="0">
                  <a:latin typeface="Symbol" pitchFamily="18" charset="2"/>
                </a:rPr>
                <a:t>p</a:t>
              </a:r>
              <a:r>
                <a:rPr lang="it-IT" sz="2400" dirty="0"/>
                <a:t>); </a:t>
              </a:r>
              <a:r>
                <a:rPr lang="it-IT" sz="2400" dirty="0" err="1"/>
                <a:t>N</a:t>
              </a:r>
              <a:r>
                <a:rPr lang="it-IT" sz="2400" dirty="0" err="1">
                  <a:latin typeface="Symbol" pitchFamily="18" charset="2"/>
                </a:rPr>
                <a:t>h</a:t>
              </a:r>
              <a:r>
                <a:rPr lang="it-IT" sz="2400" dirty="0"/>
                <a:t> (</a:t>
              </a:r>
              <a:r>
                <a:rPr lang="it-IT" sz="2400" dirty="0">
                  <a:latin typeface="Symbol" pitchFamily="18" charset="2"/>
                </a:rPr>
                <a:t>r</a:t>
              </a:r>
              <a:r>
                <a:rPr lang="it-IT" sz="2400" dirty="0"/>
                <a:t>,…) </a:t>
              </a:r>
              <a:r>
                <a:rPr lang="it-IT" sz="2400" dirty="0" err="1"/>
                <a:t>channels</a:t>
              </a:r>
              <a:endParaRPr lang="en-GB" sz="2400" dirty="0"/>
            </a:p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buFontTx/>
                <a:buChar char="•"/>
              </a:pPr>
              <a:r>
                <a:rPr lang="en-GB" sz="2400" b="1" dirty="0">
                  <a:latin typeface="Arial" pitchFamily="34" charset="0"/>
                </a:rPr>
                <a:t> </a:t>
              </a:r>
              <a:r>
                <a:rPr lang="en-GB" sz="2400" b="1" dirty="0">
                  <a:solidFill>
                    <a:srgbClr val="0000FF"/>
                  </a:solidFill>
                </a:rPr>
                <a:t>Tests of fundamental symmetries (C,CP,CPT…)</a:t>
              </a:r>
            </a:p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</a:pPr>
              <a:r>
                <a:rPr lang="en-GB" sz="2400" b="1" dirty="0">
                  <a:latin typeface="Arial" pitchFamily="34" charset="0"/>
                </a:rPr>
                <a:t>              </a:t>
              </a:r>
              <a:r>
                <a:rPr lang="en-GB" sz="2400" b="1" dirty="0"/>
                <a:t> </a:t>
              </a:r>
              <a:r>
                <a:rPr lang="en-GB" sz="2400" b="1" dirty="0" smtClean="0"/>
                <a:t>(</a:t>
              </a:r>
              <a:r>
                <a:rPr lang="en-GB" sz="2400" dirty="0" smtClean="0"/>
                <a:t>Rare) </a:t>
              </a:r>
              <a:r>
                <a:rPr lang="en-GB" sz="2400" b="1" dirty="0">
                  <a:latin typeface="Symbol" pitchFamily="18" charset="2"/>
                </a:rPr>
                <a:t>, h</a:t>
              </a:r>
              <a:r>
                <a:rPr lang="en-GB" sz="2400" b="1" baseline="30000" dirty="0">
                  <a:latin typeface="Arial" pitchFamily="34" charset="0"/>
                </a:rPr>
                <a:t>/</a:t>
              </a:r>
              <a:r>
                <a:rPr lang="en-GB" sz="2400" dirty="0"/>
                <a:t> decays</a:t>
              </a:r>
            </a:p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buFontTx/>
                <a:buChar char="•"/>
              </a:pPr>
              <a:r>
                <a:rPr lang="en-GB" sz="2400" dirty="0"/>
                <a:t> </a:t>
              </a:r>
              <a:r>
                <a:rPr lang="en-GB" sz="2400" b="1" dirty="0">
                  <a:solidFill>
                    <a:srgbClr val="0000FF"/>
                  </a:solidFill>
                </a:rPr>
                <a:t>In medium properties of hadrons &amp; nuclear physics</a:t>
              </a:r>
              <a:r>
                <a:rPr lang="en-GB" sz="2400" b="1" dirty="0" smtClean="0">
                  <a:solidFill>
                    <a:srgbClr val="0000FF"/>
                  </a:solidFill>
                </a:rPr>
                <a:t>:</a:t>
              </a:r>
            </a:p>
            <a:p>
              <a:pPr>
                <a:lnSpc>
                  <a:spcPct val="90000"/>
                </a:lnSpc>
                <a:buClr>
                  <a:schemeClr val="tx1"/>
                </a:buClr>
              </a:pPr>
              <a:r>
                <a:rPr lang="en-GB" sz="2400" dirty="0" smtClean="0"/>
                <a:t>                  Meson </a:t>
              </a:r>
              <a:r>
                <a:rPr lang="en-GB" sz="2400" dirty="0"/>
                <a:t>photo production on nuclei</a:t>
              </a:r>
              <a:endParaRPr lang="en-GB" sz="2400" b="1" dirty="0" smtClean="0">
                <a:solidFill>
                  <a:srgbClr val="0000FF"/>
                </a:solidFill>
              </a:endParaRPr>
            </a:p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  <a:buFontTx/>
                <a:buChar char="•"/>
              </a:pPr>
              <a:r>
                <a:rPr lang="en-GB" sz="2400" b="1" dirty="0">
                  <a:solidFill>
                    <a:srgbClr val="0000FF"/>
                  </a:solidFill>
                </a:rPr>
                <a:t> </a:t>
              </a:r>
              <a:r>
                <a:rPr lang="en-GB" sz="2400" b="1" dirty="0" smtClean="0">
                  <a:solidFill>
                    <a:srgbClr val="0000FF"/>
                  </a:solidFill>
                </a:rPr>
                <a:t>Search for “missing” </a:t>
              </a:r>
              <a:r>
                <a:rPr lang="en-GB" sz="2400" b="1" dirty="0">
                  <a:solidFill>
                    <a:srgbClr val="0000FF"/>
                  </a:solidFill>
                </a:rPr>
                <a:t>b</a:t>
              </a:r>
              <a:r>
                <a:rPr lang="en-GB" sz="2400" b="1" dirty="0" smtClean="0">
                  <a:solidFill>
                    <a:srgbClr val="0000FF"/>
                  </a:solidFill>
                </a:rPr>
                <a:t>aryon resonances </a:t>
              </a:r>
              <a:endParaRPr lang="en-GB" sz="2400" b="1" dirty="0">
                <a:solidFill>
                  <a:srgbClr val="0000FF"/>
                </a:solidFill>
              </a:endParaRPr>
            </a:p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</a:pPr>
              <a:r>
                <a:rPr lang="en-GB" sz="2400" b="1" dirty="0">
                  <a:latin typeface="Arial" pitchFamily="34" charset="0"/>
                </a:rPr>
                <a:t>              </a:t>
              </a:r>
              <a:r>
                <a:rPr lang="en-GB" sz="2400" dirty="0" smtClean="0"/>
                <a:t>Vector meson (</a:t>
              </a:r>
              <a:r>
                <a:rPr lang="en-GB" sz="2400" dirty="0" smtClean="0">
                  <a:sym typeface="Symbol"/>
                </a:rPr>
                <a:t>, ) </a:t>
              </a:r>
              <a:r>
                <a:rPr lang="en-GB" sz="2400" dirty="0" smtClean="0"/>
                <a:t>photo production</a:t>
              </a:r>
            </a:p>
            <a:p>
              <a:pPr eaLnBrk="1" hangingPunct="1">
                <a:lnSpc>
                  <a:spcPct val="90000"/>
                </a:lnSpc>
                <a:spcBef>
                  <a:spcPts val="0"/>
                </a:spcBef>
                <a:buClr>
                  <a:schemeClr val="tx1"/>
                </a:buClr>
              </a:pPr>
              <a:endParaRPr lang="it-IT" sz="2000" dirty="0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07504" y="6033482"/>
            <a:ext cx="871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Use of state-the-art </a:t>
            </a:r>
            <a:r>
              <a:rPr lang="it-IT" sz="2000" b="1" dirty="0" err="1" smtClean="0"/>
              <a:t>technology</a:t>
            </a:r>
            <a:r>
              <a:rPr lang="it-IT" sz="2000" b="1" dirty="0" smtClean="0"/>
              <a:t>  (</a:t>
            </a:r>
            <a:r>
              <a:rPr lang="it-IT" sz="2000" b="1" dirty="0" err="1" smtClean="0"/>
              <a:t>circularly</a:t>
            </a:r>
            <a:r>
              <a:rPr lang="it-IT" sz="2000" b="1" dirty="0" smtClean="0"/>
              <a:t> and </a:t>
            </a:r>
            <a:r>
              <a:rPr lang="it-IT" sz="2000" b="1" dirty="0" err="1" smtClean="0"/>
              <a:t>linearly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polarised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photon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beams</a:t>
            </a:r>
            <a:r>
              <a:rPr lang="it-IT" sz="2000" b="1" dirty="0" smtClean="0"/>
              <a:t>; </a:t>
            </a:r>
            <a:r>
              <a:rPr lang="it-IT" sz="2000" b="1" dirty="0" err="1" smtClean="0"/>
              <a:t>longitudinally</a:t>
            </a:r>
            <a:r>
              <a:rPr lang="it-IT" sz="2000" b="1" dirty="0" smtClean="0"/>
              <a:t> and </a:t>
            </a:r>
            <a:r>
              <a:rPr lang="it-IT" sz="2000" b="1" dirty="0" err="1" smtClean="0"/>
              <a:t>transverse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polrised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proton</a:t>
            </a:r>
            <a:r>
              <a:rPr lang="it-IT" sz="2000" b="1" dirty="0" smtClean="0"/>
              <a:t>/</a:t>
            </a:r>
            <a:r>
              <a:rPr lang="it-IT" sz="2000" b="1" dirty="0" err="1" smtClean="0"/>
              <a:t>deuteron</a:t>
            </a:r>
            <a:r>
              <a:rPr lang="it-IT" sz="2000" b="1" dirty="0" smtClean="0"/>
              <a:t>/3He targets)  </a:t>
            </a:r>
            <a:r>
              <a:rPr lang="it-IT" sz="2000" b="1" dirty="0" err="1" smtClean="0"/>
              <a:t>is</a:t>
            </a:r>
            <a:r>
              <a:rPr lang="it-IT" sz="2000" b="1" dirty="0" smtClean="0"/>
              <a:t>  </a:t>
            </a:r>
            <a:r>
              <a:rPr lang="it-IT" sz="2000" b="1" dirty="0" err="1" smtClean="0"/>
              <a:t>required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256334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MAMBO – </a:t>
            </a:r>
            <a:r>
              <a:rPr lang="it-IT" dirty="0" err="1" smtClean="0"/>
              <a:t>Mainz-</a:t>
            </a:r>
            <a:r>
              <a:rPr lang="it-IT" dirty="0" smtClean="0"/>
              <a:t> Rivelatore</a:t>
            </a:r>
            <a:endParaRPr lang="it-IT" dirty="0"/>
          </a:p>
        </p:txBody>
      </p:sp>
      <p:pic>
        <p:nvPicPr>
          <p:cNvPr id="7" name="Picture 4" descr="CB_TAPS"/>
          <p:cNvPicPr>
            <a:picLocks noGrp="1"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>
          <a:xfrm>
            <a:off x="252537" y="1124744"/>
            <a:ext cx="8891463" cy="5256584"/>
          </a:xfrm>
          <a:prstGeom prst="rect">
            <a:avLst/>
          </a:prstGeom>
          <a:noFill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0" y="5517232"/>
            <a:ext cx="540060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2400" dirty="0">
                <a:solidFill>
                  <a:srgbClr val="008000"/>
                </a:solidFill>
                <a:latin typeface="Nimbus Roman No9 L" pitchFamily="16" charset="0"/>
              </a:rPr>
              <a:t>MWPC</a:t>
            </a:r>
          </a:p>
          <a:p>
            <a:pPr algn="l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GB" sz="2400" dirty="0">
                <a:solidFill>
                  <a:srgbClr val="008000"/>
                </a:solidFill>
                <a:latin typeface="Nimbus Roman No9 L" pitchFamily="16" charset="0"/>
              </a:rPr>
              <a:t>2 cylindrical </a:t>
            </a:r>
            <a:r>
              <a:rPr lang="en-GB" sz="2400" dirty="0" smtClean="0">
                <a:solidFill>
                  <a:srgbClr val="008000"/>
                </a:solidFill>
                <a:latin typeface="Nimbus Roman No9 L" pitchFamily="16" charset="0"/>
              </a:rPr>
              <a:t>detectors</a:t>
            </a:r>
            <a:r>
              <a:rPr lang="it-IT" sz="2400" dirty="0" smtClean="0">
                <a:solidFill>
                  <a:srgbClr val="008000"/>
                </a:solidFill>
                <a:latin typeface="Nimbus Roman No9 L" pitchFamily="16" charset="0"/>
              </a:rPr>
              <a:t> </a:t>
            </a:r>
            <a:r>
              <a:rPr lang="it-IT" sz="2400" dirty="0">
                <a:solidFill>
                  <a:srgbClr val="008000"/>
                </a:solidFill>
                <a:latin typeface="Nimbus Roman No9 L" pitchFamily="16" charset="0"/>
              </a:rPr>
              <a:t>(PAVIA)</a:t>
            </a:r>
            <a:endParaRPr lang="en-GB" sz="2400" dirty="0">
              <a:solidFill>
                <a:srgbClr val="008000"/>
              </a:solidFill>
              <a:latin typeface="Nimbus Roman No9 L" pitchFamily="16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 rot="2972266">
            <a:off x="4960123" y="3973508"/>
            <a:ext cx="1484684" cy="115605"/>
          </a:xfrm>
          <a:prstGeom prst="leftArrow">
            <a:avLst>
              <a:gd name="adj1" fmla="val 50000"/>
              <a:gd name="adj2" fmla="val 4289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580186" y="4797426"/>
            <a:ext cx="3191679" cy="511613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1763837" y="2313219"/>
            <a:ext cx="5167000" cy="284397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5055775" y="3146860"/>
            <a:ext cx="380321" cy="282140"/>
          </a:xfrm>
          <a:prstGeom prst="irregularSeal2">
            <a:avLst/>
          </a:prstGeom>
          <a:solidFill>
            <a:srgbClr val="FF0000"/>
          </a:solidFill>
          <a:ln w="952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4767744" y="1906354"/>
            <a:ext cx="380320" cy="130662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H="1">
            <a:off x="3171067" y="3363759"/>
            <a:ext cx="1976997" cy="56929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sp>
        <p:nvSpPr>
          <p:cNvPr id="15" name="CasellaDiTesto 9"/>
          <p:cNvSpPr txBox="1"/>
          <p:nvPr/>
        </p:nvSpPr>
        <p:spPr>
          <a:xfrm>
            <a:off x="684262" y="4765097"/>
            <a:ext cx="129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 smtClean="0">
                <a:solidFill>
                  <a:srgbClr val="FF0000"/>
                </a:solidFill>
                <a:latin typeface="Symbol" pitchFamily="18" charset="2"/>
              </a:rPr>
              <a:t>g </a:t>
            </a:r>
            <a:r>
              <a:rPr lang="it-IT" sz="2400" b="1" dirty="0" err="1" smtClean="0">
                <a:solidFill>
                  <a:srgbClr val="FF0000"/>
                </a:solidFill>
              </a:rPr>
              <a:t>beam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1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it-IT" dirty="0" smtClean="0"/>
              <a:t>MAMBO – Bonn - Apparato</a:t>
            </a:r>
            <a:endParaRPr lang="it-IT" dirty="0"/>
          </a:p>
        </p:txBody>
      </p:sp>
      <p:grpSp>
        <p:nvGrpSpPr>
          <p:cNvPr id="7" name="Gruppo 6"/>
          <p:cNvGrpSpPr/>
          <p:nvPr/>
        </p:nvGrpSpPr>
        <p:grpSpPr>
          <a:xfrm>
            <a:off x="0" y="1192684"/>
            <a:ext cx="9073008" cy="5188644"/>
            <a:chOff x="-36512" y="1702581"/>
            <a:chExt cx="9073008" cy="518864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83"/>
            <a:stretch/>
          </p:blipFill>
          <p:spPr bwMode="auto">
            <a:xfrm>
              <a:off x="-36512" y="2636912"/>
              <a:ext cx="9036496" cy="425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8"/>
            <p:cNvSpPr txBox="1"/>
            <p:nvPr/>
          </p:nvSpPr>
          <p:spPr>
            <a:xfrm>
              <a:off x="107504" y="3492297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 smtClean="0"/>
                <a:t>e</a:t>
              </a:r>
              <a:r>
                <a:rPr lang="it-IT" sz="2800" b="1" baseline="30000" dirty="0" smtClean="0"/>
                <a:t>- </a:t>
              </a:r>
              <a:endParaRPr lang="it-IT" sz="2800" dirty="0"/>
            </a:p>
          </p:txBody>
        </p:sp>
        <p:sp>
          <p:nvSpPr>
            <p:cNvPr id="10" name="Freccia a destra 9"/>
            <p:cNvSpPr/>
            <p:nvPr/>
          </p:nvSpPr>
          <p:spPr>
            <a:xfrm>
              <a:off x="107504" y="4077072"/>
              <a:ext cx="288032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971600" y="2865710"/>
              <a:ext cx="11521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err="1" smtClean="0">
                  <a:solidFill>
                    <a:srgbClr val="0000FF"/>
                  </a:solidFill>
                </a:rPr>
                <a:t>Photon</a:t>
              </a:r>
              <a:r>
                <a:rPr lang="it-IT" sz="2000" b="1" dirty="0" smtClean="0">
                  <a:solidFill>
                    <a:srgbClr val="0000FF"/>
                  </a:solidFill>
                </a:rPr>
                <a:t> </a:t>
              </a:r>
              <a:r>
                <a:rPr lang="it-IT" sz="2000" b="1" dirty="0" err="1" smtClean="0">
                  <a:solidFill>
                    <a:srgbClr val="0000FF"/>
                  </a:solidFill>
                </a:rPr>
                <a:t>Tagging</a:t>
              </a:r>
              <a:r>
                <a:rPr lang="it-IT" sz="2000" b="1" dirty="0" smtClean="0">
                  <a:solidFill>
                    <a:srgbClr val="0000FF"/>
                  </a:solidFill>
                </a:rPr>
                <a:t> </a:t>
              </a:r>
            </a:p>
            <a:p>
              <a:r>
                <a:rPr lang="it-IT" sz="2000" b="1" dirty="0" err="1" smtClean="0">
                  <a:solidFill>
                    <a:srgbClr val="0000FF"/>
                  </a:solidFill>
                </a:rPr>
                <a:t>magnet</a:t>
              </a:r>
              <a:endParaRPr lang="it-IT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Freccia a destra 11"/>
            <p:cNvSpPr/>
            <p:nvPr/>
          </p:nvSpPr>
          <p:spPr>
            <a:xfrm>
              <a:off x="2339752" y="4077072"/>
              <a:ext cx="288032" cy="1440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1943200" y="3794881"/>
              <a:ext cx="5760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b="1" dirty="0">
                  <a:sym typeface="Symbol"/>
                </a:rPr>
                <a:t></a:t>
              </a:r>
              <a:r>
                <a:rPr lang="it-IT" sz="2800" b="1" baseline="30000" dirty="0" smtClean="0"/>
                <a:t> </a:t>
              </a:r>
              <a:endParaRPr lang="it-IT" sz="2800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339752" y="1702581"/>
              <a:ext cx="1944216" cy="23083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002060"/>
                  </a:solidFill>
                </a:rPr>
                <a:t>Central  part</a:t>
              </a:r>
            </a:p>
            <a:p>
              <a:endParaRPr lang="it-IT" sz="2000" dirty="0" smtClean="0"/>
            </a:p>
            <a:p>
              <a:r>
                <a:rPr lang="it-IT" sz="2000" b="1" dirty="0" smtClean="0">
                  <a:solidFill>
                    <a:srgbClr val="0000FF"/>
                  </a:solidFill>
                </a:rPr>
                <a:t>BGO </a:t>
              </a:r>
              <a:r>
                <a:rPr lang="it-IT" sz="2000" b="1" dirty="0" err="1" smtClean="0">
                  <a:solidFill>
                    <a:srgbClr val="0000FF"/>
                  </a:solidFill>
                </a:rPr>
                <a:t>calorimeter</a:t>
              </a:r>
              <a:endParaRPr lang="it-IT" sz="2000" b="1" dirty="0" smtClean="0">
                <a:solidFill>
                  <a:srgbClr val="0000FF"/>
                </a:solidFill>
              </a:endParaRPr>
            </a:p>
            <a:p>
              <a:r>
                <a:rPr lang="it-IT" sz="2000" b="1" dirty="0" err="1" smtClean="0">
                  <a:solidFill>
                    <a:srgbClr val="0000FF"/>
                  </a:solidFill>
                </a:rPr>
                <a:t>Scintillator</a:t>
              </a:r>
              <a:r>
                <a:rPr lang="it-IT" sz="2000" b="1" dirty="0" smtClean="0">
                  <a:solidFill>
                    <a:srgbClr val="0000FF"/>
                  </a:solidFill>
                </a:rPr>
                <a:t>  </a:t>
              </a:r>
              <a:r>
                <a:rPr lang="it-IT" sz="2000" b="1" dirty="0" err="1" smtClean="0">
                  <a:solidFill>
                    <a:srgbClr val="0000FF"/>
                  </a:solidFill>
                </a:rPr>
                <a:t>barrel</a:t>
              </a:r>
              <a:endParaRPr lang="it-IT" sz="2000" b="1" dirty="0" smtClean="0">
                <a:solidFill>
                  <a:srgbClr val="0000FF"/>
                </a:solidFill>
              </a:endParaRPr>
            </a:p>
            <a:p>
              <a:r>
                <a:rPr lang="it-IT" sz="2000" b="1" dirty="0" err="1" smtClean="0">
                  <a:solidFill>
                    <a:srgbClr val="0000FF"/>
                  </a:solidFill>
                </a:rPr>
                <a:t>MWPCs</a:t>
              </a:r>
              <a:r>
                <a:rPr lang="it-IT" sz="2000" b="1" dirty="0" smtClean="0">
                  <a:solidFill>
                    <a:srgbClr val="0000FF"/>
                  </a:solidFill>
                </a:rPr>
                <a:t> </a:t>
              </a:r>
              <a:endParaRPr lang="it-IT" sz="2000" b="1" dirty="0">
                <a:solidFill>
                  <a:srgbClr val="0000FF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4427984" y="1774494"/>
              <a:ext cx="4499992" cy="16312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solidFill>
                    <a:srgbClr val="FF0000"/>
                  </a:solidFill>
                </a:rPr>
                <a:t>              </a:t>
              </a:r>
              <a:r>
                <a:rPr lang="it-IT" sz="2000" b="1" dirty="0" err="1" smtClean="0">
                  <a:solidFill>
                    <a:srgbClr val="002060"/>
                  </a:solidFill>
                </a:rPr>
                <a:t>Forward</a:t>
              </a:r>
              <a:r>
                <a:rPr lang="it-IT" sz="2000" b="1" dirty="0" smtClean="0">
                  <a:solidFill>
                    <a:srgbClr val="002060"/>
                  </a:solidFill>
                </a:rPr>
                <a:t>   part</a:t>
              </a:r>
            </a:p>
            <a:p>
              <a:endParaRPr lang="it-IT" sz="2000" dirty="0" smtClean="0"/>
            </a:p>
            <a:p>
              <a:r>
                <a:rPr lang="it-IT" sz="1800" b="1" dirty="0" err="1" smtClean="0">
                  <a:solidFill>
                    <a:srgbClr val="0000FF"/>
                  </a:solidFill>
                </a:rPr>
                <a:t>MRPCs</a:t>
              </a:r>
              <a:r>
                <a:rPr lang="it-IT" sz="1800" b="1" dirty="0" smtClean="0">
                  <a:solidFill>
                    <a:srgbClr val="0000FF"/>
                  </a:solidFill>
                </a:rPr>
                <a:t>            Open </a:t>
              </a:r>
              <a:r>
                <a:rPr lang="it-IT" sz="1800" b="1" dirty="0" err="1" smtClean="0">
                  <a:solidFill>
                    <a:srgbClr val="0000FF"/>
                  </a:solidFill>
                </a:rPr>
                <a:t>Dipole</a:t>
              </a:r>
              <a:r>
                <a:rPr lang="it-IT" sz="1800" b="1" dirty="0" smtClean="0">
                  <a:solidFill>
                    <a:srgbClr val="0000FF"/>
                  </a:solidFill>
                </a:rPr>
                <a:t>      </a:t>
              </a:r>
              <a:r>
                <a:rPr lang="it-IT" sz="1800" b="1" dirty="0" err="1" smtClean="0">
                  <a:solidFill>
                    <a:srgbClr val="0000FF"/>
                  </a:solidFill>
                </a:rPr>
                <a:t>Drift</a:t>
              </a:r>
              <a:r>
                <a:rPr lang="it-IT" sz="1800" b="1" dirty="0" smtClean="0">
                  <a:solidFill>
                    <a:srgbClr val="0000FF"/>
                  </a:solidFill>
                </a:rPr>
                <a:t>   TOF </a:t>
              </a:r>
              <a:r>
                <a:rPr lang="it-IT" sz="1800" b="1" dirty="0" err="1" smtClean="0">
                  <a:solidFill>
                    <a:srgbClr val="0000FF"/>
                  </a:solidFill>
                </a:rPr>
                <a:t>Scint</a:t>
              </a:r>
              <a:r>
                <a:rPr lang="it-IT" sz="1800" b="1" dirty="0" smtClean="0">
                  <a:solidFill>
                    <a:srgbClr val="0000FF"/>
                  </a:solidFill>
                </a:rPr>
                <a:t>. </a:t>
              </a:r>
              <a:r>
                <a:rPr lang="it-IT" sz="1800" b="1" dirty="0" err="1" smtClean="0">
                  <a:solidFill>
                    <a:srgbClr val="0000FF"/>
                  </a:solidFill>
                </a:rPr>
                <a:t>Fibers</a:t>
              </a:r>
              <a:r>
                <a:rPr lang="it-IT" sz="1800" b="1" dirty="0" smtClean="0">
                  <a:solidFill>
                    <a:srgbClr val="0000FF"/>
                  </a:solidFill>
                </a:rPr>
                <a:t>      </a:t>
              </a:r>
              <a:r>
                <a:rPr lang="it-IT" sz="1800" b="1" dirty="0" err="1" smtClean="0">
                  <a:solidFill>
                    <a:srgbClr val="0000FF"/>
                  </a:solidFill>
                </a:rPr>
                <a:t>Magnet</a:t>
              </a:r>
              <a:r>
                <a:rPr lang="it-IT" sz="1800" b="1" dirty="0" smtClean="0">
                  <a:solidFill>
                    <a:srgbClr val="0000FF"/>
                  </a:solidFill>
                </a:rPr>
                <a:t>          Cham.</a:t>
              </a:r>
            </a:p>
            <a:p>
              <a:r>
                <a:rPr lang="it-IT" sz="2000" dirty="0" smtClean="0"/>
                <a:t>                                  </a:t>
              </a:r>
            </a:p>
          </p:txBody>
        </p:sp>
        <p:sp>
          <p:nvSpPr>
            <p:cNvPr id="16" name="Freccia a destra 15"/>
            <p:cNvSpPr/>
            <p:nvPr/>
          </p:nvSpPr>
          <p:spPr>
            <a:xfrm rot="16200000" flipV="1">
              <a:off x="3820773" y="5224342"/>
              <a:ext cx="1116123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3563888" y="5830027"/>
              <a:ext cx="25922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00" b="1" dirty="0" smtClean="0"/>
                <a:t>Target position</a:t>
              </a:r>
              <a:endParaRPr lang="it-IT" sz="1800" b="1" dirty="0"/>
            </a:p>
          </p:txBody>
        </p:sp>
        <p:sp>
          <p:nvSpPr>
            <p:cNvPr id="18" name="Freccia a destra 17"/>
            <p:cNvSpPr/>
            <p:nvPr/>
          </p:nvSpPr>
          <p:spPr>
            <a:xfrm rot="5400000">
              <a:off x="3812874" y="3579549"/>
              <a:ext cx="576064" cy="2923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9" name="Freccia a destra 18"/>
            <p:cNvSpPr/>
            <p:nvPr/>
          </p:nvSpPr>
          <p:spPr>
            <a:xfrm rot="5400000">
              <a:off x="4595374" y="3304002"/>
              <a:ext cx="533672" cy="1483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0" name="Freccia a destra 19"/>
            <p:cNvSpPr/>
            <p:nvPr/>
          </p:nvSpPr>
          <p:spPr>
            <a:xfrm rot="5400000">
              <a:off x="5891518" y="3333618"/>
              <a:ext cx="533672" cy="1483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1" name="Freccia a destra 20"/>
            <p:cNvSpPr/>
            <p:nvPr/>
          </p:nvSpPr>
          <p:spPr>
            <a:xfrm rot="7352048">
              <a:off x="7027374" y="3400470"/>
              <a:ext cx="837739" cy="1344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2" name="Freccia a destra 21"/>
            <p:cNvSpPr/>
            <p:nvPr/>
          </p:nvSpPr>
          <p:spPr>
            <a:xfrm rot="6536460">
              <a:off x="7891470" y="3188488"/>
              <a:ext cx="837739" cy="1344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3" name="Freccia a destra 22"/>
            <p:cNvSpPr/>
            <p:nvPr/>
          </p:nvSpPr>
          <p:spPr>
            <a:xfrm rot="16200000" flipV="1">
              <a:off x="305525" y="5283206"/>
              <a:ext cx="684075" cy="7200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107504" y="5661248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00" b="1" dirty="0" smtClean="0"/>
                <a:t>Bremsstrahlung target</a:t>
              </a:r>
              <a:endParaRPr lang="it-IT" sz="1800" b="1" dirty="0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7762892" y="6269250"/>
              <a:ext cx="1273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00" b="1" dirty="0" smtClean="0"/>
                <a:t>Side </a:t>
              </a:r>
              <a:r>
                <a:rPr lang="it-IT" sz="1800" b="1" dirty="0" err="1" smtClean="0"/>
                <a:t>view</a:t>
              </a:r>
              <a:endParaRPr lang="it-IT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592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55776" y="40466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Attività svolta 2013-2014 </a:t>
            </a:r>
            <a:endParaRPr lang="it-IT" sz="28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124744"/>
            <a:ext cx="89289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b="1" dirty="0" smtClean="0">
                <a:solidFill>
                  <a:srgbClr val="FF0000"/>
                </a:solidFill>
              </a:rPr>
              <a:t>Mainz </a:t>
            </a:r>
            <a:r>
              <a:rPr lang="it-IT" dirty="0" smtClean="0"/>
              <a:t>:  -)</a:t>
            </a:r>
            <a:r>
              <a:rPr lang="it-IT" dirty="0" smtClean="0">
                <a:latin typeface="Comic Sans MS" panose="030F0702030302020204" pitchFamily="66" charset="0"/>
              </a:rPr>
              <a:t> </a:t>
            </a:r>
            <a:r>
              <a:rPr lang="it-IT" b="1" dirty="0">
                <a:solidFill>
                  <a:srgbClr val="0000CC"/>
                </a:solidFill>
                <a:latin typeface="Comic Sans MS" panose="030F0702030302020204" pitchFamily="66" charset="0"/>
              </a:rPr>
              <a:t>manutenzione camere a fili </a:t>
            </a:r>
            <a:endParaRPr lang="it-IT" b="1" dirty="0" smtClean="0">
              <a:solidFill>
                <a:srgbClr val="0000CC"/>
              </a:solidFill>
              <a:latin typeface="Comic Sans MS" panose="030F0702030302020204" pitchFamily="66" charset="0"/>
            </a:endParaRPr>
          </a:p>
          <a:p>
            <a:r>
              <a:rPr lang="it-IT" dirty="0"/>
              <a:t> </a:t>
            </a:r>
            <a:r>
              <a:rPr lang="it-IT" dirty="0" smtClean="0"/>
              <a:t>                        -) Upgrade sistema di online DAQ  (velocità di acquisizione a 3 KHz) </a:t>
            </a:r>
          </a:p>
          <a:p>
            <a:r>
              <a:rPr lang="it-IT" dirty="0" smtClean="0"/>
              <a:t>                         -)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 Prese dati con butanolo (deuterato)</a:t>
            </a:r>
            <a:r>
              <a:rPr lang="it-IT" dirty="0" smtClean="0"/>
              <a:t>  (oltre 4 mesi di fascio effettivo da                    	            fine novembre a fine maggio)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it-IT" dirty="0"/>
              <a:t> </a:t>
            </a:r>
            <a:r>
              <a:rPr lang="it-IT" dirty="0" smtClean="0"/>
              <a:t>                           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(gran parte del programma di misura </a:t>
            </a:r>
            <a:r>
              <a:rPr lang="it-IT" b="1" kern="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per </a:t>
            </a:r>
            <a:r>
              <a:rPr lang="it-IT" b="1" kern="0" dirty="0" err="1" smtClean="0">
                <a:solidFill>
                  <a:srgbClr val="0000FF"/>
                </a:solidFill>
                <a:latin typeface="Comic Sans MS" pitchFamily="66" charset="0"/>
              </a:rPr>
              <a:t>proposal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 con 		       </a:t>
            </a:r>
            <a:r>
              <a:rPr lang="it-IT" b="1" kern="0" dirty="0" err="1" smtClean="0">
                <a:solidFill>
                  <a:srgbClr val="0000FF"/>
                </a:solidFill>
                <a:latin typeface="Comic Sans MS" pitchFamily="66" charset="0"/>
              </a:rPr>
              <a:t>spokepersons</a:t>
            </a:r>
            <a:r>
              <a:rPr lang="it-IT" b="1" kern="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INFN-PV)</a:t>
            </a:r>
            <a:r>
              <a:rPr lang="it-IT" dirty="0" smtClean="0"/>
              <a:t>              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400" b="1" dirty="0" smtClean="0">
                <a:solidFill>
                  <a:srgbClr val="FF0000"/>
                </a:solidFill>
              </a:rPr>
              <a:t>Bonn </a:t>
            </a:r>
            <a:r>
              <a:rPr lang="it-IT" dirty="0" smtClean="0"/>
              <a:t>:   -)  Continuazione </a:t>
            </a:r>
            <a:r>
              <a:rPr lang="it-IT" dirty="0" err="1" smtClean="0"/>
              <a:t>commissioning</a:t>
            </a:r>
            <a:r>
              <a:rPr lang="it-IT" dirty="0" smtClean="0"/>
              <a:t> di parti del set-up di rivelazione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it-IT" dirty="0" smtClean="0"/>
              <a:t>                        -)</a:t>
            </a:r>
            <a:r>
              <a:rPr lang="it-IT" b="1" kern="0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Test </a:t>
            </a:r>
            <a:r>
              <a:rPr lang="it-IT" b="1" kern="0" dirty="0">
                <a:solidFill>
                  <a:srgbClr val="0000FF"/>
                </a:solidFill>
                <a:latin typeface="Comic Sans MS" pitchFamily="66" charset="0"/>
              </a:rPr>
              <a:t>a Pavia dei nuovi preamplificatori (INR-Mosca);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it-IT" b="1" kern="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            </a:t>
            </a:r>
            <a:r>
              <a:rPr lang="it-IT" dirty="0" smtClean="0"/>
              <a:t>-) 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Test </a:t>
            </a:r>
            <a:r>
              <a:rPr lang="it-IT" b="1" kern="0" dirty="0">
                <a:solidFill>
                  <a:srgbClr val="0000FF"/>
                </a:solidFill>
                <a:latin typeface="Comic Sans MS" pitchFamily="66" charset="0"/>
              </a:rPr>
              <a:t>finali in laboratorio delle camere a fili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             </a:t>
            </a:r>
            <a:r>
              <a:rPr lang="it-IT" dirty="0"/>
              <a:t>-) 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Trasporto </a:t>
            </a:r>
            <a:r>
              <a:rPr lang="it-IT" b="1" kern="0" dirty="0">
                <a:solidFill>
                  <a:srgbClr val="0000FF"/>
                </a:solidFill>
                <a:latin typeface="Comic Sans MS" pitchFamily="66" charset="0"/>
              </a:rPr>
              <a:t>/ 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Installazione /Cablaggio  delle camere a Bonn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it-IT" b="1" kern="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            </a:t>
            </a:r>
            <a:r>
              <a:rPr lang="it-IT" dirty="0" smtClean="0"/>
              <a:t>-)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 Inizio dei testi elettrici ( </a:t>
            </a:r>
            <a:r>
              <a:rPr lang="it-IT" b="1" kern="0" dirty="0" err="1" smtClean="0">
                <a:solidFill>
                  <a:srgbClr val="0000FF"/>
                </a:solidFill>
                <a:latin typeface="Comic Sans MS" pitchFamily="66" charset="0"/>
              </a:rPr>
              <a:t>check</a:t>
            </a:r>
            <a:r>
              <a:rPr lang="it-IT" b="1" kern="0" dirty="0" smtClean="0">
                <a:solidFill>
                  <a:srgbClr val="0000FF"/>
                </a:solidFill>
                <a:latin typeface="Comic Sans MS" pitchFamily="66" charset="0"/>
              </a:rPr>
              <a:t> rumore sui segnali) </a:t>
            </a:r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06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/>
          <p:nvPr>
            <p:extLst>
              <p:ext uri="{D42A27DB-BD31-4B8C-83A1-F6EECF244321}">
                <p14:modId xmlns:p14="http://schemas.microsoft.com/office/powerpoint/2010/main" val="4019748183"/>
              </p:ext>
            </p:extLst>
          </p:nvPr>
        </p:nvGraphicFramePr>
        <p:xfrm>
          <a:off x="5076056" y="3682069"/>
          <a:ext cx="5437375" cy="3171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fico 2"/>
          <p:cNvGraphicFramePr/>
          <p:nvPr>
            <p:extLst>
              <p:ext uri="{D42A27DB-BD31-4B8C-83A1-F6EECF244321}">
                <p14:modId xmlns:p14="http://schemas.microsoft.com/office/powerpoint/2010/main" val="4161197630"/>
              </p:ext>
            </p:extLst>
          </p:nvPr>
        </p:nvGraphicFramePr>
        <p:xfrm>
          <a:off x="0" y="3573016"/>
          <a:ext cx="5437375" cy="3169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683568" y="2884874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00CC"/>
                </a:solidFill>
              </a:rPr>
              <a:t>Ripartizione FTE </a:t>
            </a:r>
            <a:r>
              <a:rPr lang="it-IT" sz="2400" b="1" dirty="0">
                <a:solidFill>
                  <a:srgbClr val="0000CC"/>
                </a:solidFill>
              </a:rPr>
              <a:t> </a:t>
            </a:r>
            <a:r>
              <a:rPr lang="it-IT" sz="2400" b="1" dirty="0" smtClean="0">
                <a:solidFill>
                  <a:srgbClr val="0000CC"/>
                </a:solidFill>
              </a:rPr>
              <a:t>(quasi 500 FTE)</a:t>
            </a:r>
          </a:p>
          <a:p>
            <a:r>
              <a:rPr lang="it-IT" sz="2400" b="1" dirty="0" smtClean="0">
                <a:solidFill>
                  <a:srgbClr val="0000CC"/>
                </a:solidFill>
              </a:rPr>
              <a:t>Circa 750 ricercatori</a:t>
            </a:r>
            <a:r>
              <a:rPr lang="it-IT" sz="2400" b="1" dirty="0" smtClean="0">
                <a:solidFill>
                  <a:srgbClr val="0000CC"/>
                </a:solidFill>
              </a:rPr>
              <a:t>) </a:t>
            </a:r>
            <a:endParaRPr lang="it-IT" sz="2400" b="1" dirty="0">
              <a:solidFill>
                <a:srgbClr val="0000CC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760640" y="2851775"/>
            <a:ext cx="320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00CC"/>
                </a:solidFill>
              </a:rPr>
              <a:t>Ripartizione Budget </a:t>
            </a:r>
            <a:endParaRPr lang="it-IT" sz="2400" b="1" dirty="0">
              <a:solidFill>
                <a:srgbClr val="0000CC"/>
              </a:solidFill>
            </a:endParaRPr>
          </a:p>
          <a:p>
            <a:r>
              <a:rPr lang="it-IT" sz="2400" b="1" dirty="0" smtClean="0">
                <a:solidFill>
                  <a:srgbClr val="0000CC"/>
                </a:solidFill>
              </a:rPr>
              <a:t>(circa 9MEuro)</a:t>
            </a:r>
            <a:endParaRPr lang="it-IT" sz="2400" b="1" dirty="0">
              <a:solidFill>
                <a:srgbClr val="0000CC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43608" y="1001633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Linea 1:</a:t>
            </a:r>
            <a:r>
              <a:rPr lang="it-IT" sz="2000" b="1" dirty="0" smtClean="0">
                <a:solidFill>
                  <a:srgbClr val="0000CC"/>
                </a:solidFill>
              </a:rPr>
              <a:t> Quark </a:t>
            </a:r>
            <a:r>
              <a:rPr lang="it-IT" sz="2000" b="1" dirty="0" smtClean="0">
                <a:solidFill>
                  <a:srgbClr val="0000CC"/>
                </a:solidFill>
              </a:rPr>
              <a:t>and </a:t>
            </a:r>
            <a:r>
              <a:rPr lang="it-IT" sz="2000" b="1" dirty="0" err="1" smtClean="0">
                <a:solidFill>
                  <a:srgbClr val="0000CC"/>
                </a:solidFill>
              </a:rPr>
              <a:t>hadron</a:t>
            </a:r>
            <a:r>
              <a:rPr lang="it-IT" sz="2000" b="1" dirty="0" smtClean="0">
                <a:solidFill>
                  <a:srgbClr val="0000CC"/>
                </a:solidFill>
              </a:rPr>
              <a:t> </a:t>
            </a:r>
            <a:r>
              <a:rPr lang="it-IT" sz="2000" b="1" dirty="0" err="1" smtClean="0">
                <a:solidFill>
                  <a:srgbClr val="0000CC"/>
                </a:solidFill>
              </a:rPr>
              <a:t>dynamics</a:t>
            </a:r>
            <a:r>
              <a:rPr lang="it-IT" sz="2000" b="1" dirty="0" smtClean="0">
                <a:solidFill>
                  <a:srgbClr val="0000CC"/>
                </a:solidFill>
              </a:rPr>
              <a:t>  </a:t>
            </a:r>
            <a:r>
              <a:rPr lang="it-IT" sz="2000" b="1" dirty="0" smtClean="0"/>
              <a:t>(</a:t>
            </a:r>
            <a:r>
              <a:rPr lang="it-IT" sz="2000" b="1" dirty="0"/>
              <a:t>7</a:t>
            </a:r>
            <a:r>
              <a:rPr lang="it-IT" sz="2000" b="1" dirty="0" smtClean="0"/>
              <a:t> sigle)  </a:t>
            </a:r>
            <a:endParaRPr lang="it-IT" sz="20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043608" y="1372706"/>
            <a:ext cx="810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Linea 2:</a:t>
            </a:r>
            <a:r>
              <a:rPr lang="it-IT" sz="2000" b="1" dirty="0" smtClean="0">
                <a:solidFill>
                  <a:srgbClr val="0000CC"/>
                </a:solidFill>
              </a:rPr>
              <a:t> </a:t>
            </a:r>
            <a:r>
              <a:rPr lang="it-IT" sz="2000" b="1" dirty="0" err="1" smtClean="0">
                <a:solidFill>
                  <a:srgbClr val="0000CC"/>
                </a:solidFill>
              </a:rPr>
              <a:t>Phase</a:t>
            </a:r>
            <a:r>
              <a:rPr lang="it-IT" sz="2000" b="1" dirty="0" smtClean="0">
                <a:solidFill>
                  <a:srgbClr val="0000CC"/>
                </a:solidFill>
              </a:rPr>
              <a:t> </a:t>
            </a:r>
            <a:r>
              <a:rPr lang="it-IT" sz="2000" b="1" dirty="0" err="1" smtClean="0">
                <a:solidFill>
                  <a:srgbClr val="0000CC"/>
                </a:solidFill>
              </a:rPr>
              <a:t>transitions</a:t>
            </a:r>
            <a:r>
              <a:rPr lang="it-IT" sz="2000" b="1" dirty="0" smtClean="0">
                <a:solidFill>
                  <a:srgbClr val="0000CC"/>
                </a:solidFill>
              </a:rPr>
              <a:t> of </a:t>
            </a:r>
            <a:r>
              <a:rPr lang="it-IT" sz="2000" b="1" dirty="0" err="1" smtClean="0">
                <a:solidFill>
                  <a:srgbClr val="0000CC"/>
                </a:solidFill>
              </a:rPr>
              <a:t>nuclear</a:t>
            </a:r>
            <a:r>
              <a:rPr lang="it-IT" sz="2000" b="1" dirty="0" smtClean="0">
                <a:solidFill>
                  <a:srgbClr val="0000CC"/>
                </a:solidFill>
              </a:rPr>
              <a:t> and </a:t>
            </a:r>
            <a:r>
              <a:rPr lang="it-IT" sz="2000" b="1" dirty="0" err="1" smtClean="0">
                <a:solidFill>
                  <a:srgbClr val="0000CC"/>
                </a:solidFill>
              </a:rPr>
              <a:t>hadronic</a:t>
            </a:r>
            <a:r>
              <a:rPr lang="it-IT" sz="2000" b="1" dirty="0" smtClean="0">
                <a:solidFill>
                  <a:srgbClr val="0000CC"/>
                </a:solidFill>
              </a:rPr>
              <a:t>  </a:t>
            </a:r>
            <a:r>
              <a:rPr lang="it-IT" sz="2000" b="1" dirty="0" err="1" smtClean="0">
                <a:solidFill>
                  <a:srgbClr val="0000CC"/>
                </a:solidFill>
              </a:rPr>
              <a:t>matter</a:t>
            </a:r>
            <a:r>
              <a:rPr lang="it-IT" sz="2000" b="1" dirty="0" smtClean="0">
                <a:solidFill>
                  <a:srgbClr val="0000CC"/>
                </a:solidFill>
              </a:rPr>
              <a:t> </a:t>
            </a:r>
            <a:r>
              <a:rPr lang="it-IT" sz="2000" b="1" dirty="0" smtClean="0"/>
              <a:t>(2  </a:t>
            </a:r>
            <a:r>
              <a:rPr lang="it-IT" sz="2000" b="1" dirty="0"/>
              <a:t>sigle) 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43608" y="1864568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Linea 3:</a:t>
            </a:r>
            <a:r>
              <a:rPr lang="it-IT" sz="2000" b="1" dirty="0" smtClean="0">
                <a:solidFill>
                  <a:srgbClr val="0000CC"/>
                </a:solidFill>
              </a:rPr>
              <a:t> </a:t>
            </a:r>
            <a:r>
              <a:rPr lang="it-IT" sz="2000" b="1" dirty="0" err="1" smtClean="0">
                <a:solidFill>
                  <a:srgbClr val="0000CC"/>
                </a:solidFill>
              </a:rPr>
              <a:t>Nuclear</a:t>
            </a:r>
            <a:r>
              <a:rPr lang="it-IT" sz="2000" b="1" dirty="0" smtClean="0">
                <a:solidFill>
                  <a:srgbClr val="0000CC"/>
                </a:solidFill>
              </a:rPr>
              <a:t> </a:t>
            </a:r>
            <a:r>
              <a:rPr lang="it-IT" sz="2000" b="1" dirty="0" err="1" smtClean="0">
                <a:solidFill>
                  <a:srgbClr val="0000CC"/>
                </a:solidFill>
              </a:rPr>
              <a:t>structure</a:t>
            </a:r>
            <a:r>
              <a:rPr lang="it-IT" sz="2000" b="1" dirty="0" smtClean="0">
                <a:solidFill>
                  <a:srgbClr val="0000CC"/>
                </a:solidFill>
              </a:rPr>
              <a:t> and </a:t>
            </a:r>
            <a:r>
              <a:rPr lang="it-IT" sz="2000" b="1" dirty="0" err="1" smtClean="0">
                <a:solidFill>
                  <a:srgbClr val="0000CC"/>
                </a:solidFill>
              </a:rPr>
              <a:t>reaction</a:t>
            </a:r>
            <a:r>
              <a:rPr lang="it-IT" sz="2000" b="1" dirty="0" smtClean="0">
                <a:solidFill>
                  <a:srgbClr val="0000CC"/>
                </a:solidFill>
              </a:rPr>
              <a:t> </a:t>
            </a:r>
            <a:r>
              <a:rPr lang="it-IT" sz="2000" b="1" dirty="0" err="1" smtClean="0">
                <a:solidFill>
                  <a:srgbClr val="0000CC"/>
                </a:solidFill>
              </a:rPr>
              <a:t>dynamics</a:t>
            </a:r>
            <a:r>
              <a:rPr lang="it-IT" sz="2000" b="1" dirty="0" smtClean="0">
                <a:solidFill>
                  <a:srgbClr val="0000CC"/>
                </a:solidFill>
              </a:rPr>
              <a:t> </a:t>
            </a:r>
            <a:r>
              <a:rPr lang="it-IT" sz="2000" b="1" dirty="0" smtClean="0"/>
              <a:t>(6 </a:t>
            </a:r>
            <a:r>
              <a:rPr lang="it-IT" sz="2000" b="1" dirty="0"/>
              <a:t>sigle) 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043608" y="2380818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Linea 4:</a:t>
            </a:r>
            <a:r>
              <a:rPr lang="it-IT" sz="2000" b="1" dirty="0" smtClean="0">
                <a:solidFill>
                  <a:srgbClr val="0000CC"/>
                </a:solidFill>
              </a:rPr>
              <a:t> </a:t>
            </a:r>
            <a:r>
              <a:rPr lang="it-IT" sz="2000" b="1" dirty="0" err="1" smtClean="0">
                <a:solidFill>
                  <a:srgbClr val="0000CC"/>
                </a:solidFill>
              </a:rPr>
              <a:t>Nuclear</a:t>
            </a:r>
            <a:r>
              <a:rPr lang="it-IT" sz="2000" b="1" dirty="0" smtClean="0">
                <a:solidFill>
                  <a:srgbClr val="0000CC"/>
                </a:solidFill>
              </a:rPr>
              <a:t> </a:t>
            </a:r>
            <a:r>
              <a:rPr lang="it-IT" sz="2000" b="1" dirty="0" err="1" smtClean="0">
                <a:solidFill>
                  <a:srgbClr val="0000CC"/>
                </a:solidFill>
              </a:rPr>
              <a:t>astrophysics</a:t>
            </a:r>
            <a:r>
              <a:rPr lang="it-IT" sz="2000" b="1" dirty="0" smtClean="0">
                <a:solidFill>
                  <a:srgbClr val="0000CC"/>
                </a:solidFill>
              </a:rPr>
              <a:t> and </a:t>
            </a:r>
            <a:r>
              <a:rPr lang="it-IT" sz="2000" b="1" dirty="0" err="1" smtClean="0">
                <a:solidFill>
                  <a:srgbClr val="0000CC"/>
                </a:solidFill>
              </a:rPr>
              <a:t>interdisciplinary</a:t>
            </a:r>
            <a:r>
              <a:rPr lang="it-IT" sz="2000" b="1" dirty="0">
                <a:solidFill>
                  <a:srgbClr val="0000CC"/>
                </a:solidFill>
              </a:rPr>
              <a:t> </a:t>
            </a:r>
            <a:r>
              <a:rPr lang="it-IT" sz="2000" b="1" dirty="0" err="1" smtClean="0">
                <a:solidFill>
                  <a:srgbClr val="0000CC"/>
                </a:solidFill>
              </a:rPr>
              <a:t>researches</a:t>
            </a:r>
            <a:r>
              <a:rPr lang="it-IT" sz="2000" b="1" dirty="0" smtClean="0">
                <a:solidFill>
                  <a:srgbClr val="0000CC"/>
                </a:solidFill>
              </a:rPr>
              <a:t>  </a:t>
            </a:r>
            <a:r>
              <a:rPr lang="it-IT" sz="2000" b="1" dirty="0" smtClean="0"/>
              <a:t>(6 </a:t>
            </a:r>
            <a:r>
              <a:rPr lang="it-IT" sz="2000" b="1" dirty="0"/>
              <a:t>sigle) </a:t>
            </a:r>
            <a:endParaRPr lang="it-IT" sz="2000" b="1" dirty="0">
              <a:solidFill>
                <a:srgbClr val="0000CC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267744" y="116632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CSN3 –Status 2014 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6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" t="1629" r="1402" b="5044"/>
          <a:stretch/>
        </p:blipFill>
        <p:spPr bwMode="auto">
          <a:xfrm>
            <a:off x="323528" y="772971"/>
            <a:ext cx="7897090" cy="568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148064" y="6444044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(circa 10% della statistica totale)</a:t>
            </a:r>
            <a:endParaRPr lang="it-IT" sz="20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67544" y="6381328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Analisi: </a:t>
            </a:r>
            <a:r>
              <a:rPr lang="it-IT" sz="2000" b="1" dirty="0" err="1" smtClean="0"/>
              <a:t>S.Costanza</a:t>
            </a:r>
            <a:endParaRPr lang="it-IT" sz="2000" b="1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4127742"/>
              </p:ext>
            </p:extLst>
          </p:nvPr>
        </p:nvGraphicFramePr>
        <p:xfrm>
          <a:off x="4499992" y="3080444"/>
          <a:ext cx="182880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" name="Equation" r:id="rId5" imgW="583947" imgH="203112" progId="Equation.3">
                  <p:embed/>
                </p:oleObj>
              </mc:Choice>
              <mc:Fallback>
                <p:oleObj name="Equation" r:id="rId5" imgW="583947" imgH="203112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3080444"/>
                        <a:ext cx="1828800" cy="6365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09498"/>
              </p:ext>
            </p:extLst>
          </p:nvPr>
        </p:nvGraphicFramePr>
        <p:xfrm>
          <a:off x="539552" y="1340768"/>
          <a:ext cx="2585968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1" name="Equazione" r:id="rId7" imgW="1002960" imgH="215640" progId="Equation.3">
                  <p:embed/>
                </p:oleObj>
              </mc:Choice>
              <mc:Fallback>
                <p:oleObj name="Equazione" r:id="rId7" imgW="100296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340768"/>
                        <a:ext cx="2585968" cy="43204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2267744" y="1073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Risultati  MAMBO –Mainz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2" b="4361"/>
          <a:stretch/>
        </p:blipFill>
        <p:spPr bwMode="auto">
          <a:xfrm>
            <a:off x="637309" y="632263"/>
            <a:ext cx="7997104" cy="58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820415"/>
              </p:ext>
            </p:extLst>
          </p:nvPr>
        </p:nvGraphicFramePr>
        <p:xfrm>
          <a:off x="4500563" y="2863850"/>
          <a:ext cx="18288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" name="Equazione" r:id="rId5" imgW="583920" imgH="241200" progId="Equation.3">
                  <p:embed/>
                </p:oleObj>
              </mc:Choice>
              <mc:Fallback>
                <p:oleObj name="Equazione" r:id="rId5" imgW="583920" imgH="241200" progId="Equation.3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863850"/>
                        <a:ext cx="1828800" cy="7572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5148064" y="6453336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(circa 10% della statistica totale)</a:t>
            </a:r>
            <a:endParaRPr lang="it-IT" sz="20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67544" y="6525344"/>
            <a:ext cx="273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Analisi: </a:t>
            </a:r>
            <a:r>
              <a:rPr lang="it-IT" sz="2000" b="1" dirty="0" err="1" smtClean="0"/>
              <a:t>S.Costanza</a:t>
            </a:r>
            <a:endParaRPr lang="it-IT" sz="2000" b="1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8007156"/>
              </p:ext>
            </p:extLst>
          </p:nvPr>
        </p:nvGraphicFramePr>
        <p:xfrm>
          <a:off x="717550" y="1340768"/>
          <a:ext cx="25860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Equazione" r:id="rId7" imgW="1002865" imgH="215806" progId="Equation.3">
                  <p:embed/>
                </p:oleObj>
              </mc:Choice>
              <mc:Fallback>
                <p:oleObj name="Equazione" r:id="rId7" imgW="1002865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550" y="1340768"/>
                        <a:ext cx="2586038" cy="4318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267744" y="1073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Risultati  MAMBO –Mainz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9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47" y="2730328"/>
            <a:ext cx="1397306" cy="139734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" t="6918" r="7158"/>
          <a:stretch/>
        </p:blipFill>
        <p:spPr bwMode="auto">
          <a:xfrm>
            <a:off x="0" y="1583298"/>
            <a:ext cx="8964488" cy="434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148064" y="626925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(circa 10% della statistica totale)</a:t>
            </a:r>
            <a:endParaRPr lang="it-IT" sz="20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67544" y="622802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Analisi: E. </a:t>
            </a:r>
            <a:r>
              <a:rPr lang="it-IT" sz="2000" b="1" dirty="0" err="1" smtClean="0"/>
              <a:t>Mornacchi</a:t>
            </a:r>
            <a:endParaRPr lang="it-IT" sz="2000" b="1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14980"/>
              </p:ext>
            </p:extLst>
          </p:nvPr>
        </p:nvGraphicFramePr>
        <p:xfrm>
          <a:off x="435077" y="1093201"/>
          <a:ext cx="3014765" cy="503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9" name="Equazione" r:id="rId6" imgW="1002865" imgH="215806" progId="Equation.3">
                  <p:embed/>
                </p:oleObj>
              </mc:Choice>
              <mc:Fallback>
                <p:oleObj name="Equazione" r:id="rId6" imgW="1002865" imgH="215806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077" y="1093201"/>
                        <a:ext cx="3014765" cy="50338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2267744" y="107340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Risultati  MAMBO –Mainz</a:t>
            </a:r>
            <a:endParaRPr lang="it-IT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7047368"/>
              </p:ext>
            </p:extLst>
          </p:nvPr>
        </p:nvGraphicFramePr>
        <p:xfrm>
          <a:off x="3389250" y="1844824"/>
          <a:ext cx="2185987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0" name="Equazione" r:id="rId8" imgW="698400" imgH="228600" progId="Equation.3">
                  <p:embed/>
                </p:oleObj>
              </mc:Choice>
              <mc:Fallback>
                <p:oleObj name="Equazione" r:id="rId8" imgW="698400" imgH="228600" progId="Equation.3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250" y="1844824"/>
                        <a:ext cx="2185987" cy="7286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4860032" y="4869160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Preliminary </a:t>
            </a:r>
            <a:r>
              <a:rPr lang="it-IT" sz="2800" b="1" dirty="0" err="1" smtClean="0">
                <a:solidFill>
                  <a:srgbClr val="FF0000"/>
                </a:solidFill>
              </a:rPr>
              <a:t>Results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6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dro\Desktop\Bonn\101NIKON\DSCN5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75630"/>
            <a:ext cx="6840760" cy="513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945361" y="0"/>
            <a:ext cx="2941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200" b="1" dirty="0" smtClean="0">
                <a:solidFill>
                  <a:srgbClr val="FF0000"/>
                </a:solidFill>
              </a:rPr>
              <a:t>MAMBO – Bonn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403648" y="623731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Installazione – Cablaggio Camere a fili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7092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dro\Desktop\Bonn\101NIKON\DSCN5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31194"/>
            <a:ext cx="6845845" cy="513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945361" y="260648"/>
            <a:ext cx="2941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200" b="1" dirty="0" smtClean="0">
                <a:solidFill>
                  <a:srgbClr val="FF0000"/>
                </a:solidFill>
              </a:rPr>
              <a:t>MAMBO – Bonn</a:t>
            </a:r>
            <a:endParaRPr lang="it-IT" sz="32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03648" y="6237312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Installazione – Cablaggio Camere a fili 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31822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edro\Desktop\Bonn\TEK\ven-6-6-2014\TEK0014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02" y="3728895"/>
            <a:ext cx="3972272" cy="297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edro\Desktop\Bonn\TEK\mer-4-6-2014\TEK0008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2" y="620688"/>
            <a:ext cx="3930352" cy="294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53572" y="2204864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 smtClean="0"/>
              <a:t>Segnali logici in uscita da Preamplificatori Fili </a:t>
            </a:r>
            <a:endParaRPr lang="it-IT" sz="2400" u="sng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724400" y="4294837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 smtClean="0"/>
              <a:t>Segnali analogici in uscita da Preamplificatori  Strip</a:t>
            </a:r>
            <a:endParaRPr lang="it-IT" sz="2400" u="sng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220072" y="620688"/>
            <a:ext cx="3168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Primi test elettrici sui segnali in uscita dalle camere a fili </a:t>
            </a:r>
          </a:p>
          <a:p>
            <a:r>
              <a:rPr lang="it-IT" sz="2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(con  raggi cosmici)</a:t>
            </a:r>
            <a:endParaRPr lang="it-IT" sz="2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945361" y="-27384"/>
            <a:ext cx="2941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3200" b="1" dirty="0" smtClean="0">
                <a:solidFill>
                  <a:srgbClr val="FF0000"/>
                </a:solidFill>
              </a:rPr>
              <a:t>MAMBO – Bonn</a:t>
            </a:r>
            <a:endParaRPr lang="it-IT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5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123728" y="260648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/>
              <a:t>Attività prevista 2014-2015 </a:t>
            </a:r>
            <a:endParaRPr lang="it-IT" sz="28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07504" y="1124744"/>
            <a:ext cx="8928992" cy="442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200" b="1" dirty="0" smtClean="0">
                <a:solidFill>
                  <a:srgbClr val="FF0000"/>
                </a:solidFill>
              </a:rPr>
              <a:t>Mainz </a:t>
            </a:r>
            <a:r>
              <a:rPr lang="it-IT" sz="2200" dirty="0" smtClean="0"/>
              <a:t>:  -) </a:t>
            </a:r>
            <a:r>
              <a:rPr lang="it-IT" sz="2200" b="1" dirty="0" smtClean="0">
                <a:solidFill>
                  <a:srgbClr val="0000CC"/>
                </a:solidFill>
                <a:latin typeface="Comic Sans MS" panose="030F0702030302020204" pitchFamily="66" charset="0"/>
              </a:rPr>
              <a:t>manutenzione camere a fili </a:t>
            </a:r>
          </a:p>
          <a:p>
            <a:r>
              <a:rPr lang="it-IT" sz="2200" dirty="0" smtClean="0"/>
              <a:t>                         -)</a:t>
            </a:r>
            <a:r>
              <a:rPr lang="it-IT" sz="2200" b="1" kern="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it-IT" sz="2200" dirty="0" smtClean="0">
                <a:latin typeface="Comic Sans MS" panose="030F0702030302020204" pitchFamily="66" charset="0"/>
              </a:rPr>
              <a:t>Prese dati su </a:t>
            </a:r>
            <a:r>
              <a:rPr lang="it-IT" sz="2200" dirty="0" err="1" smtClean="0">
                <a:latin typeface="Comic Sans MS" panose="030F0702030302020204" pitchFamily="66" charset="0"/>
              </a:rPr>
              <a:t>fotoproduzione</a:t>
            </a:r>
            <a:r>
              <a:rPr lang="it-IT" sz="2200" dirty="0" smtClean="0">
                <a:latin typeface="Comic Sans MS" panose="030F0702030302020204" pitchFamily="66" charset="0"/>
              </a:rPr>
              <a:t> mesone  </a:t>
            </a:r>
            <a:r>
              <a:rPr lang="it-IT" sz="2200" dirty="0" smtClean="0">
                <a:latin typeface="Comic Sans MS" panose="030F0702030302020204" pitchFamily="66" charset="0"/>
                <a:sym typeface="Symbol"/>
              </a:rPr>
              <a:t>’</a:t>
            </a:r>
          </a:p>
          <a:p>
            <a:r>
              <a:rPr lang="it-IT" sz="2200" dirty="0"/>
              <a:t> </a:t>
            </a:r>
            <a:r>
              <a:rPr lang="it-IT" sz="2200" dirty="0" smtClean="0"/>
              <a:t>	        -)  Prese dati con bersagli  protone/deuterio (non) polarizzati</a:t>
            </a:r>
            <a:endParaRPr lang="it-IT" sz="2200" dirty="0">
              <a:latin typeface="Comic Sans MS" panose="030F0702030302020204" pitchFamily="66" charset="0"/>
              <a:sym typeface="Symbol"/>
            </a:endParaRPr>
          </a:p>
          <a:p>
            <a:endParaRPr lang="it-IT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200" b="1" dirty="0" smtClean="0">
                <a:solidFill>
                  <a:srgbClr val="FF0000"/>
                </a:solidFill>
              </a:rPr>
              <a:t>Bonn </a:t>
            </a:r>
            <a:r>
              <a:rPr lang="it-IT" sz="2200" dirty="0" smtClean="0"/>
              <a:t>:    -)  Completamento </a:t>
            </a:r>
            <a:r>
              <a:rPr lang="it-IT" sz="2200" dirty="0" err="1" smtClean="0"/>
              <a:t>commissioning</a:t>
            </a:r>
            <a:r>
              <a:rPr lang="it-IT" sz="2200" dirty="0" smtClean="0"/>
              <a:t>  del set-up di rivelazione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it-IT" sz="2200" dirty="0" smtClean="0"/>
              <a:t>		      -) </a:t>
            </a:r>
            <a:r>
              <a:rPr lang="it-IT" sz="2200" b="1" kern="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it-IT" sz="2200" b="1" kern="0" dirty="0" smtClean="0">
                <a:solidFill>
                  <a:srgbClr val="0000FF"/>
                </a:solidFill>
                <a:latin typeface="Comic Sans MS" pitchFamily="66" charset="0"/>
              </a:rPr>
              <a:t>Completamento </a:t>
            </a:r>
            <a:r>
              <a:rPr lang="it-IT" sz="2200" b="1" kern="0" dirty="0" err="1" smtClean="0">
                <a:solidFill>
                  <a:srgbClr val="0000FF"/>
                </a:solidFill>
                <a:latin typeface="Comic Sans MS" pitchFamily="66" charset="0"/>
              </a:rPr>
              <a:t>commissioning</a:t>
            </a:r>
            <a:r>
              <a:rPr lang="it-IT" sz="2200" b="1" kern="0" dirty="0" smtClean="0">
                <a:solidFill>
                  <a:srgbClr val="0000FF"/>
                </a:solidFill>
                <a:latin typeface="Comic Sans MS" pitchFamily="66" charset="0"/>
              </a:rPr>
              <a:t>  camere a fili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it-IT" sz="2200" b="1" kern="0" dirty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it-IT" sz="2200" b="1" kern="0" dirty="0" smtClean="0">
                <a:solidFill>
                  <a:srgbClr val="0000FF"/>
                </a:solidFill>
                <a:latin typeface="Comic Sans MS" pitchFamily="66" charset="0"/>
              </a:rPr>
              <a:t>          </a:t>
            </a:r>
            <a:r>
              <a:rPr lang="it-IT" sz="2200" dirty="0" smtClean="0"/>
              <a:t>-) </a:t>
            </a:r>
            <a:r>
              <a:rPr lang="it-IT" sz="2200" b="1" kern="0" dirty="0" smtClean="0">
                <a:solidFill>
                  <a:srgbClr val="0000FF"/>
                </a:solidFill>
                <a:latin typeface="Comic Sans MS" pitchFamily="66" charset="0"/>
              </a:rPr>
              <a:t> Inizio dei </a:t>
            </a:r>
            <a:r>
              <a:rPr lang="it-IT" sz="2200" b="1" kern="0" dirty="0" err="1" smtClean="0">
                <a:solidFill>
                  <a:srgbClr val="0000FF"/>
                </a:solidFill>
                <a:latin typeface="Comic Sans MS" pitchFamily="66" charset="0"/>
              </a:rPr>
              <a:t>runs</a:t>
            </a:r>
            <a:r>
              <a:rPr lang="it-IT" sz="2200" b="1" kern="0" dirty="0" smtClean="0">
                <a:solidFill>
                  <a:srgbClr val="0000FF"/>
                </a:solidFill>
                <a:latin typeface="Comic Sans MS" pitchFamily="66" charset="0"/>
              </a:rPr>
              <a:t> di misura veri </a:t>
            </a:r>
            <a:r>
              <a:rPr lang="it-IT" sz="2200" b="1" kern="0" dirty="0">
                <a:solidFill>
                  <a:srgbClr val="0000FF"/>
                </a:solidFill>
                <a:latin typeface="Comic Sans MS" pitchFamily="66" charset="0"/>
              </a:rPr>
              <a:t>e</a:t>
            </a:r>
            <a:r>
              <a:rPr lang="it-IT" sz="2200" b="1" kern="0" dirty="0" smtClean="0">
                <a:solidFill>
                  <a:srgbClr val="0000FF"/>
                </a:solidFill>
                <a:latin typeface="Comic Sans MS" pitchFamily="66" charset="0"/>
              </a:rPr>
              <a:t> propri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it-IT" sz="2200" dirty="0" smtClean="0"/>
              <a:t>		      </a:t>
            </a:r>
            <a:r>
              <a:rPr lang="it-IT" sz="2200" dirty="0"/>
              <a:t>-) </a:t>
            </a:r>
            <a:r>
              <a:rPr lang="it-IT" sz="2200" b="1" dirty="0">
                <a:solidFill>
                  <a:srgbClr val="0000CC"/>
                </a:solidFill>
                <a:latin typeface="Comic Sans MS" panose="030F0702030302020204" pitchFamily="66" charset="0"/>
              </a:rPr>
              <a:t>manutenzione camere a fili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defRPr/>
            </a:pPr>
            <a:endParaRPr lang="it-IT" sz="2200" dirty="0" smtClean="0"/>
          </a:p>
          <a:p>
            <a:endParaRPr lang="it-IT" sz="2200" dirty="0" smtClean="0"/>
          </a:p>
          <a:p>
            <a:endParaRPr lang="it-IT" sz="2200" dirty="0"/>
          </a:p>
          <a:p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14041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835696" y="1301859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anti</a:t>
            </a:r>
            <a:r>
              <a:rPr lang="it-IT" sz="2400" dirty="0" err="1" smtClean="0">
                <a:solidFill>
                  <a:srgbClr val="FF0000"/>
                </a:solidFill>
                <a:latin typeface="Arial Black" pitchFamily="34" charset="0"/>
              </a:rPr>
              <a:t>P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roton</a:t>
            </a:r>
            <a:r>
              <a:rPr lang="it-IT" sz="2400" dirty="0" smtClean="0">
                <a:latin typeface="Algerian" pitchFamily="82" charset="0"/>
              </a:rPr>
              <a:t>  </a:t>
            </a:r>
            <a:r>
              <a:rPr lang="it-IT" sz="2400" dirty="0" err="1" smtClean="0">
                <a:solidFill>
                  <a:srgbClr val="FF0000"/>
                </a:solidFill>
                <a:latin typeface="Arial Black" pitchFamily="34" charset="0"/>
              </a:rPr>
              <a:t>AN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nihilation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at</a:t>
            </a:r>
            <a:r>
              <a:rPr lang="it-IT" sz="2400" dirty="0" smtClean="0">
                <a:latin typeface="Algerian" pitchFamily="82" charset="0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Arial Black" pitchFamily="34" charset="0"/>
              </a:rPr>
              <a:t>DA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rmstadt</a:t>
            </a:r>
            <a:endParaRPr lang="it-IT" sz="2400" dirty="0">
              <a:latin typeface="Algerian" pitchFamily="82" charset="0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179512" y="3071810"/>
            <a:ext cx="8712968" cy="1200329"/>
            <a:chOff x="179512" y="2951601"/>
            <a:chExt cx="8712968" cy="1200329"/>
          </a:xfrm>
        </p:grpSpPr>
        <p:sp>
          <p:nvSpPr>
            <p:cNvPr id="5" name="CasellaDiTesto 4"/>
            <p:cNvSpPr txBox="1"/>
            <p:nvPr/>
          </p:nvSpPr>
          <p:spPr>
            <a:xfrm>
              <a:off x="179512" y="2951601"/>
              <a:ext cx="87129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very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high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intensity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 p 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beam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with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momentum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from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1.5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GeV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/c up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to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15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GeV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/c on a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proton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fixed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target (or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nuclear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target)</a:t>
              </a:r>
            </a:p>
            <a:p>
              <a:pPr algn="ctr"/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average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interaction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rate  20 MHz</a:t>
              </a:r>
            </a:p>
          </p:txBody>
        </p:sp>
        <p:cxnSp>
          <p:nvCxnSpPr>
            <p:cNvPr id="7" name="Connettore 1 6"/>
            <p:cNvCxnSpPr/>
            <p:nvPr/>
          </p:nvCxnSpPr>
          <p:spPr>
            <a:xfrm>
              <a:off x="2987824" y="3075578"/>
              <a:ext cx="2091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asellaDiTesto 9"/>
          <p:cNvSpPr txBox="1"/>
          <p:nvPr/>
        </p:nvSpPr>
        <p:spPr>
          <a:xfrm>
            <a:off x="2411760" y="4429132"/>
            <a:ext cx="3886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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s 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2.25 up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5.46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GeV</a:t>
            </a: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44016" y="5072074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It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will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continue and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extend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the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successful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physics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program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performed</a:t>
            </a:r>
            <a:endParaRPr lang="it-IT" sz="24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in the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past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at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facilities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like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LEAR at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Cern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 and the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antiproton</a:t>
            </a:r>
            <a:endParaRPr lang="it-IT" sz="24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algn="ctr"/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accumulator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ring at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Fermilab</a:t>
            </a:r>
            <a:endParaRPr lang="it-IT" sz="2400" dirty="0" smtClean="0">
              <a:latin typeface="Times New Roman" pitchFamily="18" charset="0"/>
              <a:cs typeface="Times New Roman" pitchFamily="18" charset="0"/>
              <a:sym typeface="Symbol"/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59212"/>
            <a:ext cx="3168352" cy="75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sellaDiTesto 18"/>
          <p:cNvSpPr txBox="1"/>
          <p:nvPr/>
        </p:nvSpPr>
        <p:spPr>
          <a:xfrm>
            <a:off x="98378" y="2000240"/>
            <a:ext cx="786689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Experiment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performed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at </a:t>
            </a:r>
            <a:r>
              <a:rPr lang="it-IT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FAIR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facility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, at the GSI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laboratory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,</a:t>
            </a: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in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Darmstadt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,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Germany</a:t>
            </a: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23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FAIR Modularised Start Version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21389" y="656532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GB" sz="1200" dirty="0" err="1" smtClean="0"/>
              <a:t>Günther</a:t>
            </a:r>
            <a:r>
              <a:rPr lang="en-GB" sz="1200" dirty="0" smtClean="0"/>
              <a:t> </a:t>
            </a:r>
            <a:r>
              <a:rPr lang="en-GB" sz="1200" dirty="0" err="1" smtClean="0"/>
              <a:t>Rosner</a:t>
            </a:r>
            <a:endParaRPr lang="en-GB" sz="1200" dirty="0"/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endParaRPr lang="en-US" sz="2800">
              <a:solidFill>
                <a:srgbClr val="00599D"/>
              </a:solidFill>
            </a:endParaRPr>
          </a:p>
        </p:txBody>
      </p:sp>
      <p:pic>
        <p:nvPicPr>
          <p:cNvPr id="8" name="Picture 7" descr="FAIR_MSV_APP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3752" y="2104982"/>
            <a:ext cx="5730248" cy="4095370"/>
          </a:xfrm>
          <a:prstGeom prst="rect">
            <a:avLst/>
          </a:prstGeom>
          <a:ln>
            <a:noFill/>
          </a:ln>
        </p:spPr>
      </p:pic>
      <p:sp>
        <p:nvSpPr>
          <p:cNvPr id="9" name="Oval 8"/>
          <p:cNvSpPr/>
          <p:nvPr/>
        </p:nvSpPr>
        <p:spPr>
          <a:xfrm>
            <a:off x="8297065" y="2564904"/>
            <a:ext cx="315035" cy="315035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217877" y="4239090"/>
            <a:ext cx="315035" cy="315035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876256" y="3572299"/>
            <a:ext cx="315035" cy="3150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561221" y="4644135"/>
            <a:ext cx="315035" cy="315035"/>
          </a:xfrm>
          <a:prstGeom prst="ellipse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857837" y="4959170"/>
            <a:ext cx="315035" cy="315035"/>
          </a:xfrm>
          <a:prstGeom prst="ellipse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012160" y="4194085"/>
            <a:ext cx="315035" cy="315035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5" name="Rounded Rectangular Callout 14"/>
          <p:cNvSpPr/>
          <p:nvPr/>
        </p:nvSpPr>
        <p:spPr>
          <a:xfrm>
            <a:off x="7514967" y="4509120"/>
            <a:ext cx="606398" cy="306467"/>
          </a:xfrm>
          <a:prstGeom prst="wedgeRoundRectCallout">
            <a:avLst>
              <a:gd name="adj1" fmla="val -234979"/>
              <a:gd name="adj2" fmla="val -83127"/>
              <a:gd name="adj3" fmla="val 16667"/>
            </a:avLst>
          </a:prstGeom>
          <a:ln w="12700"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dirty="0" smtClean="0">
                <a:solidFill>
                  <a:schemeClr val="accent4"/>
                </a:solidFill>
              </a:rPr>
              <a:t>APPA</a:t>
            </a:r>
            <a:endParaRPr lang="en-GB" sz="1200" dirty="0">
              <a:solidFill>
                <a:schemeClr val="accent4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272300" y="3645024"/>
            <a:ext cx="553226" cy="306467"/>
          </a:xfrm>
          <a:prstGeom prst="wedgeRoundRectCallout">
            <a:avLst>
              <a:gd name="adj1" fmla="val -94168"/>
              <a:gd name="adj2" fmla="val -18792"/>
              <a:gd name="adj3" fmla="val 16667"/>
            </a:avLst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dirty="0" smtClean="0">
                <a:solidFill>
                  <a:schemeClr val="accent2"/>
                </a:solidFill>
              </a:rPr>
              <a:t>CBM</a:t>
            </a:r>
            <a:endParaRPr lang="en-GB" sz="1200" dirty="0">
              <a:solidFill>
                <a:schemeClr val="accent2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7485301" y="5391001"/>
            <a:ext cx="840526" cy="306467"/>
          </a:xfrm>
          <a:prstGeom prst="wedgeRoundRectCallout">
            <a:avLst>
              <a:gd name="adj1" fmla="val -143288"/>
              <a:gd name="adj2" fmla="val -242147"/>
              <a:gd name="adj3" fmla="val 16667"/>
            </a:avLst>
          </a:prstGeom>
          <a:ln w="12700"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dirty="0" smtClean="0">
                <a:solidFill>
                  <a:srgbClr val="008000"/>
                </a:solidFill>
              </a:rPr>
              <a:t>NUSTAR</a:t>
            </a:r>
            <a:endParaRPr lang="en-GB" sz="1200" dirty="0">
              <a:solidFill>
                <a:srgbClr val="008000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4237657" y="5327778"/>
            <a:ext cx="747326" cy="306467"/>
          </a:xfrm>
          <a:prstGeom prst="wedgeRoundRectCallout">
            <a:avLst>
              <a:gd name="adj1" fmla="val 209446"/>
              <a:gd name="adj2" fmla="val -367675"/>
              <a:gd name="adj3" fmla="val 16667"/>
            </a:avLst>
          </a:prstGeom>
          <a:ln w="1270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dirty="0" smtClean="0">
                <a:solidFill>
                  <a:srgbClr val="FF0000"/>
                </a:solidFill>
              </a:rPr>
              <a:t>PANDA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9487" y="4693523"/>
            <a:ext cx="22952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/>
            <a:r>
              <a:rPr lang="en-GB" sz="2000" b="1" dirty="0" smtClean="0">
                <a:solidFill>
                  <a:srgbClr val="008000"/>
                </a:solidFill>
                <a:latin typeface="+mn-lt"/>
              </a:rPr>
              <a:t>Experiments</a:t>
            </a:r>
          </a:p>
          <a:p>
            <a:pPr marL="360000" indent="-360000"/>
            <a:r>
              <a:rPr lang="en-GB" sz="1800" b="1" dirty="0" smtClean="0">
                <a:solidFill>
                  <a:schemeClr val="accent4"/>
                </a:solidFill>
                <a:latin typeface="+mn-lt"/>
              </a:rPr>
              <a:t>M0</a:t>
            </a:r>
            <a:r>
              <a:rPr lang="en-GB" sz="1800" dirty="0" smtClean="0">
                <a:solidFill>
                  <a:schemeClr val="accent4"/>
                </a:solidFill>
                <a:latin typeface="+mn-lt"/>
              </a:rPr>
              <a:t>: APPA</a:t>
            </a:r>
          </a:p>
          <a:p>
            <a:pPr marL="360000" indent="-360000"/>
            <a:r>
              <a:rPr lang="en-GB" sz="1800" b="1" dirty="0" smtClean="0">
                <a:solidFill>
                  <a:schemeClr val="accent2"/>
                </a:solidFill>
                <a:latin typeface="+mn-lt"/>
              </a:rPr>
              <a:t>M1</a:t>
            </a:r>
            <a:r>
              <a:rPr lang="en-GB" sz="1800" dirty="0" smtClean="0">
                <a:solidFill>
                  <a:schemeClr val="accent2"/>
                </a:solidFill>
                <a:latin typeface="+mn-lt"/>
              </a:rPr>
              <a:t>: CBM</a:t>
            </a:r>
          </a:p>
          <a:p>
            <a:pPr marL="342900" indent="-342900"/>
            <a:r>
              <a:rPr lang="en-GB" sz="1800" b="1" dirty="0" smtClean="0">
                <a:solidFill>
                  <a:srgbClr val="008000"/>
                </a:solidFill>
                <a:latin typeface="+mn-lt"/>
              </a:rPr>
              <a:t>M2</a:t>
            </a:r>
            <a:r>
              <a:rPr lang="en-GB" sz="1800" dirty="0" smtClean="0">
                <a:solidFill>
                  <a:srgbClr val="008000"/>
                </a:solidFill>
                <a:latin typeface="+mn-lt"/>
              </a:rPr>
              <a:t>: NUSTAR</a:t>
            </a:r>
          </a:p>
          <a:p>
            <a:pPr marL="342900" indent="-342900"/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M3</a:t>
            </a:r>
            <a:r>
              <a:rPr lang="en-GB" sz="1800" dirty="0" smtClean="0">
                <a:solidFill>
                  <a:srgbClr val="FF0000"/>
                </a:solidFill>
                <a:latin typeface="+mn-lt"/>
              </a:rPr>
              <a:t>: PANDA</a:t>
            </a:r>
            <a:endParaRPr lang="en-GB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282190" y="5274205"/>
            <a:ext cx="1080120" cy="9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hteck 27"/>
          <p:cNvSpPr/>
          <p:nvPr/>
        </p:nvSpPr>
        <p:spPr>
          <a:xfrm>
            <a:off x="5382090" y="5116687"/>
            <a:ext cx="360040" cy="157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8"/>
          <p:cNvSpPr/>
          <p:nvPr/>
        </p:nvSpPr>
        <p:spPr>
          <a:xfrm>
            <a:off x="5247075" y="4329100"/>
            <a:ext cx="315035" cy="315035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solidFill>
              <a:schemeClr val="accent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/>
          <p:cNvSpPr txBox="1"/>
          <p:nvPr/>
        </p:nvSpPr>
        <p:spPr>
          <a:xfrm>
            <a:off x="317844" y="2139045"/>
            <a:ext cx="25699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 smtClean="0">
                <a:solidFill>
                  <a:srgbClr val="00B050"/>
                </a:solidFill>
              </a:rPr>
              <a:t>4 </a:t>
            </a:r>
            <a:r>
              <a:rPr lang="it-IT" b="1" i="1" dirty="0" err="1" smtClean="0">
                <a:solidFill>
                  <a:srgbClr val="00B050"/>
                </a:solidFill>
              </a:rPr>
              <a:t>experiments</a:t>
            </a:r>
            <a:r>
              <a:rPr lang="it-IT" b="1" i="1" dirty="0" smtClean="0">
                <a:solidFill>
                  <a:srgbClr val="00B050"/>
                </a:solidFill>
              </a:rPr>
              <a:t> </a:t>
            </a:r>
            <a:r>
              <a:rPr lang="it-IT" b="1" i="1" dirty="0" err="1" smtClean="0">
                <a:solidFill>
                  <a:srgbClr val="00B050"/>
                </a:solidFill>
              </a:rPr>
              <a:t>will</a:t>
            </a:r>
            <a:endParaRPr lang="it-IT" b="1" i="1" dirty="0" smtClean="0">
              <a:solidFill>
                <a:srgbClr val="00B050"/>
              </a:solidFill>
            </a:endParaRPr>
          </a:p>
          <a:p>
            <a:pPr algn="ctr"/>
            <a:r>
              <a:rPr lang="it-IT" b="1" i="1" dirty="0" smtClean="0">
                <a:solidFill>
                  <a:srgbClr val="00B050"/>
                </a:solidFill>
              </a:rPr>
              <a:t>take </a:t>
            </a:r>
            <a:r>
              <a:rPr lang="it-IT" b="1" i="1" dirty="0" err="1" smtClean="0">
                <a:solidFill>
                  <a:srgbClr val="00B050"/>
                </a:solidFill>
              </a:rPr>
              <a:t>place</a:t>
            </a:r>
            <a:r>
              <a:rPr lang="it-IT" b="1" i="1" dirty="0" smtClean="0">
                <a:solidFill>
                  <a:srgbClr val="00B050"/>
                </a:solidFill>
              </a:rPr>
              <a:t> </a:t>
            </a:r>
            <a:r>
              <a:rPr lang="it-IT" b="1" i="1" dirty="0" err="1" smtClean="0">
                <a:solidFill>
                  <a:srgbClr val="00B050"/>
                </a:solidFill>
              </a:rPr>
              <a:t>at</a:t>
            </a:r>
            <a:r>
              <a:rPr lang="it-IT" b="1" i="1" dirty="0" smtClean="0">
                <a:solidFill>
                  <a:srgbClr val="00B050"/>
                </a:solidFill>
              </a:rPr>
              <a:t> the FAIR</a:t>
            </a:r>
          </a:p>
          <a:p>
            <a:pPr algn="ctr"/>
            <a:r>
              <a:rPr lang="it-IT" b="1" i="1" dirty="0" err="1" smtClean="0">
                <a:solidFill>
                  <a:srgbClr val="00B050"/>
                </a:solidFill>
              </a:rPr>
              <a:t>accelerator</a:t>
            </a:r>
            <a:r>
              <a:rPr lang="it-IT" b="1" i="1" dirty="0" smtClean="0">
                <a:solidFill>
                  <a:srgbClr val="00B050"/>
                </a:solidFill>
              </a:rPr>
              <a:t> </a:t>
            </a:r>
            <a:r>
              <a:rPr lang="it-IT" b="1" i="1" dirty="0" err="1" smtClean="0">
                <a:solidFill>
                  <a:srgbClr val="00B050"/>
                </a:solidFill>
              </a:rPr>
              <a:t>facility</a:t>
            </a:r>
            <a:endParaRPr lang="it-IT" b="1" i="1" dirty="0">
              <a:solidFill>
                <a:srgbClr val="00B050"/>
              </a:solidFill>
            </a:endParaRPr>
          </a:p>
          <a:p>
            <a:pPr algn="ctr"/>
            <a:r>
              <a:rPr lang="it-IT" b="1" i="1" dirty="0" smtClean="0">
                <a:solidFill>
                  <a:srgbClr val="00B050"/>
                </a:solidFill>
              </a:rPr>
              <a:t>in Darmstadt</a:t>
            </a:r>
            <a:endParaRPr lang="it-IT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560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latin typeface="VerdanaBar"/>
                <a:cs typeface="VerdanaBar"/>
              </a:rPr>
              <a:t>P</a:t>
            </a:r>
            <a:r>
              <a:rPr lang="en-US" dirty="0"/>
              <a:t>ANDA spectrometer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D4CF443-C358-444D-A707-0FDF139B1DAD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907" y="1802437"/>
            <a:ext cx="7520186" cy="46740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770" y="968577"/>
            <a:ext cx="9045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  <a:cs typeface="VerdanaBar"/>
              </a:rPr>
              <a:t>The Italian contribution is concentrated in the tracking system.</a:t>
            </a:r>
          </a:p>
          <a:p>
            <a:r>
              <a:rPr lang="en-US" dirty="0" smtClean="0">
                <a:solidFill>
                  <a:srgbClr val="FF0000"/>
                </a:solidFill>
                <a:latin typeface="VerdanaBar"/>
                <a:cs typeface="VerdanaBar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ANDA tracking system consists of three different sub-system.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96" y="1583141"/>
            <a:ext cx="432000" cy="32433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00" y="1790133"/>
            <a:ext cx="432000" cy="32433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54" y="1776485"/>
            <a:ext cx="432000" cy="3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CSN3-Pavia Preventivi 2013</a:t>
            </a:r>
            <a:endParaRPr lang="it-IT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251521" y="980729"/>
          <a:ext cx="8712968" cy="5036964"/>
        </p:xfrm>
        <a:graphic>
          <a:graphicData uri="http://schemas.openxmlformats.org/drawingml/2006/table">
            <a:tbl>
              <a:tblPr/>
              <a:tblGrid>
                <a:gridCol w="1037259"/>
                <a:gridCol w="3319225"/>
                <a:gridCol w="933532"/>
                <a:gridCol w="933532"/>
                <a:gridCol w="1037259"/>
                <a:gridCol w="726081"/>
                <a:gridCol w="726080"/>
              </a:tblGrid>
              <a:tr h="50996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 dirty="0"/>
                        <a:t>sezione 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 dirty="0"/>
                        <a:t>nome cognome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 dirty="0"/>
                        <a:t>TIPO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 dirty="0" err="1" smtClean="0"/>
                        <a:t>Ricerc</a:t>
                      </a:r>
                      <a:endParaRPr lang="it-IT" sz="16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 dirty="0" err="1" smtClean="0"/>
                        <a:t>Tecnol</a:t>
                      </a:r>
                      <a:endParaRPr lang="it-IT" sz="16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 dirty="0" err="1" smtClean="0"/>
                        <a:t>Pers</a:t>
                      </a:r>
                      <a:r>
                        <a:rPr lang="it-IT" sz="1600" b="1" dirty="0"/>
                        <a:t>.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 dirty="0"/>
                        <a:t>FTE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  <a:tr h="256348">
                <a:tc rowSpan="7"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it-IT" sz="1600" b="1" dirty="0"/>
                        <a:t>AEGIS</a:t>
                      </a:r>
                    </a:p>
                  </a:txBody>
                  <a:tcPr marL="1474" marR="1474" marT="1474" marB="147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 err="1"/>
                        <a:t>Bonomi</a:t>
                      </a:r>
                      <a:r>
                        <a:rPr lang="it-IT" sz="2000" b="1" dirty="0"/>
                        <a:t> </a:t>
                      </a:r>
                      <a:r>
                        <a:rPr lang="it-IT" sz="2000" b="1" dirty="0" smtClean="0"/>
                        <a:t>Germano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assoc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100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3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Donzella </a:t>
                      </a:r>
                      <a:r>
                        <a:rPr lang="it-IT" sz="2000" b="1" dirty="0" smtClean="0"/>
                        <a:t>Antonietta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assoc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100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3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Fontana </a:t>
                      </a:r>
                      <a:r>
                        <a:rPr lang="it-IT" sz="2000" b="1" dirty="0" smtClean="0"/>
                        <a:t>Andrea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dip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80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3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 err="1"/>
                        <a:t>Riccardi</a:t>
                      </a:r>
                      <a:r>
                        <a:rPr lang="it-IT" sz="2000" b="1" dirty="0"/>
                        <a:t> </a:t>
                      </a:r>
                      <a:r>
                        <a:rPr lang="it-IT" sz="2000" b="1" dirty="0" smtClean="0"/>
                        <a:t>Cristina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assoc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/>
                        <a:t>30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3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Rotondi </a:t>
                      </a:r>
                      <a:r>
                        <a:rPr lang="it-IT" sz="2000" b="1" dirty="0" smtClean="0"/>
                        <a:t>Alberto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assoc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50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3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 err="1"/>
                        <a:t>Subieta</a:t>
                      </a:r>
                      <a:r>
                        <a:rPr lang="it-IT" sz="2000" b="1" dirty="0"/>
                        <a:t> </a:t>
                      </a:r>
                      <a:r>
                        <a:rPr lang="it-IT" sz="2000" b="1" dirty="0" err="1"/>
                        <a:t>Vasquez</a:t>
                      </a:r>
                      <a:r>
                        <a:rPr lang="it-IT" sz="2000" b="1" dirty="0"/>
                        <a:t> </a:t>
                      </a:r>
                      <a:r>
                        <a:rPr lang="it-IT" sz="2000" b="1" dirty="0" smtClean="0"/>
                        <a:t>Martin 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assoc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100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3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 err="1"/>
                        <a:t>Zenoni</a:t>
                      </a:r>
                      <a:r>
                        <a:rPr lang="it-IT" sz="2000" b="1" dirty="0"/>
                        <a:t> </a:t>
                      </a:r>
                      <a:r>
                        <a:rPr lang="it-IT" sz="2000" b="1" dirty="0" smtClean="0"/>
                        <a:t>Aldo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assoc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/>
                        <a:t>100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348">
                <a:tc gridSpan="3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3333FF"/>
                          </a:solidFill>
                        </a:rPr>
                        <a:t>AEGIS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>
                          <a:solidFill>
                            <a:srgbClr val="3333FF"/>
                          </a:solidFill>
                        </a:rPr>
                        <a:t>6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3333FF"/>
                          </a:solidFill>
                        </a:rPr>
                        <a:t>1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3333FF"/>
                          </a:solidFill>
                        </a:rPr>
                        <a:t>7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3333FF"/>
                          </a:solidFill>
                        </a:rPr>
                        <a:t>5</a:t>
                      </a:r>
                      <a:r>
                        <a:rPr lang="it-IT" sz="2000" b="1" dirty="0" smtClean="0">
                          <a:solidFill>
                            <a:srgbClr val="3333FF"/>
                          </a:solidFill>
                        </a:rPr>
                        <a:t>.6</a:t>
                      </a:r>
                      <a:endParaRPr lang="it-IT" sz="2000" b="1" dirty="0">
                        <a:solidFill>
                          <a:srgbClr val="3333FF"/>
                        </a:solidFill>
                      </a:endParaRP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56348">
                <a:tc rowSpan="3">
                  <a:txBody>
                    <a:bodyPr/>
                    <a:lstStyle/>
                    <a:p>
                      <a:pPr algn="l" fontAlgn="t">
                        <a:lnSpc>
                          <a:spcPct val="80000"/>
                        </a:lnSpc>
                      </a:pPr>
                      <a:r>
                        <a:rPr lang="it-IT" sz="1600" b="1" dirty="0"/>
                        <a:t>MAMBO</a:t>
                      </a:r>
                    </a:p>
                  </a:txBody>
                  <a:tcPr marL="1474" marR="1474" marT="1474" marB="147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 err="1"/>
                        <a:t>Braghieri</a:t>
                      </a:r>
                      <a:r>
                        <a:rPr lang="it-IT" sz="2000" b="1" dirty="0"/>
                        <a:t> Alessandro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dip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50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408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Costanza </a:t>
                      </a:r>
                      <a:r>
                        <a:rPr lang="it-IT" sz="2000" b="1" dirty="0" smtClean="0"/>
                        <a:t>Susanna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 smtClean="0"/>
                        <a:t>assoc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100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3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 err="1"/>
                        <a:t>Pedroni</a:t>
                      </a:r>
                      <a:r>
                        <a:rPr lang="it-IT" sz="2000" b="1" dirty="0"/>
                        <a:t> </a:t>
                      </a:r>
                      <a:r>
                        <a:rPr lang="it-IT" sz="2000" b="1" dirty="0" smtClean="0"/>
                        <a:t>Paolo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dip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100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348">
                <a:tc gridSpan="3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3333FF"/>
                          </a:solidFill>
                        </a:rPr>
                        <a:t>MAMBO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3333FF"/>
                          </a:solidFill>
                        </a:rPr>
                        <a:t>3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it-IT" sz="2000" b="1" dirty="0">
                        <a:solidFill>
                          <a:srgbClr val="3333FF"/>
                        </a:solidFill>
                      </a:endParaRP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3333FF"/>
                          </a:solidFill>
                        </a:rPr>
                        <a:t>3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3333FF"/>
                          </a:solidFill>
                        </a:rPr>
                        <a:t>2.5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56348">
                <a:tc rowSpan="3"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 smtClean="0"/>
                        <a:t>PANDA</a:t>
                      </a:r>
                    </a:p>
                    <a:p>
                      <a:pPr algn="l" fontAlgn="t">
                        <a:lnSpc>
                          <a:spcPct val="80000"/>
                        </a:lnSpc>
                      </a:pPr>
                      <a:endParaRPr lang="it-IT" sz="1600" b="1" dirty="0"/>
                    </a:p>
                  </a:txBody>
                  <a:tcPr marL="1474" marR="1474" marT="1474" marB="147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 err="1"/>
                        <a:t>Boca</a:t>
                      </a:r>
                      <a:r>
                        <a:rPr lang="it-IT" sz="2000" b="1" dirty="0"/>
                        <a:t> </a:t>
                      </a:r>
                      <a:r>
                        <a:rPr lang="it-IT" sz="2000" b="1" dirty="0" smtClean="0"/>
                        <a:t>Gianluigi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assoc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50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408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Montagna </a:t>
                      </a:r>
                      <a:r>
                        <a:rPr lang="it-IT" sz="2000" b="1" dirty="0" smtClean="0"/>
                        <a:t>Paolo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assoc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 dirty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 dirty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3</a:t>
                      </a:r>
                      <a:r>
                        <a:rPr lang="it-IT" sz="2000" b="1" dirty="0" smtClean="0"/>
                        <a:t>0 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34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Rotondi </a:t>
                      </a:r>
                      <a:r>
                        <a:rPr lang="it-IT" sz="2000" b="1" dirty="0" smtClean="0"/>
                        <a:t>Alberto</a:t>
                      </a:r>
                      <a:endParaRPr lang="it-IT" sz="2000" b="1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1600" b="0" dirty="0" err="1"/>
                        <a:t>assoc</a:t>
                      </a:r>
                      <a:endParaRPr lang="it-IT" sz="1600" b="0" dirty="0"/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0" dirty="0"/>
                        <a:t>x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 dirty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1600" b="1" dirty="0"/>
                        <a:t> 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/>
                        <a:t>50 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256348">
                <a:tc gridSpan="3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3333FF"/>
                          </a:solidFill>
                        </a:rPr>
                        <a:t>PANDA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3333FF"/>
                          </a:solidFill>
                        </a:rPr>
                        <a:t>3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it-IT" sz="2000" b="1">
                        <a:solidFill>
                          <a:srgbClr val="3333FF"/>
                        </a:solidFill>
                      </a:endParaRP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 smtClean="0">
                          <a:solidFill>
                            <a:srgbClr val="3333FF"/>
                          </a:solidFill>
                        </a:rPr>
                        <a:t>3</a:t>
                      </a:r>
                      <a:endParaRPr lang="it-IT" sz="2000" b="1" dirty="0">
                        <a:solidFill>
                          <a:srgbClr val="3333FF"/>
                        </a:solidFill>
                      </a:endParaRP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3333FF"/>
                          </a:solidFill>
                        </a:rPr>
                        <a:t>1</a:t>
                      </a:r>
                      <a:r>
                        <a:rPr lang="it-IT" sz="2000" b="1" dirty="0" smtClean="0">
                          <a:solidFill>
                            <a:srgbClr val="3333FF"/>
                          </a:solidFill>
                        </a:rPr>
                        <a:t>.3</a:t>
                      </a:r>
                      <a:endParaRPr lang="it-IT" sz="2000" b="1" dirty="0">
                        <a:solidFill>
                          <a:srgbClr val="3333FF"/>
                        </a:solidFill>
                      </a:endParaRP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56348">
                <a:tc gridSpan="3"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FF0000"/>
                          </a:solidFill>
                        </a:rPr>
                        <a:t>TOTALE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it-IT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 smtClean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it-IT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it-IT" sz="2000" b="1" dirty="0" smtClean="0">
                          <a:solidFill>
                            <a:srgbClr val="FF0000"/>
                          </a:solidFill>
                        </a:rPr>
                        <a:t>9.4</a:t>
                      </a:r>
                      <a:endParaRPr lang="it-IT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1474" marR="1474" marT="1474" marB="147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0418" name="AutoShape 2" descr="^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-666750" y="138113"/>
            <a:ext cx="285750" cy="285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0419" name="AutoShape 3" descr="^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-603250" y="138113"/>
            <a:ext cx="285750" cy="285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0420" name="AutoShape 4" descr="^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1750" y="138113"/>
            <a:ext cx="285750" cy="285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6177345" y="626867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Budget: 103 </a:t>
            </a:r>
            <a:r>
              <a:rPr lang="it-IT" b="1" dirty="0" err="1" smtClean="0"/>
              <a:t>kEuro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6689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Responsabilità</a:t>
            </a:r>
            <a:r>
              <a:rPr lang="en-US" dirty="0"/>
              <a:t> </a:t>
            </a:r>
            <a:r>
              <a:rPr lang="en-US" dirty="0" err="1"/>
              <a:t>italiane</a:t>
            </a:r>
            <a:r>
              <a:rPr lang="en-US" dirty="0"/>
              <a:t> in </a:t>
            </a:r>
            <a:r>
              <a:rPr lang="en-US" dirty="0">
                <a:latin typeface="VerdanaBar"/>
                <a:cs typeface="VerdanaBar"/>
              </a:rPr>
              <a:t>P</a:t>
            </a:r>
            <a:r>
              <a:rPr lang="en-US" dirty="0"/>
              <a:t>ANDA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D4CF443-C358-444D-A707-0FDF139B1DAD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-36513" y="6607175"/>
            <a:ext cx="4392613" cy="250825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latin typeface="Arial" pitchFamily="-112" charset="0"/>
              </a:rPr>
              <a:t>Paola Gianotti – PANDA</a:t>
            </a:r>
            <a:endParaRPr lang="de-DE" dirty="0" smtClean="0">
              <a:latin typeface="Arial" pitchFamily="-11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6442" y="1905103"/>
            <a:ext cx="77965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G.Boca</a:t>
            </a:r>
            <a:r>
              <a:rPr lang="en-US" sz="2000" dirty="0"/>
              <a:t>: </a:t>
            </a:r>
            <a:r>
              <a:rPr lang="en-US" sz="2000" dirty="0" err="1"/>
              <a:t>responsabile</a:t>
            </a:r>
            <a:r>
              <a:rPr lang="en-US" sz="2000" dirty="0"/>
              <a:t> tracking software</a:t>
            </a:r>
          </a:p>
          <a:p>
            <a:r>
              <a:rPr lang="en-US" sz="2000" dirty="0" err="1"/>
              <a:t>M.P.Bussa</a:t>
            </a:r>
            <a:r>
              <a:rPr lang="en-US" sz="2000" dirty="0"/>
              <a:t>: </a:t>
            </a:r>
            <a:r>
              <a:rPr lang="en-US" sz="2000" dirty="0" err="1"/>
              <a:t>responsabile</a:t>
            </a:r>
            <a:r>
              <a:rPr lang="en-US" sz="2000" dirty="0"/>
              <a:t> </a:t>
            </a:r>
            <a:r>
              <a:rPr lang="en-US" sz="2000" dirty="0" err="1"/>
              <a:t>muon</a:t>
            </a:r>
            <a:r>
              <a:rPr lang="en-US" sz="2000" dirty="0"/>
              <a:t> system  </a:t>
            </a:r>
          </a:p>
          <a:p>
            <a:r>
              <a:rPr lang="en-US" sz="2000" dirty="0" err="1" smtClean="0"/>
              <a:t>D.Calvo</a:t>
            </a:r>
            <a:r>
              <a:rPr lang="en-US" sz="2000" dirty="0"/>
              <a:t>: </a:t>
            </a:r>
            <a:r>
              <a:rPr lang="en-US" sz="2000" dirty="0" err="1"/>
              <a:t>responsabile</a:t>
            </a:r>
            <a:r>
              <a:rPr lang="en-US" sz="2000" dirty="0"/>
              <a:t> MVD </a:t>
            </a:r>
          </a:p>
          <a:p>
            <a:endParaRPr lang="en-US" sz="2000" dirty="0" smtClean="0"/>
          </a:p>
          <a:p>
            <a:r>
              <a:rPr lang="en-US" sz="2000" dirty="0" smtClean="0"/>
              <a:t>D</a:t>
            </a:r>
            <a:r>
              <a:rPr lang="en-US" sz="2000" dirty="0"/>
              <a:t>. </a:t>
            </a:r>
            <a:r>
              <a:rPr lang="en-US" sz="2000" dirty="0" err="1" smtClean="0"/>
              <a:t>Bettoni</a:t>
            </a:r>
            <a:r>
              <a:rPr lang="en-US" sz="2000" dirty="0" smtClean="0">
                <a:latin typeface="+mn-lt"/>
              </a:rPr>
              <a:t>: deputy spokesperson e </a:t>
            </a:r>
            <a:r>
              <a:rPr lang="en-US" sz="2000" dirty="0" err="1" smtClean="0">
                <a:latin typeface="+mn-lt"/>
              </a:rPr>
              <a:t>coordinatore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gruppo</a:t>
            </a:r>
            <a:r>
              <a:rPr lang="en-US" sz="2000" dirty="0" smtClean="0">
                <a:latin typeface="+mn-lt"/>
              </a:rPr>
              <a:t> Tracking</a:t>
            </a:r>
          </a:p>
          <a:p>
            <a:r>
              <a:rPr lang="en-US" sz="2000" dirty="0" err="1" smtClean="0"/>
              <a:t>A.Filippi</a:t>
            </a:r>
            <a:r>
              <a:rPr lang="en-US" sz="2000" dirty="0"/>
              <a:t>: Speaker committee member</a:t>
            </a:r>
          </a:p>
          <a:p>
            <a:r>
              <a:rPr lang="en-US" sz="2000" dirty="0"/>
              <a:t>D. Greco, M. </a:t>
            </a:r>
            <a:r>
              <a:rPr lang="en-US" sz="2000" dirty="0" err="1"/>
              <a:t>Savriè</a:t>
            </a:r>
            <a:r>
              <a:rPr lang="en-US" sz="2000" dirty="0"/>
              <a:t>: </a:t>
            </a:r>
            <a:r>
              <a:rPr lang="en-US" sz="2000" dirty="0" err="1"/>
              <a:t>pubblication</a:t>
            </a:r>
            <a:r>
              <a:rPr lang="en-US" sz="2000" dirty="0"/>
              <a:t> board members</a:t>
            </a:r>
          </a:p>
          <a:p>
            <a:r>
              <a:rPr lang="en-US" sz="2000" dirty="0" smtClean="0"/>
              <a:t>F</a:t>
            </a:r>
            <a:r>
              <a:rPr lang="en-US" sz="2000" dirty="0"/>
              <a:t>. </a:t>
            </a:r>
            <a:r>
              <a:rPr lang="en-US" sz="2000" dirty="0" err="1"/>
              <a:t>Iazzi</a:t>
            </a:r>
            <a:r>
              <a:rPr lang="en-US" sz="2000" dirty="0"/>
              <a:t>: convener </a:t>
            </a:r>
            <a:r>
              <a:rPr lang="en-US" sz="2000" dirty="0" err="1"/>
              <a:t>fisica</a:t>
            </a:r>
            <a:r>
              <a:rPr lang="en-US" sz="2000" dirty="0"/>
              <a:t> </a:t>
            </a:r>
            <a:r>
              <a:rPr lang="en-US" sz="2000" dirty="0" err="1"/>
              <a:t>ipernucleare</a:t>
            </a:r>
            <a:endParaRPr lang="en-US" sz="2000" dirty="0"/>
          </a:p>
          <a:p>
            <a:r>
              <a:rPr lang="en-US" sz="2000" dirty="0" smtClean="0"/>
              <a:t>P</a:t>
            </a:r>
            <a:r>
              <a:rPr lang="en-US" sz="2000" dirty="0"/>
              <a:t>. Gianotti</a:t>
            </a:r>
            <a:r>
              <a:rPr lang="en-US" sz="2000" dirty="0" smtClean="0">
                <a:latin typeface="+mn-lt"/>
              </a:rPr>
              <a:t>: Physics coordinator</a:t>
            </a:r>
          </a:p>
          <a:p>
            <a:r>
              <a:rPr lang="en-US" sz="2000" dirty="0"/>
              <a:t>M. </a:t>
            </a:r>
            <a:r>
              <a:rPr lang="en-US" sz="2000" dirty="0" err="1"/>
              <a:t>Maggiora</a:t>
            </a:r>
            <a:r>
              <a:rPr lang="en-US" sz="2000" dirty="0"/>
              <a:t>: </a:t>
            </a:r>
            <a:r>
              <a:rPr lang="en-US" sz="2000" dirty="0" smtClean="0"/>
              <a:t>convener </a:t>
            </a:r>
            <a:r>
              <a:rPr lang="en-US" sz="2000" dirty="0" err="1"/>
              <a:t>fisica</a:t>
            </a:r>
            <a:r>
              <a:rPr lang="en-US" sz="2000" dirty="0"/>
              <a:t> </a:t>
            </a:r>
            <a:r>
              <a:rPr lang="en-US" sz="2000" dirty="0" err="1"/>
              <a:t>elettromagnetica</a:t>
            </a:r>
            <a:endParaRPr lang="en-US" sz="2000" dirty="0"/>
          </a:p>
          <a:p>
            <a:r>
              <a:rPr lang="en-US" sz="2000" dirty="0" smtClean="0">
                <a:latin typeface="+mn-lt"/>
              </a:rPr>
              <a:t>S. </a:t>
            </a:r>
            <a:r>
              <a:rPr lang="en-US" sz="2000" dirty="0" err="1" smtClean="0">
                <a:latin typeface="+mn-lt"/>
              </a:rPr>
              <a:t>Spataro</a:t>
            </a:r>
            <a:r>
              <a:rPr lang="en-US" sz="2000" dirty="0" smtClean="0">
                <a:latin typeface="+mn-lt"/>
              </a:rPr>
              <a:t>: Computing coordinator</a:t>
            </a:r>
          </a:p>
        </p:txBody>
      </p:sp>
    </p:spTree>
    <p:extLst>
      <p:ext uri="{BB962C8B-B14F-4D97-AF65-F5344CB8AC3E}">
        <p14:creationId xmlns:p14="http://schemas.microsoft.com/office/powerpoint/2010/main" val="11855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Attivita’</a:t>
            </a:r>
            <a:r>
              <a:rPr lang="it-IT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del gruppo di Pavia</a:t>
            </a:r>
            <a:endParaRPr lang="it-IT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2800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Software </a:t>
            </a:r>
            <a:r>
              <a:rPr lang="it-IT" sz="2800" dirty="0" err="1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endParaRPr lang="it-IT" sz="2800" dirty="0" smtClean="0">
              <a:solidFill>
                <a:srgbClr val="C92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>
              <a:solidFill>
                <a:srgbClr val="C92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Pattern </a:t>
            </a:r>
            <a:r>
              <a:rPr lang="it-IT" sz="2800" dirty="0" err="1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Recognition</a:t>
            </a:r>
            <a:r>
              <a:rPr lang="it-IT" sz="2800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Code;</a:t>
            </a:r>
          </a:p>
          <a:p>
            <a:endParaRPr lang="it-IT" sz="2800" dirty="0" smtClean="0">
              <a:solidFill>
                <a:srgbClr val="C92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Special Pattern </a:t>
            </a:r>
            <a:r>
              <a:rPr lang="it-IT" sz="2800" dirty="0" err="1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Recognition</a:t>
            </a:r>
            <a:r>
              <a:rPr lang="it-IT" sz="2800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code for </a:t>
            </a:r>
            <a:r>
              <a:rPr lang="it-IT" sz="2800" dirty="0" err="1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Juelich</a:t>
            </a:r>
            <a:r>
              <a:rPr lang="it-IT" sz="2800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test </a:t>
            </a:r>
            <a:r>
              <a:rPr lang="it-IT" sz="2800" dirty="0" err="1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it-IT" sz="2800" dirty="0" smtClean="0">
              <a:solidFill>
                <a:srgbClr val="C92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800" dirty="0" err="1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800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end of </a:t>
            </a:r>
            <a:r>
              <a:rPr lang="it-IT" sz="2800" dirty="0" err="1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June</a:t>
            </a:r>
            <a:r>
              <a:rPr lang="it-IT" sz="2800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it-IT" sz="2800" dirty="0">
              <a:solidFill>
                <a:srgbClr val="C92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800" dirty="0">
              <a:solidFill>
                <a:srgbClr val="C92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GEANE </a:t>
            </a:r>
            <a:r>
              <a:rPr lang="it-IT" sz="2800" dirty="0" err="1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maintenance</a:t>
            </a:r>
            <a:endParaRPr lang="it-IT" sz="2800" dirty="0" smtClean="0">
              <a:solidFill>
                <a:srgbClr val="C92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>
              <a:solidFill>
                <a:srgbClr val="C92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dirty="0" err="1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Macros</a:t>
            </a:r>
            <a:r>
              <a:rPr lang="it-IT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dirty="0" err="1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  <a:r>
              <a:rPr lang="it-IT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detector performances with </a:t>
            </a:r>
            <a:r>
              <a:rPr lang="it-IT" dirty="0" err="1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montecarlo</a:t>
            </a:r>
            <a:r>
              <a:rPr lang="it-IT" dirty="0" smtClean="0">
                <a:solidFill>
                  <a:srgbClr val="C92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dirty="0">
              <a:solidFill>
                <a:srgbClr val="C92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1E53CDF-3DE7-FB40-9708-047CABAF7BA2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VerdanaBar"/>
                <a:cs typeface="VerdanaBar"/>
              </a:rPr>
              <a:t>P</a:t>
            </a:r>
            <a:r>
              <a:rPr lang="en-GB" dirty="0" smtClean="0"/>
              <a:t>ANDA Status</a:t>
            </a:r>
            <a:endParaRPr lang="en-GB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R&amp;D </a:t>
            </a:r>
            <a:r>
              <a:rPr lang="en-GB" sz="2800" dirty="0"/>
              <a:t>and prototyping mostly finished  </a:t>
            </a:r>
          </a:p>
          <a:p>
            <a:pPr>
              <a:lnSpc>
                <a:spcPct val="120000"/>
              </a:lnSpc>
              <a:defRPr/>
            </a:pPr>
            <a:r>
              <a:rPr lang="en-GB" sz="2800" dirty="0"/>
              <a:t>Technical progress towards setting up the experiment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000" dirty="0"/>
              <a:t>5 TDRs </a:t>
            </a:r>
            <a:r>
              <a:rPr lang="en-GB" sz="2000" dirty="0" smtClean="0"/>
              <a:t>approved by the ECE (Experiment Committee Expert)</a:t>
            </a:r>
            <a:endParaRPr lang="en-GB" sz="2000" dirty="0"/>
          </a:p>
          <a:p>
            <a:pPr lvl="2">
              <a:lnSpc>
                <a:spcPct val="120000"/>
              </a:lnSpc>
              <a:defRPr/>
            </a:pPr>
            <a:r>
              <a:rPr lang="en-GB" sz="1600" dirty="0"/>
              <a:t>EMC, Magnets, MVD, STT, Targets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000" dirty="0"/>
              <a:t>1 TDR under evaluation</a:t>
            </a:r>
          </a:p>
          <a:p>
            <a:pPr lvl="2">
              <a:lnSpc>
                <a:spcPct val="120000"/>
              </a:lnSpc>
              <a:defRPr/>
            </a:pPr>
            <a:r>
              <a:rPr lang="en-GB" sz="1600" dirty="0" err="1"/>
              <a:t>Muon</a:t>
            </a:r>
            <a:r>
              <a:rPr lang="en-GB" sz="1600" dirty="0"/>
              <a:t> Range System</a:t>
            </a:r>
          </a:p>
          <a:p>
            <a:pPr lvl="1">
              <a:lnSpc>
                <a:spcPct val="120000"/>
              </a:lnSpc>
              <a:defRPr/>
            </a:pPr>
            <a:r>
              <a:rPr lang="en-GB" sz="2000" dirty="0"/>
              <a:t>11 TDRs in preparation</a:t>
            </a:r>
          </a:p>
          <a:p>
            <a:pPr lvl="2">
              <a:lnSpc>
                <a:spcPct val="120000"/>
              </a:lnSpc>
              <a:defRPr/>
            </a:pPr>
            <a:r>
              <a:rPr lang="en-GB" sz="1600" dirty="0"/>
              <a:t>8 of which announced for </a:t>
            </a:r>
            <a:r>
              <a:rPr lang="en-GB" sz="1600" dirty="0" smtClean="0"/>
              <a:t>2014</a:t>
            </a:r>
            <a:endParaRPr lang="en-GB" sz="1600" dirty="0"/>
          </a:p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Pre-mounting </a:t>
            </a:r>
            <a:r>
              <a:rPr lang="en-GB" sz="2800" dirty="0"/>
              <a:t>of Target Spectrometer @ FZ </a:t>
            </a:r>
            <a:r>
              <a:rPr lang="en-GB" sz="2800" dirty="0" err="1" smtClean="0"/>
              <a:t>Jülich</a:t>
            </a:r>
            <a:endParaRPr lang="en-GB" sz="2800" dirty="0" smtClean="0"/>
          </a:p>
          <a:p>
            <a:pPr>
              <a:lnSpc>
                <a:spcPct val="120000"/>
              </a:lnSpc>
              <a:defRPr/>
            </a:pPr>
            <a:endParaRPr lang="en-GB" sz="2800" dirty="0"/>
          </a:p>
          <a:p>
            <a:pPr>
              <a:lnSpc>
                <a:spcPct val="120000"/>
              </a:lnSpc>
              <a:defRPr/>
            </a:pPr>
            <a:endParaRPr lang="en-GB" sz="2100" dirty="0"/>
          </a:p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4294967295"/>
          </p:nvPr>
        </p:nvSpPr>
        <p:spPr>
          <a:xfrm>
            <a:off x="21389" y="65492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1200" dirty="0" err="1" smtClean="0"/>
              <a:t>Günther</a:t>
            </a:r>
            <a:r>
              <a:rPr lang="en-GB" sz="1200" dirty="0" smtClean="0"/>
              <a:t> </a:t>
            </a:r>
            <a:r>
              <a:rPr lang="en-GB" sz="1200" dirty="0" err="1" smtClean="0"/>
              <a:t>Rosner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226174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dirty="0" smtClean="0"/>
              <a:t>Roadmap Experiments</a:t>
            </a:r>
            <a:endParaRPr lang="en-GB" dirty="0"/>
          </a:p>
        </p:txBody>
      </p:sp>
      <p:pic>
        <p:nvPicPr>
          <p:cNvPr id="19" name="Grafik 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05" y="1043735"/>
            <a:ext cx="8143989" cy="5040560"/>
          </a:xfrm>
          <a:prstGeom prst="rect">
            <a:avLst/>
          </a:prstGeom>
        </p:spPr>
      </p:pic>
      <p:sp>
        <p:nvSpPr>
          <p:cNvPr id="7" name="Datumsplatzhalter 3"/>
          <p:cNvSpPr txBox="1">
            <a:spLocks/>
          </p:cNvSpPr>
          <p:nvPr/>
        </p:nvSpPr>
        <p:spPr>
          <a:xfrm>
            <a:off x="21389" y="65492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 err="1" smtClean="0"/>
              <a:t>Günther</a:t>
            </a:r>
            <a:r>
              <a:rPr lang="en-GB" sz="1200" dirty="0" smtClean="0"/>
              <a:t> </a:t>
            </a:r>
            <a:r>
              <a:rPr lang="en-GB" sz="1200" dirty="0" err="1" smtClean="0"/>
              <a:t>Rosner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745338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Costs by Collaboration </a:t>
            </a:r>
            <a:endParaRPr lang="en-GB" dirty="0"/>
          </a:p>
        </p:txBody>
      </p:sp>
      <p:pic>
        <p:nvPicPr>
          <p:cNvPr id="1026" name="Picture 2" descr="8877e79f-d0a5-4ced-9892-d048ced653b4@w2k3M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4" y="1133745"/>
            <a:ext cx="8838612" cy="463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3"/>
          <p:cNvSpPr txBox="1">
            <a:spLocks/>
          </p:cNvSpPr>
          <p:nvPr/>
        </p:nvSpPr>
        <p:spPr>
          <a:xfrm>
            <a:off x="21389" y="65492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pitchFamily="-112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 err="1" smtClean="0"/>
              <a:t>Günther</a:t>
            </a:r>
            <a:r>
              <a:rPr lang="en-GB" sz="1200" dirty="0" smtClean="0"/>
              <a:t> </a:t>
            </a:r>
            <a:r>
              <a:rPr lang="en-GB" sz="1200" dirty="0" err="1" smtClean="0"/>
              <a:t>Rosner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4788661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67544" y="1375023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Il costo delle parti di rivelatori che l’Italia si è impegnata a costruire è di circa 5ME. Oltre a ciò </a:t>
            </a:r>
            <a:r>
              <a:rPr lang="it-IT" dirty="0" smtClean="0"/>
              <a:t>l’INFN dovrebbe </a:t>
            </a:r>
            <a:r>
              <a:rPr lang="it-IT" dirty="0"/>
              <a:t>contribuire ad una quota di circa 1.7 </a:t>
            </a:r>
            <a:r>
              <a:rPr lang="it-IT" dirty="0" err="1"/>
              <a:t>MEuro</a:t>
            </a:r>
            <a:r>
              <a:rPr lang="it-IT" dirty="0"/>
              <a:t> fino a 2018 per il Joint </a:t>
            </a:r>
            <a:r>
              <a:rPr lang="it-IT" dirty="0" err="1"/>
              <a:t>Investment</a:t>
            </a:r>
            <a:r>
              <a:rPr lang="it-IT" dirty="0"/>
              <a:t> </a:t>
            </a:r>
            <a:r>
              <a:rPr lang="it-IT" dirty="0" smtClean="0"/>
              <a:t>Fund (costi ancora scoperti) .</a:t>
            </a:r>
          </a:p>
          <a:p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I</a:t>
            </a:r>
            <a:r>
              <a:rPr lang="it-IT" dirty="0" smtClean="0"/>
              <a:t> </a:t>
            </a:r>
            <a:r>
              <a:rPr lang="it-IT" dirty="0" err="1"/>
              <a:t>running</a:t>
            </a:r>
            <a:r>
              <a:rPr lang="it-IT" dirty="0"/>
              <a:t> </a:t>
            </a:r>
            <a:r>
              <a:rPr lang="it-IT" dirty="0" err="1"/>
              <a:t>costs</a:t>
            </a:r>
            <a:r>
              <a:rPr lang="it-IT" dirty="0"/>
              <a:t> </a:t>
            </a:r>
            <a:r>
              <a:rPr lang="it-IT" dirty="0" smtClean="0"/>
              <a:t>legati al funzionamento di FAIR sono </a:t>
            </a:r>
            <a:r>
              <a:rPr lang="it-IT" dirty="0"/>
              <a:t>ancora da decidere ; </a:t>
            </a:r>
            <a:r>
              <a:rPr lang="it-IT" dirty="0" smtClean="0"/>
              <a:t>non è </a:t>
            </a:r>
            <a:r>
              <a:rPr lang="it-IT" dirty="0"/>
              <a:t>inoltre chiara come sarà la ripartizione tra stati membri </a:t>
            </a:r>
            <a:r>
              <a:rPr lang="it-IT" dirty="0" smtClean="0"/>
              <a:t>e non di FAIR. </a:t>
            </a:r>
          </a:p>
          <a:p>
            <a:r>
              <a:rPr lang="it-IT" dirty="0"/>
              <a:t> </a:t>
            </a:r>
            <a:r>
              <a:rPr lang="it-IT" dirty="0" smtClean="0"/>
              <a:t>  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Tempistica </a:t>
            </a:r>
            <a:r>
              <a:rPr lang="it-IT" dirty="0"/>
              <a:t>presentata rischia di </a:t>
            </a:r>
            <a:r>
              <a:rPr lang="it-IT" dirty="0" smtClean="0"/>
              <a:t>slittare a </a:t>
            </a:r>
            <a:r>
              <a:rPr lang="it-IT" dirty="0"/>
              <a:t>causa del ritardo degli acceleratori di </a:t>
            </a:r>
            <a:r>
              <a:rPr lang="it-IT" dirty="0" smtClean="0"/>
              <a:t>FAIR.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 </a:t>
            </a:r>
            <a:r>
              <a:rPr lang="it-IT" dirty="0" smtClean="0"/>
              <a:t>La mancanza di una </a:t>
            </a:r>
            <a:r>
              <a:rPr lang="it-IT" dirty="0"/>
              <a:t>chiara visione dei tempi e </a:t>
            </a:r>
            <a:r>
              <a:rPr lang="it-IT" dirty="0" smtClean="0"/>
              <a:t>dei costi </a:t>
            </a:r>
            <a:r>
              <a:rPr lang="it-IT" dirty="0"/>
              <a:t>effettivi </a:t>
            </a:r>
            <a:r>
              <a:rPr lang="it-IT" dirty="0" smtClean="0"/>
              <a:t>del progetto complessivo PANDA-FAIR </a:t>
            </a:r>
            <a:r>
              <a:rPr lang="it-IT" dirty="0"/>
              <a:t> </a:t>
            </a:r>
            <a:r>
              <a:rPr lang="it-IT" dirty="0" smtClean="0"/>
              <a:t>non </a:t>
            </a:r>
            <a:r>
              <a:rPr lang="it-IT" dirty="0"/>
              <a:t>aiuta l’INFN a prendere delle decisioni su </a:t>
            </a:r>
            <a:r>
              <a:rPr lang="it-IT" dirty="0" smtClean="0"/>
              <a:t>investimenti rilevanti </a:t>
            </a:r>
            <a:r>
              <a:rPr lang="it-IT" dirty="0"/>
              <a:t>per i prossimi 10‐15 anni.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 Attuale situazione di stand-by crea  disagio nei ricercatori afferenti a PANDA</a:t>
            </a:r>
          </a:p>
          <a:p>
            <a:r>
              <a:rPr lang="it-IT" dirty="0"/>
              <a:t> </a:t>
            </a:r>
            <a:r>
              <a:rPr lang="it-IT" dirty="0" smtClean="0"/>
              <a:t>      (FTE  in costante diminuzione). Decisioni operative da prendere al più presto per </a:t>
            </a:r>
          </a:p>
          <a:p>
            <a:r>
              <a:rPr lang="it-IT" dirty="0"/>
              <a:t> </a:t>
            </a:r>
            <a:r>
              <a:rPr lang="it-IT" dirty="0" smtClean="0"/>
              <a:t>      dire un chiaro SI/NO al progetto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115616" y="188640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CC"/>
                </a:solidFill>
              </a:rPr>
              <a:t>Presentazione di PANDA  in CSN3  il  03/03</a:t>
            </a:r>
            <a:endParaRPr lang="it-IT" sz="2400" b="1" dirty="0">
              <a:solidFill>
                <a:srgbClr val="0000CC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94761" y="86968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Punti salienti emersi durante discussione: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1341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9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1520" y="836712"/>
            <a:ext cx="7272808" cy="5400600"/>
          </a:xfrm>
        </p:spPr>
        <p:txBody>
          <a:bodyPr>
            <a:normAutofit/>
          </a:bodyPr>
          <a:lstStyle/>
          <a:p>
            <a:r>
              <a:rPr lang="it-IT" sz="1600" cap="none" smtClean="0">
                <a:solidFill>
                  <a:srgbClr val="0070C0"/>
                </a:solidFill>
                <a:latin typeface="+mn-lt"/>
              </a:rPr>
              <a:t>Nuovo acceleratore </a:t>
            </a:r>
            <a:r>
              <a:rPr lang="it-IT" sz="1600" b="1" cap="none" smtClean="0">
                <a:solidFill>
                  <a:srgbClr val="0070C0"/>
                </a:solidFill>
                <a:latin typeface="+mn-lt"/>
              </a:rPr>
              <a:t>ELENA</a:t>
            </a:r>
            <a:r>
              <a:rPr lang="it-IT" sz="1600" cap="none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it-IT" sz="1600" cap="none" smtClean="0">
                <a:solidFill>
                  <a:schemeClr val="tx1"/>
                </a:solidFill>
                <a:latin typeface="+mn-lt"/>
              </a:rPr>
              <a:t>(«Extremely Low ENergy Antiprotons») in costruzione.</a:t>
            </a:r>
          </a:p>
          <a:p>
            <a:r>
              <a:rPr lang="it-IT" sz="1400" cap="none" smtClean="0">
                <a:solidFill>
                  <a:schemeClr val="tx1"/>
                </a:solidFill>
                <a:latin typeface="+mn-lt"/>
              </a:rPr>
              <a:t>Motivazione: 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</a:pPr>
            <a:r>
              <a:rPr lang="en-US" sz="1400" cap="none" spc="0">
                <a:solidFill>
                  <a:prstClr val="black"/>
                </a:solidFill>
                <a:latin typeface="+mn-lt"/>
              </a:rPr>
              <a:t>Most of AD experiments need antiprotons of 3 keV to 5 keV </a:t>
            </a:r>
            <a:endParaRPr lang="en-US" sz="1400" cap="none" spc="0" smtClean="0">
              <a:solidFill>
                <a:prstClr val="black"/>
              </a:solidFill>
              <a:latin typeface="+mn-lt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</a:pP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kinetic </a:t>
            </a:r>
            <a:r>
              <a:rPr lang="en-US" sz="1400" cap="none" spc="0">
                <a:solidFill>
                  <a:prstClr val="black"/>
                </a:solidFill>
                <a:latin typeface="+mn-lt"/>
              </a:rPr>
              <a:t>energy inside the trap, AD produces them at 5.3 MeV.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</a:pPr>
            <a:endParaRPr lang="en-US" sz="1400" b="1" cap="none" spc="0">
              <a:solidFill>
                <a:prstClr val="black"/>
              </a:solidFill>
              <a:latin typeface="+mn-lt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</a:pPr>
            <a:r>
              <a:rPr lang="en-US" sz="1400" cap="none" spc="0">
                <a:solidFill>
                  <a:prstClr val="black"/>
                </a:solidFill>
                <a:latin typeface="+mn-lt"/>
              </a:rPr>
              <a:t>How antiprotons are decelerated today by experiments</a:t>
            </a: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:</a:t>
            </a: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</a:pPr>
            <a:endParaRPr lang="en-US" sz="1400" cap="none" spc="0">
              <a:solidFill>
                <a:prstClr val="black"/>
              </a:solidFill>
              <a:latin typeface="+mn-lt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cap="none" spc="0">
                <a:solidFill>
                  <a:prstClr val="black"/>
                </a:solidFill>
                <a:latin typeface="+mn-lt"/>
              </a:rPr>
              <a:t>Antihydrogen experiments </a:t>
            </a: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use </a:t>
            </a:r>
            <a:r>
              <a:rPr lang="en-US" sz="1400" cap="none" spc="0">
                <a:solidFill>
                  <a:prstClr val="black"/>
                </a:solidFill>
                <a:latin typeface="+mn-lt"/>
              </a:rPr>
              <a:t>set </a:t>
            </a: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ofdegraders </a:t>
            </a:r>
            <a:r>
              <a:rPr lang="en-US" sz="1400" cap="none" spc="0">
                <a:solidFill>
                  <a:prstClr val="black"/>
                </a:solidFill>
                <a:latin typeface="+mn-lt"/>
              </a:rPr>
              <a:t>to slow </a:t>
            </a:r>
            <a:endParaRPr lang="en-US" sz="1400" cap="none" spc="0" smtClean="0">
              <a:solidFill>
                <a:prstClr val="black"/>
              </a:solidFill>
              <a:latin typeface="+mn-lt"/>
            </a:endParaRP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en-US" sz="1400" cap="none" spc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      5.3 </a:t>
            </a:r>
            <a:r>
              <a:rPr lang="en-US" sz="1400" cap="none" spc="0">
                <a:solidFill>
                  <a:prstClr val="black"/>
                </a:solidFill>
                <a:latin typeface="+mn-lt"/>
              </a:rPr>
              <a:t>MeV beam from AD further </a:t>
            </a: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down.</a:t>
            </a:r>
            <a:endParaRPr lang="en-US" sz="1400" cap="none" spc="0">
              <a:solidFill>
                <a:prstClr val="black"/>
              </a:solidFill>
              <a:latin typeface="+mn-lt"/>
            </a:endParaRPr>
          </a:p>
          <a:p>
            <a:pPr marL="342900" lvl="0" indent="-342900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cap="none" spc="0" smtClean="0">
                <a:solidFill>
                  <a:schemeClr val="tx1"/>
                </a:solidFill>
                <a:latin typeface="+mn-lt"/>
              </a:rPr>
              <a:t>Less than </a:t>
            </a:r>
            <a:r>
              <a:rPr lang="en-US" sz="1400" cap="none" spc="0">
                <a:solidFill>
                  <a:schemeClr val="tx1"/>
                </a:solidFill>
                <a:latin typeface="+mn-lt"/>
              </a:rPr>
              <a:t>0.1 % of AD beam is used. </a:t>
            </a:r>
          </a:p>
          <a:p>
            <a:pPr marL="342900" lvl="0" indent="-342900"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cap="none" spc="0" smtClean="0">
                <a:solidFill>
                  <a:schemeClr val="tx1"/>
                </a:solidFill>
                <a:latin typeface="+mn-lt"/>
              </a:rPr>
              <a:t>About </a:t>
            </a:r>
            <a:r>
              <a:rPr lang="en-US" sz="1400" cap="none" spc="0">
                <a:solidFill>
                  <a:schemeClr val="tx1"/>
                </a:solidFill>
                <a:latin typeface="+mn-lt"/>
              </a:rPr>
              <a:t>3-5% of antiprotons are captured after </a:t>
            </a:r>
            <a:endParaRPr lang="en-US" sz="1400" cap="none" spc="0" smtClean="0">
              <a:solidFill>
                <a:schemeClr val="tx1"/>
              </a:solidFill>
              <a:latin typeface="+mn-lt"/>
            </a:endParaRPr>
          </a:p>
          <a:p>
            <a:pPr lvl="0">
              <a:spcAft>
                <a:spcPts val="0"/>
              </a:spcAft>
            </a:pPr>
            <a:r>
              <a:rPr lang="en-US" sz="1400" cap="none" spc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cap="none" spc="0" smtClean="0">
                <a:solidFill>
                  <a:schemeClr val="tx1"/>
                </a:solidFill>
                <a:latin typeface="+mn-lt"/>
              </a:rPr>
              <a:t>      passing </a:t>
            </a:r>
            <a:r>
              <a:rPr lang="en-US" sz="1400" cap="none" spc="0">
                <a:solidFill>
                  <a:schemeClr val="tx1"/>
                </a:solidFill>
                <a:latin typeface="+mn-lt"/>
              </a:rPr>
              <a:t>through degrader</a:t>
            </a:r>
            <a:r>
              <a:rPr lang="en-US" sz="1400" cap="none" spc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lvl="0">
              <a:spcAft>
                <a:spcPts val="0"/>
              </a:spcAft>
            </a:pPr>
            <a:endParaRPr lang="it-IT" sz="1400">
              <a:solidFill>
                <a:schemeClr val="tx1"/>
              </a:solidFill>
              <a:latin typeface="+mn-lt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cap="none" spc="0">
                <a:solidFill>
                  <a:prstClr val="black"/>
                </a:solidFill>
                <a:latin typeface="+mn-lt"/>
              </a:rPr>
              <a:t>Deceleration of the antiproton beam in a small ring </a:t>
            </a:r>
            <a:endParaRPr lang="en-US" sz="1400" cap="none" spc="0" smtClean="0">
              <a:solidFill>
                <a:prstClr val="black"/>
              </a:solidFill>
              <a:latin typeface="+mn-lt"/>
            </a:endParaRPr>
          </a:p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sz="1400" cap="none" spc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      down </a:t>
            </a:r>
            <a:r>
              <a:rPr lang="en-US" sz="1400" cap="none" spc="0">
                <a:solidFill>
                  <a:prstClr val="black"/>
                </a:solidFill>
                <a:latin typeface="+mn-lt"/>
              </a:rPr>
              <a:t>to 100 keV with electron cooling increases </a:t>
            </a:r>
            <a:endParaRPr lang="en-US" sz="1400" cap="none" spc="0" smtClean="0">
              <a:solidFill>
                <a:prstClr val="black"/>
              </a:solidFill>
              <a:latin typeface="+mn-lt"/>
            </a:endParaRPr>
          </a:p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sz="1400" cap="none" spc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      the </a:t>
            </a:r>
            <a:r>
              <a:rPr lang="en-US" sz="1400" cap="none" spc="0">
                <a:solidFill>
                  <a:prstClr val="black"/>
                </a:solidFill>
                <a:latin typeface="+mn-lt"/>
              </a:rPr>
              <a:t>beam density</a:t>
            </a: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.</a:t>
            </a:r>
            <a:endParaRPr lang="en-US" sz="1400" cap="none" spc="0">
              <a:solidFill>
                <a:prstClr val="black"/>
              </a:solidFill>
              <a:latin typeface="+mn-lt"/>
            </a:endParaRPr>
          </a:p>
          <a:p>
            <a:pPr marL="342900" lvl="0" indent="-342900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cap="none" spc="0">
                <a:solidFill>
                  <a:prstClr val="black"/>
                </a:solidFill>
                <a:latin typeface="+mn-lt"/>
              </a:rPr>
              <a:t>Emittances of beam passing through a degrader </a:t>
            </a:r>
            <a:endParaRPr lang="en-US" sz="1400" cap="none" spc="0" smtClean="0">
              <a:solidFill>
                <a:prstClr val="black"/>
              </a:solidFill>
              <a:latin typeface="+mn-lt"/>
            </a:endParaRPr>
          </a:p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sz="1400" cap="none" spc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      will </a:t>
            </a:r>
            <a:r>
              <a:rPr lang="en-US" sz="1400" cap="none" spc="0">
                <a:solidFill>
                  <a:prstClr val="black"/>
                </a:solidFill>
                <a:latin typeface="+mn-lt"/>
              </a:rPr>
              <a:t>be much smaller due to the use of the thinner </a:t>
            </a:r>
            <a:endParaRPr lang="en-US" sz="1400" cap="none" spc="0" smtClean="0">
              <a:solidFill>
                <a:prstClr val="black"/>
              </a:solidFill>
              <a:latin typeface="+mn-lt"/>
            </a:endParaRPr>
          </a:p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sz="1400" cap="none" spc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      degrader </a:t>
            </a:r>
            <a:r>
              <a:rPr lang="en-US" sz="1400" cap="none" spc="0">
                <a:solidFill>
                  <a:prstClr val="black"/>
                </a:solidFill>
                <a:latin typeface="+mn-lt"/>
              </a:rPr>
              <a:t>(100 keV beam instead of 5.3 MeV) </a:t>
            </a:r>
            <a:endParaRPr lang="en-US" sz="1400" cap="none" spc="0" smtClean="0">
              <a:solidFill>
                <a:prstClr val="black"/>
              </a:solidFill>
              <a:latin typeface="+mn-lt"/>
            </a:endParaRPr>
          </a:p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sz="1400" cap="none" spc="0" smtClean="0">
                <a:solidFill>
                  <a:prstClr val="black"/>
                </a:solidFill>
                <a:latin typeface="+mn-lt"/>
              </a:rPr>
              <a:t> </a:t>
            </a:r>
          </a:p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sz="1400" b="1" cap="none" spc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1400" b="1" cap="none" spc="0" smtClean="0">
                <a:solidFill>
                  <a:srgbClr val="0070C0"/>
                </a:solidFill>
                <a:latin typeface="+mn-lt"/>
              </a:rPr>
              <a:t>            a </a:t>
            </a:r>
            <a:r>
              <a:rPr lang="en-US" sz="1400" b="1" cap="none" spc="0">
                <a:solidFill>
                  <a:srgbClr val="0070C0"/>
                </a:solidFill>
                <a:latin typeface="+mn-lt"/>
              </a:rPr>
              <a:t>gain of a factor 100 in intensity is expected </a:t>
            </a:r>
            <a:endParaRPr lang="en-US" sz="1400" b="1" cap="none" spc="0" smtClean="0">
              <a:solidFill>
                <a:srgbClr val="0070C0"/>
              </a:solidFill>
              <a:latin typeface="+mn-lt"/>
            </a:endParaRPr>
          </a:p>
          <a:p>
            <a:pPr lvl="0">
              <a:lnSpc>
                <a:spcPct val="80000"/>
              </a:lnSpc>
              <a:spcAft>
                <a:spcPts val="0"/>
              </a:spcAft>
            </a:pPr>
            <a:r>
              <a:rPr lang="en-US" sz="1400" b="1" cap="none" spc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1400" b="1" cap="none" spc="0" smtClean="0">
                <a:solidFill>
                  <a:srgbClr val="0070C0"/>
                </a:solidFill>
                <a:latin typeface="+mn-lt"/>
              </a:rPr>
              <a:t>            for </a:t>
            </a:r>
            <a:r>
              <a:rPr lang="en-US" sz="1400" b="1" cap="none" spc="0">
                <a:solidFill>
                  <a:srgbClr val="0070C0"/>
                </a:solidFill>
                <a:latin typeface="+mn-lt"/>
              </a:rPr>
              <a:t>ALPHA, ATRAP and AEGIS.</a:t>
            </a:r>
          </a:p>
          <a:p>
            <a:endParaRPr lang="it-IT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0070C0"/>
                </a:solidFill>
              </a:rPr>
              <a:pPr/>
              <a:t>37</a:t>
            </a:fld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331912" y="290736"/>
            <a:ext cx="6858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AGGiornamento ad durante ls1</a:t>
            </a:r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09" y="2924944"/>
            <a:ext cx="3778509" cy="326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ttore 2 4"/>
          <p:cNvCxnSpPr/>
          <p:nvPr/>
        </p:nvCxnSpPr>
        <p:spPr>
          <a:xfrm>
            <a:off x="467544" y="5638098"/>
            <a:ext cx="432048" cy="0"/>
          </a:xfrm>
          <a:prstGeom prst="straightConnector1">
            <a:avLst/>
          </a:prstGeom>
          <a:ln w="635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8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83" y="667106"/>
            <a:ext cx="6463469" cy="474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744144" y="5445224"/>
            <a:ext cx="3743332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>
                <a:solidFill>
                  <a:srgbClr val="C00000"/>
                </a:solidFill>
              </a:rPr>
              <a:t>Analisi dati 2012 con antiprotoni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>
                <a:solidFill>
                  <a:srgbClr val="C00000"/>
                </a:solidFill>
              </a:rPr>
              <a:t>Run 2013/14 con positroni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>
                <a:solidFill>
                  <a:srgbClr val="C00000"/>
                </a:solidFill>
              </a:rPr>
              <a:t>Sviluppo attività Pavia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>
                <a:solidFill>
                  <a:srgbClr val="C00000"/>
                </a:solidFill>
              </a:rPr>
              <a:t>Attivita’ future</a:t>
            </a:r>
            <a:endParaRPr lang="it-IT">
              <a:solidFill>
                <a:srgbClr val="C00000"/>
              </a:solidFill>
            </a:endParaRPr>
          </a:p>
        </p:txBody>
      </p:sp>
      <p:sp>
        <p:nvSpPr>
          <p:cNvPr id="5" name="Sottotitolo 2"/>
          <p:cNvSpPr txBox="1">
            <a:spLocks/>
          </p:cNvSpPr>
          <p:nvPr/>
        </p:nvSpPr>
        <p:spPr>
          <a:xfrm>
            <a:off x="331912" y="188640"/>
            <a:ext cx="8128520" cy="57606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mtClean="0">
                <a:solidFill>
                  <a:srgbClr val="0070C0"/>
                </a:solidFill>
              </a:rPr>
              <a:t>CONSUNTIVO AEGIS-PV 2013/2014</a:t>
            </a:r>
            <a:endParaRPr lang="it-IT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2400"/>
            <a:ext cx="874846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92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899592" y="260647"/>
            <a:ext cx="7282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smtClean="0">
                <a:solidFill>
                  <a:srgbClr val="FF0000"/>
                </a:solidFill>
              </a:rPr>
              <a:t>Silicon detector tests </a:t>
            </a:r>
            <a:r>
              <a:rPr lang="it-IT" smtClean="0"/>
              <a:t>(MIMOTERA, strip detector, pixel detector):</a:t>
            </a:r>
          </a:p>
          <a:p>
            <a:r>
              <a:rPr lang="it-IT" smtClean="0"/>
              <a:t>     study of pbar annihilation in Si / comparison with MC</a:t>
            </a:r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51963"/>
            <a:ext cx="2598026" cy="19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55" y="1033255"/>
            <a:ext cx="2641124" cy="182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99592" y="3323094"/>
            <a:ext cx="6821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smtClean="0">
                <a:solidFill>
                  <a:srgbClr val="FF0000"/>
                </a:solidFill>
              </a:rPr>
              <a:t>Emulsion detector tests</a:t>
            </a:r>
            <a:r>
              <a:rPr lang="it-IT" smtClean="0"/>
              <a:t>: study of pbar annihilation in foils of </a:t>
            </a:r>
          </a:p>
          <a:p>
            <a:r>
              <a:rPr lang="it-IT" smtClean="0"/>
              <a:t>     different thickness / comparison with MC</a:t>
            </a:r>
            <a:endParaRPr lang="it-IT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41160"/>
            <a:ext cx="3159338" cy="19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531" y="4207977"/>
            <a:ext cx="2236393" cy="191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29" y="4207977"/>
            <a:ext cx="2883396" cy="210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71600" y="2922333"/>
            <a:ext cx="2524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mtClean="0">
                <a:solidFill>
                  <a:srgbClr val="0070C0"/>
                </a:solidFill>
              </a:rPr>
              <a:t>Paper submitted to NIM A</a:t>
            </a:r>
            <a:endParaRPr lang="it-IT" sz="1600">
              <a:solidFill>
                <a:srgbClr val="0070C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58849" y="6122697"/>
            <a:ext cx="7228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smtClean="0">
                <a:solidFill>
                  <a:srgbClr val="0070C0"/>
                </a:solidFill>
              </a:rPr>
              <a:t>Paper published on NIM A: </a:t>
            </a:r>
            <a:r>
              <a:rPr lang="en-US" sz="1400" smtClean="0"/>
              <a:t>M. Kimura et al., </a:t>
            </a:r>
          </a:p>
          <a:p>
            <a:r>
              <a:rPr lang="en-US" sz="1400" i="1"/>
              <a:t>D</a:t>
            </a:r>
            <a:r>
              <a:rPr lang="en-US" sz="1400" i="1" smtClean="0"/>
              <a:t>evelopment </a:t>
            </a:r>
            <a:r>
              <a:rPr lang="en-US" sz="1400" i="1"/>
              <a:t>of nuclear emulsions with 1 μm spatial resolution for the AEgIS experiment </a:t>
            </a:r>
            <a:endParaRPr lang="it-IT" sz="14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3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899592" y="395372"/>
            <a:ext cx="534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smtClean="0">
                <a:solidFill>
                  <a:srgbClr val="FF0000"/>
                </a:solidFill>
              </a:rPr>
              <a:t>Test of moiré deflectometer with antiprotons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36712"/>
            <a:ext cx="5583153" cy="21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42" y="764704"/>
            <a:ext cx="3068470" cy="200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1331640" y="2958172"/>
            <a:ext cx="4935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smtClean="0">
                <a:solidFill>
                  <a:srgbClr val="0070C0"/>
                </a:solidFill>
              </a:rPr>
              <a:t>Paper accepted on Nature Communications</a:t>
            </a:r>
          </a:p>
          <a:p>
            <a:r>
              <a:rPr lang="it-IT" sz="1600" smtClean="0"/>
              <a:t>S. Aghion et al., </a:t>
            </a:r>
            <a:r>
              <a:rPr lang="it-IT" sz="1600" i="1" smtClean="0"/>
              <a:t>A moiré deflectometer</a:t>
            </a:r>
            <a:r>
              <a:rPr lang="it-IT" sz="1600" i="1"/>
              <a:t> </a:t>
            </a:r>
            <a:r>
              <a:rPr lang="it-IT" sz="1600" i="1" smtClean="0"/>
              <a:t>for antimatter</a:t>
            </a:r>
            <a:endParaRPr lang="it-IT" sz="1600" i="1"/>
          </a:p>
        </p:txBody>
      </p:sp>
      <p:sp>
        <p:nvSpPr>
          <p:cNvPr id="13" name="CasellaDiTesto 12"/>
          <p:cNvSpPr txBox="1"/>
          <p:nvPr/>
        </p:nvSpPr>
        <p:spPr>
          <a:xfrm>
            <a:off x="899592" y="3717032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smtClean="0">
                <a:solidFill>
                  <a:srgbClr val="FF0000"/>
                </a:solidFill>
              </a:rPr>
              <a:t>Off-beam activities in 2013: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403648" y="4437112"/>
            <a:ext cx="5442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smtClean="0"/>
              <a:t>Systematic work on positron accumulation/transfer</a:t>
            </a:r>
          </a:p>
          <a:p>
            <a:r>
              <a:rPr lang="it-IT" sz="1600" smtClean="0"/>
              <a:t>    (still ongoing)</a:t>
            </a:r>
          </a:p>
          <a:p>
            <a:endParaRPr lang="it-IT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smtClean="0"/>
              <a:t>Completed installation/commissioning of laser systems</a:t>
            </a:r>
            <a:endParaRPr lang="it-IT" sz="1600"/>
          </a:p>
        </p:txBody>
      </p:sp>
    </p:spTree>
    <p:extLst>
      <p:ext uri="{BB962C8B-B14F-4D97-AF65-F5344CB8AC3E}">
        <p14:creationId xmlns:p14="http://schemas.microsoft.com/office/powerpoint/2010/main" val="377622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0070C0"/>
                </a:solidFill>
              </a:rPr>
              <a:pPr/>
              <a:t>8</a:t>
            </a:fld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331912" y="188640"/>
            <a:ext cx="812852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solidFill>
                  <a:srgbClr val="0070C0"/>
                </a:solidFill>
              </a:rPr>
              <a:t>Attivita’ del gruppo AEGIS di pavia/brescia</a:t>
            </a:r>
            <a:endParaRPr lang="it-IT">
              <a:solidFill>
                <a:srgbClr val="0070C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99592" y="1089154"/>
            <a:ext cx="741682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smtClean="0"/>
              <a:t> </a:t>
            </a:r>
            <a:r>
              <a:rPr lang="it-IT" b="1" smtClean="0">
                <a:solidFill>
                  <a:srgbClr val="FF0000"/>
                </a:solidFill>
              </a:rPr>
              <a:t>Rivelatori estern</a:t>
            </a:r>
            <a:r>
              <a:rPr lang="it-IT" smtClean="0">
                <a:solidFill>
                  <a:srgbClr val="FF0000"/>
                </a:solidFill>
              </a:rPr>
              <a:t>i</a:t>
            </a:r>
            <a:r>
              <a:rPr lang="it-IT" smtClean="0"/>
              <a:t>: fornitura, installazione, manutenzione e running detectors (PMT e HPD) con supporto officina </a:t>
            </a:r>
            <a:r>
              <a:rPr lang="it-IT"/>
              <a:t>meccanica e </a:t>
            </a:r>
            <a:r>
              <a:rPr lang="it-IT" smtClean="0"/>
              <a:t>servizio </a:t>
            </a:r>
            <a:r>
              <a:rPr lang="it-IT"/>
              <a:t>elettronico </a:t>
            </a:r>
            <a:r>
              <a:rPr lang="it-IT" smtClean="0"/>
              <a:t>di Sezione</a:t>
            </a:r>
          </a:p>
          <a:p>
            <a:pPr marL="342900" indent="-342900">
              <a:buFont typeface="+mj-lt"/>
              <a:buAutoNum type="arabicPeriod"/>
            </a:pPr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 smtClean="0"/>
              <a:t> </a:t>
            </a:r>
            <a:r>
              <a:rPr lang="it-IT" b="1" smtClean="0">
                <a:solidFill>
                  <a:srgbClr val="FF0000"/>
                </a:solidFill>
              </a:rPr>
              <a:t>Simulazioni MC </a:t>
            </a:r>
          </a:p>
          <a:p>
            <a:pPr marL="800100" lvl="1" indent="-342900">
              <a:buFont typeface="+mj-lt"/>
              <a:buAutoNum type="alphaLcPeriod"/>
            </a:pPr>
            <a:r>
              <a:rPr lang="it-IT" smtClean="0"/>
              <a:t>Rivelatori esterni (efficienze scintillatori)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b="1" u="sng" smtClean="0">
                <a:solidFill>
                  <a:srgbClr val="00B050"/>
                </a:solidFill>
              </a:rPr>
              <a:t>Simulazioni per runs con positroni </a:t>
            </a:r>
            <a:endParaRPr lang="it-IT" b="1" u="sng" smtClean="0">
              <a:solidFill>
                <a:srgbClr val="00B050"/>
              </a:solidFill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it-IT" smtClean="0"/>
              <a:t>Rivelatore centrale antiidrogeno (fibre scintillanti)</a:t>
            </a:r>
          </a:p>
          <a:p>
            <a:pPr marL="800100" lvl="1" indent="-342900">
              <a:buFont typeface="+mj-lt"/>
              <a:buAutoNum type="alphaLcPeriod"/>
            </a:pPr>
            <a:r>
              <a:rPr lang="it-IT"/>
              <a:t>Linea di fascio e degraders (</a:t>
            </a:r>
            <a:r>
              <a:rPr lang="it-IT" b="1" u="sng">
                <a:solidFill>
                  <a:srgbClr val="00B050"/>
                </a:solidFill>
              </a:rPr>
              <a:t>upgrade per ELENA</a:t>
            </a:r>
            <a:r>
              <a:rPr lang="it-IT"/>
              <a:t>) </a:t>
            </a:r>
            <a:endParaRPr lang="it-IT" smtClean="0"/>
          </a:p>
          <a:p>
            <a:pPr marL="800100" lvl="1" indent="-342900">
              <a:buFont typeface="+mj-lt"/>
              <a:buAutoNum type="alphaLcPeriod"/>
            </a:pPr>
            <a:r>
              <a:rPr lang="it-IT" b="1" u="sng" smtClean="0">
                <a:solidFill>
                  <a:srgbClr val="00B050"/>
                </a:solidFill>
              </a:rPr>
              <a:t>Tracciatore downstream</a:t>
            </a:r>
          </a:p>
          <a:p>
            <a:pPr marL="342900" indent="-342900">
              <a:buFont typeface="+mj-lt"/>
              <a:buAutoNum type="arabicPeriod"/>
            </a:pPr>
            <a:endParaRPr lang="it-IT" b="1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smtClean="0">
                <a:solidFill>
                  <a:srgbClr val="FF0000"/>
                </a:solidFill>
              </a:rPr>
              <a:t>Integrazione DAQ </a:t>
            </a:r>
            <a:r>
              <a:rPr lang="it-IT" smtClean="0"/>
              <a:t>e software online/offline (macro analisi, ricostruzione e event display)</a:t>
            </a:r>
            <a:endParaRPr lang="it-IT"/>
          </a:p>
          <a:p>
            <a:pPr marL="342900" indent="-342900">
              <a:buFont typeface="+mj-lt"/>
              <a:buAutoNum type="arabicPeriod" startAt="2"/>
            </a:pPr>
            <a:endParaRPr lang="it-IT" b="1" smtClean="0">
              <a:solidFill>
                <a:srgbClr val="0070C0"/>
              </a:solidFill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it-IT" b="1" smtClean="0">
                <a:solidFill>
                  <a:srgbClr val="FF0000"/>
                </a:solidFill>
              </a:rPr>
              <a:t>Partecipazione</a:t>
            </a:r>
            <a:r>
              <a:rPr lang="it-IT" smtClean="0"/>
              <a:t> a setup e presa dati.</a:t>
            </a:r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 rot="-1200000">
            <a:off x="6916547" y="2670347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smtClean="0">
                <a:solidFill>
                  <a:srgbClr val="00B050"/>
                </a:solidFill>
              </a:rPr>
              <a:t>new</a:t>
            </a:r>
            <a:endParaRPr lang="it-IT" sz="1600" b="1">
              <a:solidFill>
                <a:srgbClr val="00B05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 rot="-1200000">
            <a:off x="6916547" y="3211708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smtClean="0">
                <a:solidFill>
                  <a:srgbClr val="00B050"/>
                </a:solidFill>
              </a:rPr>
              <a:t>new</a:t>
            </a:r>
            <a:endParaRPr lang="it-IT" sz="1600" b="1">
              <a:solidFill>
                <a:srgbClr val="00B05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-1200000">
            <a:off x="6952552" y="3619765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smtClean="0">
                <a:solidFill>
                  <a:srgbClr val="00B050"/>
                </a:solidFill>
              </a:rPr>
              <a:t>new</a:t>
            </a:r>
            <a:endParaRPr lang="it-IT" sz="16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0070C0"/>
                </a:solidFill>
              </a:rPr>
              <a:pPr/>
              <a:t>9</a:t>
            </a:fld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331912" y="290736"/>
            <a:ext cx="68580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0" kern="1200" cap="all" spc="12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/>
              <a:t>scintillatori</a:t>
            </a:r>
            <a:endParaRPr lang="it-IT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49" y="836712"/>
            <a:ext cx="5852934" cy="424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605663" y="5661248"/>
            <a:ext cx="4480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0070C0"/>
                </a:solidFill>
              </a:rPr>
              <a:t>System commissioned and running.</a:t>
            </a:r>
          </a:p>
          <a:p>
            <a:r>
              <a:rPr lang="it-IT" b="1" smtClean="0">
                <a:solidFill>
                  <a:srgbClr val="0070C0"/>
                </a:solidFill>
              </a:rPr>
              <a:t>Next calibration foreseen for July 2014.</a:t>
            </a:r>
            <a:endParaRPr lang="it-IT" b="1">
              <a:solidFill>
                <a:srgbClr val="0070C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804248" y="836712"/>
            <a:ext cx="1165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p</a:t>
            </a:r>
            <a:r>
              <a:rPr lang="en-US" sz="1600" smtClean="0"/>
              <a:t>bar dump</a:t>
            </a:r>
            <a:endParaRPr lang="it-IT" sz="1600"/>
          </a:p>
        </p:txBody>
      </p:sp>
      <p:sp>
        <p:nvSpPr>
          <p:cNvPr id="7" name="CasellaDiTesto 6"/>
          <p:cNvSpPr txBox="1"/>
          <p:nvPr/>
        </p:nvSpPr>
        <p:spPr>
          <a:xfrm>
            <a:off x="6827796" y="3068960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positron dump</a:t>
            </a:r>
            <a:endParaRPr lang="it-IT" sz="16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256" y="3408655"/>
            <a:ext cx="2651781" cy="194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60" y="1168048"/>
            <a:ext cx="2641537" cy="19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90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NDA_FAIR_Review5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3373</TotalTime>
  <Words>1575</Words>
  <Application>Microsoft Office PowerPoint</Application>
  <PresentationFormat>Presentazione su schermo (4:3)</PresentationFormat>
  <Paragraphs>389</Paragraphs>
  <Slides>37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37</vt:i4>
      </vt:variant>
    </vt:vector>
  </HeadingPairs>
  <TitlesOfParts>
    <vt:vector size="41" baseType="lpstr">
      <vt:lpstr>Tema di Office</vt:lpstr>
      <vt:lpstr>PANDA_FAIR_Review5</vt:lpstr>
      <vt:lpstr>Equation</vt:lpstr>
      <vt:lpstr>Equazione</vt:lpstr>
      <vt:lpstr>Presentazione standard di PowerPoint</vt:lpstr>
      <vt:lpstr>Presentazione standard di PowerPoint</vt:lpstr>
      <vt:lpstr>CSN3-Pavia Preventivi 2013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MAMBO </vt:lpstr>
      <vt:lpstr>MAMBO- Fisica</vt:lpstr>
      <vt:lpstr>MAMBO – Mainz- Rivelatore</vt:lpstr>
      <vt:lpstr>MAMBO – Bonn - Apparato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FAIR Modularised Start Version</vt:lpstr>
      <vt:lpstr>The PANDA spectrometer</vt:lpstr>
      <vt:lpstr>Responsabilità italiane in PANDA</vt:lpstr>
      <vt:lpstr>Attivita’ del gruppo di Pavia</vt:lpstr>
      <vt:lpstr>PANDA Status</vt:lpstr>
      <vt:lpstr>Roadmap Experiments</vt:lpstr>
      <vt:lpstr>Costs by Collaboration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Pedro</dc:creator>
  <cp:lastModifiedBy>Pedro</cp:lastModifiedBy>
  <cp:revision>128</cp:revision>
  <cp:lastPrinted>2014-06-08T20:49:58Z</cp:lastPrinted>
  <dcterms:created xsi:type="dcterms:W3CDTF">2014-06-07T04:48:52Z</dcterms:created>
  <dcterms:modified xsi:type="dcterms:W3CDTF">2014-06-10T11:59:46Z</dcterms:modified>
</cp:coreProperties>
</file>