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notesSlides/notesSlide12.xml" ContentType="application/vnd.openxmlformats-officedocument.presentationml.notesSlide+xml"/>
  <Override PartName="/ppt/slides/slide99.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drawings/drawing3.xml" ContentType="application/vnd.openxmlformats-officedocument.drawingml.chartshapes+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charts/chart10.xml" ContentType="application/vnd.openxmlformats-officedocument.drawingml.chart+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Default Extension="pptx" ContentType="application/vnd.openxmlformats-officedocument.presentationml.presentation"/>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6.xml" ContentType="application/vnd.openxmlformats-officedocument.drawingml.chart+xml"/>
  <Default Extension="tiff" ContentType="image/tiff"/>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9"/>
  </p:notesMasterIdLst>
  <p:sldIdLst>
    <p:sldId id="256" r:id="rId2"/>
    <p:sldId id="257" r:id="rId3"/>
    <p:sldId id="259" r:id="rId4"/>
    <p:sldId id="260" r:id="rId5"/>
    <p:sldId id="276" r:id="rId6"/>
    <p:sldId id="277" r:id="rId7"/>
    <p:sldId id="278" r:id="rId8"/>
    <p:sldId id="279" r:id="rId9"/>
    <p:sldId id="280" r:id="rId10"/>
    <p:sldId id="281" r:id="rId11"/>
    <p:sldId id="282" r:id="rId12"/>
    <p:sldId id="283" r:id="rId13"/>
    <p:sldId id="284" r:id="rId14"/>
    <p:sldId id="285" r:id="rId15"/>
    <p:sldId id="286" r:id="rId16"/>
    <p:sldId id="287" r:id="rId17"/>
    <p:sldId id="288" r:id="rId18"/>
    <p:sldId id="378" r:id="rId19"/>
    <p:sldId id="289" r:id="rId20"/>
    <p:sldId id="290" r:id="rId21"/>
    <p:sldId id="333" r:id="rId22"/>
    <p:sldId id="291" r:id="rId23"/>
    <p:sldId id="292" r:id="rId24"/>
    <p:sldId id="293" r:id="rId25"/>
    <p:sldId id="294" r:id="rId26"/>
    <p:sldId id="295" r:id="rId27"/>
    <p:sldId id="296" r:id="rId28"/>
    <p:sldId id="297" r:id="rId29"/>
    <p:sldId id="298" r:id="rId30"/>
    <p:sldId id="299" r:id="rId31"/>
    <p:sldId id="300" r:id="rId32"/>
    <p:sldId id="301" r:id="rId33"/>
    <p:sldId id="306" r:id="rId34"/>
    <p:sldId id="307" r:id="rId35"/>
    <p:sldId id="308" r:id="rId36"/>
    <p:sldId id="309" r:id="rId37"/>
    <p:sldId id="310" r:id="rId38"/>
    <p:sldId id="270" r:id="rId39"/>
    <p:sldId id="271" r:id="rId40"/>
    <p:sldId id="272" r:id="rId41"/>
    <p:sldId id="273" r:id="rId42"/>
    <p:sldId id="274" r:id="rId43"/>
    <p:sldId id="275" r:id="rId44"/>
    <p:sldId id="305" r:id="rId45"/>
    <p:sldId id="304"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03" r:id="rId59"/>
    <p:sldId id="330" r:id="rId60"/>
    <p:sldId id="329" r:id="rId61"/>
    <p:sldId id="327" r:id="rId62"/>
    <p:sldId id="328" r:id="rId63"/>
    <p:sldId id="326" r:id="rId64"/>
    <p:sldId id="325" r:id="rId65"/>
    <p:sldId id="324" r:id="rId66"/>
    <p:sldId id="323" r:id="rId67"/>
    <p:sldId id="332" r:id="rId68"/>
    <p:sldId id="331"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02" r:id="rId83"/>
    <p:sldId id="334" r:id="rId84"/>
    <p:sldId id="335" r:id="rId85"/>
    <p:sldId id="351" r:id="rId86"/>
    <p:sldId id="350"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261" r:id="rId114"/>
    <p:sldId id="262" r:id="rId115"/>
    <p:sldId id="263" r:id="rId116"/>
    <p:sldId id="268" r:id="rId117"/>
    <p:sldId id="379" r:id="rId118"/>
  </p:sldIdLst>
  <p:sldSz cx="9144000" cy="6858000" type="screen4x3"/>
  <p:notesSz cx="6743700" cy="9906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92" autoAdjust="0"/>
    <p:restoredTop sz="94660"/>
  </p:normalViewPr>
  <p:slideViewPr>
    <p:cSldViewPr>
      <p:cViewPr varScale="1">
        <p:scale>
          <a:sx n="85" d="100"/>
          <a:sy n="85" d="100"/>
        </p:scale>
        <p:origin x="-104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oleObject" Target="file:///E:\gruppo%20V\consuntivi-2012_pv\Cartel1.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D:\Universit&#224;\Pavia\dottorato\3&#176;%20anno%202013-2014\Experiments\Raybiotech%20-%20panel%20cytokines\Meridian%20-%20Pavia%20-%2023052014\RayBiotech_Panel_AnalysisTool_CYT5_23052014_meridian-link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gruppo%20V\2014\consuntivi-2013_pv\Cartel1_2013.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gruppo%20V\2014\consuntivi-2013_pv\Cartel1_20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gruppo%20V\2014\consuntivi-2013_pv\Cartel1_20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gruppo%20V\2014\consuntivi-2013_pv\Cartel1_20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gruppo%20V\2014\consuntivi-2013_pv\Cartel1_2013.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gruppo%20V\2014\consuntivi-2013_pv\Cartel1_2013.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gruppo%20V\2014\consuntivi-2013_pv\Cartel1_2013.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Universit&#224;\Pavia\dottorato\3&#176;%20anno%202013-2014\Experiments\Raybiotech%20-%20panel%20cytokines\Radiostem%20-%20CNAO%20pavia%20-%2029032014\RayBiotech_Panel_AnalysisTool_CYT5_03042014_radiostem-link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view3D>
      <c:rotX val="30"/>
      <c:perspective val="30"/>
    </c:view3D>
    <c:plotArea>
      <c:layout/>
      <c:pie3DChart>
        <c:varyColors val="1"/>
        <c:ser>
          <c:idx val="0"/>
          <c:order val="0"/>
          <c:explosion val="11"/>
          <c:dPt>
            <c:idx val="1"/>
            <c:explosion val="0"/>
          </c:dPt>
          <c:dLbls>
            <c:dLbl>
              <c:idx val="0"/>
              <c:layout>
                <c:manualLayout>
                  <c:x val="4.1092519685039394E-2"/>
                  <c:y val="1.508311461067369E-2"/>
                </c:manualLayout>
              </c:layout>
              <c:showVal val="1"/>
              <c:showPercent val="1"/>
              <c:separator>
</c:separator>
            </c:dLbl>
            <c:dLbl>
              <c:idx val="1"/>
              <c:layout>
                <c:manualLayout>
                  <c:x val="9.6959098862642465E-2"/>
                  <c:y val="-3.5499052201808136E-2"/>
                </c:manualLayout>
              </c:layout>
              <c:showVal val="1"/>
              <c:showPercent val="1"/>
              <c:separator>
</c:separator>
            </c:dLbl>
            <c:numFmt formatCode="0.0%" sourceLinked="0"/>
            <c:showVal val="1"/>
            <c:showPercent val="1"/>
            <c:separator>
</c:separator>
            <c:showLeaderLines val="1"/>
          </c:dLbls>
          <c:cat>
            <c:strRef>
              <c:f>Foglio2!$B$2:$C$2</c:f>
              <c:strCache>
                <c:ptCount val="2"/>
                <c:pt idx="0">
                  <c:v>Ricercatori</c:v>
                </c:pt>
                <c:pt idx="1">
                  <c:v>Tecnologi</c:v>
                </c:pt>
              </c:strCache>
            </c:strRef>
          </c:cat>
          <c:val>
            <c:numRef>
              <c:f>Foglio2!$B$35:$C$35</c:f>
              <c:numCache>
                <c:formatCode>General</c:formatCode>
                <c:ptCount val="2"/>
                <c:pt idx="0">
                  <c:v>960</c:v>
                </c:pt>
                <c:pt idx="1">
                  <c:v>191</c:v>
                </c:pt>
              </c:numCache>
            </c:numRef>
          </c:val>
        </c:ser>
      </c:pie3DChart>
    </c:plotArea>
    <c:legend>
      <c:legendPos val="r"/>
      <c:layout/>
      <c:txPr>
        <a:bodyPr/>
        <a:lstStyle/>
        <a:p>
          <a:pPr rtl="0">
            <a:defRPr/>
          </a:pPr>
          <a:endParaRPr lang="it-IT"/>
        </a:p>
      </c:txPr>
    </c:legend>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a:t>Fold change for each cytokine</a:t>
            </a:r>
          </a:p>
        </c:rich>
      </c:tx>
      <c:layout>
        <c:manualLayout>
          <c:xMode val="edge"/>
          <c:yMode val="edge"/>
          <c:x val="0.2903203191613255"/>
          <c:y val="2.7824408749571601E-2"/>
        </c:manualLayout>
      </c:layout>
      <c:overlay val="1"/>
    </c:title>
    <c:plotArea>
      <c:layout>
        <c:manualLayout>
          <c:layoutTarget val="inner"/>
          <c:xMode val="edge"/>
          <c:yMode val="edge"/>
          <c:x val="8.403902243793529E-2"/>
          <c:y val="2.1958156763157068E-2"/>
          <c:w val="0.86830880906137664"/>
          <c:h val="0.93135087869628963"/>
        </c:manualLayout>
      </c:layout>
      <c:barChart>
        <c:barDir val="col"/>
        <c:grouping val="clustered"/>
        <c:ser>
          <c:idx val="0"/>
          <c:order val="0"/>
          <c:cat>
            <c:strRef>
              <c:f>sorting!$A$4:$A$85</c:f>
              <c:strCache>
                <c:ptCount val="82"/>
                <c:pt idx="0">
                  <c:v>POS</c:v>
                </c:pt>
                <c:pt idx="1">
                  <c:v>NEG</c:v>
                </c:pt>
                <c:pt idx="2">
                  <c:v>ENA-78</c:v>
                </c:pt>
                <c:pt idx="3">
                  <c:v>G-CSF</c:v>
                </c:pt>
                <c:pt idx="4">
                  <c:v>M-CSF</c:v>
                </c:pt>
                <c:pt idx="5">
                  <c:v>GM-CSF</c:v>
                </c:pt>
                <c:pt idx="6">
                  <c:v>GRO</c:v>
                </c:pt>
                <c:pt idx="7">
                  <c:v>GRO-alpha</c:v>
                </c:pt>
                <c:pt idx="8">
                  <c:v>I-309</c:v>
                </c:pt>
                <c:pt idx="9">
                  <c:v>IL-1alpha</c:v>
                </c:pt>
                <c:pt idx="10">
                  <c:v>IL-1beta</c:v>
                </c:pt>
                <c:pt idx="11">
                  <c:v>IL-2</c:v>
                </c:pt>
                <c:pt idx="12">
                  <c:v>IL-3</c:v>
                </c:pt>
                <c:pt idx="13">
                  <c:v>IL-4</c:v>
                </c:pt>
                <c:pt idx="14">
                  <c:v>IL-5</c:v>
                </c:pt>
                <c:pt idx="15">
                  <c:v>IL-6</c:v>
                </c:pt>
                <c:pt idx="16">
                  <c:v>IL-7</c:v>
                </c:pt>
                <c:pt idx="17">
                  <c:v>IL-8</c:v>
                </c:pt>
                <c:pt idx="18">
                  <c:v>IL-10</c:v>
                </c:pt>
                <c:pt idx="19">
                  <c:v>IL-12 p40/70</c:v>
                </c:pt>
                <c:pt idx="20">
                  <c:v>IL-13</c:v>
                </c:pt>
                <c:pt idx="21">
                  <c:v>IL-15</c:v>
                </c:pt>
                <c:pt idx="22">
                  <c:v>IL-16</c:v>
                </c:pt>
                <c:pt idx="23">
                  <c:v>IFN-gamma</c:v>
                </c:pt>
                <c:pt idx="24">
                  <c:v>MCP-1</c:v>
                </c:pt>
                <c:pt idx="25">
                  <c:v>MCP-2</c:v>
                </c:pt>
                <c:pt idx="26">
                  <c:v>MCP-3</c:v>
                </c:pt>
                <c:pt idx="27">
                  <c:v>MDC</c:v>
                </c:pt>
                <c:pt idx="28">
                  <c:v>MIG</c:v>
                </c:pt>
                <c:pt idx="29">
                  <c:v>MIP-1beta</c:v>
                </c:pt>
                <c:pt idx="30">
                  <c:v>MIP-1delta</c:v>
                </c:pt>
                <c:pt idx="31">
                  <c:v>MIP-3alpha</c:v>
                </c:pt>
                <c:pt idx="32">
                  <c:v>RANTES</c:v>
                </c:pt>
                <c:pt idx="33">
                  <c:v>SCF</c:v>
                </c:pt>
                <c:pt idx="34">
                  <c:v>SDF-1</c:v>
                </c:pt>
                <c:pt idx="35">
                  <c:v>TARC</c:v>
                </c:pt>
                <c:pt idx="36">
                  <c:v>TGF-beta1</c:v>
                </c:pt>
                <c:pt idx="37">
                  <c:v>TGF-beta2</c:v>
                </c:pt>
                <c:pt idx="38">
                  <c:v>TGF-beta3</c:v>
                </c:pt>
                <c:pt idx="39">
                  <c:v>TNF-alpha</c:v>
                </c:pt>
                <c:pt idx="40">
                  <c:v>TNF-beta</c:v>
                </c:pt>
                <c:pt idx="41">
                  <c:v>EGF</c:v>
                </c:pt>
                <c:pt idx="42">
                  <c:v>IGF-1</c:v>
                </c:pt>
                <c:pt idx="43">
                  <c:v>ANG</c:v>
                </c:pt>
                <c:pt idx="44">
                  <c:v>OSM</c:v>
                </c:pt>
                <c:pt idx="45">
                  <c:v>THPO</c:v>
                </c:pt>
                <c:pt idx="46">
                  <c:v>VEGF</c:v>
                </c:pt>
                <c:pt idx="47">
                  <c:v>PDGF-BB</c:v>
                </c:pt>
                <c:pt idx="48">
                  <c:v>Leptin</c:v>
                </c:pt>
                <c:pt idx="49">
                  <c:v>BDNF</c:v>
                </c:pt>
                <c:pt idx="50">
                  <c:v>BLC</c:v>
                </c:pt>
                <c:pt idx="51">
                  <c:v>CCL23</c:v>
                </c:pt>
                <c:pt idx="52">
                  <c:v>Eotaxin-1</c:v>
                </c:pt>
                <c:pt idx="53">
                  <c:v>Eotaxin-2</c:v>
                </c:pt>
                <c:pt idx="54">
                  <c:v>Eotaxin-3</c:v>
                </c:pt>
                <c:pt idx="55">
                  <c:v>FGF-4</c:v>
                </c:pt>
                <c:pt idx="56">
                  <c:v>FGF-6</c:v>
                </c:pt>
                <c:pt idx="57">
                  <c:v>FGF-7</c:v>
                </c:pt>
                <c:pt idx="58">
                  <c:v>FGF-9</c:v>
                </c:pt>
                <c:pt idx="59">
                  <c:v>Flt-3 Ligand</c:v>
                </c:pt>
                <c:pt idx="60">
                  <c:v>Fractalkine</c:v>
                </c:pt>
                <c:pt idx="61">
                  <c:v>GCP-2</c:v>
                </c:pt>
                <c:pt idx="62">
                  <c:v>GDNF</c:v>
                </c:pt>
                <c:pt idx="63">
                  <c:v>HGF</c:v>
                </c:pt>
                <c:pt idx="64">
                  <c:v>IGFBP-1</c:v>
                </c:pt>
                <c:pt idx="65">
                  <c:v>IGFBP-2</c:v>
                </c:pt>
                <c:pt idx="66">
                  <c:v>IGFBP-3</c:v>
                </c:pt>
                <c:pt idx="67">
                  <c:v>IGFBP-4</c:v>
                </c:pt>
                <c:pt idx="68">
                  <c:v>IP-10</c:v>
                </c:pt>
                <c:pt idx="69">
                  <c:v>LIF</c:v>
                </c:pt>
                <c:pt idx="70">
                  <c:v>MIF</c:v>
                </c:pt>
                <c:pt idx="71">
                  <c:v>LIGHT</c:v>
                </c:pt>
                <c:pt idx="72">
                  <c:v>MCP-4</c:v>
                </c:pt>
                <c:pt idx="73">
                  <c:v>NAP-2</c:v>
                </c:pt>
                <c:pt idx="74">
                  <c:v>NT-3</c:v>
                </c:pt>
                <c:pt idx="75">
                  <c:v>NT-4</c:v>
                </c:pt>
                <c:pt idx="76">
                  <c:v>OPN</c:v>
                </c:pt>
                <c:pt idx="77">
                  <c:v>OPG</c:v>
                </c:pt>
                <c:pt idx="78">
                  <c:v>PARC</c:v>
                </c:pt>
                <c:pt idx="79">
                  <c:v>PLGF</c:v>
                </c:pt>
                <c:pt idx="80">
                  <c:v>TIMP-1</c:v>
                </c:pt>
                <c:pt idx="81">
                  <c:v>TIMP-2</c:v>
                </c:pt>
              </c:strCache>
            </c:strRef>
          </c:cat>
          <c:val>
            <c:numRef>
              <c:f>sorting!$K$4:$K$85</c:f>
              <c:numCache>
                <c:formatCode>0.0</c:formatCode>
                <c:ptCount val="82"/>
                <c:pt idx="0">
                  <c:v>1</c:v>
                </c:pt>
                <c:pt idx="1">
                  <c:v>0</c:v>
                </c:pt>
                <c:pt idx="2">
                  <c:v>1.3893162992463839</c:v>
                </c:pt>
                <c:pt idx="3">
                  <c:v>0</c:v>
                </c:pt>
                <c:pt idx="4">
                  <c:v>1.8865113917513785</c:v>
                </c:pt>
                <c:pt idx="5">
                  <c:v>0</c:v>
                </c:pt>
                <c:pt idx="6">
                  <c:v>1.0113535036565169</c:v>
                </c:pt>
                <c:pt idx="7">
                  <c:v>0</c:v>
                </c:pt>
                <c:pt idx="8">
                  <c:v>-1.3095172737960341</c:v>
                </c:pt>
                <c:pt idx="9">
                  <c:v>-1.5583533357588057</c:v>
                </c:pt>
                <c:pt idx="10">
                  <c:v>1.2954532962542098</c:v>
                </c:pt>
                <c:pt idx="11">
                  <c:v>1.6991657260796569</c:v>
                </c:pt>
                <c:pt idx="12">
                  <c:v>1.4460020413033801</c:v>
                </c:pt>
                <c:pt idx="13">
                  <c:v>0</c:v>
                </c:pt>
                <c:pt idx="14">
                  <c:v>0</c:v>
                </c:pt>
                <c:pt idx="15">
                  <c:v>0</c:v>
                </c:pt>
                <c:pt idx="16">
                  <c:v>0</c:v>
                </c:pt>
                <c:pt idx="17">
                  <c:v>1.1390522648774781</c:v>
                </c:pt>
                <c:pt idx="18">
                  <c:v>1.3064643427499045</c:v>
                </c:pt>
                <c:pt idx="19">
                  <c:v>-3.6226247156983162</c:v>
                </c:pt>
                <c:pt idx="20">
                  <c:v>-15.45491458470056</c:v>
                </c:pt>
                <c:pt idx="21">
                  <c:v>1.2412037290797526</c:v>
                </c:pt>
                <c:pt idx="22">
                  <c:v>-1.3377659612144817</c:v>
                </c:pt>
                <c:pt idx="23">
                  <c:v>1.6459729664937972</c:v>
                </c:pt>
                <c:pt idx="24">
                  <c:v>1.3537202069392538</c:v>
                </c:pt>
                <c:pt idx="25">
                  <c:v>3.3386665675643532</c:v>
                </c:pt>
                <c:pt idx="26">
                  <c:v>0</c:v>
                </c:pt>
                <c:pt idx="27">
                  <c:v>58.867880788575768</c:v>
                </c:pt>
                <c:pt idx="28">
                  <c:v>1.0536386537400098</c:v>
                </c:pt>
                <c:pt idx="29">
                  <c:v>1.2613820452998199</c:v>
                </c:pt>
                <c:pt idx="30">
                  <c:v>-1.747222132211629</c:v>
                </c:pt>
                <c:pt idx="31">
                  <c:v>1.125676025190762</c:v>
                </c:pt>
                <c:pt idx="32">
                  <c:v>-2.1599191248358367</c:v>
                </c:pt>
                <c:pt idx="33">
                  <c:v>1.1337125699956077</c:v>
                </c:pt>
                <c:pt idx="34">
                  <c:v>1.1834301374620173</c:v>
                </c:pt>
                <c:pt idx="35">
                  <c:v>1.125093266638264</c:v>
                </c:pt>
                <c:pt idx="36">
                  <c:v>5.1081356260049677</c:v>
                </c:pt>
                <c:pt idx="37">
                  <c:v>1.132839023779175</c:v>
                </c:pt>
                <c:pt idx="38">
                  <c:v>-1.1203967239167247</c:v>
                </c:pt>
                <c:pt idx="39">
                  <c:v>2.2108284828372544</c:v>
                </c:pt>
                <c:pt idx="40">
                  <c:v>1.9264442457136488</c:v>
                </c:pt>
                <c:pt idx="41">
                  <c:v>1.8284455548242189</c:v>
                </c:pt>
                <c:pt idx="42">
                  <c:v>1.5857253587125641</c:v>
                </c:pt>
                <c:pt idx="43">
                  <c:v>1.3396342627018658</c:v>
                </c:pt>
                <c:pt idx="44">
                  <c:v>-1.9323681365905765</c:v>
                </c:pt>
                <c:pt idx="45">
                  <c:v>-7.4601703822508902</c:v>
                </c:pt>
                <c:pt idx="46">
                  <c:v>-1.3127392767454658</c:v>
                </c:pt>
                <c:pt idx="47">
                  <c:v>-1.2173484985149714</c:v>
                </c:pt>
                <c:pt idx="48">
                  <c:v>1.2155557910113413</c:v>
                </c:pt>
                <c:pt idx="49">
                  <c:v>1.0296197919831536</c:v>
                </c:pt>
                <c:pt idx="50">
                  <c:v>1.1890363173174809</c:v>
                </c:pt>
                <c:pt idx="51">
                  <c:v>1.1302948905234778</c:v>
                </c:pt>
                <c:pt idx="52">
                  <c:v>1.2601577604799261</c:v>
                </c:pt>
                <c:pt idx="53">
                  <c:v>1.5298600973206591</c:v>
                </c:pt>
                <c:pt idx="54">
                  <c:v>3.0585412711882172</c:v>
                </c:pt>
                <c:pt idx="55">
                  <c:v>-4.8607758652488968</c:v>
                </c:pt>
                <c:pt idx="56">
                  <c:v>-6.5043263631052355</c:v>
                </c:pt>
                <c:pt idx="57">
                  <c:v>-2.6385666172673958</c:v>
                </c:pt>
                <c:pt idx="58">
                  <c:v>-1.3089581415978537</c:v>
                </c:pt>
                <c:pt idx="59">
                  <c:v>-1.6651023293137603</c:v>
                </c:pt>
                <c:pt idx="60">
                  <c:v>-1.1874334222986613</c:v>
                </c:pt>
                <c:pt idx="61">
                  <c:v>-1.2069742922558238</c:v>
                </c:pt>
                <c:pt idx="62">
                  <c:v>1.2072761031691719</c:v>
                </c:pt>
                <c:pt idx="63">
                  <c:v>1.5786835127480061</c:v>
                </c:pt>
                <c:pt idx="64">
                  <c:v>1.5154434099432801</c:v>
                </c:pt>
                <c:pt idx="65">
                  <c:v>1.7420207835371666</c:v>
                </c:pt>
                <c:pt idx="66">
                  <c:v>-130.15556799356705</c:v>
                </c:pt>
                <c:pt idx="67">
                  <c:v>0</c:v>
                </c:pt>
                <c:pt idx="68">
                  <c:v>1.0218498085186678</c:v>
                </c:pt>
                <c:pt idx="69">
                  <c:v>-1.1070590128527853</c:v>
                </c:pt>
                <c:pt idx="70">
                  <c:v>1.3652246249984439</c:v>
                </c:pt>
                <c:pt idx="71">
                  <c:v>-1.2213254803058604</c:v>
                </c:pt>
                <c:pt idx="72">
                  <c:v>-1.1345747766510221</c:v>
                </c:pt>
                <c:pt idx="73">
                  <c:v>1.3545321312719363</c:v>
                </c:pt>
                <c:pt idx="74">
                  <c:v>3.0363540745068387</c:v>
                </c:pt>
                <c:pt idx="75">
                  <c:v>-5.5705664545404714</c:v>
                </c:pt>
                <c:pt idx="76">
                  <c:v>-3.172787239474637</c:v>
                </c:pt>
                <c:pt idx="77">
                  <c:v>-4.9107265471191619</c:v>
                </c:pt>
                <c:pt idx="78">
                  <c:v>-1.3352853772320328</c:v>
                </c:pt>
                <c:pt idx="79">
                  <c:v>-1.0252939258539322</c:v>
                </c:pt>
                <c:pt idx="80">
                  <c:v>1.3845841763510711</c:v>
                </c:pt>
                <c:pt idx="81">
                  <c:v>1.3203644154416099</c:v>
                </c:pt>
              </c:numCache>
            </c:numRef>
          </c:val>
        </c:ser>
        <c:axId val="71638016"/>
        <c:axId val="71688960"/>
      </c:barChart>
      <c:catAx>
        <c:axId val="71638016"/>
        <c:scaling>
          <c:orientation val="minMax"/>
        </c:scaling>
        <c:axPos val="b"/>
        <c:tickLblPos val="nextTo"/>
        <c:crossAx val="71688960"/>
        <c:crosses val="autoZero"/>
        <c:auto val="1"/>
        <c:lblAlgn val="ctr"/>
        <c:lblOffset val="100"/>
        <c:tickLblSkip val="1"/>
      </c:catAx>
      <c:valAx>
        <c:axId val="71688960"/>
        <c:scaling>
          <c:orientation val="minMax"/>
        </c:scaling>
        <c:axPos val="l"/>
        <c:majorGridlines/>
        <c:title>
          <c:tx>
            <c:rich>
              <a:bodyPr rot="-5400000" vert="horz"/>
              <a:lstStyle/>
              <a:p>
                <a:pPr>
                  <a:defRPr sz="900"/>
                </a:pPr>
                <a:r>
                  <a:rPr lang="en-US" sz="1200" dirty="0"/>
                  <a:t>Fold change </a:t>
                </a:r>
              </a:p>
            </c:rich>
          </c:tx>
        </c:title>
        <c:numFmt formatCode="0.0" sourceLinked="1"/>
        <c:tickLblPos val="nextTo"/>
        <c:crossAx val="71638016"/>
        <c:crosses val="autoZero"/>
        <c:crossBetween val="between"/>
      </c:valAx>
    </c:plotArea>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chart>
    <c:view3D>
      <c:rotX val="30"/>
      <c:perspective val="30"/>
    </c:view3D>
    <c:plotArea>
      <c:layout/>
      <c:pie3DChart>
        <c:varyColors val="1"/>
        <c:ser>
          <c:idx val="0"/>
          <c:order val="0"/>
          <c:explosion val="2"/>
          <c:dPt>
            <c:idx val="1"/>
            <c:explosion val="0"/>
          </c:dPt>
          <c:dLbls>
            <c:dLbl>
              <c:idx val="0"/>
              <c:layout>
                <c:manualLayout>
                  <c:x val="4.1092519685039373E-2"/>
                  <c:y val="1.5083114610673683E-2"/>
                </c:manualLayout>
              </c:layout>
              <c:showVal val="1"/>
              <c:showPercent val="1"/>
              <c:separator>
</c:separator>
            </c:dLbl>
            <c:dLbl>
              <c:idx val="1"/>
              <c:layout>
                <c:manualLayout>
                  <c:x val="9.6959098862642382E-2"/>
                  <c:y val="-3.5499052201808115E-2"/>
                </c:manualLayout>
              </c:layout>
              <c:showVal val="1"/>
              <c:showPercent val="1"/>
              <c:separator>
</c:separator>
            </c:dLbl>
            <c:numFmt formatCode="0.0%" sourceLinked="0"/>
            <c:showVal val="1"/>
            <c:showPercent val="1"/>
            <c:separator>
</c:separator>
            <c:showLeaderLines val="1"/>
          </c:dLbls>
          <c:cat>
            <c:strRef>
              <c:f>Foglio2!$B$2:$C$2</c:f>
              <c:strCache>
                <c:ptCount val="2"/>
                <c:pt idx="0">
                  <c:v>Ricercatori</c:v>
                </c:pt>
                <c:pt idx="1">
                  <c:v>Tecnologi</c:v>
                </c:pt>
              </c:strCache>
            </c:strRef>
          </c:cat>
          <c:val>
            <c:numRef>
              <c:f>Foglio2!$B$36:$C$36</c:f>
              <c:numCache>
                <c:formatCode>General</c:formatCode>
                <c:ptCount val="2"/>
                <c:pt idx="0">
                  <c:v>1040</c:v>
                </c:pt>
                <c:pt idx="1">
                  <c:v>215</c:v>
                </c:pt>
              </c:numCache>
            </c:numRef>
          </c:val>
        </c:ser>
      </c:pie3DChart>
    </c:plotArea>
    <c:legend>
      <c:legendPos val="r"/>
      <c:layout/>
      <c:txPr>
        <a:bodyPr/>
        <a:lstStyle/>
        <a:p>
          <a:pPr rtl="0">
            <a:defRPr/>
          </a:pPr>
          <a:endParaRPr lang="it-IT"/>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chart>
    <c:plotArea>
      <c:layout/>
      <c:barChart>
        <c:barDir val="col"/>
        <c:grouping val="clustered"/>
        <c:ser>
          <c:idx val="0"/>
          <c:order val="0"/>
          <c:tx>
            <c:strRef>
              <c:f>Foglio2!$B$2</c:f>
              <c:strCache>
                <c:ptCount val="1"/>
                <c:pt idx="0">
                  <c:v>Ricercatori</c:v>
                </c:pt>
              </c:strCache>
            </c:strRef>
          </c:tx>
          <c:cat>
            <c:strRef>
              <c:f>Foglio2!$A$3:$A$35</c:f>
              <c:strCache>
                <c:ptCount val="33"/>
                <c:pt idx="0">
                  <c:v>AQ</c:v>
                </c:pt>
                <c:pt idx="1">
                  <c:v>BA</c:v>
                </c:pt>
                <c:pt idx="2">
                  <c:v>BO</c:v>
                </c:pt>
                <c:pt idx="3">
                  <c:v>CA</c:v>
                </c:pt>
                <c:pt idx="4">
                  <c:v>CNAF</c:v>
                </c:pt>
                <c:pt idx="5">
                  <c:v>CS</c:v>
                </c:pt>
                <c:pt idx="6">
                  <c:v>CT</c:v>
                </c:pt>
                <c:pt idx="7">
                  <c:v>FE</c:v>
                </c:pt>
                <c:pt idx="8">
                  <c:v>FI</c:v>
                </c:pt>
                <c:pt idx="9">
                  <c:v>GE</c:v>
                </c:pt>
                <c:pt idx="10">
                  <c:v>ISS</c:v>
                </c:pt>
                <c:pt idx="11">
                  <c:v>LE</c:v>
                </c:pt>
                <c:pt idx="12">
                  <c:v>LNF</c:v>
                </c:pt>
                <c:pt idx="13">
                  <c:v>LNGS</c:v>
                </c:pt>
                <c:pt idx="14">
                  <c:v>LNL</c:v>
                </c:pt>
                <c:pt idx="15">
                  <c:v>LNS</c:v>
                </c:pt>
                <c:pt idx="16">
                  <c:v>ME</c:v>
                </c:pt>
                <c:pt idx="17">
                  <c:v>MI</c:v>
                </c:pt>
                <c:pt idx="18">
                  <c:v>MIB</c:v>
                </c:pt>
                <c:pt idx="19">
                  <c:v>NA</c:v>
                </c:pt>
                <c:pt idx="20">
                  <c:v>PD</c:v>
                </c:pt>
                <c:pt idx="21">
                  <c:v>PG</c:v>
                </c:pt>
                <c:pt idx="22">
                  <c:v>PI</c:v>
                </c:pt>
                <c:pt idx="23">
                  <c:v>PR</c:v>
                </c:pt>
                <c:pt idx="24">
                  <c:v>PV</c:v>
                </c:pt>
                <c:pt idx="25">
                  <c:v>RM1</c:v>
                </c:pt>
                <c:pt idx="26">
                  <c:v>RM2</c:v>
                </c:pt>
                <c:pt idx="27">
                  <c:v>RM3</c:v>
                </c:pt>
                <c:pt idx="28">
                  <c:v>SA</c:v>
                </c:pt>
                <c:pt idx="29">
                  <c:v>TN</c:v>
                </c:pt>
                <c:pt idx="30">
                  <c:v>TO</c:v>
                </c:pt>
                <c:pt idx="31">
                  <c:v>TS</c:v>
                </c:pt>
                <c:pt idx="32">
                  <c:v>UD</c:v>
                </c:pt>
              </c:strCache>
            </c:strRef>
          </c:cat>
          <c:val>
            <c:numRef>
              <c:f>Foglio2!$B$3:$B$35</c:f>
              <c:numCache>
                <c:formatCode>General</c:formatCode>
                <c:ptCount val="33"/>
                <c:pt idx="0">
                  <c:v>16</c:v>
                </c:pt>
                <c:pt idx="1">
                  <c:v>32</c:v>
                </c:pt>
                <c:pt idx="2">
                  <c:v>41</c:v>
                </c:pt>
                <c:pt idx="3">
                  <c:v>15</c:v>
                </c:pt>
                <c:pt idx="4">
                  <c:v>0</c:v>
                </c:pt>
                <c:pt idx="5">
                  <c:v>31</c:v>
                </c:pt>
                <c:pt idx="6">
                  <c:v>37</c:v>
                </c:pt>
                <c:pt idx="7">
                  <c:v>34</c:v>
                </c:pt>
                <c:pt idx="8">
                  <c:v>46</c:v>
                </c:pt>
                <c:pt idx="9">
                  <c:v>27</c:v>
                </c:pt>
                <c:pt idx="10">
                  <c:v>41</c:v>
                </c:pt>
                <c:pt idx="11">
                  <c:v>31</c:v>
                </c:pt>
                <c:pt idx="12">
                  <c:v>69</c:v>
                </c:pt>
                <c:pt idx="13">
                  <c:v>6</c:v>
                </c:pt>
                <c:pt idx="14">
                  <c:v>50</c:v>
                </c:pt>
                <c:pt idx="15">
                  <c:v>47</c:v>
                </c:pt>
                <c:pt idx="16">
                  <c:v>11</c:v>
                </c:pt>
                <c:pt idx="17">
                  <c:v>48</c:v>
                </c:pt>
                <c:pt idx="18">
                  <c:v>47</c:v>
                </c:pt>
                <c:pt idx="19">
                  <c:v>65</c:v>
                </c:pt>
                <c:pt idx="20">
                  <c:v>25</c:v>
                </c:pt>
                <c:pt idx="21">
                  <c:v>25</c:v>
                </c:pt>
                <c:pt idx="22">
                  <c:v>39</c:v>
                </c:pt>
                <c:pt idx="23">
                  <c:v>4</c:v>
                </c:pt>
                <c:pt idx="24">
                  <c:v>35</c:v>
                </c:pt>
                <c:pt idx="25">
                  <c:v>46</c:v>
                </c:pt>
                <c:pt idx="26">
                  <c:v>38</c:v>
                </c:pt>
                <c:pt idx="27">
                  <c:v>35</c:v>
                </c:pt>
                <c:pt idx="28">
                  <c:v>13</c:v>
                </c:pt>
                <c:pt idx="29">
                  <c:v>8</c:v>
                </c:pt>
                <c:pt idx="30">
                  <c:v>41</c:v>
                </c:pt>
                <c:pt idx="31">
                  <c:v>33</c:v>
                </c:pt>
                <c:pt idx="32">
                  <c:v>4</c:v>
                </c:pt>
              </c:numCache>
            </c:numRef>
          </c:val>
        </c:ser>
        <c:ser>
          <c:idx val="1"/>
          <c:order val="1"/>
          <c:tx>
            <c:strRef>
              <c:f>Foglio2!$C$2</c:f>
              <c:strCache>
                <c:ptCount val="1"/>
                <c:pt idx="0">
                  <c:v>Tecnologi</c:v>
                </c:pt>
              </c:strCache>
            </c:strRef>
          </c:tx>
          <c:cat>
            <c:strRef>
              <c:f>Foglio2!$A$3:$A$35</c:f>
              <c:strCache>
                <c:ptCount val="33"/>
                <c:pt idx="0">
                  <c:v>AQ</c:v>
                </c:pt>
                <c:pt idx="1">
                  <c:v>BA</c:v>
                </c:pt>
                <c:pt idx="2">
                  <c:v>BO</c:v>
                </c:pt>
                <c:pt idx="3">
                  <c:v>CA</c:v>
                </c:pt>
                <c:pt idx="4">
                  <c:v>CNAF</c:v>
                </c:pt>
                <c:pt idx="5">
                  <c:v>CS</c:v>
                </c:pt>
                <c:pt idx="6">
                  <c:v>CT</c:v>
                </c:pt>
                <c:pt idx="7">
                  <c:v>FE</c:v>
                </c:pt>
                <c:pt idx="8">
                  <c:v>FI</c:v>
                </c:pt>
                <c:pt idx="9">
                  <c:v>GE</c:v>
                </c:pt>
                <c:pt idx="10">
                  <c:v>ISS</c:v>
                </c:pt>
                <c:pt idx="11">
                  <c:v>LE</c:v>
                </c:pt>
                <c:pt idx="12">
                  <c:v>LNF</c:v>
                </c:pt>
                <c:pt idx="13">
                  <c:v>LNGS</c:v>
                </c:pt>
                <c:pt idx="14">
                  <c:v>LNL</c:v>
                </c:pt>
                <c:pt idx="15">
                  <c:v>LNS</c:v>
                </c:pt>
                <c:pt idx="16">
                  <c:v>ME</c:v>
                </c:pt>
                <c:pt idx="17">
                  <c:v>MI</c:v>
                </c:pt>
                <c:pt idx="18">
                  <c:v>MIB</c:v>
                </c:pt>
                <c:pt idx="19">
                  <c:v>NA</c:v>
                </c:pt>
                <c:pt idx="20">
                  <c:v>PD</c:v>
                </c:pt>
                <c:pt idx="21">
                  <c:v>PG</c:v>
                </c:pt>
                <c:pt idx="22">
                  <c:v>PI</c:v>
                </c:pt>
                <c:pt idx="23">
                  <c:v>PR</c:v>
                </c:pt>
                <c:pt idx="24">
                  <c:v>PV</c:v>
                </c:pt>
                <c:pt idx="25">
                  <c:v>RM1</c:v>
                </c:pt>
                <c:pt idx="26">
                  <c:v>RM2</c:v>
                </c:pt>
                <c:pt idx="27">
                  <c:v>RM3</c:v>
                </c:pt>
                <c:pt idx="28">
                  <c:v>SA</c:v>
                </c:pt>
                <c:pt idx="29">
                  <c:v>TN</c:v>
                </c:pt>
                <c:pt idx="30">
                  <c:v>TO</c:v>
                </c:pt>
                <c:pt idx="31">
                  <c:v>TS</c:v>
                </c:pt>
                <c:pt idx="32">
                  <c:v>UD</c:v>
                </c:pt>
              </c:strCache>
            </c:strRef>
          </c:cat>
          <c:val>
            <c:numRef>
              <c:f>Foglio2!$C$3:$C$35</c:f>
              <c:numCache>
                <c:formatCode>General</c:formatCode>
                <c:ptCount val="33"/>
                <c:pt idx="0">
                  <c:v>0</c:v>
                </c:pt>
                <c:pt idx="1">
                  <c:v>7</c:v>
                </c:pt>
                <c:pt idx="2">
                  <c:v>4</c:v>
                </c:pt>
                <c:pt idx="3">
                  <c:v>1</c:v>
                </c:pt>
                <c:pt idx="4">
                  <c:v>3</c:v>
                </c:pt>
                <c:pt idx="5">
                  <c:v>0</c:v>
                </c:pt>
                <c:pt idx="6">
                  <c:v>1</c:v>
                </c:pt>
                <c:pt idx="7">
                  <c:v>2</c:v>
                </c:pt>
                <c:pt idx="8">
                  <c:v>4</c:v>
                </c:pt>
                <c:pt idx="9">
                  <c:v>2</c:v>
                </c:pt>
                <c:pt idx="10">
                  <c:v>0</c:v>
                </c:pt>
                <c:pt idx="11">
                  <c:v>2</c:v>
                </c:pt>
                <c:pt idx="12">
                  <c:v>46</c:v>
                </c:pt>
                <c:pt idx="13">
                  <c:v>6</c:v>
                </c:pt>
                <c:pt idx="14">
                  <c:v>36</c:v>
                </c:pt>
                <c:pt idx="15">
                  <c:v>10</c:v>
                </c:pt>
                <c:pt idx="16">
                  <c:v>0</c:v>
                </c:pt>
                <c:pt idx="17">
                  <c:v>18</c:v>
                </c:pt>
                <c:pt idx="18">
                  <c:v>6</c:v>
                </c:pt>
                <c:pt idx="19">
                  <c:v>3</c:v>
                </c:pt>
                <c:pt idx="20">
                  <c:v>10</c:v>
                </c:pt>
                <c:pt idx="21">
                  <c:v>3</c:v>
                </c:pt>
                <c:pt idx="22">
                  <c:v>5</c:v>
                </c:pt>
                <c:pt idx="23">
                  <c:v>0</c:v>
                </c:pt>
                <c:pt idx="24">
                  <c:v>16</c:v>
                </c:pt>
                <c:pt idx="25">
                  <c:v>5</c:v>
                </c:pt>
                <c:pt idx="26">
                  <c:v>4</c:v>
                </c:pt>
                <c:pt idx="27">
                  <c:v>11</c:v>
                </c:pt>
                <c:pt idx="28">
                  <c:v>0</c:v>
                </c:pt>
                <c:pt idx="29">
                  <c:v>4</c:v>
                </c:pt>
                <c:pt idx="30">
                  <c:v>3</c:v>
                </c:pt>
                <c:pt idx="31">
                  <c:v>3</c:v>
                </c:pt>
                <c:pt idx="32">
                  <c:v>0</c:v>
                </c:pt>
              </c:numCache>
            </c:numRef>
          </c:val>
        </c:ser>
        <c:axId val="71140096"/>
        <c:axId val="71141632"/>
      </c:barChart>
      <c:catAx>
        <c:axId val="71140096"/>
        <c:scaling>
          <c:orientation val="minMax"/>
        </c:scaling>
        <c:axPos val="b"/>
        <c:tickLblPos val="nextTo"/>
        <c:crossAx val="71141632"/>
        <c:crosses val="autoZero"/>
        <c:auto val="1"/>
        <c:lblAlgn val="ctr"/>
        <c:lblOffset val="100"/>
        <c:tickLblSkip val="1"/>
      </c:catAx>
      <c:valAx>
        <c:axId val="71141632"/>
        <c:scaling>
          <c:orientation val="minMax"/>
        </c:scaling>
        <c:axPos val="l"/>
        <c:majorGridlines/>
        <c:numFmt formatCode="General" sourceLinked="1"/>
        <c:tickLblPos val="nextTo"/>
        <c:crossAx val="71140096"/>
        <c:crosses val="autoZero"/>
        <c:crossBetween val="between"/>
      </c:valAx>
    </c:plotArea>
    <c:legend>
      <c:legendPos val="r"/>
      <c:layout/>
    </c:legend>
    <c:plotVisOnly val="1"/>
  </c:chart>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t-IT"/>
  <c:chart>
    <c:title>
      <c:layout>
        <c:manualLayout>
          <c:xMode val="edge"/>
          <c:yMode val="edge"/>
          <c:x val="0.46509362858538023"/>
          <c:y val="0.16020799545608341"/>
        </c:manualLayout>
      </c:layout>
      <c:txPr>
        <a:bodyPr/>
        <a:lstStyle/>
        <a:p>
          <a:pPr>
            <a:defRPr sz="1600"/>
          </a:pPr>
          <a:endParaRPr lang="it-IT"/>
        </a:p>
      </c:txPr>
    </c:title>
    <c:plotArea>
      <c:layout>
        <c:manualLayout>
          <c:layoutTarget val="inner"/>
          <c:xMode val="edge"/>
          <c:yMode val="edge"/>
          <c:x val="7.799581559529116E-2"/>
          <c:y val="0.16088720052446356"/>
          <c:w val="0.82506861777274387"/>
          <c:h val="0.69053335836799268"/>
        </c:manualLayout>
      </c:layout>
      <c:barChart>
        <c:barDir val="col"/>
        <c:grouping val="clustered"/>
        <c:ser>
          <c:idx val="0"/>
          <c:order val="0"/>
          <c:tx>
            <c:strRef>
              <c:f>Foglio2!$E$2</c:f>
              <c:strCache>
                <c:ptCount val="1"/>
                <c:pt idx="0">
                  <c:v>FTE</c:v>
                </c:pt>
              </c:strCache>
            </c:strRef>
          </c:tx>
          <c:cat>
            <c:strRef>
              <c:f>Foglio2!$A$3:$A$35</c:f>
              <c:strCache>
                <c:ptCount val="33"/>
                <c:pt idx="0">
                  <c:v>AQ</c:v>
                </c:pt>
                <c:pt idx="1">
                  <c:v>BA</c:v>
                </c:pt>
                <c:pt idx="2">
                  <c:v>BO</c:v>
                </c:pt>
                <c:pt idx="3">
                  <c:v>CA</c:v>
                </c:pt>
                <c:pt idx="4">
                  <c:v>CNAF</c:v>
                </c:pt>
                <c:pt idx="5">
                  <c:v>CS</c:v>
                </c:pt>
                <c:pt idx="6">
                  <c:v>CT</c:v>
                </c:pt>
                <c:pt idx="7">
                  <c:v>FE</c:v>
                </c:pt>
                <c:pt idx="8">
                  <c:v>FI</c:v>
                </c:pt>
                <c:pt idx="9">
                  <c:v>GE</c:v>
                </c:pt>
                <c:pt idx="10">
                  <c:v>ISS</c:v>
                </c:pt>
                <c:pt idx="11">
                  <c:v>LE</c:v>
                </c:pt>
                <c:pt idx="12">
                  <c:v>LNF</c:v>
                </c:pt>
                <c:pt idx="13">
                  <c:v>LNGS</c:v>
                </c:pt>
                <c:pt idx="14">
                  <c:v>LNL</c:v>
                </c:pt>
                <c:pt idx="15">
                  <c:v>LNS</c:v>
                </c:pt>
                <c:pt idx="16">
                  <c:v>ME</c:v>
                </c:pt>
                <c:pt idx="17">
                  <c:v>MI</c:v>
                </c:pt>
                <c:pt idx="18">
                  <c:v>MIB</c:v>
                </c:pt>
                <c:pt idx="19">
                  <c:v>NA</c:v>
                </c:pt>
                <c:pt idx="20">
                  <c:v>PD</c:v>
                </c:pt>
                <c:pt idx="21">
                  <c:v>PG</c:v>
                </c:pt>
                <c:pt idx="22">
                  <c:v>PI</c:v>
                </c:pt>
                <c:pt idx="23">
                  <c:v>PR</c:v>
                </c:pt>
                <c:pt idx="24">
                  <c:v>PV</c:v>
                </c:pt>
                <c:pt idx="25">
                  <c:v>RM1</c:v>
                </c:pt>
                <c:pt idx="26">
                  <c:v>RM2</c:v>
                </c:pt>
                <c:pt idx="27">
                  <c:v>RM3</c:v>
                </c:pt>
                <c:pt idx="28">
                  <c:v>SA</c:v>
                </c:pt>
                <c:pt idx="29">
                  <c:v>TN</c:v>
                </c:pt>
                <c:pt idx="30">
                  <c:v>TO</c:v>
                </c:pt>
                <c:pt idx="31">
                  <c:v>TS</c:v>
                </c:pt>
                <c:pt idx="32">
                  <c:v>UD</c:v>
                </c:pt>
              </c:strCache>
            </c:strRef>
          </c:cat>
          <c:val>
            <c:numRef>
              <c:f>Foglio2!$E$3:$E$35</c:f>
              <c:numCache>
                <c:formatCode>0.0</c:formatCode>
                <c:ptCount val="33"/>
                <c:pt idx="0">
                  <c:v>9.7000000000000011</c:v>
                </c:pt>
                <c:pt idx="1">
                  <c:v>19.8</c:v>
                </c:pt>
                <c:pt idx="2">
                  <c:v>22.2</c:v>
                </c:pt>
                <c:pt idx="3">
                  <c:v>7.5</c:v>
                </c:pt>
                <c:pt idx="4">
                  <c:v>0.60000000000000031</c:v>
                </c:pt>
                <c:pt idx="5">
                  <c:v>21</c:v>
                </c:pt>
                <c:pt idx="6">
                  <c:v>23.9</c:v>
                </c:pt>
                <c:pt idx="7">
                  <c:v>21.9</c:v>
                </c:pt>
                <c:pt idx="8">
                  <c:v>29</c:v>
                </c:pt>
                <c:pt idx="9">
                  <c:v>15.4</c:v>
                </c:pt>
                <c:pt idx="10">
                  <c:v>19.899999999999999</c:v>
                </c:pt>
                <c:pt idx="11">
                  <c:v>20.6</c:v>
                </c:pt>
                <c:pt idx="12">
                  <c:v>68.400000000000006</c:v>
                </c:pt>
                <c:pt idx="13">
                  <c:v>3.3</c:v>
                </c:pt>
                <c:pt idx="14">
                  <c:v>51.2</c:v>
                </c:pt>
                <c:pt idx="15">
                  <c:v>40.5</c:v>
                </c:pt>
                <c:pt idx="16">
                  <c:v>7.3</c:v>
                </c:pt>
                <c:pt idx="17">
                  <c:v>45.2</c:v>
                </c:pt>
                <c:pt idx="18">
                  <c:v>26.5</c:v>
                </c:pt>
                <c:pt idx="19">
                  <c:v>37.200000000000003</c:v>
                </c:pt>
                <c:pt idx="20">
                  <c:v>18.2</c:v>
                </c:pt>
                <c:pt idx="21">
                  <c:v>11.6</c:v>
                </c:pt>
                <c:pt idx="22">
                  <c:v>27.2</c:v>
                </c:pt>
                <c:pt idx="23">
                  <c:v>0.9</c:v>
                </c:pt>
                <c:pt idx="24">
                  <c:v>39.1</c:v>
                </c:pt>
                <c:pt idx="25">
                  <c:v>31.2</c:v>
                </c:pt>
                <c:pt idx="26">
                  <c:v>21.6</c:v>
                </c:pt>
                <c:pt idx="27">
                  <c:v>34.4</c:v>
                </c:pt>
                <c:pt idx="28">
                  <c:v>10.5</c:v>
                </c:pt>
                <c:pt idx="29">
                  <c:v>4.2</c:v>
                </c:pt>
                <c:pt idx="30">
                  <c:v>28</c:v>
                </c:pt>
                <c:pt idx="31">
                  <c:v>19.5</c:v>
                </c:pt>
                <c:pt idx="32">
                  <c:v>1.1000000000000001</c:v>
                </c:pt>
              </c:numCache>
            </c:numRef>
          </c:val>
        </c:ser>
        <c:axId val="71159168"/>
        <c:axId val="71160960"/>
      </c:barChart>
      <c:catAx>
        <c:axId val="71159168"/>
        <c:scaling>
          <c:orientation val="minMax"/>
        </c:scaling>
        <c:axPos val="b"/>
        <c:tickLblPos val="nextTo"/>
        <c:crossAx val="71160960"/>
        <c:crosses val="autoZero"/>
        <c:auto val="1"/>
        <c:lblAlgn val="ctr"/>
        <c:lblOffset val="100"/>
        <c:tickLblSkip val="1"/>
      </c:catAx>
      <c:valAx>
        <c:axId val="71160960"/>
        <c:scaling>
          <c:orientation val="minMax"/>
        </c:scaling>
        <c:axPos val="l"/>
        <c:majorGridlines/>
        <c:numFmt formatCode="0.0" sourceLinked="1"/>
        <c:tickLblPos val="nextTo"/>
        <c:crossAx val="71159168"/>
        <c:crosses val="autoZero"/>
        <c:crossBetween val="between"/>
      </c:valAx>
    </c:plotArea>
    <c:legend>
      <c:legendPos val="r"/>
      <c:layout/>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t-IT"/>
  <c:chart>
    <c:view3D>
      <c:rotX val="30"/>
      <c:perspective val="30"/>
    </c:view3D>
    <c:plotArea>
      <c:layout/>
      <c:pie3DChart>
        <c:varyColors val="1"/>
        <c:ser>
          <c:idx val="0"/>
          <c:order val="0"/>
          <c:dLbls>
            <c:dLbl>
              <c:idx val="0"/>
              <c:layout>
                <c:manualLayout>
                  <c:x val="-3.0157480314960627E-2"/>
                  <c:y val="0.11303988043161282"/>
                </c:manualLayout>
              </c:layout>
              <c:showVal val="1"/>
              <c:showPercent val="1"/>
              <c:separator>
</c:separator>
            </c:dLbl>
            <c:dLbl>
              <c:idx val="1"/>
              <c:layout>
                <c:manualLayout>
                  <c:x val="8.6328740157480488E-2"/>
                  <c:y val="-0.12451407115777199"/>
                </c:manualLayout>
              </c:layout>
              <c:showVal val="1"/>
              <c:showPercent val="1"/>
              <c:separator>
</c:separator>
            </c:dLbl>
            <c:numFmt formatCode="0.0%" sourceLinked="0"/>
            <c:showVal val="1"/>
            <c:showPercent val="1"/>
            <c:separator>
</c:separator>
            <c:showLeaderLines val="1"/>
          </c:dLbls>
          <c:cat>
            <c:strRef>
              <c:f>Foglio2!$E$38:$F$38</c:f>
              <c:strCache>
                <c:ptCount val="2"/>
                <c:pt idx="0">
                  <c:v>CSN5</c:v>
                </c:pt>
                <c:pt idx="1">
                  <c:v>Pavia</c:v>
                </c:pt>
              </c:strCache>
            </c:strRef>
          </c:cat>
          <c:val>
            <c:numRef>
              <c:f>Foglio2!$E$39:$F$39</c:f>
              <c:numCache>
                <c:formatCode>General</c:formatCode>
                <c:ptCount val="2"/>
                <c:pt idx="0">
                  <c:v>1255</c:v>
                </c:pt>
                <c:pt idx="1">
                  <c:v>51</c:v>
                </c:pt>
              </c:numCache>
            </c:numRef>
          </c:val>
        </c:ser>
      </c:pie3DChart>
    </c:plotArea>
    <c:legend>
      <c:legendPos val="r"/>
      <c:layout/>
      <c:txPr>
        <a:bodyPr/>
        <a:lstStyle/>
        <a:p>
          <a:pPr rtl="0">
            <a:defRPr/>
          </a:pPr>
          <a:endParaRPr lang="it-IT"/>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it-IT"/>
  <c:chart>
    <c:view3D>
      <c:rotX val="30"/>
      <c:perspective val="30"/>
    </c:view3D>
    <c:plotArea>
      <c:layout/>
      <c:pie3DChart>
        <c:varyColors val="1"/>
        <c:ser>
          <c:idx val="0"/>
          <c:order val="0"/>
          <c:dLbls>
            <c:dLbl>
              <c:idx val="0"/>
              <c:layout>
                <c:manualLayout>
                  <c:x val="-1.9565726159230124E-2"/>
                  <c:y val="-5.1716253589106816E-2"/>
                </c:manualLayout>
              </c:layout>
              <c:showVal val="1"/>
            </c:dLbl>
            <c:dLbl>
              <c:idx val="1"/>
              <c:layout>
                <c:manualLayout>
                  <c:x val="-1.750229658792651E-2"/>
                  <c:y val="3.0378199369374168E-2"/>
                </c:manualLayout>
              </c:layout>
              <c:showVal val="1"/>
            </c:dLbl>
            <c:showVal val="1"/>
            <c:showLeaderLines val="1"/>
          </c:dLbls>
          <c:cat>
            <c:strRef>
              <c:f>Foglio2!$B$2:$C$2</c:f>
              <c:strCache>
                <c:ptCount val="2"/>
                <c:pt idx="0">
                  <c:v>Ricercatori</c:v>
                </c:pt>
                <c:pt idx="1">
                  <c:v>Tecnologi</c:v>
                </c:pt>
              </c:strCache>
            </c:strRef>
          </c:cat>
          <c:val>
            <c:numRef>
              <c:f>Foglio2!$B$38:$C$38</c:f>
              <c:numCache>
                <c:formatCode>0.0%</c:formatCode>
                <c:ptCount val="2"/>
                <c:pt idx="0">
                  <c:v>3.3653846153846152E-2</c:v>
                </c:pt>
                <c:pt idx="1">
                  <c:v>7.4418604651162831E-2</c:v>
                </c:pt>
              </c:numCache>
            </c:numRef>
          </c:val>
        </c:ser>
      </c:pie3DChart>
    </c:plotArea>
    <c:legend>
      <c:legendPos val="r"/>
      <c:layout/>
      <c:txPr>
        <a:bodyPr/>
        <a:lstStyle/>
        <a:p>
          <a:pPr rtl="0">
            <a:defRPr/>
          </a:pPr>
          <a:endParaRPr lang="it-IT"/>
        </a:p>
      </c:txPr>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it-IT"/>
  <c:chart>
    <c:view3D>
      <c:rotX val="30"/>
      <c:perspective val="30"/>
    </c:view3D>
    <c:plotArea>
      <c:layout/>
      <c:pie3DChart>
        <c:varyColors val="1"/>
        <c:ser>
          <c:idx val="0"/>
          <c:order val="0"/>
          <c:explosion val="25"/>
          <c:dPt>
            <c:idx val="0"/>
            <c:explosion val="0"/>
          </c:dPt>
          <c:dLbls>
            <c:dLbl>
              <c:idx val="0"/>
              <c:layout>
                <c:manualLayout>
                  <c:x val="-3.90582895888014E-2"/>
                  <c:y val="-1.1170895304753589E-2"/>
                </c:manualLayout>
              </c:layout>
              <c:showVal val="1"/>
              <c:showPercent val="1"/>
              <c:separator>
</c:separator>
            </c:dLbl>
            <c:dLbl>
              <c:idx val="1"/>
              <c:layout>
                <c:manualLayout>
                  <c:x val="0.29804954068241468"/>
                  <c:y val="-2.0330271216097991E-2"/>
                </c:manualLayout>
              </c:layout>
              <c:showVal val="1"/>
              <c:showPercent val="1"/>
              <c:separator>
</c:separator>
            </c:dLbl>
            <c:numFmt formatCode="0.0%" sourceLinked="0"/>
            <c:showVal val="1"/>
            <c:showPercent val="1"/>
            <c:separator>
</c:separator>
            <c:showLeaderLines val="1"/>
          </c:dLbls>
          <c:cat>
            <c:strRef>
              <c:f>Foglio1!$B$50:$C$50</c:f>
              <c:strCache>
                <c:ptCount val="2"/>
                <c:pt idx="0">
                  <c:v>Richieste Pavia</c:v>
                </c:pt>
                <c:pt idx="1">
                  <c:v>Richieste CSN5</c:v>
                </c:pt>
              </c:strCache>
            </c:strRef>
          </c:cat>
          <c:val>
            <c:numRef>
              <c:f>Foglio1!$B$51:$C$51</c:f>
              <c:numCache>
                <c:formatCode>0.0</c:formatCode>
                <c:ptCount val="2"/>
                <c:pt idx="0">
                  <c:v>431.1</c:v>
                </c:pt>
                <c:pt idx="1">
                  <c:v>10189.1</c:v>
                </c:pt>
              </c:numCache>
            </c:numRef>
          </c:val>
        </c:ser>
      </c:pie3DChart>
    </c:plotArea>
    <c:legend>
      <c:legendPos val="r"/>
      <c:layout/>
      <c:txPr>
        <a:bodyPr/>
        <a:lstStyle/>
        <a:p>
          <a:pPr rtl="0">
            <a:defRPr/>
          </a:pPr>
          <a:endParaRPr lang="it-IT"/>
        </a:p>
      </c:txPr>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it-IT"/>
  <c:chart>
    <c:view3D>
      <c:rotX val="30"/>
      <c:perspective val="30"/>
    </c:view3D>
    <c:plotArea>
      <c:layout/>
      <c:pie3DChart>
        <c:varyColors val="1"/>
        <c:ser>
          <c:idx val="0"/>
          <c:order val="0"/>
          <c:explosion val="25"/>
          <c:dPt>
            <c:idx val="0"/>
            <c:explosion val="0"/>
          </c:dPt>
          <c:dLbls>
            <c:dLbl>
              <c:idx val="0"/>
              <c:layout>
                <c:manualLayout>
                  <c:x val="-3.90582895888014E-2"/>
                  <c:y val="-1.1170895304753594E-2"/>
                </c:manualLayout>
              </c:layout>
              <c:showVal val="1"/>
              <c:showPercent val="1"/>
              <c:separator>
</c:separator>
            </c:dLbl>
            <c:dLbl>
              <c:idx val="1"/>
              <c:layout>
                <c:manualLayout>
                  <c:x val="0.29804954068241468"/>
                  <c:y val="-2.0330271216097991E-2"/>
                </c:manualLayout>
              </c:layout>
              <c:showVal val="1"/>
              <c:showPercent val="1"/>
              <c:separator>
</c:separator>
            </c:dLbl>
            <c:numFmt formatCode="0.0%" sourceLinked="0"/>
            <c:showVal val="1"/>
            <c:showPercent val="1"/>
            <c:separator>
</c:separator>
            <c:showLeaderLines val="1"/>
          </c:dLbls>
          <c:cat>
            <c:strRef>
              <c:f>Foglio1!$D$50:$E$50</c:f>
              <c:strCache>
                <c:ptCount val="2"/>
                <c:pt idx="0">
                  <c:v>Finanziato Pavia</c:v>
                </c:pt>
                <c:pt idx="1">
                  <c:v>Finanziato CSN5</c:v>
                </c:pt>
              </c:strCache>
            </c:strRef>
          </c:cat>
          <c:val>
            <c:numRef>
              <c:f>Foglio1!$D$51:$E$51</c:f>
              <c:numCache>
                <c:formatCode>0.0</c:formatCode>
                <c:ptCount val="2"/>
                <c:pt idx="0">
                  <c:v>199</c:v>
                </c:pt>
                <c:pt idx="1">
                  <c:v>5028</c:v>
                </c:pt>
              </c:numCache>
            </c:numRef>
          </c:val>
        </c:ser>
      </c:pie3DChart>
    </c:plotArea>
    <c:legend>
      <c:legendPos val="r"/>
      <c:layout/>
      <c:txPr>
        <a:bodyPr/>
        <a:lstStyle/>
        <a:p>
          <a:pPr rtl="0">
            <a:defRPr/>
          </a:pPr>
          <a:endParaRPr lang="it-IT"/>
        </a:p>
      </c:txPr>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a:pPr>
            <a:r>
              <a:rPr lang="en-US" dirty="0"/>
              <a:t>Fold </a:t>
            </a:r>
            <a:r>
              <a:rPr lang="en-US" dirty="0" smtClean="0"/>
              <a:t>Change </a:t>
            </a:r>
            <a:r>
              <a:rPr lang="en-US" dirty="0"/>
              <a:t>for each cytokine</a:t>
            </a:r>
          </a:p>
        </c:rich>
      </c:tx>
      <c:overlay val="1"/>
    </c:title>
    <c:plotArea>
      <c:layout>
        <c:manualLayout>
          <c:layoutTarget val="inner"/>
          <c:xMode val="edge"/>
          <c:yMode val="edge"/>
          <c:x val="0.11247673248764717"/>
          <c:y val="3.4640099235719091E-2"/>
          <c:w val="0.85734882149632285"/>
          <c:h val="0.87563081571977686"/>
        </c:manualLayout>
      </c:layout>
      <c:barChart>
        <c:barDir val="col"/>
        <c:grouping val="clustered"/>
        <c:ser>
          <c:idx val="0"/>
          <c:order val="0"/>
          <c:spPr>
            <a:ln w="28575">
              <a:noFill/>
            </a:ln>
          </c:spPr>
          <c:cat>
            <c:strRef>
              <c:f>sorting!$A$4:$A$85</c:f>
              <c:strCache>
                <c:ptCount val="82"/>
                <c:pt idx="0">
                  <c:v>POS</c:v>
                </c:pt>
                <c:pt idx="1">
                  <c:v>NEG</c:v>
                </c:pt>
                <c:pt idx="2">
                  <c:v>ENA-78</c:v>
                </c:pt>
                <c:pt idx="3">
                  <c:v>G-CSF</c:v>
                </c:pt>
                <c:pt idx="4">
                  <c:v>M-CSF</c:v>
                </c:pt>
                <c:pt idx="5">
                  <c:v>GM-CSF</c:v>
                </c:pt>
                <c:pt idx="6">
                  <c:v>GRO</c:v>
                </c:pt>
                <c:pt idx="7">
                  <c:v>GRO-alpha</c:v>
                </c:pt>
                <c:pt idx="8">
                  <c:v>I-309</c:v>
                </c:pt>
                <c:pt idx="9">
                  <c:v>IL-1alpha</c:v>
                </c:pt>
                <c:pt idx="10">
                  <c:v>IL-1beta</c:v>
                </c:pt>
                <c:pt idx="11">
                  <c:v>IL-2</c:v>
                </c:pt>
                <c:pt idx="12">
                  <c:v>IL-3</c:v>
                </c:pt>
                <c:pt idx="13">
                  <c:v>IL-4</c:v>
                </c:pt>
                <c:pt idx="14">
                  <c:v>IL-5</c:v>
                </c:pt>
                <c:pt idx="15">
                  <c:v>IL-6</c:v>
                </c:pt>
                <c:pt idx="16">
                  <c:v>IL-7</c:v>
                </c:pt>
                <c:pt idx="17">
                  <c:v>IL-8</c:v>
                </c:pt>
                <c:pt idx="18">
                  <c:v>IL-10</c:v>
                </c:pt>
                <c:pt idx="19">
                  <c:v>IL-12 p40/70</c:v>
                </c:pt>
                <c:pt idx="20">
                  <c:v>IL-13</c:v>
                </c:pt>
                <c:pt idx="21">
                  <c:v>IL-15</c:v>
                </c:pt>
                <c:pt idx="22">
                  <c:v>IL-16</c:v>
                </c:pt>
                <c:pt idx="23">
                  <c:v>IFN-gamma</c:v>
                </c:pt>
                <c:pt idx="24">
                  <c:v>MCP-1</c:v>
                </c:pt>
                <c:pt idx="25">
                  <c:v>MCP-2</c:v>
                </c:pt>
                <c:pt idx="26">
                  <c:v>MCP-3</c:v>
                </c:pt>
                <c:pt idx="27">
                  <c:v>MDC</c:v>
                </c:pt>
                <c:pt idx="28">
                  <c:v>MIG</c:v>
                </c:pt>
                <c:pt idx="29">
                  <c:v>MIP-1beta</c:v>
                </c:pt>
                <c:pt idx="30">
                  <c:v>MIP-1delta</c:v>
                </c:pt>
                <c:pt idx="31">
                  <c:v>MIP-3alpha</c:v>
                </c:pt>
                <c:pt idx="32">
                  <c:v>RANTES</c:v>
                </c:pt>
                <c:pt idx="33">
                  <c:v>SCF</c:v>
                </c:pt>
                <c:pt idx="34">
                  <c:v>SDF-1</c:v>
                </c:pt>
                <c:pt idx="35">
                  <c:v>TARC</c:v>
                </c:pt>
                <c:pt idx="36">
                  <c:v>TGF-beta1</c:v>
                </c:pt>
                <c:pt idx="37">
                  <c:v>TGF-beta2</c:v>
                </c:pt>
                <c:pt idx="38">
                  <c:v>TGF-beta3</c:v>
                </c:pt>
                <c:pt idx="39">
                  <c:v>TNF-alpha</c:v>
                </c:pt>
                <c:pt idx="40">
                  <c:v>TNF-beta</c:v>
                </c:pt>
                <c:pt idx="41">
                  <c:v>EGF</c:v>
                </c:pt>
                <c:pt idx="42">
                  <c:v>IGF-1</c:v>
                </c:pt>
                <c:pt idx="43">
                  <c:v>ANG</c:v>
                </c:pt>
                <c:pt idx="44">
                  <c:v>OSM</c:v>
                </c:pt>
                <c:pt idx="45">
                  <c:v>THPO</c:v>
                </c:pt>
                <c:pt idx="46">
                  <c:v>VEGF</c:v>
                </c:pt>
                <c:pt idx="47">
                  <c:v>PDGF-BB</c:v>
                </c:pt>
                <c:pt idx="48">
                  <c:v>Leptin</c:v>
                </c:pt>
                <c:pt idx="49">
                  <c:v>BDNF</c:v>
                </c:pt>
                <c:pt idx="50">
                  <c:v>BLC</c:v>
                </c:pt>
                <c:pt idx="51">
                  <c:v>CCL23</c:v>
                </c:pt>
                <c:pt idx="52">
                  <c:v>Eotaxin-1</c:v>
                </c:pt>
                <c:pt idx="53">
                  <c:v>Eotaxin-2</c:v>
                </c:pt>
                <c:pt idx="54">
                  <c:v>Eotaxin-3</c:v>
                </c:pt>
                <c:pt idx="55">
                  <c:v>FGF-4</c:v>
                </c:pt>
                <c:pt idx="56">
                  <c:v>FGF-6</c:v>
                </c:pt>
                <c:pt idx="57">
                  <c:v>FGF-7</c:v>
                </c:pt>
                <c:pt idx="58">
                  <c:v>FGF-9</c:v>
                </c:pt>
                <c:pt idx="59">
                  <c:v>Flt-3 Ligand</c:v>
                </c:pt>
                <c:pt idx="60">
                  <c:v>Fractalkine</c:v>
                </c:pt>
                <c:pt idx="61">
                  <c:v>GCP-2</c:v>
                </c:pt>
                <c:pt idx="62">
                  <c:v>GDNF</c:v>
                </c:pt>
                <c:pt idx="63">
                  <c:v>HGF</c:v>
                </c:pt>
                <c:pt idx="64">
                  <c:v>IGFBP-1</c:v>
                </c:pt>
                <c:pt idx="65">
                  <c:v>IGFBP-2</c:v>
                </c:pt>
                <c:pt idx="66">
                  <c:v>IGFBP-3</c:v>
                </c:pt>
                <c:pt idx="67">
                  <c:v>IGFBP-4</c:v>
                </c:pt>
                <c:pt idx="68">
                  <c:v>IP-10</c:v>
                </c:pt>
                <c:pt idx="69">
                  <c:v>LIF</c:v>
                </c:pt>
                <c:pt idx="70">
                  <c:v>MIF</c:v>
                </c:pt>
                <c:pt idx="71">
                  <c:v>LIGHT</c:v>
                </c:pt>
                <c:pt idx="72">
                  <c:v>MCP-4</c:v>
                </c:pt>
                <c:pt idx="73">
                  <c:v>NAP-2</c:v>
                </c:pt>
                <c:pt idx="74">
                  <c:v>NT-3</c:v>
                </c:pt>
                <c:pt idx="75">
                  <c:v>NT-4</c:v>
                </c:pt>
                <c:pt idx="76">
                  <c:v>OPN</c:v>
                </c:pt>
                <c:pt idx="77">
                  <c:v>OPG</c:v>
                </c:pt>
                <c:pt idx="78">
                  <c:v>PARC</c:v>
                </c:pt>
                <c:pt idx="79">
                  <c:v>PLGF</c:v>
                </c:pt>
                <c:pt idx="80">
                  <c:v>TIMP-1</c:v>
                </c:pt>
                <c:pt idx="81">
                  <c:v>TIMP-2</c:v>
                </c:pt>
              </c:strCache>
            </c:strRef>
          </c:cat>
          <c:val>
            <c:numRef>
              <c:f>sorting!$K$4:$K$85</c:f>
              <c:numCache>
                <c:formatCode>0.0</c:formatCode>
                <c:ptCount val="82"/>
                <c:pt idx="0">
                  <c:v>1</c:v>
                </c:pt>
                <c:pt idx="1">
                  <c:v>0</c:v>
                </c:pt>
                <c:pt idx="2">
                  <c:v>0</c:v>
                </c:pt>
                <c:pt idx="3">
                  <c:v>0</c:v>
                </c:pt>
                <c:pt idx="4">
                  <c:v>1.2453308211036647</c:v>
                </c:pt>
                <c:pt idx="5">
                  <c:v>0</c:v>
                </c:pt>
                <c:pt idx="6">
                  <c:v>10.715804995410117</c:v>
                </c:pt>
                <c:pt idx="7">
                  <c:v>0</c:v>
                </c:pt>
                <c:pt idx="8">
                  <c:v>-2.1680461729068159</c:v>
                </c:pt>
                <c:pt idx="9">
                  <c:v>-1.3534839592448753</c:v>
                </c:pt>
                <c:pt idx="10">
                  <c:v>1.375383953515358</c:v>
                </c:pt>
                <c:pt idx="11">
                  <c:v>1.5637395172884092</c:v>
                </c:pt>
                <c:pt idx="12">
                  <c:v>1.2934543386363337</c:v>
                </c:pt>
                <c:pt idx="13">
                  <c:v>2.0480094624827152</c:v>
                </c:pt>
                <c:pt idx="14">
                  <c:v>0</c:v>
                </c:pt>
                <c:pt idx="15">
                  <c:v>0</c:v>
                </c:pt>
                <c:pt idx="16">
                  <c:v>0</c:v>
                </c:pt>
                <c:pt idx="17">
                  <c:v>8.1221569106705687</c:v>
                </c:pt>
                <c:pt idx="18">
                  <c:v>4.2180006493565445</c:v>
                </c:pt>
                <c:pt idx="19">
                  <c:v>-2.104177928925997</c:v>
                </c:pt>
                <c:pt idx="20">
                  <c:v>-1.113913462480582</c:v>
                </c:pt>
                <c:pt idx="21">
                  <c:v>3.0509979601415202</c:v>
                </c:pt>
                <c:pt idx="22">
                  <c:v>-1.1538412942928038</c:v>
                </c:pt>
                <c:pt idx="23">
                  <c:v>3.1809456446472182</c:v>
                </c:pt>
                <c:pt idx="24">
                  <c:v>1.2467712074318098</c:v>
                </c:pt>
                <c:pt idx="25">
                  <c:v>27.141121627310291</c:v>
                </c:pt>
                <c:pt idx="26">
                  <c:v>0</c:v>
                </c:pt>
                <c:pt idx="27">
                  <c:v>2.9880645237546077</c:v>
                </c:pt>
                <c:pt idx="28">
                  <c:v>0</c:v>
                </c:pt>
                <c:pt idx="29">
                  <c:v>1.9480786464319921</c:v>
                </c:pt>
                <c:pt idx="30">
                  <c:v>-1.636582681065414</c:v>
                </c:pt>
                <c:pt idx="31">
                  <c:v>10.434506280233499</c:v>
                </c:pt>
                <c:pt idx="32">
                  <c:v>-1.1947540820623299</c:v>
                </c:pt>
                <c:pt idx="33">
                  <c:v>-1.177966510984495</c:v>
                </c:pt>
                <c:pt idx="34">
                  <c:v>1.6540245910750475</c:v>
                </c:pt>
                <c:pt idx="35">
                  <c:v>3.1835531150654299</c:v>
                </c:pt>
                <c:pt idx="36">
                  <c:v>101.33035180687956</c:v>
                </c:pt>
                <c:pt idx="37">
                  <c:v>-1.0984922562136639</c:v>
                </c:pt>
                <c:pt idx="38">
                  <c:v>1.0763534040943203</c:v>
                </c:pt>
                <c:pt idx="39">
                  <c:v>1.3327103964995342</c:v>
                </c:pt>
                <c:pt idx="40">
                  <c:v>1.7674343431687738</c:v>
                </c:pt>
                <c:pt idx="41">
                  <c:v>-1.1458976465789197</c:v>
                </c:pt>
                <c:pt idx="42">
                  <c:v>4.0201682612237395</c:v>
                </c:pt>
                <c:pt idx="43">
                  <c:v>2.6125729957155057</c:v>
                </c:pt>
                <c:pt idx="44">
                  <c:v>-1.2898971422792458</c:v>
                </c:pt>
                <c:pt idx="45">
                  <c:v>1.0318176093454612</c:v>
                </c:pt>
                <c:pt idx="46">
                  <c:v>-1.1585218517827955</c:v>
                </c:pt>
                <c:pt idx="47">
                  <c:v>1.4093462665624568</c:v>
                </c:pt>
                <c:pt idx="48">
                  <c:v>2.3168777516059245</c:v>
                </c:pt>
                <c:pt idx="49">
                  <c:v>1.2578160632063686</c:v>
                </c:pt>
                <c:pt idx="50">
                  <c:v>5.8601603037704555</c:v>
                </c:pt>
                <c:pt idx="51">
                  <c:v>2.4092905256979602</c:v>
                </c:pt>
                <c:pt idx="52">
                  <c:v>1.5003027722970148</c:v>
                </c:pt>
                <c:pt idx="53">
                  <c:v>1.2505037402551618</c:v>
                </c:pt>
                <c:pt idx="54">
                  <c:v>14.832363204104929</c:v>
                </c:pt>
                <c:pt idx="55">
                  <c:v>-1.7584803204456407</c:v>
                </c:pt>
                <c:pt idx="56">
                  <c:v>1.1495274482297011</c:v>
                </c:pt>
                <c:pt idx="57">
                  <c:v>-1.2853209500510419</c:v>
                </c:pt>
                <c:pt idx="58">
                  <c:v>-1.085967264727864</c:v>
                </c:pt>
                <c:pt idx="59">
                  <c:v>2.9951773952510314</c:v>
                </c:pt>
                <c:pt idx="60">
                  <c:v>1.4359475092925373</c:v>
                </c:pt>
                <c:pt idx="61">
                  <c:v>1.715091170272639</c:v>
                </c:pt>
                <c:pt idx="62">
                  <c:v>1.0182034390405201</c:v>
                </c:pt>
                <c:pt idx="63">
                  <c:v>1.0133807751139237</c:v>
                </c:pt>
                <c:pt idx="64">
                  <c:v>1.2563531340867153</c:v>
                </c:pt>
                <c:pt idx="65">
                  <c:v>1.3096405971590153</c:v>
                </c:pt>
                <c:pt idx="66">
                  <c:v>-1.1241142790766363</c:v>
                </c:pt>
                <c:pt idx="67">
                  <c:v>-1.139668793771762</c:v>
                </c:pt>
                <c:pt idx="68">
                  <c:v>1.0491456389107761</c:v>
                </c:pt>
                <c:pt idx="69">
                  <c:v>-1.1396584938977041</c:v>
                </c:pt>
                <c:pt idx="70">
                  <c:v>1.1275159553048355</c:v>
                </c:pt>
                <c:pt idx="71">
                  <c:v>1.0485814726137361</c:v>
                </c:pt>
                <c:pt idx="72">
                  <c:v>1.7684979252709407</c:v>
                </c:pt>
                <c:pt idx="73">
                  <c:v>1.2237852440647512</c:v>
                </c:pt>
                <c:pt idx="74">
                  <c:v>1.5974311048355427</c:v>
                </c:pt>
                <c:pt idx="75">
                  <c:v>-1.4933078724360067</c:v>
                </c:pt>
                <c:pt idx="76">
                  <c:v>-1.1819363972392904</c:v>
                </c:pt>
                <c:pt idx="77">
                  <c:v>-1.4839269356899636</c:v>
                </c:pt>
                <c:pt idx="78">
                  <c:v>-1.0739453120164097</c:v>
                </c:pt>
                <c:pt idx="79">
                  <c:v>-1.1750127905709442</c:v>
                </c:pt>
                <c:pt idx="80">
                  <c:v>-1.2707483069298902</c:v>
                </c:pt>
                <c:pt idx="81">
                  <c:v>-1.2802523642744741</c:v>
                </c:pt>
              </c:numCache>
            </c:numRef>
          </c:val>
        </c:ser>
        <c:axId val="71481600"/>
        <c:axId val="71491584"/>
      </c:barChart>
      <c:catAx>
        <c:axId val="71481600"/>
        <c:scaling>
          <c:orientation val="minMax"/>
        </c:scaling>
        <c:axPos val="b"/>
        <c:tickLblPos val="nextTo"/>
        <c:crossAx val="71491584"/>
        <c:crosses val="autoZero"/>
        <c:auto val="1"/>
        <c:lblAlgn val="ctr"/>
        <c:lblOffset val="100"/>
        <c:tickLblSkip val="1"/>
      </c:catAx>
      <c:valAx>
        <c:axId val="71491584"/>
        <c:scaling>
          <c:orientation val="minMax"/>
        </c:scaling>
        <c:axPos val="l"/>
        <c:majorGridlines/>
        <c:title>
          <c:tx>
            <c:rich>
              <a:bodyPr rot="-5400000" vert="horz"/>
              <a:lstStyle/>
              <a:p>
                <a:pPr>
                  <a:defRPr sz="1400"/>
                </a:pPr>
                <a:r>
                  <a:rPr lang="en-US" sz="1400"/>
                  <a:t>Fold change  </a:t>
                </a:r>
              </a:p>
            </c:rich>
          </c:tx>
        </c:title>
        <c:numFmt formatCode="0.0" sourceLinked="1"/>
        <c:tickLblPos val="nextTo"/>
        <c:txPr>
          <a:bodyPr/>
          <a:lstStyle/>
          <a:p>
            <a:pPr>
              <a:defRPr sz="1200"/>
            </a:pPr>
            <a:endParaRPr lang="it-IT"/>
          </a:p>
        </c:txPr>
        <c:crossAx val="71481600"/>
        <c:crosses val="autoZero"/>
        <c:crossBetween val="between"/>
      </c:valAx>
    </c:plotArea>
    <c:plotVisOnly val="1"/>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drawings/drawing1.xml><?xml version="1.0" encoding="utf-8"?>
<c:userShapes xmlns:c="http://schemas.openxmlformats.org/drawingml/2006/chart">
  <cdr:relSizeAnchor xmlns:cdr="http://schemas.openxmlformats.org/drawingml/2006/chartDrawing">
    <cdr:from>
      <cdr:x>0.28318</cdr:x>
      <cdr:y>0.02632</cdr:y>
    </cdr:from>
    <cdr:to>
      <cdr:x>0.63003</cdr:x>
      <cdr:y>0.15789</cdr:y>
    </cdr:to>
    <cdr:sp macro="" textlink="">
      <cdr:nvSpPr>
        <cdr:cNvPr id="2" name="CasellaDiTesto 1"/>
        <cdr:cNvSpPr txBox="1"/>
      </cdr:nvSpPr>
      <cdr:spPr>
        <a:xfrm xmlns:a="http://schemas.openxmlformats.org/drawingml/2006/main">
          <a:off x="1763688" y="72008"/>
          <a:ext cx="2160240"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err="1" smtClean="0"/>
            <a:t>Ricercatori</a:t>
          </a:r>
          <a:r>
            <a:rPr lang="en-US" sz="1600" b="1" dirty="0" smtClean="0"/>
            <a:t>/</a:t>
          </a:r>
          <a:r>
            <a:rPr lang="en-US" sz="1600" b="1" dirty="0" err="1" smtClean="0"/>
            <a:t>Tecnologi</a:t>
          </a:r>
          <a:endParaRPr lang="en-US"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0.59338</cdr:x>
      <cdr:y>0.19095</cdr:y>
    </cdr:from>
    <cdr:to>
      <cdr:x>0.7217</cdr:x>
      <cdr:y>0.35703</cdr:y>
    </cdr:to>
    <cdr:sp macro="" textlink="">
      <cdr:nvSpPr>
        <cdr:cNvPr id="2" name="CasellaDiTesto 1"/>
        <cdr:cNvSpPr txBox="1"/>
      </cdr:nvSpPr>
      <cdr:spPr>
        <a:xfrm xmlns:a="http://schemas.openxmlformats.org/drawingml/2006/main">
          <a:off x="3995925" y="847267"/>
          <a:ext cx="864107" cy="736909"/>
        </a:xfrm>
        <a:prstGeom xmlns:a="http://schemas.openxmlformats.org/drawingml/2006/main" prst="rect">
          <a:avLst/>
        </a:prstGeom>
        <a:ln xmlns:a="http://schemas.openxmlformats.org/drawingml/2006/main" w="38100">
          <a:solidFill>
            <a:schemeClr val="tx1">
              <a:lumMod val="65000"/>
              <a:lumOff val="35000"/>
            </a:schemeClr>
          </a:solidFill>
        </a:ln>
      </cdr:spPr>
      <cdr:txBody>
        <a:bodyPr xmlns:a="http://schemas.openxmlformats.org/drawingml/2006/main" vertOverflow="clip" wrap="square" rtlCol="0"/>
        <a:lstStyle xmlns:a="http://schemas.openxmlformats.org/drawingml/2006/main"/>
        <a:p xmlns:a="http://schemas.openxmlformats.org/drawingml/2006/main">
          <a:r>
            <a:rPr lang="it-IT" sz="1400" b="1" dirty="0" smtClean="0"/>
            <a:t>TGF-beta1 (FC=101)</a:t>
          </a:r>
          <a:endParaRPr lang="it-IT" sz="1400" b="1" dirty="0"/>
        </a:p>
      </cdr:txBody>
    </cdr:sp>
  </cdr:relSizeAnchor>
  <cdr:relSizeAnchor xmlns:cdr="http://schemas.openxmlformats.org/drawingml/2006/chartDrawing">
    <cdr:from>
      <cdr:x>0.50257</cdr:x>
      <cdr:y>0.22292</cdr:y>
    </cdr:from>
    <cdr:to>
      <cdr:x>0.58811</cdr:x>
      <cdr:y>0.2389</cdr:y>
    </cdr:to>
    <cdr:sp macro="" textlink="">
      <cdr:nvSpPr>
        <cdr:cNvPr id="4" name="Connettore 2 3"/>
        <cdr:cNvSpPr/>
      </cdr:nvSpPr>
      <cdr:spPr>
        <a:xfrm xmlns:a="http://schemas.openxmlformats.org/drawingml/2006/main" flipH="1" flipV="1">
          <a:off x="3384376" y="1004317"/>
          <a:ext cx="576064" cy="72008"/>
        </a:xfrm>
        <a:prstGeom xmlns:a="http://schemas.openxmlformats.org/drawingml/2006/main" prst="straightConnector1">
          <a:avLst/>
        </a:prstGeom>
        <a:ln xmlns:a="http://schemas.openxmlformats.org/drawingml/2006/main" w="28575">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it-IT"/>
        </a:p>
      </cdr:txBody>
    </cdr:sp>
  </cdr:relSizeAnchor>
  <cdr:relSizeAnchor xmlns:cdr="http://schemas.openxmlformats.org/drawingml/2006/chartDrawing">
    <cdr:from>
      <cdr:x>0.12289</cdr:x>
      <cdr:y>0.50309</cdr:y>
    </cdr:from>
    <cdr:to>
      <cdr:x>0.28329</cdr:x>
      <cdr:y>0.63847</cdr:y>
    </cdr:to>
    <cdr:sp macro="" textlink="">
      <cdr:nvSpPr>
        <cdr:cNvPr id="5" name="CasellaDiTesto 1"/>
        <cdr:cNvSpPr txBox="1"/>
      </cdr:nvSpPr>
      <cdr:spPr>
        <a:xfrm xmlns:a="http://schemas.openxmlformats.org/drawingml/2006/main">
          <a:off x="827563" y="2232248"/>
          <a:ext cx="1080161" cy="600715"/>
        </a:xfrm>
        <a:prstGeom xmlns:a="http://schemas.openxmlformats.org/drawingml/2006/main" prst="rect">
          <a:avLst/>
        </a:prstGeom>
        <a:ln xmlns:a="http://schemas.openxmlformats.org/drawingml/2006/main" w="38100">
          <a:solidFill>
            <a:schemeClr val="tx1"/>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600" b="1" dirty="0" smtClean="0"/>
            <a:t>GRO (FC=10.7)</a:t>
          </a:r>
          <a:endParaRPr lang="it-IT" sz="1600" b="1" dirty="0"/>
        </a:p>
      </cdr:txBody>
    </cdr:sp>
  </cdr:relSizeAnchor>
  <cdr:relSizeAnchor xmlns:cdr="http://schemas.openxmlformats.org/drawingml/2006/chartDrawing">
    <cdr:from>
      <cdr:x>0.18178</cdr:x>
      <cdr:y>0.63847</cdr:y>
    </cdr:from>
    <cdr:to>
      <cdr:x>0.19247</cdr:x>
      <cdr:y>0.71839</cdr:y>
    </cdr:to>
    <cdr:sp macro="" textlink="">
      <cdr:nvSpPr>
        <cdr:cNvPr id="6" name="Connettore 2 5"/>
        <cdr:cNvSpPr/>
      </cdr:nvSpPr>
      <cdr:spPr>
        <a:xfrm xmlns:a="http://schemas.openxmlformats.org/drawingml/2006/main" flipH="1">
          <a:off x="1224136" y="2876525"/>
          <a:ext cx="72008" cy="360040"/>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dr:relSizeAnchor xmlns:cdr="http://schemas.openxmlformats.org/drawingml/2006/chartDrawing">
    <cdr:from>
      <cdr:x>0.19774</cdr:x>
      <cdr:y>0.27589</cdr:y>
    </cdr:from>
    <cdr:to>
      <cdr:x>0.35814</cdr:x>
      <cdr:y>0.39954</cdr:y>
    </cdr:to>
    <cdr:sp macro="" textlink="">
      <cdr:nvSpPr>
        <cdr:cNvPr id="7" name="CasellaDiTesto 1"/>
        <cdr:cNvSpPr txBox="1"/>
      </cdr:nvSpPr>
      <cdr:spPr>
        <a:xfrm xmlns:a="http://schemas.openxmlformats.org/drawingml/2006/main">
          <a:off x="1331616" y="1224136"/>
          <a:ext cx="1080161" cy="548668"/>
        </a:xfrm>
        <a:prstGeom xmlns:a="http://schemas.openxmlformats.org/drawingml/2006/main" prst="rect">
          <a:avLst/>
        </a:prstGeom>
        <a:ln xmlns:a="http://schemas.openxmlformats.org/drawingml/2006/main" w="38100">
          <a:solidFill>
            <a:schemeClr val="tx1"/>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600" b="1" dirty="0" smtClean="0"/>
            <a:t>MCP-2 (FC=27.2)</a:t>
          </a:r>
          <a:endParaRPr lang="it-IT" sz="1600" b="1" dirty="0"/>
        </a:p>
      </cdr:txBody>
    </cdr:sp>
  </cdr:relSizeAnchor>
  <cdr:relSizeAnchor xmlns:cdr="http://schemas.openxmlformats.org/drawingml/2006/chartDrawing">
    <cdr:from>
      <cdr:x>0.27259</cdr:x>
      <cdr:y>0.40571</cdr:y>
    </cdr:from>
    <cdr:to>
      <cdr:x>0.37425</cdr:x>
      <cdr:y>0.62249</cdr:y>
    </cdr:to>
    <cdr:sp macro="" textlink="">
      <cdr:nvSpPr>
        <cdr:cNvPr id="8" name="Connettore 2 7"/>
        <cdr:cNvSpPr/>
      </cdr:nvSpPr>
      <cdr:spPr>
        <a:xfrm xmlns:a="http://schemas.openxmlformats.org/drawingml/2006/main">
          <a:off x="1835696" y="1800200"/>
          <a:ext cx="684584" cy="961855"/>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dr:relSizeAnchor xmlns:cdr="http://schemas.openxmlformats.org/drawingml/2006/chartDrawing">
    <cdr:from>
      <cdr:x>0.43299</cdr:x>
      <cdr:y>0.51931</cdr:y>
    </cdr:from>
    <cdr:to>
      <cdr:x>0.4452</cdr:x>
      <cdr:y>0.71839</cdr:y>
    </cdr:to>
    <cdr:sp macro="" textlink="">
      <cdr:nvSpPr>
        <cdr:cNvPr id="10" name="Connettore 2 9"/>
        <cdr:cNvSpPr/>
      </cdr:nvSpPr>
      <cdr:spPr>
        <a:xfrm xmlns:a="http://schemas.openxmlformats.org/drawingml/2006/main">
          <a:off x="2915816" y="2304256"/>
          <a:ext cx="82231" cy="883306"/>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dr:relSizeAnchor xmlns:cdr="http://schemas.openxmlformats.org/drawingml/2006/chartDrawing">
    <cdr:from>
      <cdr:x>0.34744</cdr:x>
      <cdr:y>0.40571</cdr:y>
    </cdr:from>
    <cdr:to>
      <cdr:x>0.51853</cdr:x>
      <cdr:y>0.53554</cdr:y>
    </cdr:to>
    <cdr:sp macro="" textlink="">
      <cdr:nvSpPr>
        <cdr:cNvPr id="11" name="CasellaDiTesto 1"/>
        <cdr:cNvSpPr txBox="1"/>
      </cdr:nvSpPr>
      <cdr:spPr>
        <a:xfrm xmlns:a="http://schemas.openxmlformats.org/drawingml/2006/main">
          <a:off x="2339722" y="1800181"/>
          <a:ext cx="1152158" cy="576083"/>
        </a:xfrm>
        <a:prstGeom xmlns:a="http://schemas.openxmlformats.org/drawingml/2006/main" prst="rect">
          <a:avLst/>
        </a:prstGeom>
        <a:ln xmlns:a="http://schemas.openxmlformats.org/drawingml/2006/main" w="38100">
          <a:solidFill>
            <a:schemeClr val="tx1"/>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600" b="1" dirty="0" smtClean="0"/>
            <a:t>MIP-3alfa (FC=10.4)</a:t>
          </a:r>
          <a:endParaRPr lang="it-IT" sz="1600" b="1" dirty="0"/>
        </a:p>
      </cdr:txBody>
    </cdr:sp>
  </cdr:relSizeAnchor>
  <cdr:relSizeAnchor xmlns:cdr="http://schemas.openxmlformats.org/drawingml/2006/chartDrawing">
    <cdr:from>
      <cdr:x>0.68435</cdr:x>
      <cdr:y>0.55177</cdr:y>
    </cdr:from>
    <cdr:to>
      <cdr:x>0.7217</cdr:x>
      <cdr:y>0.7024</cdr:y>
    </cdr:to>
    <cdr:sp macro="" textlink="">
      <cdr:nvSpPr>
        <cdr:cNvPr id="12" name="Connettore 2 11"/>
        <cdr:cNvSpPr/>
      </cdr:nvSpPr>
      <cdr:spPr>
        <a:xfrm xmlns:a="http://schemas.openxmlformats.org/drawingml/2006/main" flipH="1">
          <a:off x="4608511" y="2448272"/>
          <a:ext cx="251520" cy="668372"/>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dr:relSizeAnchor xmlns:cdr="http://schemas.openxmlformats.org/drawingml/2006/chartDrawing">
    <cdr:from>
      <cdr:x>0.7217</cdr:x>
      <cdr:y>0.4544</cdr:y>
    </cdr:from>
    <cdr:to>
      <cdr:x>0.88736</cdr:x>
      <cdr:y>0.59195</cdr:y>
    </cdr:to>
    <cdr:sp macro="" textlink="">
      <cdr:nvSpPr>
        <cdr:cNvPr id="13" name="CasellaDiTesto 1"/>
        <cdr:cNvSpPr txBox="1"/>
      </cdr:nvSpPr>
      <cdr:spPr>
        <a:xfrm xmlns:a="http://schemas.openxmlformats.org/drawingml/2006/main">
          <a:off x="4860054" y="2016224"/>
          <a:ext cx="1115584" cy="610324"/>
        </a:xfrm>
        <a:prstGeom xmlns:a="http://schemas.openxmlformats.org/drawingml/2006/main" prst="rect">
          <a:avLst/>
        </a:prstGeom>
        <a:ln xmlns:a="http://schemas.openxmlformats.org/drawingml/2006/main" w="38100">
          <a:solidFill>
            <a:sysClr val="windowText" lastClr="000000">
              <a:lumMod val="65000"/>
              <a:lumOff val="35000"/>
            </a:sysClr>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600" b="1" dirty="0" smtClean="0"/>
            <a:t>Eotaxin-3 (FC=14.8)</a:t>
          </a:r>
          <a:endParaRPr lang="it-IT" sz="16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0.48193</cdr:x>
      <cdr:y>0.14774</cdr:y>
    </cdr:from>
    <cdr:to>
      <cdr:x>0.63855</cdr:x>
      <cdr:y>0.28797</cdr:y>
    </cdr:to>
    <cdr:sp macro="" textlink="">
      <cdr:nvSpPr>
        <cdr:cNvPr id="2" name="CasellaDiTesto 1"/>
        <cdr:cNvSpPr txBox="1"/>
      </cdr:nvSpPr>
      <cdr:spPr>
        <a:xfrm xmlns:a="http://schemas.openxmlformats.org/drawingml/2006/main">
          <a:off x="2880320" y="606896"/>
          <a:ext cx="936104" cy="576064"/>
        </a:xfrm>
        <a:prstGeom xmlns:a="http://schemas.openxmlformats.org/drawingml/2006/main" prst="rect">
          <a:avLst/>
        </a:prstGeom>
        <a:ln xmlns:a="http://schemas.openxmlformats.org/drawingml/2006/main" w="19050">
          <a:solidFill>
            <a:sysClr val="windowText" lastClr="000000">
              <a:lumMod val="65000"/>
              <a:lumOff val="35000"/>
            </a:sysClr>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400" dirty="0" smtClean="0"/>
            <a:t>MDC (FC=58.9)</a:t>
          </a:r>
          <a:endParaRPr lang="it-IT" sz="1400" dirty="0"/>
        </a:p>
      </cdr:txBody>
    </cdr:sp>
  </cdr:relSizeAnchor>
  <cdr:relSizeAnchor xmlns:cdr="http://schemas.openxmlformats.org/drawingml/2006/chartDrawing">
    <cdr:from>
      <cdr:x>0.38554</cdr:x>
      <cdr:y>0.21786</cdr:y>
    </cdr:from>
    <cdr:to>
      <cdr:x>0.48193</cdr:x>
      <cdr:y>0.23538</cdr:y>
    </cdr:to>
    <cdr:sp macro="" textlink="">
      <cdr:nvSpPr>
        <cdr:cNvPr id="3" name="Connettore 2 2"/>
        <cdr:cNvSpPr/>
      </cdr:nvSpPr>
      <cdr:spPr>
        <a:xfrm xmlns:a="http://schemas.openxmlformats.org/drawingml/2006/main" flipH="1">
          <a:off x="2304256" y="894928"/>
          <a:ext cx="576064" cy="72008"/>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dr:relSizeAnchor xmlns:cdr="http://schemas.openxmlformats.org/drawingml/2006/chartDrawing">
    <cdr:from>
      <cdr:x>0.55422</cdr:x>
      <cdr:y>0.76126</cdr:y>
    </cdr:from>
    <cdr:to>
      <cdr:x>0.73494</cdr:x>
      <cdr:y>0.90149</cdr:y>
    </cdr:to>
    <cdr:sp macro="" textlink="">
      <cdr:nvSpPr>
        <cdr:cNvPr id="4" name="CasellaDiTesto 3"/>
        <cdr:cNvSpPr txBox="1"/>
      </cdr:nvSpPr>
      <cdr:spPr>
        <a:xfrm xmlns:a="http://schemas.openxmlformats.org/drawingml/2006/main">
          <a:off x="3312368" y="3127176"/>
          <a:ext cx="1080120" cy="576064"/>
        </a:xfrm>
        <a:prstGeom xmlns:a="http://schemas.openxmlformats.org/drawingml/2006/main" prst="rect">
          <a:avLst/>
        </a:prstGeom>
        <a:ln xmlns:a="http://schemas.openxmlformats.org/drawingml/2006/main" w="19050">
          <a:solidFill>
            <a:sysClr val="windowText" lastClr="000000">
              <a:lumMod val="65000"/>
              <a:lumOff val="35000"/>
            </a:sysClr>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400" dirty="0" smtClean="0"/>
            <a:t>IGFBP-3 (FC=-130.2)</a:t>
          </a:r>
          <a:endParaRPr lang="it-IT" sz="1400" dirty="0"/>
        </a:p>
      </cdr:txBody>
    </cdr:sp>
  </cdr:relSizeAnchor>
  <cdr:relSizeAnchor xmlns:cdr="http://schemas.openxmlformats.org/drawingml/2006/chartDrawing">
    <cdr:from>
      <cdr:x>0.68675</cdr:x>
      <cdr:y>0.65608</cdr:y>
    </cdr:from>
    <cdr:to>
      <cdr:x>0.75904</cdr:x>
      <cdr:y>0.74373</cdr:y>
    </cdr:to>
    <cdr:sp macro="" textlink="">
      <cdr:nvSpPr>
        <cdr:cNvPr id="5" name="Connettore 2 4"/>
        <cdr:cNvSpPr/>
      </cdr:nvSpPr>
      <cdr:spPr>
        <a:xfrm xmlns:a="http://schemas.openxmlformats.org/drawingml/2006/main" flipV="1">
          <a:off x="4104456" y="2695128"/>
          <a:ext cx="432048" cy="360040"/>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dr:relSizeAnchor xmlns:cdr="http://schemas.openxmlformats.org/drawingml/2006/chartDrawing">
    <cdr:from>
      <cdr:x>0.28916</cdr:x>
      <cdr:y>0.76126</cdr:y>
    </cdr:from>
    <cdr:to>
      <cdr:x>0.44578</cdr:x>
      <cdr:y>0.90149</cdr:y>
    </cdr:to>
    <cdr:sp macro="" textlink="">
      <cdr:nvSpPr>
        <cdr:cNvPr id="6" name="CasellaDiTesto 5"/>
        <cdr:cNvSpPr txBox="1"/>
      </cdr:nvSpPr>
      <cdr:spPr>
        <a:xfrm xmlns:a="http://schemas.openxmlformats.org/drawingml/2006/main">
          <a:off x="1728192" y="3127176"/>
          <a:ext cx="936104" cy="576064"/>
        </a:xfrm>
        <a:prstGeom xmlns:a="http://schemas.openxmlformats.org/drawingml/2006/main" prst="rect">
          <a:avLst/>
        </a:prstGeom>
        <a:ln xmlns:a="http://schemas.openxmlformats.org/drawingml/2006/main" w="19050">
          <a:solidFill>
            <a:sysClr val="windowText" lastClr="000000">
              <a:lumMod val="65000"/>
              <a:lumOff val="35000"/>
            </a:sysClr>
          </a:solidFill>
        </a:ln>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it-IT" sz="1400" dirty="0" smtClean="0"/>
            <a:t>IL-13 </a:t>
          </a:r>
        </a:p>
        <a:p xmlns:a="http://schemas.openxmlformats.org/drawingml/2006/main">
          <a:r>
            <a:rPr lang="it-IT" sz="1400" dirty="0" smtClean="0"/>
            <a:t>(FC=-15.5)</a:t>
          </a:r>
          <a:endParaRPr lang="it-IT" sz="1400" dirty="0"/>
        </a:p>
      </cdr:txBody>
    </cdr:sp>
  </cdr:relSizeAnchor>
  <cdr:relSizeAnchor xmlns:cdr="http://schemas.openxmlformats.org/drawingml/2006/chartDrawing">
    <cdr:from>
      <cdr:x>0.31325</cdr:x>
      <cdr:y>0.48079</cdr:y>
    </cdr:from>
    <cdr:to>
      <cdr:x>0.3253</cdr:x>
      <cdr:y>0.74373</cdr:y>
    </cdr:to>
    <cdr:sp macro="" textlink="">
      <cdr:nvSpPr>
        <cdr:cNvPr id="7" name="Connettore 2 6"/>
        <cdr:cNvSpPr/>
      </cdr:nvSpPr>
      <cdr:spPr>
        <a:xfrm xmlns:a="http://schemas.openxmlformats.org/drawingml/2006/main" flipH="1" flipV="1">
          <a:off x="1872208" y="1975048"/>
          <a:ext cx="72008" cy="1080120"/>
        </a:xfrm>
        <a:prstGeom xmlns:a="http://schemas.openxmlformats.org/drawingml/2006/main" prst="straightConnector1">
          <a:avLst/>
        </a:prstGeom>
        <a:noFill xmlns:a="http://schemas.openxmlformats.org/drawingml/2006/main"/>
        <a:ln xmlns:a="http://schemas.openxmlformats.org/drawingml/2006/main" w="28575" cap="flat" cmpd="sng" algn="ctr">
          <a:solidFill>
            <a:sysClr val="windowText" lastClr="00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it-IT"/>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22270" cy="4953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19869" y="0"/>
            <a:ext cx="2922270" cy="495300"/>
          </a:xfrm>
          <a:prstGeom prst="rect">
            <a:avLst/>
          </a:prstGeom>
        </p:spPr>
        <p:txBody>
          <a:bodyPr vert="horz" lIns="91440" tIns="45720" rIns="91440" bIns="45720" rtlCol="0"/>
          <a:lstStyle>
            <a:lvl1pPr algn="r">
              <a:defRPr sz="1200"/>
            </a:lvl1pPr>
          </a:lstStyle>
          <a:p>
            <a:fld id="{6108FB02-D3A0-43B6-8F92-AC065E347400}" type="datetimeFigureOut">
              <a:rPr lang="en-US" smtClean="0"/>
              <a:pPr/>
              <a:t>6/9/2014</a:t>
            </a:fld>
            <a:endParaRPr lang="en-US"/>
          </a:p>
        </p:txBody>
      </p:sp>
      <p:sp>
        <p:nvSpPr>
          <p:cNvPr id="4" name="Segnaposto immagine diapositiva 3"/>
          <p:cNvSpPr>
            <a:spLocks noGrp="1" noRot="1" noChangeAspect="1"/>
          </p:cNvSpPr>
          <p:nvPr>
            <p:ph type="sldImg" idx="2"/>
          </p:nvPr>
        </p:nvSpPr>
        <p:spPr>
          <a:xfrm>
            <a:off x="895350" y="742950"/>
            <a:ext cx="4953000" cy="371475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74370" y="4705350"/>
            <a:ext cx="5394960" cy="44577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9408981"/>
            <a:ext cx="2922270" cy="4953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19869" y="9408981"/>
            <a:ext cx="2922270" cy="495300"/>
          </a:xfrm>
          <a:prstGeom prst="rect">
            <a:avLst/>
          </a:prstGeom>
        </p:spPr>
        <p:txBody>
          <a:bodyPr vert="horz" lIns="91440" tIns="45720" rIns="91440" bIns="45720" rtlCol="0" anchor="b"/>
          <a:lstStyle>
            <a:lvl1pPr algn="r">
              <a:defRPr sz="1200"/>
            </a:lvl1pPr>
          </a:lstStyle>
          <a:p>
            <a:fld id="{CCDE4E31-CB9B-4120-934A-799466B26A04}"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fld id="{CBCAC954-DD59-4379-B4F7-B38DB32194E6}" type="slidenum">
              <a:rPr lang="en-GB" smtClean="0"/>
              <a:pPr/>
              <a:t>33</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73FAA76E-E650-460A-BBB1-CDEA1383373C}" type="slidenum">
              <a:rPr lang="en-US"/>
              <a:pPr/>
              <a:t>80</a:t>
            </a:fld>
            <a:endParaRPr lang="en-US"/>
          </a:p>
        </p:txBody>
      </p:sp>
      <p:sp>
        <p:nvSpPr>
          <p:cNvPr id="18433" name="Rectangle 1"/>
          <p:cNvSpPr txBox="1">
            <a:spLocks noGrp="1" noRot="1" noChangeAspect="1" noChangeArrowheads="1"/>
          </p:cNvSpPr>
          <p:nvPr>
            <p:ph type="sldImg"/>
          </p:nvPr>
        </p:nvSpPr>
        <p:spPr bwMode="auto">
          <a:xfrm>
            <a:off x="896938" y="752475"/>
            <a:ext cx="4941887" cy="3706813"/>
          </a:xfrm>
          <a:prstGeom prst="rect">
            <a:avLst/>
          </a:prstGeom>
          <a:solidFill>
            <a:srgbClr val="FFFFFF"/>
          </a:solidFill>
          <a:ln>
            <a:solidFill>
              <a:srgbClr val="000000"/>
            </a:solidFill>
            <a:miter lim="800000"/>
            <a:headEnd/>
            <a:tailEnd/>
          </a:ln>
        </p:spPr>
      </p:sp>
      <p:sp>
        <p:nvSpPr>
          <p:cNvPr id="18434" name="Rectangle 2"/>
          <p:cNvSpPr txBox="1">
            <a:spLocks noGrp="1" noChangeArrowheads="1"/>
          </p:cNvSpPr>
          <p:nvPr>
            <p:ph type="body" idx="1"/>
          </p:nvPr>
        </p:nvSpPr>
        <p:spPr bwMode="auto">
          <a:xfrm>
            <a:off x="674921" y="4704413"/>
            <a:ext cx="5388349" cy="4449570"/>
          </a:xfrm>
          <a:prstGeom prst="rect">
            <a:avLst/>
          </a:prstGeom>
          <a:noFill/>
          <a:ln>
            <a:round/>
            <a:headEnd/>
            <a:tailEnd/>
          </a:ln>
        </p:spPr>
        <p:txBody>
          <a:bodyPr wrap="none" anchor="ct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738FE35-4E9B-4600-84F8-2B5B83761F70}" type="slidenum">
              <a:rPr lang="en-US"/>
              <a:pPr/>
              <a:t>81</a:t>
            </a:fld>
            <a:endParaRPr lang="en-US"/>
          </a:p>
        </p:txBody>
      </p:sp>
      <p:sp>
        <p:nvSpPr>
          <p:cNvPr id="19457" name="Rectangle 1"/>
          <p:cNvSpPr txBox="1">
            <a:spLocks noGrp="1" noRot="1" noChangeAspect="1" noChangeArrowheads="1"/>
          </p:cNvSpPr>
          <p:nvPr>
            <p:ph type="sldImg"/>
          </p:nvPr>
        </p:nvSpPr>
        <p:spPr bwMode="auto">
          <a:xfrm>
            <a:off x="895350" y="742950"/>
            <a:ext cx="4953000" cy="3714750"/>
          </a:xfrm>
          <a:prstGeom prst="rect">
            <a:avLst/>
          </a:prstGeom>
          <a:solidFill>
            <a:srgbClr val="FFFFFF"/>
          </a:solidFill>
          <a:ln>
            <a:solidFill>
              <a:srgbClr val="000000"/>
            </a:solidFill>
            <a:miter lim="800000"/>
            <a:headEnd/>
            <a:tailEnd/>
          </a:ln>
        </p:spPr>
      </p:sp>
      <p:sp>
        <p:nvSpPr>
          <p:cNvPr id="19458" name="Rectangle 2"/>
          <p:cNvSpPr txBox="1">
            <a:spLocks noGrp="1" noChangeArrowheads="1"/>
          </p:cNvSpPr>
          <p:nvPr>
            <p:ph type="body" idx="1"/>
          </p:nvPr>
        </p:nvSpPr>
        <p:spPr bwMode="auto">
          <a:xfrm>
            <a:off x="674921" y="4704412"/>
            <a:ext cx="5395236" cy="4457387"/>
          </a:xfrm>
          <a:prstGeom prst="rect">
            <a:avLst/>
          </a:prstGeom>
          <a:noFill/>
          <a:ln>
            <a:round/>
            <a:headEnd/>
            <a:tailEnd/>
          </a:ln>
        </p:spPr>
        <p:txBody>
          <a:bodyPr wrap="none" anchor="ct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mtClean="0"/>
              <a:t>ciao</a:t>
            </a:r>
            <a:endParaRPr lang="it-IT"/>
          </a:p>
        </p:txBody>
      </p:sp>
      <p:sp>
        <p:nvSpPr>
          <p:cNvPr id="4" name="Segnaposto numero diapositiva 3"/>
          <p:cNvSpPr>
            <a:spLocks noGrp="1"/>
          </p:cNvSpPr>
          <p:nvPr>
            <p:ph type="sldNum" sz="quarter" idx="10"/>
          </p:nvPr>
        </p:nvSpPr>
        <p:spPr/>
        <p:txBody>
          <a:bodyPr/>
          <a:lstStyle/>
          <a:p>
            <a:fld id="{10E3D136-2219-BE41-8B50-6F9718DD83FE}" type="slidenum">
              <a:rPr lang="it-IT" smtClean="0"/>
              <a:pPr/>
              <a:t>88</a:t>
            </a:fld>
            <a:endParaRPr lang="it-IT"/>
          </a:p>
        </p:txBody>
      </p:sp>
    </p:spTree>
    <p:extLst>
      <p:ext uri="{BB962C8B-B14F-4D97-AF65-F5344CB8AC3E}">
        <p14:creationId xmlns="" xmlns:p14="http://schemas.microsoft.com/office/powerpoint/2010/main" val="2474873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mtClean="0"/>
              <a:t>ciao</a:t>
            </a:r>
            <a:endParaRPr lang="it-IT"/>
          </a:p>
        </p:txBody>
      </p:sp>
      <p:sp>
        <p:nvSpPr>
          <p:cNvPr id="4" name="Segnaposto numero diapositiva 3"/>
          <p:cNvSpPr>
            <a:spLocks noGrp="1"/>
          </p:cNvSpPr>
          <p:nvPr>
            <p:ph type="sldNum" sz="quarter" idx="10"/>
          </p:nvPr>
        </p:nvSpPr>
        <p:spPr/>
        <p:txBody>
          <a:bodyPr/>
          <a:lstStyle/>
          <a:p>
            <a:fld id="{10E3D136-2219-BE41-8B50-6F9718DD83FE}" type="slidenum">
              <a:rPr lang="it-IT" smtClean="0"/>
              <a:pPr/>
              <a:t>89</a:t>
            </a:fld>
            <a:endParaRPr lang="it-IT"/>
          </a:p>
        </p:txBody>
      </p:sp>
    </p:spTree>
    <p:extLst>
      <p:ext uri="{BB962C8B-B14F-4D97-AF65-F5344CB8AC3E}">
        <p14:creationId xmlns="" xmlns:p14="http://schemas.microsoft.com/office/powerpoint/2010/main" val="247487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rPr>
              <a:t>ciao</a:t>
            </a:r>
          </a:p>
        </p:txBody>
      </p:sp>
      <p:sp>
        <p:nvSpPr>
          <p:cNvPr id="74755"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rPr>
              <a:t>saluti</a:t>
            </a:r>
          </a:p>
        </p:txBody>
      </p:sp>
      <p:sp>
        <p:nvSpPr>
          <p:cNvPr id="74756" name="Rectangle 2"/>
          <p:cNvSpPr>
            <a:spLocks noGrp="1" noRot="1" noChangeAspect="1" noChangeArrowheads="1" noTextEdit="1"/>
          </p:cNvSpPr>
          <p:nvPr>
            <p:ph type="sldImg"/>
          </p:nvPr>
        </p:nvSpPr>
        <p:spPr>
          <a:xfrm>
            <a:off x="939800" y="762000"/>
            <a:ext cx="4878388" cy="3659188"/>
          </a:xfrm>
          <a:ln/>
        </p:spPr>
      </p:sp>
      <p:sp>
        <p:nvSpPr>
          <p:cNvPr id="7475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870460"/>
            <a:fld id="{6F4F99D7-2243-4ABF-BD50-A3F3824ECAC1}" type="slidenum">
              <a:rPr lang="en-US" smtClean="0">
                <a:solidFill>
                  <a:srgbClr val="000000"/>
                </a:solidFill>
              </a:rPr>
              <a:pPr defTabSz="870460"/>
              <a:t>92</a:t>
            </a:fld>
            <a:endParaRPr lang="en-US" smtClean="0">
              <a:solidFill>
                <a:srgbClr val="000000"/>
              </a:solidFill>
            </a:endParaRPr>
          </a:p>
        </p:txBody>
      </p:sp>
      <p:sp>
        <p:nvSpPr>
          <p:cNvPr id="79875" name="Rectangle 2"/>
          <p:cNvSpPr>
            <a:spLocks noGrp="1" noRot="1" noChangeAspect="1" noChangeArrowheads="1" noTextEdit="1"/>
          </p:cNvSpPr>
          <p:nvPr>
            <p:ph type="sldImg"/>
          </p:nvPr>
        </p:nvSpPr>
        <p:spPr>
          <a:xfrm>
            <a:off x="896938" y="742950"/>
            <a:ext cx="4953000" cy="3716338"/>
          </a:xfrm>
          <a:ln/>
        </p:spPr>
      </p:sp>
      <p:sp>
        <p:nvSpPr>
          <p:cNvPr id="79876" name="Rectangle 3"/>
          <p:cNvSpPr>
            <a:spLocks noGrp="1" noChangeArrowheads="1"/>
          </p:cNvSpPr>
          <p:nvPr>
            <p:ph type="body" idx="1"/>
          </p:nvPr>
        </p:nvSpPr>
        <p:spPr>
          <a:xfrm>
            <a:off x="900267" y="4706387"/>
            <a:ext cx="4943168" cy="4455933"/>
          </a:xfrm>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rPr>
              <a:t>ciao</a:t>
            </a:r>
          </a:p>
        </p:txBody>
      </p:sp>
      <p:sp>
        <p:nvSpPr>
          <p:cNvPr id="92163" name="Rectangle 6"/>
          <p:cNvSpPr>
            <a:spLocks noGrp="1" noChangeArrowheads="1"/>
          </p:cNvSpPr>
          <p:nvPr>
            <p:ph type="ftr" sz="quarter" idx="4"/>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3600">
                <a:solidFill>
                  <a:schemeClr val="tx2"/>
                </a:solidFill>
                <a:latin typeface="Comic Sans MS" charset="0"/>
                <a:ea typeface="ＭＳ Ｐゴシック" charset="0"/>
              </a:defRPr>
            </a:lvl1pPr>
            <a:lvl2pPr marL="742950" indent="-285750" defTabSz="915988" eaLnBrk="0" hangingPunct="0">
              <a:defRPr sz="3600">
                <a:solidFill>
                  <a:schemeClr val="tx2"/>
                </a:solidFill>
                <a:latin typeface="Comic Sans MS" charset="0"/>
                <a:ea typeface="ＭＳ Ｐゴシック" charset="0"/>
              </a:defRPr>
            </a:lvl2pPr>
            <a:lvl3pPr marL="1143000" indent="-228600" defTabSz="915988" eaLnBrk="0" hangingPunct="0">
              <a:defRPr sz="3600">
                <a:solidFill>
                  <a:schemeClr val="tx2"/>
                </a:solidFill>
                <a:latin typeface="Comic Sans MS" charset="0"/>
                <a:ea typeface="ＭＳ Ｐゴシック" charset="0"/>
              </a:defRPr>
            </a:lvl3pPr>
            <a:lvl4pPr marL="1600200" indent="-228600" defTabSz="915988" eaLnBrk="0" hangingPunct="0">
              <a:defRPr sz="3600">
                <a:solidFill>
                  <a:schemeClr val="tx2"/>
                </a:solidFill>
                <a:latin typeface="Comic Sans MS" charset="0"/>
                <a:ea typeface="ＭＳ Ｐゴシック" charset="0"/>
              </a:defRPr>
            </a:lvl4pPr>
            <a:lvl5pPr marL="2057400" indent="-228600" defTabSz="915988" eaLnBrk="0" hangingPunct="0">
              <a:defRPr sz="3600">
                <a:solidFill>
                  <a:schemeClr val="tx2"/>
                </a:solidFill>
                <a:latin typeface="Comic Sans MS" charset="0"/>
                <a:ea typeface="ＭＳ Ｐゴシック" charset="0"/>
              </a:defRPr>
            </a:lvl5pPr>
            <a:lvl6pPr marL="25146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defTabSz="915988"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pPr eaLnBrk="1" hangingPunct="1">
              <a:buFont typeface="Wingdings" charset="0"/>
              <a:buNone/>
            </a:pPr>
            <a:r>
              <a:rPr lang="it-IT" sz="1200">
                <a:solidFill>
                  <a:srgbClr val="FFFFFF"/>
                </a:solidFill>
              </a:rPr>
              <a:t>saluti</a:t>
            </a:r>
          </a:p>
        </p:txBody>
      </p:sp>
      <p:sp>
        <p:nvSpPr>
          <p:cNvPr id="92164" name="Rectangle 2"/>
          <p:cNvSpPr>
            <a:spLocks noGrp="1" noRot="1" noChangeAspect="1" noChangeArrowheads="1" noTextEdit="1"/>
          </p:cNvSpPr>
          <p:nvPr>
            <p:ph type="sldImg"/>
          </p:nvPr>
        </p:nvSpPr>
        <p:spPr>
          <a:xfrm>
            <a:off x="939800" y="762000"/>
            <a:ext cx="4878388" cy="3659188"/>
          </a:xfrm>
          <a:ln/>
        </p:spPr>
      </p:sp>
      <p:sp>
        <p:nvSpPr>
          <p:cNvPr id="9216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it-IT">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it-IT">
                <a:solidFill>
                  <a:srgbClr val="FFFFFF"/>
                </a:solidFill>
              </a:rPr>
              <a:t>ciao</a:t>
            </a:r>
          </a:p>
        </p:txBody>
      </p:sp>
      <p:sp>
        <p:nvSpPr>
          <p:cNvPr id="5" name="Rectangle 6"/>
          <p:cNvSpPr>
            <a:spLocks noGrp="1" noChangeArrowheads="1"/>
          </p:cNvSpPr>
          <p:nvPr>
            <p:ph type="ftr" sz="quarter" idx="4"/>
          </p:nvPr>
        </p:nvSpPr>
        <p:spPr/>
        <p:txBody>
          <a:bodyPr/>
          <a:lstStyle/>
          <a:p>
            <a:pPr>
              <a:defRPr/>
            </a:pPr>
            <a:r>
              <a:rPr lang="it-IT">
                <a:solidFill>
                  <a:srgbClr val="FFFFFF"/>
                </a:solidFill>
              </a:rPr>
              <a:t>saluti</a:t>
            </a:r>
          </a:p>
        </p:txBody>
      </p:sp>
      <p:sp>
        <p:nvSpPr>
          <p:cNvPr id="327682" name="Rectangle 2"/>
          <p:cNvSpPr>
            <a:spLocks noGrp="1" noRot="1" noChangeAspect="1" noChangeArrowheads="1" noTextEdit="1"/>
          </p:cNvSpPr>
          <p:nvPr>
            <p:ph type="sldImg"/>
          </p:nvPr>
        </p:nvSpPr>
        <p:spPr>
          <a:xfrm>
            <a:off x="939800" y="762000"/>
            <a:ext cx="4878388" cy="3659188"/>
          </a:xfrm>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p:txBody>
          <a:bodyPr/>
          <a:lstStyle/>
          <a:p>
            <a:pPr eaLnBrk="1" hangingPunct="1">
              <a:defRPr/>
            </a:pPr>
            <a:endParaRPr lang="it-IT"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US"/>
          </a:p>
        </p:txBody>
      </p:sp>
      <p:sp>
        <p:nvSpPr>
          <p:cNvPr id="4" name="Segnaposto numero diapositiva 3"/>
          <p:cNvSpPr>
            <a:spLocks noGrp="1"/>
          </p:cNvSpPr>
          <p:nvPr>
            <p:ph type="sldNum" sz="quarter" idx="10"/>
          </p:nvPr>
        </p:nvSpPr>
        <p:spPr/>
        <p:txBody>
          <a:bodyPr/>
          <a:lstStyle/>
          <a:p>
            <a:fld id="{5EA04AAD-23FA-48D0-B621-57ECA1476F49}" type="slidenum">
              <a:rPr lang="en-US" smtClean="0"/>
              <a:pPr/>
              <a:t>113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95350" y="742950"/>
            <a:ext cx="4953000" cy="3714750"/>
          </a:xfrm>
        </p:spPr>
      </p:sp>
      <p:sp>
        <p:nvSpPr>
          <p:cNvPr id="3" name="Segnaposto note 2"/>
          <p:cNvSpPr>
            <a:spLocks noGrp="1"/>
          </p:cNvSpPr>
          <p:nvPr>
            <p:ph type="body" idx="1"/>
          </p:nvPr>
        </p:nvSpPr>
        <p:spPr/>
        <p:txBody>
          <a:bodyPr>
            <a:normAutofit/>
          </a:bodyPr>
          <a:lstStyle/>
          <a:p>
            <a:endParaRPr lang="it-IT" dirty="0"/>
          </a:p>
        </p:txBody>
      </p:sp>
      <p:sp>
        <p:nvSpPr>
          <p:cNvPr id="5" name="Segnaposto piè di pagina 4"/>
          <p:cNvSpPr>
            <a:spLocks noGrp="1"/>
          </p:cNvSpPr>
          <p:nvPr>
            <p:ph type="ftr" sz="quarter" idx="10"/>
          </p:nvPr>
        </p:nvSpPr>
        <p:spPr/>
        <p:txBody>
          <a:bodyPr/>
          <a:lstStyle/>
          <a:p>
            <a:pPr>
              <a:defRPr/>
            </a:pPr>
            <a:r>
              <a:rPr lang="en-US" smtClean="0"/>
              <a:t>M.Cagnazzo - IMS at LENA TRIGA RR - University of Pavia, Italy</a:t>
            </a:r>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CA1836A-2E00-4FDE-9BA4-2DDB3F019ACE}" type="slidenum">
              <a:rPr lang="it-IT" smtClean="0"/>
              <a:pPr/>
              <a:t>53</a:t>
            </a:fld>
            <a:endParaRPr lang="it-IT"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6D2E794E-804D-4E42-9638-2CED643B5326}" type="slidenum">
              <a:rPr lang="en-US"/>
              <a:pPr/>
              <a:t>74</a:t>
            </a:fld>
            <a:endParaRPr lang="en-US"/>
          </a:p>
        </p:txBody>
      </p:sp>
      <p:sp>
        <p:nvSpPr>
          <p:cNvPr id="12289" name="Text Box 1"/>
          <p:cNvSpPr txBox="1">
            <a:spLocks noChangeArrowheads="1"/>
          </p:cNvSpPr>
          <p:nvPr/>
        </p:nvSpPr>
        <p:spPr bwMode="auto">
          <a:xfrm>
            <a:off x="3820879" y="9413515"/>
            <a:ext cx="2922821" cy="494049"/>
          </a:xfrm>
          <a:prstGeom prst="rect">
            <a:avLst/>
          </a:prstGeom>
          <a:noFill/>
          <a:ln w="9525">
            <a:noFill/>
            <a:round/>
            <a:headEnd/>
            <a:tailEnd/>
          </a:ln>
          <a:effectLst/>
        </p:spPr>
        <p:txBody>
          <a:bodyPr lIns="85041" tIns="42689" rIns="85041" bIns="42689" anchor="b"/>
          <a:lstStyle/>
          <a:p>
            <a:pPr algn="r">
              <a:tabLst>
                <a:tab pos="0" algn="l"/>
                <a:tab pos="426888" algn="l"/>
                <a:tab pos="853775" algn="l"/>
                <a:tab pos="1280663" algn="l"/>
                <a:tab pos="1707551" algn="l"/>
                <a:tab pos="2134438" algn="l"/>
                <a:tab pos="2561326" algn="l"/>
                <a:tab pos="2988213" algn="l"/>
                <a:tab pos="3415101" algn="l"/>
                <a:tab pos="3841989" algn="l"/>
                <a:tab pos="4268876" algn="l"/>
                <a:tab pos="4695764" algn="l"/>
                <a:tab pos="5122652" algn="l"/>
                <a:tab pos="5549539" algn="l"/>
                <a:tab pos="5976427" algn="l"/>
                <a:tab pos="6403315" algn="l"/>
                <a:tab pos="6830202" algn="l"/>
                <a:tab pos="7257090" algn="l"/>
                <a:tab pos="7683978" algn="l"/>
                <a:tab pos="8110865" algn="l"/>
                <a:tab pos="8537753" algn="l"/>
              </a:tabLst>
            </a:pPr>
            <a:fld id="{EA53FE61-3983-49FA-A796-92294836C4F1}" type="slidenum">
              <a:rPr lang="en-GB" sz="1100">
                <a:solidFill>
                  <a:srgbClr val="000000"/>
                </a:solidFill>
                <a:ea typeface="Droid Sans" charset="0"/>
                <a:cs typeface="Droid Sans" charset="0"/>
              </a:rPr>
              <a:pPr algn="r">
                <a:tabLst>
                  <a:tab pos="0" algn="l"/>
                  <a:tab pos="426888" algn="l"/>
                  <a:tab pos="853775" algn="l"/>
                  <a:tab pos="1280663" algn="l"/>
                  <a:tab pos="1707551" algn="l"/>
                  <a:tab pos="2134438" algn="l"/>
                  <a:tab pos="2561326" algn="l"/>
                  <a:tab pos="2988213" algn="l"/>
                  <a:tab pos="3415101" algn="l"/>
                  <a:tab pos="3841989" algn="l"/>
                  <a:tab pos="4268876" algn="l"/>
                  <a:tab pos="4695764" algn="l"/>
                  <a:tab pos="5122652" algn="l"/>
                  <a:tab pos="5549539" algn="l"/>
                  <a:tab pos="5976427" algn="l"/>
                  <a:tab pos="6403315" algn="l"/>
                  <a:tab pos="6830202" algn="l"/>
                  <a:tab pos="7257090" algn="l"/>
                  <a:tab pos="7683978" algn="l"/>
                  <a:tab pos="8110865" algn="l"/>
                  <a:tab pos="8537753" algn="l"/>
                </a:tabLst>
              </a:pPr>
              <a:t>74</a:t>
            </a:fld>
            <a:endParaRPr lang="en-GB" sz="1100" dirty="0">
              <a:solidFill>
                <a:srgbClr val="000000"/>
              </a:solidFill>
              <a:ea typeface="Droid Sans" charset="0"/>
              <a:cs typeface="Droid Sans" charset="0"/>
            </a:endParaRPr>
          </a:p>
        </p:txBody>
      </p:sp>
      <p:sp>
        <p:nvSpPr>
          <p:cNvPr id="12290" name="Rectangle 2"/>
          <p:cNvSpPr txBox="1">
            <a:spLocks noGrp="1" noRot="1" noChangeAspect="1" noChangeArrowheads="1"/>
          </p:cNvSpPr>
          <p:nvPr>
            <p:ph type="sldImg"/>
          </p:nvPr>
        </p:nvSpPr>
        <p:spPr bwMode="auto">
          <a:xfrm>
            <a:off x="895350" y="742950"/>
            <a:ext cx="4953000" cy="3714750"/>
          </a:xfrm>
          <a:prstGeom prst="rect">
            <a:avLst/>
          </a:prstGeom>
          <a:solidFill>
            <a:srgbClr val="FFFFFF"/>
          </a:solidFill>
          <a:ln>
            <a:solidFill>
              <a:srgbClr val="000000"/>
            </a:solidFill>
            <a:miter lim="800000"/>
            <a:headEnd/>
            <a:tailEnd/>
          </a:ln>
        </p:spPr>
      </p:sp>
      <p:sp>
        <p:nvSpPr>
          <p:cNvPr id="12291" name="Rectangle 3"/>
          <p:cNvSpPr txBox="1">
            <a:spLocks noGrp="1" noChangeArrowheads="1"/>
          </p:cNvSpPr>
          <p:nvPr>
            <p:ph type="body" idx="1"/>
          </p:nvPr>
        </p:nvSpPr>
        <p:spPr bwMode="auto">
          <a:xfrm>
            <a:off x="674921" y="4705976"/>
            <a:ext cx="5395236" cy="4457388"/>
          </a:xfrm>
          <a:prstGeom prst="rect">
            <a:avLst/>
          </a:prstGeom>
          <a:solidFill>
            <a:srgbClr val="00CC99"/>
          </a:solidFill>
          <a:ln w="9360">
            <a:solidFill>
              <a:srgbClr val="000000"/>
            </a:solidFill>
            <a:miter lim="800000"/>
            <a:headEnd/>
            <a:tailEnd/>
          </a:ln>
        </p:spPr>
        <p:txBody>
          <a:bodyPr wrap="none" anchor="ctr"/>
          <a:lstStyle/>
          <a:p>
            <a:pPr>
              <a:spcBef>
                <a:spcPts val="420"/>
              </a:spcBef>
              <a:tabLst>
                <a:tab pos="0" algn="l"/>
                <a:tab pos="426888" algn="l"/>
                <a:tab pos="853775" algn="l"/>
                <a:tab pos="1280663" algn="l"/>
                <a:tab pos="1707551" algn="l"/>
                <a:tab pos="2134438" algn="l"/>
                <a:tab pos="2561326" algn="l"/>
                <a:tab pos="2988213" algn="l"/>
                <a:tab pos="3415101" algn="l"/>
                <a:tab pos="3841989" algn="l"/>
                <a:tab pos="4268876" algn="l"/>
                <a:tab pos="4695764" algn="l"/>
                <a:tab pos="5122652" algn="l"/>
                <a:tab pos="5549539" algn="l"/>
                <a:tab pos="5976427" algn="l"/>
                <a:tab pos="6403315" algn="l"/>
                <a:tab pos="6830202" algn="l"/>
                <a:tab pos="7257090" algn="l"/>
                <a:tab pos="7683978" algn="l"/>
                <a:tab pos="8110865" algn="l"/>
                <a:tab pos="8537753" algn="l"/>
              </a:tabLst>
            </a:pPr>
            <a:endParaRPr lang="it-IT" dirty="0">
              <a:ea typeface="Droid Sans" charset="0"/>
              <a:cs typeface="Droid San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11"/>
          <p:cNvSpPr>
            <a:spLocks noGrp="1" noChangeArrowheads="1"/>
          </p:cNvSpPr>
          <p:nvPr>
            <p:ph type="sldNum"/>
          </p:nvPr>
        </p:nvSpPr>
        <p:spPr>
          <a:ln/>
        </p:spPr>
        <p:txBody>
          <a:bodyPr/>
          <a:lstStyle/>
          <a:p>
            <a:fld id="{C6106956-2101-48E5-B8AB-469F6BF7D48C}" type="slidenum">
              <a:rPr lang="en-US"/>
              <a:pPr/>
              <a:t>75</a:t>
            </a:fld>
            <a:endParaRPr lang="en-US"/>
          </a:p>
        </p:txBody>
      </p:sp>
      <p:sp>
        <p:nvSpPr>
          <p:cNvPr id="13313" name="Text Box 1"/>
          <p:cNvSpPr txBox="1">
            <a:spLocks noChangeArrowheads="1"/>
          </p:cNvSpPr>
          <p:nvPr/>
        </p:nvSpPr>
        <p:spPr bwMode="auto">
          <a:xfrm>
            <a:off x="3820879" y="9413515"/>
            <a:ext cx="2922821" cy="494049"/>
          </a:xfrm>
          <a:prstGeom prst="rect">
            <a:avLst/>
          </a:prstGeom>
          <a:noFill/>
          <a:ln w="9525">
            <a:noFill/>
            <a:round/>
            <a:headEnd/>
            <a:tailEnd/>
          </a:ln>
          <a:effectLst/>
        </p:spPr>
        <p:txBody>
          <a:bodyPr lIns="85041" tIns="42689" rIns="85041" bIns="42689" anchor="b"/>
          <a:lstStyle/>
          <a:p>
            <a:pPr algn="r">
              <a:tabLst>
                <a:tab pos="0" algn="l"/>
                <a:tab pos="426888" algn="l"/>
                <a:tab pos="853775" algn="l"/>
                <a:tab pos="1280663" algn="l"/>
                <a:tab pos="1707551" algn="l"/>
                <a:tab pos="2134438" algn="l"/>
                <a:tab pos="2561326" algn="l"/>
                <a:tab pos="2988213" algn="l"/>
                <a:tab pos="3415101" algn="l"/>
                <a:tab pos="3841989" algn="l"/>
                <a:tab pos="4268876" algn="l"/>
                <a:tab pos="4695764" algn="l"/>
                <a:tab pos="5122652" algn="l"/>
                <a:tab pos="5549539" algn="l"/>
                <a:tab pos="5976427" algn="l"/>
                <a:tab pos="6403315" algn="l"/>
                <a:tab pos="6830202" algn="l"/>
                <a:tab pos="7257090" algn="l"/>
                <a:tab pos="7683978" algn="l"/>
                <a:tab pos="8110865" algn="l"/>
                <a:tab pos="8537753" algn="l"/>
              </a:tabLst>
            </a:pPr>
            <a:fld id="{8502DE21-8687-4C32-835F-C10778EC0A8B}" type="slidenum">
              <a:rPr lang="en-GB" sz="1100">
                <a:solidFill>
                  <a:srgbClr val="000000"/>
                </a:solidFill>
                <a:ea typeface="Droid Sans" charset="0"/>
                <a:cs typeface="Droid Sans" charset="0"/>
              </a:rPr>
              <a:pPr algn="r">
                <a:tabLst>
                  <a:tab pos="0" algn="l"/>
                  <a:tab pos="426888" algn="l"/>
                  <a:tab pos="853775" algn="l"/>
                  <a:tab pos="1280663" algn="l"/>
                  <a:tab pos="1707551" algn="l"/>
                  <a:tab pos="2134438" algn="l"/>
                  <a:tab pos="2561326" algn="l"/>
                  <a:tab pos="2988213" algn="l"/>
                  <a:tab pos="3415101" algn="l"/>
                  <a:tab pos="3841989" algn="l"/>
                  <a:tab pos="4268876" algn="l"/>
                  <a:tab pos="4695764" algn="l"/>
                  <a:tab pos="5122652" algn="l"/>
                  <a:tab pos="5549539" algn="l"/>
                  <a:tab pos="5976427" algn="l"/>
                  <a:tab pos="6403315" algn="l"/>
                  <a:tab pos="6830202" algn="l"/>
                  <a:tab pos="7257090" algn="l"/>
                  <a:tab pos="7683978" algn="l"/>
                  <a:tab pos="8110865" algn="l"/>
                  <a:tab pos="8537753" algn="l"/>
                </a:tabLst>
              </a:pPr>
              <a:t>75</a:t>
            </a:fld>
            <a:endParaRPr lang="en-GB" sz="1100" dirty="0">
              <a:solidFill>
                <a:srgbClr val="000000"/>
              </a:solidFill>
              <a:ea typeface="Droid Sans" charset="0"/>
              <a:cs typeface="Droid Sans" charset="0"/>
            </a:endParaRPr>
          </a:p>
        </p:txBody>
      </p:sp>
      <p:sp>
        <p:nvSpPr>
          <p:cNvPr id="13314" name="Rectangle 2"/>
          <p:cNvSpPr txBox="1">
            <a:spLocks noGrp="1" noRot="1" noChangeAspect="1" noChangeArrowheads="1"/>
          </p:cNvSpPr>
          <p:nvPr>
            <p:ph type="sldImg"/>
          </p:nvPr>
        </p:nvSpPr>
        <p:spPr bwMode="auto">
          <a:xfrm>
            <a:off x="895350" y="742950"/>
            <a:ext cx="4953000" cy="3714750"/>
          </a:xfrm>
          <a:prstGeom prst="rect">
            <a:avLst/>
          </a:prstGeom>
          <a:solidFill>
            <a:srgbClr val="FFFFFF"/>
          </a:solidFill>
          <a:ln>
            <a:solidFill>
              <a:srgbClr val="000000"/>
            </a:solidFill>
            <a:miter lim="800000"/>
            <a:headEnd/>
            <a:tailEnd/>
          </a:ln>
        </p:spPr>
      </p:sp>
      <p:sp>
        <p:nvSpPr>
          <p:cNvPr id="13315" name="Rectangle 3"/>
          <p:cNvSpPr txBox="1">
            <a:spLocks noGrp="1" noChangeArrowheads="1"/>
          </p:cNvSpPr>
          <p:nvPr>
            <p:ph type="body" idx="1"/>
          </p:nvPr>
        </p:nvSpPr>
        <p:spPr bwMode="auto">
          <a:xfrm>
            <a:off x="674921" y="4705976"/>
            <a:ext cx="5395236" cy="4457388"/>
          </a:xfrm>
          <a:prstGeom prst="rect">
            <a:avLst/>
          </a:prstGeom>
          <a:solidFill>
            <a:srgbClr val="00CC99"/>
          </a:solidFill>
          <a:ln w="9360">
            <a:solidFill>
              <a:srgbClr val="000000"/>
            </a:solidFill>
            <a:miter lim="800000"/>
            <a:headEnd/>
            <a:tailEnd/>
          </a:ln>
        </p:spPr>
        <p:txBody>
          <a:bodyPr wrap="none" anchor="ctr"/>
          <a:lstStyle/>
          <a:p>
            <a:pPr>
              <a:spcBef>
                <a:spcPts val="420"/>
              </a:spcBef>
              <a:tabLst>
                <a:tab pos="0" algn="l"/>
                <a:tab pos="426888" algn="l"/>
                <a:tab pos="853775" algn="l"/>
                <a:tab pos="1280663" algn="l"/>
                <a:tab pos="1707551" algn="l"/>
                <a:tab pos="2134438" algn="l"/>
                <a:tab pos="2561326" algn="l"/>
                <a:tab pos="2988213" algn="l"/>
                <a:tab pos="3415101" algn="l"/>
                <a:tab pos="3841989" algn="l"/>
                <a:tab pos="4268876" algn="l"/>
                <a:tab pos="4695764" algn="l"/>
                <a:tab pos="5122652" algn="l"/>
                <a:tab pos="5549539" algn="l"/>
                <a:tab pos="5976427" algn="l"/>
                <a:tab pos="6403315" algn="l"/>
                <a:tab pos="6830202" algn="l"/>
                <a:tab pos="7257090" algn="l"/>
                <a:tab pos="7683978" algn="l"/>
                <a:tab pos="8110865" algn="l"/>
                <a:tab pos="8537753" algn="l"/>
              </a:tabLst>
            </a:pPr>
            <a:endParaRPr lang="it-IT" dirty="0">
              <a:ea typeface="Droid Sans" charset="0"/>
              <a:cs typeface="Droid San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BA2F1E4-771A-4F79-9DC4-FB18814C7327}" type="slidenum">
              <a:rPr lang="en-US"/>
              <a:pPr/>
              <a:t>76</a:t>
            </a:fld>
            <a:endParaRPr lang="en-US"/>
          </a:p>
        </p:txBody>
      </p:sp>
      <p:sp>
        <p:nvSpPr>
          <p:cNvPr id="14337" name="Rectangle 1"/>
          <p:cNvSpPr txBox="1">
            <a:spLocks noGrp="1" noRot="1" noChangeAspect="1" noChangeArrowheads="1"/>
          </p:cNvSpPr>
          <p:nvPr>
            <p:ph type="sldImg"/>
          </p:nvPr>
        </p:nvSpPr>
        <p:spPr bwMode="auto">
          <a:xfrm>
            <a:off x="895350" y="752475"/>
            <a:ext cx="4953000" cy="3714750"/>
          </a:xfrm>
          <a:prstGeom prst="rect">
            <a:avLst/>
          </a:prstGeom>
          <a:solidFill>
            <a:srgbClr val="FFFFFF"/>
          </a:solidFill>
          <a:ln>
            <a:solidFill>
              <a:srgbClr val="000000"/>
            </a:solidFill>
            <a:miter lim="800000"/>
            <a:headEnd/>
            <a:tailEnd/>
          </a:ln>
        </p:spPr>
      </p:sp>
      <p:sp>
        <p:nvSpPr>
          <p:cNvPr id="14338" name="Rectangle 2"/>
          <p:cNvSpPr txBox="1">
            <a:spLocks noGrp="1" noChangeArrowheads="1"/>
          </p:cNvSpPr>
          <p:nvPr>
            <p:ph type="body" idx="1"/>
          </p:nvPr>
        </p:nvSpPr>
        <p:spPr bwMode="auto">
          <a:xfrm>
            <a:off x="674921" y="4704412"/>
            <a:ext cx="5395236" cy="4457387"/>
          </a:xfrm>
          <a:prstGeom prst="rect">
            <a:avLst/>
          </a:prstGeom>
          <a:noFill/>
          <a:ln>
            <a:round/>
            <a:headEnd/>
            <a:tailEnd/>
          </a:ln>
        </p:spPr>
        <p:txBody>
          <a:bodyPr wrap="none" anchor="ct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16D318F5-64AF-4AD3-A693-EA79A9F0F9AE}" type="slidenum">
              <a:rPr lang="en-US"/>
              <a:pPr/>
              <a:t>77</a:t>
            </a:fld>
            <a:endParaRPr lang="en-US"/>
          </a:p>
        </p:txBody>
      </p:sp>
      <p:sp>
        <p:nvSpPr>
          <p:cNvPr id="15361" name="Rectangle 1"/>
          <p:cNvSpPr txBox="1">
            <a:spLocks noGrp="1" noRot="1" noChangeAspect="1" noChangeArrowheads="1"/>
          </p:cNvSpPr>
          <p:nvPr>
            <p:ph type="sldImg"/>
          </p:nvPr>
        </p:nvSpPr>
        <p:spPr bwMode="auto">
          <a:xfrm>
            <a:off x="896938" y="752475"/>
            <a:ext cx="4941887" cy="3706813"/>
          </a:xfrm>
          <a:prstGeom prst="rect">
            <a:avLst/>
          </a:prstGeom>
          <a:solidFill>
            <a:srgbClr val="FFFFFF"/>
          </a:solidFill>
          <a:ln>
            <a:solidFill>
              <a:srgbClr val="000000"/>
            </a:solidFill>
            <a:miter lim="800000"/>
            <a:headEnd/>
            <a:tailEnd/>
          </a:ln>
        </p:spPr>
      </p:sp>
      <p:sp>
        <p:nvSpPr>
          <p:cNvPr id="15362" name="Rectangle 2"/>
          <p:cNvSpPr txBox="1">
            <a:spLocks noGrp="1" noChangeArrowheads="1"/>
          </p:cNvSpPr>
          <p:nvPr>
            <p:ph type="body" idx="1"/>
          </p:nvPr>
        </p:nvSpPr>
        <p:spPr bwMode="auto">
          <a:xfrm>
            <a:off x="674921" y="4704413"/>
            <a:ext cx="5388349" cy="4449570"/>
          </a:xfrm>
          <a:prstGeom prst="rect">
            <a:avLst/>
          </a:prstGeom>
          <a:noFill/>
          <a:ln>
            <a:round/>
            <a:headEnd/>
            <a:tailEnd/>
          </a:ln>
        </p:spPr>
        <p:txBody>
          <a:bodyPr wrap="none" anchor="ct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AB7AB17A-3522-4D8C-B8D5-8D1087A49FAD}" type="slidenum">
              <a:rPr lang="en-US"/>
              <a:pPr/>
              <a:t>78</a:t>
            </a:fld>
            <a:endParaRPr lang="en-US"/>
          </a:p>
        </p:txBody>
      </p:sp>
      <p:sp>
        <p:nvSpPr>
          <p:cNvPr id="16385" name="Rectangle 1"/>
          <p:cNvSpPr txBox="1">
            <a:spLocks noGrp="1" noRot="1" noChangeAspect="1" noChangeArrowheads="1"/>
          </p:cNvSpPr>
          <p:nvPr>
            <p:ph type="sldImg"/>
          </p:nvPr>
        </p:nvSpPr>
        <p:spPr bwMode="auto">
          <a:xfrm>
            <a:off x="895350" y="742950"/>
            <a:ext cx="4953000" cy="3714750"/>
          </a:xfrm>
          <a:prstGeom prst="rect">
            <a:avLst/>
          </a:prstGeom>
          <a:solidFill>
            <a:srgbClr val="FFFFFF"/>
          </a:solidFill>
          <a:ln>
            <a:solidFill>
              <a:srgbClr val="000000"/>
            </a:solidFill>
            <a:miter lim="800000"/>
            <a:headEnd/>
            <a:tailEnd/>
          </a:ln>
        </p:spPr>
      </p:sp>
      <p:sp>
        <p:nvSpPr>
          <p:cNvPr id="16386" name="Rectangle 2"/>
          <p:cNvSpPr txBox="1">
            <a:spLocks noGrp="1" noChangeArrowheads="1"/>
          </p:cNvSpPr>
          <p:nvPr>
            <p:ph type="body" idx="1"/>
          </p:nvPr>
        </p:nvSpPr>
        <p:spPr bwMode="auto">
          <a:xfrm>
            <a:off x="674921" y="4704412"/>
            <a:ext cx="5395236" cy="4457387"/>
          </a:xfrm>
          <a:prstGeom prst="rect">
            <a:avLst/>
          </a:prstGeom>
          <a:noFill/>
          <a:ln>
            <a:round/>
            <a:headEnd/>
            <a:tailEnd/>
          </a:ln>
        </p:spPr>
        <p:txBody>
          <a:bodyPr wrap="none" anchor="ctr"/>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510E5407-C02F-4C89-A27E-A46D12FDBFBD}" type="slidenum">
              <a:rPr lang="en-US"/>
              <a:pPr/>
              <a:t>79</a:t>
            </a:fld>
            <a:endParaRPr lang="en-US"/>
          </a:p>
        </p:txBody>
      </p:sp>
      <p:sp>
        <p:nvSpPr>
          <p:cNvPr id="17409" name="Rectangle 1"/>
          <p:cNvSpPr txBox="1">
            <a:spLocks noGrp="1" noRot="1" noChangeAspect="1" noChangeArrowheads="1"/>
          </p:cNvSpPr>
          <p:nvPr>
            <p:ph type="sldImg"/>
          </p:nvPr>
        </p:nvSpPr>
        <p:spPr bwMode="auto">
          <a:xfrm>
            <a:off x="895350" y="742950"/>
            <a:ext cx="4953000" cy="3714750"/>
          </a:xfrm>
          <a:prstGeom prst="rect">
            <a:avLst/>
          </a:prstGeom>
          <a:solidFill>
            <a:srgbClr val="FFFFFF"/>
          </a:solidFill>
          <a:ln>
            <a:solidFill>
              <a:srgbClr val="000000"/>
            </a:solidFill>
            <a:miter lim="800000"/>
            <a:headEnd/>
            <a:tailEnd/>
          </a:ln>
        </p:spPr>
      </p:sp>
      <p:sp>
        <p:nvSpPr>
          <p:cNvPr id="17410" name="Rectangle 2"/>
          <p:cNvSpPr txBox="1">
            <a:spLocks noGrp="1" noChangeArrowheads="1"/>
          </p:cNvSpPr>
          <p:nvPr>
            <p:ph type="body" idx="1"/>
          </p:nvPr>
        </p:nvSpPr>
        <p:spPr bwMode="auto">
          <a:xfrm>
            <a:off x="674921" y="4704412"/>
            <a:ext cx="5395236" cy="4457387"/>
          </a:xfrm>
          <a:prstGeom prst="rect">
            <a:avLst/>
          </a:prstGeom>
          <a:noFill/>
          <a:ln>
            <a:round/>
            <a:headEnd/>
            <a:tailEnd/>
          </a:ln>
        </p:spPr>
        <p:txBody>
          <a:bodyPr wrap="none" anchor="ct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it-IT"/>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Rectangle 4"/>
          <p:cNvSpPr>
            <a:spLocks noGrp="1" noChangeArrowheads="1"/>
          </p:cNvSpPr>
          <p:nvPr>
            <p:ph type="dt" sz="half" idx="10"/>
          </p:nvPr>
        </p:nvSpPr>
        <p:spPr/>
        <p:txBody>
          <a:bodyPr/>
          <a:lstStyle>
            <a:lvl1pPr>
              <a:defRPr/>
            </a:lvl1pPr>
          </a:lstStyle>
          <a:p>
            <a:pPr>
              <a:defRPr/>
            </a:pPr>
            <a:r>
              <a:rPr lang="it-IT" smtClean="0"/>
              <a:t>10 giugno 2014</a:t>
            </a:r>
            <a:endParaRPr lang="it-IT"/>
          </a:p>
        </p:txBody>
      </p:sp>
      <p:sp>
        <p:nvSpPr>
          <p:cNvPr id="7" name="Rectangle 5"/>
          <p:cNvSpPr>
            <a:spLocks noGrp="1" noChangeArrowheads="1"/>
          </p:cNvSpPr>
          <p:nvPr>
            <p:ph type="ftr" sz="quarter" idx="11"/>
          </p:nvPr>
        </p:nvSpPr>
        <p:spPr/>
        <p:txBody>
          <a:bodyPr/>
          <a:lstStyle>
            <a:lvl1pPr>
              <a:defRPr/>
            </a:lvl1pPr>
          </a:lstStyle>
          <a:p>
            <a:pPr>
              <a:defRPr/>
            </a:pPr>
            <a:r>
              <a:rPr lang="it-IT" smtClean="0"/>
              <a:t>INFN Pavia - Consiglio di Sezione - A. Lanza</a:t>
            </a:r>
            <a:endParaRPr lang="it-IT"/>
          </a:p>
        </p:txBody>
      </p:sp>
      <p:sp>
        <p:nvSpPr>
          <p:cNvPr id="8" name="Rectangle 6"/>
          <p:cNvSpPr>
            <a:spLocks noGrp="1" noChangeArrowheads="1"/>
          </p:cNvSpPr>
          <p:nvPr>
            <p:ph type="sldNum" sz="quarter" idx="12"/>
          </p:nvPr>
        </p:nvSpPr>
        <p:spPr/>
        <p:txBody>
          <a:bodyPr/>
          <a:lstStyle>
            <a:lvl1pPr>
              <a:defRPr/>
            </a:lvl1pPr>
          </a:lstStyle>
          <a:p>
            <a:pPr>
              <a:defRPr/>
            </a:pPr>
            <a:fld id="{4012D217-4A99-4361-8C89-D153D1B61885}"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696" y="273514"/>
            <a:ext cx="8221964" cy="1135803"/>
          </a:xfrm>
        </p:spPr>
        <p:txBody>
          <a:bodyPr/>
          <a:lstStyle/>
          <a:p>
            <a:r>
              <a:rPr lang="it-IT" smtClean="0"/>
              <a:t>Fare clic per modificare lo stile del titolo</a:t>
            </a:r>
            <a:endParaRPr lang="en-US"/>
          </a:p>
        </p:txBody>
      </p:sp>
      <p:sp>
        <p:nvSpPr>
          <p:cNvPr id="3" name="Segnaposto data 2"/>
          <p:cNvSpPr>
            <a:spLocks noGrp="1"/>
          </p:cNvSpPr>
          <p:nvPr>
            <p:ph type="dt" idx="10"/>
          </p:nvPr>
        </p:nvSpPr>
        <p:spPr>
          <a:xfrm>
            <a:off x="456697" y="6247633"/>
            <a:ext cx="2122122" cy="463534"/>
          </a:xfrm>
        </p:spPr>
        <p:txBody>
          <a:bodyPr/>
          <a:lstStyle>
            <a:lvl1pPr>
              <a:defRPr/>
            </a:lvl1pPr>
          </a:lstStyle>
          <a:p>
            <a:r>
              <a:rPr lang="it-IT" smtClean="0"/>
              <a:t>10 giugno 2014</a:t>
            </a:r>
            <a:endParaRPr lang="en-US"/>
          </a:p>
        </p:txBody>
      </p:sp>
      <p:sp>
        <p:nvSpPr>
          <p:cNvPr id="4" name="Segnaposto piè di pagina 3"/>
          <p:cNvSpPr>
            <a:spLocks noGrp="1"/>
          </p:cNvSpPr>
          <p:nvPr>
            <p:ph type="ftr" idx="11"/>
          </p:nvPr>
        </p:nvSpPr>
        <p:spPr>
          <a:xfrm>
            <a:off x="3127719" y="6247633"/>
            <a:ext cx="2890005" cy="463534"/>
          </a:xfrm>
        </p:spPr>
        <p:txBody>
          <a:bodyPr/>
          <a:lstStyle>
            <a:lvl1pPr>
              <a:defRPr/>
            </a:lvl1pPr>
          </a:lstStyle>
          <a:p>
            <a:r>
              <a:rPr lang="it-IT" smtClean="0"/>
              <a:t>INFN Pavia - Consiglio di Sezione - A. Lanza</a:t>
            </a:r>
            <a:endParaRPr lang="en-US"/>
          </a:p>
        </p:txBody>
      </p:sp>
      <p:sp>
        <p:nvSpPr>
          <p:cNvPr id="5" name="Segnaposto numero diapositiva 4"/>
          <p:cNvSpPr>
            <a:spLocks noGrp="1"/>
          </p:cNvSpPr>
          <p:nvPr>
            <p:ph type="sldNum" idx="12"/>
          </p:nvPr>
        </p:nvSpPr>
        <p:spPr>
          <a:xfrm>
            <a:off x="6556538" y="6247633"/>
            <a:ext cx="2122122" cy="463534"/>
          </a:xfrm>
        </p:spPr>
        <p:txBody>
          <a:bodyPr/>
          <a:lstStyle>
            <a:lvl1pPr>
              <a:defRPr/>
            </a:lvl1pPr>
          </a:lstStyle>
          <a:p>
            <a:fld id="{A3E16EBF-DA94-4B3F-BB4A-975E8B10F1AA}" type="slidenum">
              <a:rPr lang="en-US"/>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r>
              <a:rPr lang="it-IT" smtClean="0"/>
              <a:t>10 giugno 2014</a:t>
            </a:r>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
        <p:nvSpPr>
          <p:cNvPr id="9" name="Segnaposto numero diapositiva 8"/>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r>
              <a:rPr lang="it-IT" smtClean="0"/>
              <a:t>10 giugno 2014</a:t>
            </a:r>
            <a:endParaRPr lang="en-US"/>
          </a:p>
        </p:txBody>
      </p:sp>
      <p:sp>
        <p:nvSpPr>
          <p:cNvPr id="4" name="Segnaposto piè di pagina 3"/>
          <p:cNvSpPr>
            <a:spLocks noGrp="1"/>
          </p:cNvSpPr>
          <p:nvPr>
            <p:ph type="ftr" sz="quarter" idx="11"/>
          </p:nvPr>
        </p:nvSpPr>
        <p:spPr/>
        <p:txBody>
          <a:bodyPr/>
          <a:lstStyle/>
          <a:p>
            <a:r>
              <a:rPr lang="it-IT" smtClean="0"/>
              <a:t>INFN Pavia - Consiglio di Sezione - A. Lanza</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10 giugno 2014</a:t>
            </a:r>
            <a:endParaRPr lang="en-US"/>
          </a:p>
        </p:txBody>
      </p:sp>
      <p:sp>
        <p:nvSpPr>
          <p:cNvPr id="3" name="Segnaposto piè di pagina 2"/>
          <p:cNvSpPr>
            <a:spLocks noGrp="1"/>
          </p:cNvSpPr>
          <p:nvPr>
            <p:ph type="ftr" sz="quarter" idx="11"/>
          </p:nvPr>
        </p:nvSpPr>
        <p:spPr/>
        <p:txBody>
          <a:bodyPr/>
          <a:lstStyle/>
          <a:p>
            <a:r>
              <a:rPr lang="it-IT" smtClean="0"/>
              <a:t>INFN Pavia - Consiglio di Sezione - A. Lanza</a:t>
            </a:r>
            <a:endParaRPr lang="en-US"/>
          </a:p>
        </p:txBody>
      </p:sp>
      <p:sp>
        <p:nvSpPr>
          <p:cNvPr id="4" name="Segnaposto numero diapositiva 3"/>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10 giugno 2014</a:t>
            </a:r>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INFN Pavia - Consiglio di Sezione - A. Lanza</a:t>
            </a: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91830-6044-4982-8A8D-E4E398486D53}"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2.vml"/><Relationship Id="rId4" Type="http://schemas.openxmlformats.org/officeDocument/2006/relationships/oleObject" Target="../embeddings/oleObject9.bin"/></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png"/></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2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iopscience.iop.org/1748-0221/9/02/C02017" TargetMode="External"/><Relationship Id="rId3" Type="http://schemas.openxmlformats.org/officeDocument/2006/relationships/hyperlink" Target="http://www2.pv.infn.it/~servel/apollo/index.html" TargetMode="External"/><Relationship Id="rId7" Type="http://schemas.openxmlformats.org/officeDocument/2006/relationships/hyperlink" Target="http://www.sciencedirect.com/science/article/pii/S0026271413002436" TargetMode="Externa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hyperlink" Target="http://www.sciencedirect.com/science/article/pii/S0026271413001881" TargetMode="External"/><Relationship Id="rId5" Type="http://schemas.openxmlformats.org/officeDocument/2006/relationships/hyperlink" Target="http://www.sciencedirect.com/science/article/pii/S0026271413002102" TargetMode="External"/><Relationship Id="rId4" Type="http://schemas.openxmlformats.org/officeDocument/2006/relationships/hyperlink" Target="http://www.epj-conferences.org/articles/epjconf/pdf/2013/01/epjconf_Jems2012_17005.pdf" TargetMode="External"/><Relationship Id="rId9" Type="http://schemas.openxmlformats.org/officeDocument/2006/relationships/hyperlink" Target="http://www2.pv.infn.it/~servel/apollo/IMEKO-TC10-2013-033.pdf"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www2.pv.infn.it/~servel/apollo/14ICATPP_%20power%20supply%20system.pdf" TargetMode="External"/><Relationship Id="rId3" Type="http://schemas.openxmlformats.org/officeDocument/2006/relationships/hyperlink" Target="http://www2.pv.infn.it/~servel/apollo/IMEKO%20TC10%202013%20-%20Proceedings.pdf" TargetMode="External"/><Relationship Id="rId7" Type="http://schemas.openxmlformats.org/officeDocument/2006/relationships/hyperlink" Target="http://www2.pv.infn.it/~servel/apollo/14%20ICATPP_radiation%20and%20magnetic%20field%20effects.pdf" TargetMode="External"/><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hyperlink" Target="http://www2.pv.infn.it/~servel/apollo/development%20on%20DC-DC%20converters.pdf" TargetMode="External"/><Relationship Id="rId11" Type="http://schemas.openxmlformats.org/officeDocument/2006/relationships/hyperlink" Target="http://www.sciencedirect.com/science/article/pii/S0026271413002102" TargetMode="External"/><Relationship Id="rId5" Type="http://schemas.openxmlformats.org/officeDocument/2006/relationships/hyperlink" Target="http://www2.pv.infn.it/~servel/apollo/GMEE%202013%20-%20Apollo%20-%20final.pdf" TargetMode="External"/><Relationship Id="rId10" Type="http://schemas.openxmlformats.org/officeDocument/2006/relationships/hyperlink" Target="http://www.sciencedirect.com/science/article/pii/S0026271413001881" TargetMode="External"/><Relationship Id="rId4" Type="http://schemas.openxmlformats.org/officeDocument/2006/relationships/hyperlink" Target="http://www2.pv.infn.it/~servel/apollo/RD13%20140913.pdf" TargetMode="External"/><Relationship Id="rId9" Type="http://schemas.openxmlformats.org/officeDocument/2006/relationships/hyperlink" Target="http://www.sciencedirect.com/science/article/pii/S0026271413002436"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agenda.infn.it/conferenceDisplay.py?confId=7214"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Foglio_di_lavoro_di_Microsoft_Office_Excel_97-20031.xls"/><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chart" Target="../charts/chart3.xml"/><Relationship Id="rId5" Type="http://schemas.openxmlformats.org/officeDocument/2006/relationships/package" Target="../embeddings/Foglio_di_lavoro_di_Microsoft_Office_Excel1.xlsx"/><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Presentazione_di_Microsoft_Office_PowerPoint4.pptx"/><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39.xml.rels><?xml version="1.0" encoding="UTF-8" standalone="yes"?>
<Relationships xmlns="http://schemas.openxmlformats.org/package/2006/relationships"><Relationship Id="rId3" Type="http://schemas.openxmlformats.org/officeDocument/2006/relationships/package" Target="../embeddings/Presentazione_di_Microsoft_Office_PowerPoint5.pptx"/><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4.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chart" Target="../charts/chart5.xml"/><Relationship Id="rId7" Type="http://schemas.openxmlformats.org/officeDocument/2006/relationships/chart" Target="../charts/chart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Foglio_di_lavoro_di_Microsoft_Office_Excel3.xlsx"/><Relationship Id="rId5" Type="http://schemas.openxmlformats.org/officeDocument/2006/relationships/package" Target="../embeddings/Foglio_di_lavoro_di_Microsoft_Office_Excel2.xlsx"/><Relationship Id="rId4" Type="http://schemas.openxmlformats.org/officeDocument/2006/relationships/chart" Target="../charts/chart6.xml"/></Relationships>
</file>

<file path=ppt/slides/_rels/slide40.xml.rels><?xml version="1.0" encoding="UTF-8" standalone="yes"?>
<Relationships xmlns="http://schemas.openxmlformats.org/package/2006/relationships"><Relationship Id="rId3" Type="http://schemas.openxmlformats.org/officeDocument/2006/relationships/package" Target="../embeddings/Presentazione_di_Microsoft_Office_PowerPoint6.pptx"/><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41.xml.rels><?xml version="1.0" encoding="UTF-8" standalone="yes"?>
<Relationships xmlns="http://schemas.openxmlformats.org/package/2006/relationships"><Relationship Id="rId3" Type="http://schemas.openxmlformats.org/officeDocument/2006/relationships/package" Target="../embeddings/Presentazione_di_Microsoft_Office_PowerPoint7.pptx"/><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42.xml.rels><?xml version="1.0" encoding="UTF-8" standalone="yes"?>
<Relationships xmlns="http://schemas.openxmlformats.org/package/2006/relationships"><Relationship Id="rId3" Type="http://schemas.openxmlformats.org/officeDocument/2006/relationships/package" Target="../embeddings/Presentazione_di_Microsoft_Office_PowerPoint8.pptx"/><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43.xml.rels><?xml version="1.0" encoding="UTF-8" standalone="yes"?>
<Relationships xmlns="http://schemas.openxmlformats.org/package/2006/relationships"><Relationship Id="rId3" Type="http://schemas.openxmlformats.org/officeDocument/2006/relationships/package" Target="../embeddings/Presentazione_di_Microsoft_Office_PowerPoint9.pptx"/><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44.xml.rels><?xml version="1.0" encoding="UTF-8" standalone="yes"?>
<Relationships xmlns="http://schemas.openxmlformats.org/package/2006/relationships"><Relationship Id="rId3" Type="http://schemas.openxmlformats.org/officeDocument/2006/relationships/package" Target="../embeddings/Presentazione_di_Microsoft_Office_PowerPoint10.pptx"/><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45.xml.rels><?xml version="1.0" encoding="UTF-8" standalone="yes"?>
<Relationships xmlns="http://schemas.openxmlformats.org/package/2006/relationships"><Relationship Id="rId3" Type="http://schemas.openxmlformats.org/officeDocument/2006/relationships/package" Target="../embeddings/Presentazione_di_Microsoft_Office_PowerPoint11.pptx"/><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fisica.unipa.it/infn/normet/NORMET_files/Research_iniziale_html_7eaf6873.png"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hyperlink" Target="http://www.fisica.unipa.it/infn/normet/NORMET.html"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10"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2.xml"/><Relationship Id="rId10" Type="http://schemas.openxmlformats.org/officeDocument/2006/relationships/image" Target="../media/image55.png"/><Relationship Id="rId9"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 Id="rId11" Type="http://schemas.openxmlformats.org/officeDocument/2006/relationships/image" Target="../media/image57.png"/><Relationship Id="rId10" Type="http://schemas.openxmlformats.org/officeDocument/2006/relationships/image" Target="../media/image55.png"/><Relationship Id="rId9" Type="http://schemas.microsoft.com/office/2007/relationships/hdphoto" Target="../media/hdphoto1.wdp"/></Relationships>
</file>

<file path=ppt/slides/_rels/slide55.xml.rels><?xml version="1.0" encoding="UTF-8" standalone="yes"?>
<Relationships xmlns="http://schemas.openxmlformats.org/package/2006/relationships"><Relationship Id="rId7" Type="http://schemas.openxmlformats.org/officeDocument/2006/relationships/image" Target="../media/image59.tif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5.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7"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5.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package" Target="../embeddings/Presentazione_di_Microsoft_Office_PowerPoint12.pptx"/><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59.xml.rels><?xml version="1.0" encoding="UTF-8" standalone="yes"?>
<Relationships xmlns="http://schemas.openxmlformats.org/package/2006/relationships"><Relationship Id="rId3" Type="http://schemas.openxmlformats.org/officeDocument/2006/relationships/package" Target="../embeddings/Presentazione_di_Microsoft_Office_PowerPoint13.pptx"/><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package" Target="../embeddings/Presentazione_di_Microsoft_Office_PowerPoint14.pptx"/><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61.xml.rels><?xml version="1.0" encoding="UTF-8" standalone="yes"?>
<Relationships xmlns="http://schemas.openxmlformats.org/package/2006/relationships"><Relationship Id="rId3" Type="http://schemas.openxmlformats.org/officeDocument/2006/relationships/package" Target="../embeddings/Presentazione_di_Microsoft_Office_PowerPoint15.pptx"/><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62.xml.rels><?xml version="1.0" encoding="UTF-8" standalone="yes"?>
<Relationships xmlns="http://schemas.openxmlformats.org/package/2006/relationships"><Relationship Id="rId3" Type="http://schemas.openxmlformats.org/officeDocument/2006/relationships/package" Target="../embeddings/Presentazione_di_Microsoft_Office_PowerPoint16.pptx"/><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63.xml.rels><?xml version="1.0" encoding="UTF-8" standalone="yes"?>
<Relationships xmlns="http://schemas.openxmlformats.org/package/2006/relationships"><Relationship Id="rId3" Type="http://schemas.openxmlformats.org/officeDocument/2006/relationships/package" Target="../embeddings/Presentazione_di_Microsoft_Office_PowerPoint17.pptx"/><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64.xml.rels><?xml version="1.0" encoding="UTF-8" standalone="yes"?>
<Relationships xmlns="http://schemas.openxmlformats.org/package/2006/relationships"><Relationship Id="rId3" Type="http://schemas.openxmlformats.org/officeDocument/2006/relationships/package" Target="../embeddings/Presentazione_di_Microsoft_Office_PowerPoint18.pptx"/><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65.xml.rels><?xml version="1.0" encoding="UTF-8" standalone="yes"?>
<Relationships xmlns="http://schemas.openxmlformats.org/package/2006/relationships"><Relationship Id="rId3" Type="http://schemas.openxmlformats.org/officeDocument/2006/relationships/package" Target="../embeddings/Presentazione_di_Microsoft_Office_PowerPoint19.pptx"/><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66.xml.rels><?xml version="1.0" encoding="UTF-8" standalone="yes"?>
<Relationships xmlns="http://schemas.openxmlformats.org/package/2006/relationships"><Relationship Id="rId3" Type="http://schemas.openxmlformats.org/officeDocument/2006/relationships/package" Target="../embeddings/Presentazione_di_Microsoft_Office_PowerPoint20.pptx"/><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67.xml.rels><?xml version="1.0" encoding="UTF-8" standalone="yes"?>
<Relationships xmlns="http://schemas.openxmlformats.org/package/2006/relationships"><Relationship Id="rId3" Type="http://schemas.openxmlformats.org/officeDocument/2006/relationships/package" Target="../embeddings/Presentazione_di_Microsoft_Office_PowerPoint21.pptx"/><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68.xml.rels><?xml version="1.0" encoding="UTF-8" standalone="yes"?>
<Relationships xmlns="http://schemas.openxmlformats.org/package/2006/relationships"><Relationship Id="rId3" Type="http://schemas.openxmlformats.org/officeDocument/2006/relationships/package" Target="../embeddings/Presentazione_di_Microsoft_Office_PowerPoint22.pptx"/><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hyperlink" Target="http://siba-ese.unisalento.it/index.php/index/search/advancedResults?check_search_type=advanced&amp;author=J.%20Montano" TargetMode="External"/><Relationship Id="rId13" Type="http://schemas.openxmlformats.org/officeDocument/2006/relationships/hyperlink" Target="http://siba-ese.unisalento.it/index.php/index/search/advancedResults?check_search_type=advanced&amp;author=A.%20Tomaselli" TargetMode="External"/><Relationship Id="rId18" Type="http://schemas.openxmlformats.org/officeDocument/2006/relationships/hyperlink" Target="http://scitation.aip.org/content/contributor/AU0956025;jsessionid=cgpsqphimq27o.x-aip-live-03" TargetMode="External"/><Relationship Id="rId26" Type="http://schemas.openxmlformats.org/officeDocument/2006/relationships/hyperlink" Target="http://scitation.aip.org/content/contributor/AU1042781;jsessionid=cgpsqphimq27o.x-aip-live-03" TargetMode="External"/><Relationship Id="rId3" Type="http://schemas.openxmlformats.org/officeDocument/2006/relationships/hyperlink" Target="http://siba-ese.unisalento.it/index.php/index/search/advancedResults?check_search_type=advanced&amp;author=M.%20Manzolaro" TargetMode="External"/><Relationship Id="rId21" Type="http://schemas.openxmlformats.org/officeDocument/2006/relationships/hyperlink" Target="http://scitation.aip.org/content/contributor/AU0956029;jsessionid=cgpsqphimq27o.x-aip-live-03" TargetMode="External"/><Relationship Id="rId7" Type="http://schemas.openxmlformats.org/officeDocument/2006/relationships/hyperlink" Target="http://siba-ese.unisalento.it/index.php/index/search/advancedResults?check_search_type=advanced&amp;author=S.%20Corradetti" TargetMode="External"/><Relationship Id="rId12" Type="http://schemas.openxmlformats.org/officeDocument/2006/relationships/hyperlink" Target="http://siba-ese.unisalento.it/index.php/index/search/advancedResults?check_search_type=advanced&amp;author=D.%20Pavarin" TargetMode="External"/><Relationship Id="rId17" Type="http://schemas.openxmlformats.org/officeDocument/2006/relationships/hyperlink" Target="http://siba-ese.unisalento.it/index.php/index/search/advancedResults?check_search_type=advanced&amp;author=G.%20Prete" TargetMode="External"/><Relationship Id="rId25" Type="http://schemas.openxmlformats.org/officeDocument/2006/relationships/hyperlink" Target="http://scitation.aip.org/content/contributor/AU1042780;jsessionid=cgpsqphimq27o.x-aip-live-03" TargetMode="External"/><Relationship Id="rId2" Type="http://schemas.openxmlformats.org/officeDocument/2006/relationships/hyperlink" Target="http://siba-ese.unisalento.it/index.php/index/search/advancedResults?check_search_type=advanced&amp;author=D.%20Scarpa" TargetMode="External"/><Relationship Id="rId16" Type="http://schemas.openxmlformats.org/officeDocument/2006/relationships/hyperlink" Target="http://siba-ese.unisalento.it/index.php/index/search/advancedResults?check_search_type=advanced&amp;author=A.%20Andrighetto" TargetMode="External"/><Relationship Id="rId20" Type="http://schemas.openxmlformats.org/officeDocument/2006/relationships/hyperlink" Target="http://scitation.aip.org/content/contributor/AU0956027;jsessionid=cgpsqphimq27o.x-aip-live-03" TargetMode="External"/><Relationship Id="rId29" Type="http://schemas.openxmlformats.org/officeDocument/2006/relationships/hyperlink" Target="http://scitation.aip.org/content/contributor/AU1042784;jsessionid=cgpsqphimq27o.x-aip-live-03" TargetMode="External"/><Relationship Id="rId1" Type="http://schemas.openxmlformats.org/officeDocument/2006/relationships/slideLayout" Target="../slideLayouts/slideLayout6.xml"/><Relationship Id="rId6" Type="http://schemas.openxmlformats.org/officeDocument/2006/relationships/hyperlink" Target="http://siba-ese.unisalento.it/index.php/index/search/advancedResults?check_search_type=advanced&amp;author=A.%20Cavazza" TargetMode="External"/><Relationship Id="rId11" Type="http://schemas.openxmlformats.org/officeDocument/2006/relationships/hyperlink" Target="http://siba-ese.unisalento.it/index.php/index/search/advancedResults?check_search_type=advanced&amp;author=G.%20Meneghetti" TargetMode="External"/><Relationship Id="rId24" Type="http://schemas.openxmlformats.org/officeDocument/2006/relationships/hyperlink" Target="http://scitation.aip.org/search;jsessionid=cgpsqphimq27o.x-aip-live-03?value1=J.+Vasquez&amp;option1=author&amp;noRedirect=true" TargetMode="External"/><Relationship Id="rId5" Type="http://schemas.openxmlformats.org/officeDocument/2006/relationships/hyperlink" Target="http://siba-ese.unisalento.it/index.php/index/search/advancedResults?check_search_type=advanced&amp;author=L.%20Biasetto" TargetMode="External"/><Relationship Id="rId15" Type="http://schemas.openxmlformats.org/officeDocument/2006/relationships/hyperlink" Target="http://siba-ese.unisalento.it/index.php/index/search/advancedResults?check_search_type=advanced&amp;author=P.%20Benetti" TargetMode="External"/><Relationship Id="rId23" Type="http://schemas.openxmlformats.org/officeDocument/2006/relationships/hyperlink" Target="http://scitation.aip.org/content/contributor/AU0957650;jsessionid=cgpsqphimq27o.x-aip-live-03" TargetMode="External"/><Relationship Id="rId28" Type="http://schemas.openxmlformats.org/officeDocument/2006/relationships/hyperlink" Target="http://scitation.aip.org/search;jsessionid=cgpsqphimq27o.x-aip-live-03?value1=A.+Andrighetto&amp;option1=author&amp;noRedirect=true" TargetMode="External"/><Relationship Id="rId10" Type="http://schemas.openxmlformats.org/officeDocument/2006/relationships/hyperlink" Target="http://siba-ese.unisalento.it/index.php/index/search/advancedResults?check_search_type=advanced&amp;author=D.%20Curreli" TargetMode="External"/><Relationship Id="rId19" Type="http://schemas.openxmlformats.org/officeDocument/2006/relationships/hyperlink" Target="http://scitation.aip.org/content/contributor/AU1042776;jsessionid=cgpsqphimq27o.x-aip-live-03" TargetMode="External"/><Relationship Id="rId4" Type="http://schemas.openxmlformats.org/officeDocument/2006/relationships/hyperlink" Target="http://siba-ese.unisalento.it/index.php/index/search/advancedResults?check_search_type=advanced&amp;author=J.%20Vasquez" TargetMode="External"/><Relationship Id="rId9" Type="http://schemas.openxmlformats.org/officeDocument/2006/relationships/hyperlink" Target="http://siba-ese.unisalento.it/index.php/index/search/advancedResults?check_search_type=advanced&amp;author=M.%20Manente" TargetMode="External"/><Relationship Id="rId14" Type="http://schemas.openxmlformats.org/officeDocument/2006/relationships/hyperlink" Target="http://siba-ese.unisalento.it/index.php/index/search/advancedResults?check_search_type=advanced&amp;author=D.%20Grassi" TargetMode="External"/><Relationship Id="rId22" Type="http://schemas.openxmlformats.org/officeDocument/2006/relationships/hyperlink" Target="http://scitation.aip.org/search;jsessionid=cgpsqphimq27o.x-aip-live-03?value1=S.+Corradetti&amp;option1=author&amp;noRedirect=true" TargetMode="External"/><Relationship Id="rId27" Type="http://schemas.openxmlformats.org/officeDocument/2006/relationships/hyperlink" Target="http://scitation.aip.org/content/contributor/AU1042782;jsessionid=cgpsqphimq27o.x-aip-live-03" TargetMode="External"/><Relationship Id="rId30" Type="http://schemas.openxmlformats.org/officeDocument/2006/relationships/hyperlink" Target="http://dx.doi.org/10.1063/1.4828722" TargetMode="External"/></Relationships>
</file>

<file path=ppt/slides/_rels/slide73.xml.rels><?xml version="1.0" encoding="UTF-8" standalone="yes"?>
<Relationships xmlns="http://schemas.openxmlformats.org/package/2006/relationships"><Relationship Id="rId2" Type="http://schemas.openxmlformats.org/officeDocument/2006/relationships/hyperlink" Target="http://ieeexplore.ieee.org/xpl/mostRecentIssue.jsp?punumber=6516157" TargetMode="Externa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mlDrawing" Target="../drawings/vmlDrawing25.vml"/><Relationship Id="rId5" Type="http://schemas.openxmlformats.org/officeDocument/2006/relationships/oleObject" Target="../embeddings/oleObject3.bin"/><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package" Target="../embeddings/Presentazione_di_Microsoft_Office_PowerPoint23.pptx"/><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83.xml.rels><?xml version="1.0" encoding="UTF-8" standalone="yes"?>
<Relationships xmlns="http://schemas.openxmlformats.org/package/2006/relationships"><Relationship Id="rId3" Type="http://schemas.openxmlformats.org/officeDocument/2006/relationships/package" Target="../embeddings/Presentazione_di_Microsoft_Office_PowerPoint24.pptx"/><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8.v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0.v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31.vml"/><Relationship Id="rId5" Type="http://schemas.openxmlformats.org/officeDocument/2006/relationships/oleObject" Target="../embeddings/oleObject7.bin"/><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8.w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0"/>
            <a:ext cx="7772400" cy="936104"/>
          </a:xfrm>
        </p:spPr>
        <p:txBody>
          <a:bodyPr/>
          <a:lstStyle/>
          <a:p>
            <a:r>
              <a:rPr lang="en-US" dirty="0" err="1" smtClean="0"/>
              <a:t>Consuntivi</a:t>
            </a:r>
            <a:r>
              <a:rPr lang="en-US" dirty="0" smtClean="0"/>
              <a:t> 2013 – </a:t>
            </a:r>
            <a:r>
              <a:rPr lang="en-US" dirty="0" err="1" smtClean="0"/>
              <a:t>Gruppo</a:t>
            </a:r>
            <a:r>
              <a:rPr lang="en-US" dirty="0" smtClean="0"/>
              <a:t> V</a:t>
            </a:r>
            <a:endParaRPr lang="en-US" dirty="0"/>
          </a:p>
        </p:txBody>
      </p:sp>
      <p:sp>
        <p:nvSpPr>
          <p:cNvPr id="5" name="Segnaposto numero diapositiva 4"/>
          <p:cNvSpPr>
            <a:spLocks noGrp="1"/>
          </p:cNvSpPr>
          <p:nvPr>
            <p:ph type="sldNum" sz="quarter" idx="12"/>
          </p:nvPr>
        </p:nvSpPr>
        <p:spPr/>
        <p:txBody>
          <a:bodyPr/>
          <a:lstStyle/>
          <a:p>
            <a:fld id="{55891830-6044-4982-8A8D-E4E398486D53}" type="slidenum">
              <a:rPr lang="en-US" sz="1400" smtClean="0">
                <a:solidFill>
                  <a:schemeClr val="tx2">
                    <a:lumMod val="60000"/>
                    <a:lumOff val="40000"/>
                  </a:schemeClr>
                </a:solidFill>
              </a:rPr>
              <a:pPr/>
              <a:t>1</a:t>
            </a:fld>
            <a:endParaRPr lang="en-US" sz="1400" dirty="0">
              <a:solidFill>
                <a:schemeClr val="tx2">
                  <a:lumMod val="60000"/>
                  <a:lumOff val="40000"/>
                </a:schemeClr>
              </a:solidFill>
            </a:endParaRPr>
          </a:p>
        </p:txBody>
      </p:sp>
      <p:sp>
        <p:nvSpPr>
          <p:cNvPr id="6" name="Segnaposto data 5"/>
          <p:cNvSpPr>
            <a:spLocks noGrp="1"/>
          </p:cNvSpPr>
          <p:nvPr>
            <p:ph type="dt" sz="half" idx="10"/>
          </p:nvPr>
        </p:nvSpPr>
        <p:spPr/>
        <p:txBody>
          <a:bodyPr/>
          <a:lstStyle/>
          <a:p>
            <a:r>
              <a:rPr lang="it-IT" sz="1400" smtClean="0">
                <a:solidFill>
                  <a:schemeClr val="tx2">
                    <a:lumMod val="60000"/>
                    <a:lumOff val="40000"/>
                  </a:schemeClr>
                </a:solidFill>
              </a:rPr>
              <a:t>10 giugno 2014</a:t>
            </a:r>
            <a:endParaRPr lang="en-US" sz="1400" dirty="0">
              <a:solidFill>
                <a:schemeClr val="tx2">
                  <a:lumMod val="60000"/>
                  <a:lumOff val="40000"/>
                </a:schemeClr>
              </a:solidFill>
            </a:endParaRPr>
          </a:p>
        </p:txBody>
      </p:sp>
      <p:sp>
        <p:nvSpPr>
          <p:cNvPr id="7" name="Segnaposto piè di pagina 6"/>
          <p:cNvSpPr>
            <a:spLocks noGrp="1"/>
          </p:cNvSpPr>
          <p:nvPr>
            <p:ph type="ftr" sz="quarter" idx="11"/>
          </p:nvPr>
        </p:nvSpPr>
        <p:spPr>
          <a:xfrm>
            <a:off x="2843808" y="6356350"/>
            <a:ext cx="3672408" cy="365125"/>
          </a:xfrm>
        </p:spPr>
        <p:txBody>
          <a:bodyPr/>
          <a:lstStyle/>
          <a:p>
            <a:r>
              <a:rPr lang="it-IT" sz="1400" dirty="0" smtClean="0">
                <a:solidFill>
                  <a:schemeClr val="tx2">
                    <a:lumMod val="60000"/>
                    <a:lumOff val="40000"/>
                  </a:schemeClr>
                </a:solidFill>
              </a:rPr>
              <a:t>INFN Pavia - Consiglio di Sezione - A. Lanza</a:t>
            </a:r>
            <a:endParaRPr lang="en-US" sz="1400" dirty="0">
              <a:solidFill>
                <a:schemeClr val="tx2">
                  <a:lumMod val="60000"/>
                  <a:lumOff val="40000"/>
                </a:schemeClr>
              </a:solidFill>
            </a:endParaRPr>
          </a:p>
        </p:txBody>
      </p:sp>
      <p:sp>
        <p:nvSpPr>
          <p:cNvPr id="8" name="CasellaDiTesto 7"/>
          <p:cNvSpPr txBox="1"/>
          <p:nvPr/>
        </p:nvSpPr>
        <p:spPr>
          <a:xfrm>
            <a:off x="683568" y="764704"/>
            <a:ext cx="7344816" cy="5709255"/>
          </a:xfrm>
          <a:prstGeom prst="rect">
            <a:avLst/>
          </a:prstGeom>
          <a:noFill/>
        </p:spPr>
        <p:txBody>
          <a:bodyPr wrap="square" rtlCol="0">
            <a:spAutoFit/>
          </a:bodyPr>
          <a:lstStyle/>
          <a:p>
            <a:pPr>
              <a:lnSpc>
                <a:spcPct val="150000"/>
              </a:lnSpc>
              <a:buFont typeface="Wingdings" pitchFamily="2" charset="2"/>
              <a:buChar char="Ø"/>
            </a:pPr>
            <a:r>
              <a:rPr lang="en-US" sz="2400" dirty="0" smtClean="0"/>
              <a:t> </a:t>
            </a:r>
            <a:r>
              <a:rPr lang="en-US" sz="2200" b="1" dirty="0" smtClean="0"/>
              <a:t>Il </a:t>
            </a:r>
            <a:r>
              <a:rPr lang="en-US" sz="2200" b="1" dirty="0" err="1" smtClean="0"/>
              <a:t>gruppo</a:t>
            </a:r>
            <a:r>
              <a:rPr lang="en-US" sz="2200" b="1" dirty="0" smtClean="0"/>
              <a:t> V – panorama</a:t>
            </a:r>
          </a:p>
          <a:p>
            <a:pPr>
              <a:buFont typeface="Wingdings" pitchFamily="2" charset="2"/>
              <a:buChar char="Ø"/>
            </a:pPr>
            <a:r>
              <a:rPr lang="en-US" sz="2200" b="1" dirty="0" smtClean="0"/>
              <a:t> </a:t>
            </a:r>
            <a:r>
              <a:rPr lang="en-US" sz="2200" b="1" dirty="0" err="1" smtClean="0"/>
              <a:t>Esperimenti</a:t>
            </a:r>
            <a:r>
              <a:rPr lang="en-US" sz="2200" b="1" dirty="0" smtClean="0"/>
              <a:t> in </a:t>
            </a:r>
            <a:r>
              <a:rPr lang="en-US" sz="2200" b="1" dirty="0" err="1" smtClean="0"/>
              <a:t>sezione</a:t>
            </a:r>
            <a:r>
              <a:rPr lang="en-US" sz="2200" b="1" dirty="0" smtClean="0"/>
              <a:t>:</a:t>
            </a:r>
          </a:p>
          <a:p>
            <a:pPr lvl="1">
              <a:buFont typeface="Arial" pitchFamily="34" charset="0"/>
              <a:buChar char="•"/>
            </a:pPr>
            <a:r>
              <a:rPr lang="en-US" sz="1900" dirty="0" smtClean="0"/>
              <a:t> Apollo (</a:t>
            </a:r>
            <a:r>
              <a:rPr lang="en-US" sz="1900" dirty="0" err="1" smtClean="0"/>
              <a:t>terminato</a:t>
            </a:r>
            <a:r>
              <a:rPr lang="en-US" sz="1900" dirty="0" smtClean="0"/>
              <a:t>) – A. Lanza*</a:t>
            </a:r>
          </a:p>
          <a:p>
            <a:pPr lvl="1">
              <a:buFont typeface="Arial" pitchFamily="34" charset="0"/>
              <a:buChar char="•"/>
            </a:pPr>
            <a:r>
              <a:rPr lang="en-US" sz="1900" dirty="0" smtClean="0"/>
              <a:t> </a:t>
            </a:r>
            <a:r>
              <a:rPr lang="en-US" sz="1900" dirty="0" err="1" smtClean="0"/>
              <a:t>Apotema</a:t>
            </a:r>
            <a:r>
              <a:rPr lang="en-US" sz="1900" dirty="0" smtClean="0"/>
              <a:t> – A. Salvini</a:t>
            </a:r>
          </a:p>
          <a:p>
            <a:pPr lvl="1">
              <a:buFont typeface="Arial" pitchFamily="34" charset="0"/>
              <a:buChar char="•"/>
            </a:pPr>
            <a:r>
              <a:rPr lang="en-US" sz="1900" dirty="0" smtClean="0"/>
              <a:t> Arco (</a:t>
            </a:r>
            <a:r>
              <a:rPr lang="en-US" sz="1900" dirty="0" err="1" smtClean="0"/>
              <a:t>terminato</a:t>
            </a:r>
            <a:r>
              <a:rPr lang="en-US" sz="1900" dirty="0" smtClean="0"/>
              <a:t>) – M. Prata</a:t>
            </a:r>
          </a:p>
          <a:p>
            <a:pPr lvl="1">
              <a:buFont typeface="Arial" pitchFamily="34" charset="0"/>
              <a:buChar char="•"/>
            </a:pPr>
            <a:r>
              <a:rPr lang="en-US" sz="1900" dirty="0" smtClean="0"/>
              <a:t> </a:t>
            </a:r>
            <a:r>
              <a:rPr lang="en-US" sz="1900" dirty="0" err="1" smtClean="0"/>
              <a:t>Diapix</a:t>
            </a:r>
            <a:r>
              <a:rPr lang="en-US" sz="1900" dirty="0" smtClean="0"/>
              <a:t> (</a:t>
            </a:r>
            <a:r>
              <a:rPr lang="en-US" sz="1900" dirty="0" err="1" smtClean="0"/>
              <a:t>terminato</a:t>
            </a:r>
            <a:r>
              <a:rPr lang="en-US" sz="1900" dirty="0" smtClean="0"/>
              <a:t>) – G. Traversi</a:t>
            </a:r>
          </a:p>
          <a:p>
            <a:pPr lvl="1">
              <a:buFont typeface="Arial" pitchFamily="34" charset="0"/>
              <a:buChar char="•"/>
            </a:pPr>
            <a:r>
              <a:rPr lang="en-US" sz="1900" dirty="0" smtClean="0"/>
              <a:t> MC-INFN – A. Rimoldi</a:t>
            </a:r>
          </a:p>
          <a:p>
            <a:pPr lvl="1">
              <a:buFont typeface="Arial" pitchFamily="34" charset="0"/>
              <a:buChar char="•"/>
            </a:pPr>
            <a:r>
              <a:rPr lang="en-US" sz="1900" dirty="0" smtClean="0"/>
              <a:t> Meridian-Mira (</a:t>
            </a:r>
            <a:r>
              <a:rPr lang="en-US" sz="1900" dirty="0" err="1" smtClean="0"/>
              <a:t>iniziato</a:t>
            </a:r>
            <a:r>
              <a:rPr lang="en-US" sz="1900" dirty="0" smtClean="0"/>
              <a:t> </a:t>
            </a:r>
            <a:r>
              <a:rPr lang="en-US" sz="1900" dirty="0" err="1" smtClean="0"/>
              <a:t>nel</a:t>
            </a:r>
            <a:r>
              <a:rPr lang="en-US" sz="1900" dirty="0" smtClean="0"/>
              <a:t> 2014) – A. Ottolenghi</a:t>
            </a:r>
          </a:p>
          <a:p>
            <a:pPr lvl="1">
              <a:buFont typeface="Arial" pitchFamily="34" charset="0"/>
              <a:buChar char="•"/>
            </a:pPr>
            <a:r>
              <a:rPr lang="en-US" sz="1900" dirty="0" smtClean="0"/>
              <a:t> Mice – A. </a:t>
            </a:r>
            <a:r>
              <a:rPr lang="en-US" sz="1900" dirty="0" err="1" smtClean="0"/>
              <a:t>Debari</a:t>
            </a:r>
            <a:endParaRPr lang="en-US" sz="1900" dirty="0" smtClean="0"/>
          </a:p>
          <a:p>
            <a:pPr lvl="1">
              <a:buFont typeface="Arial" pitchFamily="34" charset="0"/>
              <a:buChar char="•"/>
            </a:pPr>
            <a:r>
              <a:rPr lang="en-US" sz="1900" dirty="0" smtClean="0"/>
              <a:t> </a:t>
            </a:r>
            <a:r>
              <a:rPr lang="en-US" sz="1900" dirty="0" err="1" smtClean="0"/>
              <a:t>Mimo</a:t>
            </a:r>
            <a:r>
              <a:rPr lang="en-US" sz="1900" dirty="0" smtClean="0"/>
              <a:t>-Bragg (</a:t>
            </a:r>
            <a:r>
              <a:rPr lang="en-US" sz="1900" dirty="0" err="1" smtClean="0"/>
              <a:t>terminato</a:t>
            </a:r>
            <a:r>
              <a:rPr lang="en-US" sz="1900" dirty="0" smtClean="0"/>
              <a:t>) – F. Ballarini</a:t>
            </a:r>
          </a:p>
          <a:p>
            <a:pPr lvl="1">
              <a:buFont typeface="Arial" pitchFamily="34" charset="0"/>
              <a:buChar char="•"/>
            </a:pPr>
            <a:r>
              <a:rPr lang="en-US" sz="1900" dirty="0" smtClean="0"/>
              <a:t> </a:t>
            </a:r>
            <a:r>
              <a:rPr lang="en-US" sz="1900" dirty="0" err="1" smtClean="0"/>
              <a:t>Nettuno</a:t>
            </a:r>
            <a:r>
              <a:rPr lang="en-US" sz="1900" dirty="0" smtClean="0"/>
              <a:t> – S. Bortolussi, S. Altieri*</a:t>
            </a:r>
          </a:p>
          <a:p>
            <a:pPr lvl="1">
              <a:buFont typeface="Arial" pitchFamily="34" charset="0"/>
              <a:buChar char="•"/>
            </a:pPr>
            <a:r>
              <a:rPr lang="en-US" sz="1900" dirty="0" smtClean="0"/>
              <a:t> </a:t>
            </a:r>
            <a:r>
              <a:rPr lang="en-US" sz="1900" dirty="0" err="1" smtClean="0"/>
              <a:t>Neutargs</a:t>
            </a:r>
            <a:r>
              <a:rPr lang="en-US" sz="1900" dirty="0" smtClean="0"/>
              <a:t> – S. Bortolussi</a:t>
            </a:r>
          </a:p>
          <a:p>
            <a:pPr lvl="1">
              <a:buFont typeface="Arial" pitchFamily="34" charset="0"/>
              <a:buChar char="•"/>
            </a:pPr>
            <a:r>
              <a:rPr lang="en-US" sz="1900" dirty="0" smtClean="0"/>
              <a:t> </a:t>
            </a:r>
            <a:r>
              <a:rPr lang="en-US" sz="1900" dirty="0" err="1" smtClean="0"/>
              <a:t>Normet</a:t>
            </a:r>
            <a:r>
              <a:rPr lang="en-US" sz="1900" dirty="0" smtClean="0"/>
              <a:t> – A. </a:t>
            </a:r>
            <a:r>
              <a:rPr lang="en-US" sz="1900" dirty="0" err="1" smtClean="0"/>
              <a:t>Buttafava</a:t>
            </a:r>
            <a:endParaRPr lang="en-US" sz="1900" dirty="0" smtClean="0"/>
          </a:p>
          <a:p>
            <a:pPr lvl="1">
              <a:buFont typeface="Arial" pitchFamily="34" charset="0"/>
              <a:buChar char="•"/>
            </a:pPr>
            <a:r>
              <a:rPr lang="en-US" sz="1900" dirty="0" smtClean="0"/>
              <a:t> </a:t>
            </a:r>
            <a:r>
              <a:rPr lang="en-US" sz="1900" dirty="0" err="1" smtClean="0"/>
              <a:t>Radiostem</a:t>
            </a:r>
            <a:r>
              <a:rPr lang="en-US" sz="1900" dirty="0" smtClean="0"/>
              <a:t> – A. </a:t>
            </a:r>
            <a:r>
              <a:rPr lang="en-US" sz="1900" dirty="0" err="1" smtClean="0"/>
              <a:t>Ottolenghi</a:t>
            </a:r>
            <a:endParaRPr lang="en-US" sz="1900" dirty="0" smtClean="0"/>
          </a:p>
          <a:p>
            <a:pPr lvl="1">
              <a:buFont typeface="Arial" pitchFamily="34" charset="0"/>
              <a:buChar char="•"/>
            </a:pPr>
            <a:r>
              <a:rPr lang="en-US" sz="1900" dirty="0" smtClean="0"/>
              <a:t> </a:t>
            </a:r>
            <a:r>
              <a:rPr lang="en-US" sz="1900" dirty="0" err="1" smtClean="0"/>
              <a:t>Redsox</a:t>
            </a:r>
            <a:r>
              <a:rPr lang="en-US" sz="1900" dirty="0" smtClean="0"/>
              <a:t> – P. Malcovati</a:t>
            </a:r>
          </a:p>
          <a:p>
            <a:pPr lvl="1">
              <a:buFont typeface="Arial" pitchFamily="34" charset="0"/>
              <a:buChar char="•"/>
            </a:pPr>
            <a:r>
              <a:rPr lang="en-US" sz="1900" dirty="0" smtClean="0"/>
              <a:t> </a:t>
            </a:r>
            <a:r>
              <a:rPr lang="en-US" sz="1900" dirty="0" err="1" smtClean="0">
                <a:solidFill>
                  <a:srgbClr val="FF0000"/>
                </a:solidFill>
              </a:rPr>
              <a:t>Spes</a:t>
            </a:r>
            <a:r>
              <a:rPr lang="en-US" sz="1900" dirty="0" smtClean="0">
                <a:solidFill>
                  <a:srgbClr val="FF0000"/>
                </a:solidFill>
              </a:rPr>
              <a:t> – A. </a:t>
            </a:r>
            <a:r>
              <a:rPr lang="en-US" sz="1900" dirty="0" err="1" smtClean="0">
                <a:solidFill>
                  <a:srgbClr val="FF0000"/>
                </a:solidFill>
              </a:rPr>
              <a:t>Tomaselli</a:t>
            </a:r>
            <a:r>
              <a:rPr lang="en-US" sz="1900" dirty="0" smtClean="0">
                <a:solidFill>
                  <a:srgbClr val="FF0000"/>
                </a:solidFill>
              </a:rPr>
              <a:t> (</a:t>
            </a:r>
            <a:r>
              <a:rPr lang="en-US" sz="1900" dirty="0" err="1" smtClean="0">
                <a:solidFill>
                  <a:srgbClr val="FF0000"/>
                </a:solidFill>
              </a:rPr>
              <a:t>progetti</a:t>
            </a:r>
            <a:r>
              <a:rPr lang="en-US" sz="1900" dirty="0" smtClean="0">
                <a:solidFill>
                  <a:srgbClr val="FF0000"/>
                </a:solidFill>
              </a:rPr>
              <a:t> </a:t>
            </a:r>
            <a:r>
              <a:rPr lang="en-US" sz="1900" dirty="0" err="1" smtClean="0">
                <a:solidFill>
                  <a:srgbClr val="FF0000"/>
                </a:solidFill>
              </a:rPr>
              <a:t>speciali</a:t>
            </a:r>
            <a:r>
              <a:rPr lang="en-US" sz="1900" u="sng" dirty="0" smtClean="0">
                <a:solidFill>
                  <a:srgbClr val="FF0000"/>
                </a:solidFill>
              </a:rPr>
              <a:t>)</a:t>
            </a:r>
            <a:endParaRPr lang="en-US" sz="1900" u="sng" dirty="0" smtClean="0"/>
          </a:p>
          <a:p>
            <a:pPr lvl="1">
              <a:buFont typeface="Arial" pitchFamily="34" charset="0"/>
              <a:buChar char="•"/>
            </a:pPr>
            <a:r>
              <a:rPr lang="en-US" sz="1900" dirty="0" smtClean="0"/>
              <a:t> </a:t>
            </a:r>
            <a:r>
              <a:rPr lang="en-US" sz="1900" dirty="0" err="1" smtClean="0"/>
              <a:t>Vipix</a:t>
            </a:r>
            <a:r>
              <a:rPr lang="en-US" sz="1900" dirty="0" smtClean="0"/>
              <a:t> (</a:t>
            </a:r>
            <a:r>
              <a:rPr lang="en-US" sz="1900" dirty="0" err="1" smtClean="0"/>
              <a:t>terminato</a:t>
            </a:r>
            <a:r>
              <a:rPr lang="en-US" sz="1900" dirty="0" smtClean="0"/>
              <a:t>) – L. Ratti, V. Re*</a:t>
            </a:r>
          </a:p>
          <a:p>
            <a:endParaRPr lang="en-US" sz="800" dirty="0" smtClean="0"/>
          </a:p>
          <a:p>
            <a:r>
              <a:rPr lang="en-US" sz="1400" dirty="0" smtClean="0"/>
              <a:t>* </a:t>
            </a:r>
            <a:r>
              <a:rPr lang="en-US" sz="1400" dirty="0" err="1" smtClean="0"/>
              <a:t>Responsabile</a:t>
            </a:r>
            <a:r>
              <a:rPr lang="en-US" sz="1400" dirty="0" smtClean="0"/>
              <a:t> </a:t>
            </a:r>
            <a:r>
              <a:rPr lang="en-US" sz="1400" dirty="0" err="1" smtClean="0"/>
              <a:t>nazionale</a:t>
            </a:r>
            <a:endParaRPr lang="en-US" sz="1400"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864096"/>
          </a:xfrm>
        </p:spPr>
        <p:txBody>
          <a:bodyPr>
            <a:normAutofit fontScale="90000"/>
          </a:bodyPr>
          <a:lstStyle/>
          <a:p>
            <a:r>
              <a:rPr lang="it-IT" dirty="0" smtClean="0">
                <a:solidFill>
                  <a:srgbClr val="FF0000"/>
                </a:solidFill>
              </a:rPr>
              <a:t>BNCT with new carriers on human cells</a:t>
            </a:r>
            <a:endParaRPr lang="it-IT" dirty="0">
              <a:solidFill>
                <a:srgbClr val="FF0000"/>
              </a:solidFill>
            </a:endParaRPr>
          </a:p>
        </p:txBody>
      </p:sp>
      <p:sp>
        <p:nvSpPr>
          <p:cNvPr id="3" name="Content Placeholder 2"/>
          <p:cNvSpPr>
            <a:spLocks noGrp="1"/>
          </p:cNvSpPr>
          <p:nvPr>
            <p:ph idx="1"/>
          </p:nvPr>
        </p:nvSpPr>
        <p:spPr>
          <a:xfrm>
            <a:off x="107504" y="764704"/>
            <a:ext cx="8892480" cy="6093296"/>
          </a:xfrm>
        </p:spPr>
        <p:txBody>
          <a:bodyPr>
            <a:noAutofit/>
          </a:bodyPr>
          <a:lstStyle/>
          <a:p>
            <a:pPr algn="just"/>
            <a:r>
              <a:rPr lang="en-US" sz="2400" dirty="0"/>
              <a:t>BNCT was performed on mammary carcinoma </a:t>
            </a:r>
            <a:r>
              <a:rPr lang="en-US" sz="2400" dirty="0" smtClean="0"/>
              <a:t>cells(TUBO</a:t>
            </a:r>
            <a:r>
              <a:rPr lang="en-US" sz="2400" dirty="0"/>
              <a:t>) and on a </a:t>
            </a:r>
            <a:r>
              <a:rPr lang="en-US" sz="2400" dirty="0" err="1"/>
              <a:t>murine</a:t>
            </a:r>
            <a:r>
              <a:rPr lang="en-US" sz="2400" dirty="0"/>
              <a:t> macrophages cell line (J777). Cells, after incubation with boron containing compound (LDL/AT101),  were  irradiated in the </a:t>
            </a:r>
            <a:r>
              <a:rPr lang="en-US" sz="2400" dirty="0" smtClean="0"/>
              <a:t>reactor. </a:t>
            </a:r>
            <a:r>
              <a:rPr lang="en-US" sz="2400" dirty="0">
                <a:solidFill>
                  <a:srgbClr val="FF0000"/>
                </a:solidFill>
              </a:rPr>
              <a:t>The proliferation curve obtained in the following 6 days shows a clear effect of neutron irradiation on cells irradiated after incubation with boron </a:t>
            </a:r>
            <a:endParaRPr lang="en-US" sz="2400" dirty="0" smtClean="0">
              <a:solidFill>
                <a:srgbClr val="FF0000"/>
              </a:solidFill>
            </a:endParaRPr>
          </a:p>
        </p:txBody>
      </p:sp>
      <p:graphicFrame>
        <p:nvGraphicFramePr>
          <p:cNvPr id="1026" name="Object 2"/>
          <p:cNvGraphicFramePr>
            <a:graphicFrameLocks noChangeAspect="1"/>
          </p:cNvGraphicFramePr>
          <p:nvPr/>
        </p:nvGraphicFramePr>
        <p:xfrm>
          <a:off x="2176199" y="3068960"/>
          <a:ext cx="5433896" cy="3789040"/>
        </p:xfrm>
        <a:graphic>
          <a:graphicData uri="http://schemas.openxmlformats.org/presentationml/2006/ole">
            <p:oleObj spid="_x0000_s17410" name="Graph" r:id="rId3" imgW="4153814" imgH="2901696" progId="">
              <p:embed/>
            </p:oleObj>
          </a:graphicData>
        </a:graphic>
      </p:graphicFrame>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10</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100</a:t>
            </a:fld>
            <a:endParaRPr lang="en-US" sz="1200" dirty="0">
              <a:latin typeface="Arial"/>
              <a:cs typeface="Arial"/>
            </a:endParaRPr>
          </a:p>
        </p:txBody>
      </p:sp>
      <p:sp>
        <p:nvSpPr>
          <p:cNvPr id="6"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TID </a:t>
            </a:r>
            <a:r>
              <a:rPr lang="it-IT" sz="2800" dirty="0" err="1" smtClean="0">
                <a:solidFill>
                  <a:srgbClr val="CC3300"/>
                </a:solidFill>
                <a:latin typeface="Comic Sans MS" pitchFamily="66" charset="0"/>
                <a:cs typeface="Arial" pitchFamily="34" charset="0"/>
              </a:rPr>
              <a:t>tests</a:t>
            </a:r>
            <a:r>
              <a:rPr lang="it-IT" sz="2800" dirty="0" smtClean="0">
                <a:solidFill>
                  <a:srgbClr val="CC3300"/>
                </a:solidFill>
                <a:latin typeface="Comic Sans MS" pitchFamily="66" charset="0"/>
                <a:cs typeface="Arial" pitchFamily="34" charset="0"/>
              </a:rPr>
              <a:t> on 3D MAPS</a:t>
            </a:r>
            <a:endParaRPr lang="it-IT" sz="2800" dirty="0">
              <a:solidFill>
                <a:srgbClr val="CC3300"/>
              </a:solidFill>
              <a:latin typeface="Comic Sans MS" pitchFamily="66" charset="0"/>
              <a:cs typeface="Arial" pitchFamily="34" charset="0"/>
            </a:endParaRPr>
          </a:p>
        </p:txBody>
      </p:sp>
      <p:graphicFrame>
        <p:nvGraphicFramePr>
          <p:cNvPr id="7" name="Object 4"/>
          <p:cNvGraphicFramePr>
            <a:graphicFrameLocks noChangeAspect="1"/>
          </p:cNvGraphicFramePr>
          <p:nvPr/>
        </p:nvGraphicFramePr>
        <p:xfrm>
          <a:off x="4233863" y="909638"/>
          <a:ext cx="5400675" cy="5399087"/>
        </p:xfrm>
        <a:graphic>
          <a:graphicData uri="http://schemas.openxmlformats.org/presentationml/2006/ole">
            <p:oleObj spid="_x0000_s72706" name="KGPlot" r:id="rId3" imgW="6853767" imgH="6858000" progId="">
              <p:embed/>
            </p:oleObj>
          </a:graphicData>
        </a:graphic>
      </p:graphicFrame>
      <p:graphicFrame>
        <p:nvGraphicFramePr>
          <p:cNvPr id="8" name="Object 5"/>
          <p:cNvGraphicFramePr>
            <a:graphicFrameLocks noChangeAspect="1"/>
          </p:cNvGraphicFramePr>
          <p:nvPr/>
        </p:nvGraphicFramePr>
        <p:xfrm>
          <a:off x="-303213" y="909638"/>
          <a:ext cx="5400676" cy="5399087"/>
        </p:xfrm>
        <a:graphic>
          <a:graphicData uri="http://schemas.openxmlformats.org/presentationml/2006/ole">
            <p:oleObj spid="_x0000_s72707" name="KGPlot" r:id="rId4" imgW="6853767" imgH="6858000" progId="">
              <p:embed/>
            </p:oleObj>
          </a:graphicData>
        </a:graphic>
      </p:graphicFrame>
      <p:sp>
        <p:nvSpPr>
          <p:cNvPr id="9" name="Segnaposto contenuto 5"/>
          <p:cNvSpPr txBox="1">
            <a:spLocks/>
          </p:cNvSpPr>
          <p:nvPr/>
        </p:nvSpPr>
        <p:spPr>
          <a:xfrm>
            <a:off x="669925" y="5437188"/>
            <a:ext cx="3960813" cy="584200"/>
          </a:xfrm>
          <a:prstGeom prst="rect">
            <a:avLst/>
          </a:prstGeom>
        </p:spPr>
        <p:txBody>
          <a:bodyPr>
            <a:spAutoFit/>
          </a:bodyPr>
          <a:lstStyle/>
          <a:p>
            <a:pPr marL="342900" indent="-342900" algn="l" fontAlgn="auto">
              <a:spcBef>
                <a:spcPct val="20000"/>
              </a:spcBef>
              <a:spcAft>
                <a:spcPts val="0"/>
              </a:spcAft>
              <a:buClr>
                <a:schemeClr val="accent6">
                  <a:lumMod val="75000"/>
                </a:schemeClr>
              </a:buClr>
              <a:buSzPct val="150000"/>
              <a:buFont typeface="Courier New" pitchFamily="49" charset="0"/>
              <a:buChar char="o"/>
              <a:defRPr/>
            </a:pPr>
            <a:r>
              <a:rPr lang="it-IT" i="0" u="none" dirty="0">
                <a:solidFill>
                  <a:srgbClr val="16165D"/>
                </a:solidFill>
                <a:latin typeface="Comic Sans MS" pitchFamily="66" charset="0"/>
              </a:rPr>
              <a:t>M1 </a:t>
            </a:r>
            <a:r>
              <a:rPr lang="it-IT" i="0" u="none" dirty="0" err="1">
                <a:solidFill>
                  <a:srgbClr val="16165D"/>
                </a:solidFill>
                <a:latin typeface="Comic Sans MS" pitchFamily="66" charset="0"/>
              </a:rPr>
              <a:t>matrix</a:t>
            </a:r>
            <a:r>
              <a:rPr lang="it-IT" i="0" u="none" dirty="0">
                <a:solidFill>
                  <a:srgbClr val="16165D"/>
                </a:solidFill>
                <a:latin typeface="Comic Sans MS" pitchFamily="66" charset="0"/>
              </a:rPr>
              <a:t>: PA </a:t>
            </a:r>
            <a:r>
              <a:rPr lang="it-IT" i="0" u="none" dirty="0" err="1">
                <a:solidFill>
                  <a:srgbClr val="16165D"/>
                </a:solidFill>
                <a:latin typeface="Comic Sans MS" pitchFamily="66" charset="0"/>
              </a:rPr>
              <a:t>with</a:t>
            </a:r>
            <a:r>
              <a:rPr lang="it-IT" i="0" u="none" dirty="0">
                <a:solidFill>
                  <a:srgbClr val="16165D"/>
                </a:solidFill>
                <a:latin typeface="Comic Sans MS" pitchFamily="66" charset="0"/>
              </a:rPr>
              <a:t> standard layout input transistor</a:t>
            </a:r>
            <a:endParaRPr lang="it-IT" i="0" u="none" dirty="0">
              <a:solidFill>
                <a:srgbClr val="16165D"/>
              </a:solidFill>
              <a:latin typeface="Comic Sans MS" pitchFamily="-102" charset="0"/>
              <a:ea typeface="Comic Sans MS" pitchFamily="-102" charset="0"/>
              <a:cs typeface="Comic Sans MS" pitchFamily="-102" charset="0"/>
              <a:sym typeface="Symbol" pitchFamily="-102" charset="2"/>
            </a:endParaRPr>
          </a:p>
        </p:txBody>
      </p:sp>
      <p:sp>
        <p:nvSpPr>
          <p:cNvPr id="10" name="Segnaposto contenuto 5"/>
          <p:cNvSpPr txBox="1">
            <a:spLocks/>
          </p:cNvSpPr>
          <p:nvPr/>
        </p:nvSpPr>
        <p:spPr>
          <a:xfrm>
            <a:off x="5207000" y="5437188"/>
            <a:ext cx="3995738" cy="584200"/>
          </a:xfrm>
          <a:prstGeom prst="rect">
            <a:avLst/>
          </a:prstGeom>
        </p:spPr>
        <p:txBody>
          <a:bodyPr>
            <a:spAutoFit/>
          </a:bodyPr>
          <a:lstStyle/>
          <a:p>
            <a:pPr marL="342900" indent="-342900" algn="l" fontAlgn="auto">
              <a:spcBef>
                <a:spcPct val="20000"/>
              </a:spcBef>
              <a:spcAft>
                <a:spcPts val="0"/>
              </a:spcAft>
              <a:buClr>
                <a:schemeClr val="accent6">
                  <a:lumMod val="75000"/>
                </a:schemeClr>
              </a:buClr>
              <a:buSzPct val="150000"/>
              <a:buFont typeface="Courier New" pitchFamily="49" charset="0"/>
              <a:buChar char="o"/>
              <a:defRPr/>
            </a:pPr>
            <a:r>
              <a:rPr lang="it-IT" i="0" u="none" dirty="0">
                <a:solidFill>
                  <a:srgbClr val="16165D"/>
                </a:solidFill>
                <a:latin typeface="Comic Sans MS" pitchFamily="66" charset="0"/>
              </a:rPr>
              <a:t>M2 </a:t>
            </a:r>
            <a:r>
              <a:rPr lang="it-IT" i="0" u="none" dirty="0" err="1">
                <a:solidFill>
                  <a:srgbClr val="16165D"/>
                </a:solidFill>
                <a:latin typeface="Comic Sans MS" pitchFamily="66" charset="0"/>
              </a:rPr>
              <a:t>matrix</a:t>
            </a:r>
            <a:r>
              <a:rPr lang="it-IT" i="0" u="none" dirty="0">
                <a:solidFill>
                  <a:srgbClr val="16165D"/>
                </a:solidFill>
                <a:latin typeface="Comic Sans MS" pitchFamily="66" charset="0"/>
              </a:rPr>
              <a:t>: PA </a:t>
            </a:r>
            <a:r>
              <a:rPr lang="it-IT" i="0" u="none" dirty="0" err="1">
                <a:solidFill>
                  <a:srgbClr val="16165D"/>
                </a:solidFill>
                <a:latin typeface="Comic Sans MS" pitchFamily="66" charset="0"/>
              </a:rPr>
              <a:t>with</a:t>
            </a:r>
            <a:r>
              <a:rPr lang="it-IT" i="0" u="none" dirty="0">
                <a:solidFill>
                  <a:srgbClr val="16165D"/>
                </a:solidFill>
                <a:latin typeface="Comic Sans MS" pitchFamily="66" charset="0"/>
              </a:rPr>
              <a:t> </a:t>
            </a:r>
            <a:r>
              <a:rPr lang="it-IT" i="0" u="none" dirty="0" err="1">
                <a:solidFill>
                  <a:srgbClr val="16165D"/>
                </a:solidFill>
                <a:latin typeface="Comic Sans MS" pitchFamily="66" charset="0"/>
              </a:rPr>
              <a:t>enclosed</a:t>
            </a:r>
            <a:r>
              <a:rPr lang="it-IT" i="0" u="none" dirty="0">
                <a:solidFill>
                  <a:srgbClr val="16165D"/>
                </a:solidFill>
                <a:latin typeface="Comic Sans MS" pitchFamily="66" charset="0"/>
              </a:rPr>
              <a:t> layout input transistor</a:t>
            </a:r>
            <a:endParaRPr lang="it-IT" i="0" u="none" dirty="0">
              <a:solidFill>
                <a:srgbClr val="16165D"/>
              </a:solidFill>
              <a:latin typeface="Comic Sans MS" pitchFamily="-102" charset="0"/>
              <a:ea typeface="Comic Sans MS" pitchFamily="-102" charset="0"/>
              <a:cs typeface="Comic Sans MS" pitchFamily="-102" charset="0"/>
              <a:sym typeface="Symbol" pitchFamily="-102" charset="2"/>
            </a:endParaRPr>
          </a:p>
        </p:txBody>
      </p:sp>
      <p:sp>
        <p:nvSpPr>
          <p:cNvPr id="11" name="Segnaposto contenuto 5"/>
          <p:cNvSpPr txBox="1">
            <a:spLocks/>
          </p:cNvSpPr>
          <p:nvPr/>
        </p:nvSpPr>
        <p:spPr>
          <a:xfrm>
            <a:off x="633413" y="1116013"/>
            <a:ext cx="7991475" cy="584200"/>
          </a:xfrm>
          <a:prstGeom prst="rect">
            <a:avLst/>
          </a:prstGeom>
        </p:spPr>
        <p:txBody>
          <a:bodyPr>
            <a:spAutoFit/>
          </a:bodyPr>
          <a:lstStyle/>
          <a:p>
            <a:pPr marL="342900" indent="-342900" algn="l" fontAlgn="auto">
              <a:spcBef>
                <a:spcPct val="20000"/>
              </a:spcBef>
              <a:spcAft>
                <a:spcPts val="0"/>
              </a:spcAft>
              <a:buClr>
                <a:schemeClr val="accent6">
                  <a:lumMod val="75000"/>
                </a:schemeClr>
              </a:buClr>
              <a:buSzPct val="150000"/>
              <a:buFont typeface="Courier New" pitchFamily="49" charset="0"/>
              <a:buChar char="o"/>
              <a:defRPr/>
            </a:pPr>
            <a:r>
              <a:rPr lang="en-US" i="0" u="none" dirty="0">
                <a:solidFill>
                  <a:srgbClr val="16165D"/>
                </a:solidFill>
                <a:latin typeface="Comic Sans MS" pitchFamily="66" charset="0"/>
              </a:rPr>
              <a:t>The irradiation campaign has been performed with a </a:t>
            </a:r>
            <a:r>
              <a:rPr lang="en-US" i="0" u="none" baseline="30000" dirty="0">
                <a:solidFill>
                  <a:srgbClr val="16165D"/>
                </a:solidFill>
                <a:latin typeface="Comic Sans MS" pitchFamily="66" charset="0"/>
              </a:rPr>
              <a:t>60</a:t>
            </a:r>
            <a:r>
              <a:rPr lang="en-US" i="0" u="none" dirty="0">
                <a:solidFill>
                  <a:srgbClr val="16165D"/>
                </a:solidFill>
                <a:latin typeface="Comic Sans MS" pitchFamily="66" charset="0"/>
              </a:rPr>
              <a:t>Co source up to a total dose of </a:t>
            </a:r>
            <a:r>
              <a:rPr lang="it-IT" i="0" u="none" dirty="0" err="1">
                <a:solidFill>
                  <a:srgbClr val="16165D"/>
                </a:solidFill>
                <a:latin typeface="Comic Sans MS" pitchFamily="66" charset="0"/>
              </a:rPr>
              <a:t>about</a:t>
            </a:r>
            <a:r>
              <a:rPr lang="it-IT" i="0" u="none" dirty="0">
                <a:solidFill>
                  <a:srgbClr val="16165D"/>
                </a:solidFill>
                <a:latin typeface="Comic Sans MS" pitchFamily="66" charset="0"/>
              </a:rPr>
              <a:t> 750 </a:t>
            </a:r>
            <a:r>
              <a:rPr lang="it-IT" i="0" u="none" dirty="0" err="1">
                <a:solidFill>
                  <a:srgbClr val="16165D"/>
                </a:solidFill>
                <a:latin typeface="Comic Sans MS" pitchFamily="66" charset="0"/>
              </a:rPr>
              <a:t>krad</a:t>
            </a:r>
            <a:endParaRPr lang="it-IT" i="0" u="none" dirty="0">
              <a:solidFill>
                <a:srgbClr val="16165D"/>
              </a:solidFill>
              <a:latin typeface="Comic Sans MS" pitchFamily="66" charset="0"/>
              <a:ea typeface="Comic Sans MS" pitchFamily="-102" charset="0"/>
              <a:cs typeface="Comic Sans MS" pitchFamily="-102" charset="0"/>
              <a:sym typeface="Symbol" pitchFamily="-102" charset="2"/>
            </a:endParaRPr>
          </a:p>
        </p:txBody>
      </p:sp>
      <p:sp>
        <p:nvSpPr>
          <p:cNvPr id="12" name="Segnaposto data 11"/>
          <p:cNvSpPr>
            <a:spLocks noGrp="1"/>
          </p:cNvSpPr>
          <p:nvPr>
            <p:ph type="dt" sz="half" idx="10"/>
          </p:nvPr>
        </p:nvSpPr>
        <p:spPr/>
        <p:txBody>
          <a:bodyPr/>
          <a:lstStyle/>
          <a:p>
            <a:r>
              <a:rPr lang="it-IT" smtClean="0"/>
              <a:t>10 giugno 2014</a:t>
            </a:r>
            <a:endParaRPr lang="en-US"/>
          </a:p>
        </p:txBody>
      </p:sp>
      <p:sp>
        <p:nvSpPr>
          <p:cNvPr id="13" name="Segnaposto piè di pagina 12"/>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8071141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Vertical </a:t>
            </a:r>
            <a:r>
              <a:rPr lang="it-IT" sz="2800" dirty="0" err="1" smtClean="0">
                <a:solidFill>
                  <a:srgbClr val="CC3300"/>
                </a:solidFill>
                <a:latin typeface="Comic Sans MS" pitchFamily="66" charset="0"/>
                <a:cs typeface="Arial" pitchFamily="34" charset="0"/>
              </a:rPr>
              <a:t>integration</a:t>
            </a:r>
            <a:r>
              <a:rPr lang="it-IT" sz="2800" dirty="0" smtClean="0">
                <a:solidFill>
                  <a:srgbClr val="CC3300"/>
                </a:solidFill>
                <a:latin typeface="Comic Sans MS" pitchFamily="66" charset="0"/>
                <a:cs typeface="Arial" pitchFamily="34" charset="0"/>
              </a:rPr>
              <a:t> with T-Micro</a:t>
            </a:r>
            <a:endParaRPr lang="it-IT" sz="2800" dirty="0">
              <a:solidFill>
                <a:srgbClr val="CC3300"/>
              </a:solidFill>
              <a:latin typeface="Comic Sans MS" pitchFamily="66" charset="0"/>
              <a:cs typeface="Arial" pitchFamily="34" charset="0"/>
            </a:endParaRPr>
          </a:p>
        </p:txBody>
      </p:sp>
      <p:sp>
        <p:nvSpPr>
          <p:cNvPr id="35"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101</a:t>
            </a:fld>
            <a:endParaRPr lang="en-US" sz="1200" dirty="0">
              <a:latin typeface="Arial"/>
              <a:cs typeface="Arial"/>
            </a:endParaRPr>
          </a:p>
        </p:txBody>
      </p:sp>
      <p:grpSp>
        <p:nvGrpSpPr>
          <p:cNvPr id="2" name="Group 50"/>
          <p:cNvGrpSpPr/>
          <p:nvPr/>
        </p:nvGrpSpPr>
        <p:grpSpPr>
          <a:xfrm>
            <a:off x="4471447" y="1811110"/>
            <a:ext cx="4463994" cy="2251784"/>
            <a:chOff x="1371606" y="1645413"/>
            <a:chExt cx="4463994" cy="2251784"/>
          </a:xfrm>
        </p:grpSpPr>
        <p:pic>
          <p:nvPicPr>
            <p:cNvPr id="5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71606" y="1645413"/>
              <a:ext cx="4463994" cy="2173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3" name="Rectangle 52"/>
            <p:cNvSpPr/>
            <p:nvPr/>
          </p:nvSpPr>
          <p:spPr bwMode="auto">
            <a:xfrm>
              <a:off x="2390030" y="3701797"/>
              <a:ext cx="596992" cy="1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FFE107"/>
                </a:buClr>
                <a:buSzTx/>
                <a:buFont typeface="Wingdings" charset="2"/>
                <a:buNone/>
                <a:tabLst/>
              </a:pPr>
              <a:endParaRPr kumimoji="0" lang="en-US" sz="1600" b="0" i="1" u="sng" strike="noStrike" cap="none" normalizeH="0" baseline="0">
                <a:ln>
                  <a:noFill/>
                </a:ln>
                <a:solidFill>
                  <a:schemeClr val="bg1"/>
                </a:solidFill>
                <a:effectLst/>
                <a:latin typeface="Verdana" charset="0"/>
              </a:endParaRPr>
            </a:p>
          </p:txBody>
        </p:sp>
        <p:sp>
          <p:nvSpPr>
            <p:cNvPr id="54" name="Rectangle 53"/>
            <p:cNvSpPr/>
            <p:nvPr/>
          </p:nvSpPr>
          <p:spPr bwMode="auto">
            <a:xfrm>
              <a:off x="4201775" y="3701797"/>
              <a:ext cx="596992" cy="195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
                  <a:srgbClr val="FFE107"/>
                </a:buClr>
                <a:buSzTx/>
                <a:buFont typeface="Wingdings" charset="2"/>
                <a:buNone/>
                <a:tabLst/>
              </a:pPr>
              <a:endParaRPr kumimoji="0" lang="en-US" sz="1600" b="0" i="1" u="sng" strike="noStrike" cap="none" normalizeH="0" baseline="0">
                <a:ln>
                  <a:noFill/>
                </a:ln>
                <a:solidFill>
                  <a:schemeClr val="bg1"/>
                </a:solidFill>
                <a:effectLst/>
                <a:latin typeface="Verdana" charset="0"/>
              </a:endParaRPr>
            </a:p>
          </p:txBody>
        </p:sp>
        <p:sp>
          <p:nvSpPr>
            <p:cNvPr id="55" name="Rettangolo 3"/>
            <p:cNvSpPr>
              <a:spLocks noChangeAspect="1"/>
            </p:cNvSpPr>
            <p:nvPr/>
          </p:nvSpPr>
          <p:spPr>
            <a:xfrm>
              <a:off x="4018997" y="2063426"/>
              <a:ext cx="262153" cy="1331998"/>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6" name="Picture 21"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013" y="995368"/>
            <a:ext cx="174625"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Text Box 22"/>
          <p:cNvSpPr txBox="1">
            <a:spLocks noChangeArrowheads="1"/>
          </p:cNvSpPr>
          <p:nvPr/>
        </p:nvSpPr>
        <p:spPr bwMode="auto">
          <a:xfrm>
            <a:off x="535576" y="882655"/>
            <a:ext cx="860842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u="sng">
                <a:solidFill>
                  <a:schemeClr val="bg1"/>
                </a:solidFill>
                <a:latin typeface="Verdana" charset="0"/>
                <a:ea typeface="ＭＳ Ｐゴシック" charset="0"/>
                <a:cs typeface="ＭＳ Ｐゴシック" charset="0"/>
              </a:defRPr>
            </a:lvl1pPr>
            <a:lvl2pPr marL="37931725" indent="-37474525" eaLnBrk="0" hangingPunct="0">
              <a:defRPr sz="1600" i="1" u="sng">
                <a:solidFill>
                  <a:schemeClr val="bg1"/>
                </a:solidFill>
                <a:latin typeface="Verdana" charset="0"/>
                <a:ea typeface="ＭＳ Ｐゴシック" charset="0"/>
              </a:defRPr>
            </a:lvl2pPr>
            <a:lvl3pPr eaLnBrk="0" hangingPunct="0">
              <a:defRPr sz="1600" i="1" u="sng">
                <a:solidFill>
                  <a:schemeClr val="bg1"/>
                </a:solidFill>
                <a:latin typeface="Verdana" charset="0"/>
                <a:ea typeface="ＭＳ Ｐゴシック" charset="0"/>
              </a:defRPr>
            </a:lvl3pPr>
            <a:lvl4pPr eaLnBrk="0" hangingPunct="0">
              <a:defRPr sz="1600" i="1" u="sng">
                <a:solidFill>
                  <a:schemeClr val="bg1"/>
                </a:solidFill>
                <a:latin typeface="Verdana" charset="0"/>
                <a:ea typeface="ＭＳ Ｐゴシック" charset="0"/>
              </a:defRPr>
            </a:lvl4pPr>
            <a:lvl5pPr eaLnBrk="0" hangingPunct="0">
              <a:defRPr sz="1600" i="1" u="sng">
                <a:solidFill>
                  <a:schemeClr val="bg1"/>
                </a:solidFill>
                <a:latin typeface="Verdana" charset="0"/>
                <a:ea typeface="ＭＳ Ｐゴシック" charset="0"/>
              </a:defRPr>
            </a:lvl5pPr>
            <a:lvl6pPr marL="457200" eaLnBrk="0" fontAlgn="base" hangingPunct="0">
              <a:spcBef>
                <a:spcPct val="0"/>
              </a:spcBef>
              <a:spcAft>
                <a:spcPct val="0"/>
              </a:spcAft>
              <a:defRPr sz="1600" i="1" u="sng">
                <a:solidFill>
                  <a:schemeClr val="bg1"/>
                </a:solidFill>
                <a:latin typeface="Verdana" charset="0"/>
                <a:ea typeface="ＭＳ Ｐゴシック" charset="0"/>
              </a:defRPr>
            </a:lvl6pPr>
            <a:lvl7pPr marL="914400" eaLnBrk="0" fontAlgn="base" hangingPunct="0">
              <a:spcBef>
                <a:spcPct val="0"/>
              </a:spcBef>
              <a:spcAft>
                <a:spcPct val="0"/>
              </a:spcAft>
              <a:defRPr sz="1600" i="1" u="sng">
                <a:solidFill>
                  <a:schemeClr val="bg1"/>
                </a:solidFill>
                <a:latin typeface="Verdana" charset="0"/>
                <a:ea typeface="ＭＳ Ｐゴシック" charset="0"/>
              </a:defRPr>
            </a:lvl7pPr>
            <a:lvl8pPr marL="1371600" eaLnBrk="0" fontAlgn="base" hangingPunct="0">
              <a:spcBef>
                <a:spcPct val="0"/>
              </a:spcBef>
              <a:spcAft>
                <a:spcPct val="0"/>
              </a:spcAft>
              <a:defRPr sz="1600" i="1" u="sng">
                <a:solidFill>
                  <a:schemeClr val="bg1"/>
                </a:solidFill>
                <a:latin typeface="Verdana" charset="0"/>
                <a:ea typeface="ＭＳ Ｐゴシック" charset="0"/>
              </a:defRPr>
            </a:lvl8pPr>
            <a:lvl9pPr marL="1828800" eaLnBrk="0" fontAlgn="base" hangingPunct="0">
              <a:spcBef>
                <a:spcPct val="0"/>
              </a:spcBef>
              <a:spcAft>
                <a:spcPct val="0"/>
              </a:spcAft>
              <a:defRPr sz="1600" i="1" u="sng">
                <a:solidFill>
                  <a:schemeClr val="bg1"/>
                </a:solidFill>
                <a:latin typeface="Verdana" charset="0"/>
                <a:ea typeface="ＭＳ Ｐゴシック" charset="0"/>
              </a:defRPr>
            </a:lvl9pPr>
          </a:lstStyle>
          <a:p>
            <a:pPr algn="l">
              <a:spcBef>
                <a:spcPct val="50000"/>
              </a:spcBef>
              <a:buClrTx/>
              <a:buFontTx/>
              <a:buNone/>
            </a:pPr>
            <a:r>
              <a:rPr lang="en-US" sz="1800" i="0" u="none" dirty="0" smtClean="0">
                <a:solidFill>
                  <a:srgbClr val="000066"/>
                </a:solidFill>
                <a:latin typeface="Comic Sans MS" charset="0"/>
                <a:sym typeface="Symbol" charset="0"/>
              </a:rPr>
              <a:t>Preliminary test of the T-Micro integration process performed on pre-existing readout chips (Superpix0) and high resistivity n-on-n pixel sensors (VPix1)</a:t>
            </a:r>
            <a:endParaRPr lang="it-IT" sz="1800" i="0" u="none" dirty="0">
              <a:solidFill>
                <a:srgbClr val="000066"/>
              </a:solidFill>
              <a:latin typeface="Comic Sans MS" charset="0"/>
              <a:sym typeface="Symbol" charset="0"/>
            </a:endParaRPr>
          </a:p>
        </p:txBody>
      </p:sp>
      <p:pic>
        <p:nvPicPr>
          <p:cNvPr id="58" name="Immagine 4" descr="Superpix0_rit.png"/>
          <p:cNvPicPr>
            <a:picLocks noChangeAspect="1"/>
          </p:cNvPicPr>
          <p:nvPr/>
        </p:nvPicPr>
        <p:blipFill>
          <a:blip r:embed="rId4" cstate="print"/>
          <a:stretch>
            <a:fillRect/>
          </a:stretch>
        </p:blipFill>
        <p:spPr>
          <a:xfrm>
            <a:off x="1118004" y="1722033"/>
            <a:ext cx="4070401" cy="1371300"/>
          </a:xfrm>
          <a:prstGeom prst="rect">
            <a:avLst/>
          </a:prstGeom>
        </p:spPr>
      </p:pic>
      <p:sp>
        <p:nvSpPr>
          <p:cNvPr id="59" name="Text Box 22"/>
          <p:cNvSpPr txBox="1">
            <a:spLocks noChangeArrowheads="1"/>
          </p:cNvSpPr>
          <p:nvPr/>
        </p:nvSpPr>
        <p:spPr bwMode="auto">
          <a:xfrm>
            <a:off x="7577147" y="1726395"/>
            <a:ext cx="156685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u="sng">
                <a:solidFill>
                  <a:schemeClr val="bg1"/>
                </a:solidFill>
                <a:latin typeface="Verdana" charset="0"/>
                <a:ea typeface="ＭＳ Ｐゴシック" charset="0"/>
                <a:cs typeface="ＭＳ Ｐゴシック" charset="0"/>
              </a:defRPr>
            </a:lvl1pPr>
            <a:lvl2pPr marL="37931725" indent="-37474525" eaLnBrk="0" hangingPunct="0">
              <a:defRPr sz="1600" i="1" u="sng">
                <a:solidFill>
                  <a:schemeClr val="bg1"/>
                </a:solidFill>
                <a:latin typeface="Verdana" charset="0"/>
                <a:ea typeface="ＭＳ Ｐゴシック" charset="0"/>
              </a:defRPr>
            </a:lvl2pPr>
            <a:lvl3pPr eaLnBrk="0" hangingPunct="0">
              <a:defRPr sz="1600" i="1" u="sng">
                <a:solidFill>
                  <a:schemeClr val="bg1"/>
                </a:solidFill>
                <a:latin typeface="Verdana" charset="0"/>
                <a:ea typeface="ＭＳ Ｐゴシック" charset="0"/>
              </a:defRPr>
            </a:lvl3pPr>
            <a:lvl4pPr eaLnBrk="0" hangingPunct="0">
              <a:defRPr sz="1600" i="1" u="sng">
                <a:solidFill>
                  <a:schemeClr val="bg1"/>
                </a:solidFill>
                <a:latin typeface="Verdana" charset="0"/>
                <a:ea typeface="ＭＳ Ｐゴシック" charset="0"/>
              </a:defRPr>
            </a:lvl4pPr>
            <a:lvl5pPr eaLnBrk="0" hangingPunct="0">
              <a:defRPr sz="1600" i="1" u="sng">
                <a:solidFill>
                  <a:schemeClr val="bg1"/>
                </a:solidFill>
                <a:latin typeface="Verdana" charset="0"/>
                <a:ea typeface="ＭＳ Ｐゴシック" charset="0"/>
              </a:defRPr>
            </a:lvl5pPr>
            <a:lvl6pPr marL="457200" eaLnBrk="0" fontAlgn="base" hangingPunct="0">
              <a:spcBef>
                <a:spcPct val="0"/>
              </a:spcBef>
              <a:spcAft>
                <a:spcPct val="0"/>
              </a:spcAft>
              <a:defRPr sz="1600" i="1" u="sng">
                <a:solidFill>
                  <a:schemeClr val="bg1"/>
                </a:solidFill>
                <a:latin typeface="Verdana" charset="0"/>
                <a:ea typeface="ＭＳ Ｐゴシック" charset="0"/>
              </a:defRPr>
            </a:lvl6pPr>
            <a:lvl7pPr marL="914400" eaLnBrk="0" fontAlgn="base" hangingPunct="0">
              <a:spcBef>
                <a:spcPct val="0"/>
              </a:spcBef>
              <a:spcAft>
                <a:spcPct val="0"/>
              </a:spcAft>
              <a:defRPr sz="1600" i="1" u="sng">
                <a:solidFill>
                  <a:schemeClr val="bg1"/>
                </a:solidFill>
                <a:latin typeface="Verdana" charset="0"/>
                <a:ea typeface="ＭＳ Ｐゴシック" charset="0"/>
              </a:defRPr>
            </a:lvl7pPr>
            <a:lvl8pPr marL="1371600" eaLnBrk="0" fontAlgn="base" hangingPunct="0">
              <a:spcBef>
                <a:spcPct val="0"/>
              </a:spcBef>
              <a:spcAft>
                <a:spcPct val="0"/>
              </a:spcAft>
              <a:defRPr sz="1600" i="1" u="sng">
                <a:solidFill>
                  <a:schemeClr val="bg1"/>
                </a:solidFill>
                <a:latin typeface="Verdana" charset="0"/>
                <a:ea typeface="ＭＳ Ｐゴシック" charset="0"/>
              </a:defRPr>
            </a:lvl8pPr>
            <a:lvl9pPr marL="1828800" eaLnBrk="0" fontAlgn="base" hangingPunct="0">
              <a:spcBef>
                <a:spcPct val="0"/>
              </a:spcBef>
              <a:spcAft>
                <a:spcPct val="0"/>
              </a:spcAft>
              <a:defRPr sz="1600" i="1" u="sng">
                <a:solidFill>
                  <a:schemeClr val="bg1"/>
                </a:solidFill>
                <a:latin typeface="Verdana" charset="0"/>
                <a:ea typeface="ＭＳ Ｐゴシック" charset="0"/>
              </a:defRPr>
            </a:lvl9pPr>
          </a:lstStyle>
          <a:p>
            <a:pPr algn="l">
              <a:spcBef>
                <a:spcPct val="50000"/>
              </a:spcBef>
              <a:buClrTx/>
              <a:buFontTx/>
              <a:buNone/>
            </a:pPr>
            <a:r>
              <a:rPr lang="en-US" sz="1000" i="0" u="none" dirty="0" smtClean="0">
                <a:solidFill>
                  <a:srgbClr val="000066"/>
                </a:solidFill>
                <a:latin typeface="Comic Sans MS" charset="0"/>
                <a:sym typeface="Symbol" charset="0"/>
              </a:rPr>
              <a:t>Sensors in the red box have no metal layers under the markers</a:t>
            </a:r>
            <a:endParaRPr lang="it-IT" sz="1000" i="0" u="none" dirty="0">
              <a:solidFill>
                <a:srgbClr val="000066"/>
              </a:solidFill>
              <a:latin typeface="Comic Sans MS" charset="0"/>
              <a:sym typeface="Symbol" charset="0"/>
            </a:endParaRPr>
          </a:p>
        </p:txBody>
      </p:sp>
      <p:pic>
        <p:nvPicPr>
          <p:cNvPr id="60" name="Picture 21" descr="bullet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5311" y="3348870"/>
            <a:ext cx="174625"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 name="Text Box 22"/>
          <p:cNvSpPr txBox="1">
            <a:spLocks noChangeArrowheads="1"/>
          </p:cNvSpPr>
          <p:nvPr/>
        </p:nvSpPr>
        <p:spPr bwMode="auto">
          <a:xfrm>
            <a:off x="546874" y="3236157"/>
            <a:ext cx="483872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u="sng">
                <a:solidFill>
                  <a:schemeClr val="bg1"/>
                </a:solidFill>
                <a:latin typeface="Verdana" charset="0"/>
                <a:ea typeface="ＭＳ Ｐゴシック" charset="0"/>
                <a:cs typeface="ＭＳ Ｐゴシック" charset="0"/>
              </a:defRPr>
            </a:lvl1pPr>
            <a:lvl2pPr marL="37931725" indent="-37474525" eaLnBrk="0" hangingPunct="0">
              <a:defRPr sz="1600" i="1" u="sng">
                <a:solidFill>
                  <a:schemeClr val="bg1"/>
                </a:solidFill>
                <a:latin typeface="Verdana" charset="0"/>
                <a:ea typeface="ＭＳ Ｐゴシック" charset="0"/>
              </a:defRPr>
            </a:lvl2pPr>
            <a:lvl3pPr eaLnBrk="0" hangingPunct="0">
              <a:defRPr sz="1600" i="1" u="sng">
                <a:solidFill>
                  <a:schemeClr val="bg1"/>
                </a:solidFill>
                <a:latin typeface="Verdana" charset="0"/>
                <a:ea typeface="ＭＳ Ｐゴシック" charset="0"/>
              </a:defRPr>
            </a:lvl3pPr>
            <a:lvl4pPr eaLnBrk="0" hangingPunct="0">
              <a:defRPr sz="1600" i="1" u="sng">
                <a:solidFill>
                  <a:schemeClr val="bg1"/>
                </a:solidFill>
                <a:latin typeface="Verdana" charset="0"/>
                <a:ea typeface="ＭＳ Ｐゴシック" charset="0"/>
              </a:defRPr>
            </a:lvl4pPr>
            <a:lvl5pPr eaLnBrk="0" hangingPunct="0">
              <a:defRPr sz="1600" i="1" u="sng">
                <a:solidFill>
                  <a:schemeClr val="bg1"/>
                </a:solidFill>
                <a:latin typeface="Verdana" charset="0"/>
                <a:ea typeface="ＭＳ Ｐゴシック" charset="0"/>
              </a:defRPr>
            </a:lvl5pPr>
            <a:lvl6pPr marL="457200" eaLnBrk="0" fontAlgn="base" hangingPunct="0">
              <a:spcBef>
                <a:spcPct val="0"/>
              </a:spcBef>
              <a:spcAft>
                <a:spcPct val="0"/>
              </a:spcAft>
              <a:defRPr sz="1600" i="1" u="sng">
                <a:solidFill>
                  <a:schemeClr val="bg1"/>
                </a:solidFill>
                <a:latin typeface="Verdana" charset="0"/>
                <a:ea typeface="ＭＳ Ｐゴシック" charset="0"/>
              </a:defRPr>
            </a:lvl6pPr>
            <a:lvl7pPr marL="914400" eaLnBrk="0" fontAlgn="base" hangingPunct="0">
              <a:spcBef>
                <a:spcPct val="0"/>
              </a:spcBef>
              <a:spcAft>
                <a:spcPct val="0"/>
              </a:spcAft>
              <a:defRPr sz="1600" i="1" u="sng">
                <a:solidFill>
                  <a:schemeClr val="bg1"/>
                </a:solidFill>
                <a:latin typeface="Verdana" charset="0"/>
                <a:ea typeface="ＭＳ Ｐゴシック" charset="0"/>
              </a:defRPr>
            </a:lvl7pPr>
            <a:lvl8pPr marL="1371600" eaLnBrk="0" fontAlgn="base" hangingPunct="0">
              <a:spcBef>
                <a:spcPct val="0"/>
              </a:spcBef>
              <a:spcAft>
                <a:spcPct val="0"/>
              </a:spcAft>
              <a:defRPr sz="1600" i="1" u="sng">
                <a:solidFill>
                  <a:schemeClr val="bg1"/>
                </a:solidFill>
                <a:latin typeface="Verdana" charset="0"/>
                <a:ea typeface="ＭＳ Ｐゴシック" charset="0"/>
              </a:defRPr>
            </a:lvl8pPr>
            <a:lvl9pPr marL="1828800" eaLnBrk="0" fontAlgn="base" hangingPunct="0">
              <a:spcBef>
                <a:spcPct val="0"/>
              </a:spcBef>
              <a:spcAft>
                <a:spcPct val="0"/>
              </a:spcAft>
              <a:defRPr sz="1600" i="1" u="sng">
                <a:solidFill>
                  <a:schemeClr val="bg1"/>
                </a:solidFill>
                <a:latin typeface="Verdana" charset="0"/>
                <a:ea typeface="ＭＳ Ｐゴシック" charset="0"/>
              </a:defRPr>
            </a:lvl9pPr>
          </a:lstStyle>
          <a:p>
            <a:pPr algn="l">
              <a:spcBef>
                <a:spcPct val="50000"/>
              </a:spcBef>
              <a:buClrTx/>
              <a:buFontTx/>
              <a:buNone/>
            </a:pPr>
            <a:r>
              <a:rPr lang="it-IT" sz="1800" i="0" u="none" dirty="0" smtClean="0">
                <a:solidFill>
                  <a:srgbClr val="000066"/>
                </a:solidFill>
                <a:latin typeface="Comic Sans MS" charset="0"/>
                <a:sym typeface="Symbol" charset="0"/>
              </a:rPr>
              <a:t>Front-end chips and a pixel </a:t>
            </a:r>
            <a:r>
              <a:rPr lang="it-IT" sz="1800" i="0" u="none" dirty="0" err="1" smtClean="0">
                <a:solidFill>
                  <a:srgbClr val="000066"/>
                </a:solidFill>
                <a:latin typeface="Comic Sans MS" charset="0"/>
                <a:sym typeface="Symbol" charset="0"/>
              </a:rPr>
              <a:t>sensor</a:t>
            </a:r>
            <a:r>
              <a:rPr lang="it-IT" sz="1800" i="0" u="none" dirty="0" smtClean="0">
                <a:solidFill>
                  <a:srgbClr val="000066"/>
                </a:solidFill>
                <a:latin typeface="Comic Sans MS" charset="0"/>
                <a:sym typeface="Symbol" charset="0"/>
              </a:rPr>
              <a:t> wafer </a:t>
            </a:r>
            <a:r>
              <a:rPr lang="it-IT" sz="1800" i="0" u="none" dirty="0" err="1" smtClean="0">
                <a:solidFill>
                  <a:srgbClr val="000066"/>
                </a:solidFill>
                <a:latin typeface="Comic Sans MS" charset="0"/>
                <a:sym typeface="Symbol" charset="0"/>
              </a:rPr>
              <a:t>shipped</a:t>
            </a:r>
            <a:r>
              <a:rPr lang="it-IT" sz="1800" i="0" u="none" dirty="0" smtClean="0">
                <a:solidFill>
                  <a:srgbClr val="000066"/>
                </a:solidFill>
                <a:latin typeface="Comic Sans MS" charset="0"/>
                <a:sym typeface="Symbol" charset="0"/>
              </a:rPr>
              <a:t> to T-Micro in </a:t>
            </a:r>
            <a:r>
              <a:rPr lang="it-IT" sz="1800" i="0" u="none" dirty="0" err="1" smtClean="0">
                <a:solidFill>
                  <a:srgbClr val="000066"/>
                </a:solidFill>
                <a:latin typeface="Comic Sans MS" charset="0"/>
                <a:sym typeface="Symbol" charset="0"/>
              </a:rPr>
              <a:t>Dec</a:t>
            </a:r>
            <a:r>
              <a:rPr lang="it-IT" sz="1800" i="0" u="none" dirty="0" smtClean="0">
                <a:solidFill>
                  <a:srgbClr val="000066"/>
                </a:solidFill>
                <a:latin typeface="Comic Sans MS" charset="0"/>
                <a:sym typeface="Symbol" charset="0"/>
              </a:rPr>
              <a:t>. 2012</a:t>
            </a:r>
            <a:endParaRPr lang="it-IT" sz="1800" i="0" u="none" dirty="0">
              <a:solidFill>
                <a:srgbClr val="000066"/>
              </a:solidFill>
              <a:latin typeface="Comic Sans MS" charset="0"/>
              <a:sym typeface="Symbol" charset="0"/>
            </a:endParaRPr>
          </a:p>
        </p:txBody>
      </p:sp>
      <p:sp>
        <p:nvSpPr>
          <p:cNvPr id="62" name="Text Box 22"/>
          <p:cNvSpPr txBox="1">
            <a:spLocks noChangeArrowheads="1"/>
          </p:cNvSpPr>
          <p:nvPr/>
        </p:nvSpPr>
        <p:spPr bwMode="auto">
          <a:xfrm>
            <a:off x="1823978" y="2713512"/>
            <a:ext cx="276743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u="sng">
                <a:solidFill>
                  <a:schemeClr val="bg1"/>
                </a:solidFill>
                <a:latin typeface="Verdana" charset="0"/>
                <a:ea typeface="ＭＳ Ｐゴシック" charset="0"/>
                <a:cs typeface="ＭＳ Ｐゴシック" charset="0"/>
              </a:defRPr>
            </a:lvl1pPr>
            <a:lvl2pPr marL="37931725" indent="-37474525" eaLnBrk="0" hangingPunct="0">
              <a:defRPr sz="1600" i="1" u="sng">
                <a:solidFill>
                  <a:schemeClr val="bg1"/>
                </a:solidFill>
                <a:latin typeface="Verdana" charset="0"/>
                <a:ea typeface="ＭＳ Ｐゴシック" charset="0"/>
              </a:defRPr>
            </a:lvl2pPr>
            <a:lvl3pPr eaLnBrk="0" hangingPunct="0">
              <a:defRPr sz="1600" i="1" u="sng">
                <a:solidFill>
                  <a:schemeClr val="bg1"/>
                </a:solidFill>
                <a:latin typeface="Verdana" charset="0"/>
                <a:ea typeface="ＭＳ Ｐゴシック" charset="0"/>
              </a:defRPr>
            </a:lvl3pPr>
            <a:lvl4pPr eaLnBrk="0" hangingPunct="0">
              <a:defRPr sz="1600" i="1" u="sng">
                <a:solidFill>
                  <a:schemeClr val="bg1"/>
                </a:solidFill>
                <a:latin typeface="Verdana" charset="0"/>
                <a:ea typeface="ＭＳ Ｐゴシック" charset="0"/>
              </a:defRPr>
            </a:lvl4pPr>
            <a:lvl5pPr eaLnBrk="0" hangingPunct="0">
              <a:defRPr sz="1600" i="1" u="sng">
                <a:solidFill>
                  <a:schemeClr val="bg1"/>
                </a:solidFill>
                <a:latin typeface="Verdana" charset="0"/>
                <a:ea typeface="ＭＳ Ｐゴシック" charset="0"/>
              </a:defRPr>
            </a:lvl5pPr>
            <a:lvl6pPr marL="457200" eaLnBrk="0" fontAlgn="base" hangingPunct="0">
              <a:spcBef>
                <a:spcPct val="0"/>
              </a:spcBef>
              <a:spcAft>
                <a:spcPct val="0"/>
              </a:spcAft>
              <a:defRPr sz="1600" i="1" u="sng">
                <a:solidFill>
                  <a:schemeClr val="bg1"/>
                </a:solidFill>
                <a:latin typeface="Verdana" charset="0"/>
                <a:ea typeface="ＭＳ Ｐゴシック" charset="0"/>
              </a:defRPr>
            </a:lvl6pPr>
            <a:lvl7pPr marL="914400" eaLnBrk="0" fontAlgn="base" hangingPunct="0">
              <a:spcBef>
                <a:spcPct val="0"/>
              </a:spcBef>
              <a:spcAft>
                <a:spcPct val="0"/>
              </a:spcAft>
              <a:defRPr sz="1600" i="1" u="sng">
                <a:solidFill>
                  <a:schemeClr val="bg1"/>
                </a:solidFill>
                <a:latin typeface="Verdana" charset="0"/>
                <a:ea typeface="ＭＳ Ｐゴシック" charset="0"/>
              </a:defRPr>
            </a:lvl7pPr>
            <a:lvl8pPr marL="1371600" eaLnBrk="0" fontAlgn="base" hangingPunct="0">
              <a:spcBef>
                <a:spcPct val="0"/>
              </a:spcBef>
              <a:spcAft>
                <a:spcPct val="0"/>
              </a:spcAft>
              <a:defRPr sz="1600" i="1" u="sng">
                <a:solidFill>
                  <a:schemeClr val="bg1"/>
                </a:solidFill>
                <a:latin typeface="Verdana" charset="0"/>
                <a:ea typeface="ＭＳ Ｐゴシック" charset="0"/>
              </a:defRPr>
            </a:lvl8pPr>
            <a:lvl9pPr marL="1828800" eaLnBrk="0" fontAlgn="base" hangingPunct="0">
              <a:spcBef>
                <a:spcPct val="0"/>
              </a:spcBef>
              <a:spcAft>
                <a:spcPct val="0"/>
              </a:spcAft>
              <a:defRPr sz="1600" i="1" u="sng">
                <a:solidFill>
                  <a:schemeClr val="bg1"/>
                </a:solidFill>
                <a:latin typeface="Verdana" charset="0"/>
                <a:ea typeface="ＭＳ Ｐゴシック" charset="0"/>
              </a:defRPr>
            </a:lvl9pPr>
          </a:lstStyle>
          <a:p>
            <a:pPr>
              <a:spcBef>
                <a:spcPct val="50000"/>
              </a:spcBef>
              <a:buClrTx/>
              <a:buFontTx/>
              <a:buNone/>
            </a:pPr>
            <a:r>
              <a:rPr lang="en-US" sz="1000" i="0" u="none" dirty="0" smtClean="0">
                <a:latin typeface="Comic Sans MS" charset="0"/>
                <a:sym typeface="Symbol" charset="0"/>
              </a:rPr>
              <a:t>Superpix0 chip layout</a:t>
            </a:r>
            <a:endParaRPr lang="it-IT" sz="1000" i="0" u="none" dirty="0">
              <a:latin typeface="Comic Sans MS" charset="0"/>
              <a:sym typeface="Symbol" charset="0"/>
            </a:endParaRPr>
          </a:p>
        </p:txBody>
      </p:sp>
      <p:pic>
        <p:nvPicPr>
          <p:cNvPr id="63" name="Picture 21"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33518" y="4731996"/>
            <a:ext cx="174625"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 name="Text Box 22"/>
          <p:cNvSpPr txBox="1">
            <a:spLocks noChangeArrowheads="1"/>
          </p:cNvSpPr>
          <p:nvPr/>
        </p:nvSpPr>
        <p:spPr bwMode="auto">
          <a:xfrm>
            <a:off x="6795480" y="4619283"/>
            <a:ext cx="2205646"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u="sng">
                <a:solidFill>
                  <a:schemeClr val="bg1"/>
                </a:solidFill>
                <a:latin typeface="Verdana" charset="0"/>
                <a:ea typeface="ＭＳ Ｐゴシック" charset="0"/>
                <a:cs typeface="ＭＳ Ｐゴシック" charset="0"/>
              </a:defRPr>
            </a:lvl1pPr>
            <a:lvl2pPr marL="37931725" indent="-37474525" eaLnBrk="0" hangingPunct="0">
              <a:defRPr sz="1600" i="1" u="sng">
                <a:solidFill>
                  <a:schemeClr val="bg1"/>
                </a:solidFill>
                <a:latin typeface="Verdana" charset="0"/>
                <a:ea typeface="ＭＳ Ｐゴシック" charset="0"/>
              </a:defRPr>
            </a:lvl2pPr>
            <a:lvl3pPr eaLnBrk="0" hangingPunct="0">
              <a:defRPr sz="1600" i="1" u="sng">
                <a:solidFill>
                  <a:schemeClr val="bg1"/>
                </a:solidFill>
                <a:latin typeface="Verdana" charset="0"/>
                <a:ea typeface="ＭＳ Ｐゴシック" charset="0"/>
              </a:defRPr>
            </a:lvl3pPr>
            <a:lvl4pPr eaLnBrk="0" hangingPunct="0">
              <a:defRPr sz="1600" i="1" u="sng">
                <a:solidFill>
                  <a:schemeClr val="bg1"/>
                </a:solidFill>
                <a:latin typeface="Verdana" charset="0"/>
                <a:ea typeface="ＭＳ Ｐゴシック" charset="0"/>
              </a:defRPr>
            </a:lvl4pPr>
            <a:lvl5pPr eaLnBrk="0" hangingPunct="0">
              <a:defRPr sz="1600" i="1" u="sng">
                <a:solidFill>
                  <a:schemeClr val="bg1"/>
                </a:solidFill>
                <a:latin typeface="Verdana" charset="0"/>
                <a:ea typeface="ＭＳ Ｐゴシック" charset="0"/>
              </a:defRPr>
            </a:lvl5pPr>
            <a:lvl6pPr marL="457200" eaLnBrk="0" fontAlgn="base" hangingPunct="0">
              <a:spcBef>
                <a:spcPct val="0"/>
              </a:spcBef>
              <a:spcAft>
                <a:spcPct val="0"/>
              </a:spcAft>
              <a:defRPr sz="1600" i="1" u="sng">
                <a:solidFill>
                  <a:schemeClr val="bg1"/>
                </a:solidFill>
                <a:latin typeface="Verdana" charset="0"/>
                <a:ea typeface="ＭＳ Ｐゴシック" charset="0"/>
              </a:defRPr>
            </a:lvl6pPr>
            <a:lvl7pPr marL="914400" eaLnBrk="0" fontAlgn="base" hangingPunct="0">
              <a:spcBef>
                <a:spcPct val="0"/>
              </a:spcBef>
              <a:spcAft>
                <a:spcPct val="0"/>
              </a:spcAft>
              <a:defRPr sz="1600" i="1" u="sng">
                <a:solidFill>
                  <a:schemeClr val="bg1"/>
                </a:solidFill>
                <a:latin typeface="Verdana" charset="0"/>
                <a:ea typeface="ＭＳ Ｐゴシック" charset="0"/>
              </a:defRPr>
            </a:lvl7pPr>
            <a:lvl8pPr marL="1371600" eaLnBrk="0" fontAlgn="base" hangingPunct="0">
              <a:spcBef>
                <a:spcPct val="0"/>
              </a:spcBef>
              <a:spcAft>
                <a:spcPct val="0"/>
              </a:spcAft>
              <a:defRPr sz="1600" i="1" u="sng">
                <a:solidFill>
                  <a:schemeClr val="bg1"/>
                </a:solidFill>
                <a:latin typeface="Verdana" charset="0"/>
                <a:ea typeface="ＭＳ Ｐゴシック" charset="0"/>
              </a:defRPr>
            </a:lvl8pPr>
            <a:lvl9pPr marL="1828800" eaLnBrk="0" fontAlgn="base" hangingPunct="0">
              <a:spcBef>
                <a:spcPct val="0"/>
              </a:spcBef>
              <a:spcAft>
                <a:spcPct val="0"/>
              </a:spcAft>
              <a:defRPr sz="1600" i="1" u="sng">
                <a:solidFill>
                  <a:schemeClr val="bg1"/>
                </a:solidFill>
                <a:latin typeface="Verdana" charset="0"/>
                <a:ea typeface="ＭＳ Ｐゴシック" charset="0"/>
              </a:defRPr>
            </a:lvl9pPr>
          </a:lstStyle>
          <a:p>
            <a:pPr algn="l">
              <a:spcBef>
                <a:spcPct val="50000"/>
              </a:spcBef>
              <a:buClrTx/>
              <a:buFontTx/>
              <a:buNone/>
            </a:pPr>
            <a:r>
              <a:rPr lang="it-IT" sz="1800" i="0" u="none" dirty="0">
                <a:solidFill>
                  <a:srgbClr val="000066"/>
                </a:solidFill>
                <a:latin typeface="Comic Sans MS" charset="0"/>
                <a:sym typeface="Symbol" charset="0"/>
              </a:rPr>
              <a:t>4</a:t>
            </a:r>
            <a:r>
              <a:rPr lang="it-IT" sz="1800" i="0" u="none" dirty="0" smtClean="0">
                <a:solidFill>
                  <a:srgbClr val="000066"/>
                </a:solidFill>
                <a:latin typeface="Comic Sans MS" charset="0"/>
                <a:sym typeface="Symbol" charset="0"/>
              </a:rPr>
              <a:t> </a:t>
            </a:r>
            <a:r>
              <a:rPr lang="it-IT" sz="1800" i="0" u="none" dirty="0" err="1" smtClean="0">
                <a:solidFill>
                  <a:srgbClr val="000066"/>
                </a:solidFill>
                <a:latin typeface="Comic Sans MS" charset="0"/>
                <a:sym typeface="Symbol" charset="0"/>
              </a:rPr>
              <a:t>vertically</a:t>
            </a:r>
            <a:r>
              <a:rPr lang="it-IT" sz="1800" i="0" u="none" dirty="0" smtClean="0">
                <a:solidFill>
                  <a:srgbClr val="000066"/>
                </a:solidFill>
                <a:latin typeface="Comic Sans MS" charset="0"/>
                <a:sym typeface="Symbol" charset="0"/>
              </a:rPr>
              <a:t> </a:t>
            </a:r>
            <a:r>
              <a:rPr lang="it-IT" sz="1800" i="0" u="none" dirty="0" err="1" smtClean="0">
                <a:solidFill>
                  <a:srgbClr val="000066"/>
                </a:solidFill>
                <a:latin typeface="Comic Sans MS" charset="0"/>
                <a:sym typeface="Symbol" charset="0"/>
              </a:rPr>
              <a:t>integrated</a:t>
            </a:r>
            <a:r>
              <a:rPr lang="it-IT" sz="1800" i="0" u="none" dirty="0" smtClean="0">
                <a:solidFill>
                  <a:srgbClr val="000066"/>
                </a:solidFill>
                <a:latin typeface="Comic Sans MS" charset="0"/>
                <a:sym typeface="Symbol" charset="0"/>
              </a:rPr>
              <a:t> chips </a:t>
            </a:r>
            <a:r>
              <a:rPr lang="it-IT" sz="1800" i="0" u="none" dirty="0" err="1" smtClean="0">
                <a:solidFill>
                  <a:srgbClr val="000066"/>
                </a:solidFill>
                <a:latin typeface="Comic Sans MS" charset="0"/>
                <a:sym typeface="Symbol" charset="0"/>
              </a:rPr>
              <a:t>have</a:t>
            </a:r>
            <a:r>
              <a:rPr lang="it-IT" sz="1800" i="0" u="none" dirty="0" smtClean="0">
                <a:solidFill>
                  <a:srgbClr val="000066"/>
                </a:solidFill>
                <a:latin typeface="Comic Sans MS" charset="0"/>
                <a:sym typeface="Symbol" charset="0"/>
              </a:rPr>
              <a:t> </a:t>
            </a:r>
            <a:r>
              <a:rPr lang="it-IT" sz="1800" i="0" u="none" dirty="0" err="1" smtClean="0">
                <a:solidFill>
                  <a:srgbClr val="000066"/>
                </a:solidFill>
                <a:latin typeface="Comic Sans MS" charset="0"/>
                <a:sym typeface="Symbol" charset="0"/>
              </a:rPr>
              <a:t>been</a:t>
            </a:r>
            <a:r>
              <a:rPr lang="it-IT" sz="1800" i="0" u="none" dirty="0" smtClean="0">
                <a:solidFill>
                  <a:srgbClr val="000066"/>
                </a:solidFill>
                <a:latin typeface="Comic Sans MS" charset="0"/>
                <a:sym typeface="Symbol" charset="0"/>
              </a:rPr>
              <a:t> </a:t>
            </a:r>
            <a:r>
              <a:rPr lang="it-IT" sz="1800" i="0" u="none" dirty="0" err="1" smtClean="0">
                <a:solidFill>
                  <a:srgbClr val="000066"/>
                </a:solidFill>
                <a:latin typeface="Comic Sans MS" charset="0"/>
                <a:sym typeface="Symbol" charset="0"/>
              </a:rPr>
              <a:t>tested</a:t>
            </a:r>
            <a:r>
              <a:rPr lang="it-IT" sz="1800" i="0" u="none" dirty="0" smtClean="0">
                <a:solidFill>
                  <a:srgbClr val="000066"/>
                </a:solidFill>
                <a:latin typeface="Comic Sans MS" charset="0"/>
                <a:sym typeface="Symbol" charset="0"/>
              </a:rPr>
              <a:t> with a </a:t>
            </a:r>
            <a:r>
              <a:rPr lang="it-IT" sz="1800" i="0" u="none" baseline="30000" dirty="0" smtClean="0">
                <a:solidFill>
                  <a:srgbClr val="000066"/>
                </a:solidFill>
                <a:latin typeface="Comic Sans MS" charset="0"/>
                <a:sym typeface="Symbol" charset="0"/>
              </a:rPr>
              <a:t>90</a:t>
            </a:r>
            <a:r>
              <a:rPr lang="it-IT" sz="1800" i="0" u="none" dirty="0" smtClean="0">
                <a:solidFill>
                  <a:srgbClr val="000066"/>
                </a:solidFill>
                <a:latin typeface="Comic Sans MS" charset="0"/>
                <a:sym typeface="Symbol" charset="0"/>
              </a:rPr>
              <a:t>Sr/</a:t>
            </a:r>
            <a:r>
              <a:rPr lang="it-IT" sz="1800" i="0" u="none" baseline="30000" dirty="0" smtClean="0">
                <a:solidFill>
                  <a:srgbClr val="000066"/>
                </a:solidFill>
                <a:latin typeface="Comic Sans MS" charset="0"/>
                <a:sym typeface="Symbol" charset="0"/>
              </a:rPr>
              <a:t>90</a:t>
            </a:r>
            <a:r>
              <a:rPr lang="it-IT" sz="1800" i="0" u="none" dirty="0" smtClean="0">
                <a:solidFill>
                  <a:srgbClr val="000066"/>
                </a:solidFill>
                <a:latin typeface="Comic Sans MS" charset="0"/>
                <a:sym typeface="Symbol" charset="0"/>
              </a:rPr>
              <a:t>Y source</a:t>
            </a:r>
            <a:endParaRPr lang="it-IT" sz="1800" i="0" u="none" dirty="0">
              <a:solidFill>
                <a:srgbClr val="000066"/>
              </a:solidFill>
              <a:latin typeface="Comic Sans MS" charset="0"/>
              <a:sym typeface="Symbol" charset="0"/>
            </a:endParaRPr>
          </a:p>
        </p:txBody>
      </p:sp>
      <p:pic>
        <p:nvPicPr>
          <p:cNvPr id="65" name="Picture 64"/>
          <p:cNvPicPr>
            <a:picLocks noChangeAspect="1"/>
          </p:cNvPicPr>
          <p:nvPr/>
        </p:nvPicPr>
        <p:blipFill>
          <a:blip r:embed="rId6" cstate="print"/>
          <a:stretch>
            <a:fillRect/>
          </a:stretch>
        </p:blipFill>
        <p:spPr>
          <a:xfrm>
            <a:off x="501769" y="3998376"/>
            <a:ext cx="5522082" cy="2242228"/>
          </a:xfrm>
          <a:prstGeom prst="rect">
            <a:avLst/>
          </a:prstGeom>
        </p:spPr>
      </p:pic>
      <p:sp>
        <p:nvSpPr>
          <p:cNvPr id="19" name="Segnaposto data 18"/>
          <p:cNvSpPr>
            <a:spLocks noGrp="1"/>
          </p:cNvSpPr>
          <p:nvPr>
            <p:ph type="dt" sz="half" idx="10"/>
          </p:nvPr>
        </p:nvSpPr>
        <p:spPr/>
        <p:txBody>
          <a:bodyPr/>
          <a:lstStyle/>
          <a:p>
            <a:r>
              <a:rPr lang="it-IT" smtClean="0"/>
              <a:t>10 giugno 2014</a:t>
            </a:r>
            <a:endParaRPr lang="en-US"/>
          </a:p>
        </p:txBody>
      </p:sp>
      <p:sp>
        <p:nvSpPr>
          <p:cNvPr id="20" name="Segnaposto piè di pagina 19"/>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7447540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7464" y="1695450"/>
            <a:ext cx="8880081" cy="4143070"/>
            <a:chOff x="1" y="1036116"/>
            <a:chExt cx="8880081" cy="4143120"/>
          </a:xfrm>
        </p:grpSpPr>
        <p:pic>
          <p:nvPicPr>
            <p:cNvPr id="5" name="Picture 2"/>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219203"/>
              <a:ext cx="8880081" cy="39600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a:spLocks noChangeArrowheads="1"/>
            </p:cNvSpPr>
            <p:nvPr/>
          </p:nvSpPr>
          <p:spPr bwMode="auto">
            <a:xfrm>
              <a:off x="133695" y="1036116"/>
              <a:ext cx="7269693" cy="30080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spAutoFit/>
            </a:bodyPr>
            <a:lstStyle/>
            <a:p>
              <a:endParaRPr lang="en-US"/>
            </a:p>
          </p:txBody>
        </p:sp>
      </p:grpSp>
      <p:sp>
        <p:nvSpPr>
          <p:cNvPr id="7" name="Text Box 22"/>
          <p:cNvSpPr txBox="1">
            <a:spLocks noChangeArrowheads="1"/>
          </p:cNvSpPr>
          <p:nvPr/>
        </p:nvSpPr>
        <p:spPr bwMode="auto">
          <a:xfrm>
            <a:off x="484188" y="1516063"/>
            <a:ext cx="65008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lgn="l">
              <a:spcBef>
                <a:spcPct val="50000"/>
              </a:spcBef>
              <a:buClrTx/>
              <a:buFontTx/>
              <a:buNone/>
            </a:pPr>
            <a:r>
              <a:rPr lang="en-US" sz="1800" i="0" u="none">
                <a:solidFill>
                  <a:srgbClr val="000066"/>
                </a:solidFill>
                <a:latin typeface="Comic Sans MS" charset="0"/>
              </a:rPr>
              <a:t>Chip 62 - </a:t>
            </a:r>
            <a:r>
              <a:rPr lang="en-US" sz="1800" i="0" u="none">
                <a:solidFill>
                  <a:srgbClr val="000066"/>
                </a:solidFill>
                <a:latin typeface="Comic Sans MS" charset="0"/>
                <a:sym typeface="Symbol" charset="0"/>
              </a:rPr>
              <a:t>94 pixels not connected (~2%)</a:t>
            </a:r>
          </a:p>
        </p:txBody>
      </p:sp>
      <p:sp>
        <p:nvSpPr>
          <p:cNvPr id="8" name="Text Box 22"/>
          <p:cNvSpPr txBox="1">
            <a:spLocks noChangeArrowheads="1"/>
          </p:cNvSpPr>
          <p:nvPr/>
        </p:nvSpPr>
        <p:spPr bwMode="auto">
          <a:xfrm>
            <a:off x="449263" y="5943600"/>
            <a:ext cx="5265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lgn="l">
              <a:spcBef>
                <a:spcPct val="50000"/>
              </a:spcBef>
              <a:buClrTx/>
              <a:buFontTx/>
              <a:buNone/>
            </a:pPr>
            <a:r>
              <a:rPr lang="en-US" sz="1800" i="0" u="none">
                <a:solidFill>
                  <a:srgbClr val="000066"/>
                </a:solidFill>
                <a:latin typeface="Comic Sans MS" charset="0"/>
              </a:rPr>
              <a:t>Chip 63 - </a:t>
            </a:r>
            <a:r>
              <a:rPr lang="en-US" sz="1800" i="0" u="none">
                <a:solidFill>
                  <a:srgbClr val="000066"/>
                </a:solidFill>
                <a:latin typeface="Comic Sans MS" charset="0"/>
                <a:sym typeface="Symbol" charset="0"/>
              </a:rPr>
              <a:t>324 pixels not connected (~8%)</a:t>
            </a:r>
          </a:p>
        </p:txBody>
      </p:sp>
      <p:sp>
        <p:nvSpPr>
          <p:cNvPr id="9" name="Oval 7"/>
          <p:cNvSpPr>
            <a:spLocks noChangeAspect="1"/>
          </p:cNvSpPr>
          <p:nvPr/>
        </p:nvSpPr>
        <p:spPr bwMode="auto">
          <a:xfrm>
            <a:off x="5583238" y="2673350"/>
            <a:ext cx="647700" cy="64293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endParaRPr lang="en-US"/>
          </a:p>
        </p:txBody>
      </p:sp>
      <p:pic>
        <p:nvPicPr>
          <p:cNvPr id="10" name="Picture 21"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013" y="995363"/>
            <a:ext cx="174625"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Box 22"/>
          <p:cNvSpPr txBox="1">
            <a:spLocks noChangeArrowheads="1"/>
          </p:cNvSpPr>
          <p:nvPr/>
        </p:nvSpPr>
        <p:spPr bwMode="auto">
          <a:xfrm>
            <a:off x="762000" y="923925"/>
            <a:ext cx="86455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lgn="l">
              <a:spcBef>
                <a:spcPct val="50000"/>
              </a:spcBef>
              <a:buClrTx/>
              <a:buFontTx/>
              <a:buNone/>
            </a:pPr>
            <a:r>
              <a:rPr lang="en-US" sz="1800" i="0" u="none">
                <a:solidFill>
                  <a:srgbClr val="000066"/>
                </a:solidFill>
                <a:latin typeface="Comic Sans MS" charset="0"/>
              </a:rPr>
              <a:t>Hit rate in samples exposed to a </a:t>
            </a:r>
            <a:r>
              <a:rPr lang="en-US" sz="1800" i="0" u="none" baseline="30000">
                <a:solidFill>
                  <a:srgbClr val="000066"/>
                </a:solidFill>
                <a:latin typeface="Comic Sans MS" charset="0"/>
              </a:rPr>
              <a:t>90</a:t>
            </a:r>
            <a:r>
              <a:rPr lang="en-US" sz="1800" i="0" u="none">
                <a:solidFill>
                  <a:srgbClr val="000066"/>
                </a:solidFill>
                <a:latin typeface="Comic Sans MS" charset="0"/>
              </a:rPr>
              <a:t>Sr source (white pixels </a:t>
            </a:r>
            <a:r>
              <a:rPr lang="en-US" sz="1800" i="0" u="none">
                <a:solidFill>
                  <a:srgbClr val="000066"/>
                </a:solidFill>
                <a:latin typeface="Comic Sans MS" charset="0"/>
                <a:sym typeface="Wingdings" charset="0"/>
              </a:rPr>
              <a:t> hit rate=0)</a:t>
            </a:r>
            <a:endParaRPr lang="en-US" sz="1800" i="0" u="none">
              <a:solidFill>
                <a:srgbClr val="000066"/>
              </a:solidFill>
              <a:latin typeface="Comic Sans MS" charset="0"/>
              <a:sym typeface="Symbol" charset="0"/>
            </a:endParaRPr>
          </a:p>
        </p:txBody>
      </p:sp>
      <p:sp>
        <p:nvSpPr>
          <p:cNvPr id="12" name="Rectangle 17"/>
          <p:cNvSpPr>
            <a:spLocks noChangeArrowheads="1"/>
          </p:cNvSpPr>
          <p:nvPr/>
        </p:nvSpPr>
        <p:spPr bwMode="auto">
          <a:xfrm>
            <a:off x="400051" y="2030"/>
            <a:ext cx="8188323"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Vertical </a:t>
            </a:r>
            <a:r>
              <a:rPr lang="it-IT" sz="2800" dirty="0" err="1" smtClean="0">
                <a:solidFill>
                  <a:srgbClr val="CC3300"/>
                </a:solidFill>
                <a:latin typeface="Comic Sans MS" pitchFamily="66" charset="0"/>
                <a:cs typeface="Arial" pitchFamily="34" charset="0"/>
              </a:rPr>
              <a:t>integration</a:t>
            </a:r>
            <a:r>
              <a:rPr lang="it-IT" sz="2800" dirty="0" smtClean="0">
                <a:solidFill>
                  <a:srgbClr val="CC3300"/>
                </a:solidFill>
                <a:latin typeface="Comic Sans MS" pitchFamily="66" charset="0"/>
                <a:cs typeface="Arial" pitchFamily="34" charset="0"/>
              </a:rPr>
              <a:t> with T-Micro – test </a:t>
            </a:r>
            <a:r>
              <a:rPr lang="it-IT" sz="2800" dirty="0" err="1" smtClean="0">
                <a:solidFill>
                  <a:srgbClr val="CC3300"/>
                </a:solidFill>
                <a:latin typeface="Comic Sans MS" pitchFamily="66" charset="0"/>
                <a:cs typeface="Arial" pitchFamily="34" charset="0"/>
              </a:rPr>
              <a:t>results</a:t>
            </a:r>
            <a:endParaRPr lang="it-IT" sz="2800" dirty="0">
              <a:solidFill>
                <a:srgbClr val="CC3300"/>
              </a:solidFill>
              <a:latin typeface="Comic Sans MS" pitchFamily="66" charset="0"/>
              <a:cs typeface="Arial" pitchFamily="34" charset="0"/>
            </a:endParaRPr>
          </a:p>
        </p:txBody>
      </p:sp>
      <p:sp>
        <p:nvSpPr>
          <p:cNvPr id="13"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102</a:t>
            </a:fld>
            <a:endParaRPr lang="en-US" sz="1200" dirty="0">
              <a:latin typeface="Arial"/>
              <a:cs typeface="Arial"/>
            </a:endParaRPr>
          </a:p>
        </p:txBody>
      </p:sp>
      <p:sp>
        <p:nvSpPr>
          <p:cNvPr id="14" name="Segnaposto data 13"/>
          <p:cNvSpPr>
            <a:spLocks noGrp="1"/>
          </p:cNvSpPr>
          <p:nvPr>
            <p:ph type="dt" sz="half" idx="10"/>
          </p:nvPr>
        </p:nvSpPr>
        <p:spPr/>
        <p:txBody>
          <a:bodyPr/>
          <a:lstStyle/>
          <a:p>
            <a:r>
              <a:rPr lang="it-IT" smtClean="0"/>
              <a:t>10 giugno 2014</a:t>
            </a:r>
            <a:endParaRPr lang="en-US"/>
          </a:p>
        </p:txBody>
      </p:sp>
      <p:sp>
        <p:nvSpPr>
          <p:cNvPr id="15" name="Segnaposto piè di pagina 14"/>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9320405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103</a:t>
            </a:fld>
            <a:endParaRPr lang="en-US" sz="1200" dirty="0">
              <a:latin typeface="Arial"/>
              <a:cs typeface="Arial"/>
            </a:endParaRPr>
          </a:p>
        </p:txBody>
      </p:sp>
      <p:pic>
        <p:nvPicPr>
          <p:cNvPr id="11" name="Immagine 14" descr="layout_chip.PNG"/>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3900" y="1077913"/>
            <a:ext cx="3125788" cy="29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917" y="4759325"/>
            <a:ext cx="4162465" cy="1367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25975" y="4269537"/>
            <a:ext cx="4307043" cy="1873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52388" y="4321175"/>
            <a:ext cx="4838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spcBef>
                <a:spcPct val="50000"/>
              </a:spcBef>
              <a:buClrTx/>
              <a:buFontTx/>
              <a:buNone/>
            </a:pPr>
            <a:r>
              <a:rPr lang="it-IT" sz="1800" i="0" u="none">
                <a:solidFill>
                  <a:srgbClr val="000066"/>
                </a:solidFill>
                <a:latin typeface="Comic Sans MS" charset="0"/>
                <a:sym typeface="Symbol" charset="0"/>
              </a:rPr>
              <a:t>Processed chips</a:t>
            </a:r>
          </a:p>
        </p:txBody>
      </p:sp>
      <p:sp>
        <p:nvSpPr>
          <p:cNvPr id="15" name="Text Box 22"/>
          <p:cNvSpPr txBox="1">
            <a:spLocks noChangeArrowheads="1"/>
          </p:cNvSpPr>
          <p:nvPr/>
        </p:nvSpPr>
        <p:spPr bwMode="auto">
          <a:xfrm>
            <a:off x="4941888" y="3733800"/>
            <a:ext cx="48387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spcBef>
                <a:spcPct val="50000"/>
              </a:spcBef>
              <a:buClrTx/>
              <a:buFontTx/>
              <a:buNone/>
            </a:pPr>
            <a:r>
              <a:rPr lang="it-IT" sz="1800" i="0" u="none">
                <a:solidFill>
                  <a:srgbClr val="000066"/>
                </a:solidFill>
                <a:latin typeface="Comic Sans MS" charset="0"/>
                <a:sym typeface="Symbol" charset="0"/>
              </a:rPr>
              <a:t>Chip thickness after processing</a:t>
            </a:r>
          </a:p>
        </p:txBody>
      </p:sp>
      <p:pic>
        <p:nvPicPr>
          <p:cNvPr id="16" name="Picture 21" descr="bullet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81500" y="1211263"/>
            <a:ext cx="174625"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22"/>
          <p:cNvSpPr txBox="1">
            <a:spLocks noChangeArrowheads="1"/>
          </p:cNvSpPr>
          <p:nvPr/>
        </p:nvSpPr>
        <p:spPr bwMode="auto">
          <a:xfrm>
            <a:off x="4738689" y="1098550"/>
            <a:ext cx="3897312" cy="1477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lgn="l">
              <a:spcBef>
                <a:spcPct val="50000"/>
              </a:spcBef>
              <a:buClrTx/>
              <a:buFontTx/>
              <a:buNone/>
            </a:pPr>
            <a:r>
              <a:rPr lang="en-US" sz="1800" i="0" u="none" dirty="0">
                <a:solidFill>
                  <a:srgbClr val="000066"/>
                </a:solidFill>
                <a:latin typeface="Comic Sans MS" charset="0"/>
                <a:sym typeface="Symbol" charset="0"/>
              </a:rPr>
              <a:t>The aim is to understand whether and how the collection properties of quadruple well MAPS are changed by thinning the substrate (low material budget)</a:t>
            </a:r>
            <a:endParaRPr lang="it-IT" sz="1800" i="0" u="none" dirty="0">
              <a:solidFill>
                <a:srgbClr val="000066"/>
              </a:solidFill>
              <a:latin typeface="Comic Sans MS" charset="0"/>
              <a:sym typeface="Symbol" charset="0"/>
            </a:endParaRPr>
          </a:p>
        </p:txBody>
      </p:sp>
      <p:sp>
        <p:nvSpPr>
          <p:cNvPr id="20"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4-well MAPS </a:t>
            </a:r>
            <a:r>
              <a:rPr lang="it-IT" sz="2800" dirty="0" err="1" smtClean="0">
                <a:solidFill>
                  <a:srgbClr val="CC3300"/>
                </a:solidFill>
                <a:latin typeface="Comic Sans MS" pitchFamily="66" charset="0"/>
                <a:cs typeface="Arial" pitchFamily="34" charset="0"/>
              </a:rPr>
              <a:t>thinning</a:t>
            </a:r>
            <a:endParaRPr lang="it-IT" sz="2800" dirty="0">
              <a:solidFill>
                <a:srgbClr val="CC3300"/>
              </a:solidFill>
              <a:latin typeface="Comic Sans MS" pitchFamily="66" charset="0"/>
              <a:cs typeface="Arial" pitchFamily="34" charset="0"/>
            </a:endParaRPr>
          </a:p>
        </p:txBody>
      </p:sp>
      <p:sp>
        <p:nvSpPr>
          <p:cNvPr id="18" name="Segnaposto data 17"/>
          <p:cNvSpPr>
            <a:spLocks noGrp="1"/>
          </p:cNvSpPr>
          <p:nvPr>
            <p:ph type="dt" sz="half" idx="10"/>
          </p:nvPr>
        </p:nvSpPr>
        <p:spPr/>
        <p:txBody>
          <a:bodyPr/>
          <a:lstStyle/>
          <a:p>
            <a:r>
              <a:rPr lang="it-IT" smtClean="0"/>
              <a:t>10 giugno 2014</a:t>
            </a:r>
            <a:endParaRPr lang="en-US"/>
          </a:p>
        </p:txBody>
      </p:sp>
      <p:sp>
        <p:nvSpPr>
          <p:cNvPr id="19" name="Segnaposto piè di pagina 18"/>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37145580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104</a:t>
            </a:fld>
            <a:endParaRPr lang="en-US" sz="1200" dirty="0">
              <a:latin typeface="Arial"/>
              <a:cs typeface="Arial"/>
            </a:endParaRPr>
          </a:p>
        </p:txBody>
      </p:sp>
      <p:pic>
        <p:nvPicPr>
          <p:cNvPr id="5" name="Picture 5"/>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11692" y="2252667"/>
            <a:ext cx="4403100" cy="3780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702" y="781054"/>
            <a:ext cx="4464434" cy="37799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2"/>
          <p:cNvSpPr txBox="1">
            <a:spLocks noChangeArrowheads="1"/>
          </p:cNvSpPr>
          <p:nvPr/>
        </p:nvSpPr>
        <p:spPr bwMode="auto">
          <a:xfrm>
            <a:off x="5181600" y="952500"/>
            <a:ext cx="3063875" cy="37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lgn="l">
              <a:spcBef>
                <a:spcPct val="50000"/>
              </a:spcBef>
              <a:buClrTx/>
              <a:buFontTx/>
              <a:buNone/>
            </a:pPr>
            <a:r>
              <a:rPr lang="it-IT" sz="1800" i="0" u="none" baseline="30000">
                <a:solidFill>
                  <a:srgbClr val="000066"/>
                </a:solidFill>
                <a:latin typeface="Comic Sans MS" charset="0"/>
                <a:sym typeface="Symbol" charset="0"/>
              </a:rPr>
              <a:t>90</a:t>
            </a:r>
            <a:r>
              <a:rPr lang="it-IT" sz="1800" i="0" u="none">
                <a:solidFill>
                  <a:srgbClr val="000066"/>
                </a:solidFill>
                <a:latin typeface="Comic Sans MS" charset="0"/>
                <a:sym typeface="Symbol" charset="0"/>
              </a:rPr>
              <a:t>Sr/</a:t>
            </a:r>
            <a:r>
              <a:rPr lang="it-IT" sz="1800" i="0" u="none" baseline="30000">
                <a:solidFill>
                  <a:srgbClr val="000066"/>
                </a:solidFill>
                <a:latin typeface="Comic Sans MS" charset="0"/>
                <a:sym typeface="Symbol" charset="0"/>
              </a:rPr>
              <a:t>90</a:t>
            </a:r>
            <a:r>
              <a:rPr lang="it-IT" sz="1800" i="0" u="none">
                <a:solidFill>
                  <a:srgbClr val="000066"/>
                </a:solidFill>
                <a:latin typeface="Comic Sans MS" charset="0"/>
                <a:sym typeface="Symbol" charset="0"/>
              </a:rPr>
              <a:t>Y tests</a:t>
            </a:r>
          </a:p>
        </p:txBody>
      </p:sp>
      <p:sp>
        <p:nvSpPr>
          <p:cNvPr id="8" name="Text Box 22"/>
          <p:cNvSpPr txBox="1">
            <a:spLocks noChangeArrowheads="1"/>
          </p:cNvSpPr>
          <p:nvPr/>
        </p:nvSpPr>
        <p:spPr bwMode="auto">
          <a:xfrm>
            <a:off x="6115050" y="1912938"/>
            <a:ext cx="3165475" cy="373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spcBef>
                <a:spcPct val="50000"/>
              </a:spcBef>
              <a:buClrTx/>
              <a:buFontTx/>
              <a:buNone/>
            </a:pPr>
            <a:r>
              <a:rPr lang="it-IT" sz="1800" i="0" u="none" baseline="30000">
                <a:solidFill>
                  <a:srgbClr val="000066"/>
                </a:solidFill>
                <a:latin typeface="Comic Sans MS" charset="0"/>
                <a:sym typeface="Symbol" charset="0"/>
              </a:rPr>
              <a:t>55</a:t>
            </a:r>
            <a:r>
              <a:rPr lang="it-IT" sz="1800" i="0" u="none">
                <a:solidFill>
                  <a:srgbClr val="000066"/>
                </a:solidFill>
                <a:latin typeface="Comic Sans MS" charset="0"/>
                <a:sym typeface="Symbol" charset="0"/>
              </a:rPr>
              <a:t>Fe source tests</a:t>
            </a:r>
          </a:p>
        </p:txBody>
      </p:sp>
      <p:pic>
        <p:nvPicPr>
          <p:cNvPr id="9" name="Picture 21" descr="bullet1"/>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0688" y="5286375"/>
            <a:ext cx="174625" cy="157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22"/>
          <p:cNvSpPr txBox="1">
            <a:spLocks noChangeArrowheads="1"/>
          </p:cNvSpPr>
          <p:nvPr/>
        </p:nvSpPr>
        <p:spPr bwMode="auto">
          <a:xfrm>
            <a:off x="882650" y="5173663"/>
            <a:ext cx="3470275"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600" i="1" u="sng">
                <a:solidFill>
                  <a:schemeClr val="bg1"/>
                </a:solidFill>
                <a:latin typeface="Verdana" charset="0"/>
                <a:ea typeface="ＭＳ Ｐゴシック" charset="0"/>
                <a:cs typeface="ＭＳ Ｐゴシック" charset="0"/>
              </a:defRPr>
            </a:lvl1pPr>
            <a:lvl2pPr marL="742950" indent="-285750" eaLnBrk="0" hangingPunct="0">
              <a:defRPr sz="1600" i="1" u="sng">
                <a:solidFill>
                  <a:schemeClr val="bg1"/>
                </a:solidFill>
                <a:latin typeface="Verdana" charset="0"/>
                <a:ea typeface="ＭＳ Ｐゴシック" charset="0"/>
              </a:defRPr>
            </a:lvl2pPr>
            <a:lvl3pPr marL="1143000" indent="-228600" eaLnBrk="0" hangingPunct="0">
              <a:defRPr sz="1600" i="1" u="sng">
                <a:solidFill>
                  <a:schemeClr val="bg1"/>
                </a:solidFill>
                <a:latin typeface="Verdana" charset="0"/>
                <a:ea typeface="ＭＳ Ｐゴシック" charset="0"/>
              </a:defRPr>
            </a:lvl3pPr>
            <a:lvl4pPr marL="1600200" indent="-228600" eaLnBrk="0" hangingPunct="0">
              <a:defRPr sz="1600" i="1" u="sng">
                <a:solidFill>
                  <a:schemeClr val="bg1"/>
                </a:solidFill>
                <a:latin typeface="Verdana" charset="0"/>
                <a:ea typeface="ＭＳ Ｐゴシック" charset="0"/>
              </a:defRPr>
            </a:lvl4pPr>
            <a:lvl5pPr marL="2057400" indent="-228600" eaLnBrk="0" hangingPunct="0">
              <a:defRPr sz="1600" i="1" u="sng">
                <a:solidFill>
                  <a:schemeClr val="bg1"/>
                </a:solidFill>
                <a:latin typeface="Verdana" charset="0"/>
                <a:ea typeface="ＭＳ Ｐゴシック" charset="0"/>
              </a:defRPr>
            </a:lvl5pPr>
            <a:lvl6pPr marL="25146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6pPr>
            <a:lvl7pPr marL="29718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7pPr>
            <a:lvl8pPr marL="34290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8pPr>
            <a:lvl9pPr marL="3886200" indent="-228600" algn="ctr" eaLnBrk="0" fontAlgn="base" hangingPunct="0">
              <a:spcBef>
                <a:spcPct val="0"/>
              </a:spcBef>
              <a:spcAft>
                <a:spcPct val="0"/>
              </a:spcAft>
              <a:buClr>
                <a:srgbClr val="FFE107"/>
              </a:buClr>
              <a:buFont typeface="Wingdings" charset="0"/>
              <a:defRPr sz="1600" i="1" u="sng">
                <a:solidFill>
                  <a:schemeClr val="bg1"/>
                </a:solidFill>
                <a:latin typeface="Verdana" charset="0"/>
                <a:ea typeface="ＭＳ Ｐゴシック" charset="0"/>
              </a:defRPr>
            </a:lvl9pPr>
          </a:lstStyle>
          <a:p>
            <a:pPr algn="l">
              <a:spcBef>
                <a:spcPct val="50000"/>
              </a:spcBef>
              <a:buClrTx/>
              <a:buFontTx/>
              <a:buNone/>
            </a:pPr>
            <a:r>
              <a:rPr lang="en-US" sz="1800" i="0" u="none">
                <a:solidFill>
                  <a:srgbClr val="000066"/>
                </a:solidFill>
                <a:latin typeface="Comic Sans MS" charset="0"/>
                <a:sym typeface="Symbol" charset="0"/>
              </a:rPr>
              <a:t>No substantial difference in the response between thick and thin samples</a:t>
            </a:r>
          </a:p>
        </p:txBody>
      </p:sp>
      <p:sp>
        <p:nvSpPr>
          <p:cNvPr id="11"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err="1" smtClean="0">
                <a:solidFill>
                  <a:srgbClr val="CC3300"/>
                </a:solidFill>
                <a:latin typeface="Comic Sans MS" pitchFamily="66" charset="0"/>
                <a:cs typeface="Arial" pitchFamily="34" charset="0"/>
              </a:rPr>
              <a:t>Charge</a:t>
            </a:r>
            <a:r>
              <a:rPr lang="it-IT" sz="2800" dirty="0" smtClean="0">
                <a:solidFill>
                  <a:srgbClr val="CC3300"/>
                </a:solidFill>
                <a:latin typeface="Comic Sans MS" pitchFamily="66" charset="0"/>
                <a:cs typeface="Arial" pitchFamily="34" charset="0"/>
              </a:rPr>
              <a:t> </a:t>
            </a:r>
            <a:r>
              <a:rPr lang="it-IT" sz="2800" dirty="0" err="1" smtClean="0">
                <a:solidFill>
                  <a:srgbClr val="CC3300"/>
                </a:solidFill>
                <a:latin typeface="Comic Sans MS" pitchFamily="66" charset="0"/>
                <a:cs typeface="Arial" pitchFamily="34" charset="0"/>
              </a:rPr>
              <a:t>collection</a:t>
            </a:r>
            <a:r>
              <a:rPr lang="it-IT" sz="2800" dirty="0" smtClean="0">
                <a:solidFill>
                  <a:srgbClr val="CC3300"/>
                </a:solidFill>
                <a:latin typeface="Comic Sans MS" pitchFamily="66" charset="0"/>
                <a:cs typeface="Arial" pitchFamily="34" charset="0"/>
              </a:rPr>
              <a:t> </a:t>
            </a:r>
            <a:r>
              <a:rPr lang="it-IT" sz="2800" dirty="0" err="1" smtClean="0">
                <a:solidFill>
                  <a:srgbClr val="CC3300"/>
                </a:solidFill>
                <a:latin typeface="Comic Sans MS" pitchFamily="66" charset="0"/>
                <a:cs typeface="Arial" pitchFamily="34" charset="0"/>
              </a:rPr>
              <a:t>tests</a:t>
            </a:r>
            <a:r>
              <a:rPr lang="it-IT" sz="2800" dirty="0" smtClean="0">
                <a:solidFill>
                  <a:srgbClr val="CC3300"/>
                </a:solidFill>
                <a:latin typeface="Comic Sans MS" pitchFamily="66" charset="0"/>
                <a:cs typeface="Arial" pitchFamily="34" charset="0"/>
              </a:rPr>
              <a:t> and gain </a:t>
            </a:r>
            <a:r>
              <a:rPr lang="it-IT" sz="2800" dirty="0" err="1" smtClean="0">
                <a:solidFill>
                  <a:srgbClr val="CC3300"/>
                </a:solidFill>
                <a:latin typeface="Comic Sans MS" pitchFamily="66" charset="0"/>
                <a:cs typeface="Arial" pitchFamily="34" charset="0"/>
              </a:rPr>
              <a:t>calibration</a:t>
            </a:r>
            <a:endParaRPr lang="it-IT" sz="2800" dirty="0">
              <a:solidFill>
                <a:srgbClr val="CC3300"/>
              </a:solidFill>
              <a:latin typeface="Comic Sans MS" pitchFamily="66" charset="0"/>
              <a:cs typeface="Arial" pitchFamily="34" charset="0"/>
            </a:endParaRPr>
          </a:p>
        </p:txBody>
      </p:sp>
      <p:sp>
        <p:nvSpPr>
          <p:cNvPr id="12" name="Segnaposto data 11"/>
          <p:cNvSpPr>
            <a:spLocks noGrp="1"/>
          </p:cNvSpPr>
          <p:nvPr>
            <p:ph type="dt" sz="half" idx="10"/>
          </p:nvPr>
        </p:nvSpPr>
        <p:spPr/>
        <p:txBody>
          <a:bodyPr/>
          <a:lstStyle/>
          <a:p>
            <a:r>
              <a:rPr lang="it-IT" smtClean="0"/>
              <a:t>10 giugno 2014</a:t>
            </a:r>
            <a:endParaRPr lang="en-US"/>
          </a:p>
        </p:txBody>
      </p:sp>
      <p:sp>
        <p:nvSpPr>
          <p:cNvPr id="13" name="Segnaposto piè di pagina 12"/>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3851565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egnaposto numero diapositiva 1"/>
          <p:cNvSpPr>
            <a:spLocks noGrp="1"/>
          </p:cNvSpPr>
          <p:nvPr>
            <p:ph type="sldNum" sz="quarter" idx="10"/>
          </p:nvPr>
        </p:nvSpPr>
        <p:spPr>
          <a:xfrm>
            <a:off x="7304463" y="6527800"/>
            <a:ext cx="1758462" cy="457200"/>
          </a:xfrm>
        </p:spPr>
        <p:txBody>
          <a:bodyPr/>
          <a:lstStyle/>
          <a:p>
            <a:pPr>
              <a:defRPr/>
            </a:pPr>
            <a:fld id="{6111C05C-29FF-434B-AF0A-CB71AEEE8298}" type="slidenum">
              <a:rPr lang="en-US"/>
              <a:pPr>
                <a:defRPr/>
              </a:pPr>
              <a:t>105</a:t>
            </a:fld>
            <a:endParaRPr lang="en-US" dirty="0"/>
          </a:p>
        </p:txBody>
      </p:sp>
      <p:sp>
        <p:nvSpPr>
          <p:cNvPr id="296964" name="Text Box 4"/>
          <p:cNvSpPr txBox="1">
            <a:spLocks noChangeArrowheads="1"/>
          </p:cNvSpPr>
          <p:nvPr/>
        </p:nvSpPr>
        <p:spPr bwMode="auto">
          <a:xfrm>
            <a:off x="953969" y="85725"/>
            <a:ext cx="7102719" cy="522288"/>
          </a:xfrm>
          <a:prstGeom prst="rect">
            <a:avLst/>
          </a:prstGeom>
          <a:solidFill>
            <a:srgbClr val="CDF9FF"/>
          </a:solidFill>
          <a:ln>
            <a:noFill/>
          </a:ln>
          <a:effectLst/>
          <a:extLst/>
        </p:spPr>
        <p:txBody>
          <a:bodyPr lIns="91215" tIns="45608" rIns="91215" bIns="45608">
            <a:spAutoFit/>
          </a:bodyPr>
          <a:lstStyle/>
          <a:p>
            <a:pPr algn="ctr" defTabSz="914400" eaLnBrk="0" fontAlgn="base" hangingPunct="0">
              <a:spcBef>
                <a:spcPct val="50000"/>
              </a:spcBef>
              <a:spcAft>
                <a:spcPct val="0"/>
              </a:spcAft>
              <a:defRPr/>
            </a:pPr>
            <a:r>
              <a:rPr lang="en-US" sz="2800" b="1" dirty="0">
                <a:solidFill>
                  <a:srgbClr val="FF0000"/>
                </a:solidFill>
                <a:latin typeface="Comic Sans MS" charset="0"/>
                <a:ea typeface="ＭＳ Ｐゴシック" charset="0"/>
                <a:cs typeface="ＭＳ Ｐゴシック" charset="0"/>
              </a:rPr>
              <a:t>Conclusions</a:t>
            </a:r>
            <a:endParaRPr lang="it-IT" sz="2800" b="1" dirty="0">
              <a:solidFill>
                <a:srgbClr val="FF0000"/>
              </a:solidFill>
              <a:latin typeface="Comic Sans MS" charset="0"/>
              <a:ea typeface="ＭＳ Ｐゴシック" charset="0"/>
              <a:cs typeface="ＭＳ Ｐゴシック" charset="0"/>
              <a:sym typeface="Symbol" charset="0"/>
            </a:endParaRPr>
          </a:p>
        </p:txBody>
      </p:sp>
      <p:sp>
        <p:nvSpPr>
          <p:cNvPr id="297011" name="Text Box 51"/>
          <p:cNvSpPr txBox="1">
            <a:spLocks noChangeArrowheads="1"/>
          </p:cNvSpPr>
          <p:nvPr/>
        </p:nvSpPr>
        <p:spPr bwMode="auto">
          <a:xfrm>
            <a:off x="574440" y="1960951"/>
            <a:ext cx="8089403" cy="16309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215" tIns="45608" rIns="91215" bIns="45608">
            <a:spAutoFit/>
          </a:bodyPr>
          <a:lstStyle/>
          <a:p>
            <a:pPr defTabSz="914400" eaLnBrk="0" fontAlgn="base" hangingPunct="0">
              <a:spcBef>
                <a:spcPct val="50000"/>
              </a:spcBef>
              <a:spcAft>
                <a:spcPct val="0"/>
              </a:spcAft>
              <a:buFont typeface="Wingdings" charset="0"/>
              <a:buNone/>
              <a:defRPr/>
            </a:pPr>
            <a:r>
              <a:rPr lang="it-IT" sz="2000" dirty="0" smtClean="0">
                <a:solidFill>
                  <a:srgbClr val="000066"/>
                </a:solidFill>
                <a:latin typeface="Comic Sans MS" charset="0"/>
                <a:ea typeface="ＭＳ Ｐゴシック" charset="0"/>
                <a:cs typeface="ＭＳ Ｐゴシック" charset="0"/>
              </a:rPr>
              <a:t>VIPIX </a:t>
            </a:r>
            <a:r>
              <a:rPr lang="it-IT" sz="2000" dirty="0" err="1" smtClean="0">
                <a:solidFill>
                  <a:srgbClr val="000066"/>
                </a:solidFill>
                <a:latin typeface="Comic Sans MS" charset="0"/>
                <a:ea typeface="ＭＳ Ｐゴシック" charset="0"/>
                <a:cs typeface="ＭＳ Ｐゴシック" charset="0"/>
              </a:rPr>
              <a:t>tackled</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all</a:t>
            </a:r>
            <a:r>
              <a:rPr lang="it-IT" sz="2000" dirty="0" smtClean="0">
                <a:solidFill>
                  <a:srgbClr val="000066"/>
                </a:solidFill>
                <a:latin typeface="Comic Sans MS" charset="0"/>
                <a:ea typeface="ＭＳ Ｐゴシック" charset="0"/>
                <a:cs typeface="ＭＳ Ｐゴシック" charset="0"/>
              </a:rPr>
              <a:t> the </a:t>
            </a:r>
            <a:r>
              <a:rPr lang="it-IT" sz="2000" dirty="0" err="1" smtClean="0">
                <a:solidFill>
                  <a:srgbClr val="000066"/>
                </a:solidFill>
                <a:latin typeface="Comic Sans MS" charset="0"/>
                <a:ea typeface="ＭＳ Ｐゴシック" charset="0"/>
                <a:cs typeface="ＭＳ Ｐゴシック" charset="0"/>
              </a:rPr>
              <a:t>various</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technological</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problems</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associated</a:t>
            </a:r>
            <a:r>
              <a:rPr lang="it-IT" sz="2000" dirty="0" smtClean="0">
                <a:solidFill>
                  <a:srgbClr val="000066"/>
                </a:solidFill>
                <a:latin typeface="Comic Sans MS" charset="0"/>
                <a:ea typeface="ＭＳ Ｐゴシック" charset="0"/>
                <a:cs typeface="ＭＳ Ｐゴシック" charset="0"/>
              </a:rPr>
              <a:t> with 3D </a:t>
            </a:r>
            <a:r>
              <a:rPr lang="it-IT" sz="2000" dirty="0" err="1" smtClean="0">
                <a:solidFill>
                  <a:srgbClr val="000066"/>
                </a:solidFill>
                <a:latin typeface="Comic Sans MS" charset="0"/>
                <a:ea typeface="ＭＳ Ｐゴシック" charset="0"/>
                <a:cs typeface="ＭＳ Ｐゴシック" charset="0"/>
              </a:rPr>
              <a:t>integration</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advanced</a:t>
            </a:r>
            <a:r>
              <a:rPr lang="it-IT" sz="2000" dirty="0" smtClean="0">
                <a:solidFill>
                  <a:srgbClr val="000066"/>
                </a:solidFill>
                <a:latin typeface="Comic Sans MS" charset="0"/>
                <a:ea typeface="ＭＳ Ｐゴシック" charset="0"/>
                <a:cs typeface="ＭＳ Ｐゴシック" charset="0"/>
              </a:rPr>
              <a:t> IC design and </a:t>
            </a:r>
            <a:r>
              <a:rPr lang="it-IT" sz="2000" dirty="0" err="1" smtClean="0">
                <a:solidFill>
                  <a:srgbClr val="000066"/>
                </a:solidFill>
                <a:latin typeface="Comic Sans MS" charset="0"/>
                <a:ea typeface="ＭＳ Ｐゴシック" charset="0"/>
                <a:cs typeface="ＭＳ Ｐゴシック" charset="0"/>
              </a:rPr>
              <a:t>architectures</a:t>
            </a:r>
            <a:r>
              <a:rPr lang="it-IT" sz="2000" dirty="0" smtClean="0">
                <a:solidFill>
                  <a:srgbClr val="000066"/>
                </a:solidFill>
                <a:latin typeface="Comic Sans MS" charset="0"/>
                <a:ea typeface="ＭＳ Ｐゴシック" charset="0"/>
                <a:cs typeface="ＭＳ Ｐゴシック" charset="0"/>
              </a:rPr>
              <a:t>, wafer </a:t>
            </a:r>
            <a:r>
              <a:rPr lang="it-IT" sz="2000" dirty="0" err="1" smtClean="0">
                <a:solidFill>
                  <a:srgbClr val="000066"/>
                </a:solidFill>
                <a:latin typeface="Comic Sans MS" charset="0"/>
                <a:ea typeface="ＭＳ Ｐゴシック" charset="0"/>
                <a:cs typeface="ＭＳ Ｐゴシック" charset="0"/>
              </a:rPr>
              <a:t>thinning</a:t>
            </a:r>
            <a:r>
              <a:rPr lang="it-IT" sz="2000" dirty="0">
                <a:solidFill>
                  <a:srgbClr val="000066"/>
                </a:solidFill>
                <a:latin typeface="Comic Sans MS" charset="0"/>
                <a:ea typeface="ＭＳ Ｐゴシック" charset="0"/>
                <a:cs typeface="ＭＳ Ｐゴシック" charset="0"/>
              </a:rPr>
              <a:t> </a:t>
            </a:r>
            <a:r>
              <a:rPr lang="it-IT" sz="2000" dirty="0" smtClean="0">
                <a:solidFill>
                  <a:srgbClr val="000066"/>
                </a:solidFill>
                <a:latin typeface="Comic Sans MS" charset="0"/>
                <a:ea typeface="ＭＳ Ｐゴシック" charset="0"/>
                <a:cs typeface="ＭＳ Ｐゴシック" charset="0"/>
              </a:rPr>
              <a:t>and </a:t>
            </a:r>
            <a:r>
              <a:rPr lang="it-IT" sz="2000" dirty="0" err="1" smtClean="0">
                <a:solidFill>
                  <a:srgbClr val="000066"/>
                </a:solidFill>
                <a:latin typeface="Comic Sans MS" charset="0"/>
                <a:ea typeface="ＭＳ Ｐゴシック" charset="0"/>
                <a:cs typeface="ＭＳ Ｐゴシック" charset="0"/>
              </a:rPr>
              <a:t>bonding</a:t>
            </a:r>
            <a:r>
              <a:rPr lang="it-IT" sz="2000" dirty="0" smtClean="0">
                <a:solidFill>
                  <a:srgbClr val="000066"/>
                </a:solidFill>
                <a:latin typeface="Comic Sans MS" charset="0"/>
                <a:ea typeface="ＭＳ Ｐゴシック" charset="0"/>
                <a:cs typeface="ＭＳ Ｐゴシック" charset="0"/>
              </a:rPr>
              <a:t>, </a:t>
            </a:r>
            <a:r>
              <a:rPr lang="it-IT" sz="2000" dirty="0" err="1">
                <a:solidFill>
                  <a:srgbClr val="000066"/>
                </a:solidFill>
                <a:latin typeface="Comic Sans MS" charset="0"/>
                <a:ea typeface="ＭＳ Ｐゴシック" charset="0"/>
                <a:cs typeface="ＭＳ Ｐゴシック" charset="0"/>
              </a:rPr>
              <a:t>t</a:t>
            </a:r>
            <a:r>
              <a:rPr lang="it-IT" sz="2000" dirty="0" err="1" smtClean="0">
                <a:solidFill>
                  <a:srgbClr val="000066"/>
                </a:solidFill>
                <a:latin typeface="Comic Sans MS" charset="0"/>
                <a:ea typeface="ＭＳ Ｐゴシック" charset="0"/>
                <a:cs typeface="ＭＳ Ｐゴシック" charset="0"/>
              </a:rPr>
              <a:t>hrough-silicon</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vias</a:t>
            </a:r>
            <a:r>
              <a:rPr lang="it-IT" sz="2000" dirty="0" smtClean="0">
                <a:solidFill>
                  <a:srgbClr val="000066"/>
                </a:solidFill>
                <a:latin typeface="Comic Sans MS" charset="0"/>
                <a:ea typeface="ＭＳ Ｐゴシック" charset="0"/>
                <a:cs typeface="ＭＳ Ｐゴシック" charset="0"/>
              </a:rPr>
              <a:t>, </a:t>
            </a:r>
            <a:r>
              <a:rPr lang="it-IT" sz="2000" dirty="0" err="1" smtClean="0">
                <a:solidFill>
                  <a:srgbClr val="000066"/>
                </a:solidFill>
                <a:latin typeface="Comic Sans MS" charset="0"/>
                <a:ea typeface="ＭＳ Ｐゴシック" charset="0"/>
                <a:cs typeface="ＭＳ Ｐゴシック" charset="0"/>
              </a:rPr>
              <a:t>microcooling</a:t>
            </a:r>
            <a:r>
              <a:rPr lang="it-IT" sz="2000" dirty="0" smtClean="0">
                <a:solidFill>
                  <a:srgbClr val="000066"/>
                </a:solidFill>
                <a:latin typeface="Comic Sans MS" charset="0"/>
                <a:ea typeface="ＭＳ Ｐゴシック" charset="0"/>
                <a:cs typeface="ＭＳ Ｐゴシック" charset="0"/>
              </a:rPr>
              <a:t>, high-performance DAQ,..), </a:t>
            </a:r>
            <a:r>
              <a:rPr lang="it-IT" sz="2000" dirty="0" err="1" smtClean="0">
                <a:solidFill>
                  <a:srgbClr val="000066"/>
                </a:solidFill>
                <a:latin typeface="Comic Sans MS" charset="0"/>
                <a:ea typeface="ＭＳ Ｐゴシック" charset="0"/>
                <a:cs typeface="ＭＳ Ｐゴシック" charset="0"/>
              </a:rPr>
              <a:t>expanding</a:t>
            </a:r>
            <a:r>
              <a:rPr lang="it-IT" sz="2000" dirty="0" smtClean="0">
                <a:solidFill>
                  <a:srgbClr val="000066"/>
                </a:solidFill>
                <a:latin typeface="Comic Sans MS" charset="0"/>
                <a:ea typeface="ＭＳ Ｐゴシック" charset="0"/>
                <a:cs typeface="ＭＳ Ｐゴシック" charset="0"/>
              </a:rPr>
              <a:t> INFN know-how in </a:t>
            </a:r>
            <a:r>
              <a:rPr lang="it-IT" sz="2000" dirty="0" err="1" smtClean="0">
                <a:solidFill>
                  <a:srgbClr val="000066"/>
                </a:solidFill>
                <a:latin typeface="Comic Sans MS" charset="0"/>
                <a:ea typeface="ＭＳ Ｐゴシック" charset="0"/>
                <a:cs typeface="ＭＳ Ｐゴシック" charset="0"/>
              </a:rPr>
              <a:t>this</a:t>
            </a:r>
            <a:r>
              <a:rPr lang="it-IT" sz="2000" dirty="0" smtClean="0">
                <a:solidFill>
                  <a:srgbClr val="000066"/>
                </a:solidFill>
                <a:latin typeface="Comic Sans MS" charset="0"/>
                <a:ea typeface="ＭＳ Ｐゴシック" charset="0"/>
                <a:cs typeface="ＭＳ Ｐゴシック" charset="0"/>
              </a:rPr>
              <a:t> hi-tech </a:t>
            </a:r>
            <a:r>
              <a:rPr lang="it-IT" sz="2000" dirty="0" err="1" smtClean="0">
                <a:solidFill>
                  <a:srgbClr val="000066"/>
                </a:solidFill>
                <a:latin typeface="Comic Sans MS" charset="0"/>
                <a:ea typeface="ＭＳ Ｐゴシック" charset="0"/>
                <a:cs typeface="ＭＳ Ｐゴシック" charset="0"/>
              </a:rPr>
              <a:t>field</a:t>
            </a:r>
            <a:r>
              <a:rPr lang="it-IT" sz="2000" dirty="0" smtClean="0">
                <a:solidFill>
                  <a:srgbClr val="000066"/>
                </a:solidFill>
                <a:latin typeface="Comic Sans MS" charset="0"/>
                <a:ea typeface="ＭＳ Ｐゴシック" charset="0"/>
                <a:cs typeface="ＭＳ Ｐゴシック" charset="0"/>
              </a:rPr>
              <a:t>.</a:t>
            </a:r>
            <a:endParaRPr lang="it-IT" sz="2000" dirty="0">
              <a:solidFill>
                <a:srgbClr val="000066"/>
              </a:solidFill>
              <a:latin typeface="Comic Sans MS" charset="0"/>
              <a:ea typeface="ＭＳ Ｐゴシック" charset="0"/>
              <a:cs typeface="ＭＳ Ｐゴシック" charset="0"/>
            </a:endParaRPr>
          </a:p>
        </p:txBody>
      </p:sp>
      <p:sp>
        <p:nvSpPr>
          <p:cNvPr id="297016" name="Text Box 56"/>
          <p:cNvSpPr txBox="1">
            <a:spLocks noChangeArrowheads="1"/>
          </p:cNvSpPr>
          <p:nvPr/>
        </p:nvSpPr>
        <p:spPr bwMode="auto">
          <a:xfrm>
            <a:off x="598366" y="613613"/>
            <a:ext cx="8065477" cy="10154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215" tIns="45608" rIns="91215" bIns="45608">
            <a:spAutoFit/>
          </a:bodyPr>
          <a:lstStyle/>
          <a:p>
            <a:pPr defTabSz="914400" eaLnBrk="0" fontAlgn="base" hangingPunct="0">
              <a:spcBef>
                <a:spcPct val="50000"/>
              </a:spcBef>
              <a:spcAft>
                <a:spcPct val="0"/>
              </a:spcAft>
              <a:buFont typeface="Wingdings" charset="0"/>
              <a:buNone/>
              <a:defRPr/>
            </a:pPr>
            <a:r>
              <a:rPr lang="it-IT" sz="2000" dirty="0">
                <a:solidFill>
                  <a:srgbClr val="000066"/>
                </a:solidFill>
                <a:latin typeface="Comic Sans MS" charset="0"/>
                <a:ea typeface="ＭＳ Ｐゴシック" charset="0"/>
                <a:cs typeface="ＭＳ Ｐゴシック" charset="0"/>
              </a:rPr>
              <a:t>VIPIX </a:t>
            </a:r>
            <a:r>
              <a:rPr lang="it-IT" sz="2000" dirty="0" err="1">
                <a:solidFill>
                  <a:srgbClr val="000066"/>
                </a:solidFill>
                <a:latin typeface="Comic Sans MS" charset="0"/>
                <a:ea typeface="ＭＳ Ｐゴシック" charset="0"/>
                <a:cs typeface="ＭＳ Ｐゴシック" charset="0"/>
              </a:rPr>
              <a:t>was</a:t>
            </a:r>
            <a:r>
              <a:rPr lang="it-IT" sz="2000" dirty="0">
                <a:solidFill>
                  <a:srgbClr val="000066"/>
                </a:solidFill>
                <a:latin typeface="Comic Sans MS" charset="0"/>
                <a:ea typeface="ＭＳ Ｐゴシック" charset="0"/>
                <a:cs typeface="ＭＳ Ｐゴシック" charset="0"/>
              </a:rPr>
              <a:t> </a:t>
            </a:r>
            <a:r>
              <a:rPr lang="it-IT" sz="2000" dirty="0" err="1">
                <a:solidFill>
                  <a:srgbClr val="000066"/>
                </a:solidFill>
                <a:latin typeface="Comic Sans MS" charset="0"/>
                <a:ea typeface="ＭＳ Ｐゴシック" charset="0"/>
                <a:cs typeface="ＭＳ Ｐゴシック" charset="0"/>
              </a:rPr>
              <a:t>able</a:t>
            </a:r>
            <a:r>
              <a:rPr lang="it-IT" sz="2000" dirty="0">
                <a:solidFill>
                  <a:srgbClr val="000066"/>
                </a:solidFill>
                <a:latin typeface="Comic Sans MS" charset="0"/>
                <a:ea typeface="ＭＳ Ｐゴシック" charset="0"/>
                <a:cs typeface="ＭＳ Ｐゴシック" charset="0"/>
              </a:rPr>
              <a:t> to test the first </a:t>
            </a:r>
            <a:r>
              <a:rPr lang="it-IT" sz="2000" dirty="0" err="1">
                <a:solidFill>
                  <a:srgbClr val="000066"/>
                </a:solidFill>
                <a:latin typeface="Comic Sans MS" charset="0"/>
                <a:ea typeface="ＭＳ Ｐゴシック" charset="0"/>
                <a:cs typeface="ＭＳ Ｐゴシック" charset="0"/>
              </a:rPr>
              <a:t>demonstrators</a:t>
            </a:r>
            <a:r>
              <a:rPr lang="it-IT" sz="2000" dirty="0">
                <a:solidFill>
                  <a:srgbClr val="000066"/>
                </a:solidFill>
                <a:latin typeface="Comic Sans MS" charset="0"/>
                <a:ea typeface="ＭＳ Ｐゴシック" charset="0"/>
                <a:cs typeface="ＭＳ Ｐゴシック" charset="0"/>
              </a:rPr>
              <a:t> of 3D CMOS chips, and </a:t>
            </a:r>
            <a:r>
              <a:rPr lang="it-IT" sz="2000" dirty="0" err="1">
                <a:solidFill>
                  <a:srgbClr val="000066"/>
                </a:solidFill>
                <a:latin typeface="Comic Sans MS" charset="0"/>
                <a:ea typeface="ＭＳ Ｐゴシック" charset="0"/>
                <a:cs typeface="ＭＳ Ｐゴシック" charset="0"/>
              </a:rPr>
              <a:t>confirmed</a:t>
            </a:r>
            <a:r>
              <a:rPr lang="it-IT" sz="2000" dirty="0">
                <a:solidFill>
                  <a:srgbClr val="000066"/>
                </a:solidFill>
                <a:latin typeface="Comic Sans MS" charset="0"/>
                <a:ea typeface="ＭＳ Ｐゴシック" charset="0"/>
                <a:cs typeface="ＭＳ Ｐゴシック" charset="0"/>
              </a:rPr>
              <a:t> </a:t>
            </a:r>
            <a:r>
              <a:rPr lang="it-IT" sz="2000" dirty="0" err="1">
                <a:solidFill>
                  <a:srgbClr val="000066"/>
                </a:solidFill>
                <a:latin typeface="Comic Sans MS" charset="0"/>
                <a:ea typeface="ＭＳ Ｐゴシック" charset="0"/>
                <a:cs typeface="ＭＳ Ｐゴシック" charset="0"/>
              </a:rPr>
              <a:t>potential</a:t>
            </a:r>
            <a:r>
              <a:rPr lang="it-IT" sz="2000" dirty="0">
                <a:solidFill>
                  <a:srgbClr val="000066"/>
                </a:solidFill>
                <a:latin typeface="Comic Sans MS" charset="0"/>
                <a:ea typeface="ＭＳ Ｐゴシック" charset="0"/>
                <a:cs typeface="ＭＳ Ｐゴシック" charset="0"/>
              </a:rPr>
              <a:t> </a:t>
            </a:r>
            <a:r>
              <a:rPr lang="it-IT" sz="2000" dirty="0" err="1">
                <a:solidFill>
                  <a:srgbClr val="000066"/>
                </a:solidFill>
                <a:latin typeface="Comic Sans MS" charset="0"/>
                <a:ea typeface="ＭＳ Ｐゴシック" charset="0"/>
                <a:cs typeface="ＭＳ Ｐゴシック" charset="0"/>
              </a:rPr>
              <a:t>advantages</a:t>
            </a:r>
            <a:r>
              <a:rPr lang="it-IT" sz="2000" dirty="0">
                <a:solidFill>
                  <a:srgbClr val="000066"/>
                </a:solidFill>
                <a:latin typeface="Comic Sans MS" charset="0"/>
                <a:ea typeface="ＭＳ Ｐゴシック" charset="0"/>
                <a:cs typeface="ＭＳ Ｐゴシック" charset="0"/>
              </a:rPr>
              <a:t> of 3D </a:t>
            </a:r>
            <a:r>
              <a:rPr lang="it-IT" sz="2000" dirty="0" err="1">
                <a:solidFill>
                  <a:srgbClr val="000066"/>
                </a:solidFill>
                <a:latin typeface="Comic Sans MS" charset="0"/>
                <a:ea typeface="ＭＳ Ｐゴシック" charset="0"/>
                <a:cs typeface="ＭＳ Ｐゴシック" charset="0"/>
              </a:rPr>
              <a:t>integration</a:t>
            </a:r>
            <a:r>
              <a:rPr lang="it-IT" sz="2000" dirty="0">
                <a:solidFill>
                  <a:srgbClr val="000066"/>
                </a:solidFill>
                <a:latin typeface="Comic Sans MS" charset="0"/>
                <a:ea typeface="ＭＳ Ｐゴシック" charset="0"/>
                <a:cs typeface="ＭＳ Ｐゴシック" charset="0"/>
              </a:rPr>
              <a:t> for </a:t>
            </a:r>
            <a:r>
              <a:rPr lang="it-IT" sz="2000" dirty="0" err="1">
                <a:solidFill>
                  <a:srgbClr val="000066"/>
                </a:solidFill>
                <a:latin typeface="Comic Sans MS" charset="0"/>
                <a:ea typeface="ＭＳ Ｐゴシック" charset="0"/>
                <a:cs typeface="ＭＳ Ｐゴシック" charset="0"/>
              </a:rPr>
              <a:t>advanced</a:t>
            </a:r>
            <a:r>
              <a:rPr lang="it-IT" sz="2000" dirty="0">
                <a:solidFill>
                  <a:srgbClr val="000066"/>
                </a:solidFill>
                <a:latin typeface="Comic Sans MS" charset="0"/>
                <a:ea typeface="ＭＳ Ｐゴシック" charset="0"/>
                <a:cs typeface="ＭＳ Ｐゴシック" charset="0"/>
              </a:rPr>
              <a:t> pixel detector </a:t>
            </a:r>
            <a:r>
              <a:rPr lang="it-IT" sz="2000" dirty="0" err="1" smtClean="0">
                <a:solidFill>
                  <a:srgbClr val="000066"/>
                </a:solidFill>
                <a:latin typeface="Comic Sans MS" charset="0"/>
                <a:ea typeface="ＭＳ Ｐゴシック" charset="0"/>
                <a:cs typeface="ＭＳ Ｐゴシック" charset="0"/>
              </a:rPr>
              <a:t>systems</a:t>
            </a:r>
            <a:r>
              <a:rPr lang="it-IT" sz="2000" dirty="0" smtClean="0">
                <a:solidFill>
                  <a:srgbClr val="000066"/>
                </a:solidFill>
                <a:latin typeface="Comic Sans MS" charset="0"/>
                <a:ea typeface="ＭＳ Ｐゴシック" charset="0"/>
                <a:cs typeface="ＭＳ Ｐゴシック" charset="0"/>
              </a:rPr>
              <a:t>.</a:t>
            </a:r>
            <a:endParaRPr lang="it-IT" sz="2000" dirty="0">
              <a:solidFill>
                <a:srgbClr val="000066"/>
              </a:solidFill>
              <a:latin typeface="Comic Sans MS" charset="0"/>
              <a:ea typeface="ＭＳ Ｐゴシック" charset="0"/>
              <a:cs typeface="ＭＳ Ｐゴシック" charset="0"/>
            </a:endParaRPr>
          </a:p>
        </p:txBody>
      </p:sp>
      <p:sp>
        <p:nvSpPr>
          <p:cNvPr id="297021" name="Text Box 61"/>
          <p:cNvSpPr txBox="1">
            <a:spLocks noChangeArrowheads="1"/>
          </p:cNvSpPr>
          <p:nvPr/>
        </p:nvSpPr>
        <p:spPr bwMode="auto">
          <a:xfrm>
            <a:off x="574440" y="3673681"/>
            <a:ext cx="8229103" cy="1323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215" tIns="45608" rIns="91215" bIns="45608">
            <a:spAutoFit/>
          </a:bodyPr>
          <a:lstStyle/>
          <a:p>
            <a:pPr defTabSz="914400" eaLnBrk="0" fontAlgn="base" hangingPunct="0">
              <a:spcBef>
                <a:spcPct val="50000"/>
              </a:spcBef>
              <a:spcAft>
                <a:spcPct val="0"/>
              </a:spcAft>
              <a:buFont typeface="Wingdings" charset="0"/>
              <a:buNone/>
              <a:defRPr/>
            </a:pPr>
            <a:r>
              <a:rPr lang="en-US" sz="2000" dirty="0" smtClean="0">
                <a:solidFill>
                  <a:srgbClr val="000066"/>
                </a:solidFill>
                <a:latin typeface="Comic Sans MS" charset="0"/>
                <a:ea typeface="ＭＳ Ｐゴシック" charset="0"/>
                <a:cs typeface="ＭＳ Ｐゴシック" charset="0"/>
              </a:rPr>
              <a:t>The main focus of VIPIX was the very aggressive 3D technology by </a:t>
            </a:r>
            <a:r>
              <a:rPr lang="en-US" sz="2000" dirty="0" err="1" smtClean="0">
                <a:solidFill>
                  <a:srgbClr val="000066"/>
                </a:solidFill>
                <a:latin typeface="Comic Sans MS" charset="0"/>
                <a:ea typeface="ＭＳ Ｐゴシック" charset="0"/>
                <a:cs typeface="ＭＳ Ｐゴシック" charset="0"/>
              </a:rPr>
              <a:t>Tezzaron</a:t>
            </a:r>
            <a:r>
              <a:rPr lang="en-US" sz="2000" dirty="0" smtClean="0">
                <a:solidFill>
                  <a:srgbClr val="000066"/>
                </a:solidFill>
                <a:latin typeface="Comic Sans MS" charset="0"/>
                <a:ea typeface="ＭＳ Ｐゴシック" charset="0"/>
                <a:cs typeface="ＭＳ Ｐゴシック" charset="0"/>
              </a:rPr>
              <a:t>. Reliability issues show that (at least for us) this process is not yet at the maturity level that is required for a detector in a real application.</a:t>
            </a:r>
            <a:endParaRPr lang="it-IT" sz="2000" dirty="0">
              <a:solidFill>
                <a:srgbClr val="FF3300"/>
              </a:solidFill>
              <a:latin typeface="Comic Sans MS" charset="0"/>
              <a:ea typeface="ＭＳ Ｐゴシック" charset="0"/>
              <a:cs typeface="ＭＳ Ｐゴシック" charset="0"/>
            </a:endParaRPr>
          </a:p>
        </p:txBody>
      </p:sp>
      <p:pic>
        <p:nvPicPr>
          <p:cNvPr id="7" name="Picture 86"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6546" y="746887"/>
            <a:ext cx="161192"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86"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610" y="2075092"/>
            <a:ext cx="161192"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6"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617" y="3776254"/>
            <a:ext cx="161192"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598366" y="5028646"/>
            <a:ext cx="8013701" cy="1323213"/>
          </a:xfrm>
          <a:prstGeom prst="rect">
            <a:avLst/>
          </a:prstGeom>
          <a:noFill/>
          <a:ln>
            <a:noFill/>
          </a:ln>
          <a:effectLst/>
          <a:extLst>
            <a:ext uri="{909E8E84-426E-40dd-AFC4-6F175D3DCCD1}">
              <a14:hiddenFill xmlns="" xmlns:a14="http://schemas.microsoft.com/office/drawing/2010/main">
                <a:solidFill>
                  <a:srgbClr val="FF33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215" tIns="45608" rIns="91215" bIns="45608">
            <a:spAutoFit/>
          </a:bodyPr>
          <a:lstStyle/>
          <a:p>
            <a:pPr defTabSz="914400" eaLnBrk="0" fontAlgn="base" hangingPunct="0">
              <a:spcBef>
                <a:spcPct val="50000"/>
              </a:spcBef>
              <a:spcAft>
                <a:spcPct val="0"/>
              </a:spcAft>
              <a:defRPr/>
            </a:pPr>
            <a:r>
              <a:rPr lang="en-US" sz="2000" dirty="0">
                <a:solidFill>
                  <a:srgbClr val="0000FF"/>
                </a:solidFill>
                <a:latin typeface="Comic Sans MS"/>
                <a:cs typeface="Comic Sans MS"/>
              </a:rPr>
              <a:t>N</a:t>
            </a:r>
            <a:r>
              <a:rPr lang="en-US" sz="2000" dirty="0" smtClean="0">
                <a:solidFill>
                  <a:srgbClr val="0000FF"/>
                </a:solidFill>
                <a:latin typeface="Comic Sans MS"/>
                <a:cs typeface="Comic Sans MS"/>
              </a:rPr>
              <a:t>ew concepts </a:t>
            </a:r>
            <a:r>
              <a:rPr lang="en-US" sz="2000" dirty="0" smtClean="0">
                <a:solidFill>
                  <a:srgbClr val="0000FF"/>
                </a:solidFill>
                <a:latin typeface="Comic Sans MS" charset="0"/>
                <a:ea typeface="ＭＳ Ｐゴシック" charset="0"/>
                <a:cs typeface="ＭＳ Ｐゴシック" charset="0"/>
              </a:rPr>
              <a:t>exploiting </a:t>
            </a:r>
            <a:r>
              <a:rPr lang="en-US" sz="2000" dirty="0">
                <a:solidFill>
                  <a:srgbClr val="0000FF"/>
                </a:solidFill>
                <a:latin typeface="Comic Sans MS" charset="0"/>
                <a:ea typeface="ＭＳ Ｐゴシック" charset="0"/>
                <a:cs typeface="ＭＳ Ｐゴシック" charset="0"/>
              </a:rPr>
              <a:t>3D </a:t>
            </a:r>
            <a:r>
              <a:rPr lang="en-US" sz="2000" dirty="0" smtClean="0">
                <a:solidFill>
                  <a:srgbClr val="0000FF"/>
                </a:solidFill>
                <a:latin typeface="Comic Sans MS" charset="0"/>
                <a:ea typeface="ＭＳ Ｐゴシック" charset="0"/>
                <a:cs typeface="ＭＳ Ｐゴシック" charset="0"/>
              </a:rPr>
              <a:t>integration (also with other vendors) for </a:t>
            </a:r>
            <a:r>
              <a:rPr lang="en-US" sz="2000" dirty="0">
                <a:solidFill>
                  <a:srgbClr val="0000FF"/>
                </a:solidFill>
                <a:latin typeface="Comic Sans MS" charset="0"/>
                <a:ea typeface="ＭＳ Ｐゴシック" charset="0"/>
                <a:cs typeface="ＭＳ Ｐゴシック" charset="0"/>
              </a:rPr>
              <a:t>particle tracking </a:t>
            </a:r>
            <a:r>
              <a:rPr lang="en-US" sz="2000" dirty="0" smtClean="0">
                <a:solidFill>
                  <a:srgbClr val="0000FF"/>
                </a:solidFill>
                <a:latin typeface="Comic Sans MS" charset="0"/>
                <a:ea typeface="ＭＳ Ｐゴシック" charset="0"/>
                <a:cs typeface="ＭＳ Ｐゴシック" charset="0"/>
              </a:rPr>
              <a:t>and </a:t>
            </a:r>
            <a:r>
              <a:rPr lang="en-US" sz="2000" dirty="0">
                <a:solidFill>
                  <a:srgbClr val="0000FF"/>
                </a:solidFill>
                <a:latin typeface="Comic Sans MS" charset="0"/>
                <a:ea typeface="ＭＳ Ｐゴシック" charset="0"/>
                <a:cs typeface="ＭＳ Ｐゴシック" charset="0"/>
              </a:rPr>
              <a:t>for X-ray imaging at </a:t>
            </a:r>
            <a:r>
              <a:rPr lang="en-US" sz="2000" dirty="0" smtClean="0">
                <a:solidFill>
                  <a:srgbClr val="0000FF"/>
                </a:solidFill>
                <a:latin typeface="Comic Sans MS" charset="0"/>
                <a:ea typeface="ＭＳ Ｐゴシック" charset="0"/>
                <a:cs typeface="ＭＳ Ｐゴシック" charset="0"/>
              </a:rPr>
              <a:t>FELs </a:t>
            </a:r>
            <a:r>
              <a:rPr lang="en-US" sz="2000" dirty="0" smtClean="0">
                <a:solidFill>
                  <a:srgbClr val="0000FF"/>
                </a:solidFill>
                <a:latin typeface="Comic Sans MS"/>
                <a:cs typeface="Comic Sans MS"/>
              </a:rPr>
              <a:t>are being proposed in our community. INFN is now able to take advantage of these new ideas.</a:t>
            </a:r>
            <a:endParaRPr lang="it-IT" sz="2000" dirty="0">
              <a:solidFill>
                <a:srgbClr val="0000FF"/>
              </a:solidFill>
              <a:latin typeface="Comic Sans MS"/>
              <a:ea typeface="ＭＳ Ｐゴシック" charset="0"/>
              <a:cs typeface="Comic Sans MS"/>
              <a:sym typeface="Symbol" charset="0"/>
            </a:endParaRPr>
          </a:p>
        </p:txBody>
      </p:sp>
      <p:pic>
        <p:nvPicPr>
          <p:cNvPr id="12" name="Picture 86" descr="bullet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12617" y="5135154"/>
            <a:ext cx="161192"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egnaposto data 12"/>
          <p:cNvSpPr>
            <a:spLocks noGrp="1"/>
          </p:cNvSpPr>
          <p:nvPr>
            <p:ph type="dt" sz="half" idx="10"/>
          </p:nvPr>
        </p:nvSpPr>
        <p:spPr/>
        <p:txBody>
          <a:bodyPr/>
          <a:lstStyle/>
          <a:p>
            <a:r>
              <a:rPr lang="it-IT" smtClean="0"/>
              <a:t>10 giugno 2014</a:t>
            </a:r>
            <a:endParaRPr lang="en-US"/>
          </a:p>
        </p:txBody>
      </p:sp>
      <p:sp>
        <p:nvSpPr>
          <p:cNvPr id="14" name="Segnaposto piè di pagina 13"/>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smtClean="0"/>
              <a:t>ReDSoX</a:t>
            </a:r>
            <a:r>
              <a:rPr lang="en-US" dirty="0"/>
              <a:t/>
            </a:r>
            <a:br>
              <a:rPr lang="en-US" dirty="0"/>
            </a:br>
            <a:r>
              <a:rPr lang="en-US" dirty="0">
                <a:solidFill>
                  <a:srgbClr val="FF0000"/>
                </a:solidFill>
              </a:rPr>
              <a:t>Re</a:t>
            </a:r>
            <a:r>
              <a:rPr lang="en-US" dirty="0"/>
              <a:t>search </a:t>
            </a:r>
            <a:r>
              <a:rPr lang="en-US" dirty="0">
                <a:solidFill>
                  <a:srgbClr val="FF0000"/>
                </a:solidFill>
              </a:rPr>
              <a:t>D</a:t>
            </a:r>
            <a:r>
              <a:rPr lang="en-US" dirty="0"/>
              <a:t>etectors for </a:t>
            </a:r>
            <a:r>
              <a:rPr lang="en-US" dirty="0">
                <a:solidFill>
                  <a:srgbClr val="FF0000"/>
                </a:solidFill>
              </a:rPr>
              <a:t>So</a:t>
            </a:r>
            <a:r>
              <a:rPr lang="en-US" dirty="0"/>
              <a:t>ft </a:t>
            </a:r>
            <a:r>
              <a:rPr lang="en-US" dirty="0">
                <a:solidFill>
                  <a:srgbClr val="FF0000"/>
                </a:solidFill>
              </a:rPr>
              <a:t>X</a:t>
            </a:r>
            <a:r>
              <a:rPr lang="en-US" dirty="0" smtClean="0"/>
              <a:t>-Rays</a:t>
            </a:r>
            <a:endParaRPr lang="en-US" dirty="0"/>
          </a:p>
        </p:txBody>
      </p:sp>
      <p:sp>
        <p:nvSpPr>
          <p:cNvPr id="3" name="Subtitle 2"/>
          <p:cNvSpPr>
            <a:spLocks noGrp="1"/>
          </p:cNvSpPr>
          <p:nvPr>
            <p:ph type="subTitle" idx="1"/>
          </p:nvPr>
        </p:nvSpPr>
        <p:spPr/>
        <p:txBody>
          <a:bodyPr/>
          <a:lstStyle/>
          <a:p>
            <a:r>
              <a:rPr lang="en-US" dirty="0" smtClean="0"/>
              <a:t>Piero Malcovati</a:t>
            </a:r>
          </a:p>
          <a:p>
            <a:r>
              <a:rPr lang="en-US" sz="1800" dirty="0" err="1" smtClean="0"/>
              <a:t>Dipartimento</a:t>
            </a:r>
            <a:r>
              <a:rPr lang="en-US" sz="1800" dirty="0" smtClean="0"/>
              <a:t> di </a:t>
            </a:r>
            <a:r>
              <a:rPr lang="en-US" sz="1800" dirty="0" err="1" smtClean="0"/>
              <a:t>Ingegneria</a:t>
            </a:r>
            <a:r>
              <a:rPr lang="en-US" sz="1800" dirty="0" smtClean="0"/>
              <a:t> </a:t>
            </a:r>
            <a:r>
              <a:rPr lang="en-US" sz="1800" dirty="0" err="1" smtClean="0"/>
              <a:t>Industriale</a:t>
            </a:r>
            <a:r>
              <a:rPr lang="en-US" sz="1800" dirty="0" smtClean="0"/>
              <a:t> e </a:t>
            </a:r>
            <a:r>
              <a:rPr lang="en-US" sz="1800" dirty="0" err="1" smtClean="0"/>
              <a:t>dell’Informazione</a:t>
            </a:r>
            <a:endParaRPr lang="en-US" sz="1800" dirty="0" smtClean="0"/>
          </a:p>
          <a:p>
            <a:r>
              <a:rPr lang="en-US" sz="1800" dirty="0" err="1" smtClean="0"/>
              <a:t>Università</a:t>
            </a:r>
            <a:r>
              <a:rPr lang="en-US" sz="1800" dirty="0" smtClean="0"/>
              <a:t> di Pavia</a:t>
            </a:r>
            <a:endParaRPr lang="en-US" sz="1800"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106</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34770919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Scopi del Progetto</a:t>
            </a:r>
            <a:endParaRPr lang="it-IT" dirty="0"/>
          </a:p>
        </p:txBody>
      </p:sp>
      <p:sp>
        <p:nvSpPr>
          <p:cNvPr id="3" name="Content Placeholder 2"/>
          <p:cNvSpPr>
            <a:spLocks noGrp="1"/>
          </p:cNvSpPr>
          <p:nvPr>
            <p:ph idx="1"/>
          </p:nvPr>
        </p:nvSpPr>
        <p:spPr/>
        <p:txBody>
          <a:bodyPr>
            <a:normAutofit fontScale="62500" lnSpcReduction="20000"/>
          </a:bodyPr>
          <a:lstStyle/>
          <a:p>
            <a:r>
              <a:rPr lang="it-IT" b="1" dirty="0"/>
              <a:t>Linea di </a:t>
            </a:r>
            <a:r>
              <a:rPr lang="it-IT" b="1" dirty="0" smtClean="0"/>
              <a:t>ricerca</a:t>
            </a:r>
          </a:p>
          <a:p>
            <a:pPr lvl="1"/>
            <a:r>
              <a:rPr lang="it-IT" dirty="0"/>
              <a:t>S</a:t>
            </a:r>
            <a:r>
              <a:rPr lang="it-IT" dirty="0" smtClean="0"/>
              <a:t>viluppo </a:t>
            </a:r>
            <a:r>
              <a:rPr lang="it-IT" dirty="0"/>
              <a:t>camere a deriva di silicio di grande superficie ed elettronica a basso rumore per spettroscopia ed </a:t>
            </a:r>
            <a:r>
              <a:rPr lang="it-IT" dirty="0" err="1"/>
              <a:t>imaging</a:t>
            </a:r>
            <a:r>
              <a:rPr lang="it-IT" dirty="0"/>
              <a:t> di X-</a:t>
            </a:r>
            <a:r>
              <a:rPr lang="it-IT" dirty="0" err="1" smtClean="0"/>
              <a:t>ray</a:t>
            </a:r>
            <a:endParaRPr lang="it-IT" dirty="0" smtClean="0"/>
          </a:p>
          <a:p>
            <a:pPr lvl="1"/>
            <a:r>
              <a:rPr lang="it-IT" dirty="0" smtClean="0"/>
              <a:t>Applicazioni </a:t>
            </a:r>
            <a:r>
              <a:rPr lang="it-IT" dirty="0"/>
              <a:t>in astrofisica X e , monitoraggio ambientale, diagnostica medica, Advanced Light </a:t>
            </a:r>
            <a:r>
              <a:rPr lang="it-IT" dirty="0" err="1"/>
              <a:t>Sources</a:t>
            </a:r>
            <a:r>
              <a:rPr lang="it-IT" dirty="0"/>
              <a:t> (Sincrotroni e FEL)</a:t>
            </a:r>
          </a:p>
          <a:p>
            <a:r>
              <a:rPr lang="it-IT" b="1" dirty="0"/>
              <a:t>Sezioni </a:t>
            </a:r>
            <a:r>
              <a:rPr lang="it-IT" b="1" dirty="0" smtClean="0"/>
              <a:t>partecipanti</a:t>
            </a:r>
          </a:p>
          <a:p>
            <a:pPr lvl="1"/>
            <a:r>
              <a:rPr lang="it-IT" dirty="0" smtClean="0"/>
              <a:t>TS</a:t>
            </a:r>
            <a:r>
              <a:rPr lang="it-IT" dirty="0"/>
              <a:t>, BO (IASF-BO), ROMA2 (IAPS-ROMA), MI (</a:t>
            </a:r>
            <a:r>
              <a:rPr lang="it-IT" dirty="0" err="1" smtClean="0"/>
              <a:t>PoliMI</a:t>
            </a:r>
            <a:r>
              <a:rPr lang="it-IT" dirty="0" smtClean="0"/>
              <a:t>)</a:t>
            </a:r>
            <a:r>
              <a:rPr lang="it-IT" dirty="0"/>
              <a:t>, PV (</a:t>
            </a:r>
            <a:r>
              <a:rPr lang="it-IT" dirty="0" err="1"/>
              <a:t>UniPV</a:t>
            </a:r>
            <a:r>
              <a:rPr lang="it-IT" dirty="0"/>
              <a:t>)</a:t>
            </a:r>
          </a:p>
          <a:p>
            <a:r>
              <a:rPr lang="it-IT" b="1" dirty="0" smtClean="0"/>
              <a:t>Collaborazioni</a:t>
            </a:r>
          </a:p>
          <a:p>
            <a:pPr lvl="1"/>
            <a:r>
              <a:rPr lang="it-IT" dirty="0" smtClean="0"/>
              <a:t>FBK Trento, Sincrotrone Trieste</a:t>
            </a:r>
          </a:p>
          <a:p>
            <a:r>
              <a:rPr lang="it-IT" b="1" dirty="0" smtClean="0"/>
              <a:t>Durata progetto</a:t>
            </a:r>
            <a:endParaRPr lang="it-IT" b="1" dirty="0"/>
          </a:p>
          <a:p>
            <a:pPr lvl="1"/>
            <a:r>
              <a:rPr lang="it-IT" dirty="0" smtClean="0"/>
              <a:t>2013</a:t>
            </a:r>
            <a:r>
              <a:rPr lang="it-IT" dirty="0"/>
              <a:t>-2014</a:t>
            </a:r>
          </a:p>
          <a:p>
            <a:r>
              <a:rPr lang="it-IT" b="1" dirty="0"/>
              <a:t>Responsabile </a:t>
            </a:r>
            <a:r>
              <a:rPr lang="it-IT" b="1" dirty="0" smtClean="0"/>
              <a:t>nazionale</a:t>
            </a:r>
          </a:p>
          <a:p>
            <a:pPr lvl="1"/>
            <a:r>
              <a:rPr lang="it-IT" dirty="0" smtClean="0"/>
              <a:t>A</a:t>
            </a:r>
            <a:r>
              <a:rPr lang="it-IT" dirty="0"/>
              <a:t>. </a:t>
            </a:r>
            <a:r>
              <a:rPr lang="it-IT" dirty="0" err="1"/>
              <a:t>Vacchi</a:t>
            </a:r>
            <a:endParaRPr lang="it-IT" dirty="0"/>
          </a:p>
          <a:p>
            <a:r>
              <a:rPr lang="it-IT" b="1" dirty="0"/>
              <a:t>Responsabile </a:t>
            </a:r>
            <a:r>
              <a:rPr lang="it-IT" b="1" dirty="0" smtClean="0"/>
              <a:t>locale</a:t>
            </a:r>
          </a:p>
          <a:p>
            <a:pPr lvl="1"/>
            <a:r>
              <a:rPr lang="it-IT" dirty="0" smtClean="0"/>
              <a:t>P. Malcovati</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107</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8469366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Risultati 2013: ASIC</a:t>
            </a:r>
            <a:endParaRPr lang="it-IT" dirty="0"/>
          </a:p>
        </p:txBody>
      </p:sp>
      <p:pic>
        <p:nvPicPr>
          <p:cNvPr id="4" name="Content Placeholder 3"/>
          <p:cNvPicPr>
            <a:picLocks noGrp="1" noChangeAspect="1"/>
          </p:cNvPicPr>
          <p:nvPr>
            <p:ph idx="1"/>
          </p:nvPr>
        </p:nvPicPr>
        <p:blipFill>
          <a:blip r:embed="rId2" cstate="print"/>
          <a:srcRect l="-26916" r="-26916"/>
          <a:stretch>
            <a:fillRect/>
          </a:stretch>
        </p:blipFill>
        <p:spPr/>
      </p:pic>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108</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3459818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a:t>Risultati 2013</a:t>
            </a:r>
            <a:r>
              <a:rPr lang="it-IT" dirty="0" smtClean="0"/>
              <a:t>: Caratterizzazione ASIC</a:t>
            </a:r>
            <a:endParaRPr lang="it-IT" dirty="0"/>
          </a:p>
        </p:txBody>
      </p:sp>
      <p:pic>
        <p:nvPicPr>
          <p:cNvPr id="6" name="Content Placeholder 5"/>
          <p:cNvPicPr>
            <a:picLocks noGrp="1" noChangeAspect="1"/>
          </p:cNvPicPr>
          <p:nvPr>
            <p:ph idx="1"/>
          </p:nvPr>
        </p:nvPicPr>
        <p:blipFill>
          <a:blip r:embed="rId2" cstate="print"/>
          <a:srcRect l="-14201" r="-14201"/>
          <a:stretch>
            <a:fillRect/>
          </a:stretch>
        </p:blipFill>
        <p:spPr/>
      </p:pic>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109</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75032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432048"/>
            <a:ext cx="4536504" cy="6237312"/>
          </a:xfrm>
        </p:spPr>
        <p:txBody>
          <a:bodyPr>
            <a:noAutofit/>
          </a:bodyPr>
          <a:lstStyle/>
          <a:p>
            <a:pPr algn="just"/>
            <a:r>
              <a:rPr lang="en-US" sz="2300" dirty="0" smtClean="0"/>
              <a:t>A formulation based on </a:t>
            </a:r>
            <a:r>
              <a:rPr lang="en-US" sz="2300" dirty="0" err="1" smtClean="0"/>
              <a:t>liposomes</a:t>
            </a:r>
            <a:r>
              <a:rPr lang="en-US" sz="2300" dirty="0" smtClean="0"/>
              <a:t> loaded with 10B and </a:t>
            </a:r>
            <a:r>
              <a:rPr lang="en-US" sz="2300" dirty="0" err="1" smtClean="0"/>
              <a:t>Gd</a:t>
            </a:r>
            <a:r>
              <a:rPr lang="en-US" sz="2300" dirty="0" smtClean="0"/>
              <a:t> was tested on human ovarian carcinoma cells (IGROV-1). The agent (Gd-B-AC01) consists of a </a:t>
            </a:r>
            <a:r>
              <a:rPr lang="en-US" sz="2300" dirty="0" err="1" smtClean="0"/>
              <a:t>carborane</a:t>
            </a:r>
            <a:r>
              <a:rPr lang="en-US" sz="2300" dirty="0" smtClean="0"/>
              <a:t> unit (10 boron atoms) bearing a cholesterol unit and a Gd. </a:t>
            </a:r>
            <a:r>
              <a:rPr lang="en-US" sz="2300" dirty="0" smtClean="0">
                <a:solidFill>
                  <a:srgbClr val="FF0000"/>
                </a:solidFill>
              </a:rPr>
              <a:t>The number of survived cells was markedly smaller after BNCT with GdB10-AC01/</a:t>
            </a:r>
            <a:r>
              <a:rPr lang="en-US" sz="2300" dirty="0" err="1" smtClean="0">
                <a:solidFill>
                  <a:srgbClr val="FF0000"/>
                </a:solidFill>
              </a:rPr>
              <a:t>liposomes</a:t>
            </a:r>
            <a:r>
              <a:rPr lang="en-US" sz="2300" dirty="0" smtClean="0"/>
              <a:t>. </a:t>
            </a:r>
          </a:p>
          <a:p>
            <a:pPr algn="just"/>
            <a:r>
              <a:rPr lang="en-US" sz="2300" dirty="0" smtClean="0"/>
              <a:t>Cell cultures of tumours with unknown primary obtained by patients are presently in preparation, to perform cell uptake measurements due to BPA and </a:t>
            </a:r>
            <a:r>
              <a:rPr lang="en-US" sz="2300" dirty="0" err="1" smtClean="0"/>
              <a:t>liposomes</a:t>
            </a:r>
            <a:r>
              <a:rPr lang="en-US" sz="2300" dirty="0" smtClean="0"/>
              <a:t> loaded with LCOB </a:t>
            </a:r>
            <a:endParaRPr lang="it-IT" sz="2300" dirty="0" smtClean="0"/>
          </a:p>
          <a:p>
            <a:endParaRPr lang="it-IT" sz="2300" dirty="0"/>
          </a:p>
        </p:txBody>
      </p:sp>
      <p:pic>
        <p:nvPicPr>
          <p:cNvPr id="4" name="Picture 3"/>
          <p:cNvPicPr>
            <a:picLocks noChangeAspect="1"/>
          </p:cNvPicPr>
          <p:nvPr/>
        </p:nvPicPr>
        <p:blipFill>
          <a:blip r:embed="rId2" cstate="print"/>
          <a:stretch>
            <a:fillRect/>
          </a:stretch>
        </p:blipFill>
        <p:spPr>
          <a:xfrm>
            <a:off x="5004048" y="758869"/>
            <a:ext cx="3953447" cy="5262419"/>
          </a:xfrm>
          <a:prstGeom prst="rect">
            <a:avLst/>
          </a:prstGeom>
        </p:spPr>
      </p:pic>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11</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dirty="0"/>
              <a:t>Risultati 2013</a:t>
            </a:r>
            <a:r>
              <a:rPr lang="it-IT" dirty="0" smtClean="0"/>
              <a:t>: ASIC + Detector</a:t>
            </a:r>
            <a:endParaRPr lang="it-IT" dirty="0"/>
          </a:p>
        </p:txBody>
      </p:sp>
      <p:pic>
        <p:nvPicPr>
          <p:cNvPr id="4" name="Content Placeholder 3"/>
          <p:cNvPicPr>
            <a:picLocks noGrp="1" noChangeAspect="1"/>
          </p:cNvPicPr>
          <p:nvPr>
            <p:ph idx="1"/>
          </p:nvPr>
        </p:nvPicPr>
        <p:blipFill>
          <a:blip r:embed="rId2" cstate="print"/>
          <a:srcRect t="3500" b="3500"/>
          <a:stretch>
            <a:fillRect/>
          </a:stretch>
        </p:blipFill>
        <p:spPr/>
      </p:pic>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110</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8326692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Attività 2014</a:t>
            </a:r>
            <a:endParaRPr lang="it-IT" dirty="0"/>
          </a:p>
        </p:txBody>
      </p:sp>
      <p:sp>
        <p:nvSpPr>
          <p:cNvPr id="3" name="Content Placeholder 2"/>
          <p:cNvSpPr>
            <a:spLocks noGrp="1"/>
          </p:cNvSpPr>
          <p:nvPr>
            <p:ph idx="1"/>
          </p:nvPr>
        </p:nvSpPr>
        <p:spPr/>
        <p:txBody>
          <a:bodyPr>
            <a:normAutofit fontScale="77500" lnSpcReduction="20000"/>
          </a:bodyPr>
          <a:lstStyle/>
          <a:p>
            <a:r>
              <a:rPr lang="it-IT" dirty="0" smtClean="0"/>
              <a:t>Ulteriore sviluppo di camere a deriva di silicio di grande superficie</a:t>
            </a:r>
          </a:p>
          <a:p>
            <a:r>
              <a:rPr lang="it-IT" dirty="0" smtClean="0"/>
              <a:t>Evoluzione e completamento dell’elettronica a basso rumore per spettroscopia ed </a:t>
            </a:r>
            <a:r>
              <a:rPr lang="it-IT" dirty="0" err="1" smtClean="0"/>
              <a:t>imaging</a:t>
            </a:r>
            <a:r>
              <a:rPr lang="it-IT" dirty="0" smtClean="0"/>
              <a:t> di X-</a:t>
            </a:r>
            <a:r>
              <a:rPr lang="it-IT" dirty="0" err="1" smtClean="0"/>
              <a:t>ray</a:t>
            </a:r>
            <a:r>
              <a:rPr lang="it-IT" dirty="0" smtClean="0"/>
              <a:t> (ADC, common-mode </a:t>
            </a:r>
            <a:r>
              <a:rPr lang="it-IT" dirty="0" err="1" smtClean="0"/>
              <a:t>noise</a:t>
            </a:r>
            <a:r>
              <a:rPr lang="it-IT" dirty="0" smtClean="0"/>
              <a:t> </a:t>
            </a:r>
            <a:r>
              <a:rPr lang="it-IT" dirty="0" err="1" smtClean="0"/>
              <a:t>cancelation</a:t>
            </a:r>
            <a:r>
              <a:rPr lang="it-IT" dirty="0" smtClean="0"/>
              <a:t>)</a:t>
            </a:r>
          </a:p>
          <a:p>
            <a:r>
              <a:rPr lang="it-IT" dirty="0" smtClean="0"/>
              <a:t>Applicazioni nei campi di astrofisica X e , diagnostica medica (camera Compton proposta da XDXL), Advanced Light </a:t>
            </a:r>
            <a:r>
              <a:rPr lang="it-IT" dirty="0" err="1" smtClean="0"/>
              <a:t>Sources</a:t>
            </a:r>
            <a:r>
              <a:rPr lang="it-IT" dirty="0" smtClean="0"/>
              <a:t> (Sincrotrone e FEL)</a:t>
            </a:r>
          </a:p>
          <a:p>
            <a:r>
              <a:rPr lang="it-IT" dirty="0" smtClean="0"/>
              <a:t>Stretta interazione con la proposta LOFT per la </a:t>
            </a:r>
            <a:r>
              <a:rPr lang="it-IT" dirty="0" err="1" smtClean="0"/>
              <a:t>mission</a:t>
            </a:r>
            <a:r>
              <a:rPr lang="it-IT" dirty="0" smtClean="0"/>
              <a:t> call M3 dell’ESA</a:t>
            </a:r>
          </a:p>
          <a:p>
            <a:r>
              <a:rPr lang="it-IT" dirty="0" smtClean="0"/>
              <a:t>Personale strutturato della Sezione di Pavia: 1 FTE</a:t>
            </a:r>
          </a:p>
          <a:p>
            <a:pPr lvl="1"/>
            <a:r>
              <a:rPr lang="it-IT" dirty="0" smtClean="0"/>
              <a:t>Piero Malcovati: 40%</a:t>
            </a:r>
          </a:p>
          <a:p>
            <a:pPr lvl="1"/>
            <a:r>
              <a:rPr lang="it-IT" dirty="0" smtClean="0"/>
              <a:t>Marco Grassi: 60%</a:t>
            </a: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111</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1707511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Consuntivo 2013/Preventivo 2014</a:t>
            </a:r>
            <a:endParaRPr lang="it-IT"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45716039"/>
              </p:ext>
            </p:extLst>
          </p:nvPr>
        </p:nvGraphicFramePr>
        <p:xfrm>
          <a:off x="457200" y="1600200"/>
          <a:ext cx="8229600" cy="3313111"/>
        </p:xfrm>
        <a:graphic>
          <a:graphicData uri="http://schemas.openxmlformats.org/drawingml/2006/table">
            <a:tbl>
              <a:tblPr firstRow="1" bandRow="1">
                <a:tableStyleId>{5C22544A-7EE6-4342-B048-85BDC9FD1C3A}</a:tableStyleId>
              </a:tblPr>
              <a:tblGrid>
                <a:gridCol w="4641216"/>
                <a:gridCol w="1811525"/>
                <a:gridCol w="1776859"/>
              </a:tblGrid>
              <a:tr h="370840">
                <a:tc>
                  <a:txBody>
                    <a:bodyPr/>
                    <a:lstStyle/>
                    <a:p>
                      <a:r>
                        <a:rPr lang="en-US" dirty="0" smtClean="0"/>
                        <a:t>Voce</a:t>
                      </a:r>
                      <a:endParaRPr lang="en-US" dirty="0"/>
                    </a:p>
                  </a:txBody>
                  <a:tcPr/>
                </a:tc>
                <a:tc>
                  <a:txBody>
                    <a:bodyPr/>
                    <a:lstStyle/>
                    <a:p>
                      <a:pPr algn="r"/>
                      <a:r>
                        <a:rPr lang="en-US" dirty="0" err="1" smtClean="0"/>
                        <a:t>Consuntivo</a:t>
                      </a:r>
                      <a:r>
                        <a:rPr lang="en-US" dirty="0" smtClean="0"/>
                        <a:t> 2013</a:t>
                      </a:r>
                      <a:endParaRPr lang="en-US" dirty="0"/>
                    </a:p>
                  </a:txBody>
                  <a:tcPr/>
                </a:tc>
                <a:tc>
                  <a:txBody>
                    <a:bodyPr/>
                    <a:lstStyle/>
                    <a:p>
                      <a:pPr algn="r"/>
                      <a:r>
                        <a:rPr lang="en-US" dirty="0" err="1" smtClean="0"/>
                        <a:t>Preventivo</a:t>
                      </a:r>
                      <a:r>
                        <a:rPr lang="en-US" dirty="0" smtClean="0"/>
                        <a:t> 2014</a:t>
                      </a:r>
                      <a:endParaRPr lang="en-US" dirty="0"/>
                    </a:p>
                  </a:txBody>
                  <a:tcPr/>
                </a:tc>
              </a:tr>
              <a:tr h="370840">
                <a:tc>
                  <a:txBody>
                    <a:bodyPr/>
                    <a:lstStyle/>
                    <a:p>
                      <a:r>
                        <a:rPr lang="en-US" dirty="0" err="1" smtClean="0"/>
                        <a:t>Servizi</a:t>
                      </a:r>
                      <a:r>
                        <a:rPr lang="en-US" dirty="0" smtClean="0"/>
                        <a:t> </a:t>
                      </a:r>
                      <a:r>
                        <a:rPr lang="en-US" dirty="0" err="1" smtClean="0"/>
                        <a:t>Trasporti</a:t>
                      </a:r>
                      <a:r>
                        <a:rPr lang="en-US" dirty="0" smtClean="0"/>
                        <a:t> e </a:t>
                      </a:r>
                      <a:r>
                        <a:rPr lang="en-US" dirty="0" err="1" smtClean="0"/>
                        <a:t>Facchinaggio</a:t>
                      </a:r>
                      <a:r>
                        <a:rPr lang="en-US" dirty="0" smtClean="0"/>
                        <a:t> </a:t>
                      </a:r>
                      <a:r>
                        <a:rPr lang="en-US" dirty="0" err="1" smtClean="0"/>
                        <a:t>Attività</a:t>
                      </a:r>
                      <a:r>
                        <a:rPr lang="en-US" dirty="0" smtClean="0"/>
                        <a:t> </a:t>
                      </a:r>
                      <a:r>
                        <a:rPr lang="en-US" dirty="0" err="1" smtClean="0"/>
                        <a:t>Laboratorio</a:t>
                      </a:r>
                      <a:endParaRPr lang="en-US" dirty="0"/>
                    </a:p>
                  </a:txBody>
                  <a:tcPr/>
                </a:tc>
                <a:tc>
                  <a:txBody>
                    <a:bodyPr/>
                    <a:lstStyle/>
                    <a:p>
                      <a:pPr algn="r"/>
                      <a:r>
                        <a:rPr lang="en-US" dirty="0" smtClean="0"/>
                        <a:t>0.00€</a:t>
                      </a:r>
                      <a:endParaRPr lang="en-US"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0 €</a:t>
                      </a:r>
                    </a:p>
                  </a:txBody>
                  <a:tcPr/>
                </a:tc>
              </a:tr>
              <a:tr h="370840">
                <a:tc>
                  <a:txBody>
                    <a:bodyPr/>
                    <a:lstStyle/>
                    <a:p>
                      <a:r>
                        <a:rPr lang="en-US" dirty="0" err="1" smtClean="0"/>
                        <a:t>Licenze</a:t>
                      </a:r>
                      <a:r>
                        <a:rPr lang="en-US" dirty="0" smtClean="0"/>
                        <a:t> Software</a:t>
                      </a:r>
                      <a:endParaRPr lang="en-US"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2,000 €</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0 €</a:t>
                      </a:r>
                    </a:p>
                  </a:txBody>
                  <a:tcPr/>
                </a:tc>
              </a:tr>
              <a:tr h="370840">
                <a:tc>
                  <a:txBody>
                    <a:bodyPr/>
                    <a:lstStyle/>
                    <a:p>
                      <a:r>
                        <a:rPr lang="en-US" dirty="0" err="1" smtClean="0"/>
                        <a:t>Trattamento</a:t>
                      </a:r>
                      <a:r>
                        <a:rPr lang="en-US" dirty="0" smtClean="0"/>
                        <a:t> </a:t>
                      </a:r>
                      <a:r>
                        <a:rPr lang="en-US" dirty="0" err="1" smtClean="0"/>
                        <a:t>Missioni</a:t>
                      </a:r>
                      <a:endParaRPr lang="en-US"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2,000.00 €</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4,000 €</a:t>
                      </a:r>
                    </a:p>
                  </a:txBody>
                  <a:tcPr/>
                </a:tc>
              </a:tr>
              <a:tr h="447991">
                <a:tc>
                  <a:txBody>
                    <a:bodyPr/>
                    <a:lstStyle/>
                    <a:p>
                      <a:r>
                        <a:rPr lang="en-US" dirty="0" err="1" smtClean="0"/>
                        <a:t>Materiale</a:t>
                      </a:r>
                      <a:r>
                        <a:rPr lang="en-US" dirty="0" smtClean="0"/>
                        <a:t> di </a:t>
                      </a:r>
                      <a:r>
                        <a:rPr lang="en-US" dirty="0" err="1" smtClean="0"/>
                        <a:t>Consumo</a:t>
                      </a:r>
                      <a:r>
                        <a:rPr lang="en-US" dirty="0" smtClean="0"/>
                        <a:t> </a:t>
                      </a:r>
                      <a:r>
                        <a:rPr lang="en-US" dirty="0" err="1" smtClean="0"/>
                        <a:t>Attività</a:t>
                      </a:r>
                      <a:r>
                        <a:rPr lang="en-US" dirty="0" smtClean="0"/>
                        <a:t> </a:t>
                      </a:r>
                      <a:r>
                        <a:rPr lang="en-US" dirty="0" err="1" smtClean="0"/>
                        <a:t>Laboratorio</a:t>
                      </a:r>
                      <a:endParaRPr lang="en-US" dirty="0"/>
                    </a:p>
                  </a:txBody>
                  <a:tcPr/>
                </a:tc>
                <a:tc>
                  <a:txBody>
                    <a:bodyPr/>
                    <a:lstStyle/>
                    <a:p>
                      <a:pPr algn="r"/>
                      <a:r>
                        <a:rPr lang="en-US" dirty="0" smtClean="0"/>
                        <a:t>7,027.20 €</a:t>
                      </a:r>
                      <a:endParaRPr lang="en-US"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4,000 €</a:t>
                      </a:r>
                    </a:p>
                  </a:txBody>
                  <a:tcPr/>
                </a:tc>
              </a:tr>
              <a:tr h="370840">
                <a:tc>
                  <a:txBody>
                    <a:bodyPr/>
                    <a:lstStyle/>
                    <a:p>
                      <a:r>
                        <a:rPr lang="en-US" dirty="0" err="1" smtClean="0"/>
                        <a:t>Impianti</a:t>
                      </a:r>
                      <a:r>
                        <a:rPr lang="en-US" dirty="0" smtClean="0"/>
                        <a:t> </a:t>
                      </a:r>
                      <a:r>
                        <a:rPr lang="en-US" dirty="0" err="1" smtClean="0"/>
                        <a:t>Attrezzature</a:t>
                      </a:r>
                      <a:r>
                        <a:rPr lang="en-US" dirty="0" smtClean="0"/>
                        <a:t> </a:t>
                      </a:r>
                      <a:r>
                        <a:rPr lang="en-US" dirty="0" err="1" smtClean="0"/>
                        <a:t>Macchinari</a:t>
                      </a:r>
                      <a:endParaRPr lang="en-US" dirty="0"/>
                    </a:p>
                  </a:txBody>
                  <a:tcPr/>
                </a:tc>
                <a:tc>
                  <a:txBody>
                    <a:bodyPr/>
                    <a:lstStyle/>
                    <a:p>
                      <a:pPr algn="r"/>
                      <a:r>
                        <a:rPr lang="en-US" dirty="0" smtClean="0"/>
                        <a:t>9,913.61 €</a:t>
                      </a:r>
                      <a:endParaRPr lang="en-US"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dirty="0" smtClean="0"/>
                        <a:t>0 €</a:t>
                      </a:r>
                    </a:p>
                  </a:txBody>
                  <a:tcPr/>
                </a:tc>
              </a:tr>
              <a:tr h="370840">
                <a:tc>
                  <a:txBody>
                    <a:bodyPr/>
                    <a:lstStyle/>
                    <a:p>
                      <a:r>
                        <a:rPr lang="en-US" b="1" dirty="0" err="1" smtClean="0"/>
                        <a:t>Totale</a:t>
                      </a:r>
                      <a:endParaRPr lang="en-US" b="1"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b="1" dirty="0" smtClean="0"/>
                        <a:t>18,940.81 €</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b="1" dirty="0" smtClean="0"/>
                        <a:t>8,000 €</a:t>
                      </a:r>
                    </a:p>
                  </a:txBody>
                  <a:tcPr/>
                </a:tc>
              </a:tr>
              <a:tr h="370840">
                <a:tc>
                  <a:txBody>
                    <a:bodyPr/>
                    <a:lstStyle/>
                    <a:p>
                      <a:r>
                        <a:rPr lang="en-US" b="0" dirty="0" err="1" smtClean="0"/>
                        <a:t>Residuo</a:t>
                      </a:r>
                      <a:endParaRPr lang="en-US" b="0" dirty="0"/>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b="0" dirty="0" smtClean="0"/>
                        <a:t>59.19 €</a:t>
                      </a:r>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b="0" dirty="0" smtClean="0"/>
                        <a:t>—</a:t>
                      </a:r>
                    </a:p>
                  </a:txBody>
                  <a:tcPr/>
                </a:tc>
              </a:tr>
            </a:tbl>
          </a:graphicData>
        </a:graphic>
      </p:graphicFrame>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112</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9105340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332656"/>
            <a:ext cx="7772400" cy="821953"/>
          </a:xfrm>
        </p:spPr>
        <p:txBody>
          <a:bodyPr>
            <a:normAutofit/>
          </a:bodyPr>
          <a:lstStyle/>
          <a:p>
            <a:r>
              <a:rPr lang="en-US" sz="3600" b="1" dirty="0" smtClean="0"/>
              <a:t>APOLLO – </a:t>
            </a:r>
            <a:r>
              <a:rPr lang="en-US" sz="3600" b="1" dirty="0" err="1" smtClean="0"/>
              <a:t>consuntiv</a:t>
            </a:r>
            <a:r>
              <a:rPr lang="en-US" sz="3600" b="1" dirty="0" err="1" smtClean="0"/>
              <a:t>o</a:t>
            </a:r>
            <a:r>
              <a:rPr lang="en-US" sz="3600" b="1" dirty="0" smtClean="0"/>
              <a:t> 2013</a:t>
            </a:r>
            <a:endParaRPr lang="en-US" sz="3600" b="1" dirty="0"/>
          </a:p>
        </p:txBody>
      </p:sp>
      <p:sp>
        <p:nvSpPr>
          <p:cNvPr id="3" name="Sottotitolo 2"/>
          <p:cNvSpPr>
            <a:spLocks noGrp="1"/>
          </p:cNvSpPr>
          <p:nvPr>
            <p:ph type="subTitle" idx="1"/>
          </p:nvPr>
        </p:nvSpPr>
        <p:spPr>
          <a:xfrm>
            <a:off x="395536" y="1196752"/>
            <a:ext cx="8280920" cy="720080"/>
          </a:xfrm>
        </p:spPr>
        <p:txBody>
          <a:bodyPr>
            <a:normAutofit/>
          </a:bodyPr>
          <a:lstStyle/>
          <a:p>
            <a:r>
              <a:rPr lang="en-US" sz="2400" b="1" dirty="0" err="1" smtClean="0">
                <a:solidFill>
                  <a:schemeClr val="tx1"/>
                </a:solidFill>
              </a:rPr>
              <a:t>Alimentatori</a:t>
            </a:r>
            <a:r>
              <a:rPr lang="en-US" sz="2400" b="1" dirty="0" smtClean="0">
                <a:solidFill>
                  <a:schemeClr val="tx1"/>
                </a:solidFill>
              </a:rPr>
              <a:t> di </a:t>
            </a:r>
            <a:r>
              <a:rPr lang="en-US" sz="2400" b="1" dirty="0" err="1" smtClean="0">
                <a:solidFill>
                  <a:schemeClr val="tx1"/>
                </a:solidFill>
              </a:rPr>
              <a:t>P</a:t>
            </a:r>
            <a:r>
              <a:rPr lang="en-US" sz="2400" b="1" dirty="0" err="1">
                <a:solidFill>
                  <a:schemeClr val="tx1"/>
                </a:solidFill>
              </a:rPr>
              <a:t>O</a:t>
            </a:r>
            <a:r>
              <a:rPr lang="en-US" sz="2400" b="1" dirty="0" err="1" smtClean="0">
                <a:solidFill>
                  <a:schemeClr val="tx1"/>
                </a:solidFill>
              </a:rPr>
              <a:t>tenza</a:t>
            </a:r>
            <a:r>
              <a:rPr lang="en-US" sz="2400" b="1" dirty="0" smtClean="0">
                <a:solidFill>
                  <a:schemeClr val="tx1"/>
                </a:solidFill>
              </a:rPr>
              <a:t> per </a:t>
            </a:r>
            <a:r>
              <a:rPr lang="en-US" sz="2400" b="1" dirty="0" err="1" smtClean="0">
                <a:solidFill>
                  <a:schemeClr val="tx1"/>
                </a:solidFill>
              </a:rPr>
              <a:t>aLti</a:t>
            </a:r>
            <a:r>
              <a:rPr lang="en-US" sz="2400" b="1" dirty="0" smtClean="0">
                <a:solidFill>
                  <a:schemeClr val="tx1"/>
                </a:solidFill>
              </a:rPr>
              <a:t> </a:t>
            </a:r>
            <a:r>
              <a:rPr lang="en-US" sz="2400" b="1" dirty="0" err="1">
                <a:solidFill>
                  <a:schemeClr val="tx1"/>
                </a:solidFill>
              </a:rPr>
              <a:t>L</a:t>
            </a:r>
            <a:r>
              <a:rPr lang="en-US" sz="2400" b="1" dirty="0" err="1" smtClean="0">
                <a:solidFill>
                  <a:schemeClr val="tx1"/>
                </a:solidFill>
              </a:rPr>
              <a:t>ivelli</a:t>
            </a:r>
            <a:r>
              <a:rPr lang="en-US" sz="2400" b="1" dirty="0" smtClean="0">
                <a:solidFill>
                  <a:schemeClr val="tx1"/>
                </a:solidFill>
              </a:rPr>
              <a:t> di </a:t>
            </a:r>
            <a:r>
              <a:rPr lang="en-US" sz="2400" b="1" dirty="0" err="1" smtClean="0">
                <a:solidFill>
                  <a:schemeClr val="tx1"/>
                </a:solidFill>
              </a:rPr>
              <a:t>radiaziOne</a:t>
            </a:r>
            <a:endParaRPr lang="en-US" sz="2400" b="1" dirty="0" smtClean="0">
              <a:solidFill>
                <a:schemeClr val="tx1"/>
              </a:solidFill>
            </a:endParaRPr>
          </a:p>
        </p:txBody>
      </p:sp>
      <p:pic>
        <p:nvPicPr>
          <p:cNvPr id="7" name="Immagine 6" descr="apollo.jpg"/>
          <p:cNvPicPr>
            <a:picLocks noChangeAspect="1"/>
          </p:cNvPicPr>
          <p:nvPr/>
        </p:nvPicPr>
        <p:blipFill>
          <a:blip r:embed="rId3" cstate="print"/>
          <a:stretch>
            <a:fillRect/>
          </a:stretch>
        </p:blipFill>
        <p:spPr>
          <a:xfrm>
            <a:off x="179512" y="0"/>
            <a:ext cx="675799" cy="1034415"/>
          </a:xfrm>
          <a:prstGeom prst="rect">
            <a:avLst/>
          </a:prstGeom>
        </p:spPr>
      </p:pic>
      <p:sp>
        <p:nvSpPr>
          <p:cNvPr id="8" name="CasellaDiTesto 7"/>
          <p:cNvSpPr txBox="1"/>
          <p:nvPr/>
        </p:nvSpPr>
        <p:spPr>
          <a:xfrm>
            <a:off x="323528" y="2132856"/>
            <a:ext cx="8352928" cy="3000821"/>
          </a:xfrm>
          <a:prstGeom prst="rect">
            <a:avLst/>
          </a:prstGeom>
          <a:noFill/>
        </p:spPr>
        <p:txBody>
          <a:bodyPr wrap="square" rtlCol="0">
            <a:spAutoFit/>
          </a:bodyPr>
          <a:lstStyle/>
          <a:p>
            <a:pPr>
              <a:lnSpc>
                <a:spcPct val="200000"/>
              </a:lnSpc>
              <a:buFont typeface="Wingdings" pitchFamily="2" charset="2"/>
              <a:buChar char="q"/>
            </a:pPr>
            <a:r>
              <a:rPr lang="en-US" sz="2800" dirty="0" smtClean="0"/>
              <a:t> Il </a:t>
            </a:r>
            <a:r>
              <a:rPr lang="en-US" sz="2800" dirty="0" err="1" smtClean="0"/>
              <a:t>gruppo</a:t>
            </a:r>
            <a:r>
              <a:rPr lang="en-US" sz="2800" dirty="0" smtClean="0"/>
              <a:t> di </a:t>
            </a:r>
            <a:r>
              <a:rPr lang="en-US" sz="2800" dirty="0" smtClean="0"/>
              <a:t>Pavia – </a:t>
            </a:r>
            <a:r>
              <a:rPr lang="en-US" sz="2800" dirty="0" err="1" smtClean="0"/>
              <a:t>finanziamenti</a:t>
            </a:r>
            <a:r>
              <a:rPr lang="en-US" sz="2800" dirty="0" smtClean="0"/>
              <a:t> 2013</a:t>
            </a:r>
            <a:endParaRPr lang="en-US" sz="2800" dirty="0" smtClean="0"/>
          </a:p>
          <a:p>
            <a:pPr>
              <a:lnSpc>
                <a:spcPct val="200000"/>
              </a:lnSpc>
            </a:pPr>
            <a:endParaRPr lang="en-US" sz="1000" dirty="0" smtClean="0"/>
          </a:p>
          <a:p>
            <a:pPr>
              <a:lnSpc>
                <a:spcPct val="150000"/>
              </a:lnSpc>
              <a:buFont typeface="Wingdings" pitchFamily="2" charset="2"/>
              <a:buChar char="q"/>
            </a:pPr>
            <a:r>
              <a:rPr lang="en-US" sz="2800" dirty="0" smtClean="0"/>
              <a:t> </a:t>
            </a:r>
            <a:r>
              <a:rPr lang="en-US" sz="2800" dirty="0" err="1" smtClean="0"/>
              <a:t>Attivita</a:t>
            </a:r>
            <a:r>
              <a:rPr lang="en-US" sz="2800" dirty="0" smtClean="0"/>
              <a:t>’ di </a:t>
            </a:r>
            <a:r>
              <a:rPr lang="en-US" sz="2800" dirty="0" err="1" smtClean="0"/>
              <a:t>ricerca</a:t>
            </a:r>
            <a:r>
              <a:rPr lang="en-US" sz="2800" dirty="0" smtClean="0"/>
              <a:t> locale</a:t>
            </a:r>
          </a:p>
          <a:p>
            <a:pPr>
              <a:lnSpc>
                <a:spcPct val="150000"/>
              </a:lnSpc>
            </a:pPr>
            <a:endParaRPr lang="en-US" sz="1000" dirty="0" smtClean="0"/>
          </a:p>
          <a:p>
            <a:pPr>
              <a:lnSpc>
                <a:spcPct val="200000"/>
              </a:lnSpc>
              <a:buFont typeface="Wingdings" pitchFamily="2" charset="2"/>
              <a:buChar char="q"/>
            </a:pPr>
            <a:r>
              <a:rPr lang="en-US" sz="2800" dirty="0" smtClean="0"/>
              <a:t> </a:t>
            </a:r>
            <a:r>
              <a:rPr lang="en-US" sz="2800" dirty="0" err="1" smtClean="0"/>
              <a:t>Conferenze</a:t>
            </a:r>
            <a:r>
              <a:rPr lang="en-US" sz="2800" dirty="0" smtClean="0"/>
              <a:t> e </a:t>
            </a:r>
            <a:r>
              <a:rPr lang="en-US" sz="2800" dirty="0" err="1" smtClean="0"/>
              <a:t>pubblicazioni</a:t>
            </a:r>
            <a:endParaRPr lang="en-US" sz="2800" dirty="0" smtClean="0"/>
          </a:p>
        </p:txBody>
      </p:sp>
      <p:sp>
        <p:nvSpPr>
          <p:cNvPr id="6" name="Segnaposto data 5"/>
          <p:cNvSpPr>
            <a:spLocks noGrp="1"/>
          </p:cNvSpPr>
          <p:nvPr>
            <p:ph type="dt" sz="half" idx="10"/>
          </p:nvPr>
        </p:nvSpPr>
        <p:spPr/>
        <p:txBody>
          <a:bodyPr/>
          <a:lstStyle/>
          <a:p>
            <a:r>
              <a:rPr lang="it-IT" smtClean="0"/>
              <a:t>10 giugno 2014</a:t>
            </a:r>
            <a:endParaRPr lang="en-US"/>
          </a:p>
        </p:txBody>
      </p:sp>
      <p:sp>
        <p:nvSpPr>
          <p:cNvPr id="9" name="Segnaposto numero diapositiva 8"/>
          <p:cNvSpPr>
            <a:spLocks noGrp="1"/>
          </p:cNvSpPr>
          <p:nvPr>
            <p:ph type="sldNum" sz="quarter" idx="12"/>
          </p:nvPr>
        </p:nvSpPr>
        <p:spPr/>
        <p:txBody>
          <a:bodyPr/>
          <a:lstStyle/>
          <a:p>
            <a:fld id="{55891830-6044-4982-8A8D-E4E398486D53}" type="slidenum">
              <a:rPr lang="en-US" smtClean="0"/>
              <a:pPr/>
              <a:t>113</a:t>
            </a:fld>
            <a:endParaRPr lang="en-US"/>
          </a:p>
        </p:txBody>
      </p:sp>
      <p:sp>
        <p:nvSpPr>
          <p:cNvPr id="10" name="Segnaposto piè di pagina 9"/>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apollo.jpg"/>
          <p:cNvPicPr>
            <a:picLocks noChangeAspect="1"/>
          </p:cNvPicPr>
          <p:nvPr/>
        </p:nvPicPr>
        <p:blipFill>
          <a:blip r:embed="rId2" cstate="print"/>
          <a:stretch>
            <a:fillRect/>
          </a:stretch>
        </p:blipFill>
        <p:spPr>
          <a:xfrm>
            <a:off x="179512" y="0"/>
            <a:ext cx="675799" cy="1034415"/>
          </a:xfrm>
          <a:prstGeom prst="rect">
            <a:avLst/>
          </a:prstGeom>
        </p:spPr>
      </p:pic>
      <p:sp>
        <p:nvSpPr>
          <p:cNvPr id="2" name="Titolo 1"/>
          <p:cNvSpPr>
            <a:spLocks noGrp="1"/>
          </p:cNvSpPr>
          <p:nvPr>
            <p:ph type="title"/>
          </p:nvPr>
        </p:nvSpPr>
        <p:spPr>
          <a:xfrm>
            <a:off x="467544" y="188640"/>
            <a:ext cx="8229600" cy="504056"/>
          </a:xfrm>
        </p:spPr>
        <p:txBody>
          <a:bodyPr>
            <a:noAutofit/>
          </a:bodyPr>
          <a:lstStyle/>
          <a:p>
            <a:r>
              <a:rPr lang="en-US" sz="3200" dirty="0" err="1" smtClean="0"/>
              <a:t>Associati</a:t>
            </a:r>
            <a:r>
              <a:rPr lang="en-US" sz="3200" dirty="0" smtClean="0"/>
              <a:t> INFN </a:t>
            </a:r>
            <a:r>
              <a:rPr lang="en-US" sz="3200" dirty="0" err="1" smtClean="0"/>
              <a:t>alla</a:t>
            </a:r>
            <a:r>
              <a:rPr lang="en-US" sz="3200" dirty="0" smtClean="0"/>
              <a:t> </a:t>
            </a:r>
            <a:r>
              <a:rPr lang="en-US" sz="3200" dirty="0" err="1" smtClean="0"/>
              <a:t>collaborazione</a:t>
            </a:r>
            <a:r>
              <a:rPr lang="en-US" sz="3200" dirty="0" smtClean="0"/>
              <a:t> Apollo </a:t>
            </a:r>
            <a:r>
              <a:rPr lang="en-US" sz="3200" dirty="0" smtClean="0"/>
              <a:t>2013</a:t>
            </a:r>
            <a:endParaRPr lang="en-US" sz="3200" dirty="0"/>
          </a:p>
        </p:txBody>
      </p:sp>
      <p:sp>
        <p:nvSpPr>
          <p:cNvPr id="3" name="Segnaposto contenuto 2"/>
          <p:cNvSpPr>
            <a:spLocks noGrp="1"/>
          </p:cNvSpPr>
          <p:nvPr>
            <p:ph idx="1"/>
          </p:nvPr>
        </p:nvSpPr>
        <p:spPr>
          <a:xfrm>
            <a:off x="251520" y="908720"/>
            <a:ext cx="8712968" cy="3744416"/>
          </a:xfrm>
          <a:noFill/>
        </p:spPr>
        <p:txBody>
          <a:bodyPr>
            <a:normAutofit fontScale="70000" lnSpcReduction="20000"/>
          </a:bodyPr>
          <a:lstStyle/>
          <a:p>
            <a:pPr marL="0" indent="0">
              <a:buNone/>
            </a:pPr>
            <a:r>
              <a:rPr lang="it-IT" sz="2300" dirty="0" smtClean="0"/>
              <a:t>Carmine Abbate</a:t>
            </a:r>
            <a:r>
              <a:rPr lang="it-IT" sz="2300" baseline="30000" dirty="0" smtClean="0"/>
              <a:t>3,2</a:t>
            </a:r>
            <a:r>
              <a:rPr lang="it-IT" sz="2300" dirty="0" smtClean="0"/>
              <a:t>, Monica Alderighi</a:t>
            </a:r>
            <a:r>
              <a:rPr lang="it-IT" sz="2300" baseline="30000" dirty="0" smtClean="0"/>
              <a:t>10,4</a:t>
            </a:r>
            <a:r>
              <a:rPr lang="it-IT" sz="2300" dirty="0" smtClean="0"/>
              <a:t>, Stefania Baccaro</a:t>
            </a:r>
            <a:r>
              <a:rPr lang="it-IT" sz="2300" baseline="30000" dirty="0" smtClean="0"/>
              <a:t>1,2,B</a:t>
            </a:r>
            <a:r>
              <a:rPr lang="it-IT" sz="2300" dirty="0" smtClean="0"/>
              <a:t>, Giovanni Busatto</a:t>
            </a:r>
            <a:r>
              <a:rPr lang="it-IT" sz="2300" baseline="30000" dirty="0" smtClean="0"/>
              <a:t>3,2</a:t>
            </a:r>
            <a:r>
              <a:rPr lang="it-IT" sz="2300" dirty="0" smtClean="0"/>
              <a:t>, Mauro Citterio</a:t>
            </a:r>
            <a:r>
              <a:rPr lang="it-IT" sz="2300" baseline="30000" dirty="0" smtClean="0"/>
              <a:t>4</a:t>
            </a:r>
            <a:r>
              <a:rPr lang="it-IT" sz="2300" dirty="0" smtClean="0"/>
              <a:t>,  </a:t>
            </a:r>
            <a:r>
              <a:rPr lang="it-IT" sz="2300" b="1" dirty="0" smtClean="0">
                <a:solidFill>
                  <a:schemeClr val="accent3">
                    <a:lumMod val="75000"/>
                  </a:schemeClr>
                </a:solidFill>
              </a:rPr>
              <a:t>Paolo </a:t>
            </a:r>
            <a:r>
              <a:rPr lang="it-IT" sz="2300" b="1" dirty="0" smtClean="0">
                <a:solidFill>
                  <a:schemeClr val="accent3">
                    <a:lumMod val="75000"/>
                  </a:schemeClr>
                </a:solidFill>
              </a:rPr>
              <a:t>Cova</a:t>
            </a:r>
            <a:r>
              <a:rPr lang="it-IT" sz="2300" b="1" baseline="30000" dirty="0" smtClean="0">
                <a:solidFill>
                  <a:schemeClr val="accent3">
                    <a:lumMod val="75000"/>
                  </a:schemeClr>
                </a:solidFill>
              </a:rPr>
              <a:t>5,6</a:t>
            </a:r>
            <a:r>
              <a:rPr lang="it-IT" sz="2300" dirty="0" smtClean="0"/>
              <a:t>, </a:t>
            </a:r>
            <a:r>
              <a:rPr lang="it-IT" sz="2300" b="1" dirty="0" smtClean="0">
                <a:solidFill>
                  <a:schemeClr val="accent3">
                    <a:lumMod val="75000"/>
                  </a:schemeClr>
                </a:solidFill>
              </a:rPr>
              <a:t>Nicola Delmonte</a:t>
            </a:r>
            <a:r>
              <a:rPr lang="it-IT" sz="2300" b="1" baseline="30000" dirty="0" smtClean="0">
                <a:solidFill>
                  <a:schemeClr val="accent3">
                    <a:lumMod val="75000"/>
                  </a:schemeClr>
                </a:solidFill>
              </a:rPr>
              <a:t>5,6</a:t>
            </a:r>
            <a:r>
              <a:rPr lang="it-IT" sz="2300" dirty="0" smtClean="0"/>
              <a:t>, Valentina De Luca</a:t>
            </a:r>
            <a:r>
              <a:rPr lang="it-IT" sz="2300" baseline="30000" dirty="0" smtClean="0"/>
              <a:t>3,2</a:t>
            </a:r>
            <a:r>
              <a:rPr lang="it-IT" sz="2300" dirty="0" smtClean="0"/>
              <a:t>, </a:t>
            </a:r>
            <a:r>
              <a:rPr lang="it-IT" sz="2300" dirty="0" smtClean="0"/>
              <a:t>Salvatore </a:t>
            </a:r>
            <a:r>
              <a:rPr lang="it-IT" sz="2300" dirty="0" smtClean="0"/>
              <a:t>Fiore</a:t>
            </a:r>
            <a:r>
              <a:rPr lang="it-IT" sz="2300" baseline="30000" dirty="0" smtClean="0"/>
              <a:t>1,2</a:t>
            </a:r>
            <a:r>
              <a:rPr lang="it-IT" sz="2300" dirty="0" smtClean="0"/>
              <a:t>, </a:t>
            </a:r>
            <a:r>
              <a:rPr lang="it-IT" sz="2300" b="1" dirty="0" smtClean="0">
                <a:solidFill>
                  <a:schemeClr val="accent3">
                    <a:lumMod val="75000"/>
                  </a:schemeClr>
                </a:solidFill>
              </a:rPr>
              <a:t>Francesco Giuliani</a:t>
            </a:r>
            <a:r>
              <a:rPr lang="it-IT" sz="2300" b="1" baseline="30000" dirty="0" smtClean="0">
                <a:solidFill>
                  <a:schemeClr val="accent3">
                    <a:lumMod val="75000"/>
                  </a:schemeClr>
                </a:solidFill>
              </a:rPr>
              <a:t>5</a:t>
            </a:r>
            <a:r>
              <a:rPr lang="it-IT" sz="2300" dirty="0" smtClean="0"/>
              <a:t>, </a:t>
            </a:r>
            <a:r>
              <a:rPr lang="it-IT" sz="2300" dirty="0" smtClean="0"/>
              <a:t>Francesco </a:t>
            </a:r>
            <a:r>
              <a:rPr lang="it-IT" sz="2300" dirty="0" smtClean="0"/>
              <a:t>Iannuzzo</a:t>
            </a:r>
            <a:r>
              <a:rPr lang="it-IT" sz="2300" baseline="30000" dirty="0" smtClean="0"/>
              <a:t>3,2</a:t>
            </a:r>
            <a:r>
              <a:rPr lang="it-IT" sz="2300" dirty="0" smtClean="0"/>
              <a:t>, </a:t>
            </a:r>
            <a:r>
              <a:rPr lang="it-IT" sz="2300" b="1" dirty="0" smtClean="0">
                <a:solidFill>
                  <a:schemeClr val="accent3">
                    <a:lumMod val="75000"/>
                  </a:schemeClr>
                </a:solidFill>
              </a:rPr>
              <a:t>Agostino Lanza</a:t>
            </a:r>
            <a:r>
              <a:rPr lang="it-IT" sz="2300" b="1" baseline="30000" dirty="0" smtClean="0">
                <a:solidFill>
                  <a:schemeClr val="accent3">
                    <a:lumMod val="75000"/>
                  </a:schemeClr>
                </a:solidFill>
              </a:rPr>
              <a:t>6,A,B</a:t>
            </a:r>
            <a:r>
              <a:rPr lang="it-IT" sz="2300" dirty="0" smtClean="0"/>
              <a:t>, </a:t>
            </a:r>
            <a:r>
              <a:rPr lang="it-IT" sz="2300" dirty="0" smtClean="0"/>
              <a:t>Stefano Latorre</a:t>
            </a:r>
            <a:r>
              <a:rPr lang="it-IT" sz="2300" baseline="30000" dirty="0" smtClean="0"/>
              <a:t>4</a:t>
            </a:r>
            <a:r>
              <a:rPr lang="it-IT" sz="2300" dirty="0" smtClean="0"/>
              <a:t>, Massimo Lazzaroni</a:t>
            </a:r>
            <a:r>
              <a:rPr lang="it-IT" sz="2300" baseline="30000" dirty="0" smtClean="0"/>
              <a:t>7,4,B</a:t>
            </a:r>
            <a:r>
              <a:rPr lang="it-IT" sz="2300" dirty="0" smtClean="0"/>
              <a:t>, </a:t>
            </a:r>
            <a:r>
              <a:rPr lang="it-IT" sz="2300" b="1" dirty="0" smtClean="0">
                <a:solidFill>
                  <a:schemeClr val="accent3">
                    <a:lumMod val="75000"/>
                  </a:schemeClr>
                </a:solidFill>
              </a:rPr>
              <a:t>Roberto Menozzi</a:t>
            </a:r>
            <a:r>
              <a:rPr lang="it-IT" sz="2300" b="1" baseline="30000" dirty="0" smtClean="0">
                <a:solidFill>
                  <a:schemeClr val="accent3">
                    <a:lumMod val="75000"/>
                  </a:schemeClr>
                </a:solidFill>
              </a:rPr>
              <a:t>5,6</a:t>
            </a:r>
            <a:r>
              <a:rPr lang="it-IT" sz="2300" dirty="0" smtClean="0"/>
              <a:t>,  Alessandro Paccagnella</a:t>
            </a:r>
            <a:r>
              <a:rPr lang="it-IT" sz="2300" baseline="30000" dirty="0" smtClean="0"/>
              <a:t>8,9</a:t>
            </a:r>
            <a:r>
              <a:rPr lang="it-IT" sz="2300" dirty="0" smtClean="0"/>
              <a:t>,  </a:t>
            </a:r>
            <a:r>
              <a:rPr lang="it-IT" sz="2300" dirty="0" smtClean="0"/>
              <a:t>Annunziata Sanseverino</a:t>
            </a:r>
            <a:r>
              <a:rPr lang="it-IT" sz="2300" baseline="30000" dirty="0" smtClean="0"/>
              <a:t>3,2</a:t>
            </a:r>
            <a:r>
              <a:rPr lang="it-IT" sz="2300" dirty="0" smtClean="0"/>
              <a:t>, </a:t>
            </a:r>
            <a:r>
              <a:rPr lang="it-IT" sz="2300" dirty="0" smtClean="0"/>
              <a:t>Giorgio </a:t>
            </a:r>
            <a:r>
              <a:rPr lang="it-IT" sz="2300" dirty="0" smtClean="0"/>
              <a:t>Spiazzi</a:t>
            </a:r>
            <a:r>
              <a:rPr lang="it-IT" sz="2300" baseline="30000" dirty="0" smtClean="0"/>
              <a:t>8,9,B</a:t>
            </a:r>
            <a:r>
              <a:rPr lang="it-IT" sz="2300" dirty="0" smtClean="0"/>
              <a:t>, Francesco Velardi</a:t>
            </a:r>
            <a:r>
              <a:rPr lang="it-IT" sz="2300" baseline="30000" dirty="0" smtClean="0"/>
              <a:t>3,2</a:t>
            </a:r>
            <a:endParaRPr lang="it-IT" sz="2600" baseline="30000" dirty="0" smtClean="0"/>
          </a:p>
          <a:p>
            <a:pPr>
              <a:buNone/>
            </a:pPr>
            <a:r>
              <a:rPr lang="it-IT" sz="2600" baseline="30000" dirty="0" smtClean="0"/>
              <a:t>_________________________</a:t>
            </a:r>
            <a:endParaRPr lang="it-IT" sz="2600" dirty="0" smtClean="0"/>
          </a:p>
          <a:p>
            <a:r>
              <a:rPr lang="it-IT" sz="1900" dirty="0" smtClean="0"/>
              <a:t>1 – </a:t>
            </a:r>
            <a:r>
              <a:rPr lang="it-IT" sz="1900" i="1" dirty="0" smtClean="0"/>
              <a:t>ENEA UTMATT Casaccia</a:t>
            </a:r>
          </a:p>
          <a:p>
            <a:r>
              <a:rPr lang="it-IT" sz="1900" i="1" dirty="0" smtClean="0"/>
              <a:t>2 </a:t>
            </a:r>
            <a:r>
              <a:rPr lang="it-IT" sz="1900" dirty="0" smtClean="0"/>
              <a:t>–</a:t>
            </a:r>
            <a:r>
              <a:rPr lang="it-IT" sz="1900" i="1" dirty="0" smtClean="0"/>
              <a:t> INFN Sezione di Roma</a:t>
            </a:r>
            <a:endParaRPr lang="it-IT" sz="1900" dirty="0" smtClean="0"/>
          </a:p>
          <a:p>
            <a:r>
              <a:rPr lang="it-IT" sz="1900" dirty="0" smtClean="0"/>
              <a:t>3 – DIEI - </a:t>
            </a:r>
            <a:r>
              <a:rPr lang="it-IT" sz="1900" i="1" dirty="0" smtClean="0"/>
              <a:t>Dipartimento di Ingegneria Elettrica e dell’Informazione – </a:t>
            </a:r>
            <a:r>
              <a:rPr lang="it-IT" sz="1900" i="1" dirty="0" err="1" smtClean="0"/>
              <a:t>Universita’</a:t>
            </a:r>
            <a:r>
              <a:rPr lang="it-IT" sz="1900" i="1" dirty="0" smtClean="0"/>
              <a:t> di Cassino e del Lazio meridionale</a:t>
            </a:r>
            <a:endParaRPr lang="it-IT" sz="1900" dirty="0" smtClean="0"/>
          </a:p>
          <a:p>
            <a:r>
              <a:rPr lang="it-IT" sz="1900" dirty="0" smtClean="0"/>
              <a:t>4 – </a:t>
            </a:r>
            <a:r>
              <a:rPr lang="it-IT" sz="1900" i="1" dirty="0" smtClean="0"/>
              <a:t>INFN Sezione di Milano</a:t>
            </a:r>
            <a:endParaRPr lang="it-IT" sz="1900" dirty="0" smtClean="0"/>
          </a:p>
          <a:p>
            <a:r>
              <a:rPr lang="it-IT" sz="1900" b="1" dirty="0" smtClean="0">
                <a:solidFill>
                  <a:schemeClr val="accent3">
                    <a:lumMod val="75000"/>
                  </a:schemeClr>
                </a:solidFill>
              </a:rPr>
              <a:t>5 – </a:t>
            </a:r>
            <a:r>
              <a:rPr lang="it-IT" sz="1900" b="1" i="1" dirty="0" smtClean="0">
                <a:solidFill>
                  <a:schemeClr val="accent3">
                    <a:lumMod val="75000"/>
                  </a:schemeClr>
                </a:solidFill>
              </a:rPr>
              <a:t>Dipartimento dell’Ingegneria dell’Informazione – </a:t>
            </a:r>
            <a:r>
              <a:rPr lang="it-IT" sz="1900" b="1" i="1" dirty="0" err="1" smtClean="0">
                <a:solidFill>
                  <a:schemeClr val="accent3">
                    <a:lumMod val="75000"/>
                  </a:schemeClr>
                </a:solidFill>
              </a:rPr>
              <a:t>Universita’</a:t>
            </a:r>
            <a:r>
              <a:rPr lang="it-IT" sz="1900" b="1" i="1" dirty="0" smtClean="0">
                <a:solidFill>
                  <a:schemeClr val="accent3">
                    <a:lumMod val="75000"/>
                  </a:schemeClr>
                </a:solidFill>
              </a:rPr>
              <a:t> di Parma</a:t>
            </a:r>
            <a:endParaRPr lang="it-IT" sz="1900" b="1" dirty="0" smtClean="0">
              <a:solidFill>
                <a:schemeClr val="accent3">
                  <a:lumMod val="75000"/>
                </a:schemeClr>
              </a:solidFill>
            </a:endParaRPr>
          </a:p>
          <a:p>
            <a:r>
              <a:rPr lang="it-IT" sz="1900" b="1" dirty="0" smtClean="0">
                <a:solidFill>
                  <a:schemeClr val="accent3">
                    <a:lumMod val="75000"/>
                  </a:schemeClr>
                </a:solidFill>
              </a:rPr>
              <a:t>6 – </a:t>
            </a:r>
            <a:r>
              <a:rPr lang="it-IT" sz="1900" b="1" i="1" dirty="0" smtClean="0">
                <a:solidFill>
                  <a:schemeClr val="accent3">
                    <a:lumMod val="75000"/>
                  </a:schemeClr>
                </a:solidFill>
              </a:rPr>
              <a:t>INFN Sezione di Pavia</a:t>
            </a:r>
            <a:endParaRPr lang="it-IT" sz="1900" b="1" dirty="0" smtClean="0">
              <a:solidFill>
                <a:schemeClr val="accent3">
                  <a:lumMod val="75000"/>
                </a:schemeClr>
              </a:solidFill>
            </a:endParaRPr>
          </a:p>
          <a:p>
            <a:r>
              <a:rPr lang="it-IT" sz="1900" dirty="0" smtClean="0"/>
              <a:t>7 – </a:t>
            </a:r>
            <a:r>
              <a:rPr lang="it-IT" sz="1900" i="1" dirty="0" smtClean="0"/>
              <a:t>Dipartimento di Fisica – </a:t>
            </a:r>
            <a:r>
              <a:rPr lang="it-IT" sz="1900" i="1" dirty="0" err="1" smtClean="0"/>
              <a:t>Universita’</a:t>
            </a:r>
            <a:r>
              <a:rPr lang="it-IT" sz="1900" i="1" dirty="0" smtClean="0"/>
              <a:t> di Milano</a:t>
            </a:r>
            <a:endParaRPr lang="it-IT" sz="1900" dirty="0" smtClean="0"/>
          </a:p>
          <a:p>
            <a:r>
              <a:rPr lang="it-IT" sz="1900" dirty="0" smtClean="0"/>
              <a:t>8 – </a:t>
            </a:r>
            <a:r>
              <a:rPr lang="it-IT" sz="1900" i="1" dirty="0" smtClean="0"/>
              <a:t>Dipartimento dell’Ingegneria dell’Informazione – </a:t>
            </a:r>
            <a:r>
              <a:rPr lang="it-IT" sz="1900" i="1" dirty="0" err="1" smtClean="0"/>
              <a:t>Universita’</a:t>
            </a:r>
            <a:r>
              <a:rPr lang="it-IT" sz="1900" i="1" dirty="0" smtClean="0"/>
              <a:t> di Padova</a:t>
            </a:r>
            <a:endParaRPr lang="it-IT" sz="1900" dirty="0" smtClean="0"/>
          </a:p>
          <a:p>
            <a:r>
              <a:rPr lang="it-IT" sz="1900" i="1" dirty="0" smtClean="0"/>
              <a:t>9 – INFN Sezione di Padova</a:t>
            </a:r>
            <a:endParaRPr lang="it-IT" sz="1900" dirty="0" smtClean="0"/>
          </a:p>
          <a:p>
            <a:r>
              <a:rPr lang="it-IT" sz="1900" i="1" dirty="0" smtClean="0"/>
              <a:t>10 – INAF/IASF Milano</a:t>
            </a:r>
          </a:p>
          <a:p>
            <a:pPr>
              <a:buNone/>
            </a:pPr>
            <a:r>
              <a:rPr lang="it-IT" sz="1900" i="1" dirty="0" smtClean="0"/>
              <a:t>A – Responsabile nazionale</a:t>
            </a:r>
          </a:p>
          <a:p>
            <a:pPr>
              <a:buNone/>
            </a:pPr>
            <a:r>
              <a:rPr lang="it-IT" sz="1900" i="1" dirty="0" smtClean="0"/>
              <a:t>B – Responsabili locali</a:t>
            </a:r>
            <a:endParaRPr lang="it-IT" sz="2800" dirty="0" smtClean="0"/>
          </a:p>
        </p:txBody>
      </p:sp>
      <p:sp>
        <p:nvSpPr>
          <p:cNvPr id="10" name="CasellaDiTesto 9"/>
          <p:cNvSpPr txBox="1"/>
          <p:nvPr/>
        </p:nvSpPr>
        <p:spPr>
          <a:xfrm>
            <a:off x="179512" y="4509120"/>
            <a:ext cx="8064896" cy="707886"/>
          </a:xfrm>
          <a:prstGeom prst="rect">
            <a:avLst/>
          </a:prstGeom>
          <a:noFill/>
        </p:spPr>
        <p:txBody>
          <a:bodyPr wrap="square" rtlCol="0">
            <a:spAutoFit/>
          </a:bodyPr>
          <a:lstStyle/>
          <a:p>
            <a:r>
              <a:rPr lang="en-US" sz="2000" dirty="0" err="1" smtClean="0"/>
              <a:t>Gruppo</a:t>
            </a:r>
            <a:r>
              <a:rPr lang="en-US" sz="2000" dirty="0" smtClean="0"/>
              <a:t> di Pavia: </a:t>
            </a:r>
            <a:r>
              <a:rPr lang="en-US" sz="2000" b="1" dirty="0" smtClean="0"/>
              <a:t>4</a:t>
            </a:r>
            <a:r>
              <a:rPr lang="en-US" sz="2000" dirty="0" smtClean="0"/>
              <a:t> </a:t>
            </a:r>
            <a:r>
              <a:rPr lang="en-US" sz="2000" dirty="0" err="1" smtClean="0"/>
              <a:t>associati</a:t>
            </a:r>
            <a:r>
              <a:rPr lang="en-US" sz="2000" dirty="0" smtClean="0"/>
              <a:t> </a:t>
            </a:r>
            <a:r>
              <a:rPr lang="en-US" sz="2000" dirty="0" err="1" smtClean="0"/>
              <a:t>su</a:t>
            </a:r>
            <a:r>
              <a:rPr lang="en-US" sz="2000" dirty="0" smtClean="0"/>
              <a:t> </a:t>
            </a:r>
            <a:r>
              <a:rPr lang="en-US" sz="2000" dirty="0" smtClean="0"/>
              <a:t>14 (29%). </a:t>
            </a:r>
            <a:r>
              <a:rPr lang="en-US" sz="2000" dirty="0" smtClean="0"/>
              <a:t>FTE di Pavia: </a:t>
            </a:r>
            <a:r>
              <a:rPr lang="en-US" sz="2000" b="1" dirty="0" smtClean="0"/>
              <a:t>2.3</a:t>
            </a:r>
            <a:r>
              <a:rPr lang="en-US" sz="2000" dirty="0" smtClean="0"/>
              <a:t> </a:t>
            </a:r>
            <a:r>
              <a:rPr lang="en-US" sz="2000" dirty="0" err="1" smtClean="0"/>
              <a:t>su</a:t>
            </a:r>
            <a:r>
              <a:rPr lang="en-US" sz="2000" dirty="0" smtClean="0"/>
              <a:t> </a:t>
            </a:r>
            <a:r>
              <a:rPr lang="en-US" sz="2000" dirty="0" smtClean="0"/>
              <a:t>8.7 </a:t>
            </a:r>
            <a:r>
              <a:rPr lang="en-US" sz="2000" dirty="0" smtClean="0"/>
              <a:t>(</a:t>
            </a:r>
            <a:r>
              <a:rPr lang="en-US" sz="2000" dirty="0" smtClean="0"/>
              <a:t>26%)</a:t>
            </a:r>
            <a:endParaRPr lang="en-US" sz="2000" dirty="0" smtClean="0"/>
          </a:p>
          <a:p>
            <a:r>
              <a:rPr lang="en-US" sz="2000" dirty="0" err="1" smtClean="0"/>
              <a:t>Finanziamenti</a:t>
            </a:r>
            <a:r>
              <a:rPr lang="en-US" sz="2000" dirty="0" smtClean="0"/>
              <a:t> </a:t>
            </a:r>
            <a:r>
              <a:rPr lang="en-US" sz="2000" dirty="0" err="1" smtClean="0"/>
              <a:t>ricevuti</a:t>
            </a:r>
            <a:r>
              <a:rPr lang="en-US" sz="2000" dirty="0" smtClean="0"/>
              <a:t> </a:t>
            </a:r>
            <a:r>
              <a:rPr lang="en-US" sz="2000" dirty="0" err="1" smtClean="0"/>
              <a:t>nel</a:t>
            </a:r>
            <a:r>
              <a:rPr lang="en-US" sz="2000" dirty="0" smtClean="0"/>
              <a:t> </a:t>
            </a:r>
            <a:r>
              <a:rPr lang="en-US" sz="2000" dirty="0" smtClean="0"/>
              <a:t>2013: </a:t>
            </a:r>
            <a:r>
              <a:rPr lang="en-US" sz="2000" b="1" dirty="0" smtClean="0"/>
              <a:t>29 </a:t>
            </a:r>
            <a:r>
              <a:rPr lang="en-US" sz="2000" b="1" dirty="0" smtClean="0"/>
              <a:t>k</a:t>
            </a:r>
            <a:r>
              <a:rPr lang="en-US" sz="2000" dirty="0" smtClean="0"/>
              <a:t>€</a:t>
            </a:r>
            <a:r>
              <a:rPr lang="en-US" sz="2000" dirty="0" smtClean="0"/>
              <a:t> </a:t>
            </a:r>
            <a:r>
              <a:rPr lang="en-US" sz="2000" dirty="0" err="1" smtClean="0"/>
              <a:t>su</a:t>
            </a:r>
            <a:r>
              <a:rPr lang="en-US" sz="2000" dirty="0" smtClean="0"/>
              <a:t> </a:t>
            </a:r>
            <a:r>
              <a:rPr lang="en-US" sz="2000" dirty="0" smtClean="0"/>
              <a:t>101 </a:t>
            </a:r>
            <a:r>
              <a:rPr lang="en-US" sz="2000" dirty="0" smtClean="0"/>
              <a:t>k€ (</a:t>
            </a:r>
            <a:r>
              <a:rPr lang="en-US" sz="2000" dirty="0" smtClean="0"/>
              <a:t>29</a:t>
            </a:r>
            <a:r>
              <a:rPr lang="en-US" sz="2000" dirty="0" smtClean="0"/>
              <a:t>%). </a:t>
            </a:r>
            <a:r>
              <a:rPr lang="en-US" sz="2000" dirty="0" err="1" smtClean="0"/>
              <a:t>Residuo</a:t>
            </a:r>
            <a:r>
              <a:rPr lang="en-US" sz="2000" dirty="0" smtClean="0"/>
              <a:t> 319.46 €.</a:t>
            </a:r>
            <a:endParaRPr lang="en-US" sz="2000" dirty="0"/>
          </a:p>
        </p:txBody>
      </p:sp>
      <p:sp>
        <p:nvSpPr>
          <p:cNvPr id="6" name="Segnaposto data 5"/>
          <p:cNvSpPr>
            <a:spLocks noGrp="1"/>
          </p:cNvSpPr>
          <p:nvPr>
            <p:ph type="dt" sz="half" idx="10"/>
          </p:nvPr>
        </p:nvSpPr>
        <p:spPr/>
        <p:txBody>
          <a:bodyPr/>
          <a:lstStyle/>
          <a:p>
            <a:r>
              <a:rPr lang="it-IT" smtClean="0"/>
              <a:t>10 giugno 2014</a:t>
            </a:r>
            <a:endParaRPr lang="en-US"/>
          </a:p>
        </p:txBody>
      </p:sp>
      <p:sp>
        <p:nvSpPr>
          <p:cNvPr id="8" name="Segnaposto numero diapositiva 7"/>
          <p:cNvSpPr>
            <a:spLocks noGrp="1"/>
          </p:cNvSpPr>
          <p:nvPr>
            <p:ph type="sldNum" sz="quarter" idx="12"/>
          </p:nvPr>
        </p:nvSpPr>
        <p:spPr/>
        <p:txBody>
          <a:bodyPr/>
          <a:lstStyle/>
          <a:p>
            <a:fld id="{55891830-6044-4982-8A8D-E4E398486D53}" type="slidenum">
              <a:rPr lang="en-US" smtClean="0"/>
              <a:pPr/>
              <a:t>114</a:t>
            </a:fld>
            <a:endParaRPr lang="en-US" dirty="0"/>
          </a:p>
        </p:txBody>
      </p:sp>
      <p:sp>
        <p:nvSpPr>
          <p:cNvPr id="9" name="Segnaposto piè di pagina 8"/>
          <p:cNvSpPr>
            <a:spLocks noGrp="1"/>
          </p:cNvSpPr>
          <p:nvPr>
            <p:ph type="ftr" sz="quarter" idx="11"/>
          </p:nvPr>
        </p:nvSpPr>
        <p:spPr/>
        <p:txBody>
          <a:bodyPr/>
          <a:lstStyle/>
          <a:p>
            <a:r>
              <a:rPr lang="it-IT" smtClean="0"/>
              <a:t>INFN Pavia - Consiglio di Sezione - A. Lanza</a:t>
            </a:r>
            <a:endParaRPr lang="en-US"/>
          </a:p>
        </p:txBody>
      </p:sp>
      <p:pic>
        <p:nvPicPr>
          <p:cNvPr id="11" name="Immagine 10" descr="bilancio-apollo_2013.jpg"/>
          <p:cNvPicPr>
            <a:picLocks noChangeAspect="1"/>
          </p:cNvPicPr>
          <p:nvPr/>
        </p:nvPicPr>
        <p:blipFill>
          <a:blip r:embed="rId3" cstate="print"/>
          <a:stretch>
            <a:fillRect/>
          </a:stretch>
        </p:blipFill>
        <p:spPr>
          <a:xfrm>
            <a:off x="323528" y="5157192"/>
            <a:ext cx="7704856" cy="1578819"/>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p:spPr>
        <p:txBody>
          <a:bodyPr>
            <a:normAutofit/>
          </a:bodyPr>
          <a:lstStyle/>
          <a:p>
            <a:r>
              <a:rPr lang="en-US" sz="3600" b="1" dirty="0" err="1" smtClean="0"/>
              <a:t>Attivita</a:t>
            </a:r>
            <a:r>
              <a:rPr lang="en-US" sz="3600" b="1" dirty="0" smtClean="0"/>
              <a:t>’ </a:t>
            </a:r>
            <a:r>
              <a:rPr lang="en-US" sz="3600" b="1" dirty="0" smtClean="0"/>
              <a:t>2013 </a:t>
            </a:r>
            <a:r>
              <a:rPr lang="en-US" sz="3600" b="1" dirty="0" smtClean="0"/>
              <a:t>del </a:t>
            </a:r>
            <a:r>
              <a:rPr lang="en-US" sz="3600" b="1" dirty="0" err="1" smtClean="0"/>
              <a:t>gruppo</a:t>
            </a:r>
            <a:r>
              <a:rPr lang="en-US" sz="3600" b="1" dirty="0" smtClean="0"/>
              <a:t> </a:t>
            </a:r>
            <a:r>
              <a:rPr lang="en-US" sz="3600" b="1" dirty="0" err="1" smtClean="0"/>
              <a:t>pavese</a:t>
            </a:r>
            <a:endParaRPr lang="en-US" sz="3600" b="1" dirty="0"/>
          </a:p>
        </p:txBody>
      </p:sp>
      <p:sp>
        <p:nvSpPr>
          <p:cNvPr id="3" name="Segnaposto contenuto 2"/>
          <p:cNvSpPr>
            <a:spLocks noGrp="1"/>
          </p:cNvSpPr>
          <p:nvPr>
            <p:ph idx="1"/>
          </p:nvPr>
        </p:nvSpPr>
        <p:spPr>
          <a:xfrm>
            <a:off x="251520" y="1556792"/>
            <a:ext cx="8712968" cy="4525963"/>
          </a:xfrm>
        </p:spPr>
        <p:txBody>
          <a:bodyPr>
            <a:normAutofit/>
          </a:bodyPr>
          <a:lstStyle/>
          <a:p>
            <a:pPr>
              <a:buFont typeface="Wingdings" pitchFamily="2" charset="2"/>
              <a:buChar char="ü"/>
            </a:pPr>
            <a:r>
              <a:rPr lang="en-US" sz="2400" dirty="0" smtClean="0"/>
              <a:t> </a:t>
            </a:r>
            <a:r>
              <a:rPr lang="en-US" sz="2400" dirty="0" err="1" smtClean="0"/>
              <a:t>Continuazione</a:t>
            </a:r>
            <a:r>
              <a:rPr lang="en-US" sz="2400" dirty="0" smtClean="0"/>
              <a:t> </a:t>
            </a:r>
            <a:r>
              <a:rPr lang="en-US" sz="2400" dirty="0" err="1" smtClean="0"/>
              <a:t>delle</a:t>
            </a:r>
            <a:r>
              <a:rPr lang="en-US" sz="2400" dirty="0" smtClean="0"/>
              <a:t> </a:t>
            </a:r>
            <a:r>
              <a:rPr lang="en-US" sz="2400" dirty="0" err="1" smtClean="0"/>
              <a:t>simulazioni</a:t>
            </a:r>
            <a:r>
              <a:rPr lang="en-US" sz="2400" dirty="0" smtClean="0"/>
              <a:t> </a:t>
            </a:r>
            <a:r>
              <a:rPr lang="en-US" sz="2400" dirty="0" err="1" smtClean="0"/>
              <a:t>fluido-dinamiche</a:t>
            </a:r>
            <a:r>
              <a:rPr lang="en-US" sz="2400" dirty="0" smtClean="0"/>
              <a:t> per la </a:t>
            </a:r>
            <a:r>
              <a:rPr lang="en-US" sz="2400" dirty="0" err="1" smtClean="0"/>
              <a:t>progettazione</a:t>
            </a:r>
            <a:r>
              <a:rPr lang="en-US" sz="2400" dirty="0" smtClean="0"/>
              <a:t> </a:t>
            </a:r>
            <a:r>
              <a:rPr lang="en-US" sz="2400" dirty="0" err="1" smtClean="0"/>
              <a:t>dei</a:t>
            </a:r>
            <a:r>
              <a:rPr lang="en-US" sz="2400" dirty="0" smtClean="0"/>
              <a:t> </a:t>
            </a:r>
            <a:r>
              <a:rPr lang="en-US" sz="2400" dirty="0" err="1" smtClean="0"/>
              <a:t>dissipatori</a:t>
            </a:r>
            <a:r>
              <a:rPr lang="en-US" sz="2400" dirty="0" smtClean="0"/>
              <a:t> del </a:t>
            </a:r>
            <a:r>
              <a:rPr lang="en-US" sz="2400" dirty="0" err="1" smtClean="0"/>
              <a:t>convertitore</a:t>
            </a:r>
            <a:r>
              <a:rPr lang="en-US" sz="2400" dirty="0" smtClean="0"/>
              <a:t> </a:t>
            </a:r>
            <a:r>
              <a:rPr lang="en-US" sz="2400" dirty="0" err="1" smtClean="0"/>
              <a:t>principale</a:t>
            </a:r>
            <a:endParaRPr lang="en-US" sz="2400" dirty="0" smtClean="0"/>
          </a:p>
          <a:p>
            <a:pPr>
              <a:lnSpc>
                <a:spcPct val="150000"/>
              </a:lnSpc>
              <a:buFont typeface="Wingdings" pitchFamily="2" charset="2"/>
              <a:buChar char="ü"/>
            </a:pPr>
            <a:r>
              <a:rPr lang="en-US" sz="2400" dirty="0" smtClean="0"/>
              <a:t> </a:t>
            </a:r>
            <a:r>
              <a:rPr lang="en-US" sz="2400" dirty="0" err="1" smtClean="0"/>
              <a:t>Misure</a:t>
            </a:r>
            <a:r>
              <a:rPr lang="en-US" sz="2400" dirty="0" smtClean="0"/>
              <a:t> </a:t>
            </a:r>
            <a:r>
              <a:rPr lang="en-US" sz="2400" dirty="0" err="1" smtClean="0"/>
              <a:t>termiche</a:t>
            </a:r>
            <a:r>
              <a:rPr lang="en-US" sz="2400" dirty="0" smtClean="0"/>
              <a:t> </a:t>
            </a:r>
            <a:r>
              <a:rPr lang="en-US" sz="2400" dirty="0" err="1" smtClean="0"/>
              <a:t>sul</a:t>
            </a:r>
            <a:r>
              <a:rPr lang="en-US" sz="2400" dirty="0" smtClean="0"/>
              <a:t> </a:t>
            </a:r>
            <a:r>
              <a:rPr lang="en-US" sz="2400" dirty="0" err="1" smtClean="0"/>
              <a:t>prototipo</a:t>
            </a:r>
            <a:r>
              <a:rPr lang="en-US" sz="2400" dirty="0" smtClean="0"/>
              <a:t> di </a:t>
            </a:r>
            <a:r>
              <a:rPr lang="en-US" sz="2400" dirty="0" err="1" smtClean="0"/>
              <a:t>alimentatore</a:t>
            </a:r>
            <a:r>
              <a:rPr lang="en-US" sz="2400" dirty="0" smtClean="0"/>
              <a:t> </a:t>
            </a:r>
            <a:r>
              <a:rPr lang="en-US" sz="2400" dirty="0" err="1" smtClean="0"/>
              <a:t>principale</a:t>
            </a:r>
            <a:endParaRPr lang="en-US" sz="2400" dirty="0" smtClean="0"/>
          </a:p>
          <a:p>
            <a:pPr>
              <a:buFont typeface="Wingdings" pitchFamily="2" charset="2"/>
              <a:buChar char="ü"/>
            </a:pPr>
            <a:r>
              <a:rPr lang="en-US" sz="2400" dirty="0" smtClean="0"/>
              <a:t> </a:t>
            </a:r>
            <a:r>
              <a:rPr lang="en-US" sz="2400" dirty="0" err="1" smtClean="0"/>
              <a:t>Soluzioni</a:t>
            </a:r>
            <a:r>
              <a:rPr lang="en-US" sz="2400" dirty="0" smtClean="0"/>
              <a:t> </a:t>
            </a:r>
            <a:r>
              <a:rPr lang="en-US" sz="2400" dirty="0" err="1" smtClean="0"/>
              <a:t>migliorative</a:t>
            </a:r>
            <a:r>
              <a:rPr lang="en-US" sz="2400" dirty="0" smtClean="0"/>
              <a:t> </a:t>
            </a:r>
            <a:r>
              <a:rPr lang="en-US" sz="2400" dirty="0" err="1" smtClean="0"/>
              <a:t>dell’accoppiamento</a:t>
            </a:r>
            <a:r>
              <a:rPr lang="en-US" sz="2400" dirty="0" smtClean="0"/>
              <a:t> </a:t>
            </a:r>
            <a:r>
              <a:rPr lang="en-US" sz="2400" dirty="0" err="1" smtClean="0"/>
              <a:t>termico</a:t>
            </a:r>
            <a:r>
              <a:rPr lang="en-US" sz="2400" dirty="0" smtClean="0"/>
              <a:t> </a:t>
            </a:r>
            <a:r>
              <a:rPr lang="en-US" sz="2400" dirty="0" err="1" smtClean="0"/>
              <a:t>fra</a:t>
            </a:r>
            <a:r>
              <a:rPr lang="en-US" sz="2400" dirty="0" smtClean="0"/>
              <a:t> </a:t>
            </a:r>
            <a:r>
              <a:rPr lang="en-US" sz="2400" dirty="0" err="1" smtClean="0"/>
              <a:t>trasformatore</a:t>
            </a:r>
            <a:r>
              <a:rPr lang="en-US" sz="2400" dirty="0" smtClean="0"/>
              <a:t> </a:t>
            </a:r>
            <a:r>
              <a:rPr lang="en-US" sz="2400" dirty="0" err="1" smtClean="0"/>
              <a:t>planare</a:t>
            </a:r>
            <a:r>
              <a:rPr lang="en-US" sz="2400" dirty="0" smtClean="0"/>
              <a:t> del </a:t>
            </a:r>
            <a:r>
              <a:rPr lang="en-US" sz="2400" dirty="0" err="1" smtClean="0"/>
              <a:t>convertitore</a:t>
            </a:r>
            <a:r>
              <a:rPr lang="en-US" sz="2400" dirty="0" smtClean="0"/>
              <a:t> </a:t>
            </a:r>
            <a:r>
              <a:rPr lang="en-US" sz="2400" dirty="0" err="1" smtClean="0"/>
              <a:t>principale</a:t>
            </a:r>
            <a:r>
              <a:rPr lang="en-US" sz="2400" dirty="0" smtClean="0"/>
              <a:t> e </a:t>
            </a:r>
            <a:r>
              <a:rPr lang="en-US" sz="2400" dirty="0" err="1" smtClean="0"/>
              <a:t>dissipatore</a:t>
            </a:r>
            <a:endParaRPr lang="en-US" sz="2400" dirty="0" smtClean="0"/>
          </a:p>
          <a:p>
            <a:pPr>
              <a:lnSpc>
                <a:spcPct val="150000"/>
              </a:lnSpc>
              <a:buFont typeface="Wingdings" pitchFamily="2" charset="2"/>
              <a:buChar char="ü"/>
            </a:pPr>
            <a:r>
              <a:rPr lang="en-US" sz="2400" dirty="0" smtClean="0"/>
              <a:t> </a:t>
            </a:r>
            <a:r>
              <a:rPr lang="en-US" sz="2400" dirty="0" err="1" smtClean="0"/>
              <a:t>Definizione</a:t>
            </a:r>
            <a:r>
              <a:rPr lang="en-US" sz="2400" dirty="0" smtClean="0"/>
              <a:t> </a:t>
            </a:r>
            <a:r>
              <a:rPr lang="en-US" sz="2400" dirty="0" err="1" smtClean="0"/>
              <a:t>dell’appalto</a:t>
            </a:r>
            <a:r>
              <a:rPr lang="en-US" sz="2400" dirty="0" smtClean="0"/>
              <a:t> per la </a:t>
            </a:r>
            <a:r>
              <a:rPr lang="en-US" sz="2400" dirty="0" err="1" smtClean="0"/>
              <a:t>produzione</a:t>
            </a:r>
            <a:r>
              <a:rPr lang="en-US" sz="2400" dirty="0" smtClean="0"/>
              <a:t> di 8 </a:t>
            </a:r>
            <a:r>
              <a:rPr lang="en-US" sz="2400" dirty="0" err="1" smtClean="0"/>
              <a:t>nuovi</a:t>
            </a:r>
            <a:r>
              <a:rPr lang="en-US" sz="2400" dirty="0" smtClean="0"/>
              <a:t> </a:t>
            </a:r>
            <a:r>
              <a:rPr lang="en-US" sz="2400" dirty="0" err="1" smtClean="0"/>
              <a:t>prototipi</a:t>
            </a:r>
            <a:r>
              <a:rPr lang="en-US" sz="2400" dirty="0" smtClean="0"/>
              <a:t> </a:t>
            </a:r>
            <a:r>
              <a:rPr lang="en-US" sz="2400" dirty="0" smtClean="0"/>
              <a:t>e </a:t>
            </a:r>
            <a:r>
              <a:rPr lang="en-US" sz="2400" dirty="0" err="1" smtClean="0"/>
              <a:t>contributo</a:t>
            </a:r>
            <a:r>
              <a:rPr lang="en-US" sz="2400" dirty="0" smtClean="0"/>
              <a:t> al </a:t>
            </a:r>
            <a:r>
              <a:rPr lang="en-US" sz="2400" dirty="0" err="1" smtClean="0"/>
              <a:t>disegno</a:t>
            </a:r>
            <a:r>
              <a:rPr lang="en-US" sz="2400" dirty="0" smtClean="0"/>
              <a:t> del layout</a:t>
            </a:r>
            <a:endParaRPr lang="en-US" sz="2400" dirty="0" smtClean="0"/>
          </a:p>
          <a:p>
            <a:pPr>
              <a:lnSpc>
                <a:spcPct val="110000"/>
              </a:lnSpc>
              <a:buFont typeface="Wingdings" pitchFamily="2" charset="2"/>
              <a:buChar char="ü"/>
            </a:pPr>
            <a:r>
              <a:rPr lang="en-US" sz="2400" dirty="0" smtClean="0"/>
              <a:t> </a:t>
            </a:r>
            <a:r>
              <a:rPr lang="en-US" sz="2400" dirty="0" smtClean="0"/>
              <a:t>Test in campo </a:t>
            </a:r>
            <a:r>
              <a:rPr lang="en-US" sz="2400" dirty="0" err="1" smtClean="0"/>
              <a:t>magnetico</a:t>
            </a:r>
            <a:r>
              <a:rPr lang="en-US" sz="2400" dirty="0" smtClean="0"/>
              <a:t> di </a:t>
            </a:r>
            <a:r>
              <a:rPr lang="en-US" sz="2400" dirty="0" err="1" smtClean="0"/>
              <a:t>convertitori</a:t>
            </a:r>
            <a:r>
              <a:rPr lang="en-US" sz="2400" dirty="0" smtClean="0"/>
              <a:t> DC/DC </a:t>
            </a:r>
            <a:r>
              <a:rPr lang="en-US" sz="2400" dirty="0" err="1" smtClean="0"/>
              <a:t>commerciali</a:t>
            </a:r>
            <a:r>
              <a:rPr lang="en-US" sz="2400" dirty="0" smtClean="0"/>
              <a:t> (per la </a:t>
            </a:r>
            <a:r>
              <a:rPr lang="en-US" sz="2400" dirty="0" err="1" smtClean="0"/>
              <a:t>scelta</a:t>
            </a:r>
            <a:r>
              <a:rPr lang="en-US" sz="2400" dirty="0" smtClean="0"/>
              <a:t> del DC/DC </a:t>
            </a:r>
            <a:r>
              <a:rPr lang="en-US" sz="2400" dirty="0" err="1" smtClean="0"/>
              <a:t>sulle</a:t>
            </a:r>
            <a:r>
              <a:rPr lang="en-US" sz="2400" dirty="0" smtClean="0"/>
              <a:t> </a:t>
            </a:r>
            <a:r>
              <a:rPr lang="en-US" sz="2400" dirty="0" err="1" smtClean="0"/>
              <a:t>schede</a:t>
            </a:r>
            <a:r>
              <a:rPr lang="en-US" sz="2400" dirty="0" smtClean="0"/>
              <a:t> di front-end </a:t>
            </a:r>
            <a:r>
              <a:rPr lang="en-US" sz="2400" dirty="0" err="1" smtClean="0"/>
              <a:t>della</a:t>
            </a:r>
            <a:r>
              <a:rPr lang="en-US" sz="2400" dirty="0" smtClean="0"/>
              <a:t> NSW di Atlas)</a:t>
            </a:r>
            <a:endParaRPr lang="en-US" sz="2400" dirty="0"/>
          </a:p>
        </p:txBody>
      </p:sp>
      <p:pic>
        <p:nvPicPr>
          <p:cNvPr id="7" name="Immagine 6" descr="apollo.jpg"/>
          <p:cNvPicPr>
            <a:picLocks noChangeAspect="1"/>
          </p:cNvPicPr>
          <p:nvPr/>
        </p:nvPicPr>
        <p:blipFill>
          <a:blip r:embed="rId2" cstate="print"/>
          <a:stretch>
            <a:fillRect/>
          </a:stretch>
        </p:blipFill>
        <p:spPr>
          <a:xfrm>
            <a:off x="179512" y="0"/>
            <a:ext cx="675799" cy="1034415"/>
          </a:xfrm>
          <a:prstGeom prst="rect">
            <a:avLst/>
          </a:prstGeom>
        </p:spPr>
      </p:pic>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115</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apollo.jpg"/>
          <p:cNvPicPr>
            <a:picLocks noChangeAspect="1"/>
          </p:cNvPicPr>
          <p:nvPr/>
        </p:nvPicPr>
        <p:blipFill>
          <a:blip r:embed="rId2" cstate="print"/>
          <a:stretch>
            <a:fillRect/>
          </a:stretch>
        </p:blipFill>
        <p:spPr>
          <a:xfrm>
            <a:off x="179512" y="0"/>
            <a:ext cx="675799" cy="1034415"/>
          </a:xfrm>
          <a:prstGeom prst="rect">
            <a:avLst/>
          </a:prstGeom>
        </p:spPr>
      </p:pic>
      <p:sp>
        <p:nvSpPr>
          <p:cNvPr id="2" name="Titolo 1"/>
          <p:cNvSpPr>
            <a:spLocks noGrp="1"/>
          </p:cNvSpPr>
          <p:nvPr>
            <p:ph type="title"/>
          </p:nvPr>
        </p:nvSpPr>
        <p:spPr>
          <a:xfrm>
            <a:off x="611560" y="0"/>
            <a:ext cx="8229600" cy="504056"/>
          </a:xfrm>
        </p:spPr>
        <p:txBody>
          <a:bodyPr>
            <a:normAutofit fontScale="90000"/>
          </a:bodyPr>
          <a:lstStyle/>
          <a:p>
            <a:r>
              <a:rPr lang="en-US" sz="2400" dirty="0" err="1" smtClean="0"/>
              <a:t>Conferenze</a:t>
            </a:r>
            <a:r>
              <a:rPr lang="en-US" sz="2400" dirty="0" smtClean="0"/>
              <a:t> e </a:t>
            </a:r>
            <a:r>
              <a:rPr lang="en-US" sz="2400" dirty="0" err="1" smtClean="0"/>
              <a:t>pubblicazioni</a:t>
            </a:r>
            <a:r>
              <a:rPr lang="en-US" sz="2400" dirty="0" smtClean="0"/>
              <a:t> </a:t>
            </a:r>
            <a:r>
              <a:rPr lang="en-US" sz="2400" dirty="0" err="1" smtClean="0"/>
              <a:t>nel</a:t>
            </a:r>
            <a:r>
              <a:rPr lang="en-US" sz="2400" dirty="0" smtClean="0"/>
              <a:t> </a:t>
            </a:r>
            <a:r>
              <a:rPr lang="en-US" sz="2400" dirty="0" smtClean="0"/>
              <a:t>2013 </a:t>
            </a:r>
            <a:r>
              <a:rPr lang="en-US" sz="2400" dirty="0" smtClean="0"/>
              <a:t>con </a:t>
            </a:r>
            <a:r>
              <a:rPr lang="en-US" sz="2400" dirty="0" err="1" smtClean="0"/>
              <a:t>autori</a:t>
            </a:r>
            <a:r>
              <a:rPr lang="en-US" sz="2400" dirty="0" smtClean="0"/>
              <a:t> del </a:t>
            </a:r>
            <a:r>
              <a:rPr lang="en-US" sz="2400" dirty="0" err="1" smtClean="0"/>
              <a:t>gruppo</a:t>
            </a:r>
            <a:r>
              <a:rPr lang="en-US" sz="2400" dirty="0" smtClean="0"/>
              <a:t> di Pavia</a:t>
            </a:r>
            <a:endParaRPr lang="en-US" sz="2400" dirty="0"/>
          </a:p>
        </p:txBody>
      </p:sp>
      <p:sp>
        <p:nvSpPr>
          <p:cNvPr id="3" name="Segnaposto contenuto 2"/>
          <p:cNvSpPr>
            <a:spLocks noGrp="1"/>
          </p:cNvSpPr>
          <p:nvPr>
            <p:ph idx="1"/>
          </p:nvPr>
        </p:nvSpPr>
        <p:spPr>
          <a:xfrm>
            <a:off x="179512" y="620688"/>
            <a:ext cx="8784976" cy="5904656"/>
          </a:xfrm>
        </p:spPr>
        <p:txBody>
          <a:bodyPr>
            <a:normAutofit fontScale="40000" lnSpcReduction="20000"/>
          </a:bodyPr>
          <a:lstStyle/>
          <a:p>
            <a:pPr>
              <a:buFont typeface="Wingdings" pitchFamily="2" charset="2"/>
              <a:buChar char="§"/>
            </a:pPr>
            <a:r>
              <a:rPr lang="en-US" sz="4500" dirty="0" smtClean="0"/>
              <a:t> </a:t>
            </a:r>
            <a:r>
              <a:rPr lang="en-US" sz="4500" dirty="0" err="1" smtClean="0"/>
              <a:t>Sito</a:t>
            </a:r>
            <a:r>
              <a:rPr lang="en-US" sz="4500" dirty="0" smtClean="0"/>
              <a:t> web: </a:t>
            </a:r>
            <a:r>
              <a:rPr lang="en-US" sz="4500" dirty="0" smtClean="0">
                <a:hlinkClick r:id="rId3"/>
              </a:rPr>
              <a:t>http://www2.pv.infn.it/~</a:t>
            </a:r>
            <a:r>
              <a:rPr lang="en-US" sz="4500" dirty="0" smtClean="0">
                <a:hlinkClick r:id="rId3"/>
              </a:rPr>
              <a:t>servel/apollo/index.html</a:t>
            </a:r>
            <a:endParaRPr lang="en-US" sz="4500" dirty="0" smtClean="0"/>
          </a:p>
          <a:p>
            <a:pPr>
              <a:buFont typeface="Wingdings" pitchFamily="2" charset="2"/>
              <a:buChar char="§"/>
            </a:pPr>
            <a:endParaRPr lang="en-US" sz="4500" dirty="0" smtClean="0"/>
          </a:p>
          <a:p>
            <a:pPr>
              <a:buNone/>
            </a:pPr>
            <a:endParaRPr lang="en-US" sz="1200" dirty="0" smtClean="0"/>
          </a:p>
          <a:p>
            <a:pPr>
              <a:buFont typeface="Wingdings" pitchFamily="2" charset="2"/>
              <a:buChar char="§"/>
            </a:pPr>
            <a:r>
              <a:rPr lang="en-US" sz="4500" dirty="0" err="1" smtClean="0"/>
              <a:t>Pubblicazioni</a:t>
            </a:r>
            <a:endParaRPr lang="en-US" sz="4500" dirty="0" smtClean="0"/>
          </a:p>
          <a:p>
            <a:r>
              <a:rPr lang="it-IT" sz="4000" dirty="0" smtClean="0"/>
              <a:t>S. Baccaro, P. Cova, N. Delmonte, E. Ghisolfi, A. Lanza: “</a:t>
            </a:r>
            <a:r>
              <a:rPr lang="it-IT" sz="4000" dirty="0" smtClean="0">
                <a:hlinkClick r:id="rId4"/>
              </a:rPr>
              <a:t>A soft </a:t>
            </a:r>
            <a:r>
              <a:rPr lang="it-IT" sz="4000" dirty="0" err="1" smtClean="0">
                <a:hlinkClick r:id="rId4"/>
              </a:rPr>
              <a:t>magnetic</a:t>
            </a:r>
            <a:r>
              <a:rPr lang="it-IT" sz="4000" dirty="0" smtClean="0">
                <a:hlinkClick r:id="rId4"/>
              </a:rPr>
              <a:t> material for </a:t>
            </a:r>
            <a:r>
              <a:rPr lang="it-IT" sz="4000" dirty="0" err="1" smtClean="0">
                <a:hlinkClick r:id="rId4"/>
              </a:rPr>
              <a:t>power</a:t>
            </a:r>
            <a:r>
              <a:rPr lang="it-IT" sz="4000" dirty="0" smtClean="0">
                <a:hlinkClick r:id="rId4"/>
              </a:rPr>
              <a:t> </a:t>
            </a:r>
            <a:r>
              <a:rPr lang="it-IT" sz="4000" dirty="0" err="1" smtClean="0">
                <a:hlinkClick r:id="rId4"/>
              </a:rPr>
              <a:t>supply</a:t>
            </a:r>
            <a:r>
              <a:rPr lang="it-IT" sz="4000" dirty="0" smtClean="0">
                <a:hlinkClick r:id="rId4"/>
              </a:rPr>
              <a:t> </a:t>
            </a:r>
            <a:r>
              <a:rPr lang="it-IT" sz="4000" dirty="0" err="1" smtClean="0">
                <a:hlinkClick r:id="rId4"/>
              </a:rPr>
              <a:t>systems</a:t>
            </a:r>
            <a:r>
              <a:rPr lang="it-IT" sz="4000" dirty="0" smtClean="0">
                <a:hlinkClick r:id="rId4"/>
              </a:rPr>
              <a:t> </a:t>
            </a:r>
            <a:r>
              <a:rPr lang="it-IT" sz="4000" dirty="0" err="1" smtClean="0">
                <a:hlinkClick r:id="rId4"/>
              </a:rPr>
              <a:t>of</a:t>
            </a:r>
            <a:r>
              <a:rPr lang="it-IT" sz="4000" dirty="0" smtClean="0">
                <a:hlinkClick r:id="rId4"/>
              </a:rPr>
              <a:t> high </a:t>
            </a:r>
            <a:r>
              <a:rPr lang="it-IT" sz="4000" dirty="0" err="1" smtClean="0">
                <a:hlinkClick r:id="rId4"/>
              </a:rPr>
              <a:t>energy</a:t>
            </a:r>
            <a:r>
              <a:rPr lang="it-IT" sz="4000" dirty="0" smtClean="0">
                <a:hlinkClick r:id="rId4"/>
              </a:rPr>
              <a:t> </a:t>
            </a:r>
            <a:r>
              <a:rPr lang="it-IT" sz="4000" dirty="0" err="1" smtClean="0">
                <a:hlinkClick r:id="rId4"/>
              </a:rPr>
              <a:t>physics</a:t>
            </a:r>
            <a:r>
              <a:rPr lang="it-IT" sz="4000" dirty="0" smtClean="0">
                <a:hlinkClick r:id="rId4"/>
              </a:rPr>
              <a:t> </a:t>
            </a:r>
            <a:r>
              <a:rPr lang="it-IT" sz="4000" dirty="0" err="1" smtClean="0">
                <a:hlinkClick r:id="rId4"/>
              </a:rPr>
              <a:t>experiments</a:t>
            </a:r>
            <a:r>
              <a:rPr lang="it-IT" sz="4000" dirty="0" smtClean="0"/>
              <a:t>”, </a:t>
            </a:r>
            <a:r>
              <a:rPr lang="it-IT" sz="4000" i="1" dirty="0" err="1" smtClean="0"/>
              <a:t>European</a:t>
            </a:r>
            <a:r>
              <a:rPr lang="it-IT" sz="4000" i="1" dirty="0" smtClean="0"/>
              <a:t> </a:t>
            </a:r>
            <a:r>
              <a:rPr lang="it-IT" sz="4000" i="1" dirty="0" err="1" smtClean="0"/>
              <a:t>Physical</a:t>
            </a:r>
            <a:r>
              <a:rPr lang="it-IT" sz="4000" i="1" dirty="0" smtClean="0"/>
              <a:t> Journal Web </a:t>
            </a:r>
            <a:r>
              <a:rPr lang="it-IT" sz="4000" i="1" dirty="0" err="1" smtClean="0"/>
              <a:t>of</a:t>
            </a:r>
            <a:r>
              <a:rPr lang="it-IT" sz="4000" i="1" dirty="0" smtClean="0"/>
              <a:t> </a:t>
            </a:r>
            <a:r>
              <a:rPr lang="it-IT" sz="4000" i="1" dirty="0" err="1" smtClean="0"/>
              <a:t>Conferences</a:t>
            </a:r>
            <a:r>
              <a:rPr lang="it-IT" sz="4000" i="1" dirty="0" smtClean="0"/>
              <a:t>, </a:t>
            </a:r>
            <a:r>
              <a:rPr lang="it-IT" sz="4000" dirty="0" smtClean="0"/>
              <a:t>vol. 40, 17005-p.1-p.4, 2013. ISSN: 2100-014X, </a:t>
            </a:r>
            <a:r>
              <a:rPr lang="it-IT" sz="4000" dirty="0" err="1" smtClean="0"/>
              <a:t>doi</a:t>
            </a:r>
            <a:r>
              <a:rPr lang="it-IT" sz="4000" dirty="0" smtClean="0"/>
              <a:t>: 10.1051/</a:t>
            </a:r>
            <a:r>
              <a:rPr lang="it-IT" sz="4000" dirty="0" err="1" smtClean="0"/>
              <a:t>epjconf</a:t>
            </a:r>
            <a:r>
              <a:rPr lang="it-IT" sz="4000" dirty="0" smtClean="0"/>
              <a:t>/20134017005, </a:t>
            </a:r>
            <a:r>
              <a:rPr lang="it-IT" sz="4000" dirty="0" err="1" smtClean="0"/>
              <a:t>Scopus</a:t>
            </a:r>
            <a:r>
              <a:rPr lang="it-IT" sz="4000" dirty="0" smtClean="0"/>
              <a:t>: 2-s2.0-84872730377</a:t>
            </a:r>
          </a:p>
          <a:p>
            <a:r>
              <a:rPr lang="it-IT" sz="4000" dirty="0" smtClean="0"/>
              <a:t> P. Cova, N. Delmonte, F. Giuliani, M. Citterio, S. Latorre, M. Lazzaroni, A. Lanza: “</a:t>
            </a:r>
            <a:r>
              <a:rPr lang="it-IT" sz="4000" dirty="0" err="1" smtClean="0">
                <a:hlinkClick r:id="rId5"/>
              </a:rPr>
              <a:t>Thermal</a:t>
            </a:r>
            <a:r>
              <a:rPr lang="it-IT" sz="4000" dirty="0" smtClean="0">
                <a:hlinkClick r:id="rId5"/>
              </a:rPr>
              <a:t> </a:t>
            </a:r>
            <a:r>
              <a:rPr lang="it-IT" sz="4000" dirty="0" err="1" smtClean="0">
                <a:hlinkClick r:id="rId5"/>
              </a:rPr>
              <a:t>optimization</a:t>
            </a:r>
            <a:r>
              <a:rPr lang="it-IT" sz="4000" dirty="0" smtClean="0">
                <a:hlinkClick r:id="rId5"/>
              </a:rPr>
              <a:t> </a:t>
            </a:r>
            <a:r>
              <a:rPr lang="it-IT" sz="4000" dirty="0" err="1" smtClean="0">
                <a:hlinkClick r:id="rId5"/>
              </a:rPr>
              <a:t>of</a:t>
            </a:r>
            <a:r>
              <a:rPr lang="it-IT" sz="4000" dirty="0" smtClean="0">
                <a:hlinkClick r:id="rId5"/>
              </a:rPr>
              <a:t> water </a:t>
            </a:r>
            <a:r>
              <a:rPr lang="it-IT" sz="4000" dirty="0" err="1" smtClean="0">
                <a:hlinkClick r:id="rId5"/>
              </a:rPr>
              <a:t>heat</a:t>
            </a:r>
            <a:r>
              <a:rPr lang="it-IT" sz="4000" dirty="0" smtClean="0">
                <a:hlinkClick r:id="rId5"/>
              </a:rPr>
              <a:t> </a:t>
            </a:r>
            <a:r>
              <a:rPr lang="it-IT" sz="4000" dirty="0" err="1" smtClean="0">
                <a:hlinkClick r:id="rId5"/>
              </a:rPr>
              <a:t>sink</a:t>
            </a:r>
            <a:r>
              <a:rPr lang="it-IT" sz="4000" dirty="0" smtClean="0">
                <a:hlinkClick r:id="rId5"/>
              </a:rPr>
              <a:t> for </a:t>
            </a:r>
            <a:r>
              <a:rPr lang="it-IT" sz="4000" dirty="0" err="1" smtClean="0">
                <a:hlinkClick r:id="rId5"/>
              </a:rPr>
              <a:t>power</a:t>
            </a:r>
            <a:r>
              <a:rPr lang="it-IT" sz="4000" dirty="0" smtClean="0">
                <a:hlinkClick r:id="rId5"/>
              </a:rPr>
              <a:t> </a:t>
            </a:r>
            <a:r>
              <a:rPr lang="it-IT" sz="4000" dirty="0" err="1" smtClean="0">
                <a:hlinkClick r:id="rId5"/>
              </a:rPr>
              <a:t>converters</a:t>
            </a:r>
            <a:r>
              <a:rPr lang="it-IT" sz="4000" dirty="0" smtClean="0">
                <a:hlinkClick r:id="rId5"/>
              </a:rPr>
              <a:t> </a:t>
            </a:r>
            <a:r>
              <a:rPr lang="it-IT" sz="4000" dirty="0" err="1" smtClean="0">
                <a:hlinkClick r:id="rId5"/>
              </a:rPr>
              <a:t>with</a:t>
            </a:r>
            <a:r>
              <a:rPr lang="it-IT" sz="4000" dirty="0" smtClean="0">
                <a:hlinkClick r:id="rId5"/>
              </a:rPr>
              <a:t> tight </a:t>
            </a:r>
            <a:r>
              <a:rPr lang="it-IT" sz="4000" dirty="0" err="1" smtClean="0">
                <a:hlinkClick r:id="rId5"/>
              </a:rPr>
              <a:t>thermal</a:t>
            </a:r>
            <a:r>
              <a:rPr lang="it-IT" sz="4000" dirty="0" smtClean="0">
                <a:hlinkClick r:id="rId5"/>
              </a:rPr>
              <a:t> </a:t>
            </a:r>
            <a:r>
              <a:rPr lang="it-IT" sz="4000" dirty="0" err="1" smtClean="0">
                <a:hlinkClick r:id="rId5"/>
              </a:rPr>
              <a:t>constraints</a:t>
            </a:r>
            <a:r>
              <a:rPr lang="it-IT" sz="4000" dirty="0" smtClean="0"/>
              <a:t>”, </a:t>
            </a:r>
            <a:r>
              <a:rPr lang="it-IT" sz="4000" i="1" dirty="0" err="1" smtClean="0"/>
              <a:t>Microelectronics</a:t>
            </a:r>
            <a:r>
              <a:rPr lang="it-IT" sz="4000" i="1" dirty="0" smtClean="0"/>
              <a:t> </a:t>
            </a:r>
            <a:r>
              <a:rPr lang="it-IT" sz="4000" i="1" dirty="0" err="1" smtClean="0"/>
              <a:t>Reliability</a:t>
            </a:r>
            <a:r>
              <a:rPr lang="it-IT" sz="4000" dirty="0" smtClean="0"/>
              <a:t>, vol. 53, pp. 1760-1765, 2013. ISSN: 0026-2714. </a:t>
            </a:r>
            <a:r>
              <a:rPr lang="it-IT" sz="4000" dirty="0" err="1" smtClean="0"/>
              <a:t>doi</a:t>
            </a:r>
            <a:r>
              <a:rPr lang="it-IT" sz="4000" dirty="0" smtClean="0"/>
              <a:t>: 10.1016/</a:t>
            </a:r>
            <a:r>
              <a:rPr lang="it-IT" sz="4000" dirty="0" err="1" smtClean="0"/>
              <a:t>j.microrel</a:t>
            </a:r>
            <a:r>
              <a:rPr lang="it-IT" sz="4000" dirty="0" smtClean="0"/>
              <a:t>.2013.07.035, </a:t>
            </a:r>
            <a:r>
              <a:rPr lang="it-IT" sz="4000" dirty="0" err="1" smtClean="0"/>
              <a:t>Scopus</a:t>
            </a:r>
            <a:r>
              <a:rPr lang="it-IT" sz="4000" dirty="0" smtClean="0"/>
              <a:t>: 2-s2.0-84886908592</a:t>
            </a:r>
          </a:p>
          <a:p>
            <a:r>
              <a:rPr lang="it-IT" sz="4000" dirty="0" smtClean="0"/>
              <a:t> N. Delmonte, F. Giuliani, P. Cova: “</a:t>
            </a:r>
            <a:r>
              <a:rPr lang="it-IT" sz="4000" dirty="0" smtClean="0">
                <a:hlinkClick r:id="rId6"/>
              </a:rPr>
              <a:t>Finite </a:t>
            </a:r>
            <a:r>
              <a:rPr lang="it-IT" sz="4000" dirty="0" err="1" smtClean="0">
                <a:hlinkClick r:id="rId6"/>
              </a:rPr>
              <a:t>element</a:t>
            </a:r>
            <a:r>
              <a:rPr lang="it-IT" sz="4000" dirty="0" smtClean="0">
                <a:hlinkClick r:id="rId6"/>
              </a:rPr>
              <a:t> </a:t>
            </a:r>
            <a:r>
              <a:rPr lang="it-IT" sz="4000" dirty="0" err="1" smtClean="0">
                <a:hlinkClick r:id="rId6"/>
              </a:rPr>
              <a:t>modeling</a:t>
            </a:r>
            <a:r>
              <a:rPr lang="it-IT" sz="4000" dirty="0" smtClean="0">
                <a:hlinkClick r:id="rId6"/>
              </a:rPr>
              <a:t> and </a:t>
            </a:r>
            <a:r>
              <a:rPr lang="it-IT" sz="4000" dirty="0" err="1" smtClean="0">
                <a:hlinkClick r:id="rId6"/>
              </a:rPr>
              <a:t>characterization</a:t>
            </a:r>
            <a:r>
              <a:rPr lang="it-IT" sz="4000" dirty="0" smtClean="0">
                <a:hlinkClick r:id="rId6"/>
              </a:rPr>
              <a:t> </a:t>
            </a:r>
            <a:r>
              <a:rPr lang="it-IT" sz="4000" dirty="0" err="1" smtClean="0">
                <a:hlinkClick r:id="rId6"/>
              </a:rPr>
              <a:t>of</a:t>
            </a:r>
            <a:r>
              <a:rPr lang="it-IT" sz="4000" dirty="0" smtClean="0">
                <a:hlinkClick r:id="rId6"/>
              </a:rPr>
              <a:t> </a:t>
            </a:r>
            <a:r>
              <a:rPr lang="it-IT" sz="4000" dirty="0" err="1" smtClean="0">
                <a:hlinkClick r:id="rId6"/>
              </a:rPr>
              <a:t>lead-free</a:t>
            </a:r>
            <a:r>
              <a:rPr lang="it-IT" sz="4000" dirty="0" smtClean="0">
                <a:hlinkClick r:id="rId6"/>
              </a:rPr>
              <a:t> </a:t>
            </a:r>
            <a:r>
              <a:rPr lang="it-IT" sz="4000" dirty="0" err="1" smtClean="0">
                <a:hlinkClick r:id="rId6"/>
              </a:rPr>
              <a:t>solder</a:t>
            </a:r>
            <a:r>
              <a:rPr lang="it-IT" sz="4000" dirty="0" smtClean="0">
                <a:hlinkClick r:id="rId6"/>
              </a:rPr>
              <a:t> </a:t>
            </a:r>
            <a:r>
              <a:rPr lang="it-IT" sz="4000" dirty="0" err="1" smtClean="0">
                <a:hlinkClick r:id="rId6"/>
              </a:rPr>
              <a:t>joints</a:t>
            </a:r>
            <a:r>
              <a:rPr lang="it-IT" sz="4000" dirty="0" smtClean="0">
                <a:hlinkClick r:id="rId6"/>
              </a:rPr>
              <a:t> </a:t>
            </a:r>
            <a:r>
              <a:rPr lang="it-IT" sz="4000" dirty="0" err="1" smtClean="0">
                <a:hlinkClick r:id="rId6"/>
              </a:rPr>
              <a:t>fatigue</a:t>
            </a:r>
            <a:r>
              <a:rPr lang="it-IT" sz="4000" dirty="0" smtClean="0">
                <a:hlinkClick r:id="rId6"/>
              </a:rPr>
              <a:t> life </a:t>
            </a:r>
            <a:r>
              <a:rPr lang="it-IT" sz="4000" dirty="0" err="1" smtClean="0">
                <a:hlinkClick r:id="rId6"/>
              </a:rPr>
              <a:t>during</a:t>
            </a:r>
            <a:r>
              <a:rPr lang="it-IT" sz="4000" dirty="0" smtClean="0">
                <a:hlinkClick r:id="rId6"/>
              </a:rPr>
              <a:t> </a:t>
            </a:r>
            <a:r>
              <a:rPr lang="it-IT" sz="4000" dirty="0" err="1" smtClean="0">
                <a:hlinkClick r:id="rId6"/>
              </a:rPr>
              <a:t>power</a:t>
            </a:r>
            <a:r>
              <a:rPr lang="it-IT" sz="4000" dirty="0" smtClean="0">
                <a:hlinkClick r:id="rId6"/>
              </a:rPr>
              <a:t> cycling </a:t>
            </a:r>
            <a:r>
              <a:rPr lang="it-IT" sz="4000" dirty="0" err="1" smtClean="0">
                <a:hlinkClick r:id="rId6"/>
              </a:rPr>
              <a:t>of</a:t>
            </a:r>
            <a:r>
              <a:rPr lang="it-IT" sz="4000" dirty="0" smtClean="0">
                <a:hlinkClick r:id="rId6"/>
              </a:rPr>
              <a:t> </a:t>
            </a:r>
            <a:r>
              <a:rPr lang="it-IT" sz="4000" dirty="0" err="1" smtClean="0">
                <a:hlinkClick r:id="rId6"/>
              </a:rPr>
              <a:t>surface</a:t>
            </a:r>
            <a:r>
              <a:rPr lang="it-IT" sz="4000" dirty="0" smtClean="0">
                <a:hlinkClick r:id="rId6"/>
              </a:rPr>
              <a:t> </a:t>
            </a:r>
            <a:r>
              <a:rPr lang="it-IT" sz="4000" dirty="0" err="1" smtClean="0">
                <a:hlinkClick r:id="rId6"/>
              </a:rPr>
              <a:t>mounting</a:t>
            </a:r>
            <a:r>
              <a:rPr lang="it-IT" sz="4000" dirty="0" smtClean="0">
                <a:hlinkClick r:id="rId6"/>
              </a:rPr>
              <a:t> </a:t>
            </a:r>
            <a:r>
              <a:rPr lang="it-IT" sz="4000" dirty="0" err="1" smtClean="0">
                <a:hlinkClick r:id="rId6"/>
              </a:rPr>
              <a:t>power</a:t>
            </a:r>
            <a:r>
              <a:rPr lang="it-IT" sz="4000" dirty="0" smtClean="0">
                <a:hlinkClick r:id="rId6"/>
              </a:rPr>
              <a:t> </a:t>
            </a:r>
            <a:r>
              <a:rPr lang="it-IT" sz="4000" dirty="0" err="1" smtClean="0">
                <a:hlinkClick r:id="rId6"/>
              </a:rPr>
              <a:t>devices</a:t>
            </a:r>
            <a:r>
              <a:rPr lang="it-IT" sz="4000" dirty="0" smtClean="0"/>
              <a:t>”, </a:t>
            </a:r>
            <a:r>
              <a:rPr lang="it-IT" sz="4000" i="1" dirty="0" err="1" smtClean="0"/>
              <a:t>Microelectronics</a:t>
            </a:r>
            <a:r>
              <a:rPr lang="it-IT" sz="4000" i="1" dirty="0" smtClean="0"/>
              <a:t> </a:t>
            </a:r>
            <a:r>
              <a:rPr lang="it-IT" sz="4000" i="1" dirty="0" err="1" smtClean="0"/>
              <a:t>Reliability</a:t>
            </a:r>
            <a:r>
              <a:rPr lang="it-IT" sz="4000" dirty="0" smtClean="0"/>
              <a:t>, vol. 53, pp. 1611-1616, 2013. ISSN: 0026-2714, </a:t>
            </a:r>
            <a:r>
              <a:rPr lang="it-IT" sz="4000" dirty="0" err="1" smtClean="0"/>
              <a:t>doi</a:t>
            </a:r>
            <a:r>
              <a:rPr lang="it-IT" sz="4000" dirty="0" smtClean="0"/>
              <a:t>: 10.1016/</a:t>
            </a:r>
            <a:r>
              <a:rPr lang="it-IT" sz="4000" dirty="0" err="1" smtClean="0"/>
              <a:t>j.microrel</a:t>
            </a:r>
            <a:r>
              <a:rPr lang="it-IT" sz="4000" dirty="0" smtClean="0"/>
              <a:t>.2013.06.021, </a:t>
            </a:r>
            <a:r>
              <a:rPr lang="it-IT" sz="4000" dirty="0" err="1" smtClean="0"/>
              <a:t>Scopus</a:t>
            </a:r>
            <a:r>
              <a:rPr lang="it-IT" sz="4000" dirty="0" smtClean="0"/>
              <a:t>: 2-s2.0-84886923504</a:t>
            </a:r>
          </a:p>
          <a:p>
            <a:r>
              <a:rPr lang="it-IT" sz="4000" dirty="0" smtClean="0"/>
              <a:t> F. Giuliani, N. Delmonte, P. Cova, R. Menozzi: “</a:t>
            </a:r>
            <a:r>
              <a:rPr lang="it-IT" sz="4000" dirty="0" err="1" smtClean="0">
                <a:hlinkClick r:id="rId7"/>
              </a:rPr>
              <a:t>Temperature-dependent</a:t>
            </a:r>
            <a:r>
              <a:rPr lang="it-IT" sz="4000" dirty="0" smtClean="0">
                <a:hlinkClick r:id="rId7"/>
              </a:rPr>
              <a:t> </a:t>
            </a:r>
            <a:r>
              <a:rPr lang="it-IT" sz="4000" dirty="0" err="1" smtClean="0">
                <a:hlinkClick r:id="rId7"/>
              </a:rPr>
              <a:t>reverse-bias</a:t>
            </a:r>
            <a:r>
              <a:rPr lang="it-IT" sz="4000" dirty="0" smtClean="0">
                <a:hlinkClick r:id="rId7"/>
              </a:rPr>
              <a:t> stress </a:t>
            </a:r>
            <a:r>
              <a:rPr lang="it-IT" sz="4000" dirty="0" err="1" smtClean="0">
                <a:hlinkClick r:id="rId7"/>
              </a:rPr>
              <a:t>of</a:t>
            </a:r>
            <a:r>
              <a:rPr lang="it-IT" sz="4000" dirty="0" smtClean="0">
                <a:hlinkClick r:id="rId7"/>
              </a:rPr>
              <a:t> </a:t>
            </a:r>
            <a:r>
              <a:rPr lang="it-IT" sz="4000" dirty="0" err="1" smtClean="0">
                <a:hlinkClick r:id="rId7"/>
              </a:rPr>
              <a:t>normally-off</a:t>
            </a:r>
            <a:r>
              <a:rPr lang="it-IT" sz="4000" dirty="0" smtClean="0">
                <a:hlinkClick r:id="rId7"/>
              </a:rPr>
              <a:t> </a:t>
            </a:r>
            <a:r>
              <a:rPr lang="it-IT" sz="4000" dirty="0" err="1" smtClean="0">
                <a:hlinkClick r:id="rId7"/>
              </a:rPr>
              <a:t>GaN</a:t>
            </a:r>
            <a:r>
              <a:rPr lang="it-IT" sz="4000" dirty="0" smtClean="0">
                <a:hlinkClick r:id="rId7"/>
              </a:rPr>
              <a:t> </a:t>
            </a:r>
            <a:r>
              <a:rPr lang="it-IT" sz="4000" dirty="0" err="1" smtClean="0">
                <a:hlinkClick r:id="rId7"/>
              </a:rPr>
              <a:t>power</a:t>
            </a:r>
            <a:r>
              <a:rPr lang="it-IT" sz="4000" dirty="0" smtClean="0">
                <a:hlinkClick r:id="rId7"/>
              </a:rPr>
              <a:t> </a:t>
            </a:r>
            <a:r>
              <a:rPr lang="it-IT" sz="4000" dirty="0" err="1" smtClean="0">
                <a:hlinkClick r:id="rId7"/>
              </a:rPr>
              <a:t>FETs</a:t>
            </a:r>
            <a:r>
              <a:rPr lang="it-IT" sz="4000" dirty="0" smtClean="0"/>
              <a:t>”,</a:t>
            </a:r>
            <a:r>
              <a:rPr lang="it-IT" sz="4000" i="1" dirty="0" err="1" smtClean="0"/>
              <a:t>Microelectronics</a:t>
            </a:r>
            <a:r>
              <a:rPr lang="it-IT" sz="4000" i="1" dirty="0" smtClean="0"/>
              <a:t> </a:t>
            </a:r>
            <a:r>
              <a:rPr lang="it-IT" sz="4000" i="1" dirty="0" err="1" smtClean="0"/>
              <a:t>Reliability</a:t>
            </a:r>
            <a:r>
              <a:rPr lang="it-IT" sz="4000" dirty="0" smtClean="0"/>
              <a:t>, vol. 53, pp. 1486-1490, 2013. ISSN: 0026-2714. </a:t>
            </a:r>
            <a:r>
              <a:rPr lang="it-IT" sz="4000" dirty="0" err="1" smtClean="0"/>
              <a:t>doi</a:t>
            </a:r>
            <a:r>
              <a:rPr lang="it-IT" sz="4000" dirty="0" smtClean="0"/>
              <a:t>: 10.1016/</a:t>
            </a:r>
            <a:r>
              <a:rPr lang="it-IT" sz="4000" dirty="0" err="1" smtClean="0"/>
              <a:t>j.microrel</a:t>
            </a:r>
            <a:r>
              <a:rPr lang="it-IT" sz="4000" dirty="0" smtClean="0"/>
              <a:t>.2013.07.068, </a:t>
            </a:r>
            <a:r>
              <a:rPr lang="it-IT" sz="4000" dirty="0" err="1" smtClean="0"/>
              <a:t>Scopus</a:t>
            </a:r>
            <a:r>
              <a:rPr lang="it-IT" sz="4000" dirty="0" smtClean="0"/>
              <a:t>: 2-s2.0-84886890799</a:t>
            </a:r>
          </a:p>
          <a:p>
            <a:r>
              <a:rPr lang="it-IT" sz="4000" dirty="0" smtClean="0"/>
              <a:t> C. Abbate, M. Alderighi, S. Baccaro, G. Busatto, M. Citterio, P. Cova, N. Delmonte, V. De Luca, S. Gerardin, E. Ghisolfi, F. Giuliani, F. Iannuzzo, A. Lanza, S. Latorre, M. Lazzaroni, A. Paccagnella, M. Riva, A. Sanseverino, G. Spiazzi, F. </a:t>
            </a:r>
            <a:r>
              <a:rPr lang="it-IT" sz="4000" dirty="0" err="1" smtClean="0"/>
              <a:t>Velardi</a:t>
            </a:r>
            <a:r>
              <a:rPr lang="it-IT" sz="4000" dirty="0" smtClean="0"/>
              <a:t>: “</a:t>
            </a:r>
            <a:r>
              <a:rPr lang="it-IT" sz="4000" dirty="0" err="1" smtClean="0">
                <a:hlinkClick r:id="rId8"/>
              </a:rPr>
              <a:t>Developments</a:t>
            </a:r>
            <a:r>
              <a:rPr lang="it-IT" sz="4000" dirty="0" smtClean="0">
                <a:hlinkClick r:id="rId8"/>
              </a:rPr>
              <a:t> on DC/</a:t>
            </a:r>
            <a:r>
              <a:rPr lang="it-IT" sz="4000" dirty="0" err="1" smtClean="0">
                <a:hlinkClick r:id="rId8"/>
              </a:rPr>
              <a:t>DC</a:t>
            </a:r>
            <a:r>
              <a:rPr lang="it-IT" sz="4000" dirty="0" smtClean="0">
                <a:hlinkClick r:id="rId8"/>
              </a:rPr>
              <a:t> </a:t>
            </a:r>
            <a:r>
              <a:rPr lang="it-IT" sz="4000" dirty="0" err="1" smtClean="0">
                <a:hlinkClick r:id="rId8"/>
              </a:rPr>
              <a:t>converters</a:t>
            </a:r>
            <a:r>
              <a:rPr lang="it-IT" sz="4000" dirty="0" smtClean="0">
                <a:hlinkClick r:id="rId8"/>
              </a:rPr>
              <a:t> for the LHC </a:t>
            </a:r>
            <a:r>
              <a:rPr lang="it-IT" sz="4000" dirty="0" err="1" smtClean="0">
                <a:hlinkClick r:id="rId8"/>
              </a:rPr>
              <a:t>experiment</a:t>
            </a:r>
            <a:r>
              <a:rPr lang="it-IT" sz="4000" dirty="0" smtClean="0">
                <a:hlinkClick r:id="rId8"/>
              </a:rPr>
              <a:t> </a:t>
            </a:r>
            <a:r>
              <a:rPr lang="it-IT" sz="4000" dirty="0" err="1" smtClean="0">
                <a:hlinkClick r:id="rId8"/>
              </a:rPr>
              <a:t>upgrades</a:t>
            </a:r>
            <a:r>
              <a:rPr lang="it-IT" sz="4000" dirty="0" smtClean="0"/>
              <a:t>”, </a:t>
            </a:r>
            <a:r>
              <a:rPr lang="it-IT" sz="4000" i="1" dirty="0" smtClean="0"/>
              <a:t>Journal </a:t>
            </a:r>
            <a:r>
              <a:rPr lang="it-IT" sz="4000" i="1" dirty="0" err="1" smtClean="0"/>
              <a:t>of</a:t>
            </a:r>
            <a:r>
              <a:rPr lang="it-IT" sz="4000" i="1" dirty="0" smtClean="0"/>
              <a:t> </a:t>
            </a:r>
            <a:r>
              <a:rPr lang="it-IT" sz="4000" i="1" dirty="0" err="1" smtClean="0"/>
              <a:t>Instrumentation</a:t>
            </a:r>
            <a:r>
              <a:rPr lang="it-IT" sz="4000" dirty="0" smtClean="0"/>
              <a:t>, vol. 9, C02017, 2014. ISSN: 1748-0221. </a:t>
            </a:r>
            <a:r>
              <a:rPr lang="it-IT" sz="4000" dirty="0" err="1" smtClean="0"/>
              <a:t>doi</a:t>
            </a:r>
            <a:r>
              <a:rPr lang="it-IT" sz="4000" dirty="0" smtClean="0"/>
              <a:t>: 10.1088/1748-0221/9/02/C02017, WOS:</a:t>
            </a:r>
          </a:p>
          <a:p>
            <a:r>
              <a:rPr lang="it-IT" sz="4000" dirty="0" smtClean="0"/>
              <a:t> M. Lazzaroni, M. Citterio, S. Latorre, A. Lanza, P. Cova, N. Delmonte, F. Giuliani: “</a:t>
            </a:r>
            <a:r>
              <a:rPr lang="it-IT" sz="4000" dirty="0" err="1" smtClean="0">
                <a:hlinkClick r:id="rId9"/>
              </a:rPr>
              <a:t>Thermal</a:t>
            </a:r>
            <a:r>
              <a:rPr lang="it-IT" sz="4000" dirty="0" smtClean="0">
                <a:hlinkClick r:id="rId9"/>
              </a:rPr>
              <a:t> </a:t>
            </a:r>
            <a:r>
              <a:rPr lang="it-IT" sz="4000" dirty="0" err="1" smtClean="0">
                <a:hlinkClick r:id="rId9"/>
              </a:rPr>
              <a:t>modeling</a:t>
            </a:r>
            <a:r>
              <a:rPr lang="it-IT" sz="4000" dirty="0" smtClean="0">
                <a:hlinkClick r:id="rId9"/>
              </a:rPr>
              <a:t> and </a:t>
            </a:r>
            <a:r>
              <a:rPr lang="it-IT" sz="4000" dirty="0" err="1" smtClean="0">
                <a:hlinkClick r:id="rId9"/>
              </a:rPr>
              <a:t>characterization</a:t>
            </a:r>
            <a:r>
              <a:rPr lang="it-IT" sz="4000" dirty="0" smtClean="0">
                <a:hlinkClick r:id="rId9"/>
              </a:rPr>
              <a:t> for </a:t>
            </a:r>
            <a:r>
              <a:rPr lang="it-IT" sz="4000" dirty="0" err="1" smtClean="0">
                <a:hlinkClick r:id="rId9"/>
              </a:rPr>
              <a:t>designing</a:t>
            </a:r>
            <a:r>
              <a:rPr lang="it-IT" sz="4000" dirty="0" smtClean="0">
                <a:hlinkClick r:id="rId9"/>
              </a:rPr>
              <a:t> </a:t>
            </a:r>
            <a:r>
              <a:rPr lang="it-IT" sz="4000" dirty="0" err="1" smtClean="0">
                <a:hlinkClick r:id="rId9"/>
              </a:rPr>
              <a:t>reliable</a:t>
            </a:r>
            <a:r>
              <a:rPr lang="it-IT" sz="4000" dirty="0" smtClean="0">
                <a:hlinkClick r:id="rId9"/>
              </a:rPr>
              <a:t> </a:t>
            </a:r>
            <a:r>
              <a:rPr lang="it-IT" sz="4000" dirty="0" err="1" smtClean="0">
                <a:hlinkClick r:id="rId9"/>
              </a:rPr>
              <a:t>power</a:t>
            </a:r>
            <a:r>
              <a:rPr lang="it-IT" sz="4000" dirty="0" smtClean="0">
                <a:hlinkClick r:id="rId9"/>
              </a:rPr>
              <a:t> </a:t>
            </a:r>
            <a:r>
              <a:rPr lang="it-IT" sz="4000" dirty="0" err="1" smtClean="0">
                <a:hlinkClick r:id="rId9"/>
              </a:rPr>
              <a:t>converters</a:t>
            </a:r>
            <a:r>
              <a:rPr lang="it-IT" sz="4000" dirty="0" smtClean="0">
                <a:hlinkClick r:id="rId9"/>
              </a:rPr>
              <a:t> for LHC </a:t>
            </a:r>
            <a:r>
              <a:rPr lang="it-IT" sz="4000" dirty="0" err="1" smtClean="0">
                <a:hlinkClick r:id="rId9"/>
              </a:rPr>
              <a:t>power</a:t>
            </a:r>
            <a:r>
              <a:rPr lang="it-IT" sz="4000" dirty="0" smtClean="0">
                <a:hlinkClick r:id="rId9"/>
              </a:rPr>
              <a:t> </a:t>
            </a:r>
            <a:r>
              <a:rPr lang="it-IT" sz="4000" dirty="0" err="1" smtClean="0">
                <a:hlinkClick r:id="rId9"/>
              </a:rPr>
              <a:t>supplies</a:t>
            </a:r>
            <a:r>
              <a:rPr lang="it-IT" sz="4000" dirty="0" smtClean="0"/>
              <a:t>”, ACTA IMEKO Journal, ISSN: 2221-870X, in press, 2014</a:t>
            </a:r>
          </a:p>
          <a:p>
            <a:pPr lvl="1">
              <a:buNone/>
            </a:pPr>
            <a:endParaRPr lang="en-US" sz="1800" dirty="0" smtClean="0"/>
          </a:p>
        </p:txBody>
      </p:sp>
      <p:sp>
        <p:nvSpPr>
          <p:cNvPr id="5" name="Segnaposto data 4"/>
          <p:cNvSpPr>
            <a:spLocks noGrp="1"/>
          </p:cNvSpPr>
          <p:nvPr>
            <p:ph type="dt" sz="half" idx="10"/>
          </p:nvPr>
        </p:nvSpPr>
        <p:spPr/>
        <p:txBody>
          <a:bodyPr/>
          <a:lstStyle/>
          <a:p>
            <a:r>
              <a:rPr lang="it-IT" smtClean="0"/>
              <a:t>10 giugno 2014</a:t>
            </a:r>
            <a:endParaRPr lang="en-US" dirty="0"/>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116</a:t>
            </a:fld>
            <a:endParaRPr lang="en-US" dirty="0"/>
          </a:p>
        </p:txBody>
      </p:sp>
      <p:sp>
        <p:nvSpPr>
          <p:cNvPr id="8" name="Segnaposto piè di pagina 7"/>
          <p:cNvSpPr>
            <a:spLocks noGrp="1"/>
          </p:cNvSpPr>
          <p:nvPr>
            <p:ph type="ftr" sz="quarter" idx="11"/>
          </p:nvPr>
        </p:nvSpPr>
        <p:spPr/>
        <p:txBody>
          <a:bodyPr/>
          <a:lstStyle/>
          <a:p>
            <a:r>
              <a:rPr lang="it-IT" dirty="0" smtClean="0"/>
              <a:t>INFN Pavia - Consiglio di Sezione - A. Lanza</a:t>
            </a:r>
            <a:endParaRPr 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apollo.jpg"/>
          <p:cNvPicPr>
            <a:picLocks noChangeAspect="1"/>
          </p:cNvPicPr>
          <p:nvPr/>
        </p:nvPicPr>
        <p:blipFill>
          <a:blip r:embed="rId2" cstate="print"/>
          <a:stretch>
            <a:fillRect/>
          </a:stretch>
        </p:blipFill>
        <p:spPr>
          <a:xfrm>
            <a:off x="179512" y="0"/>
            <a:ext cx="675799" cy="1034415"/>
          </a:xfrm>
          <a:prstGeom prst="rect">
            <a:avLst/>
          </a:prstGeom>
        </p:spPr>
      </p:pic>
      <p:sp>
        <p:nvSpPr>
          <p:cNvPr id="3" name="Segnaposto contenuto 2"/>
          <p:cNvSpPr>
            <a:spLocks noGrp="1"/>
          </p:cNvSpPr>
          <p:nvPr>
            <p:ph idx="1"/>
          </p:nvPr>
        </p:nvSpPr>
        <p:spPr>
          <a:xfrm>
            <a:off x="179512" y="332656"/>
            <a:ext cx="8784976" cy="6192688"/>
          </a:xfrm>
        </p:spPr>
        <p:txBody>
          <a:bodyPr>
            <a:normAutofit fontScale="47500" lnSpcReduction="20000"/>
          </a:bodyPr>
          <a:lstStyle/>
          <a:p>
            <a:pPr lvl="1">
              <a:buFont typeface="Wingdings" pitchFamily="2" charset="2"/>
              <a:buChar char="§"/>
            </a:pPr>
            <a:r>
              <a:rPr lang="en-US" sz="4200" dirty="0" err="1" smtClean="0"/>
              <a:t>Conferenze</a:t>
            </a:r>
            <a:endParaRPr lang="en-US" sz="4200" dirty="0" smtClean="0"/>
          </a:p>
          <a:p>
            <a:r>
              <a:rPr lang="en-US" sz="2700" dirty="0" smtClean="0"/>
              <a:t>P. Cova, N. Delmonte, F. Giuliani, M. Citterio, S. La Torre, A. Lanza, M. Lazzaroni, “</a:t>
            </a:r>
            <a:r>
              <a:rPr lang="en-US" sz="2700" dirty="0" smtClean="0">
                <a:hlinkClick r:id="rId3"/>
              </a:rPr>
              <a:t>Thermal modeling and characterization of power converters for LHC power supplies</a:t>
            </a:r>
            <a:r>
              <a:rPr lang="en-US" sz="2700" dirty="0" smtClean="0"/>
              <a:t>”, presented by M. Lazzaroni at </a:t>
            </a:r>
            <a:r>
              <a:rPr lang="en-US" sz="2700" i="1" dirty="0" smtClean="0"/>
              <a:t>12</a:t>
            </a:r>
            <a:r>
              <a:rPr lang="en-US" sz="2700" i="1" baseline="30000" dirty="0" smtClean="0"/>
              <a:t>th</a:t>
            </a:r>
            <a:r>
              <a:rPr lang="en-US" sz="2700" i="1" dirty="0" smtClean="0"/>
              <a:t> IMEKO TC10 Workshop on Technical Diagnostics - New Perspectives in Measurements, Tools and Techniques for Industrial Applications</a:t>
            </a:r>
            <a:r>
              <a:rPr lang="en-US" sz="2700" dirty="0" smtClean="0"/>
              <a:t>, Firenze (Italy), Jun. 6-7, 2013. ISBN: 978-88-903149-8-8</a:t>
            </a:r>
          </a:p>
          <a:p>
            <a:r>
              <a:rPr lang="en-US" sz="2700" dirty="0" smtClean="0"/>
              <a:t> C. Abbate, M. Alderighi, S. Baccaro, G. Busatto, M. Citterio, P. Cova, N. Delmonte, V. De Luca, S. Gerardin, E. Ghisolfi, F. Giuliani, F. Iannuzzo, A. Lanza, S. Latorre, M. Lazzaroni, G. </a:t>
            </a:r>
            <a:r>
              <a:rPr lang="en-US" sz="2700" dirty="0" err="1" smtClean="0"/>
              <a:t>Meneghesso</a:t>
            </a:r>
            <a:r>
              <a:rPr lang="en-US" sz="2700" dirty="0" smtClean="0"/>
              <a:t>, A. Paccagnella, F. </a:t>
            </a:r>
            <a:r>
              <a:rPr lang="en-US" sz="2700" dirty="0" err="1" smtClean="0"/>
              <a:t>Rampazzo</a:t>
            </a:r>
            <a:r>
              <a:rPr lang="en-US" sz="2700" dirty="0" smtClean="0"/>
              <a:t>, M. Riva, A. Sanseverino, R. </a:t>
            </a:r>
            <a:r>
              <a:rPr lang="en-US" sz="2700" dirty="0" err="1" smtClean="0"/>
              <a:t>Silvestri</a:t>
            </a:r>
            <a:r>
              <a:rPr lang="en-US" sz="2700" dirty="0" smtClean="0"/>
              <a:t>, G. Spiazzi, F. </a:t>
            </a:r>
            <a:r>
              <a:rPr lang="en-US" sz="2700" dirty="0" err="1" smtClean="0"/>
              <a:t>Velardi</a:t>
            </a:r>
            <a:r>
              <a:rPr lang="en-US" sz="2700" dirty="0" smtClean="0"/>
              <a:t>, E. </a:t>
            </a:r>
            <a:r>
              <a:rPr lang="en-US" sz="2700" dirty="0" err="1" smtClean="0"/>
              <a:t>Zanoni</a:t>
            </a:r>
            <a:r>
              <a:rPr lang="en-US" sz="2700" dirty="0" smtClean="0"/>
              <a:t>: “</a:t>
            </a:r>
            <a:r>
              <a:rPr lang="en-US" sz="2700" dirty="0" smtClean="0">
                <a:hlinkClick r:id="rId4"/>
              </a:rPr>
              <a:t>Radiation performance of new silicon devices for the LHC experiment upgrades</a:t>
            </a:r>
            <a:r>
              <a:rPr lang="en-US" sz="2700" dirty="0" smtClean="0"/>
              <a:t>”, presented by S. Gerardin at the </a:t>
            </a:r>
            <a:r>
              <a:rPr lang="en-US" sz="2700" i="1" dirty="0" smtClean="0"/>
              <a:t>11th International Conference on Large Scale Application and Radiation Hardness of Semiconductor Detectors</a:t>
            </a:r>
            <a:r>
              <a:rPr lang="en-US" sz="2700" dirty="0" smtClean="0"/>
              <a:t>, Florence, Italy, Jul. 3-5, 2013</a:t>
            </a:r>
          </a:p>
          <a:p>
            <a:r>
              <a:rPr lang="en-US" sz="2700" dirty="0" smtClean="0"/>
              <a:t> M. Lazzaroni, M. Citterio, S. Latorre, A. Lanza, P. Cova, N. Delmonte, F. Giuliani: “</a:t>
            </a:r>
            <a:r>
              <a:rPr lang="en-US" sz="2700" dirty="0" err="1" smtClean="0">
                <a:hlinkClick r:id="rId5"/>
              </a:rPr>
              <a:t>Ottimizzazione</a:t>
            </a:r>
            <a:r>
              <a:rPr lang="en-US" sz="2700" dirty="0" smtClean="0">
                <a:hlinkClick r:id="rId5"/>
              </a:rPr>
              <a:t> </a:t>
            </a:r>
            <a:r>
              <a:rPr lang="en-US" sz="2700" dirty="0" err="1" smtClean="0">
                <a:hlinkClick r:id="rId5"/>
              </a:rPr>
              <a:t>termica</a:t>
            </a:r>
            <a:r>
              <a:rPr lang="en-US" sz="2700" dirty="0" smtClean="0">
                <a:hlinkClick r:id="rId5"/>
              </a:rPr>
              <a:t> di </a:t>
            </a:r>
            <a:r>
              <a:rPr lang="en-US" sz="2700" dirty="0" err="1" smtClean="0">
                <a:hlinkClick r:id="rId5"/>
              </a:rPr>
              <a:t>dissipatori</a:t>
            </a:r>
            <a:r>
              <a:rPr lang="en-US" sz="2700" dirty="0" smtClean="0">
                <a:hlinkClick r:id="rId5"/>
              </a:rPr>
              <a:t> per </a:t>
            </a:r>
            <a:r>
              <a:rPr lang="en-US" sz="2700" dirty="0" err="1" smtClean="0">
                <a:hlinkClick r:id="rId5"/>
              </a:rPr>
              <a:t>convertitori</a:t>
            </a:r>
            <a:r>
              <a:rPr lang="en-US" sz="2700" dirty="0" smtClean="0">
                <a:hlinkClick r:id="rId5"/>
              </a:rPr>
              <a:t> di </a:t>
            </a:r>
            <a:r>
              <a:rPr lang="en-US" sz="2700" dirty="0" err="1" smtClean="0">
                <a:hlinkClick r:id="rId5"/>
              </a:rPr>
              <a:t>potenza</a:t>
            </a:r>
            <a:r>
              <a:rPr lang="en-US" sz="2700" dirty="0" smtClean="0">
                <a:hlinkClick r:id="rId5"/>
              </a:rPr>
              <a:t> per </a:t>
            </a:r>
            <a:r>
              <a:rPr lang="en-US" sz="2700" dirty="0" err="1" smtClean="0">
                <a:hlinkClick r:id="rId5"/>
              </a:rPr>
              <a:t>applicazioni</a:t>
            </a:r>
            <a:r>
              <a:rPr lang="en-US" sz="2700" dirty="0" smtClean="0">
                <a:hlinkClick r:id="rId5"/>
              </a:rPr>
              <a:t> in </a:t>
            </a:r>
            <a:r>
              <a:rPr lang="en-US" sz="2700" dirty="0" err="1" smtClean="0">
                <a:hlinkClick r:id="rId5"/>
              </a:rPr>
              <a:t>ambienti</a:t>
            </a:r>
            <a:r>
              <a:rPr lang="en-US" sz="2700" dirty="0" smtClean="0">
                <a:hlinkClick r:id="rId5"/>
              </a:rPr>
              <a:t> </a:t>
            </a:r>
            <a:r>
              <a:rPr lang="en-US" sz="2700" dirty="0" err="1" smtClean="0">
                <a:hlinkClick r:id="rId5"/>
              </a:rPr>
              <a:t>ostili</a:t>
            </a:r>
            <a:r>
              <a:rPr lang="en-US" sz="2700" dirty="0" smtClean="0"/>
              <a:t>”, poster presented by M. Lazzaroni at the </a:t>
            </a:r>
            <a:r>
              <a:rPr lang="en-US" sz="2700" i="1" dirty="0" smtClean="0"/>
              <a:t>XXX </a:t>
            </a:r>
            <a:r>
              <a:rPr lang="en-US" sz="2700" i="1" dirty="0" err="1" smtClean="0"/>
              <a:t>Congresso</a:t>
            </a:r>
            <a:r>
              <a:rPr lang="en-US" sz="2700" i="1" dirty="0" smtClean="0"/>
              <a:t> </a:t>
            </a:r>
            <a:r>
              <a:rPr lang="en-US" sz="2700" i="1" dirty="0" err="1" smtClean="0"/>
              <a:t>Nazionale</a:t>
            </a:r>
            <a:r>
              <a:rPr lang="en-US" sz="2700" i="1" dirty="0" smtClean="0"/>
              <a:t> “</a:t>
            </a:r>
            <a:r>
              <a:rPr lang="en-US" sz="2700" i="1" dirty="0" err="1" smtClean="0"/>
              <a:t>Gruppo</a:t>
            </a:r>
            <a:r>
              <a:rPr lang="en-US" sz="2700" i="1" dirty="0" smtClean="0"/>
              <a:t> </a:t>
            </a:r>
            <a:r>
              <a:rPr lang="en-US" sz="2700" i="1" dirty="0" err="1" smtClean="0"/>
              <a:t>Misure</a:t>
            </a:r>
            <a:r>
              <a:rPr lang="en-US" sz="2700" i="1" dirty="0" smtClean="0"/>
              <a:t> </a:t>
            </a:r>
            <a:r>
              <a:rPr lang="en-US" sz="2700" i="1" dirty="0" err="1" smtClean="0"/>
              <a:t>Elettriche</a:t>
            </a:r>
            <a:r>
              <a:rPr lang="en-US" sz="2700" i="1" dirty="0" smtClean="0"/>
              <a:t> </a:t>
            </a:r>
            <a:r>
              <a:rPr lang="en-US" sz="2700" i="1" dirty="0" err="1" smtClean="0"/>
              <a:t>ed</a:t>
            </a:r>
            <a:r>
              <a:rPr lang="en-US" sz="2700" i="1" dirty="0" smtClean="0"/>
              <a:t> </a:t>
            </a:r>
            <a:r>
              <a:rPr lang="en-US" sz="2700" i="1" dirty="0" err="1" smtClean="0"/>
              <a:t>Elettroniche</a:t>
            </a:r>
            <a:r>
              <a:rPr lang="en-US" sz="2700" i="1" dirty="0" smtClean="0"/>
              <a:t>” </a:t>
            </a:r>
            <a:r>
              <a:rPr lang="en-US" sz="2700" dirty="0" smtClean="0"/>
              <a:t>(</a:t>
            </a:r>
            <a:r>
              <a:rPr lang="en-US" sz="2700" i="1" dirty="0" smtClean="0"/>
              <a:t>GMEE 2013</a:t>
            </a:r>
            <a:r>
              <a:rPr lang="en-US" sz="2700" dirty="0" smtClean="0"/>
              <a:t>), pp. 123-124, Trento (Italy), Sep. 8-11, 2013. ISBN: 978-88-8443-496-8</a:t>
            </a:r>
          </a:p>
          <a:p>
            <a:r>
              <a:rPr lang="en-US" sz="2700" dirty="0" smtClean="0"/>
              <a:t> C. Abbate, M. Alderighi, S. Baccaro, G. Busatto, M. Citterio, P. Cova, N. Delmonte, V. De Luca, S. Gerardin, E. Ghisolfi, F. Giuliani, F. Iannuzzo, A. Lanza, S. Latorre, M. Lazzaroni, A. Paccagnella, M. Riva, A. Sanseverino, G. Spiazzi, F. </a:t>
            </a:r>
            <a:r>
              <a:rPr lang="en-US" sz="2700" dirty="0" err="1" smtClean="0"/>
              <a:t>Velardi</a:t>
            </a:r>
            <a:r>
              <a:rPr lang="en-US" sz="2700" dirty="0" smtClean="0"/>
              <a:t>: “</a:t>
            </a:r>
            <a:r>
              <a:rPr lang="en-US" sz="2700" dirty="0" smtClean="0">
                <a:hlinkClick r:id="rId6"/>
              </a:rPr>
              <a:t>Developments on DC/DC converters for the LHC experiment upgrades</a:t>
            </a:r>
            <a:r>
              <a:rPr lang="en-US" sz="2700" dirty="0" smtClean="0"/>
              <a:t>”, poster presented by A. Lanza at </a:t>
            </a:r>
            <a:r>
              <a:rPr lang="en-US" sz="2700" i="1" dirty="0" smtClean="0"/>
              <a:t>TWEPP 2013 - Topical Workshop on Electronics for Particle Physics</a:t>
            </a:r>
            <a:r>
              <a:rPr lang="en-US" sz="2700" dirty="0" smtClean="0"/>
              <a:t>, Perugia (Italy), Sep. 23-27, 2013</a:t>
            </a:r>
          </a:p>
          <a:p>
            <a:r>
              <a:rPr lang="en-US" sz="2700" dirty="0" smtClean="0"/>
              <a:t> S. Fiore, C. Abbate, S. Baccaro, G. Busatto, M. Citterio, F. Iannuzzo, A. Lanza, S. Latorre, M. Lazzaroni, A. Sanseverino, F. </a:t>
            </a:r>
            <a:r>
              <a:rPr lang="en-US" sz="2700" dirty="0" err="1" smtClean="0"/>
              <a:t>Velardi</a:t>
            </a:r>
            <a:r>
              <a:rPr lang="en-US" sz="2700" dirty="0" smtClean="0"/>
              <a:t>:“</a:t>
            </a:r>
            <a:r>
              <a:rPr lang="en-US" sz="2700" dirty="0" smtClean="0">
                <a:hlinkClick r:id="rId7"/>
              </a:rPr>
              <a:t>Radiation and magnetic field effects on new semiconductor power devices for HL-LHC experiments</a:t>
            </a:r>
            <a:r>
              <a:rPr lang="en-US" sz="2700" dirty="0" smtClean="0"/>
              <a:t>”, presented by S. Fiore at the </a:t>
            </a:r>
            <a:r>
              <a:rPr lang="en-US" sz="2700" i="1" dirty="0" smtClean="0"/>
              <a:t>14</a:t>
            </a:r>
            <a:r>
              <a:rPr lang="en-US" sz="2700" i="1" baseline="30000" dirty="0" smtClean="0"/>
              <a:t>th</a:t>
            </a:r>
            <a:r>
              <a:rPr lang="en-US" sz="2700" i="1" dirty="0" smtClean="0"/>
              <a:t>International Conference on </a:t>
            </a:r>
            <a:r>
              <a:rPr lang="en-US" sz="2700" i="1" dirty="0" err="1" smtClean="0"/>
              <a:t>Astroparticle</a:t>
            </a:r>
            <a:r>
              <a:rPr lang="en-US" sz="2700" i="1" dirty="0" smtClean="0"/>
              <a:t>, Particle, Space Physics and Detectors for Physics Applications (ICATPP 2013)</a:t>
            </a:r>
            <a:r>
              <a:rPr lang="en-US" sz="2700" dirty="0" smtClean="0"/>
              <a:t>, Villa </a:t>
            </a:r>
            <a:r>
              <a:rPr lang="en-US" sz="2700" dirty="0" err="1" smtClean="0"/>
              <a:t>Olmo</a:t>
            </a:r>
            <a:r>
              <a:rPr lang="en-US" sz="2700" dirty="0" smtClean="0"/>
              <a:t>, Como (Italy), Sept. 23-27, 2013</a:t>
            </a:r>
          </a:p>
          <a:p>
            <a:r>
              <a:rPr lang="en-US" sz="2700" dirty="0" smtClean="0"/>
              <a:t> M. Lazzaroni, M. Citterio, S. Latorre, A. Lanza, P. Cova, N. Delmonte, F. Giuliani: “</a:t>
            </a:r>
            <a:r>
              <a:rPr lang="en-US" sz="2700" dirty="0" smtClean="0">
                <a:hlinkClick r:id="rId8"/>
              </a:rPr>
              <a:t>Power supply system for the ATLAS experiment: design specifications, implementation, test and first results</a:t>
            </a:r>
            <a:r>
              <a:rPr lang="en-US" sz="2700" dirty="0" smtClean="0"/>
              <a:t>”, poster presented by M. Lazzaroni at the </a:t>
            </a:r>
            <a:r>
              <a:rPr lang="en-US" sz="2700" i="1" dirty="0" smtClean="0"/>
              <a:t>14th International Conference on </a:t>
            </a:r>
            <a:r>
              <a:rPr lang="en-US" sz="2700" i="1" dirty="0" err="1" smtClean="0"/>
              <a:t>Astroparticle</a:t>
            </a:r>
            <a:r>
              <a:rPr lang="en-US" sz="2700" i="1" dirty="0" smtClean="0"/>
              <a:t>, Particle, Space Physics and Detectors for Physics Applications (ICATTP 2013)</a:t>
            </a:r>
            <a:r>
              <a:rPr lang="en-US" sz="2700" dirty="0" smtClean="0"/>
              <a:t>, Villa </a:t>
            </a:r>
            <a:r>
              <a:rPr lang="en-US" sz="2700" dirty="0" err="1" smtClean="0"/>
              <a:t>Olmo</a:t>
            </a:r>
            <a:r>
              <a:rPr lang="en-US" sz="2700" dirty="0" smtClean="0"/>
              <a:t>, Como (Italy), Sep. 23-27, 2013</a:t>
            </a:r>
          </a:p>
          <a:p>
            <a:r>
              <a:rPr lang="en-US" sz="2700" dirty="0" smtClean="0"/>
              <a:t> F. Giuliani, N. Delmonte, P. Cova, R. Menozzi: “</a:t>
            </a:r>
            <a:r>
              <a:rPr lang="en-US" sz="2700" dirty="0" smtClean="0">
                <a:hlinkClick r:id="rId9"/>
              </a:rPr>
              <a:t>Temperature-dependent reverse-bias stress of normally-off </a:t>
            </a:r>
            <a:r>
              <a:rPr lang="en-US" sz="2700" dirty="0" err="1" smtClean="0">
                <a:hlinkClick r:id="rId9"/>
              </a:rPr>
              <a:t>GaN</a:t>
            </a:r>
            <a:r>
              <a:rPr lang="en-US" sz="2700" dirty="0" smtClean="0">
                <a:hlinkClick r:id="rId9"/>
              </a:rPr>
              <a:t> power FETs</a:t>
            </a:r>
            <a:r>
              <a:rPr lang="en-US" sz="2700" dirty="0" smtClean="0"/>
              <a:t>”, presented by P. Cova at </a:t>
            </a:r>
            <a:r>
              <a:rPr lang="en-US" sz="2700" i="1" dirty="0" smtClean="0"/>
              <a:t>ESREF 2013 - 24</a:t>
            </a:r>
            <a:r>
              <a:rPr lang="en-US" sz="2700" i="1" baseline="30000" dirty="0" smtClean="0"/>
              <a:t>rd</a:t>
            </a:r>
            <a:r>
              <a:rPr lang="en-US" sz="2700" i="1" dirty="0" smtClean="0"/>
              <a:t> European Symposium on Reliability of Electron Devices, Failure Physics and Analysis</a:t>
            </a:r>
            <a:r>
              <a:rPr lang="en-US" sz="2700" dirty="0" smtClean="0"/>
              <a:t>, </a:t>
            </a:r>
            <a:r>
              <a:rPr lang="en-US" sz="2700" dirty="0" err="1" smtClean="0"/>
              <a:t>Arcachon</a:t>
            </a:r>
            <a:r>
              <a:rPr lang="en-US" sz="2700" dirty="0" smtClean="0"/>
              <a:t> (France), Sept. 30 - Oct. 4, 2013</a:t>
            </a:r>
          </a:p>
          <a:p>
            <a:r>
              <a:rPr lang="en-US" sz="2700" dirty="0" smtClean="0"/>
              <a:t> N. Delmonte, F. Giuliani, P. Cova: “</a:t>
            </a:r>
            <a:r>
              <a:rPr lang="en-US" sz="2700" dirty="0" smtClean="0">
                <a:hlinkClick r:id="rId10"/>
              </a:rPr>
              <a:t>Finite element modeling and characterization of lead-free solder joints fatigue life during power cycling of surface mounting power devices</a:t>
            </a:r>
            <a:r>
              <a:rPr lang="en-US" sz="2700" dirty="0" smtClean="0"/>
              <a:t>”, poster presented by N. Delmonte at </a:t>
            </a:r>
            <a:r>
              <a:rPr lang="en-US" sz="2700" i="1" dirty="0" smtClean="0"/>
              <a:t>ESREF 2013 - 24</a:t>
            </a:r>
            <a:r>
              <a:rPr lang="en-US" sz="2700" i="1" baseline="30000" dirty="0" smtClean="0"/>
              <a:t>rd</a:t>
            </a:r>
            <a:r>
              <a:rPr lang="en-US" sz="2700" i="1" dirty="0" smtClean="0"/>
              <a:t> European Symposium on Reliability of Electron Devices, Failure Physics and Analysis</a:t>
            </a:r>
            <a:r>
              <a:rPr lang="en-US" sz="2700" dirty="0" smtClean="0"/>
              <a:t>, </a:t>
            </a:r>
            <a:r>
              <a:rPr lang="en-US" sz="2700" dirty="0" err="1" smtClean="0"/>
              <a:t>Arcachon</a:t>
            </a:r>
            <a:r>
              <a:rPr lang="en-US" sz="2700" dirty="0" smtClean="0"/>
              <a:t> (France), Sept. 30 - Oct. 4, 2013</a:t>
            </a:r>
          </a:p>
          <a:p>
            <a:r>
              <a:rPr lang="en-US" sz="2700" dirty="0" smtClean="0"/>
              <a:t> P. Cova, N. Delmonte, F. Giuliani, M. Citterio, S. Latorre, M. Lazzaroni, A. Lanza: “</a:t>
            </a:r>
            <a:r>
              <a:rPr lang="en-US" sz="2700" dirty="0" smtClean="0">
                <a:hlinkClick r:id="rId11"/>
              </a:rPr>
              <a:t>Thermal optimization of water heat sink for power converters with tight thermal constraints</a:t>
            </a:r>
            <a:r>
              <a:rPr lang="en-US" sz="2700" dirty="0" smtClean="0"/>
              <a:t>”, presented by N. Delmonte at </a:t>
            </a:r>
            <a:r>
              <a:rPr lang="en-US" sz="2700" i="1" dirty="0" smtClean="0"/>
              <a:t>ESREF 2013 - 24</a:t>
            </a:r>
            <a:r>
              <a:rPr lang="en-US" sz="2700" i="1" baseline="30000" dirty="0" smtClean="0"/>
              <a:t>rd</a:t>
            </a:r>
            <a:r>
              <a:rPr lang="en-US" sz="2700" i="1" dirty="0" smtClean="0"/>
              <a:t> European Symposium on Reliability of Electron Devices, Failure Physics and Analysis</a:t>
            </a:r>
            <a:r>
              <a:rPr lang="en-US" sz="2700" dirty="0" smtClean="0"/>
              <a:t>, </a:t>
            </a:r>
            <a:r>
              <a:rPr lang="en-US" sz="2700" dirty="0" err="1" smtClean="0"/>
              <a:t>Arcachon</a:t>
            </a:r>
            <a:r>
              <a:rPr lang="en-US" sz="2700" dirty="0" smtClean="0"/>
              <a:t> (France), Sept. 30 - Oct. 4, 2013</a:t>
            </a:r>
          </a:p>
          <a:p>
            <a:pPr>
              <a:buNone/>
            </a:pPr>
            <a:endParaRPr lang="en-US" sz="2000" dirty="0" smtClean="0"/>
          </a:p>
        </p:txBody>
      </p:sp>
      <p:sp>
        <p:nvSpPr>
          <p:cNvPr id="5" name="Segnaposto data 4"/>
          <p:cNvSpPr>
            <a:spLocks noGrp="1"/>
          </p:cNvSpPr>
          <p:nvPr>
            <p:ph type="dt" sz="half" idx="10"/>
          </p:nvPr>
        </p:nvSpPr>
        <p:spPr/>
        <p:txBody>
          <a:bodyPr/>
          <a:lstStyle/>
          <a:p>
            <a:r>
              <a:rPr lang="it-IT" smtClean="0"/>
              <a:t>10 giugno 2014</a:t>
            </a:r>
            <a:endParaRPr lang="en-US" dirty="0"/>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117</a:t>
            </a:fld>
            <a:endParaRPr lang="en-US" dirty="0"/>
          </a:p>
        </p:txBody>
      </p:sp>
      <p:sp>
        <p:nvSpPr>
          <p:cNvPr id="8" name="Segnaposto piè di pagina 7"/>
          <p:cNvSpPr>
            <a:spLocks noGrp="1"/>
          </p:cNvSpPr>
          <p:nvPr>
            <p:ph type="ftr" sz="quarter" idx="11"/>
          </p:nvPr>
        </p:nvSpPr>
        <p:spPr/>
        <p:txBody>
          <a:bodyPr/>
          <a:lstStyle/>
          <a:p>
            <a:r>
              <a:rPr lang="it-IT" dirty="0" smtClean="0"/>
              <a:t>INFN Pavia - Consiglio di Sezione - A. Lanza</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solidFill>
                  <a:srgbClr val="FF0000"/>
                </a:solidFill>
              </a:rPr>
              <a:t>In vivo studies</a:t>
            </a:r>
            <a:endParaRPr lang="it-IT"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a:buNone/>
            </a:pPr>
            <a:r>
              <a:rPr lang="en-US" sz="2400" dirty="0" err="1">
                <a:solidFill>
                  <a:srgbClr val="FF0000"/>
                </a:solidFill>
              </a:rPr>
              <a:t>Liposomes</a:t>
            </a:r>
            <a:r>
              <a:rPr lang="en-US" sz="2400" dirty="0">
                <a:solidFill>
                  <a:srgbClr val="FF0000"/>
                </a:solidFill>
              </a:rPr>
              <a:t> loaded with </a:t>
            </a:r>
            <a:r>
              <a:rPr lang="en-US" sz="2400" dirty="0" err="1">
                <a:solidFill>
                  <a:srgbClr val="FF0000"/>
                </a:solidFill>
              </a:rPr>
              <a:t>lactosyl-carborane</a:t>
            </a:r>
            <a:r>
              <a:rPr lang="en-US" sz="2400" dirty="0">
                <a:solidFill>
                  <a:srgbClr val="FF0000"/>
                </a:solidFill>
              </a:rPr>
              <a:t> (LCOB)</a:t>
            </a:r>
            <a:endParaRPr lang="it-IT" sz="2400" dirty="0">
              <a:solidFill>
                <a:srgbClr val="FF0000"/>
              </a:solidFill>
            </a:endParaRPr>
          </a:p>
          <a:p>
            <a:r>
              <a:rPr lang="en-US" sz="2400" dirty="0"/>
              <a:t>Boron concentration measurements have been performed in healthy lung and tumours of a rat model with lung metastases, after administration of </a:t>
            </a:r>
            <a:r>
              <a:rPr lang="en-US" sz="2400" dirty="0" err="1"/>
              <a:t>liposomes</a:t>
            </a:r>
            <a:r>
              <a:rPr lang="en-US" sz="2400" dirty="0"/>
              <a:t> loaded with </a:t>
            </a:r>
            <a:r>
              <a:rPr lang="en-US" sz="2400" dirty="0" err="1"/>
              <a:t>lactosyl-carborane</a:t>
            </a:r>
            <a:r>
              <a:rPr lang="en-US" sz="2400" dirty="0"/>
              <a:t> (LCOB</a:t>
            </a:r>
            <a:r>
              <a:rPr lang="en-US" sz="2400" dirty="0" smtClean="0"/>
              <a:t>) and covered with PEG.</a:t>
            </a:r>
          </a:p>
          <a:p>
            <a:r>
              <a:rPr lang="en-US" sz="2400" dirty="0" smtClean="0"/>
              <a:t>Different </a:t>
            </a:r>
            <a:r>
              <a:rPr lang="en-US" sz="2400" dirty="0"/>
              <a:t>percentages of PEG have been tested in vitro in order to determine the best configuration </a:t>
            </a:r>
            <a:r>
              <a:rPr lang="en-US" sz="2400" dirty="0" smtClean="0"/>
              <a:t>regarding boron absorption in cells</a:t>
            </a:r>
            <a:r>
              <a:rPr lang="en-US" sz="2400" dirty="0"/>
              <a:t>. The best results have been obtained with 1.25% and 2.5% PEG; these  are the configurations used for the </a:t>
            </a:r>
            <a:r>
              <a:rPr lang="en-US" sz="2400" dirty="0" err="1"/>
              <a:t>liposomes</a:t>
            </a:r>
            <a:r>
              <a:rPr lang="en-US" sz="2400" dirty="0"/>
              <a:t> administration to rats. After the liposome </a:t>
            </a:r>
            <a:r>
              <a:rPr lang="en-US" sz="2400" dirty="0" err="1"/>
              <a:t>intraperitoneal</a:t>
            </a:r>
            <a:r>
              <a:rPr lang="en-US" sz="2400" dirty="0"/>
              <a:t> injection animals have been sacrificed at 4, 18 and 24 hours. Tumour, normal lung and liver samples have been collected and analyzed by means of quantitative neutron autoradiography. </a:t>
            </a:r>
            <a:r>
              <a:rPr lang="en-US" sz="2400" dirty="0">
                <a:solidFill>
                  <a:srgbClr val="FF0000"/>
                </a:solidFill>
              </a:rPr>
              <a:t>The results show a better uptake in the case of 2.5% PEG. Moreover is evident that the liver uptakes high concentration of boron, as expected being </a:t>
            </a:r>
            <a:r>
              <a:rPr lang="en-US" sz="2400" dirty="0" err="1">
                <a:solidFill>
                  <a:srgbClr val="FF0000"/>
                </a:solidFill>
              </a:rPr>
              <a:t>liposomes</a:t>
            </a:r>
            <a:r>
              <a:rPr lang="en-US" sz="2400" dirty="0">
                <a:solidFill>
                  <a:srgbClr val="FF0000"/>
                </a:solidFill>
              </a:rPr>
              <a:t> made of lipids.</a:t>
            </a:r>
            <a:endParaRPr lang="it-IT" sz="2400" dirty="0">
              <a:solidFill>
                <a:srgbClr val="FF0000"/>
              </a:solidFill>
            </a:endParaRPr>
          </a:p>
          <a:p>
            <a:endParaRPr lang="it-IT" sz="2400"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12</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60648"/>
            <a:ext cx="8229600" cy="4525963"/>
          </a:xfrm>
        </p:spPr>
        <p:txBody>
          <a:bodyPr>
            <a:normAutofit/>
          </a:bodyPr>
          <a:lstStyle/>
          <a:p>
            <a:pPr>
              <a:buNone/>
            </a:pPr>
            <a:r>
              <a:rPr lang="en-US" sz="2400" dirty="0">
                <a:solidFill>
                  <a:srgbClr val="FF0000"/>
                </a:solidFill>
              </a:rPr>
              <a:t>study of effectiveness of BNCT mediated by the new </a:t>
            </a:r>
            <a:r>
              <a:rPr lang="en-US" sz="2400" dirty="0" smtClean="0">
                <a:solidFill>
                  <a:srgbClr val="FF0000"/>
                </a:solidFill>
              </a:rPr>
              <a:t>formulation set-up </a:t>
            </a:r>
            <a:r>
              <a:rPr lang="en-US" sz="2400" dirty="0">
                <a:solidFill>
                  <a:srgbClr val="FF0000"/>
                </a:solidFill>
              </a:rPr>
              <a:t>by University of </a:t>
            </a:r>
            <a:r>
              <a:rPr lang="en-US" sz="2400" dirty="0" smtClean="0">
                <a:solidFill>
                  <a:srgbClr val="FF0000"/>
                </a:solidFill>
              </a:rPr>
              <a:t>Turin</a:t>
            </a:r>
          </a:p>
          <a:p>
            <a:r>
              <a:rPr lang="en-US" sz="2400" dirty="0"/>
              <a:t>a </a:t>
            </a:r>
            <a:r>
              <a:rPr lang="en-US" sz="2400" dirty="0" err="1"/>
              <a:t>boronated</a:t>
            </a:r>
            <a:r>
              <a:rPr lang="en-US" sz="2400" dirty="0"/>
              <a:t> molecule with LDL and labeled with an MRI probe (AT101). A first experiment consisted in irradiating </a:t>
            </a:r>
            <a:r>
              <a:rPr lang="en-GB" sz="2400" dirty="0" err="1"/>
              <a:t>Balb</a:t>
            </a:r>
            <a:r>
              <a:rPr lang="en-GB" sz="2400" dirty="0"/>
              <a:t>/C mice inoculated intravenously with about 50000 mammary carcinoma cells (TUBO) three weeks before BNCT, when cells start to form pulmonary metastasis of about 1 mm diameter.  The analysis of the irradiation effects are underway.  </a:t>
            </a:r>
            <a:endParaRPr lang="it-IT" sz="2400" dirty="0"/>
          </a:p>
          <a:p>
            <a:pPr>
              <a:buNone/>
            </a:pPr>
            <a:endParaRPr lang="en-US" sz="2400" dirty="0">
              <a:solidFill>
                <a:srgbClr val="FF0000"/>
              </a:solidFill>
            </a:endParaRPr>
          </a:p>
        </p:txBody>
      </p:sp>
      <p:graphicFrame>
        <p:nvGraphicFramePr>
          <p:cNvPr id="2050" name="Object 2"/>
          <p:cNvGraphicFramePr>
            <a:graphicFrameLocks noChangeAspect="1"/>
          </p:cNvGraphicFramePr>
          <p:nvPr/>
        </p:nvGraphicFramePr>
        <p:xfrm>
          <a:off x="1979712" y="3176860"/>
          <a:ext cx="5003800" cy="3492500"/>
        </p:xfrm>
        <a:graphic>
          <a:graphicData uri="http://schemas.openxmlformats.org/presentationml/2006/ole">
            <p:oleObj spid="_x0000_s18434" name="Graph" r:id="rId3" imgW="4153814" imgH="2901696" progId="">
              <p:embed/>
            </p:oleObj>
          </a:graphicData>
        </a:graphic>
      </p:graphicFrame>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13</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Legnaro Unit</a:t>
            </a:r>
            <a:endParaRPr lang="it-IT" dirty="0"/>
          </a:p>
        </p:txBody>
      </p:sp>
      <p:sp>
        <p:nvSpPr>
          <p:cNvPr id="3" name="Content Placeholder 2"/>
          <p:cNvSpPr>
            <a:spLocks noGrp="1"/>
          </p:cNvSpPr>
          <p:nvPr>
            <p:ph idx="1"/>
          </p:nvPr>
        </p:nvSpPr>
        <p:spPr/>
        <p:txBody>
          <a:bodyPr>
            <a:normAutofit fontScale="85000" lnSpcReduction="10000"/>
          </a:bodyPr>
          <a:lstStyle/>
          <a:p>
            <a:pPr>
              <a:buNone/>
            </a:pPr>
            <a:r>
              <a:rPr lang="en-US" dirty="0"/>
              <a:t>The Unit of </a:t>
            </a:r>
            <a:r>
              <a:rPr lang="en-US" dirty="0" err="1"/>
              <a:t>Legnaro</a:t>
            </a:r>
            <a:r>
              <a:rPr lang="en-US" dirty="0"/>
              <a:t> is dedicated to the set-up of the boron concentration measurement in patients using 18F-BPA.  </a:t>
            </a:r>
            <a:r>
              <a:rPr lang="en-US" dirty="0" smtClean="0"/>
              <a:t>After almost 2 years, all the </a:t>
            </a:r>
            <a:r>
              <a:rPr lang="en-US" dirty="0" err="1" smtClean="0"/>
              <a:t>burocratic</a:t>
            </a:r>
            <a:r>
              <a:rPr lang="en-US" dirty="0" smtClean="0"/>
              <a:t> steps have been completed in order to obtain AIFA approval for the employ of 18F-BPA  produced by ACCOM. </a:t>
            </a:r>
          </a:p>
          <a:p>
            <a:pPr>
              <a:buNone/>
            </a:pPr>
            <a:r>
              <a:rPr lang="en-US" dirty="0" smtClean="0"/>
              <a:t>A </a:t>
            </a:r>
            <a:r>
              <a:rPr lang="en-US" dirty="0"/>
              <a:t>protocol for the dynamic of acquisition of PET/CT has been assessed in </a:t>
            </a:r>
            <a:r>
              <a:rPr lang="en-US" dirty="0" err="1"/>
              <a:t>Padova</a:t>
            </a:r>
            <a:r>
              <a:rPr lang="en-US" dirty="0"/>
              <a:t> for the use of 18F-BPA. The different methods of image reconstruction have been compared from the point of view of internalization of the boron compound in the </a:t>
            </a:r>
            <a:r>
              <a:rPr lang="en-US" dirty="0" err="1"/>
              <a:t>neoplastic</a:t>
            </a:r>
            <a:r>
              <a:rPr lang="en-US" dirty="0"/>
              <a:t> and healthy cells. </a:t>
            </a:r>
            <a:endParaRPr lang="it-IT" dirty="0"/>
          </a:p>
          <a:p>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14</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In Collaboration with CNEA (Argentina)</a:t>
            </a:r>
            <a:endParaRPr lang="it-IT" dirty="0"/>
          </a:p>
        </p:txBody>
      </p:sp>
      <p:sp>
        <p:nvSpPr>
          <p:cNvPr id="3" name="Content Placeholder 2"/>
          <p:cNvSpPr>
            <a:spLocks noGrp="1"/>
          </p:cNvSpPr>
          <p:nvPr>
            <p:ph idx="1"/>
          </p:nvPr>
        </p:nvSpPr>
        <p:spPr>
          <a:xfrm>
            <a:off x="467544" y="1412776"/>
            <a:ext cx="8496944" cy="5040560"/>
          </a:xfrm>
        </p:spPr>
        <p:txBody>
          <a:bodyPr>
            <a:normAutofit fontScale="92500" lnSpcReduction="20000"/>
          </a:bodyPr>
          <a:lstStyle/>
          <a:p>
            <a:r>
              <a:rPr lang="en-US" dirty="0" smtClean="0"/>
              <a:t>Computational </a:t>
            </a:r>
            <a:r>
              <a:rPr lang="en-US" dirty="0" err="1"/>
              <a:t>dosimetry</a:t>
            </a:r>
            <a:r>
              <a:rPr lang="en-US" dirty="0"/>
              <a:t> calculations have been performed to evaluate the irradiation of lung tumours in patients with external epithermal neutron beams. </a:t>
            </a:r>
            <a:r>
              <a:rPr lang="en-US" dirty="0" smtClean="0"/>
              <a:t>MCNP5 was used together with a new TPS named </a:t>
            </a:r>
            <a:r>
              <a:rPr lang="en-US" dirty="0" err="1" smtClean="0"/>
              <a:t>MultiCell</a:t>
            </a:r>
            <a:r>
              <a:rPr lang="en-US" dirty="0" smtClean="0"/>
              <a:t> employing CT scans of patients with lung tumours.</a:t>
            </a:r>
          </a:p>
          <a:p>
            <a:r>
              <a:rPr lang="en-US" dirty="0" smtClean="0"/>
              <a:t>The work demonstrated that </a:t>
            </a:r>
            <a:r>
              <a:rPr lang="en-US" dirty="0" smtClean="0">
                <a:solidFill>
                  <a:srgbClr val="FF0000"/>
                </a:solidFill>
              </a:rPr>
              <a:t>it is possible to deliver high doses to the lung tumour (shallow, deep-seated and even disseminated) while sparing normal tissues</a:t>
            </a:r>
          </a:p>
          <a:p>
            <a:r>
              <a:rPr lang="en-US" dirty="0" smtClean="0">
                <a:solidFill>
                  <a:srgbClr val="FF0000"/>
                </a:solidFill>
              </a:rPr>
              <a:t>The best beam has energy around 1 </a:t>
            </a:r>
            <a:r>
              <a:rPr lang="en-US" dirty="0" err="1" smtClean="0">
                <a:solidFill>
                  <a:srgbClr val="FF0000"/>
                </a:solidFill>
              </a:rPr>
              <a:t>keV</a:t>
            </a:r>
            <a:r>
              <a:rPr lang="en-US" dirty="0" smtClean="0">
                <a:solidFill>
                  <a:srgbClr val="FF0000"/>
                </a:solidFill>
              </a:rPr>
              <a:t>, </a:t>
            </a:r>
            <a:r>
              <a:rPr lang="en-US" dirty="0" smtClean="0"/>
              <a:t>while common opinion set the best mean energy around 10 </a:t>
            </a:r>
            <a:r>
              <a:rPr lang="en-US" dirty="0" err="1" smtClean="0"/>
              <a:t>keV</a:t>
            </a:r>
            <a:r>
              <a:rPr lang="en-US" dirty="0" smtClean="0"/>
              <a:t>.</a:t>
            </a:r>
            <a:endParaRPr lang="en-US" dirty="0" smtClean="0">
              <a:solidFill>
                <a:srgbClr val="FF0000"/>
              </a:solidFill>
            </a:endParaRPr>
          </a:p>
          <a:p>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15</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dirty="0" smtClean="0"/>
              <a:t>Example of treatment plan for a lung tumour</a:t>
            </a:r>
            <a:endParaRPr lang="it-IT" dirty="0"/>
          </a:p>
        </p:txBody>
      </p:sp>
      <p:pic>
        <p:nvPicPr>
          <p:cNvPr id="3075" name="Picture 4" descr="DVH-Paz#1-Plan A bw.bmp"/>
          <p:cNvPicPr>
            <a:picLocks noChangeAspect="1" noChangeArrowheads="1"/>
          </p:cNvPicPr>
          <p:nvPr/>
        </p:nvPicPr>
        <p:blipFill>
          <a:blip r:embed="rId2" cstate="print"/>
          <a:srcRect t="4388" r="13803"/>
          <a:stretch>
            <a:fillRect/>
          </a:stretch>
        </p:blipFill>
        <p:spPr bwMode="auto">
          <a:xfrm>
            <a:off x="4139952" y="1859444"/>
            <a:ext cx="4248472" cy="4233852"/>
          </a:xfrm>
          <a:prstGeom prst="rect">
            <a:avLst/>
          </a:prstGeom>
          <a:noFill/>
          <a:ln w="9525">
            <a:noFill/>
            <a:miter lim="800000"/>
            <a:headEnd/>
            <a:tailEnd/>
          </a:ln>
        </p:spPr>
      </p:pic>
      <p:pic>
        <p:nvPicPr>
          <p:cNvPr id="3076" name="Picture 21" descr="Planes Fuente RA6 - Paz#1.bmp"/>
          <p:cNvPicPr>
            <a:picLocks noChangeAspect="1" noChangeArrowheads="1"/>
          </p:cNvPicPr>
          <p:nvPr/>
        </p:nvPicPr>
        <p:blipFill>
          <a:blip r:embed="rId3" cstate="print"/>
          <a:srcRect/>
          <a:stretch>
            <a:fillRect/>
          </a:stretch>
        </p:blipFill>
        <p:spPr bwMode="auto">
          <a:xfrm>
            <a:off x="0" y="2113508"/>
            <a:ext cx="4277345" cy="3763764"/>
          </a:xfrm>
          <a:prstGeom prst="rect">
            <a:avLst/>
          </a:prstGeom>
          <a:noFill/>
          <a:ln w="9525">
            <a:noFill/>
            <a:miter lim="800000"/>
            <a:headEnd/>
            <a:tailEnd/>
          </a:ln>
        </p:spPr>
      </p:pic>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16</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smtClean="0"/>
              <a:t>NEUTARGS</a:t>
            </a:r>
            <a:endParaRPr lang="it-IT" dirty="0"/>
          </a:p>
        </p:txBody>
      </p:sp>
      <p:sp>
        <p:nvSpPr>
          <p:cNvPr id="3" name="Subtitle 2"/>
          <p:cNvSpPr>
            <a:spLocks noGrp="1"/>
          </p:cNvSpPr>
          <p:nvPr>
            <p:ph type="subTitle" idx="1"/>
          </p:nvPr>
        </p:nvSpPr>
        <p:spPr/>
        <p:txBody>
          <a:bodyPr/>
          <a:lstStyle/>
          <a:p>
            <a:r>
              <a:rPr lang="it-IT" dirty="0" smtClean="0"/>
              <a:t>BNCT group Pavia</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17</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548680"/>
            <a:ext cx="8784976" cy="5832648"/>
          </a:xfrm>
        </p:spPr>
        <p:txBody>
          <a:bodyPr/>
          <a:lstStyle/>
          <a:p>
            <a:pPr>
              <a:buNone/>
            </a:pPr>
            <a:r>
              <a:rPr lang="en-US" dirty="0" smtClean="0"/>
              <a:t>GOAL: develop high power neutron production targets, for different uses in particular </a:t>
            </a:r>
            <a:r>
              <a:rPr lang="it-IT" b="1" dirty="0" smtClean="0"/>
              <a:t>“Thick” targets (beam stopped) with moderators, “Thin” targets, composite targets </a:t>
            </a:r>
            <a:r>
              <a:rPr lang="it-IT" dirty="0" smtClean="0"/>
              <a:t>per diverse applicazioni tra cui la BNCT</a:t>
            </a:r>
            <a:endParaRPr lang="en-US" b="1" dirty="0" smtClean="0"/>
          </a:p>
          <a:p>
            <a:pPr>
              <a:buNone/>
            </a:pPr>
            <a:r>
              <a:rPr lang="en-US" b="1" dirty="0" err="1" smtClean="0"/>
              <a:t>Compiti</a:t>
            </a:r>
            <a:r>
              <a:rPr lang="en-US" b="1" dirty="0" smtClean="0"/>
              <a:t> </a:t>
            </a:r>
            <a:r>
              <a:rPr lang="en-US" b="1" dirty="0" err="1" smtClean="0"/>
              <a:t>di</a:t>
            </a:r>
            <a:r>
              <a:rPr lang="en-US" b="1" dirty="0" smtClean="0"/>
              <a:t> Pavia:</a:t>
            </a:r>
          </a:p>
          <a:p>
            <a:r>
              <a:rPr lang="en-US" dirty="0" err="1" smtClean="0"/>
              <a:t>Simulazione</a:t>
            </a:r>
            <a:r>
              <a:rPr lang="en-US" dirty="0" smtClean="0"/>
              <a:t> </a:t>
            </a:r>
            <a:r>
              <a:rPr lang="en-US" dirty="0" err="1" smtClean="0"/>
              <a:t>radioprotezione</a:t>
            </a:r>
            <a:r>
              <a:rPr lang="en-US" dirty="0" smtClean="0"/>
              <a:t> sale </a:t>
            </a:r>
            <a:r>
              <a:rPr lang="en-US" dirty="0" err="1" smtClean="0"/>
              <a:t>di</a:t>
            </a:r>
            <a:r>
              <a:rPr lang="en-US" dirty="0" smtClean="0"/>
              <a:t> </a:t>
            </a:r>
            <a:r>
              <a:rPr lang="en-US" dirty="0" err="1" smtClean="0"/>
              <a:t>irraggiamento</a:t>
            </a:r>
            <a:endParaRPr lang="en-US" dirty="0" smtClean="0"/>
          </a:p>
          <a:p>
            <a:r>
              <a:rPr lang="en-US" dirty="0" smtClean="0"/>
              <a:t>Studio </a:t>
            </a:r>
            <a:r>
              <a:rPr lang="en-US" dirty="0" err="1" smtClean="0"/>
              <a:t>computazionale</a:t>
            </a:r>
            <a:r>
              <a:rPr lang="en-US" dirty="0" smtClean="0"/>
              <a:t> </a:t>
            </a:r>
            <a:r>
              <a:rPr lang="en-US" dirty="0" err="1" smtClean="0"/>
              <a:t>della</a:t>
            </a:r>
            <a:r>
              <a:rPr lang="en-US" dirty="0" smtClean="0"/>
              <a:t> </a:t>
            </a:r>
            <a:r>
              <a:rPr lang="en-US" dirty="0" err="1" smtClean="0"/>
              <a:t>reazione</a:t>
            </a:r>
            <a:r>
              <a:rPr lang="en-US" dirty="0" smtClean="0"/>
              <a:t> (</a:t>
            </a:r>
            <a:r>
              <a:rPr lang="en-US" dirty="0" err="1" smtClean="0"/>
              <a:t>p,n</a:t>
            </a:r>
            <a:r>
              <a:rPr lang="en-US" dirty="0" smtClean="0"/>
              <a:t>) con </a:t>
            </a:r>
            <a:r>
              <a:rPr lang="en-US" dirty="0" err="1" smtClean="0"/>
              <a:t>diversi</a:t>
            </a:r>
            <a:r>
              <a:rPr lang="en-US" dirty="0" smtClean="0"/>
              <a:t> </a:t>
            </a:r>
            <a:r>
              <a:rPr lang="en-US" dirty="0" err="1" smtClean="0"/>
              <a:t>codici</a:t>
            </a:r>
            <a:r>
              <a:rPr lang="en-US" dirty="0" smtClean="0"/>
              <a:t> M.C.</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18</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Partecipanti</a:t>
            </a:r>
            <a:endParaRPr lang="it-IT" dirty="0"/>
          </a:p>
        </p:txBody>
      </p:sp>
      <p:sp>
        <p:nvSpPr>
          <p:cNvPr id="3" name="Content Placeholder 2"/>
          <p:cNvSpPr>
            <a:spLocks noGrp="1"/>
          </p:cNvSpPr>
          <p:nvPr>
            <p:ph idx="1"/>
          </p:nvPr>
        </p:nvSpPr>
        <p:spPr/>
        <p:txBody>
          <a:bodyPr/>
          <a:lstStyle/>
          <a:p>
            <a:r>
              <a:rPr lang="it-IT" dirty="0" smtClean="0"/>
              <a:t>Bortolussi 40  (resp locale)</a:t>
            </a:r>
          </a:p>
          <a:p>
            <a:r>
              <a:rPr lang="it-IT" dirty="0" smtClean="0"/>
              <a:t>Altieri 30</a:t>
            </a:r>
          </a:p>
          <a:p>
            <a:r>
              <a:rPr lang="it-IT" dirty="0" smtClean="0"/>
              <a:t>Protti 30</a:t>
            </a:r>
          </a:p>
          <a:p>
            <a:endParaRPr lang="it-IT" dirty="0"/>
          </a:p>
          <a:p>
            <a:r>
              <a:rPr lang="it-IT" dirty="0" smtClean="0"/>
              <a:t>Responsabile Nazionale: Jeffry Wyss</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19</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634082"/>
          </a:xfrm>
        </p:spPr>
        <p:txBody>
          <a:bodyPr>
            <a:normAutofit fontScale="90000"/>
          </a:bodyPr>
          <a:lstStyle/>
          <a:p>
            <a:r>
              <a:rPr lang="en-US" sz="3600" dirty="0" err="1" smtClean="0"/>
              <a:t>Gruppo</a:t>
            </a:r>
            <a:r>
              <a:rPr lang="en-US" sz="3600" dirty="0" smtClean="0"/>
              <a:t> V 2013</a:t>
            </a:r>
            <a:endParaRPr lang="en-US" sz="3600"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2</a:t>
            </a:fld>
            <a:endParaRPr lang="en-US"/>
          </a:p>
        </p:txBody>
      </p:sp>
      <p:graphicFrame>
        <p:nvGraphicFramePr>
          <p:cNvPr id="18" name="Tabella 17"/>
          <p:cNvGraphicFramePr>
            <a:graphicFrameLocks noGrp="1"/>
          </p:cNvGraphicFramePr>
          <p:nvPr/>
        </p:nvGraphicFramePr>
        <p:xfrm>
          <a:off x="539552" y="2924945"/>
          <a:ext cx="7920880" cy="3312368"/>
        </p:xfrm>
        <a:graphic>
          <a:graphicData uri="http://schemas.openxmlformats.org/drawingml/2006/table">
            <a:tbl>
              <a:tblPr/>
              <a:tblGrid>
                <a:gridCol w="1211173"/>
                <a:gridCol w="1312698"/>
                <a:gridCol w="1358816"/>
                <a:gridCol w="2030383"/>
                <a:gridCol w="2007810"/>
              </a:tblGrid>
              <a:tr h="606183">
                <a:tc gridSpan="4">
                  <a:txBody>
                    <a:bodyPr/>
                    <a:lstStyle/>
                    <a:p>
                      <a:pPr algn="ctr" fontAlgn="ctr"/>
                      <a:r>
                        <a:rPr lang="it-IT" sz="1600" b="1" i="0" u="none" strike="noStrike" dirty="0" smtClean="0">
                          <a:solidFill>
                            <a:srgbClr val="000000"/>
                          </a:solidFill>
                          <a:latin typeface="Calibri"/>
                        </a:rPr>
                        <a:t>                                                       CSN5 </a:t>
                      </a:r>
                      <a:r>
                        <a:rPr lang="it-IT" sz="1600" b="1" i="0" u="none" strike="noStrike" dirty="0">
                          <a:solidFill>
                            <a:srgbClr val="000000"/>
                          </a:solidFill>
                          <a:latin typeface="Calibri"/>
                        </a:rPr>
                        <a:t>- Bilancio </a:t>
                      </a:r>
                      <a:r>
                        <a:rPr lang="it-IT" sz="1600" b="1" i="0" u="none" strike="noStrike" dirty="0" smtClean="0">
                          <a:solidFill>
                            <a:srgbClr val="000000"/>
                          </a:solidFill>
                          <a:latin typeface="Calibri"/>
                        </a:rPr>
                        <a:t>2013</a:t>
                      </a:r>
                      <a:endParaRPr lang="it-IT" sz="1600" b="1" i="0" u="none" strike="noStrike" dirty="0">
                        <a:solidFill>
                          <a:srgbClr val="000000"/>
                        </a:solidFill>
                        <a:latin typeface="Calibri"/>
                      </a:endParaRPr>
                    </a:p>
                  </a:txBody>
                  <a:tcPr marL="9525" marR="9525" marT="9525" marB="0" anchor="ctr">
                    <a:lnL>
                      <a:noFill/>
                    </a:lnL>
                    <a:lnR>
                      <a:noFill/>
                    </a:lnR>
                    <a:lnT>
                      <a:noFill/>
                    </a:lnT>
                    <a:lnB w="6350" cap="flat" cmpd="sng" algn="ctr">
                      <a:solidFill>
                        <a:srgbClr val="4F81BD"/>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endParaRPr lang="it-IT" sz="1600" b="1" i="0" u="none" strike="noStrike" dirty="0">
                        <a:solidFill>
                          <a:srgbClr val="000000"/>
                        </a:solidFill>
                        <a:latin typeface="Calibri"/>
                      </a:endParaRPr>
                    </a:p>
                  </a:txBody>
                  <a:tcPr marL="9525" marR="9525" marT="9525" marB="0" anchor="ctr">
                    <a:lnL>
                      <a:noFill/>
                    </a:lnL>
                    <a:lnR>
                      <a:noFill/>
                    </a:lnR>
                    <a:lnT>
                      <a:noFill/>
                    </a:lnT>
                    <a:lnB w="6350" cap="flat" cmpd="sng" algn="ctr">
                      <a:solidFill>
                        <a:srgbClr val="4F81BD"/>
                      </a:solidFill>
                      <a:prstDash val="solid"/>
                      <a:round/>
                      <a:headEnd type="none" w="med" len="med"/>
                      <a:tailEnd type="none" w="med" len="med"/>
                    </a:lnB>
                  </a:tcPr>
                </a:tc>
              </a:tr>
              <a:tr h="541237">
                <a:tc>
                  <a:txBody>
                    <a:bodyPr/>
                    <a:lstStyle/>
                    <a:p>
                      <a:pPr algn="ctr" fontAlgn="ctr"/>
                      <a:r>
                        <a:rPr lang="it-IT" sz="1400" b="1" i="0" u="none" strike="noStrike">
                          <a:solidFill>
                            <a:srgbClr val="FFFFFF"/>
                          </a:solidFill>
                          <a:latin typeface="Calibri"/>
                        </a:rPr>
                        <a:t>Descrizione</a:t>
                      </a:r>
                    </a:p>
                  </a:txBody>
                  <a:tcPr marL="9525" marR="9525" marT="9525"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dirty="0" smtClean="0">
                          <a:solidFill>
                            <a:srgbClr val="FFFFFF"/>
                          </a:solidFill>
                          <a:latin typeface="Calibri"/>
                        </a:rPr>
                        <a:t>Richieste 2013</a:t>
                      </a:r>
                      <a:endParaRPr lang="it-IT" sz="1400" b="1" i="0" u="none" strike="noStrike" dirty="0">
                        <a:solidFill>
                          <a:srgbClr val="FFFFFF"/>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dirty="0" smtClean="0">
                          <a:solidFill>
                            <a:srgbClr val="FFFFFF"/>
                          </a:solidFill>
                          <a:latin typeface="Calibri"/>
                        </a:rPr>
                        <a:t>Finanziato 2013</a:t>
                      </a:r>
                      <a:endParaRPr lang="it-IT" sz="1400" b="1" i="0" u="none" strike="noStrike" dirty="0">
                        <a:solidFill>
                          <a:srgbClr val="FFFFFF"/>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dirty="0" smtClean="0">
                          <a:solidFill>
                            <a:srgbClr val="FFFFFF"/>
                          </a:solidFill>
                          <a:latin typeface="Calibri"/>
                        </a:rPr>
                        <a:t>Differenza </a:t>
                      </a:r>
                      <a:r>
                        <a:rPr lang="it-IT" sz="1400" b="1" i="0" u="none" strike="noStrike" dirty="0" err="1" smtClean="0">
                          <a:solidFill>
                            <a:srgbClr val="FFFFFF"/>
                          </a:solidFill>
                          <a:latin typeface="Calibri"/>
                        </a:rPr>
                        <a:t>rich</a:t>
                      </a:r>
                      <a:r>
                        <a:rPr lang="it-IT" sz="1400" b="1" i="0" u="none" strike="noStrike" baseline="0" dirty="0" smtClean="0">
                          <a:solidFill>
                            <a:srgbClr val="FFFFFF"/>
                          </a:solidFill>
                          <a:latin typeface="Calibri"/>
                        </a:rPr>
                        <a:t> – fin 2013</a:t>
                      </a:r>
                      <a:endParaRPr lang="it-IT" sz="1400" b="1" i="0" u="none" strike="noStrike" dirty="0">
                        <a:solidFill>
                          <a:srgbClr val="FFFFFF"/>
                        </a:solidFill>
                        <a:latin typeface="Calibri"/>
                      </a:endParaRPr>
                    </a:p>
                  </a:txBody>
                  <a:tcPr marL="9525" marR="9525" marT="9525" marB="0" anchor="ctr">
                    <a:lnL>
                      <a:noFill/>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c>
                  <a:txBody>
                    <a:bodyPr/>
                    <a:lstStyle/>
                    <a:p>
                      <a:pPr algn="ctr" fontAlgn="ctr"/>
                      <a:r>
                        <a:rPr lang="it-IT" sz="1400" b="1" i="0" u="none" strike="noStrike" dirty="0" smtClean="0">
                          <a:solidFill>
                            <a:srgbClr val="FFFFFF"/>
                          </a:solidFill>
                          <a:latin typeface="Calibri"/>
                        </a:rPr>
                        <a:t>Differenza fin 2013 - 2012</a:t>
                      </a:r>
                      <a:endParaRPr lang="it-IT" sz="1400" b="1" i="0" u="none" strike="noStrike" dirty="0">
                        <a:solidFill>
                          <a:srgbClr val="FFFFFF"/>
                        </a:solidFill>
                        <a:latin typeface="Calibri"/>
                      </a:endParaRPr>
                    </a:p>
                  </a:txBody>
                  <a:tcPr marL="9525" marR="9525" marT="9525"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rgbClr val="4F81BD"/>
                    </a:solidFill>
                  </a:tcPr>
                </a:tc>
              </a:tr>
              <a:tr h="541237">
                <a:tc>
                  <a:txBody>
                    <a:bodyPr/>
                    <a:lstStyle/>
                    <a:p>
                      <a:pPr algn="ctr" fontAlgn="ctr"/>
                      <a:r>
                        <a:rPr lang="it-IT" sz="1400" b="0" i="0" u="none" strike="noStrike">
                          <a:solidFill>
                            <a:srgbClr val="000000"/>
                          </a:solidFill>
                          <a:latin typeface="Calibri"/>
                        </a:rPr>
                        <a:t>Esperimenti</a:t>
                      </a:r>
                    </a:p>
                  </a:txBody>
                  <a:tcPr marL="9525" marR="9525" marT="9525"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8653,6</a:t>
                      </a:r>
                      <a:endParaRPr lang="it-IT" sz="1400" b="0"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4224,0</a:t>
                      </a:r>
                      <a:endParaRPr lang="it-IT" sz="1400" b="0"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-4429,6</a:t>
                      </a:r>
                      <a:endParaRPr lang="it-IT" sz="1400" b="0" i="0" u="none" strike="noStrike" dirty="0">
                        <a:solidFill>
                          <a:srgbClr val="000000"/>
                        </a:solidFill>
                        <a:latin typeface="Calibri"/>
                      </a:endParaRPr>
                    </a:p>
                  </a:txBody>
                  <a:tcPr marL="9525" marR="9525" marT="9525" marB="0" anchor="ctr">
                    <a:lnL>
                      <a:noFill/>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+1516,0</a:t>
                      </a:r>
                      <a:endParaRPr lang="it-IT" sz="1400" b="0" i="0" u="none" strike="noStrike" dirty="0">
                        <a:solidFill>
                          <a:srgbClr val="000000"/>
                        </a:solidFill>
                        <a:latin typeface="Calibri"/>
                      </a:endParaRPr>
                    </a:p>
                  </a:txBody>
                  <a:tcPr marL="9525" marR="9525" marT="9525"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541237">
                <a:tc>
                  <a:txBody>
                    <a:bodyPr/>
                    <a:lstStyle/>
                    <a:p>
                      <a:pPr algn="ctr" fontAlgn="ctr"/>
                      <a:r>
                        <a:rPr lang="it-IT" sz="1400" b="0" i="0" u="none" strike="noStrike">
                          <a:solidFill>
                            <a:srgbClr val="000000"/>
                          </a:solidFill>
                          <a:latin typeface="Calibri"/>
                        </a:rPr>
                        <a:t>Esp. su dot.</a:t>
                      </a:r>
                    </a:p>
                  </a:txBody>
                  <a:tcPr marL="9525" marR="9525" marT="9525"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719,0</a:t>
                      </a:r>
                      <a:endParaRPr lang="it-IT" sz="1400" b="0"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276,0</a:t>
                      </a:r>
                      <a:endParaRPr lang="it-IT" sz="1400" b="0"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-443,0</a:t>
                      </a:r>
                      <a:endParaRPr lang="it-IT" sz="1400" b="0" i="0" u="none" strike="noStrike" dirty="0">
                        <a:solidFill>
                          <a:srgbClr val="000000"/>
                        </a:solidFill>
                        <a:latin typeface="Calibri"/>
                      </a:endParaRPr>
                    </a:p>
                  </a:txBody>
                  <a:tcPr marL="9525" marR="9525" marT="9525" marB="0" anchor="ctr">
                    <a:lnL>
                      <a:noFill/>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-594,0</a:t>
                      </a:r>
                      <a:endParaRPr lang="it-IT" sz="1400" b="0" i="0" u="none" strike="noStrike" dirty="0">
                        <a:solidFill>
                          <a:srgbClr val="000000"/>
                        </a:solidFill>
                        <a:latin typeface="Calibri"/>
                      </a:endParaRPr>
                    </a:p>
                  </a:txBody>
                  <a:tcPr marL="9525" marR="9525" marT="9525"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541237">
                <a:tc>
                  <a:txBody>
                    <a:bodyPr/>
                    <a:lstStyle/>
                    <a:p>
                      <a:pPr algn="ctr" fontAlgn="ctr"/>
                      <a:r>
                        <a:rPr lang="it-IT" sz="1400" b="0" i="0" u="none" strike="noStrike">
                          <a:solidFill>
                            <a:srgbClr val="000000"/>
                          </a:solidFill>
                          <a:latin typeface="Calibri"/>
                        </a:rPr>
                        <a:t>Dotazioni</a:t>
                      </a:r>
                    </a:p>
                  </a:txBody>
                  <a:tcPr marL="9525" marR="9525" marT="9525"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816,5</a:t>
                      </a:r>
                      <a:endParaRPr lang="it-IT" sz="1400" b="0"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528,0</a:t>
                      </a:r>
                      <a:endParaRPr lang="it-IT" sz="1400" b="0"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-288,5</a:t>
                      </a:r>
                      <a:endParaRPr lang="it-IT" sz="1400" b="0" i="0" u="none" strike="noStrike" dirty="0">
                        <a:solidFill>
                          <a:srgbClr val="000000"/>
                        </a:solidFill>
                        <a:latin typeface="Calibri"/>
                      </a:endParaRPr>
                    </a:p>
                  </a:txBody>
                  <a:tcPr marL="9525" marR="9525" marT="9525" marB="0" anchor="ctr">
                    <a:lnL>
                      <a:noFill/>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0" i="0" u="none" strike="noStrike" dirty="0" smtClean="0">
                          <a:solidFill>
                            <a:srgbClr val="000000"/>
                          </a:solidFill>
                          <a:latin typeface="Calibri"/>
                        </a:rPr>
                        <a:t>+77,0</a:t>
                      </a:r>
                      <a:endParaRPr lang="it-IT" sz="1400" b="0" i="0" u="none" strike="noStrike" dirty="0">
                        <a:solidFill>
                          <a:srgbClr val="000000"/>
                        </a:solidFill>
                        <a:latin typeface="Calibri"/>
                      </a:endParaRPr>
                    </a:p>
                  </a:txBody>
                  <a:tcPr marL="9525" marR="9525" marT="9525"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r h="541237">
                <a:tc>
                  <a:txBody>
                    <a:bodyPr/>
                    <a:lstStyle/>
                    <a:p>
                      <a:pPr algn="ctr" fontAlgn="ctr"/>
                      <a:r>
                        <a:rPr lang="it-IT" sz="1400" b="1" i="0" u="none" strike="noStrike">
                          <a:solidFill>
                            <a:srgbClr val="000000"/>
                          </a:solidFill>
                          <a:latin typeface="Calibri"/>
                        </a:rPr>
                        <a:t>Totali</a:t>
                      </a:r>
                    </a:p>
                  </a:txBody>
                  <a:tcPr marL="9525" marR="9525" marT="9525" marB="0" anchor="ctr">
                    <a:lnL w="6350" cap="flat" cmpd="sng" algn="ctr">
                      <a:solidFill>
                        <a:srgbClr val="4F81BD"/>
                      </a:solidFill>
                      <a:prstDash val="solid"/>
                      <a:round/>
                      <a:headEnd type="none" w="med" len="med"/>
                      <a:tailEnd type="none" w="med" len="med"/>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1" i="0" u="none" strike="noStrike" dirty="0" smtClean="0">
                          <a:solidFill>
                            <a:srgbClr val="000000"/>
                          </a:solidFill>
                          <a:latin typeface="Calibri"/>
                        </a:rPr>
                        <a:t>10189,1</a:t>
                      </a:r>
                      <a:endParaRPr lang="it-IT" sz="1400" b="1"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1" i="0" u="none" strike="noStrike" dirty="0" smtClean="0">
                          <a:solidFill>
                            <a:srgbClr val="000000"/>
                          </a:solidFill>
                          <a:latin typeface="Calibri"/>
                        </a:rPr>
                        <a:t>5028,0</a:t>
                      </a:r>
                      <a:endParaRPr lang="it-IT" sz="1400" b="1" i="0" u="none" strike="noStrike" dirty="0">
                        <a:solidFill>
                          <a:srgbClr val="000000"/>
                        </a:solidFill>
                        <a:latin typeface="Calibri"/>
                      </a:endParaRPr>
                    </a:p>
                  </a:txBody>
                  <a:tcPr marL="9525" marR="9525" marT="9525" marB="0" anchor="ctr">
                    <a:lnL>
                      <a:noFill/>
                    </a:lnL>
                    <a:lnR>
                      <a:noFill/>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1" i="0" u="none" strike="noStrike" dirty="0" smtClean="0">
                          <a:solidFill>
                            <a:srgbClr val="000000"/>
                          </a:solidFill>
                          <a:latin typeface="Calibri"/>
                        </a:rPr>
                        <a:t>-5161,1</a:t>
                      </a:r>
                      <a:endParaRPr lang="it-IT" sz="1400" b="1" i="0" u="none" strike="noStrike" dirty="0">
                        <a:solidFill>
                          <a:srgbClr val="000000"/>
                        </a:solidFill>
                        <a:latin typeface="Calibri"/>
                      </a:endParaRPr>
                    </a:p>
                  </a:txBody>
                  <a:tcPr marL="9525" marR="9525" marT="9525" marB="0" anchor="ctr">
                    <a:lnL>
                      <a:noFill/>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fontAlgn="ctr"/>
                      <a:r>
                        <a:rPr lang="it-IT" sz="1400" b="1" i="0" u="none" strike="noStrike" dirty="0" smtClean="0">
                          <a:solidFill>
                            <a:srgbClr val="000000"/>
                          </a:solidFill>
                          <a:latin typeface="Calibri"/>
                        </a:rPr>
                        <a:t>+999,0</a:t>
                      </a:r>
                      <a:endParaRPr lang="it-IT" sz="1400" b="1" i="0" u="none" strike="noStrike" dirty="0">
                        <a:solidFill>
                          <a:srgbClr val="000000"/>
                        </a:solidFill>
                        <a:latin typeface="Calibri"/>
                      </a:endParaRPr>
                    </a:p>
                  </a:txBody>
                  <a:tcPr marL="9525" marR="9525" marT="9525" marB="0" anchor="ctr">
                    <a:lnL>
                      <a:noFill/>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r>
            </a:tbl>
          </a:graphicData>
        </a:graphic>
      </p:graphicFrame>
      <p:sp>
        <p:nvSpPr>
          <p:cNvPr id="19" name="CasellaDiTesto 18"/>
          <p:cNvSpPr txBox="1"/>
          <p:nvPr/>
        </p:nvSpPr>
        <p:spPr>
          <a:xfrm>
            <a:off x="179512" y="620688"/>
            <a:ext cx="8784976" cy="2585323"/>
          </a:xfrm>
          <a:prstGeom prst="rect">
            <a:avLst/>
          </a:prstGeom>
          <a:noFill/>
        </p:spPr>
        <p:txBody>
          <a:bodyPr wrap="square" rtlCol="0">
            <a:spAutoFit/>
          </a:bodyPr>
          <a:lstStyle/>
          <a:p>
            <a:r>
              <a:rPr lang="en-US" dirty="0" smtClean="0"/>
              <a:t>71 </a:t>
            </a:r>
            <a:r>
              <a:rPr lang="en-US" dirty="0" err="1" smtClean="0"/>
              <a:t>sigle</a:t>
            </a:r>
            <a:r>
              <a:rPr lang="en-US" dirty="0" smtClean="0"/>
              <a:t> (80 </a:t>
            </a:r>
            <a:r>
              <a:rPr lang="en-US" dirty="0" err="1" smtClean="0"/>
              <a:t>nel</a:t>
            </a:r>
            <a:r>
              <a:rPr lang="en-US" dirty="0" smtClean="0"/>
              <a:t> 2012, 90 </a:t>
            </a:r>
            <a:r>
              <a:rPr lang="en-US" dirty="0" err="1" smtClean="0"/>
              <a:t>nel</a:t>
            </a:r>
            <a:r>
              <a:rPr lang="en-US" dirty="0" smtClean="0"/>
              <a:t> 2011). A </a:t>
            </a:r>
            <a:r>
              <a:rPr lang="en-US" dirty="0" err="1" smtClean="0"/>
              <a:t>ottobre</a:t>
            </a:r>
            <a:r>
              <a:rPr lang="en-US" dirty="0" smtClean="0"/>
              <a:t> 2013 </a:t>
            </a:r>
            <a:r>
              <a:rPr lang="en-US" dirty="0" err="1" smtClean="0"/>
              <a:t>sono</a:t>
            </a:r>
            <a:r>
              <a:rPr lang="en-US" dirty="0" smtClean="0"/>
              <a:t> </a:t>
            </a:r>
            <a:r>
              <a:rPr lang="en-US" dirty="0" err="1" smtClean="0"/>
              <a:t>anche</a:t>
            </a:r>
            <a:r>
              <a:rPr lang="en-US" dirty="0" smtClean="0"/>
              <a:t> </a:t>
            </a:r>
            <a:r>
              <a:rPr lang="en-US" dirty="0" err="1" smtClean="0"/>
              <a:t>stati</a:t>
            </a:r>
            <a:r>
              <a:rPr lang="en-US" dirty="0" smtClean="0"/>
              <a:t> </a:t>
            </a:r>
            <a:r>
              <a:rPr lang="en-US" dirty="0" err="1" smtClean="0"/>
              <a:t>finanziati</a:t>
            </a:r>
            <a:r>
              <a:rPr lang="en-US" dirty="0" smtClean="0"/>
              <a:t> 296,5 k€ di </a:t>
            </a:r>
            <a:r>
              <a:rPr lang="en-US" dirty="0" err="1" smtClean="0"/>
              <a:t>anticipi</a:t>
            </a:r>
            <a:r>
              <a:rPr lang="en-US" dirty="0" smtClean="0"/>
              <a:t> 2014.</a:t>
            </a:r>
          </a:p>
          <a:p>
            <a:r>
              <a:rPr lang="en-US" dirty="0" err="1" smtClean="0"/>
              <a:t>Nel</a:t>
            </a:r>
            <a:r>
              <a:rPr lang="en-US" dirty="0" smtClean="0"/>
              <a:t> 2013 </a:t>
            </a:r>
            <a:r>
              <a:rPr lang="en-US" dirty="0" err="1" smtClean="0"/>
              <a:t>sono</a:t>
            </a:r>
            <a:r>
              <a:rPr lang="en-US" dirty="0" smtClean="0"/>
              <a:t> state </a:t>
            </a:r>
            <a:r>
              <a:rPr lang="en-US" dirty="0" err="1" smtClean="0"/>
              <a:t>istituite</a:t>
            </a:r>
            <a:r>
              <a:rPr lang="en-US" dirty="0" smtClean="0"/>
              <a:t> le </a:t>
            </a:r>
            <a:r>
              <a:rPr lang="en-US" dirty="0" err="1" smtClean="0"/>
              <a:t>cosiddette</a:t>
            </a:r>
            <a:r>
              <a:rPr lang="en-US" dirty="0" smtClean="0"/>
              <a:t> “Call”, </a:t>
            </a:r>
            <a:r>
              <a:rPr lang="en-US" dirty="0" err="1" smtClean="0"/>
              <a:t>collaborazioni</a:t>
            </a:r>
            <a:r>
              <a:rPr lang="en-US" dirty="0" smtClean="0"/>
              <a:t> di </a:t>
            </a:r>
            <a:r>
              <a:rPr lang="en-US" dirty="0" err="1" smtClean="0"/>
              <a:t>piu</a:t>
            </a:r>
            <a:r>
              <a:rPr lang="en-US" dirty="0" smtClean="0"/>
              <a:t>’ </a:t>
            </a:r>
            <a:r>
              <a:rPr lang="en-US" dirty="0" err="1" smtClean="0"/>
              <a:t>ampio</a:t>
            </a:r>
            <a:r>
              <a:rPr lang="en-US" dirty="0" smtClean="0"/>
              <a:t> </a:t>
            </a:r>
            <a:r>
              <a:rPr lang="en-US" dirty="0" err="1" smtClean="0"/>
              <a:t>respiro</a:t>
            </a:r>
            <a:r>
              <a:rPr lang="en-US" dirty="0" smtClean="0"/>
              <a:t> </a:t>
            </a:r>
            <a:r>
              <a:rPr lang="en-US" dirty="0" err="1" smtClean="0"/>
              <a:t>delle</a:t>
            </a:r>
            <a:r>
              <a:rPr lang="en-US" dirty="0" smtClean="0"/>
              <a:t> </a:t>
            </a:r>
            <a:r>
              <a:rPr lang="en-US" dirty="0" err="1" smtClean="0"/>
              <a:t>normali</a:t>
            </a:r>
            <a:r>
              <a:rPr lang="en-US" dirty="0" smtClean="0"/>
              <a:t> </a:t>
            </a:r>
            <a:r>
              <a:rPr lang="en-US" dirty="0" err="1" smtClean="0"/>
              <a:t>sigle</a:t>
            </a:r>
            <a:r>
              <a:rPr lang="en-US" dirty="0" smtClean="0"/>
              <a:t> </a:t>
            </a:r>
            <a:r>
              <a:rPr lang="en-US" dirty="0" err="1" smtClean="0"/>
              <a:t>sia</a:t>
            </a:r>
            <a:r>
              <a:rPr lang="en-US" dirty="0" smtClean="0"/>
              <a:t> per </a:t>
            </a:r>
            <a:r>
              <a:rPr lang="en-US" dirty="0" err="1" smtClean="0"/>
              <a:t>numero</a:t>
            </a:r>
            <a:r>
              <a:rPr lang="en-US" dirty="0" smtClean="0"/>
              <a:t> di </a:t>
            </a:r>
            <a:r>
              <a:rPr lang="en-US" dirty="0" err="1" smtClean="0"/>
              <a:t>partecipanti</a:t>
            </a:r>
            <a:r>
              <a:rPr lang="en-US" dirty="0" smtClean="0"/>
              <a:t> </a:t>
            </a:r>
            <a:r>
              <a:rPr lang="en-US" dirty="0" err="1" smtClean="0"/>
              <a:t>che</a:t>
            </a:r>
            <a:r>
              <a:rPr lang="en-US" dirty="0" smtClean="0"/>
              <a:t> per </a:t>
            </a:r>
            <a:r>
              <a:rPr lang="en-US" dirty="0" err="1" smtClean="0"/>
              <a:t>richieste</a:t>
            </a:r>
            <a:r>
              <a:rPr lang="en-US" dirty="0" smtClean="0"/>
              <a:t> </a:t>
            </a:r>
            <a:r>
              <a:rPr lang="en-US" dirty="0" err="1" smtClean="0"/>
              <a:t>finanziarie</a:t>
            </a:r>
            <a:r>
              <a:rPr lang="en-US" dirty="0" smtClean="0"/>
              <a:t>. </a:t>
            </a:r>
            <a:r>
              <a:rPr lang="en-US" dirty="0" err="1" smtClean="0"/>
              <a:t>Nella</a:t>
            </a:r>
            <a:r>
              <a:rPr lang="en-US" dirty="0" smtClean="0"/>
              <a:t> </a:t>
            </a:r>
            <a:r>
              <a:rPr lang="en-US" dirty="0" err="1" smtClean="0"/>
              <a:t>riunione</a:t>
            </a:r>
            <a:r>
              <a:rPr lang="en-US" dirty="0" smtClean="0"/>
              <a:t> di </a:t>
            </a:r>
            <a:r>
              <a:rPr lang="en-US" dirty="0" err="1" smtClean="0"/>
              <a:t>ottobre</a:t>
            </a:r>
            <a:r>
              <a:rPr lang="en-US" dirty="0" smtClean="0"/>
              <a:t> 2013 ne </a:t>
            </a:r>
            <a:r>
              <a:rPr lang="en-US" dirty="0" err="1" smtClean="0"/>
              <a:t>sono</a:t>
            </a:r>
            <a:r>
              <a:rPr lang="en-US" dirty="0" smtClean="0"/>
              <a:t> state </a:t>
            </a:r>
            <a:r>
              <a:rPr lang="en-US" dirty="0" err="1" smtClean="0"/>
              <a:t>approvate</a:t>
            </a:r>
            <a:r>
              <a:rPr lang="en-US" dirty="0" smtClean="0"/>
              <a:t> 3 per circa 1M€ </a:t>
            </a:r>
            <a:r>
              <a:rPr lang="en-US" dirty="0" err="1" smtClean="0"/>
              <a:t>annuo</a:t>
            </a:r>
            <a:r>
              <a:rPr lang="en-US" dirty="0" smtClean="0"/>
              <a:t> </a:t>
            </a:r>
            <a:r>
              <a:rPr lang="en-US" dirty="0" err="1" smtClean="0"/>
              <a:t>totale</a:t>
            </a:r>
            <a:r>
              <a:rPr lang="en-US" dirty="0" smtClean="0"/>
              <a:t> (2 </a:t>
            </a:r>
            <a:r>
              <a:rPr lang="en-US" dirty="0" err="1" smtClean="0"/>
              <a:t>hanno</a:t>
            </a:r>
            <a:r>
              <a:rPr lang="en-US" dirty="0" smtClean="0"/>
              <a:t> </a:t>
            </a:r>
            <a:r>
              <a:rPr lang="en-US" dirty="0" err="1" smtClean="0"/>
              <a:t>gruppi</a:t>
            </a:r>
            <a:r>
              <a:rPr lang="en-US" dirty="0" smtClean="0"/>
              <a:t> </a:t>
            </a:r>
            <a:r>
              <a:rPr lang="en-US" dirty="0" err="1" smtClean="0"/>
              <a:t>pavesi</a:t>
            </a:r>
            <a:r>
              <a:rPr lang="en-US" dirty="0" smtClean="0"/>
              <a:t>).</a:t>
            </a:r>
          </a:p>
          <a:p>
            <a:r>
              <a:rPr lang="en-US" dirty="0" err="1" smtClean="0"/>
              <a:t>Sempre</a:t>
            </a:r>
            <a:r>
              <a:rPr lang="en-US" dirty="0" smtClean="0"/>
              <a:t> </a:t>
            </a:r>
            <a:r>
              <a:rPr lang="en-US" dirty="0" err="1" smtClean="0"/>
              <a:t>nel</a:t>
            </a:r>
            <a:r>
              <a:rPr lang="en-US" dirty="0" smtClean="0"/>
              <a:t> 2013 </a:t>
            </a:r>
            <a:r>
              <a:rPr lang="en-US" dirty="0" err="1" smtClean="0"/>
              <a:t>sono</a:t>
            </a:r>
            <a:r>
              <a:rPr lang="en-US" dirty="0" smtClean="0"/>
              <a:t> </a:t>
            </a:r>
            <a:r>
              <a:rPr lang="en-US" dirty="0" err="1" smtClean="0"/>
              <a:t>stati</a:t>
            </a:r>
            <a:r>
              <a:rPr lang="en-US" dirty="0" smtClean="0"/>
              <a:t> </a:t>
            </a:r>
            <a:r>
              <a:rPr lang="en-US" dirty="0" err="1" smtClean="0"/>
              <a:t>istituiti</a:t>
            </a:r>
            <a:r>
              <a:rPr lang="en-US" dirty="0" smtClean="0"/>
              <a:t> I </a:t>
            </a:r>
            <a:r>
              <a:rPr lang="en-US" dirty="0" err="1" smtClean="0"/>
              <a:t>cosiddetti</a:t>
            </a:r>
            <a:r>
              <a:rPr lang="en-US" dirty="0" smtClean="0"/>
              <a:t> “Grant </a:t>
            </a:r>
            <a:r>
              <a:rPr lang="en-US" dirty="0" err="1" smtClean="0"/>
              <a:t>giovani</a:t>
            </a:r>
            <a:r>
              <a:rPr lang="en-US" dirty="0" smtClean="0"/>
              <a:t>”, </a:t>
            </a:r>
            <a:r>
              <a:rPr lang="en-US" dirty="0" err="1" smtClean="0"/>
              <a:t>che</a:t>
            </a:r>
            <a:r>
              <a:rPr lang="en-US" dirty="0" smtClean="0"/>
              <a:t> </a:t>
            </a:r>
            <a:r>
              <a:rPr lang="en-US" dirty="0" err="1" smtClean="0"/>
              <a:t>finanziano</a:t>
            </a:r>
            <a:r>
              <a:rPr lang="en-US" dirty="0" smtClean="0"/>
              <a:t> </a:t>
            </a:r>
            <a:r>
              <a:rPr lang="en-US" dirty="0" err="1" smtClean="0"/>
              <a:t>proposte</a:t>
            </a:r>
            <a:r>
              <a:rPr lang="en-US" dirty="0" smtClean="0"/>
              <a:t> di </a:t>
            </a:r>
            <a:r>
              <a:rPr lang="en-US" dirty="0" err="1" smtClean="0"/>
              <a:t>ricercatori</a:t>
            </a:r>
            <a:r>
              <a:rPr lang="en-US" dirty="0" smtClean="0"/>
              <a:t> con </a:t>
            </a:r>
            <a:r>
              <a:rPr lang="en-US" dirty="0" err="1" smtClean="0"/>
              <a:t>meno</a:t>
            </a:r>
            <a:r>
              <a:rPr lang="en-US" dirty="0" smtClean="0"/>
              <a:t> di 6 </a:t>
            </a:r>
            <a:r>
              <a:rPr lang="en-US" dirty="0" err="1" smtClean="0"/>
              <a:t>anni</a:t>
            </a:r>
            <a:r>
              <a:rPr lang="en-US" dirty="0" smtClean="0"/>
              <a:t> di </a:t>
            </a:r>
            <a:r>
              <a:rPr lang="en-US" dirty="0" err="1" smtClean="0"/>
              <a:t>anzianita</a:t>
            </a:r>
            <a:r>
              <a:rPr lang="en-US" dirty="0" smtClean="0"/>
              <a:t>’ </a:t>
            </a:r>
            <a:r>
              <a:rPr lang="en-US" dirty="0" err="1" smtClean="0"/>
              <a:t>dal</a:t>
            </a:r>
            <a:r>
              <a:rPr lang="en-US" dirty="0" smtClean="0"/>
              <a:t> PhD </a:t>
            </a:r>
            <a:r>
              <a:rPr lang="en-US" dirty="0" err="1" smtClean="0"/>
              <a:t>pagando</a:t>
            </a:r>
            <a:r>
              <a:rPr lang="en-US" dirty="0" smtClean="0"/>
              <a:t> al </a:t>
            </a:r>
            <a:r>
              <a:rPr lang="en-US" dirty="0" err="1" smtClean="0"/>
              <a:t>proponente</a:t>
            </a:r>
            <a:r>
              <a:rPr lang="en-US" dirty="0" smtClean="0"/>
              <a:t> </a:t>
            </a:r>
            <a:r>
              <a:rPr lang="en-US" dirty="0" err="1" smtClean="0"/>
              <a:t>una</a:t>
            </a:r>
            <a:r>
              <a:rPr lang="en-US" dirty="0" smtClean="0"/>
              <a:t> </a:t>
            </a:r>
            <a:r>
              <a:rPr lang="en-US" dirty="0" err="1" smtClean="0"/>
              <a:t>borsa</a:t>
            </a:r>
            <a:r>
              <a:rPr lang="en-US" dirty="0" smtClean="0"/>
              <a:t> biennale. A </a:t>
            </a:r>
            <a:r>
              <a:rPr lang="en-US" dirty="0" err="1" smtClean="0"/>
              <a:t>novembre</a:t>
            </a:r>
            <a:r>
              <a:rPr lang="en-US" dirty="0" smtClean="0"/>
              <a:t> ne </a:t>
            </a:r>
            <a:r>
              <a:rPr lang="en-US" dirty="0" err="1" smtClean="0"/>
              <a:t>sono</a:t>
            </a:r>
            <a:r>
              <a:rPr lang="en-US" dirty="0" smtClean="0"/>
              <a:t> </a:t>
            </a:r>
            <a:r>
              <a:rPr lang="en-US" dirty="0" err="1" smtClean="0"/>
              <a:t>stati</a:t>
            </a:r>
            <a:r>
              <a:rPr lang="en-US" dirty="0" smtClean="0"/>
              <a:t> </a:t>
            </a:r>
            <a:r>
              <a:rPr lang="en-US" dirty="0" err="1" smtClean="0"/>
              <a:t>assegnati</a:t>
            </a:r>
            <a:r>
              <a:rPr lang="en-US" dirty="0" smtClean="0"/>
              <a:t> 3 per </a:t>
            </a:r>
            <a:r>
              <a:rPr lang="en-US" dirty="0" err="1" smtClean="0"/>
              <a:t>il</a:t>
            </a:r>
            <a:r>
              <a:rPr lang="en-US" dirty="0" smtClean="0"/>
              <a:t> 2014-2015 (</a:t>
            </a:r>
            <a:r>
              <a:rPr lang="en-US" dirty="0" err="1" smtClean="0"/>
              <a:t>nessuno</a:t>
            </a:r>
            <a:r>
              <a:rPr lang="en-US" dirty="0" smtClean="0"/>
              <a:t> a Pavia).</a:t>
            </a:r>
          </a:p>
          <a:p>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12403" t="19845" r="776" b="47440"/>
          <a:stretch>
            <a:fillRect/>
          </a:stretch>
        </p:blipFill>
        <p:spPr bwMode="auto">
          <a:xfrm>
            <a:off x="87603" y="3140968"/>
            <a:ext cx="9056397" cy="2132856"/>
          </a:xfrm>
          <a:prstGeom prst="rect">
            <a:avLst/>
          </a:prstGeom>
          <a:noFill/>
          <a:ln w="9525">
            <a:noFill/>
            <a:miter lim="800000"/>
            <a:headEnd/>
            <a:tailEnd/>
          </a:ln>
        </p:spPr>
      </p:pic>
      <p:sp>
        <p:nvSpPr>
          <p:cNvPr id="5" name="Title 4"/>
          <p:cNvSpPr>
            <a:spLocks noGrp="1"/>
          </p:cNvSpPr>
          <p:nvPr>
            <p:ph type="title"/>
          </p:nvPr>
        </p:nvSpPr>
        <p:spPr/>
        <p:txBody>
          <a:bodyPr/>
          <a:lstStyle/>
          <a:p>
            <a:r>
              <a:rPr lang="it-IT" dirty="0" smtClean="0"/>
              <a:t>Assegnazioni</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20</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Conferenze</a:t>
            </a:r>
            <a:endParaRPr lang="it-IT" dirty="0"/>
          </a:p>
        </p:txBody>
      </p:sp>
      <p:sp>
        <p:nvSpPr>
          <p:cNvPr id="3" name="Content Placeholder 2"/>
          <p:cNvSpPr>
            <a:spLocks noGrp="1"/>
          </p:cNvSpPr>
          <p:nvPr>
            <p:ph idx="1"/>
          </p:nvPr>
        </p:nvSpPr>
        <p:spPr>
          <a:xfrm>
            <a:off x="457200" y="1600200"/>
            <a:ext cx="8363272" cy="4525963"/>
          </a:xfrm>
        </p:spPr>
        <p:txBody>
          <a:bodyPr/>
          <a:lstStyle/>
          <a:p>
            <a:r>
              <a:rPr lang="en-US" sz="2000" dirty="0" smtClean="0">
                <a:hlinkClick r:id="rId2"/>
              </a:rPr>
              <a:t>Workshop on Accelerator based Neutron Production ABNP 2014</a:t>
            </a:r>
            <a:r>
              <a:rPr lang="en-US" sz="2000" dirty="0" smtClean="0"/>
              <a:t>, </a:t>
            </a:r>
            <a:r>
              <a:rPr lang="en-US" sz="2000" dirty="0" err="1" smtClean="0"/>
              <a:t>Legnaro</a:t>
            </a:r>
            <a:r>
              <a:rPr lang="en-US" sz="2000" dirty="0" smtClean="0"/>
              <a:t>, </a:t>
            </a:r>
            <a:r>
              <a:rPr lang="en-US" sz="2000" dirty="0" err="1" smtClean="0"/>
              <a:t>Padova</a:t>
            </a:r>
            <a:r>
              <a:rPr lang="en-US" sz="2000" dirty="0" smtClean="0"/>
              <a:t>, Apr 2014 L. </a:t>
            </a:r>
            <a:r>
              <a:rPr lang="en-US" sz="2000" dirty="0" err="1" smtClean="0"/>
              <a:t>Silvestrin</a:t>
            </a:r>
            <a:r>
              <a:rPr lang="en-US" sz="2000" dirty="0" smtClean="0"/>
              <a:t>, “ANEM: a rotating composite neutron production target for Single Event Effects Studies at the 70 </a:t>
            </a:r>
            <a:r>
              <a:rPr lang="en-US" sz="2000" dirty="0" err="1" smtClean="0"/>
              <a:t>MeV</a:t>
            </a:r>
            <a:r>
              <a:rPr lang="en-US" sz="2000" dirty="0" smtClean="0"/>
              <a:t> Cyclotron of LNL-INFN”</a:t>
            </a:r>
          </a:p>
          <a:p>
            <a:r>
              <a:rPr lang="en-US" sz="2000" dirty="0" smtClean="0">
                <a:hlinkClick r:id="rId2"/>
              </a:rPr>
              <a:t>UCANS-IV </a:t>
            </a:r>
            <a:r>
              <a:rPr lang="en-US" sz="2000" dirty="0" smtClean="0"/>
              <a:t>: 4th </a:t>
            </a:r>
            <a:r>
              <a:rPr lang="en-US" sz="2000" dirty="0" err="1" smtClean="0"/>
              <a:t>Int.Meeting</a:t>
            </a:r>
            <a:r>
              <a:rPr lang="en-US" sz="2000" dirty="0" smtClean="0"/>
              <a:t> of Union for Compact Accelerator-driven Neutron Sources 23</a:t>
            </a:r>
            <a:r>
              <a:rPr lang="en-US" sz="2000" baseline="30000" dirty="0" smtClean="0"/>
              <a:t>rd</a:t>
            </a:r>
            <a:r>
              <a:rPr lang="en-US" sz="2000" dirty="0" smtClean="0"/>
              <a:t> - 27</a:t>
            </a:r>
            <a:r>
              <a:rPr lang="en-US" sz="2000" baseline="30000" dirty="0" smtClean="0"/>
              <a:t>th</a:t>
            </a:r>
            <a:r>
              <a:rPr lang="en-US" sz="2000" dirty="0" smtClean="0"/>
              <a:t> Sept. 2013</a:t>
            </a:r>
            <a:br>
              <a:rPr lang="en-US" sz="2000" dirty="0" smtClean="0"/>
            </a:br>
            <a:r>
              <a:rPr lang="en-US" sz="2000" dirty="0" smtClean="0"/>
              <a:t>Sapporo, Hokkaido, Japan, </a:t>
            </a:r>
            <a:r>
              <a:rPr lang="en-US" sz="2000" dirty="0" err="1" smtClean="0"/>
              <a:t>D.Bisello</a:t>
            </a:r>
            <a:r>
              <a:rPr lang="en-US" sz="2000" dirty="0" smtClean="0"/>
              <a:t> "The QMN beam line of the neutron-induced Single Event Effects facility at the 70 </a:t>
            </a:r>
            <a:r>
              <a:rPr lang="en-US" sz="2000" dirty="0" err="1" smtClean="0"/>
              <a:t>MeV</a:t>
            </a:r>
            <a:r>
              <a:rPr lang="en-US" sz="2000" dirty="0" smtClean="0"/>
              <a:t> Cyclotron of LNL-INFN“, published on Physics </a:t>
            </a:r>
            <a:r>
              <a:rPr lang="en-US" sz="2000" dirty="0" err="1" smtClean="0"/>
              <a:t>Procedia</a:t>
            </a:r>
            <a:r>
              <a:rPr lang="en-US" sz="2000" dirty="0" smtClean="0"/>
              <a:t> </a:t>
            </a:r>
          </a:p>
          <a:p>
            <a:r>
              <a:rPr lang="it-IT" sz="2000" dirty="0" smtClean="0">
                <a:hlinkClick r:id="rId2"/>
              </a:rPr>
              <a:t>HeRe in Italy </a:t>
            </a:r>
            <a:r>
              <a:rPr lang="it-IT" sz="2000" dirty="0" smtClean="0"/>
              <a:t>2-3 Dec. 2013 ENEA Centro Ricerche Frascati, L.Silvestrin </a:t>
            </a:r>
            <a:r>
              <a:rPr lang="en-US" sz="2000" dirty="0" smtClean="0"/>
              <a:t>NEPIR at SPES: a Versatile Neutron and Proton Irradiation Facility for Radiation Damage Studies and Industrial Applications </a:t>
            </a:r>
          </a:p>
          <a:p>
            <a:endParaRPr lang="it-IT" sz="2000" dirty="0" smtClean="0"/>
          </a:p>
          <a:p>
            <a:endParaRPr lang="en-US" sz="2400" dirty="0" smtClean="0"/>
          </a:p>
          <a:p>
            <a:endParaRPr lang="it-IT" sz="2400" dirty="0" smtClean="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21</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632"/>
            <a:ext cx="8229600" cy="1143000"/>
          </a:xfrm>
        </p:spPr>
        <p:txBody>
          <a:bodyPr/>
          <a:lstStyle/>
          <a:p>
            <a:r>
              <a:rPr lang="it-IT" sz="3000" dirty="0" smtClean="0"/>
              <a:t>Simulazione di produzione neutronica in target di Be a varie energie e vari angoli</a:t>
            </a:r>
            <a:endParaRPr lang="it-IT" sz="3000" dirty="0"/>
          </a:p>
        </p:txBody>
      </p:sp>
      <p:graphicFrame>
        <p:nvGraphicFramePr>
          <p:cNvPr id="6151" name="Object 7"/>
          <p:cNvGraphicFramePr>
            <a:graphicFrameLocks noChangeAspect="1"/>
          </p:cNvGraphicFramePr>
          <p:nvPr>
            <p:ph idx="4294967295"/>
          </p:nvPr>
        </p:nvGraphicFramePr>
        <p:xfrm>
          <a:off x="395536" y="1077912"/>
          <a:ext cx="7967663" cy="5780088"/>
        </p:xfrm>
        <a:graphic>
          <a:graphicData uri="http://schemas.openxmlformats.org/presentationml/2006/ole">
            <p:oleObj spid="_x0000_s19458" name="Grafico" r:id="rId3" imgW="8740026" imgH="6339726" progId="Excel.Sheet.8">
              <p:embed/>
            </p:oleObj>
          </a:graphicData>
        </a:graphic>
      </p:graphicFrame>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22</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creenshot from 2014-05-28 11_55_49"/>
          <p:cNvPicPr>
            <a:picLocks noChangeAspect="1" noChangeArrowheads="1"/>
          </p:cNvPicPr>
          <p:nvPr/>
        </p:nvPicPr>
        <p:blipFill>
          <a:blip r:embed="rId2" cstate="print"/>
          <a:srcRect l="30507" t="17000" r="3047" b="3218"/>
          <a:stretch>
            <a:fillRect/>
          </a:stretch>
        </p:blipFill>
        <p:spPr bwMode="auto">
          <a:xfrm>
            <a:off x="935038" y="696913"/>
            <a:ext cx="8208962" cy="6161087"/>
          </a:xfrm>
          <a:prstGeom prst="rect">
            <a:avLst/>
          </a:prstGeom>
          <a:noFill/>
        </p:spPr>
      </p:pic>
      <p:sp>
        <p:nvSpPr>
          <p:cNvPr id="3077" name="Text Box 5"/>
          <p:cNvSpPr txBox="1">
            <a:spLocks noChangeArrowheads="1"/>
          </p:cNvSpPr>
          <p:nvPr/>
        </p:nvSpPr>
        <p:spPr bwMode="auto">
          <a:xfrm>
            <a:off x="2555776" y="260648"/>
            <a:ext cx="3249608" cy="369332"/>
          </a:xfrm>
          <a:prstGeom prst="rect">
            <a:avLst/>
          </a:prstGeom>
          <a:noFill/>
          <a:ln w="9525">
            <a:noFill/>
            <a:miter lim="800000"/>
            <a:headEnd/>
            <a:tailEnd/>
          </a:ln>
          <a:effectLst/>
        </p:spPr>
        <p:txBody>
          <a:bodyPr wrap="none">
            <a:spAutoFit/>
          </a:bodyPr>
          <a:lstStyle/>
          <a:p>
            <a:r>
              <a:rPr lang="en-US" dirty="0" smtClean="0"/>
              <a:t>Shielding in </a:t>
            </a:r>
            <a:r>
              <a:rPr lang="en-US" dirty="0"/>
              <a:t>experimental </a:t>
            </a:r>
            <a:r>
              <a:rPr lang="en-US" dirty="0" smtClean="0"/>
              <a:t>hall</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23</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creenshot from 2014-05-30 14_56_42"/>
          <p:cNvPicPr>
            <a:picLocks noChangeAspect="1" noChangeArrowheads="1"/>
          </p:cNvPicPr>
          <p:nvPr/>
        </p:nvPicPr>
        <p:blipFill>
          <a:blip r:embed="rId2" cstate="print"/>
          <a:srcRect l="4825" t="6062" r="27852" b="13156"/>
          <a:stretch>
            <a:fillRect/>
          </a:stretch>
        </p:blipFill>
        <p:spPr bwMode="auto">
          <a:xfrm>
            <a:off x="792163" y="595313"/>
            <a:ext cx="8351837" cy="6262687"/>
          </a:xfrm>
          <a:prstGeom prst="rect">
            <a:avLst/>
          </a:prstGeom>
          <a:noFill/>
        </p:spPr>
      </p:pic>
      <p:sp>
        <p:nvSpPr>
          <p:cNvPr id="4101" name="Text Box 5"/>
          <p:cNvSpPr txBox="1">
            <a:spLocks noChangeArrowheads="1"/>
          </p:cNvSpPr>
          <p:nvPr/>
        </p:nvSpPr>
        <p:spPr bwMode="auto">
          <a:xfrm>
            <a:off x="0" y="100434"/>
            <a:ext cx="5553075" cy="376238"/>
          </a:xfrm>
          <a:prstGeom prst="rect">
            <a:avLst/>
          </a:prstGeom>
          <a:noFill/>
          <a:ln w="9525">
            <a:solidFill>
              <a:schemeClr val="tx1"/>
            </a:solidFill>
            <a:miter lim="800000"/>
            <a:headEnd/>
            <a:tailEnd/>
          </a:ln>
          <a:effectLst/>
        </p:spPr>
        <p:txBody>
          <a:bodyPr wrap="none">
            <a:spAutoFit/>
          </a:bodyPr>
          <a:lstStyle/>
          <a:p>
            <a:r>
              <a:rPr lang="en-US"/>
              <a:t>Neutron field in experimental hall, improved shielding</a:t>
            </a:r>
            <a:endParaRPr lang="it-IT"/>
          </a:p>
        </p:txBody>
      </p:sp>
      <p:sp>
        <p:nvSpPr>
          <p:cNvPr id="4104" name="AutoShape 8"/>
          <p:cNvSpPr>
            <a:spLocks/>
          </p:cNvSpPr>
          <p:nvPr/>
        </p:nvSpPr>
        <p:spPr bwMode="auto">
          <a:xfrm>
            <a:off x="7596188" y="115888"/>
            <a:ext cx="1447800" cy="863600"/>
          </a:xfrm>
          <a:prstGeom prst="borderCallout1">
            <a:avLst>
              <a:gd name="adj1" fmla="val 13236"/>
              <a:gd name="adj2" fmla="val -5264"/>
              <a:gd name="adj3" fmla="val 215625"/>
              <a:gd name="adj4" fmla="val -109542"/>
            </a:avLst>
          </a:prstGeom>
          <a:solidFill>
            <a:schemeClr val="accent1"/>
          </a:solidFill>
          <a:ln w="9525">
            <a:solidFill>
              <a:schemeClr val="tx1"/>
            </a:solidFill>
            <a:miter lim="800000"/>
            <a:headEnd/>
            <a:tailEnd/>
          </a:ln>
          <a:effectLst/>
        </p:spPr>
        <p:txBody>
          <a:bodyPr/>
          <a:lstStyle/>
          <a:p>
            <a:pPr algn="ctr"/>
            <a:r>
              <a:rPr lang="en-US" sz="1200" dirty="0"/>
              <a:t>Beam dump: </a:t>
            </a:r>
            <a:br>
              <a:rPr lang="en-US" sz="1200" dirty="0"/>
            </a:br>
            <a:r>
              <a:rPr lang="en-US" sz="1200" dirty="0"/>
              <a:t>20 cm Fe + 20 cm Al + 20 cm </a:t>
            </a:r>
            <a:r>
              <a:rPr lang="en-US" sz="1200" dirty="0" err="1"/>
              <a:t>Polietilene</a:t>
            </a:r>
            <a:r>
              <a:rPr lang="en-US" sz="1200" dirty="0"/>
              <a:t> </a:t>
            </a:r>
            <a:r>
              <a:rPr lang="en-US" sz="1200" dirty="0" err="1"/>
              <a:t>borato</a:t>
            </a:r>
            <a:endParaRPr lang="it-IT" sz="1200" dirty="0"/>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24</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l="11755" t="10753" r="21317" b="10397"/>
          <a:stretch>
            <a:fillRect/>
          </a:stretch>
        </p:blipFill>
        <p:spPr bwMode="auto">
          <a:xfrm>
            <a:off x="576263" y="549275"/>
            <a:ext cx="8567737" cy="6308725"/>
          </a:xfrm>
          <a:prstGeom prst="rect">
            <a:avLst/>
          </a:prstGeom>
          <a:noFill/>
          <a:ln w="9525">
            <a:noFill/>
            <a:miter lim="800000"/>
            <a:headEnd/>
            <a:tailEnd/>
          </a:ln>
          <a:effectLst/>
        </p:spPr>
      </p:pic>
      <p:sp>
        <p:nvSpPr>
          <p:cNvPr id="5125" name="Text Box 5"/>
          <p:cNvSpPr txBox="1">
            <a:spLocks noChangeArrowheads="1"/>
          </p:cNvSpPr>
          <p:nvPr/>
        </p:nvSpPr>
        <p:spPr bwMode="auto">
          <a:xfrm>
            <a:off x="0" y="0"/>
            <a:ext cx="8677275" cy="650875"/>
          </a:xfrm>
          <a:prstGeom prst="rect">
            <a:avLst/>
          </a:prstGeom>
          <a:noFill/>
          <a:ln w="9525">
            <a:solidFill>
              <a:schemeClr val="tx1"/>
            </a:solidFill>
            <a:miter lim="800000"/>
            <a:headEnd/>
            <a:tailEnd/>
          </a:ln>
          <a:effectLst/>
        </p:spPr>
        <p:txBody>
          <a:bodyPr wrap="none">
            <a:spAutoFit/>
          </a:bodyPr>
          <a:lstStyle/>
          <a:p>
            <a:r>
              <a:rPr lang="en-US"/>
              <a:t>Neutron field in experimental hall, shielding suggested by Juan: a box with 2 layers: </a:t>
            </a:r>
            <a:br>
              <a:rPr lang="en-US"/>
            </a:br>
            <a:r>
              <a:rPr lang="en-US"/>
              <a:t>1’ Fe and 1’ polyethilene enriched with Boron</a:t>
            </a:r>
            <a:endParaRPr lang="it-IT"/>
          </a:p>
        </p:txBody>
      </p:sp>
      <p:sp>
        <p:nvSpPr>
          <p:cNvPr id="5126" name="AutoShape 6"/>
          <p:cNvSpPr>
            <a:spLocks/>
          </p:cNvSpPr>
          <p:nvPr/>
        </p:nvSpPr>
        <p:spPr bwMode="auto">
          <a:xfrm>
            <a:off x="2555875" y="6092825"/>
            <a:ext cx="1654175" cy="431800"/>
          </a:xfrm>
          <a:prstGeom prst="borderCallout1">
            <a:avLst>
              <a:gd name="adj1" fmla="val 26472"/>
              <a:gd name="adj2" fmla="val 104606"/>
              <a:gd name="adj3" fmla="val -491912"/>
              <a:gd name="adj4" fmla="val 192801"/>
            </a:avLst>
          </a:prstGeom>
          <a:solidFill>
            <a:schemeClr val="accent1"/>
          </a:solidFill>
          <a:ln w="9525">
            <a:solidFill>
              <a:schemeClr val="tx1"/>
            </a:solidFill>
            <a:miter lim="800000"/>
            <a:headEnd/>
            <a:tailEnd/>
          </a:ln>
          <a:effectLst/>
        </p:spPr>
        <p:txBody>
          <a:bodyPr/>
          <a:lstStyle/>
          <a:p>
            <a:pPr algn="ctr"/>
            <a:r>
              <a:rPr lang="en-US" sz="1200"/>
              <a:t>Shielding composito di Juan: dentro e’ aria</a:t>
            </a:r>
            <a:endParaRPr lang="it-IT" sz="1200"/>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25</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ChangeArrowheads="1"/>
          </p:cNvSpPr>
          <p:nvPr/>
        </p:nvSpPr>
        <p:spPr bwMode="auto">
          <a:xfrm>
            <a:off x="-330200" y="44450"/>
            <a:ext cx="185737" cy="368300"/>
          </a:xfrm>
          <a:prstGeom prst="rect">
            <a:avLst/>
          </a:prstGeom>
          <a:noFill/>
          <a:ln w="9525">
            <a:noFill/>
            <a:miter lim="800000"/>
            <a:headEnd/>
            <a:tailEnd/>
          </a:ln>
        </p:spPr>
        <p:txBody>
          <a:bodyPr wrap="none" anchor="ctr">
            <a:spAutoFit/>
          </a:bodyPr>
          <a:lstStyle/>
          <a:p>
            <a:pPr eaLnBrk="0" hangingPunct="0"/>
            <a:endParaRPr lang="it-IT">
              <a:solidFill>
                <a:srgbClr val="0070C0"/>
              </a:solidFill>
            </a:endParaRPr>
          </a:p>
        </p:txBody>
      </p:sp>
      <p:sp>
        <p:nvSpPr>
          <p:cNvPr id="9" name="Rectangle 3"/>
          <p:cNvSpPr txBox="1">
            <a:spLocks noChangeArrowheads="1"/>
          </p:cNvSpPr>
          <p:nvPr/>
        </p:nvSpPr>
        <p:spPr bwMode="auto">
          <a:xfrm>
            <a:off x="360560" y="1916832"/>
            <a:ext cx="8007350" cy="733425"/>
          </a:xfrm>
          <a:prstGeom prst="rect">
            <a:avLst/>
          </a:prstGeom>
          <a:noFill/>
          <a:ln w="9525">
            <a:noFill/>
            <a:miter lim="800000"/>
            <a:headEnd/>
            <a:tailEnd/>
          </a:ln>
        </p:spPr>
        <p:txBody>
          <a:bodyPr lIns="45720" rIns="45720"/>
          <a:lstStyle/>
          <a:p>
            <a:pPr algn="ctr">
              <a:spcBef>
                <a:spcPts val="400"/>
              </a:spcBef>
              <a:buClr>
                <a:schemeClr val="accent1"/>
              </a:buClr>
              <a:buSzPct val="68000"/>
              <a:defRPr/>
            </a:pPr>
            <a:r>
              <a:rPr lang="it-IT" sz="2000" dirty="0">
                <a:solidFill>
                  <a:srgbClr val="0070C0"/>
                </a:solidFill>
                <a:latin typeface="Arial" pitchFamily="34" charset="0"/>
                <a:cs typeface="Arial" pitchFamily="34" charset="0"/>
              </a:rPr>
              <a:t>Responsabile</a:t>
            </a:r>
            <a:r>
              <a:rPr lang="it-IT" sz="2000" dirty="0">
                <a:solidFill>
                  <a:srgbClr val="0070C0"/>
                </a:solidFill>
                <a:effectLst>
                  <a:outerShdw blurRad="38100" dist="38100" dir="2700000" algn="tl">
                    <a:srgbClr val="C0C0C0"/>
                  </a:outerShdw>
                </a:effectLst>
                <a:latin typeface="Arial" pitchFamily="34" charset="0"/>
                <a:cs typeface="Arial" pitchFamily="34" charset="0"/>
              </a:rPr>
              <a:t> Nazionale: </a:t>
            </a:r>
            <a:r>
              <a:rPr lang="it-IT" sz="2000" dirty="0" err="1">
                <a:solidFill>
                  <a:srgbClr val="0070C0"/>
                </a:solidFill>
                <a:effectLst>
                  <a:outerShdw blurRad="38100" dist="38100" dir="2700000" algn="tl">
                    <a:srgbClr val="C0C0C0"/>
                  </a:outerShdw>
                </a:effectLst>
                <a:latin typeface="Arial" pitchFamily="34" charset="0"/>
                <a:cs typeface="Arial" pitchFamily="34" charset="0"/>
              </a:rPr>
              <a:t>M.A.</a:t>
            </a:r>
            <a:r>
              <a:rPr lang="it-IT" sz="2000" dirty="0">
                <a:solidFill>
                  <a:srgbClr val="0070C0"/>
                </a:solidFill>
                <a:effectLst>
                  <a:outerShdw blurRad="38100" dist="38100" dir="2700000" algn="tl">
                    <a:srgbClr val="C0C0C0"/>
                  </a:outerShdw>
                </a:effectLst>
                <a:latin typeface="Arial" pitchFamily="34" charset="0"/>
                <a:cs typeface="Arial" pitchFamily="34" charset="0"/>
              </a:rPr>
              <a:t> Tabocchini  </a:t>
            </a:r>
          </a:p>
          <a:p>
            <a:pPr algn="ctr">
              <a:spcBef>
                <a:spcPts val="400"/>
              </a:spcBef>
              <a:buClr>
                <a:schemeClr val="accent1"/>
              </a:buClr>
              <a:buSzPct val="68000"/>
              <a:defRPr/>
            </a:pPr>
            <a:r>
              <a:rPr lang="it-IT" sz="1600" dirty="0">
                <a:solidFill>
                  <a:srgbClr val="0070C0"/>
                </a:solidFill>
                <a:effectLst>
                  <a:outerShdw blurRad="38100" dist="38100" dir="2700000" algn="tl">
                    <a:srgbClr val="C0C0C0"/>
                  </a:outerShdw>
                </a:effectLst>
                <a:latin typeface="Arial" pitchFamily="34" charset="0"/>
                <a:cs typeface="Arial" pitchFamily="34" charset="0"/>
              </a:rPr>
              <a:t>(Istituto Superiore di Sanità, INFN-Roma1,Gruppo coll. Sanità)</a:t>
            </a:r>
          </a:p>
        </p:txBody>
      </p:sp>
      <p:sp>
        <p:nvSpPr>
          <p:cNvPr id="10" name="Rectangle 3"/>
          <p:cNvSpPr txBox="1">
            <a:spLocks noChangeArrowheads="1"/>
          </p:cNvSpPr>
          <p:nvPr/>
        </p:nvSpPr>
        <p:spPr bwMode="auto">
          <a:xfrm>
            <a:off x="379858" y="3068960"/>
            <a:ext cx="8656638" cy="1004888"/>
          </a:xfrm>
          <a:prstGeom prst="rect">
            <a:avLst/>
          </a:prstGeom>
          <a:noFill/>
          <a:ln w="9525">
            <a:noFill/>
            <a:miter lim="800000"/>
            <a:headEnd/>
            <a:tailEnd/>
          </a:ln>
        </p:spPr>
        <p:txBody>
          <a:bodyPr lIns="45720" rIns="45720"/>
          <a:lstStyle/>
          <a:p>
            <a:pPr>
              <a:spcBef>
                <a:spcPts val="400"/>
              </a:spcBef>
              <a:buClr>
                <a:schemeClr val="accent1"/>
              </a:buClr>
              <a:buSzPct val="68000"/>
              <a:defRPr/>
            </a:pPr>
            <a:r>
              <a:rPr lang="it-IT" sz="2000" b="1" dirty="0">
                <a:latin typeface="Arial" pitchFamily="34" charset="0"/>
                <a:cs typeface="Arial" pitchFamily="34" charset="0"/>
              </a:rPr>
              <a:t>Sezioni partecipanti: </a:t>
            </a:r>
            <a:r>
              <a:rPr lang="it-IT" sz="2000" dirty="0">
                <a:latin typeface="Arial" pitchFamily="34" charset="0"/>
                <a:cs typeface="Arial" pitchFamily="34" charset="0"/>
              </a:rPr>
              <a:t>                   </a:t>
            </a:r>
          </a:p>
          <a:p>
            <a:pPr>
              <a:spcBef>
                <a:spcPts val="400"/>
              </a:spcBef>
              <a:buClr>
                <a:srgbClr val="CCCCFF"/>
              </a:buClr>
              <a:buSzPct val="68000"/>
              <a:buFont typeface="Wingdings" pitchFamily="2" charset="2"/>
              <a:buChar char="q"/>
              <a:defRPr/>
            </a:pPr>
            <a:r>
              <a:rPr lang="it-IT" sz="2000" dirty="0">
                <a:latin typeface="Arial" pitchFamily="34" charset="0"/>
                <a:cs typeface="Arial" pitchFamily="34" charset="0"/>
              </a:rPr>
              <a:t> </a:t>
            </a:r>
            <a:r>
              <a:rPr lang="it-IT" sz="2000" b="1" dirty="0">
                <a:latin typeface="Arial" pitchFamily="34" charset="0"/>
                <a:cs typeface="Arial" pitchFamily="34" charset="0"/>
              </a:rPr>
              <a:t>Roma 1, </a:t>
            </a:r>
            <a:r>
              <a:rPr lang="it-IT" sz="2000" b="1" dirty="0" err="1">
                <a:latin typeface="Arial" pitchFamily="34" charset="0"/>
                <a:cs typeface="Arial" pitchFamily="34" charset="0"/>
              </a:rPr>
              <a:t>Gruppo</a:t>
            </a:r>
            <a:r>
              <a:rPr lang="it-IT" sz="2000" b="1" dirty="0">
                <a:latin typeface="Arial" pitchFamily="34" charset="0"/>
                <a:cs typeface="Arial" pitchFamily="34" charset="0"/>
              </a:rPr>
              <a:t> c</a:t>
            </a:r>
            <a:r>
              <a:rPr lang="it-IT" sz="2000" b="1" dirty="0" err="1">
                <a:latin typeface="Arial" pitchFamily="34" charset="0"/>
                <a:cs typeface="Arial" pitchFamily="34" charset="0"/>
              </a:rPr>
              <a:t>oll</a:t>
            </a:r>
            <a:r>
              <a:rPr lang="it-IT" sz="2000" b="1" dirty="0">
                <a:latin typeface="Arial" pitchFamily="34" charset="0"/>
                <a:cs typeface="Arial" pitchFamily="34" charset="0"/>
              </a:rPr>
              <a:t>. Sanità </a:t>
            </a:r>
            <a:r>
              <a:rPr lang="it-IT" sz="1600" i="1" dirty="0">
                <a:latin typeface="Arial" pitchFamily="34" charset="0"/>
                <a:cs typeface="Arial" pitchFamily="34" charset="0"/>
              </a:rPr>
              <a:t>(Responsabile locale: </a:t>
            </a:r>
            <a:r>
              <a:rPr lang="it-IT" sz="1600" i="1" dirty="0" err="1">
                <a:latin typeface="Arial" pitchFamily="34" charset="0"/>
                <a:cs typeface="Arial" pitchFamily="34" charset="0"/>
              </a:rPr>
              <a:t>M.A.</a:t>
            </a:r>
            <a:r>
              <a:rPr lang="it-IT" sz="1600" i="1" dirty="0">
                <a:latin typeface="Arial" pitchFamily="34" charset="0"/>
                <a:cs typeface="Arial" pitchFamily="34" charset="0"/>
              </a:rPr>
              <a:t> Tabocchini)</a:t>
            </a:r>
          </a:p>
          <a:p>
            <a:pPr>
              <a:spcBef>
                <a:spcPts val="400"/>
              </a:spcBef>
              <a:buClr>
                <a:srgbClr val="CCCCFF"/>
              </a:buClr>
              <a:buSzPct val="68000"/>
              <a:buFont typeface="Wingdings" pitchFamily="2" charset="2"/>
              <a:buChar char="q"/>
              <a:defRPr/>
            </a:pPr>
            <a:r>
              <a:rPr lang="it-IT" sz="2000" dirty="0">
                <a:latin typeface="Arial" pitchFamily="34" charset="0"/>
                <a:cs typeface="Arial" pitchFamily="34" charset="0"/>
              </a:rPr>
              <a:t> </a:t>
            </a:r>
            <a:r>
              <a:rPr lang="it-IT" sz="2000" b="1" dirty="0">
                <a:latin typeface="Arial" pitchFamily="34" charset="0"/>
                <a:cs typeface="Arial" pitchFamily="34" charset="0"/>
              </a:rPr>
              <a:t>Pavia</a:t>
            </a:r>
            <a:r>
              <a:rPr lang="it-IT" sz="2000" dirty="0">
                <a:latin typeface="Arial" pitchFamily="34" charset="0"/>
                <a:cs typeface="Arial" pitchFamily="34" charset="0"/>
              </a:rPr>
              <a:t> </a:t>
            </a:r>
            <a:r>
              <a:rPr lang="it-IT" sz="1600" i="1" dirty="0">
                <a:latin typeface="Arial" pitchFamily="34" charset="0"/>
                <a:cs typeface="Arial" pitchFamily="34" charset="0"/>
              </a:rPr>
              <a:t>(Resp</a:t>
            </a:r>
            <a:r>
              <a:rPr lang="it-IT" sz="1600" dirty="0">
                <a:latin typeface="Arial" pitchFamily="34" charset="0"/>
                <a:cs typeface="Arial" pitchFamily="34" charset="0"/>
              </a:rPr>
              <a:t>onsab</a:t>
            </a:r>
            <a:r>
              <a:rPr lang="it-IT" sz="1600" i="1" dirty="0">
                <a:latin typeface="Arial" pitchFamily="34" charset="0"/>
                <a:cs typeface="Arial" pitchFamily="34" charset="0"/>
              </a:rPr>
              <a:t>ile locale: A. Ottolenghi)</a:t>
            </a:r>
          </a:p>
        </p:txBody>
      </p:sp>
      <p:pic>
        <p:nvPicPr>
          <p:cNvPr id="11" name="Picture 8" descr="Fig 3"/>
          <p:cNvPicPr>
            <a:picLocks noChangeAspect="1" noChangeArrowheads="1"/>
          </p:cNvPicPr>
          <p:nvPr/>
        </p:nvPicPr>
        <p:blipFill>
          <a:blip r:embed="rId2" cstate="print"/>
          <a:srcRect/>
          <a:stretch>
            <a:fillRect/>
          </a:stretch>
        </p:blipFill>
        <p:spPr bwMode="auto">
          <a:xfrm>
            <a:off x="-19049" y="-30163"/>
            <a:ext cx="1206673" cy="778421"/>
          </a:xfrm>
          <a:prstGeom prst="rect">
            <a:avLst/>
          </a:prstGeom>
          <a:noFill/>
          <a:ln w="9525">
            <a:noFill/>
            <a:miter lim="800000"/>
            <a:headEnd/>
            <a:tailEnd/>
          </a:ln>
        </p:spPr>
      </p:pic>
      <p:grpSp>
        <p:nvGrpSpPr>
          <p:cNvPr id="2" name="Gruppo 16"/>
          <p:cNvGrpSpPr>
            <a:grpSpLocks/>
          </p:cNvGrpSpPr>
          <p:nvPr/>
        </p:nvGrpSpPr>
        <p:grpSpPr bwMode="auto">
          <a:xfrm>
            <a:off x="7596336" y="44624"/>
            <a:ext cx="1619672" cy="1152128"/>
            <a:chOff x="1805050" y="2799740"/>
            <a:chExt cx="5491579" cy="3553559"/>
          </a:xfrm>
        </p:grpSpPr>
        <p:grpSp>
          <p:nvGrpSpPr>
            <p:cNvPr id="3" name="Gruppo 31"/>
            <p:cNvGrpSpPr>
              <a:grpSpLocks/>
            </p:cNvGrpSpPr>
            <p:nvPr/>
          </p:nvGrpSpPr>
          <p:grpSpPr bwMode="auto">
            <a:xfrm>
              <a:off x="1851504" y="2799740"/>
              <a:ext cx="5445125" cy="3532578"/>
              <a:chOff x="1851504" y="2799740"/>
              <a:chExt cx="5445125" cy="3532578"/>
            </a:xfrm>
          </p:grpSpPr>
          <p:pic>
            <p:nvPicPr>
              <p:cNvPr id="15" name="Picture 2"/>
              <p:cNvPicPr>
                <a:picLocks noChangeAspect="1" noChangeArrowheads="1"/>
              </p:cNvPicPr>
              <p:nvPr/>
            </p:nvPicPr>
            <p:blipFill>
              <a:blip r:embed="rId3" cstate="print"/>
              <a:srcRect l="7002" t="6641" r="8145" b="9511"/>
              <a:stretch>
                <a:fillRect/>
              </a:stretch>
            </p:blipFill>
            <p:spPr bwMode="auto">
              <a:xfrm>
                <a:off x="1851504" y="2799740"/>
                <a:ext cx="5445125" cy="3532578"/>
              </a:xfrm>
              <a:prstGeom prst="rect">
                <a:avLst/>
              </a:prstGeom>
              <a:noFill/>
              <a:ln w="9525">
                <a:noFill/>
                <a:miter lim="800000"/>
                <a:headEnd/>
                <a:tailEnd/>
              </a:ln>
            </p:spPr>
          </p:pic>
          <p:sp>
            <p:nvSpPr>
              <p:cNvPr id="16" name="Rettangolo 15"/>
              <p:cNvSpPr/>
              <p:nvPr/>
            </p:nvSpPr>
            <p:spPr>
              <a:xfrm>
                <a:off x="5345750" y="5178333"/>
                <a:ext cx="722116" cy="289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Rettangolo 16"/>
              <p:cNvSpPr/>
              <p:nvPr/>
            </p:nvSpPr>
            <p:spPr>
              <a:xfrm>
                <a:off x="6032925" y="5154885"/>
                <a:ext cx="1033674" cy="164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Rettangolo 17"/>
              <p:cNvSpPr/>
              <p:nvPr/>
            </p:nvSpPr>
            <p:spPr>
              <a:xfrm>
                <a:off x="5357397" y="3430210"/>
                <a:ext cx="1316115" cy="179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Rettangolo 18"/>
              <p:cNvSpPr/>
              <p:nvPr/>
            </p:nvSpPr>
            <p:spPr>
              <a:xfrm>
                <a:off x="2102049" y="3927814"/>
                <a:ext cx="1566527" cy="169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Rettangolo 19"/>
              <p:cNvSpPr/>
              <p:nvPr/>
            </p:nvSpPr>
            <p:spPr>
              <a:xfrm>
                <a:off x="2134078" y="3213975"/>
                <a:ext cx="1726675" cy="2527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4" name="Rettangolo 13"/>
            <p:cNvSpPr/>
            <p:nvPr/>
          </p:nvSpPr>
          <p:spPr>
            <a:xfrm>
              <a:off x="1805050" y="6032854"/>
              <a:ext cx="2006202" cy="320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21" name="Titolo 3"/>
          <p:cNvSpPr txBox="1">
            <a:spLocks noChangeArrowheads="1"/>
          </p:cNvSpPr>
          <p:nvPr/>
        </p:nvSpPr>
        <p:spPr bwMode="auto">
          <a:xfrm>
            <a:off x="404192" y="127084"/>
            <a:ext cx="7696200" cy="830997"/>
          </a:xfrm>
          <a:prstGeom prst="rect">
            <a:avLst/>
          </a:prstGeom>
          <a:noFill/>
          <a:ln w="9525">
            <a:noFill/>
            <a:miter lim="800000"/>
            <a:headEnd/>
            <a:tailEnd/>
          </a:ln>
        </p:spPr>
        <p:txBody>
          <a:bodyPr anchor="b">
            <a:spAutoFit/>
            <a:scene3d>
              <a:camera prst="orthographicFront"/>
              <a:lightRig rig="soft" dir="t"/>
            </a:scene3d>
            <a:sp3d prstMaterial="softEdge">
              <a:bevelT w="25400" h="25400"/>
            </a:sp3d>
          </a:bodyPr>
          <a:lstStyle/>
          <a:p>
            <a:pPr algn="ctr" fontAlgn="auto">
              <a:spcAft>
                <a:spcPts val="0"/>
              </a:spcAft>
              <a:defRPr/>
            </a:pPr>
            <a:r>
              <a:rPr lang="it-IT" sz="4800" b="1" i="1" dirty="0">
                <a:solidFill>
                  <a:schemeClr val="tx2"/>
                </a:solidFill>
                <a:effectLst>
                  <a:outerShdw blurRad="38100" dist="38100" dir="2700000" algn="tl">
                    <a:srgbClr val="000000">
                      <a:alpha val="43137"/>
                    </a:srgbClr>
                  </a:outerShdw>
                </a:effectLst>
                <a:latin typeface="Arial Black" pitchFamily="34" charset="0"/>
                <a:ea typeface="+mj-ea"/>
                <a:cs typeface="+mj-cs"/>
              </a:rPr>
              <a:t>RADIOSTEM</a:t>
            </a:r>
          </a:p>
        </p:txBody>
      </p:sp>
      <p:sp>
        <p:nvSpPr>
          <p:cNvPr id="6" name="Rectangle 2"/>
          <p:cNvSpPr txBox="1">
            <a:spLocks noChangeArrowheads="1"/>
          </p:cNvSpPr>
          <p:nvPr/>
        </p:nvSpPr>
        <p:spPr>
          <a:xfrm>
            <a:off x="544016" y="908720"/>
            <a:ext cx="7772400" cy="106567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0" i="1" u="none" strike="noStrike" kern="1200" cap="none" spc="0" normalizeH="0" baseline="0" noProof="0" dirty="0" smtClean="0">
                <a:ln>
                  <a:noFill/>
                </a:ln>
                <a:solidFill>
                  <a:srgbClr val="0070C0"/>
                </a:solidFill>
                <a:uLnTx/>
                <a:uFillTx/>
                <a:latin typeface="Arial Black" pitchFamily="34" charset="0"/>
                <a:ea typeface="+mj-ea"/>
                <a:cs typeface="+mj-cs"/>
              </a:rPr>
              <a:t>Meccanismi di risposta </a:t>
            </a:r>
            <a:r>
              <a:rPr kumimoji="0" lang="it-IT" sz="2000" b="0" i="1" u="none" strike="noStrike" kern="1200" cap="none" spc="0" normalizeH="0" baseline="0" noProof="0" dirty="0" err="1" smtClean="0">
                <a:ln>
                  <a:noFill/>
                </a:ln>
                <a:solidFill>
                  <a:srgbClr val="FFC000"/>
                </a:solidFill>
                <a:uLnTx/>
                <a:uFillTx/>
                <a:latin typeface="Arial Black" pitchFamily="34" charset="0"/>
                <a:ea typeface="+mj-ea"/>
                <a:cs typeface="+mj-cs"/>
              </a:rPr>
              <a:t>RADIO</a:t>
            </a:r>
            <a:r>
              <a:rPr kumimoji="0" lang="it-IT" sz="2000" b="0" i="1" u="none" strike="noStrike" kern="1200" cap="none" spc="0" normalizeH="0" baseline="0" noProof="0" dirty="0" err="1" smtClean="0">
                <a:ln>
                  <a:noFill/>
                </a:ln>
                <a:solidFill>
                  <a:srgbClr val="0070C0"/>
                </a:solidFill>
                <a:uLnTx/>
                <a:uFillTx/>
                <a:latin typeface="Arial Black" pitchFamily="34" charset="0"/>
                <a:ea typeface="+mj-ea"/>
                <a:cs typeface="+mj-cs"/>
              </a:rPr>
              <a:t>biologica</a:t>
            </a:r>
            <a:r>
              <a:rPr kumimoji="0" lang="it-IT" sz="2000" b="0" i="1" u="none" strike="noStrike" kern="1200" cap="none" spc="0" normalizeH="0" baseline="0" noProof="0" dirty="0" smtClean="0">
                <a:ln>
                  <a:noFill/>
                </a:ln>
                <a:solidFill>
                  <a:srgbClr val="0070C0"/>
                </a:solidFill>
                <a:uLnTx/>
                <a:uFillTx/>
                <a:latin typeface="Arial Black" pitchFamily="34" charset="0"/>
                <a:ea typeface="+mj-ea"/>
                <a:cs typeface="+mj-cs"/>
              </a:rPr>
              <a:t> a fotoni e a particelle cariche di cellule </a:t>
            </a:r>
            <a:r>
              <a:rPr kumimoji="0" lang="it-IT" sz="2000" b="0" i="1" u="none" strike="noStrike" kern="1200" cap="none" spc="0" normalizeH="0" baseline="0" noProof="0" dirty="0" err="1" smtClean="0">
                <a:ln>
                  <a:noFill/>
                </a:ln>
                <a:solidFill>
                  <a:srgbClr val="FFC000"/>
                </a:solidFill>
                <a:uLnTx/>
                <a:uFillTx/>
                <a:latin typeface="Arial Black" pitchFamily="34" charset="0"/>
                <a:ea typeface="+mj-ea"/>
                <a:cs typeface="+mj-cs"/>
              </a:rPr>
              <a:t>ST</a:t>
            </a:r>
            <a:r>
              <a:rPr kumimoji="0" lang="it-IT" sz="2000" b="0" i="1" u="none" strike="noStrike" kern="1200" cap="none" spc="0" normalizeH="0" baseline="0" noProof="0" dirty="0" err="1" smtClean="0">
                <a:ln>
                  <a:noFill/>
                </a:ln>
                <a:solidFill>
                  <a:srgbClr val="0070C0"/>
                </a:solidFill>
                <a:uLnTx/>
                <a:uFillTx/>
                <a:latin typeface="Arial Black" pitchFamily="34" charset="0"/>
                <a:ea typeface="+mj-ea"/>
                <a:cs typeface="+mj-cs"/>
              </a:rPr>
              <a:t>a</a:t>
            </a:r>
            <a:r>
              <a:rPr kumimoji="0" lang="it-IT" sz="2000" b="0" i="1" u="none" strike="noStrike" kern="1200" cap="none" spc="0" normalizeH="0" baseline="0" noProof="0" dirty="0" err="1" smtClean="0">
                <a:ln>
                  <a:noFill/>
                </a:ln>
                <a:solidFill>
                  <a:srgbClr val="FFC000"/>
                </a:solidFill>
                <a:uLnTx/>
                <a:uFillTx/>
                <a:latin typeface="Arial Black" pitchFamily="34" charset="0"/>
                <a:ea typeface="+mj-ea"/>
                <a:cs typeface="+mj-cs"/>
              </a:rPr>
              <a:t>M</a:t>
            </a:r>
            <a:r>
              <a:rPr kumimoji="0" lang="it-IT" sz="2000" b="0" i="1" u="none" strike="noStrike" kern="1200" cap="none" spc="0" normalizeH="0" baseline="0" noProof="0" dirty="0" err="1" smtClean="0">
                <a:ln>
                  <a:noFill/>
                </a:ln>
                <a:solidFill>
                  <a:srgbClr val="0070C0"/>
                </a:solidFill>
                <a:uLnTx/>
                <a:uFillTx/>
                <a:latin typeface="Arial Black" pitchFamily="34" charset="0"/>
                <a:ea typeface="+mj-ea"/>
                <a:cs typeface="+mj-cs"/>
              </a:rPr>
              <a:t>inali</a:t>
            </a:r>
            <a:r>
              <a:rPr kumimoji="0" lang="it-IT" sz="2000" b="0" i="1" u="none" strike="noStrike" kern="1200" cap="none" spc="0" normalizeH="0" baseline="0" noProof="0" dirty="0" smtClean="0">
                <a:ln>
                  <a:noFill/>
                </a:ln>
                <a:solidFill>
                  <a:srgbClr val="0070C0"/>
                </a:solidFill>
                <a:uLnTx/>
                <a:uFillTx/>
                <a:latin typeface="Arial Black" pitchFamily="34" charset="0"/>
                <a:ea typeface="+mj-ea"/>
                <a:cs typeface="+mj-cs"/>
              </a:rPr>
              <a:t> tumorali e derivanti da tessuto sano </a:t>
            </a:r>
            <a:endParaRPr kumimoji="0" lang="it-IT" sz="2000" b="0" i="0" u="none" strike="noStrike" kern="1200" cap="none" spc="0" normalizeH="0" baseline="0" noProof="0" dirty="0" smtClean="0">
              <a:ln>
                <a:noFill/>
              </a:ln>
              <a:solidFill>
                <a:srgbClr val="0070C0"/>
              </a:solidFill>
              <a:uLnTx/>
              <a:uFillTx/>
              <a:latin typeface="Arial Black" pitchFamily="34" charset="0"/>
              <a:ea typeface="+mj-ea"/>
              <a:cs typeface="+mj-cs"/>
            </a:endParaRPr>
          </a:p>
        </p:txBody>
      </p:sp>
      <p:sp>
        <p:nvSpPr>
          <p:cNvPr id="23" name="Rectangle 1"/>
          <p:cNvSpPr>
            <a:spLocks noChangeArrowheads="1"/>
          </p:cNvSpPr>
          <p:nvPr/>
        </p:nvSpPr>
        <p:spPr bwMode="auto">
          <a:xfrm>
            <a:off x="74041" y="4484947"/>
            <a:ext cx="9034463" cy="1987339"/>
          </a:xfrm>
          <a:prstGeom prst="rect">
            <a:avLst/>
          </a:prstGeom>
          <a:noFill/>
          <a:ln w="9525">
            <a:noFill/>
            <a:miter lim="800000"/>
            <a:headEnd/>
            <a:tailEnd/>
          </a:ln>
        </p:spPr>
        <p:txBody>
          <a:bodyPr anchor="ctr">
            <a:spAutoFit/>
          </a:bodyPr>
          <a:lstStyle/>
          <a:p>
            <a:pPr algn="just">
              <a:lnSpc>
                <a:spcPts val="3000"/>
              </a:lnSpc>
              <a:defRPr/>
            </a:pPr>
            <a:r>
              <a:rPr lang="en-US" sz="2000" b="1" dirty="0" smtClean="0">
                <a:latin typeface="Arial Black" pitchFamily="34" charset="0"/>
              </a:rPr>
              <a:t>Aim of RADIOSTEM experiment: to investigate </a:t>
            </a:r>
            <a:r>
              <a:rPr lang="en-US" sz="2000" b="1" dirty="0">
                <a:latin typeface="Arial Black" pitchFamily="34" charset="0"/>
              </a:rPr>
              <a:t>the metabolism and the radiobiological response of </a:t>
            </a:r>
            <a:r>
              <a:rPr lang="en-US" sz="2000" b="1" dirty="0" smtClean="0">
                <a:solidFill>
                  <a:srgbClr val="0070C0"/>
                </a:solidFill>
                <a:latin typeface="Arial Black" pitchFamily="34" charset="0"/>
              </a:rPr>
              <a:t>cancer stem cells isolated from glioblastoma patients (GSCs)</a:t>
            </a:r>
            <a:r>
              <a:rPr lang="en-US" sz="2000" b="1" dirty="0" smtClean="0">
                <a:solidFill>
                  <a:srgbClr val="FF0000"/>
                </a:solidFill>
                <a:latin typeface="Arial Black" pitchFamily="34" charset="0"/>
              </a:rPr>
              <a:t> </a:t>
            </a:r>
            <a:r>
              <a:rPr lang="en-US" sz="2000" b="1" dirty="0" smtClean="0">
                <a:latin typeface="Arial Black" pitchFamily="34" charset="0"/>
              </a:rPr>
              <a:t>as </a:t>
            </a:r>
            <a:r>
              <a:rPr lang="en-US" sz="2000" b="1" dirty="0">
                <a:latin typeface="Arial Black" pitchFamily="34" charset="0"/>
              </a:rPr>
              <a:t>well as </a:t>
            </a:r>
            <a:r>
              <a:rPr lang="en-US" sz="2000" b="1" dirty="0" smtClean="0">
                <a:latin typeface="Arial Black" pitchFamily="34" charset="0"/>
              </a:rPr>
              <a:t>of </a:t>
            </a:r>
            <a:r>
              <a:rPr lang="en-US" sz="2000" b="1" dirty="0" smtClean="0">
                <a:solidFill>
                  <a:srgbClr val="0070C0"/>
                </a:solidFill>
                <a:latin typeface="Arial Black" pitchFamily="34" charset="0"/>
              </a:rPr>
              <a:t>human </a:t>
            </a:r>
            <a:r>
              <a:rPr lang="en-US" sz="2000" b="1" dirty="0">
                <a:solidFill>
                  <a:srgbClr val="0070C0"/>
                </a:solidFill>
                <a:latin typeface="Arial Black" pitchFamily="34" charset="0"/>
              </a:rPr>
              <a:t>neural stem cells </a:t>
            </a:r>
            <a:r>
              <a:rPr lang="en-US" sz="2000" b="1" dirty="0">
                <a:latin typeface="Arial Black" pitchFamily="34" charset="0"/>
              </a:rPr>
              <a:t>to </a:t>
            </a:r>
            <a:r>
              <a:rPr lang="en-US" sz="2000" b="1" dirty="0">
                <a:solidFill>
                  <a:srgbClr val="0070C0"/>
                </a:solidFill>
                <a:latin typeface="Arial Black" pitchFamily="34" charset="0"/>
              </a:rPr>
              <a:t>photons, protons </a:t>
            </a:r>
            <a:r>
              <a:rPr lang="en-US" sz="2000" b="1" dirty="0">
                <a:latin typeface="Arial Black" pitchFamily="34" charset="0"/>
              </a:rPr>
              <a:t>and </a:t>
            </a:r>
            <a:r>
              <a:rPr lang="en-US" sz="2000" b="1" dirty="0">
                <a:solidFill>
                  <a:srgbClr val="0070C0"/>
                </a:solidFill>
                <a:latin typeface="Arial Black" pitchFamily="34" charset="0"/>
              </a:rPr>
              <a:t>C-ions</a:t>
            </a:r>
            <a:r>
              <a:rPr lang="en-US" sz="2000" b="1" dirty="0">
                <a:latin typeface="Arial Black" pitchFamily="34" charset="0"/>
              </a:rPr>
              <a:t> using an integrated experimental and theoretical approach</a:t>
            </a:r>
          </a:p>
        </p:txBody>
      </p:sp>
      <p:sp>
        <p:nvSpPr>
          <p:cNvPr id="24" name="Rectangle 3"/>
          <p:cNvSpPr txBox="1">
            <a:spLocks noChangeArrowheads="1"/>
          </p:cNvSpPr>
          <p:nvPr/>
        </p:nvSpPr>
        <p:spPr>
          <a:xfrm>
            <a:off x="467544" y="2660973"/>
            <a:ext cx="7772400" cy="407987"/>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it-IT" sz="2000" b="0" i="0" u="none" strike="noStrike" kern="1200" cap="none" spc="0" normalizeH="0" baseline="0" noProof="0" dirty="0" smtClean="0">
                <a:ln>
                  <a:noFill/>
                </a:ln>
                <a:solidFill>
                  <a:srgbClr val="0070C0"/>
                </a:solidFill>
                <a:uLnTx/>
                <a:uFillTx/>
                <a:latin typeface="Arial Black" pitchFamily="34" charset="0"/>
                <a:ea typeface="+mn-ea"/>
                <a:cs typeface="+mn-cs"/>
              </a:rPr>
              <a:t>(2012 – 2014)</a:t>
            </a:r>
          </a:p>
        </p:txBody>
      </p:sp>
      <p:sp>
        <p:nvSpPr>
          <p:cNvPr id="22" name="Segnaposto data 21"/>
          <p:cNvSpPr>
            <a:spLocks noGrp="1"/>
          </p:cNvSpPr>
          <p:nvPr>
            <p:ph type="dt" sz="half" idx="10"/>
          </p:nvPr>
        </p:nvSpPr>
        <p:spPr/>
        <p:txBody>
          <a:bodyPr/>
          <a:lstStyle/>
          <a:p>
            <a:r>
              <a:rPr lang="it-IT" smtClean="0"/>
              <a:t>10 giugno 2014</a:t>
            </a:r>
            <a:endParaRPr lang="en-US"/>
          </a:p>
        </p:txBody>
      </p:sp>
      <p:sp>
        <p:nvSpPr>
          <p:cNvPr id="25" name="Segnaposto numero diapositiva 24"/>
          <p:cNvSpPr>
            <a:spLocks noGrp="1"/>
          </p:cNvSpPr>
          <p:nvPr>
            <p:ph type="sldNum" sz="quarter" idx="12"/>
          </p:nvPr>
        </p:nvSpPr>
        <p:spPr/>
        <p:txBody>
          <a:bodyPr/>
          <a:lstStyle/>
          <a:p>
            <a:fld id="{55891830-6044-4982-8A8D-E4E398486D53}" type="slidenum">
              <a:rPr lang="en-US" smtClean="0"/>
              <a:pPr/>
              <a:t>26</a:t>
            </a:fld>
            <a:endParaRPr lang="en-US"/>
          </a:p>
        </p:txBody>
      </p:sp>
      <p:sp>
        <p:nvSpPr>
          <p:cNvPr id="26" name="Segnaposto piè di pagina 2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544" y="873874"/>
            <a:ext cx="8352928" cy="2339102"/>
          </a:xfrm>
          <a:prstGeom prst="rect">
            <a:avLst/>
          </a:prstGeom>
          <a:noFill/>
        </p:spPr>
        <p:txBody>
          <a:bodyPr wrap="square" rtlCol="0">
            <a:spAutoFit/>
          </a:bodyPr>
          <a:lstStyle/>
          <a:p>
            <a:pPr algn="just"/>
            <a:r>
              <a:rPr lang="en-US" sz="1600" b="1" dirty="0" smtClean="0"/>
              <a:t>Glioblastoma </a:t>
            </a:r>
            <a:r>
              <a:rPr lang="en-US" sz="1600" b="1" dirty="0" err="1" smtClean="0"/>
              <a:t>multiforme</a:t>
            </a:r>
            <a:r>
              <a:rPr lang="en-US" sz="1600" b="1" dirty="0" smtClean="0"/>
              <a:t> (GBM) is the most common and malignant primary brain tumor, with very poor prognosis. </a:t>
            </a:r>
            <a:r>
              <a:rPr lang="en-US" sz="1600" b="1" dirty="0" smtClean="0">
                <a:solidFill>
                  <a:srgbClr val="0070C0"/>
                </a:solidFill>
              </a:rPr>
              <a:t>The high recurrence rate and failure of conventional GBM treatments </a:t>
            </a:r>
            <a:r>
              <a:rPr lang="en-US" sz="1600" b="1" dirty="0" smtClean="0">
                <a:solidFill>
                  <a:schemeClr val="tx1">
                    <a:lumMod val="95000"/>
                    <a:lumOff val="5000"/>
                  </a:schemeClr>
                </a:solidFill>
              </a:rPr>
              <a:t>are expected to be related to </a:t>
            </a:r>
            <a:r>
              <a:rPr lang="en-US" sz="1600" b="1" dirty="0" smtClean="0">
                <a:solidFill>
                  <a:srgbClr val="0070C0"/>
                </a:solidFill>
              </a:rPr>
              <a:t>the presence of radio-resistant cancer stem cells (CSCs) inside the tumor mass</a:t>
            </a:r>
            <a:r>
              <a:rPr lang="en-US" sz="1600" b="1" dirty="0" smtClean="0"/>
              <a:t>. CSCs can both self-renew and differentiate</a:t>
            </a:r>
            <a:r>
              <a:rPr lang="en-US" sz="1600" dirty="0" smtClean="0"/>
              <a:t> </a:t>
            </a:r>
            <a:r>
              <a:rPr lang="en-US" sz="1600" b="1" dirty="0" smtClean="0"/>
              <a:t>into the heterogeneous lineages of cancer cells. </a:t>
            </a:r>
          </a:p>
          <a:p>
            <a:pPr algn="just"/>
            <a:endParaRPr lang="en-US" sz="1600" b="1" dirty="0" smtClean="0"/>
          </a:p>
          <a:p>
            <a:pPr algn="just"/>
            <a:r>
              <a:rPr lang="en-US" sz="1600" b="1" dirty="0" smtClean="0"/>
              <a:t>The </a:t>
            </a:r>
            <a:r>
              <a:rPr lang="en-US" sz="1600" b="1" dirty="0" smtClean="0">
                <a:solidFill>
                  <a:srgbClr val="0070C0"/>
                </a:solidFill>
              </a:rPr>
              <a:t>response of normal human neural stem cells is also investigated</a:t>
            </a:r>
            <a:r>
              <a:rPr lang="en-US" sz="1600" b="1" dirty="0" smtClean="0"/>
              <a:t> in order to  identify </a:t>
            </a:r>
            <a:r>
              <a:rPr lang="en-US" sz="1600" b="1" dirty="0" err="1" smtClean="0"/>
              <a:t>signalling</a:t>
            </a:r>
            <a:r>
              <a:rPr lang="en-US" sz="1600" b="1" dirty="0" smtClean="0"/>
              <a:t> pathways/molecules involved in the cross-talk between cancer and normal stem cells.</a:t>
            </a:r>
            <a:endParaRPr lang="it-IT" sz="1600" dirty="0" smtClean="0"/>
          </a:p>
          <a:p>
            <a:pPr algn="just"/>
            <a:endParaRPr lang="it-IT" sz="1600" dirty="0"/>
          </a:p>
        </p:txBody>
      </p:sp>
      <p:sp>
        <p:nvSpPr>
          <p:cNvPr id="3" name="Segnaposto testo 4"/>
          <p:cNvSpPr txBox="1">
            <a:spLocks/>
          </p:cNvSpPr>
          <p:nvPr/>
        </p:nvSpPr>
        <p:spPr>
          <a:xfrm>
            <a:off x="0" y="0"/>
            <a:ext cx="1691680" cy="549275"/>
          </a:xfrm>
          <a:prstGeom prst="rect">
            <a:avLst/>
          </a:prstGeom>
          <a:solidFill>
            <a:schemeClr val="accent2">
              <a:lumMod val="40000"/>
              <a:lumOff val="60000"/>
            </a:schemeClr>
          </a:solidFill>
          <a:ln>
            <a:solidFill>
              <a:srgbClr val="0070C0"/>
            </a:solidFill>
          </a:ln>
        </p:spPr>
        <p:txBody>
          <a:bodyPr/>
          <a:lstStyle/>
          <a:p>
            <a:pPr marL="342900" indent="-342900">
              <a:spcBef>
                <a:spcPct val="20000"/>
              </a:spcBef>
              <a:buClr>
                <a:srgbClr val="FFCC00"/>
              </a:buClr>
              <a:defRPr/>
            </a:pPr>
            <a:r>
              <a:rPr lang="en-GB" kern="0" dirty="0" smtClean="0">
                <a:latin typeface="Arial Black" pitchFamily="34" charset="0"/>
              </a:rPr>
              <a:t>Rationale</a:t>
            </a:r>
            <a:endParaRPr lang="en-GB" kern="0" dirty="0">
              <a:latin typeface="Arial Black" pitchFamily="34" charset="0"/>
              <a:ea typeface="+mn-ea"/>
            </a:endParaRPr>
          </a:p>
        </p:txBody>
      </p:sp>
      <p:pic>
        <p:nvPicPr>
          <p:cNvPr id="4" name="Picture 5"/>
          <p:cNvPicPr>
            <a:picLocks noChangeAspect="1" noChangeArrowheads="1"/>
          </p:cNvPicPr>
          <p:nvPr/>
        </p:nvPicPr>
        <p:blipFill>
          <a:blip r:embed="rId2" cstate="print"/>
          <a:srcRect/>
          <a:stretch>
            <a:fillRect/>
          </a:stretch>
        </p:blipFill>
        <p:spPr bwMode="auto">
          <a:xfrm>
            <a:off x="467544" y="3345913"/>
            <a:ext cx="4464496" cy="3512087"/>
          </a:xfrm>
          <a:prstGeom prst="rect">
            <a:avLst/>
          </a:prstGeom>
          <a:noFill/>
          <a:ln w="9525">
            <a:noFill/>
            <a:miter lim="800000"/>
            <a:headEnd/>
            <a:tailEnd/>
          </a:ln>
        </p:spPr>
      </p:pic>
      <p:sp>
        <p:nvSpPr>
          <p:cNvPr id="5" name="CasellaDiTesto 4"/>
          <p:cNvSpPr txBox="1"/>
          <p:nvPr/>
        </p:nvSpPr>
        <p:spPr>
          <a:xfrm>
            <a:off x="5004048" y="3429000"/>
            <a:ext cx="3851920" cy="3139321"/>
          </a:xfrm>
          <a:prstGeom prst="rect">
            <a:avLst/>
          </a:prstGeom>
          <a:noFill/>
          <a:ln w="38100">
            <a:solidFill>
              <a:srgbClr val="FF0000"/>
            </a:solidFill>
          </a:ln>
        </p:spPr>
        <p:txBody>
          <a:bodyPr wrap="square" rtlCol="0">
            <a:spAutoFit/>
          </a:bodyPr>
          <a:lstStyle/>
          <a:p>
            <a:r>
              <a:rPr lang="en-GB" dirty="0" smtClean="0"/>
              <a:t>Pavia Role</a:t>
            </a:r>
          </a:p>
          <a:p>
            <a:endParaRPr lang="en-GB" dirty="0" smtClean="0"/>
          </a:p>
          <a:p>
            <a:pPr marL="360363" indent="-360363">
              <a:buFont typeface="+mj-lt"/>
              <a:buAutoNum type="arabicPeriod"/>
            </a:pPr>
            <a:r>
              <a:rPr lang="en-GB" dirty="0" smtClean="0"/>
              <a:t>MC simulation of DNA damage</a:t>
            </a:r>
          </a:p>
          <a:p>
            <a:pPr marL="360363" indent="-360363">
              <a:buFont typeface="+mj-lt"/>
              <a:buAutoNum type="arabicPeriod"/>
            </a:pPr>
            <a:endParaRPr lang="en-GB" dirty="0" smtClean="0"/>
          </a:p>
          <a:p>
            <a:pPr marL="360363" indent="-360363">
              <a:buFont typeface="+mj-lt"/>
              <a:buAutoNum type="arabicPeriod"/>
            </a:pPr>
            <a:r>
              <a:rPr lang="en-GB" dirty="0" smtClean="0"/>
              <a:t>Experimental investigation of radio-sensitivity for normal stem cells</a:t>
            </a:r>
          </a:p>
          <a:p>
            <a:pPr marL="360363" indent="-360363">
              <a:buFont typeface="+mj-lt"/>
              <a:buAutoNum type="arabicPeriod"/>
            </a:pPr>
            <a:endParaRPr lang="en-GB" dirty="0" smtClean="0"/>
          </a:p>
          <a:p>
            <a:pPr marL="360363" indent="-360363">
              <a:buFont typeface="+mj-lt"/>
              <a:buAutoNum type="arabicPeriod"/>
            </a:pPr>
            <a:r>
              <a:rPr lang="en-GB" dirty="0" smtClean="0"/>
              <a:t>Interplay between radio-stimulated signals for normal and tumour cell lines</a:t>
            </a:r>
          </a:p>
          <a:p>
            <a:pPr marL="360363" indent="-360363">
              <a:buFont typeface="Arial" pitchFamily="34" charset="0"/>
              <a:buChar char="•"/>
            </a:pPr>
            <a:endParaRPr lang="en-GB" dirty="0"/>
          </a:p>
        </p:txBody>
      </p:sp>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27</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171450" y="188640"/>
            <a:ext cx="8581073" cy="615553"/>
          </a:xfrm>
          <a:prstGeom prst="rect">
            <a:avLst/>
          </a:prstGeom>
          <a:noFill/>
          <a:ln w="12700" cap="flat">
            <a:noFill/>
            <a:miter lim="800000"/>
            <a:headEnd type="none" w="med" len="med"/>
            <a:tailEnd type="none" w="med" len="med"/>
          </a:ln>
        </p:spPr>
        <p:txBody>
          <a:bodyPr lIns="0" tIns="0" rIns="0" bIns="0" anchor="ctr">
            <a:spAutoFit/>
          </a:bodyPr>
          <a:lstStyle/>
          <a:p>
            <a:pPr algn="ctr"/>
            <a:r>
              <a:rPr lang="en-US" sz="4000" dirty="0">
                <a:ea typeface="Gill Sans" charset="0"/>
                <a:cs typeface="Gill Sans" charset="0"/>
              </a:rPr>
              <a:t>Monte </a:t>
            </a:r>
            <a:r>
              <a:rPr lang="en-US" sz="4000" dirty="0" err="1">
                <a:ea typeface="Gill Sans" charset="0"/>
                <a:cs typeface="Gill Sans" charset="0"/>
              </a:rPr>
              <a:t>carlo</a:t>
            </a:r>
            <a:r>
              <a:rPr lang="en-US" sz="4000" dirty="0">
                <a:ea typeface="Gill Sans" charset="0"/>
                <a:cs typeface="Gill Sans" charset="0"/>
              </a:rPr>
              <a:t> simulations of </a:t>
            </a:r>
            <a:r>
              <a:rPr lang="en-US" sz="4000" dirty="0" smtClean="0">
                <a:ea typeface="Gill Sans" charset="0"/>
                <a:cs typeface="Gill Sans" charset="0"/>
              </a:rPr>
              <a:t>DNA-damage</a:t>
            </a:r>
            <a:endParaRPr lang="en-US" sz="4000" dirty="0">
              <a:ea typeface="Gill Sans" charset="0"/>
              <a:cs typeface="Gill Sans" charset="0"/>
            </a:endParaRPr>
          </a:p>
        </p:txBody>
      </p:sp>
      <p:sp>
        <p:nvSpPr>
          <p:cNvPr id="15362" name="Rectangle 2"/>
          <p:cNvSpPr>
            <a:spLocks/>
          </p:cNvSpPr>
          <p:nvPr/>
        </p:nvSpPr>
        <p:spPr bwMode="auto">
          <a:xfrm>
            <a:off x="320040" y="973852"/>
            <a:ext cx="8503920" cy="1303020"/>
          </a:xfrm>
          <a:prstGeom prst="rect">
            <a:avLst/>
          </a:prstGeom>
          <a:noFill/>
          <a:ln w="12700" cap="flat">
            <a:solidFill>
              <a:schemeClr val="tx1"/>
            </a:solidFill>
            <a:prstDash val="solid"/>
            <a:miter lim="800000"/>
            <a:headEnd type="none" w="med" len="med"/>
            <a:tailEnd type="none" w="med" len="med"/>
          </a:ln>
        </p:spPr>
        <p:txBody>
          <a:bodyPr lIns="0" tIns="0" rIns="0" bIns="0" anchor="ctr"/>
          <a:lstStyle/>
          <a:p>
            <a:pPr algn="just"/>
            <a:r>
              <a:rPr lang="en-US" sz="1600" b="1" dirty="0">
                <a:ea typeface="Gill Sans" charset="0"/>
                <a:cs typeface="Gill Sans" charset="0"/>
              </a:rPr>
              <a:t>1</a:t>
            </a:r>
            <a:r>
              <a:rPr lang="en-US" sz="1600" b="1" baseline="32000" dirty="0">
                <a:ea typeface="Gill Sans" charset="0"/>
                <a:cs typeface="Gill Sans" charset="0"/>
              </a:rPr>
              <a:t>st</a:t>
            </a:r>
            <a:r>
              <a:rPr lang="en-US" sz="1600" b="1" dirty="0">
                <a:ea typeface="Gill Sans" charset="0"/>
                <a:cs typeface="Gill Sans" charset="0"/>
              </a:rPr>
              <a:t> year</a:t>
            </a:r>
            <a:r>
              <a:rPr lang="en-US" sz="1600" dirty="0">
                <a:ea typeface="Gill Sans" charset="0"/>
                <a:cs typeface="Gill Sans" charset="0"/>
              </a:rPr>
              <a:t> - systematic study on </a:t>
            </a:r>
            <a:r>
              <a:rPr lang="en-US" sz="1600" dirty="0">
                <a:solidFill>
                  <a:srgbClr val="FF2712"/>
                </a:solidFill>
                <a:ea typeface="Gill Sans" charset="0"/>
                <a:cs typeface="Gill Sans" charset="0"/>
              </a:rPr>
              <a:t>DNA-damage</a:t>
            </a:r>
            <a:r>
              <a:rPr lang="en-US" sz="1600" dirty="0">
                <a:ea typeface="Gill Sans" charset="0"/>
                <a:cs typeface="Gill Sans" charset="0"/>
              </a:rPr>
              <a:t> induction by </a:t>
            </a:r>
            <a:r>
              <a:rPr lang="en-US" sz="1600" dirty="0">
                <a:solidFill>
                  <a:srgbClr val="D90B00"/>
                </a:solidFill>
                <a:ea typeface="Gill Sans" charset="0"/>
                <a:cs typeface="Gill Sans" charset="0"/>
              </a:rPr>
              <a:t>primary carbon</a:t>
            </a:r>
            <a:r>
              <a:rPr lang="en-US" sz="1600" dirty="0">
                <a:ea typeface="Gill Sans" charset="0"/>
                <a:cs typeface="Gill Sans" charset="0"/>
              </a:rPr>
              <a:t> ions </a:t>
            </a:r>
            <a:r>
              <a:rPr lang="en-US" sz="1600" dirty="0">
                <a:solidFill>
                  <a:srgbClr val="FF2712"/>
                </a:solidFill>
                <a:ea typeface="Gill Sans" charset="0"/>
                <a:cs typeface="Gill Sans" charset="0"/>
              </a:rPr>
              <a:t>at different energies</a:t>
            </a:r>
            <a:r>
              <a:rPr lang="en-US" sz="1600" dirty="0">
                <a:ea typeface="Gill Sans" charset="0"/>
                <a:cs typeface="Gill Sans" charset="0"/>
              </a:rPr>
              <a:t> </a:t>
            </a:r>
          </a:p>
          <a:p>
            <a:pPr algn="just"/>
            <a:r>
              <a:rPr lang="en-US" sz="1600" dirty="0">
                <a:ea typeface="Gill Sans" charset="0"/>
                <a:cs typeface="Gill Sans" charset="0"/>
              </a:rPr>
              <a:t>              (from 100 </a:t>
            </a:r>
            <a:r>
              <a:rPr lang="en-US" sz="1600" dirty="0" err="1">
                <a:ea typeface="Gill Sans" charset="0"/>
                <a:cs typeface="Gill Sans" charset="0"/>
              </a:rPr>
              <a:t>keV</a:t>
            </a:r>
            <a:r>
              <a:rPr lang="en-US" sz="1600" dirty="0">
                <a:ea typeface="Gill Sans" charset="0"/>
                <a:cs typeface="Gill Sans" charset="0"/>
              </a:rPr>
              <a:t>/u to 400 </a:t>
            </a:r>
            <a:r>
              <a:rPr lang="en-US" sz="1600" dirty="0" err="1">
                <a:ea typeface="Gill Sans" charset="0"/>
                <a:cs typeface="Gill Sans" charset="0"/>
              </a:rPr>
              <a:t>MeV</a:t>
            </a:r>
            <a:r>
              <a:rPr lang="en-US" sz="1600" dirty="0">
                <a:ea typeface="Gill Sans" charset="0"/>
                <a:cs typeface="Gill Sans" charset="0"/>
              </a:rPr>
              <a:t>/u), </a:t>
            </a:r>
            <a:r>
              <a:rPr lang="en-US" sz="1600" dirty="0">
                <a:solidFill>
                  <a:srgbClr val="D90B00"/>
                </a:solidFill>
                <a:ea typeface="Gill Sans" charset="0"/>
                <a:cs typeface="Gill Sans" charset="0"/>
              </a:rPr>
              <a:t>and LET</a:t>
            </a:r>
            <a:r>
              <a:rPr lang="en-US" sz="1600" dirty="0">
                <a:ea typeface="Gill Sans" charset="0"/>
                <a:cs typeface="Gill Sans" charset="0"/>
              </a:rPr>
              <a:t> (also equal values at the two opposite sides </a:t>
            </a:r>
          </a:p>
          <a:p>
            <a:pPr algn="just"/>
            <a:r>
              <a:rPr lang="en-US" sz="1600" dirty="0">
                <a:ea typeface="Gill Sans" charset="0"/>
                <a:cs typeface="Gill Sans" charset="0"/>
              </a:rPr>
              <a:t>              of the Bragg peak), track structure code </a:t>
            </a:r>
            <a:r>
              <a:rPr lang="en-US" sz="1600" b="1" dirty="0">
                <a:ea typeface="Gill Sans" charset="0"/>
                <a:cs typeface="Gill Sans" charset="0"/>
              </a:rPr>
              <a:t>PARTRAC</a:t>
            </a:r>
            <a:endParaRPr lang="en-US" sz="1600" dirty="0">
              <a:ea typeface="Gill Sans" charset="0"/>
              <a:cs typeface="Gill Sans" charset="0"/>
            </a:endParaRPr>
          </a:p>
          <a:p>
            <a:pPr algn="just"/>
            <a:r>
              <a:rPr lang="en-US" sz="1600" dirty="0">
                <a:ea typeface="Gill Sans" charset="0"/>
                <a:cs typeface="Gill Sans" charset="0"/>
              </a:rPr>
              <a:t> </a:t>
            </a:r>
            <a:r>
              <a:rPr lang="en-US" sz="1600" b="1" dirty="0">
                <a:ea typeface="Gill Sans" charset="0"/>
                <a:cs typeface="Gill Sans" charset="0"/>
              </a:rPr>
              <a:t>2013</a:t>
            </a:r>
            <a:r>
              <a:rPr lang="en-US" sz="1600" dirty="0">
                <a:ea typeface="Gill Sans" charset="0"/>
                <a:cs typeface="Gill Sans" charset="0"/>
              </a:rPr>
              <a:t>   - focus on </a:t>
            </a:r>
            <a:r>
              <a:rPr lang="en-US" sz="1600" dirty="0">
                <a:solidFill>
                  <a:srgbClr val="D90B00"/>
                </a:solidFill>
                <a:ea typeface="Gill Sans" charset="0"/>
                <a:cs typeface="Gill Sans" charset="0"/>
              </a:rPr>
              <a:t>DNA-damage</a:t>
            </a:r>
            <a:r>
              <a:rPr lang="en-US" sz="1600" dirty="0">
                <a:ea typeface="Gill Sans" charset="0"/>
                <a:cs typeface="Gill Sans" charset="0"/>
              </a:rPr>
              <a:t> induction by </a:t>
            </a:r>
            <a:r>
              <a:rPr lang="en-US" sz="1600" dirty="0">
                <a:solidFill>
                  <a:srgbClr val="FF2712"/>
                </a:solidFill>
                <a:ea typeface="Gill Sans" charset="0"/>
                <a:cs typeface="Gill Sans" charset="0"/>
              </a:rPr>
              <a:t>secondary hadrons</a:t>
            </a:r>
            <a:r>
              <a:rPr lang="en-US" sz="1600" dirty="0">
                <a:ea typeface="Gill Sans" charset="0"/>
                <a:cs typeface="Gill Sans" charset="0"/>
              </a:rPr>
              <a:t> produced by </a:t>
            </a:r>
            <a:r>
              <a:rPr lang="en-US" sz="1600" dirty="0">
                <a:solidFill>
                  <a:srgbClr val="D90B00"/>
                </a:solidFill>
                <a:ea typeface="Gill Sans" charset="0"/>
                <a:cs typeface="Gill Sans" charset="0"/>
              </a:rPr>
              <a:t>nuclear reactions</a:t>
            </a:r>
          </a:p>
          <a:p>
            <a:pPr algn="just"/>
            <a:r>
              <a:rPr lang="en-US" sz="1600" dirty="0">
                <a:solidFill>
                  <a:srgbClr val="D90B00"/>
                </a:solidFill>
                <a:ea typeface="Gill Sans" charset="0"/>
                <a:cs typeface="Gill Sans" charset="0"/>
              </a:rPr>
              <a:t>              </a:t>
            </a:r>
            <a:r>
              <a:rPr lang="en-US" sz="1600" dirty="0">
                <a:ea typeface="Lucida Grande" charset="0"/>
                <a:cs typeface="Lucida Grande" charset="0"/>
              </a:rPr>
              <a:t>(</a:t>
            </a:r>
            <a:r>
              <a:rPr lang="en-US" sz="1600" dirty="0" err="1">
                <a:ea typeface="Lucida Grande" charset="0"/>
                <a:cs typeface="Lucida Grande" charset="0"/>
              </a:rPr>
              <a:t>α’s</a:t>
            </a:r>
            <a:r>
              <a:rPr lang="en-US" sz="1600" dirty="0">
                <a:ea typeface="Lucida Grande" charset="0"/>
                <a:cs typeface="Lucida Grande" charset="0"/>
              </a:rPr>
              <a:t> from C fragmentation in from 1 to 10 </a:t>
            </a:r>
            <a:r>
              <a:rPr lang="en-US" sz="1600" dirty="0" err="1">
                <a:ea typeface="Lucida Grande" charset="0"/>
                <a:cs typeface="Lucida Grande" charset="0"/>
              </a:rPr>
              <a:t>MeV</a:t>
            </a:r>
            <a:r>
              <a:rPr lang="en-US" sz="1600" dirty="0">
                <a:ea typeface="Lucida Grande" charset="0"/>
                <a:cs typeface="Lucida Grande" charset="0"/>
              </a:rPr>
              <a:t>/u)</a:t>
            </a:r>
          </a:p>
        </p:txBody>
      </p:sp>
      <p:grpSp>
        <p:nvGrpSpPr>
          <p:cNvPr id="2" name="Group 5"/>
          <p:cNvGrpSpPr>
            <a:grpSpLocks/>
          </p:cNvGrpSpPr>
          <p:nvPr/>
        </p:nvGrpSpPr>
        <p:grpSpPr bwMode="auto">
          <a:xfrm>
            <a:off x="-10872" y="2320258"/>
            <a:ext cx="5554980" cy="3154680"/>
            <a:chOff x="0" y="0"/>
            <a:chExt cx="3888" cy="2208"/>
          </a:xfrm>
        </p:grpSpPr>
        <p:pic>
          <p:nvPicPr>
            <p:cNvPr id="15363" name="Picture 3"/>
            <p:cNvPicPr>
              <a:picLocks noChangeAspect="1" noChangeArrowheads="1"/>
            </p:cNvPicPr>
            <p:nvPr/>
          </p:nvPicPr>
          <p:blipFill>
            <a:blip r:embed="rId2" cstate="print"/>
            <a:srcRect/>
            <a:stretch>
              <a:fillRect/>
            </a:stretch>
          </p:blipFill>
          <p:spPr bwMode="auto">
            <a:xfrm>
              <a:off x="0" y="208"/>
              <a:ext cx="3310" cy="2000"/>
            </a:xfrm>
            <a:prstGeom prst="rect">
              <a:avLst/>
            </a:prstGeom>
            <a:noFill/>
            <a:ln w="12700" cap="flat">
              <a:noFill/>
              <a:miter lim="800000"/>
              <a:headEnd/>
              <a:tailEnd/>
            </a:ln>
          </p:spPr>
        </p:pic>
        <p:sp>
          <p:nvSpPr>
            <p:cNvPr id="15364" name="Rectangle 4"/>
            <p:cNvSpPr>
              <a:spLocks/>
            </p:cNvSpPr>
            <p:nvPr/>
          </p:nvSpPr>
          <p:spPr bwMode="auto">
            <a:xfrm>
              <a:off x="200" y="0"/>
              <a:ext cx="3688" cy="384"/>
            </a:xfrm>
            <a:prstGeom prst="rect">
              <a:avLst/>
            </a:prstGeom>
            <a:noFill/>
            <a:ln w="12700" cap="flat">
              <a:noFill/>
              <a:miter lim="800000"/>
              <a:headEnd type="none" w="med" len="med"/>
              <a:tailEnd type="none" w="med" len="med"/>
            </a:ln>
          </p:spPr>
          <p:txBody>
            <a:bodyPr lIns="0" tIns="0" rIns="0" bIns="0" anchor="ctr"/>
            <a:lstStyle/>
            <a:p>
              <a:pPr algn="just"/>
              <a:r>
                <a:rPr lang="en-US" sz="1200" i="1" dirty="0">
                  <a:ea typeface="Gill Sans" charset="0"/>
                  <a:cs typeface="Gill Sans" charset="0"/>
                </a:rPr>
                <a:t>Double Strand Breaks and Complex Lesions (fragments &lt; 30 </a:t>
              </a:r>
              <a:r>
                <a:rPr lang="en-US" sz="1200" i="1" dirty="0" err="1">
                  <a:ea typeface="Gill Sans" charset="0"/>
                  <a:cs typeface="Gill Sans" charset="0"/>
                </a:rPr>
                <a:t>bp</a:t>
              </a:r>
              <a:r>
                <a:rPr lang="en-US" sz="1200" i="1" dirty="0">
                  <a:ea typeface="Gill Sans" charset="0"/>
                  <a:cs typeface="Gill Sans" charset="0"/>
                </a:rPr>
                <a:t>) per </a:t>
              </a:r>
              <a:r>
                <a:rPr lang="en-US" sz="1200" i="1" baseline="32000" dirty="0">
                  <a:ea typeface="Gill Sans" charset="0"/>
                  <a:cs typeface="Gill Sans" charset="0"/>
                </a:rPr>
                <a:t>12</a:t>
              </a:r>
              <a:r>
                <a:rPr lang="en-US" sz="1200" i="1" dirty="0">
                  <a:ea typeface="Lucida Grande" charset="0"/>
                  <a:cs typeface="Lucida Grande" charset="0"/>
                </a:rPr>
                <a:t>C / α track</a:t>
              </a:r>
            </a:p>
          </p:txBody>
        </p:sp>
      </p:grpSp>
      <p:grpSp>
        <p:nvGrpSpPr>
          <p:cNvPr id="3" name="Group 8"/>
          <p:cNvGrpSpPr>
            <a:grpSpLocks/>
          </p:cNvGrpSpPr>
          <p:nvPr/>
        </p:nvGrpSpPr>
        <p:grpSpPr bwMode="auto">
          <a:xfrm>
            <a:off x="5934977" y="2331381"/>
            <a:ext cx="2237423" cy="1573053"/>
            <a:chOff x="0" y="0"/>
            <a:chExt cx="1566" cy="1101"/>
          </a:xfrm>
        </p:grpSpPr>
        <p:pic>
          <p:nvPicPr>
            <p:cNvPr id="15366" name="Picture 6"/>
            <p:cNvPicPr>
              <a:picLocks noChangeAspect="1" noChangeArrowheads="1"/>
            </p:cNvPicPr>
            <p:nvPr/>
          </p:nvPicPr>
          <p:blipFill>
            <a:blip r:embed="rId3" cstate="print"/>
            <a:srcRect/>
            <a:stretch>
              <a:fillRect/>
            </a:stretch>
          </p:blipFill>
          <p:spPr bwMode="auto">
            <a:xfrm rot="-610900">
              <a:off x="44" y="88"/>
              <a:ext cx="1053" cy="600"/>
            </a:xfrm>
            <a:prstGeom prst="rect">
              <a:avLst/>
            </a:prstGeom>
            <a:noFill/>
            <a:ln w="12700" cap="flat">
              <a:noFill/>
              <a:miter lim="800000"/>
              <a:headEnd/>
              <a:tailEnd/>
            </a:ln>
          </p:spPr>
        </p:pic>
        <p:pic>
          <p:nvPicPr>
            <p:cNvPr id="15367" name="Picture 7"/>
            <p:cNvPicPr>
              <a:picLocks noChangeAspect="1" noChangeArrowheads="1"/>
            </p:cNvPicPr>
            <p:nvPr/>
          </p:nvPicPr>
          <p:blipFill>
            <a:blip r:embed="rId4" cstate="print"/>
            <a:srcRect/>
            <a:stretch>
              <a:fillRect/>
            </a:stretch>
          </p:blipFill>
          <p:spPr bwMode="auto">
            <a:xfrm rot="1139653">
              <a:off x="1077" y="225"/>
              <a:ext cx="362" cy="840"/>
            </a:xfrm>
            <a:prstGeom prst="rect">
              <a:avLst/>
            </a:prstGeom>
            <a:noFill/>
            <a:ln w="12700" cap="flat">
              <a:noFill/>
              <a:miter lim="800000"/>
              <a:headEnd/>
              <a:tailEnd/>
            </a:ln>
          </p:spPr>
        </p:pic>
      </p:grpSp>
      <p:grpSp>
        <p:nvGrpSpPr>
          <p:cNvPr id="4" name="Group 14"/>
          <p:cNvGrpSpPr>
            <a:grpSpLocks/>
          </p:cNvGrpSpPr>
          <p:nvPr/>
        </p:nvGrpSpPr>
        <p:grpSpPr bwMode="auto">
          <a:xfrm>
            <a:off x="4716016" y="3800142"/>
            <a:ext cx="4320540" cy="3013234"/>
            <a:chOff x="0" y="67"/>
            <a:chExt cx="3024" cy="2109"/>
          </a:xfrm>
        </p:grpSpPr>
        <p:pic>
          <p:nvPicPr>
            <p:cNvPr id="15370" name="Picture 10"/>
            <p:cNvPicPr>
              <a:picLocks noChangeAspect="1" noChangeArrowheads="1"/>
            </p:cNvPicPr>
            <p:nvPr/>
          </p:nvPicPr>
          <p:blipFill>
            <a:blip r:embed="rId5" cstate="print"/>
            <a:srcRect/>
            <a:stretch>
              <a:fillRect/>
            </a:stretch>
          </p:blipFill>
          <p:spPr bwMode="auto">
            <a:xfrm>
              <a:off x="0" y="151"/>
              <a:ext cx="3024" cy="2025"/>
            </a:xfrm>
            <a:prstGeom prst="rect">
              <a:avLst/>
            </a:prstGeom>
            <a:noFill/>
            <a:ln w="12700" cap="flat">
              <a:noFill/>
              <a:miter lim="800000"/>
              <a:headEnd/>
              <a:tailEnd/>
            </a:ln>
          </p:spPr>
        </p:pic>
        <p:sp>
          <p:nvSpPr>
            <p:cNvPr id="15371" name="Rectangle 11"/>
            <p:cNvSpPr>
              <a:spLocks/>
            </p:cNvSpPr>
            <p:nvPr/>
          </p:nvSpPr>
          <p:spPr bwMode="auto">
            <a:xfrm>
              <a:off x="564" y="67"/>
              <a:ext cx="1850" cy="140"/>
            </a:xfrm>
            <a:prstGeom prst="rect">
              <a:avLst/>
            </a:prstGeom>
            <a:noFill/>
            <a:ln w="12700" cap="flat">
              <a:noFill/>
              <a:miter lim="800000"/>
              <a:headEnd type="none" w="med" len="med"/>
              <a:tailEnd type="none" w="med" len="med"/>
            </a:ln>
          </p:spPr>
          <p:txBody>
            <a:bodyPr wrap="none" lIns="0" tIns="0" rIns="0" bIns="0" anchor="ctr">
              <a:spAutoFit/>
            </a:bodyPr>
            <a:lstStyle/>
            <a:p>
              <a:pPr algn="just"/>
              <a:r>
                <a:rPr lang="en-US" sz="1300" i="1" dirty="0">
                  <a:ea typeface="Gill Sans" charset="0"/>
                  <a:cs typeface="Gill Sans" charset="0"/>
                </a:rPr>
                <a:t>CLs per </a:t>
              </a:r>
              <a:r>
                <a:rPr lang="en-US" sz="1300" i="1" baseline="32000" dirty="0">
                  <a:ea typeface="Gill Sans" charset="0"/>
                  <a:cs typeface="Gill Sans" charset="0"/>
                </a:rPr>
                <a:t>12</a:t>
              </a:r>
              <a:r>
                <a:rPr lang="en-US" sz="1300" i="1" dirty="0">
                  <a:ea typeface="Lucida Grande" charset="0"/>
                  <a:cs typeface="Lucida Grande" charset="0"/>
                </a:rPr>
                <a:t>C track vs. CLs per (3 α tracks)</a:t>
              </a:r>
            </a:p>
          </p:txBody>
        </p:sp>
        <p:sp>
          <p:nvSpPr>
            <p:cNvPr id="15372" name="Oval 12"/>
            <p:cNvSpPr>
              <a:spLocks/>
            </p:cNvSpPr>
            <p:nvPr/>
          </p:nvSpPr>
          <p:spPr bwMode="auto">
            <a:xfrm>
              <a:off x="1032" y="360"/>
              <a:ext cx="240" cy="464"/>
            </a:xfrm>
            <a:prstGeom prst="ellipse">
              <a:avLst/>
            </a:prstGeom>
            <a:noFill/>
            <a:ln w="25400" cap="flat">
              <a:solidFill>
                <a:srgbClr val="FF2712"/>
              </a:solidFill>
              <a:prstDash val="solid"/>
              <a:miter lim="800000"/>
              <a:headEnd type="none" w="med" len="med"/>
              <a:tailEnd type="none" w="med" len="med"/>
            </a:ln>
          </p:spPr>
          <p:txBody>
            <a:bodyPr lIns="0" tIns="0" rIns="0" bIns="0"/>
            <a:lstStyle/>
            <a:p>
              <a:endParaRPr lang="en-GB"/>
            </a:p>
          </p:txBody>
        </p:sp>
        <p:sp>
          <p:nvSpPr>
            <p:cNvPr id="15373" name="Oval 13"/>
            <p:cNvSpPr>
              <a:spLocks/>
            </p:cNvSpPr>
            <p:nvPr/>
          </p:nvSpPr>
          <p:spPr bwMode="auto">
            <a:xfrm>
              <a:off x="2152" y="1144"/>
              <a:ext cx="240" cy="464"/>
            </a:xfrm>
            <a:prstGeom prst="ellipse">
              <a:avLst/>
            </a:prstGeom>
            <a:noFill/>
            <a:ln w="25400" cap="flat">
              <a:solidFill>
                <a:srgbClr val="FF2712"/>
              </a:solidFill>
              <a:prstDash val="solid"/>
              <a:miter lim="800000"/>
              <a:headEnd type="none" w="med" len="med"/>
              <a:tailEnd type="none" w="med" len="med"/>
            </a:ln>
          </p:spPr>
          <p:txBody>
            <a:bodyPr lIns="0" tIns="0" rIns="0" bIns="0"/>
            <a:lstStyle/>
            <a:p>
              <a:endParaRPr lang="en-GB"/>
            </a:p>
          </p:txBody>
        </p:sp>
      </p:grpSp>
      <p:sp>
        <p:nvSpPr>
          <p:cNvPr id="15375" name="Rectangle 15"/>
          <p:cNvSpPr>
            <a:spLocks/>
          </p:cNvSpPr>
          <p:nvPr/>
        </p:nvSpPr>
        <p:spPr bwMode="auto">
          <a:xfrm>
            <a:off x="487024" y="5822640"/>
            <a:ext cx="4120872" cy="815608"/>
          </a:xfrm>
          <a:prstGeom prst="rect">
            <a:avLst/>
          </a:prstGeom>
          <a:noFill/>
          <a:ln w="12700" cap="flat">
            <a:solidFill>
              <a:srgbClr val="FF2712"/>
            </a:solidFill>
            <a:prstDash val="solid"/>
            <a:miter lim="800000"/>
            <a:headEnd type="none" w="med" len="med"/>
            <a:tailEnd type="none" w="med" len="med"/>
          </a:ln>
        </p:spPr>
        <p:txBody>
          <a:bodyPr wrap="none" lIns="0" tIns="0" rIns="0" bIns="0" anchor="ctr">
            <a:spAutoFit/>
          </a:bodyPr>
          <a:lstStyle/>
          <a:p>
            <a:pPr algn="just">
              <a:tabLst>
                <a:tab pos="64294" algn="l"/>
                <a:tab pos="128588" algn="l"/>
                <a:tab pos="192882" algn="l"/>
                <a:tab pos="257175" algn="l"/>
                <a:tab pos="322898" algn="l"/>
                <a:tab pos="387192" algn="l"/>
                <a:tab pos="451485" algn="l"/>
                <a:tab pos="515779" algn="l"/>
                <a:tab pos="580073" algn="l"/>
                <a:tab pos="645795" algn="l"/>
                <a:tab pos="710089" algn="l"/>
                <a:tab pos="774383" algn="l"/>
                <a:tab pos="838677" algn="l"/>
                <a:tab pos="902970" algn="l"/>
                <a:tab pos="968693" algn="l"/>
                <a:tab pos="1032987" algn="l"/>
                <a:tab pos="1097280" algn="l"/>
                <a:tab pos="1161574" algn="l"/>
                <a:tab pos="1225868" algn="l"/>
                <a:tab pos="1291590" algn="l"/>
                <a:tab pos="1355884" algn="l"/>
                <a:tab pos="1420178" algn="l"/>
                <a:tab pos="1484472" algn="l"/>
                <a:tab pos="1548765" algn="l"/>
                <a:tab pos="1614488" algn="l"/>
                <a:tab pos="1678782" algn="l"/>
                <a:tab pos="1743075" algn="l"/>
                <a:tab pos="1807369" algn="l"/>
                <a:tab pos="1871663" algn="l"/>
                <a:tab pos="1937385" algn="l"/>
                <a:tab pos="2001679" algn="l"/>
                <a:tab pos="2065973" algn="l"/>
              </a:tabLst>
            </a:pPr>
            <a:r>
              <a:rPr lang="en-US" sz="1300" dirty="0">
                <a:solidFill>
                  <a:srgbClr val="FF2712"/>
                </a:solidFill>
                <a:ea typeface="Lucida Grande" charset="0"/>
                <a:cs typeface="Lucida Grande" charset="0"/>
              </a:rPr>
              <a:t>3α / primary carbon effectiveness </a:t>
            </a:r>
          </a:p>
          <a:p>
            <a:pPr algn="just">
              <a:tabLst>
                <a:tab pos="64294" algn="l"/>
                <a:tab pos="128588" algn="l"/>
                <a:tab pos="192882" algn="l"/>
                <a:tab pos="257175" algn="l"/>
                <a:tab pos="322898" algn="l"/>
                <a:tab pos="387192" algn="l"/>
                <a:tab pos="451485" algn="l"/>
                <a:tab pos="515779" algn="l"/>
                <a:tab pos="580073" algn="l"/>
                <a:tab pos="645795" algn="l"/>
                <a:tab pos="710089" algn="l"/>
                <a:tab pos="774383" algn="l"/>
                <a:tab pos="838677" algn="l"/>
                <a:tab pos="902970" algn="l"/>
                <a:tab pos="968693" algn="l"/>
                <a:tab pos="1032987" algn="l"/>
                <a:tab pos="1097280" algn="l"/>
                <a:tab pos="1161574" algn="l"/>
                <a:tab pos="1225868" algn="l"/>
                <a:tab pos="1291590" algn="l"/>
                <a:tab pos="1355884" algn="l"/>
                <a:tab pos="1420178" algn="l"/>
                <a:tab pos="1484472" algn="l"/>
                <a:tab pos="1548765" algn="l"/>
                <a:tab pos="1614488" algn="l"/>
                <a:tab pos="1678782" algn="l"/>
                <a:tab pos="1743075" algn="l"/>
                <a:tab pos="1807369" algn="l"/>
                <a:tab pos="1871663" algn="l"/>
                <a:tab pos="1937385" algn="l"/>
                <a:tab pos="2001679" algn="l"/>
                <a:tab pos="2065973" algn="l"/>
              </a:tabLst>
            </a:pPr>
            <a:r>
              <a:rPr lang="en-US" sz="1300" dirty="0">
                <a:ea typeface="Gill Sans" charset="0"/>
                <a:cs typeface="Gill Sans" charset="0"/>
              </a:rPr>
              <a:t>  maximal for C fragmentation occurring:</a:t>
            </a:r>
          </a:p>
          <a:p>
            <a:pPr algn="just">
              <a:tabLst>
                <a:tab pos="64294" algn="l"/>
                <a:tab pos="128588" algn="l"/>
                <a:tab pos="192882" algn="l"/>
                <a:tab pos="257175" algn="l"/>
                <a:tab pos="322898" algn="l"/>
                <a:tab pos="387192" algn="l"/>
                <a:tab pos="451485" algn="l"/>
                <a:tab pos="515779" algn="l"/>
                <a:tab pos="580073" algn="l"/>
                <a:tab pos="645795" algn="l"/>
                <a:tab pos="710089" algn="l"/>
                <a:tab pos="774383" algn="l"/>
                <a:tab pos="838677" algn="l"/>
                <a:tab pos="902970" algn="l"/>
                <a:tab pos="968693" algn="l"/>
                <a:tab pos="1032987" algn="l"/>
                <a:tab pos="1097280" algn="l"/>
                <a:tab pos="1161574" algn="l"/>
                <a:tab pos="1225868" algn="l"/>
                <a:tab pos="1291590" algn="l"/>
                <a:tab pos="1355884" algn="l"/>
                <a:tab pos="1420178" algn="l"/>
                <a:tab pos="1484472" algn="l"/>
                <a:tab pos="1548765" algn="l"/>
                <a:tab pos="1614488" algn="l"/>
                <a:tab pos="1678782" algn="l"/>
                <a:tab pos="1743075" algn="l"/>
                <a:tab pos="1807369" algn="l"/>
                <a:tab pos="1871663" algn="l"/>
                <a:tab pos="1937385" algn="l"/>
                <a:tab pos="2001679" algn="l"/>
                <a:tab pos="2065973" algn="l"/>
              </a:tabLst>
            </a:pPr>
            <a:r>
              <a:rPr lang="en-US" sz="1300" i="1" dirty="0">
                <a:ea typeface="Gill Sans" charset="0"/>
                <a:cs typeface="Gill Sans" charset="0"/>
              </a:rPr>
              <a:t>* at the end of the path of a slowed down C (min </a:t>
            </a:r>
            <a:r>
              <a:rPr lang="en-US" sz="1300" i="1" dirty="0" err="1">
                <a:ea typeface="Gill Sans" charset="0"/>
                <a:cs typeface="Gill Sans" charset="0"/>
              </a:rPr>
              <a:t>E</a:t>
            </a:r>
            <a:r>
              <a:rPr lang="en-US" sz="1300" i="1" baseline="-6000" dirty="0" err="1">
                <a:ea typeface="Lucida Grande" charset="0"/>
                <a:cs typeface="Lucida Grande" charset="0"/>
              </a:rPr>
              <a:t>α</a:t>
            </a:r>
            <a:r>
              <a:rPr lang="en-US" sz="1300" dirty="0">
                <a:ea typeface="Gill Sans" charset="0"/>
                <a:cs typeface="Gill Sans" charset="0"/>
              </a:rPr>
              <a:t>)</a:t>
            </a:r>
            <a:endParaRPr lang="en-US" sz="1300" i="1" dirty="0">
              <a:ea typeface="Gill Sans" charset="0"/>
              <a:cs typeface="Gill Sans" charset="0"/>
            </a:endParaRPr>
          </a:p>
          <a:p>
            <a:pPr algn="just">
              <a:tabLst>
                <a:tab pos="64294" algn="l"/>
                <a:tab pos="128588" algn="l"/>
                <a:tab pos="192882" algn="l"/>
                <a:tab pos="257175" algn="l"/>
                <a:tab pos="322898" algn="l"/>
                <a:tab pos="387192" algn="l"/>
                <a:tab pos="451485" algn="l"/>
                <a:tab pos="515779" algn="l"/>
                <a:tab pos="580073" algn="l"/>
                <a:tab pos="645795" algn="l"/>
                <a:tab pos="710089" algn="l"/>
                <a:tab pos="774383" algn="l"/>
                <a:tab pos="838677" algn="l"/>
                <a:tab pos="902970" algn="l"/>
                <a:tab pos="968693" algn="l"/>
                <a:tab pos="1032987" algn="l"/>
                <a:tab pos="1097280" algn="l"/>
                <a:tab pos="1161574" algn="l"/>
                <a:tab pos="1225868" algn="l"/>
                <a:tab pos="1291590" algn="l"/>
                <a:tab pos="1355884" algn="l"/>
                <a:tab pos="1420178" algn="l"/>
                <a:tab pos="1484472" algn="l"/>
                <a:tab pos="1548765" algn="l"/>
                <a:tab pos="1614488" algn="l"/>
                <a:tab pos="1678782" algn="l"/>
                <a:tab pos="1743075" algn="l"/>
                <a:tab pos="1807369" algn="l"/>
                <a:tab pos="1871663" algn="l"/>
                <a:tab pos="1937385" algn="l"/>
                <a:tab pos="2001679" algn="l"/>
                <a:tab pos="2065973" algn="l"/>
              </a:tabLst>
            </a:pPr>
            <a:r>
              <a:rPr lang="en-US" sz="1300" i="1" dirty="0">
                <a:ea typeface="Gill Sans" charset="0"/>
                <a:cs typeface="Gill Sans" charset="0"/>
              </a:rPr>
              <a:t>* at the beginning of the track for a higher energy C (max </a:t>
            </a:r>
            <a:r>
              <a:rPr lang="en-US" sz="1300" i="1" dirty="0" err="1">
                <a:ea typeface="Gill Sans" charset="0"/>
                <a:cs typeface="Gill Sans" charset="0"/>
              </a:rPr>
              <a:t>E</a:t>
            </a:r>
            <a:r>
              <a:rPr lang="en-US" sz="1300" i="1" baseline="-6000" dirty="0" err="1">
                <a:ea typeface="Lucida Grande" charset="0"/>
                <a:cs typeface="Lucida Grande" charset="0"/>
              </a:rPr>
              <a:t>α</a:t>
            </a:r>
            <a:r>
              <a:rPr lang="en-US" sz="1300" dirty="0">
                <a:ea typeface="Gill Sans" charset="0"/>
                <a:cs typeface="Gill Sans" charset="0"/>
              </a:rPr>
              <a:t>)</a:t>
            </a:r>
          </a:p>
        </p:txBody>
      </p:sp>
      <p:sp>
        <p:nvSpPr>
          <p:cNvPr id="16" name="Segnaposto data 15"/>
          <p:cNvSpPr>
            <a:spLocks noGrp="1"/>
          </p:cNvSpPr>
          <p:nvPr>
            <p:ph type="dt" sz="half" idx="10"/>
          </p:nvPr>
        </p:nvSpPr>
        <p:spPr/>
        <p:txBody>
          <a:bodyPr/>
          <a:lstStyle/>
          <a:p>
            <a:r>
              <a:rPr lang="it-IT" smtClean="0"/>
              <a:t>10 giugno 2014</a:t>
            </a:r>
            <a:endParaRPr lang="en-US"/>
          </a:p>
        </p:txBody>
      </p:sp>
      <p:sp>
        <p:nvSpPr>
          <p:cNvPr id="17" name="Segnaposto numero diapositiva 16"/>
          <p:cNvSpPr>
            <a:spLocks noGrp="1"/>
          </p:cNvSpPr>
          <p:nvPr>
            <p:ph type="sldNum" sz="quarter" idx="12"/>
          </p:nvPr>
        </p:nvSpPr>
        <p:spPr/>
        <p:txBody>
          <a:bodyPr/>
          <a:lstStyle/>
          <a:p>
            <a:fld id="{55891830-6044-4982-8A8D-E4E398486D53}" type="slidenum">
              <a:rPr lang="en-US" smtClean="0"/>
              <a:pPr/>
              <a:t>28</a:t>
            </a:fld>
            <a:endParaRPr lang="en-US"/>
          </a:p>
        </p:txBody>
      </p:sp>
      <p:sp>
        <p:nvSpPr>
          <p:cNvPr id="18" name="Segnaposto piè di pagina 1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4716016" y="1484784"/>
            <a:ext cx="4340027" cy="369332"/>
          </a:xfrm>
          <a:prstGeom prst="rect">
            <a:avLst/>
          </a:prstGeom>
          <a:noFill/>
        </p:spPr>
        <p:txBody>
          <a:bodyPr wrap="square" rtlCol="0">
            <a:spAutoFit/>
          </a:bodyPr>
          <a:lstStyle/>
          <a:p>
            <a:r>
              <a:rPr lang="en-GB" dirty="0" smtClean="0"/>
              <a:t>80-87 </a:t>
            </a:r>
            <a:r>
              <a:rPr lang="en-GB" dirty="0" err="1" smtClean="0"/>
              <a:t>keV</a:t>
            </a:r>
            <a:r>
              <a:rPr lang="en-GB" dirty="0" smtClean="0"/>
              <a:t>/</a:t>
            </a:r>
            <a:r>
              <a:rPr lang="en-GB" dirty="0" smtClean="0">
                <a:latin typeface="Symbol" pitchFamily="18" charset="2"/>
              </a:rPr>
              <a:t>m</a:t>
            </a:r>
            <a:r>
              <a:rPr lang="en-GB" dirty="0" smtClean="0"/>
              <a:t>m Carbon Ions @ CNAO 29/3/14 </a:t>
            </a:r>
            <a:endParaRPr lang="en-GB" dirty="0"/>
          </a:p>
        </p:txBody>
      </p:sp>
      <p:sp>
        <p:nvSpPr>
          <p:cNvPr id="10" name="CasellaDiTesto 9"/>
          <p:cNvSpPr txBox="1"/>
          <p:nvPr/>
        </p:nvSpPr>
        <p:spPr>
          <a:xfrm>
            <a:off x="520868" y="1484784"/>
            <a:ext cx="4699204" cy="369332"/>
          </a:xfrm>
          <a:prstGeom prst="rect">
            <a:avLst/>
          </a:prstGeom>
          <a:noFill/>
        </p:spPr>
        <p:txBody>
          <a:bodyPr wrap="square" rtlCol="0">
            <a:spAutoFit/>
          </a:bodyPr>
          <a:lstStyle/>
          <a:p>
            <a:r>
              <a:rPr lang="en-GB" dirty="0" smtClean="0"/>
              <a:t>X Rays – </a:t>
            </a:r>
            <a:r>
              <a:rPr lang="en-GB" dirty="0" err="1" smtClean="0"/>
              <a:t>Maugeri</a:t>
            </a:r>
            <a:r>
              <a:rPr lang="en-GB" dirty="0" smtClean="0"/>
              <a:t> Hospital</a:t>
            </a:r>
            <a:endParaRPr lang="en-GB" dirty="0"/>
          </a:p>
        </p:txBody>
      </p:sp>
      <p:sp>
        <p:nvSpPr>
          <p:cNvPr id="11" name="Titolo 10"/>
          <p:cNvSpPr>
            <a:spLocks noGrp="1"/>
          </p:cNvSpPr>
          <p:nvPr>
            <p:ph type="title"/>
          </p:nvPr>
        </p:nvSpPr>
        <p:spPr>
          <a:xfrm>
            <a:off x="205680" y="341784"/>
            <a:ext cx="8686800" cy="1143000"/>
          </a:xfrm>
        </p:spPr>
        <p:txBody>
          <a:bodyPr>
            <a:noAutofit/>
          </a:bodyPr>
          <a:lstStyle/>
          <a:p>
            <a:r>
              <a:rPr lang="en-GB" sz="4000" dirty="0" smtClean="0"/>
              <a:t>Radio-sensitivity for NSC </a:t>
            </a:r>
            <a:br>
              <a:rPr lang="en-GB" sz="4000" dirty="0" smtClean="0"/>
            </a:br>
            <a:r>
              <a:rPr lang="en-GB" sz="4000" dirty="0" smtClean="0"/>
              <a:t>(Normal Stem Cells)</a:t>
            </a:r>
            <a:br>
              <a:rPr lang="en-GB" sz="4000" dirty="0" smtClean="0"/>
            </a:br>
            <a:endParaRPr lang="en-GB" sz="4000" dirty="0"/>
          </a:p>
        </p:txBody>
      </p:sp>
      <p:pic>
        <p:nvPicPr>
          <p:cNvPr id="1029" name="Picture 5"/>
          <p:cNvPicPr>
            <a:picLocks noChangeAspect="1" noChangeArrowheads="1"/>
          </p:cNvPicPr>
          <p:nvPr/>
        </p:nvPicPr>
        <p:blipFill>
          <a:blip r:embed="rId2" cstate="print"/>
          <a:srcRect/>
          <a:stretch>
            <a:fillRect/>
          </a:stretch>
        </p:blipFill>
        <p:spPr bwMode="auto">
          <a:xfrm>
            <a:off x="4788024" y="1988840"/>
            <a:ext cx="3672408" cy="2412070"/>
          </a:xfrm>
          <a:prstGeom prst="rect">
            <a:avLst/>
          </a:prstGeom>
          <a:noFill/>
          <a:ln w="9525">
            <a:noFill/>
            <a:miter lim="800000"/>
            <a:headEnd/>
            <a:tailEnd/>
          </a:ln>
          <a:effectLst/>
        </p:spPr>
      </p:pic>
      <p:sp>
        <p:nvSpPr>
          <p:cNvPr id="3073" name="Rectangle 1"/>
          <p:cNvSpPr>
            <a:spLocks noChangeArrowheads="1"/>
          </p:cNvSpPr>
          <p:nvPr/>
        </p:nvSpPr>
        <p:spPr bwMode="auto">
          <a:xfrm>
            <a:off x="36512" y="4334907"/>
            <a:ext cx="9107488"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b="1" dirty="0" smtClean="0">
                <a:latin typeface="Cambria" pitchFamily="18" charset="0"/>
                <a:ea typeface="Times New Roman" pitchFamily="18" charset="0"/>
                <a:cs typeface="Arial" pitchFamily="34" charset="0"/>
              </a:rPr>
              <a:t>Viability study </a:t>
            </a:r>
            <a:r>
              <a:rPr kumimoji="0" lang="en-US" b="1"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has been performed on NSC cells after low and high LET  irradiation exposure.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mbria" pitchFamily="18"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reduction in the proliferation rate for cells irradiated with Carbon ions up to 128 hours</a:t>
            </a:r>
            <a:r>
              <a:rPr kumimoji="0" lang="en-US" sz="1600" b="0" i="0" u="none" strike="noStrike" cap="none" normalizeH="0" dirty="0" smtClean="0">
                <a:ln>
                  <a:noFill/>
                </a:ln>
                <a:solidFill>
                  <a:schemeClr val="tx1"/>
                </a:solidFill>
                <a:effectLst/>
                <a:latin typeface="Cambria" pitchFamily="18"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after irradiation</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mild dependence on radiation dose above 10 </a:t>
            </a:r>
            <a:r>
              <a:rPr kumimoji="0" lang="en-US" sz="1600" b="0" i="0"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Gy</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a:t>
            </a:r>
            <a:r>
              <a:rPr kumimoji="0" lang="en-US" sz="1600" b="0" i="0" u="none" strike="noStrike" cap="none" normalizeH="0" dirty="0" smtClean="0">
                <a:ln>
                  <a:noFill/>
                </a:ln>
                <a:solidFill>
                  <a:schemeClr val="tx1"/>
                </a:solidFill>
                <a:effectLst/>
                <a:latin typeface="Cambria" pitchFamily="18" charset="0"/>
                <a:ea typeface="Times New Roman" pitchFamily="18" charset="0"/>
                <a:cs typeface="Arial" pitchFamily="34" charset="0"/>
              </a:rPr>
              <a:t> up to 40 </a:t>
            </a:r>
            <a:r>
              <a:rPr kumimoji="0" lang="en-US" sz="1600" b="0" i="0" u="none" strike="noStrike" cap="none" normalizeH="0" dirty="0" err="1" smtClean="0">
                <a:ln>
                  <a:noFill/>
                </a:ln>
                <a:solidFill>
                  <a:schemeClr val="tx1"/>
                </a:solidFill>
                <a:effectLst/>
                <a:latin typeface="Cambria" pitchFamily="18" charset="0"/>
                <a:ea typeface="Times New Roman" pitchFamily="18" charset="0"/>
                <a:cs typeface="Arial" pitchFamily="34" charset="0"/>
              </a:rPr>
              <a:t>Gy</a:t>
            </a:r>
            <a:endPar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en-US" sz="1600" dirty="0" smtClean="0">
                <a:latin typeface="Cambria" pitchFamily="18" charset="0"/>
                <a:ea typeface="Times New Roman" pitchFamily="18" charset="0"/>
                <a:cs typeface="Arial" pitchFamily="34" charset="0"/>
              </a:rPr>
              <a:t>Same </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dose-response curve obtained for survival in  the corresponding tumor cell lines.</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en-US" sz="1600" dirty="0" smtClean="0">
                <a:latin typeface="Cambria" pitchFamily="18" charset="0"/>
                <a:ea typeface="Times New Roman" pitchFamily="18" charset="0"/>
                <a:cs typeface="Arial" pitchFamily="34" charset="0"/>
              </a:rPr>
              <a:t>No significant role of different radiation quality</a:t>
            </a:r>
            <a:r>
              <a:rPr kumimoji="0" lang="en-US" sz="1600" b="0" i="0"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 </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611560" y="1988839"/>
            <a:ext cx="4032448" cy="2422525"/>
          </a:xfrm>
          <a:prstGeom prst="rect">
            <a:avLst/>
          </a:prstGeom>
          <a:noFill/>
          <a:ln w="9525">
            <a:noFill/>
            <a:miter lim="800000"/>
            <a:headEnd/>
            <a:tailEnd/>
          </a:ln>
          <a:effectLst/>
        </p:spPr>
      </p:pic>
      <p:sp>
        <p:nvSpPr>
          <p:cNvPr id="8" name="Segnaposto data 7"/>
          <p:cNvSpPr>
            <a:spLocks noGrp="1"/>
          </p:cNvSpPr>
          <p:nvPr>
            <p:ph type="dt" sz="half" idx="10"/>
          </p:nvPr>
        </p:nvSpPr>
        <p:spPr/>
        <p:txBody>
          <a:bodyPr/>
          <a:lstStyle/>
          <a:p>
            <a:r>
              <a:rPr lang="it-IT" smtClean="0"/>
              <a:t>10 giugno 2014</a:t>
            </a:r>
            <a:endParaRPr lang="en-US"/>
          </a:p>
        </p:txBody>
      </p:sp>
      <p:sp>
        <p:nvSpPr>
          <p:cNvPr id="12" name="Segnaposto numero diapositiva 11"/>
          <p:cNvSpPr>
            <a:spLocks noGrp="1"/>
          </p:cNvSpPr>
          <p:nvPr>
            <p:ph type="sldNum" sz="quarter" idx="12"/>
          </p:nvPr>
        </p:nvSpPr>
        <p:spPr/>
        <p:txBody>
          <a:bodyPr/>
          <a:lstStyle/>
          <a:p>
            <a:fld id="{55891830-6044-4982-8A8D-E4E398486D53}" type="slidenum">
              <a:rPr lang="en-US" smtClean="0"/>
              <a:pPr/>
              <a:t>29</a:t>
            </a:fld>
            <a:endParaRPr lang="en-US"/>
          </a:p>
        </p:txBody>
      </p:sp>
      <p:sp>
        <p:nvSpPr>
          <p:cNvPr id="13" name="Segnaposto piè di pagina 12"/>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0"/>
            <a:ext cx="8229600" cy="576064"/>
          </a:xfrm>
        </p:spPr>
        <p:txBody>
          <a:bodyPr>
            <a:noAutofit/>
          </a:bodyPr>
          <a:lstStyle/>
          <a:p>
            <a:r>
              <a:rPr lang="en-US" sz="3200" b="1" dirty="0" err="1" smtClean="0"/>
              <a:t>Distribuzione</a:t>
            </a:r>
            <a:r>
              <a:rPr lang="en-US" sz="3200" b="1" dirty="0" smtClean="0"/>
              <a:t> </a:t>
            </a:r>
            <a:r>
              <a:rPr lang="en-US" sz="3200" b="1" dirty="0" err="1" smtClean="0"/>
              <a:t>afferenti</a:t>
            </a:r>
            <a:r>
              <a:rPr lang="en-US" sz="3200" b="1" dirty="0" smtClean="0"/>
              <a:t> </a:t>
            </a:r>
            <a:r>
              <a:rPr lang="en-US" sz="3200" b="1" dirty="0" err="1" smtClean="0"/>
              <a:t>nel</a:t>
            </a:r>
            <a:r>
              <a:rPr lang="en-US" sz="3200" b="1" dirty="0" smtClean="0"/>
              <a:t> 2013 - </a:t>
            </a:r>
            <a:r>
              <a:rPr lang="en-US" sz="3200" b="1" dirty="0" err="1" smtClean="0"/>
              <a:t>nazionale</a:t>
            </a:r>
            <a:endParaRPr lang="en-US" sz="3200"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3</a:t>
            </a:fld>
            <a:endParaRPr lang="en-US"/>
          </a:p>
        </p:txBody>
      </p:sp>
      <p:graphicFrame>
        <p:nvGraphicFramePr>
          <p:cNvPr id="10" name="Grafico 9"/>
          <p:cNvGraphicFramePr/>
          <p:nvPr/>
        </p:nvGraphicFramePr>
        <p:xfrm>
          <a:off x="6300192" y="2348880"/>
          <a:ext cx="2843808" cy="2232248"/>
        </p:xfrm>
        <a:graphic>
          <a:graphicData uri="http://schemas.openxmlformats.org/drawingml/2006/chart">
            <c:chart xmlns:c="http://schemas.openxmlformats.org/drawingml/2006/chart" xmlns:r="http://schemas.openxmlformats.org/officeDocument/2006/relationships" r:id="rId3"/>
          </a:graphicData>
        </a:graphic>
      </p:graphicFrame>
      <p:sp>
        <p:nvSpPr>
          <p:cNvPr id="15" name="CasellaDiTesto 14"/>
          <p:cNvSpPr txBox="1"/>
          <p:nvPr/>
        </p:nvSpPr>
        <p:spPr>
          <a:xfrm>
            <a:off x="6948264" y="2348880"/>
            <a:ext cx="2195736" cy="307777"/>
          </a:xfrm>
          <a:prstGeom prst="rect">
            <a:avLst/>
          </a:prstGeom>
          <a:noFill/>
        </p:spPr>
        <p:txBody>
          <a:bodyPr wrap="square" rtlCol="0">
            <a:spAutoFit/>
          </a:bodyPr>
          <a:lstStyle/>
          <a:p>
            <a:r>
              <a:rPr lang="en-US" sz="1400" b="1" dirty="0" err="1" smtClean="0"/>
              <a:t>Ricercatori</a:t>
            </a:r>
            <a:r>
              <a:rPr lang="en-US" sz="1400" b="1" dirty="0" smtClean="0"/>
              <a:t>/</a:t>
            </a:r>
            <a:r>
              <a:rPr lang="en-US" sz="1400" b="1" dirty="0" err="1" smtClean="0"/>
              <a:t>tecnologi</a:t>
            </a:r>
            <a:r>
              <a:rPr lang="en-US" sz="1400" b="1" dirty="0" smtClean="0"/>
              <a:t> 2012</a:t>
            </a:r>
            <a:endParaRPr lang="en-US" sz="1400" b="1" dirty="0"/>
          </a:p>
        </p:txBody>
      </p:sp>
      <p:graphicFrame>
        <p:nvGraphicFramePr>
          <p:cNvPr id="16" name="Grafico 15"/>
          <p:cNvGraphicFramePr/>
          <p:nvPr/>
        </p:nvGraphicFramePr>
        <p:xfrm>
          <a:off x="6335688" y="548680"/>
          <a:ext cx="2808312" cy="2235696"/>
        </p:xfrm>
        <a:graphic>
          <a:graphicData uri="http://schemas.openxmlformats.org/drawingml/2006/chart">
            <c:chart xmlns:c="http://schemas.openxmlformats.org/drawingml/2006/chart" xmlns:r="http://schemas.openxmlformats.org/officeDocument/2006/relationships" r:id="rId4"/>
          </a:graphicData>
        </a:graphic>
      </p:graphicFrame>
      <p:sp>
        <p:nvSpPr>
          <p:cNvPr id="17" name="Rettangolo 16"/>
          <p:cNvSpPr/>
          <p:nvPr/>
        </p:nvSpPr>
        <p:spPr>
          <a:xfrm>
            <a:off x="6988795" y="620688"/>
            <a:ext cx="2155205" cy="307777"/>
          </a:xfrm>
          <a:prstGeom prst="rect">
            <a:avLst/>
          </a:prstGeom>
        </p:spPr>
        <p:txBody>
          <a:bodyPr wrap="none">
            <a:spAutoFit/>
          </a:bodyPr>
          <a:lstStyle/>
          <a:p>
            <a:r>
              <a:rPr lang="en-US" sz="1400" b="1" dirty="0" err="1" smtClean="0"/>
              <a:t>Ricercatori</a:t>
            </a:r>
            <a:r>
              <a:rPr lang="en-US" sz="1400" b="1" dirty="0" smtClean="0"/>
              <a:t>/</a:t>
            </a:r>
            <a:r>
              <a:rPr lang="en-US" sz="1400" b="1" dirty="0" err="1" smtClean="0"/>
              <a:t>tecnologi</a:t>
            </a:r>
            <a:r>
              <a:rPr lang="en-US" sz="1400" b="1" dirty="0" smtClean="0"/>
              <a:t> 2013</a:t>
            </a:r>
            <a:endParaRPr lang="en-US" sz="1400" b="1" dirty="0"/>
          </a:p>
        </p:txBody>
      </p:sp>
      <p:graphicFrame>
        <p:nvGraphicFramePr>
          <p:cNvPr id="1027" name="Object 3"/>
          <p:cNvGraphicFramePr>
            <a:graphicFrameLocks noChangeAspect="1"/>
          </p:cNvGraphicFramePr>
          <p:nvPr/>
        </p:nvGraphicFramePr>
        <p:xfrm>
          <a:off x="5580112" y="4869160"/>
          <a:ext cx="3456384" cy="1440160"/>
        </p:xfrm>
        <a:graphic>
          <a:graphicData uri="http://schemas.openxmlformats.org/presentationml/2006/ole">
            <p:oleObj spid="_x0000_s1027" name="Foglio di lavoro" r:id="rId5" imgW="4943350" imgH="1247724" progId="Excel.Sheet.12">
              <p:embed/>
            </p:oleObj>
          </a:graphicData>
        </a:graphic>
      </p:graphicFrame>
      <p:grpSp>
        <p:nvGrpSpPr>
          <p:cNvPr id="14" name="Gruppo 13"/>
          <p:cNvGrpSpPr/>
          <p:nvPr/>
        </p:nvGrpSpPr>
        <p:grpSpPr>
          <a:xfrm>
            <a:off x="0" y="476672"/>
            <a:ext cx="6228184" cy="2736304"/>
            <a:chOff x="0" y="476672"/>
            <a:chExt cx="6228184" cy="2736304"/>
          </a:xfrm>
        </p:grpSpPr>
        <p:graphicFrame>
          <p:nvGraphicFramePr>
            <p:cNvPr id="11" name="Grafico 10"/>
            <p:cNvGraphicFramePr/>
            <p:nvPr/>
          </p:nvGraphicFramePr>
          <p:xfrm>
            <a:off x="0" y="476672"/>
            <a:ext cx="6228184" cy="2736304"/>
          </p:xfrm>
          <a:graphic>
            <a:graphicData uri="http://schemas.openxmlformats.org/drawingml/2006/chart">
              <c:chart xmlns:c="http://schemas.openxmlformats.org/drawingml/2006/chart" xmlns:r="http://schemas.openxmlformats.org/officeDocument/2006/relationships" r:id="rId6"/>
            </a:graphicData>
          </a:graphic>
        </p:graphicFrame>
        <p:sp>
          <p:nvSpPr>
            <p:cNvPr id="13" name="Ovale 12"/>
            <p:cNvSpPr/>
            <p:nvPr/>
          </p:nvSpPr>
          <p:spPr>
            <a:xfrm>
              <a:off x="3852000" y="1700808"/>
              <a:ext cx="216024" cy="13681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uppo 19"/>
          <p:cNvGrpSpPr/>
          <p:nvPr/>
        </p:nvGrpSpPr>
        <p:grpSpPr>
          <a:xfrm>
            <a:off x="0" y="3284984"/>
            <a:ext cx="5652120" cy="2935300"/>
            <a:chOff x="0" y="3284984"/>
            <a:chExt cx="5652120" cy="2935300"/>
          </a:xfrm>
        </p:grpSpPr>
        <p:graphicFrame>
          <p:nvGraphicFramePr>
            <p:cNvPr id="18" name="Grafico 17"/>
            <p:cNvGraphicFramePr/>
            <p:nvPr/>
          </p:nvGraphicFramePr>
          <p:xfrm>
            <a:off x="0" y="3284984"/>
            <a:ext cx="5652120" cy="2935300"/>
          </p:xfrm>
          <a:graphic>
            <a:graphicData uri="http://schemas.openxmlformats.org/drawingml/2006/chart">
              <c:chart xmlns:c="http://schemas.openxmlformats.org/drawingml/2006/chart" xmlns:r="http://schemas.openxmlformats.org/officeDocument/2006/relationships" r:id="rId7"/>
            </a:graphicData>
          </a:graphic>
        </p:graphicFrame>
        <p:sp>
          <p:nvSpPr>
            <p:cNvPr id="19" name="Ovale 18"/>
            <p:cNvSpPr/>
            <p:nvPr/>
          </p:nvSpPr>
          <p:spPr>
            <a:xfrm>
              <a:off x="3744000" y="4680000"/>
              <a:ext cx="288032" cy="1440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84"/>
            <a:ext cx="8229600" cy="792088"/>
          </a:xfrm>
        </p:spPr>
        <p:txBody>
          <a:bodyPr/>
          <a:lstStyle/>
          <a:p>
            <a:r>
              <a:rPr lang="it-IT" dirty="0" smtClean="0"/>
              <a:t>TSC: </a:t>
            </a:r>
            <a:r>
              <a:rPr lang="it-IT" dirty="0" err="1" smtClean="0"/>
              <a:t>Cytokines</a:t>
            </a:r>
            <a:r>
              <a:rPr lang="it-IT" dirty="0" smtClean="0"/>
              <a:t> </a:t>
            </a:r>
            <a:r>
              <a:rPr lang="it-IT" dirty="0" err="1" smtClean="0"/>
              <a:t>Signalling</a:t>
            </a:r>
            <a:endParaRPr lang="it-IT" dirty="0"/>
          </a:p>
        </p:txBody>
      </p:sp>
      <p:grpSp>
        <p:nvGrpSpPr>
          <p:cNvPr id="3" name="Gruppo 11"/>
          <p:cNvGrpSpPr/>
          <p:nvPr/>
        </p:nvGrpSpPr>
        <p:grpSpPr>
          <a:xfrm>
            <a:off x="179512" y="692696"/>
            <a:ext cx="4320480" cy="1944216"/>
            <a:chOff x="323528" y="1484784"/>
            <a:chExt cx="4320480" cy="1944216"/>
          </a:xfrm>
        </p:grpSpPr>
        <p:pic>
          <p:nvPicPr>
            <p:cNvPr id="2051" name="Picture 3"/>
            <p:cNvPicPr>
              <a:picLocks noChangeAspect="1" noChangeArrowheads="1"/>
            </p:cNvPicPr>
            <p:nvPr/>
          </p:nvPicPr>
          <p:blipFill>
            <a:blip r:embed="rId2" cstate="print"/>
            <a:srcRect l="2857" t="11291" r="11429" b="15318"/>
            <a:stretch>
              <a:fillRect/>
            </a:stretch>
          </p:blipFill>
          <p:spPr bwMode="auto">
            <a:xfrm>
              <a:off x="323528" y="1556792"/>
              <a:ext cx="4320480" cy="1872208"/>
            </a:xfrm>
            <a:prstGeom prst="rect">
              <a:avLst/>
            </a:prstGeom>
            <a:noFill/>
            <a:ln w="9525">
              <a:noFill/>
              <a:miter lim="800000"/>
              <a:headEnd/>
              <a:tailEnd/>
            </a:ln>
          </p:spPr>
        </p:pic>
        <p:sp>
          <p:nvSpPr>
            <p:cNvPr id="8" name="CasellaDiTesto 7"/>
            <p:cNvSpPr txBox="1"/>
            <p:nvPr/>
          </p:nvSpPr>
          <p:spPr>
            <a:xfrm>
              <a:off x="539552" y="1484784"/>
              <a:ext cx="1512168" cy="369332"/>
            </a:xfrm>
            <a:prstGeom prst="rect">
              <a:avLst/>
            </a:prstGeom>
            <a:solidFill>
              <a:schemeClr val="bg1"/>
            </a:solidFill>
          </p:spPr>
          <p:txBody>
            <a:bodyPr wrap="square" rtlCol="0">
              <a:spAutoFit/>
            </a:bodyPr>
            <a:lstStyle/>
            <a:p>
              <a:pPr algn="ctr"/>
              <a:r>
                <a:rPr lang="it-IT" dirty="0" smtClean="0"/>
                <a:t>40 </a:t>
              </a:r>
              <a:r>
                <a:rPr lang="it-IT" dirty="0" err="1" smtClean="0"/>
                <a:t>Gy</a:t>
              </a:r>
              <a:r>
                <a:rPr lang="it-IT" dirty="0" smtClean="0"/>
                <a:t> </a:t>
              </a:r>
              <a:r>
                <a:rPr lang="it-IT" dirty="0" err="1" smtClean="0"/>
                <a:t>C-ions</a:t>
              </a:r>
              <a:endParaRPr lang="it-IT" dirty="0"/>
            </a:p>
          </p:txBody>
        </p:sp>
        <p:sp>
          <p:nvSpPr>
            <p:cNvPr id="9" name="CasellaDiTesto 8"/>
            <p:cNvSpPr txBox="1"/>
            <p:nvPr/>
          </p:nvSpPr>
          <p:spPr>
            <a:xfrm>
              <a:off x="2915816" y="1484784"/>
              <a:ext cx="1008112" cy="369332"/>
            </a:xfrm>
            <a:prstGeom prst="rect">
              <a:avLst/>
            </a:prstGeom>
            <a:solidFill>
              <a:schemeClr val="bg1"/>
            </a:solidFill>
          </p:spPr>
          <p:txBody>
            <a:bodyPr wrap="square" rtlCol="0">
              <a:spAutoFit/>
            </a:bodyPr>
            <a:lstStyle/>
            <a:p>
              <a:pPr algn="ctr"/>
              <a:r>
                <a:rPr lang="it-IT" dirty="0" err="1" smtClean="0"/>
                <a:t>sham</a:t>
              </a:r>
              <a:endParaRPr lang="it-IT" dirty="0"/>
            </a:p>
          </p:txBody>
        </p:sp>
      </p:grpSp>
      <p:pic>
        <p:nvPicPr>
          <p:cNvPr id="2052" name="Picture 4"/>
          <p:cNvPicPr>
            <a:picLocks noChangeAspect="1" noChangeArrowheads="1"/>
          </p:cNvPicPr>
          <p:nvPr/>
        </p:nvPicPr>
        <p:blipFill>
          <a:blip r:embed="rId3" cstate="print"/>
          <a:srcRect/>
          <a:stretch>
            <a:fillRect/>
          </a:stretch>
        </p:blipFill>
        <p:spPr bwMode="auto">
          <a:xfrm>
            <a:off x="4644008" y="908720"/>
            <a:ext cx="4032448" cy="1781149"/>
          </a:xfrm>
          <a:prstGeom prst="rect">
            <a:avLst/>
          </a:prstGeom>
          <a:noFill/>
          <a:ln w="9525">
            <a:noFill/>
            <a:miter lim="800000"/>
            <a:headEnd/>
            <a:tailEnd/>
          </a:ln>
        </p:spPr>
      </p:pic>
      <p:graphicFrame>
        <p:nvGraphicFramePr>
          <p:cNvPr id="11" name="Grafico 10"/>
          <p:cNvGraphicFramePr/>
          <p:nvPr/>
        </p:nvGraphicFramePr>
        <p:xfrm>
          <a:off x="0" y="2636912"/>
          <a:ext cx="6734175" cy="4437112"/>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uppo 20"/>
          <p:cNvGrpSpPr/>
          <p:nvPr/>
        </p:nvGrpSpPr>
        <p:grpSpPr>
          <a:xfrm>
            <a:off x="4932040" y="2808312"/>
            <a:ext cx="4142956" cy="1656184"/>
            <a:chOff x="4970540" y="2924944"/>
            <a:chExt cx="4104456" cy="1512168"/>
          </a:xfrm>
        </p:grpSpPr>
        <p:sp>
          <p:nvSpPr>
            <p:cNvPr id="20" name="Rettangolo 19"/>
            <p:cNvSpPr/>
            <p:nvPr/>
          </p:nvSpPr>
          <p:spPr>
            <a:xfrm>
              <a:off x="4970540" y="2924944"/>
              <a:ext cx="4104456" cy="15121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5124181" y="3179468"/>
              <a:ext cx="1080120" cy="590128"/>
            </a:xfrm>
            <a:prstGeom prst="rect">
              <a:avLst/>
            </a:prstGeom>
            <a:noFill/>
            <a:ln>
              <a:noFill/>
            </a:ln>
          </p:spPr>
          <p:txBody>
            <a:bodyPr wrap="square" rtlCol="0">
              <a:spAutoFit/>
            </a:bodyPr>
            <a:lstStyle/>
            <a:p>
              <a:r>
                <a:rPr lang="it-IT" dirty="0" err="1" smtClean="0"/>
                <a:t>Fold</a:t>
              </a:r>
              <a:r>
                <a:rPr lang="it-IT" dirty="0" smtClean="0"/>
                <a:t> </a:t>
              </a:r>
            </a:p>
            <a:p>
              <a:r>
                <a:rPr lang="it-IT" dirty="0" err="1" smtClean="0"/>
                <a:t>change</a:t>
              </a:r>
              <a:r>
                <a:rPr lang="it-IT" dirty="0" smtClean="0"/>
                <a:t> =</a:t>
              </a:r>
            </a:p>
          </p:txBody>
        </p:sp>
        <p:sp>
          <p:nvSpPr>
            <p:cNvPr id="14" name="CasellaDiTesto 13"/>
            <p:cNvSpPr txBox="1"/>
            <p:nvPr/>
          </p:nvSpPr>
          <p:spPr>
            <a:xfrm>
              <a:off x="6257059" y="3707407"/>
              <a:ext cx="2736304" cy="646331"/>
            </a:xfrm>
            <a:prstGeom prst="rect">
              <a:avLst/>
            </a:prstGeom>
            <a:noFill/>
            <a:ln>
              <a:noFill/>
            </a:ln>
          </p:spPr>
          <p:txBody>
            <a:bodyPr wrap="square" rtlCol="0">
              <a:spAutoFit/>
            </a:bodyPr>
            <a:lstStyle/>
            <a:p>
              <a:r>
                <a:rPr lang="it-IT" dirty="0" err="1" smtClean="0"/>
                <a:t>Expression</a:t>
              </a:r>
              <a:r>
                <a:rPr lang="it-IT" dirty="0" smtClean="0"/>
                <a:t> </a:t>
              </a:r>
              <a:r>
                <a:rPr lang="it-IT" dirty="0" err="1" smtClean="0"/>
                <a:t>Cytokine</a:t>
              </a:r>
              <a:r>
                <a:rPr lang="it-IT" dirty="0" smtClean="0"/>
                <a:t> “X” in </a:t>
              </a:r>
              <a:r>
                <a:rPr lang="it-IT" dirty="0" err="1" smtClean="0"/>
                <a:t>sham</a:t>
              </a:r>
              <a:r>
                <a:rPr lang="it-IT" dirty="0" smtClean="0"/>
                <a:t> sample</a:t>
              </a:r>
              <a:endParaRPr lang="it-IT" dirty="0"/>
            </a:p>
          </p:txBody>
        </p:sp>
        <p:sp>
          <p:nvSpPr>
            <p:cNvPr id="15" name="CasellaDiTesto 14"/>
            <p:cNvSpPr txBox="1"/>
            <p:nvPr/>
          </p:nvSpPr>
          <p:spPr>
            <a:xfrm>
              <a:off x="6263680" y="2924944"/>
              <a:ext cx="2700808" cy="646331"/>
            </a:xfrm>
            <a:prstGeom prst="rect">
              <a:avLst/>
            </a:prstGeom>
            <a:noFill/>
            <a:ln>
              <a:noFill/>
            </a:ln>
          </p:spPr>
          <p:txBody>
            <a:bodyPr wrap="square" rtlCol="0">
              <a:spAutoFit/>
            </a:bodyPr>
            <a:lstStyle/>
            <a:p>
              <a:r>
                <a:rPr lang="it-IT" dirty="0" err="1" smtClean="0"/>
                <a:t>Expression</a:t>
              </a:r>
              <a:r>
                <a:rPr lang="it-IT" dirty="0" smtClean="0"/>
                <a:t> </a:t>
              </a:r>
              <a:r>
                <a:rPr lang="it-IT" dirty="0" err="1" smtClean="0"/>
                <a:t>Cytokine</a:t>
              </a:r>
              <a:r>
                <a:rPr lang="it-IT" dirty="0" smtClean="0"/>
                <a:t> “X” in </a:t>
              </a:r>
              <a:r>
                <a:rPr lang="it-IT" dirty="0" err="1" smtClean="0"/>
                <a:t>irradiated</a:t>
              </a:r>
              <a:r>
                <a:rPr lang="it-IT" dirty="0" smtClean="0"/>
                <a:t> sample</a:t>
              </a:r>
              <a:endParaRPr lang="it-IT" dirty="0"/>
            </a:p>
          </p:txBody>
        </p:sp>
        <p:cxnSp>
          <p:nvCxnSpPr>
            <p:cNvPr id="17" name="Connettore 1 16"/>
            <p:cNvCxnSpPr/>
            <p:nvPr/>
          </p:nvCxnSpPr>
          <p:spPr>
            <a:xfrm>
              <a:off x="6228184" y="3645024"/>
              <a:ext cx="2808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CasellaDiTesto 21"/>
          <p:cNvSpPr txBox="1"/>
          <p:nvPr/>
        </p:nvSpPr>
        <p:spPr>
          <a:xfrm>
            <a:off x="6732240" y="4896544"/>
            <a:ext cx="2160240" cy="646331"/>
          </a:xfrm>
          <a:prstGeom prst="rect">
            <a:avLst/>
          </a:prstGeom>
          <a:noFill/>
          <a:ln w="38100">
            <a:solidFill>
              <a:schemeClr val="tx1"/>
            </a:solidFill>
          </a:ln>
        </p:spPr>
        <p:txBody>
          <a:bodyPr wrap="square" rtlCol="0">
            <a:spAutoFit/>
          </a:bodyPr>
          <a:lstStyle/>
          <a:p>
            <a:r>
              <a:rPr lang="it-IT" dirty="0" smtClean="0"/>
              <a:t>Se FC≥1.0 =&gt; FC</a:t>
            </a:r>
          </a:p>
          <a:p>
            <a:r>
              <a:rPr lang="it-IT" dirty="0" smtClean="0"/>
              <a:t>Se FC&lt;1.0 =&gt; -(1/FC)</a:t>
            </a:r>
            <a:endParaRPr lang="it-IT" dirty="0"/>
          </a:p>
        </p:txBody>
      </p:sp>
      <p:sp>
        <p:nvSpPr>
          <p:cNvPr id="23" name="CasellaDiTesto 22"/>
          <p:cNvSpPr txBox="1"/>
          <p:nvPr/>
        </p:nvSpPr>
        <p:spPr>
          <a:xfrm>
            <a:off x="6660232" y="6048672"/>
            <a:ext cx="2088232" cy="646331"/>
          </a:xfrm>
          <a:prstGeom prst="rect">
            <a:avLst/>
          </a:prstGeom>
          <a:noFill/>
          <a:ln w="38100">
            <a:solidFill>
              <a:srgbClr val="FF0000"/>
            </a:solidFill>
          </a:ln>
        </p:spPr>
        <p:txBody>
          <a:bodyPr wrap="square" rtlCol="0">
            <a:spAutoFit/>
          </a:bodyPr>
          <a:lstStyle/>
          <a:p>
            <a:r>
              <a:rPr lang="it-IT" dirty="0" smtClean="0"/>
              <a:t>Glioblastoma </a:t>
            </a:r>
            <a:r>
              <a:rPr lang="it-IT" dirty="0" err="1" smtClean="0"/>
              <a:t>stem</a:t>
            </a:r>
            <a:r>
              <a:rPr lang="it-IT" dirty="0" smtClean="0"/>
              <a:t> </a:t>
            </a:r>
            <a:r>
              <a:rPr lang="it-IT" dirty="0" err="1" smtClean="0"/>
              <a:t>cells</a:t>
            </a:r>
            <a:r>
              <a:rPr lang="it-IT" dirty="0" smtClean="0"/>
              <a:t> (clone #83)</a:t>
            </a:r>
            <a:endParaRPr lang="it-IT" dirty="0"/>
          </a:p>
        </p:txBody>
      </p:sp>
      <p:sp>
        <p:nvSpPr>
          <p:cNvPr id="18" name="Segnaposto data 17"/>
          <p:cNvSpPr>
            <a:spLocks noGrp="1"/>
          </p:cNvSpPr>
          <p:nvPr>
            <p:ph type="dt" sz="half" idx="10"/>
          </p:nvPr>
        </p:nvSpPr>
        <p:spPr/>
        <p:txBody>
          <a:bodyPr/>
          <a:lstStyle/>
          <a:p>
            <a:r>
              <a:rPr lang="it-IT" smtClean="0"/>
              <a:t>10 giugno 2014</a:t>
            </a:r>
            <a:endParaRPr lang="en-US"/>
          </a:p>
        </p:txBody>
      </p:sp>
      <p:sp>
        <p:nvSpPr>
          <p:cNvPr id="19" name="Segnaposto numero diapositiva 18"/>
          <p:cNvSpPr>
            <a:spLocks noGrp="1"/>
          </p:cNvSpPr>
          <p:nvPr>
            <p:ph type="sldNum" sz="quarter" idx="12"/>
          </p:nvPr>
        </p:nvSpPr>
        <p:spPr/>
        <p:txBody>
          <a:bodyPr/>
          <a:lstStyle/>
          <a:p>
            <a:fld id="{55891830-6044-4982-8A8D-E4E398486D53}" type="slidenum">
              <a:rPr lang="en-US" smtClean="0"/>
              <a:pPr/>
              <a:t>30</a:t>
            </a:fld>
            <a:endParaRPr lang="en-US"/>
          </a:p>
        </p:txBody>
      </p:sp>
      <p:sp>
        <p:nvSpPr>
          <p:cNvPr id="21" name="Segnaposto piè di pagina 20"/>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685853" y="1200454"/>
            <a:ext cx="3486547" cy="208453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941437" y="1200454"/>
            <a:ext cx="3410475" cy="2035547"/>
          </a:xfrm>
          <a:prstGeom prst="rect">
            <a:avLst/>
          </a:prstGeom>
          <a:noFill/>
          <a:ln w="9525">
            <a:noFill/>
            <a:miter lim="800000"/>
            <a:headEnd/>
            <a:tailEnd/>
          </a:ln>
          <a:effectLst/>
        </p:spPr>
      </p:pic>
      <p:sp>
        <p:nvSpPr>
          <p:cNvPr id="12" name="Titolo 1"/>
          <p:cNvSpPr>
            <a:spLocks noGrp="1"/>
          </p:cNvSpPr>
          <p:nvPr>
            <p:ph type="title"/>
          </p:nvPr>
        </p:nvSpPr>
        <p:spPr>
          <a:xfrm>
            <a:off x="457200" y="-27384"/>
            <a:ext cx="8229600" cy="792088"/>
          </a:xfrm>
        </p:spPr>
        <p:txBody>
          <a:bodyPr/>
          <a:lstStyle/>
          <a:p>
            <a:r>
              <a:rPr lang="it-IT" dirty="0" smtClean="0"/>
              <a:t>NSC and TSC Interplay</a:t>
            </a:r>
            <a:endParaRPr lang="it-IT" dirty="0"/>
          </a:p>
        </p:txBody>
      </p:sp>
      <p:sp>
        <p:nvSpPr>
          <p:cNvPr id="7" name="CasellaDiTesto 6"/>
          <p:cNvSpPr txBox="1"/>
          <p:nvPr/>
        </p:nvSpPr>
        <p:spPr>
          <a:xfrm>
            <a:off x="611560" y="3208908"/>
            <a:ext cx="8280920" cy="2585323"/>
          </a:xfrm>
          <a:prstGeom prst="rect">
            <a:avLst/>
          </a:prstGeom>
          <a:noFill/>
        </p:spPr>
        <p:txBody>
          <a:bodyPr wrap="square" rtlCol="0">
            <a:spAutoFit/>
          </a:bodyPr>
          <a:lstStyle/>
          <a:p>
            <a:pPr>
              <a:buFont typeface="Arial" pitchFamily="34" charset="0"/>
              <a:buChar char="•"/>
            </a:pPr>
            <a:r>
              <a:rPr lang="en-US" dirty="0" smtClean="0"/>
              <a:t>NSC cells </a:t>
            </a:r>
          </a:p>
          <a:p>
            <a:pPr lvl="1">
              <a:buFont typeface="Arial" pitchFamily="34" charset="0"/>
              <a:buChar char="•"/>
            </a:pPr>
            <a:r>
              <a:rPr lang="en-US" dirty="0" smtClean="0"/>
              <a:t>substantial absence of the IL-6 and IL-8 in normal stem cells culture media. </a:t>
            </a:r>
            <a:endParaRPr lang="en-GB" dirty="0" smtClean="0"/>
          </a:p>
          <a:p>
            <a:pPr>
              <a:buFont typeface="Arial" pitchFamily="34" charset="0"/>
              <a:buChar char="•"/>
            </a:pPr>
            <a:r>
              <a:rPr lang="en-US" dirty="0" smtClean="0"/>
              <a:t>TSC cells</a:t>
            </a:r>
          </a:p>
          <a:p>
            <a:pPr lvl="1">
              <a:buFont typeface="Arial" pitchFamily="34" charset="0"/>
              <a:buChar char="•"/>
            </a:pPr>
            <a:r>
              <a:rPr lang="en-US" dirty="0" smtClean="0"/>
              <a:t>cytokine spectrum dramatically changed for the tumor cells, even between different clones. </a:t>
            </a:r>
          </a:p>
          <a:p>
            <a:pPr lvl="1">
              <a:buFont typeface="Arial" pitchFamily="34" charset="0"/>
              <a:buChar char="•"/>
            </a:pPr>
            <a:r>
              <a:rPr lang="en-US" dirty="0" smtClean="0"/>
              <a:t>IL-8 release (molecule involved in the </a:t>
            </a:r>
            <a:r>
              <a:rPr lang="en-US" b="1" dirty="0" smtClean="0"/>
              <a:t>angiogenesis and migration</a:t>
            </a:r>
            <a:r>
              <a:rPr lang="en-US" dirty="0" smtClean="0"/>
              <a:t>) for the #83 cells, that decreased with the increase of the high LET dose up to 96 hours.</a:t>
            </a:r>
          </a:p>
          <a:p>
            <a:pPr lvl="1">
              <a:buFont typeface="Arial" pitchFamily="34" charset="0"/>
              <a:buChar char="•"/>
            </a:pPr>
            <a:r>
              <a:rPr lang="en-US" dirty="0" smtClean="0"/>
              <a:t>#1 clone cells show a cytokine profile completely different, with no IL-6 and IL-8 release whatsoever. </a:t>
            </a:r>
            <a:endParaRPr lang="en-GB" dirty="0" smtClean="0"/>
          </a:p>
        </p:txBody>
      </p:sp>
      <p:sp>
        <p:nvSpPr>
          <p:cNvPr id="8" name="Rettangolo 7"/>
          <p:cNvSpPr/>
          <p:nvPr/>
        </p:nvSpPr>
        <p:spPr>
          <a:xfrm>
            <a:off x="611560" y="5733256"/>
            <a:ext cx="8136904" cy="923330"/>
          </a:xfrm>
          <a:prstGeom prst="rect">
            <a:avLst/>
          </a:prstGeom>
          <a:ln w="38100">
            <a:solidFill>
              <a:srgbClr val="FF0000"/>
            </a:solidFill>
          </a:ln>
        </p:spPr>
        <p:txBody>
          <a:bodyPr wrap="square">
            <a:spAutoFit/>
          </a:bodyPr>
          <a:lstStyle/>
          <a:p>
            <a:r>
              <a:rPr lang="en-US" dirty="0" smtClean="0"/>
              <a:t>The different </a:t>
            </a:r>
            <a:r>
              <a:rPr lang="en-US" dirty="0" err="1" smtClean="0"/>
              <a:t>secretome</a:t>
            </a:r>
            <a:r>
              <a:rPr lang="en-US" dirty="0" smtClean="0"/>
              <a:t>, combined with the different features at the metabolic and genomic level, provided useful insights in the mechanisms driving the different clinical outcomes of #1 and #83 (poorest diagnosis) </a:t>
            </a:r>
            <a:r>
              <a:rPr lang="en-US" dirty="0" err="1" smtClean="0"/>
              <a:t>tumour</a:t>
            </a:r>
            <a:r>
              <a:rPr lang="en-US" dirty="0" smtClean="0"/>
              <a:t> clones. </a:t>
            </a:r>
            <a:endParaRPr lang="en-GB" dirty="0"/>
          </a:p>
        </p:txBody>
      </p:sp>
      <p:sp>
        <p:nvSpPr>
          <p:cNvPr id="9" name="CasellaDiTesto 8"/>
          <p:cNvSpPr txBox="1"/>
          <p:nvPr/>
        </p:nvSpPr>
        <p:spPr>
          <a:xfrm rot="20943297">
            <a:off x="0" y="906090"/>
            <a:ext cx="3096344" cy="646331"/>
          </a:xfrm>
          <a:prstGeom prst="rect">
            <a:avLst/>
          </a:prstGeom>
          <a:noFill/>
        </p:spPr>
        <p:txBody>
          <a:bodyPr wrap="square" rtlCol="0">
            <a:spAutoFit/>
          </a:bodyPr>
          <a:lstStyle/>
          <a:p>
            <a:r>
              <a:rPr lang="en-GB" dirty="0" smtClean="0">
                <a:solidFill>
                  <a:srgbClr val="FF0000"/>
                </a:solidFill>
              </a:rPr>
              <a:t>62 </a:t>
            </a:r>
            <a:r>
              <a:rPr lang="en-GB" dirty="0" err="1" smtClean="0">
                <a:solidFill>
                  <a:srgbClr val="FF0000"/>
                </a:solidFill>
              </a:rPr>
              <a:t>MeV</a:t>
            </a:r>
            <a:r>
              <a:rPr lang="en-GB" dirty="0" smtClean="0">
                <a:solidFill>
                  <a:srgbClr val="FF0000"/>
                </a:solidFill>
              </a:rPr>
              <a:t>/u Carbon Ions @ LNS 22/2/13</a:t>
            </a:r>
            <a:endParaRPr lang="en-GB" dirty="0">
              <a:solidFill>
                <a:srgbClr val="FF0000"/>
              </a:solidFill>
            </a:endParaRPr>
          </a:p>
        </p:txBody>
      </p:sp>
      <p:sp>
        <p:nvSpPr>
          <p:cNvPr id="10" name="CasellaDiTesto 9"/>
          <p:cNvSpPr txBox="1"/>
          <p:nvPr/>
        </p:nvSpPr>
        <p:spPr>
          <a:xfrm rot="20943297">
            <a:off x="4362877" y="614356"/>
            <a:ext cx="3096344" cy="646331"/>
          </a:xfrm>
          <a:prstGeom prst="rect">
            <a:avLst/>
          </a:prstGeom>
          <a:noFill/>
        </p:spPr>
        <p:txBody>
          <a:bodyPr wrap="square" rtlCol="0">
            <a:spAutoFit/>
          </a:bodyPr>
          <a:lstStyle/>
          <a:p>
            <a:r>
              <a:rPr lang="en-GB" dirty="0" smtClean="0">
                <a:solidFill>
                  <a:srgbClr val="FF0000"/>
                </a:solidFill>
              </a:rPr>
              <a:t>62 </a:t>
            </a:r>
            <a:r>
              <a:rPr lang="en-GB" dirty="0" err="1" smtClean="0">
                <a:solidFill>
                  <a:srgbClr val="FF0000"/>
                </a:solidFill>
              </a:rPr>
              <a:t>MeV</a:t>
            </a:r>
            <a:r>
              <a:rPr lang="en-GB" dirty="0" smtClean="0">
                <a:solidFill>
                  <a:srgbClr val="FF0000"/>
                </a:solidFill>
              </a:rPr>
              <a:t>/u Protons @ LNS 22/2/13</a:t>
            </a:r>
            <a:endParaRPr lang="en-GB" dirty="0">
              <a:solidFill>
                <a:srgbClr val="FF0000"/>
              </a:solidFill>
            </a:endParaRPr>
          </a:p>
        </p:txBody>
      </p:sp>
      <p:sp>
        <p:nvSpPr>
          <p:cNvPr id="11" name="Segnaposto data 10"/>
          <p:cNvSpPr>
            <a:spLocks noGrp="1"/>
          </p:cNvSpPr>
          <p:nvPr>
            <p:ph type="dt" sz="half" idx="10"/>
          </p:nvPr>
        </p:nvSpPr>
        <p:spPr/>
        <p:txBody>
          <a:bodyPr/>
          <a:lstStyle/>
          <a:p>
            <a:r>
              <a:rPr lang="it-IT" smtClean="0"/>
              <a:t>10 giugno 2014</a:t>
            </a:r>
            <a:endParaRPr lang="en-US"/>
          </a:p>
        </p:txBody>
      </p:sp>
      <p:sp>
        <p:nvSpPr>
          <p:cNvPr id="13" name="Segnaposto numero diapositiva 12"/>
          <p:cNvSpPr>
            <a:spLocks noGrp="1"/>
          </p:cNvSpPr>
          <p:nvPr>
            <p:ph type="sldNum" sz="quarter" idx="12"/>
          </p:nvPr>
        </p:nvSpPr>
        <p:spPr/>
        <p:txBody>
          <a:bodyPr/>
          <a:lstStyle/>
          <a:p>
            <a:fld id="{55891830-6044-4982-8A8D-E4E398486D53}" type="slidenum">
              <a:rPr lang="en-US" smtClean="0"/>
              <a:pPr/>
              <a:t>31</a:t>
            </a:fld>
            <a:endParaRPr lang="en-US"/>
          </a:p>
        </p:txBody>
      </p:sp>
      <p:sp>
        <p:nvSpPr>
          <p:cNvPr id="14" name="Segnaposto piè di pagina 13"/>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104775" y="1344866"/>
            <a:ext cx="9039225" cy="1600200"/>
          </a:xfrm>
          <a:prstGeom prst="rect">
            <a:avLst/>
          </a:prstGeom>
          <a:noFill/>
          <a:ln w="9525">
            <a:noFill/>
            <a:miter lim="800000"/>
            <a:headEnd/>
            <a:tailEnd/>
          </a:ln>
          <a:effectLst/>
        </p:spPr>
      </p:pic>
      <p:sp>
        <p:nvSpPr>
          <p:cNvPr id="9" name="CasellaDiTesto 8"/>
          <p:cNvSpPr txBox="1"/>
          <p:nvPr/>
        </p:nvSpPr>
        <p:spPr>
          <a:xfrm>
            <a:off x="142844" y="1052736"/>
            <a:ext cx="652743" cy="369332"/>
          </a:xfrm>
          <a:prstGeom prst="rect">
            <a:avLst/>
          </a:prstGeom>
          <a:noFill/>
        </p:spPr>
        <p:txBody>
          <a:bodyPr wrap="none" rtlCol="0">
            <a:spAutoFit/>
          </a:bodyPr>
          <a:lstStyle/>
          <a:p>
            <a:r>
              <a:rPr lang="en-GB" dirty="0" smtClean="0"/>
              <a:t>2014</a:t>
            </a:r>
            <a:endParaRPr lang="en-GB" dirty="0"/>
          </a:p>
        </p:txBody>
      </p:sp>
      <p:sp>
        <p:nvSpPr>
          <p:cNvPr id="11" name="Titolo 1"/>
          <p:cNvSpPr txBox="1">
            <a:spLocks/>
          </p:cNvSpPr>
          <p:nvPr/>
        </p:nvSpPr>
        <p:spPr>
          <a:xfrm>
            <a:off x="609600" y="44624"/>
            <a:ext cx="8229600" cy="9361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4400" dirty="0" smtClean="0">
                <a:latin typeface="+mj-lt"/>
                <a:ea typeface="+mj-ea"/>
                <a:cs typeface="+mj-cs"/>
              </a:rPr>
              <a:t>INFN-</a:t>
            </a:r>
            <a:r>
              <a:rPr lang="en-GB" sz="4400" dirty="0" err="1" smtClean="0">
                <a:latin typeface="+mj-lt"/>
                <a:ea typeface="+mj-ea"/>
                <a:cs typeface="+mj-cs"/>
              </a:rPr>
              <a:t>Pavia</a:t>
            </a:r>
            <a:r>
              <a:rPr kumimoji="0" lang="en-GB" sz="4400" b="0" i="0" u="none" strike="noStrike" kern="1200" cap="none" spc="0" normalizeH="0" baseline="0" noProof="0" dirty="0" smtClean="0">
                <a:ln>
                  <a:noFill/>
                </a:ln>
                <a:solidFill>
                  <a:schemeClr val="tx1"/>
                </a:solidFill>
                <a:effectLst/>
                <a:uLnTx/>
                <a:uFillTx/>
                <a:latin typeface="+mj-lt"/>
                <a:ea typeface="+mj-ea"/>
                <a:cs typeface="+mj-cs"/>
              </a:rPr>
              <a:t> Financial Aspects</a:t>
            </a:r>
            <a:endParaRPr kumimoji="0" lang="en-GB"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 name="Picture 2"/>
          <p:cNvPicPr>
            <a:picLocks noGrp="1" noChangeAspect="1" noChangeArrowheads="1"/>
          </p:cNvPicPr>
          <p:nvPr>
            <p:ph idx="1"/>
          </p:nvPr>
        </p:nvPicPr>
        <p:blipFill>
          <a:blip r:embed="rId3" cstate="print"/>
          <a:srcRect l="13250" t="30742" r="55250" b="45335"/>
          <a:stretch>
            <a:fillRect/>
          </a:stretch>
        </p:blipFill>
        <p:spPr bwMode="auto">
          <a:xfrm>
            <a:off x="179512" y="3645024"/>
            <a:ext cx="8819476" cy="2592288"/>
          </a:xfrm>
          <a:prstGeom prst="rect">
            <a:avLst/>
          </a:prstGeom>
          <a:noFill/>
          <a:ln w="9525">
            <a:noFill/>
            <a:miter lim="800000"/>
            <a:headEnd/>
            <a:tailEnd/>
          </a:ln>
        </p:spPr>
      </p:pic>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32</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7773" y="167743"/>
            <a:ext cx="8397782" cy="4985980"/>
          </a:xfrm>
          <a:prstGeom prst="rect">
            <a:avLst/>
          </a:prstGeom>
          <a:noFill/>
        </p:spPr>
        <p:txBody>
          <a:bodyPr wrap="square" rtlCol="0">
            <a:spAutoFit/>
          </a:bodyPr>
          <a:lstStyle/>
          <a:p>
            <a:r>
              <a:rPr lang="en-US" sz="2800" b="1" i="1" dirty="0">
                <a:solidFill>
                  <a:srgbClr val="0000FF"/>
                </a:solidFill>
                <a:latin typeface="Cambria" pitchFamily="18" charset="0"/>
              </a:rPr>
              <a:t>MERIDIAN-MIRA </a:t>
            </a:r>
          </a:p>
          <a:p>
            <a:r>
              <a:rPr lang="en-US" sz="2000" dirty="0">
                <a:solidFill>
                  <a:srgbClr val="0000FF"/>
                </a:solidFill>
              </a:rPr>
              <a:t>(</a:t>
            </a:r>
            <a:r>
              <a:rPr lang="en-US" sz="2000" dirty="0" err="1">
                <a:solidFill>
                  <a:srgbClr val="0000FF"/>
                </a:solidFill>
              </a:rPr>
              <a:t>Sezioni</a:t>
            </a:r>
            <a:r>
              <a:rPr lang="en-US" sz="2000" dirty="0">
                <a:solidFill>
                  <a:srgbClr val="0000FF"/>
                </a:solidFill>
              </a:rPr>
              <a:t> </a:t>
            </a:r>
            <a:r>
              <a:rPr lang="en-US" sz="2000" dirty="0" err="1">
                <a:solidFill>
                  <a:srgbClr val="0000FF"/>
                </a:solidFill>
              </a:rPr>
              <a:t>di</a:t>
            </a:r>
            <a:r>
              <a:rPr lang="en-US" sz="2000" dirty="0">
                <a:solidFill>
                  <a:srgbClr val="0000FF"/>
                </a:solidFill>
              </a:rPr>
              <a:t> Bologna, Pavia, Napoli e Trieste e </a:t>
            </a:r>
            <a:r>
              <a:rPr lang="en-US" sz="2000" dirty="0" err="1">
                <a:solidFill>
                  <a:srgbClr val="0000FF"/>
                </a:solidFill>
              </a:rPr>
              <a:t>collaborazione</a:t>
            </a:r>
            <a:r>
              <a:rPr lang="en-US" sz="2000" dirty="0">
                <a:solidFill>
                  <a:srgbClr val="0000FF"/>
                </a:solidFill>
              </a:rPr>
              <a:t> con </a:t>
            </a:r>
            <a:r>
              <a:rPr lang="en-US" sz="2000" dirty="0" err="1">
                <a:solidFill>
                  <a:srgbClr val="0000FF"/>
                </a:solidFill>
              </a:rPr>
              <a:t>UniVR</a:t>
            </a:r>
            <a:r>
              <a:rPr lang="en-US" sz="2000" dirty="0">
                <a:solidFill>
                  <a:srgbClr val="0000FF"/>
                </a:solidFill>
              </a:rPr>
              <a:t>)</a:t>
            </a:r>
          </a:p>
          <a:p>
            <a:endParaRPr lang="en-US" dirty="0"/>
          </a:p>
          <a:p>
            <a:r>
              <a:rPr lang="en-US" sz="2400" b="1" dirty="0" smtClean="0"/>
              <a:t>Measuring the effect of radiation on differentiation and immunity</a:t>
            </a:r>
          </a:p>
          <a:p>
            <a:endParaRPr lang="en-US" sz="2400" b="1" dirty="0" smtClean="0"/>
          </a:p>
          <a:p>
            <a:r>
              <a:rPr lang="en-US" sz="2400" b="1" dirty="0" smtClean="0"/>
              <a:t>Purpose </a:t>
            </a:r>
            <a:r>
              <a:rPr lang="en-US" sz="2400" b="1" dirty="0"/>
              <a:t>of this project</a:t>
            </a:r>
            <a:r>
              <a:rPr lang="en-US" sz="2400" dirty="0"/>
              <a:t>: study the </a:t>
            </a:r>
            <a:r>
              <a:rPr lang="en-US" sz="2400" b="1" i="1" dirty="0" smtClean="0"/>
              <a:t>interplay between tumor model and the immune system </a:t>
            </a:r>
            <a:r>
              <a:rPr lang="en-US" sz="2400" dirty="0" smtClean="0"/>
              <a:t>and role of radiation in the enhancement/decrease of adaptive effects.</a:t>
            </a:r>
            <a:endParaRPr lang="en-US" sz="2400" dirty="0"/>
          </a:p>
          <a:p>
            <a:endParaRPr lang="en-US" dirty="0"/>
          </a:p>
          <a:p>
            <a:pPr marL="285750" indent="-285750"/>
            <a:endParaRPr lang="en-US" dirty="0"/>
          </a:p>
          <a:p>
            <a:pPr marL="285750" indent="-285750">
              <a:buFont typeface="Arial"/>
              <a:buChar char="•"/>
            </a:pPr>
            <a:r>
              <a:rPr lang="en-US" dirty="0"/>
              <a:t>This project utilizes both an </a:t>
            </a:r>
            <a:r>
              <a:rPr lang="en-US" i="1" dirty="0"/>
              <a:t>in vitro </a:t>
            </a:r>
            <a:r>
              <a:rPr lang="en-US" dirty="0"/>
              <a:t>epithelial model with differentiated and proliferating cells (CaCo2), and dispersed leukemic cells (HL-60), which provide a simpler and cleaner setting than previous experimental models. </a:t>
            </a:r>
          </a:p>
          <a:p>
            <a:pPr marL="285750" indent="-285750">
              <a:buFont typeface="Arial"/>
              <a:buChar char="•"/>
            </a:pPr>
            <a:endParaRPr lang="en-US" dirty="0"/>
          </a:p>
        </p:txBody>
      </p:sp>
      <p:sp>
        <p:nvSpPr>
          <p:cNvPr id="3" name="CasellaDiTesto 2"/>
          <p:cNvSpPr txBox="1"/>
          <p:nvPr/>
        </p:nvSpPr>
        <p:spPr>
          <a:xfrm>
            <a:off x="407773" y="4982103"/>
            <a:ext cx="8397782" cy="1477328"/>
          </a:xfrm>
          <a:prstGeom prst="rect">
            <a:avLst/>
          </a:prstGeom>
          <a:noFill/>
          <a:ln w="57150">
            <a:solidFill>
              <a:srgbClr val="FF0000"/>
            </a:solidFill>
          </a:ln>
        </p:spPr>
        <p:txBody>
          <a:bodyPr wrap="square" rtlCol="0">
            <a:spAutoFit/>
          </a:bodyPr>
          <a:lstStyle/>
          <a:p>
            <a:r>
              <a:rPr lang="en-GB" dirty="0" smtClean="0"/>
              <a:t>Pavia Role:</a:t>
            </a:r>
          </a:p>
          <a:p>
            <a:pPr marL="342900" indent="-342900">
              <a:buAutoNum type="arabicParenR"/>
            </a:pPr>
            <a:r>
              <a:rPr lang="en-GB" dirty="0" smtClean="0"/>
              <a:t>Evaluating tumour cells (CaCo2 cells) </a:t>
            </a:r>
            <a:r>
              <a:rPr lang="en-GB" dirty="0" err="1" smtClean="0"/>
              <a:t>radiosensitivity</a:t>
            </a:r>
            <a:endParaRPr lang="en-GB" dirty="0" smtClean="0"/>
          </a:p>
          <a:p>
            <a:pPr marL="342900" indent="-342900">
              <a:buAutoNum type="arabicParenR"/>
            </a:pPr>
            <a:r>
              <a:rPr lang="en-GB" dirty="0" smtClean="0"/>
              <a:t>Evaluating effects of radiation of the CaCo2 Integrity (trans-epithelial membrane - TEER)</a:t>
            </a:r>
          </a:p>
          <a:p>
            <a:pPr marL="342900" indent="-342900">
              <a:buAutoNum type="arabicParenR"/>
            </a:pPr>
            <a:r>
              <a:rPr lang="en-GB" dirty="0" smtClean="0"/>
              <a:t>Evaluating radiation effect on the inflammatory molecules</a:t>
            </a:r>
            <a:endParaRPr lang="en-GB"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33</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p14="http://schemas.microsoft.com/office/powerpoint/2010/main" xmlns="" val="397188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9607" y="13943"/>
            <a:ext cx="8697732" cy="1323439"/>
          </a:xfrm>
          <a:prstGeom prst="rect">
            <a:avLst/>
          </a:prstGeom>
          <a:noFill/>
        </p:spPr>
        <p:txBody>
          <a:bodyPr wrap="square" rtlCol="0">
            <a:spAutoFit/>
          </a:bodyPr>
          <a:lstStyle/>
          <a:p>
            <a:pPr algn="ctr"/>
            <a:r>
              <a:rPr lang="en-US" sz="4000" dirty="0">
                <a:latin typeface="+mj-lt"/>
              </a:rPr>
              <a:t>Preliminary results from the irradiation of the </a:t>
            </a:r>
            <a:r>
              <a:rPr lang="en-US" sz="4000" dirty="0" err="1">
                <a:latin typeface="+mj-lt"/>
              </a:rPr>
              <a:t>transwell</a:t>
            </a:r>
            <a:r>
              <a:rPr lang="en-US" sz="4000" dirty="0">
                <a:latin typeface="+mj-lt"/>
              </a:rPr>
              <a:t> system (CaCo2 cells)</a:t>
            </a:r>
          </a:p>
        </p:txBody>
      </p:sp>
      <p:pic>
        <p:nvPicPr>
          <p:cNvPr id="6" name="Picture 5"/>
          <p:cNvPicPr>
            <a:picLocks noChangeAspect="1"/>
          </p:cNvPicPr>
          <p:nvPr/>
        </p:nvPicPr>
        <p:blipFill>
          <a:blip r:embed="rId2" cstate="print"/>
          <a:stretch>
            <a:fillRect/>
          </a:stretch>
        </p:blipFill>
        <p:spPr>
          <a:xfrm>
            <a:off x="739807" y="4055953"/>
            <a:ext cx="3237301" cy="2322275"/>
          </a:xfrm>
          <a:prstGeom prst="rect">
            <a:avLst/>
          </a:prstGeom>
        </p:spPr>
      </p:pic>
      <p:pic>
        <p:nvPicPr>
          <p:cNvPr id="7" name="Picture 6"/>
          <p:cNvPicPr>
            <a:picLocks noChangeAspect="1"/>
          </p:cNvPicPr>
          <p:nvPr/>
        </p:nvPicPr>
        <p:blipFill>
          <a:blip r:embed="rId3" cstate="print"/>
          <a:stretch>
            <a:fillRect/>
          </a:stretch>
        </p:blipFill>
        <p:spPr>
          <a:xfrm>
            <a:off x="5136634" y="4073299"/>
            <a:ext cx="3267100" cy="2286333"/>
          </a:xfrm>
          <a:prstGeom prst="rect">
            <a:avLst/>
          </a:prstGeom>
        </p:spPr>
      </p:pic>
      <p:sp>
        <p:nvSpPr>
          <p:cNvPr id="8" name="Rectangle 7"/>
          <p:cNvSpPr/>
          <p:nvPr/>
        </p:nvSpPr>
        <p:spPr>
          <a:xfrm>
            <a:off x="739807" y="6359632"/>
            <a:ext cx="3513221" cy="461665"/>
          </a:xfrm>
          <a:prstGeom prst="rect">
            <a:avLst/>
          </a:prstGeom>
        </p:spPr>
        <p:txBody>
          <a:bodyPr wrap="square">
            <a:spAutoFit/>
          </a:bodyPr>
          <a:lstStyle/>
          <a:p>
            <a:r>
              <a:rPr lang="en-US" sz="1200" dirty="0" smtClean="0"/>
              <a:t>Low dose radiation does not interfere with the differentiation program</a:t>
            </a:r>
            <a:endParaRPr lang="en-US" sz="1200" dirty="0"/>
          </a:p>
        </p:txBody>
      </p:sp>
      <p:sp>
        <p:nvSpPr>
          <p:cNvPr id="9" name="Rettangolo 8"/>
          <p:cNvSpPr/>
          <p:nvPr/>
        </p:nvSpPr>
        <p:spPr>
          <a:xfrm>
            <a:off x="5136634" y="6359632"/>
            <a:ext cx="3800705" cy="461665"/>
          </a:xfrm>
          <a:prstGeom prst="rect">
            <a:avLst/>
          </a:prstGeom>
        </p:spPr>
        <p:txBody>
          <a:bodyPr wrap="square">
            <a:spAutoFit/>
          </a:bodyPr>
          <a:lstStyle/>
          <a:p>
            <a:r>
              <a:rPr lang="en-US" sz="1200" dirty="0" smtClean="0"/>
              <a:t>Low dose radiation does not alter the integrity of the epithelium layer</a:t>
            </a:r>
            <a:endParaRPr lang="en-US" sz="1200" dirty="0"/>
          </a:p>
        </p:txBody>
      </p:sp>
      <p:pic>
        <p:nvPicPr>
          <p:cNvPr id="12" name="Picture 2"/>
          <p:cNvPicPr>
            <a:picLocks noChangeAspect="1" noChangeArrowheads="1"/>
          </p:cNvPicPr>
          <p:nvPr/>
        </p:nvPicPr>
        <p:blipFill>
          <a:blip r:embed="rId4" cstate="print"/>
          <a:srcRect/>
          <a:stretch>
            <a:fillRect/>
          </a:stretch>
        </p:blipFill>
        <p:spPr bwMode="auto">
          <a:xfrm>
            <a:off x="319012" y="1337382"/>
            <a:ext cx="3396543" cy="2699975"/>
          </a:xfrm>
          <a:prstGeom prst="rect">
            <a:avLst/>
          </a:prstGeom>
          <a:noFill/>
          <a:ln w="9525">
            <a:noFill/>
            <a:miter lim="800000"/>
            <a:headEnd/>
            <a:tailEnd/>
          </a:ln>
        </p:spPr>
      </p:pic>
      <p:pic>
        <p:nvPicPr>
          <p:cNvPr id="14" name="Picture 2"/>
          <p:cNvPicPr>
            <a:picLocks noChangeAspect="1" noChangeArrowheads="1"/>
          </p:cNvPicPr>
          <p:nvPr/>
        </p:nvPicPr>
        <p:blipFill>
          <a:blip r:embed="rId5" cstate="print"/>
          <a:srcRect/>
          <a:stretch>
            <a:fillRect/>
          </a:stretch>
        </p:blipFill>
        <p:spPr bwMode="auto">
          <a:xfrm>
            <a:off x="4098350" y="1291668"/>
            <a:ext cx="4651013" cy="2812410"/>
          </a:xfrm>
          <a:prstGeom prst="rect">
            <a:avLst/>
          </a:prstGeom>
          <a:noFill/>
          <a:ln w="9525">
            <a:noFill/>
            <a:miter lim="800000"/>
            <a:headEnd/>
            <a:tailEnd/>
          </a:ln>
        </p:spPr>
      </p:pic>
      <p:sp>
        <p:nvSpPr>
          <p:cNvPr id="10" name="Segnaposto data 9"/>
          <p:cNvSpPr>
            <a:spLocks noGrp="1"/>
          </p:cNvSpPr>
          <p:nvPr>
            <p:ph type="dt" sz="half" idx="10"/>
          </p:nvPr>
        </p:nvSpPr>
        <p:spPr/>
        <p:txBody>
          <a:bodyPr/>
          <a:lstStyle/>
          <a:p>
            <a:r>
              <a:rPr lang="it-IT" smtClean="0"/>
              <a:t>10 giugno 2014</a:t>
            </a:r>
            <a:endParaRPr lang="en-US"/>
          </a:p>
        </p:txBody>
      </p:sp>
      <p:sp>
        <p:nvSpPr>
          <p:cNvPr id="11" name="Segnaposto numero diapositiva 10"/>
          <p:cNvSpPr>
            <a:spLocks noGrp="1"/>
          </p:cNvSpPr>
          <p:nvPr>
            <p:ph type="sldNum" sz="quarter" idx="12"/>
          </p:nvPr>
        </p:nvSpPr>
        <p:spPr/>
        <p:txBody>
          <a:bodyPr/>
          <a:lstStyle/>
          <a:p>
            <a:fld id="{55891830-6044-4982-8A8D-E4E398486D53}" type="slidenum">
              <a:rPr lang="en-US" smtClean="0"/>
              <a:pPr/>
              <a:t>34</a:t>
            </a:fld>
            <a:endParaRPr lang="en-US"/>
          </a:p>
        </p:txBody>
      </p:sp>
      <p:sp>
        <p:nvSpPr>
          <p:cNvPr id="13" name="Segnaposto piè di pagina 12"/>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p14="http://schemas.microsoft.com/office/powerpoint/2010/main" xmlns="" val="3346440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niversità\Pavia\dottorato\3° anno 2013-2014\Experiments\Raybiotech - panel cytokines\Meridian - Pavia - 23052014\Meridian - Gabriele Babini 2014-05-27 18hr 16min.tif"/>
          <p:cNvPicPr>
            <a:picLocks noChangeAspect="1" noChangeArrowheads="1"/>
          </p:cNvPicPr>
          <p:nvPr/>
        </p:nvPicPr>
        <p:blipFill>
          <a:blip r:embed="rId2" cstate="print"/>
          <a:srcRect l="24007" t="29001" r="61322" b="41291"/>
          <a:stretch>
            <a:fillRect/>
          </a:stretch>
        </p:blipFill>
        <p:spPr bwMode="auto">
          <a:xfrm rot="5400000">
            <a:off x="2905525" y="702987"/>
            <a:ext cx="1538896" cy="2238394"/>
          </a:xfrm>
          <a:prstGeom prst="rect">
            <a:avLst/>
          </a:prstGeom>
          <a:noFill/>
        </p:spPr>
      </p:pic>
      <p:pic>
        <p:nvPicPr>
          <p:cNvPr id="5" name="Picture 2" descr="D:\Università\Pavia\dottorato\3° anno 2013-2014\Experiments\Raybiotech - panel cytokines\Meridian - Pavia - 23052014\Meridian - Gabriele Babini 2014-05-27 18hr 16min.tif"/>
          <p:cNvPicPr>
            <a:picLocks noChangeAspect="1" noChangeArrowheads="1"/>
          </p:cNvPicPr>
          <p:nvPr/>
        </p:nvPicPr>
        <p:blipFill>
          <a:blip r:embed="rId3" cstate="print"/>
          <a:srcRect l="58683" t="35277" r="26646" b="35015"/>
          <a:stretch>
            <a:fillRect/>
          </a:stretch>
        </p:blipFill>
        <p:spPr bwMode="auto">
          <a:xfrm rot="16200000">
            <a:off x="528301" y="703948"/>
            <a:ext cx="1534672" cy="2232249"/>
          </a:xfrm>
          <a:prstGeom prst="rect">
            <a:avLst/>
          </a:prstGeom>
          <a:noFill/>
        </p:spPr>
      </p:pic>
      <p:graphicFrame>
        <p:nvGraphicFramePr>
          <p:cNvPr id="7" name="Grafico 6"/>
          <p:cNvGraphicFramePr/>
          <p:nvPr/>
        </p:nvGraphicFramePr>
        <p:xfrm>
          <a:off x="611560" y="2750096"/>
          <a:ext cx="5976664" cy="4107904"/>
        </p:xfrm>
        <a:graphic>
          <a:graphicData uri="http://schemas.openxmlformats.org/drawingml/2006/chart">
            <c:chart xmlns:c="http://schemas.openxmlformats.org/drawingml/2006/chart" xmlns:r="http://schemas.openxmlformats.org/officeDocument/2006/relationships" r:id="rId4"/>
          </a:graphicData>
        </a:graphic>
      </p:graphicFrame>
      <p:sp>
        <p:nvSpPr>
          <p:cNvPr id="8" name="Titolo 1"/>
          <p:cNvSpPr txBox="1">
            <a:spLocks/>
          </p:cNvSpPr>
          <p:nvPr/>
        </p:nvSpPr>
        <p:spPr>
          <a:xfrm>
            <a:off x="457200" y="-27384"/>
            <a:ext cx="8229600" cy="7920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it-IT" sz="4400" dirty="0" err="1" smtClean="0">
                <a:latin typeface="+mj-lt"/>
                <a:ea typeface="+mj-ea"/>
                <a:cs typeface="+mj-cs"/>
              </a:rPr>
              <a:t>CaCo</a:t>
            </a:r>
            <a:r>
              <a:rPr lang="it-IT" sz="4400" dirty="0" smtClean="0">
                <a:latin typeface="+mj-lt"/>
                <a:ea typeface="+mj-ea"/>
                <a:cs typeface="+mj-cs"/>
              </a:rPr>
              <a:t> 2 </a:t>
            </a:r>
            <a:r>
              <a:rPr lang="it-IT" sz="4400" dirty="0" err="1" smtClean="0">
                <a:latin typeface="+mj-lt"/>
                <a:ea typeface="+mj-ea"/>
                <a:cs typeface="+mj-cs"/>
              </a:rPr>
              <a:t>Signalling</a:t>
            </a:r>
            <a:r>
              <a:rPr lang="it-IT" sz="4400" dirty="0" smtClean="0">
                <a:latin typeface="+mj-lt"/>
                <a:ea typeface="+mj-ea"/>
                <a:cs typeface="+mj-cs"/>
              </a:rPr>
              <a:t> </a:t>
            </a:r>
            <a:r>
              <a:rPr lang="it-IT" sz="4400" dirty="0" err="1" smtClean="0">
                <a:latin typeface="+mj-lt"/>
                <a:ea typeface="+mj-ea"/>
                <a:cs typeface="+mj-cs"/>
              </a:rPr>
              <a:t>Spectrum</a:t>
            </a:r>
            <a:endParaRPr kumimoji="0" lang="it-IT"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9" name="CasellaDiTesto 8"/>
          <p:cNvSpPr txBox="1"/>
          <p:nvPr/>
        </p:nvSpPr>
        <p:spPr>
          <a:xfrm>
            <a:off x="251520" y="673446"/>
            <a:ext cx="2016224" cy="369332"/>
          </a:xfrm>
          <a:prstGeom prst="rect">
            <a:avLst/>
          </a:prstGeom>
          <a:solidFill>
            <a:schemeClr val="bg1"/>
          </a:solidFill>
        </p:spPr>
        <p:txBody>
          <a:bodyPr wrap="square" rtlCol="0">
            <a:spAutoFit/>
          </a:bodyPr>
          <a:lstStyle/>
          <a:p>
            <a:pPr algn="ctr"/>
            <a:r>
              <a:rPr lang="it-IT" dirty="0" smtClean="0"/>
              <a:t>10 </a:t>
            </a:r>
            <a:r>
              <a:rPr lang="it-IT" dirty="0" err="1" smtClean="0"/>
              <a:t>Gy</a:t>
            </a:r>
            <a:r>
              <a:rPr lang="it-IT" dirty="0" smtClean="0"/>
              <a:t> </a:t>
            </a:r>
            <a:r>
              <a:rPr lang="it-IT" dirty="0" err="1" smtClean="0">
                <a:latin typeface="Symbol" pitchFamily="18" charset="2"/>
              </a:rPr>
              <a:t>g</a:t>
            </a:r>
            <a:r>
              <a:rPr lang="it-IT" dirty="0" err="1" smtClean="0"/>
              <a:t>-rays</a:t>
            </a:r>
            <a:endParaRPr lang="it-IT" dirty="0"/>
          </a:p>
        </p:txBody>
      </p:sp>
      <p:sp>
        <p:nvSpPr>
          <p:cNvPr id="10" name="CasellaDiTesto 9"/>
          <p:cNvSpPr txBox="1"/>
          <p:nvPr/>
        </p:nvSpPr>
        <p:spPr>
          <a:xfrm>
            <a:off x="2771800" y="673446"/>
            <a:ext cx="1512168" cy="369332"/>
          </a:xfrm>
          <a:prstGeom prst="rect">
            <a:avLst/>
          </a:prstGeom>
          <a:solidFill>
            <a:schemeClr val="bg1"/>
          </a:solidFill>
        </p:spPr>
        <p:txBody>
          <a:bodyPr wrap="square" rtlCol="0">
            <a:spAutoFit/>
          </a:bodyPr>
          <a:lstStyle/>
          <a:p>
            <a:pPr algn="ctr"/>
            <a:r>
              <a:rPr lang="it-IT" dirty="0" err="1" smtClean="0"/>
              <a:t>sham</a:t>
            </a:r>
            <a:endParaRPr lang="it-IT" dirty="0"/>
          </a:p>
        </p:txBody>
      </p:sp>
      <p:sp>
        <p:nvSpPr>
          <p:cNvPr id="11" name="CasellaDiTesto 10"/>
          <p:cNvSpPr txBox="1"/>
          <p:nvPr/>
        </p:nvSpPr>
        <p:spPr>
          <a:xfrm>
            <a:off x="6732240" y="6021288"/>
            <a:ext cx="2088232" cy="646331"/>
          </a:xfrm>
          <a:prstGeom prst="rect">
            <a:avLst/>
          </a:prstGeom>
          <a:noFill/>
          <a:ln w="38100">
            <a:solidFill>
              <a:srgbClr val="FF0000"/>
            </a:solidFill>
          </a:ln>
        </p:spPr>
        <p:txBody>
          <a:bodyPr wrap="square" rtlCol="0">
            <a:spAutoFit/>
          </a:bodyPr>
          <a:lstStyle/>
          <a:p>
            <a:r>
              <a:rPr lang="it-IT" dirty="0" smtClean="0"/>
              <a:t>Colon Carcinoma </a:t>
            </a:r>
            <a:r>
              <a:rPr lang="it-IT" dirty="0" err="1" smtClean="0"/>
              <a:t>cell</a:t>
            </a:r>
            <a:r>
              <a:rPr lang="it-IT" dirty="0" smtClean="0"/>
              <a:t> </a:t>
            </a:r>
            <a:r>
              <a:rPr lang="it-IT" dirty="0" err="1" smtClean="0"/>
              <a:t>line</a:t>
            </a:r>
            <a:r>
              <a:rPr lang="it-IT" dirty="0" smtClean="0"/>
              <a:t> (Caco-2)</a:t>
            </a:r>
            <a:endParaRPr lang="it-IT" dirty="0"/>
          </a:p>
        </p:txBody>
      </p:sp>
      <p:sp>
        <p:nvSpPr>
          <p:cNvPr id="12" name="CasellaDiTesto 11"/>
          <p:cNvSpPr txBox="1"/>
          <p:nvPr/>
        </p:nvSpPr>
        <p:spPr>
          <a:xfrm>
            <a:off x="6588223" y="1280389"/>
            <a:ext cx="2440273" cy="4247317"/>
          </a:xfrm>
          <a:prstGeom prst="rect">
            <a:avLst/>
          </a:prstGeom>
          <a:noFill/>
        </p:spPr>
        <p:txBody>
          <a:bodyPr wrap="square" rtlCol="0">
            <a:spAutoFit/>
          </a:bodyPr>
          <a:lstStyle/>
          <a:p>
            <a:pPr algn="just"/>
            <a:r>
              <a:rPr lang="it-IT" dirty="0" err="1" smtClean="0"/>
              <a:t>Differentially</a:t>
            </a:r>
            <a:r>
              <a:rPr lang="it-IT" dirty="0" smtClean="0"/>
              <a:t> </a:t>
            </a:r>
            <a:r>
              <a:rPr lang="it-IT" dirty="0" err="1" smtClean="0"/>
              <a:t>regulated</a:t>
            </a:r>
            <a:r>
              <a:rPr lang="it-IT" dirty="0" smtClean="0"/>
              <a:t> </a:t>
            </a:r>
            <a:r>
              <a:rPr lang="it-IT" dirty="0" err="1" smtClean="0"/>
              <a:t>cytokines</a:t>
            </a:r>
            <a:r>
              <a:rPr lang="it-IT" dirty="0" smtClean="0"/>
              <a:t> </a:t>
            </a:r>
            <a:r>
              <a:rPr lang="it-IT" dirty="0" err="1" smtClean="0"/>
              <a:t>were</a:t>
            </a:r>
            <a:r>
              <a:rPr lang="it-IT" dirty="0" smtClean="0"/>
              <a:t> </a:t>
            </a:r>
            <a:r>
              <a:rPr lang="it-IT" dirty="0" err="1" smtClean="0"/>
              <a:t>identified</a:t>
            </a:r>
            <a:r>
              <a:rPr lang="it-IT" dirty="0" smtClean="0"/>
              <a:t>  at 72 </a:t>
            </a:r>
            <a:r>
              <a:rPr lang="it-IT" dirty="0" err="1" smtClean="0"/>
              <a:t>hours</a:t>
            </a:r>
            <a:r>
              <a:rPr lang="it-IT" dirty="0" smtClean="0"/>
              <a:t> </a:t>
            </a:r>
            <a:r>
              <a:rPr lang="it-IT" dirty="0" err="1" smtClean="0"/>
              <a:t>after</a:t>
            </a:r>
            <a:r>
              <a:rPr lang="it-IT" dirty="0" smtClean="0"/>
              <a:t> </a:t>
            </a:r>
            <a:r>
              <a:rPr lang="it-IT" dirty="0" err="1" smtClean="0"/>
              <a:t>irradiation</a:t>
            </a:r>
            <a:r>
              <a:rPr lang="it-IT" dirty="0" smtClean="0"/>
              <a:t>.</a:t>
            </a:r>
          </a:p>
          <a:p>
            <a:pPr algn="just"/>
            <a:r>
              <a:rPr lang="it-IT" dirty="0" smtClean="0"/>
              <a:t>Some </a:t>
            </a:r>
            <a:r>
              <a:rPr lang="it-IT" dirty="0" err="1" smtClean="0"/>
              <a:t>of</a:t>
            </a:r>
            <a:r>
              <a:rPr lang="it-IT" dirty="0" smtClean="0"/>
              <a:t> the more </a:t>
            </a:r>
            <a:r>
              <a:rPr lang="it-IT" dirty="0" err="1" smtClean="0"/>
              <a:t>perturbed</a:t>
            </a:r>
            <a:r>
              <a:rPr lang="it-IT" dirty="0" smtClean="0"/>
              <a:t> </a:t>
            </a:r>
            <a:r>
              <a:rPr lang="it-IT" dirty="0" err="1" smtClean="0"/>
              <a:t>signaling</a:t>
            </a:r>
            <a:r>
              <a:rPr lang="it-IT" dirty="0" smtClean="0"/>
              <a:t> </a:t>
            </a:r>
            <a:r>
              <a:rPr lang="it-IT" dirty="0" err="1" smtClean="0"/>
              <a:t>proteins</a:t>
            </a:r>
            <a:r>
              <a:rPr lang="it-IT" dirty="0" smtClean="0"/>
              <a:t> are </a:t>
            </a:r>
            <a:r>
              <a:rPr lang="it-IT" dirty="0" err="1" smtClean="0"/>
              <a:t>known</a:t>
            </a:r>
            <a:r>
              <a:rPr lang="it-IT" dirty="0" smtClean="0"/>
              <a:t> </a:t>
            </a:r>
            <a:r>
              <a:rPr lang="it-IT" dirty="0" err="1" smtClean="0"/>
              <a:t>to</a:t>
            </a:r>
            <a:r>
              <a:rPr lang="it-IT" dirty="0" smtClean="0"/>
              <a:t> </a:t>
            </a:r>
            <a:r>
              <a:rPr lang="it-IT" dirty="0" err="1" smtClean="0"/>
              <a:t>be</a:t>
            </a:r>
            <a:r>
              <a:rPr lang="it-IT" dirty="0" smtClean="0"/>
              <a:t> </a:t>
            </a:r>
            <a:r>
              <a:rPr lang="it-IT" dirty="0" err="1" smtClean="0"/>
              <a:t>involved</a:t>
            </a:r>
            <a:r>
              <a:rPr lang="it-IT" dirty="0" smtClean="0"/>
              <a:t> in </a:t>
            </a:r>
            <a:r>
              <a:rPr lang="it-IT" dirty="0" err="1" smtClean="0"/>
              <a:t>macrophage</a:t>
            </a:r>
            <a:r>
              <a:rPr lang="it-IT" dirty="0" smtClean="0"/>
              <a:t> </a:t>
            </a:r>
            <a:r>
              <a:rPr lang="it-IT" dirty="0" err="1" smtClean="0"/>
              <a:t>recruitment</a:t>
            </a:r>
            <a:r>
              <a:rPr lang="it-IT" dirty="0" smtClean="0"/>
              <a:t> and the </a:t>
            </a:r>
            <a:r>
              <a:rPr lang="it-IT" dirty="0" err="1" smtClean="0"/>
              <a:t>inflammatory</a:t>
            </a:r>
            <a:r>
              <a:rPr lang="it-IT" dirty="0" smtClean="0"/>
              <a:t> </a:t>
            </a:r>
            <a:r>
              <a:rPr lang="it-IT" dirty="0" err="1" smtClean="0"/>
              <a:t>response</a:t>
            </a:r>
            <a:r>
              <a:rPr lang="it-IT" dirty="0" smtClean="0"/>
              <a:t> </a:t>
            </a:r>
            <a:r>
              <a:rPr lang="it-IT" dirty="0" err="1" smtClean="0"/>
              <a:t>--</a:t>
            </a:r>
            <a:r>
              <a:rPr lang="it-IT" dirty="0" smtClean="0"/>
              <a:t>&gt; </a:t>
            </a:r>
            <a:r>
              <a:rPr lang="it-IT" dirty="0" err="1" smtClean="0"/>
              <a:t>deeper</a:t>
            </a:r>
            <a:r>
              <a:rPr lang="it-IT" dirty="0" smtClean="0"/>
              <a:t>  </a:t>
            </a:r>
            <a:r>
              <a:rPr lang="it-IT" dirty="0" err="1" smtClean="0"/>
              <a:t>investigation</a:t>
            </a:r>
            <a:r>
              <a:rPr lang="it-IT" dirty="0" smtClean="0"/>
              <a:t> at intermediate </a:t>
            </a:r>
            <a:r>
              <a:rPr lang="it-IT" dirty="0" err="1" smtClean="0"/>
              <a:t>doses</a:t>
            </a:r>
            <a:r>
              <a:rPr lang="it-IT" dirty="0" smtClean="0"/>
              <a:t> and more </a:t>
            </a:r>
            <a:r>
              <a:rPr lang="it-IT" dirty="0" err="1" smtClean="0"/>
              <a:t>time</a:t>
            </a:r>
            <a:r>
              <a:rPr lang="it-IT" dirty="0" smtClean="0"/>
              <a:t> </a:t>
            </a:r>
            <a:r>
              <a:rPr lang="it-IT" dirty="0" err="1" smtClean="0"/>
              <a:t>points</a:t>
            </a:r>
            <a:r>
              <a:rPr lang="it-IT" dirty="0" smtClean="0"/>
              <a:t> </a:t>
            </a:r>
            <a:r>
              <a:rPr lang="it-IT" dirty="0" err="1" smtClean="0"/>
              <a:t>will</a:t>
            </a:r>
            <a:r>
              <a:rPr lang="it-IT" dirty="0" smtClean="0"/>
              <a:t> </a:t>
            </a:r>
            <a:r>
              <a:rPr lang="it-IT" dirty="0" err="1" smtClean="0"/>
              <a:t>be</a:t>
            </a:r>
            <a:r>
              <a:rPr lang="it-IT" dirty="0" smtClean="0"/>
              <a:t> </a:t>
            </a:r>
            <a:r>
              <a:rPr lang="it-IT" dirty="0" err="1" smtClean="0"/>
              <a:t>performed</a:t>
            </a:r>
            <a:r>
              <a:rPr lang="it-IT" dirty="0" smtClean="0"/>
              <a:t>.</a:t>
            </a:r>
          </a:p>
        </p:txBody>
      </p:sp>
      <p:sp>
        <p:nvSpPr>
          <p:cNvPr id="13" name="Segnaposto data 12"/>
          <p:cNvSpPr>
            <a:spLocks noGrp="1"/>
          </p:cNvSpPr>
          <p:nvPr>
            <p:ph type="dt" sz="half" idx="10"/>
          </p:nvPr>
        </p:nvSpPr>
        <p:spPr/>
        <p:txBody>
          <a:bodyPr/>
          <a:lstStyle/>
          <a:p>
            <a:r>
              <a:rPr lang="it-IT" smtClean="0"/>
              <a:t>10 giugno 2014</a:t>
            </a:r>
            <a:endParaRPr lang="en-US"/>
          </a:p>
        </p:txBody>
      </p:sp>
      <p:sp>
        <p:nvSpPr>
          <p:cNvPr id="14" name="Segnaposto numero diapositiva 13"/>
          <p:cNvSpPr>
            <a:spLocks noGrp="1"/>
          </p:cNvSpPr>
          <p:nvPr>
            <p:ph type="sldNum" sz="quarter" idx="12"/>
          </p:nvPr>
        </p:nvSpPr>
        <p:spPr/>
        <p:txBody>
          <a:bodyPr/>
          <a:lstStyle/>
          <a:p>
            <a:fld id="{55891830-6044-4982-8A8D-E4E398486D53}" type="slidenum">
              <a:rPr lang="en-US" smtClean="0"/>
              <a:pPr/>
              <a:t>35</a:t>
            </a:fld>
            <a:endParaRPr lang="en-US"/>
          </a:p>
        </p:txBody>
      </p:sp>
      <p:sp>
        <p:nvSpPr>
          <p:cNvPr id="15" name="Segnaposto piè di pagina 14"/>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450" y="275577"/>
            <a:ext cx="8494066" cy="646331"/>
          </a:xfrm>
          <a:prstGeom prst="rect">
            <a:avLst/>
          </a:prstGeom>
          <a:noFill/>
        </p:spPr>
        <p:txBody>
          <a:bodyPr wrap="square" rtlCol="0">
            <a:spAutoFit/>
          </a:bodyPr>
          <a:lstStyle/>
          <a:p>
            <a:pPr marL="342900" indent="-342900" algn="ctr"/>
            <a:r>
              <a:rPr lang="en-US" sz="3600" dirty="0" smtClean="0"/>
              <a:t>Preliminary Results &amp; Way forward</a:t>
            </a:r>
            <a:endParaRPr lang="en-US" sz="4000" dirty="0"/>
          </a:p>
        </p:txBody>
      </p:sp>
      <p:sp>
        <p:nvSpPr>
          <p:cNvPr id="3" name="CasellaDiTesto 2"/>
          <p:cNvSpPr txBox="1"/>
          <p:nvPr/>
        </p:nvSpPr>
        <p:spPr>
          <a:xfrm>
            <a:off x="335450" y="929390"/>
            <a:ext cx="8494066" cy="4524315"/>
          </a:xfrm>
          <a:prstGeom prst="rect">
            <a:avLst/>
          </a:prstGeom>
          <a:noFill/>
        </p:spPr>
        <p:txBody>
          <a:bodyPr wrap="square" rtlCol="0">
            <a:spAutoFit/>
          </a:bodyPr>
          <a:lstStyle/>
          <a:p>
            <a:pPr>
              <a:buFont typeface="Arial" pitchFamily="34" charset="0"/>
              <a:buChar char="•"/>
            </a:pPr>
            <a:r>
              <a:rPr lang="en-GB" dirty="0" smtClean="0"/>
              <a:t> Low (and moderate) doses of radiation do not seem to be able to alter the structural features of the cancer cells (trans-epithelial resistance) </a:t>
            </a:r>
          </a:p>
          <a:p>
            <a:pPr>
              <a:buFont typeface="Arial" pitchFamily="34" charset="0"/>
              <a:buChar char="•"/>
            </a:pPr>
            <a:r>
              <a:rPr lang="en-GB" dirty="0" smtClean="0"/>
              <a:t>On the other hand, high dose (of interest for radiation therapy) </a:t>
            </a:r>
            <a:r>
              <a:rPr lang="en-GB" b="1" dirty="0" smtClean="0">
                <a:effectLst>
                  <a:outerShdw blurRad="38100" dist="38100" dir="2700000" algn="tl">
                    <a:srgbClr val="000000">
                      <a:alpha val="43137"/>
                    </a:srgbClr>
                  </a:outerShdw>
                </a:effectLst>
              </a:rPr>
              <a:t>are able to deeply change the signalling spectrum</a:t>
            </a:r>
            <a:r>
              <a:rPr lang="en-GB" dirty="0" smtClean="0"/>
              <a:t> (especially in its ability to recruit immune cells at the damage sites) with particular emphasis on</a:t>
            </a:r>
          </a:p>
          <a:p>
            <a:pPr lvl="1">
              <a:buFont typeface="Arial" pitchFamily="34" charset="0"/>
              <a:buChar char="•"/>
            </a:pPr>
            <a:r>
              <a:rPr lang="en-GB" dirty="0" smtClean="0"/>
              <a:t>MDC (60 time increase after irradiation)</a:t>
            </a:r>
          </a:p>
          <a:p>
            <a:pPr lvl="2">
              <a:buFont typeface="Arial" pitchFamily="34" charset="0"/>
              <a:buChar char="•"/>
            </a:pPr>
            <a:r>
              <a:rPr lang="en-GB" dirty="0" smtClean="0"/>
              <a:t>family of secreted proteins involved in </a:t>
            </a:r>
            <a:r>
              <a:rPr lang="en-GB" dirty="0" err="1" smtClean="0"/>
              <a:t>immunoregulatory</a:t>
            </a:r>
            <a:r>
              <a:rPr lang="en-GB" dirty="0" smtClean="0"/>
              <a:t> and inflammatory processes. </a:t>
            </a:r>
          </a:p>
          <a:p>
            <a:pPr lvl="2">
              <a:buFont typeface="Arial" pitchFamily="34" charset="0"/>
              <a:buChar char="•"/>
            </a:pPr>
            <a:r>
              <a:rPr lang="en-GB" dirty="0" smtClean="0"/>
              <a:t>The cytokine displays </a:t>
            </a:r>
            <a:r>
              <a:rPr lang="en-GB" b="1" dirty="0" err="1" smtClean="0"/>
              <a:t>chemotactic</a:t>
            </a:r>
            <a:r>
              <a:rPr lang="en-GB" b="1" dirty="0" smtClean="0"/>
              <a:t> activity </a:t>
            </a:r>
            <a:r>
              <a:rPr lang="en-GB" dirty="0" smtClean="0"/>
              <a:t>for </a:t>
            </a:r>
            <a:r>
              <a:rPr lang="en-GB" b="1" dirty="0" err="1" smtClean="0"/>
              <a:t>monocytes</a:t>
            </a:r>
            <a:r>
              <a:rPr lang="en-GB" b="1" dirty="0" smtClean="0"/>
              <a:t>, </a:t>
            </a:r>
            <a:r>
              <a:rPr lang="en-GB" b="1" dirty="0" err="1" smtClean="0"/>
              <a:t>dendritic</a:t>
            </a:r>
            <a:r>
              <a:rPr lang="en-GB" b="1" dirty="0" smtClean="0"/>
              <a:t> cells, natural killer cells and for chronically activated T lymphocytes</a:t>
            </a:r>
            <a:r>
              <a:rPr lang="en-GB" dirty="0" smtClean="0"/>
              <a:t>. </a:t>
            </a:r>
          </a:p>
          <a:p>
            <a:pPr lvl="1">
              <a:buFont typeface="Arial" pitchFamily="34" charset="0"/>
              <a:buChar char="•"/>
            </a:pPr>
            <a:r>
              <a:rPr lang="en-GB" dirty="0" smtClean="0"/>
              <a:t>IL-13</a:t>
            </a:r>
          </a:p>
          <a:p>
            <a:pPr lvl="2">
              <a:buFont typeface="Arial" pitchFamily="34" charset="0"/>
              <a:buChar char="•"/>
            </a:pPr>
            <a:r>
              <a:rPr lang="en-GB" dirty="0" smtClean="0"/>
              <a:t>IL-13 is suspected to be a more central mediator of the physiologic changes induced by allergic inflammation in many tissues.</a:t>
            </a:r>
          </a:p>
          <a:p>
            <a:pPr lvl="1">
              <a:buFont typeface="Arial" pitchFamily="34" charset="0"/>
              <a:buChar char="•"/>
            </a:pPr>
            <a:r>
              <a:rPr lang="en-GB" dirty="0" smtClean="0"/>
              <a:t> IGFBP – 3</a:t>
            </a:r>
          </a:p>
          <a:p>
            <a:pPr marL="0" lvl="1"/>
            <a:r>
              <a:rPr lang="en-GB" dirty="0" smtClean="0"/>
              <a:t>The effect of radiation in the release of these </a:t>
            </a:r>
            <a:r>
              <a:rPr lang="en-GB" dirty="0" err="1" smtClean="0"/>
              <a:t>chemotactic</a:t>
            </a:r>
            <a:r>
              <a:rPr lang="en-GB" dirty="0" smtClean="0"/>
              <a:t> molecules </a:t>
            </a:r>
            <a:r>
              <a:rPr lang="en-GB" b="1" dirty="0" smtClean="0">
                <a:effectLst>
                  <a:outerShdw blurRad="38100" dist="38100" dir="2700000" algn="tl">
                    <a:srgbClr val="000000">
                      <a:alpha val="43137"/>
                    </a:srgbClr>
                  </a:outerShdw>
                </a:effectLst>
              </a:rPr>
              <a:t>clearly suggests the hypothesis of a modulation of the immune system  at the site of irradiation.</a:t>
            </a:r>
            <a:endParaRPr lang="en-GB" dirty="0"/>
          </a:p>
        </p:txBody>
      </p:sp>
      <p:sp>
        <p:nvSpPr>
          <p:cNvPr id="4" name="CasellaDiTesto 3"/>
          <p:cNvSpPr txBox="1"/>
          <p:nvPr/>
        </p:nvSpPr>
        <p:spPr>
          <a:xfrm>
            <a:off x="335450" y="5730704"/>
            <a:ext cx="8494066" cy="923330"/>
          </a:xfrm>
          <a:prstGeom prst="rect">
            <a:avLst/>
          </a:prstGeom>
          <a:noFill/>
          <a:ln w="57150">
            <a:solidFill>
              <a:srgbClr val="FF0000"/>
            </a:solidFill>
          </a:ln>
        </p:spPr>
        <p:txBody>
          <a:bodyPr wrap="square" rtlCol="0">
            <a:spAutoFit/>
          </a:bodyPr>
          <a:lstStyle/>
          <a:p>
            <a:r>
              <a:rPr lang="en-GB" b="1" u="sng" dirty="0" smtClean="0"/>
              <a:t>Way Forward: </a:t>
            </a:r>
            <a:r>
              <a:rPr lang="en-GB" dirty="0" smtClean="0"/>
              <a:t>Co-culture of the CaCo2 Cells with PMBC (blood cells) to evaluate an enhanced levels of  </a:t>
            </a:r>
            <a:r>
              <a:rPr lang="en-GB" dirty="0" err="1" smtClean="0"/>
              <a:t>tumoural</a:t>
            </a:r>
            <a:r>
              <a:rPr lang="en-GB" dirty="0" smtClean="0"/>
              <a:t> cell death due to the combined effect of direct radiation exposure </a:t>
            </a:r>
            <a:r>
              <a:rPr lang="en-GB" smtClean="0"/>
              <a:t>and radiation-induced </a:t>
            </a:r>
            <a:r>
              <a:rPr lang="en-GB" dirty="0" smtClean="0"/>
              <a:t>immune response.</a:t>
            </a:r>
            <a:endParaRPr lang="en-GB" dirty="0"/>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36</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p14="http://schemas.microsoft.com/office/powerpoint/2010/main" xmlns="" val="1944280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MERIDIAN</a:t>
            </a: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42894" y="1481133"/>
            <a:ext cx="9029700" cy="1304925"/>
          </a:xfrm>
          <a:prstGeom prst="rect">
            <a:avLst/>
          </a:prstGeom>
          <a:noFill/>
          <a:ln w="9525">
            <a:noFill/>
            <a:miter lim="800000"/>
            <a:headEnd/>
            <a:tailEnd/>
          </a:ln>
          <a:effectLst/>
        </p:spPr>
      </p:pic>
      <p:sp>
        <p:nvSpPr>
          <p:cNvPr id="5" name="CasellaDiTesto 4"/>
          <p:cNvSpPr txBox="1"/>
          <p:nvPr/>
        </p:nvSpPr>
        <p:spPr>
          <a:xfrm>
            <a:off x="142844" y="1142984"/>
            <a:ext cx="652743" cy="369332"/>
          </a:xfrm>
          <a:prstGeom prst="rect">
            <a:avLst/>
          </a:prstGeom>
          <a:noFill/>
        </p:spPr>
        <p:txBody>
          <a:bodyPr wrap="none" rtlCol="0">
            <a:spAutoFit/>
          </a:bodyPr>
          <a:lstStyle/>
          <a:p>
            <a:r>
              <a:rPr lang="en-GB" dirty="0" smtClean="0"/>
              <a:t>2014</a:t>
            </a:r>
            <a:endParaRPr lang="en-GB" dirty="0"/>
          </a:p>
        </p:txBody>
      </p:sp>
      <p:pic>
        <p:nvPicPr>
          <p:cNvPr id="1026" name="Picture 2"/>
          <p:cNvPicPr>
            <a:picLocks noChangeAspect="1" noChangeArrowheads="1"/>
          </p:cNvPicPr>
          <p:nvPr/>
        </p:nvPicPr>
        <p:blipFill>
          <a:blip r:embed="rId3" cstate="print"/>
          <a:srcRect/>
          <a:stretch>
            <a:fillRect/>
          </a:stretch>
        </p:blipFill>
        <p:spPr bwMode="auto">
          <a:xfrm>
            <a:off x="457200" y="3113881"/>
            <a:ext cx="7824866" cy="2978450"/>
          </a:xfrm>
          <a:prstGeom prst="rect">
            <a:avLst/>
          </a:prstGeom>
          <a:noFill/>
          <a:ln w="9525">
            <a:noFill/>
            <a:miter lim="800000"/>
            <a:headEnd/>
            <a:tailEnd/>
          </a:ln>
        </p:spPr>
      </p:pic>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37</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38</a:t>
            </a:fld>
            <a:endParaRPr lang="en-US"/>
          </a:p>
        </p:txBody>
      </p:sp>
      <p:graphicFrame>
        <p:nvGraphicFramePr>
          <p:cNvPr id="8" name="Oggetto 7">
            <a:hlinkClick r:id="" action="ppaction://ole?verb=0"/>
          </p:cNvPr>
          <p:cNvGraphicFramePr>
            <a:graphicFrameLocks noChangeAspect="1"/>
          </p:cNvGraphicFramePr>
          <p:nvPr/>
        </p:nvGraphicFramePr>
        <p:xfrm>
          <a:off x="0" y="0"/>
          <a:ext cx="9145059" cy="6858000"/>
        </p:xfrm>
        <a:graphic>
          <a:graphicData uri="http://schemas.openxmlformats.org/presentationml/2006/ole">
            <p:oleObj spid="_x0000_s20483" name="Presentazione" r:id="rId3" imgW="4571116" imgH="3428159" progId="PowerPoint.Show.12">
              <p:embed/>
            </p:oleObj>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39</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21506" name="Presentazione" r:id="rId3" imgW="4571116" imgH="3428159" progId="PowerPoint.Show.12">
              <p:embed/>
            </p:oleObj>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88640"/>
            <a:ext cx="8568952" cy="634082"/>
          </a:xfrm>
        </p:spPr>
        <p:txBody>
          <a:bodyPr>
            <a:noAutofit/>
          </a:bodyPr>
          <a:lstStyle/>
          <a:p>
            <a:r>
              <a:rPr lang="en-US" sz="2800" b="1" dirty="0" err="1" smtClean="0"/>
              <a:t>Distribuzione</a:t>
            </a:r>
            <a:r>
              <a:rPr lang="en-US" sz="2800" b="1" dirty="0" smtClean="0"/>
              <a:t> </a:t>
            </a:r>
            <a:r>
              <a:rPr lang="en-US" sz="2800" b="1" dirty="0" err="1" smtClean="0"/>
              <a:t>afferenti</a:t>
            </a:r>
            <a:r>
              <a:rPr lang="en-US" sz="2800" b="1" dirty="0" smtClean="0"/>
              <a:t> e </a:t>
            </a:r>
            <a:r>
              <a:rPr lang="en-US" sz="2800" b="1" dirty="0" err="1" smtClean="0"/>
              <a:t>finanziamenti</a:t>
            </a:r>
            <a:r>
              <a:rPr lang="en-US" sz="2800" b="1" dirty="0" smtClean="0"/>
              <a:t> </a:t>
            </a:r>
            <a:r>
              <a:rPr lang="en-US" sz="2800" b="1" dirty="0" err="1" smtClean="0"/>
              <a:t>nel</a:t>
            </a:r>
            <a:r>
              <a:rPr lang="en-US" sz="2800" b="1" dirty="0" smtClean="0"/>
              <a:t> 2013 - Pavia</a:t>
            </a:r>
            <a:endParaRPr lang="en-US" sz="2800"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dirty="0" smtClean="0"/>
              <a:t>INFN Pavia - Consiglio di Sezione - A. Lanza</a:t>
            </a:r>
            <a:endParaRPr lang="en-US" dirty="0"/>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a:t>
            </a:fld>
            <a:endParaRPr lang="en-US"/>
          </a:p>
        </p:txBody>
      </p:sp>
      <p:sp>
        <p:nvSpPr>
          <p:cNvPr id="10" name="CasellaDiTesto 9"/>
          <p:cNvSpPr txBox="1"/>
          <p:nvPr/>
        </p:nvSpPr>
        <p:spPr>
          <a:xfrm>
            <a:off x="539552" y="764704"/>
            <a:ext cx="8280920" cy="646331"/>
          </a:xfrm>
          <a:prstGeom prst="rect">
            <a:avLst/>
          </a:prstGeom>
          <a:noFill/>
        </p:spPr>
        <p:txBody>
          <a:bodyPr wrap="square" rtlCol="0">
            <a:spAutoFit/>
          </a:bodyPr>
          <a:lstStyle/>
          <a:p>
            <a:r>
              <a:rPr lang="en-US" dirty="0" smtClean="0"/>
              <a:t>Pavia e’ la 7</a:t>
            </a:r>
            <a:r>
              <a:rPr lang="en-US" baseline="30000" dirty="0" smtClean="0"/>
              <a:t>a</a:t>
            </a:r>
            <a:r>
              <a:rPr lang="en-US" dirty="0" smtClean="0"/>
              <a:t> </a:t>
            </a:r>
            <a:r>
              <a:rPr lang="en-US" dirty="0" err="1" smtClean="0"/>
              <a:t>struttura</a:t>
            </a:r>
            <a:r>
              <a:rPr lang="en-US" dirty="0" smtClean="0"/>
              <a:t> </a:t>
            </a:r>
            <a:r>
              <a:rPr lang="en-US" dirty="0" err="1" smtClean="0"/>
              <a:t>nazionale</a:t>
            </a:r>
            <a:r>
              <a:rPr lang="en-US" dirty="0" smtClean="0"/>
              <a:t> per </a:t>
            </a:r>
            <a:r>
              <a:rPr lang="en-US" dirty="0" err="1" smtClean="0"/>
              <a:t>numero</a:t>
            </a:r>
            <a:r>
              <a:rPr lang="en-US" dirty="0" smtClean="0"/>
              <a:t> di </a:t>
            </a:r>
            <a:r>
              <a:rPr lang="en-US" dirty="0" err="1" smtClean="0"/>
              <a:t>afferenti</a:t>
            </a:r>
            <a:r>
              <a:rPr lang="en-US" dirty="0" smtClean="0"/>
              <a:t> al </a:t>
            </a:r>
            <a:r>
              <a:rPr lang="en-US" dirty="0" err="1" smtClean="0"/>
              <a:t>gruppo</a:t>
            </a:r>
            <a:r>
              <a:rPr lang="en-US" dirty="0" smtClean="0"/>
              <a:t> V (era 5</a:t>
            </a:r>
            <a:r>
              <a:rPr lang="en-US" baseline="30000" dirty="0" smtClean="0"/>
              <a:t>a</a:t>
            </a:r>
            <a:r>
              <a:rPr lang="en-US" dirty="0" smtClean="0"/>
              <a:t> </a:t>
            </a:r>
            <a:r>
              <a:rPr lang="en-US" dirty="0" err="1" smtClean="0"/>
              <a:t>nel</a:t>
            </a:r>
            <a:r>
              <a:rPr lang="en-US" dirty="0" smtClean="0"/>
              <a:t> 2012), la 5</a:t>
            </a:r>
            <a:r>
              <a:rPr lang="en-US" baseline="30000" dirty="0" smtClean="0"/>
              <a:t>a</a:t>
            </a:r>
            <a:r>
              <a:rPr lang="en-US" dirty="0" smtClean="0"/>
              <a:t> per </a:t>
            </a:r>
            <a:r>
              <a:rPr lang="en-US" dirty="0" err="1" smtClean="0"/>
              <a:t>gli</a:t>
            </a:r>
            <a:r>
              <a:rPr lang="en-US" dirty="0" smtClean="0"/>
              <a:t> FTE (era 4</a:t>
            </a:r>
            <a:r>
              <a:rPr lang="en-US" baseline="30000" dirty="0" smtClean="0"/>
              <a:t>a</a:t>
            </a:r>
            <a:r>
              <a:rPr lang="en-US" dirty="0" smtClean="0"/>
              <a:t> </a:t>
            </a:r>
            <a:r>
              <a:rPr lang="en-US" dirty="0" err="1" smtClean="0"/>
              <a:t>nel</a:t>
            </a:r>
            <a:r>
              <a:rPr lang="en-US" dirty="0" smtClean="0"/>
              <a:t> 2012)</a:t>
            </a:r>
            <a:endParaRPr lang="en-US" dirty="0"/>
          </a:p>
        </p:txBody>
      </p:sp>
      <p:sp>
        <p:nvSpPr>
          <p:cNvPr id="13" name="CasellaDiTesto 12"/>
          <p:cNvSpPr txBox="1"/>
          <p:nvPr/>
        </p:nvSpPr>
        <p:spPr>
          <a:xfrm>
            <a:off x="1475656" y="1844824"/>
            <a:ext cx="2016224" cy="276999"/>
          </a:xfrm>
          <a:prstGeom prst="rect">
            <a:avLst/>
          </a:prstGeom>
          <a:noFill/>
        </p:spPr>
        <p:txBody>
          <a:bodyPr wrap="square" rtlCol="0">
            <a:spAutoFit/>
          </a:bodyPr>
          <a:lstStyle/>
          <a:p>
            <a:r>
              <a:rPr lang="en-US" sz="1200" b="1" dirty="0" smtClean="0"/>
              <a:t>CSN5/Pavia</a:t>
            </a:r>
            <a:endParaRPr lang="en-US" sz="1200" b="1" dirty="0"/>
          </a:p>
        </p:txBody>
      </p:sp>
      <p:sp>
        <p:nvSpPr>
          <p:cNvPr id="14" name="CasellaDiTesto 13"/>
          <p:cNvSpPr txBox="1"/>
          <p:nvPr/>
        </p:nvSpPr>
        <p:spPr>
          <a:xfrm>
            <a:off x="3923928" y="1772816"/>
            <a:ext cx="1296144" cy="461665"/>
          </a:xfrm>
          <a:prstGeom prst="rect">
            <a:avLst/>
          </a:prstGeom>
          <a:noFill/>
        </p:spPr>
        <p:txBody>
          <a:bodyPr wrap="square" rtlCol="0">
            <a:spAutoFit/>
          </a:bodyPr>
          <a:lstStyle/>
          <a:p>
            <a:r>
              <a:rPr lang="en-US" sz="1200" b="1" dirty="0" err="1" smtClean="0"/>
              <a:t>Ric</a:t>
            </a:r>
            <a:r>
              <a:rPr lang="en-US" sz="1200" b="1" dirty="0" smtClean="0"/>
              <a:t> - Tec</a:t>
            </a:r>
          </a:p>
          <a:p>
            <a:r>
              <a:rPr lang="en-US" sz="1200" b="1" dirty="0" smtClean="0"/>
              <a:t>CSN5/Pavia</a:t>
            </a:r>
          </a:p>
        </p:txBody>
      </p:sp>
      <p:sp>
        <p:nvSpPr>
          <p:cNvPr id="18" name="CasellaDiTesto 17"/>
          <p:cNvSpPr txBox="1"/>
          <p:nvPr/>
        </p:nvSpPr>
        <p:spPr>
          <a:xfrm>
            <a:off x="0" y="4077072"/>
            <a:ext cx="2520280" cy="523220"/>
          </a:xfrm>
          <a:prstGeom prst="rect">
            <a:avLst/>
          </a:prstGeom>
          <a:noFill/>
        </p:spPr>
        <p:txBody>
          <a:bodyPr wrap="square" rtlCol="0">
            <a:spAutoFit/>
          </a:bodyPr>
          <a:lstStyle/>
          <a:p>
            <a:r>
              <a:rPr lang="en-US" sz="1400" b="1" dirty="0" err="1" smtClean="0"/>
              <a:t>Richieste</a:t>
            </a:r>
            <a:r>
              <a:rPr lang="en-US" sz="1400" b="1" dirty="0" smtClean="0"/>
              <a:t> </a:t>
            </a:r>
            <a:r>
              <a:rPr lang="en-US" sz="1400" b="1" dirty="0" err="1" smtClean="0"/>
              <a:t>finanziarie</a:t>
            </a:r>
            <a:endParaRPr lang="en-US" sz="1400" b="1" dirty="0" smtClean="0"/>
          </a:p>
          <a:p>
            <a:r>
              <a:rPr lang="en-US" sz="1400" b="1" dirty="0" smtClean="0"/>
              <a:t> CSN5/Pavia</a:t>
            </a:r>
            <a:endParaRPr lang="en-US" sz="1400" b="1" dirty="0"/>
          </a:p>
        </p:txBody>
      </p:sp>
      <p:sp>
        <p:nvSpPr>
          <p:cNvPr id="19" name="CasellaDiTesto 18"/>
          <p:cNvSpPr txBox="1"/>
          <p:nvPr/>
        </p:nvSpPr>
        <p:spPr>
          <a:xfrm>
            <a:off x="2339752" y="4149080"/>
            <a:ext cx="2016224" cy="307777"/>
          </a:xfrm>
          <a:prstGeom prst="rect">
            <a:avLst/>
          </a:prstGeom>
          <a:noFill/>
        </p:spPr>
        <p:txBody>
          <a:bodyPr wrap="square" rtlCol="0">
            <a:spAutoFit/>
          </a:bodyPr>
          <a:lstStyle/>
          <a:p>
            <a:r>
              <a:rPr lang="en-US" sz="1400" b="1" dirty="0" err="1" smtClean="0"/>
              <a:t>Finanziato</a:t>
            </a:r>
            <a:r>
              <a:rPr lang="en-US" sz="1400" b="1" dirty="0" smtClean="0"/>
              <a:t> CSN5/Pavia</a:t>
            </a:r>
            <a:endParaRPr lang="en-US" sz="1400" b="1" dirty="0"/>
          </a:p>
        </p:txBody>
      </p:sp>
      <p:graphicFrame>
        <p:nvGraphicFramePr>
          <p:cNvPr id="20" name="Grafico 19"/>
          <p:cNvGraphicFramePr/>
          <p:nvPr/>
        </p:nvGraphicFramePr>
        <p:xfrm>
          <a:off x="-108520" y="1844824"/>
          <a:ext cx="2448272" cy="1944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afico 20"/>
          <p:cNvGraphicFramePr/>
          <p:nvPr/>
        </p:nvGraphicFramePr>
        <p:xfrm>
          <a:off x="2123728" y="1772816"/>
          <a:ext cx="2736304" cy="2232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52" name="Object 4"/>
          <p:cNvGraphicFramePr>
            <a:graphicFrameLocks noChangeAspect="1"/>
          </p:cNvGraphicFramePr>
          <p:nvPr/>
        </p:nvGraphicFramePr>
        <p:xfrm>
          <a:off x="4860032" y="1268760"/>
          <a:ext cx="4176464" cy="1866900"/>
        </p:xfrm>
        <a:graphic>
          <a:graphicData uri="http://schemas.openxmlformats.org/presentationml/2006/ole">
            <p:oleObj spid="_x0000_s2052" name="Foglio di lavoro" r:id="rId5" imgW="4943350" imgH="1866990" progId="Excel.Sheet.12">
              <p:embed/>
            </p:oleObj>
          </a:graphicData>
        </a:graphic>
      </p:graphicFrame>
      <p:graphicFrame>
        <p:nvGraphicFramePr>
          <p:cNvPr id="2053" name="Object 5"/>
          <p:cNvGraphicFramePr>
            <a:graphicFrameLocks noChangeAspect="1"/>
          </p:cNvGraphicFramePr>
          <p:nvPr/>
        </p:nvGraphicFramePr>
        <p:xfrm>
          <a:off x="4788024" y="3789040"/>
          <a:ext cx="4176464" cy="2553687"/>
        </p:xfrm>
        <a:graphic>
          <a:graphicData uri="http://schemas.openxmlformats.org/presentationml/2006/ole">
            <p:oleObj spid="_x0000_s2053" name="Foglio di lavoro" r:id="rId6" imgW="7220070" imgH="3619590" progId="Excel.Sheet.12">
              <p:embed/>
            </p:oleObj>
          </a:graphicData>
        </a:graphic>
      </p:graphicFrame>
      <p:graphicFrame>
        <p:nvGraphicFramePr>
          <p:cNvPr id="24" name="Grafico 23"/>
          <p:cNvGraphicFramePr/>
          <p:nvPr/>
        </p:nvGraphicFramePr>
        <p:xfrm>
          <a:off x="0" y="4149080"/>
          <a:ext cx="2411760" cy="237626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5" name="Grafico 24"/>
          <p:cNvGraphicFramePr/>
          <p:nvPr/>
        </p:nvGraphicFramePr>
        <p:xfrm>
          <a:off x="2123728" y="4149080"/>
          <a:ext cx="2600846" cy="2163688"/>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40</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22530" name="Presentazione" r:id="rId3" imgW="4571116" imgH="3428159" progId="PowerPoint.Show.12">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41</a:t>
            </a:fld>
            <a:endParaRPr lang="en-US"/>
          </a:p>
        </p:txBody>
      </p:sp>
      <p:graphicFrame>
        <p:nvGraphicFramePr>
          <p:cNvPr id="7" name="Oggetto 6">
            <a:hlinkClick r:id="" action="ppaction://ole?verb=0"/>
          </p:cNvPr>
          <p:cNvGraphicFramePr>
            <a:graphicFrameLocks noChangeAspect="1"/>
          </p:cNvGraphicFramePr>
          <p:nvPr/>
        </p:nvGraphicFramePr>
        <p:xfrm>
          <a:off x="0" y="0"/>
          <a:ext cx="9144000" cy="6857206"/>
        </p:xfrm>
        <a:graphic>
          <a:graphicData uri="http://schemas.openxmlformats.org/presentationml/2006/ole">
            <p:oleObj spid="_x0000_s23554" name="Presentazione" r:id="rId3" imgW="4571116" imgH="3428159" progId="PowerPoint.Show.12">
              <p:embed/>
            </p:oleObj>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42</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24578" name="Presentazione" r:id="rId3" imgW="4571116" imgH="3428159" progId="PowerPoint.Show.12">
              <p:embed/>
            </p:oleObj>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43</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25602" name="Presentazione" r:id="rId3" imgW="4571116" imgH="3428159" progId="PowerPoint.Show.12">
              <p:embed/>
            </p:oleObj>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44</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26626" name="Presentazione" r:id="rId3" imgW="4571116" imgH="3428159" progId="PowerPoint.Show.12">
              <p:embed/>
            </p:oleObj>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45</a:t>
            </a:fld>
            <a:endParaRPr lang="en-US"/>
          </a:p>
        </p:txBody>
      </p:sp>
      <p:graphicFrame>
        <p:nvGraphicFramePr>
          <p:cNvPr id="8" name="Oggetto 7">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27651" name="Presentazione" r:id="rId3" imgW="4571116" imgH="3428159" progId="PowerPoint.Show.12">
              <p:embed/>
            </p:oleObj>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250825" y="1712913"/>
            <a:ext cx="6192838" cy="2282825"/>
          </a:xfrm>
          <a:prstGeom prst="rect">
            <a:avLst/>
          </a:prstGeom>
          <a:noFill/>
          <a:ln w="9525">
            <a:noFill/>
            <a:miter lim="800000"/>
            <a:headEnd/>
            <a:tailEnd/>
          </a:ln>
          <a:effectLst/>
        </p:spPr>
        <p:txBody>
          <a:bodyPr anchor="ctr">
            <a:spAutoFit/>
          </a:bodyPr>
          <a:lstStyle/>
          <a:p>
            <a:pPr marL="342900" indent="-342900"/>
            <a:r>
              <a:rPr lang="it-IT" sz="1600" b="1"/>
              <a:t>Obiettivi del progetto di ricerca</a:t>
            </a:r>
            <a:endParaRPr lang="it-IT" sz="1600"/>
          </a:p>
          <a:p>
            <a:pPr marL="342900" indent="-342900" eaLnBrk="0" hangingPunct="0"/>
            <a:r>
              <a:rPr lang="it-IT" sz="1600">
                <a:solidFill>
                  <a:srgbClr val="134F5C"/>
                </a:solidFill>
              </a:rPr>
              <a:t>                                           </a:t>
            </a:r>
          </a:p>
          <a:p>
            <a:pPr marL="342900" indent="-342900" algn="just" eaLnBrk="0" hangingPunct="0">
              <a:buFontTx/>
              <a:buAutoNum type="arabicParenR"/>
            </a:pPr>
            <a:r>
              <a:rPr lang="it-IT" sz="1400"/>
              <a:t>Sviluppo e studio di nuovi materiali dosimetrici per la caratterizzazione di campi di radiazioni prodotti da sorgenti di neutroni applicati anche nella BNCT.</a:t>
            </a:r>
          </a:p>
          <a:p>
            <a:pPr marL="342900" indent="-342900" algn="just" eaLnBrk="0" hangingPunct="0">
              <a:buFontTx/>
              <a:buAutoNum type="arabicParenR"/>
            </a:pPr>
            <a:endParaRPr lang="it-IT" sz="1400"/>
          </a:p>
          <a:p>
            <a:pPr marL="342900" indent="-342900" algn="just" eaLnBrk="0" hangingPunct="0">
              <a:buFontTx/>
              <a:buAutoNum type="arabicParenR"/>
            </a:pPr>
            <a:r>
              <a:rPr lang="it-IT" sz="1400"/>
              <a:t>Sviluppo di metodologie basate su spettroscopia paramagnetica elettronica (EPR) e termoluminescenza (TL) per la caratterizzazione delle modalità di rilascio dell’energia nel materiale da parte di fasci di diversa natura.</a:t>
            </a:r>
          </a:p>
        </p:txBody>
      </p:sp>
      <p:pic>
        <p:nvPicPr>
          <p:cNvPr id="2053" name="Picture 5" descr="Research_iniziale_html_7eaf6873">
            <a:hlinkClick r:id="rId2"/>
          </p:cNvPr>
          <p:cNvPicPr>
            <a:picLocks noChangeAspect="1" noChangeArrowheads="1"/>
          </p:cNvPicPr>
          <p:nvPr/>
        </p:nvPicPr>
        <p:blipFill>
          <a:blip r:embed="rId3" cstate="print"/>
          <a:srcRect/>
          <a:stretch>
            <a:fillRect/>
          </a:stretch>
        </p:blipFill>
        <p:spPr bwMode="auto">
          <a:xfrm>
            <a:off x="6804025" y="2276475"/>
            <a:ext cx="1905000" cy="1333500"/>
          </a:xfrm>
          <a:prstGeom prst="rect">
            <a:avLst/>
          </a:prstGeom>
          <a:noFill/>
        </p:spPr>
      </p:pic>
      <p:pic>
        <p:nvPicPr>
          <p:cNvPr id="2056" name="Picture 8" descr="Logo">
            <a:hlinkClick r:id="rId4"/>
          </p:cNvPr>
          <p:cNvPicPr>
            <a:picLocks noChangeAspect="1" noChangeArrowheads="1"/>
          </p:cNvPicPr>
          <p:nvPr/>
        </p:nvPicPr>
        <p:blipFill>
          <a:blip r:embed="rId5" cstate="print"/>
          <a:srcRect/>
          <a:stretch>
            <a:fillRect/>
          </a:stretch>
        </p:blipFill>
        <p:spPr bwMode="auto">
          <a:xfrm>
            <a:off x="1116013" y="333375"/>
            <a:ext cx="6667500" cy="714375"/>
          </a:xfrm>
          <a:prstGeom prst="rect">
            <a:avLst/>
          </a:prstGeom>
          <a:noFill/>
        </p:spPr>
      </p:pic>
      <p:sp>
        <p:nvSpPr>
          <p:cNvPr id="2057" name="Rectangle 9"/>
          <p:cNvSpPr>
            <a:spLocks noChangeArrowheads="1"/>
          </p:cNvSpPr>
          <p:nvPr/>
        </p:nvSpPr>
        <p:spPr bwMode="auto">
          <a:xfrm>
            <a:off x="250825" y="4565650"/>
            <a:ext cx="8496300" cy="1833563"/>
          </a:xfrm>
          <a:prstGeom prst="rect">
            <a:avLst/>
          </a:prstGeom>
          <a:noFill/>
          <a:ln w="9525">
            <a:noFill/>
            <a:miter lim="800000"/>
            <a:headEnd/>
            <a:tailEnd/>
          </a:ln>
          <a:effectLst/>
        </p:spPr>
        <p:txBody>
          <a:bodyPr anchor="ctr">
            <a:spAutoFit/>
          </a:bodyPr>
          <a:lstStyle/>
          <a:p>
            <a:r>
              <a:rPr lang="it-IT" sz="1600" b="1"/>
              <a:t>Durata del progetto: 2012-2014</a:t>
            </a:r>
            <a:endParaRPr lang="it-IT" sz="1600"/>
          </a:p>
          <a:p>
            <a:r>
              <a:rPr lang="it-IT" sz="1600" b="1"/>
              <a:t>Coordinatore nazionale: Dr. Maurizio Marrale, INFN Sezione di Catania</a:t>
            </a:r>
          </a:p>
          <a:p>
            <a:r>
              <a:rPr lang="it-IT" sz="1600" b="1"/>
              <a:t>INFN Sezione di Padova: Coordinatore Dr. Antonio Barbon</a:t>
            </a:r>
            <a:r>
              <a:rPr lang="it-IT"/>
              <a:t> </a:t>
            </a:r>
            <a:endParaRPr lang="it-IT" sz="1600" b="1"/>
          </a:p>
          <a:p>
            <a:r>
              <a:rPr lang="it-IT" sz="1600" b="1"/>
              <a:t>INFN Sezione di Pavia: Coordinatore Armando Buttafava, Daniele Dondi, Alberto Zeffiro, Lorenzo Ventura</a:t>
            </a:r>
            <a:r>
              <a:rPr lang="it-IT" sz="1600"/>
              <a:t> </a:t>
            </a:r>
          </a:p>
          <a:p>
            <a:endParaRPr lang="it-IT" sz="1600"/>
          </a:p>
          <a:p>
            <a:r>
              <a:rPr lang="it-IT" sz="1600" b="1"/>
              <a:t>Assegnazioni 2013: 6.0 k</a:t>
            </a:r>
            <a:r>
              <a:rPr lang="it-IT" sz="1600" b="1">
                <a:cs typeface="Arial" charset="0"/>
              </a:rPr>
              <a:t>€ (consumo)</a:t>
            </a:r>
          </a:p>
        </p:txBody>
      </p:sp>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46</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20140528_092411"/>
          <p:cNvPicPr>
            <a:picLocks noChangeAspect="1" noChangeArrowheads="1"/>
          </p:cNvPicPr>
          <p:nvPr/>
        </p:nvPicPr>
        <p:blipFill>
          <a:blip r:embed="rId2" cstate="print"/>
          <a:srcRect l="14262" t="12076" r="7393" b="14455"/>
          <a:stretch>
            <a:fillRect/>
          </a:stretch>
        </p:blipFill>
        <p:spPr bwMode="auto">
          <a:xfrm>
            <a:off x="2411413" y="3213100"/>
            <a:ext cx="4178300" cy="2940050"/>
          </a:xfrm>
          <a:prstGeom prst="rect">
            <a:avLst/>
          </a:prstGeom>
          <a:noFill/>
        </p:spPr>
      </p:pic>
      <p:sp>
        <p:nvSpPr>
          <p:cNvPr id="7171" name="Text Box 3"/>
          <p:cNvSpPr txBox="1">
            <a:spLocks noChangeArrowheads="1"/>
          </p:cNvSpPr>
          <p:nvPr/>
        </p:nvSpPr>
        <p:spPr bwMode="auto">
          <a:xfrm>
            <a:off x="323850" y="476250"/>
            <a:ext cx="8496300" cy="2414588"/>
          </a:xfrm>
          <a:prstGeom prst="rect">
            <a:avLst/>
          </a:prstGeom>
          <a:noFill/>
          <a:ln w="9525">
            <a:noFill/>
            <a:miter lim="800000"/>
            <a:headEnd/>
            <a:tailEnd/>
          </a:ln>
          <a:effectLst/>
        </p:spPr>
        <p:txBody>
          <a:bodyPr>
            <a:spAutoFit/>
          </a:bodyPr>
          <a:lstStyle/>
          <a:p>
            <a:pPr algn="just">
              <a:spcBef>
                <a:spcPct val="50000"/>
              </a:spcBef>
            </a:pPr>
            <a:r>
              <a:rPr lang="it-IT" sz="1600">
                <a:cs typeface="Arial" charset="0"/>
              </a:rPr>
              <a:t>Nella prima parte di lavoro ci siamo occupati della preparazione di dosimetri basati su alanina e paraffina. E’ stato messo a punto un nuovo metodo di preparazione, basato sulla dissoluzione della paraffina e successiva rimozione del solvente (esano) sotto vuoto. Questo procedimento ha portato ad un incremento della riproducibilità dei dosimetri. </a:t>
            </a:r>
          </a:p>
          <a:p>
            <a:pPr algn="just">
              <a:spcBef>
                <a:spcPct val="50000"/>
              </a:spcBef>
            </a:pPr>
            <a:r>
              <a:rPr lang="it-IT" sz="1600">
                <a:cs typeface="Arial" charset="0"/>
              </a:rPr>
              <a:t>E’ stato inoltre realizzato, nell’officina INFN di Pavia, un pastigliatore in acciaio inox in grado di produrre cilindri dosimetrici di dimensioni opportune ad essere inserite in tubi EPR standard. L’uso dell’acciaio inox riduce il rischio di contaminazione con ioni metallici che potrebbe portare ad una attivazione del materiale quando è sottoposto ad irraggiamento a neutroni, oltre a perturbare il segnale EPR.</a:t>
            </a: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47</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a:spLocks noChangeArrowheads="1"/>
          </p:cNvSpPr>
          <p:nvPr/>
        </p:nvSpPr>
        <p:spPr bwMode="auto">
          <a:xfrm>
            <a:off x="250825" y="476250"/>
            <a:ext cx="8496300" cy="2170113"/>
          </a:xfrm>
          <a:prstGeom prst="rect">
            <a:avLst/>
          </a:prstGeom>
          <a:noFill/>
          <a:ln w="9525">
            <a:noFill/>
            <a:miter lim="800000"/>
            <a:headEnd/>
            <a:tailEnd/>
          </a:ln>
          <a:effectLst/>
        </p:spPr>
        <p:txBody>
          <a:bodyPr>
            <a:spAutoFit/>
          </a:bodyPr>
          <a:lstStyle/>
          <a:p>
            <a:pPr algn="just">
              <a:spcBef>
                <a:spcPct val="50000"/>
              </a:spcBef>
            </a:pPr>
            <a:r>
              <a:rPr lang="it-IT" sz="1600">
                <a:cs typeface="Arial" charset="0"/>
              </a:rPr>
              <a:t>I dosimetri sensibili ai neutroni sono stati realizzati in prima istanza miscelando acido borico all’alanina (e paraffina).</a:t>
            </a:r>
          </a:p>
          <a:p>
            <a:pPr algn="just">
              <a:spcBef>
                <a:spcPct val="50000"/>
              </a:spcBef>
            </a:pPr>
            <a:r>
              <a:rPr lang="it-IT" sz="1600">
                <a:cs typeface="Arial" charset="0"/>
              </a:rPr>
              <a:t>Di fatto è stato notato che, per avere una buona risposta con i neutroni, il contenuto di acido borico deve essere elevato. Poiché aumentando il contenuto dell’assorbitore di neutroni si riduce quello del materiale dosimetrico, il compromesso migliore è stato trovato con il 50 % p/p di alanina e acido borico. Data la scarsa penetrazione delle particelle alfa prodotte, che è dell’ordine della dimensione dei grani utilizzati, si possono anche avere dei problemi legati alla riproducibilità dei dosimetri.</a:t>
            </a:r>
          </a:p>
        </p:txBody>
      </p:sp>
      <p:grpSp>
        <p:nvGrpSpPr>
          <p:cNvPr id="2" name="Group 18"/>
          <p:cNvGrpSpPr>
            <a:grpSpLocks/>
          </p:cNvGrpSpPr>
          <p:nvPr/>
        </p:nvGrpSpPr>
        <p:grpSpPr bwMode="auto">
          <a:xfrm>
            <a:off x="755650" y="2924175"/>
            <a:ext cx="2735263" cy="1584325"/>
            <a:chOff x="567" y="1298"/>
            <a:chExt cx="1723" cy="998"/>
          </a:xfrm>
        </p:grpSpPr>
        <p:grpSp>
          <p:nvGrpSpPr>
            <p:cNvPr id="3" name="Group 14"/>
            <p:cNvGrpSpPr>
              <a:grpSpLocks/>
            </p:cNvGrpSpPr>
            <p:nvPr/>
          </p:nvGrpSpPr>
          <p:grpSpPr bwMode="auto">
            <a:xfrm>
              <a:off x="793" y="1298"/>
              <a:ext cx="1497" cy="998"/>
              <a:chOff x="793" y="1298"/>
              <a:chExt cx="1497" cy="998"/>
            </a:xfrm>
          </p:grpSpPr>
          <p:sp>
            <p:nvSpPr>
              <p:cNvPr id="5129" name="Rectangle 9"/>
              <p:cNvSpPr>
                <a:spLocks noChangeArrowheads="1"/>
              </p:cNvSpPr>
              <p:nvPr/>
            </p:nvSpPr>
            <p:spPr bwMode="auto">
              <a:xfrm>
                <a:off x="793" y="1298"/>
                <a:ext cx="1497" cy="998"/>
              </a:xfrm>
              <a:prstGeom prst="rect">
                <a:avLst/>
              </a:prstGeom>
              <a:solidFill>
                <a:srgbClr val="CCFFFF"/>
              </a:solidFill>
              <a:ln w="9525">
                <a:noFill/>
                <a:miter lim="800000"/>
                <a:headEnd/>
                <a:tailEnd/>
              </a:ln>
              <a:effectLst/>
            </p:spPr>
            <p:txBody>
              <a:bodyPr wrap="none" anchor="ctr"/>
              <a:lstStyle/>
              <a:p>
                <a:pPr algn="ctr"/>
                <a:endParaRPr lang="en-US"/>
              </a:p>
            </p:txBody>
          </p:sp>
          <p:sp>
            <p:nvSpPr>
              <p:cNvPr id="5126" name="Freeform 6"/>
              <p:cNvSpPr>
                <a:spLocks/>
              </p:cNvSpPr>
              <p:nvPr/>
            </p:nvSpPr>
            <p:spPr bwMode="auto">
              <a:xfrm>
                <a:off x="930" y="1570"/>
                <a:ext cx="772" cy="679"/>
              </a:xfrm>
              <a:custGeom>
                <a:avLst/>
                <a:gdLst/>
                <a:ahLst/>
                <a:cxnLst>
                  <a:cxn ang="0">
                    <a:pos x="0" y="303"/>
                  </a:cxn>
                  <a:cxn ang="0">
                    <a:pos x="134" y="270"/>
                  </a:cxn>
                  <a:cxn ang="0">
                    <a:pos x="159" y="195"/>
                  </a:cxn>
                  <a:cxn ang="0">
                    <a:pos x="175" y="145"/>
                  </a:cxn>
                  <a:cxn ang="0">
                    <a:pos x="159" y="111"/>
                  </a:cxn>
                  <a:cxn ang="0">
                    <a:pos x="329" y="137"/>
                  </a:cxn>
                  <a:cxn ang="0">
                    <a:pos x="465" y="0"/>
                  </a:cxn>
                  <a:cxn ang="0">
                    <a:pos x="555" y="182"/>
                  </a:cxn>
                  <a:cxn ang="0">
                    <a:pos x="584" y="187"/>
                  </a:cxn>
                  <a:cxn ang="0">
                    <a:pos x="593" y="212"/>
                  </a:cxn>
                  <a:cxn ang="0">
                    <a:pos x="626" y="245"/>
                  </a:cxn>
                  <a:cxn ang="0">
                    <a:pos x="643" y="287"/>
                  </a:cxn>
                  <a:cxn ang="0">
                    <a:pos x="668" y="312"/>
                  </a:cxn>
                  <a:cxn ang="0">
                    <a:pos x="685" y="370"/>
                  </a:cxn>
                  <a:cxn ang="0">
                    <a:pos x="743" y="387"/>
                  </a:cxn>
                  <a:cxn ang="0">
                    <a:pos x="576" y="554"/>
                  </a:cxn>
                  <a:cxn ang="0">
                    <a:pos x="526" y="562"/>
                  </a:cxn>
                  <a:cxn ang="0">
                    <a:pos x="509" y="587"/>
                  </a:cxn>
                  <a:cxn ang="0">
                    <a:pos x="283" y="636"/>
                  </a:cxn>
                  <a:cxn ang="0">
                    <a:pos x="259" y="629"/>
                  </a:cxn>
                  <a:cxn ang="0">
                    <a:pos x="175" y="679"/>
                  </a:cxn>
                  <a:cxn ang="0">
                    <a:pos x="100" y="621"/>
                  </a:cxn>
                  <a:cxn ang="0">
                    <a:pos x="102" y="590"/>
                  </a:cxn>
                  <a:cxn ang="0">
                    <a:pos x="92" y="554"/>
                  </a:cxn>
                  <a:cxn ang="0">
                    <a:pos x="109" y="504"/>
                  </a:cxn>
                  <a:cxn ang="0">
                    <a:pos x="84" y="420"/>
                  </a:cxn>
                  <a:cxn ang="0">
                    <a:pos x="50" y="404"/>
                  </a:cxn>
                  <a:cxn ang="0">
                    <a:pos x="0" y="303"/>
                  </a:cxn>
                </a:cxnLst>
                <a:rect l="0" t="0" r="r" b="b"/>
                <a:pathLst>
                  <a:path w="772" h="679">
                    <a:moveTo>
                      <a:pt x="0" y="303"/>
                    </a:moveTo>
                    <a:cubicBezTo>
                      <a:pt x="47" y="300"/>
                      <a:pt x="107" y="319"/>
                      <a:pt x="134" y="270"/>
                    </a:cubicBezTo>
                    <a:cubicBezTo>
                      <a:pt x="147" y="247"/>
                      <a:pt x="151" y="220"/>
                      <a:pt x="159" y="195"/>
                    </a:cubicBezTo>
                    <a:cubicBezTo>
                      <a:pt x="165" y="178"/>
                      <a:pt x="175" y="145"/>
                      <a:pt x="175" y="145"/>
                    </a:cubicBezTo>
                    <a:cubicBezTo>
                      <a:pt x="166" y="116"/>
                      <a:pt x="173" y="127"/>
                      <a:pt x="159" y="111"/>
                    </a:cubicBezTo>
                    <a:lnTo>
                      <a:pt x="329" y="137"/>
                    </a:lnTo>
                    <a:lnTo>
                      <a:pt x="465" y="0"/>
                    </a:lnTo>
                    <a:cubicBezTo>
                      <a:pt x="495" y="61"/>
                      <a:pt x="519" y="125"/>
                      <a:pt x="555" y="182"/>
                    </a:cubicBezTo>
                    <a:cubicBezTo>
                      <a:pt x="560" y="190"/>
                      <a:pt x="576" y="181"/>
                      <a:pt x="584" y="187"/>
                    </a:cubicBezTo>
                    <a:cubicBezTo>
                      <a:pt x="591" y="192"/>
                      <a:pt x="588" y="205"/>
                      <a:pt x="593" y="212"/>
                    </a:cubicBezTo>
                    <a:cubicBezTo>
                      <a:pt x="602" y="225"/>
                      <a:pt x="615" y="234"/>
                      <a:pt x="626" y="245"/>
                    </a:cubicBezTo>
                    <a:cubicBezTo>
                      <a:pt x="632" y="259"/>
                      <a:pt x="635" y="274"/>
                      <a:pt x="643" y="287"/>
                    </a:cubicBezTo>
                    <a:cubicBezTo>
                      <a:pt x="649" y="297"/>
                      <a:pt x="662" y="302"/>
                      <a:pt x="668" y="312"/>
                    </a:cubicBezTo>
                    <a:cubicBezTo>
                      <a:pt x="671" y="317"/>
                      <a:pt x="678" y="363"/>
                      <a:pt x="685" y="370"/>
                    </a:cubicBezTo>
                    <a:cubicBezTo>
                      <a:pt x="694" y="379"/>
                      <a:pt x="730" y="387"/>
                      <a:pt x="743" y="387"/>
                    </a:cubicBezTo>
                    <a:cubicBezTo>
                      <a:pt x="735" y="591"/>
                      <a:pt x="772" y="565"/>
                      <a:pt x="576" y="554"/>
                    </a:cubicBezTo>
                    <a:cubicBezTo>
                      <a:pt x="559" y="557"/>
                      <a:pt x="541" y="555"/>
                      <a:pt x="526" y="562"/>
                    </a:cubicBezTo>
                    <a:cubicBezTo>
                      <a:pt x="517" y="566"/>
                      <a:pt x="509" y="587"/>
                      <a:pt x="509" y="587"/>
                    </a:cubicBezTo>
                    <a:cubicBezTo>
                      <a:pt x="434" y="603"/>
                      <a:pt x="359" y="623"/>
                      <a:pt x="283" y="636"/>
                    </a:cubicBezTo>
                    <a:cubicBezTo>
                      <a:pt x="275" y="637"/>
                      <a:pt x="267" y="626"/>
                      <a:pt x="259" y="629"/>
                    </a:cubicBezTo>
                    <a:cubicBezTo>
                      <a:pt x="228" y="640"/>
                      <a:pt x="204" y="664"/>
                      <a:pt x="175" y="679"/>
                    </a:cubicBezTo>
                    <a:cubicBezTo>
                      <a:pt x="124" y="663"/>
                      <a:pt x="134" y="651"/>
                      <a:pt x="100" y="621"/>
                    </a:cubicBezTo>
                    <a:cubicBezTo>
                      <a:pt x="101" y="611"/>
                      <a:pt x="103" y="600"/>
                      <a:pt x="102" y="590"/>
                    </a:cubicBezTo>
                    <a:cubicBezTo>
                      <a:pt x="101" y="578"/>
                      <a:pt x="92" y="566"/>
                      <a:pt x="92" y="554"/>
                    </a:cubicBezTo>
                    <a:cubicBezTo>
                      <a:pt x="92" y="551"/>
                      <a:pt x="108" y="507"/>
                      <a:pt x="109" y="504"/>
                    </a:cubicBezTo>
                    <a:cubicBezTo>
                      <a:pt x="105" y="481"/>
                      <a:pt x="107" y="439"/>
                      <a:pt x="84" y="420"/>
                    </a:cubicBezTo>
                    <a:cubicBezTo>
                      <a:pt x="74" y="412"/>
                      <a:pt x="50" y="404"/>
                      <a:pt x="50" y="404"/>
                    </a:cubicBezTo>
                    <a:lnTo>
                      <a:pt x="0" y="303"/>
                    </a:lnTo>
                    <a:close/>
                  </a:path>
                </a:pathLst>
              </a:custGeom>
              <a:solidFill>
                <a:srgbClr val="C0C0C0"/>
              </a:solidFill>
              <a:ln w="9525">
                <a:solidFill>
                  <a:schemeClr val="tx1"/>
                </a:solidFill>
                <a:round/>
                <a:headEnd/>
                <a:tailEnd/>
              </a:ln>
              <a:effectLst/>
            </p:spPr>
            <p:txBody>
              <a:bodyPr/>
              <a:lstStyle/>
              <a:p>
                <a:endParaRPr lang="en-US"/>
              </a:p>
            </p:txBody>
          </p:sp>
          <p:sp>
            <p:nvSpPr>
              <p:cNvPr id="5128" name="Freeform 8"/>
              <p:cNvSpPr>
                <a:spLocks/>
              </p:cNvSpPr>
              <p:nvPr/>
            </p:nvSpPr>
            <p:spPr bwMode="auto">
              <a:xfrm rot="509307">
                <a:off x="1519" y="1434"/>
                <a:ext cx="771" cy="635"/>
              </a:xfrm>
              <a:custGeom>
                <a:avLst/>
                <a:gdLst/>
                <a:ahLst/>
                <a:cxnLst>
                  <a:cxn ang="0">
                    <a:pos x="16" y="181"/>
                  </a:cxn>
                  <a:cxn ang="0">
                    <a:pos x="75" y="30"/>
                  </a:cxn>
                  <a:cxn ang="0">
                    <a:pos x="183" y="30"/>
                  </a:cxn>
                  <a:cxn ang="0">
                    <a:pos x="242" y="25"/>
                  </a:cxn>
                  <a:cxn ang="0">
                    <a:pos x="267" y="22"/>
                  </a:cxn>
                  <a:cxn ang="0">
                    <a:pos x="275" y="47"/>
                  </a:cxn>
                  <a:cxn ang="0">
                    <a:pos x="317" y="80"/>
                  </a:cxn>
                  <a:cxn ang="0">
                    <a:pos x="384" y="64"/>
                  </a:cxn>
                  <a:cxn ang="0">
                    <a:pos x="434" y="97"/>
                  </a:cxn>
                  <a:cxn ang="0">
                    <a:pos x="424" y="252"/>
                  </a:cxn>
                  <a:cxn ang="0">
                    <a:pos x="400" y="281"/>
                  </a:cxn>
                  <a:cxn ang="0">
                    <a:pos x="467" y="406"/>
                  </a:cxn>
                  <a:cxn ang="0">
                    <a:pos x="492" y="431"/>
                  </a:cxn>
                  <a:cxn ang="0">
                    <a:pos x="517" y="448"/>
                  </a:cxn>
                  <a:cxn ang="0">
                    <a:pos x="434" y="489"/>
                  </a:cxn>
                  <a:cxn ang="0">
                    <a:pos x="384" y="506"/>
                  </a:cxn>
                  <a:cxn ang="0">
                    <a:pos x="233" y="498"/>
                  </a:cxn>
                  <a:cxn ang="0">
                    <a:pos x="225" y="398"/>
                  </a:cxn>
                  <a:cxn ang="0">
                    <a:pos x="117" y="348"/>
                  </a:cxn>
                  <a:cxn ang="0">
                    <a:pos x="83" y="339"/>
                  </a:cxn>
                  <a:cxn ang="0">
                    <a:pos x="16" y="181"/>
                  </a:cxn>
                </a:cxnLst>
                <a:rect l="0" t="0" r="r" b="b"/>
                <a:pathLst>
                  <a:path w="517" h="535">
                    <a:moveTo>
                      <a:pt x="16" y="181"/>
                    </a:moveTo>
                    <a:cubicBezTo>
                      <a:pt x="0" y="114"/>
                      <a:pt x="38" y="84"/>
                      <a:pt x="75" y="30"/>
                    </a:cubicBezTo>
                    <a:cubicBezTo>
                      <a:pt x="95" y="0"/>
                      <a:pt x="147" y="30"/>
                      <a:pt x="183" y="30"/>
                    </a:cubicBezTo>
                    <a:cubicBezTo>
                      <a:pt x="203" y="28"/>
                      <a:pt x="222" y="27"/>
                      <a:pt x="242" y="25"/>
                    </a:cubicBezTo>
                    <a:cubicBezTo>
                      <a:pt x="250" y="24"/>
                      <a:pt x="260" y="17"/>
                      <a:pt x="267" y="22"/>
                    </a:cubicBezTo>
                    <a:cubicBezTo>
                      <a:pt x="274" y="27"/>
                      <a:pt x="271" y="39"/>
                      <a:pt x="275" y="47"/>
                    </a:cubicBezTo>
                    <a:cubicBezTo>
                      <a:pt x="290" y="77"/>
                      <a:pt x="288" y="71"/>
                      <a:pt x="317" y="80"/>
                    </a:cubicBezTo>
                    <a:cubicBezTo>
                      <a:pt x="345" y="39"/>
                      <a:pt x="344" y="41"/>
                      <a:pt x="384" y="64"/>
                    </a:cubicBezTo>
                    <a:cubicBezTo>
                      <a:pt x="432" y="91"/>
                      <a:pt x="403" y="66"/>
                      <a:pt x="434" y="97"/>
                    </a:cubicBezTo>
                    <a:cubicBezTo>
                      <a:pt x="431" y="149"/>
                      <a:pt x="433" y="201"/>
                      <a:pt x="424" y="252"/>
                    </a:cubicBezTo>
                    <a:cubicBezTo>
                      <a:pt x="422" y="264"/>
                      <a:pt x="402" y="269"/>
                      <a:pt x="400" y="281"/>
                    </a:cubicBezTo>
                    <a:cubicBezTo>
                      <a:pt x="392" y="334"/>
                      <a:pt x="417" y="390"/>
                      <a:pt x="467" y="406"/>
                    </a:cubicBezTo>
                    <a:cubicBezTo>
                      <a:pt x="475" y="414"/>
                      <a:pt x="483" y="423"/>
                      <a:pt x="492" y="431"/>
                    </a:cubicBezTo>
                    <a:cubicBezTo>
                      <a:pt x="500" y="437"/>
                      <a:pt x="517" y="438"/>
                      <a:pt x="517" y="448"/>
                    </a:cubicBezTo>
                    <a:cubicBezTo>
                      <a:pt x="517" y="477"/>
                      <a:pt x="452" y="483"/>
                      <a:pt x="434" y="489"/>
                    </a:cubicBezTo>
                    <a:cubicBezTo>
                      <a:pt x="417" y="495"/>
                      <a:pt x="384" y="506"/>
                      <a:pt x="384" y="506"/>
                    </a:cubicBezTo>
                    <a:cubicBezTo>
                      <a:pt x="231" y="535"/>
                      <a:pt x="333" y="522"/>
                      <a:pt x="233" y="498"/>
                    </a:cubicBezTo>
                    <a:cubicBezTo>
                      <a:pt x="212" y="432"/>
                      <a:pt x="214" y="465"/>
                      <a:pt x="225" y="398"/>
                    </a:cubicBezTo>
                    <a:cubicBezTo>
                      <a:pt x="209" y="347"/>
                      <a:pt x="163" y="358"/>
                      <a:pt x="117" y="348"/>
                    </a:cubicBezTo>
                    <a:cubicBezTo>
                      <a:pt x="106" y="345"/>
                      <a:pt x="83" y="339"/>
                      <a:pt x="83" y="339"/>
                    </a:cubicBezTo>
                    <a:lnTo>
                      <a:pt x="16" y="181"/>
                    </a:lnTo>
                    <a:close/>
                  </a:path>
                </a:pathLst>
              </a:custGeom>
              <a:solidFill>
                <a:schemeClr val="bg1"/>
              </a:solidFill>
              <a:ln w="9525">
                <a:solidFill>
                  <a:schemeClr val="tx1"/>
                </a:solidFill>
                <a:round/>
                <a:headEnd/>
                <a:tailEnd/>
              </a:ln>
              <a:effectLst/>
            </p:spPr>
            <p:txBody>
              <a:bodyPr/>
              <a:lstStyle/>
              <a:p>
                <a:endParaRPr lang="en-US"/>
              </a:p>
            </p:txBody>
          </p:sp>
          <p:sp>
            <p:nvSpPr>
              <p:cNvPr id="5130" name="Text Box 10"/>
              <p:cNvSpPr txBox="1">
                <a:spLocks noChangeArrowheads="1"/>
              </p:cNvSpPr>
              <p:nvPr/>
            </p:nvSpPr>
            <p:spPr bwMode="auto">
              <a:xfrm>
                <a:off x="1111" y="1797"/>
                <a:ext cx="376" cy="288"/>
              </a:xfrm>
              <a:prstGeom prst="rect">
                <a:avLst/>
              </a:prstGeom>
              <a:noFill/>
              <a:ln w="9525">
                <a:noFill/>
                <a:miter lim="800000"/>
                <a:headEnd/>
                <a:tailEnd/>
              </a:ln>
              <a:effectLst/>
            </p:spPr>
            <p:txBody>
              <a:bodyPr wrap="none">
                <a:spAutoFit/>
              </a:bodyPr>
              <a:lstStyle/>
              <a:p>
                <a:pPr algn="ctr"/>
                <a:r>
                  <a:rPr lang="en-US" sz="1200"/>
                  <a:t>acido </a:t>
                </a:r>
              </a:p>
              <a:p>
                <a:pPr algn="ctr"/>
                <a:r>
                  <a:rPr lang="en-US" sz="1200"/>
                  <a:t>borico</a:t>
                </a:r>
              </a:p>
            </p:txBody>
          </p:sp>
          <p:sp>
            <p:nvSpPr>
              <p:cNvPr id="5131" name="Text Box 11"/>
              <p:cNvSpPr txBox="1">
                <a:spLocks noChangeArrowheads="1"/>
              </p:cNvSpPr>
              <p:nvPr/>
            </p:nvSpPr>
            <p:spPr bwMode="auto">
              <a:xfrm>
                <a:off x="1701" y="1616"/>
                <a:ext cx="423" cy="173"/>
              </a:xfrm>
              <a:prstGeom prst="rect">
                <a:avLst/>
              </a:prstGeom>
              <a:noFill/>
              <a:ln w="9525">
                <a:noFill/>
                <a:miter lim="800000"/>
                <a:headEnd/>
                <a:tailEnd/>
              </a:ln>
              <a:effectLst/>
            </p:spPr>
            <p:txBody>
              <a:bodyPr wrap="none">
                <a:spAutoFit/>
              </a:bodyPr>
              <a:lstStyle/>
              <a:p>
                <a:r>
                  <a:rPr lang="en-US" sz="1200"/>
                  <a:t>alanina</a:t>
                </a:r>
              </a:p>
            </p:txBody>
          </p:sp>
          <p:sp>
            <p:nvSpPr>
              <p:cNvPr id="5133" name="Text Box 13"/>
              <p:cNvSpPr txBox="1">
                <a:spLocks noChangeArrowheads="1"/>
              </p:cNvSpPr>
              <p:nvPr/>
            </p:nvSpPr>
            <p:spPr bwMode="auto">
              <a:xfrm>
                <a:off x="884" y="1344"/>
                <a:ext cx="488" cy="173"/>
              </a:xfrm>
              <a:prstGeom prst="rect">
                <a:avLst/>
              </a:prstGeom>
              <a:noFill/>
              <a:ln w="9525">
                <a:noFill/>
                <a:miter lim="800000"/>
                <a:headEnd/>
                <a:tailEnd/>
              </a:ln>
              <a:effectLst/>
            </p:spPr>
            <p:txBody>
              <a:bodyPr wrap="none">
                <a:spAutoFit/>
              </a:bodyPr>
              <a:lstStyle/>
              <a:p>
                <a:r>
                  <a:rPr lang="en-US" sz="1200"/>
                  <a:t>paraffina</a:t>
                </a:r>
              </a:p>
            </p:txBody>
          </p:sp>
        </p:grpSp>
        <p:sp>
          <p:nvSpPr>
            <p:cNvPr id="5135" name="Line 15"/>
            <p:cNvSpPr>
              <a:spLocks noChangeShapeType="1"/>
            </p:cNvSpPr>
            <p:nvPr/>
          </p:nvSpPr>
          <p:spPr bwMode="auto">
            <a:xfrm>
              <a:off x="567" y="1797"/>
              <a:ext cx="816" cy="0"/>
            </a:xfrm>
            <a:prstGeom prst="line">
              <a:avLst/>
            </a:prstGeom>
            <a:noFill/>
            <a:ln w="9525">
              <a:solidFill>
                <a:schemeClr val="tx1"/>
              </a:solidFill>
              <a:round/>
              <a:headEnd/>
              <a:tailEnd type="triangle" w="med" len="med"/>
            </a:ln>
            <a:effectLst/>
          </p:spPr>
          <p:txBody>
            <a:bodyPr/>
            <a:lstStyle/>
            <a:p>
              <a:endParaRPr lang="en-US"/>
            </a:p>
          </p:txBody>
        </p:sp>
        <p:sp>
          <p:nvSpPr>
            <p:cNvPr id="5136" name="Text Box 16"/>
            <p:cNvSpPr txBox="1">
              <a:spLocks noChangeArrowheads="1"/>
            </p:cNvSpPr>
            <p:nvPr/>
          </p:nvSpPr>
          <p:spPr bwMode="auto">
            <a:xfrm>
              <a:off x="748" y="1570"/>
              <a:ext cx="196" cy="231"/>
            </a:xfrm>
            <a:prstGeom prst="rect">
              <a:avLst/>
            </a:prstGeom>
            <a:noFill/>
            <a:ln w="9525">
              <a:noFill/>
              <a:miter lim="800000"/>
              <a:headEnd/>
              <a:tailEnd/>
            </a:ln>
            <a:effectLst/>
          </p:spPr>
          <p:txBody>
            <a:bodyPr wrap="none">
              <a:spAutoFit/>
            </a:bodyPr>
            <a:lstStyle/>
            <a:p>
              <a:r>
                <a:rPr lang="en-US"/>
                <a:t>n</a:t>
              </a:r>
            </a:p>
          </p:txBody>
        </p:sp>
        <p:sp>
          <p:nvSpPr>
            <p:cNvPr id="5137" name="Oval 17"/>
            <p:cNvSpPr>
              <a:spLocks noChangeArrowheads="1"/>
            </p:cNvSpPr>
            <p:nvPr/>
          </p:nvSpPr>
          <p:spPr bwMode="auto">
            <a:xfrm>
              <a:off x="975" y="1410"/>
              <a:ext cx="749" cy="749"/>
            </a:xfrm>
            <a:prstGeom prst="ellipse">
              <a:avLst/>
            </a:prstGeom>
            <a:noFill/>
            <a:ln w="9525">
              <a:solidFill>
                <a:schemeClr val="tx1"/>
              </a:solidFill>
              <a:prstDash val="dash"/>
              <a:round/>
              <a:headEnd/>
              <a:tailEnd/>
            </a:ln>
            <a:effectLst/>
          </p:spPr>
          <p:txBody>
            <a:bodyPr wrap="none" anchor="ctr"/>
            <a:lstStyle/>
            <a:p>
              <a:endParaRPr lang="en-US"/>
            </a:p>
          </p:txBody>
        </p:sp>
      </p:grpSp>
      <p:sp>
        <p:nvSpPr>
          <p:cNvPr id="5139" name="Text Box 19"/>
          <p:cNvSpPr txBox="1">
            <a:spLocks noChangeArrowheads="1"/>
          </p:cNvSpPr>
          <p:nvPr/>
        </p:nvSpPr>
        <p:spPr bwMode="auto">
          <a:xfrm>
            <a:off x="250825" y="5013325"/>
            <a:ext cx="8496300" cy="581025"/>
          </a:xfrm>
          <a:prstGeom prst="rect">
            <a:avLst/>
          </a:prstGeom>
          <a:noFill/>
          <a:ln w="9525">
            <a:noFill/>
            <a:miter lim="800000"/>
            <a:headEnd/>
            <a:tailEnd/>
          </a:ln>
          <a:effectLst/>
        </p:spPr>
        <p:txBody>
          <a:bodyPr>
            <a:spAutoFit/>
          </a:bodyPr>
          <a:lstStyle/>
          <a:p>
            <a:r>
              <a:rPr lang="it-IT" sz="1600"/>
              <a:t>Per questo motivo i materiali utilizzati, soprattutto l’alanina, sono stati setacciati e selezionati per ridurne la dispersione di dimensioni.</a:t>
            </a:r>
          </a:p>
        </p:txBody>
      </p:sp>
      <p:sp>
        <p:nvSpPr>
          <p:cNvPr id="15" name="Segnaposto data 14"/>
          <p:cNvSpPr>
            <a:spLocks noGrp="1"/>
          </p:cNvSpPr>
          <p:nvPr>
            <p:ph type="dt" sz="half" idx="10"/>
          </p:nvPr>
        </p:nvSpPr>
        <p:spPr/>
        <p:txBody>
          <a:bodyPr/>
          <a:lstStyle/>
          <a:p>
            <a:r>
              <a:rPr lang="it-IT" smtClean="0"/>
              <a:t>10 giugno 2014</a:t>
            </a:r>
            <a:endParaRPr lang="en-US"/>
          </a:p>
        </p:txBody>
      </p:sp>
      <p:sp>
        <p:nvSpPr>
          <p:cNvPr id="16" name="Segnaposto numero diapositiva 15"/>
          <p:cNvSpPr>
            <a:spLocks noGrp="1"/>
          </p:cNvSpPr>
          <p:nvPr>
            <p:ph type="sldNum" sz="quarter" idx="12"/>
          </p:nvPr>
        </p:nvSpPr>
        <p:spPr/>
        <p:txBody>
          <a:bodyPr/>
          <a:lstStyle/>
          <a:p>
            <a:fld id="{55891830-6044-4982-8A8D-E4E398486D53}" type="slidenum">
              <a:rPr lang="en-US" smtClean="0"/>
              <a:pPr/>
              <a:t>48</a:t>
            </a:fld>
            <a:endParaRPr lang="en-US"/>
          </a:p>
        </p:txBody>
      </p:sp>
      <p:sp>
        <p:nvSpPr>
          <p:cNvPr id="17" name="Segnaposto piè di pagina 1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468313" y="620713"/>
            <a:ext cx="7920037" cy="825500"/>
          </a:xfrm>
          <a:prstGeom prst="rect">
            <a:avLst/>
          </a:prstGeom>
          <a:noFill/>
          <a:ln w="9525">
            <a:noFill/>
            <a:miter lim="800000"/>
            <a:headEnd/>
            <a:tailEnd/>
          </a:ln>
          <a:effectLst/>
        </p:spPr>
        <p:txBody>
          <a:bodyPr>
            <a:spAutoFit/>
          </a:bodyPr>
          <a:lstStyle/>
          <a:p>
            <a:pPr algn="just">
              <a:spcBef>
                <a:spcPct val="50000"/>
              </a:spcBef>
            </a:pPr>
            <a:r>
              <a:rPr lang="it-IT" sz="1600"/>
              <a:t>Oltre all’acido borico è stato utilizzato anche dell’</a:t>
            </a:r>
            <a:r>
              <a:rPr lang="it-IT" sz="1600" b="1"/>
              <a:t>ossido di gadolinio</a:t>
            </a:r>
            <a:r>
              <a:rPr lang="it-IT" sz="1600"/>
              <a:t>. Questo assorbitore di neutroni permette di ottenere una buona risposta dosimetrica anche con il solo 5% p/p rispetto all’alanina. </a:t>
            </a:r>
          </a:p>
        </p:txBody>
      </p:sp>
      <p:sp>
        <p:nvSpPr>
          <p:cNvPr id="6150" name="Text Box 6"/>
          <p:cNvSpPr txBox="1">
            <a:spLocks noChangeArrowheads="1"/>
          </p:cNvSpPr>
          <p:nvPr/>
        </p:nvSpPr>
        <p:spPr bwMode="auto">
          <a:xfrm>
            <a:off x="468313" y="1773238"/>
            <a:ext cx="8424862" cy="4003675"/>
          </a:xfrm>
          <a:prstGeom prst="rect">
            <a:avLst/>
          </a:prstGeom>
          <a:noFill/>
          <a:ln w="9525">
            <a:noFill/>
            <a:miter lim="800000"/>
            <a:headEnd/>
            <a:tailEnd/>
          </a:ln>
          <a:effectLst/>
        </p:spPr>
        <p:txBody>
          <a:bodyPr>
            <a:spAutoFit/>
          </a:bodyPr>
          <a:lstStyle/>
          <a:p>
            <a:pPr>
              <a:spcBef>
                <a:spcPct val="50000"/>
              </a:spcBef>
            </a:pPr>
            <a:r>
              <a:rPr lang="it-IT" sz="1600" b="1"/>
              <a:t>Studio di nuovi materiali dosimetrici</a:t>
            </a:r>
          </a:p>
          <a:p>
            <a:pPr algn="just">
              <a:spcBef>
                <a:spcPct val="50000"/>
              </a:spcBef>
            </a:pPr>
            <a:r>
              <a:rPr lang="it-IT" sz="1600"/>
              <a:t>Sono stati testati vari materiali dosimetrici basati sulla formazione di radicali stabili nel tempo. Ci sono diversi fattori che influenzano la stabilità del radicale. Innanzitutto la natura cristallina del materiale può bloccare l’accesso dell’ossigeno (che nello stato fondamentale è tripletto con carattere biradicalico), come avviene per l’alanina. Abbiamo cercato di sfruttare questo effetto utilizzando cellulosa, un polimero a basso costo e facilmente disponibile. La cellulosa possiede infatti delle zone cristalline in cui i radicali possono sopravvivere per molto tempo. Purtroppo, dopo alcuni test abbiamo verificato che la stabilità del segnale non è sufficiente. Un altro modo per incrementare la stabilità dei radicali formati è basato sulla stabilizzazione del radicale mediante effetti elettronici o di ingombro molecolare, che rende quindi il radicale meno accessibile.</a:t>
            </a:r>
          </a:p>
          <a:p>
            <a:pPr algn="just">
              <a:spcBef>
                <a:spcPct val="50000"/>
              </a:spcBef>
            </a:pPr>
            <a:r>
              <a:rPr lang="it-IT" sz="1600"/>
              <a:t>Tra i materiali più interessanti che sfruttano la stabilizzazione molecolare ricadono i fenoli, che sono largamente utilizzati nei polimeri per diminuire gli effetti di ageing. Molti fenoli a basso peso molecolare possiedono però punti di fusione bassi e quindi non sono direttamente utilizzabili. Tra i materiali testati, il più interessante è stato l’IRGANOX 1076.</a:t>
            </a:r>
            <a:endParaRPr lang="it-IT"/>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49</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it-IT" dirty="0" smtClean="0"/>
              <a:t>NeTTuNO</a:t>
            </a:r>
            <a:endParaRPr lang="it-IT" dirty="0"/>
          </a:p>
        </p:txBody>
      </p:sp>
      <p:sp>
        <p:nvSpPr>
          <p:cNvPr id="3" name="Subtitle 2"/>
          <p:cNvSpPr>
            <a:spLocks noGrp="1"/>
          </p:cNvSpPr>
          <p:nvPr>
            <p:ph type="subTitle" idx="1"/>
          </p:nvPr>
        </p:nvSpPr>
        <p:spPr/>
        <p:txBody>
          <a:bodyPr/>
          <a:lstStyle/>
          <a:p>
            <a:r>
              <a:rPr lang="it-IT" dirty="0" smtClean="0"/>
              <a:t>BNCT group</a:t>
            </a:r>
          </a:p>
          <a:p>
            <a:r>
              <a:rPr lang="it-IT" dirty="0" smtClean="0"/>
              <a:t>CS June 2014</a:t>
            </a:r>
            <a:endParaRPr lang="it-IT" dirty="0"/>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5</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print"/>
          <a:srcRect/>
          <a:stretch>
            <a:fillRect/>
          </a:stretch>
        </p:blipFill>
        <p:spPr bwMode="auto">
          <a:xfrm>
            <a:off x="827088" y="333375"/>
            <a:ext cx="3167062" cy="1411288"/>
          </a:xfrm>
          <a:prstGeom prst="rect">
            <a:avLst/>
          </a:prstGeom>
          <a:noFill/>
          <a:ln w="9525">
            <a:noFill/>
            <a:miter lim="800000"/>
            <a:headEnd/>
            <a:tailEnd/>
          </a:ln>
        </p:spPr>
      </p:pic>
      <p:sp>
        <p:nvSpPr>
          <p:cNvPr id="3077" name="Text Box 5"/>
          <p:cNvSpPr txBox="1">
            <a:spLocks noChangeArrowheads="1"/>
          </p:cNvSpPr>
          <p:nvPr/>
        </p:nvSpPr>
        <p:spPr bwMode="auto">
          <a:xfrm>
            <a:off x="4643438" y="836613"/>
            <a:ext cx="1809750" cy="366712"/>
          </a:xfrm>
          <a:prstGeom prst="rect">
            <a:avLst/>
          </a:prstGeom>
          <a:noFill/>
          <a:ln w="9525">
            <a:noFill/>
            <a:miter lim="800000"/>
            <a:headEnd/>
            <a:tailEnd/>
          </a:ln>
          <a:effectLst/>
        </p:spPr>
        <p:txBody>
          <a:bodyPr wrap="none">
            <a:spAutoFit/>
          </a:bodyPr>
          <a:lstStyle/>
          <a:p>
            <a:r>
              <a:rPr lang="en-US"/>
              <a:t>IRGANOX 1076</a:t>
            </a:r>
          </a:p>
        </p:txBody>
      </p:sp>
      <p:sp>
        <p:nvSpPr>
          <p:cNvPr id="3078" name="Text Box 6"/>
          <p:cNvSpPr txBox="1">
            <a:spLocks noChangeArrowheads="1"/>
          </p:cNvSpPr>
          <p:nvPr/>
        </p:nvSpPr>
        <p:spPr bwMode="auto">
          <a:xfrm>
            <a:off x="250825" y="1916113"/>
            <a:ext cx="8518525" cy="1069975"/>
          </a:xfrm>
          <a:prstGeom prst="rect">
            <a:avLst/>
          </a:prstGeom>
          <a:noFill/>
          <a:ln w="9525">
            <a:noFill/>
            <a:miter lim="800000"/>
            <a:headEnd/>
            <a:tailEnd/>
          </a:ln>
          <a:effectLst/>
        </p:spPr>
        <p:txBody>
          <a:bodyPr>
            <a:spAutoFit/>
          </a:bodyPr>
          <a:lstStyle/>
          <a:p>
            <a:pPr algn="just"/>
            <a:r>
              <a:rPr lang="it-IT" sz="1600"/>
              <a:t>Questo composto è risultato interessante dal punto di vista dosimetrico, in quanto i radicali formati sono stabili e anche perché è disponibile in grandi quantità e a basso costo in quanto appunto utilizzato come stabilizzante nei materiali polimerici. Con questo composto abbiamo preparato vari dosimetri in presenza di boro e gadolinio.</a:t>
            </a:r>
          </a:p>
        </p:txBody>
      </p:sp>
      <p:sp>
        <p:nvSpPr>
          <p:cNvPr id="3079" name="Text Box 7"/>
          <p:cNvSpPr txBox="1">
            <a:spLocks noChangeArrowheads="1"/>
          </p:cNvSpPr>
          <p:nvPr/>
        </p:nvSpPr>
        <p:spPr bwMode="auto">
          <a:xfrm>
            <a:off x="250825" y="3141663"/>
            <a:ext cx="8424863" cy="3270250"/>
          </a:xfrm>
          <a:prstGeom prst="rect">
            <a:avLst/>
          </a:prstGeom>
          <a:noFill/>
          <a:ln w="9525">
            <a:noFill/>
            <a:miter lim="800000"/>
            <a:headEnd/>
            <a:tailEnd/>
          </a:ln>
          <a:effectLst/>
        </p:spPr>
        <p:txBody>
          <a:bodyPr>
            <a:spAutoFit/>
          </a:bodyPr>
          <a:lstStyle/>
          <a:p>
            <a:pPr>
              <a:spcBef>
                <a:spcPct val="50000"/>
              </a:spcBef>
            </a:pPr>
            <a:r>
              <a:rPr lang="it-IT" sz="1600" b="1"/>
              <a:t>Film  dosimetrici</a:t>
            </a:r>
          </a:p>
          <a:p>
            <a:pPr algn="just">
              <a:spcBef>
                <a:spcPct val="50000"/>
              </a:spcBef>
            </a:pPr>
            <a:r>
              <a:rPr lang="it-IT" sz="1600"/>
              <a:t>I film dosimetrici preparati sono basati sull’idea di avere un materiale inerte di supporto (acetato di cellulosa) sul quale viene depositato il materiale dosimetrico in presenza di un opportuno agente di incollaggio. I materiali da noi preparati per ora si sono basati su alanina e una soluzione di polistirene (&lt;10% p/p rispetto alanina) in opportuno solvente. Il materiale viene depositato e livellato e, dopo l’evaporazione del solvente, dovrebbe essere pronto all’uso. </a:t>
            </a:r>
          </a:p>
          <a:p>
            <a:pPr algn="just">
              <a:spcBef>
                <a:spcPct val="50000"/>
              </a:spcBef>
            </a:pPr>
            <a:r>
              <a:rPr lang="it-IT" sz="1600"/>
              <a:t>I principali problemi riscontrati con questa tecnica sono dovuti a problemi di disomogeneità dello spessore e della composizione di film dosimetrico.  Infatti per mantenere una certa stabilità strutturale lo spessore del film non può superare gli 0,5-1 mm. In questo caso anche la dimensione e dispersione dei cristalli di alanina deve essere controllata strettamente.</a:t>
            </a:r>
            <a:endParaRPr lang="it-IT"/>
          </a:p>
        </p:txBody>
      </p:sp>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50</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sellaDiTesto 19"/>
          <p:cNvSpPr txBox="1"/>
          <p:nvPr/>
        </p:nvSpPr>
        <p:spPr>
          <a:xfrm>
            <a:off x="-695936" y="958610"/>
            <a:ext cx="129894" cy="341915"/>
          </a:xfrm>
          <a:prstGeom prst="rect">
            <a:avLst/>
          </a:prstGeom>
          <a:noFill/>
        </p:spPr>
        <p:txBody>
          <a:bodyPr wrap="none" lIns="64287" tIns="32144" rIns="64287" bIns="32144" rtlCol="0">
            <a:spAutoFit/>
          </a:bodyPr>
          <a:lstStyle/>
          <a:p>
            <a:endParaRPr lang="en-GB" dirty="0"/>
          </a:p>
        </p:txBody>
      </p:sp>
      <p:sp>
        <p:nvSpPr>
          <p:cNvPr id="14" name="Rectangle 7"/>
          <p:cNvSpPr>
            <a:spLocks noGrp="1" noChangeArrowheads="1"/>
          </p:cNvSpPr>
          <p:nvPr>
            <p:ph type="title"/>
          </p:nvPr>
        </p:nvSpPr>
        <p:spPr>
          <a:xfrm>
            <a:off x="583292" y="1854523"/>
            <a:ext cx="7948538" cy="2308324"/>
          </a:xfrm>
        </p:spPr>
        <p:txBody>
          <a:bodyPr wrap="square">
            <a:spAutoFit/>
          </a:bodyPr>
          <a:lstStyle/>
          <a:p>
            <a:r>
              <a:rPr lang="it-IT" sz="3600" dirty="0" smtClean="0"/>
              <a:t> </a:t>
            </a:r>
            <a:r>
              <a:rPr lang="it-IT" sz="3600" b="1" dirty="0" smtClean="0">
                <a:solidFill>
                  <a:srgbClr val="FF0000"/>
                </a:solidFill>
              </a:rPr>
              <a:t>APOTEMA </a:t>
            </a:r>
            <a:br>
              <a:rPr lang="it-IT" sz="3600" b="1" dirty="0" smtClean="0">
                <a:solidFill>
                  <a:srgbClr val="FF0000"/>
                </a:solidFill>
              </a:rPr>
            </a:br>
            <a:r>
              <a:rPr lang="en-US" sz="3600" b="1" dirty="0" smtClean="0">
                <a:solidFill>
                  <a:srgbClr val="FF0000"/>
                </a:solidFill>
              </a:rPr>
              <a:t>Accelerator-driven Production Of </a:t>
            </a:r>
            <a:r>
              <a:rPr lang="en-US" sz="3600" b="1" dirty="0" err="1" smtClean="0">
                <a:solidFill>
                  <a:srgbClr val="FF0000"/>
                </a:solidFill>
              </a:rPr>
              <a:t>TEchnetium</a:t>
            </a:r>
            <a:r>
              <a:rPr lang="en-US" sz="3600" b="1" dirty="0" smtClean="0">
                <a:solidFill>
                  <a:srgbClr val="FF0000"/>
                </a:solidFill>
              </a:rPr>
              <a:t>/Molybdenum for medical Applications </a:t>
            </a:r>
            <a:endParaRPr lang="it-IT" sz="3600" dirty="0">
              <a:solidFill>
                <a:srgbClr val="FF0000"/>
              </a:solidFill>
            </a:endParaRPr>
          </a:p>
        </p:txBody>
      </p:sp>
      <p:pic>
        <p:nvPicPr>
          <p:cNvPr id="15" name="Picture 3" descr="C:\Users\Andrea\Documents\INFN collaborazioni\logo_INFN.png"/>
          <p:cNvPicPr>
            <a:picLocks noChangeAspect="1" noChangeArrowheads="1"/>
          </p:cNvPicPr>
          <p:nvPr/>
        </p:nvPicPr>
        <p:blipFill>
          <a:blip r:embed="rId3" cstate="print"/>
          <a:srcRect/>
          <a:stretch>
            <a:fillRect/>
          </a:stretch>
        </p:blipFill>
        <p:spPr bwMode="auto">
          <a:xfrm>
            <a:off x="7434034" y="5675086"/>
            <a:ext cx="1355915" cy="805896"/>
          </a:xfrm>
          <a:prstGeom prst="rect">
            <a:avLst/>
          </a:prstGeom>
          <a:noFill/>
        </p:spPr>
      </p:pic>
      <p:pic>
        <p:nvPicPr>
          <p:cNvPr id="10" name="Immagine 9" descr="Logo-lena.jpg"/>
          <p:cNvPicPr>
            <a:picLocks noChangeAspect="1"/>
          </p:cNvPicPr>
          <p:nvPr/>
        </p:nvPicPr>
        <p:blipFill>
          <a:blip r:embed="rId4" cstate="print">
            <a:extLst>
              <a:ext uri="{BEBA8EAE-BF5A-486C-A8C5-ECC9F3942E4B}">
                <a14:imgProps xmlns:a14="http://schemas.microsoft.com/office/drawing/2010/main" xmlns="">
                  <a14:imgLayer r:embed="rId10">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12" name="Rettangolo 11"/>
          <p:cNvSpPr/>
          <p:nvPr/>
        </p:nvSpPr>
        <p:spPr>
          <a:xfrm>
            <a:off x="972692" y="206019"/>
            <a:ext cx="8049888" cy="461665"/>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pPr lvl="1"/>
            <a:r>
              <a:rPr lang="it-IT" sz="2400" b="1" dirty="0" smtClean="0">
                <a:solidFill>
                  <a:schemeClr val="bg1"/>
                </a:solidFill>
              </a:rPr>
              <a:t>APOTEMA</a:t>
            </a:r>
            <a:endParaRPr lang="en-GB" sz="1400" dirty="0" smtClean="0">
              <a:solidFill>
                <a:schemeClr val="bg1"/>
              </a:solidFill>
              <a:latin typeface="Helvetica Neue"/>
              <a:cs typeface="Helvetica Neue"/>
            </a:endParaRPr>
          </a:p>
        </p:txBody>
      </p:sp>
      <p:sp>
        <p:nvSpPr>
          <p:cNvPr id="7" name="Segnaposto data 6"/>
          <p:cNvSpPr>
            <a:spLocks noGrp="1"/>
          </p:cNvSpPr>
          <p:nvPr>
            <p:ph type="dt" sz="half" idx="10"/>
          </p:nvPr>
        </p:nvSpPr>
        <p:spPr/>
        <p:txBody>
          <a:bodyPr/>
          <a:lstStyle/>
          <a:p>
            <a:r>
              <a:rPr lang="it-IT" smtClean="0"/>
              <a:t>10 giugno 2014</a:t>
            </a:r>
            <a:endParaRPr lang="en-US"/>
          </a:p>
        </p:txBody>
      </p:sp>
      <p:sp>
        <p:nvSpPr>
          <p:cNvPr id="8" name="Segnaposto numero diapositiva 7"/>
          <p:cNvSpPr>
            <a:spLocks noGrp="1"/>
          </p:cNvSpPr>
          <p:nvPr>
            <p:ph type="sldNum" sz="quarter" idx="12"/>
          </p:nvPr>
        </p:nvSpPr>
        <p:spPr/>
        <p:txBody>
          <a:bodyPr/>
          <a:lstStyle/>
          <a:p>
            <a:fld id="{55891830-6044-4982-8A8D-E4E398486D53}" type="slidenum">
              <a:rPr lang="en-US" smtClean="0"/>
              <a:pPr/>
              <a:t>51</a:t>
            </a:fld>
            <a:endParaRPr lang="en-US"/>
          </a:p>
        </p:txBody>
      </p:sp>
      <p:sp>
        <p:nvSpPr>
          <p:cNvPr id="9" name="Segnaposto piè di pagina 8"/>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600200"/>
            <a:ext cx="8454571" cy="3697514"/>
          </a:xfrm>
        </p:spPr>
        <p:txBody>
          <a:bodyPr>
            <a:normAutofit/>
          </a:bodyPr>
          <a:lstStyle/>
          <a:p>
            <a:pPr marL="0" indent="0">
              <a:buNone/>
            </a:pPr>
            <a:r>
              <a:rPr lang="en-US" dirty="0" smtClean="0"/>
              <a:t>MAIN project GOAL:</a:t>
            </a:r>
          </a:p>
          <a:p>
            <a:pPr marL="0" indent="0" algn="just">
              <a:buNone/>
            </a:pPr>
            <a:r>
              <a:rPr lang="en-US" dirty="0" smtClean="0"/>
              <a:t>Assessment of accelerator-driven alternative production of </a:t>
            </a:r>
            <a:r>
              <a:rPr lang="en-US" baseline="30000" dirty="0" smtClean="0"/>
              <a:t>99m</a:t>
            </a:r>
            <a:r>
              <a:rPr lang="en-US" dirty="0" smtClean="0"/>
              <a:t>Tc (</a:t>
            </a:r>
            <a:r>
              <a:rPr lang="en-US" baseline="30000" dirty="0" smtClean="0"/>
              <a:t>99</a:t>
            </a:r>
            <a:r>
              <a:rPr lang="en-US" dirty="0" smtClean="0"/>
              <a:t>Mo)</a:t>
            </a:r>
          </a:p>
          <a:p>
            <a:pPr marL="0" indent="0" algn="just">
              <a:buNone/>
            </a:pPr>
            <a:endParaRPr lang="en-US" dirty="0" smtClean="0"/>
          </a:p>
          <a:p>
            <a:pPr marL="0" indent="0" algn="just">
              <a:buNone/>
            </a:pPr>
            <a:r>
              <a:rPr lang="it-IT" baseline="30000" dirty="0" smtClean="0">
                <a:solidFill>
                  <a:srgbClr val="FF0000"/>
                </a:solidFill>
              </a:rPr>
              <a:t>99m</a:t>
            </a:r>
            <a:r>
              <a:rPr lang="it-IT" dirty="0" smtClean="0">
                <a:solidFill>
                  <a:srgbClr val="FF0000"/>
                </a:solidFill>
              </a:rPr>
              <a:t>Tc production </a:t>
            </a:r>
            <a:r>
              <a:rPr lang="it-IT" dirty="0" smtClean="0"/>
              <a:t>				   </a:t>
            </a:r>
            <a:r>
              <a:rPr lang="it-IT" baseline="30000" dirty="0" smtClean="0">
                <a:solidFill>
                  <a:srgbClr val="FF0000"/>
                </a:solidFill>
              </a:rPr>
              <a:t>100</a:t>
            </a:r>
            <a:r>
              <a:rPr lang="it-IT" dirty="0" smtClean="0">
                <a:solidFill>
                  <a:srgbClr val="FF0000"/>
                </a:solidFill>
              </a:rPr>
              <a:t>Mo(p,2n)</a:t>
            </a:r>
            <a:r>
              <a:rPr lang="it-IT" baseline="30000" dirty="0" smtClean="0">
                <a:solidFill>
                  <a:srgbClr val="FF0000"/>
                </a:solidFill>
              </a:rPr>
              <a:t>99m</a:t>
            </a:r>
            <a:r>
              <a:rPr lang="it-IT" dirty="0" smtClean="0">
                <a:solidFill>
                  <a:srgbClr val="FF0000"/>
                </a:solidFill>
              </a:rPr>
              <a:t>Tc</a:t>
            </a:r>
          </a:p>
          <a:p>
            <a:pPr marL="0" indent="0" algn="just">
              <a:buNone/>
            </a:pPr>
            <a:endParaRPr lang="it-IT" dirty="0"/>
          </a:p>
        </p:txBody>
      </p:sp>
      <p:cxnSp>
        <p:nvCxnSpPr>
          <p:cNvPr id="7" name="Straight Arrow Connector 6"/>
          <p:cNvCxnSpPr/>
          <p:nvPr/>
        </p:nvCxnSpPr>
        <p:spPr>
          <a:xfrm>
            <a:off x="3824515" y="4209143"/>
            <a:ext cx="124097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3" descr="C:\Users\Andrea\Documents\INFN collaborazioni\logo_INFN.png"/>
          <p:cNvPicPr>
            <a:picLocks noChangeAspect="1" noChangeArrowheads="1"/>
          </p:cNvPicPr>
          <p:nvPr/>
        </p:nvPicPr>
        <p:blipFill>
          <a:blip r:embed="rId2" cstate="print"/>
          <a:srcRect/>
          <a:stretch>
            <a:fillRect/>
          </a:stretch>
        </p:blipFill>
        <p:spPr bwMode="auto">
          <a:xfrm>
            <a:off x="7434034" y="5675086"/>
            <a:ext cx="1355915" cy="805896"/>
          </a:xfrm>
          <a:prstGeom prst="rect">
            <a:avLst/>
          </a:prstGeom>
          <a:noFill/>
        </p:spPr>
      </p:pic>
      <p:pic>
        <p:nvPicPr>
          <p:cNvPr id="9" name="Immagine 9" descr="Logo-lena.jpg"/>
          <p:cNvPicPr>
            <a:picLocks noChangeAspect="1"/>
          </p:cNvPicPr>
          <p:nvPr/>
        </p:nvPicPr>
        <p:blipFill>
          <a:blip r:embed="rId3" cstate="print">
            <a:extLst>
              <a:ext uri="{BEBA8EAE-BF5A-486C-A8C5-ECC9F3942E4B}">
                <a14:imgProps xmlns:a14="http://schemas.microsoft.com/office/drawing/2010/main" xmlns="">
                  <a14:imgLayer r:embed="rId10">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10" name="Rettangolo 11"/>
          <p:cNvSpPr/>
          <p:nvPr/>
        </p:nvSpPr>
        <p:spPr>
          <a:xfrm>
            <a:off x="972692" y="206019"/>
            <a:ext cx="8049888" cy="461665"/>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pPr lvl="1"/>
            <a:r>
              <a:rPr lang="it-IT" sz="2400" b="1" dirty="0" smtClean="0">
                <a:solidFill>
                  <a:schemeClr val="bg1"/>
                </a:solidFill>
              </a:rPr>
              <a:t>APOTEMA</a:t>
            </a:r>
            <a:endParaRPr lang="en-GB" sz="1400" dirty="0" smtClean="0">
              <a:solidFill>
                <a:schemeClr val="bg1"/>
              </a:solidFill>
              <a:latin typeface="Helvetica Neue"/>
              <a:cs typeface="Helvetica Neue"/>
            </a:endParaRPr>
          </a:p>
        </p:txBody>
      </p:sp>
      <p:sp>
        <p:nvSpPr>
          <p:cNvPr id="11" name="Segnaposto data 10"/>
          <p:cNvSpPr>
            <a:spLocks noGrp="1"/>
          </p:cNvSpPr>
          <p:nvPr>
            <p:ph type="dt" sz="half" idx="10"/>
          </p:nvPr>
        </p:nvSpPr>
        <p:spPr/>
        <p:txBody>
          <a:bodyPr/>
          <a:lstStyle/>
          <a:p>
            <a:r>
              <a:rPr lang="it-IT" smtClean="0"/>
              <a:t>10 giugno 2014</a:t>
            </a:r>
            <a:endParaRPr lang="en-US"/>
          </a:p>
        </p:txBody>
      </p:sp>
      <p:sp>
        <p:nvSpPr>
          <p:cNvPr id="12" name="Segnaposto numero diapositiva 11"/>
          <p:cNvSpPr>
            <a:spLocks noGrp="1"/>
          </p:cNvSpPr>
          <p:nvPr>
            <p:ph type="sldNum" sz="quarter" idx="12"/>
          </p:nvPr>
        </p:nvSpPr>
        <p:spPr/>
        <p:txBody>
          <a:bodyPr/>
          <a:lstStyle/>
          <a:p>
            <a:fld id="{55891830-6044-4982-8A8D-E4E398486D53}" type="slidenum">
              <a:rPr lang="en-US" smtClean="0"/>
              <a:pPr/>
              <a:t>52</a:t>
            </a:fld>
            <a:endParaRPr lang="en-US"/>
          </a:p>
        </p:txBody>
      </p:sp>
      <p:sp>
        <p:nvSpPr>
          <p:cNvPr id="13" name="Segnaposto piè di pagina 12"/>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9" name="Immagine 8" descr="Logo-lena.jpg"/>
          <p:cNvPicPr>
            <a:picLocks noChangeAspect="1"/>
          </p:cNvPicPr>
          <p:nvPr/>
        </p:nvPicPr>
        <p:blipFill>
          <a:blip r:embed="rId3" cstate="print">
            <a:extLst>
              <a:ext uri="{BEBA8EAE-BF5A-486C-A8C5-ECC9F3942E4B}">
                <a14:imgProps xmlns:a14="http://schemas.microsoft.com/office/drawing/2010/main" xmlns="">
                  <a14:imgLayer r:embed="rId9">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10" name="Rettangolo 9"/>
          <p:cNvSpPr/>
          <p:nvPr/>
        </p:nvSpPr>
        <p:spPr>
          <a:xfrm>
            <a:off x="972692" y="206019"/>
            <a:ext cx="8049888" cy="400110"/>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pPr lvl="1"/>
            <a:r>
              <a:rPr lang="it-IT" sz="2000" dirty="0" smtClean="0">
                <a:solidFill>
                  <a:schemeClr val="bg1"/>
                </a:solidFill>
                <a:latin typeface="Copperplate Gothic Light" pitchFamily="34" charset="0"/>
                <a:cs typeface="Helvetica"/>
              </a:rPr>
              <a:t>Distribuzione fte partecipanti al progetto</a:t>
            </a:r>
          </a:p>
        </p:txBody>
      </p:sp>
      <p:sp>
        <p:nvSpPr>
          <p:cNvPr id="7" name="Content Placeholder 6"/>
          <p:cNvSpPr>
            <a:spLocks noGrp="1"/>
          </p:cNvSpPr>
          <p:nvPr>
            <p:ph idx="1"/>
          </p:nvPr>
        </p:nvSpPr>
        <p:spPr>
          <a:xfrm>
            <a:off x="539750" y="1001485"/>
            <a:ext cx="8604250" cy="5115173"/>
          </a:xfrm>
        </p:spPr>
        <p:txBody>
          <a:bodyPr>
            <a:normAutofit fontScale="77500" lnSpcReduction="20000"/>
          </a:bodyPr>
          <a:lstStyle/>
          <a:p>
            <a:pPr>
              <a:buNone/>
            </a:pPr>
            <a:r>
              <a:rPr lang="it-IT" sz="1800" b="1" dirty="0" smtClean="0">
                <a:solidFill>
                  <a:srgbClr val="FF0000"/>
                </a:solidFill>
                <a:latin typeface="Arial"/>
              </a:rPr>
              <a:t>LNL		FTE	</a:t>
            </a:r>
            <a:r>
              <a:rPr lang="it-IT" sz="1800" b="1" dirty="0" err="1" smtClean="0">
                <a:solidFill>
                  <a:srgbClr val="FF0000"/>
                </a:solidFill>
                <a:latin typeface="Arial"/>
              </a:rPr>
              <a:t>INFN-Pd</a:t>
            </a:r>
            <a:r>
              <a:rPr lang="it-IT" sz="1800" b="1" dirty="0" smtClean="0">
                <a:solidFill>
                  <a:srgbClr val="FF0000"/>
                </a:solidFill>
                <a:latin typeface="Arial"/>
              </a:rPr>
              <a:t>		FTE	</a:t>
            </a:r>
            <a:r>
              <a:rPr lang="it-IT" sz="1800" b="1" dirty="0" err="1" smtClean="0">
                <a:solidFill>
                  <a:srgbClr val="FF0000"/>
                </a:solidFill>
                <a:latin typeface="Arial"/>
              </a:rPr>
              <a:t>NFN-Mi</a:t>
            </a:r>
            <a:r>
              <a:rPr lang="it-IT" sz="1800" b="1" dirty="0" smtClean="0">
                <a:solidFill>
                  <a:srgbClr val="FF0000"/>
                </a:solidFill>
                <a:latin typeface="Arial"/>
              </a:rPr>
              <a:t>		FTE</a:t>
            </a:r>
          </a:p>
          <a:p>
            <a:pPr>
              <a:buNone/>
            </a:pPr>
            <a:r>
              <a:rPr lang="it-IT" sz="1800" dirty="0" smtClean="0">
                <a:solidFill>
                  <a:srgbClr val="000000"/>
                </a:solidFill>
                <a:latin typeface="Arial"/>
              </a:rPr>
              <a:t>Esposito J.		0,6	Sartori P.		0,3	Groppi F.		1,0	</a:t>
            </a:r>
          </a:p>
          <a:p>
            <a:pPr>
              <a:buNone/>
            </a:pPr>
            <a:r>
              <a:rPr lang="it-IT" sz="1800" dirty="0" smtClean="0">
                <a:solidFill>
                  <a:srgbClr val="000000"/>
                </a:solidFill>
                <a:latin typeface="Arial"/>
              </a:rPr>
              <a:t>Comunian M.	0,2	</a:t>
            </a:r>
            <a:r>
              <a:rPr lang="it-IT" sz="1800" dirty="0" err="1" smtClean="0">
                <a:solidFill>
                  <a:srgbClr val="000000"/>
                </a:solidFill>
                <a:latin typeface="Arial"/>
              </a:rPr>
              <a:t>Gisella</a:t>
            </a:r>
            <a:r>
              <a:rPr lang="it-IT" sz="1800" dirty="0" smtClean="0">
                <a:solidFill>
                  <a:srgbClr val="000000"/>
                </a:solidFill>
                <a:latin typeface="Arial"/>
              </a:rPr>
              <a:t> G.		1,0	</a:t>
            </a:r>
            <a:r>
              <a:rPr lang="it-IT" sz="1800" dirty="0" err="1" smtClean="0">
                <a:solidFill>
                  <a:srgbClr val="000000"/>
                </a:solidFill>
                <a:latin typeface="Arial"/>
              </a:rPr>
              <a:t>Bonardi</a:t>
            </a:r>
            <a:r>
              <a:rPr lang="it-IT" sz="1800" dirty="0" smtClean="0">
                <a:solidFill>
                  <a:srgbClr val="000000"/>
                </a:solidFill>
                <a:latin typeface="Arial"/>
              </a:rPr>
              <a:t> M.		1,0</a:t>
            </a:r>
          </a:p>
          <a:p>
            <a:pPr>
              <a:buNone/>
            </a:pPr>
            <a:r>
              <a:rPr lang="it-IT" sz="1800" dirty="0" smtClean="0">
                <a:solidFill>
                  <a:srgbClr val="000000"/>
                </a:solidFill>
                <a:latin typeface="Arial"/>
              </a:rPr>
              <a:t>Bello M.		0,3	</a:t>
            </a:r>
            <a:r>
              <a:rPr lang="it-IT" sz="1800" dirty="0" err="1" smtClean="0">
                <a:solidFill>
                  <a:srgbClr val="000000"/>
                </a:solidFill>
                <a:latin typeface="Arial"/>
              </a:rPr>
              <a:t>Melendez</a:t>
            </a:r>
            <a:r>
              <a:rPr lang="it-IT" sz="1800" dirty="0" smtClean="0">
                <a:solidFill>
                  <a:srgbClr val="000000"/>
                </a:solidFill>
                <a:latin typeface="Arial"/>
              </a:rPr>
              <a:t> L.	0,2	</a:t>
            </a:r>
            <a:r>
              <a:rPr lang="it-IT" sz="1800" dirty="0" err="1" smtClean="0">
                <a:solidFill>
                  <a:srgbClr val="000000"/>
                </a:solidFill>
                <a:latin typeface="Arial"/>
              </a:rPr>
              <a:t>Manenti</a:t>
            </a:r>
            <a:r>
              <a:rPr lang="it-IT" sz="1800" dirty="0" smtClean="0">
                <a:solidFill>
                  <a:srgbClr val="000000"/>
                </a:solidFill>
                <a:latin typeface="Arial"/>
              </a:rPr>
              <a:t> S.		1,0</a:t>
            </a:r>
          </a:p>
          <a:p>
            <a:pPr>
              <a:buNone/>
            </a:pPr>
            <a:r>
              <a:rPr lang="it-IT" sz="1800" dirty="0" smtClean="0">
                <a:solidFill>
                  <a:srgbClr val="000000"/>
                </a:solidFill>
                <a:latin typeface="Arial"/>
              </a:rPr>
              <a:t>Uzunov N.		0,3	</a:t>
            </a:r>
            <a:r>
              <a:rPr lang="it-IT" sz="1800" dirty="0" err="1" smtClean="0">
                <a:solidFill>
                  <a:srgbClr val="000000"/>
                </a:solidFill>
                <a:latin typeface="Arial"/>
              </a:rPr>
              <a:t>Mammano</a:t>
            </a:r>
            <a:r>
              <a:rPr lang="it-IT" sz="1800" dirty="0" smtClean="0">
                <a:solidFill>
                  <a:srgbClr val="000000"/>
                </a:solidFill>
                <a:latin typeface="Arial"/>
              </a:rPr>
              <a:t> F.	1,0	</a:t>
            </a:r>
            <a:r>
              <a:rPr lang="it-IT" sz="1800" dirty="0" err="1" smtClean="0">
                <a:solidFill>
                  <a:srgbClr val="000000"/>
                </a:solidFill>
                <a:latin typeface="Arial"/>
              </a:rPr>
              <a:t>Gini</a:t>
            </a:r>
            <a:r>
              <a:rPr lang="it-IT" sz="1800" dirty="0" smtClean="0">
                <a:solidFill>
                  <a:srgbClr val="000000"/>
                </a:solidFill>
                <a:latin typeface="Arial"/>
              </a:rPr>
              <a:t> L.		0,5</a:t>
            </a:r>
          </a:p>
          <a:p>
            <a:pPr>
              <a:buNone/>
            </a:pPr>
            <a:r>
              <a:rPr lang="it-IT" sz="1800" dirty="0" smtClean="0">
                <a:solidFill>
                  <a:srgbClr val="000000"/>
                </a:solidFill>
                <a:latin typeface="Arial"/>
              </a:rPr>
              <a:t>Rossi A.		0,2	De Nardo L.	0,2	</a:t>
            </a:r>
            <a:r>
              <a:rPr lang="it-IT" sz="1800" dirty="0" err="1" smtClean="0">
                <a:solidFill>
                  <a:srgbClr val="000000"/>
                </a:solidFill>
                <a:latin typeface="Arial"/>
              </a:rPr>
              <a:t>Bazzocchi</a:t>
            </a:r>
            <a:r>
              <a:rPr lang="it-IT" sz="1800" dirty="0" smtClean="0">
                <a:solidFill>
                  <a:srgbClr val="000000"/>
                </a:solidFill>
                <a:latin typeface="Arial"/>
              </a:rPr>
              <a:t> A.	1,0</a:t>
            </a:r>
          </a:p>
          <a:p>
            <a:pPr>
              <a:buNone/>
            </a:pPr>
            <a:r>
              <a:rPr lang="it-IT" sz="1800" dirty="0" smtClean="0">
                <a:solidFill>
                  <a:srgbClr val="000000"/>
                </a:solidFill>
                <a:latin typeface="Arial"/>
              </a:rPr>
              <a:t>Molakova A.	0,2			</a:t>
            </a:r>
            <a:r>
              <a:rPr lang="it-IT" sz="1800" b="1" dirty="0" smtClean="0">
                <a:solidFill>
                  <a:srgbClr val="000000"/>
                </a:solidFill>
                <a:latin typeface="Arial"/>
              </a:rPr>
              <a:t>2,7	</a:t>
            </a:r>
            <a:r>
              <a:rPr lang="it-IT" sz="1800" dirty="0" smtClean="0">
                <a:solidFill>
                  <a:srgbClr val="000000"/>
                </a:solidFill>
                <a:latin typeface="Arial"/>
              </a:rPr>
              <a:t>Sabbioni E.		0,3</a:t>
            </a:r>
          </a:p>
          <a:p>
            <a:pPr>
              <a:buNone/>
            </a:pPr>
            <a:r>
              <a:rPr lang="it-IT" sz="1800" b="1" dirty="0" smtClean="0">
                <a:solidFill>
                  <a:srgbClr val="000000"/>
                </a:solidFill>
                <a:latin typeface="Arial"/>
              </a:rPr>
              <a:t>			1,8				</a:t>
            </a:r>
            <a:r>
              <a:rPr lang="it-IT" sz="1800" dirty="0" smtClean="0">
                <a:solidFill>
                  <a:srgbClr val="000000"/>
                </a:solidFill>
                <a:latin typeface="Arial"/>
              </a:rPr>
              <a:t>Bellomo R.		0,2</a:t>
            </a:r>
          </a:p>
          <a:p>
            <a:pPr>
              <a:buNone/>
            </a:pPr>
            <a:r>
              <a:rPr lang="it-IT" sz="1800" dirty="0" smtClean="0">
                <a:solidFill>
                  <a:srgbClr val="000000"/>
                </a:solidFill>
                <a:latin typeface="Arial"/>
              </a:rPr>
              <a:t>									</a:t>
            </a:r>
            <a:r>
              <a:rPr lang="it-IT" sz="1800" b="1" dirty="0" smtClean="0">
                <a:solidFill>
                  <a:srgbClr val="000000"/>
                </a:solidFill>
                <a:latin typeface="Arial"/>
              </a:rPr>
              <a:t>5,0</a:t>
            </a:r>
          </a:p>
          <a:p>
            <a:pPr>
              <a:buNone/>
            </a:pPr>
            <a:endParaRPr lang="it-IT" sz="1800" b="1" dirty="0" smtClean="0">
              <a:solidFill>
                <a:srgbClr val="000000"/>
              </a:solidFill>
              <a:latin typeface="Arial"/>
            </a:endParaRPr>
          </a:p>
          <a:p>
            <a:pPr>
              <a:buNone/>
            </a:pPr>
            <a:endParaRPr lang="it-IT" sz="1800" b="1" dirty="0" smtClean="0">
              <a:solidFill>
                <a:srgbClr val="000000"/>
              </a:solidFill>
              <a:latin typeface="Arial"/>
            </a:endParaRPr>
          </a:p>
          <a:p>
            <a:pPr>
              <a:buNone/>
            </a:pPr>
            <a:r>
              <a:rPr lang="it-IT" sz="1800" b="1" dirty="0" smtClean="0">
                <a:solidFill>
                  <a:srgbClr val="FF0000"/>
                </a:solidFill>
                <a:latin typeface="Arial"/>
              </a:rPr>
              <a:t>INFN-Fe		FTE	INFN-PV		FTE	</a:t>
            </a:r>
          </a:p>
          <a:p>
            <a:pPr>
              <a:buNone/>
            </a:pPr>
            <a:r>
              <a:rPr lang="it-IT" sz="1800" dirty="0" smtClean="0">
                <a:solidFill>
                  <a:srgbClr val="000000"/>
                </a:solidFill>
                <a:latin typeface="Arial"/>
              </a:rPr>
              <a:t>Gambaccini M.	0,25	Salvini A.		0,5</a:t>
            </a:r>
          </a:p>
          <a:p>
            <a:pPr>
              <a:buNone/>
            </a:pPr>
            <a:r>
              <a:rPr lang="it-IT" sz="1800" dirty="0" smtClean="0">
                <a:solidFill>
                  <a:srgbClr val="000000"/>
                </a:solidFill>
                <a:latin typeface="Arial"/>
              </a:rPr>
              <a:t>Taibi A.		0,6	</a:t>
            </a:r>
            <a:r>
              <a:rPr lang="it-IT" sz="1800" dirty="0" err="1" smtClean="0">
                <a:solidFill>
                  <a:srgbClr val="000000"/>
                </a:solidFill>
                <a:latin typeface="Arial"/>
              </a:rPr>
              <a:t>Oddone</a:t>
            </a:r>
            <a:r>
              <a:rPr lang="it-IT" sz="1800" dirty="0" smtClean="0">
                <a:solidFill>
                  <a:srgbClr val="000000"/>
                </a:solidFill>
                <a:latin typeface="Arial"/>
              </a:rPr>
              <a:t> M.		0,5</a:t>
            </a:r>
          </a:p>
          <a:p>
            <a:pPr>
              <a:buNone/>
            </a:pPr>
            <a:r>
              <a:rPr lang="it-IT" sz="1800" dirty="0" smtClean="0">
                <a:solidFill>
                  <a:srgbClr val="000000"/>
                </a:solidFill>
                <a:latin typeface="Arial"/>
              </a:rPr>
              <a:t>Di Domenico G.	0,2	Alloni D.		0,3</a:t>
            </a:r>
          </a:p>
          <a:p>
            <a:pPr>
              <a:buNone/>
            </a:pPr>
            <a:r>
              <a:rPr lang="it-IT" sz="1800" dirty="0" smtClean="0">
                <a:solidFill>
                  <a:srgbClr val="000000"/>
                </a:solidFill>
                <a:latin typeface="Arial"/>
              </a:rPr>
              <a:t>Duatti A.		1,0	Prata M.		0,3</a:t>
            </a:r>
          </a:p>
          <a:p>
            <a:pPr>
              <a:buNone/>
            </a:pPr>
            <a:r>
              <a:rPr lang="it-IT" sz="1800" dirty="0" smtClean="0">
                <a:solidFill>
                  <a:srgbClr val="000000"/>
                </a:solidFill>
                <a:latin typeface="Arial"/>
              </a:rPr>
              <a:t>Pupillo G.		1,0	Manera S.		0,1</a:t>
            </a:r>
          </a:p>
          <a:p>
            <a:pPr>
              <a:buNone/>
            </a:pPr>
            <a:r>
              <a:rPr lang="it-IT" sz="1800" dirty="0" smtClean="0">
                <a:solidFill>
                  <a:srgbClr val="000000"/>
                </a:solidFill>
                <a:latin typeface="Arial"/>
              </a:rPr>
              <a:t>Uccelli L.		0,5			</a:t>
            </a:r>
            <a:r>
              <a:rPr lang="it-IT" sz="1800" b="1" dirty="0" smtClean="0">
                <a:solidFill>
                  <a:srgbClr val="000000"/>
                </a:solidFill>
                <a:latin typeface="Arial"/>
              </a:rPr>
              <a:t>1,7</a:t>
            </a:r>
          </a:p>
          <a:p>
            <a:pPr>
              <a:buNone/>
            </a:pPr>
            <a:r>
              <a:rPr lang="it-IT" sz="1800" dirty="0" smtClean="0">
                <a:solidFill>
                  <a:srgbClr val="000000"/>
                </a:solidFill>
                <a:latin typeface="Arial"/>
              </a:rPr>
              <a:t>Pasquali M.	1,0	</a:t>
            </a:r>
          </a:p>
          <a:p>
            <a:pPr>
              <a:buNone/>
            </a:pPr>
            <a:r>
              <a:rPr lang="it-IT" sz="1800" dirty="0" smtClean="0">
                <a:solidFill>
                  <a:srgbClr val="000000"/>
                </a:solidFill>
                <a:latin typeface="Arial"/>
              </a:rPr>
              <a:t>Boschi A.		1,0</a:t>
            </a:r>
          </a:p>
          <a:p>
            <a:pPr>
              <a:buNone/>
            </a:pPr>
            <a:r>
              <a:rPr lang="it-IT" sz="1800" dirty="0" smtClean="0">
                <a:solidFill>
                  <a:srgbClr val="000000"/>
                </a:solidFill>
                <a:latin typeface="Arial"/>
              </a:rPr>
              <a:t>			</a:t>
            </a:r>
            <a:r>
              <a:rPr lang="it-IT" sz="1800" b="1" dirty="0" smtClean="0">
                <a:solidFill>
                  <a:srgbClr val="000000"/>
                </a:solidFill>
                <a:latin typeface="Arial"/>
              </a:rPr>
              <a:t>5,4</a:t>
            </a:r>
          </a:p>
        </p:txBody>
      </p:sp>
      <p:pic>
        <p:nvPicPr>
          <p:cNvPr id="8" name="Picture 3" descr="C:\Users\Andrea\Documents\INFN collaborazioni\logo_INFN.png"/>
          <p:cNvPicPr>
            <a:picLocks noChangeAspect="1" noChangeArrowheads="1"/>
          </p:cNvPicPr>
          <p:nvPr/>
        </p:nvPicPr>
        <p:blipFill>
          <a:blip r:embed="rId10" cstate="print"/>
          <a:srcRect/>
          <a:stretch>
            <a:fillRect/>
          </a:stretch>
        </p:blipFill>
        <p:spPr bwMode="auto">
          <a:xfrm>
            <a:off x="7129235" y="5713710"/>
            <a:ext cx="1355915" cy="805896"/>
          </a:xfrm>
          <a:prstGeom prst="rect">
            <a:avLst/>
          </a:prstGeom>
          <a:noFill/>
        </p:spPr>
      </p:pic>
      <p:sp>
        <p:nvSpPr>
          <p:cNvPr id="11" name="Segnaposto data 10"/>
          <p:cNvSpPr>
            <a:spLocks noGrp="1"/>
          </p:cNvSpPr>
          <p:nvPr>
            <p:ph type="dt" sz="half" idx="10"/>
          </p:nvPr>
        </p:nvSpPr>
        <p:spPr/>
        <p:txBody>
          <a:bodyPr/>
          <a:lstStyle/>
          <a:p>
            <a:r>
              <a:rPr lang="it-IT" smtClean="0"/>
              <a:t>10 giugno 2014</a:t>
            </a:r>
            <a:endParaRPr lang="en-US"/>
          </a:p>
        </p:txBody>
      </p:sp>
      <p:sp>
        <p:nvSpPr>
          <p:cNvPr id="12" name="Segnaposto numero diapositiva 11"/>
          <p:cNvSpPr>
            <a:spLocks noGrp="1"/>
          </p:cNvSpPr>
          <p:nvPr>
            <p:ph type="sldNum" sz="quarter" idx="12"/>
          </p:nvPr>
        </p:nvSpPr>
        <p:spPr/>
        <p:txBody>
          <a:bodyPr/>
          <a:lstStyle/>
          <a:p>
            <a:fld id="{55891830-6044-4982-8A8D-E4E398486D53}" type="slidenum">
              <a:rPr lang="en-US" smtClean="0"/>
              <a:pPr/>
              <a:t>53</a:t>
            </a:fld>
            <a:endParaRPr lang="en-US"/>
          </a:p>
        </p:txBody>
      </p:sp>
      <p:sp>
        <p:nvSpPr>
          <p:cNvPr id="13" name="Segnaposto piè di pagina 12"/>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Logo-lena.jpg"/>
          <p:cNvPicPr>
            <a:picLocks noChangeAspect="1"/>
          </p:cNvPicPr>
          <p:nvPr/>
        </p:nvPicPr>
        <p:blipFill>
          <a:blip r:embed="rId2" cstate="print">
            <a:extLst>
              <a:ext uri="{BEBA8EAE-BF5A-486C-A8C5-ECC9F3942E4B}">
                <a14:imgProps xmlns:a14="http://schemas.microsoft.com/office/drawing/2010/main" xmlns="">
                  <a14:imgLayer r:embed="rId9">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12" name="Rettangolo 11"/>
          <p:cNvSpPr/>
          <p:nvPr/>
        </p:nvSpPr>
        <p:spPr>
          <a:xfrm>
            <a:off x="972692" y="206019"/>
            <a:ext cx="8049888" cy="338554"/>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pPr lvl="1"/>
            <a:r>
              <a:rPr lang="en-US" sz="1600" dirty="0" smtClean="0">
                <a:solidFill>
                  <a:schemeClr val="bg1"/>
                </a:solidFill>
                <a:latin typeface="Copperplate Gothic Light" pitchFamily="34" charset="0"/>
                <a:cs typeface="Helvetica"/>
              </a:rPr>
              <a:t>Target material: </a:t>
            </a:r>
            <a:r>
              <a:rPr lang="en-US" sz="1600" baseline="30000" dirty="0" smtClean="0">
                <a:solidFill>
                  <a:schemeClr val="bg1"/>
                </a:solidFill>
                <a:latin typeface="Copperplate Gothic Light" pitchFamily="34" charset="0"/>
                <a:cs typeface="Helvetica"/>
              </a:rPr>
              <a:t>100</a:t>
            </a:r>
            <a:r>
              <a:rPr lang="en-US" sz="1600" dirty="0" smtClean="0">
                <a:solidFill>
                  <a:schemeClr val="bg1"/>
                </a:solidFill>
                <a:latin typeface="Copperplate Gothic Light" pitchFamily="34" charset="0"/>
                <a:cs typeface="Helvetica"/>
              </a:rPr>
              <a:t>Mo-enriched metal powder, </a:t>
            </a:r>
            <a:r>
              <a:rPr lang="en-US" sz="1600" dirty="0" err="1" smtClean="0">
                <a:solidFill>
                  <a:schemeClr val="bg1"/>
                </a:solidFill>
                <a:latin typeface="Copperplate Gothic Light" pitchFamily="34" charset="0"/>
                <a:cs typeface="Helvetica"/>
              </a:rPr>
              <a:t>Isoflex</a:t>
            </a:r>
            <a:r>
              <a:rPr lang="en-US" sz="1600" dirty="0" smtClean="0">
                <a:solidFill>
                  <a:schemeClr val="bg1"/>
                </a:solidFill>
                <a:latin typeface="Copperplate Gothic Light" pitchFamily="34" charset="0"/>
                <a:cs typeface="Helvetica"/>
              </a:rPr>
              <a:t> company </a:t>
            </a:r>
          </a:p>
        </p:txBody>
      </p:sp>
      <p:pic>
        <p:nvPicPr>
          <p:cNvPr id="13" name="Picture 3" descr="C:\Users\Andrea\Documents\INFN collaborazioni\logo_INFN.png"/>
          <p:cNvPicPr>
            <a:picLocks noChangeAspect="1" noChangeArrowheads="1"/>
          </p:cNvPicPr>
          <p:nvPr/>
        </p:nvPicPr>
        <p:blipFill>
          <a:blip r:embed="rId10" cstate="print"/>
          <a:srcRect/>
          <a:stretch>
            <a:fillRect/>
          </a:stretch>
        </p:blipFill>
        <p:spPr bwMode="auto">
          <a:xfrm>
            <a:off x="7114721" y="5804723"/>
            <a:ext cx="1355915" cy="805896"/>
          </a:xfrm>
          <a:prstGeom prst="rect">
            <a:avLst/>
          </a:prstGeom>
          <a:noFill/>
        </p:spPr>
      </p:pic>
      <p:pic>
        <p:nvPicPr>
          <p:cNvPr id="1027" name="Picture 3"/>
          <p:cNvPicPr>
            <a:picLocks noChangeAspect="1" noChangeArrowheads="1"/>
          </p:cNvPicPr>
          <p:nvPr/>
        </p:nvPicPr>
        <p:blipFill>
          <a:blip r:embed="rId11" cstate="print"/>
          <a:srcRect/>
          <a:stretch>
            <a:fillRect/>
          </a:stretch>
        </p:blipFill>
        <p:spPr bwMode="auto">
          <a:xfrm>
            <a:off x="972691" y="544573"/>
            <a:ext cx="7765143" cy="5260150"/>
          </a:xfrm>
          <a:prstGeom prst="rect">
            <a:avLst/>
          </a:prstGeom>
          <a:noFill/>
          <a:ln w="9525">
            <a:noFill/>
            <a:miter lim="800000"/>
            <a:headEnd/>
            <a:tailEnd/>
          </a:ln>
        </p:spPr>
      </p:pic>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numero diapositiva 6"/>
          <p:cNvSpPr>
            <a:spLocks noGrp="1"/>
          </p:cNvSpPr>
          <p:nvPr>
            <p:ph type="sldNum" sz="quarter" idx="12"/>
          </p:nvPr>
        </p:nvSpPr>
        <p:spPr/>
        <p:txBody>
          <a:bodyPr/>
          <a:lstStyle/>
          <a:p>
            <a:fld id="{55891830-6044-4982-8A8D-E4E398486D53}" type="slidenum">
              <a:rPr lang="en-US" smtClean="0"/>
              <a:pPr/>
              <a:t>54</a:t>
            </a:fld>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Logo-lena.jpg"/>
          <p:cNvPicPr>
            <a:picLocks noChangeAspect="1"/>
          </p:cNvPicPr>
          <p:nvPr/>
        </p:nvPicPr>
        <p:blipFill>
          <a:blip r:embed="rId2" cstate="print">
            <a:extLst>
              <a:ext uri="{BEBA8EAE-BF5A-486C-A8C5-ECC9F3942E4B}">
                <a14:imgProps xmlns:a14="http://schemas.microsoft.com/office/drawing/2010/main" xmlns="">
                  <a14:imgLayer r:embed="rId4">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10" name="Rettangolo 9"/>
          <p:cNvSpPr/>
          <p:nvPr/>
        </p:nvSpPr>
        <p:spPr>
          <a:xfrm>
            <a:off x="972692" y="206019"/>
            <a:ext cx="8049888" cy="400110"/>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r>
              <a:rPr lang="en-GB" sz="2000" b="1" dirty="0" smtClean="0">
                <a:solidFill>
                  <a:schemeClr val="bg1">
                    <a:lumMod val="20000"/>
                    <a:lumOff val="80000"/>
                  </a:schemeClr>
                </a:solidFill>
                <a:cs typeface="Calibri"/>
              </a:rPr>
              <a:t>IRRADIATION FACILITIES </a:t>
            </a:r>
          </a:p>
        </p:txBody>
      </p:sp>
      <p:pic>
        <p:nvPicPr>
          <p:cNvPr id="11" name="Picture 3" descr="C:\Users\Andrea\Documents\INFN collaborazioni\logo_INFN.png"/>
          <p:cNvPicPr>
            <a:picLocks noChangeAspect="1" noChangeArrowheads="1"/>
          </p:cNvPicPr>
          <p:nvPr/>
        </p:nvPicPr>
        <p:blipFill>
          <a:blip r:embed="rId5" cstate="print"/>
          <a:srcRect/>
          <a:stretch>
            <a:fillRect/>
          </a:stretch>
        </p:blipFill>
        <p:spPr bwMode="auto">
          <a:xfrm>
            <a:off x="7114721" y="5804723"/>
            <a:ext cx="1355915" cy="805896"/>
          </a:xfrm>
          <a:prstGeom prst="rect">
            <a:avLst/>
          </a:prstGeom>
          <a:noFill/>
        </p:spPr>
      </p:pic>
      <p:sp>
        <p:nvSpPr>
          <p:cNvPr id="12" name="Rectangle 11"/>
          <p:cNvSpPr/>
          <p:nvPr/>
        </p:nvSpPr>
        <p:spPr>
          <a:xfrm>
            <a:off x="418816" y="763114"/>
            <a:ext cx="3175907" cy="1077218"/>
          </a:xfrm>
          <a:prstGeom prst="rect">
            <a:avLst/>
          </a:prstGeom>
        </p:spPr>
        <p:txBody>
          <a:bodyPr wrap="square">
            <a:spAutoFit/>
          </a:bodyPr>
          <a:lstStyle/>
          <a:p>
            <a:pPr algn="ctr"/>
            <a:r>
              <a:rPr lang="en-US" sz="1600" dirty="0" smtClean="0"/>
              <a:t>The irradiation facility at Joint Research Center (EU-JRC) lab in </a:t>
            </a:r>
            <a:r>
              <a:rPr lang="en-US" sz="1600" dirty="0" err="1" smtClean="0"/>
              <a:t>Ispra</a:t>
            </a:r>
            <a:r>
              <a:rPr lang="en-US" sz="1600" dirty="0" smtClean="0"/>
              <a:t>: The </a:t>
            </a:r>
            <a:r>
              <a:rPr lang="en-US" sz="1600" dirty="0" err="1" smtClean="0"/>
              <a:t>Scanditronix</a:t>
            </a:r>
            <a:r>
              <a:rPr lang="en-US" sz="1600" dirty="0" smtClean="0"/>
              <a:t> MC40 cyclotron </a:t>
            </a:r>
            <a:endParaRPr lang="it-IT" sz="1600" dirty="0"/>
          </a:p>
        </p:txBody>
      </p:sp>
      <p:pic>
        <p:nvPicPr>
          <p:cNvPr id="2050" name="Picture 2"/>
          <p:cNvPicPr>
            <a:picLocks noChangeAspect="1" noChangeArrowheads="1"/>
          </p:cNvPicPr>
          <p:nvPr/>
        </p:nvPicPr>
        <p:blipFill>
          <a:blip r:embed="rId6" cstate="print"/>
          <a:srcRect/>
          <a:stretch>
            <a:fillRect/>
          </a:stretch>
        </p:blipFill>
        <p:spPr bwMode="auto">
          <a:xfrm>
            <a:off x="418816" y="1915887"/>
            <a:ext cx="3255324" cy="4239248"/>
          </a:xfrm>
          <a:prstGeom prst="rect">
            <a:avLst/>
          </a:prstGeom>
          <a:noFill/>
          <a:ln w="9525">
            <a:noFill/>
            <a:miter lim="800000"/>
            <a:headEnd/>
            <a:tailEnd/>
          </a:ln>
        </p:spPr>
      </p:pic>
      <p:pic>
        <p:nvPicPr>
          <p:cNvPr id="13" name="Picture 12" descr="reat_01.tif"/>
          <p:cNvPicPr>
            <a:picLocks noChangeAspect="1"/>
          </p:cNvPicPr>
          <p:nvPr/>
        </p:nvPicPr>
        <p:blipFill>
          <a:blip r:embed="rId7" cstate="print"/>
          <a:stretch>
            <a:fillRect/>
          </a:stretch>
        </p:blipFill>
        <p:spPr>
          <a:xfrm>
            <a:off x="4286085" y="2220686"/>
            <a:ext cx="4518781" cy="3389086"/>
          </a:xfrm>
          <a:prstGeom prst="rect">
            <a:avLst/>
          </a:prstGeom>
        </p:spPr>
      </p:pic>
      <p:sp>
        <p:nvSpPr>
          <p:cNvPr id="14" name="TextBox 13"/>
          <p:cNvSpPr txBox="1"/>
          <p:nvPr/>
        </p:nvSpPr>
        <p:spPr>
          <a:xfrm>
            <a:off x="5544456" y="1175656"/>
            <a:ext cx="2194378" cy="646331"/>
          </a:xfrm>
          <a:prstGeom prst="rect">
            <a:avLst/>
          </a:prstGeom>
          <a:noFill/>
        </p:spPr>
        <p:txBody>
          <a:bodyPr wrap="square" rtlCol="0">
            <a:spAutoFit/>
          </a:bodyPr>
          <a:lstStyle/>
          <a:p>
            <a:r>
              <a:rPr lang="it-IT" dirty="0" smtClean="0"/>
              <a:t>TRIGA MKII 250KW University of Pavia</a:t>
            </a:r>
            <a:endParaRPr lang="it-IT" dirty="0"/>
          </a:p>
        </p:txBody>
      </p:sp>
      <p:sp>
        <p:nvSpPr>
          <p:cNvPr id="15" name="Segnaposto data 14"/>
          <p:cNvSpPr>
            <a:spLocks noGrp="1"/>
          </p:cNvSpPr>
          <p:nvPr>
            <p:ph type="dt" sz="half" idx="10"/>
          </p:nvPr>
        </p:nvSpPr>
        <p:spPr/>
        <p:txBody>
          <a:bodyPr/>
          <a:lstStyle/>
          <a:p>
            <a:r>
              <a:rPr lang="it-IT" smtClean="0"/>
              <a:t>10 giugno 2014</a:t>
            </a:r>
            <a:endParaRPr lang="en-US"/>
          </a:p>
        </p:txBody>
      </p:sp>
      <p:sp>
        <p:nvSpPr>
          <p:cNvPr id="16" name="Segnaposto numero diapositiva 15"/>
          <p:cNvSpPr>
            <a:spLocks noGrp="1"/>
          </p:cNvSpPr>
          <p:nvPr>
            <p:ph type="sldNum" sz="quarter" idx="12"/>
          </p:nvPr>
        </p:nvSpPr>
        <p:spPr/>
        <p:txBody>
          <a:bodyPr/>
          <a:lstStyle/>
          <a:p>
            <a:fld id="{55891830-6044-4982-8A8D-E4E398486D53}" type="slidenum">
              <a:rPr lang="en-US" smtClean="0"/>
              <a:pPr/>
              <a:t>55</a:t>
            </a:fld>
            <a:endParaRPr lang="en-US"/>
          </a:p>
        </p:txBody>
      </p:sp>
      <p:sp>
        <p:nvSpPr>
          <p:cNvPr id="17" name="Segnaposto piè di pagina 1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029" y="934218"/>
            <a:ext cx="7819449" cy="2128296"/>
          </a:xfrm>
        </p:spPr>
        <p:txBody>
          <a:bodyPr>
            <a:normAutofit/>
          </a:bodyPr>
          <a:lstStyle/>
          <a:p>
            <a:pPr algn="just"/>
            <a:r>
              <a:rPr lang="en-US" sz="2000" dirty="0" smtClean="0"/>
              <a:t>Separation methodology for the extraction of </a:t>
            </a:r>
            <a:r>
              <a:rPr lang="en-US" sz="2000" baseline="30000" dirty="0" smtClean="0"/>
              <a:t>99m</a:t>
            </a:r>
            <a:r>
              <a:rPr lang="en-US" sz="2000" dirty="0" smtClean="0"/>
              <a:t>Tc from </a:t>
            </a:r>
            <a:r>
              <a:rPr lang="en-US" sz="2000" baseline="30000" dirty="0" smtClean="0"/>
              <a:t>100</a:t>
            </a:r>
            <a:r>
              <a:rPr lang="en-US" sz="2000" dirty="0" smtClean="0"/>
              <a:t>Mo target.</a:t>
            </a:r>
          </a:p>
          <a:p>
            <a:pPr algn="just"/>
            <a:r>
              <a:rPr lang="en-US" sz="2000" dirty="0" smtClean="0"/>
              <a:t>Some aspects of Methyl Ethyl </a:t>
            </a:r>
            <a:r>
              <a:rPr lang="en-US" sz="2000" dirty="0" err="1" smtClean="0"/>
              <a:t>Ketone</a:t>
            </a:r>
            <a:r>
              <a:rPr lang="en-US" sz="2000" dirty="0" smtClean="0"/>
              <a:t> (MEK) separation has been developed with particularly attention on the separation and recovery time that has big impacts to the final results.</a:t>
            </a:r>
          </a:p>
          <a:p>
            <a:pPr algn="just"/>
            <a:r>
              <a:rPr lang="en-US" sz="2000" dirty="0" smtClean="0"/>
              <a:t>Has been tested different digestion approaches in connection to different separation methods. </a:t>
            </a:r>
          </a:p>
          <a:p>
            <a:pPr marL="0" indent="0" algn="just"/>
            <a:endParaRPr lang="it-IT" sz="2200" dirty="0" smtClean="0">
              <a:solidFill>
                <a:schemeClr val="accent6"/>
              </a:solidFill>
              <a:latin typeface="Helvetica"/>
              <a:cs typeface="Helvetica"/>
            </a:endParaRPr>
          </a:p>
        </p:txBody>
      </p:sp>
      <p:pic>
        <p:nvPicPr>
          <p:cNvPr id="4" name="Immagine 3" descr="Logo-lena.jpg"/>
          <p:cNvPicPr>
            <a:picLocks noChangeAspect="1"/>
          </p:cNvPicPr>
          <p:nvPr/>
        </p:nvPicPr>
        <p:blipFill>
          <a:blip r:embed="rId2" cstate="print">
            <a:extLst>
              <a:ext uri="{BEBA8EAE-BF5A-486C-A8C5-ECC9F3942E4B}">
                <a14:imgProps xmlns:a14="http://schemas.microsoft.com/office/drawing/2010/main" xmlns="">
                  <a14:imgLayer r:embed="rId4">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6" name="Rettangolo 5"/>
          <p:cNvSpPr/>
          <p:nvPr/>
        </p:nvSpPr>
        <p:spPr>
          <a:xfrm>
            <a:off x="972692" y="206019"/>
            <a:ext cx="8049888" cy="400110"/>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r>
              <a:rPr lang="en-US" sz="2000" b="1" dirty="0" smtClean="0">
                <a:solidFill>
                  <a:schemeClr val="bg1">
                    <a:lumMod val="20000"/>
                    <a:lumOff val="80000"/>
                  </a:schemeClr>
                </a:solidFill>
                <a:cs typeface="Calibri"/>
              </a:rPr>
              <a:t>MAIN ACTIVITIES</a:t>
            </a:r>
            <a:r>
              <a:rPr lang="en-GB" sz="2000" b="1" dirty="0" smtClean="0">
                <a:solidFill>
                  <a:schemeClr val="bg1">
                    <a:lumMod val="20000"/>
                    <a:lumOff val="80000"/>
                  </a:schemeClr>
                </a:solidFill>
                <a:cs typeface="Calibri"/>
              </a:rPr>
              <a:t> </a:t>
            </a:r>
          </a:p>
        </p:txBody>
      </p:sp>
      <p:pic>
        <p:nvPicPr>
          <p:cNvPr id="3074" name="Picture 2"/>
          <p:cNvPicPr>
            <a:picLocks noChangeAspect="1" noChangeArrowheads="1"/>
          </p:cNvPicPr>
          <p:nvPr/>
        </p:nvPicPr>
        <p:blipFill>
          <a:blip r:embed="rId5" cstate="print"/>
          <a:srcRect/>
          <a:stretch>
            <a:fillRect/>
          </a:stretch>
        </p:blipFill>
        <p:spPr bwMode="auto">
          <a:xfrm>
            <a:off x="537029" y="3462466"/>
            <a:ext cx="3933371" cy="2946867"/>
          </a:xfrm>
          <a:prstGeom prst="rect">
            <a:avLst/>
          </a:prstGeom>
          <a:noFill/>
          <a:ln w="9525">
            <a:noFill/>
            <a:miter lim="800000"/>
            <a:headEnd/>
            <a:tailEnd/>
          </a:ln>
        </p:spPr>
      </p:pic>
      <p:pic>
        <p:nvPicPr>
          <p:cNvPr id="3075" name="Picture 3"/>
          <p:cNvPicPr>
            <a:picLocks noChangeAspect="1" noChangeArrowheads="1"/>
          </p:cNvPicPr>
          <p:nvPr/>
        </p:nvPicPr>
        <p:blipFill>
          <a:blip r:embed="rId6" cstate="print"/>
          <a:srcRect/>
          <a:stretch>
            <a:fillRect/>
          </a:stretch>
        </p:blipFill>
        <p:spPr bwMode="auto">
          <a:xfrm>
            <a:off x="5249101" y="3462466"/>
            <a:ext cx="3107377" cy="2331784"/>
          </a:xfrm>
          <a:prstGeom prst="rect">
            <a:avLst/>
          </a:prstGeom>
          <a:noFill/>
          <a:ln w="9525">
            <a:noFill/>
            <a:miter lim="800000"/>
            <a:headEnd/>
            <a:tailEnd/>
          </a:ln>
        </p:spPr>
      </p:pic>
      <p:pic>
        <p:nvPicPr>
          <p:cNvPr id="7" name="Picture 3" descr="C:\Users\Andrea\Documents\INFN collaborazioni\logo_INFN.png"/>
          <p:cNvPicPr>
            <a:picLocks noChangeAspect="1" noChangeArrowheads="1"/>
          </p:cNvPicPr>
          <p:nvPr/>
        </p:nvPicPr>
        <p:blipFill>
          <a:blip r:embed="rId7" cstate="print"/>
          <a:srcRect/>
          <a:stretch>
            <a:fillRect/>
          </a:stretch>
        </p:blipFill>
        <p:spPr bwMode="auto">
          <a:xfrm>
            <a:off x="7114721" y="5804723"/>
            <a:ext cx="1355915" cy="805896"/>
          </a:xfrm>
          <a:prstGeom prst="rect">
            <a:avLst/>
          </a:prstGeom>
          <a:noFill/>
        </p:spPr>
      </p:pic>
      <p:sp>
        <p:nvSpPr>
          <p:cNvPr id="8" name="Segnaposto data 7"/>
          <p:cNvSpPr>
            <a:spLocks noGrp="1"/>
          </p:cNvSpPr>
          <p:nvPr>
            <p:ph type="dt" sz="half" idx="10"/>
          </p:nvPr>
        </p:nvSpPr>
        <p:spPr/>
        <p:txBody>
          <a:bodyPr/>
          <a:lstStyle/>
          <a:p>
            <a:r>
              <a:rPr lang="it-IT" smtClean="0"/>
              <a:t>10 giugno 2014</a:t>
            </a:r>
            <a:endParaRPr lang="en-US"/>
          </a:p>
        </p:txBody>
      </p:sp>
      <p:sp>
        <p:nvSpPr>
          <p:cNvPr id="9" name="Segnaposto numero diapositiva 8"/>
          <p:cNvSpPr>
            <a:spLocks noGrp="1"/>
          </p:cNvSpPr>
          <p:nvPr>
            <p:ph type="sldNum" sz="quarter" idx="12"/>
          </p:nvPr>
        </p:nvSpPr>
        <p:spPr/>
        <p:txBody>
          <a:bodyPr/>
          <a:lstStyle/>
          <a:p>
            <a:fld id="{55891830-6044-4982-8A8D-E4E398486D53}" type="slidenum">
              <a:rPr lang="en-US" smtClean="0"/>
              <a:pPr/>
              <a:t>56</a:t>
            </a:fld>
            <a:endParaRPr lang="en-US"/>
          </a:p>
        </p:txBody>
      </p:sp>
      <p:sp>
        <p:nvSpPr>
          <p:cNvPr id="10" name="Segnaposto piè di pagina 9"/>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8" descr="Logo-lena.jpg"/>
          <p:cNvPicPr>
            <a:picLocks noChangeAspect="1"/>
          </p:cNvPicPr>
          <p:nvPr/>
        </p:nvPicPr>
        <p:blipFill>
          <a:blip r:embed="rId2" cstate="print">
            <a:extLst>
              <a:ext uri="{BEBA8EAE-BF5A-486C-A8C5-ECC9F3942E4B}">
                <a14:imgProps xmlns:a14="http://schemas.microsoft.com/office/drawing/2010/main" xmlns="">
                  <a14:imgLayer r:embed="rId4">
                    <a14:imgEffect>
                      <a14:backgroundRemoval t="10000" b="90000" l="729" r="99167">
                        <a14:foregroundMark x1="44063" y1="78133" x2="44063" y2="78133"/>
                      </a14:backgroundRemoval>
                    </a14:imgEffect>
                  </a14:imgLayer>
                </a14:imgProps>
              </a:ext>
              <a:ext uri="{28A0092B-C50C-407E-A947-70E740481C1C}">
                <a14:useLocalDpi xmlns:a14="http://schemas.microsoft.com/office/drawing/2010/main" xmlns="" val="0"/>
              </a:ext>
            </a:extLst>
          </a:blip>
          <a:stretch>
            <a:fillRect/>
          </a:stretch>
        </p:blipFill>
        <p:spPr>
          <a:xfrm>
            <a:off x="147864" y="118717"/>
            <a:ext cx="824827" cy="644397"/>
          </a:xfrm>
          <a:prstGeom prst="rect">
            <a:avLst/>
          </a:prstGeom>
        </p:spPr>
      </p:pic>
      <p:sp>
        <p:nvSpPr>
          <p:cNvPr id="6" name="Rettangolo 9"/>
          <p:cNvSpPr/>
          <p:nvPr/>
        </p:nvSpPr>
        <p:spPr>
          <a:xfrm>
            <a:off x="972692" y="206019"/>
            <a:ext cx="8049888" cy="400110"/>
          </a:xfrm>
          <a:prstGeom prst="rect">
            <a:avLst/>
          </a:prstGeom>
          <a:gradFill flip="none" rotWithShape="1">
            <a:gsLst>
              <a:gs pos="19000">
                <a:schemeClr val="tx1"/>
              </a:gs>
              <a:gs pos="39000">
                <a:schemeClr val="tx1">
                  <a:lumMod val="85000"/>
                  <a:lumOff val="15000"/>
                </a:schemeClr>
              </a:gs>
              <a:gs pos="88000">
                <a:schemeClr val="tx1">
                  <a:lumMod val="75000"/>
                  <a:lumOff val="25000"/>
                </a:schemeClr>
              </a:gs>
            </a:gsLst>
            <a:lin ang="0" scaled="1"/>
            <a:tileRect/>
          </a:gradFill>
        </p:spPr>
        <p:txBody>
          <a:bodyPr wrap="square">
            <a:spAutoFit/>
          </a:bodyPr>
          <a:lstStyle/>
          <a:p>
            <a:r>
              <a:rPr lang="en-GB" sz="2000" b="1" dirty="0" smtClean="0">
                <a:solidFill>
                  <a:schemeClr val="bg1">
                    <a:lumMod val="20000"/>
                    <a:lumOff val="80000"/>
                  </a:schemeClr>
                </a:solidFill>
                <a:cs typeface="Calibri"/>
              </a:rPr>
              <a:t>IMPORTO FINANZIARIO 2013 </a:t>
            </a:r>
          </a:p>
        </p:txBody>
      </p:sp>
      <p:pic>
        <p:nvPicPr>
          <p:cNvPr id="7" name="Picture 3" descr="C:\Users\Andrea\Documents\INFN collaborazioni\logo_INFN.png"/>
          <p:cNvPicPr>
            <a:picLocks noChangeAspect="1" noChangeArrowheads="1"/>
          </p:cNvPicPr>
          <p:nvPr/>
        </p:nvPicPr>
        <p:blipFill>
          <a:blip r:embed="rId5" cstate="print"/>
          <a:srcRect/>
          <a:stretch>
            <a:fillRect/>
          </a:stretch>
        </p:blipFill>
        <p:spPr bwMode="auto">
          <a:xfrm>
            <a:off x="7114721" y="5804723"/>
            <a:ext cx="1355915" cy="805896"/>
          </a:xfrm>
          <a:prstGeom prst="rect">
            <a:avLst/>
          </a:prstGeom>
          <a:noFill/>
        </p:spPr>
      </p:pic>
      <p:sp>
        <p:nvSpPr>
          <p:cNvPr id="8" name="TextBox 7"/>
          <p:cNvSpPr txBox="1"/>
          <p:nvPr/>
        </p:nvSpPr>
        <p:spPr>
          <a:xfrm>
            <a:off x="147864" y="1349829"/>
            <a:ext cx="8874716" cy="1938992"/>
          </a:xfrm>
          <a:prstGeom prst="rect">
            <a:avLst/>
          </a:prstGeom>
          <a:noFill/>
        </p:spPr>
        <p:txBody>
          <a:bodyPr wrap="square" rtlCol="0">
            <a:spAutoFit/>
          </a:bodyPr>
          <a:lstStyle/>
          <a:p>
            <a:r>
              <a:rPr lang="it-IT" sz="2400" dirty="0" smtClean="0"/>
              <a:t>Trattamento missioni 											1500,00€</a:t>
            </a:r>
          </a:p>
          <a:p>
            <a:endParaRPr lang="it-IT" sz="2400" dirty="0" smtClean="0"/>
          </a:p>
          <a:p>
            <a:r>
              <a:rPr lang="it-IT" sz="2400" dirty="0" smtClean="0"/>
              <a:t>Materiale di consumo da attività di laboratorio				4000,00€</a:t>
            </a:r>
          </a:p>
          <a:p>
            <a:endParaRPr lang="it-IT" sz="2400" dirty="0" smtClean="0"/>
          </a:p>
          <a:p>
            <a:r>
              <a:rPr lang="it-IT" sz="2400" dirty="0" smtClean="0"/>
              <a:t>Altre spese per servizi (trasporto materiale radioattivo)		5000,00€</a:t>
            </a:r>
            <a:endParaRPr lang="it-IT" sz="2400" dirty="0"/>
          </a:p>
        </p:txBody>
      </p:sp>
      <p:sp>
        <p:nvSpPr>
          <p:cNvPr id="9" name="Segnaposto data 8"/>
          <p:cNvSpPr>
            <a:spLocks noGrp="1"/>
          </p:cNvSpPr>
          <p:nvPr>
            <p:ph type="dt" sz="half" idx="10"/>
          </p:nvPr>
        </p:nvSpPr>
        <p:spPr/>
        <p:txBody>
          <a:bodyPr/>
          <a:lstStyle/>
          <a:p>
            <a:r>
              <a:rPr lang="it-IT" smtClean="0"/>
              <a:t>10 giugno 2014</a:t>
            </a:r>
            <a:endParaRPr lang="en-US"/>
          </a:p>
        </p:txBody>
      </p:sp>
      <p:sp>
        <p:nvSpPr>
          <p:cNvPr id="10" name="Segnaposto numero diapositiva 9"/>
          <p:cNvSpPr>
            <a:spLocks noGrp="1"/>
          </p:cNvSpPr>
          <p:nvPr>
            <p:ph type="sldNum" sz="quarter" idx="12"/>
          </p:nvPr>
        </p:nvSpPr>
        <p:spPr/>
        <p:txBody>
          <a:bodyPr/>
          <a:lstStyle/>
          <a:p>
            <a:fld id="{55891830-6044-4982-8A8D-E4E398486D53}" type="slidenum">
              <a:rPr lang="en-US" smtClean="0"/>
              <a:pPr/>
              <a:t>57</a:t>
            </a:fld>
            <a:endParaRPr lang="en-US"/>
          </a:p>
        </p:txBody>
      </p:sp>
      <p:sp>
        <p:nvSpPr>
          <p:cNvPr id="11" name="Segnaposto piè di pagina 10"/>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58</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54274" name="Presentazione" r:id="rId3" imgW="4571116" imgH="3428159" progId="PowerPoint.Show.12">
              <p:embed/>
            </p:oleObj>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59</a:t>
            </a:fld>
            <a:endParaRPr lang="en-US"/>
          </a:p>
        </p:txBody>
      </p:sp>
      <p:graphicFrame>
        <p:nvGraphicFramePr>
          <p:cNvPr id="7" name="Oggetto 6">
            <a:hlinkClick r:id="" action="ppaction://ole?verb=0"/>
          </p:cNvPr>
          <p:cNvGraphicFramePr>
            <a:graphicFrameLocks noChangeAspect="1"/>
          </p:cNvGraphicFramePr>
          <p:nvPr/>
        </p:nvGraphicFramePr>
        <p:xfrm>
          <a:off x="0" y="0"/>
          <a:ext cx="9144000" cy="6857206"/>
        </p:xfrm>
        <a:graphic>
          <a:graphicData uri="http://schemas.openxmlformats.org/presentationml/2006/ole">
            <p:oleObj spid="_x0000_s55298" name="Presentazione" r:id="rId3" imgW="4571116" imgH="3428159" progId="PowerPoint.Show.12">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magine 16"/>
          <p:cNvPicPr>
            <a:picLocks noChangeAspect="1" noChangeArrowheads="1"/>
          </p:cNvPicPr>
          <p:nvPr/>
        </p:nvPicPr>
        <p:blipFill>
          <a:blip r:embed="rId2" cstate="print"/>
          <a:srcRect l="22525" t="29254" r="8728" b="26961"/>
          <a:stretch>
            <a:fillRect/>
          </a:stretch>
        </p:blipFill>
        <p:spPr bwMode="auto">
          <a:xfrm>
            <a:off x="35496" y="1412776"/>
            <a:ext cx="6922624" cy="2756520"/>
          </a:xfrm>
          <a:prstGeom prst="rect">
            <a:avLst/>
          </a:prstGeom>
          <a:noFill/>
        </p:spPr>
      </p:pic>
      <p:pic>
        <p:nvPicPr>
          <p:cNvPr id="18433" name="Immagine 19"/>
          <p:cNvPicPr>
            <a:picLocks noChangeAspect="1" noChangeArrowheads="1"/>
          </p:cNvPicPr>
          <p:nvPr/>
        </p:nvPicPr>
        <p:blipFill>
          <a:blip r:embed="rId3" cstate="print"/>
          <a:srcRect l="22643" t="29445" r="9206" b="40344"/>
          <a:stretch>
            <a:fillRect/>
          </a:stretch>
        </p:blipFill>
        <p:spPr bwMode="auto">
          <a:xfrm>
            <a:off x="66523" y="4824536"/>
            <a:ext cx="6881741" cy="1916832"/>
          </a:xfrm>
          <a:prstGeom prst="rect">
            <a:avLst/>
          </a:prstGeom>
          <a:noFill/>
        </p:spPr>
      </p:pic>
      <p:sp>
        <p:nvSpPr>
          <p:cNvPr id="1843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8436" name="Rectangle 4"/>
          <p:cNvSpPr>
            <a:spLocks noChangeArrowheads="1"/>
          </p:cNvSpPr>
          <p:nvPr/>
        </p:nvSpPr>
        <p:spPr bwMode="auto">
          <a:xfrm>
            <a:off x="0" y="21336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0" name="Rettangolo 9"/>
          <p:cNvSpPr/>
          <p:nvPr/>
        </p:nvSpPr>
        <p:spPr>
          <a:xfrm>
            <a:off x="611560" y="332656"/>
            <a:ext cx="5508104" cy="461665"/>
          </a:xfrm>
          <a:prstGeom prst="rect">
            <a:avLst/>
          </a:prstGeom>
        </p:spPr>
        <p:txBody>
          <a:bodyPr wrap="square">
            <a:spAutoFit/>
          </a:bodyPr>
          <a:lstStyle/>
          <a:p>
            <a:r>
              <a:rPr lang="en-US" sz="2400" dirty="0" err="1" smtClean="0"/>
              <a:t>Responsabile</a:t>
            </a:r>
            <a:r>
              <a:rPr lang="en-US" sz="2400" dirty="0" smtClean="0"/>
              <a:t> </a:t>
            </a:r>
            <a:r>
              <a:rPr lang="en-US" sz="2400" dirty="0" err="1" smtClean="0"/>
              <a:t>Nazionale</a:t>
            </a:r>
            <a:r>
              <a:rPr lang="en-US" sz="2400" dirty="0" smtClean="0"/>
              <a:t>: </a:t>
            </a:r>
            <a:r>
              <a:rPr lang="en-US" sz="2400" dirty="0" err="1" smtClean="0"/>
              <a:t>Saverio</a:t>
            </a:r>
            <a:r>
              <a:rPr lang="en-US" sz="2400" dirty="0" smtClean="0"/>
              <a:t> </a:t>
            </a:r>
            <a:r>
              <a:rPr lang="en-US" sz="2400" dirty="0" err="1" smtClean="0"/>
              <a:t>Altieri</a:t>
            </a:r>
            <a:endParaRPr lang="it-IT" sz="2400" dirty="0"/>
          </a:p>
        </p:txBody>
      </p:sp>
      <p:sp>
        <p:nvSpPr>
          <p:cNvPr id="11" name="Rettangolo 10"/>
          <p:cNvSpPr/>
          <p:nvPr/>
        </p:nvSpPr>
        <p:spPr>
          <a:xfrm>
            <a:off x="107504" y="951111"/>
            <a:ext cx="5508104" cy="461665"/>
          </a:xfrm>
          <a:prstGeom prst="rect">
            <a:avLst/>
          </a:prstGeom>
        </p:spPr>
        <p:txBody>
          <a:bodyPr wrap="square">
            <a:spAutoFit/>
          </a:bodyPr>
          <a:lstStyle/>
          <a:p>
            <a:r>
              <a:rPr lang="en-US" sz="2400" dirty="0" err="1" smtClean="0"/>
              <a:t>Sezione</a:t>
            </a:r>
            <a:r>
              <a:rPr lang="en-US" sz="2400" dirty="0" smtClean="0"/>
              <a:t> </a:t>
            </a:r>
            <a:r>
              <a:rPr lang="en-US" sz="2400" dirty="0" err="1" smtClean="0"/>
              <a:t>di</a:t>
            </a:r>
            <a:r>
              <a:rPr lang="en-US" sz="2400" dirty="0" smtClean="0"/>
              <a:t> Pavia</a:t>
            </a:r>
            <a:endParaRPr lang="it-IT" sz="2400" dirty="0"/>
          </a:p>
        </p:txBody>
      </p:sp>
      <p:sp>
        <p:nvSpPr>
          <p:cNvPr id="12" name="Rettangolo 11"/>
          <p:cNvSpPr/>
          <p:nvPr/>
        </p:nvSpPr>
        <p:spPr>
          <a:xfrm>
            <a:off x="144016" y="4335487"/>
            <a:ext cx="5508104" cy="461665"/>
          </a:xfrm>
          <a:prstGeom prst="rect">
            <a:avLst/>
          </a:prstGeom>
        </p:spPr>
        <p:txBody>
          <a:bodyPr wrap="square">
            <a:spAutoFit/>
          </a:bodyPr>
          <a:lstStyle/>
          <a:p>
            <a:r>
              <a:rPr lang="en-US" sz="2400" dirty="0" err="1" smtClean="0"/>
              <a:t>Laboratorio</a:t>
            </a:r>
            <a:r>
              <a:rPr lang="en-US" sz="2400" dirty="0" smtClean="0"/>
              <a:t> </a:t>
            </a:r>
            <a:r>
              <a:rPr lang="en-US" sz="2400" dirty="0" err="1" smtClean="0"/>
              <a:t>Nazionale</a:t>
            </a:r>
            <a:r>
              <a:rPr lang="en-US" sz="2400" dirty="0" smtClean="0"/>
              <a:t> </a:t>
            </a:r>
            <a:r>
              <a:rPr lang="en-US" sz="2400" dirty="0" err="1" smtClean="0"/>
              <a:t>di</a:t>
            </a:r>
            <a:r>
              <a:rPr lang="en-US" sz="2400" dirty="0" smtClean="0"/>
              <a:t> </a:t>
            </a:r>
            <a:r>
              <a:rPr lang="en-US" sz="2400" dirty="0" err="1" smtClean="0"/>
              <a:t>Legnaro</a:t>
            </a:r>
            <a:endParaRPr lang="it-IT" sz="2400" dirty="0"/>
          </a:p>
        </p:txBody>
      </p:sp>
      <p:sp>
        <p:nvSpPr>
          <p:cNvPr id="13" name="Rettangolo 12"/>
          <p:cNvSpPr/>
          <p:nvPr/>
        </p:nvSpPr>
        <p:spPr>
          <a:xfrm>
            <a:off x="6912768" y="1484784"/>
            <a:ext cx="2267744" cy="2308324"/>
          </a:xfrm>
          <a:prstGeom prst="rect">
            <a:avLst/>
          </a:prstGeom>
        </p:spPr>
        <p:txBody>
          <a:bodyPr wrap="square">
            <a:spAutoFit/>
          </a:bodyPr>
          <a:lstStyle/>
          <a:p>
            <a:r>
              <a:rPr lang="en-US" sz="2400" dirty="0" smtClean="0"/>
              <a:t>Budget 2013</a:t>
            </a:r>
          </a:p>
          <a:p>
            <a:endParaRPr lang="en-US" sz="2400" dirty="0" smtClean="0"/>
          </a:p>
          <a:p>
            <a:r>
              <a:rPr lang="en-US" sz="2400" dirty="0" smtClean="0"/>
              <a:t>Pavia: 53.5 k€</a:t>
            </a:r>
          </a:p>
          <a:p>
            <a:r>
              <a:rPr lang="en-US" sz="2400" dirty="0" smtClean="0"/>
              <a:t>LNL:    12    k€</a:t>
            </a:r>
          </a:p>
          <a:p>
            <a:endParaRPr lang="en-US" sz="2400" dirty="0" smtClean="0"/>
          </a:p>
          <a:p>
            <a:endParaRPr lang="it-IT" sz="2400" dirty="0"/>
          </a:p>
        </p:txBody>
      </p:sp>
      <p:sp>
        <p:nvSpPr>
          <p:cNvPr id="14" name="Segnaposto data 13"/>
          <p:cNvSpPr>
            <a:spLocks noGrp="1"/>
          </p:cNvSpPr>
          <p:nvPr>
            <p:ph type="dt" sz="half" idx="10"/>
          </p:nvPr>
        </p:nvSpPr>
        <p:spPr/>
        <p:txBody>
          <a:bodyPr/>
          <a:lstStyle/>
          <a:p>
            <a:r>
              <a:rPr lang="it-IT" smtClean="0"/>
              <a:t>10 giugno 2014</a:t>
            </a:r>
            <a:endParaRPr lang="en-US"/>
          </a:p>
        </p:txBody>
      </p:sp>
      <p:sp>
        <p:nvSpPr>
          <p:cNvPr id="15" name="Segnaposto numero diapositiva 14"/>
          <p:cNvSpPr>
            <a:spLocks noGrp="1"/>
          </p:cNvSpPr>
          <p:nvPr>
            <p:ph type="sldNum" sz="quarter" idx="12"/>
          </p:nvPr>
        </p:nvSpPr>
        <p:spPr/>
        <p:txBody>
          <a:bodyPr/>
          <a:lstStyle/>
          <a:p>
            <a:fld id="{55891830-6044-4982-8A8D-E4E398486D53}" type="slidenum">
              <a:rPr lang="en-US" smtClean="0"/>
              <a:pPr/>
              <a:t>6</a:t>
            </a:fld>
            <a:endParaRPr lang="en-US"/>
          </a:p>
        </p:txBody>
      </p:sp>
      <p:sp>
        <p:nvSpPr>
          <p:cNvPr id="16" name="Segnaposto piè di pagina 1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60</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56322" name="Presentazione" r:id="rId3" imgW="4571116" imgH="3428159" progId="PowerPoint.Show.12">
              <p:embed/>
            </p:oleObj>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61</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58370" name="Presentazione" r:id="rId3" imgW="4571116" imgH="3428159" progId="PowerPoint.Show.12">
              <p:embed/>
            </p:oleObj>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62</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57346" name="Presentazione" r:id="rId3" imgW="4571116" imgH="3428159" progId="PowerPoint.Show.12">
              <p:embed/>
            </p:oleObj>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63</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59394" name="Presentazione" r:id="rId3" imgW="4571116" imgH="3428159" progId="PowerPoint.Show.12">
              <p:embed/>
            </p:oleObj>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64</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60418" name="Presentazione" r:id="rId3" imgW="4571116" imgH="3428159" progId="PowerPoint.Show.12">
              <p:embed/>
            </p:oleObj>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65</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61442" name="Presentazione" r:id="rId3" imgW="4571116" imgH="3428159" progId="PowerPoint.Show.12">
              <p:embed/>
            </p:oleObj>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66</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62466" name="Presentazione" r:id="rId3" imgW="4571116" imgH="3428159" progId="PowerPoint.Show.12">
              <p:embed/>
            </p:oleObj>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67</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63490" name="Presentazione" r:id="rId3" imgW="4571116" imgH="3428159" progId="PowerPoint.Show.12">
              <p:embed/>
            </p:oleObj>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68</a:t>
            </a:fld>
            <a:endParaRPr lang="en-US"/>
          </a:p>
        </p:txBody>
      </p:sp>
      <p:graphicFrame>
        <p:nvGraphicFramePr>
          <p:cNvPr id="7" name="Oggetto 6">
            <a:hlinkClick r:id="" action="ppaction://ole?verb=0"/>
          </p:cNvPr>
          <p:cNvGraphicFramePr>
            <a:graphicFrameLocks noChangeAspect="1"/>
          </p:cNvGraphicFramePr>
          <p:nvPr/>
        </p:nvGraphicFramePr>
        <p:xfrm>
          <a:off x="0" y="0"/>
          <a:ext cx="9145058" cy="6858000"/>
        </p:xfrm>
        <a:graphic>
          <a:graphicData uri="http://schemas.openxmlformats.org/presentationml/2006/ole">
            <p:oleObj spid="_x0000_s64514" name="Presentazione" r:id="rId3" imgW="4571116" imgH="3428159" progId="PowerPoint.Show.12">
              <p:embed/>
            </p:oleObj>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fontScale="90000"/>
          </a:bodyPr>
          <a:lstStyle/>
          <a:p>
            <a:pPr eaLnBrk="1" hangingPunct="1"/>
            <a:r>
              <a:rPr lang="en-US" sz="3200" smtClean="0"/>
              <a:t>SPES     Selective Production of Exotic Species </a:t>
            </a:r>
            <a:r>
              <a:rPr lang="en-US" sz="4000" smtClean="0"/>
              <a:t/>
            </a:r>
            <a:br>
              <a:rPr lang="en-US" sz="4000" smtClean="0"/>
            </a:br>
            <a:endParaRPr lang="en-GB" sz="4000" smtClean="0"/>
          </a:p>
        </p:txBody>
      </p:sp>
      <p:sp>
        <p:nvSpPr>
          <p:cNvPr id="13315" name="CasellaDiTesto 5"/>
          <p:cNvSpPr txBox="1">
            <a:spLocks noChangeArrowheads="1"/>
          </p:cNvSpPr>
          <p:nvPr/>
        </p:nvSpPr>
        <p:spPr bwMode="auto">
          <a:xfrm>
            <a:off x="762000" y="2057400"/>
            <a:ext cx="7162800" cy="3970338"/>
          </a:xfrm>
          <a:prstGeom prst="rect">
            <a:avLst/>
          </a:prstGeom>
          <a:noFill/>
          <a:ln w="9525">
            <a:noFill/>
            <a:miter lim="800000"/>
            <a:headEnd/>
            <a:tailEnd/>
          </a:ln>
        </p:spPr>
        <p:txBody>
          <a:bodyPr>
            <a:spAutoFit/>
          </a:bodyPr>
          <a:lstStyle/>
          <a:p>
            <a:pPr hangingPunct="0"/>
            <a:r>
              <a:rPr lang="en-US" b="1" u="sng">
                <a:latin typeface="Calibri" charset="0"/>
              </a:rPr>
              <a:t>RIB Facilities</a:t>
            </a:r>
          </a:p>
          <a:p>
            <a:pPr hangingPunct="0"/>
            <a:endParaRPr lang="en-US">
              <a:latin typeface="Calibri" charset="0"/>
            </a:endParaRPr>
          </a:p>
          <a:p>
            <a:r>
              <a:rPr lang="en-GB">
                <a:latin typeface="Calibri" charset="0"/>
              </a:rPr>
              <a:t>Responsabile nazionale GianFranco Prete</a:t>
            </a:r>
          </a:p>
          <a:p>
            <a:endParaRPr lang="en-GB">
              <a:latin typeface="Calibri" charset="0"/>
            </a:endParaRPr>
          </a:p>
          <a:p>
            <a:endParaRPr lang="en-GB">
              <a:latin typeface="Calibri" charset="0"/>
            </a:endParaRPr>
          </a:p>
          <a:p>
            <a:r>
              <a:rPr lang="en-GB"/>
              <a:t>  </a:t>
            </a:r>
            <a:r>
              <a:rPr lang="en-GB" b="1"/>
              <a:t>Sezioni</a:t>
            </a:r>
            <a:r>
              <a:rPr lang="en-GB"/>
              <a:t/>
            </a:r>
            <a:br>
              <a:rPr lang="en-GB"/>
            </a:br>
            <a:r>
              <a:rPr lang="en-GB"/>
              <a:t/>
            </a:r>
            <a:br>
              <a:rPr lang="en-GB"/>
            </a:br>
            <a:r>
              <a:rPr lang="en-GB"/>
              <a:t>   Bologna </a:t>
            </a:r>
            <a:br>
              <a:rPr lang="en-GB"/>
            </a:br>
            <a:r>
              <a:rPr lang="en-GB"/>
              <a:t>   Lab. Naz. di Legnaro </a:t>
            </a:r>
            <a:br>
              <a:rPr lang="en-GB"/>
            </a:br>
            <a:r>
              <a:rPr lang="en-GB"/>
              <a:t>   Lab. Naz. del Sud </a:t>
            </a:r>
            <a:br>
              <a:rPr lang="en-GB"/>
            </a:br>
            <a:r>
              <a:rPr lang="en-GB"/>
              <a:t>   Milano </a:t>
            </a:r>
            <a:br>
              <a:rPr lang="en-GB"/>
            </a:br>
            <a:r>
              <a:rPr lang="en-GB"/>
              <a:t>   Napoli </a:t>
            </a:r>
            <a:br>
              <a:rPr lang="en-GB"/>
            </a:br>
            <a:r>
              <a:rPr lang="en-GB"/>
              <a:t>   Pavia </a:t>
            </a:r>
            <a:endParaRPr lang="en-US"/>
          </a:p>
          <a:p>
            <a:endParaRPr lang="en-GB">
              <a:latin typeface="Calibri" charset="0"/>
            </a:endParaRPr>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69</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magine 4"/>
          <p:cNvPicPr>
            <a:picLocks noChangeAspect="1" noChangeArrowheads="1"/>
          </p:cNvPicPr>
          <p:nvPr/>
        </p:nvPicPr>
        <p:blipFill>
          <a:blip r:embed="rId2" cstate="print"/>
          <a:srcRect l="20853" t="33270" r="7346" b="17932"/>
          <a:stretch>
            <a:fillRect/>
          </a:stretch>
        </p:blipFill>
        <p:spPr bwMode="auto">
          <a:xfrm>
            <a:off x="0" y="620688"/>
            <a:ext cx="4355976" cy="1847209"/>
          </a:xfrm>
          <a:prstGeom prst="rect">
            <a:avLst/>
          </a:prstGeom>
          <a:noFill/>
        </p:spPr>
      </p:pic>
      <p:pic>
        <p:nvPicPr>
          <p:cNvPr id="22529" name="Immagine 7"/>
          <p:cNvPicPr>
            <a:picLocks noChangeAspect="1" noChangeArrowheads="1"/>
          </p:cNvPicPr>
          <p:nvPr/>
        </p:nvPicPr>
        <p:blipFill>
          <a:blip r:embed="rId3" cstate="print"/>
          <a:srcRect l="24181" t="33270" r="11992" b="43021"/>
          <a:stretch>
            <a:fillRect/>
          </a:stretch>
        </p:blipFill>
        <p:spPr bwMode="auto">
          <a:xfrm>
            <a:off x="4427984" y="618439"/>
            <a:ext cx="4644008" cy="1082369"/>
          </a:xfrm>
          <a:prstGeom prst="rect">
            <a:avLst/>
          </a:prstGeom>
          <a:noFill/>
        </p:spPr>
      </p:pic>
      <p:sp>
        <p:nvSpPr>
          <p:cNvPr id="22531"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ttangolo 9"/>
          <p:cNvSpPr/>
          <p:nvPr/>
        </p:nvSpPr>
        <p:spPr>
          <a:xfrm>
            <a:off x="3203848" y="15007"/>
            <a:ext cx="1872208" cy="461665"/>
          </a:xfrm>
          <a:prstGeom prst="rect">
            <a:avLst/>
          </a:prstGeom>
        </p:spPr>
        <p:txBody>
          <a:bodyPr wrap="square">
            <a:spAutoFit/>
          </a:bodyPr>
          <a:lstStyle/>
          <a:p>
            <a:r>
              <a:rPr lang="en-US" sz="2400" dirty="0" err="1" smtClean="0"/>
              <a:t>Pubblicazioni</a:t>
            </a:r>
            <a:endParaRPr lang="it-IT" sz="2400" dirty="0"/>
          </a:p>
        </p:txBody>
      </p:sp>
      <p:pic>
        <p:nvPicPr>
          <p:cNvPr id="12" name="Immagine 11"/>
          <p:cNvPicPr/>
          <p:nvPr/>
        </p:nvPicPr>
        <p:blipFill>
          <a:blip r:embed="rId4" cstate="print"/>
          <a:srcRect l="20612" t="21033" r="7361" b="15296"/>
          <a:stretch>
            <a:fillRect/>
          </a:stretch>
        </p:blipFill>
        <p:spPr bwMode="auto">
          <a:xfrm>
            <a:off x="0" y="3068960"/>
            <a:ext cx="4787036" cy="2644500"/>
          </a:xfrm>
          <a:prstGeom prst="rect">
            <a:avLst/>
          </a:prstGeom>
          <a:noFill/>
          <a:ln w="9525">
            <a:noFill/>
            <a:miter lim="800000"/>
            <a:headEnd/>
            <a:tailEnd/>
          </a:ln>
        </p:spPr>
      </p:pic>
      <p:sp>
        <p:nvSpPr>
          <p:cNvPr id="13" name="Rettangolo 12"/>
          <p:cNvSpPr/>
          <p:nvPr/>
        </p:nvSpPr>
        <p:spPr>
          <a:xfrm>
            <a:off x="35496" y="2607295"/>
            <a:ext cx="1872208" cy="461665"/>
          </a:xfrm>
          <a:prstGeom prst="rect">
            <a:avLst/>
          </a:prstGeom>
        </p:spPr>
        <p:txBody>
          <a:bodyPr wrap="square">
            <a:spAutoFit/>
          </a:bodyPr>
          <a:lstStyle/>
          <a:p>
            <a:r>
              <a:rPr lang="en-US" sz="2400" dirty="0" smtClean="0"/>
              <a:t>Talks</a:t>
            </a:r>
            <a:endParaRPr lang="it-IT" sz="2400" dirty="0"/>
          </a:p>
        </p:txBody>
      </p:sp>
      <p:sp>
        <p:nvSpPr>
          <p:cNvPr id="14" name="Rettangolo 13"/>
          <p:cNvSpPr/>
          <p:nvPr/>
        </p:nvSpPr>
        <p:spPr>
          <a:xfrm>
            <a:off x="6156176" y="3068960"/>
            <a:ext cx="2016224" cy="461665"/>
          </a:xfrm>
          <a:prstGeom prst="rect">
            <a:avLst/>
          </a:prstGeom>
        </p:spPr>
        <p:txBody>
          <a:bodyPr wrap="square">
            <a:spAutoFit/>
          </a:bodyPr>
          <a:lstStyle/>
          <a:p>
            <a:r>
              <a:rPr lang="en-US" sz="2400" dirty="0" err="1" smtClean="0"/>
              <a:t>Collaborazioni</a:t>
            </a:r>
            <a:endParaRPr lang="it-IT" sz="2400" dirty="0"/>
          </a:p>
        </p:txBody>
      </p:sp>
      <p:pic>
        <p:nvPicPr>
          <p:cNvPr id="15" name="Immagine 14"/>
          <p:cNvPicPr/>
          <p:nvPr/>
        </p:nvPicPr>
        <p:blipFill>
          <a:blip r:embed="rId5" cstate="print"/>
          <a:srcRect l="22866" t="32696" r="8250" b="25430"/>
          <a:stretch>
            <a:fillRect/>
          </a:stretch>
        </p:blipFill>
        <p:spPr bwMode="auto">
          <a:xfrm>
            <a:off x="4932040" y="3501008"/>
            <a:ext cx="4046922" cy="1584176"/>
          </a:xfrm>
          <a:prstGeom prst="rect">
            <a:avLst/>
          </a:prstGeom>
          <a:noFill/>
          <a:ln w="9525">
            <a:noFill/>
            <a:miter lim="800000"/>
            <a:headEnd/>
            <a:tailEnd/>
          </a:ln>
        </p:spPr>
      </p:pic>
      <p:sp>
        <p:nvSpPr>
          <p:cNvPr id="11" name="Segnaposto data 10"/>
          <p:cNvSpPr>
            <a:spLocks noGrp="1"/>
          </p:cNvSpPr>
          <p:nvPr>
            <p:ph type="dt" sz="half" idx="10"/>
          </p:nvPr>
        </p:nvSpPr>
        <p:spPr/>
        <p:txBody>
          <a:bodyPr/>
          <a:lstStyle/>
          <a:p>
            <a:r>
              <a:rPr lang="it-IT" smtClean="0"/>
              <a:t>10 giugno 2014</a:t>
            </a:r>
            <a:endParaRPr lang="en-US"/>
          </a:p>
        </p:txBody>
      </p:sp>
      <p:sp>
        <p:nvSpPr>
          <p:cNvPr id="16" name="Segnaposto numero diapositiva 15"/>
          <p:cNvSpPr>
            <a:spLocks noGrp="1"/>
          </p:cNvSpPr>
          <p:nvPr>
            <p:ph type="sldNum" sz="quarter" idx="12"/>
          </p:nvPr>
        </p:nvSpPr>
        <p:spPr/>
        <p:txBody>
          <a:bodyPr/>
          <a:lstStyle/>
          <a:p>
            <a:fld id="{55891830-6044-4982-8A8D-E4E398486D53}" type="slidenum">
              <a:rPr lang="en-US" smtClean="0"/>
              <a:pPr/>
              <a:t>7</a:t>
            </a:fld>
            <a:endParaRPr lang="en-US"/>
          </a:p>
        </p:txBody>
      </p:sp>
      <p:sp>
        <p:nvSpPr>
          <p:cNvPr id="17" name="Segnaposto piè di pagina 1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457200" y="274638"/>
            <a:ext cx="7924800" cy="4221162"/>
          </a:xfrm>
        </p:spPr>
        <p:txBody>
          <a:bodyPr/>
          <a:lstStyle/>
          <a:p>
            <a:pPr algn="l" eaLnBrk="1" hangingPunct="1"/>
            <a:r>
              <a:rPr lang="en-US" smtClean="0"/>
              <a:t> </a:t>
            </a:r>
            <a:r>
              <a:rPr lang="en-US" sz="1800" b="1" smtClean="0"/>
              <a:t>Istituzioni esterne all'Ente partecipanti</a:t>
            </a:r>
            <a:br>
              <a:rPr lang="en-US" sz="1800" b="1" smtClean="0"/>
            </a:br>
            <a:r>
              <a:rPr lang="en-US" sz="1600" smtClean="0"/>
              <a:t/>
            </a:r>
            <a:br>
              <a:rPr lang="en-US" sz="1600" smtClean="0"/>
            </a:br>
            <a:r>
              <a:rPr lang="en-US" sz="1600" b="1" smtClean="0"/>
              <a:t> </a:t>
            </a:r>
            <a:r>
              <a:rPr lang="en-US" sz="1800" smtClean="0"/>
              <a:t>CERN</a:t>
            </a:r>
            <a:br>
              <a:rPr lang="en-US" sz="1800" smtClean="0"/>
            </a:br>
            <a:r>
              <a:rPr lang="en-US" sz="1800" smtClean="0"/>
              <a:t> ORNL (USA)</a:t>
            </a:r>
            <a:br>
              <a:rPr lang="en-US" sz="1800" smtClean="0"/>
            </a:br>
            <a:r>
              <a:rPr lang="en-US" sz="1800" smtClean="0"/>
              <a:t> ENEA</a:t>
            </a:r>
            <a:br>
              <a:rPr lang="en-US" sz="1800" smtClean="0"/>
            </a:br>
            <a:r>
              <a:rPr lang="en-US" sz="1800" smtClean="0"/>
              <a:t>TRIUMF (Vancouver)</a:t>
            </a:r>
            <a:br>
              <a:rPr lang="en-US" sz="1800" smtClean="0"/>
            </a:br>
            <a:r>
              <a:rPr lang="en-US" sz="1800" smtClean="0"/>
              <a:t> MSU(USA)</a:t>
            </a:r>
            <a:br>
              <a:rPr lang="en-US" sz="1800" smtClean="0"/>
            </a:br>
            <a:r>
              <a:rPr lang="en-US" sz="1800" smtClean="0"/>
              <a:t> GANIL (Francia),</a:t>
            </a:r>
            <a:br>
              <a:rPr lang="en-US" sz="1800" smtClean="0"/>
            </a:br>
            <a:r>
              <a:rPr lang="en-US" sz="1800" smtClean="0"/>
              <a:t> ASL Padova,</a:t>
            </a:r>
            <a:br>
              <a:rPr lang="en-US" sz="1800" smtClean="0"/>
            </a:br>
            <a:r>
              <a:rPr lang="en-US" sz="1800" smtClean="0"/>
              <a:t> Università di Padova (Dipartimenti di Chimica e Ingegneria)</a:t>
            </a:r>
            <a:br>
              <a:rPr lang="en-US" sz="1800" smtClean="0"/>
            </a:br>
            <a:r>
              <a:rPr lang="en-US" sz="1800" smtClean="0"/>
              <a:t> Universita' di Palermo (Dipartimento di Ing.Nucleare)</a:t>
            </a:r>
            <a:br>
              <a:rPr lang="en-US" sz="1800" smtClean="0"/>
            </a:br>
            <a:r>
              <a:rPr lang="en-US" sz="1800" smtClean="0"/>
              <a:t> LASA (Milano). </a:t>
            </a:r>
            <a:br>
              <a:rPr lang="en-US" sz="1800" smtClean="0"/>
            </a:br>
            <a:endParaRPr lang="en-GB" sz="1800" smtClean="0"/>
          </a:p>
        </p:txBody>
      </p:sp>
      <p:sp>
        <p:nvSpPr>
          <p:cNvPr id="3" name="Segnaposto data 2"/>
          <p:cNvSpPr>
            <a:spLocks noGrp="1"/>
          </p:cNvSpPr>
          <p:nvPr>
            <p:ph type="dt" sz="half" idx="10"/>
          </p:nvPr>
        </p:nvSpPr>
        <p:spPr/>
        <p:txBody>
          <a:bodyPr/>
          <a:lstStyle/>
          <a:p>
            <a:r>
              <a:rPr lang="it-IT" smtClean="0"/>
              <a:t>10 giugno 2014</a:t>
            </a:r>
            <a:endParaRPr lang="en-US"/>
          </a:p>
        </p:txBody>
      </p:sp>
      <p:sp>
        <p:nvSpPr>
          <p:cNvPr id="4" name="Segnaposto numero diapositiva 3"/>
          <p:cNvSpPr>
            <a:spLocks noGrp="1"/>
          </p:cNvSpPr>
          <p:nvPr>
            <p:ph type="sldNum" sz="quarter" idx="12"/>
          </p:nvPr>
        </p:nvSpPr>
        <p:spPr/>
        <p:txBody>
          <a:bodyPr/>
          <a:lstStyle/>
          <a:p>
            <a:fld id="{55891830-6044-4982-8A8D-E4E398486D53}" type="slidenum">
              <a:rPr lang="en-US" smtClean="0"/>
              <a:pPr/>
              <a:t>70</a:t>
            </a:fld>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p:txBody>
          <a:bodyPr/>
          <a:lstStyle/>
          <a:p>
            <a:pPr eaLnBrk="1" hangingPunct="1"/>
            <a:r>
              <a:rPr lang="en-US" sz="3200" dirty="0" smtClean="0"/>
              <a:t>SPES PAVIA</a:t>
            </a:r>
            <a:br>
              <a:rPr lang="en-US" sz="3200" dirty="0" smtClean="0"/>
            </a:br>
            <a:endParaRPr lang="en-GB" sz="3200" dirty="0" smtClean="0"/>
          </a:p>
        </p:txBody>
      </p:sp>
      <p:sp>
        <p:nvSpPr>
          <p:cNvPr id="15363" name="CasellaDiTesto 2"/>
          <p:cNvSpPr txBox="1">
            <a:spLocks noChangeArrowheads="1"/>
          </p:cNvSpPr>
          <p:nvPr/>
        </p:nvSpPr>
        <p:spPr bwMode="auto">
          <a:xfrm>
            <a:off x="838200" y="1600200"/>
            <a:ext cx="7848600" cy="4062413"/>
          </a:xfrm>
          <a:prstGeom prst="rect">
            <a:avLst/>
          </a:prstGeom>
          <a:noFill/>
          <a:ln w="9525">
            <a:noFill/>
            <a:miter lim="800000"/>
            <a:headEnd/>
            <a:tailEnd/>
          </a:ln>
        </p:spPr>
        <p:txBody>
          <a:bodyPr>
            <a:spAutoFit/>
          </a:bodyPr>
          <a:lstStyle/>
          <a:p>
            <a:pPr hangingPunct="0"/>
            <a:r>
              <a:rPr lang="en-US" sz="2400" dirty="0" err="1">
                <a:latin typeface="Calibri" charset="0"/>
              </a:rPr>
              <a:t>Laboratorio</a:t>
            </a:r>
            <a:r>
              <a:rPr lang="en-US" sz="2400" dirty="0">
                <a:latin typeface="Calibri" charset="0"/>
              </a:rPr>
              <a:t> di </a:t>
            </a:r>
            <a:r>
              <a:rPr lang="en-US" sz="2400" dirty="0" err="1">
                <a:latin typeface="Calibri" charset="0"/>
              </a:rPr>
              <a:t>Spettroscopia</a:t>
            </a:r>
            <a:r>
              <a:rPr lang="en-US" sz="2400" dirty="0">
                <a:latin typeface="Calibri" charset="0"/>
              </a:rPr>
              <a:t> Laser (</a:t>
            </a:r>
            <a:r>
              <a:rPr lang="en-US" sz="2400" dirty="0" err="1">
                <a:latin typeface="Calibri" charset="0"/>
              </a:rPr>
              <a:t>prof</a:t>
            </a:r>
            <a:r>
              <a:rPr lang="en-US" sz="2400" dirty="0">
                <a:latin typeface="Calibri" charset="0"/>
              </a:rPr>
              <a:t>. Piero Benetti):</a:t>
            </a:r>
          </a:p>
          <a:p>
            <a:pPr hangingPunct="0"/>
            <a:r>
              <a:rPr lang="en-US" dirty="0">
                <a:latin typeface="Calibri" charset="0"/>
              </a:rPr>
              <a:t> </a:t>
            </a:r>
          </a:p>
          <a:p>
            <a:pPr hangingPunct="0"/>
            <a:endParaRPr lang="en-US" dirty="0">
              <a:latin typeface="Calibri" charset="0"/>
            </a:endParaRPr>
          </a:p>
          <a:p>
            <a:pPr hangingPunct="0"/>
            <a:r>
              <a:rPr lang="en-US" dirty="0">
                <a:latin typeface="Calibri" charset="0"/>
              </a:rPr>
              <a:t>Alessandra </a:t>
            </a:r>
            <a:r>
              <a:rPr lang="en-US" dirty="0" err="1">
                <a:latin typeface="Calibri" charset="0"/>
              </a:rPr>
              <a:t>Tomaselli</a:t>
            </a:r>
            <a:r>
              <a:rPr lang="en-US" dirty="0">
                <a:latin typeface="Calibri" charset="0"/>
              </a:rPr>
              <a:t>     </a:t>
            </a:r>
            <a:r>
              <a:rPr lang="en-US" dirty="0" err="1">
                <a:latin typeface="Calibri" charset="0"/>
              </a:rPr>
              <a:t>ric</a:t>
            </a:r>
            <a:r>
              <a:rPr lang="en-US" dirty="0">
                <a:latin typeface="Calibri" charset="0"/>
              </a:rPr>
              <a:t>. DIII: </a:t>
            </a:r>
            <a:r>
              <a:rPr lang="en-US" dirty="0" err="1">
                <a:latin typeface="Calibri" charset="0"/>
              </a:rPr>
              <a:t>responsabile</a:t>
            </a:r>
            <a:r>
              <a:rPr lang="en-US" dirty="0">
                <a:latin typeface="Calibri" charset="0"/>
              </a:rPr>
              <a:t> </a:t>
            </a:r>
            <a:r>
              <a:rPr lang="en-US" dirty="0" err="1">
                <a:latin typeface="Calibri" charset="0"/>
              </a:rPr>
              <a:t>attività</a:t>
            </a:r>
            <a:r>
              <a:rPr lang="en-US" dirty="0">
                <a:latin typeface="Calibri" charset="0"/>
              </a:rPr>
              <a:t> laser (70%)</a:t>
            </a:r>
          </a:p>
          <a:p>
            <a:pPr hangingPunct="0"/>
            <a:r>
              <a:rPr lang="en-US" dirty="0">
                <a:latin typeface="Calibri" charset="0"/>
              </a:rPr>
              <a:t>Federico </a:t>
            </a:r>
            <a:r>
              <a:rPr lang="en-US" dirty="0" err="1">
                <a:latin typeface="Calibri" charset="0"/>
              </a:rPr>
              <a:t>Pirzio</a:t>
            </a:r>
            <a:r>
              <a:rPr lang="en-US" dirty="0">
                <a:latin typeface="Calibri" charset="0"/>
              </a:rPr>
              <a:t>                </a:t>
            </a:r>
            <a:r>
              <a:rPr lang="en-US" dirty="0" err="1">
                <a:latin typeface="Calibri" charset="0"/>
              </a:rPr>
              <a:t>ric</a:t>
            </a:r>
            <a:r>
              <a:rPr lang="en-US" dirty="0">
                <a:latin typeface="Calibri" charset="0"/>
              </a:rPr>
              <a:t>. DIII(20%)</a:t>
            </a:r>
          </a:p>
          <a:p>
            <a:pPr hangingPunct="0"/>
            <a:r>
              <a:rPr lang="en-US" dirty="0" err="1">
                <a:latin typeface="Calibri" charset="0"/>
              </a:rPr>
              <a:t>Farinello</a:t>
            </a:r>
            <a:r>
              <a:rPr lang="en-US" dirty="0">
                <a:latin typeface="Calibri" charset="0"/>
              </a:rPr>
              <a:t> Paolo	       </a:t>
            </a:r>
            <a:r>
              <a:rPr lang="en-US" dirty="0" smtClean="0">
                <a:latin typeface="Calibri" charset="0"/>
              </a:rPr>
              <a:t>	       </a:t>
            </a:r>
            <a:r>
              <a:rPr lang="en-US" dirty="0" err="1" smtClean="0">
                <a:latin typeface="Calibri" charset="0"/>
              </a:rPr>
              <a:t>dottorando</a:t>
            </a:r>
            <a:r>
              <a:rPr lang="en-US" dirty="0" smtClean="0">
                <a:latin typeface="Calibri" charset="0"/>
              </a:rPr>
              <a:t> </a:t>
            </a:r>
            <a:r>
              <a:rPr lang="en-US" dirty="0">
                <a:latin typeface="Calibri" charset="0"/>
              </a:rPr>
              <a:t>DIII</a:t>
            </a:r>
          </a:p>
          <a:p>
            <a:pPr hangingPunct="0"/>
            <a:r>
              <a:rPr lang="en-US" dirty="0" err="1">
                <a:latin typeface="Calibri" charset="0"/>
              </a:rPr>
              <a:t>Damiano</a:t>
            </a:r>
            <a:r>
              <a:rPr lang="en-US" dirty="0">
                <a:latin typeface="Calibri" charset="0"/>
              </a:rPr>
              <a:t> </a:t>
            </a:r>
            <a:r>
              <a:rPr lang="en-US" dirty="0" err="1">
                <a:latin typeface="Calibri" charset="0"/>
              </a:rPr>
              <a:t>Grassi</a:t>
            </a:r>
            <a:r>
              <a:rPr lang="en-US" dirty="0">
                <a:latin typeface="Calibri" charset="0"/>
              </a:rPr>
              <a:t>              </a:t>
            </a:r>
            <a:r>
              <a:rPr lang="en-US" dirty="0" err="1">
                <a:latin typeface="Calibri" charset="0"/>
              </a:rPr>
              <a:t>tecnico</a:t>
            </a:r>
            <a:r>
              <a:rPr lang="en-US" dirty="0">
                <a:latin typeface="Calibri" charset="0"/>
              </a:rPr>
              <a:t> cat. D, Dip. </a:t>
            </a:r>
            <a:r>
              <a:rPr lang="en-US" dirty="0" err="1">
                <a:latin typeface="Calibri" charset="0"/>
              </a:rPr>
              <a:t>Chimica</a:t>
            </a:r>
            <a:r>
              <a:rPr lang="en-US" dirty="0">
                <a:latin typeface="Calibri" charset="0"/>
              </a:rPr>
              <a:t> (30%)</a:t>
            </a:r>
          </a:p>
          <a:p>
            <a:pPr hangingPunct="0"/>
            <a:r>
              <a:rPr lang="en-US" dirty="0" err="1">
                <a:latin typeface="Calibri" charset="0"/>
              </a:rPr>
              <a:t>Scarpa</a:t>
            </a:r>
            <a:r>
              <a:rPr lang="en-US" dirty="0">
                <a:latin typeface="Calibri" charset="0"/>
              </a:rPr>
              <a:t> Daniele	       art. 23 LNL (20%)</a:t>
            </a:r>
          </a:p>
          <a:p>
            <a:pPr hangingPunct="0"/>
            <a:endParaRPr lang="en-US" dirty="0">
              <a:latin typeface="Calibri" charset="0"/>
            </a:endParaRPr>
          </a:p>
          <a:p>
            <a:pPr hangingPunct="0"/>
            <a:endParaRPr lang="en-US" dirty="0">
              <a:latin typeface="Calibri" charset="0"/>
            </a:endParaRPr>
          </a:p>
          <a:p>
            <a:pPr hangingPunct="0"/>
            <a:endParaRPr lang="en-US" dirty="0">
              <a:latin typeface="Calibri" charset="0"/>
            </a:endParaRPr>
          </a:p>
          <a:p>
            <a:pPr hangingPunct="0"/>
            <a:r>
              <a:rPr lang="en-US" dirty="0">
                <a:latin typeface="Calibri" charset="0"/>
              </a:rPr>
              <a:t>NESSUN FINANZIAMENTO PER IL 2013</a:t>
            </a:r>
          </a:p>
          <a:p>
            <a:pPr hangingPunct="0"/>
            <a:r>
              <a:rPr lang="en-US" dirty="0">
                <a:latin typeface="Calibri" charset="0"/>
              </a:rPr>
              <a:t>BORSA DI DOTTORATO DI FARINELLO  (LNL)</a:t>
            </a:r>
          </a:p>
          <a:p>
            <a:pPr hangingPunct="0"/>
            <a:r>
              <a:rPr lang="en-US" dirty="0">
                <a:latin typeface="Calibri" charset="0"/>
              </a:rPr>
              <a:t> </a:t>
            </a: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71</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a:xfrm>
            <a:off x="457200" y="762000"/>
            <a:ext cx="8229600" cy="2697162"/>
          </a:xfrm>
        </p:spPr>
        <p:txBody>
          <a:bodyPr/>
          <a:lstStyle/>
          <a:p>
            <a:pPr algn="l" eaLnBrk="1" hangingPunct="1"/>
            <a:r>
              <a:rPr lang="en-US" sz="1800" b="1" dirty="0" smtClean="0"/>
              <a:t>Advances in the SPES Project and its ion source systems</a:t>
            </a:r>
            <a:r>
              <a:rPr lang="en-US" sz="1800" dirty="0" smtClean="0"/>
              <a:t/>
            </a:r>
            <a:br>
              <a:rPr lang="en-US" sz="1800" dirty="0" smtClean="0"/>
            </a:br>
            <a:r>
              <a:rPr lang="en-US" sz="1800" i="1" dirty="0" smtClean="0">
                <a:hlinkClick r:id="rId2"/>
              </a:rPr>
              <a:t>D. </a:t>
            </a:r>
            <a:r>
              <a:rPr lang="en-US" sz="1800" i="1" dirty="0" err="1" smtClean="0">
                <a:hlinkClick r:id="rId2"/>
              </a:rPr>
              <a:t>Scarpa</a:t>
            </a:r>
            <a:r>
              <a:rPr lang="en-US" sz="1800" i="1" dirty="0" smtClean="0"/>
              <a:t>, </a:t>
            </a:r>
            <a:r>
              <a:rPr lang="en-US" sz="1800" i="1" dirty="0" smtClean="0">
                <a:hlinkClick r:id="rId3"/>
              </a:rPr>
              <a:t>M. </a:t>
            </a:r>
            <a:r>
              <a:rPr lang="en-US" sz="1800" i="1" dirty="0" err="1" smtClean="0">
                <a:hlinkClick r:id="rId3"/>
              </a:rPr>
              <a:t>Manzolaro</a:t>
            </a:r>
            <a:r>
              <a:rPr lang="en-US" sz="1800" i="1" dirty="0" smtClean="0"/>
              <a:t>, </a:t>
            </a:r>
            <a:r>
              <a:rPr lang="en-US" sz="1800" i="1" dirty="0" smtClean="0">
                <a:hlinkClick r:id="rId4"/>
              </a:rPr>
              <a:t>J. Vasquez</a:t>
            </a:r>
            <a:r>
              <a:rPr lang="en-US" sz="1800" i="1" dirty="0" smtClean="0"/>
              <a:t>, </a:t>
            </a:r>
            <a:r>
              <a:rPr lang="en-US" sz="1800" i="1" dirty="0" smtClean="0">
                <a:hlinkClick r:id="rId5"/>
              </a:rPr>
              <a:t>L. </a:t>
            </a:r>
            <a:r>
              <a:rPr lang="en-US" sz="1800" i="1" dirty="0" err="1" smtClean="0">
                <a:hlinkClick r:id="rId5"/>
              </a:rPr>
              <a:t>Biasetto</a:t>
            </a:r>
            <a:r>
              <a:rPr lang="en-US" sz="1800" i="1" dirty="0" smtClean="0"/>
              <a:t>, </a:t>
            </a:r>
            <a:r>
              <a:rPr lang="en-US" sz="1800" i="1" dirty="0" smtClean="0">
                <a:hlinkClick r:id="rId6"/>
              </a:rPr>
              <a:t>A. </a:t>
            </a:r>
            <a:r>
              <a:rPr lang="en-US" sz="1800" i="1" dirty="0" err="1" smtClean="0">
                <a:hlinkClick r:id="rId6"/>
              </a:rPr>
              <a:t>Cavazza</a:t>
            </a:r>
            <a:r>
              <a:rPr lang="en-US" sz="1800" i="1" dirty="0" smtClean="0"/>
              <a:t>, </a:t>
            </a:r>
            <a:r>
              <a:rPr lang="en-US" sz="1800" i="1" dirty="0" smtClean="0">
                <a:hlinkClick r:id="rId7"/>
              </a:rPr>
              <a:t>S. </a:t>
            </a:r>
            <a:r>
              <a:rPr lang="en-US" sz="1800" i="1" dirty="0" err="1" smtClean="0">
                <a:hlinkClick r:id="rId7"/>
              </a:rPr>
              <a:t>Corradetti</a:t>
            </a:r>
            <a:r>
              <a:rPr lang="en-US" sz="1800" i="1" dirty="0" smtClean="0"/>
              <a:t>, </a:t>
            </a:r>
            <a:r>
              <a:rPr lang="en-US" sz="1800" i="1" dirty="0" smtClean="0">
                <a:hlinkClick r:id="rId8"/>
              </a:rPr>
              <a:t>J. Montano</a:t>
            </a:r>
            <a:r>
              <a:rPr lang="en-US" sz="1800" i="1" dirty="0" smtClean="0"/>
              <a:t>, </a:t>
            </a:r>
            <a:r>
              <a:rPr lang="en-US" sz="1800" i="1" dirty="0" smtClean="0">
                <a:hlinkClick r:id="rId9"/>
              </a:rPr>
              <a:t>M. </a:t>
            </a:r>
            <a:r>
              <a:rPr lang="en-US" sz="1800" i="1" dirty="0" err="1" smtClean="0">
                <a:hlinkClick r:id="rId9"/>
              </a:rPr>
              <a:t>Manente</a:t>
            </a:r>
            <a:r>
              <a:rPr lang="en-US" sz="1800" i="1" dirty="0" smtClean="0"/>
              <a:t>, </a:t>
            </a:r>
            <a:r>
              <a:rPr lang="en-US" sz="1800" i="1" dirty="0" smtClean="0">
                <a:hlinkClick r:id="rId10"/>
              </a:rPr>
              <a:t>D. </a:t>
            </a:r>
            <a:r>
              <a:rPr lang="en-US" sz="1800" i="1" dirty="0" err="1" smtClean="0">
                <a:hlinkClick r:id="rId10"/>
              </a:rPr>
              <a:t>Curreli</a:t>
            </a:r>
            <a:r>
              <a:rPr lang="en-US" sz="1800" i="1" dirty="0" smtClean="0"/>
              <a:t>, </a:t>
            </a:r>
            <a:r>
              <a:rPr lang="en-US" sz="1800" i="1" dirty="0" smtClean="0">
                <a:hlinkClick r:id="rId11"/>
              </a:rPr>
              <a:t>G. </a:t>
            </a:r>
            <a:r>
              <a:rPr lang="en-US" sz="1800" i="1" dirty="0" err="1" smtClean="0">
                <a:hlinkClick r:id="rId11"/>
              </a:rPr>
              <a:t>Meneghetti</a:t>
            </a:r>
            <a:r>
              <a:rPr lang="en-US" sz="1800" i="1" dirty="0" smtClean="0"/>
              <a:t>, </a:t>
            </a:r>
            <a:r>
              <a:rPr lang="en-US" sz="1800" i="1" dirty="0" smtClean="0">
                <a:hlinkClick r:id="rId12"/>
              </a:rPr>
              <a:t>D. </a:t>
            </a:r>
            <a:r>
              <a:rPr lang="en-US" sz="1800" i="1" dirty="0" err="1" smtClean="0">
                <a:hlinkClick r:id="rId12"/>
              </a:rPr>
              <a:t>Pavarin</a:t>
            </a:r>
            <a:r>
              <a:rPr lang="en-US" sz="1800" i="1" dirty="0" smtClean="0"/>
              <a:t>, </a:t>
            </a:r>
            <a:r>
              <a:rPr lang="en-US" sz="1800" i="1" dirty="0" smtClean="0">
                <a:hlinkClick r:id="rId13"/>
              </a:rPr>
              <a:t>A. </a:t>
            </a:r>
            <a:r>
              <a:rPr lang="en-US" sz="1800" i="1" dirty="0" err="1" smtClean="0">
                <a:hlinkClick r:id="rId13"/>
              </a:rPr>
              <a:t>Tomaselli</a:t>
            </a:r>
            <a:r>
              <a:rPr lang="en-US" sz="1800" i="1" dirty="0" smtClean="0"/>
              <a:t>, </a:t>
            </a:r>
            <a:r>
              <a:rPr lang="en-US" sz="1800" i="1" dirty="0" smtClean="0">
                <a:hlinkClick r:id="rId14"/>
              </a:rPr>
              <a:t>D. </a:t>
            </a:r>
            <a:r>
              <a:rPr lang="en-US" sz="1800" i="1" dirty="0" err="1" smtClean="0">
                <a:hlinkClick r:id="rId14"/>
              </a:rPr>
              <a:t>Grassi</a:t>
            </a:r>
            <a:r>
              <a:rPr lang="en-US" sz="1800" i="1" dirty="0" smtClean="0"/>
              <a:t>, </a:t>
            </a:r>
            <a:r>
              <a:rPr lang="en-US" sz="1800" i="1" dirty="0" smtClean="0">
                <a:hlinkClick r:id="rId15"/>
              </a:rPr>
              <a:t>P. Benetti</a:t>
            </a:r>
            <a:r>
              <a:rPr lang="en-US" sz="1800" i="1" dirty="0" smtClean="0"/>
              <a:t>, </a:t>
            </a:r>
            <a:r>
              <a:rPr lang="en-US" sz="1800" i="1" dirty="0" smtClean="0">
                <a:hlinkClick r:id="rId16"/>
              </a:rPr>
              <a:t>A. </a:t>
            </a:r>
            <a:r>
              <a:rPr lang="en-US" sz="1800" i="1" dirty="0" err="1" smtClean="0">
                <a:hlinkClick r:id="rId16"/>
              </a:rPr>
              <a:t>Andrighetto</a:t>
            </a:r>
            <a:r>
              <a:rPr lang="en-US" sz="1800" i="1" dirty="0" smtClean="0"/>
              <a:t>, </a:t>
            </a:r>
            <a:r>
              <a:rPr lang="en-US" sz="1800" i="1" dirty="0" smtClean="0">
                <a:hlinkClick r:id="rId17"/>
              </a:rPr>
              <a:t>G. </a:t>
            </a:r>
            <a:r>
              <a:rPr lang="en-US" sz="1800" i="1" dirty="0" err="1" smtClean="0">
                <a:hlinkClick r:id="rId17"/>
              </a:rPr>
              <a:t>Prete</a:t>
            </a:r>
            <a:r>
              <a:rPr lang="en-US" sz="1800" dirty="0" smtClean="0"/>
              <a:t/>
            </a:r>
            <a:br>
              <a:rPr lang="en-US" sz="1800" dirty="0" smtClean="0"/>
            </a:br>
            <a:r>
              <a:rPr lang="en-GB" sz="1800" dirty="0" smtClean="0"/>
              <a:t>3rd Workshop-</a:t>
            </a:r>
            <a:r>
              <a:rPr lang="en-GB" sz="1800" dirty="0" err="1" smtClean="0"/>
              <a:t>Plasmi</a:t>
            </a:r>
            <a:r>
              <a:rPr lang="en-GB" sz="1800" dirty="0" smtClean="0"/>
              <a:t>, </a:t>
            </a:r>
            <a:r>
              <a:rPr lang="en-GB" sz="1800" dirty="0" err="1" smtClean="0"/>
              <a:t>Sorgenti</a:t>
            </a:r>
            <a:r>
              <a:rPr lang="en-GB" sz="1800" dirty="0" smtClean="0"/>
              <a:t>, </a:t>
            </a:r>
            <a:r>
              <a:rPr lang="en-GB" sz="1800" dirty="0" err="1" smtClean="0"/>
              <a:t>Biofisica</a:t>
            </a:r>
            <a:r>
              <a:rPr lang="en-GB" sz="1800" dirty="0" smtClean="0"/>
              <a:t> ed </a:t>
            </a:r>
            <a:r>
              <a:rPr lang="en-GB" sz="1800" dirty="0" err="1" smtClean="0"/>
              <a:t>Applicazioni</a:t>
            </a:r>
            <a:r>
              <a:rPr lang="en-US" sz="1800" dirty="0" smtClean="0"/>
              <a:t/>
            </a:r>
            <a:br>
              <a:rPr lang="en-US" sz="1800" dirty="0" smtClean="0"/>
            </a:br>
            <a:endParaRPr lang="en-GB" sz="1800" dirty="0" smtClean="0"/>
          </a:p>
        </p:txBody>
      </p:sp>
      <p:sp>
        <p:nvSpPr>
          <p:cNvPr id="3" name="CasellaDiTesto 2"/>
          <p:cNvSpPr txBox="1"/>
          <p:nvPr/>
        </p:nvSpPr>
        <p:spPr>
          <a:xfrm>
            <a:off x="457200" y="3657600"/>
            <a:ext cx="8229600" cy="2308225"/>
          </a:xfrm>
          <a:prstGeom prst="rect">
            <a:avLst/>
          </a:prstGeom>
          <a:noFill/>
        </p:spPr>
        <p:txBody>
          <a:bodyPr>
            <a:spAutoFit/>
          </a:bodyPr>
          <a:lstStyle/>
          <a:p>
            <a:r>
              <a:rPr lang="en-GB" b="1">
                <a:latin typeface="Calibri" charset="0"/>
              </a:rPr>
              <a:t>Photo-ionization of aluminum in a hot cavity for the selective production of exotic species project</a:t>
            </a:r>
            <a:r>
              <a:rPr lang="en-GB" b="1" baseline="30000">
                <a:latin typeface="Calibri" charset="0"/>
              </a:rPr>
              <a:t>a)</a:t>
            </a:r>
            <a:endParaRPr lang="en-US" b="1">
              <a:latin typeface="Calibri" charset="0"/>
            </a:endParaRPr>
          </a:p>
          <a:p>
            <a:r>
              <a:rPr lang="en-GB" baseline="30000">
                <a:latin typeface="Calibri" charset="0"/>
              </a:rPr>
              <a:t>a)</a:t>
            </a:r>
            <a:r>
              <a:rPr lang="en-GB">
                <a:latin typeface="Calibri" charset="0"/>
              </a:rPr>
              <a:t>Contributed paper, published as part of the Proceedings of the 15th International Conference on Ion Sources, Chiba, Japan, September 2013.</a:t>
            </a:r>
            <a:endParaRPr lang="en-US">
              <a:latin typeface="Calibri" charset="0"/>
            </a:endParaRPr>
          </a:p>
          <a:p>
            <a:r>
              <a:rPr lang="en-US">
                <a:latin typeface="Calibri" charset="0"/>
                <a:hlinkClick r:id="rId18"/>
              </a:rPr>
              <a:t>D. Scarpa</a:t>
            </a:r>
            <a:r>
              <a:rPr lang="en-US" baseline="30000">
                <a:latin typeface="Calibri" charset="0"/>
              </a:rPr>
              <a:t>1,b)</a:t>
            </a:r>
            <a:r>
              <a:rPr lang="en-US">
                <a:latin typeface="Calibri" charset="0"/>
              </a:rPr>
              <a:t>, </a:t>
            </a:r>
            <a:r>
              <a:rPr lang="en-US">
                <a:latin typeface="Calibri" charset="0"/>
                <a:hlinkClick r:id="rId19"/>
              </a:rPr>
              <a:t>L. Makhathini</a:t>
            </a:r>
            <a:r>
              <a:rPr lang="en-US" baseline="30000">
                <a:latin typeface="Calibri" charset="0"/>
              </a:rPr>
              <a:t>2</a:t>
            </a:r>
            <a:r>
              <a:rPr lang="en-US">
                <a:latin typeface="Calibri" charset="0"/>
              </a:rPr>
              <a:t>, </a:t>
            </a:r>
            <a:r>
              <a:rPr lang="en-US">
                <a:latin typeface="Calibri" charset="0"/>
                <a:hlinkClick r:id="rId20"/>
              </a:rPr>
              <a:t>A. Tomaselli</a:t>
            </a:r>
            <a:r>
              <a:rPr lang="en-US" baseline="30000">
                <a:latin typeface="Calibri" charset="0"/>
              </a:rPr>
              <a:t>3</a:t>
            </a:r>
            <a:r>
              <a:rPr lang="en-US">
                <a:latin typeface="Calibri" charset="0"/>
              </a:rPr>
              <a:t>, </a:t>
            </a:r>
            <a:r>
              <a:rPr lang="en-US">
                <a:latin typeface="Calibri" charset="0"/>
                <a:hlinkClick r:id="rId21"/>
              </a:rPr>
              <a:t>D. Grassi</a:t>
            </a:r>
            <a:r>
              <a:rPr lang="en-US" baseline="30000">
                <a:latin typeface="Calibri" charset="0"/>
              </a:rPr>
              <a:t>4</a:t>
            </a:r>
            <a:r>
              <a:rPr lang="en-US">
                <a:latin typeface="Calibri" charset="0"/>
              </a:rPr>
              <a:t>, </a:t>
            </a:r>
            <a:r>
              <a:rPr lang="en-US">
                <a:latin typeface="Calibri" charset="0"/>
                <a:hlinkClick r:id="rId22"/>
              </a:rPr>
              <a:t>S. Corradetti</a:t>
            </a:r>
            <a:r>
              <a:rPr lang="en-US" baseline="30000">
                <a:latin typeface="Calibri" charset="0"/>
              </a:rPr>
              <a:t>1</a:t>
            </a:r>
            <a:r>
              <a:rPr lang="en-US">
                <a:latin typeface="Calibri" charset="0"/>
              </a:rPr>
              <a:t>, </a:t>
            </a:r>
            <a:r>
              <a:rPr lang="en-US">
                <a:latin typeface="Calibri" charset="0"/>
                <a:hlinkClick r:id="rId23"/>
              </a:rPr>
              <a:t>M. Manzolaro</a:t>
            </a:r>
            <a:r>
              <a:rPr lang="en-US" baseline="30000">
                <a:latin typeface="Calibri" charset="0"/>
              </a:rPr>
              <a:t>1</a:t>
            </a:r>
            <a:r>
              <a:rPr lang="en-US">
                <a:latin typeface="Calibri" charset="0"/>
              </a:rPr>
              <a:t>, </a:t>
            </a:r>
            <a:r>
              <a:rPr lang="en-US">
                <a:latin typeface="Calibri" charset="0"/>
                <a:hlinkClick r:id="rId24"/>
              </a:rPr>
              <a:t>J. Vasquez</a:t>
            </a:r>
            <a:r>
              <a:rPr lang="en-US" baseline="30000">
                <a:latin typeface="Calibri" charset="0"/>
              </a:rPr>
              <a:t>1</a:t>
            </a:r>
            <a:r>
              <a:rPr lang="en-US">
                <a:latin typeface="Calibri" charset="0"/>
              </a:rPr>
              <a:t>, </a:t>
            </a:r>
            <a:r>
              <a:rPr lang="en-US">
                <a:latin typeface="Calibri" charset="0"/>
                <a:hlinkClick r:id="rId25"/>
              </a:rPr>
              <a:t>M. Calderolla</a:t>
            </a:r>
            <a:r>
              <a:rPr lang="en-US" baseline="30000">
                <a:latin typeface="Calibri" charset="0"/>
              </a:rPr>
              <a:t>1</a:t>
            </a:r>
            <a:r>
              <a:rPr lang="en-US">
                <a:latin typeface="Calibri" charset="0"/>
              </a:rPr>
              <a:t>, </a:t>
            </a:r>
            <a:r>
              <a:rPr lang="en-US">
                <a:latin typeface="Calibri" charset="0"/>
                <a:hlinkClick r:id="rId26"/>
              </a:rPr>
              <a:t>M. Rossignoli</a:t>
            </a:r>
            <a:r>
              <a:rPr lang="en-US" baseline="30000">
                <a:latin typeface="Calibri" charset="0"/>
              </a:rPr>
              <a:t>1</a:t>
            </a:r>
            <a:r>
              <a:rPr lang="en-US">
                <a:latin typeface="Calibri" charset="0"/>
              </a:rPr>
              <a:t>, </a:t>
            </a:r>
            <a:r>
              <a:rPr lang="en-US">
                <a:latin typeface="Calibri" charset="0"/>
                <a:hlinkClick r:id="rId27"/>
              </a:rPr>
              <a:t>A. Monetti</a:t>
            </a:r>
            <a:r>
              <a:rPr lang="en-US" baseline="30000">
                <a:latin typeface="Calibri" charset="0"/>
              </a:rPr>
              <a:t>1</a:t>
            </a:r>
            <a:r>
              <a:rPr lang="en-US">
                <a:latin typeface="Calibri" charset="0"/>
              </a:rPr>
              <a:t>, </a:t>
            </a:r>
            <a:r>
              <a:rPr lang="en-US">
                <a:latin typeface="Calibri" charset="0"/>
                <a:hlinkClick r:id="rId28"/>
              </a:rPr>
              <a:t>A. Andrighetto</a:t>
            </a:r>
            <a:r>
              <a:rPr lang="en-US" baseline="30000">
                <a:latin typeface="Calibri" charset="0"/>
              </a:rPr>
              <a:t>1</a:t>
            </a:r>
            <a:r>
              <a:rPr lang="en-US">
                <a:latin typeface="Calibri" charset="0"/>
              </a:rPr>
              <a:t> and </a:t>
            </a:r>
            <a:r>
              <a:rPr lang="en-US">
                <a:latin typeface="Calibri" charset="0"/>
                <a:hlinkClick r:id="rId29"/>
              </a:rPr>
              <a:t>G. Prete</a:t>
            </a:r>
            <a:r>
              <a:rPr lang="en-US" baseline="30000">
                <a:latin typeface="Calibri" charset="0"/>
              </a:rPr>
              <a:t>1</a:t>
            </a:r>
            <a:r>
              <a:rPr lang="en-US">
                <a:latin typeface="Calibri" charset="0"/>
              </a:rPr>
              <a:t> </a:t>
            </a:r>
          </a:p>
          <a:p>
            <a:r>
              <a:rPr lang="en-US">
                <a:latin typeface="Calibri" charset="0"/>
              </a:rPr>
              <a:t>Rev. Sci. Instrum. 85, 02B908 (2014); </a:t>
            </a:r>
            <a:r>
              <a:rPr lang="en-US">
                <a:latin typeface="Calibri" charset="0"/>
                <a:hlinkClick r:id="rId30"/>
              </a:rPr>
              <a:t>http://dx.doi.org/10.1063/1.4828722</a:t>
            </a:r>
            <a:r>
              <a:rPr lang="en-US">
                <a:latin typeface="Calibri" charset="0"/>
              </a:rPr>
              <a:t> </a:t>
            </a:r>
          </a:p>
          <a:p>
            <a:endParaRPr lang="en-GB"/>
          </a:p>
        </p:txBody>
      </p:sp>
      <p:sp>
        <p:nvSpPr>
          <p:cNvPr id="4" name="CasellaDiTesto 3"/>
          <p:cNvSpPr txBox="1"/>
          <p:nvPr/>
        </p:nvSpPr>
        <p:spPr>
          <a:xfrm>
            <a:off x="457200" y="381000"/>
            <a:ext cx="7315200" cy="523220"/>
          </a:xfrm>
          <a:prstGeom prst="rect">
            <a:avLst/>
          </a:prstGeom>
          <a:noFill/>
        </p:spPr>
        <p:txBody>
          <a:bodyPr wrap="square" rtlCol="0">
            <a:spAutoFit/>
          </a:bodyPr>
          <a:lstStyle/>
          <a:p>
            <a:pPr algn="ctr"/>
            <a:r>
              <a:rPr lang="en-US" sz="2800" dirty="0" err="1" smtClean="0"/>
              <a:t>Conferenze</a:t>
            </a:r>
            <a:r>
              <a:rPr lang="en-US" sz="2800" dirty="0" smtClean="0"/>
              <a:t> e </a:t>
            </a:r>
            <a:r>
              <a:rPr lang="en-US" sz="2800" dirty="0" err="1" smtClean="0"/>
              <a:t>pubblicazioni</a:t>
            </a:r>
            <a:endParaRPr lang="en-US" sz="2800" dirty="0"/>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72</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457200" y="762000"/>
            <a:ext cx="8229600" cy="1401763"/>
          </a:xfrm>
        </p:spPr>
        <p:txBody>
          <a:bodyPr>
            <a:normAutofit fontScale="90000"/>
          </a:bodyPr>
          <a:lstStyle/>
          <a:p>
            <a:pPr algn="l" eaLnBrk="1" hangingPunct="1"/>
            <a:r>
              <a:rPr lang="it-IT" sz="1800" b="1" smtClean="0"/>
              <a:t>The SPES target chamber remote handling system</a:t>
            </a:r>
            <a:r>
              <a:rPr lang="it-IT" sz="1800" smtClean="0"/>
              <a:t/>
            </a:r>
            <a:br>
              <a:rPr lang="it-IT" sz="1800" smtClean="0"/>
            </a:br>
            <a:r>
              <a:rPr lang="it-IT" sz="1800" smtClean="0"/>
              <a:t>J. Vasquez1,6, R.Oboe2, A. Andrighetto1, I. Cristofolini3, M. Guerzoni4, A. Margotti4, G. Meneghetti5, D. Scarpa1, M. Bertocco6 and G. Prete1.</a:t>
            </a:r>
            <a:br>
              <a:rPr lang="it-IT" sz="1800" smtClean="0"/>
            </a:br>
            <a:r>
              <a:rPr lang="it-IT" sz="1800" smtClean="0"/>
              <a:t>Published in:</a:t>
            </a:r>
            <a:br>
              <a:rPr lang="it-IT" sz="1800" smtClean="0"/>
            </a:br>
            <a:r>
              <a:rPr lang="it-IT" sz="1800" smtClean="0">
                <a:hlinkClick r:id="rId2"/>
              </a:rPr>
              <a:t>Mechatronics (ICM), 2013 IEEE International Conference on </a:t>
            </a:r>
            <a:r>
              <a:rPr lang="it-IT" sz="1800" smtClean="0"/>
              <a:t/>
            </a:r>
            <a:br>
              <a:rPr lang="it-IT" sz="1800" smtClean="0"/>
            </a:br>
            <a:endParaRPr lang="en-GB" sz="1800" smtClean="0"/>
          </a:p>
        </p:txBody>
      </p:sp>
      <p:sp>
        <p:nvSpPr>
          <p:cNvPr id="3" name="CasellaDiTesto 2"/>
          <p:cNvSpPr txBox="1"/>
          <p:nvPr/>
        </p:nvSpPr>
        <p:spPr>
          <a:xfrm>
            <a:off x="457200" y="2819400"/>
            <a:ext cx="7772400" cy="3140075"/>
          </a:xfrm>
          <a:prstGeom prst="rect">
            <a:avLst/>
          </a:prstGeom>
          <a:noFill/>
        </p:spPr>
        <p:txBody>
          <a:bodyPr>
            <a:spAutoFit/>
          </a:bodyPr>
          <a:lstStyle/>
          <a:p>
            <a:r>
              <a:rPr lang="it-IT" b="1">
                <a:latin typeface="Calibri" charset="0"/>
              </a:rPr>
              <a:t>Ionization efficiency estimations for the SPES surface ion source</a:t>
            </a:r>
          </a:p>
          <a:p>
            <a:r>
              <a:rPr lang="it-IT">
                <a:latin typeface="Calibri" charset="0"/>
              </a:rPr>
              <a:t>M. Manzolaro, A. Andrighetto, G. Meneghetti, M. Rossignoli, S. Corradetti, L. Biasetto, D. Scarpa, A. Monetti, S. Carturan, G. Maggioni</a:t>
            </a:r>
          </a:p>
          <a:p>
            <a:r>
              <a:rPr lang="it-IT">
                <a:latin typeface="Calibri" charset="0"/>
              </a:rPr>
              <a:t>Nuclear Instruments and Methods in Physics Research B</a:t>
            </a:r>
          </a:p>
          <a:p>
            <a:endParaRPr lang="it-IT">
              <a:latin typeface="Calibri" charset="0"/>
            </a:endParaRPr>
          </a:p>
          <a:p>
            <a:endParaRPr lang="it-IT">
              <a:latin typeface="Calibri" charset="0"/>
            </a:endParaRPr>
          </a:p>
          <a:p>
            <a:endParaRPr lang="it-IT">
              <a:latin typeface="Calibri" charset="0"/>
            </a:endParaRPr>
          </a:p>
          <a:p>
            <a:r>
              <a:rPr lang="it-IT" b="1">
                <a:latin typeface="Calibri" charset="0"/>
              </a:rPr>
              <a:t>Neutron-rich isotope production using a uranium carbide – carbon</a:t>
            </a:r>
          </a:p>
          <a:p>
            <a:r>
              <a:rPr lang="it-IT">
                <a:latin typeface="Calibri" charset="0"/>
              </a:rPr>
              <a:t>S. Corradetti, L. Biasetto, M. Manzolaro, D. Scarpa, S. Carturan, A. Andrighetto, G. Prete, J. Vasquez, P. Zanonato, P. Colombo, C.U. Jost, and D.W. Stracener</a:t>
            </a:r>
          </a:p>
          <a:p>
            <a:endParaRPr lang="it-IT">
              <a:latin typeface="Calibri" charset="0"/>
            </a:endParaRP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73</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4"/>
          <p:cNvSpPr>
            <a:spLocks noGrp="1"/>
          </p:cNvSpPr>
          <p:nvPr>
            <p:ph type="sldNum" idx="12"/>
          </p:nvPr>
        </p:nvSpPr>
        <p:spPr/>
        <p:txBody>
          <a:bodyPr/>
          <a:lstStyle/>
          <a:p>
            <a:fld id="{842722D5-2336-40B2-9674-E7DDC36FE858}" type="slidenum">
              <a:rPr lang="en-US"/>
              <a:pPr/>
              <a:t>74</a:t>
            </a:fld>
            <a:endParaRPr lang="en-US" dirty="0"/>
          </a:p>
        </p:txBody>
      </p:sp>
      <p:sp>
        <p:nvSpPr>
          <p:cNvPr id="4097" name="Text Box 1"/>
          <p:cNvSpPr txBox="1">
            <a:spLocks noChangeArrowheads="1"/>
          </p:cNvSpPr>
          <p:nvPr/>
        </p:nvSpPr>
        <p:spPr bwMode="auto">
          <a:xfrm>
            <a:off x="450934" y="136757"/>
            <a:ext cx="8243574" cy="643477"/>
          </a:xfrm>
          <a:prstGeom prst="rect">
            <a:avLst/>
          </a:prstGeom>
          <a:solidFill>
            <a:srgbClr val="0000FF"/>
          </a:solidFill>
          <a:ln w="9525">
            <a:noFill/>
            <a:round/>
            <a:headEnd/>
            <a:tailEnd/>
          </a:ln>
          <a:effectLst/>
        </p:spPr>
        <p:txBody>
          <a:bodyPr lIns="81648" tIns="42457" rIns="81648" bIns="42457" anchor="ctr"/>
          <a:lstStyle/>
          <a:p>
            <a:pPr algn="ctr">
              <a:buSzPct val="45000"/>
              <a:tabLst>
                <a:tab pos="0" algn="l"/>
                <a:tab pos="819463" algn="l"/>
                <a:tab pos="1649007" algn="l"/>
                <a:tab pos="2477110" algn="l"/>
                <a:tab pos="3306653" algn="l"/>
                <a:tab pos="4134757" algn="l"/>
                <a:tab pos="4964301" algn="l"/>
                <a:tab pos="5793845" algn="l"/>
                <a:tab pos="6621948" algn="l"/>
                <a:tab pos="7451491" algn="l"/>
                <a:tab pos="8279595" algn="l"/>
                <a:tab pos="9109139" algn="l"/>
                <a:tab pos="9124980" algn="l"/>
                <a:tab pos="9539752" algn="l"/>
              </a:tabLst>
            </a:pPr>
            <a:r>
              <a:rPr lang="en-GB" sz="3300" dirty="0" smtClean="0">
                <a:solidFill>
                  <a:schemeClr val="bg1"/>
                </a:solidFill>
                <a:ea typeface="Droid Sans" charset="0"/>
                <a:cs typeface="Droid Sans" charset="0"/>
              </a:rPr>
              <a:t>MICE - </a:t>
            </a:r>
            <a:r>
              <a:rPr lang="en-GB" sz="3300" dirty="0" smtClean="0">
                <a:solidFill>
                  <a:srgbClr val="FFFFFF"/>
                </a:solidFill>
                <a:ea typeface="Droid Sans" charset="0"/>
                <a:cs typeface="Droid Sans" charset="0"/>
              </a:rPr>
              <a:t>Neutrino </a:t>
            </a:r>
            <a:r>
              <a:rPr lang="en-GB" sz="3300" dirty="0">
                <a:solidFill>
                  <a:srgbClr val="FFFFFF"/>
                </a:solidFill>
                <a:ea typeface="Droid Sans" charset="0"/>
                <a:cs typeface="Droid Sans" charset="0"/>
              </a:rPr>
              <a:t>Factory</a:t>
            </a:r>
          </a:p>
        </p:txBody>
      </p:sp>
      <p:sp>
        <p:nvSpPr>
          <p:cNvPr id="4098" name="Text Box 2"/>
          <p:cNvSpPr txBox="1">
            <a:spLocks noChangeArrowheads="1"/>
          </p:cNvSpPr>
          <p:nvPr/>
        </p:nvSpPr>
        <p:spPr bwMode="auto">
          <a:xfrm>
            <a:off x="6141622" y="3394451"/>
            <a:ext cx="2679666" cy="1045111"/>
          </a:xfrm>
          <a:prstGeom prst="rect">
            <a:avLst/>
          </a:prstGeom>
          <a:noFill/>
          <a:ln w="9525">
            <a:noFill/>
            <a:round/>
            <a:headEnd/>
            <a:tailEnd/>
          </a:ln>
          <a:effectLst/>
        </p:spPr>
        <p:txBody>
          <a:bodyPr lIns="81648" tIns="40824" rIns="81648" bIns="40824"/>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err="1">
                <a:solidFill>
                  <a:srgbClr val="000000"/>
                </a:solidFill>
                <a:ea typeface="Droid Sans" charset="0"/>
                <a:cs typeface="Droid Sans" charset="0"/>
              </a:rPr>
              <a:t>Cooling</a:t>
            </a:r>
            <a:r>
              <a:rPr lang="it-IT" dirty="0">
                <a:solidFill>
                  <a:srgbClr val="000000"/>
                </a:solidFill>
                <a:ea typeface="Droid Sans" charset="0"/>
                <a:cs typeface="Droid Sans" charset="0"/>
              </a:rPr>
              <a:t> dei muoni é essenziale per avere 10</a:t>
            </a:r>
            <a:r>
              <a:rPr lang="it-IT" baseline="33000" dirty="0">
                <a:solidFill>
                  <a:srgbClr val="000000"/>
                </a:solidFill>
                <a:ea typeface="Droid Sans" charset="0"/>
                <a:cs typeface="Droid Sans" charset="0"/>
              </a:rPr>
              <a:t>21</a:t>
            </a:r>
            <a:r>
              <a:rPr lang="it-IT" dirty="0">
                <a:solidFill>
                  <a:srgbClr val="000000"/>
                </a:solidFill>
                <a:ea typeface="Droid Sans" charset="0"/>
                <a:cs typeface="Droid Sans" charset="0"/>
              </a:rPr>
              <a:t> </a:t>
            </a:r>
            <a:r>
              <a:rPr lang="it-IT" dirty="0">
                <a:solidFill>
                  <a:srgbClr val="000000"/>
                </a:solidFill>
                <a:latin typeface="Symbol" pitchFamily="16" charset="2"/>
                <a:ea typeface="Droid Sans" charset="0"/>
                <a:cs typeface="Droid Sans" charset="0"/>
              </a:rPr>
              <a:t>m/</a:t>
            </a:r>
            <a:r>
              <a:rPr lang="it-IT" dirty="0">
                <a:solidFill>
                  <a:srgbClr val="000000"/>
                </a:solidFill>
                <a:ea typeface="Droid Sans" charset="0"/>
                <a:cs typeface="Droid Sans" charset="0"/>
              </a:rPr>
              <a:t>anno</a:t>
            </a:r>
          </a:p>
        </p:txBody>
      </p:sp>
      <p:pic>
        <p:nvPicPr>
          <p:cNvPr id="4099" name="Picture 3"/>
          <p:cNvPicPr>
            <a:picLocks noChangeAspect="1" noChangeArrowheads="1"/>
          </p:cNvPicPr>
          <p:nvPr/>
        </p:nvPicPr>
        <p:blipFill>
          <a:blip r:embed="rId3" cstate="print"/>
          <a:srcRect/>
          <a:stretch>
            <a:fillRect/>
          </a:stretch>
        </p:blipFill>
        <p:spPr bwMode="auto">
          <a:xfrm>
            <a:off x="631018" y="1370449"/>
            <a:ext cx="4922806" cy="4764899"/>
          </a:xfrm>
          <a:prstGeom prst="rect">
            <a:avLst/>
          </a:prstGeom>
          <a:noFill/>
          <a:ln w="9525">
            <a:noFill/>
            <a:round/>
            <a:headEnd/>
            <a:tailEnd/>
          </a:ln>
          <a:effectLst/>
        </p:spPr>
      </p:pic>
      <p:sp>
        <p:nvSpPr>
          <p:cNvPr id="4100" name="Oval 4"/>
          <p:cNvSpPr>
            <a:spLocks noChangeArrowheads="1"/>
          </p:cNvSpPr>
          <p:nvPr/>
        </p:nvSpPr>
        <p:spPr bwMode="auto">
          <a:xfrm>
            <a:off x="2940429" y="3656449"/>
            <a:ext cx="587798" cy="522556"/>
          </a:xfrm>
          <a:prstGeom prst="ellipse">
            <a:avLst/>
          </a:prstGeom>
          <a:solidFill>
            <a:srgbClr val="000000">
              <a:alpha val="0"/>
            </a:srgbClr>
          </a:solidFill>
          <a:ln w="36720">
            <a:solidFill>
              <a:srgbClr val="FF3366"/>
            </a:solidFill>
            <a:round/>
            <a:headEnd/>
            <a:tailEnd/>
          </a:ln>
          <a:effectLst/>
        </p:spPr>
        <p:txBody>
          <a:bodyPr wrap="none" lIns="82954" tIns="41477" rIns="82954" bIns="41477" anchor="ctr"/>
          <a:lstStyle/>
          <a:p>
            <a:endParaRPr lang="en-US"/>
          </a:p>
        </p:txBody>
      </p:sp>
      <p:sp>
        <p:nvSpPr>
          <p:cNvPr id="4101" name="Line 5"/>
          <p:cNvSpPr>
            <a:spLocks noChangeShapeType="1"/>
          </p:cNvSpPr>
          <p:nvPr/>
        </p:nvSpPr>
        <p:spPr bwMode="auto">
          <a:xfrm flipV="1">
            <a:off x="3528227" y="3655010"/>
            <a:ext cx="2613395" cy="133877"/>
          </a:xfrm>
          <a:prstGeom prst="line">
            <a:avLst/>
          </a:prstGeom>
          <a:noFill/>
          <a:ln w="36720">
            <a:solidFill>
              <a:srgbClr val="FF3366"/>
            </a:solidFill>
            <a:round/>
            <a:headEnd/>
            <a:tailEnd type="triangle" w="med" len="med"/>
          </a:ln>
          <a:effectLst/>
        </p:spPr>
        <p:txBody>
          <a:bodyPr lIns="82954" tIns="41477" rIns="82954" bIns="41477"/>
          <a:lstStyle/>
          <a:p>
            <a:endParaRPr lang="en-US"/>
          </a:p>
        </p:txBody>
      </p:sp>
      <p:sp>
        <p:nvSpPr>
          <p:cNvPr id="8" name="Segnaposto data 7"/>
          <p:cNvSpPr>
            <a:spLocks noGrp="1"/>
          </p:cNvSpPr>
          <p:nvPr>
            <p:ph type="dt" idx="10"/>
          </p:nvPr>
        </p:nvSpPr>
        <p:spPr/>
        <p:txBody>
          <a:bodyPr/>
          <a:lstStyle/>
          <a:p>
            <a:r>
              <a:rPr lang="it-IT" smtClean="0"/>
              <a:t>10 giugno 2014</a:t>
            </a:r>
            <a:endParaRPr lang="en-US"/>
          </a:p>
        </p:txBody>
      </p:sp>
      <p:sp>
        <p:nvSpPr>
          <p:cNvPr id="9" name="Segnaposto piè di pagina 8"/>
          <p:cNvSpPr>
            <a:spLocks noGrp="1"/>
          </p:cNvSpPr>
          <p:nvPr>
            <p:ph type="ft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egnaposto numero diapositiva 4"/>
          <p:cNvSpPr>
            <a:spLocks noGrp="1"/>
          </p:cNvSpPr>
          <p:nvPr>
            <p:ph type="sldNum" idx="12"/>
          </p:nvPr>
        </p:nvSpPr>
        <p:spPr/>
        <p:txBody>
          <a:bodyPr/>
          <a:lstStyle/>
          <a:p>
            <a:fld id="{210C1602-5D81-4A7C-844B-75832741765E}" type="slidenum">
              <a:rPr lang="en-US"/>
              <a:pPr/>
              <a:t>75</a:t>
            </a:fld>
            <a:endParaRPr lang="en-US"/>
          </a:p>
        </p:txBody>
      </p:sp>
      <p:pic>
        <p:nvPicPr>
          <p:cNvPr id="5121" name="Picture 1"/>
          <p:cNvPicPr>
            <a:picLocks noChangeAspect="1" noChangeArrowheads="1"/>
          </p:cNvPicPr>
          <p:nvPr/>
        </p:nvPicPr>
        <p:blipFill>
          <a:blip r:embed="rId4" cstate="print"/>
          <a:srcRect/>
          <a:stretch>
            <a:fillRect/>
          </a:stretch>
        </p:blipFill>
        <p:spPr bwMode="auto">
          <a:xfrm>
            <a:off x="465341" y="2241375"/>
            <a:ext cx="2266190" cy="3853666"/>
          </a:xfrm>
          <a:prstGeom prst="rect">
            <a:avLst/>
          </a:prstGeom>
          <a:noFill/>
          <a:ln w="9525">
            <a:noFill/>
            <a:round/>
            <a:headEnd/>
            <a:tailEnd/>
          </a:ln>
          <a:effectLst/>
        </p:spPr>
      </p:pic>
      <p:sp>
        <p:nvSpPr>
          <p:cNvPr id="5122" name="Text Box 2"/>
          <p:cNvSpPr txBox="1">
            <a:spLocks noChangeArrowheads="1"/>
          </p:cNvSpPr>
          <p:nvPr/>
        </p:nvSpPr>
        <p:spPr bwMode="auto">
          <a:xfrm>
            <a:off x="450934" y="136757"/>
            <a:ext cx="8243574" cy="643477"/>
          </a:xfrm>
          <a:prstGeom prst="rect">
            <a:avLst/>
          </a:prstGeom>
          <a:solidFill>
            <a:srgbClr val="0000FF"/>
          </a:solidFill>
          <a:ln w="9525">
            <a:noFill/>
            <a:round/>
            <a:headEnd/>
            <a:tailEnd/>
          </a:ln>
          <a:effectLst/>
        </p:spPr>
        <p:txBody>
          <a:bodyPr lIns="81648" tIns="42457" rIns="81648" bIns="42457" anchor="ctr"/>
          <a:lstStyle/>
          <a:p>
            <a:pPr>
              <a:buSzPct val="45000"/>
              <a:tabLst>
                <a:tab pos="0" algn="l"/>
                <a:tab pos="819463" algn="l"/>
                <a:tab pos="1649007" algn="l"/>
                <a:tab pos="2477110" algn="l"/>
                <a:tab pos="3306653" algn="l"/>
                <a:tab pos="4134757" algn="l"/>
                <a:tab pos="4964301" algn="l"/>
                <a:tab pos="5793845" algn="l"/>
                <a:tab pos="6621948" algn="l"/>
                <a:tab pos="7451491" algn="l"/>
                <a:tab pos="8279595" algn="l"/>
                <a:tab pos="9109139" algn="l"/>
                <a:tab pos="9124980" algn="l"/>
                <a:tab pos="9539752" algn="l"/>
              </a:tabLst>
            </a:pPr>
            <a:r>
              <a:rPr lang="en-GB" sz="3300" dirty="0">
                <a:solidFill>
                  <a:srgbClr val="000000"/>
                </a:solidFill>
                <a:ea typeface="Droid Sans" charset="0"/>
                <a:cs typeface="Droid Sans" charset="0"/>
              </a:rPr>
              <a:t>	</a:t>
            </a:r>
            <a:r>
              <a:rPr lang="en-GB" sz="3300" dirty="0">
                <a:solidFill>
                  <a:srgbClr val="FFFFFF"/>
                </a:solidFill>
                <a:ea typeface="Droid Sans" charset="0"/>
                <a:cs typeface="Droid Sans" charset="0"/>
              </a:rPr>
              <a:t>MICE </a:t>
            </a:r>
            <a:r>
              <a:rPr lang="en-GB" sz="2900" dirty="0">
                <a:solidFill>
                  <a:srgbClr val="FFFFFF"/>
                </a:solidFill>
                <a:ea typeface="Droid Sans" charset="0"/>
                <a:cs typeface="Droid Sans" charset="0"/>
              </a:rPr>
              <a:t>(</a:t>
            </a:r>
            <a:r>
              <a:rPr lang="en-GB" sz="2500" dirty="0">
                <a:solidFill>
                  <a:srgbClr val="FFFFFF"/>
                </a:solidFill>
                <a:ea typeface="Droid Sans" charset="0"/>
                <a:cs typeface="Droid Sans" charset="0"/>
              </a:rPr>
              <a:t>Muon Ionization Cooling Experiment)</a:t>
            </a:r>
          </a:p>
        </p:txBody>
      </p:sp>
      <p:sp>
        <p:nvSpPr>
          <p:cNvPr id="5123" name="AutoShape 3"/>
          <p:cNvSpPr>
            <a:spLocks noChangeArrowheads="1"/>
          </p:cNvSpPr>
          <p:nvPr/>
        </p:nvSpPr>
        <p:spPr bwMode="auto">
          <a:xfrm>
            <a:off x="1443562" y="1838302"/>
            <a:ext cx="1049748" cy="362742"/>
          </a:xfrm>
          <a:prstGeom prst="roundRect">
            <a:avLst>
              <a:gd name="adj" fmla="val 431"/>
            </a:avLst>
          </a:prstGeom>
          <a:noFill/>
          <a:ln w="9525">
            <a:noFill/>
            <a:round/>
            <a:headEnd/>
            <a:tailEnd/>
          </a:ln>
          <a:effectLst/>
        </p:spPr>
        <p:txBody>
          <a:bodyPr wrap="none" lIns="81648" tIns="42457" rIns="81648" bIns="42457">
            <a:spAutoFit/>
          </a:bodyPr>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GB" b="1" dirty="0">
                <a:solidFill>
                  <a:srgbClr val="000000"/>
                </a:solidFill>
                <a:ea typeface="Droid Sans" charset="0"/>
                <a:cs typeface="Droid Sans" charset="0"/>
              </a:rPr>
              <a:t>principle </a:t>
            </a:r>
          </a:p>
        </p:txBody>
      </p:sp>
      <p:graphicFrame>
        <p:nvGraphicFramePr>
          <p:cNvPr id="5124" name="Object 4"/>
          <p:cNvGraphicFramePr>
            <a:graphicFrameLocks noChangeAspect="1"/>
          </p:cNvGraphicFramePr>
          <p:nvPr/>
        </p:nvGraphicFramePr>
        <p:xfrm>
          <a:off x="3593058" y="2155002"/>
          <a:ext cx="4912721" cy="2546557"/>
        </p:xfrm>
        <a:graphic>
          <a:graphicData uri="http://schemas.openxmlformats.org/presentationml/2006/ole">
            <p:oleObj spid="_x0000_s65538" r:id="rId5" imgW="6905520" imgH="3933720" progId="">
              <p:embed/>
            </p:oleObj>
          </a:graphicData>
        </a:graphic>
      </p:graphicFrame>
      <p:sp>
        <p:nvSpPr>
          <p:cNvPr id="5125" name="AutoShape 5"/>
          <p:cNvSpPr>
            <a:spLocks noChangeArrowheads="1"/>
          </p:cNvSpPr>
          <p:nvPr/>
        </p:nvSpPr>
        <p:spPr bwMode="auto">
          <a:xfrm>
            <a:off x="5542299" y="1844060"/>
            <a:ext cx="1964101" cy="362742"/>
          </a:xfrm>
          <a:prstGeom prst="roundRect">
            <a:avLst>
              <a:gd name="adj" fmla="val 431"/>
            </a:avLst>
          </a:prstGeom>
          <a:noFill/>
          <a:ln w="9525">
            <a:noFill/>
            <a:round/>
            <a:headEnd/>
            <a:tailEnd/>
          </a:ln>
          <a:effectLst/>
        </p:spPr>
        <p:txBody>
          <a:bodyPr wrap="none" lIns="81648" tIns="42457" rIns="81648" bIns="42457">
            <a:spAutoFit/>
          </a:bodyPr>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GB" dirty="0">
                <a:solidFill>
                  <a:srgbClr val="000000"/>
                </a:solidFill>
                <a:ea typeface="Droid Sans" charset="0"/>
                <a:cs typeface="Droid Sans" charset="0"/>
              </a:rPr>
              <a:t> </a:t>
            </a:r>
            <a:r>
              <a:rPr lang="en-GB" b="1" dirty="0">
                <a:solidFill>
                  <a:srgbClr val="000000"/>
                </a:solidFill>
                <a:ea typeface="Droid Sans" charset="0"/>
                <a:cs typeface="Droid Sans" charset="0"/>
              </a:rPr>
              <a:t>reality (simplified)</a:t>
            </a:r>
          </a:p>
        </p:txBody>
      </p:sp>
      <p:sp>
        <p:nvSpPr>
          <p:cNvPr id="5126" name="Text Box 6"/>
          <p:cNvSpPr txBox="1">
            <a:spLocks noChangeArrowheads="1"/>
          </p:cNvSpPr>
          <p:nvPr/>
        </p:nvSpPr>
        <p:spPr bwMode="auto">
          <a:xfrm>
            <a:off x="2483733" y="2565272"/>
            <a:ext cx="1079070" cy="547408"/>
          </a:xfrm>
          <a:prstGeom prst="rect">
            <a:avLst/>
          </a:prstGeom>
          <a:noFill/>
          <a:ln w="9525">
            <a:noFill/>
            <a:round/>
            <a:headEnd/>
            <a:tailEnd/>
          </a:ln>
          <a:effectLst/>
        </p:spPr>
        <p:txBody>
          <a:bodyPr lIns="81648" tIns="42457" rIns="81648" bIns="42457">
            <a:spAutoFit/>
          </a:bodyPr>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GB" sz="1500" dirty="0">
                <a:solidFill>
                  <a:srgbClr val="000000"/>
                </a:solidFill>
                <a:ea typeface="Droid Sans" charset="0"/>
                <a:cs typeface="Droid Sans" charset="0"/>
              </a:rPr>
              <a:t>reduce p</a:t>
            </a:r>
            <a:r>
              <a:rPr lang="en-GB" sz="1500" baseline="-25000" dirty="0">
                <a:solidFill>
                  <a:srgbClr val="000000"/>
                </a:solidFill>
                <a:ea typeface="Droid Sans" charset="0"/>
                <a:cs typeface="Droid Sans" charset="0"/>
              </a:rPr>
              <a:t>t</a:t>
            </a:r>
            <a:r>
              <a:rPr lang="en-GB" sz="1500" dirty="0">
                <a:solidFill>
                  <a:srgbClr val="000000"/>
                </a:solidFill>
                <a:ea typeface="Droid Sans" charset="0"/>
                <a:cs typeface="Droid Sans" charset="0"/>
              </a:rPr>
              <a:t> and p</a:t>
            </a:r>
            <a:r>
              <a:rPr lang="en-GB" sz="1500" baseline="-25000" dirty="0">
                <a:solidFill>
                  <a:srgbClr val="000000"/>
                </a:solidFill>
                <a:ea typeface="Droid Sans" charset="0"/>
                <a:cs typeface="Droid Sans" charset="0"/>
              </a:rPr>
              <a:t>l</a:t>
            </a:r>
          </a:p>
        </p:txBody>
      </p:sp>
      <p:sp>
        <p:nvSpPr>
          <p:cNvPr id="5127" name="Text Box 7"/>
          <p:cNvSpPr txBox="1">
            <a:spLocks noChangeArrowheads="1"/>
          </p:cNvSpPr>
          <p:nvPr/>
        </p:nvSpPr>
        <p:spPr bwMode="auto">
          <a:xfrm>
            <a:off x="1894496" y="5467398"/>
            <a:ext cx="1368647" cy="318140"/>
          </a:xfrm>
          <a:prstGeom prst="rect">
            <a:avLst/>
          </a:prstGeom>
          <a:noFill/>
          <a:ln w="9525">
            <a:noFill/>
            <a:round/>
            <a:headEnd/>
            <a:tailEnd/>
          </a:ln>
          <a:effectLst/>
        </p:spPr>
        <p:txBody>
          <a:bodyPr lIns="81648" tIns="42457" rIns="81648" bIns="42457">
            <a:spAutoFit/>
          </a:bodyPr>
          <a:lstStyle/>
          <a:p>
            <a:pPr algn="ct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GB" sz="1500" dirty="0">
                <a:solidFill>
                  <a:srgbClr val="000000"/>
                </a:solidFill>
                <a:ea typeface="Droid Sans" charset="0"/>
                <a:cs typeface="Droid Sans" charset="0"/>
              </a:rPr>
              <a:t>increase p</a:t>
            </a:r>
            <a:r>
              <a:rPr lang="en-GB" sz="1500" baseline="-25000" dirty="0">
                <a:solidFill>
                  <a:srgbClr val="000000"/>
                </a:solidFill>
                <a:ea typeface="Droid Sans" charset="0"/>
                <a:cs typeface="Droid Sans" charset="0"/>
              </a:rPr>
              <a:t>l</a:t>
            </a:r>
          </a:p>
        </p:txBody>
      </p:sp>
      <p:sp>
        <p:nvSpPr>
          <p:cNvPr id="5128" name="Text Box 8"/>
          <p:cNvSpPr txBox="1">
            <a:spLocks noChangeArrowheads="1"/>
          </p:cNvSpPr>
          <p:nvPr/>
        </p:nvSpPr>
        <p:spPr bwMode="auto">
          <a:xfrm>
            <a:off x="2413141" y="3770174"/>
            <a:ext cx="1151103" cy="316576"/>
          </a:xfrm>
          <a:prstGeom prst="rect">
            <a:avLst/>
          </a:prstGeom>
          <a:noFill/>
          <a:ln w="9525">
            <a:noFill/>
            <a:round/>
            <a:headEnd/>
            <a:tailEnd/>
          </a:ln>
          <a:effectLst/>
        </p:spPr>
        <p:txBody>
          <a:bodyPr lIns="81648" tIns="42457" rIns="81648" bIns="42457">
            <a:spAutoFit/>
          </a:bodyPr>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GB" sz="1500" dirty="0">
                <a:solidFill>
                  <a:srgbClr val="000000"/>
                </a:solidFill>
                <a:ea typeface="Droid Sans" charset="0"/>
                <a:cs typeface="Droid Sans" charset="0"/>
              </a:rPr>
              <a:t>heating</a:t>
            </a:r>
          </a:p>
        </p:txBody>
      </p:sp>
      <p:grpSp>
        <p:nvGrpSpPr>
          <p:cNvPr id="2" name="Group 9"/>
          <p:cNvGrpSpPr>
            <a:grpSpLocks/>
          </p:cNvGrpSpPr>
          <p:nvPr/>
        </p:nvGrpSpPr>
        <p:grpSpPr bwMode="auto">
          <a:xfrm>
            <a:off x="920596" y="1082539"/>
            <a:ext cx="7360437" cy="434744"/>
            <a:chOff x="639" y="752"/>
            <a:chExt cx="5109" cy="302"/>
          </a:xfrm>
        </p:grpSpPr>
        <p:sp>
          <p:nvSpPr>
            <p:cNvPr id="5130" name="AutoShape 10"/>
            <p:cNvSpPr>
              <a:spLocks noChangeArrowheads="1"/>
            </p:cNvSpPr>
            <p:nvPr/>
          </p:nvSpPr>
          <p:spPr bwMode="auto">
            <a:xfrm>
              <a:off x="639" y="752"/>
              <a:ext cx="5109" cy="273"/>
            </a:xfrm>
            <a:prstGeom prst="roundRect">
              <a:avLst>
                <a:gd name="adj" fmla="val 208"/>
              </a:avLst>
            </a:prstGeom>
            <a:solidFill>
              <a:srgbClr val="CCFFCC"/>
            </a:solidFill>
            <a:ln w="9525">
              <a:noFill/>
              <a:round/>
              <a:headEnd/>
              <a:tailEnd/>
            </a:ln>
            <a:effectLst/>
          </p:spPr>
          <p:txBody>
            <a:bodyPr wrap="none" anchor="ctr"/>
            <a:lstStyle/>
            <a:p>
              <a:endParaRPr lang="en-US"/>
            </a:p>
          </p:txBody>
        </p:sp>
        <p:sp>
          <p:nvSpPr>
            <p:cNvPr id="5131" name="AutoShape 11"/>
            <p:cNvSpPr>
              <a:spLocks noChangeArrowheads="1"/>
            </p:cNvSpPr>
            <p:nvPr/>
          </p:nvSpPr>
          <p:spPr bwMode="auto">
            <a:xfrm>
              <a:off x="826" y="753"/>
              <a:ext cx="4776" cy="301"/>
            </a:xfrm>
            <a:prstGeom prst="roundRect">
              <a:avLst>
                <a:gd name="adj" fmla="val 208"/>
              </a:avLst>
            </a:prstGeom>
            <a:noFill/>
            <a:ln w="9525">
              <a:noFill/>
              <a:round/>
              <a:headEnd/>
              <a:tailEnd/>
            </a:ln>
            <a:effectLst/>
          </p:spPr>
          <p:txBody>
            <a:bodyPr wrap="none" lIns="90000" tIns="46800" rIns="90000" bIns="46800">
              <a:spAutoFit/>
            </a:bodyPr>
            <a:lstStyle/>
            <a:p>
              <a:pPr algn="ct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GB" dirty="0" err="1">
                  <a:solidFill>
                    <a:srgbClr val="000000"/>
                  </a:solidFill>
                  <a:ea typeface="Droid Sans" charset="0"/>
                  <a:cs typeface="Droid Sans" charset="0"/>
                </a:rPr>
                <a:t>Nuovo</a:t>
              </a:r>
              <a:r>
                <a:rPr lang="en-GB" dirty="0">
                  <a:solidFill>
                    <a:srgbClr val="000000"/>
                  </a:solidFill>
                  <a:ea typeface="Droid Sans" charset="0"/>
                  <a:cs typeface="Droid Sans" charset="0"/>
                </a:rPr>
                <a:t> </a:t>
              </a:r>
              <a:r>
                <a:rPr lang="en-GB" dirty="0" err="1">
                  <a:solidFill>
                    <a:srgbClr val="000000"/>
                  </a:solidFill>
                  <a:ea typeface="Droid Sans" charset="0"/>
                  <a:cs typeface="Droid Sans" charset="0"/>
                </a:rPr>
                <a:t>metodo</a:t>
              </a:r>
              <a:r>
                <a:rPr lang="en-GB" dirty="0">
                  <a:solidFill>
                    <a:srgbClr val="000000"/>
                  </a:solidFill>
                  <a:ea typeface="Droid Sans" charset="0"/>
                  <a:cs typeface="Droid Sans" charset="0"/>
                </a:rPr>
                <a:t> </a:t>
              </a:r>
              <a:r>
                <a:rPr lang="en-GB" dirty="0" err="1">
                  <a:solidFill>
                    <a:srgbClr val="000000"/>
                  </a:solidFill>
                  <a:ea typeface="Droid Sans" charset="0"/>
                  <a:cs typeface="Droid Sans" charset="0"/>
                </a:rPr>
                <a:t>proposto</a:t>
              </a:r>
              <a:r>
                <a:rPr lang="en-GB" dirty="0">
                  <a:solidFill>
                    <a:srgbClr val="000000"/>
                  </a:solidFill>
                  <a:ea typeface="Droid Sans" charset="0"/>
                  <a:cs typeface="Droid Sans" charset="0"/>
                </a:rPr>
                <a:t> per </a:t>
              </a:r>
              <a:r>
                <a:rPr lang="en-GB" dirty="0" err="1">
                  <a:solidFill>
                    <a:srgbClr val="000000"/>
                  </a:solidFill>
                  <a:ea typeface="Droid Sans" charset="0"/>
                  <a:cs typeface="Droid Sans" charset="0"/>
                </a:rPr>
                <a:t>il</a:t>
              </a:r>
              <a:r>
                <a:rPr lang="en-GB" dirty="0">
                  <a:solidFill>
                    <a:srgbClr val="000000"/>
                  </a:solidFill>
                  <a:ea typeface="Droid Sans" charset="0"/>
                  <a:cs typeface="Droid Sans" charset="0"/>
                </a:rPr>
                <a:t> cooling di </a:t>
              </a:r>
              <a:r>
                <a:rPr lang="en-GB" dirty="0">
                  <a:solidFill>
                    <a:srgbClr val="000000"/>
                  </a:solidFill>
                  <a:latin typeface="Symbol" pitchFamily="16" charset="2"/>
                  <a:ea typeface="Droid Sans" charset="0"/>
                  <a:cs typeface="Droid Sans" charset="0"/>
                </a:rPr>
                <a:t></a:t>
              </a:r>
              <a:r>
                <a:rPr lang="en-GB" dirty="0">
                  <a:solidFill>
                    <a:srgbClr val="000000"/>
                  </a:solidFill>
                  <a:ea typeface="Droid Sans" charset="0"/>
                  <a:cs typeface="Droid Sans" charset="0"/>
                </a:rPr>
                <a:t>+ </a:t>
              </a:r>
              <a:r>
                <a:rPr lang="en-GB" dirty="0" err="1">
                  <a:solidFill>
                    <a:srgbClr val="000000"/>
                  </a:solidFill>
                  <a:ea typeface="Droid Sans" charset="0"/>
                  <a:cs typeface="Droid Sans" charset="0"/>
                </a:rPr>
                <a:t>e</a:t>
              </a:r>
              <a:r>
                <a:rPr lang="en-GB" dirty="0">
                  <a:solidFill>
                    <a:srgbClr val="000000"/>
                  </a:solidFill>
                  <a:ea typeface="Droid Sans" charset="0"/>
                  <a:cs typeface="Droid Sans" charset="0"/>
                </a:rPr>
                <a:t> </a:t>
              </a:r>
              <a:r>
                <a:rPr lang="en-GB" dirty="0">
                  <a:solidFill>
                    <a:srgbClr val="000000"/>
                  </a:solidFill>
                  <a:latin typeface="Symbol" pitchFamily="16" charset="2"/>
                  <a:ea typeface="Droid Sans" charset="0"/>
                  <a:cs typeface="Droid Sans" charset="0"/>
                </a:rPr>
                <a:t></a:t>
              </a:r>
              <a:r>
                <a:rPr lang="en-GB" dirty="0">
                  <a:solidFill>
                    <a:srgbClr val="000000"/>
                  </a:solidFill>
                  <a:ea typeface="Droid Sans" charset="0"/>
                  <a:cs typeface="Droid Sans" charset="0"/>
                </a:rPr>
                <a:t>-: </a:t>
              </a:r>
              <a:r>
                <a:rPr lang="en-GB" sz="2200" b="1" dirty="0">
                  <a:solidFill>
                    <a:srgbClr val="3333CC"/>
                  </a:solidFill>
                  <a:ea typeface="Droid Sans" charset="0"/>
                  <a:cs typeface="Droid Sans" charset="0"/>
                </a:rPr>
                <a:t>ionization cooling</a:t>
              </a:r>
            </a:p>
          </p:txBody>
        </p:sp>
      </p:grpSp>
      <p:sp>
        <p:nvSpPr>
          <p:cNvPr id="14" name="Segnaposto data 13"/>
          <p:cNvSpPr>
            <a:spLocks noGrp="1"/>
          </p:cNvSpPr>
          <p:nvPr>
            <p:ph type="dt" idx="10"/>
          </p:nvPr>
        </p:nvSpPr>
        <p:spPr/>
        <p:txBody>
          <a:bodyPr/>
          <a:lstStyle/>
          <a:p>
            <a:r>
              <a:rPr lang="it-IT" smtClean="0"/>
              <a:t>10 giugno 2014</a:t>
            </a:r>
            <a:endParaRPr lang="en-US"/>
          </a:p>
        </p:txBody>
      </p:sp>
      <p:sp>
        <p:nvSpPr>
          <p:cNvPr id="15" name="Segnaposto piè di pagina 14"/>
          <p:cNvSpPr>
            <a:spLocks noGrp="1"/>
          </p:cNvSpPr>
          <p:nvPr>
            <p:ph type="ft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clickEffect">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5124"/>
                                        </p:tgtEl>
                                        <p:attrNameLst>
                                          <p:attrName>style.visibility</p:attrName>
                                        </p:attrNameLst>
                                      </p:cBhvr>
                                      <p:to>
                                        <p:strVal val="visible"/>
                                      </p:to>
                                    </p:set>
                                    <p:animEffect transition="in" filter="slide(fromBottom)">
                                      <p:cBhvr additive="repl">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egnaposto numero diapositiva 3"/>
          <p:cNvSpPr>
            <a:spLocks noGrp="1"/>
          </p:cNvSpPr>
          <p:nvPr>
            <p:ph type="sldNum" idx="12"/>
          </p:nvPr>
        </p:nvSpPr>
        <p:spPr/>
        <p:txBody>
          <a:bodyPr/>
          <a:lstStyle/>
          <a:p>
            <a:fld id="{5A624F50-B01A-43D1-8B91-1C8C078814D6}" type="slidenum">
              <a:rPr lang="en-US"/>
              <a:pPr/>
              <a:t>76</a:t>
            </a:fld>
            <a:endParaRPr lang="en-US"/>
          </a:p>
        </p:txBody>
      </p:sp>
      <p:sp>
        <p:nvSpPr>
          <p:cNvPr id="6145" name="Text Box 1"/>
          <p:cNvSpPr txBox="1">
            <a:spLocks noChangeArrowheads="1"/>
          </p:cNvSpPr>
          <p:nvPr/>
        </p:nvSpPr>
        <p:spPr bwMode="auto">
          <a:xfrm>
            <a:off x="288136" y="249042"/>
            <a:ext cx="8603744" cy="944343"/>
          </a:xfrm>
          <a:prstGeom prst="rect">
            <a:avLst/>
          </a:prstGeom>
          <a:solidFill>
            <a:srgbClr val="0000FF"/>
          </a:solidFill>
          <a:ln w="9525">
            <a:noFill/>
            <a:round/>
            <a:headEnd/>
            <a:tailEnd/>
          </a:ln>
          <a:effectLst/>
        </p:spPr>
        <p:txBody>
          <a:bodyPr lIns="81648" tIns="42457" rIns="81648" bIns="42457" anchor="ctr"/>
          <a:lstStyle/>
          <a:p>
            <a:pPr algn="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en-US" sz="3300" dirty="0">
                <a:solidFill>
                  <a:srgbClr val="FFFFFF"/>
                </a:solidFill>
                <a:ea typeface="Droid Sans" charset="0"/>
                <a:cs typeface="Droid Sans" charset="0"/>
              </a:rPr>
              <a:t>The MICE collaboration    </a:t>
            </a:r>
          </a:p>
        </p:txBody>
      </p:sp>
      <p:pic>
        <p:nvPicPr>
          <p:cNvPr id="6146" name="Picture 2"/>
          <p:cNvPicPr>
            <a:picLocks noChangeAspect="1" noChangeArrowheads="1"/>
          </p:cNvPicPr>
          <p:nvPr/>
        </p:nvPicPr>
        <p:blipFill>
          <a:blip r:embed="rId3" cstate="print"/>
          <a:srcRect/>
          <a:stretch>
            <a:fillRect/>
          </a:stretch>
        </p:blipFill>
        <p:spPr bwMode="auto">
          <a:xfrm>
            <a:off x="2865514" y="2278803"/>
            <a:ext cx="2302208" cy="2300395"/>
          </a:xfrm>
          <a:prstGeom prst="rect">
            <a:avLst/>
          </a:prstGeom>
          <a:noFill/>
          <a:ln w="9525">
            <a:noFill/>
            <a:round/>
            <a:headEnd/>
            <a:tailEnd/>
          </a:ln>
          <a:effectLst/>
        </p:spPr>
      </p:pic>
      <p:sp>
        <p:nvSpPr>
          <p:cNvPr id="6147" name="Text Box 3"/>
          <p:cNvSpPr txBox="1">
            <a:spLocks noChangeArrowheads="1"/>
          </p:cNvSpPr>
          <p:nvPr/>
        </p:nvSpPr>
        <p:spPr bwMode="auto">
          <a:xfrm>
            <a:off x="327035" y="1240889"/>
            <a:ext cx="8559083" cy="905475"/>
          </a:xfrm>
          <a:prstGeom prst="rect">
            <a:avLst/>
          </a:prstGeom>
          <a:noFill/>
          <a:ln w="9525">
            <a:noFill/>
            <a:round/>
            <a:headEnd/>
            <a:tailEnd/>
          </a:ln>
          <a:effectLst/>
        </p:spPr>
        <p:txBody>
          <a:bodyPr lIns="81648" tIns="40824" rIns="81648" bIns="40824"/>
          <a:lstStyle/>
          <a:p>
            <a:pPr algn="ct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cs typeface="Arial" charset="0"/>
              </a:rPr>
              <a:t>Collaborazione internazionale</a:t>
            </a:r>
          </a:p>
          <a:p>
            <a:pPr algn="ct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cs typeface="Arial" charset="0"/>
              </a:rPr>
              <a:t>~ 140 collaboratori</a:t>
            </a:r>
          </a:p>
          <a:p>
            <a:pPr algn="ct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cs typeface="Arial" charset="0"/>
              </a:rPr>
              <a:t>Lista completa: http://www.mice.iit.edu/</a:t>
            </a:r>
            <a:r>
              <a:rPr lang="it-IT" dirty="0" err="1">
                <a:solidFill>
                  <a:srgbClr val="000000"/>
                </a:solidFill>
                <a:cs typeface="Arial" charset="0"/>
              </a:rPr>
              <a:t>collaboration.html</a:t>
            </a:r>
            <a:endParaRPr lang="it-IT" dirty="0">
              <a:solidFill>
                <a:srgbClr val="000000"/>
              </a:solidFill>
              <a:cs typeface="Arial" charset="0"/>
            </a:endParaRPr>
          </a:p>
        </p:txBody>
      </p:sp>
      <p:pic>
        <p:nvPicPr>
          <p:cNvPr id="6148" name="Picture 4"/>
          <p:cNvPicPr>
            <a:picLocks noChangeAspect="1" noChangeArrowheads="1"/>
          </p:cNvPicPr>
          <p:nvPr/>
        </p:nvPicPr>
        <p:blipFill>
          <a:blip r:embed="rId4" cstate="print"/>
          <a:srcRect/>
          <a:stretch>
            <a:fillRect/>
          </a:stretch>
        </p:blipFill>
        <p:spPr bwMode="auto">
          <a:xfrm>
            <a:off x="293899" y="2088783"/>
            <a:ext cx="979663" cy="653554"/>
          </a:xfrm>
          <a:prstGeom prst="rect">
            <a:avLst/>
          </a:prstGeom>
          <a:noFill/>
          <a:ln w="9525">
            <a:noFill/>
            <a:round/>
            <a:headEnd/>
            <a:tailEnd/>
          </a:ln>
          <a:effectLst>
            <a:outerShdw dist="103351" dir="2700000" algn="ctr" rotWithShape="0">
              <a:srgbClr val="808080"/>
            </a:outerShdw>
          </a:effectLst>
        </p:spPr>
      </p:pic>
      <p:pic>
        <p:nvPicPr>
          <p:cNvPr id="6149" name="Picture 5"/>
          <p:cNvPicPr>
            <a:picLocks noChangeAspect="1" noChangeArrowheads="1"/>
          </p:cNvPicPr>
          <p:nvPr/>
        </p:nvPicPr>
        <p:blipFill>
          <a:blip r:embed="rId5" cstate="print"/>
          <a:srcRect/>
          <a:stretch>
            <a:fillRect/>
          </a:stretch>
        </p:blipFill>
        <p:spPr bwMode="auto">
          <a:xfrm>
            <a:off x="293899" y="2938116"/>
            <a:ext cx="979663" cy="653554"/>
          </a:xfrm>
          <a:prstGeom prst="rect">
            <a:avLst/>
          </a:prstGeom>
          <a:noFill/>
          <a:ln w="9525">
            <a:noFill/>
            <a:round/>
            <a:headEnd/>
            <a:tailEnd/>
          </a:ln>
          <a:effectLst/>
        </p:spPr>
      </p:pic>
      <p:pic>
        <p:nvPicPr>
          <p:cNvPr id="6150" name="Picture 6"/>
          <p:cNvPicPr>
            <a:picLocks noChangeAspect="1" noChangeArrowheads="1"/>
          </p:cNvPicPr>
          <p:nvPr/>
        </p:nvPicPr>
        <p:blipFill>
          <a:blip r:embed="rId6" cstate="print"/>
          <a:srcRect/>
          <a:stretch>
            <a:fillRect/>
          </a:stretch>
        </p:blipFill>
        <p:spPr bwMode="auto">
          <a:xfrm>
            <a:off x="1731698" y="2155002"/>
            <a:ext cx="979663" cy="653554"/>
          </a:xfrm>
          <a:prstGeom prst="rect">
            <a:avLst/>
          </a:prstGeom>
          <a:noFill/>
          <a:ln w="9525">
            <a:noFill/>
            <a:round/>
            <a:headEnd/>
            <a:tailEnd/>
          </a:ln>
          <a:effectLst/>
        </p:spPr>
      </p:pic>
      <p:pic>
        <p:nvPicPr>
          <p:cNvPr id="6151" name="Picture 7"/>
          <p:cNvPicPr>
            <a:picLocks noChangeAspect="1" noChangeArrowheads="1"/>
          </p:cNvPicPr>
          <p:nvPr/>
        </p:nvPicPr>
        <p:blipFill>
          <a:blip r:embed="rId7" cstate="print"/>
          <a:srcRect/>
          <a:stretch>
            <a:fillRect/>
          </a:stretch>
        </p:blipFill>
        <p:spPr bwMode="auto">
          <a:xfrm>
            <a:off x="1731698" y="3852227"/>
            <a:ext cx="979663" cy="653554"/>
          </a:xfrm>
          <a:prstGeom prst="rect">
            <a:avLst/>
          </a:prstGeom>
          <a:noFill/>
          <a:ln w="9525">
            <a:noFill/>
            <a:round/>
            <a:headEnd/>
            <a:tailEnd/>
          </a:ln>
          <a:effectLst/>
        </p:spPr>
      </p:pic>
      <p:pic>
        <p:nvPicPr>
          <p:cNvPr id="6152" name="Picture 8"/>
          <p:cNvPicPr>
            <a:picLocks noChangeAspect="1" noChangeArrowheads="1"/>
          </p:cNvPicPr>
          <p:nvPr/>
        </p:nvPicPr>
        <p:blipFill>
          <a:blip r:embed="rId8" cstate="print"/>
          <a:srcRect/>
          <a:stretch>
            <a:fillRect/>
          </a:stretch>
        </p:blipFill>
        <p:spPr bwMode="auto">
          <a:xfrm>
            <a:off x="1731698" y="4701560"/>
            <a:ext cx="979663" cy="653554"/>
          </a:xfrm>
          <a:prstGeom prst="rect">
            <a:avLst/>
          </a:prstGeom>
          <a:noFill/>
          <a:ln w="9525">
            <a:noFill/>
            <a:round/>
            <a:headEnd/>
            <a:tailEnd/>
          </a:ln>
          <a:effectLst/>
        </p:spPr>
      </p:pic>
      <p:pic>
        <p:nvPicPr>
          <p:cNvPr id="6153" name="Picture 9"/>
          <p:cNvPicPr>
            <a:picLocks noChangeAspect="1" noChangeArrowheads="1"/>
          </p:cNvPicPr>
          <p:nvPr/>
        </p:nvPicPr>
        <p:blipFill>
          <a:blip r:embed="rId9" cstate="print"/>
          <a:srcRect/>
          <a:stretch>
            <a:fillRect/>
          </a:stretch>
        </p:blipFill>
        <p:spPr bwMode="auto">
          <a:xfrm>
            <a:off x="293899" y="3754338"/>
            <a:ext cx="979663" cy="653554"/>
          </a:xfrm>
          <a:prstGeom prst="rect">
            <a:avLst/>
          </a:prstGeom>
          <a:noFill/>
          <a:ln w="9525">
            <a:noFill/>
            <a:round/>
            <a:headEnd/>
            <a:tailEnd/>
          </a:ln>
          <a:effectLst/>
        </p:spPr>
      </p:pic>
      <p:pic>
        <p:nvPicPr>
          <p:cNvPr id="6154" name="Picture 10"/>
          <p:cNvPicPr>
            <a:picLocks noChangeAspect="1" noChangeArrowheads="1"/>
          </p:cNvPicPr>
          <p:nvPr/>
        </p:nvPicPr>
        <p:blipFill>
          <a:blip r:embed="rId10" cstate="print"/>
          <a:srcRect/>
          <a:stretch>
            <a:fillRect/>
          </a:stretch>
        </p:blipFill>
        <p:spPr bwMode="auto">
          <a:xfrm>
            <a:off x="293899" y="4602231"/>
            <a:ext cx="979663" cy="653554"/>
          </a:xfrm>
          <a:prstGeom prst="rect">
            <a:avLst/>
          </a:prstGeom>
          <a:noFill/>
          <a:ln w="9525">
            <a:noFill/>
            <a:round/>
            <a:headEnd/>
            <a:tailEnd/>
          </a:ln>
          <a:effectLst/>
        </p:spPr>
      </p:pic>
      <p:pic>
        <p:nvPicPr>
          <p:cNvPr id="6155" name="Picture 11"/>
          <p:cNvPicPr>
            <a:picLocks noChangeAspect="1" noChangeArrowheads="1"/>
          </p:cNvPicPr>
          <p:nvPr/>
        </p:nvPicPr>
        <p:blipFill>
          <a:blip r:embed="rId11" cstate="print"/>
          <a:srcRect/>
          <a:stretch>
            <a:fillRect/>
          </a:stretch>
        </p:blipFill>
        <p:spPr bwMode="auto">
          <a:xfrm>
            <a:off x="293899" y="5451564"/>
            <a:ext cx="979663" cy="653554"/>
          </a:xfrm>
          <a:prstGeom prst="rect">
            <a:avLst/>
          </a:prstGeom>
          <a:noFill/>
          <a:ln w="9525">
            <a:noFill/>
            <a:round/>
            <a:headEnd/>
            <a:tailEnd/>
          </a:ln>
          <a:effectLst/>
        </p:spPr>
      </p:pic>
      <p:pic>
        <p:nvPicPr>
          <p:cNvPr id="6156" name="Picture 12"/>
          <p:cNvPicPr>
            <a:picLocks noChangeAspect="1" noChangeArrowheads="1"/>
          </p:cNvPicPr>
          <p:nvPr/>
        </p:nvPicPr>
        <p:blipFill>
          <a:blip r:embed="rId12" cstate="print"/>
          <a:srcRect/>
          <a:stretch>
            <a:fillRect/>
          </a:stretch>
        </p:blipFill>
        <p:spPr bwMode="auto">
          <a:xfrm>
            <a:off x="1731698" y="2971225"/>
            <a:ext cx="979663" cy="653554"/>
          </a:xfrm>
          <a:prstGeom prst="rect">
            <a:avLst/>
          </a:prstGeom>
          <a:noFill/>
          <a:ln w="9525">
            <a:noFill/>
            <a:round/>
            <a:headEnd/>
            <a:tailEnd/>
          </a:ln>
          <a:effectLst/>
        </p:spPr>
      </p:pic>
      <p:pic>
        <p:nvPicPr>
          <p:cNvPr id="6157" name="Picture 13"/>
          <p:cNvPicPr>
            <a:picLocks noChangeAspect="1" noChangeArrowheads="1"/>
          </p:cNvPicPr>
          <p:nvPr/>
        </p:nvPicPr>
        <p:blipFill>
          <a:blip r:embed="rId9" cstate="print"/>
          <a:srcRect/>
          <a:stretch>
            <a:fillRect/>
          </a:stretch>
        </p:blipFill>
        <p:spPr bwMode="auto">
          <a:xfrm>
            <a:off x="5816028" y="2284561"/>
            <a:ext cx="1960766" cy="1305668"/>
          </a:xfrm>
          <a:prstGeom prst="rect">
            <a:avLst/>
          </a:prstGeom>
          <a:noFill/>
          <a:ln w="9525">
            <a:noFill/>
            <a:round/>
            <a:headEnd/>
            <a:tailEnd/>
          </a:ln>
          <a:effectLst/>
        </p:spPr>
      </p:pic>
      <p:sp>
        <p:nvSpPr>
          <p:cNvPr id="6158" name="Text Box 14"/>
          <p:cNvSpPr txBox="1">
            <a:spLocks noChangeArrowheads="1"/>
          </p:cNvSpPr>
          <p:nvPr/>
        </p:nvSpPr>
        <p:spPr bwMode="auto">
          <a:xfrm>
            <a:off x="4378229" y="4210675"/>
            <a:ext cx="4507889" cy="2131968"/>
          </a:xfrm>
          <a:prstGeom prst="rect">
            <a:avLst/>
          </a:prstGeom>
          <a:noFill/>
          <a:ln w="9525">
            <a:noFill/>
            <a:round/>
            <a:headEnd/>
            <a:tailEnd/>
          </a:ln>
          <a:effectLst/>
        </p:spPr>
        <p:txBody>
          <a:bodyPr lIns="81648" tIns="40824" rIns="81648" bIns="40824"/>
          <a:lstStyle/>
          <a:p>
            <a:pPr>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dirty="0">
                <a:solidFill>
                  <a:srgbClr val="000000"/>
                </a:solidFill>
                <a:effectLst>
                  <a:outerShdw blurRad="38100" dist="38100" dir="2700000" algn="tl">
                    <a:srgbClr val="C0C0C0"/>
                  </a:outerShdw>
                </a:effectLst>
                <a:ea typeface="Droid Sans" charset="0"/>
                <a:cs typeface="Droid Sans" charset="0"/>
              </a:rPr>
              <a:t> INFN Milano</a:t>
            </a:r>
          </a:p>
          <a:p>
            <a:pPr>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dirty="0">
                <a:solidFill>
                  <a:srgbClr val="000000"/>
                </a:solidFill>
                <a:effectLst>
                  <a:outerShdw blurRad="38100" dist="38100" dir="2700000" algn="tl">
                    <a:srgbClr val="C0C0C0"/>
                  </a:outerShdw>
                </a:effectLst>
                <a:ea typeface="Droid Sans" charset="0"/>
                <a:cs typeface="Droid Sans" charset="0"/>
              </a:rPr>
              <a:t> INFN Napoli</a:t>
            </a:r>
          </a:p>
          <a:p>
            <a:pPr>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dirty="0">
                <a:solidFill>
                  <a:srgbClr val="000000"/>
                </a:solidFill>
                <a:effectLst>
                  <a:outerShdw blurRad="38100" dist="38100" dir="2700000" algn="tl">
                    <a:srgbClr val="C0C0C0"/>
                  </a:outerShdw>
                </a:effectLst>
                <a:ea typeface="Droid Sans" charset="0"/>
                <a:cs typeface="Droid Sans" charset="0"/>
              </a:rPr>
              <a:t> INFN Pavia e Università di Pavia</a:t>
            </a:r>
          </a:p>
          <a:p>
            <a:pP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i="1" dirty="0">
                <a:solidFill>
                  <a:srgbClr val="000000"/>
                </a:solidFill>
                <a:effectLst>
                  <a:outerShdw blurRad="38100" dist="38100" dir="2700000" algn="tl">
                    <a:srgbClr val="C0C0C0"/>
                  </a:outerShdw>
                </a:effectLst>
                <a:ea typeface="Droid Sans" charset="0"/>
                <a:cs typeface="Droid Sans" charset="0"/>
              </a:rPr>
              <a:t>A. de Bari </a:t>
            </a:r>
          </a:p>
          <a:p>
            <a:pP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dirty="0">
                <a:solidFill>
                  <a:srgbClr val="000000"/>
                </a:solidFill>
                <a:effectLst>
                  <a:outerShdw blurRad="38100" dist="38100" dir="2700000" algn="tl">
                    <a:srgbClr val="C0C0C0"/>
                  </a:outerShdw>
                </a:effectLst>
                <a:ea typeface="Droid Sans" charset="0"/>
                <a:cs typeface="Droid Sans" charset="0"/>
              </a:rPr>
              <a:t>Fondamentale aiuto del servizio di elettronica</a:t>
            </a:r>
          </a:p>
          <a:p>
            <a:pP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i="1" dirty="0">
                <a:solidFill>
                  <a:srgbClr val="000000"/>
                </a:solidFill>
                <a:effectLst>
                  <a:outerShdw blurRad="38100" dist="38100" dir="2700000" algn="tl">
                    <a:srgbClr val="C0C0C0"/>
                  </a:outerShdw>
                </a:effectLst>
                <a:ea typeface="Droid Sans" charset="0"/>
                <a:cs typeface="Droid Sans" charset="0"/>
              </a:rPr>
              <a:t>M. Prata, R. Nardo e M. Rossella</a:t>
            </a:r>
          </a:p>
          <a:p>
            <a:pPr algn="just">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u="sng" dirty="0">
                <a:solidFill>
                  <a:srgbClr val="000000"/>
                </a:solidFill>
                <a:effectLst>
                  <a:outerShdw blurRad="38100" dist="38100" dir="2700000" algn="tl">
                    <a:srgbClr val="C0C0C0"/>
                  </a:outerShdw>
                </a:effectLst>
                <a:ea typeface="Droid Sans" charset="0"/>
                <a:cs typeface="Droid Sans" charset="0"/>
              </a:rPr>
              <a:t>Collaborazione con Milano  per responsabilità rivelatori TOF</a:t>
            </a:r>
          </a:p>
          <a:p>
            <a:pPr>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dirty="0">
                <a:solidFill>
                  <a:srgbClr val="000000"/>
                </a:solidFill>
                <a:effectLst>
                  <a:outerShdw blurRad="38100" dist="38100" dir="2700000" algn="tl">
                    <a:srgbClr val="C0C0C0"/>
                  </a:outerShdw>
                </a:effectLst>
                <a:ea typeface="Droid Sans" charset="0"/>
                <a:cs typeface="Droid Sans" charset="0"/>
              </a:rPr>
              <a:t> INFN Roma III e Università Roma III</a:t>
            </a:r>
          </a:p>
          <a:p>
            <a:pPr>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sz="1500" dirty="0">
                <a:solidFill>
                  <a:srgbClr val="000000"/>
                </a:solidFill>
                <a:effectLst>
                  <a:outerShdw blurRad="38100" dist="38100" dir="2700000" algn="tl">
                    <a:srgbClr val="C0C0C0"/>
                  </a:outerShdw>
                </a:effectLst>
                <a:ea typeface="Droid Sans" charset="0"/>
                <a:cs typeface="Droid Sans" charset="0"/>
              </a:rPr>
              <a:t> INFN Trieste e Università di Trieste</a:t>
            </a:r>
          </a:p>
        </p:txBody>
      </p:sp>
      <p:sp>
        <p:nvSpPr>
          <p:cNvPr id="6159" name="Text Box 15"/>
          <p:cNvSpPr txBox="1">
            <a:spLocks noChangeArrowheads="1"/>
          </p:cNvSpPr>
          <p:nvPr/>
        </p:nvSpPr>
        <p:spPr bwMode="auto">
          <a:xfrm>
            <a:off x="5030857" y="3754338"/>
            <a:ext cx="3463396" cy="312382"/>
          </a:xfrm>
          <a:prstGeom prst="rect">
            <a:avLst/>
          </a:prstGeom>
          <a:noFill/>
          <a:ln w="9525">
            <a:noFill/>
            <a:round/>
            <a:headEnd/>
            <a:tailEnd/>
          </a:ln>
          <a:effectLst/>
        </p:spPr>
        <p:txBody>
          <a:bodyPr lIns="81648" tIns="40824" rIns="81648" bIns="40824"/>
          <a:lstStyle/>
          <a:p>
            <a:pPr algn="ct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Sono 10 i collaboratori italiani:</a:t>
            </a:r>
          </a:p>
        </p:txBody>
      </p:sp>
      <p:sp>
        <p:nvSpPr>
          <p:cNvPr id="18" name="Segnaposto data 17"/>
          <p:cNvSpPr>
            <a:spLocks noGrp="1"/>
          </p:cNvSpPr>
          <p:nvPr>
            <p:ph type="dt" sz="half" idx="10"/>
          </p:nvPr>
        </p:nvSpPr>
        <p:spPr/>
        <p:txBody>
          <a:bodyPr/>
          <a:lstStyle/>
          <a:p>
            <a:r>
              <a:rPr lang="it-IT" smtClean="0"/>
              <a:t>10 giugno 2014</a:t>
            </a:r>
            <a:endParaRPr lang="en-US"/>
          </a:p>
        </p:txBody>
      </p:sp>
      <p:sp>
        <p:nvSpPr>
          <p:cNvPr id="19" name="Segnaposto piè di pagina 18"/>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numero diapositiva 3"/>
          <p:cNvSpPr>
            <a:spLocks noGrp="1"/>
          </p:cNvSpPr>
          <p:nvPr>
            <p:ph type="sldNum" idx="12"/>
          </p:nvPr>
        </p:nvSpPr>
        <p:spPr/>
        <p:txBody>
          <a:bodyPr/>
          <a:lstStyle/>
          <a:p>
            <a:fld id="{B9E3D118-C770-4E7F-8C3F-97613D31A8F0}" type="slidenum">
              <a:rPr lang="en-US"/>
              <a:pPr/>
              <a:t>77</a:t>
            </a:fld>
            <a:endParaRPr lang="en-US"/>
          </a:p>
        </p:txBody>
      </p:sp>
      <p:pic>
        <p:nvPicPr>
          <p:cNvPr id="7169" name="Picture 1"/>
          <p:cNvPicPr>
            <a:picLocks noChangeAspect="1" noChangeArrowheads="1"/>
          </p:cNvPicPr>
          <p:nvPr/>
        </p:nvPicPr>
        <p:blipFill>
          <a:blip r:embed="rId3" cstate="print"/>
          <a:srcRect/>
          <a:stretch>
            <a:fillRect/>
          </a:stretch>
        </p:blipFill>
        <p:spPr bwMode="auto">
          <a:xfrm>
            <a:off x="131103" y="3590229"/>
            <a:ext cx="4849331" cy="2833028"/>
          </a:xfrm>
          <a:prstGeom prst="rect">
            <a:avLst/>
          </a:prstGeom>
          <a:noFill/>
          <a:ln w="9525">
            <a:noFill/>
            <a:round/>
            <a:headEnd/>
            <a:tailEnd/>
          </a:ln>
          <a:effectLst/>
        </p:spPr>
      </p:pic>
      <p:pic>
        <p:nvPicPr>
          <p:cNvPr id="7170" name="Picture 2"/>
          <p:cNvPicPr>
            <a:picLocks noChangeAspect="1" noChangeArrowheads="1"/>
          </p:cNvPicPr>
          <p:nvPr/>
        </p:nvPicPr>
        <p:blipFill>
          <a:blip r:embed="rId4" cstate="print"/>
          <a:srcRect/>
          <a:stretch>
            <a:fillRect/>
          </a:stretch>
        </p:blipFill>
        <p:spPr bwMode="auto">
          <a:xfrm>
            <a:off x="711697" y="1370449"/>
            <a:ext cx="2816531" cy="1868531"/>
          </a:xfrm>
          <a:prstGeom prst="rect">
            <a:avLst/>
          </a:prstGeom>
          <a:noFill/>
          <a:ln w="28440">
            <a:solidFill>
              <a:srgbClr val="FF0000"/>
            </a:solidFill>
            <a:round/>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5553824" y="1363252"/>
            <a:ext cx="1669748" cy="1868531"/>
          </a:xfrm>
          <a:prstGeom prst="rect">
            <a:avLst/>
          </a:prstGeom>
          <a:noFill/>
          <a:ln w="28440">
            <a:solidFill>
              <a:srgbClr val="FF0000"/>
            </a:solidFill>
            <a:miter lim="800000"/>
            <a:headEnd/>
            <a:tailEnd/>
          </a:ln>
          <a:effectLst/>
        </p:spPr>
      </p:pic>
      <p:sp>
        <p:nvSpPr>
          <p:cNvPr id="7172" name="Text Box 4"/>
          <p:cNvSpPr txBox="1">
            <a:spLocks noChangeArrowheads="1"/>
          </p:cNvSpPr>
          <p:nvPr/>
        </p:nvSpPr>
        <p:spPr bwMode="auto">
          <a:xfrm>
            <a:off x="288136" y="249042"/>
            <a:ext cx="8603744" cy="944343"/>
          </a:xfrm>
          <a:prstGeom prst="rect">
            <a:avLst/>
          </a:prstGeom>
          <a:solidFill>
            <a:srgbClr val="0000FF"/>
          </a:solidFill>
          <a:ln w="9525">
            <a:noFill/>
            <a:round/>
            <a:headEnd/>
            <a:tailEnd/>
          </a:ln>
          <a:effectLst/>
        </p:spPr>
        <p:txBody>
          <a:bodyPr lIns="81648" tIns="42457" rIns="81648" bIns="42457" anchor="ctr"/>
          <a:lstStyle/>
          <a:p>
            <a:pP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en-US" sz="3300" dirty="0">
                <a:solidFill>
                  <a:srgbClr val="FFFFFF"/>
                </a:solidFill>
                <a:ea typeface="Droid Sans" charset="0"/>
                <a:cs typeface="Droid Sans" charset="0"/>
              </a:rPr>
              <a:t>MICE schedule    </a:t>
            </a:r>
          </a:p>
        </p:txBody>
      </p:sp>
      <p:sp>
        <p:nvSpPr>
          <p:cNvPr id="7173" name="AutoShape 5"/>
          <p:cNvSpPr>
            <a:spLocks noChangeAspect="1" noChangeArrowheads="1"/>
          </p:cNvSpPr>
          <p:nvPr/>
        </p:nvSpPr>
        <p:spPr bwMode="auto">
          <a:xfrm>
            <a:off x="27374" y="3467868"/>
            <a:ext cx="5172043" cy="3021608"/>
          </a:xfrm>
          <a:prstGeom prst="rect">
            <a:avLst/>
          </a:prstGeom>
          <a:noFill/>
          <a:ln w="9525">
            <a:noFill/>
            <a:round/>
            <a:headEnd/>
            <a:tailEnd/>
          </a:ln>
          <a:effectLst/>
        </p:spPr>
        <p:txBody>
          <a:bodyPr wrap="none" lIns="82954" tIns="41477" rIns="82954" bIns="41477" anchor="ctr"/>
          <a:lstStyle/>
          <a:p>
            <a:endParaRPr lang="en-US"/>
          </a:p>
        </p:txBody>
      </p:sp>
      <p:pic>
        <p:nvPicPr>
          <p:cNvPr id="7174" name="Picture 6"/>
          <p:cNvPicPr>
            <a:picLocks noChangeAspect="1" noChangeArrowheads="1"/>
          </p:cNvPicPr>
          <p:nvPr/>
        </p:nvPicPr>
        <p:blipFill>
          <a:blip r:embed="rId6" cstate="print"/>
          <a:srcRect/>
          <a:stretch>
            <a:fillRect/>
          </a:stretch>
        </p:blipFill>
        <p:spPr bwMode="auto">
          <a:xfrm>
            <a:off x="3590176" y="1358932"/>
            <a:ext cx="1898817" cy="1872851"/>
          </a:xfrm>
          <a:prstGeom prst="rect">
            <a:avLst/>
          </a:prstGeom>
          <a:noFill/>
          <a:ln w="28440">
            <a:solidFill>
              <a:srgbClr val="FF0000"/>
            </a:solidFill>
            <a:round/>
            <a:headEnd/>
            <a:tailEnd/>
          </a:ln>
          <a:effectLst/>
        </p:spPr>
      </p:pic>
      <p:sp>
        <p:nvSpPr>
          <p:cNvPr id="7175" name="Text Box 7"/>
          <p:cNvSpPr txBox="1">
            <a:spLocks noChangeArrowheads="1"/>
          </p:cNvSpPr>
          <p:nvPr/>
        </p:nvSpPr>
        <p:spPr bwMode="auto">
          <a:xfrm>
            <a:off x="4834924" y="3387254"/>
            <a:ext cx="4182296" cy="2162199"/>
          </a:xfrm>
          <a:prstGeom prst="rect">
            <a:avLst/>
          </a:prstGeom>
          <a:noFill/>
          <a:ln w="9525">
            <a:noFill/>
            <a:round/>
            <a:headEnd/>
            <a:tailEnd/>
          </a:ln>
          <a:effectLst/>
        </p:spPr>
        <p:txBody>
          <a:bodyPr lIns="81648" tIns="40824" rIns="81648" bIns="40824"/>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Parte dei componenti per l'assemblaggio dello </a:t>
            </a:r>
            <a:r>
              <a:rPr lang="it-IT" dirty="0" err="1">
                <a:solidFill>
                  <a:srgbClr val="000000"/>
                </a:solidFill>
                <a:ea typeface="Droid Sans" charset="0"/>
                <a:cs typeface="Droid Sans" charset="0"/>
              </a:rPr>
              <a:t>step</a:t>
            </a:r>
            <a:r>
              <a:rPr lang="it-IT" dirty="0">
                <a:solidFill>
                  <a:srgbClr val="000000"/>
                </a:solidFill>
                <a:ea typeface="Droid Sans" charset="0"/>
                <a:cs typeface="Droid Sans" charset="0"/>
              </a:rPr>
              <a:t> IV sono adesso al RAL:</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t>
            </a:r>
            <a:r>
              <a:rPr lang="it-IT" dirty="0" err="1">
                <a:solidFill>
                  <a:srgbClr val="000000"/>
                </a:solidFill>
                <a:ea typeface="Droid Sans" charset="0"/>
                <a:cs typeface="Droid Sans" charset="0"/>
              </a:rPr>
              <a:t>Spectrometer</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Solenoid</a:t>
            </a:r>
            <a:r>
              <a:rPr lang="it-IT" dirty="0">
                <a:solidFill>
                  <a:srgbClr val="000000"/>
                </a:solidFill>
                <a:ea typeface="Droid Sans" charset="0"/>
                <a:cs typeface="Droid Sans" charset="0"/>
              </a:rPr>
              <a:t>, SS2 (</a:t>
            </a:r>
            <a:r>
              <a:rPr lang="it-IT" dirty="0" err="1">
                <a:solidFill>
                  <a:srgbClr val="000000"/>
                </a:solidFill>
                <a:ea typeface="Droid Sans" charset="0"/>
                <a:cs typeface="Droid Sans" charset="0"/>
              </a:rPr>
              <a:t>upstream</a:t>
            </a:r>
            <a:r>
              <a:rPr lang="it-IT" dirty="0">
                <a:solidFill>
                  <a:srgbClr val="000000"/>
                </a:solidFill>
                <a:ea typeface="Droid Sans" charset="0"/>
                <a:cs typeface="Droid Sans" charset="0"/>
              </a:rPr>
              <a:t>) è in MICE Hall con il suo </a:t>
            </a:r>
            <a:r>
              <a:rPr lang="it-IT" dirty="0" err="1">
                <a:solidFill>
                  <a:srgbClr val="000000"/>
                </a:solidFill>
                <a:ea typeface="Droid Sans" charset="0"/>
                <a:cs typeface="Droid Sans" charset="0"/>
              </a:rPr>
              <a:t>tracker</a:t>
            </a:r>
            <a:r>
              <a:rPr lang="it-IT" dirty="0">
                <a:solidFill>
                  <a:srgbClr val="000000"/>
                </a:solidFill>
                <a:ea typeface="Droid Sans" charset="0"/>
                <a:cs typeface="Droid Sans" charset="0"/>
              </a:rPr>
              <a:t> montato.</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SS1 è sala R9 per assemblare il </a:t>
            </a:r>
            <a:r>
              <a:rPr lang="it-IT" dirty="0" err="1">
                <a:solidFill>
                  <a:srgbClr val="000000"/>
                </a:solidFill>
                <a:ea typeface="Droid Sans" charset="0"/>
                <a:cs typeface="Droid Sans" charset="0"/>
              </a:rPr>
              <a:t>tracker</a:t>
            </a:r>
            <a:r>
              <a:rPr lang="it-IT" dirty="0">
                <a:solidFill>
                  <a:srgbClr val="000000"/>
                </a:solidFill>
                <a:ea typeface="Droid Sans" charset="0"/>
                <a:cs typeface="Droid Sans" charset="0"/>
              </a:rPr>
              <a:t>. </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t>
            </a:r>
            <a:r>
              <a:rPr lang="it-IT" dirty="0" err="1">
                <a:solidFill>
                  <a:srgbClr val="000000"/>
                </a:solidFill>
                <a:ea typeface="Droid Sans" charset="0"/>
                <a:cs typeface="Droid Sans" charset="0"/>
              </a:rPr>
              <a:t>Absorber</a:t>
            </a:r>
            <a:r>
              <a:rPr lang="it-IT" dirty="0">
                <a:solidFill>
                  <a:srgbClr val="000000"/>
                </a:solidFill>
                <a:ea typeface="Droid Sans" charset="0"/>
                <a:cs typeface="Droid Sans" charset="0"/>
              </a:rPr>
              <a:t> and Focus </a:t>
            </a:r>
            <a:r>
              <a:rPr lang="it-IT" dirty="0" err="1">
                <a:solidFill>
                  <a:srgbClr val="000000"/>
                </a:solidFill>
                <a:ea typeface="Droid Sans" charset="0"/>
                <a:cs typeface="Droid Sans" charset="0"/>
              </a:rPr>
              <a:t>Coil</a:t>
            </a:r>
            <a:r>
              <a:rPr lang="it-IT" dirty="0">
                <a:solidFill>
                  <a:srgbClr val="000000"/>
                </a:solidFill>
                <a:ea typeface="Droid Sans" charset="0"/>
                <a:cs typeface="Droid Sans" charset="0"/>
              </a:rPr>
              <a:t>  AFC1 è al RAL</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t>
            </a:r>
            <a:r>
              <a:rPr lang="it-IT" dirty="0" err="1">
                <a:solidFill>
                  <a:srgbClr val="000000"/>
                </a:solidFill>
                <a:ea typeface="Droid Sans" charset="0"/>
                <a:cs typeface="Droid Sans" charset="0"/>
              </a:rPr>
              <a:t>Power</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Supply</a:t>
            </a:r>
            <a:r>
              <a:rPr lang="it-IT" dirty="0">
                <a:solidFill>
                  <a:srgbClr val="000000"/>
                </a:solidFill>
                <a:ea typeface="Droid Sans" charset="0"/>
                <a:cs typeface="Droid Sans" charset="0"/>
              </a:rPr>
              <a:t> per SS, </a:t>
            </a:r>
            <a:r>
              <a:rPr lang="it-IT" dirty="0" err="1">
                <a:solidFill>
                  <a:srgbClr val="000000"/>
                </a:solidFill>
                <a:ea typeface="Droid Sans" charset="0"/>
                <a:cs typeface="Droid Sans" charset="0"/>
              </a:rPr>
              <a:t>harware</a:t>
            </a:r>
            <a:r>
              <a:rPr lang="it-IT" dirty="0">
                <a:solidFill>
                  <a:srgbClr val="000000"/>
                </a:solidFill>
                <a:ea typeface="Droid Sans" charset="0"/>
                <a:cs typeface="Droid Sans" charset="0"/>
              </a:rPr>
              <a:t> per LH2, </a:t>
            </a:r>
            <a:r>
              <a:rPr lang="it-IT" dirty="0" err="1">
                <a:solidFill>
                  <a:srgbClr val="000000"/>
                </a:solidFill>
                <a:ea typeface="Droid Sans" charset="0"/>
                <a:cs typeface="Droid Sans" charset="0"/>
              </a:rPr>
              <a:t>etc</a:t>
            </a:r>
            <a:r>
              <a:rPr lang="it-IT" dirty="0">
                <a:solidFill>
                  <a:srgbClr val="000000"/>
                </a:solidFill>
                <a:ea typeface="Droid Sans" charset="0"/>
                <a:cs typeface="Droid Sans" charset="0"/>
              </a:rPr>
              <a:t>...</a:t>
            </a:r>
          </a:p>
        </p:txBody>
      </p:sp>
      <p:pic>
        <p:nvPicPr>
          <p:cNvPr id="7176" name="Picture 8"/>
          <p:cNvPicPr>
            <a:picLocks noChangeAspect="1" noChangeArrowheads="1"/>
          </p:cNvPicPr>
          <p:nvPr/>
        </p:nvPicPr>
        <p:blipFill>
          <a:blip r:embed="rId7" cstate="print"/>
          <a:srcRect/>
          <a:stretch>
            <a:fillRect/>
          </a:stretch>
        </p:blipFill>
        <p:spPr bwMode="auto">
          <a:xfrm>
            <a:off x="5097128" y="5778340"/>
            <a:ext cx="3751532" cy="811904"/>
          </a:xfrm>
          <a:prstGeom prst="rect">
            <a:avLst/>
          </a:prstGeom>
          <a:noFill/>
          <a:ln w="9525">
            <a:noFill/>
            <a:round/>
            <a:headEnd/>
            <a:tailEnd/>
          </a:ln>
          <a:effectLst/>
        </p:spPr>
      </p:pic>
      <p:sp>
        <p:nvSpPr>
          <p:cNvPr id="11" name="Segnaposto data 10"/>
          <p:cNvSpPr>
            <a:spLocks noGrp="1"/>
          </p:cNvSpPr>
          <p:nvPr>
            <p:ph type="dt" sz="half" idx="10"/>
          </p:nvPr>
        </p:nvSpPr>
        <p:spPr/>
        <p:txBody>
          <a:bodyPr/>
          <a:lstStyle/>
          <a:p>
            <a:r>
              <a:rPr lang="it-IT" smtClean="0"/>
              <a:t>10 giugno 2014</a:t>
            </a:r>
            <a:endParaRPr lang="en-US"/>
          </a:p>
        </p:txBody>
      </p:sp>
      <p:sp>
        <p:nvSpPr>
          <p:cNvPr id="12" name="Segnaposto piè di pagina 11"/>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p:cNvSpPr>
            <a:spLocks noGrp="1"/>
          </p:cNvSpPr>
          <p:nvPr>
            <p:ph type="sldNum" idx="12"/>
          </p:nvPr>
        </p:nvSpPr>
        <p:spPr/>
        <p:txBody>
          <a:bodyPr/>
          <a:lstStyle/>
          <a:p>
            <a:fld id="{F9BBFC06-246D-4A57-B31F-1BFA6C363C35}" type="slidenum">
              <a:rPr lang="en-US"/>
              <a:pPr/>
              <a:t>78</a:t>
            </a:fld>
            <a:endParaRPr lang="en-US"/>
          </a:p>
        </p:txBody>
      </p:sp>
      <p:sp>
        <p:nvSpPr>
          <p:cNvPr id="8193" name="Text Box 1"/>
          <p:cNvSpPr txBox="1">
            <a:spLocks noChangeArrowheads="1"/>
          </p:cNvSpPr>
          <p:nvPr/>
        </p:nvSpPr>
        <p:spPr bwMode="auto">
          <a:xfrm>
            <a:off x="303984" y="205856"/>
            <a:ext cx="8603744" cy="764399"/>
          </a:xfrm>
          <a:prstGeom prst="rect">
            <a:avLst/>
          </a:prstGeom>
          <a:solidFill>
            <a:srgbClr val="0000FF"/>
          </a:solidFill>
          <a:ln w="9525">
            <a:noFill/>
            <a:round/>
            <a:headEnd/>
            <a:tailEnd/>
          </a:ln>
          <a:effectLst/>
        </p:spPr>
        <p:txBody>
          <a:bodyPr lIns="81648" tIns="42457" rIns="81648" bIns="42457" anchor="ctr"/>
          <a:lstStyle/>
          <a:p>
            <a:pPr algn="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en-US" sz="3600" dirty="0" err="1">
                <a:solidFill>
                  <a:srgbClr val="FFFFFF"/>
                </a:solidFill>
                <a:ea typeface="Droid Sans" charset="0"/>
                <a:cs typeface="Droid Sans" charset="0"/>
              </a:rPr>
              <a:t>Attività</a:t>
            </a:r>
            <a:r>
              <a:rPr lang="en-US" sz="3600" dirty="0">
                <a:solidFill>
                  <a:srgbClr val="FFFFFF"/>
                </a:solidFill>
                <a:ea typeface="Droid Sans" charset="0"/>
                <a:cs typeface="Droid Sans" charset="0"/>
              </a:rPr>
              <a:t> per upgrade </a:t>
            </a:r>
            <a:r>
              <a:rPr lang="en-US" sz="3600" dirty="0" err="1">
                <a:solidFill>
                  <a:srgbClr val="FFFFFF"/>
                </a:solidFill>
                <a:ea typeface="Droid Sans" charset="0"/>
                <a:cs typeface="Droid Sans" charset="0"/>
              </a:rPr>
              <a:t>attuale</a:t>
            </a:r>
            <a:r>
              <a:rPr lang="en-US" sz="3600" dirty="0">
                <a:solidFill>
                  <a:srgbClr val="FFFFFF"/>
                </a:solidFill>
                <a:ea typeface="Droid Sans" charset="0"/>
                <a:cs typeface="Droid Sans" charset="0"/>
              </a:rPr>
              <a:t> </a:t>
            </a:r>
            <a:r>
              <a:rPr lang="en-US" sz="3600" dirty="0" err="1">
                <a:solidFill>
                  <a:srgbClr val="FFFFFF"/>
                </a:solidFill>
                <a:ea typeface="Droid Sans" charset="0"/>
                <a:cs typeface="Droid Sans" charset="0"/>
              </a:rPr>
              <a:t>sistema</a:t>
            </a:r>
            <a:r>
              <a:rPr lang="en-US" sz="3600" dirty="0">
                <a:solidFill>
                  <a:srgbClr val="FFFFFF"/>
                </a:solidFill>
                <a:ea typeface="Droid Sans" charset="0"/>
                <a:cs typeface="Droid Sans" charset="0"/>
              </a:rPr>
              <a:t> TOF  </a:t>
            </a:r>
          </a:p>
        </p:txBody>
      </p:sp>
      <p:pic>
        <p:nvPicPr>
          <p:cNvPr id="8194" name="Picture 2"/>
          <p:cNvPicPr>
            <a:picLocks noChangeAspect="1" noChangeArrowheads="1"/>
          </p:cNvPicPr>
          <p:nvPr/>
        </p:nvPicPr>
        <p:blipFill>
          <a:blip r:embed="rId3" cstate="print"/>
          <a:srcRect/>
          <a:stretch>
            <a:fillRect/>
          </a:stretch>
        </p:blipFill>
        <p:spPr bwMode="auto">
          <a:xfrm>
            <a:off x="260763" y="1269680"/>
            <a:ext cx="5422722" cy="3627657"/>
          </a:xfrm>
          <a:prstGeom prst="rect">
            <a:avLst/>
          </a:prstGeom>
          <a:noFill/>
          <a:ln w="9525">
            <a:noFill/>
            <a:round/>
            <a:headEnd/>
            <a:tailEnd/>
          </a:ln>
          <a:effectLst/>
        </p:spPr>
      </p:pic>
      <p:sp>
        <p:nvSpPr>
          <p:cNvPr id="8195" name="Text Box 3"/>
          <p:cNvSpPr txBox="1">
            <a:spLocks noChangeArrowheads="1"/>
          </p:cNvSpPr>
          <p:nvPr/>
        </p:nvSpPr>
        <p:spPr bwMode="auto">
          <a:xfrm>
            <a:off x="327036" y="5065765"/>
            <a:ext cx="5293060" cy="1006243"/>
          </a:xfrm>
          <a:prstGeom prst="rect">
            <a:avLst/>
          </a:prstGeom>
          <a:noFill/>
          <a:ln w="9525">
            <a:noFill/>
            <a:round/>
            <a:headEnd/>
            <a:tailEnd/>
          </a:ln>
          <a:effectLst/>
        </p:spPr>
        <p:txBody>
          <a:bodyPr lIns="81648" tIns="40824" rIns="81648" bIns="40824"/>
          <a:lstStyle/>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a:t>
            </a:r>
            <a:r>
              <a:rPr lang="it-IT" dirty="0">
                <a:solidFill>
                  <a:srgbClr val="00FF00"/>
                </a:solidFill>
                <a:ea typeface="Droid Sans" charset="0"/>
                <a:cs typeface="Droid Sans" charset="0"/>
              </a:rPr>
              <a:t>Prototipo da laboratorio per il controllo del timing dei TOF (fino a 36 canali)</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a:t>
            </a:r>
            <a:r>
              <a:rPr lang="it-IT" dirty="0">
                <a:solidFill>
                  <a:srgbClr val="00FF00"/>
                </a:solidFill>
                <a:ea typeface="Droid Sans" charset="0"/>
                <a:cs typeface="Droid Sans" charset="0"/>
              </a:rPr>
              <a:t>Testati </a:t>
            </a:r>
            <a:r>
              <a:rPr lang="it-IT" dirty="0" err="1">
                <a:solidFill>
                  <a:srgbClr val="00FF00"/>
                </a:solidFill>
                <a:ea typeface="Droid Sans" charset="0"/>
                <a:cs typeface="Droid Sans" charset="0"/>
              </a:rPr>
              <a:t>switch</a:t>
            </a:r>
            <a:r>
              <a:rPr lang="it-IT" dirty="0">
                <a:solidFill>
                  <a:srgbClr val="00FF00"/>
                </a:solidFill>
                <a:ea typeface="Droid Sans" charset="0"/>
                <a:cs typeface="Droid Sans" charset="0"/>
              </a:rPr>
              <a:t> ottici</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a:t>
            </a:r>
            <a:r>
              <a:rPr lang="it-IT" dirty="0">
                <a:solidFill>
                  <a:srgbClr val="00FF00"/>
                </a:solidFill>
                <a:ea typeface="Droid Sans" charset="0"/>
                <a:cs typeface="Droid Sans" charset="0"/>
              </a:rPr>
              <a:t>Testati </a:t>
            </a:r>
            <a:r>
              <a:rPr lang="it-IT" dirty="0" err="1">
                <a:solidFill>
                  <a:srgbClr val="00FF00"/>
                </a:solidFill>
                <a:ea typeface="Droid Sans" charset="0"/>
                <a:cs typeface="Droid Sans" charset="0"/>
              </a:rPr>
              <a:t>splitter</a:t>
            </a:r>
            <a:r>
              <a:rPr lang="it-IT" dirty="0">
                <a:solidFill>
                  <a:srgbClr val="00FF00"/>
                </a:solidFill>
                <a:ea typeface="Droid Sans" charset="0"/>
                <a:cs typeface="Droid Sans" charset="0"/>
              </a:rPr>
              <a:t> ottici</a:t>
            </a:r>
          </a:p>
        </p:txBody>
      </p:sp>
      <p:pic>
        <p:nvPicPr>
          <p:cNvPr id="8196" name="Picture 4"/>
          <p:cNvPicPr>
            <a:picLocks noChangeAspect="1" noChangeArrowheads="1"/>
          </p:cNvPicPr>
          <p:nvPr/>
        </p:nvPicPr>
        <p:blipFill>
          <a:blip r:embed="rId4" cstate="print"/>
          <a:srcRect/>
          <a:stretch>
            <a:fillRect/>
          </a:stretch>
        </p:blipFill>
        <p:spPr bwMode="auto">
          <a:xfrm>
            <a:off x="5880858" y="1567667"/>
            <a:ext cx="2963480" cy="2216902"/>
          </a:xfrm>
          <a:prstGeom prst="rect">
            <a:avLst/>
          </a:prstGeom>
          <a:noFill/>
          <a:ln w="9525">
            <a:noFill/>
            <a:round/>
            <a:headEnd/>
            <a:tailEnd/>
          </a:ln>
          <a:effectLst/>
        </p:spPr>
      </p:pic>
      <p:pic>
        <p:nvPicPr>
          <p:cNvPr id="8197" name="Picture 5"/>
          <p:cNvPicPr>
            <a:picLocks noChangeAspect="1" noChangeArrowheads="1"/>
          </p:cNvPicPr>
          <p:nvPr/>
        </p:nvPicPr>
        <p:blipFill>
          <a:blip r:embed="rId5" cstate="print"/>
          <a:srcRect/>
          <a:stretch>
            <a:fillRect/>
          </a:stretch>
        </p:blipFill>
        <p:spPr bwMode="auto">
          <a:xfrm>
            <a:off x="5880858" y="3853667"/>
            <a:ext cx="2983650" cy="2218341"/>
          </a:xfrm>
          <a:prstGeom prst="rect">
            <a:avLst/>
          </a:prstGeom>
          <a:noFill/>
          <a:ln w="9525">
            <a:noFill/>
            <a:round/>
            <a:headEnd/>
            <a:tailEnd/>
          </a:ln>
          <a:effectLst/>
        </p:spPr>
      </p:pic>
      <p:sp>
        <p:nvSpPr>
          <p:cNvPr id="8" name="Segnaposto data 7"/>
          <p:cNvSpPr>
            <a:spLocks noGrp="1"/>
          </p:cNvSpPr>
          <p:nvPr>
            <p:ph type="dt" sz="half" idx="10"/>
          </p:nvPr>
        </p:nvSpPr>
        <p:spPr/>
        <p:txBody>
          <a:bodyPr/>
          <a:lstStyle/>
          <a:p>
            <a:r>
              <a:rPr lang="it-IT" smtClean="0"/>
              <a:t>10 giugno 2014</a:t>
            </a:r>
            <a:endParaRPr lang="en-US"/>
          </a:p>
        </p:txBody>
      </p:sp>
      <p:sp>
        <p:nvSpPr>
          <p:cNvPr id="9" name="Segnaposto piè di pagina 8"/>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3"/>
          <p:cNvSpPr>
            <a:spLocks noGrp="1"/>
          </p:cNvSpPr>
          <p:nvPr>
            <p:ph type="sldNum" idx="12"/>
          </p:nvPr>
        </p:nvSpPr>
        <p:spPr/>
        <p:txBody>
          <a:bodyPr/>
          <a:lstStyle/>
          <a:p>
            <a:fld id="{F86DA7C8-2800-46C0-915F-39DAE683992F}" type="slidenum">
              <a:rPr lang="en-US"/>
              <a:pPr/>
              <a:t>79</a:t>
            </a:fld>
            <a:endParaRPr lang="en-US"/>
          </a:p>
        </p:txBody>
      </p:sp>
      <p:sp>
        <p:nvSpPr>
          <p:cNvPr id="9217" name="Text Box 1"/>
          <p:cNvSpPr txBox="1">
            <a:spLocks noChangeArrowheads="1"/>
          </p:cNvSpPr>
          <p:nvPr/>
        </p:nvSpPr>
        <p:spPr bwMode="auto">
          <a:xfrm>
            <a:off x="303984" y="205856"/>
            <a:ext cx="8603744" cy="764399"/>
          </a:xfrm>
          <a:prstGeom prst="rect">
            <a:avLst/>
          </a:prstGeom>
          <a:solidFill>
            <a:srgbClr val="0000FF"/>
          </a:solidFill>
          <a:ln w="9525">
            <a:noFill/>
            <a:round/>
            <a:headEnd/>
            <a:tailEnd/>
          </a:ln>
          <a:effectLst/>
        </p:spPr>
        <p:txBody>
          <a:bodyPr lIns="81648" tIns="42457" rIns="81648" bIns="42457" anchor="ctr"/>
          <a:lstStyle/>
          <a:p>
            <a:pPr algn="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en-US" sz="3600" dirty="0" err="1">
                <a:solidFill>
                  <a:srgbClr val="FFFFFF"/>
                </a:solidFill>
                <a:ea typeface="Droid Sans" charset="0"/>
                <a:cs typeface="Droid Sans" charset="0"/>
              </a:rPr>
              <a:t>Attività</a:t>
            </a:r>
            <a:r>
              <a:rPr lang="en-US" sz="3600" dirty="0">
                <a:solidFill>
                  <a:srgbClr val="FFFFFF"/>
                </a:solidFill>
                <a:ea typeface="Droid Sans" charset="0"/>
                <a:cs typeface="Droid Sans" charset="0"/>
              </a:rPr>
              <a:t> per upgrade </a:t>
            </a:r>
            <a:r>
              <a:rPr lang="en-US" sz="3600" dirty="0" err="1">
                <a:solidFill>
                  <a:srgbClr val="FFFFFF"/>
                </a:solidFill>
                <a:ea typeface="Droid Sans" charset="0"/>
                <a:cs typeface="Droid Sans" charset="0"/>
              </a:rPr>
              <a:t>attuale</a:t>
            </a:r>
            <a:r>
              <a:rPr lang="en-US" sz="3600" dirty="0">
                <a:solidFill>
                  <a:srgbClr val="FFFFFF"/>
                </a:solidFill>
                <a:ea typeface="Droid Sans" charset="0"/>
                <a:cs typeface="Droid Sans" charset="0"/>
              </a:rPr>
              <a:t> </a:t>
            </a:r>
            <a:r>
              <a:rPr lang="en-US" sz="3600" dirty="0" err="1">
                <a:solidFill>
                  <a:srgbClr val="FFFFFF"/>
                </a:solidFill>
                <a:ea typeface="Droid Sans" charset="0"/>
                <a:cs typeface="Droid Sans" charset="0"/>
              </a:rPr>
              <a:t>sistema</a:t>
            </a:r>
            <a:r>
              <a:rPr lang="en-US" sz="3600" dirty="0">
                <a:solidFill>
                  <a:srgbClr val="FFFFFF"/>
                </a:solidFill>
                <a:ea typeface="Droid Sans" charset="0"/>
                <a:cs typeface="Droid Sans" charset="0"/>
              </a:rPr>
              <a:t> TOF  </a:t>
            </a:r>
          </a:p>
        </p:txBody>
      </p:sp>
      <p:sp>
        <p:nvSpPr>
          <p:cNvPr id="9218" name="Text Box 2"/>
          <p:cNvSpPr txBox="1">
            <a:spLocks noChangeArrowheads="1"/>
          </p:cNvSpPr>
          <p:nvPr/>
        </p:nvSpPr>
        <p:spPr bwMode="auto">
          <a:xfrm>
            <a:off x="327035" y="1174670"/>
            <a:ext cx="4770093" cy="4472672"/>
          </a:xfrm>
          <a:prstGeom prst="rect">
            <a:avLst/>
          </a:prstGeom>
          <a:noFill/>
          <a:ln w="9525">
            <a:noFill/>
            <a:round/>
            <a:headEnd/>
            <a:tailEnd/>
          </a:ln>
          <a:effectLst/>
        </p:spPr>
        <p:txBody>
          <a:bodyPr lIns="81648" tIns="40824" rIns="81648" bIns="40824"/>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FF00"/>
                </a:solidFill>
                <a:ea typeface="Droid Sans" charset="0"/>
                <a:cs typeface="Droid Sans" charset="0"/>
              </a:rPr>
              <a:t>- Finite misure di attenuazione e </a:t>
            </a:r>
            <a:r>
              <a:rPr lang="it-IT" dirty="0" err="1">
                <a:solidFill>
                  <a:srgbClr val="00FF00"/>
                </a:solidFill>
                <a:ea typeface="Droid Sans" charset="0"/>
                <a:cs typeface="Droid Sans" charset="0"/>
              </a:rPr>
              <a:t>time</a:t>
            </a:r>
            <a:r>
              <a:rPr lang="it-IT" dirty="0">
                <a:solidFill>
                  <a:srgbClr val="00FF00"/>
                </a:solidFill>
                <a:ea typeface="Droid Sans" charset="0"/>
                <a:cs typeface="Droid Sans" charset="0"/>
              </a:rPr>
              <a:t> spread per varie fibre ottiche:</a:t>
            </a:r>
            <a:r>
              <a:rPr lang="it-IT" dirty="0">
                <a:solidFill>
                  <a:srgbClr val="000000"/>
                </a:solidFill>
                <a:ea typeface="Droid Sans" charset="0"/>
                <a:cs typeface="Droid Sans" charset="0"/>
              </a:rPr>
              <a:t/>
            </a:r>
            <a:br>
              <a:rPr lang="it-IT" dirty="0">
                <a:solidFill>
                  <a:srgbClr val="000000"/>
                </a:solidFill>
                <a:ea typeface="Droid Sans" charset="0"/>
                <a:cs typeface="Droid Sans" charset="0"/>
              </a:rPr>
            </a:br>
            <a:r>
              <a:rPr lang="it-IT" dirty="0">
                <a:solidFill>
                  <a:srgbClr val="000000"/>
                </a:solidFill>
                <a:ea typeface="Droid Sans" charset="0"/>
                <a:cs typeface="Droid Sans" charset="0"/>
              </a:rPr>
              <a:t>  – IRVIS</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AFS50</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AFS105</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SFS50</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SFS100</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UVVIS50</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endParaRPr lang="it-IT" dirty="0">
              <a:solidFill>
                <a:srgbClr val="000000"/>
              </a:solidFill>
              <a:ea typeface="Droid Sans" charset="0"/>
              <a:cs typeface="Droid Sans" charset="0"/>
            </a:endParaRP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a:t>
            </a:r>
            <a:r>
              <a:rPr lang="it-IT" dirty="0">
                <a:solidFill>
                  <a:srgbClr val="00FF00"/>
                </a:solidFill>
                <a:ea typeface="Droid Sans" charset="0"/>
                <a:cs typeface="Droid Sans" charset="0"/>
              </a:rPr>
              <a:t>Test utilizzo </a:t>
            </a:r>
            <a:r>
              <a:rPr lang="it-IT" dirty="0" err="1">
                <a:solidFill>
                  <a:srgbClr val="00FF00"/>
                </a:solidFill>
                <a:ea typeface="Droid Sans" charset="0"/>
                <a:cs typeface="Droid Sans" charset="0"/>
              </a:rPr>
              <a:t>SiPMT</a:t>
            </a:r>
            <a:endParaRPr lang="it-IT" dirty="0">
              <a:solidFill>
                <a:srgbClr val="00FF00"/>
              </a:solidFill>
              <a:ea typeface="Droid Sans" charset="0"/>
              <a:cs typeface="Droid Sans" charset="0"/>
            </a:endParaRP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Costruzione basetta di montaggio test</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Amplificatore custom (totalmente a PV)</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endParaRPr lang="it-IT" dirty="0">
              <a:solidFill>
                <a:srgbClr val="000000"/>
              </a:solidFill>
              <a:ea typeface="Droid Sans" charset="0"/>
              <a:cs typeface="Droid Sans" charset="0"/>
            </a:endParaRP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a:t>
            </a:r>
            <a:r>
              <a:rPr lang="it-IT" dirty="0" err="1">
                <a:solidFill>
                  <a:srgbClr val="0000FF"/>
                </a:solidFill>
                <a:ea typeface="Droid Sans" charset="0"/>
                <a:cs typeface="Droid Sans" charset="0"/>
              </a:rPr>
              <a:t>SiPMT</a:t>
            </a:r>
            <a:r>
              <a:rPr lang="it-IT" dirty="0">
                <a:solidFill>
                  <a:srgbClr val="0000FF"/>
                </a:solidFill>
                <a:ea typeface="Droid Sans" charset="0"/>
                <a:cs typeface="Droid Sans" charset="0"/>
              </a:rPr>
              <a:t> in test</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SENSL </a:t>
            </a:r>
            <a:r>
              <a:rPr lang="it-IT" dirty="0" err="1">
                <a:solidFill>
                  <a:srgbClr val="000000"/>
                </a:solidFill>
                <a:ea typeface="Droid Sans" charset="0"/>
                <a:cs typeface="Droid Sans" charset="0"/>
              </a:rPr>
              <a:t>array</a:t>
            </a:r>
            <a:r>
              <a:rPr lang="it-IT" dirty="0">
                <a:solidFill>
                  <a:srgbClr val="000000"/>
                </a:solidFill>
                <a:ea typeface="Droid Sans" charset="0"/>
                <a:cs typeface="Droid Sans" charset="0"/>
              </a:rPr>
              <a:t> 3x3 mm</a:t>
            </a:r>
            <a:r>
              <a:rPr lang="it-IT" baseline="33000" dirty="0">
                <a:solidFill>
                  <a:srgbClr val="000000"/>
                </a:solidFill>
                <a:ea typeface="Droid Sans" charset="0"/>
                <a:cs typeface="Droid Sans" charset="0"/>
              </a:rPr>
              <a:t>2</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t>
            </a:r>
            <a:r>
              <a:rPr lang="it-IT" dirty="0" err="1">
                <a:solidFill>
                  <a:srgbClr val="000000"/>
                </a:solidFill>
                <a:ea typeface="Droid Sans" charset="0"/>
                <a:cs typeface="Droid Sans" charset="0"/>
              </a:rPr>
              <a:t>Hamamatsu</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array</a:t>
            </a:r>
            <a:r>
              <a:rPr lang="it-IT" dirty="0">
                <a:solidFill>
                  <a:srgbClr val="000000"/>
                </a:solidFill>
                <a:ea typeface="Droid Sans" charset="0"/>
                <a:cs typeface="Droid Sans" charset="0"/>
              </a:rPr>
              <a:t> 3x3 mm</a:t>
            </a:r>
            <a:r>
              <a:rPr lang="it-IT" baseline="33000" dirty="0">
                <a:solidFill>
                  <a:srgbClr val="000000"/>
                </a:solidFill>
                <a:ea typeface="Droid Sans" charset="0"/>
                <a:cs typeface="Droid Sans" charset="0"/>
              </a:rPr>
              <a:t>2</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t>
            </a:r>
            <a:r>
              <a:rPr lang="it-IT" dirty="0" err="1">
                <a:solidFill>
                  <a:srgbClr val="000000"/>
                </a:solidFill>
                <a:ea typeface="Droid Sans" charset="0"/>
                <a:cs typeface="Droid Sans" charset="0"/>
              </a:rPr>
              <a:t>Advansid</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array</a:t>
            </a:r>
            <a:r>
              <a:rPr lang="it-IT" dirty="0">
                <a:solidFill>
                  <a:srgbClr val="000000"/>
                </a:solidFill>
                <a:ea typeface="Droid Sans" charset="0"/>
                <a:cs typeface="Droid Sans" charset="0"/>
              </a:rPr>
              <a:t> 3x3 mm</a:t>
            </a:r>
            <a:r>
              <a:rPr lang="it-IT" baseline="33000" dirty="0">
                <a:solidFill>
                  <a:srgbClr val="000000"/>
                </a:solidFill>
                <a:ea typeface="Droid Sans" charset="0"/>
                <a:cs typeface="Droid Sans" charset="0"/>
              </a:rPr>
              <a:t>2</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it-IT" dirty="0">
                <a:solidFill>
                  <a:srgbClr val="000000"/>
                </a:solidFill>
                <a:ea typeface="Droid Sans" charset="0"/>
                <a:cs typeface="Droid Sans" charset="0"/>
              </a:rPr>
              <a:t>  – </a:t>
            </a:r>
            <a:r>
              <a:rPr lang="it-IT" dirty="0" err="1">
                <a:solidFill>
                  <a:srgbClr val="000000"/>
                </a:solidFill>
                <a:ea typeface="Droid Sans" charset="0"/>
                <a:cs typeface="Droid Sans" charset="0"/>
              </a:rPr>
              <a:t>Advansid</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array</a:t>
            </a:r>
            <a:r>
              <a:rPr lang="it-IT" dirty="0">
                <a:solidFill>
                  <a:srgbClr val="000000"/>
                </a:solidFill>
                <a:ea typeface="Droid Sans" charset="0"/>
                <a:cs typeface="Droid Sans" charset="0"/>
              </a:rPr>
              <a:t> 4x4 mm</a:t>
            </a:r>
            <a:r>
              <a:rPr lang="it-IT" baseline="33000" dirty="0">
                <a:solidFill>
                  <a:srgbClr val="000000"/>
                </a:solidFill>
                <a:ea typeface="Droid Sans" charset="0"/>
                <a:cs typeface="Droid Sans" charset="0"/>
              </a:rPr>
              <a:t>2</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endParaRPr lang="it-IT" dirty="0">
              <a:solidFill>
                <a:srgbClr val="000000"/>
              </a:solidFill>
              <a:ea typeface="Droid Sans" charset="0"/>
              <a:cs typeface="Droid Sans" charset="0"/>
            </a:endParaRPr>
          </a:p>
        </p:txBody>
      </p:sp>
      <p:pic>
        <p:nvPicPr>
          <p:cNvPr id="9219" name="Picture 3"/>
          <p:cNvPicPr>
            <a:picLocks noChangeAspect="1" noChangeArrowheads="1"/>
          </p:cNvPicPr>
          <p:nvPr/>
        </p:nvPicPr>
        <p:blipFill>
          <a:blip r:embed="rId3" cstate="print"/>
          <a:srcRect/>
          <a:stretch>
            <a:fillRect/>
          </a:stretch>
        </p:blipFill>
        <p:spPr bwMode="auto">
          <a:xfrm>
            <a:off x="5357892" y="1196264"/>
            <a:ext cx="3136361" cy="2345021"/>
          </a:xfrm>
          <a:prstGeom prst="rect">
            <a:avLst/>
          </a:prstGeom>
          <a:noFill/>
          <a:ln w="9525">
            <a:noFill/>
            <a:round/>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5378062" y="3656449"/>
            <a:ext cx="3051361" cy="2288879"/>
          </a:xfrm>
          <a:prstGeom prst="rect">
            <a:avLst/>
          </a:prstGeom>
          <a:noFill/>
          <a:ln w="9525">
            <a:noFill/>
            <a:round/>
            <a:headEnd/>
            <a:tailEnd/>
          </a:ln>
          <a:effectLst/>
        </p:spPr>
      </p:pic>
      <p:sp>
        <p:nvSpPr>
          <p:cNvPr id="9221" name="Line 5"/>
          <p:cNvSpPr>
            <a:spLocks noChangeShapeType="1"/>
          </p:cNvSpPr>
          <p:nvPr/>
        </p:nvSpPr>
        <p:spPr bwMode="auto">
          <a:xfrm>
            <a:off x="4378229" y="3917007"/>
            <a:ext cx="1502629" cy="653554"/>
          </a:xfrm>
          <a:prstGeom prst="line">
            <a:avLst/>
          </a:prstGeom>
          <a:noFill/>
          <a:ln w="18360">
            <a:solidFill>
              <a:srgbClr val="FF0000"/>
            </a:solidFill>
            <a:round/>
            <a:headEnd/>
            <a:tailEnd type="triangle" w="med" len="med"/>
          </a:ln>
          <a:effectLst/>
        </p:spPr>
        <p:txBody>
          <a:bodyPr lIns="82954" tIns="41477" rIns="82954" bIns="41477"/>
          <a:lstStyle/>
          <a:p>
            <a:endParaRPr lang="en-US"/>
          </a:p>
        </p:txBody>
      </p:sp>
      <p:sp>
        <p:nvSpPr>
          <p:cNvPr id="8" name="Segnaposto data 7"/>
          <p:cNvSpPr>
            <a:spLocks noGrp="1"/>
          </p:cNvSpPr>
          <p:nvPr>
            <p:ph type="dt" sz="half" idx="10"/>
          </p:nvPr>
        </p:nvSpPr>
        <p:spPr/>
        <p:txBody>
          <a:bodyPr/>
          <a:lstStyle/>
          <a:p>
            <a:r>
              <a:rPr lang="it-IT" smtClean="0"/>
              <a:t>10 giugno 2014</a:t>
            </a:r>
            <a:endParaRPr lang="en-US"/>
          </a:p>
        </p:txBody>
      </p:sp>
      <p:sp>
        <p:nvSpPr>
          <p:cNvPr id="9" name="Segnaposto piè di pagina 8"/>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864096"/>
          </a:xfrm>
        </p:spPr>
        <p:txBody>
          <a:bodyPr>
            <a:normAutofit/>
          </a:bodyPr>
          <a:lstStyle/>
          <a:p>
            <a:r>
              <a:rPr lang="it-IT" dirty="0" err="1" smtClean="0">
                <a:solidFill>
                  <a:srgbClr val="FF0000"/>
                </a:solidFill>
              </a:rPr>
              <a:t>Aim</a:t>
            </a:r>
            <a:r>
              <a:rPr lang="it-IT" dirty="0" smtClean="0">
                <a:solidFill>
                  <a:srgbClr val="FF0000"/>
                </a:solidFill>
              </a:rPr>
              <a:t> </a:t>
            </a:r>
            <a:r>
              <a:rPr lang="it-IT" dirty="0" err="1" smtClean="0">
                <a:solidFill>
                  <a:srgbClr val="FF0000"/>
                </a:solidFill>
              </a:rPr>
              <a:t>of</a:t>
            </a:r>
            <a:r>
              <a:rPr lang="it-IT" dirty="0" smtClean="0">
                <a:solidFill>
                  <a:srgbClr val="FF0000"/>
                </a:solidFill>
              </a:rPr>
              <a:t> the </a:t>
            </a:r>
            <a:r>
              <a:rPr lang="it-IT" dirty="0" err="1" smtClean="0">
                <a:solidFill>
                  <a:srgbClr val="FF0000"/>
                </a:solidFill>
              </a:rPr>
              <a:t>experiment</a:t>
            </a:r>
            <a:endParaRPr lang="it-IT" dirty="0">
              <a:solidFill>
                <a:srgbClr val="FF0000"/>
              </a:solidFill>
            </a:endParaRPr>
          </a:p>
        </p:txBody>
      </p:sp>
      <p:sp>
        <p:nvSpPr>
          <p:cNvPr id="3" name="Content Placeholder 2"/>
          <p:cNvSpPr>
            <a:spLocks noGrp="1"/>
          </p:cNvSpPr>
          <p:nvPr>
            <p:ph idx="1"/>
          </p:nvPr>
        </p:nvSpPr>
        <p:spPr>
          <a:xfrm>
            <a:off x="144016" y="1008112"/>
            <a:ext cx="8892480" cy="3933056"/>
          </a:xfrm>
        </p:spPr>
        <p:txBody>
          <a:bodyPr>
            <a:noAutofit/>
          </a:bodyPr>
          <a:lstStyle/>
          <a:p>
            <a:pPr algn="just">
              <a:buNone/>
            </a:pPr>
            <a:r>
              <a:rPr lang="en-US" sz="1800" dirty="0" err="1" smtClean="0"/>
              <a:t>NeTTuNo</a:t>
            </a:r>
            <a:r>
              <a:rPr lang="en-US" sz="1800" dirty="0" smtClean="0"/>
              <a:t> </a:t>
            </a:r>
          </a:p>
          <a:p>
            <a:pPr algn="just">
              <a:buNone/>
            </a:pPr>
            <a:r>
              <a:rPr lang="en-US" sz="1800" dirty="0" smtClean="0"/>
              <a:t>wants to study the necessary conditions to apply BNCT to thoracic </a:t>
            </a:r>
            <a:r>
              <a:rPr lang="en-US" sz="1800" dirty="0" err="1" smtClean="0"/>
              <a:t>tumours</a:t>
            </a:r>
            <a:r>
              <a:rPr lang="en-US" sz="1800" dirty="0" smtClean="0"/>
              <a:t> that today have no cure, in particular: </a:t>
            </a:r>
            <a:r>
              <a:rPr lang="en-US" sz="1800" dirty="0" err="1" smtClean="0"/>
              <a:t>tumours</a:t>
            </a:r>
            <a:r>
              <a:rPr lang="en-US" sz="1800" dirty="0" smtClean="0"/>
              <a:t> disseminated in lung, </a:t>
            </a:r>
            <a:r>
              <a:rPr lang="en-US" sz="1800" dirty="0" err="1" smtClean="0"/>
              <a:t>mesothelioma</a:t>
            </a:r>
            <a:r>
              <a:rPr lang="en-US" sz="1800" dirty="0" smtClean="0"/>
              <a:t>, </a:t>
            </a:r>
            <a:r>
              <a:rPr lang="en-US" sz="1800" dirty="0" err="1" smtClean="0"/>
              <a:t>cutaneous</a:t>
            </a:r>
            <a:r>
              <a:rPr lang="en-US" sz="1800" dirty="0" smtClean="0"/>
              <a:t> recurrences of breast cancer. </a:t>
            </a:r>
          </a:p>
          <a:p>
            <a:pPr algn="just">
              <a:buNone/>
            </a:pPr>
            <a:r>
              <a:rPr lang="en-US" sz="1800" dirty="0" smtClean="0"/>
              <a:t>The research will be carried out first of all testing BPA, which is the boron carrier presently employed in clinic. </a:t>
            </a:r>
          </a:p>
          <a:p>
            <a:pPr algn="just">
              <a:buNone/>
            </a:pPr>
            <a:r>
              <a:rPr lang="en-US" sz="1800" dirty="0" smtClean="0"/>
              <a:t>On the other hand, new </a:t>
            </a:r>
            <a:r>
              <a:rPr lang="en-US" sz="1800" dirty="0" err="1" smtClean="0"/>
              <a:t>boronated</a:t>
            </a:r>
            <a:r>
              <a:rPr lang="en-US" sz="1800" dirty="0" smtClean="0"/>
              <a:t> formulations that may be used in future as drugs for patients will be tested. </a:t>
            </a:r>
          </a:p>
          <a:p>
            <a:pPr algn="just">
              <a:buNone/>
            </a:pPr>
            <a:r>
              <a:rPr lang="en-US" sz="1800" dirty="0" smtClean="0"/>
              <a:t>The experiments will be performed in cell cultures and in animal models concerning the study of new compounds, and measurements of boron uptake will be performed in patients of </a:t>
            </a:r>
            <a:r>
              <a:rPr lang="en-US" sz="1800" dirty="0" err="1" smtClean="0"/>
              <a:t>Istituto</a:t>
            </a:r>
            <a:r>
              <a:rPr lang="en-US" sz="1800" dirty="0" smtClean="0"/>
              <a:t> </a:t>
            </a:r>
            <a:r>
              <a:rPr lang="en-US" sz="1800" dirty="0" err="1" smtClean="0"/>
              <a:t>Oncologico</a:t>
            </a:r>
            <a:r>
              <a:rPr lang="en-US" sz="1800" dirty="0" smtClean="0"/>
              <a:t> Veneto (</a:t>
            </a:r>
            <a:r>
              <a:rPr lang="en-US" sz="1800" dirty="0" err="1" smtClean="0"/>
              <a:t>Padova</a:t>
            </a:r>
            <a:r>
              <a:rPr lang="en-US" sz="1800" dirty="0" smtClean="0"/>
              <a:t>) affected by skin recurrences of breast cancer. These measurements will be carried out by PET, administering to voluntary patients BPA labeled with F18. </a:t>
            </a:r>
            <a:endParaRPr lang="en-US" sz="1800" dirty="0" smtClean="0">
              <a:solidFill>
                <a:srgbClr val="FF0000"/>
              </a:solidFill>
            </a:endParaRP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numero diapositiva 4"/>
          <p:cNvSpPr>
            <a:spLocks noGrp="1"/>
          </p:cNvSpPr>
          <p:nvPr>
            <p:ph type="sldNum" sz="quarter" idx="12"/>
          </p:nvPr>
        </p:nvSpPr>
        <p:spPr/>
        <p:txBody>
          <a:bodyPr/>
          <a:lstStyle/>
          <a:p>
            <a:fld id="{55891830-6044-4982-8A8D-E4E398486D53}" type="slidenum">
              <a:rPr lang="en-US" smtClean="0"/>
              <a:pPr/>
              <a:t>8</a:t>
            </a:fld>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06C6E7D8-D68D-45BD-8139-B83C336979A5}" type="slidenum">
              <a:rPr lang="en-US"/>
              <a:pPr/>
              <a:t>80</a:t>
            </a:fld>
            <a:endParaRPr lang="en-US"/>
          </a:p>
        </p:txBody>
      </p:sp>
      <p:sp>
        <p:nvSpPr>
          <p:cNvPr id="10241" name="Text Box 1"/>
          <p:cNvSpPr txBox="1">
            <a:spLocks noChangeArrowheads="1"/>
          </p:cNvSpPr>
          <p:nvPr/>
        </p:nvSpPr>
        <p:spPr bwMode="auto">
          <a:xfrm>
            <a:off x="303984" y="205856"/>
            <a:ext cx="8603744" cy="764399"/>
          </a:xfrm>
          <a:prstGeom prst="rect">
            <a:avLst/>
          </a:prstGeom>
          <a:solidFill>
            <a:srgbClr val="0000FF"/>
          </a:solidFill>
          <a:ln w="9525">
            <a:noFill/>
            <a:round/>
            <a:headEnd/>
            <a:tailEnd/>
          </a:ln>
          <a:effectLst/>
        </p:spPr>
        <p:txBody>
          <a:bodyPr lIns="81648" tIns="42457" rIns="81648" bIns="42457" anchor="ctr"/>
          <a:lstStyle/>
          <a:p>
            <a:pPr algn="ct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en-US" sz="3600" dirty="0" err="1">
                <a:solidFill>
                  <a:srgbClr val="FFFFFF"/>
                </a:solidFill>
                <a:ea typeface="Droid Sans" charset="0"/>
                <a:cs typeface="Droid Sans" charset="0"/>
              </a:rPr>
              <a:t>Articoli</a:t>
            </a:r>
            <a:r>
              <a:rPr lang="en-US" sz="3600" dirty="0">
                <a:solidFill>
                  <a:srgbClr val="FFFFFF"/>
                </a:solidFill>
                <a:ea typeface="Droid Sans" charset="0"/>
                <a:cs typeface="Droid Sans" charset="0"/>
              </a:rPr>
              <a:t>, note e </a:t>
            </a:r>
            <a:r>
              <a:rPr lang="en-US" sz="3600" dirty="0" err="1">
                <a:solidFill>
                  <a:srgbClr val="FFFFFF"/>
                </a:solidFill>
                <a:ea typeface="Droid Sans" charset="0"/>
                <a:cs typeface="Droid Sans" charset="0"/>
              </a:rPr>
              <a:t>presentazioni</a:t>
            </a:r>
            <a:r>
              <a:rPr lang="en-US" sz="3600" dirty="0">
                <a:solidFill>
                  <a:srgbClr val="FFFFFF"/>
                </a:solidFill>
                <a:ea typeface="Droid Sans" charset="0"/>
                <a:cs typeface="Droid Sans" charset="0"/>
              </a:rPr>
              <a:t> </a:t>
            </a:r>
          </a:p>
        </p:txBody>
      </p:sp>
      <p:sp>
        <p:nvSpPr>
          <p:cNvPr id="10242" name="Text Box 2"/>
          <p:cNvSpPr txBox="1">
            <a:spLocks noChangeArrowheads="1"/>
          </p:cNvSpPr>
          <p:nvPr/>
        </p:nvSpPr>
        <p:spPr bwMode="auto">
          <a:xfrm>
            <a:off x="260764" y="1109891"/>
            <a:ext cx="8559083" cy="2622854"/>
          </a:xfrm>
          <a:prstGeom prst="rect">
            <a:avLst/>
          </a:prstGeom>
          <a:noFill/>
          <a:ln w="9525">
            <a:noFill/>
            <a:round/>
            <a:headEnd/>
            <a:tailEnd/>
          </a:ln>
          <a:effectLst/>
        </p:spPr>
        <p:txBody>
          <a:bodyPr lIns="81648" tIns="40824" rIns="81648" bIns="40824"/>
          <a:lstStyle/>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ea typeface="Droid Sans" charset="0"/>
                <a:cs typeface="Droid Sans" charset="0"/>
              </a:rPr>
              <a:t>- MICE </a:t>
            </a:r>
            <a:r>
              <a:rPr lang="it-IT" dirty="0" err="1">
                <a:solidFill>
                  <a:srgbClr val="000000"/>
                </a:solidFill>
                <a:ea typeface="Droid Sans" charset="0"/>
                <a:cs typeface="Droid Sans" charset="0"/>
              </a:rPr>
              <a:t>Collaboration</a:t>
            </a:r>
            <a:r>
              <a:rPr lang="it-IT" dirty="0">
                <a:solidFill>
                  <a:srgbClr val="000000"/>
                </a:solidFill>
                <a:ea typeface="Droid Sans" charset="0"/>
                <a:cs typeface="Droid Sans" charset="0"/>
              </a:rPr>
              <a:t>, </a:t>
            </a:r>
            <a:r>
              <a:rPr lang="it-IT" i="1" dirty="0" err="1">
                <a:solidFill>
                  <a:srgbClr val="000000"/>
                </a:solidFill>
                <a:ea typeface="Droid Sans" charset="0"/>
                <a:cs typeface="Droid Sans" charset="0"/>
              </a:rPr>
              <a:t>Characterisation</a:t>
            </a:r>
            <a:r>
              <a:rPr lang="it-IT" i="1" dirty="0">
                <a:solidFill>
                  <a:srgbClr val="000000"/>
                </a:solidFill>
                <a:ea typeface="Droid Sans" charset="0"/>
                <a:cs typeface="Droid Sans" charset="0"/>
              </a:rPr>
              <a:t> of the muon </a:t>
            </a:r>
            <a:r>
              <a:rPr lang="it-IT" i="1" dirty="0" err="1">
                <a:solidFill>
                  <a:srgbClr val="000000"/>
                </a:solidFill>
                <a:ea typeface="Droid Sans" charset="0"/>
                <a:cs typeface="Droid Sans" charset="0"/>
              </a:rPr>
              <a:t>beams</a:t>
            </a:r>
            <a:r>
              <a:rPr lang="it-IT" i="1" dirty="0">
                <a:solidFill>
                  <a:srgbClr val="000000"/>
                </a:solidFill>
                <a:ea typeface="Droid Sans" charset="0"/>
                <a:cs typeface="Droid Sans" charset="0"/>
              </a:rPr>
              <a:t> for the Muon </a:t>
            </a:r>
            <a:r>
              <a:rPr lang="it-IT" i="1" dirty="0" err="1">
                <a:solidFill>
                  <a:srgbClr val="000000"/>
                </a:solidFill>
                <a:ea typeface="Droid Sans" charset="0"/>
                <a:cs typeface="Droid Sans" charset="0"/>
              </a:rPr>
              <a:t>Ionisation</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Cooling</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Experiment</a:t>
            </a:r>
            <a:r>
              <a:rPr lang="it-IT" dirty="0">
                <a:solidFill>
                  <a:srgbClr val="000000"/>
                </a:solidFill>
                <a:ea typeface="Droid Sans" charset="0"/>
                <a:cs typeface="Droid Sans" charset="0"/>
              </a:rPr>
              <a:t>, (2013) </a:t>
            </a:r>
            <a:r>
              <a:rPr lang="it-IT" dirty="0" err="1">
                <a:solidFill>
                  <a:srgbClr val="000000"/>
                </a:solidFill>
                <a:ea typeface="Droid Sans" charset="0"/>
                <a:cs typeface="Droid Sans" charset="0"/>
              </a:rPr>
              <a:t>European</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Physical</a:t>
            </a:r>
            <a:r>
              <a:rPr lang="it-IT" dirty="0">
                <a:solidFill>
                  <a:srgbClr val="000000"/>
                </a:solidFill>
                <a:ea typeface="Droid Sans" charset="0"/>
                <a:cs typeface="Droid Sans" charset="0"/>
              </a:rPr>
              <a:t> Journal C, 73 (10), pp. 1-14.</a:t>
            </a:r>
          </a:p>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ea typeface="Droid Sans" charset="0"/>
                <a:cs typeface="Droid Sans" charset="0"/>
              </a:rPr>
              <a:t>- M. Bonesini, </a:t>
            </a:r>
            <a:r>
              <a:rPr lang="it-IT" i="1" dirty="0">
                <a:solidFill>
                  <a:srgbClr val="000000"/>
                </a:solidFill>
                <a:ea typeface="Droid Sans" charset="0"/>
                <a:cs typeface="Droid Sans" charset="0"/>
              </a:rPr>
              <a:t>The detector system of the Muon </a:t>
            </a:r>
            <a:r>
              <a:rPr lang="it-IT" i="1" dirty="0" err="1">
                <a:solidFill>
                  <a:srgbClr val="000000"/>
                </a:solidFill>
                <a:ea typeface="Droid Sans" charset="0"/>
                <a:cs typeface="Droid Sans" charset="0"/>
              </a:rPr>
              <a:t>Ionization</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Cooling</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Experiment</a:t>
            </a:r>
            <a:r>
              <a:rPr lang="it-IT" i="1" dirty="0">
                <a:solidFill>
                  <a:srgbClr val="000000"/>
                </a:solidFill>
                <a:ea typeface="Droid Sans" charset="0"/>
                <a:cs typeface="Droid Sans" charset="0"/>
              </a:rPr>
              <a:t> (MICE) </a:t>
            </a:r>
            <a:r>
              <a:rPr lang="it-IT" i="1" dirty="0" err="1">
                <a:solidFill>
                  <a:srgbClr val="000000"/>
                </a:solidFill>
                <a:ea typeface="Droid Sans" charset="0"/>
                <a:cs typeface="Droid Sans" charset="0"/>
              </a:rPr>
              <a:t>experiment</a:t>
            </a:r>
            <a:r>
              <a:rPr lang="it-IT" dirty="0">
                <a:solidFill>
                  <a:srgbClr val="000000"/>
                </a:solidFill>
                <a:ea typeface="Droid Sans" charset="0"/>
                <a:cs typeface="Droid Sans" charset="0"/>
              </a:rPr>
              <a:t>, (2013) </a:t>
            </a:r>
            <a:r>
              <a:rPr lang="it-IT" dirty="0" err="1">
                <a:solidFill>
                  <a:srgbClr val="000000"/>
                </a:solidFill>
                <a:ea typeface="Droid Sans" charset="0"/>
                <a:cs typeface="Droid Sans" charset="0"/>
              </a:rPr>
              <a:t>Proceedings</a:t>
            </a:r>
            <a:r>
              <a:rPr lang="it-IT" dirty="0">
                <a:solidFill>
                  <a:srgbClr val="000000"/>
                </a:solidFill>
                <a:ea typeface="Droid Sans" charset="0"/>
                <a:cs typeface="Droid Sans" charset="0"/>
              </a:rPr>
              <a:t> of Science, 3 p.</a:t>
            </a:r>
          </a:p>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ea typeface="Droid Sans" charset="0"/>
                <a:cs typeface="Droid Sans" charset="0"/>
              </a:rPr>
              <a:t>- M. Bonesini, R. Bertoni, A. de Bari, M. Rossella, </a:t>
            </a:r>
            <a:r>
              <a:rPr lang="it-IT" i="1" dirty="0" err="1">
                <a:solidFill>
                  <a:srgbClr val="000000"/>
                </a:solidFill>
                <a:ea typeface="Droid Sans" charset="0"/>
                <a:cs typeface="Droid Sans" charset="0"/>
              </a:rPr>
              <a:t>Construction</a:t>
            </a:r>
            <a:r>
              <a:rPr lang="it-IT" i="1" dirty="0">
                <a:solidFill>
                  <a:srgbClr val="000000"/>
                </a:solidFill>
                <a:ea typeface="Droid Sans" charset="0"/>
                <a:cs typeface="Droid Sans" charset="0"/>
              </a:rPr>
              <a:t> of a Fast </a:t>
            </a:r>
            <a:r>
              <a:rPr lang="it-IT" i="1" dirty="0" err="1">
                <a:solidFill>
                  <a:srgbClr val="000000"/>
                </a:solidFill>
                <a:ea typeface="Droid Sans" charset="0"/>
                <a:cs typeface="Droid Sans" charset="0"/>
              </a:rPr>
              <a:t>Diode-Laser</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based</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Calibration</a:t>
            </a:r>
            <a:r>
              <a:rPr lang="it-IT" i="1" dirty="0">
                <a:solidFill>
                  <a:srgbClr val="000000"/>
                </a:solidFill>
                <a:ea typeface="Droid Sans" charset="0"/>
                <a:cs typeface="Droid Sans" charset="0"/>
              </a:rPr>
              <a:t> System for </a:t>
            </a:r>
            <a:r>
              <a:rPr lang="it-IT" i="1" dirty="0" err="1">
                <a:solidFill>
                  <a:srgbClr val="000000"/>
                </a:solidFill>
                <a:ea typeface="Droid Sans" charset="0"/>
                <a:cs typeface="Droid Sans" charset="0"/>
              </a:rPr>
              <a:t>Time-of-Flight</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Systems</a:t>
            </a:r>
            <a:r>
              <a:rPr lang="it-IT" dirty="0">
                <a:solidFill>
                  <a:srgbClr val="000000"/>
                </a:solidFill>
                <a:ea typeface="Droid Sans" charset="0"/>
                <a:cs typeface="Droid Sans" charset="0"/>
              </a:rPr>
              <a:t>, (2013) </a:t>
            </a:r>
            <a:r>
              <a:rPr lang="it-IT" dirty="0" err="1">
                <a:solidFill>
                  <a:srgbClr val="000000"/>
                </a:solidFill>
                <a:ea typeface="Droid Sans" charset="0"/>
                <a:cs typeface="Droid Sans" charset="0"/>
              </a:rPr>
              <a:t>Proceedings</a:t>
            </a:r>
            <a:r>
              <a:rPr lang="it-IT" dirty="0">
                <a:solidFill>
                  <a:srgbClr val="000000"/>
                </a:solidFill>
                <a:ea typeface="Droid Sans" charset="0"/>
                <a:cs typeface="Droid Sans" charset="0"/>
              </a:rPr>
              <a:t> of Science, 3 p.</a:t>
            </a:r>
          </a:p>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ea typeface="Droid Sans" charset="0"/>
                <a:cs typeface="Droid Sans" charset="0"/>
              </a:rPr>
              <a:t>- M. Bonesini, </a:t>
            </a:r>
            <a:r>
              <a:rPr lang="it-IT" i="1" dirty="0">
                <a:solidFill>
                  <a:srgbClr val="000000"/>
                </a:solidFill>
                <a:ea typeface="Droid Sans" charset="0"/>
                <a:cs typeface="Droid Sans" charset="0"/>
              </a:rPr>
              <a:t>Progress of the MICE </a:t>
            </a:r>
            <a:r>
              <a:rPr lang="it-IT" i="1" dirty="0" err="1">
                <a:solidFill>
                  <a:srgbClr val="000000"/>
                </a:solidFill>
                <a:ea typeface="Droid Sans" charset="0"/>
                <a:cs typeface="Droid Sans" charset="0"/>
              </a:rPr>
              <a:t>experiment</a:t>
            </a:r>
            <a:r>
              <a:rPr lang="it-IT" i="1" dirty="0">
                <a:solidFill>
                  <a:srgbClr val="000000"/>
                </a:solidFill>
                <a:ea typeface="Droid Sans" charset="0"/>
                <a:cs typeface="Droid Sans" charset="0"/>
              </a:rPr>
              <a:t> at RAL</a:t>
            </a:r>
            <a:r>
              <a:rPr lang="it-IT" dirty="0">
                <a:solidFill>
                  <a:srgbClr val="000000"/>
                </a:solidFill>
                <a:ea typeface="Droid Sans" charset="0"/>
                <a:cs typeface="Droid Sans" charset="0"/>
              </a:rPr>
              <a:t>, (2013) </a:t>
            </a:r>
            <a:r>
              <a:rPr lang="it-IT" dirty="0" err="1">
                <a:solidFill>
                  <a:srgbClr val="000000"/>
                </a:solidFill>
                <a:ea typeface="Droid Sans" charset="0"/>
                <a:cs typeface="Droid Sans" charset="0"/>
              </a:rPr>
              <a:t>Nuclear</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Physics</a:t>
            </a:r>
            <a:r>
              <a:rPr lang="it-IT" dirty="0">
                <a:solidFill>
                  <a:srgbClr val="000000"/>
                </a:solidFill>
                <a:ea typeface="Droid Sans" charset="0"/>
                <a:cs typeface="Droid Sans" charset="0"/>
              </a:rPr>
              <a:t> B - </a:t>
            </a:r>
            <a:r>
              <a:rPr lang="it-IT" dirty="0" err="1">
                <a:solidFill>
                  <a:srgbClr val="000000"/>
                </a:solidFill>
                <a:ea typeface="Droid Sans" charset="0"/>
                <a:cs typeface="Droid Sans" charset="0"/>
              </a:rPr>
              <a:t>Proceedings</a:t>
            </a:r>
            <a:r>
              <a:rPr lang="it-IT" dirty="0">
                <a:solidFill>
                  <a:srgbClr val="000000"/>
                </a:solidFill>
                <a:ea typeface="Droid Sans" charset="0"/>
                <a:cs typeface="Droid Sans" charset="0"/>
              </a:rPr>
              <a:t> </a:t>
            </a:r>
            <a:r>
              <a:rPr lang="it-IT" dirty="0" err="1">
                <a:solidFill>
                  <a:srgbClr val="000000"/>
                </a:solidFill>
                <a:ea typeface="Droid Sans" charset="0"/>
                <a:cs typeface="Droid Sans" charset="0"/>
              </a:rPr>
              <a:t>Supplements</a:t>
            </a:r>
            <a:r>
              <a:rPr lang="it-IT" dirty="0">
                <a:solidFill>
                  <a:srgbClr val="000000"/>
                </a:solidFill>
                <a:ea typeface="Droid Sans" charset="0"/>
                <a:cs typeface="Droid Sans" charset="0"/>
              </a:rPr>
              <a:t>, 237-238, pp. 203-205.</a:t>
            </a:r>
          </a:p>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ea typeface="Droid Sans" charset="0"/>
                <a:cs typeface="Droid Sans" charset="0"/>
              </a:rPr>
              <a:t>- A. de Bari, </a:t>
            </a:r>
            <a:r>
              <a:rPr lang="it-IT" i="1" dirty="0">
                <a:solidFill>
                  <a:srgbClr val="000000"/>
                </a:solidFill>
                <a:ea typeface="Droid Sans" charset="0"/>
                <a:cs typeface="Droid Sans" charset="0"/>
              </a:rPr>
              <a:t>The </a:t>
            </a:r>
            <a:r>
              <a:rPr lang="it-IT" i="1" dirty="0" err="1">
                <a:solidFill>
                  <a:srgbClr val="000000"/>
                </a:solidFill>
                <a:ea typeface="Droid Sans" charset="0"/>
                <a:cs typeface="Droid Sans" charset="0"/>
              </a:rPr>
              <a:t>Particle</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Identification</a:t>
            </a:r>
            <a:r>
              <a:rPr lang="it-IT" i="1" dirty="0">
                <a:solidFill>
                  <a:srgbClr val="000000"/>
                </a:solidFill>
                <a:ea typeface="Droid Sans" charset="0"/>
                <a:cs typeface="Droid Sans" charset="0"/>
              </a:rPr>
              <a:t> System for the MICE </a:t>
            </a:r>
            <a:r>
              <a:rPr lang="it-IT" i="1" dirty="0" err="1">
                <a:solidFill>
                  <a:srgbClr val="000000"/>
                </a:solidFill>
                <a:ea typeface="Droid Sans" charset="0"/>
                <a:cs typeface="Droid Sans" charset="0"/>
              </a:rPr>
              <a:t>Beamline</a:t>
            </a:r>
            <a:r>
              <a:rPr lang="it-IT" i="1" dirty="0">
                <a:solidFill>
                  <a:srgbClr val="000000"/>
                </a:solidFill>
                <a:ea typeface="Droid Sans" charset="0"/>
                <a:cs typeface="Droid Sans" charset="0"/>
              </a:rPr>
              <a:t> </a:t>
            </a:r>
            <a:r>
              <a:rPr lang="it-IT" i="1" dirty="0" err="1">
                <a:solidFill>
                  <a:srgbClr val="000000"/>
                </a:solidFill>
                <a:ea typeface="Droid Sans" charset="0"/>
                <a:cs typeface="Droid Sans" charset="0"/>
              </a:rPr>
              <a:t>Characterization</a:t>
            </a:r>
            <a:r>
              <a:rPr lang="it-IT" i="1" dirty="0">
                <a:solidFill>
                  <a:srgbClr val="000000"/>
                </a:solidFill>
                <a:ea typeface="Droid Sans" charset="0"/>
                <a:cs typeface="Droid Sans" charset="0"/>
              </a:rPr>
              <a:t>,</a:t>
            </a:r>
            <a:r>
              <a:rPr lang="it-IT" dirty="0">
                <a:solidFill>
                  <a:srgbClr val="000000"/>
                </a:solidFill>
                <a:ea typeface="Droid Sans" charset="0"/>
                <a:cs typeface="Droid Sans" charset="0"/>
              </a:rPr>
              <a:t> MICE-CONF-DET-0407, 2013</a:t>
            </a:r>
          </a:p>
          <a:p>
            <a:pPr algn="just">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dirty="0">
                <a:solidFill>
                  <a:srgbClr val="000000"/>
                </a:solidFill>
                <a:ea typeface="Droid Sans" charset="0"/>
                <a:cs typeface="Droid Sans" charset="0"/>
              </a:rPr>
              <a:t>- Presentazione a VCI 13th Vienna </a:t>
            </a:r>
            <a:r>
              <a:rPr lang="it-IT" dirty="0" err="1">
                <a:solidFill>
                  <a:srgbClr val="000000"/>
                </a:solidFill>
                <a:ea typeface="Droid Sans" charset="0"/>
                <a:cs typeface="Droid Sans" charset="0"/>
              </a:rPr>
              <a:t>conference</a:t>
            </a:r>
            <a:r>
              <a:rPr lang="it-IT" dirty="0">
                <a:solidFill>
                  <a:srgbClr val="000000"/>
                </a:solidFill>
                <a:ea typeface="Droid Sans" charset="0"/>
                <a:cs typeface="Droid Sans" charset="0"/>
              </a:rPr>
              <a:t> on </a:t>
            </a:r>
            <a:r>
              <a:rPr lang="it-IT" dirty="0" err="1">
                <a:solidFill>
                  <a:srgbClr val="000000"/>
                </a:solidFill>
                <a:ea typeface="Droid Sans" charset="0"/>
                <a:cs typeface="Droid Sans" charset="0"/>
              </a:rPr>
              <a:t>instrumentation</a:t>
            </a:r>
            <a:r>
              <a:rPr lang="it-IT" dirty="0">
                <a:solidFill>
                  <a:srgbClr val="000000"/>
                </a:solidFill>
                <a:ea typeface="Droid Sans" charset="0"/>
                <a:cs typeface="Droid Sans" charset="0"/>
              </a:rPr>
              <a:t>.</a:t>
            </a:r>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fld id="{8E9245FA-122D-4AA8-9114-0BE1818F6756}" type="slidenum">
              <a:rPr lang="en-US"/>
              <a:pPr/>
              <a:t>81</a:t>
            </a:fld>
            <a:endParaRPr lang="en-US"/>
          </a:p>
        </p:txBody>
      </p:sp>
      <p:sp>
        <p:nvSpPr>
          <p:cNvPr id="11265" name="Text Box 1"/>
          <p:cNvSpPr txBox="1">
            <a:spLocks noChangeArrowheads="1"/>
          </p:cNvSpPr>
          <p:nvPr/>
        </p:nvSpPr>
        <p:spPr bwMode="auto">
          <a:xfrm>
            <a:off x="303984" y="205856"/>
            <a:ext cx="8603744" cy="764399"/>
          </a:xfrm>
          <a:prstGeom prst="rect">
            <a:avLst/>
          </a:prstGeom>
          <a:solidFill>
            <a:srgbClr val="0000FF"/>
          </a:solidFill>
          <a:ln w="9525">
            <a:noFill/>
            <a:round/>
            <a:headEnd/>
            <a:tailEnd/>
          </a:ln>
          <a:effectLst/>
        </p:spPr>
        <p:txBody>
          <a:bodyPr lIns="81648" tIns="42457" rIns="81648" bIns="42457" anchor="ctr"/>
          <a:lstStyle/>
          <a:p>
            <a:pPr algn="r">
              <a:buSzPct val="45000"/>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en-US" sz="4000" dirty="0" err="1">
                <a:solidFill>
                  <a:srgbClr val="FFFFFF"/>
                </a:solidFill>
                <a:ea typeface="Droid Sans" charset="0"/>
                <a:cs typeface="Droid Sans" charset="0"/>
              </a:rPr>
              <a:t>Ringraziamenti</a:t>
            </a:r>
            <a:r>
              <a:rPr lang="en-US" sz="4000" dirty="0">
                <a:solidFill>
                  <a:srgbClr val="FFFFFF"/>
                </a:solidFill>
                <a:ea typeface="Droid Sans" charset="0"/>
                <a:cs typeface="Droid Sans" charset="0"/>
              </a:rPr>
              <a:t>  </a:t>
            </a:r>
          </a:p>
        </p:txBody>
      </p:sp>
      <p:sp>
        <p:nvSpPr>
          <p:cNvPr id="11266" name="Text Box 2"/>
          <p:cNvSpPr txBox="1">
            <a:spLocks noChangeArrowheads="1"/>
          </p:cNvSpPr>
          <p:nvPr/>
        </p:nvSpPr>
        <p:spPr bwMode="auto">
          <a:xfrm>
            <a:off x="327035" y="1370448"/>
            <a:ext cx="8559083" cy="1147319"/>
          </a:xfrm>
          <a:prstGeom prst="rect">
            <a:avLst/>
          </a:prstGeom>
          <a:noFill/>
          <a:ln w="9525">
            <a:noFill/>
            <a:round/>
            <a:headEnd/>
            <a:tailEnd/>
          </a:ln>
          <a:effectLst/>
        </p:spPr>
        <p:txBody>
          <a:bodyPr lIns="81648" tIns="40824" rIns="81648" bIns="40824"/>
          <a:lstStyle/>
          <a:p>
            <a:pPr algn="just">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i="1" dirty="0">
                <a:solidFill>
                  <a:srgbClr val="000000"/>
                </a:solidFill>
                <a:ea typeface="Droid Sans" charset="0"/>
                <a:cs typeface="Droid Sans" charset="0"/>
              </a:rPr>
              <a:t> Si ringrazia tutto il personale del servizio di elettronica dell’INFN e dell’</a:t>
            </a:r>
            <a:r>
              <a:rPr lang="it-IT" i="1" dirty="0" err="1">
                <a:solidFill>
                  <a:srgbClr val="000000"/>
                </a:solidFill>
                <a:ea typeface="Droid Sans" charset="0"/>
                <a:cs typeface="Droid Sans" charset="0"/>
              </a:rPr>
              <a:t>Universitá</a:t>
            </a:r>
            <a:r>
              <a:rPr lang="it-IT" i="1" dirty="0">
                <a:solidFill>
                  <a:srgbClr val="000000"/>
                </a:solidFill>
                <a:ea typeface="Droid Sans" charset="0"/>
                <a:cs typeface="Droid Sans" charset="0"/>
              </a:rPr>
              <a:t> di Pavia e l’officina meccanica.</a:t>
            </a:r>
          </a:p>
          <a:p>
            <a:pPr algn="just">
              <a:buSzPct val="45000"/>
              <a:buFont typeface="Wingdings" charset="2"/>
              <a:buChar cha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 pos="8537387" algn="l"/>
              </a:tabLst>
            </a:pPr>
            <a:r>
              <a:rPr lang="it-IT" i="1" dirty="0">
                <a:solidFill>
                  <a:srgbClr val="000000"/>
                </a:solidFill>
                <a:ea typeface="Droid Sans" charset="0"/>
                <a:cs typeface="Droid Sans" charset="0"/>
              </a:rPr>
              <a:t> Si ringraziano inoltre R. Bertoni e R. Mazza della sezione INFN di Milano Bicocca.</a:t>
            </a:r>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82</a:t>
            </a:fld>
            <a:endParaRPr lang="en-US"/>
          </a:p>
        </p:txBody>
      </p:sp>
      <p:graphicFrame>
        <p:nvGraphicFramePr>
          <p:cNvPr id="7" name="Oggetto 6">
            <a:hlinkClick r:id="" action="ppaction://ole?verb=0"/>
          </p:cNvPr>
          <p:cNvGraphicFramePr>
            <a:graphicFrameLocks noChangeAspect="1"/>
          </p:cNvGraphicFramePr>
          <p:nvPr/>
        </p:nvGraphicFramePr>
        <p:xfrm>
          <a:off x="0" y="0"/>
          <a:ext cx="9114761" cy="6309320"/>
        </p:xfrm>
        <a:graphic>
          <a:graphicData uri="http://schemas.openxmlformats.org/presentationml/2006/ole">
            <p:oleObj spid="_x0000_s66562" name="Presentazione" r:id="rId3" imgW="4952193" imgH="3428159" progId="PowerPoint.Show.12">
              <p:embed/>
            </p:oleObj>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83</a:t>
            </a:fld>
            <a:endParaRPr lang="en-US"/>
          </a:p>
        </p:txBody>
      </p:sp>
      <p:graphicFrame>
        <p:nvGraphicFramePr>
          <p:cNvPr id="7" name="Oggetto 6">
            <a:hlinkClick r:id="" action="ppaction://ole?verb=0"/>
          </p:cNvPr>
          <p:cNvGraphicFramePr>
            <a:graphicFrameLocks noChangeAspect="1"/>
          </p:cNvGraphicFramePr>
          <p:nvPr/>
        </p:nvGraphicFramePr>
        <p:xfrm>
          <a:off x="0" y="0"/>
          <a:ext cx="9114761" cy="6309320"/>
        </p:xfrm>
        <a:graphic>
          <a:graphicData uri="http://schemas.openxmlformats.org/presentationml/2006/ole">
            <p:oleObj spid="_x0000_s67586" name="Presentazione" r:id="rId3" imgW="4952193" imgH="3428159" progId="PowerPoint.Show.12">
              <p:embed/>
            </p:oleObj>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84</a:t>
            </a:fld>
            <a:endParaRPr lang="en-US"/>
          </a:p>
        </p:txBody>
      </p:sp>
      <p:graphicFrame>
        <p:nvGraphicFramePr>
          <p:cNvPr id="7" name="Oggetto 6"/>
          <p:cNvGraphicFramePr>
            <a:graphicFrameLocks noChangeAspect="1"/>
          </p:cNvGraphicFramePr>
          <p:nvPr/>
        </p:nvGraphicFramePr>
        <p:xfrm>
          <a:off x="0" y="0"/>
          <a:ext cx="9130477" cy="6453336"/>
        </p:xfrm>
        <a:graphic>
          <a:graphicData uri="http://schemas.openxmlformats.org/presentationml/2006/ole">
            <p:oleObj spid="_x0000_s68610" name="Acrobat Document" r:id="rId3" imgW="8019048" imgH="5668166" progId="AcroExch.Document.7">
              <p:embed/>
            </p:oleObj>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85</a:t>
            </a:fld>
            <a:endParaRPr lang="en-US"/>
          </a:p>
        </p:txBody>
      </p:sp>
      <p:graphicFrame>
        <p:nvGraphicFramePr>
          <p:cNvPr id="7" name="Oggetto 6"/>
          <p:cNvGraphicFramePr>
            <a:graphicFrameLocks noChangeAspect="1"/>
          </p:cNvGraphicFramePr>
          <p:nvPr/>
        </p:nvGraphicFramePr>
        <p:xfrm>
          <a:off x="0" y="0"/>
          <a:ext cx="9144000" cy="6462894"/>
        </p:xfrm>
        <a:graphic>
          <a:graphicData uri="http://schemas.openxmlformats.org/presentationml/2006/ole">
            <p:oleObj spid="_x0000_s69634" name="Acrobat Document" r:id="rId3" imgW="8019048" imgH="5668166" progId="AcroExch.Document.7">
              <p:embed/>
            </p:oleObj>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10 giugno 2014</a:t>
            </a:r>
            <a:endParaRPr lang="en-US"/>
          </a:p>
        </p:txBody>
      </p:sp>
      <p:sp>
        <p:nvSpPr>
          <p:cNvPr id="5" name="Segnaposto piè di pagina 4"/>
          <p:cNvSpPr>
            <a:spLocks noGrp="1"/>
          </p:cNvSpPr>
          <p:nvPr>
            <p:ph type="ftr" sz="quarter" idx="11"/>
          </p:nvPr>
        </p:nvSpPr>
        <p:spPr/>
        <p:txBody>
          <a:bodyPr/>
          <a:lstStyle/>
          <a:p>
            <a:r>
              <a:rPr lang="it-IT" smtClean="0"/>
              <a:t>INFN Pavia - Consiglio di Sezione - A. Lanza</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86</a:t>
            </a:fld>
            <a:endParaRPr lang="en-US"/>
          </a:p>
        </p:txBody>
      </p:sp>
      <p:graphicFrame>
        <p:nvGraphicFramePr>
          <p:cNvPr id="7" name="Oggetto 6"/>
          <p:cNvGraphicFramePr>
            <a:graphicFrameLocks noChangeAspect="1"/>
          </p:cNvGraphicFramePr>
          <p:nvPr/>
        </p:nvGraphicFramePr>
        <p:xfrm>
          <a:off x="0" y="0"/>
          <a:ext cx="9130477" cy="6453336"/>
        </p:xfrm>
        <a:graphic>
          <a:graphicData uri="http://schemas.openxmlformats.org/presentationml/2006/ole">
            <p:oleObj spid="_x0000_s70658" name="Acrobat Document" r:id="rId3" imgW="8019048" imgH="5668166" progId="AcroExch.Document.7">
              <p:embed/>
            </p:oleObj>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7584" y="404664"/>
            <a:ext cx="3494098" cy="461665"/>
          </a:xfrm>
          <a:prstGeom prst="rect">
            <a:avLst/>
          </a:prstGeom>
          <a:noFill/>
        </p:spPr>
        <p:txBody>
          <a:bodyPr wrap="none" rtlCol="0">
            <a:spAutoFit/>
          </a:bodyPr>
          <a:lstStyle/>
          <a:p>
            <a:r>
              <a:rPr lang="it-IT" sz="2400" b="1" u="sng" smtClean="0">
                <a:solidFill>
                  <a:srgbClr val="FF0000"/>
                </a:solidFill>
              </a:rPr>
              <a:t>MC-INFN Pavia 2013-2014</a:t>
            </a:r>
            <a:endParaRPr lang="it-IT" sz="2400" b="1" u="sng">
              <a:solidFill>
                <a:srgbClr val="FF0000"/>
              </a:solidFill>
            </a:endParaRPr>
          </a:p>
        </p:txBody>
      </p:sp>
      <p:sp>
        <p:nvSpPr>
          <p:cNvPr id="5" name="CasellaDiTesto 4"/>
          <p:cNvSpPr txBox="1"/>
          <p:nvPr/>
        </p:nvSpPr>
        <p:spPr>
          <a:xfrm>
            <a:off x="658403" y="1277680"/>
            <a:ext cx="7326557" cy="1200329"/>
          </a:xfrm>
          <a:prstGeom prst="rect">
            <a:avLst/>
          </a:prstGeom>
          <a:noFill/>
        </p:spPr>
        <p:txBody>
          <a:bodyPr wrap="none" rtlCol="0">
            <a:spAutoFit/>
          </a:bodyPr>
          <a:lstStyle/>
          <a:p>
            <a:pPr marL="285750" indent="-285750">
              <a:buFont typeface="Arial" panose="020B0604020202020204" pitchFamily="34" charset="0"/>
              <a:buChar char="•"/>
            </a:pPr>
            <a:r>
              <a:rPr lang="it-IT" b="1" smtClean="0">
                <a:solidFill>
                  <a:srgbClr val="0070C0"/>
                </a:solidFill>
              </a:rPr>
              <a:t>Nuova attività FLUKA</a:t>
            </a:r>
            <a:r>
              <a:rPr lang="it-IT" b="1" smtClean="0"/>
              <a:t>:</a:t>
            </a:r>
          </a:p>
          <a:p>
            <a:pPr marL="742950" lvl="1" indent="-285750">
              <a:buFontTx/>
              <a:buChar char="-"/>
            </a:pPr>
            <a:endParaRPr lang="it-IT" smtClean="0"/>
          </a:p>
          <a:p>
            <a:pPr marL="742950" lvl="1" indent="-285750">
              <a:buFontTx/>
              <a:buChar char="-"/>
            </a:pPr>
            <a:r>
              <a:rPr lang="it-IT" smtClean="0"/>
              <a:t>Studio dei profili laterali di dose su linea CNAO con protoni e ioni </a:t>
            </a:r>
            <a:r>
              <a:rPr lang="it-IT" baseline="30000" smtClean="0"/>
              <a:t>12</a:t>
            </a:r>
            <a:r>
              <a:rPr lang="it-IT" smtClean="0"/>
              <a:t>C.</a:t>
            </a:r>
          </a:p>
          <a:p>
            <a:pPr marL="742950" lvl="1" indent="-285750">
              <a:buFontTx/>
              <a:buChar char="-"/>
            </a:pPr>
            <a:r>
              <a:rPr lang="it-IT" smtClean="0"/>
              <a:t>Ottimizzazione parametri TPS con best fit su dati e MC.</a:t>
            </a:r>
            <a:endParaRPr lang="it-IT"/>
          </a:p>
        </p:txBody>
      </p:sp>
      <p:sp>
        <p:nvSpPr>
          <p:cNvPr id="6" name="CasellaDiTesto 5"/>
          <p:cNvSpPr txBox="1"/>
          <p:nvPr/>
        </p:nvSpPr>
        <p:spPr>
          <a:xfrm>
            <a:off x="643203" y="2809959"/>
            <a:ext cx="4320926" cy="3139321"/>
          </a:xfrm>
          <a:prstGeom prst="rect">
            <a:avLst/>
          </a:prstGeom>
          <a:noFill/>
        </p:spPr>
        <p:txBody>
          <a:bodyPr wrap="none" rtlCol="0">
            <a:spAutoFit/>
          </a:bodyPr>
          <a:lstStyle/>
          <a:p>
            <a:pPr marL="285750" indent="-285750">
              <a:buFont typeface="Arial" panose="020B0604020202020204" pitchFamily="34" charset="0"/>
              <a:buChar char="•"/>
            </a:pPr>
            <a:r>
              <a:rPr lang="it-IT" b="1" smtClean="0">
                <a:solidFill>
                  <a:srgbClr val="00B050"/>
                </a:solidFill>
              </a:rPr>
              <a:t>Persone</a:t>
            </a:r>
            <a:r>
              <a:rPr lang="it-IT" smtClean="0">
                <a:solidFill>
                  <a:srgbClr val="00B050"/>
                </a:solidFill>
              </a:rPr>
              <a:t>: </a:t>
            </a:r>
          </a:p>
          <a:p>
            <a:pPr marL="742950" lvl="1" indent="-285750">
              <a:buFontTx/>
              <a:buChar char="-"/>
            </a:pPr>
            <a:r>
              <a:rPr lang="it-IT" smtClean="0"/>
              <a:t>V.E. Bellinzona (dottorato XXIX ciclo)</a:t>
            </a:r>
          </a:p>
          <a:p>
            <a:pPr marL="742950" lvl="1" indent="-285750">
              <a:buFontTx/>
              <a:buChar char="-"/>
            </a:pPr>
            <a:r>
              <a:rPr lang="it-IT" smtClean="0"/>
              <a:t>A. Fontana (ric. INFN)</a:t>
            </a:r>
          </a:p>
          <a:p>
            <a:pPr marL="742950" lvl="1" indent="-285750">
              <a:buFontTx/>
              <a:buChar char="-"/>
            </a:pPr>
            <a:r>
              <a:rPr lang="it-IT" smtClean="0"/>
              <a:t>G. Magro (dottorato XXVIII ciclo)</a:t>
            </a:r>
          </a:p>
          <a:p>
            <a:pPr lvl="1"/>
            <a:r>
              <a:rPr lang="it-IT" smtClean="0"/>
              <a:t>+   1 neo-laureata magistrale (M. Mori)</a:t>
            </a:r>
          </a:p>
          <a:p>
            <a:pPr lvl="1"/>
            <a:endParaRPr lang="it-IT" smtClean="0"/>
          </a:p>
          <a:p>
            <a:pPr marL="285750" indent="-285750">
              <a:buFont typeface="Arial" panose="020B0604020202020204" pitchFamily="34" charset="0"/>
              <a:buChar char="•"/>
            </a:pPr>
            <a:r>
              <a:rPr lang="it-IT" b="1" smtClean="0">
                <a:solidFill>
                  <a:srgbClr val="92D050"/>
                </a:solidFill>
              </a:rPr>
              <a:t>Collaborazioni:</a:t>
            </a:r>
          </a:p>
          <a:p>
            <a:pPr marL="742950" lvl="1" indent="-285750">
              <a:buFontTx/>
              <a:buChar char="-"/>
            </a:pPr>
            <a:r>
              <a:rPr lang="it-IT" smtClean="0"/>
              <a:t>UniPV (A. Rotondi)</a:t>
            </a:r>
          </a:p>
          <a:p>
            <a:pPr marL="742950" lvl="1" indent="-285750">
              <a:buFontTx/>
              <a:buChar char="-"/>
            </a:pPr>
            <a:r>
              <a:rPr lang="it-IT" smtClean="0"/>
              <a:t>FLUKA  team (A. Ferrari, P. Sala)</a:t>
            </a:r>
          </a:p>
          <a:p>
            <a:pPr marL="742950" lvl="1" indent="-285750">
              <a:buFontTx/>
              <a:buChar char="-"/>
            </a:pPr>
            <a:r>
              <a:rPr lang="it-IT" smtClean="0"/>
              <a:t>CNAO (M. Ciocca, A. Mairani)</a:t>
            </a:r>
          </a:p>
          <a:p>
            <a:pPr marL="742950" lvl="1" indent="-285750">
              <a:buFontTx/>
              <a:buChar char="-"/>
            </a:pPr>
            <a:r>
              <a:rPr lang="it-IT" smtClean="0"/>
              <a:t>HIT/LMU Munich (K. Parodi)</a:t>
            </a:r>
            <a:endParaRPr lang="it-IT"/>
          </a:p>
        </p:txBody>
      </p:sp>
      <p:sp>
        <p:nvSpPr>
          <p:cNvPr id="7" name="CasellaDiTesto 6"/>
          <p:cNvSpPr txBox="1"/>
          <p:nvPr/>
        </p:nvSpPr>
        <p:spPr>
          <a:xfrm>
            <a:off x="5199175" y="2820431"/>
            <a:ext cx="3592137" cy="1754326"/>
          </a:xfrm>
          <a:prstGeom prst="rect">
            <a:avLst/>
          </a:prstGeom>
          <a:noFill/>
        </p:spPr>
        <p:txBody>
          <a:bodyPr wrap="none" rtlCol="0">
            <a:spAutoFit/>
          </a:bodyPr>
          <a:lstStyle/>
          <a:p>
            <a:pPr marL="285750" indent="-285750">
              <a:buFont typeface="Arial" panose="020B0604020202020204" pitchFamily="34" charset="0"/>
              <a:buChar char="•"/>
            </a:pPr>
            <a:r>
              <a:rPr lang="it-IT" b="1" smtClean="0">
                <a:solidFill>
                  <a:srgbClr val="00B0F0"/>
                </a:solidFill>
              </a:rPr>
              <a:t>Pubblicazioni:</a:t>
            </a:r>
          </a:p>
          <a:p>
            <a:pPr lvl="1"/>
            <a:r>
              <a:rPr lang="it-IT" smtClean="0"/>
              <a:t>- Tesi magistrale M. Mori</a:t>
            </a:r>
          </a:p>
          <a:p>
            <a:pPr lvl="1"/>
            <a:r>
              <a:rPr lang="en-US" altLang="it-IT" i="1" smtClean="0">
                <a:cs typeface="Times New Roman" pitchFamily="18" charset="0"/>
              </a:rPr>
              <a:t>   Studio del profilo laterale di </a:t>
            </a:r>
          </a:p>
          <a:p>
            <a:pPr lvl="1"/>
            <a:r>
              <a:rPr lang="en-US" altLang="it-IT" i="1" smtClean="0">
                <a:cs typeface="Times New Roman" pitchFamily="18" charset="0"/>
              </a:rPr>
              <a:t>   dose per piani di trattamento </a:t>
            </a:r>
          </a:p>
          <a:p>
            <a:pPr lvl="1"/>
            <a:r>
              <a:rPr lang="en-US" altLang="it-IT" i="1" smtClean="0">
                <a:cs typeface="Times New Roman" pitchFamily="18" charset="0"/>
              </a:rPr>
              <a:t>   in Adroterapia</a:t>
            </a:r>
          </a:p>
          <a:p>
            <a:pPr lvl="1"/>
            <a:r>
              <a:rPr lang="it-IT" smtClean="0"/>
              <a:t>- Presentazione ICTR-PHE 2014</a:t>
            </a:r>
            <a:endParaRPr lang="it-IT"/>
          </a:p>
        </p:txBody>
      </p:sp>
      <p:sp>
        <p:nvSpPr>
          <p:cNvPr id="8" name="CasellaDiTesto 7"/>
          <p:cNvSpPr txBox="1"/>
          <p:nvPr/>
        </p:nvSpPr>
        <p:spPr>
          <a:xfrm>
            <a:off x="5177183" y="4797152"/>
            <a:ext cx="3152017" cy="923330"/>
          </a:xfrm>
          <a:prstGeom prst="rect">
            <a:avLst/>
          </a:prstGeom>
          <a:noFill/>
        </p:spPr>
        <p:txBody>
          <a:bodyPr wrap="none" rtlCol="0">
            <a:spAutoFit/>
          </a:bodyPr>
          <a:lstStyle/>
          <a:p>
            <a:pPr marL="285750" indent="-285750">
              <a:buFont typeface="Arial" panose="020B0604020202020204" pitchFamily="34" charset="0"/>
              <a:buChar char="•"/>
            </a:pPr>
            <a:r>
              <a:rPr lang="it-IT" b="1" smtClean="0">
                <a:solidFill>
                  <a:srgbClr val="FFC000"/>
                </a:solidFill>
              </a:rPr>
              <a:t>Richieste 2015:</a:t>
            </a:r>
          </a:p>
          <a:p>
            <a:pPr lvl="1"/>
            <a:r>
              <a:rPr lang="it-IT" smtClean="0"/>
              <a:t>- 5 k€  missioni</a:t>
            </a:r>
          </a:p>
          <a:p>
            <a:pPr lvl="1"/>
            <a:r>
              <a:rPr lang="it-IT" smtClean="0"/>
              <a:t>- 2 k€  inventariabile (1 PC)</a:t>
            </a:r>
          </a:p>
        </p:txBody>
      </p:sp>
      <p:sp>
        <p:nvSpPr>
          <p:cNvPr id="9" name="Segnaposto data 8"/>
          <p:cNvSpPr>
            <a:spLocks noGrp="1"/>
          </p:cNvSpPr>
          <p:nvPr>
            <p:ph type="dt" sz="half" idx="10"/>
          </p:nvPr>
        </p:nvSpPr>
        <p:spPr/>
        <p:txBody>
          <a:bodyPr/>
          <a:lstStyle/>
          <a:p>
            <a:r>
              <a:rPr lang="it-IT" smtClean="0"/>
              <a:t>10 giugno 2014</a:t>
            </a:r>
            <a:endParaRPr lang="en-US"/>
          </a:p>
        </p:txBody>
      </p:sp>
      <p:sp>
        <p:nvSpPr>
          <p:cNvPr id="10" name="Segnaposto numero diapositiva 9"/>
          <p:cNvSpPr>
            <a:spLocks noGrp="1"/>
          </p:cNvSpPr>
          <p:nvPr>
            <p:ph type="sldNum" sz="quarter" idx="12"/>
          </p:nvPr>
        </p:nvSpPr>
        <p:spPr/>
        <p:txBody>
          <a:bodyPr/>
          <a:lstStyle/>
          <a:p>
            <a:fld id="{55891830-6044-4982-8A8D-E4E398486D53}" type="slidenum">
              <a:rPr lang="en-US" smtClean="0"/>
              <a:pPr/>
              <a:t>87</a:t>
            </a:fld>
            <a:endParaRPr lang="en-US"/>
          </a:p>
        </p:txBody>
      </p:sp>
      <p:sp>
        <p:nvSpPr>
          <p:cNvPr id="11" name="Segnaposto piè di pagina 10"/>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32725290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rot="5400000">
            <a:off x="7375030" y="3426231"/>
            <a:ext cx="184666" cy="369332"/>
          </a:xfrm>
          <a:prstGeom prst="rect">
            <a:avLst/>
          </a:prstGeom>
          <a:noFill/>
        </p:spPr>
        <p:txBody>
          <a:bodyPr wrap="none" rtlCol="0">
            <a:spAutoFit/>
          </a:bodyPr>
          <a:lstStyle/>
          <a:p>
            <a:endParaRPr lang="it-IT" dirty="0">
              <a:solidFill>
                <a:srgbClr val="FF0000"/>
              </a:solidFill>
            </a:endParaRPr>
          </a:p>
        </p:txBody>
      </p:sp>
      <p:sp>
        <p:nvSpPr>
          <p:cNvPr id="13" name="CasellaDiTesto 12"/>
          <p:cNvSpPr txBox="1"/>
          <p:nvPr/>
        </p:nvSpPr>
        <p:spPr>
          <a:xfrm rot="5400000">
            <a:off x="7484547" y="1920013"/>
            <a:ext cx="453609" cy="369332"/>
          </a:xfrm>
          <a:prstGeom prst="rect">
            <a:avLst/>
          </a:prstGeom>
          <a:noFill/>
        </p:spPr>
        <p:txBody>
          <a:bodyPr wrap="square" rtlCol="0">
            <a:spAutoFit/>
          </a:bodyPr>
          <a:lstStyle/>
          <a:p>
            <a:endParaRPr lang="it-IT" dirty="0"/>
          </a:p>
        </p:txBody>
      </p:sp>
      <p:pic>
        <p:nvPicPr>
          <p:cNvPr id="14" name="Picture 3"/>
          <p:cNvPicPr preferRelativeResize="0">
            <a:picLocks noChangeArrowheads="1"/>
          </p:cNvPicPr>
          <p:nvPr/>
        </p:nvPicPr>
        <p:blipFill>
          <a:blip r:embed="rId3" cstate="print">
            <a:extLst>
              <a:ext uri="{28A0092B-C50C-407E-A947-70E740481C1C}">
                <a14:useLocalDpi xmlns="" xmlns:a14="http://schemas.microsoft.com/office/drawing/2010/main" val="0"/>
              </a:ext>
            </a:extLst>
          </a:blip>
          <a:srcRect r="957"/>
          <a:stretch>
            <a:fillRect/>
          </a:stretch>
        </p:blipFill>
        <p:spPr bwMode="auto">
          <a:xfrm>
            <a:off x="2437927" y="992747"/>
            <a:ext cx="6534524" cy="2601936"/>
          </a:xfrm>
          <a:prstGeom prst="rect">
            <a:avLst/>
          </a:prstGeom>
          <a:noFill/>
          <a:ln w="38100">
            <a:solidFill>
              <a:srgbClr val="FF0000"/>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 name="Text Box 4"/>
          <p:cNvSpPr txBox="1">
            <a:spLocks noChangeArrowheads="1"/>
          </p:cNvSpPr>
          <p:nvPr/>
        </p:nvSpPr>
        <p:spPr bwMode="auto">
          <a:xfrm>
            <a:off x="2802896" y="1011638"/>
            <a:ext cx="4870334" cy="30777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it-IT" sz="1400" dirty="0" smtClean="0">
                <a:solidFill>
                  <a:srgbClr val="FF0000"/>
                </a:solidFill>
                <a:cs typeface="Arial" charset="0"/>
              </a:rPr>
              <a:t>62.28 </a:t>
            </a:r>
            <a:r>
              <a:rPr lang="it-IT" sz="1400" dirty="0" err="1" smtClean="0">
                <a:solidFill>
                  <a:srgbClr val="FF0000"/>
                </a:solidFill>
                <a:cs typeface="Arial" charset="0"/>
              </a:rPr>
              <a:t>MeV</a:t>
            </a:r>
            <a:r>
              <a:rPr lang="it-IT" sz="1400" dirty="0" smtClean="0">
                <a:solidFill>
                  <a:srgbClr val="FF0000"/>
                </a:solidFill>
                <a:cs typeface="Arial" charset="0"/>
              </a:rPr>
              <a:t>/u, 2D Dose </a:t>
            </a:r>
            <a:r>
              <a:rPr lang="it-IT" sz="1400" dirty="0" err="1" smtClean="0">
                <a:solidFill>
                  <a:srgbClr val="FF0000"/>
                </a:solidFill>
                <a:cs typeface="Arial" charset="0"/>
              </a:rPr>
              <a:t>profile</a:t>
            </a:r>
            <a:endParaRPr lang="it-IT" sz="1400" dirty="0">
              <a:solidFill>
                <a:srgbClr val="FF0000"/>
              </a:solidFill>
              <a:cs typeface="Arial" charset="0"/>
            </a:endParaRPr>
          </a:p>
        </p:txBody>
      </p:sp>
      <p:sp>
        <p:nvSpPr>
          <p:cNvPr id="20" name="Text Box 44"/>
          <p:cNvSpPr txBox="1">
            <a:spLocks noChangeArrowheads="1"/>
          </p:cNvSpPr>
          <p:nvPr/>
        </p:nvSpPr>
        <p:spPr bwMode="auto">
          <a:xfrm>
            <a:off x="6734805" y="1043431"/>
            <a:ext cx="1955814" cy="27463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it-IT" sz="1200" b="1" u="none" dirty="0">
                <a:solidFill>
                  <a:schemeClr val="tx1"/>
                </a:solidFill>
                <a:latin typeface="Times New Roman" charset="0"/>
                <a:cs typeface="Arial" charset="0"/>
              </a:rPr>
              <a:t>Dose   </a:t>
            </a:r>
            <a:r>
              <a:rPr lang="it-IT" sz="1200" b="1" u="none" dirty="0" err="1">
                <a:solidFill>
                  <a:schemeClr val="tx1"/>
                </a:solidFill>
                <a:latin typeface="Times New Roman" charset="0"/>
                <a:cs typeface="Arial" charset="0"/>
              </a:rPr>
              <a:t>MeV</a:t>
            </a:r>
            <a:r>
              <a:rPr lang="it-IT" sz="1200" b="1" u="none" dirty="0">
                <a:solidFill>
                  <a:schemeClr val="tx1"/>
                </a:solidFill>
                <a:latin typeface="Times New Roman" charset="0"/>
                <a:cs typeface="Arial" charset="0"/>
              </a:rPr>
              <a:t>/cm</a:t>
            </a:r>
            <a:r>
              <a:rPr lang="it-IT" sz="1200" b="1" u="none" baseline="30000" dirty="0">
                <a:solidFill>
                  <a:schemeClr val="tx1"/>
                </a:solidFill>
                <a:latin typeface="Times New Roman" charset="0"/>
                <a:cs typeface="Arial" charset="0"/>
              </a:rPr>
              <a:t>3</a:t>
            </a:r>
          </a:p>
        </p:txBody>
      </p:sp>
      <p:sp>
        <p:nvSpPr>
          <p:cNvPr id="23" name="Line 10"/>
          <p:cNvSpPr>
            <a:spLocks noChangeShapeType="1"/>
          </p:cNvSpPr>
          <p:nvPr/>
        </p:nvSpPr>
        <p:spPr bwMode="auto">
          <a:xfrm>
            <a:off x="5204853" y="1261558"/>
            <a:ext cx="16142" cy="2190337"/>
          </a:xfrm>
          <a:prstGeom prst="line">
            <a:avLst/>
          </a:prstGeom>
          <a:noFill/>
          <a:ln w="34925">
            <a:solidFill>
              <a:srgbClr val="0033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24" name="Line 11"/>
          <p:cNvSpPr>
            <a:spLocks noChangeShapeType="1"/>
          </p:cNvSpPr>
          <p:nvPr/>
        </p:nvSpPr>
        <p:spPr bwMode="auto">
          <a:xfrm flipH="1">
            <a:off x="3136468" y="1276159"/>
            <a:ext cx="14598" cy="2190336"/>
          </a:xfrm>
          <a:prstGeom prst="line">
            <a:avLst/>
          </a:prstGeom>
          <a:noFill/>
          <a:ln w="34925">
            <a:solidFill>
              <a:srgbClr val="0033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26" name="Line 13"/>
          <p:cNvSpPr>
            <a:spLocks noChangeShapeType="1"/>
          </p:cNvSpPr>
          <p:nvPr/>
        </p:nvSpPr>
        <p:spPr bwMode="auto">
          <a:xfrm>
            <a:off x="7268099" y="1261558"/>
            <a:ext cx="52169" cy="2190337"/>
          </a:xfrm>
          <a:prstGeom prst="line">
            <a:avLst/>
          </a:prstGeom>
          <a:noFill/>
          <a:ln w="34925">
            <a:solidFill>
              <a:srgbClr val="0033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pic>
        <p:nvPicPr>
          <p:cNvPr id="16" name="Picture 3"/>
          <p:cNvPicPr preferRelativeResize="0">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423329" y="3722950"/>
            <a:ext cx="6549448" cy="2602800"/>
          </a:xfrm>
          <a:prstGeom prst="rect">
            <a:avLst/>
          </a:prstGeom>
          <a:noFill/>
          <a:ln w="38100">
            <a:solidFill>
              <a:srgbClr val="FF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7" name="Text Box 4"/>
          <p:cNvSpPr txBox="1">
            <a:spLocks noChangeArrowheads="1"/>
          </p:cNvSpPr>
          <p:nvPr/>
        </p:nvSpPr>
        <p:spPr bwMode="auto">
          <a:xfrm>
            <a:off x="2423329" y="3720466"/>
            <a:ext cx="5648467" cy="307777"/>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it-IT" sz="1400" dirty="0" smtClean="0">
                <a:solidFill>
                  <a:srgbClr val="FF0000"/>
                </a:solidFill>
                <a:cs typeface="Arial" charset="0"/>
              </a:rPr>
              <a:t>219.39 </a:t>
            </a:r>
            <a:r>
              <a:rPr lang="it-IT" sz="1400" dirty="0" err="1" smtClean="0">
                <a:solidFill>
                  <a:srgbClr val="FF0000"/>
                </a:solidFill>
                <a:cs typeface="Arial" charset="0"/>
              </a:rPr>
              <a:t>MeV</a:t>
            </a:r>
            <a:r>
              <a:rPr lang="it-IT" sz="1400" dirty="0" smtClean="0">
                <a:solidFill>
                  <a:srgbClr val="FF0000"/>
                </a:solidFill>
                <a:cs typeface="Arial" charset="0"/>
              </a:rPr>
              <a:t>/u, 2D Dose </a:t>
            </a:r>
            <a:r>
              <a:rPr lang="it-IT" sz="1400" dirty="0" err="1" smtClean="0">
                <a:solidFill>
                  <a:srgbClr val="FF0000"/>
                </a:solidFill>
                <a:cs typeface="Arial" charset="0"/>
              </a:rPr>
              <a:t>profile</a:t>
            </a:r>
            <a:endParaRPr lang="it-IT" sz="1400" dirty="0">
              <a:solidFill>
                <a:srgbClr val="FF0000"/>
              </a:solidFill>
              <a:cs typeface="Arial" charset="0"/>
            </a:endParaRPr>
          </a:p>
        </p:txBody>
      </p:sp>
      <p:sp>
        <p:nvSpPr>
          <p:cNvPr id="18" name="Text Box 44"/>
          <p:cNvSpPr txBox="1">
            <a:spLocks noChangeArrowheads="1"/>
          </p:cNvSpPr>
          <p:nvPr/>
        </p:nvSpPr>
        <p:spPr bwMode="auto">
          <a:xfrm>
            <a:off x="6932345" y="3727026"/>
            <a:ext cx="1606081" cy="27463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it-IT" sz="1200" b="1" u="none" dirty="0">
                <a:solidFill>
                  <a:schemeClr val="tx1"/>
                </a:solidFill>
                <a:latin typeface="Times New Roman" charset="0"/>
                <a:cs typeface="Arial" charset="0"/>
              </a:rPr>
              <a:t>Dose   </a:t>
            </a:r>
            <a:r>
              <a:rPr lang="it-IT" sz="1200" b="1" u="none" dirty="0" err="1">
                <a:solidFill>
                  <a:schemeClr val="tx1"/>
                </a:solidFill>
                <a:latin typeface="Times New Roman" charset="0"/>
                <a:cs typeface="Arial" charset="0"/>
              </a:rPr>
              <a:t>MeV</a:t>
            </a:r>
            <a:r>
              <a:rPr lang="it-IT" sz="1200" b="1" u="none" dirty="0">
                <a:solidFill>
                  <a:schemeClr val="tx1"/>
                </a:solidFill>
                <a:latin typeface="Times New Roman" charset="0"/>
                <a:cs typeface="Arial" charset="0"/>
              </a:rPr>
              <a:t>/cm</a:t>
            </a:r>
            <a:r>
              <a:rPr lang="it-IT" sz="1200" b="1" u="none" baseline="30000" dirty="0">
                <a:solidFill>
                  <a:schemeClr val="tx1"/>
                </a:solidFill>
                <a:latin typeface="Times New Roman" charset="0"/>
                <a:cs typeface="Arial" charset="0"/>
              </a:rPr>
              <a:t>3</a:t>
            </a:r>
          </a:p>
        </p:txBody>
      </p:sp>
      <p:sp>
        <p:nvSpPr>
          <p:cNvPr id="19" name="Line 11"/>
          <p:cNvSpPr>
            <a:spLocks noChangeShapeType="1"/>
          </p:cNvSpPr>
          <p:nvPr/>
        </p:nvSpPr>
        <p:spPr bwMode="auto">
          <a:xfrm>
            <a:off x="3127876" y="3984446"/>
            <a:ext cx="8592" cy="2238572"/>
          </a:xfrm>
          <a:prstGeom prst="line">
            <a:avLst/>
          </a:prstGeom>
          <a:noFill/>
          <a:ln w="34925">
            <a:solidFill>
              <a:srgbClr val="0033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27" name="Line 13"/>
          <p:cNvSpPr>
            <a:spLocks noChangeShapeType="1"/>
          </p:cNvSpPr>
          <p:nvPr/>
        </p:nvSpPr>
        <p:spPr bwMode="auto">
          <a:xfrm>
            <a:off x="7305670" y="3970385"/>
            <a:ext cx="0" cy="2238573"/>
          </a:xfrm>
          <a:prstGeom prst="line">
            <a:avLst/>
          </a:prstGeom>
          <a:noFill/>
          <a:ln w="34925">
            <a:solidFill>
              <a:srgbClr val="0033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28" name="Line 10"/>
          <p:cNvSpPr>
            <a:spLocks noChangeShapeType="1"/>
          </p:cNvSpPr>
          <p:nvPr/>
        </p:nvSpPr>
        <p:spPr bwMode="auto">
          <a:xfrm>
            <a:off x="5206397" y="3984984"/>
            <a:ext cx="16141" cy="2238573"/>
          </a:xfrm>
          <a:prstGeom prst="line">
            <a:avLst/>
          </a:prstGeom>
          <a:noFill/>
          <a:ln w="34925">
            <a:solidFill>
              <a:srgbClr val="003366"/>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5" name="CasellaDiTesto 4"/>
          <p:cNvSpPr txBox="1"/>
          <p:nvPr/>
        </p:nvSpPr>
        <p:spPr>
          <a:xfrm>
            <a:off x="429769" y="1392183"/>
            <a:ext cx="1686982" cy="4524316"/>
          </a:xfrm>
          <a:prstGeom prst="rect">
            <a:avLst/>
          </a:prstGeom>
          <a:noFill/>
          <a:ln w="38100">
            <a:solidFill>
              <a:schemeClr val="accent6">
                <a:lumMod val="20000"/>
                <a:lumOff val="80000"/>
              </a:schemeClr>
            </a:solidFill>
          </a:ln>
        </p:spPr>
        <p:txBody>
          <a:bodyPr wrap="square" rtlCol="0">
            <a:spAutoFit/>
          </a:bodyPr>
          <a:lstStyle/>
          <a:p>
            <a:pPr algn="ctr"/>
            <a:endParaRPr lang="it-IT" dirty="0" smtClean="0"/>
          </a:p>
          <a:p>
            <a:pPr algn="ctr"/>
            <a:r>
              <a:rPr lang="it-IT" cap="small" dirty="0"/>
              <a:t>ROOT </a:t>
            </a:r>
            <a:r>
              <a:rPr lang="it-IT" cap="small" dirty="0" smtClean="0"/>
              <a:t>Code</a:t>
            </a:r>
          </a:p>
          <a:p>
            <a:pPr algn="ctr"/>
            <a:r>
              <a:rPr lang="it-IT" cap="small" dirty="0" smtClean="0"/>
              <a:t>- MINUIT</a:t>
            </a:r>
            <a:endParaRPr lang="it-IT" cap="small" dirty="0"/>
          </a:p>
          <a:p>
            <a:pPr algn="ctr"/>
            <a:endParaRPr lang="it-IT" dirty="0"/>
          </a:p>
          <a:p>
            <a:pPr algn="ctr"/>
            <a:r>
              <a:rPr lang="it-IT" cap="small" dirty="0"/>
              <a:t>FLUKA MC</a:t>
            </a:r>
          </a:p>
          <a:p>
            <a:pPr algn="ctr"/>
            <a:endParaRPr lang="it-IT" dirty="0" smtClean="0"/>
          </a:p>
          <a:p>
            <a:pPr algn="ctr"/>
            <a:endParaRPr lang="it-IT" dirty="0"/>
          </a:p>
          <a:p>
            <a:pPr algn="ctr"/>
            <a:endParaRPr lang="it-IT" dirty="0" smtClean="0"/>
          </a:p>
          <a:p>
            <a:pPr algn="ctr"/>
            <a:r>
              <a:rPr lang="it-IT" dirty="0" smtClean="0"/>
              <a:t>10</a:t>
            </a:r>
            <a:r>
              <a:rPr lang="it-IT" baseline="30000" dirty="0" smtClean="0"/>
              <a:t>3 – </a:t>
            </a:r>
            <a:r>
              <a:rPr lang="it-IT" dirty="0" smtClean="0"/>
              <a:t>10</a:t>
            </a:r>
            <a:r>
              <a:rPr lang="it-IT" baseline="30000" dirty="0" smtClean="0"/>
              <a:t>4</a:t>
            </a:r>
          </a:p>
          <a:p>
            <a:pPr algn="ctr"/>
            <a:r>
              <a:rPr lang="it-IT" dirty="0" err="1" smtClean="0"/>
              <a:t>Lateral</a:t>
            </a:r>
            <a:r>
              <a:rPr lang="it-IT" dirty="0" smtClean="0"/>
              <a:t> </a:t>
            </a:r>
            <a:r>
              <a:rPr lang="it-IT" dirty="0" err="1" smtClean="0"/>
              <a:t>profiles</a:t>
            </a:r>
            <a:endParaRPr lang="it-IT" dirty="0" smtClean="0"/>
          </a:p>
          <a:p>
            <a:pPr algn="ctr"/>
            <a:endParaRPr lang="it-IT" dirty="0"/>
          </a:p>
          <a:p>
            <a:pPr algn="ctr"/>
            <a:endParaRPr lang="it-IT" dirty="0"/>
          </a:p>
          <a:p>
            <a:pPr algn="ctr"/>
            <a:endParaRPr lang="it-IT" dirty="0" smtClean="0"/>
          </a:p>
          <a:p>
            <a:pPr algn="ctr"/>
            <a:r>
              <a:rPr lang="it-IT" dirty="0" smtClean="0"/>
              <a:t>147 dose </a:t>
            </a:r>
            <a:r>
              <a:rPr lang="it-IT" dirty="0" err="1" smtClean="0"/>
              <a:t>matrices</a:t>
            </a:r>
            <a:endParaRPr lang="it-IT" dirty="0" smtClean="0"/>
          </a:p>
          <a:p>
            <a:pPr algn="ctr"/>
            <a:r>
              <a:rPr lang="it-IT" dirty="0" smtClean="0"/>
              <a:t>(60-230 </a:t>
            </a:r>
            <a:r>
              <a:rPr lang="it-IT" dirty="0" err="1" smtClean="0"/>
              <a:t>MeV</a:t>
            </a:r>
            <a:r>
              <a:rPr lang="it-IT" dirty="0" smtClean="0"/>
              <a:t>)</a:t>
            </a:r>
            <a:endParaRPr lang="it-IT" dirty="0"/>
          </a:p>
        </p:txBody>
      </p:sp>
      <p:sp>
        <p:nvSpPr>
          <p:cNvPr id="6" name="Per 5"/>
          <p:cNvSpPr/>
          <p:nvPr/>
        </p:nvSpPr>
        <p:spPr>
          <a:xfrm>
            <a:off x="1036480" y="4473719"/>
            <a:ext cx="364957" cy="360151"/>
          </a:xfrm>
          <a:prstGeom prst="mathMultiply">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6" name="Rettangolo arrotondato 35"/>
          <p:cNvSpPr/>
          <p:nvPr/>
        </p:nvSpPr>
        <p:spPr>
          <a:xfrm>
            <a:off x="666545" y="129019"/>
            <a:ext cx="7545387" cy="73233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2750"/>
              </a:spcBef>
              <a:buClrTx/>
              <a:buFontTx/>
              <a:buNone/>
              <a:defRPr/>
            </a:pPr>
            <a:r>
              <a:rPr lang="en-US" sz="2400" cap="small" dirty="0" err="1">
                <a:solidFill>
                  <a:srgbClr val="FFFF00"/>
                </a:solidFill>
                <a:effectLst>
                  <a:outerShdw blurRad="38100" dist="38100" dir="2700000" algn="tl">
                    <a:srgbClr val="000000"/>
                  </a:outerShdw>
                </a:effectLst>
              </a:rPr>
              <a:t>Parametrization</a:t>
            </a:r>
            <a:r>
              <a:rPr lang="en-US" sz="2400" cap="small" dirty="0">
                <a:solidFill>
                  <a:srgbClr val="FFFF00"/>
                </a:solidFill>
                <a:effectLst>
                  <a:outerShdw blurRad="38100" dist="38100" dir="2700000" algn="tl">
                    <a:srgbClr val="000000"/>
                  </a:outerShdw>
                </a:effectLst>
              </a:rPr>
              <a:t> of the lateral dose profiles </a:t>
            </a:r>
            <a:r>
              <a:rPr lang="en-US" sz="2400" cap="small" dirty="0" smtClean="0">
                <a:solidFill>
                  <a:srgbClr val="FFFF00"/>
                </a:solidFill>
                <a:effectLst>
                  <a:outerShdw blurRad="38100" dist="38100" dir="2700000" algn="tl">
                    <a:srgbClr val="000000"/>
                  </a:outerShdw>
                </a:effectLst>
              </a:rPr>
              <a:t>                       with </a:t>
            </a:r>
            <a:r>
              <a:rPr lang="en-US" sz="2400" cap="small" dirty="0">
                <a:solidFill>
                  <a:srgbClr val="FFFF00"/>
                </a:solidFill>
                <a:effectLst>
                  <a:outerShdw blurRad="38100" dist="38100" dir="2700000" algn="tl">
                    <a:srgbClr val="000000"/>
                  </a:outerShdw>
                </a:effectLst>
              </a:rPr>
              <a:t>Double </a:t>
            </a:r>
            <a:r>
              <a:rPr lang="en-US" sz="2400" cap="small" dirty="0" smtClean="0">
                <a:solidFill>
                  <a:srgbClr val="FFFF00"/>
                </a:solidFill>
                <a:effectLst>
                  <a:outerShdw blurRad="38100" dist="38100" dir="2700000" algn="tl">
                    <a:srgbClr val="000000"/>
                  </a:outerShdw>
                </a:effectLst>
              </a:rPr>
              <a:t>Gaussian model</a:t>
            </a:r>
            <a:endParaRPr lang="en-US" sz="2400" cap="small" dirty="0">
              <a:solidFill>
                <a:srgbClr val="FFFF00"/>
              </a:solidFill>
              <a:effectLst>
                <a:outerShdw blurRad="38100" dist="38100" dir="2700000" algn="tl">
                  <a:srgbClr val="000000"/>
                </a:outerShdw>
              </a:effectLst>
            </a:endParaRPr>
          </a:p>
        </p:txBody>
      </p:sp>
      <p:sp>
        <p:nvSpPr>
          <p:cNvPr id="37" name="CasellaDiTesto 36"/>
          <p:cNvSpPr txBox="1"/>
          <p:nvPr/>
        </p:nvSpPr>
        <p:spPr>
          <a:xfrm>
            <a:off x="2496311" y="6394468"/>
            <a:ext cx="6571030" cy="369332"/>
          </a:xfrm>
          <a:prstGeom prst="rect">
            <a:avLst/>
          </a:prstGeom>
          <a:noFill/>
        </p:spPr>
        <p:txBody>
          <a:bodyPr wrap="none" rtlCol="0">
            <a:spAutoFit/>
          </a:bodyPr>
          <a:lstStyle/>
          <a:p>
            <a:r>
              <a:rPr lang="it-IT" dirty="0" smtClean="0"/>
              <a:t>M. Mori, </a:t>
            </a:r>
            <a:r>
              <a:rPr lang="it-IT" dirty="0" err="1" smtClean="0"/>
              <a:t>University</a:t>
            </a:r>
            <a:r>
              <a:rPr lang="it-IT" dirty="0" smtClean="0"/>
              <a:t> of Pavia, </a:t>
            </a:r>
            <a:r>
              <a:rPr lang="it-IT" dirty="0" err="1" smtClean="0"/>
              <a:t>Department</a:t>
            </a:r>
            <a:r>
              <a:rPr lang="it-IT" dirty="0" smtClean="0"/>
              <a:t> of </a:t>
            </a:r>
            <a:r>
              <a:rPr lang="it-IT" dirty="0" err="1" smtClean="0"/>
              <a:t>Physics</a:t>
            </a:r>
            <a:r>
              <a:rPr lang="it-IT" dirty="0"/>
              <a:t> </a:t>
            </a:r>
            <a:r>
              <a:rPr lang="it-IT" dirty="0" smtClean="0"/>
              <a:t>- ICTR-PHE 2014</a:t>
            </a:r>
          </a:p>
        </p:txBody>
      </p:sp>
      <p:sp>
        <p:nvSpPr>
          <p:cNvPr id="22" name="Segnaposto data 21"/>
          <p:cNvSpPr>
            <a:spLocks noGrp="1"/>
          </p:cNvSpPr>
          <p:nvPr>
            <p:ph type="dt" sz="half" idx="10"/>
          </p:nvPr>
        </p:nvSpPr>
        <p:spPr/>
        <p:txBody>
          <a:bodyPr/>
          <a:lstStyle/>
          <a:p>
            <a:r>
              <a:rPr lang="it-IT" smtClean="0"/>
              <a:t>10 giugno 2014</a:t>
            </a:r>
            <a:endParaRPr lang="en-US"/>
          </a:p>
        </p:txBody>
      </p:sp>
      <p:sp>
        <p:nvSpPr>
          <p:cNvPr id="25" name="Segnaposto numero diapositiva 24"/>
          <p:cNvSpPr>
            <a:spLocks noGrp="1"/>
          </p:cNvSpPr>
          <p:nvPr>
            <p:ph type="sldNum" sz="quarter" idx="12"/>
          </p:nvPr>
        </p:nvSpPr>
        <p:spPr/>
        <p:txBody>
          <a:bodyPr/>
          <a:lstStyle/>
          <a:p>
            <a:fld id="{55891830-6044-4982-8A8D-E4E398486D53}" type="slidenum">
              <a:rPr lang="en-US" smtClean="0"/>
              <a:pPr/>
              <a:t>88</a:t>
            </a:fld>
            <a:endParaRPr lang="en-US"/>
          </a:p>
        </p:txBody>
      </p:sp>
      <p:sp>
        <p:nvSpPr>
          <p:cNvPr id="29" name="Segnaposto piè di pagina 28"/>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8630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000" fill="hold"/>
                                        <p:tgtEl>
                                          <p:spTgt spid="26"/>
                                        </p:tgtEl>
                                        <p:attrNameLst>
                                          <p:attrName>ppt_x</p:attrName>
                                        </p:attrNameLst>
                                      </p:cBhvr>
                                      <p:tavLst>
                                        <p:tav tm="0">
                                          <p:val>
                                            <p:strVal val="#ppt_x"/>
                                          </p:val>
                                        </p:tav>
                                        <p:tav tm="100000">
                                          <p:val>
                                            <p:strVal val="#ppt_x"/>
                                          </p:val>
                                        </p:tav>
                                      </p:tavLst>
                                    </p:anim>
                                    <p:anim calcmode="lin" valueType="num">
                                      <p:cBhvr additive="base">
                                        <p:cTn id="8" dur="2000" fill="hold"/>
                                        <p:tgtEl>
                                          <p:spTgt spid="26"/>
                                        </p:tgtEl>
                                        <p:attrNameLst>
                                          <p:attrName>ppt_y</p:attrName>
                                        </p:attrNameLst>
                                      </p:cBhvr>
                                      <p:tavLst>
                                        <p:tav tm="0">
                                          <p:val>
                                            <p:strVal val="0-#ppt_h/2"/>
                                          </p:val>
                                        </p:tav>
                                        <p:tav tm="100000">
                                          <p:val>
                                            <p:strVal val="#ppt_y"/>
                                          </p:val>
                                        </p:tav>
                                      </p:tavLst>
                                    </p:anim>
                                  </p:childTnLst>
                                </p:cTn>
                              </p:par>
                              <p:par>
                                <p:cTn id="9" presetID="7" presetClass="entr" presetSubtype="1"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000" fill="hold"/>
                                        <p:tgtEl>
                                          <p:spTgt spid="23"/>
                                        </p:tgtEl>
                                        <p:attrNameLst>
                                          <p:attrName>ppt_x</p:attrName>
                                        </p:attrNameLst>
                                      </p:cBhvr>
                                      <p:tavLst>
                                        <p:tav tm="0">
                                          <p:val>
                                            <p:strVal val="#ppt_x"/>
                                          </p:val>
                                        </p:tav>
                                        <p:tav tm="100000">
                                          <p:val>
                                            <p:strVal val="#ppt_x"/>
                                          </p:val>
                                        </p:tav>
                                      </p:tavLst>
                                    </p:anim>
                                    <p:anim calcmode="lin" valueType="num">
                                      <p:cBhvr additive="base">
                                        <p:cTn id="12" dur="2000" fill="hold"/>
                                        <p:tgtEl>
                                          <p:spTgt spid="23"/>
                                        </p:tgtEl>
                                        <p:attrNameLst>
                                          <p:attrName>ppt_y</p:attrName>
                                        </p:attrNameLst>
                                      </p:cBhvr>
                                      <p:tavLst>
                                        <p:tav tm="0">
                                          <p:val>
                                            <p:strVal val="0-#ppt_h/2"/>
                                          </p:val>
                                        </p:tav>
                                        <p:tav tm="100000">
                                          <p:val>
                                            <p:strVal val="#ppt_y"/>
                                          </p:val>
                                        </p:tav>
                                      </p:tavLst>
                                    </p:anim>
                                  </p:childTnLst>
                                </p:cTn>
                              </p:par>
                              <p:par>
                                <p:cTn id="13" presetID="7"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000" fill="hold"/>
                                        <p:tgtEl>
                                          <p:spTgt spid="24"/>
                                        </p:tgtEl>
                                        <p:attrNameLst>
                                          <p:attrName>ppt_x</p:attrName>
                                        </p:attrNameLst>
                                      </p:cBhvr>
                                      <p:tavLst>
                                        <p:tav tm="0">
                                          <p:val>
                                            <p:strVal val="#ppt_x"/>
                                          </p:val>
                                        </p:tav>
                                        <p:tav tm="100000">
                                          <p:val>
                                            <p:strVal val="#ppt_x"/>
                                          </p:val>
                                        </p:tav>
                                      </p:tavLst>
                                    </p:anim>
                                    <p:anim calcmode="lin" valueType="num">
                                      <p:cBhvr additive="base">
                                        <p:cTn id="16" dur="2000" fill="hold"/>
                                        <p:tgtEl>
                                          <p:spTgt spid="24"/>
                                        </p:tgtEl>
                                        <p:attrNameLst>
                                          <p:attrName>ppt_y</p:attrName>
                                        </p:attrNameLst>
                                      </p:cBhvr>
                                      <p:tavLst>
                                        <p:tav tm="0">
                                          <p:val>
                                            <p:strVal val="0-#ppt_h/2"/>
                                          </p:val>
                                        </p:tav>
                                        <p:tav tm="100000">
                                          <p:val>
                                            <p:strVal val="#ppt_y"/>
                                          </p:val>
                                        </p:tav>
                                      </p:tavLst>
                                    </p:anim>
                                  </p:childTnLst>
                                </p:cTn>
                              </p:par>
                              <p:par>
                                <p:cTn id="17" presetID="7" presetClass="entr" presetSubtype="1"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2000" fill="hold"/>
                                        <p:tgtEl>
                                          <p:spTgt spid="27"/>
                                        </p:tgtEl>
                                        <p:attrNameLst>
                                          <p:attrName>ppt_x</p:attrName>
                                        </p:attrNameLst>
                                      </p:cBhvr>
                                      <p:tavLst>
                                        <p:tav tm="0">
                                          <p:val>
                                            <p:strVal val="#ppt_x"/>
                                          </p:val>
                                        </p:tav>
                                        <p:tav tm="100000">
                                          <p:val>
                                            <p:strVal val="#ppt_x"/>
                                          </p:val>
                                        </p:tav>
                                      </p:tavLst>
                                    </p:anim>
                                    <p:anim calcmode="lin" valueType="num">
                                      <p:cBhvr additive="base">
                                        <p:cTn id="20" dur="2000" fill="hold"/>
                                        <p:tgtEl>
                                          <p:spTgt spid="27"/>
                                        </p:tgtEl>
                                        <p:attrNameLst>
                                          <p:attrName>ppt_y</p:attrName>
                                        </p:attrNameLst>
                                      </p:cBhvr>
                                      <p:tavLst>
                                        <p:tav tm="0">
                                          <p:val>
                                            <p:strVal val="0-#ppt_h/2"/>
                                          </p:val>
                                        </p:tav>
                                        <p:tav tm="100000">
                                          <p:val>
                                            <p:strVal val="#ppt_y"/>
                                          </p:val>
                                        </p:tav>
                                      </p:tavLst>
                                    </p:anim>
                                  </p:childTnLst>
                                </p:cTn>
                              </p:par>
                              <p:par>
                                <p:cTn id="21" presetID="7" presetClass="entr" presetSubtype="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2000" fill="hold"/>
                                        <p:tgtEl>
                                          <p:spTgt spid="19"/>
                                        </p:tgtEl>
                                        <p:attrNameLst>
                                          <p:attrName>ppt_x</p:attrName>
                                        </p:attrNameLst>
                                      </p:cBhvr>
                                      <p:tavLst>
                                        <p:tav tm="0">
                                          <p:val>
                                            <p:strVal val="#ppt_x"/>
                                          </p:val>
                                        </p:tav>
                                        <p:tav tm="100000">
                                          <p:val>
                                            <p:strVal val="#ppt_x"/>
                                          </p:val>
                                        </p:tav>
                                      </p:tavLst>
                                    </p:anim>
                                    <p:anim calcmode="lin" valueType="num">
                                      <p:cBhvr additive="base">
                                        <p:cTn id="24" dur="2000" fill="hold"/>
                                        <p:tgtEl>
                                          <p:spTgt spid="19"/>
                                        </p:tgtEl>
                                        <p:attrNameLst>
                                          <p:attrName>ppt_y</p:attrName>
                                        </p:attrNameLst>
                                      </p:cBhvr>
                                      <p:tavLst>
                                        <p:tav tm="0">
                                          <p:val>
                                            <p:strVal val="0-#ppt_h/2"/>
                                          </p:val>
                                        </p:tav>
                                        <p:tav tm="100000">
                                          <p:val>
                                            <p:strVal val="#ppt_y"/>
                                          </p:val>
                                        </p:tav>
                                      </p:tavLst>
                                    </p:anim>
                                  </p:childTnLst>
                                </p:cTn>
                              </p:par>
                              <p:par>
                                <p:cTn id="25" presetID="7" presetClass="entr" presetSubtype="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0" fill="hold"/>
                                        <p:tgtEl>
                                          <p:spTgt spid="28"/>
                                        </p:tgtEl>
                                        <p:attrNameLst>
                                          <p:attrName>ppt_x</p:attrName>
                                        </p:attrNameLst>
                                      </p:cBhvr>
                                      <p:tavLst>
                                        <p:tav tm="0">
                                          <p:val>
                                            <p:strVal val="#ppt_x"/>
                                          </p:val>
                                        </p:tav>
                                        <p:tav tm="100000">
                                          <p:val>
                                            <p:strVal val="#ppt_x"/>
                                          </p:val>
                                        </p:tav>
                                      </p:tavLst>
                                    </p:anim>
                                    <p:anim calcmode="lin" valueType="num">
                                      <p:cBhvr additive="base">
                                        <p:cTn id="28" dur="20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rot="5400000">
            <a:off x="7375030" y="3426231"/>
            <a:ext cx="184666" cy="369332"/>
          </a:xfrm>
          <a:prstGeom prst="rect">
            <a:avLst/>
          </a:prstGeom>
          <a:noFill/>
        </p:spPr>
        <p:txBody>
          <a:bodyPr wrap="none" rtlCol="0">
            <a:spAutoFit/>
          </a:bodyPr>
          <a:lstStyle/>
          <a:p>
            <a:endParaRPr lang="it-IT" dirty="0">
              <a:solidFill>
                <a:srgbClr val="FF0000"/>
              </a:solidFill>
            </a:endParaRPr>
          </a:p>
        </p:txBody>
      </p:sp>
      <p:sp>
        <p:nvSpPr>
          <p:cNvPr id="13" name="CasellaDiTesto 12"/>
          <p:cNvSpPr txBox="1"/>
          <p:nvPr/>
        </p:nvSpPr>
        <p:spPr>
          <a:xfrm rot="5400000">
            <a:off x="7484547" y="1920013"/>
            <a:ext cx="453609" cy="369332"/>
          </a:xfrm>
          <a:prstGeom prst="rect">
            <a:avLst/>
          </a:prstGeom>
          <a:noFill/>
        </p:spPr>
        <p:txBody>
          <a:bodyPr wrap="square" rtlCol="0">
            <a:spAutoFit/>
          </a:bodyPr>
          <a:lstStyle/>
          <a:p>
            <a:endParaRPr lang="it-IT" dirty="0"/>
          </a:p>
        </p:txBody>
      </p:sp>
      <p:pic>
        <p:nvPicPr>
          <p:cNvPr id="11" name="Picture 4" descr="compXpres - Copia"/>
          <p:cNvPicPr>
            <a:picLocks noChangeAspect="1" noChangeArrowheads="1"/>
          </p:cNvPicPr>
          <p:nvPr/>
        </p:nvPicPr>
        <p:blipFill>
          <a:blip r:embed="rId3" cstate="print">
            <a:extLst>
              <a:ext uri="{28A0092B-C50C-407E-A947-70E740481C1C}">
                <a14:useLocalDpi xmlns="" xmlns:a14="http://schemas.microsoft.com/office/drawing/2010/main" val="0"/>
              </a:ext>
            </a:extLst>
          </a:blip>
          <a:srcRect t="49878"/>
          <a:stretch>
            <a:fillRect/>
          </a:stretch>
        </p:blipFill>
        <p:spPr bwMode="auto">
          <a:xfrm>
            <a:off x="622716" y="243557"/>
            <a:ext cx="7581900" cy="2953680"/>
          </a:xfrm>
          <a:prstGeom prst="rect">
            <a:avLst/>
          </a:prstGeom>
          <a:noFill/>
          <a:ln w="381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Text Box 8"/>
          <p:cNvSpPr txBox="1">
            <a:spLocks noChangeArrowheads="1"/>
          </p:cNvSpPr>
          <p:nvPr/>
        </p:nvSpPr>
        <p:spPr bwMode="auto">
          <a:xfrm>
            <a:off x="1557753" y="259432"/>
            <a:ext cx="5689600" cy="30777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it-IT" sz="1400" b="1" dirty="0">
                <a:cs typeface="Arial" charset="0"/>
              </a:rPr>
              <a:t>E = 62.18 </a:t>
            </a:r>
            <a:r>
              <a:rPr lang="it-IT" sz="1400" b="1" dirty="0" err="1">
                <a:cs typeface="Arial" charset="0"/>
              </a:rPr>
              <a:t>MeV</a:t>
            </a:r>
            <a:r>
              <a:rPr lang="it-IT" sz="1400" b="1" dirty="0">
                <a:cs typeface="Arial" charset="0"/>
              </a:rPr>
              <a:t>/</a:t>
            </a:r>
            <a:r>
              <a:rPr lang="it-IT" sz="1400" b="1" dirty="0" smtClean="0">
                <a:cs typeface="Arial" charset="0"/>
              </a:rPr>
              <a:t>u   -  </a:t>
            </a:r>
            <a:r>
              <a:rPr lang="it-IT" sz="1400" b="1" u="none" dirty="0" err="1" smtClean="0">
                <a:solidFill>
                  <a:schemeClr val="tx1"/>
                </a:solidFill>
                <a:cs typeface="Arial" charset="0"/>
              </a:rPr>
              <a:t>Comparison</a:t>
            </a:r>
            <a:r>
              <a:rPr lang="it-IT" sz="1400" b="1" u="none" dirty="0" smtClean="0">
                <a:solidFill>
                  <a:schemeClr val="tx1"/>
                </a:solidFill>
                <a:cs typeface="Arial" charset="0"/>
              </a:rPr>
              <a:t> </a:t>
            </a:r>
            <a:r>
              <a:rPr lang="it-IT" sz="1400" b="1" u="none" dirty="0">
                <a:solidFill>
                  <a:schemeClr val="tx1"/>
                </a:solidFill>
                <a:cs typeface="Arial" charset="0"/>
              </a:rPr>
              <a:t>of MC &amp; </a:t>
            </a:r>
            <a:r>
              <a:rPr lang="it-IT" sz="1400" b="1" u="none" dirty="0" err="1">
                <a:solidFill>
                  <a:schemeClr val="tx1"/>
                </a:solidFill>
                <a:cs typeface="Arial" charset="0"/>
              </a:rPr>
              <a:t>models</a:t>
            </a:r>
            <a:r>
              <a:rPr lang="it-IT" sz="1400" b="1" u="none" dirty="0">
                <a:solidFill>
                  <a:schemeClr val="tx1"/>
                </a:solidFill>
                <a:cs typeface="Arial" charset="0"/>
              </a:rPr>
              <a:t>    </a:t>
            </a:r>
            <a:r>
              <a:rPr lang="it-IT" sz="1400" b="1" u="none" dirty="0" err="1">
                <a:solidFill>
                  <a:schemeClr val="tx1"/>
                </a:solidFill>
                <a:cs typeface="Arial" charset="0"/>
              </a:rPr>
              <a:t>z</a:t>
            </a:r>
            <a:r>
              <a:rPr lang="it-IT" sz="1400" b="1" u="none" dirty="0">
                <a:solidFill>
                  <a:schemeClr val="tx1"/>
                </a:solidFill>
                <a:cs typeface="Arial" charset="0"/>
              </a:rPr>
              <a:t> = </a:t>
            </a:r>
            <a:r>
              <a:rPr lang="it-IT" sz="1400" b="1" dirty="0" smtClean="0">
                <a:cs typeface="Arial" charset="0"/>
              </a:rPr>
              <a:t>3.5</a:t>
            </a:r>
            <a:r>
              <a:rPr lang="it-IT" sz="1400" b="1" u="none" dirty="0" smtClean="0">
                <a:solidFill>
                  <a:schemeClr val="tx1"/>
                </a:solidFill>
                <a:cs typeface="Arial" charset="0"/>
              </a:rPr>
              <a:t> cm (</a:t>
            </a:r>
            <a:r>
              <a:rPr lang="it-IT" sz="1400" b="1" u="none" dirty="0" err="1" smtClean="0">
                <a:solidFill>
                  <a:schemeClr val="tx1"/>
                </a:solidFill>
                <a:cs typeface="Arial" charset="0"/>
              </a:rPr>
              <a:t>Bragg</a:t>
            </a:r>
            <a:r>
              <a:rPr lang="it-IT" sz="1400" b="1" u="none" dirty="0" smtClean="0">
                <a:solidFill>
                  <a:schemeClr val="tx1"/>
                </a:solidFill>
                <a:cs typeface="Arial" charset="0"/>
              </a:rPr>
              <a:t> </a:t>
            </a:r>
            <a:r>
              <a:rPr lang="it-IT" sz="1400" b="1" u="none" dirty="0" err="1" smtClean="0">
                <a:solidFill>
                  <a:schemeClr val="tx1"/>
                </a:solidFill>
                <a:cs typeface="Arial" charset="0"/>
              </a:rPr>
              <a:t>Peak</a:t>
            </a:r>
            <a:r>
              <a:rPr lang="it-IT" sz="1400" b="1" u="none" dirty="0" smtClean="0">
                <a:solidFill>
                  <a:schemeClr val="tx1"/>
                </a:solidFill>
                <a:cs typeface="Arial" charset="0"/>
              </a:rPr>
              <a:t>) </a:t>
            </a:r>
            <a:endParaRPr lang="it-IT" sz="1400" b="1" u="none" dirty="0">
              <a:solidFill>
                <a:schemeClr val="tx1"/>
              </a:solidFill>
              <a:cs typeface="Arial" charset="0"/>
            </a:endParaRPr>
          </a:p>
        </p:txBody>
      </p:sp>
      <p:pic>
        <p:nvPicPr>
          <p:cNvPr id="9" name="Immagine 8" descr="compE70 (copy).png"/>
          <p:cNvPicPr preferRelativeResize="0">
            <a:picLocks/>
          </p:cNvPicPr>
          <p:nvPr/>
        </p:nvPicPr>
        <p:blipFill>
          <a:blip r:embed="rId4" cstate="print">
            <a:extLst>
              <a:ext uri="{28A0092B-C50C-407E-A947-70E740481C1C}">
                <a14:useLocalDpi xmlns="" xmlns:a14="http://schemas.microsoft.com/office/drawing/2010/main" val="0"/>
              </a:ext>
            </a:extLst>
          </a:blip>
          <a:stretch>
            <a:fillRect/>
          </a:stretch>
        </p:blipFill>
        <p:spPr>
          <a:xfrm>
            <a:off x="637314" y="3347900"/>
            <a:ext cx="7581900" cy="2952000"/>
          </a:xfrm>
          <a:prstGeom prst="rect">
            <a:avLst/>
          </a:prstGeom>
          <a:ln w="38100">
            <a:solidFill>
              <a:srgbClr val="0000FF"/>
            </a:solidFill>
          </a:ln>
        </p:spPr>
      </p:pic>
      <p:sp>
        <p:nvSpPr>
          <p:cNvPr id="10" name="Text Box 7"/>
          <p:cNvSpPr txBox="1">
            <a:spLocks noChangeArrowheads="1"/>
          </p:cNvSpPr>
          <p:nvPr/>
        </p:nvSpPr>
        <p:spPr bwMode="auto">
          <a:xfrm>
            <a:off x="1416032" y="3356824"/>
            <a:ext cx="5922165" cy="30777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1400" b="1" dirty="0" smtClean="0">
                <a:cs typeface="Arial" charset="0"/>
              </a:rPr>
              <a:t>  </a:t>
            </a:r>
            <a:r>
              <a:rPr lang="it-IT" sz="1400" b="1" dirty="0">
                <a:cs typeface="Arial" charset="0"/>
              </a:rPr>
              <a:t>E = 156.32 </a:t>
            </a:r>
            <a:r>
              <a:rPr lang="it-IT" sz="1400" b="1" dirty="0" err="1">
                <a:cs typeface="Arial" charset="0"/>
              </a:rPr>
              <a:t>MeV</a:t>
            </a:r>
            <a:r>
              <a:rPr lang="it-IT" sz="1400" b="1" dirty="0">
                <a:cs typeface="Arial" charset="0"/>
              </a:rPr>
              <a:t>/</a:t>
            </a:r>
            <a:r>
              <a:rPr lang="it-IT" sz="1400" b="1" dirty="0" smtClean="0">
                <a:cs typeface="Arial" charset="0"/>
              </a:rPr>
              <a:t>u  -  </a:t>
            </a:r>
            <a:r>
              <a:rPr lang="it-IT" sz="1400" b="1" u="none" dirty="0" err="1" smtClean="0">
                <a:solidFill>
                  <a:schemeClr val="tx1"/>
                </a:solidFill>
                <a:cs typeface="Arial" charset="0"/>
              </a:rPr>
              <a:t>Comparison</a:t>
            </a:r>
            <a:r>
              <a:rPr lang="it-IT" sz="1400" b="1" u="none" dirty="0" smtClean="0">
                <a:solidFill>
                  <a:schemeClr val="tx1"/>
                </a:solidFill>
                <a:cs typeface="Arial" charset="0"/>
              </a:rPr>
              <a:t> </a:t>
            </a:r>
            <a:r>
              <a:rPr lang="it-IT" sz="1400" b="1" u="none" dirty="0">
                <a:solidFill>
                  <a:schemeClr val="tx1"/>
                </a:solidFill>
                <a:cs typeface="Arial" charset="0"/>
              </a:rPr>
              <a:t>of MC &amp; </a:t>
            </a:r>
            <a:r>
              <a:rPr lang="it-IT" sz="1400" b="1" u="none" dirty="0" err="1">
                <a:solidFill>
                  <a:schemeClr val="tx1"/>
                </a:solidFill>
                <a:cs typeface="Arial" charset="0"/>
              </a:rPr>
              <a:t>models</a:t>
            </a:r>
            <a:r>
              <a:rPr lang="it-IT" sz="1400" b="1" u="none" dirty="0">
                <a:solidFill>
                  <a:schemeClr val="tx1"/>
                </a:solidFill>
                <a:cs typeface="Arial" charset="0"/>
              </a:rPr>
              <a:t>    </a:t>
            </a:r>
            <a:r>
              <a:rPr lang="it-IT" sz="1400" b="1" u="none" dirty="0" err="1">
                <a:solidFill>
                  <a:schemeClr val="tx1"/>
                </a:solidFill>
                <a:cs typeface="Arial" charset="0"/>
              </a:rPr>
              <a:t>z</a:t>
            </a:r>
            <a:r>
              <a:rPr lang="it-IT" sz="1400" b="1" u="none" dirty="0">
                <a:solidFill>
                  <a:schemeClr val="tx1"/>
                </a:solidFill>
                <a:cs typeface="Arial" charset="0"/>
              </a:rPr>
              <a:t> = </a:t>
            </a:r>
            <a:r>
              <a:rPr lang="it-IT" sz="1400" b="1" u="none" dirty="0" smtClean="0">
                <a:solidFill>
                  <a:schemeClr val="tx1"/>
                </a:solidFill>
                <a:cs typeface="Arial" charset="0"/>
              </a:rPr>
              <a:t>16.7 </a:t>
            </a:r>
            <a:r>
              <a:rPr lang="it-IT" sz="1400" b="1" dirty="0">
                <a:cs typeface="Arial" charset="0"/>
              </a:rPr>
              <a:t>cm (</a:t>
            </a:r>
            <a:r>
              <a:rPr lang="it-IT" sz="1400" b="1" dirty="0" err="1">
                <a:cs typeface="Arial" charset="0"/>
              </a:rPr>
              <a:t>Bragg</a:t>
            </a:r>
            <a:r>
              <a:rPr lang="it-IT" sz="1400" b="1" dirty="0">
                <a:cs typeface="Arial" charset="0"/>
              </a:rPr>
              <a:t> </a:t>
            </a:r>
            <a:r>
              <a:rPr lang="it-IT" sz="1400" b="1" dirty="0" err="1">
                <a:cs typeface="Arial" charset="0"/>
              </a:rPr>
              <a:t>Peak</a:t>
            </a:r>
            <a:r>
              <a:rPr lang="it-IT" sz="1400" b="1" dirty="0">
                <a:cs typeface="Arial" charset="0"/>
              </a:rPr>
              <a:t>) </a:t>
            </a:r>
          </a:p>
        </p:txBody>
      </p:sp>
      <p:sp>
        <p:nvSpPr>
          <p:cNvPr id="12" name="CasellaDiTesto 11"/>
          <p:cNvSpPr txBox="1"/>
          <p:nvPr/>
        </p:nvSpPr>
        <p:spPr>
          <a:xfrm>
            <a:off x="2496311" y="6394468"/>
            <a:ext cx="6571030" cy="369332"/>
          </a:xfrm>
          <a:prstGeom prst="rect">
            <a:avLst/>
          </a:prstGeom>
          <a:noFill/>
        </p:spPr>
        <p:txBody>
          <a:bodyPr wrap="none" rtlCol="0">
            <a:spAutoFit/>
          </a:bodyPr>
          <a:lstStyle/>
          <a:p>
            <a:r>
              <a:rPr lang="it-IT" dirty="0" smtClean="0"/>
              <a:t>M. Mori, </a:t>
            </a:r>
            <a:r>
              <a:rPr lang="it-IT" dirty="0" err="1" smtClean="0"/>
              <a:t>University</a:t>
            </a:r>
            <a:r>
              <a:rPr lang="it-IT" dirty="0" smtClean="0"/>
              <a:t> of Pavia, </a:t>
            </a:r>
            <a:r>
              <a:rPr lang="it-IT" dirty="0" err="1" smtClean="0"/>
              <a:t>Department</a:t>
            </a:r>
            <a:r>
              <a:rPr lang="it-IT" dirty="0" smtClean="0"/>
              <a:t> of </a:t>
            </a:r>
            <a:r>
              <a:rPr lang="it-IT" dirty="0" err="1" smtClean="0"/>
              <a:t>Physics</a:t>
            </a:r>
            <a:r>
              <a:rPr lang="it-IT" dirty="0"/>
              <a:t> </a:t>
            </a:r>
            <a:r>
              <a:rPr lang="it-IT" dirty="0" smtClean="0"/>
              <a:t>- ICTR-PHE 2014</a:t>
            </a:r>
          </a:p>
        </p:txBody>
      </p:sp>
      <p:sp>
        <p:nvSpPr>
          <p:cNvPr id="14" name="Segnaposto data 13"/>
          <p:cNvSpPr>
            <a:spLocks noGrp="1"/>
          </p:cNvSpPr>
          <p:nvPr>
            <p:ph type="dt" sz="half" idx="10"/>
          </p:nvPr>
        </p:nvSpPr>
        <p:spPr/>
        <p:txBody>
          <a:bodyPr/>
          <a:lstStyle/>
          <a:p>
            <a:r>
              <a:rPr lang="it-IT" smtClean="0"/>
              <a:t>10 giugno 2014</a:t>
            </a:r>
            <a:endParaRPr lang="en-US"/>
          </a:p>
        </p:txBody>
      </p:sp>
      <p:sp>
        <p:nvSpPr>
          <p:cNvPr id="15" name="Segnaposto numero diapositiva 14"/>
          <p:cNvSpPr>
            <a:spLocks noGrp="1"/>
          </p:cNvSpPr>
          <p:nvPr>
            <p:ph type="sldNum" sz="quarter" idx="12"/>
          </p:nvPr>
        </p:nvSpPr>
        <p:spPr/>
        <p:txBody>
          <a:bodyPr/>
          <a:lstStyle/>
          <a:p>
            <a:fld id="{55891830-6044-4982-8A8D-E4E398486D53}" type="slidenum">
              <a:rPr lang="en-US" smtClean="0"/>
              <a:pPr/>
              <a:t>89</a:t>
            </a:fld>
            <a:endParaRPr lang="en-US"/>
          </a:p>
        </p:txBody>
      </p:sp>
      <p:sp>
        <p:nvSpPr>
          <p:cNvPr id="16" name="Segnaposto piè di pagina 15"/>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88721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864096"/>
          </a:xfrm>
        </p:spPr>
        <p:txBody>
          <a:bodyPr>
            <a:normAutofit/>
          </a:bodyPr>
          <a:lstStyle/>
          <a:p>
            <a:r>
              <a:rPr lang="it-IT" dirty="0" err="1" smtClean="0"/>
              <a:t>Main</a:t>
            </a:r>
            <a:r>
              <a:rPr lang="it-IT" dirty="0" smtClean="0"/>
              <a:t> </a:t>
            </a:r>
            <a:r>
              <a:rPr lang="it-IT" dirty="0" err="1" smtClean="0"/>
              <a:t>activities</a:t>
            </a:r>
            <a:r>
              <a:rPr lang="it-IT" dirty="0" smtClean="0"/>
              <a:t> </a:t>
            </a:r>
            <a:r>
              <a:rPr lang="it-IT" dirty="0" err="1" smtClean="0"/>
              <a:t>during</a:t>
            </a:r>
            <a:r>
              <a:rPr lang="it-IT" dirty="0" smtClean="0"/>
              <a:t> 2013</a:t>
            </a:r>
            <a:endParaRPr lang="it-IT" dirty="0">
              <a:solidFill>
                <a:srgbClr val="FF0000"/>
              </a:solidFill>
            </a:endParaRPr>
          </a:p>
        </p:txBody>
      </p:sp>
      <p:sp>
        <p:nvSpPr>
          <p:cNvPr id="5" name="Segnaposto contenuto 4"/>
          <p:cNvSpPr>
            <a:spLocks noGrp="1"/>
          </p:cNvSpPr>
          <p:nvPr>
            <p:ph idx="1"/>
          </p:nvPr>
        </p:nvSpPr>
        <p:spPr>
          <a:xfrm>
            <a:off x="457200" y="1600200"/>
            <a:ext cx="8229600" cy="4925144"/>
          </a:xfrm>
        </p:spPr>
        <p:txBody>
          <a:bodyPr>
            <a:normAutofit fontScale="40000" lnSpcReduction="20000"/>
          </a:bodyPr>
          <a:lstStyle/>
          <a:p>
            <a:endParaRPr lang="it-IT" dirty="0" smtClean="0"/>
          </a:p>
          <a:p>
            <a:pPr>
              <a:buNone/>
            </a:pPr>
            <a:r>
              <a:rPr lang="en-US" dirty="0" smtClean="0"/>
              <a:t>Summarizing, in 2013 experiments were performed:</a:t>
            </a:r>
          </a:p>
          <a:p>
            <a:pPr>
              <a:buNone/>
            </a:pPr>
            <a:endParaRPr lang="it-IT" dirty="0" smtClean="0"/>
          </a:p>
          <a:p>
            <a:r>
              <a:rPr lang="it-IT" dirty="0" smtClean="0"/>
              <a:t>In vitro </a:t>
            </a:r>
            <a:r>
              <a:rPr lang="it-IT" dirty="0" err="1" smtClean="0"/>
              <a:t>experiments</a:t>
            </a:r>
            <a:r>
              <a:rPr lang="it-IT" dirty="0" smtClean="0"/>
              <a:t> </a:t>
            </a:r>
            <a:r>
              <a:rPr lang="it-IT" dirty="0" err="1" smtClean="0"/>
              <a:t>with</a:t>
            </a:r>
            <a:r>
              <a:rPr lang="it-IT" dirty="0" smtClean="0"/>
              <a:t> </a:t>
            </a:r>
            <a:r>
              <a:rPr lang="it-IT" dirty="0" err="1" smtClean="0"/>
              <a:t>new</a:t>
            </a:r>
            <a:r>
              <a:rPr lang="it-IT" dirty="0" smtClean="0"/>
              <a:t> </a:t>
            </a:r>
            <a:r>
              <a:rPr lang="it-IT" dirty="0" err="1" smtClean="0"/>
              <a:t>molecule</a:t>
            </a:r>
            <a:endParaRPr lang="it-IT" dirty="0" smtClean="0"/>
          </a:p>
          <a:p>
            <a:r>
              <a:rPr lang="it-IT" dirty="0" smtClean="0"/>
              <a:t>In vivo </a:t>
            </a:r>
            <a:r>
              <a:rPr lang="it-IT" dirty="0" err="1" smtClean="0"/>
              <a:t>experiments</a:t>
            </a:r>
            <a:endParaRPr lang="it-IT" dirty="0" smtClean="0"/>
          </a:p>
          <a:p>
            <a:pPr>
              <a:buNone/>
            </a:pPr>
            <a:endParaRPr lang="it-IT" dirty="0" smtClean="0"/>
          </a:p>
          <a:p>
            <a:pPr algn="just">
              <a:buNone/>
            </a:pPr>
            <a:r>
              <a:rPr lang="en-US" dirty="0" smtClean="0"/>
              <a:t>The in vivo tests of two new formulations have been initiated (LDL/AT101 and </a:t>
            </a:r>
            <a:r>
              <a:rPr lang="en-US" dirty="0" err="1" smtClean="0"/>
              <a:t>liposomes</a:t>
            </a:r>
            <a:r>
              <a:rPr lang="en-US" dirty="0" smtClean="0"/>
              <a:t> loaded with Gd-B-AC01 functionalized with a </a:t>
            </a:r>
            <a:r>
              <a:rPr lang="en-US" dirty="0" err="1" smtClean="0"/>
              <a:t>pegilated</a:t>
            </a:r>
            <a:r>
              <a:rPr lang="en-US" dirty="0" smtClean="0"/>
              <a:t> </a:t>
            </a:r>
            <a:r>
              <a:rPr lang="en-US" dirty="0" err="1" smtClean="0"/>
              <a:t>phospholipid</a:t>
            </a:r>
            <a:r>
              <a:rPr lang="en-US" dirty="0" smtClean="0"/>
              <a:t> containing a folic acid residue at the end of the PEG chain) on two lines of cells: human ovarian carcinoma cells (IGROV-1), mammary carcinoma cultured cells (TUBO); moreover in vivo tests have been initiated with </a:t>
            </a:r>
            <a:r>
              <a:rPr lang="en-US" dirty="0" err="1" smtClean="0"/>
              <a:t>liposomes</a:t>
            </a:r>
            <a:r>
              <a:rPr lang="en-US" dirty="0" smtClean="0"/>
              <a:t> loaded with </a:t>
            </a:r>
            <a:r>
              <a:rPr lang="en-US" dirty="0" err="1" smtClean="0"/>
              <a:t>lactosyl-carborane</a:t>
            </a:r>
            <a:r>
              <a:rPr lang="en-US" dirty="0" smtClean="0"/>
              <a:t> (LCOB) on a rat model with lung metastases and tests with AT101 on </a:t>
            </a:r>
            <a:r>
              <a:rPr lang="en-US" dirty="0" err="1" smtClean="0"/>
              <a:t>Balb</a:t>
            </a:r>
            <a:r>
              <a:rPr lang="en-US" dirty="0" smtClean="0"/>
              <a:t>/C mice inoculated with mammary carcinoma cells (TUBO). </a:t>
            </a:r>
            <a:br>
              <a:rPr lang="en-US" dirty="0" smtClean="0"/>
            </a:br>
            <a:r>
              <a:rPr lang="en-US" dirty="0" smtClean="0"/>
              <a:t/>
            </a:r>
            <a:br>
              <a:rPr lang="en-US" dirty="0" smtClean="0"/>
            </a:br>
            <a:endParaRPr lang="en-US" dirty="0" smtClean="0"/>
          </a:p>
          <a:p>
            <a:pPr algn="just">
              <a:buNone/>
            </a:pPr>
            <a:r>
              <a:rPr lang="en-US" dirty="0" smtClean="0"/>
              <a:t>The Unit of </a:t>
            </a:r>
            <a:r>
              <a:rPr lang="en-US" dirty="0" err="1" smtClean="0"/>
              <a:t>Legnaro</a:t>
            </a:r>
            <a:r>
              <a:rPr lang="en-US" dirty="0" smtClean="0"/>
              <a:t> is dedicated to the set-up of the boron concentration measurement in patients using 18F-BPA. In order to go on with this experiment it is necessary the approval by AIFA of the protocol of administration of this compound to patients. The protocol has been submitted to AIFA more than one year ago and we are still waiting for. Meanwhile, a contract with the company ACOM has been signed for the production of 18F-BPA and the experimentations necessary to administrate the compound to the patients. The company has tested the purity of the drug, with positive results (June 2013). A protocol for the dynamic of acquisition of PET/CT has been assessed in </a:t>
            </a:r>
            <a:r>
              <a:rPr lang="en-US" dirty="0" err="1" smtClean="0"/>
              <a:t>Padova</a:t>
            </a:r>
            <a:r>
              <a:rPr lang="en-US" dirty="0" smtClean="0"/>
              <a:t> for the use of 18F-BPA. The different methods of image reconstruction have been compared from the point of view of internalization of the boron compound in the </a:t>
            </a:r>
            <a:r>
              <a:rPr lang="en-US" dirty="0" err="1" smtClean="0"/>
              <a:t>neoplastic</a:t>
            </a:r>
            <a:r>
              <a:rPr lang="en-US" dirty="0" smtClean="0"/>
              <a:t> and healthy cells.</a:t>
            </a:r>
          </a:p>
          <a:p>
            <a:pPr algn="just">
              <a:buNone/>
            </a:pPr>
            <a:endParaRPr lang="en-US" dirty="0" smtClean="0"/>
          </a:p>
          <a:p>
            <a:pPr algn="just">
              <a:buNone/>
            </a:pPr>
            <a:r>
              <a:rPr lang="en-US" dirty="0" smtClean="0"/>
              <a:t>The Unit of Pavia performed Computational </a:t>
            </a:r>
            <a:r>
              <a:rPr lang="en-US" dirty="0" err="1" smtClean="0"/>
              <a:t>dosimetry</a:t>
            </a:r>
            <a:r>
              <a:rPr lang="en-US" dirty="0" smtClean="0"/>
              <a:t> calculations to evaluate the irradiation of lung </a:t>
            </a:r>
            <a:r>
              <a:rPr lang="en-US" dirty="0" err="1" smtClean="0"/>
              <a:t>tumours</a:t>
            </a:r>
            <a:r>
              <a:rPr lang="en-US" dirty="0" smtClean="0"/>
              <a:t> in patients with external epithermal neutron beams. MCNP5 was used together with a new TPS named </a:t>
            </a:r>
            <a:r>
              <a:rPr lang="en-US" dirty="0" err="1" smtClean="0"/>
              <a:t>MultiCell</a:t>
            </a:r>
            <a:r>
              <a:rPr lang="en-US" dirty="0" smtClean="0"/>
              <a:t> employing CT scans of patients with lung </a:t>
            </a:r>
            <a:r>
              <a:rPr lang="en-US" dirty="0" err="1" smtClean="0"/>
              <a:t>tumours</a:t>
            </a:r>
            <a:r>
              <a:rPr lang="en-US" dirty="0" smtClean="0"/>
              <a:t>.</a:t>
            </a:r>
          </a:p>
        </p:txBody>
      </p:sp>
      <p:sp>
        <p:nvSpPr>
          <p:cNvPr id="4" name="Segnaposto data 3"/>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9</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259632" y="166584"/>
            <a:ext cx="6916894" cy="369332"/>
          </a:xfrm>
          <a:prstGeom prst="rect">
            <a:avLst/>
          </a:prstGeom>
          <a:noFill/>
        </p:spPr>
        <p:txBody>
          <a:bodyPr wrap="none" rtlCol="0">
            <a:spAutoFit/>
          </a:bodyPr>
          <a:lstStyle/>
          <a:p>
            <a:r>
              <a:rPr lang="it-IT" b="1" smtClean="0">
                <a:solidFill>
                  <a:srgbClr val="C00000"/>
                </a:solidFill>
              </a:rPr>
              <a:t>Modellizzazione dei profili laterali per ottimizzare calcolo dose con TPS</a:t>
            </a:r>
            <a:endParaRPr lang="it-IT" b="1">
              <a:solidFill>
                <a:srgbClr val="C00000"/>
              </a:solidFill>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867644"/>
            <a:ext cx="8534400" cy="5448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numero diapositiva 5"/>
          <p:cNvSpPr>
            <a:spLocks noGrp="1"/>
          </p:cNvSpPr>
          <p:nvPr>
            <p:ph type="sldNum" sz="quarter" idx="12"/>
          </p:nvPr>
        </p:nvSpPr>
        <p:spPr/>
        <p:txBody>
          <a:bodyPr/>
          <a:lstStyle/>
          <a:p>
            <a:fld id="{55891830-6044-4982-8A8D-E4E398486D53}" type="slidenum">
              <a:rPr lang="en-US" smtClean="0"/>
              <a:pPr/>
              <a:t>90</a:t>
            </a:fld>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339635894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1"/>
          <p:cNvSpPr txBox="1">
            <a:spLocks noChangeArrowheads="1"/>
          </p:cNvSpPr>
          <p:nvPr/>
        </p:nvSpPr>
        <p:spPr bwMode="auto">
          <a:xfrm>
            <a:off x="166688" y="17553"/>
            <a:ext cx="8731250" cy="3785652"/>
          </a:xfrm>
          <a:prstGeom prst="rect">
            <a:avLst/>
          </a:prstGeom>
          <a:noFill/>
          <a:ln w="19050">
            <a:noFill/>
            <a:miter lim="800000"/>
            <a:headEnd/>
            <a:tailEnd/>
          </a:ln>
        </p:spPr>
        <p:txBody>
          <a:bodyPr>
            <a:spAutoFit/>
          </a:bodyPr>
          <a:lstStyle/>
          <a:p>
            <a:pPr algn="ctr">
              <a:lnSpc>
                <a:spcPct val="100000"/>
              </a:lnSpc>
              <a:buFontTx/>
              <a:buNone/>
            </a:pPr>
            <a:r>
              <a:rPr lang="it-IT" sz="3600" b="1" dirty="0">
                <a:solidFill>
                  <a:schemeClr val="accent1">
                    <a:lumMod val="10000"/>
                  </a:schemeClr>
                </a:solidFill>
                <a:latin typeface="Comic Sans MS"/>
                <a:cs typeface="Comic Sans MS"/>
              </a:rPr>
              <a:t>VIPIX </a:t>
            </a:r>
          </a:p>
          <a:p>
            <a:pPr algn="ctr">
              <a:lnSpc>
                <a:spcPct val="100000"/>
              </a:lnSpc>
              <a:buFontTx/>
              <a:buNone/>
            </a:pPr>
            <a:r>
              <a:rPr lang="it-IT" sz="3600" b="1" dirty="0" err="1">
                <a:solidFill>
                  <a:schemeClr val="accent1">
                    <a:lumMod val="10000"/>
                  </a:schemeClr>
                </a:solidFill>
                <a:latin typeface="Comic Sans MS"/>
                <a:cs typeface="Comic Sans MS"/>
              </a:rPr>
              <a:t>Vertically</a:t>
            </a:r>
            <a:r>
              <a:rPr lang="it-IT" sz="3600" b="1" dirty="0">
                <a:solidFill>
                  <a:schemeClr val="accent1">
                    <a:lumMod val="10000"/>
                  </a:schemeClr>
                </a:solidFill>
                <a:latin typeface="Comic Sans MS"/>
                <a:cs typeface="Comic Sans MS"/>
              </a:rPr>
              <a:t> </a:t>
            </a:r>
            <a:r>
              <a:rPr lang="it-IT" sz="3600" b="1" dirty="0" err="1">
                <a:solidFill>
                  <a:schemeClr val="accent1">
                    <a:lumMod val="10000"/>
                  </a:schemeClr>
                </a:solidFill>
                <a:latin typeface="Comic Sans MS"/>
                <a:cs typeface="Comic Sans MS"/>
              </a:rPr>
              <a:t>Integrated</a:t>
            </a:r>
            <a:r>
              <a:rPr lang="it-IT" sz="3600" b="1" dirty="0">
                <a:solidFill>
                  <a:schemeClr val="accent1">
                    <a:lumMod val="10000"/>
                  </a:schemeClr>
                </a:solidFill>
                <a:latin typeface="Comic Sans MS"/>
                <a:cs typeface="Comic Sans MS"/>
              </a:rPr>
              <a:t> </a:t>
            </a:r>
            <a:r>
              <a:rPr lang="it-IT" sz="3600" b="1" dirty="0" err="1">
                <a:solidFill>
                  <a:schemeClr val="accent1">
                    <a:lumMod val="10000"/>
                  </a:schemeClr>
                </a:solidFill>
                <a:latin typeface="Comic Sans MS"/>
                <a:cs typeface="Comic Sans MS"/>
              </a:rPr>
              <a:t>PIXels</a:t>
            </a:r>
            <a:endParaRPr lang="it-IT" sz="3600" b="1" dirty="0">
              <a:solidFill>
                <a:schemeClr val="accent1">
                  <a:lumMod val="10000"/>
                </a:schemeClr>
              </a:solidFill>
              <a:latin typeface="Comic Sans MS"/>
              <a:cs typeface="Comic Sans MS"/>
            </a:endParaRPr>
          </a:p>
          <a:p>
            <a:pPr algn="ctr">
              <a:lnSpc>
                <a:spcPct val="100000"/>
              </a:lnSpc>
              <a:buFontTx/>
              <a:buNone/>
            </a:pPr>
            <a:endParaRPr lang="it-IT" sz="2800" b="1" dirty="0" smtClean="0">
              <a:solidFill>
                <a:schemeClr val="accent1">
                  <a:lumMod val="10000"/>
                </a:schemeClr>
              </a:solidFill>
              <a:latin typeface="Comic Sans MS"/>
              <a:cs typeface="Comic Sans MS"/>
            </a:endParaRPr>
          </a:p>
          <a:p>
            <a:pPr algn="ctr">
              <a:lnSpc>
                <a:spcPct val="100000"/>
              </a:lnSpc>
              <a:buFontTx/>
              <a:buNone/>
            </a:pPr>
            <a:r>
              <a:rPr lang="it-IT" sz="2800" b="1" dirty="0" smtClean="0">
                <a:solidFill>
                  <a:schemeClr val="accent1">
                    <a:lumMod val="10000"/>
                  </a:schemeClr>
                </a:solidFill>
                <a:latin typeface="Comic Sans MS"/>
                <a:cs typeface="Comic Sans MS"/>
              </a:rPr>
              <a:t>Sistemi </a:t>
            </a:r>
            <a:r>
              <a:rPr lang="it-IT" sz="2800" b="1" dirty="0">
                <a:solidFill>
                  <a:schemeClr val="accent1">
                    <a:lumMod val="10000"/>
                  </a:schemeClr>
                </a:solidFill>
                <a:latin typeface="Comic Sans MS"/>
                <a:cs typeface="Comic Sans MS"/>
              </a:rPr>
              <a:t>a pixel per tracciatori sottili di particelle cariche basati su tecnologie ad integrazione </a:t>
            </a:r>
            <a:r>
              <a:rPr lang="it-IT" sz="2800" b="1" dirty="0" smtClean="0">
                <a:solidFill>
                  <a:schemeClr val="accent1">
                    <a:lumMod val="10000"/>
                  </a:schemeClr>
                </a:solidFill>
                <a:latin typeface="Comic Sans MS"/>
                <a:cs typeface="Comic Sans MS"/>
              </a:rPr>
              <a:t>verticale</a:t>
            </a:r>
          </a:p>
          <a:p>
            <a:pPr algn="ctr">
              <a:lnSpc>
                <a:spcPct val="100000"/>
              </a:lnSpc>
              <a:buFontTx/>
              <a:buNone/>
            </a:pPr>
            <a:endParaRPr lang="it-IT" sz="2800" b="1" dirty="0">
              <a:solidFill>
                <a:schemeClr val="accent1">
                  <a:lumMod val="10000"/>
                </a:schemeClr>
              </a:solidFill>
              <a:latin typeface="Comic Sans MS"/>
              <a:cs typeface="Comic Sans MS"/>
            </a:endParaRPr>
          </a:p>
          <a:p>
            <a:pPr algn="ctr">
              <a:lnSpc>
                <a:spcPct val="100000"/>
              </a:lnSpc>
              <a:buFontTx/>
              <a:buNone/>
            </a:pPr>
            <a:r>
              <a:rPr lang="it-IT" sz="2800" b="1" dirty="0" smtClean="0">
                <a:solidFill>
                  <a:schemeClr val="accent1">
                    <a:lumMod val="10000"/>
                  </a:schemeClr>
                </a:solidFill>
                <a:latin typeface="Comic Sans MS"/>
                <a:cs typeface="Comic Sans MS"/>
              </a:rPr>
              <a:t>Consuntivo finale</a:t>
            </a:r>
            <a:endParaRPr lang="it-IT" sz="2800" b="1" dirty="0">
              <a:solidFill>
                <a:schemeClr val="accent1">
                  <a:lumMod val="10000"/>
                </a:schemeClr>
              </a:solidFill>
              <a:latin typeface="Comic Sans MS"/>
              <a:cs typeface="Comic Sans MS"/>
            </a:endParaRPr>
          </a:p>
        </p:txBody>
      </p:sp>
      <p:sp>
        <p:nvSpPr>
          <p:cNvPr id="6" name="Rectangle 3"/>
          <p:cNvSpPr txBox="1">
            <a:spLocks noChangeArrowheads="1"/>
          </p:cNvSpPr>
          <p:nvPr/>
        </p:nvSpPr>
        <p:spPr>
          <a:xfrm>
            <a:off x="143671" y="4191060"/>
            <a:ext cx="8713787" cy="792163"/>
          </a:xfrm>
          <a:prstGeom prst="rect">
            <a:avLst/>
          </a:prstGeom>
          <a:noFill/>
          <a:ln w="31750">
            <a:solidFill>
              <a:schemeClr val="hlink"/>
            </a:solidFill>
          </a:ln>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it-IT" sz="2000" i="1" dirty="0" smtClean="0">
                <a:solidFill>
                  <a:schemeClr val="tx1"/>
                </a:solidFill>
              </a:rPr>
              <a:t>Responsabile Nazionale: </a:t>
            </a:r>
            <a:r>
              <a:rPr lang="it-IT" sz="2400" i="1" dirty="0" smtClean="0"/>
              <a:t>Valerio Re </a:t>
            </a:r>
            <a:r>
              <a:rPr lang="it-IT" sz="2000" i="1" dirty="0" smtClean="0">
                <a:solidFill>
                  <a:schemeClr val="tx1"/>
                </a:solidFill>
              </a:rPr>
              <a:t>-  INFN Sezione di Pavia</a:t>
            </a:r>
            <a:endParaRPr lang="it-IT" sz="2000" i="1" dirty="0"/>
          </a:p>
        </p:txBody>
      </p:sp>
      <p:sp>
        <p:nvSpPr>
          <p:cNvPr id="7" name="Rectangle 8"/>
          <p:cNvSpPr>
            <a:spLocks noChangeArrowheads="1"/>
          </p:cNvSpPr>
          <p:nvPr/>
        </p:nvSpPr>
        <p:spPr bwMode="auto">
          <a:xfrm>
            <a:off x="143699" y="5054660"/>
            <a:ext cx="4321175" cy="836613"/>
          </a:xfrm>
          <a:prstGeom prst="rect">
            <a:avLst/>
          </a:prstGeom>
          <a:noFill/>
          <a:ln w="317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it-IT" b="0" i="1" dirty="0">
                <a:effectLst>
                  <a:outerShdw blurRad="38100" dist="38100" dir="2700000" algn="tl">
                    <a:srgbClr val="DDDDDD"/>
                  </a:outerShdw>
                </a:effectLst>
              </a:rPr>
              <a:t>Inizio anno </a:t>
            </a:r>
            <a:r>
              <a:rPr lang="it-IT" i="1" dirty="0">
                <a:solidFill>
                  <a:srgbClr val="0000FF"/>
                </a:solidFill>
                <a:effectLst>
                  <a:outerShdw blurRad="38100" dist="38100" dir="2700000" algn="tl">
                    <a:srgbClr val="DDDDDD"/>
                  </a:outerShdw>
                </a:effectLst>
              </a:rPr>
              <a:t>2009</a:t>
            </a:r>
            <a:r>
              <a:rPr lang="it-IT" b="0" i="1" dirty="0">
                <a:effectLst>
                  <a:outerShdw blurRad="38100" dist="38100" dir="2700000" algn="tl">
                    <a:srgbClr val="DDDDDD"/>
                  </a:outerShdw>
                </a:effectLst>
              </a:rPr>
              <a:t>  -  Termine anno </a:t>
            </a:r>
            <a:r>
              <a:rPr lang="it-IT" i="1" dirty="0" smtClean="0">
                <a:solidFill>
                  <a:srgbClr val="0000FF"/>
                </a:solidFill>
                <a:effectLst>
                  <a:outerShdw blurRad="38100" dist="38100" dir="2700000" algn="tl">
                    <a:srgbClr val="DDDDDD"/>
                  </a:outerShdw>
                </a:effectLst>
              </a:rPr>
              <a:t>2012</a:t>
            </a:r>
            <a:r>
              <a:rPr lang="it-IT" b="0" i="1" dirty="0">
                <a:effectLst>
                  <a:outerShdw blurRad="38100" dist="38100" dir="2700000" algn="tl">
                    <a:srgbClr val="DDDDDD"/>
                  </a:outerShdw>
                </a:effectLst>
              </a:rPr>
              <a:t/>
            </a:r>
            <a:br>
              <a:rPr lang="it-IT" b="0" i="1" dirty="0">
                <a:effectLst>
                  <a:outerShdw blurRad="38100" dist="38100" dir="2700000" algn="tl">
                    <a:srgbClr val="DDDDDD"/>
                  </a:outerShdw>
                </a:effectLst>
              </a:rPr>
            </a:br>
            <a:r>
              <a:rPr lang="it-IT" b="0" i="1" dirty="0" smtClean="0">
                <a:effectLst>
                  <a:outerShdw blurRad="38100" dist="38100" dir="2700000" algn="tl">
                    <a:srgbClr val="DDDDDD"/>
                  </a:outerShdw>
                </a:effectLst>
              </a:rPr>
              <a:t>(2013 su dotazioni CSN5</a:t>
            </a:r>
            <a:r>
              <a:rPr lang="it-IT" i="1" dirty="0" smtClean="0">
                <a:effectLst>
                  <a:outerShdw blurRad="38100" dist="38100" dir="2700000" algn="tl">
                    <a:srgbClr val="DDDDDD"/>
                  </a:outerShdw>
                </a:effectLst>
              </a:rPr>
              <a:t>)</a:t>
            </a:r>
            <a:endParaRPr lang="it-IT" i="1" dirty="0">
              <a:effectLst>
                <a:outerShdw blurRad="38100" dist="38100" dir="2700000" algn="tl">
                  <a:srgbClr val="DDDDDD"/>
                </a:outerShdw>
              </a:effectLst>
            </a:endParaRPr>
          </a:p>
        </p:txBody>
      </p:sp>
      <p:sp>
        <p:nvSpPr>
          <p:cNvPr id="9" name="Rectangle 9"/>
          <p:cNvSpPr>
            <a:spLocks noChangeArrowheads="1"/>
          </p:cNvSpPr>
          <p:nvPr/>
        </p:nvSpPr>
        <p:spPr bwMode="auto">
          <a:xfrm>
            <a:off x="4536288" y="5054660"/>
            <a:ext cx="4321175" cy="836613"/>
          </a:xfrm>
          <a:prstGeom prst="rect">
            <a:avLst/>
          </a:prstGeom>
          <a:noFill/>
          <a:ln w="317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tabLst>
                <a:tab pos="1158875" algn="l"/>
              </a:tabLst>
            </a:pPr>
            <a:r>
              <a:rPr lang="it-IT" i="1" u="sng" dirty="0" err="1">
                <a:effectLst>
                  <a:outerShdw blurRad="38100" dist="38100" dir="2700000" algn="tl">
                    <a:srgbClr val="DDDDDD"/>
                  </a:outerShdw>
                </a:effectLst>
              </a:rPr>
              <a:t>Referee</a:t>
            </a:r>
            <a:r>
              <a:rPr lang="it-IT" b="0" i="1" dirty="0">
                <a:effectLst>
                  <a:outerShdw blurRad="38100" dist="38100" dir="2700000" algn="tl">
                    <a:srgbClr val="DDDDDD"/>
                  </a:outerShdw>
                </a:effectLst>
              </a:rPr>
              <a:t>: </a:t>
            </a:r>
            <a:r>
              <a:rPr lang="it-IT" b="0" i="1" dirty="0" smtClean="0">
                <a:effectLst>
                  <a:outerShdw blurRad="38100" dist="38100" dir="2700000" algn="tl">
                    <a:srgbClr val="DDDDDD"/>
                  </a:outerShdw>
                </a:effectLst>
              </a:rPr>
              <a:t>	</a:t>
            </a:r>
            <a:r>
              <a:rPr lang="it-IT" i="1" dirty="0" smtClean="0">
                <a:solidFill>
                  <a:srgbClr val="0000FF"/>
                </a:solidFill>
                <a:effectLst>
                  <a:outerShdw blurRad="38100" dist="38100" dir="2700000" algn="tl">
                    <a:srgbClr val="DDDDDD"/>
                  </a:outerShdw>
                </a:effectLst>
              </a:rPr>
              <a:t>Nunzio Randazzo		Gaetano Salina</a:t>
            </a:r>
            <a:endParaRPr lang="it-IT" i="1" dirty="0">
              <a:solidFill>
                <a:srgbClr val="0000FF"/>
              </a:solidFill>
              <a:effectLst>
                <a:outerShdw blurRad="38100" dist="38100" dir="2700000" algn="tl">
                  <a:srgbClr val="DDDDDD"/>
                </a:outerShdw>
              </a:effectLst>
            </a:endParaRPr>
          </a:p>
        </p:txBody>
      </p:sp>
      <p:sp>
        <p:nvSpPr>
          <p:cNvPr id="8" name="Segnaposto data 7"/>
          <p:cNvSpPr>
            <a:spLocks noGrp="1"/>
          </p:cNvSpPr>
          <p:nvPr>
            <p:ph type="dt" sz="half" idx="10"/>
          </p:nvPr>
        </p:nvSpPr>
        <p:spPr/>
        <p:txBody>
          <a:bodyPr/>
          <a:lstStyle/>
          <a:p>
            <a:r>
              <a:rPr lang="it-IT" smtClean="0"/>
              <a:t>10 giugno 2014</a:t>
            </a:r>
            <a:endParaRPr lang="en-US"/>
          </a:p>
        </p:txBody>
      </p:sp>
      <p:sp>
        <p:nvSpPr>
          <p:cNvPr id="10" name="Segnaposto numero diapositiva 9"/>
          <p:cNvSpPr>
            <a:spLocks noGrp="1"/>
          </p:cNvSpPr>
          <p:nvPr>
            <p:ph type="sldNum" sz="quarter" idx="12"/>
          </p:nvPr>
        </p:nvSpPr>
        <p:spPr/>
        <p:txBody>
          <a:bodyPr/>
          <a:lstStyle/>
          <a:p>
            <a:fld id="{55891830-6044-4982-8A8D-E4E398486D53}" type="slidenum">
              <a:rPr lang="en-US" smtClean="0"/>
              <a:pPr/>
              <a:t>91</a:t>
            </a:fld>
            <a:endParaRPr lang="en-US"/>
          </a:p>
        </p:txBody>
      </p:sp>
      <p:sp>
        <p:nvSpPr>
          <p:cNvPr id="12" name="Segnaposto piè di pagina 11"/>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egnaposto numero diapositiva 4"/>
          <p:cNvSpPr>
            <a:spLocks noGrp="1"/>
          </p:cNvSpPr>
          <p:nvPr>
            <p:ph type="sldNum" sz="quarter" idx="11"/>
          </p:nvPr>
        </p:nvSpPr>
        <p:spPr>
          <a:xfrm>
            <a:off x="7162800" y="6553200"/>
            <a:ext cx="1905000" cy="457200"/>
          </a:xfrm>
          <a:noFill/>
        </p:spPr>
        <p:txBody>
          <a:bodyPr/>
          <a:lstStyle/>
          <a:p>
            <a:fld id="{F1711536-DB47-4D4E-AF82-F4189F6AB40E}" type="slidenum">
              <a:rPr lang="en-US" smtClean="0">
                <a:solidFill>
                  <a:srgbClr val="3333CC"/>
                </a:solidFill>
              </a:rPr>
              <a:pPr/>
              <a:t>92</a:t>
            </a:fld>
            <a:endParaRPr lang="en-US" dirty="0" smtClean="0">
              <a:solidFill>
                <a:srgbClr val="000000"/>
              </a:solidFill>
            </a:endParaRPr>
          </a:p>
        </p:txBody>
      </p:sp>
      <p:pic>
        <p:nvPicPr>
          <p:cNvPr id="26632" name="Picture 11" descr="bullet2"/>
          <p:cNvPicPr>
            <a:picLocks noChangeAspect="1" noChangeArrowheads="1"/>
          </p:cNvPicPr>
          <p:nvPr/>
        </p:nvPicPr>
        <p:blipFill>
          <a:blip r:embed="rId4" cstate="print"/>
          <a:srcRect/>
          <a:stretch>
            <a:fillRect/>
          </a:stretch>
        </p:blipFill>
        <p:spPr bwMode="auto">
          <a:xfrm>
            <a:off x="167418" y="1047710"/>
            <a:ext cx="213589" cy="192128"/>
          </a:xfrm>
          <a:prstGeom prst="rect">
            <a:avLst/>
          </a:prstGeom>
          <a:noFill/>
          <a:ln w="9525">
            <a:noFill/>
            <a:miter lim="800000"/>
            <a:headEnd/>
            <a:tailEnd/>
          </a:ln>
        </p:spPr>
      </p:pic>
      <p:sp>
        <p:nvSpPr>
          <p:cNvPr id="26633" name="Rectangle 17"/>
          <p:cNvSpPr>
            <a:spLocks noChangeArrowheads="1"/>
          </p:cNvSpPr>
          <p:nvPr/>
        </p:nvSpPr>
        <p:spPr bwMode="auto">
          <a:xfrm>
            <a:off x="844550" y="0"/>
            <a:ext cx="7842250" cy="838200"/>
          </a:xfrm>
          <a:prstGeom prst="rect">
            <a:avLst/>
          </a:prstGeom>
          <a:solidFill>
            <a:srgbClr val="CCFFFF"/>
          </a:solidFill>
          <a:ln w="9525">
            <a:noFill/>
            <a:miter lim="800000"/>
            <a:headEnd/>
            <a:tailEnd/>
          </a:ln>
        </p:spPr>
        <p:txBody>
          <a:bodyPr anchor="ctr"/>
          <a:lstStyle/>
          <a:p>
            <a:pPr algn="ctr" defTabSz="914400" eaLnBrk="0" fontAlgn="base" hangingPunct="0">
              <a:spcBef>
                <a:spcPct val="0"/>
              </a:spcBef>
              <a:spcAft>
                <a:spcPct val="0"/>
              </a:spcAft>
            </a:pPr>
            <a:r>
              <a:rPr lang="it-IT" sz="2800" dirty="0" smtClean="0">
                <a:solidFill>
                  <a:srgbClr val="CC3300"/>
                </a:solidFill>
                <a:latin typeface="Comic Sans MS" pitchFamily="66" charset="0"/>
              </a:rPr>
              <a:t>The INFN VIPIX project </a:t>
            </a:r>
          </a:p>
          <a:p>
            <a:pPr algn="ctr" defTabSz="914400" eaLnBrk="0" fontAlgn="base" hangingPunct="0">
              <a:spcBef>
                <a:spcPct val="0"/>
              </a:spcBef>
              <a:spcAft>
                <a:spcPct val="0"/>
              </a:spcAft>
            </a:pPr>
            <a:r>
              <a:rPr lang="it-IT" sz="2800" dirty="0" smtClean="0">
                <a:solidFill>
                  <a:srgbClr val="CC3300"/>
                </a:solidFill>
                <a:latin typeface="Comic Sans MS" pitchFamily="66" charset="0"/>
              </a:rPr>
              <a:t>(</a:t>
            </a:r>
            <a:r>
              <a:rPr lang="it-IT" sz="2800" dirty="0" err="1" smtClean="0">
                <a:solidFill>
                  <a:srgbClr val="CC3300"/>
                </a:solidFill>
                <a:latin typeface="Comic Sans MS" pitchFamily="66" charset="0"/>
              </a:rPr>
              <a:t>Vertically</a:t>
            </a:r>
            <a:r>
              <a:rPr lang="it-IT" sz="2800" dirty="0" smtClean="0">
                <a:solidFill>
                  <a:srgbClr val="CC3300"/>
                </a:solidFill>
                <a:latin typeface="Comic Sans MS" pitchFamily="66" charset="0"/>
              </a:rPr>
              <a:t> </a:t>
            </a:r>
            <a:r>
              <a:rPr lang="it-IT" sz="2800" dirty="0" err="1" smtClean="0">
                <a:solidFill>
                  <a:srgbClr val="CC3300"/>
                </a:solidFill>
                <a:latin typeface="Comic Sans MS" pitchFamily="66" charset="0"/>
              </a:rPr>
              <a:t>Integrated</a:t>
            </a:r>
            <a:r>
              <a:rPr lang="it-IT" sz="2800" dirty="0" smtClean="0">
                <a:solidFill>
                  <a:srgbClr val="CC3300"/>
                </a:solidFill>
                <a:latin typeface="Comic Sans MS" pitchFamily="66" charset="0"/>
              </a:rPr>
              <a:t> </a:t>
            </a:r>
            <a:r>
              <a:rPr lang="it-IT" sz="2800" dirty="0" err="1" smtClean="0">
                <a:solidFill>
                  <a:srgbClr val="CC3300"/>
                </a:solidFill>
                <a:latin typeface="Comic Sans MS" pitchFamily="66" charset="0"/>
              </a:rPr>
              <a:t>PIXels</a:t>
            </a:r>
            <a:r>
              <a:rPr lang="it-IT" sz="2800" dirty="0" smtClean="0">
                <a:solidFill>
                  <a:srgbClr val="CC3300"/>
                </a:solidFill>
                <a:latin typeface="Comic Sans MS" pitchFamily="66" charset="0"/>
              </a:rPr>
              <a:t>)</a:t>
            </a:r>
            <a:endParaRPr lang="it-IT" sz="2800" dirty="0">
              <a:solidFill>
                <a:srgbClr val="CC3300"/>
              </a:solidFill>
              <a:latin typeface="Comic Sans MS" pitchFamily="66" charset="0"/>
            </a:endParaRPr>
          </a:p>
        </p:txBody>
      </p:sp>
      <p:sp>
        <p:nvSpPr>
          <p:cNvPr id="26634" name="Text Box 10"/>
          <p:cNvSpPr txBox="1">
            <a:spLocks noChangeArrowheads="1"/>
          </p:cNvSpPr>
          <p:nvPr/>
        </p:nvSpPr>
        <p:spPr bwMode="auto">
          <a:xfrm>
            <a:off x="442195" y="3231974"/>
            <a:ext cx="8625611" cy="1205458"/>
          </a:xfrm>
          <a:prstGeom prst="rect">
            <a:avLst/>
          </a:prstGeom>
          <a:noFill/>
          <a:ln w="9525">
            <a:noFill/>
            <a:miter lim="800000"/>
            <a:headEnd/>
            <a:tailEnd/>
          </a:ln>
        </p:spPr>
        <p:txBody>
          <a:bodyPr wrap="square">
            <a:spAutoFit/>
          </a:bodyPr>
          <a:lstStyle/>
          <a:p>
            <a:pPr defTabSz="914400" eaLnBrk="0" fontAlgn="base" hangingPunct="0">
              <a:lnSpc>
                <a:spcPct val="90000"/>
              </a:lnSpc>
              <a:spcBef>
                <a:spcPct val="50000"/>
              </a:spcBef>
              <a:spcAft>
                <a:spcPct val="0"/>
              </a:spcAft>
            </a:pPr>
            <a:r>
              <a:rPr lang="en-GB" sz="2000" b="1" dirty="0" smtClean="0">
                <a:solidFill>
                  <a:srgbClr val="FF0000"/>
                </a:solidFill>
                <a:latin typeface="Comic Sans MS" pitchFamily="66" charset="0"/>
              </a:rPr>
              <a:t>Vertically integrated pixel detectors </a:t>
            </a:r>
            <a:r>
              <a:rPr lang="en-GB" sz="2000" dirty="0" smtClean="0">
                <a:solidFill>
                  <a:srgbClr val="3333CC"/>
                </a:solidFill>
                <a:latin typeface="Comic Sans MS" pitchFamily="66" charset="0"/>
              </a:rPr>
              <a:t>may be able to satisfy the needs of the next generation of </a:t>
            </a:r>
            <a:r>
              <a:rPr lang="en-GB" sz="2000" b="1" dirty="0" smtClean="0">
                <a:solidFill>
                  <a:srgbClr val="AAE2CA">
                    <a:lumMod val="50000"/>
                  </a:srgbClr>
                </a:solidFill>
                <a:latin typeface="Comic Sans MS" pitchFamily="66" charset="0"/>
              </a:rPr>
              <a:t>tracking and </a:t>
            </a:r>
            <a:r>
              <a:rPr lang="en-GB" sz="2000" b="1" dirty="0" err="1" smtClean="0">
                <a:solidFill>
                  <a:srgbClr val="AAE2CA">
                    <a:lumMod val="50000"/>
                  </a:srgbClr>
                </a:solidFill>
                <a:latin typeface="Comic Sans MS" pitchFamily="66" charset="0"/>
              </a:rPr>
              <a:t>vertexing</a:t>
            </a:r>
            <a:r>
              <a:rPr lang="en-GB" sz="2000" b="1" dirty="0" smtClean="0">
                <a:solidFill>
                  <a:srgbClr val="AAE2CA">
                    <a:lumMod val="50000"/>
                  </a:srgbClr>
                </a:solidFill>
                <a:latin typeface="Comic Sans MS" pitchFamily="66" charset="0"/>
              </a:rPr>
              <a:t> devices in high energy physics</a:t>
            </a:r>
            <a:r>
              <a:rPr lang="en-GB" sz="2000" dirty="0" smtClean="0">
                <a:solidFill>
                  <a:srgbClr val="3333CC"/>
                </a:solidFill>
                <a:latin typeface="Comic Sans MS" pitchFamily="66" charset="0"/>
              </a:rPr>
              <a:t> experiments and of </a:t>
            </a:r>
            <a:r>
              <a:rPr lang="en-GB" sz="2000" b="1" dirty="0" smtClean="0">
                <a:solidFill>
                  <a:srgbClr val="AAE2CA">
                    <a:lumMod val="50000"/>
                  </a:srgbClr>
                </a:solidFill>
                <a:latin typeface="Comic Sans MS" pitchFamily="66" charset="0"/>
              </a:rPr>
              <a:t>imagers at advanced X-ray sources</a:t>
            </a:r>
            <a:r>
              <a:rPr lang="en-GB" sz="2000" dirty="0" smtClean="0">
                <a:solidFill>
                  <a:srgbClr val="3333CC"/>
                </a:solidFill>
                <a:latin typeface="Comic Sans MS" pitchFamily="66" charset="0"/>
              </a:rPr>
              <a:t>: </a:t>
            </a:r>
          </a:p>
        </p:txBody>
      </p:sp>
      <p:pic>
        <p:nvPicPr>
          <p:cNvPr id="14" name="Picture 11" descr="bullet2"/>
          <p:cNvPicPr>
            <a:picLocks noChangeAspect="1" noChangeArrowheads="1"/>
          </p:cNvPicPr>
          <p:nvPr/>
        </p:nvPicPr>
        <p:blipFill>
          <a:blip r:embed="rId4" cstate="print"/>
          <a:srcRect/>
          <a:stretch>
            <a:fillRect/>
          </a:stretch>
        </p:blipFill>
        <p:spPr bwMode="auto">
          <a:xfrm>
            <a:off x="152406" y="3276381"/>
            <a:ext cx="213589" cy="192128"/>
          </a:xfrm>
          <a:prstGeom prst="rect">
            <a:avLst/>
          </a:prstGeom>
          <a:noFill/>
          <a:ln w="9525">
            <a:noFill/>
            <a:miter lim="800000"/>
            <a:headEnd/>
            <a:tailEnd/>
          </a:ln>
        </p:spPr>
      </p:pic>
      <p:graphicFrame>
        <p:nvGraphicFramePr>
          <p:cNvPr id="5121" name="Object 11"/>
          <p:cNvGraphicFramePr>
            <a:graphicFrameLocks noChangeAspect="1"/>
          </p:cNvGraphicFramePr>
          <p:nvPr>
            <p:extLst>
              <p:ext uri="{D42A27DB-BD31-4B8C-83A1-F6EECF244321}">
                <p14:modId xmlns="" xmlns:p14="http://schemas.microsoft.com/office/powerpoint/2010/main" val="4062092286"/>
              </p:ext>
            </p:extLst>
          </p:nvPr>
        </p:nvGraphicFramePr>
        <p:xfrm>
          <a:off x="4406900" y="4127500"/>
          <a:ext cx="4737100" cy="2286000"/>
        </p:xfrm>
        <a:graphic>
          <a:graphicData uri="http://schemas.openxmlformats.org/presentationml/2006/ole">
            <p:oleObj spid="_x0000_s71682" name="Drawing" r:id="rId5" imgW="5634000" imgH="2718000" progId="">
              <p:embed/>
            </p:oleObj>
          </a:graphicData>
        </a:graphic>
      </p:graphicFrame>
      <p:sp>
        <p:nvSpPr>
          <p:cNvPr id="12" name="Text Box 10"/>
          <p:cNvSpPr txBox="1">
            <a:spLocks noChangeArrowheads="1"/>
          </p:cNvSpPr>
          <p:nvPr/>
        </p:nvSpPr>
        <p:spPr bwMode="auto">
          <a:xfrm>
            <a:off x="517531" y="4737100"/>
            <a:ext cx="4587875" cy="1631216"/>
          </a:xfrm>
          <a:prstGeom prst="rect">
            <a:avLst/>
          </a:prstGeom>
          <a:noFill/>
          <a:ln w="9525">
            <a:noFill/>
            <a:miter lim="800000"/>
            <a:headEnd/>
            <a:tailEnd/>
          </a:ln>
        </p:spPr>
        <p:txBody>
          <a:bodyPr wrap="square">
            <a:spAutoFit/>
          </a:bodyPr>
          <a:lstStyle/>
          <a:p>
            <a:pPr marL="177800" indent="-177800" defTabSz="914400" eaLnBrk="0" fontAlgn="base" hangingPunct="0">
              <a:lnSpc>
                <a:spcPct val="90000"/>
              </a:lnSpc>
              <a:spcBef>
                <a:spcPct val="50000"/>
              </a:spcBef>
              <a:spcAft>
                <a:spcPct val="0"/>
              </a:spcAft>
              <a:buFontTx/>
              <a:buChar char="•"/>
            </a:pPr>
            <a:r>
              <a:rPr lang="en-GB" sz="2000" b="1" dirty="0" smtClean="0">
                <a:solidFill>
                  <a:srgbClr val="00B050"/>
                </a:solidFill>
                <a:latin typeface="Comic Sans MS" pitchFamily="66" charset="0"/>
              </a:rPr>
              <a:t>small pitch pixels </a:t>
            </a:r>
            <a:r>
              <a:rPr lang="en-GB" sz="2000" dirty="0" smtClean="0">
                <a:solidFill>
                  <a:srgbClr val="3333CC"/>
                </a:solidFill>
                <a:latin typeface="Comic Sans MS" pitchFamily="66" charset="0"/>
              </a:rPr>
              <a:t>capable of handling high data rates.</a:t>
            </a:r>
            <a:endParaRPr lang="it-IT" sz="2000" dirty="0" smtClean="0">
              <a:solidFill>
                <a:srgbClr val="3333CC"/>
              </a:solidFill>
              <a:latin typeface="Comic Sans MS" pitchFamily="66" charset="0"/>
            </a:endParaRPr>
          </a:p>
          <a:p>
            <a:pPr marL="177800" indent="-177800" defTabSz="914400" eaLnBrk="0" fontAlgn="base" hangingPunct="0">
              <a:lnSpc>
                <a:spcPct val="90000"/>
              </a:lnSpc>
              <a:spcBef>
                <a:spcPct val="50000"/>
              </a:spcBef>
              <a:spcAft>
                <a:spcPct val="0"/>
              </a:spcAft>
              <a:buFontTx/>
              <a:buChar char="•"/>
            </a:pPr>
            <a:r>
              <a:rPr lang="en-GB" sz="2000" dirty="0" smtClean="0">
                <a:solidFill>
                  <a:srgbClr val="3333CC"/>
                </a:solidFill>
                <a:latin typeface="Comic Sans MS" pitchFamily="66" charset="0"/>
              </a:rPr>
              <a:t> </a:t>
            </a:r>
            <a:r>
              <a:rPr lang="en-GB" sz="2000" b="1" dirty="0" smtClean="0">
                <a:solidFill>
                  <a:srgbClr val="00B050"/>
                </a:solidFill>
                <a:latin typeface="Comic Sans MS" pitchFamily="66" charset="0"/>
              </a:rPr>
              <a:t>complex functionalities at the pixel level </a:t>
            </a:r>
            <a:r>
              <a:rPr lang="en-GB" sz="2000" dirty="0" smtClean="0">
                <a:solidFill>
                  <a:srgbClr val="3333CC"/>
                </a:solidFill>
                <a:latin typeface="Comic Sans MS" pitchFamily="66" charset="0"/>
              </a:rPr>
              <a:t>(low-noise amplification, zero suppression, time stamping...) </a:t>
            </a:r>
            <a:endParaRPr lang="it-IT" sz="2000" b="1" dirty="0">
              <a:solidFill>
                <a:srgbClr val="FF0000"/>
              </a:solidFill>
              <a:latin typeface="Comic Sans MS" pitchFamily="66" charset="0"/>
              <a:sym typeface="Verdana" pitchFamily="34" charset="0"/>
            </a:endParaRPr>
          </a:p>
        </p:txBody>
      </p:sp>
      <p:sp>
        <p:nvSpPr>
          <p:cNvPr id="16" name="Rettangolo 15"/>
          <p:cNvSpPr/>
          <p:nvPr/>
        </p:nvSpPr>
        <p:spPr>
          <a:xfrm>
            <a:off x="457200" y="1003300"/>
            <a:ext cx="8686800" cy="1999522"/>
          </a:xfrm>
          <a:prstGeom prst="rect">
            <a:avLst/>
          </a:prstGeom>
          <a:ln>
            <a:noFill/>
          </a:ln>
        </p:spPr>
        <p:txBody>
          <a:bodyPr wrap="square">
            <a:spAutoFit/>
          </a:bodyPr>
          <a:lstStyle/>
          <a:p>
            <a:pPr defTabSz="914400" eaLnBrk="0" fontAlgn="base" hangingPunct="0">
              <a:lnSpc>
                <a:spcPct val="90000"/>
              </a:lnSpc>
              <a:spcBef>
                <a:spcPct val="50000"/>
              </a:spcBef>
              <a:spcAft>
                <a:spcPct val="0"/>
              </a:spcAft>
            </a:pPr>
            <a:r>
              <a:rPr lang="en-US" sz="2000" b="1" dirty="0" smtClean="0">
                <a:solidFill>
                  <a:srgbClr val="3333CC">
                    <a:lumMod val="75000"/>
                  </a:srgbClr>
                </a:solidFill>
                <a:latin typeface="Comic Sans MS" pitchFamily="66" charset="0"/>
              </a:rPr>
              <a:t>VIPIX investigated the potential of 3D integration </a:t>
            </a:r>
            <a:r>
              <a:rPr lang="en-US" sz="2000" dirty="0" smtClean="0">
                <a:solidFill>
                  <a:srgbClr val="FF0000"/>
                </a:solidFill>
                <a:latin typeface="Comic Sans MS" pitchFamily="66" charset="0"/>
              </a:rPr>
              <a:t>(“the vertical integration of thinned and bonded silicon integrated circuits with vertical interconnects between the IC layers”) </a:t>
            </a:r>
            <a:r>
              <a:rPr lang="en-US" sz="2000" b="1" dirty="0" smtClean="0">
                <a:solidFill>
                  <a:srgbClr val="000090"/>
                </a:solidFill>
                <a:latin typeface="Comic Sans MS" pitchFamily="66" charset="0"/>
              </a:rPr>
              <a:t>for advanced pixel detectors and readout electronics</a:t>
            </a:r>
          </a:p>
          <a:p>
            <a:pPr marL="0" lvl="1" defTabSz="914400" eaLnBrk="0" fontAlgn="base" hangingPunct="0">
              <a:lnSpc>
                <a:spcPct val="90000"/>
              </a:lnSpc>
              <a:spcBef>
                <a:spcPct val="50000"/>
              </a:spcBef>
              <a:spcAft>
                <a:spcPct val="0"/>
              </a:spcAft>
            </a:pPr>
            <a:r>
              <a:rPr lang="en-US" sz="2000" dirty="0" smtClean="0">
                <a:solidFill>
                  <a:srgbClr val="FF0000"/>
                </a:solidFill>
                <a:latin typeface="Comic Sans MS" pitchFamily="66" charset="0"/>
                <a:sym typeface="Symbol"/>
              </a:rPr>
              <a:t> </a:t>
            </a:r>
            <a:r>
              <a:rPr lang="en-US" sz="2000" dirty="0" smtClean="0">
                <a:solidFill>
                  <a:srgbClr val="FF0000"/>
                </a:solidFill>
                <a:latin typeface="Comic Sans MS" pitchFamily="66" charset="0"/>
              </a:rPr>
              <a:t>Denser</a:t>
            </a:r>
            <a:r>
              <a:rPr lang="en-US" sz="2400" dirty="0" smtClean="0">
                <a:solidFill>
                  <a:srgbClr val="FF0000"/>
                </a:solidFill>
                <a:latin typeface="Comic Sans MS" pitchFamily="66" charset="0"/>
              </a:rPr>
              <a:t> </a:t>
            </a:r>
            <a:r>
              <a:rPr lang="en-US" sz="1600" dirty="0" smtClean="0">
                <a:solidFill>
                  <a:srgbClr val="3333CC"/>
                </a:solidFill>
                <a:latin typeface="Comic Sans MS" pitchFamily="66" charset="0"/>
              </a:rPr>
              <a:t>(smaller form factor), </a:t>
            </a:r>
            <a:r>
              <a:rPr lang="en-US" sz="2000" dirty="0" smtClean="0">
                <a:solidFill>
                  <a:srgbClr val="FF0000"/>
                </a:solidFill>
                <a:latin typeface="Comic Sans MS" pitchFamily="66" charset="0"/>
              </a:rPr>
              <a:t>lower cost </a:t>
            </a:r>
            <a:r>
              <a:rPr lang="en-US" sz="1600" dirty="0" smtClean="0">
                <a:solidFill>
                  <a:srgbClr val="3333CC"/>
                </a:solidFill>
                <a:latin typeface="Comic Sans MS" pitchFamily="66" charset="0"/>
              </a:rPr>
              <a:t>(less expensive than aggressive CMOS scaling), </a:t>
            </a:r>
            <a:r>
              <a:rPr lang="en-US" sz="2000" dirty="0" smtClean="0">
                <a:solidFill>
                  <a:srgbClr val="FF3300"/>
                </a:solidFill>
                <a:latin typeface="Comic Sans MS" pitchFamily="66" charset="0"/>
              </a:rPr>
              <a:t>integration of dissimilar technologies </a:t>
            </a:r>
            <a:r>
              <a:rPr lang="en-US" sz="1600" dirty="0" smtClean="0">
                <a:solidFill>
                  <a:srgbClr val="3333CC"/>
                </a:solidFill>
                <a:latin typeface="Comic Sans MS" pitchFamily="66" charset="0"/>
              </a:rPr>
              <a:t>(sensor, analog, digital, optical)</a:t>
            </a:r>
            <a:endParaRPr lang="en-US" sz="1600" dirty="0">
              <a:solidFill>
                <a:srgbClr val="3333CC"/>
              </a:solidFill>
              <a:latin typeface="Comic Sans MS" pitchFamily="66" charset="0"/>
            </a:endParaRPr>
          </a:p>
        </p:txBody>
      </p:sp>
      <p:sp>
        <p:nvSpPr>
          <p:cNvPr id="10" name="Segnaposto data 9"/>
          <p:cNvSpPr>
            <a:spLocks noGrp="1"/>
          </p:cNvSpPr>
          <p:nvPr>
            <p:ph type="dt" sz="half" idx="10"/>
          </p:nvPr>
        </p:nvSpPr>
        <p:spPr/>
        <p:txBody>
          <a:bodyPr/>
          <a:lstStyle/>
          <a:p>
            <a:r>
              <a:rPr lang="it-IT" smtClean="0"/>
              <a:t>10 giugno 2014</a:t>
            </a:r>
            <a:endParaRPr lang="en-US"/>
          </a:p>
        </p:txBody>
      </p:sp>
      <p:sp>
        <p:nvSpPr>
          <p:cNvPr id="11" name="Segnaposto piè di pagina 10"/>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numero diapositiva 1"/>
          <p:cNvSpPr>
            <a:spLocks noGrp="1"/>
          </p:cNvSpPr>
          <p:nvPr>
            <p:ph type="sldNum" sz="quarter" idx="10"/>
          </p:nvPr>
        </p:nvSpPr>
        <p:spPr>
          <a:xfrm>
            <a:off x="7385538" y="6502400"/>
            <a:ext cx="1758462"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Comic Sans MS" charset="0"/>
                <a:ea typeface="ＭＳ Ｐゴシック" charset="0"/>
              </a:defRPr>
            </a:lvl1pPr>
            <a:lvl2pPr marL="742950" indent="-285750" eaLnBrk="0" hangingPunct="0">
              <a:defRPr sz="3600">
                <a:solidFill>
                  <a:schemeClr val="tx2"/>
                </a:solidFill>
                <a:latin typeface="Comic Sans MS" charset="0"/>
                <a:ea typeface="ＭＳ Ｐゴシック" charset="0"/>
              </a:defRPr>
            </a:lvl2pPr>
            <a:lvl3pPr marL="1143000" indent="-228600" eaLnBrk="0" hangingPunct="0">
              <a:defRPr sz="3600">
                <a:solidFill>
                  <a:schemeClr val="tx2"/>
                </a:solidFill>
                <a:latin typeface="Comic Sans MS" charset="0"/>
                <a:ea typeface="ＭＳ Ｐゴシック" charset="0"/>
              </a:defRPr>
            </a:lvl3pPr>
            <a:lvl4pPr marL="1600200" indent="-228600" eaLnBrk="0" hangingPunct="0">
              <a:defRPr sz="3600">
                <a:solidFill>
                  <a:schemeClr val="tx2"/>
                </a:solidFill>
                <a:latin typeface="Comic Sans MS" charset="0"/>
                <a:ea typeface="ＭＳ Ｐゴシック" charset="0"/>
              </a:defRPr>
            </a:lvl4pPr>
            <a:lvl5pPr marL="2057400" indent="-228600" eaLnBrk="0" hangingPunct="0">
              <a:defRPr sz="3600">
                <a:solidFill>
                  <a:schemeClr val="tx2"/>
                </a:solidFill>
                <a:latin typeface="Comic Sans MS" charset="0"/>
                <a:ea typeface="ＭＳ Ｐゴシック" charset="0"/>
              </a:defRPr>
            </a:lvl5pPr>
            <a:lvl6pPr marL="25146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6pPr>
            <a:lvl7pPr marL="29718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7pPr>
            <a:lvl8pPr marL="34290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8pPr>
            <a:lvl9pPr marL="3886200" indent="-228600" eaLnBrk="0" fontAlgn="base" hangingPunct="0">
              <a:spcBef>
                <a:spcPct val="0"/>
              </a:spcBef>
              <a:spcAft>
                <a:spcPct val="0"/>
              </a:spcAft>
              <a:buClr>
                <a:srgbClr val="FFE107"/>
              </a:buClr>
              <a:buFont typeface="Wingdings" charset="0"/>
              <a:defRPr sz="3600">
                <a:solidFill>
                  <a:schemeClr val="tx2"/>
                </a:solidFill>
                <a:latin typeface="Comic Sans MS" charset="0"/>
                <a:ea typeface="ＭＳ Ｐゴシック" charset="0"/>
              </a:defRPr>
            </a:lvl9pPr>
          </a:lstStyle>
          <a:p>
            <a:fld id="{309837FA-0E1A-A54F-8D76-35946AFBAFAB}" type="slidenum">
              <a:rPr lang="en-US" sz="1200">
                <a:solidFill>
                  <a:srgbClr val="000066"/>
                </a:solidFill>
              </a:rPr>
              <a:pPr/>
              <a:t>93</a:t>
            </a:fld>
            <a:endParaRPr lang="en-US" sz="1200" dirty="0">
              <a:solidFill>
                <a:srgbClr val="000066"/>
              </a:solidFill>
            </a:endParaRPr>
          </a:p>
        </p:txBody>
      </p:sp>
      <p:sp>
        <p:nvSpPr>
          <p:cNvPr id="57347" name="Rectangle 93"/>
          <p:cNvSpPr>
            <a:spLocks noChangeArrowheads="1"/>
          </p:cNvSpPr>
          <p:nvPr/>
        </p:nvSpPr>
        <p:spPr bwMode="auto">
          <a:xfrm>
            <a:off x="984738" y="0"/>
            <a:ext cx="6774962" cy="1052736"/>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en-US" sz="3200" dirty="0" smtClean="0">
                <a:solidFill>
                  <a:srgbClr val="FF0000"/>
                </a:solidFill>
                <a:latin typeface="Comic Sans MS" charset="0"/>
                <a:ea typeface="ＭＳ Ｐゴシック" charset="0"/>
              </a:rPr>
              <a:t>VIPIX: publications and educational outreach</a:t>
            </a:r>
            <a:endParaRPr lang="en-US" sz="3200" dirty="0">
              <a:solidFill>
                <a:srgbClr val="FF0000"/>
              </a:solidFill>
              <a:latin typeface="Comic Sans MS" charset="0"/>
              <a:ea typeface="ＭＳ Ｐゴシック" charset="0"/>
            </a:endParaRPr>
          </a:p>
        </p:txBody>
      </p:sp>
      <p:sp>
        <p:nvSpPr>
          <p:cNvPr id="6" name="Rettangolo 5"/>
          <p:cNvSpPr/>
          <p:nvPr/>
        </p:nvSpPr>
        <p:spPr>
          <a:xfrm>
            <a:off x="480120" y="1052796"/>
            <a:ext cx="8568952" cy="4154983"/>
          </a:xfrm>
          <a:prstGeom prst="rect">
            <a:avLst/>
          </a:prstGeom>
        </p:spPr>
        <p:txBody>
          <a:bodyPr wrap="square">
            <a:spAutoFit/>
          </a:bodyPr>
          <a:lstStyle/>
          <a:p>
            <a:r>
              <a:rPr lang="it-IT" sz="2400" dirty="0" smtClean="0">
                <a:latin typeface="Comic Sans MS"/>
                <a:cs typeface="Comic Sans MS"/>
              </a:rPr>
              <a:t> </a:t>
            </a:r>
            <a:endParaRPr lang="en-US" sz="2400" dirty="0" smtClean="0">
              <a:latin typeface="Comic Sans MS"/>
              <a:cs typeface="Comic Sans MS"/>
            </a:endParaRPr>
          </a:p>
          <a:p>
            <a:endParaRPr lang="it-IT" sz="2400" dirty="0" smtClean="0">
              <a:latin typeface="Comic Sans MS"/>
              <a:cs typeface="Comic Sans MS"/>
            </a:endParaRPr>
          </a:p>
          <a:p>
            <a:pPr marL="342900" indent="-342900">
              <a:buFont typeface="Arial"/>
              <a:buChar char="•"/>
            </a:pPr>
            <a:r>
              <a:rPr lang="it-IT" sz="2400" dirty="0" smtClean="0">
                <a:latin typeface="Comic Sans MS"/>
                <a:cs typeface="Comic Sans MS"/>
              </a:rPr>
              <a:t>50 </a:t>
            </a:r>
            <a:r>
              <a:rPr lang="it-IT" sz="2400" dirty="0" err="1" smtClean="0">
                <a:latin typeface="Comic Sans MS"/>
                <a:cs typeface="Comic Sans MS"/>
              </a:rPr>
              <a:t>publications</a:t>
            </a:r>
            <a:r>
              <a:rPr lang="it-IT" sz="2400" dirty="0" smtClean="0">
                <a:latin typeface="Comic Sans MS"/>
                <a:cs typeface="Comic Sans MS"/>
              </a:rPr>
              <a:t> in </a:t>
            </a:r>
            <a:r>
              <a:rPr lang="it-IT" sz="2400" dirty="0" err="1" smtClean="0">
                <a:latin typeface="Comic Sans MS"/>
                <a:cs typeface="Comic Sans MS"/>
              </a:rPr>
              <a:t>international</a:t>
            </a:r>
            <a:r>
              <a:rPr lang="it-IT" sz="2400" dirty="0" smtClean="0">
                <a:latin typeface="Comic Sans MS"/>
                <a:cs typeface="Comic Sans MS"/>
              </a:rPr>
              <a:t> </a:t>
            </a:r>
            <a:r>
              <a:rPr lang="it-IT" sz="2400" dirty="0" err="1" smtClean="0">
                <a:latin typeface="Comic Sans MS"/>
                <a:cs typeface="Comic Sans MS"/>
              </a:rPr>
              <a:t>journals</a:t>
            </a:r>
            <a:endParaRPr lang="it-IT" sz="2400" dirty="0">
              <a:latin typeface="Comic Sans MS"/>
              <a:cs typeface="Comic Sans MS"/>
            </a:endParaRPr>
          </a:p>
          <a:p>
            <a:endParaRPr lang="it-IT" sz="2400" dirty="0" smtClean="0">
              <a:latin typeface="Comic Sans MS"/>
              <a:cs typeface="Comic Sans MS"/>
            </a:endParaRPr>
          </a:p>
          <a:p>
            <a:pPr marL="342900" indent="-342900">
              <a:buFont typeface="Arial"/>
              <a:buChar char="•"/>
            </a:pPr>
            <a:r>
              <a:rPr lang="it-IT" sz="2400" dirty="0" smtClean="0">
                <a:latin typeface="Comic Sans MS"/>
                <a:cs typeface="Comic Sans MS"/>
              </a:rPr>
              <a:t>72 </a:t>
            </a:r>
            <a:r>
              <a:rPr lang="it-IT" sz="2400" dirty="0" err="1" smtClean="0">
                <a:latin typeface="Comic Sans MS"/>
                <a:cs typeface="Comic Sans MS"/>
              </a:rPr>
              <a:t>talks</a:t>
            </a:r>
            <a:r>
              <a:rPr lang="it-IT" sz="2400" dirty="0" smtClean="0">
                <a:latin typeface="Comic Sans MS"/>
                <a:cs typeface="Comic Sans MS"/>
              </a:rPr>
              <a:t> </a:t>
            </a:r>
            <a:r>
              <a:rPr lang="it-IT" sz="2400" dirty="0" err="1" smtClean="0">
                <a:latin typeface="Comic Sans MS"/>
                <a:cs typeface="Comic Sans MS"/>
              </a:rPr>
              <a:t>at</a:t>
            </a:r>
            <a:r>
              <a:rPr lang="it-IT" sz="2400" dirty="0" smtClean="0">
                <a:latin typeface="Comic Sans MS"/>
                <a:cs typeface="Comic Sans MS"/>
              </a:rPr>
              <a:t> </a:t>
            </a:r>
            <a:r>
              <a:rPr lang="it-IT" sz="2400" dirty="0" err="1" smtClean="0">
                <a:latin typeface="Comic Sans MS"/>
                <a:cs typeface="Comic Sans MS"/>
              </a:rPr>
              <a:t>international</a:t>
            </a:r>
            <a:r>
              <a:rPr lang="it-IT" sz="2400" dirty="0" smtClean="0">
                <a:latin typeface="Comic Sans MS"/>
                <a:cs typeface="Comic Sans MS"/>
              </a:rPr>
              <a:t> </a:t>
            </a:r>
            <a:r>
              <a:rPr lang="it-IT" sz="2400" dirty="0" err="1" smtClean="0">
                <a:latin typeface="Comic Sans MS"/>
                <a:cs typeface="Comic Sans MS"/>
              </a:rPr>
              <a:t>conferences</a:t>
            </a:r>
            <a:endParaRPr lang="it-IT" sz="2400" dirty="0" smtClean="0">
              <a:latin typeface="Comic Sans MS"/>
              <a:cs typeface="Comic Sans MS"/>
            </a:endParaRPr>
          </a:p>
          <a:p>
            <a:endParaRPr lang="it-IT" sz="2400" dirty="0" smtClean="0">
              <a:latin typeface="Comic Sans MS"/>
              <a:cs typeface="Comic Sans MS"/>
            </a:endParaRPr>
          </a:p>
          <a:p>
            <a:pPr marL="342900" indent="-342900">
              <a:buFont typeface="Arial"/>
              <a:buChar char="•"/>
            </a:pPr>
            <a:r>
              <a:rPr lang="it-IT" sz="2400" dirty="0" smtClean="0">
                <a:latin typeface="Comic Sans MS"/>
                <a:cs typeface="Comic Sans MS"/>
              </a:rPr>
              <a:t>23 </a:t>
            </a:r>
            <a:r>
              <a:rPr lang="it-IT" sz="2400" dirty="0" err="1" smtClean="0">
                <a:latin typeface="Comic Sans MS"/>
                <a:cs typeface="Comic Sans MS"/>
              </a:rPr>
              <a:t>BSc</a:t>
            </a:r>
            <a:r>
              <a:rPr lang="it-IT" sz="2400" dirty="0" smtClean="0">
                <a:latin typeface="Comic Sans MS"/>
                <a:cs typeface="Comic Sans MS"/>
              </a:rPr>
              <a:t> </a:t>
            </a:r>
            <a:r>
              <a:rPr lang="it-IT" sz="2400" dirty="0" err="1" smtClean="0">
                <a:latin typeface="Comic Sans MS"/>
                <a:cs typeface="Comic Sans MS"/>
              </a:rPr>
              <a:t>theses</a:t>
            </a:r>
            <a:endParaRPr lang="it-IT" sz="2400" dirty="0">
              <a:latin typeface="Comic Sans MS"/>
              <a:cs typeface="Comic Sans MS"/>
            </a:endParaRPr>
          </a:p>
          <a:p>
            <a:pPr marL="342900" indent="-342900">
              <a:buFont typeface="Arial"/>
              <a:buChar char="•"/>
            </a:pPr>
            <a:endParaRPr lang="it-IT" sz="2400" dirty="0" smtClean="0">
              <a:latin typeface="Comic Sans MS"/>
              <a:cs typeface="Comic Sans MS"/>
            </a:endParaRPr>
          </a:p>
          <a:p>
            <a:pPr marL="342900" indent="-342900">
              <a:buFont typeface="Arial"/>
              <a:buChar char="•"/>
            </a:pPr>
            <a:r>
              <a:rPr lang="it-IT" sz="2400" dirty="0" smtClean="0">
                <a:latin typeface="Comic Sans MS"/>
                <a:cs typeface="Comic Sans MS"/>
              </a:rPr>
              <a:t>13 </a:t>
            </a:r>
            <a:r>
              <a:rPr lang="it-IT" sz="2400" dirty="0" err="1" smtClean="0">
                <a:latin typeface="Comic Sans MS"/>
                <a:cs typeface="Comic Sans MS"/>
              </a:rPr>
              <a:t>MsC</a:t>
            </a:r>
            <a:r>
              <a:rPr lang="it-IT" sz="2400" dirty="0">
                <a:latin typeface="Comic Sans MS"/>
                <a:cs typeface="Comic Sans MS"/>
              </a:rPr>
              <a:t> </a:t>
            </a:r>
            <a:r>
              <a:rPr lang="it-IT" sz="2400" dirty="0" err="1" smtClean="0">
                <a:latin typeface="Comic Sans MS"/>
                <a:cs typeface="Comic Sans MS"/>
              </a:rPr>
              <a:t>theses</a:t>
            </a:r>
            <a:endParaRPr lang="it-IT" sz="2400" dirty="0">
              <a:latin typeface="Comic Sans MS"/>
              <a:cs typeface="Comic Sans MS"/>
            </a:endParaRPr>
          </a:p>
          <a:p>
            <a:pPr marL="342900" indent="-342900">
              <a:buFont typeface="Arial"/>
              <a:buChar char="•"/>
            </a:pPr>
            <a:endParaRPr lang="it-IT" sz="2400" dirty="0" smtClean="0">
              <a:latin typeface="Comic Sans MS"/>
              <a:cs typeface="Comic Sans MS"/>
            </a:endParaRPr>
          </a:p>
          <a:p>
            <a:pPr marL="342900" indent="-342900">
              <a:buFont typeface="Arial"/>
              <a:buChar char="•"/>
            </a:pPr>
            <a:r>
              <a:rPr lang="it-IT" sz="2400" dirty="0" smtClean="0">
                <a:latin typeface="Comic Sans MS"/>
                <a:cs typeface="Comic Sans MS"/>
              </a:rPr>
              <a:t> 4 </a:t>
            </a:r>
            <a:r>
              <a:rPr lang="it-IT" sz="2400" dirty="0" err="1" smtClean="0">
                <a:latin typeface="Comic Sans MS"/>
                <a:cs typeface="Comic Sans MS"/>
              </a:rPr>
              <a:t>PhD</a:t>
            </a:r>
            <a:r>
              <a:rPr lang="it-IT" sz="2400" dirty="0" smtClean="0">
                <a:latin typeface="Comic Sans MS"/>
                <a:cs typeface="Comic Sans MS"/>
              </a:rPr>
              <a:t> </a:t>
            </a:r>
            <a:r>
              <a:rPr lang="it-IT" sz="2400" dirty="0" err="1" smtClean="0">
                <a:latin typeface="Comic Sans MS"/>
                <a:cs typeface="Comic Sans MS"/>
              </a:rPr>
              <a:t>theses</a:t>
            </a:r>
            <a:endParaRPr lang="en-US" sz="2400" b="1" dirty="0" smtClean="0">
              <a:latin typeface="Comic Sans MS"/>
              <a:cs typeface="Comic Sans MS"/>
            </a:endParaRPr>
          </a:p>
        </p:txBody>
      </p:sp>
      <p:sp>
        <p:nvSpPr>
          <p:cNvPr id="5" name="Segnaposto data 4"/>
          <p:cNvSpPr>
            <a:spLocks noGrp="1"/>
          </p:cNvSpPr>
          <p:nvPr>
            <p:ph type="dt" sz="half" idx="10"/>
          </p:nvPr>
        </p:nvSpPr>
        <p:spPr/>
        <p:txBody>
          <a:bodyPr/>
          <a:lstStyle/>
          <a:p>
            <a:r>
              <a:rPr lang="it-IT" smtClean="0"/>
              <a:t>10 giugno 2014</a:t>
            </a:r>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a:xfrm>
            <a:off x="7385544" y="6565900"/>
            <a:ext cx="1758462" cy="457200"/>
          </a:xfrm>
        </p:spPr>
        <p:txBody>
          <a:bodyPr/>
          <a:lstStyle/>
          <a:p>
            <a:fld id="{EEE0598C-7ED1-E84B-AC3E-07B27A8582B8}" type="slidenum">
              <a:rPr lang="en-US" smtClean="0"/>
              <a:pPr/>
              <a:t>94</a:t>
            </a:fld>
            <a:endParaRPr lang="en-US" dirty="0"/>
          </a:p>
        </p:txBody>
      </p:sp>
      <p:pic>
        <p:nvPicPr>
          <p:cNvPr id="3" name="Picture 5"/>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55931" y="850901"/>
            <a:ext cx="6188075" cy="5395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a:xfrm>
            <a:off x="808038" y="0"/>
            <a:ext cx="7842250" cy="736600"/>
          </a:xfrm>
          <a:prstGeom prst="rect">
            <a:avLst/>
          </a:prstGeom>
          <a:solidFill>
            <a:srgbClr val="C0FFFC"/>
          </a:solidFill>
          <a:ln>
            <a:solidFill>
              <a:srgbClr val="C0FFFC"/>
            </a:solidFill>
          </a:ln>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sz="3200" dirty="0" smtClean="0">
                <a:solidFill>
                  <a:srgbClr val="FF0000"/>
                </a:solidFill>
                <a:latin typeface="Comic Sans MS"/>
                <a:cs typeface="Comic Sans MS"/>
              </a:rPr>
              <a:t>Manpower</a:t>
            </a:r>
            <a:endParaRPr lang="it-IT" sz="3200" dirty="0">
              <a:solidFill>
                <a:srgbClr val="FF0000"/>
              </a:solidFill>
              <a:latin typeface="Comic Sans MS"/>
              <a:cs typeface="Comic Sans MS"/>
            </a:endParaRPr>
          </a:p>
        </p:txBody>
      </p:sp>
      <p:sp>
        <p:nvSpPr>
          <p:cNvPr id="5" name="Rectangle 3"/>
          <p:cNvSpPr txBox="1">
            <a:spLocks noChangeArrowheads="1"/>
          </p:cNvSpPr>
          <p:nvPr/>
        </p:nvSpPr>
        <p:spPr>
          <a:xfrm>
            <a:off x="133351" y="963613"/>
            <a:ext cx="3128963" cy="4343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2400" dirty="0" smtClean="0">
                <a:solidFill>
                  <a:srgbClr val="3366FF"/>
                </a:solidFill>
                <a:latin typeface="Comic Sans MS"/>
                <a:cs typeface="Comic Sans MS"/>
              </a:rPr>
              <a:t>Bologna, Pisa, Pavia, </a:t>
            </a:r>
            <a:r>
              <a:rPr lang="it-IT" sz="2400" dirty="0">
                <a:solidFill>
                  <a:srgbClr val="3366FF"/>
                </a:solidFill>
                <a:latin typeface="Comic Sans MS"/>
                <a:cs typeface="Comic Sans MS"/>
              </a:rPr>
              <a:t>Perugia, Roma3</a:t>
            </a:r>
            <a:r>
              <a:rPr lang="it-IT" sz="2400" dirty="0">
                <a:latin typeface="Comic Sans MS"/>
                <a:cs typeface="Comic Sans MS"/>
              </a:rPr>
              <a:t>, </a:t>
            </a:r>
            <a:r>
              <a:rPr lang="it-IT" sz="2400" dirty="0" smtClean="0">
                <a:latin typeface="Comic Sans MS"/>
                <a:cs typeface="Comic Sans MS"/>
              </a:rPr>
              <a:t>Trento, Milano, </a:t>
            </a:r>
            <a:r>
              <a:rPr lang="it-IT" sz="2400" dirty="0">
                <a:latin typeface="Comic Sans MS"/>
                <a:cs typeface="Comic Sans MS"/>
              </a:rPr>
              <a:t>Trieste, </a:t>
            </a:r>
            <a:r>
              <a:rPr lang="it-IT" sz="2400" dirty="0" smtClean="0">
                <a:latin typeface="Comic Sans MS"/>
                <a:cs typeface="Comic Sans MS"/>
              </a:rPr>
              <a:t>Torino</a:t>
            </a:r>
          </a:p>
        </p:txBody>
      </p:sp>
      <p:sp>
        <p:nvSpPr>
          <p:cNvPr id="6" name="Rectangle 6"/>
          <p:cNvSpPr>
            <a:spLocks noChangeArrowheads="1"/>
          </p:cNvSpPr>
          <p:nvPr/>
        </p:nvSpPr>
        <p:spPr bwMode="auto">
          <a:xfrm>
            <a:off x="0" y="3013080"/>
            <a:ext cx="3524250" cy="1001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Tx/>
              <a:buFontTx/>
              <a:buNone/>
            </a:pPr>
            <a:r>
              <a:rPr lang="it-IT" sz="2400" u="none" dirty="0" err="1" smtClean="0">
                <a:solidFill>
                  <a:schemeClr val="accent2"/>
                </a:solidFill>
                <a:latin typeface="Comic Sans MS"/>
                <a:cs typeface="Comic Sans MS"/>
              </a:rPr>
              <a:t>Average</a:t>
            </a:r>
            <a:r>
              <a:rPr lang="it-IT" sz="2400" u="none" dirty="0" smtClean="0">
                <a:solidFill>
                  <a:schemeClr val="accent2"/>
                </a:solidFill>
                <a:latin typeface="Comic Sans MS"/>
                <a:cs typeface="Comic Sans MS"/>
              </a:rPr>
              <a:t> 2009-2012 </a:t>
            </a:r>
          </a:p>
          <a:p>
            <a:pPr marL="342900" indent="-342900" eaLnBrk="0" hangingPunct="0">
              <a:spcBef>
                <a:spcPct val="20000"/>
              </a:spcBef>
              <a:buClrTx/>
              <a:buFontTx/>
              <a:buNone/>
            </a:pPr>
            <a:r>
              <a:rPr lang="it-IT" sz="2400" b="1" u="none" dirty="0" smtClean="0">
                <a:solidFill>
                  <a:srgbClr val="FF3300"/>
                </a:solidFill>
                <a:latin typeface="Comic Sans MS"/>
                <a:cs typeface="Comic Sans MS"/>
              </a:rPr>
              <a:t>~ 15 FTE</a:t>
            </a:r>
            <a:endParaRPr lang="it-IT" sz="2400" b="1" u="none" dirty="0">
              <a:solidFill>
                <a:srgbClr val="FF3300"/>
              </a:solidFill>
              <a:latin typeface="Comic Sans MS"/>
              <a:cs typeface="Comic Sans MS"/>
            </a:endParaRPr>
          </a:p>
        </p:txBody>
      </p:sp>
      <p:sp>
        <p:nvSpPr>
          <p:cNvPr id="7" name="Segnaposto data 6"/>
          <p:cNvSpPr>
            <a:spLocks noGrp="1"/>
          </p:cNvSpPr>
          <p:nvPr>
            <p:ph type="dt" sz="half" idx="10"/>
          </p:nvPr>
        </p:nvSpPr>
        <p:spPr/>
        <p:txBody>
          <a:bodyPr/>
          <a:lstStyle/>
          <a:p>
            <a:r>
              <a:rPr lang="it-IT" smtClean="0"/>
              <a:t>10 giugno 2014</a:t>
            </a:r>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42272809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330461" y="6464300"/>
            <a:ext cx="1758462" cy="457200"/>
          </a:xfrm>
        </p:spPr>
        <p:txBody>
          <a:bodyPr/>
          <a:lstStyle/>
          <a:p>
            <a:fld id="{EEE0598C-7ED1-E84B-AC3E-07B27A8582B8}" type="slidenum">
              <a:rPr lang="en-US" smtClean="0"/>
              <a:pPr/>
              <a:t>95</a:t>
            </a:fld>
            <a:endParaRPr lang="en-US"/>
          </a:p>
        </p:txBody>
      </p:sp>
      <p:sp>
        <p:nvSpPr>
          <p:cNvPr id="3" name="Rectangle 2"/>
          <p:cNvSpPr txBox="1">
            <a:spLocks noChangeArrowheads="1"/>
          </p:cNvSpPr>
          <p:nvPr/>
        </p:nvSpPr>
        <p:spPr>
          <a:xfrm>
            <a:off x="808038" y="0"/>
            <a:ext cx="7842250" cy="736600"/>
          </a:xfrm>
          <a:prstGeom prst="rect">
            <a:avLst/>
          </a:prstGeom>
          <a:solidFill>
            <a:srgbClr val="C0FFFC"/>
          </a:solidFill>
          <a:ln>
            <a:solidFill>
              <a:srgbClr val="C0FFFC"/>
            </a:solidFill>
          </a:ln>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sz="3200" dirty="0" smtClean="0">
                <a:solidFill>
                  <a:srgbClr val="FF0000"/>
                </a:solidFill>
                <a:latin typeface="Comic Sans MS"/>
                <a:cs typeface="Comic Sans MS"/>
              </a:rPr>
              <a:t>Local </a:t>
            </a:r>
            <a:r>
              <a:rPr lang="it-IT" sz="3200" dirty="0" err="1" smtClean="0">
                <a:solidFill>
                  <a:srgbClr val="FF0000"/>
                </a:solidFill>
                <a:latin typeface="Comic Sans MS"/>
                <a:cs typeface="Comic Sans MS"/>
              </a:rPr>
              <a:t>manpower</a:t>
            </a:r>
            <a:endParaRPr lang="it-IT" sz="3200" dirty="0">
              <a:solidFill>
                <a:srgbClr val="FF0000"/>
              </a:solidFill>
              <a:latin typeface="Comic Sans MS"/>
              <a:cs typeface="Comic Sans MS"/>
            </a:endParaRPr>
          </a:p>
        </p:txBody>
      </p:sp>
      <p:graphicFrame>
        <p:nvGraphicFramePr>
          <p:cNvPr id="4" name="Group 119"/>
          <p:cNvGraphicFramePr>
            <a:graphicFrameLocks/>
          </p:cNvGraphicFramePr>
          <p:nvPr>
            <p:extLst>
              <p:ext uri="{D42A27DB-BD31-4B8C-83A1-F6EECF244321}">
                <p14:modId xmlns="" xmlns:p14="http://schemas.microsoft.com/office/powerpoint/2010/main" val="4000041978"/>
              </p:ext>
            </p:extLst>
          </p:nvPr>
        </p:nvGraphicFramePr>
        <p:xfrm>
          <a:off x="188914" y="917575"/>
          <a:ext cx="8955086" cy="5233988"/>
        </p:xfrm>
        <a:graphic>
          <a:graphicData uri="http://schemas.openxmlformats.org/drawingml/2006/table">
            <a:tbl>
              <a:tblPr/>
              <a:tblGrid>
                <a:gridCol w="1890711"/>
                <a:gridCol w="2365375"/>
                <a:gridCol w="2365375"/>
                <a:gridCol w="2333625"/>
              </a:tblGrid>
              <a:tr h="779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rgbClr val="0000FF"/>
                          </a:solidFill>
                          <a:effectLst/>
                          <a:latin typeface="Arial" charset="0"/>
                          <a:ea typeface="ＭＳ Ｐゴシック" charset="0"/>
                        </a:rPr>
                        <a:t>2009</a:t>
                      </a:r>
                      <a:endParaRPr kumimoji="0" lang="it-IT" sz="2000" b="1" i="0" u="none" strike="noStrike" cap="none" normalizeH="0" baseline="0" dirty="0">
                        <a:ln>
                          <a:noFill/>
                        </a:ln>
                        <a:solidFill>
                          <a:srgbClr val="0000FF"/>
                        </a:solidFill>
                        <a:effectLst/>
                        <a:latin typeface="Arial"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rgbClr val="0000FF"/>
                          </a:solidFill>
                          <a:effectLst/>
                          <a:latin typeface="Arial" charset="0"/>
                          <a:ea typeface="ＭＳ Ｐゴシック" charset="0"/>
                        </a:rPr>
                        <a:t>2010</a:t>
                      </a:r>
                      <a:endParaRPr kumimoji="0" lang="it-IT" sz="20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rgbClr val="0000FF"/>
                          </a:solidFill>
                          <a:effectLst/>
                          <a:latin typeface="Arial" charset="0"/>
                          <a:ea typeface="ＭＳ Ｐゴシック" charset="0"/>
                        </a:rPr>
                        <a:t>2011</a:t>
                      </a:r>
                      <a:endParaRPr kumimoji="0" lang="it-IT" sz="20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smtClean="0">
                          <a:ln>
                            <a:noFill/>
                          </a:ln>
                          <a:solidFill>
                            <a:srgbClr val="0000FF"/>
                          </a:solidFill>
                          <a:effectLst/>
                          <a:latin typeface="Arial" charset="0"/>
                          <a:ea typeface="ＭＳ Ｐゴシック" charset="0"/>
                        </a:rPr>
                        <a:t>2012</a:t>
                      </a:r>
                      <a:endParaRPr kumimoji="0" lang="it-IT" sz="20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09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Valerio 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Valeria Speziali</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Luigi </a:t>
                      </a:r>
                      <a:r>
                        <a:rPr kumimoji="0" lang="it-IT" sz="1800" b="0" i="0" u="none" strike="noStrike" cap="none" normalizeH="0" baseline="0" dirty="0" err="1" smtClean="0">
                          <a:ln>
                            <a:noFill/>
                          </a:ln>
                          <a:solidFill>
                            <a:schemeClr val="tx1"/>
                          </a:solidFill>
                          <a:effectLst/>
                          <a:latin typeface="Arial" charset="0"/>
                          <a:ea typeface="ＭＳ Ｐゴシック" charset="0"/>
                        </a:rPr>
                        <a:t>Gaioni</a:t>
                      </a:r>
                      <a:endParaRPr kumimoji="0" lang="it-IT" sz="1800" b="0" i="0" u="none" strike="noStrike" cap="none" normalizeH="0" baseline="0" dirty="0" smtClean="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Claudio </a:t>
                      </a:r>
                      <a:r>
                        <a:rPr kumimoji="0" lang="it-IT" sz="1800" b="0" i="0" u="none" strike="noStrike" cap="none" normalizeH="0" baseline="0" dirty="0" err="1" smtClean="0">
                          <a:ln>
                            <a:noFill/>
                          </a:ln>
                          <a:solidFill>
                            <a:schemeClr val="tx1"/>
                          </a:solidFill>
                          <a:effectLst/>
                          <a:latin typeface="Arial" charset="0"/>
                          <a:ea typeface="ＭＳ Ｐゴシック" charset="0"/>
                        </a:rPr>
                        <a:t>Andreoli</a:t>
                      </a:r>
                      <a:endParaRPr kumimoji="0" lang="it-IT" sz="1800" b="0" i="0" u="none" strike="noStrike" cap="none" normalizeH="0" baseline="0" dirty="0" smtClean="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Lodovico Ratti</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Valerio Re</a:t>
                      </a: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Valeria</a:t>
                      </a:r>
                      <a:r>
                        <a:rPr lang="en-US" sz="1800" kern="1200" baseline="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Speziali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Fabio </a:t>
                      </a:r>
                      <a:r>
                        <a:rPr lang="en-US" sz="1800" kern="1200" dirty="0" err="1" smtClean="0">
                          <a:solidFill>
                            <a:schemeClr val="tx1"/>
                          </a:solidFill>
                          <a:latin typeface="Arial"/>
                          <a:ea typeface="+mn-ea"/>
                          <a:cs typeface="Arial"/>
                        </a:rPr>
                        <a:t>Bellotti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Luigi </a:t>
                      </a:r>
                      <a:r>
                        <a:rPr lang="en-US" sz="1800" kern="1200" dirty="0" err="1" smtClean="0">
                          <a:solidFill>
                            <a:schemeClr val="tx1"/>
                          </a:solidFill>
                          <a:latin typeface="Arial"/>
                          <a:ea typeface="+mn-ea"/>
                          <a:cs typeface="Arial"/>
                        </a:rPr>
                        <a:t>Gaioni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Massimo </a:t>
                      </a:r>
                      <a:r>
                        <a:rPr lang="en-US" sz="1800" kern="1200" dirty="0" err="1" smtClean="0">
                          <a:solidFill>
                            <a:schemeClr val="tx1"/>
                          </a:solidFill>
                          <a:latin typeface="Arial"/>
                          <a:ea typeface="+mn-ea"/>
                          <a:cs typeface="Arial"/>
                        </a:rPr>
                        <a:t>Manghisoni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Lodovico</a:t>
                      </a:r>
                      <a:r>
                        <a:rPr lang="en-US" sz="1800" kern="1200" baseline="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Ratti</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Gianluca</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Traversi</a:t>
                      </a:r>
                      <a:endParaRPr kumimoji="0" lang="it-IT" sz="1800" b="0" i="0" u="none" strike="noStrike" cap="none" normalizeH="0" baseline="0" dirty="0">
                        <a:ln>
                          <a:noFill/>
                        </a:ln>
                        <a:solidFill>
                          <a:schemeClr val="tx1"/>
                        </a:solidFill>
                        <a:effectLst/>
                        <a:latin typeface="Arial"/>
                        <a:ea typeface="ＭＳ Ｐゴシック" charset="0"/>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Valerio Re</a:t>
                      </a: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Alessia</a:t>
                      </a:r>
                      <a:r>
                        <a:rPr lang="en-US" sz="1800" kern="1200" baseline="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Manazza</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Massimo </a:t>
                      </a:r>
                      <a:r>
                        <a:rPr lang="en-US" sz="1800" kern="1200" dirty="0" err="1" smtClean="0">
                          <a:solidFill>
                            <a:schemeClr val="tx1"/>
                          </a:solidFill>
                          <a:latin typeface="Arial"/>
                          <a:ea typeface="+mn-ea"/>
                          <a:cs typeface="Arial"/>
                        </a:rPr>
                        <a:t>Manghisoni</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Emanuele</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Quartieri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Lodovico</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Ratti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Gianluca</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Traversi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Stefano </a:t>
                      </a:r>
                      <a:r>
                        <a:rPr lang="en-US" sz="1800" kern="1200" dirty="0" err="1" smtClean="0">
                          <a:solidFill>
                            <a:schemeClr val="tx1"/>
                          </a:solidFill>
                          <a:latin typeface="Arial"/>
                          <a:ea typeface="+mn-ea"/>
                          <a:cs typeface="Arial"/>
                        </a:rPr>
                        <a:t>Zucca</a:t>
                      </a:r>
                      <a:endParaRPr kumimoji="0" lang="it-IT" sz="1800" b="0" i="0" u="none" strike="noStrike" cap="none" normalizeH="0" baseline="0" dirty="0">
                        <a:ln>
                          <a:noFill/>
                        </a:ln>
                        <a:solidFill>
                          <a:schemeClr val="tx1"/>
                        </a:solidFill>
                        <a:effectLst/>
                        <a:latin typeface="Arial"/>
                        <a:ea typeface="ＭＳ Ｐゴシック" charset="0"/>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Valerio Re</a:t>
                      </a: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Alessia</a:t>
                      </a:r>
                      <a:r>
                        <a:rPr lang="en-US" sz="1800" kern="1200" baseline="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Manazza</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smtClean="0">
                          <a:solidFill>
                            <a:schemeClr val="tx1"/>
                          </a:solidFill>
                          <a:latin typeface="Arial"/>
                          <a:ea typeface="+mn-ea"/>
                          <a:cs typeface="Arial"/>
                        </a:rPr>
                        <a:t>Massimo </a:t>
                      </a:r>
                      <a:r>
                        <a:rPr lang="en-US" sz="1800" kern="1200" dirty="0" err="1" smtClean="0">
                          <a:solidFill>
                            <a:schemeClr val="tx1"/>
                          </a:solidFill>
                          <a:latin typeface="Arial"/>
                          <a:ea typeface="+mn-ea"/>
                          <a:cs typeface="Arial"/>
                        </a:rPr>
                        <a:t>Manghisoni</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Emanuele</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Quartieri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Lodovico</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Ratti</a:t>
                      </a:r>
                      <a:endParaRPr lang="en-US" sz="1800" kern="1200" dirty="0" smtClean="0">
                        <a:solidFill>
                          <a:schemeClr val="tx1"/>
                        </a:solidFill>
                        <a:latin typeface="Arial"/>
                        <a:ea typeface="+mn-ea"/>
                        <a:cs typeface="Arial"/>
                      </a:endParaRPr>
                    </a:p>
                    <a:p>
                      <a:pPr marL="0" marR="0" lvl="0" indent="0" algn="l" defTabSz="914400" rtl="0" eaLnBrk="1" fontAlgn="base" latinLnBrk="0" hangingPunct="1">
                        <a:lnSpc>
                          <a:spcPct val="100000"/>
                        </a:lnSpc>
                        <a:spcBef>
                          <a:spcPct val="20000"/>
                        </a:spcBef>
                        <a:spcAft>
                          <a:spcPct val="0"/>
                        </a:spcAft>
                        <a:buClrTx/>
                        <a:buSzTx/>
                        <a:buFontTx/>
                        <a:buNone/>
                        <a:tabLst/>
                      </a:pPr>
                      <a:r>
                        <a:rPr lang="en-US" sz="1800" kern="1200" dirty="0" err="1" smtClean="0">
                          <a:solidFill>
                            <a:schemeClr val="tx1"/>
                          </a:solidFill>
                          <a:latin typeface="Arial"/>
                          <a:ea typeface="+mn-ea"/>
                          <a:cs typeface="Arial"/>
                        </a:rPr>
                        <a:t>Gianluca</a:t>
                      </a:r>
                      <a:r>
                        <a:rPr lang="en-US" sz="1800" kern="1200" dirty="0" smtClean="0">
                          <a:solidFill>
                            <a:schemeClr val="tx1"/>
                          </a:solidFill>
                          <a:latin typeface="Arial"/>
                          <a:ea typeface="+mn-ea"/>
                          <a:cs typeface="Arial"/>
                        </a:rPr>
                        <a:t> </a:t>
                      </a:r>
                      <a:r>
                        <a:rPr lang="en-US" sz="1800" kern="1200" dirty="0" err="1" smtClean="0">
                          <a:solidFill>
                            <a:schemeClr val="tx1"/>
                          </a:solidFill>
                          <a:latin typeface="Arial"/>
                          <a:ea typeface="+mn-ea"/>
                          <a:cs typeface="Arial"/>
                        </a:rPr>
                        <a:t>Traversi</a:t>
                      </a:r>
                      <a:endParaRPr lang="en-US" sz="1800" kern="1200" dirty="0" smtClean="0">
                        <a:solidFill>
                          <a:schemeClr val="tx1"/>
                        </a:solidFill>
                        <a:latin typeface="Arial"/>
                        <a:ea typeface="+mn-ea"/>
                        <a:cs typeface="Arial"/>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1.5 FTE</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1.7 FTE</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2.2 FTE</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2.3 FTE</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Segnaposto data 4"/>
          <p:cNvSpPr>
            <a:spLocks noGrp="1"/>
          </p:cNvSpPr>
          <p:nvPr>
            <p:ph type="dt" sz="half" idx="10"/>
          </p:nvPr>
        </p:nvSpPr>
        <p:spPr/>
        <p:txBody>
          <a:bodyPr/>
          <a:lstStyle/>
          <a:p>
            <a:r>
              <a:rPr lang="it-IT" smtClean="0"/>
              <a:t>10 giugno 2014</a:t>
            </a:r>
            <a:endParaRPr lang="en-US"/>
          </a:p>
        </p:txBody>
      </p:sp>
      <p:sp>
        <p:nvSpPr>
          <p:cNvPr id="6" name="Segnaposto piè di pagina 5"/>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4328020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a:xfrm>
            <a:off x="7385538" y="6591300"/>
            <a:ext cx="1758462" cy="457200"/>
          </a:xfrm>
        </p:spPr>
        <p:txBody>
          <a:bodyPr/>
          <a:lstStyle/>
          <a:p>
            <a:fld id="{EEE0598C-7ED1-E84B-AC3E-07B27A8582B8}" type="slidenum">
              <a:rPr lang="en-US" smtClean="0"/>
              <a:pPr/>
              <a:t>96</a:t>
            </a:fld>
            <a:endParaRPr lang="en-US" dirty="0"/>
          </a:p>
        </p:txBody>
      </p:sp>
      <p:sp>
        <p:nvSpPr>
          <p:cNvPr id="3" name="Rectangle 4"/>
          <p:cNvSpPr txBox="1">
            <a:spLocks noChangeArrowheads="1"/>
          </p:cNvSpPr>
          <p:nvPr/>
        </p:nvSpPr>
        <p:spPr>
          <a:xfrm>
            <a:off x="127002" y="0"/>
            <a:ext cx="8559800" cy="635000"/>
          </a:xfrm>
          <a:prstGeom prst="rect">
            <a:avLst/>
          </a:prstGeom>
          <a:solidFill>
            <a:srgbClr val="CDF9FF"/>
          </a:solidFill>
          <a:ln/>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it-IT" sz="3200" dirty="0" smtClean="0">
                <a:solidFill>
                  <a:srgbClr val="FF6600"/>
                </a:solidFill>
                <a:latin typeface="Comic Sans MS"/>
                <a:cs typeface="Comic Sans MS"/>
              </a:rPr>
              <a:t>Finanziamenti ricevuti </a:t>
            </a:r>
            <a:r>
              <a:rPr lang="it-IT" sz="3200" i="1" dirty="0" smtClean="0">
                <a:solidFill>
                  <a:srgbClr val="FF6600"/>
                </a:solidFill>
                <a:latin typeface="Comic Sans MS"/>
                <a:cs typeface="Comic Sans MS"/>
              </a:rPr>
              <a:t>(INFN CSN5)</a:t>
            </a:r>
            <a:endParaRPr lang="it-IT" sz="3200" i="1" dirty="0">
              <a:solidFill>
                <a:srgbClr val="FF6600"/>
              </a:solidFill>
              <a:latin typeface="Comic Sans MS"/>
              <a:cs typeface="Comic Sans MS"/>
            </a:endParaRPr>
          </a:p>
        </p:txBody>
      </p:sp>
      <p:graphicFrame>
        <p:nvGraphicFramePr>
          <p:cNvPr id="4" name="Group 119"/>
          <p:cNvGraphicFramePr>
            <a:graphicFrameLocks/>
          </p:cNvGraphicFramePr>
          <p:nvPr>
            <p:extLst>
              <p:ext uri="{D42A27DB-BD31-4B8C-83A1-F6EECF244321}">
                <p14:modId xmlns="" xmlns:p14="http://schemas.microsoft.com/office/powerpoint/2010/main" val="2698913925"/>
              </p:ext>
            </p:extLst>
          </p:nvPr>
        </p:nvGraphicFramePr>
        <p:xfrm>
          <a:off x="188914" y="711200"/>
          <a:ext cx="8764586" cy="5233988"/>
        </p:xfrm>
        <a:graphic>
          <a:graphicData uri="http://schemas.openxmlformats.org/drawingml/2006/table">
            <a:tbl>
              <a:tblPr/>
              <a:tblGrid>
                <a:gridCol w="1372565"/>
                <a:gridCol w="1446484"/>
                <a:gridCol w="1448164"/>
                <a:gridCol w="1433498"/>
                <a:gridCol w="1349375"/>
                <a:gridCol w="1714500"/>
              </a:tblGrid>
              <a:tr h="7794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a:ln>
                            <a:noFill/>
                          </a:ln>
                          <a:solidFill>
                            <a:srgbClr val="0000FF"/>
                          </a:solidFill>
                          <a:effectLst/>
                          <a:latin typeface="Arial" charset="0"/>
                          <a:ea typeface="ＭＳ Ｐゴシック" charset="0"/>
                        </a:rPr>
                        <a:t>Anno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a:ln>
                            <a:noFill/>
                          </a:ln>
                          <a:solidFill>
                            <a:srgbClr val="0000FF"/>
                          </a:solidFill>
                          <a:effectLst/>
                          <a:latin typeface="Arial" charset="0"/>
                          <a:ea typeface="ＭＳ Ｐゴシック" charset="0"/>
                        </a:rPr>
                        <a:t>Missioni Interno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rgbClr val="0000FF"/>
                          </a:solidFill>
                          <a:effectLst/>
                          <a:latin typeface="Arial" charset="0"/>
                          <a:ea typeface="ＭＳ Ｐゴシック" charset="0"/>
                        </a:rPr>
                        <a:t>Missioni Estero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a:ln>
                            <a:noFill/>
                          </a:ln>
                          <a:solidFill>
                            <a:srgbClr val="0000FF"/>
                          </a:solidFill>
                          <a:effectLst/>
                          <a:latin typeface="Arial" charset="0"/>
                          <a:ea typeface="ＭＳ Ｐゴシック" charset="0"/>
                        </a:rPr>
                        <a:t>Inventario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a:ln>
                            <a:noFill/>
                          </a:ln>
                          <a:solidFill>
                            <a:srgbClr val="0000FF"/>
                          </a:solidFill>
                          <a:effectLst/>
                          <a:latin typeface="Arial" charset="0"/>
                          <a:ea typeface="ＭＳ Ｐゴシック" charset="0"/>
                        </a:rPr>
                        <a:t>Consumi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dirty="0">
                          <a:ln>
                            <a:noFill/>
                          </a:ln>
                          <a:solidFill>
                            <a:srgbClr val="0000FF"/>
                          </a:solidFill>
                          <a:effectLst/>
                          <a:latin typeface="Arial" charset="0"/>
                          <a:ea typeface="ＭＳ Ｐゴシック" charset="0"/>
                        </a:rPr>
                        <a:t>Totale (K€)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2009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26.5</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14</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8</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137.5</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186</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2010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21.5</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29.5</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4</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178</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233</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a:ln>
                            <a:noFill/>
                          </a:ln>
                          <a:solidFill>
                            <a:schemeClr val="tx1"/>
                          </a:solidFill>
                          <a:effectLst/>
                          <a:latin typeface="Arial" charset="0"/>
                          <a:ea typeface="ＭＳ Ｐゴシック" charset="0"/>
                        </a:rPr>
                        <a:t>2011</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charset="0"/>
                        </a:rPr>
                        <a:t>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125</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138</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charset="0"/>
                        </a:rPr>
                        <a:t>2012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8</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a:ln>
                            <a:noFill/>
                          </a:ln>
                          <a:solidFill>
                            <a:schemeClr val="tx1"/>
                          </a:solidFill>
                          <a:effectLst/>
                          <a:latin typeface="Arial" charset="0"/>
                          <a:ea typeface="ＭＳ Ｐゴシック"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130</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143</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2013 (DTZ)</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6</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7</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dirty="0" smtClean="0">
                          <a:ln>
                            <a:noFill/>
                          </a:ln>
                          <a:solidFill>
                            <a:schemeClr val="tx1"/>
                          </a:solidFill>
                          <a:effectLst/>
                          <a:latin typeface="Arial" charset="0"/>
                          <a:ea typeface="ＭＳ Ｐゴシック" charset="0"/>
                        </a:rPr>
                        <a:t>13</a:t>
                      </a:r>
                      <a:endParaRPr kumimoji="0" lang="it-IT" sz="1800" b="0"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a:ln>
                            <a:noFill/>
                          </a:ln>
                          <a:solidFill>
                            <a:srgbClr val="0000FF"/>
                          </a:solidFill>
                          <a:effectLst/>
                          <a:latin typeface="Arial" charset="0"/>
                          <a:ea typeface="ＭＳ Ｐゴシック" charset="0"/>
                        </a:rPr>
                        <a:t>Gran totale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66</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57.5</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12</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dirty="0" smtClean="0">
                          <a:ln>
                            <a:noFill/>
                          </a:ln>
                          <a:solidFill>
                            <a:srgbClr val="0000FF"/>
                          </a:solidFill>
                          <a:effectLst/>
                          <a:latin typeface="Arial" charset="0"/>
                          <a:ea typeface="ＭＳ Ｐゴシック" charset="0"/>
                        </a:rPr>
                        <a:t>577.5</a:t>
                      </a:r>
                      <a:endParaRPr kumimoji="0" lang="it-IT" sz="1800" b="1" i="0" u="none" strike="noStrike" cap="none" normalizeH="0" baseline="0" dirty="0">
                        <a:ln>
                          <a:noFill/>
                        </a:ln>
                        <a:solidFill>
                          <a:srgbClr val="0000FF"/>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400" b="1" i="0" u="none" strike="noStrike" cap="none" normalizeH="0" baseline="0" dirty="0" smtClean="0">
                          <a:ln>
                            <a:noFill/>
                          </a:ln>
                          <a:solidFill>
                            <a:schemeClr val="tx1"/>
                          </a:solidFill>
                          <a:effectLst/>
                          <a:latin typeface="Arial" charset="0"/>
                          <a:ea typeface="ＭＳ Ｐゴシック" charset="0"/>
                        </a:rPr>
                        <a:t>713</a:t>
                      </a:r>
                      <a:endParaRPr kumimoji="0" lang="it-IT" sz="2400" b="1" i="0" u="none" strike="noStrike" cap="none" normalizeH="0" baseline="0" dirty="0">
                        <a:ln>
                          <a:noFill/>
                        </a:ln>
                        <a:solidFill>
                          <a:schemeClr val="tx1"/>
                        </a:solidFill>
                        <a:effectLst/>
                        <a:latin typeface="Arial"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6"/>
          <p:cNvSpPr>
            <a:spLocks noChangeArrowheads="1"/>
          </p:cNvSpPr>
          <p:nvPr/>
        </p:nvSpPr>
        <p:spPr bwMode="auto">
          <a:xfrm>
            <a:off x="393700" y="5962973"/>
            <a:ext cx="8293102" cy="5140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0" hangingPunct="0">
              <a:spcBef>
                <a:spcPct val="20000"/>
              </a:spcBef>
              <a:buClrTx/>
              <a:buFontTx/>
              <a:buNone/>
            </a:pPr>
            <a:r>
              <a:rPr lang="it-IT" sz="2000" u="none" dirty="0" smtClean="0">
                <a:solidFill>
                  <a:schemeClr val="accent2"/>
                </a:solidFill>
                <a:latin typeface="Comic Sans MS"/>
                <a:cs typeface="Comic Sans MS"/>
              </a:rPr>
              <a:t>Forte sinergia (scientifica e finanziaria) con il progetto SUPERB</a:t>
            </a:r>
          </a:p>
        </p:txBody>
      </p:sp>
      <p:sp>
        <p:nvSpPr>
          <p:cNvPr id="6" name="Segnaposto data 5"/>
          <p:cNvSpPr>
            <a:spLocks noGrp="1"/>
          </p:cNvSpPr>
          <p:nvPr>
            <p:ph type="dt" sz="half" idx="10"/>
          </p:nvPr>
        </p:nvSpPr>
        <p:spPr/>
        <p:txBody>
          <a:bodyPr/>
          <a:lstStyle/>
          <a:p>
            <a:r>
              <a:rPr lang="it-IT" smtClean="0"/>
              <a:t>10 giugno 2014</a:t>
            </a:r>
            <a:endParaRPr lang="en-US"/>
          </a:p>
        </p:txBody>
      </p:sp>
      <p:sp>
        <p:nvSpPr>
          <p:cNvPr id="7" name="Segnaposto piè di pagina 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254308563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VIPIX </a:t>
            </a:r>
            <a:r>
              <a:rPr lang="it-IT" sz="2800" dirty="0" err="1" smtClean="0">
                <a:solidFill>
                  <a:srgbClr val="CC3300"/>
                </a:solidFill>
                <a:latin typeface="Comic Sans MS" pitchFamily="66" charset="0"/>
                <a:cs typeface="Arial" pitchFamily="34" charset="0"/>
              </a:rPr>
              <a:t>international</a:t>
            </a:r>
            <a:r>
              <a:rPr lang="it-IT" sz="2800" dirty="0" smtClean="0">
                <a:solidFill>
                  <a:srgbClr val="CC3300"/>
                </a:solidFill>
                <a:latin typeface="Comic Sans MS" pitchFamily="66" charset="0"/>
                <a:cs typeface="Arial" pitchFamily="34" charset="0"/>
              </a:rPr>
              <a:t> </a:t>
            </a:r>
            <a:r>
              <a:rPr lang="it-IT" sz="2800" dirty="0" err="1" smtClean="0">
                <a:solidFill>
                  <a:srgbClr val="CC3300"/>
                </a:solidFill>
                <a:latin typeface="Comic Sans MS" pitchFamily="66" charset="0"/>
                <a:cs typeface="Arial" pitchFamily="34" charset="0"/>
              </a:rPr>
              <a:t>collaborations</a:t>
            </a:r>
            <a:endParaRPr lang="it-IT" sz="2800" dirty="0">
              <a:solidFill>
                <a:srgbClr val="CC3300"/>
              </a:solidFill>
              <a:latin typeface="Comic Sans MS" pitchFamily="66" charset="0"/>
              <a:cs typeface="Arial" pitchFamily="34" charset="0"/>
            </a:endParaRPr>
          </a:p>
        </p:txBody>
      </p:sp>
      <p:sp>
        <p:nvSpPr>
          <p:cNvPr id="9" name="Text Box 7"/>
          <p:cNvSpPr txBox="1">
            <a:spLocks noChangeArrowheads="1"/>
          </p:cNvSpPr>
          <p:nvPr/>
        </p:nvSpPr>
        <p:spPr bwMode="auto">
          <a:xfrm>
            <a:off x="448202" y="1086263"/>
            <a:ext cx="7882998" cy="440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CC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it-IT" sz="2000" dirty="0" smtClean="0">
                <a:solidFill>
                  <a:srgbClr val="000066"/>
                </a:solidFill>
                <a:latin typeface="Comic Sans MS" charset="0"/>
              </a:rPr>
              <a:t>VIPIX </a:t>
            </a:r>
            <a:r>
              <a:rPr lang="it-IT" sz="2000" dirty="0" err="1" smtClean="0">
                <a:solidFill>
                  <a:srgbClr val="000066"/>
                </a:solidFill>
                <a:latin typeface="Comic Sans MS" charset="0"/>
              </a:rPr>
              <a:t>was</a:t>
            </a:r>
            <a:r>
              <a:rPr lang="it-IT" sz="2000" dirty="0" smtClean="0">
                <a:solidFill>
                  <a:srgbClr val="000066"/>
                </a:solidFill>
                <a:latin typeface="Comic Sans MS" charset="0"/>
              </a:rPr>
              <a:t> </a:t>
            </a:r>
            <a:r>
              <a:rPr lang="it-IT" sz="2000" dirty="0" err="1" smtClean="0">
                <a:solidFill>
                  <a:srgbClr val="000066"/>
                </a:solidFill>
                <a:latin typeface="Comic Sans MS" charset="0"/>
              </a:rPr>
              <a:t>proactive</a:t>
            </a:r>
            <a:r>
              <a:rPr lang="it-IT" sz="2000" dirty="0" smtClean="0">
                <a:solidFill>
                  <a:srgbClr val="000066"/>
                </a:solidFill>
                <a:latin typeface="Comic Sans MS" charset="0"/>
              </a:rPr>
              <a:t> in </a:t>
            </a:r>
            <a:r>
              <a:rPr lang="it-IT" sz="2000" dirty="0" err="1" smtClean="0">
                <a:solidFill>
                  <a:srgbClr val="000066"/>
                </a:solidFill>
                <a:latin typeface="Comic Sans MS" charset="0"/>
              </a:rPr>
              <a:t>establishing</a:t>
            </a:r>
            <a:r>
              <a:rPr lang="it-IT" sz="2000" dirty="0" smtClean="0">
                <a:solidFill>
                  <a:srgbClr val="000066"/>
                </a:solidFill>
                <a:latin typeface="Comic Sans MS" charset="0"/>
              </a:rPr>
              <a:t> </a:t>
            </a:r>
            <a:r>
              <a:rPr lang="it-IT" sz="2000" dirty="0" err="1" smtClean="0">
                <a:solidFill>
                  <a:srgbClr val="000066"/>
                </a:solidFill>
                <a:latin typeface="Comic Sans MS" charset="0"/>
              </a:rPr>
              <a:t>international</a:t>
            </a:r>
            <a:r>
              <a:rPr lang="it-IT" sz="2000" dirty="0" smtClean="0">
                <a:solidFill>
                  <a:srgbClr val="000066"/>
                </a:solidFill>
                <a:latin typeface="Comic Sans MS" charset="0"/>
              </a:rPr>
              <a:t> </a:t>
            </a:r>
            <a:r>
              <a:rPr lang="it-IT" sz="2000" dirty="0" err="1" smtClean="0">
                <a:solidFill>
                  <a:srgbClr val="000066"/>
                </a:solidFill>
                <a:latin typeface="Comic Sans MS" charset="0"/>
              </a:rPr>
              <a:t>collaborations</a:t>
            </a:r>
            <a:r>
              <a:rPr lang="it-IT" sz="2000" dirty="0" smtClean="0">
                <a:solidFill>
                  <a:srgbClr val="000066"/>
                </a:solidFill>
                <a:latin typeface="Comic Sans MS" charset="0"/>
              </a:rPr>
              <a:t> </a:t>
            </a:r>
            <a:r>
              <a:rPr lang="it-IT" sz="2000" dirty="0" err="1" smtClean="0">
                <a:solidFill>
                  <a:srgbClr val="000066"/>
                </a:solidFill>
                <a:latin typeface="Comic Sans MS" charset="0"/>
              </a:rPr>
              <a:t>that</a:t>
            </a:r>
            <a:r>
              <a:rPr lang="it-IT" sz="2000" dirty="0" smtClean="0">
                <a:solidFill>
                  <a:srgbClr val="000066"/>
                </a:solidFill>
                <a:latin typeface="Comic Sans MS" charset="0"/>
              </a:rPr>
              <a:t> </a:t>
            </a:r>
            <a:r>
              <a:rPr lang="it-IT" sz="2000" dirty="0" err="1" smtClean="0">
                <a:solidFill>
                  <a:srgbClr val="000066"/>
                </a:solidFill>
                <a:latin typeface="Comic Sans MS" charset="0"/>
              </a:rPr>
              <a:t>investigated</a:t>
            </a:r>
            <a:r>
              <a:rPr lang="it-IT" sz="2000" dirty="0" smtClean="0">
                <a:solidFill>
                  <a:srgbClr val="000066"/>
                </a:solidFill>
                <a:latin typeface="Comic Sans MS" charset="0"/>
              </a:rPr>
              <a:t> diverse </a:t>
            </a:r>
            <a:r>
              <a:rPr lang="it-IT" sz="2000" dirty="0" err="1" smtClean="0">
                <a:solidFill>
                  <a:srgbClr val="000066"/>
                </a:solidFill>
                <a:latin typeface="Comic Sans MS" charset="0"/>
              </a:rPr>
              <a:t>approaches</a:t>
            </a:r>
            <a:r>
              <a:rPr lang="it-IT" sz="2000" dirty="0" smtClean="0">
                <a:solidFill>
                  <a:srgbClr val="000066"/>
                </a:solidFill>
                <a:latin typeface="Comic Sans MS" charset="0"/>
              </a:rPr>
              <a:t> to 3D </a:t>
            </a:r>
            <a:r>
              <a:rPr lang="it-IT" sz="2000" dirty="0" err="1" smtClean="0">
                <a:solidFill>
                  <a:srgbClr val="000066"/>
                </a:solidFill>
                <a:latin typeface="Comic Sans MS" charset="0"/>
              </a:rPr>
              <a:t>integration</a:t>
            </a:r>
            <a:r>
              <a:rPr lang="it-IT" sz="2000" dirty="0" smtClean="0">
                <a:solidFill>
                  <a:srgbClr val="000066"/>
                </a:solidFill>
                <a:latin typeface="Comic Sans MS" charset="0"/>
              </a:rPr>
              <a:t>:</a:t>
            </a:r>
            <a:endParaRPr lang="it-IT" sz="2000" dirty="0">
              <a:solidFill>
                <a:srgbClr val="000066"/>
              </a:solidFill>
              <a:latin typeface="Comic Sans MS" charset="0"/>
            </a:endParaRPr>
          </a:p>
          <a:p>
            <a:pPr eaLnBrk="0" hangingPunct="0">
              <a:spcBef>
                <a:spcPct val="50000"/>
              </a:spcBef>
            </a:pPr>
            <a:endParaRPr lang="it-IT" sz="2000" dirty="0" smtClean="0">
              <a:solidFill>
                <a:srgbClr val="000066"/>
              </a:solidFill>
              <a:latin typeface="Comic Sans MS" charset="0"/>
            </a:endParaRPr>
          </a:p>
          <a:p>
            <a:pPr marL="723900" indent="-355600" eaLnBrk="0" hangingPunct="0">
              <a:spcBef>
                <a:spcPct val="50000"/>
              </a:spcBef>
            </a:pPr>
            <a:r>
              <a:rPr lang="it-IT" sz="2000" dirty="0" smtClean="0">
                <a:solidFill>
                  <a:srgbClr val="000066"/>
                </a:solidFill>
                <a:latin typeface="Comic Sans MS" charset="0"/>
              </a:rPr>
              <a:t>-	 </a:t>
            </a:r>
            <a:r>
              <a:rPr lang="it-IT" sz="2000" b="1" dirty="0" smtClean="0">
                <a:solidFill>
                  <a:srgbClr val="FF0000"/>
                </a:solidFill>
                <a:latin typeface="Comic Sans MS" charset="0"/>
              </a:rPr>
              <a:t>3D-IC </a:t>
            </a:r>
            <a:r>
              <a:rPr lang="it-IT" sz="2000" b="1" dirty="0" err="1" smtClean="0">
                <a:solidFill>
                  <a:srgbClr val="FF0000"/>
                </a:solidFill>
                <a:latin typeface="Comic Sans MS" charset="0"/>
              </a:rPr>
              <a:t>Consortium</a:t>
            </a:r>
            <a:r>
              <a:rPr lang="it-IT" sz="2000" b="1" dirty="0" smtClean="0">
                <a:solidFill>
                  <a:srgbClr val="FF0000"/>
                </a:solidFill>
                <a:latin typeface="Comic Sans MS" charset="0"/>
              </a:rPr>
              <a:t> </a:t>
            </a:r>
            <a:r>
              <a:rPr lang="it-IT" sz="2000" dirty="0" smtClean="0">
                <a:solidFill>
                  <a:srgbClr val="000090"/>
                </a:solidFill>
                <a:latin typeface="Comic Sans MS" charset="0"/>
              </a:rPr>
              <a:t>(</a:t>
            </a:r>
            <a:r>
              <a:rPr lang="it-IT" sz="2000" dirty="0" err="1" smtClean="0">
                <a:solidFill>
                  <a:srgbClr val="000090"/>
                </a:solidFill>
                <a:latin typeface="Comic Sans MS" charset="0"/>
              </a:rPr>
              <a:t>Fermilab</a:t>
            </a:r>
            <a:r>
              <a:rPr lang="it-IT" sz="2000" dirty="0" smtClean="0">
                <a:solidFill>
                  <a:srgbClr val="000090"/>
                </a:solidFill>
                <a:latin typeface="Comic Sans MS" charset="0"/>
              </a:rPr>
              <a:t>, INFN, IN2P3, et al)</a:t>
            </a:r>
            <a:r>
              <a:rPr lang="it-IT" sz="2000" b="1" dirty="0" smtClean="0">
                <a:solidFill>
                  <a:srgbClr val="FF0000"/>
                </a:solidFill>
                <a:latin typeface="Comic Sans MS" charset="0"/>
              </a:rPr>
              <a:t>:     </a:t>
            </a:r>
            <a:r>
              <a:rPr lang="it-IT" sz="2000" dirty="0" smtClean="0">
                <a:solidFill>
                  <a:srgbClr val="000066"/>
                </a:solidFill>
                <a:latin typeface="Comic Sans MS" charset="0"/>
              </a:rPr>
              <a:t>“via middle”, </a:t>
            </a:r>
            <a:r>
              <a:rPr lang="it-IT" sz="2000" dirty="0" err="1" smtClean="0">
                <a:solidFill>
                  <a:srgbClr val="000066"/>
                </a:solidFill>
                <a:latin typeface="Comic Sans MS" charset="0"/>
              </a:rPr>
              <a:t>homogeneous</a:t>
            </a:r>
            <a:r>
              <a:rPr lang="it-IT" sz="2000" dirty="0" smtClean="0">
                <a:solidFill>
                  <a:srgbClr val="000066"/>
                </a:solidFill>
                <a:latin typeface="Comic Sans MS" charset="0"/>
              </a:rPr>
              <a:t> 3D  </a:t>
            </a:r>
            <a:endParaRPr lang="it-IT" sz="2000" dirty="0">
              <a:solidFill>
                <a:srgbClr val="000066"/>
              </a:solidFill>
              <a:latin typeface="Comic Sans MS" charset="0"/>
            </a:endParaRPr>
          </a:p>
          <a:p>
            <a:pPr marL="723900" indent="-355600" eaLnBrk="0" hangingPunct="0">
              <a:spcBef>
                <a:spcPct val="50000"/>
              </a:spcBef>
              <a:buFontTx/>
              <a:buChar char="-"/>
            </a:pPr>
            <a:r>
              <a:rPr lang="it-IT" sz="2000" b="1" dirty="0" smtClean="0">
                <a:solidFill>
                  <a:srgbClr val="FF0000"/>
                </a:solidFill>
                <a:latin typeface="Comic Sans MS" charset="0"/>
              </a:rPr>
              <a:t>AIDA </a:t>
            </a:r>
            <a:r>
              <a:rPr lang="it-IT" sz="2000" b="1" dirty="0" err="1" smtClean="0">
                <a:solidFill>
                  <a:srgbClr val="FF0000"/>
                </a:solidFill>
                <a:latin typeface="Comic Sans MS" charset="0"/>
              </a:rPr>
              <a:t>Workpackage</a:t>
            </a:r>
            <a:r>
              <a:rPr lang="it-IT" sz="2000" b="1" dirty="0" smtClean="0">
                <a:solidFill>
                  <a:srgbClr val="FF0000"/>
                </a:solidFill>
                <a:latin typeface="Comic Sans MS" charset="0"/>
              </a:rPr>
              <a:t> 3 </a:t>
            </a:r>
            <a:r>
              <a:rPr lang="it-IT" sz="2000" dirty="0" smtClean="0">
                <a:solidFill>
                  <a:srgbClr val="000090"/>
                </a:solidFill>
                <a:latin typeface="Comic Sans MS" charset="0"/>
              </a:rPr>
              <a:t>(INFN, MPI, CERN, Bonn, CPPM, IPHC, LAL, LPNHE, RAL,…)</a:t>
            </a:r>
            <a:r>
              <a:rPr lang="it-IT" sz="2000" b="1" dirty="0" smtClean="0">
                <a:solidFill>
                  <a:srgbClr val="FF0000"/>
                </a:solidFill>
                <a:latin typeface="Comic Sans MS" charset="0"/>
              </a:rPr>
              <a:t>: a network for the </a:t>
            </a:r>
            <a:r>
              <a:rPr lang="it-IT" sz="2000" b="1" dirty="0" err="1" smtClean="0">
                <a:solidFill>
                  <a:srgbClr val="FF0000"/>
                </a:solidFill>
                <a:latin typeface="Comic Sans MS" charset="0"/>
              </a:rPr>
              <a:t>qualification</a:t>
            </a:r>
            <a:r>
              <a:rPr lang="it-IT" sz="2000" b="1" dirty="0" smtClean="0">
                <a:solidFill>
                  <a:srgbClr val="FF0000"/>
                </a:solidFill>
                <a:latin typeface="Comic Sans MS" charset="0"/>
              </a:rPr>
              <a:t> of 3D </a:t>
            </a:r>
            <a:r>
              <a:rPr lang="it-IT" sz="2000" b="1" dirty="0" err="1" smtClean="0">
                <a:solidFill>
                  <a:srgbClr val="FF0000"/>
                </a:solidFill>
                <a:latin typeface="Comic Sans MS" charset="0"/>
              </a:rPr>
              <a:t>interconnection</a:t>
            </a:r>
            <a:r>
              <a:rPr lang="it-IT" sz="2000" b="1" dirty="0" smtClean="0">
                <a:solidFill>
                  <a:srgbClr val="FF0000"/>
                </a:solidFill>
                <a:latin typeface="Comic Sans MS" charset="0"/>
              </a:rPr>
              <a:t> </a:t>
            </a:r>
            <a:r>
              <a:rPr lang="it-IT" sz="2000" b="1" dirty="0" err="1" smtClean="0">
                <a:solidFill>
                  <a:srgbClr val="FF0000"/>
                </a:solidFill>
                <a:latin typeface="Comic Sans MS" charset="0"/>
              </a:rPr>
              <a:t>technologies</a:t>
            </a:r>
            <a:r>
              <a:rPr lang="it-IT" sz="2000" b="1" dirty="0" smtClean="0">
                <a:solidFill>
                  <a:srgbClr val="FF0000"/>
                </a:solidFill>
                <a:latin typeface="Comic Sans MS" charset="0"/>
              </a:rPr>
              <a:t> </a:t>
            </a:r>
            <a:r>
              <a:rPr lang="it-IT" sz="2000" b="1" dirty="0">
                <a:solidFill>
                  <a:srgbClr val="FF0000"/>
                </a:solidFill>
                <a:latin typeface="Comic Sans MS" charset="0"/>
              </a:rPr>
              <a:t> </a:t>
            </a:r>
            <a:r>
              <a:rPr lang="it-IT" sz="2000" b="1" dirty="0" smtClean="0">
                <a:solidFill>
                  <a:srgbClr val="FF0000"/>
                </a:solidFill>
                <a:latin typeface="Comic Sans MS" charset="0"/>
              </a:rPr>
              <a:t>     </a:t>
            </a:r>
            <a:r>
              <a:rPr lang="it-IT" sz="2000" dirty="0" smtClean="0">
                <a:solidFill>
                  <a:srgbClr val="000066"/>
                </a:solidFill>
                <a:latin typeface="Comic Sans MS" charset="0"/>
              </a:rPr>
              <a:t>“via last”, </a:t>
            </a:r>
            <a:r>
              <a:rPr lang="it-IT" sz="2000" dirty="0" err="1" smtClean="0">
                <a:solidFill>
                  <a:srgbClr val="000066"/>
                </a:solidFill>
                <a:latin typeface="Comic Sans MS" charset="0"/>
              </a:rPr>
              <a:t>heterogeneous</a:t>
            </a:r>
            <a:r>
              <a:rPr lang="it-IT" sz="2000" dirty="0" smtClean="0">
                <a:solidFill>
                  <a:srgbClr val="000066"/>
                </a:solidFill>
                <a:latin typeface="Comic Sans MS" charset="0"/>
              </a:rPr>
              <a:t> 3D</a:t>
            </a:r>
          </a:p>
          <a:p>
            <a:pPr marL="723900" indent="-355600" eaLnBrk="0" hangingPunct="0">
              <a:spcBef>
                <a:spcPct val="50000"/>
              </a:spcBef>
              <a:buFontTx/>
              <a:buChar char="-"/>
            </a:pPr>
            <a:endParaRPr lang="it-IT" sz="2000" dirty="0" smtClean="0">
              <a:solidFill>
                <a:srgbClr val="000066"/>
              </a:solidFill>
              <a:latin typeface="Comic Sans MS" charset="0"/>
            </a:endParaRPr>
          </a:p>
          <a:p>
            <a:pPr marL="368300" eaLnBrk="0" hangingPunct="0">
              <a:spcBef>
                <a:spcPct val="50000"/>
              </a:spcBef>
            </a:pPr>
            <a:r>
              <a:rPr lang="it-IT" sz="2000" b="1" dirty="0" smtClean="0">
                <a:solidFill>
                  <a:srgbClr val="9BBB59">
                    <a:lumMod val="50000"/>
                  </a:srgbClr>
                </a:solidFill>
                <a:latin typeface="Comic Sans MS" charset="0"/>
                <a:sym typeface="ＭＳ Ｐゴシック" charset="0"/>
              </a:rPr>
              <a:t>… to be </a:t>
            </a:r>
            <a:r>
              <a:rPr lang="it-IT" sz="2000" b="1" dirty="0" err="1" smtClean="0">
                <a:solidFill>
                  <a:srgbClr val="9BBB59">
                    <a:lumMod val="50000"/>
                  </a:srgbClr>
                </a:solidFill>
                <a:latin typeface="Comic Sans MS" charset="0"/>
                <a:sym typeface="ＭＳ Ｐゴシック" charset="0"/>
              </a:rPr>
              <a:t>continued</a:t>
            </a:r>
            <a:r>
              <a:rPr lang="it-IT" sz="2000" b="1" dirty="0" smtClean="0">
                <a:solidFill>
                  <a:srgbClr val="9BBB59">
                    <a:lumMod val="50000"/>
                  </a:srgbClr>
                </a:solidFill>
                <a:latin typeface="Comic Sans MS" charset="0"/>
                <a:sym typeface="ＭＳ Ｐゴシック" charset="0"/>
              </a:rPr>
              <a:t> in H2020 in a new </a:t>
            </a:r>
            <a:r>
              <a:rPr lang="it-IT" sz="2000" b="1" dirty="0" err="1" smtClean="0">
                <a:solidFill>
                  <a:srgbClr val="9BBB59">
                    <a:lumMod val="50000"/>
                  </a:srgbClr>
                </a:solidFill>
                <a:latin typeface="Comic Sans MS" charset="0"/>
                <a:sym typeface="ＭＳ Ｐゴシック" charset="0"/>
              </a:rPr>
              <a:t>project</a:t>
            </a:r>
            <a:r>
              <a:rPr lang="it-IT" sz="2000" b="1" dirty="0" smtClean="0">
                <a:solidFill>
                  <a:srgbClr val="9BBB59">
                    <a:lumMod val="50000"/>
                  </a:srgbClr>
                </a:solidFill>
                <a:latin typeface="Comic Sans MS" charset="0"/>
                <a:sym typeface="ＭＳ Ｐゴシック" charset="0"/>
              </a:rPr>
              <a:t> “AIDA-2”</a:t>
            </a:r>
            <a:endParaRPr lang="it-IT" sz="2000" b="1" dirty="0">
              <a:solidFill>
                <a:srgbClr val="9BBB59">
                  <a:lumMod val="50000"/>
                </a:srgbClr>
              </a:solidFill>
              <a:latin typeface="Comic Sans MS" charset="0"/>
              <a:sym typeface="ＭＳ Ｐゴシック" charset="0"/>
            </a:endParaRPr>
          </a:p>
        </p:txBody>
      </p:sp>
      <p:pic>
        <p:nvPicPr>
          <p:cNvPr id="10" name="Picture 11" descr="bullet2"/>
          <p:cNvPicPr>
            <a:picLocks noChangeAspect="1" noChangeArrowheads="1"/>
          </p:cNvPicPr>
          <p:nvPr/>
        </p:nvPicPr>
        <p:blipFill>
          <a:blip r:embed="rId2" cstate="print"/>
          <a:srcRect/>
          <a:stretch>
            <a:fillRect/>
          </a:stretch>
        </p:blipFill>
        <p:spPr bwMode="auto">
          <a:xfrm>
            <a:off x="144617" y="1170430"/>
            <a:ext cx="232171" cy="192088"/>
          </a:xfrm>
          <a:prstGeom prst="rect">
            <a:avLst/>
          </a:prstGeom>
          <a:noFill/>
          <a:ln w="9525">
            <a:noFill/>
            <a:miter lim="800000"/>
            <a:headEnd/>
            <a:tailEnd/>
          </a:ln>
        </p:spPr>
      </p:pic>
      <p:sp>
        <p:nvSpPr>
          <p:cNvPr id="6"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97</a:t>
            </a:fld>
            <a:endParaRPr lang="en-US" sz="1200" dirty="0">
              <a:latin typeface="Arial"/>
              <a:cs typeface="Arial"/>
            </a:endParaRPr>
          </a:p>
        </p:txBody>
      </p:sp>
      <p:sp>
        <p:nvSpPr>
          <p:cNvPr id="7" name="Segnaposto data 6"/>
          <p:cNvSpPr>
            <a:spLocks noGrp="1"/>
          </p:cNvSpPr>
          <p:nvPr>
            <p:ph type="dt" sz="half" idx="10"/>
          </p:nvPr>
        </p:nvSpPr>
        <p:spPr/>
        <p:txBody>
          <a:bodyPr/>
          <a:lstStyle/>
          <a:p>
            <a:r>
              <a:rPr lang="it-IT" smtClean="0"/>
              <a:t>10 giugno 2014</a:t>
            </a:r>
            <a:endParaRPr lang="en-US"/>
          </a:p>
        </p:txBody>
      </p:sp>
      <p:sp>
        <p:nvSpPr>
          <p:cNvPr id="8" name="Segnaposto piè di pagina 7"/>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31965695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Activity in 2013</a:t>
            </a:r>
            <a:endParaRPr lang="it-IT" sz="2800" dirty="0">
              <a:solidFill>
                <a:srgbClr val="CC3300"/>
              </a:solidFill>
              <a:latin typeface="Comic Sans MS" pitchFamily="66" charset="0"/>
              <a:cs typeface="Arial" pitchFamily="34" charset="0"/>
            </a:endParaRPr>
          </a:p>
        </p:txBody>
      </p:sp>
      <p:sp>
        <p:nvSpPr>
          <p:cNvPr id="5"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98</a:t>
            </a:fld>
            <a:endParaRPr lang="en-US" sz="1200" dirty="0">
              <a:latin typeface="Arial"/>
              <a:cs typeface="Arial"/>
            </a:endParaRPr>
          </a:p>
        </p:txBody>
      </p:sp>
      <p:sp>
        <p:nvSpPr>
          <p:cNvPr id="8" name="Text Box 7"/>
          <p:cNvSpPr txBox="1">
            <a:spLocks noChangeArrowheads="1"/>
          </p:cNvSpPr>
          <p:nvPr/>
        </p:nvSpPr>
        <p:spPr bwMode="auto">
          <a:xfrm>
            <a:off x="448202" y="1086263"/>
            <a:ext cx="788299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CC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smtClean="0">
                <a:solidFill>
                  <a:srgbClr val="000066"/>
                </a:solidFill>
                <a:latin typeface="Comic Sans MS" charset="0"/>
              </a:rPr>
              <a:t>Total ionizing dose (TID) tests of single transistors and monolithic sensors (MAPS) in 3D technology (</a:t>
            </a:r>
            <a:r>
              <a:rPr lang="en-US" sz="2000" dirty="0" err="1" smtClean="0">
                <a:solidFill>
                  <a:srgbClr val="000066"/>
                </a:solidFill>
                <a:latin typeface="Comic Sans MS" charset="0"/>
              </a:rPr>
              <a:t>Tezzaron</a:t>
            </a:r>
            <a:r>
              <a:rPr lang="en-US" sz="2000" dirty="0" smtClean="0">
                <a:solidFill>
                  <a:srgbClr val="000066"/>
                </a:solidFill>
                <a:latin typeface="Comic Sans MS" charset="0"/>
              </a:rPr>
              <a:t>/</a:t>
            </a:r>
            <a:r>
              <a:rPr lang="en-US" sz="2000" dirty="0" err="1" smtClean="0">
                <a:solidFill>
                  <a:srgbClr val="000066"/>
                </a:solidFill>
                <a:latin typeface="Comic Sans MS" charset="0"/>
              </a:rPr>
              <a:t>Globalfoundries</a:t>
            </a:r>
            <a:r>
              <a:rPr lang="en-US" sz="2000" dirty="0" smtClean="0">
                <a:solidFill>
                  <a:srgbClr val="000066"/>
                </a:solidFill>
                <a:latin typeface="Comic Sans MS" charset="0"/>
              </a:rPr>
              <a:t>, CMOS 130 nm)</a:t>
            </a:r>
            <a:endParaRPr lang="en-US" sz="2000" dirty="0">
              <a:solidFill>
                <a:srgbClr val="000066"/>
              </a:solidFill>
              <a:latin typeface="Comic Sans MS" charset="0"/>
            </a:endParaRPr>
          </a:p>
        </p:txBody>
      </p:sp>
      <p:pic>
        <p:nvPicPr>
          <p:cNvPr id="9" name="Picture 11" descr="bullet2"/>
          <p:cNvPicPr>
            <a:picLocks noChangeAspect="1" noChangeArrowheads="1"/>
          </p:cNvPicPr>
          <p:nvPr/>
        </p:nvPicPr>
        <p:blipFill>
          <a:blip r:embed="rId2" cstate="print"/>
          <a:srcRect/>
          <a:stretch>
            <a:fillRect/>
          </a:stretch>
        </p:blipFill>
        <p:spPr bwMode="auto">
          <a:xfrm>
            <a:off x="144617" y="1170430"/>
            <a:ext cx="232171" cy="192088"/>
          </a:xfrm>
          <a:prstGeom prst="rect">
            <a:avLst/>
          </a:prstGeom>
          <a:noFill/>
          <a:ln w="9525">
            <a:noFill/>
            <a:miter lim="800000"/>
            <a:headEnd/>
            <a:tailEnd/>
          </a:ln>
        </p:spPr>
      </p:pic>
      <p:sp>
        <p:nvSpPr>
          <p:cNvPr id="12" name="Text Box 7"/>
          <p:cNvSpPr txBox="1">
            <a:spLocks noChangeArrowheads="1"/>
          </p:cNvSpPr>
          <p:nvPr/>
        </p:nvSpPr>
        <p:spPr bwMode="auto">
          <a:xfrm>
            <a:off x="451377" y="2327688"/>
            <a:ext cx="7882998"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CC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smtClean="0">
                <a:solidFill>
                  <a:srgbClr val="000066"/>
                </a:solidFill>
                <a:latin typeface="Comic Sans MS" charset="0"/>
              </a:rPr>
              <a:t>Investigation of alternative vertical integration technologies (Tohoku-</a:t>
            </a:r>
            <a:r>
              <a:rPr lang="en-US" sz="2000" dirty="0" err="1" smtClean="0">
                <a:solidFill>
                  <a:srgbClr val="000066"/>
                </a:solidFill>
                <a:latin typeface="Comic Sans MS" charset="0"/>
              </a:rPr>
              <a:t>MicroTec</a:t>
            </a:r>
            <a:r>
              <a:rPr lang="en-US" sz="2000" dirty="0" smtClean="0">
                <a:solidFill>
                  <a:srgbClr val="000066"/>
                </a:solidFill>
                <a:latin typeface="Comic Sans MS" charset="0"/>
              </a:rPr>
              <a:t>, T-Micro) – vertical integration of a fully depleted pixel silicon detector and a front-end chip (128x32 channels) </a:t>
            </a:r>
            <a:endParaRPr lang="en-US" sz="2000" dirty="0">
              <a:solidFill>
                <a:srgbClr val="000066"/>
              </a:solidFill>
              <a:latin typeface="Comic Sans MS" charset="0"/>
            </a:endParaRPr>
          </a:p>
        </p:txBody>
      </p:sp>
      <p:pic>
        <p:nvPicPr>
          <p:cNvPr id="13" name="Picture 11" descr="bullet2"/>
          <p:cNvPicPr>
            <a:picLocks noChangeAspect="1" noChangeArrowheads="1"/>
          </p:cNvPicPr>
          <p:nvPr/>
        </p:nvPicPr>
        <p:blipFill>
          <a:blip r:embed="rId2" cstate="print"/>
          <a:srcRect/>
          <a:stretch>
            <a:fillRect/>
          </a:stretch>
        </p:blipFill>
        <p:spPr bwMode="auto">
          <a:xfrm>
            <a:off x="147792" y="2411855"/>
            <a:ext cx="232171" cy="192088"/>
          </a:xfrm>
          <a:prstGeom prst="rect">
            <a:avLst/>
          </a:prstGeom>
          <a:noFill/>
          <a:ln w="9525">
            <a:noFill/>
            <a:miter lim="800000"/>
            <a:headEnd/>
            <a:tailEnd/>
          </a:ln>
        </p:spPr>
      </p:pic>
      <p:sp>
        <p:nvSpPr>
          <p:cNvPr id="14" name="Text Box 7"/>
          <p:cNvSpPr txBox="1">
            <a:spLocks noChangeArrowheads="1"/>
          </p:cNvSpPr>
          <p:nvPr/>
        </p:nvSpPr>
        <p:spPr bwMode="auto">
          <a:xfrm>
            <a:off x="441852" y="3889788"/>
            <a:ext cx="7882998"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CC33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smtClean="0">
                <a:solidFill>
                  <a:srgbClr val="000066"/>
                </a:solidFill>
                <a:latin typeface="Comic Sans MS" charset="0"/>
              </a:rPr>
              <a:t>Characterization of thinned (50 and 25 um, </a:t>
            </a:r>
            <a:r>
              <a:rPr lang="en-US" sz="2000" dirty="0" err="1" smtClean="0">
                <a:solidFill>
                  <a:srgbClr val="000066"/>
                </a:solidFill>
                <a:latin typeface="Comic Sans MS" charset="0"/>
              </a:rPr>
              <a:t>Aptek</a:t>
            </a:r>
            <a:r>
              <a:rPr lang="en-US" sz="2000" dirty="0" smtClean="0">
                <a:solidFill>
                  <a:srgbClr val="000066"/>
                </a:solidFill>
                <a:latin typeface="Comic Sans MS" charset="0"/>
              </a:rPr>
              <a:t> Industries) monolithic sensors in a quadruple well technology (</a:t>
            </a:r>
            <a:r>
              <a:rPr lang="en-US" sz="2000" dirty="0" err="1" smtClean="0">
                <a:solidFill>
                  <a:srgbClr val="000066"/>
                </a:solidFill>
                <a:latin typeface="Comic Sans MS" charset="0"/>
              </a:rPr>
              <a:t>TowerJazz</a:t>
            </a:r>
            <a:r>
              <a:rPr lang="en-US" sz="2000" dirty="0" smtClean="0">
                <a:solidFill>
                  <a:srgbClr val="000066"/>
                </a:solidFill>
                <a:latin typeface="Comic Sans MS" charset="0"/>
              </a:rPr>
              <a:t>, CMOS 180 nm)</a:t>
            </a:r>
            <a:endParaRPr lang="en-US" sz="2000" dirty="0">
              <a:solidFill>
                <a:srgbClr val="000066"/>
              </a:solidFill>
              <a:latin typeface="Comic Sans MS" charset="0"/>
            </a:endParaRPr>
          </a:p>
        </p:txBody>
      </p:sp>
      <p:pic>
        <p:nvPicPr>
          <p:cNvPr id="15" name="Picture 11" descr="bullet2"/>
          <p:cNvPicPr>
            <a:picLocks noChangeAspect="1" noChangeArrowheads="1"/>
          </p:cNvPicPr>
          <p:nvPr/>
        </p:nvPicPr>
        <p:blipFill>
          <a:blip r:embed="rId2" cstate="print"/>
          <a:srcRect/>
          <a:stretch>
            <a:fillRect/>
          </a:stretch>
        </p:blipFill>
        <p:spPr bwMode="auto">
          <a:xfrm>
            <a:off x="138267" y="3973955"/>
            <a:ext cx="232171" cy="192088"/>
          </a:xfrm>
          <a:prstGeom prst="rect">
            <a:avLst/>
          </a:prstGeom>
          <a:noFill/>
          <a:ln w="9525">
            <a:noFill/>
            <a:miter lim="800000"/>
            <a:headEnd/>
            <a:tailEnd/>
          </a:ln>
        </p:spPr>
      </p:pic>
      <p:sp>
        <p:nvSpPr>
          <p:cNvPr id="10" name="Segnaposto data 9"/>
          <p:cNvSpPr>
            <a:spLocks noGrp="1"/>
          </p:cNvSpPr>
          <p:nvPr>
            <p:ph type="dt" sz="half" idx="10"/>
          </p:nvPr>
        </p:nvSpPr>
        <p:spPr/>
        <p:txBody>
          <a:bodyPr/>
          <a:lstStyle/>
          <a:p>
            <a:r>
              <a:rPr lang="it-IT" smtClean="0"/>
              <a:t>10 giugno 2014</a:t>
            </a:r>
            <a:endParaRPr lang="en-US"/>
          </a:p>
        </p:txBody>
      </p:sp>
      <p:sp>
        <p:nvSpPr>
          <p:cNvPr id="11" name="Segnaposto piè di pagina 10"/>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37465663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1"/>
          <p:cNvSpPr>
            <a:spLocks noGrp="1"/>
          </p:cNvSpPr>
          <p:nvPr>
            <p:ph type="sldNum" sz="quarter" idx="10"/>
          </p:nvPr>
        </p:nvSpPr>
        <p:spPr>
          <a:xfrm>
            <a:off x="7385538" y="6591300"/>
            <a:ext cx="1758462" cy="457200"/>
          </a:xfrm>
        </p:spPr>
        <p:txBody>
          <a:bodyPr/>
          <a:lstStyle/>
          <a:p>
            <a:pPr algn="r"/>
            <a:fld id="{EEE0598C-7ED1-E84B-AC3E-07B27A8582B8}" type="slidenum">
              <a:rPr lang="en-US" sz="1200" smtClean="0">
                <a:latin typeface="Arial"/>
                <a:cs typeface="Arial"/>
              </a:rPr>
              <a:pPr algn="r"/>
              <a:t>99</a:t>
            </a:fld>
            <a:endParaRPr lang="en-US" sz="1200" dirty="0">
              <a:latin typeface="Arial"/>
              <a:cs typeface="Arial"/>
            </a:endParaRPr>
          </a:p>
        </p:txBody>
      </p:sp>
      <p:sp>
        <p:nvSpPr>
          <p:cNvPr id="5" name="Rectangle 17"/>
          <p:cNvSpPr>
            <a:spLocks noChangeArrowheads="1"/>
          </p:cNvSpPr>
          <p:nvPr/>
        </p:nvSpPr>
        <p:spPr bwMode="auto">
          <a:xfrm>
            <a:off x="400052" y="2030"/>
            <a:ext cx="8045448" cy="772670"/>
          </a:xfrm>
          <a:prstGeom prst="rect">
            <a:avLst/>
          </a:prstGeom>
          <a:solidFill>
            <a:srgbClr val="CCFFFF"/>
          </a:solidFill>
          <a:ln w="9525">
            <a:noFill/>
            <a:miter lim="800000"/>
            <a:headEnd/>
            <a:tailEnd/>
          </a:ln>
        </p:spPr>
        <p:txBody>
          <a:bodyPr anchor="ctr"/>
          <a:lstStyle/>
          <a:p>
            <a:pPr algn="ctr" eaLnBrk="0" hangingPunct="0"/>
            <a:r>
              <a:rPr lang="it-IT" sz="2800" dirty="0" smtClean="0">
                <a:solidFill>
                  <a:srgbClr val="CC3300"/>
                </a:solidFill>
                <a:latin typeface="Comic Sans MS" pitchFamily="66" charset="0"/>
                <a:cs typeface="Arial" pitchFamily="34" charset="0"/>
              </a:rPr>
              <a:t>TID </a:t>
            </a:r>
            <a:r>
              <a:rPr lang="it-IT" sz="2800" dirty="0" err="1" smtClean="0">
                <a:solidFill>
                  <a:srgbClr val="CC3300"/>
                </a:solidFill>
                <a:latin typeface="Comic Sans MS" pitchFamily="66" charset="0"/>
                <a:cs typeface="Arial" pitchFamily="34" charset="0"/>
              </a:rPr>
              <a:t>tests</a:t>
            </a:r>
            <a:r>
              <a:rPr lang="it-IT" sz="2800" dirty="0" smtClean="0">
                <a:solidFill>
                  <a:srgbClr val="CC3300"/>
                </a:solidFill>
                <a:latin typeface="Comic Sans MS" pitchFamily="66" charset="0"/>
                <a:cs typeface="Arial" pitchFamily="34" charset="0"/>
              </a:rPr>
              <a:t> on 3D </a:t>
            </a:r>
            <a:r>
              <a:rPr lang="it-IT" sz="2800" dirty="0" err="1" smtClean="0">
                <a:solidFill>
                  <a:srgbClr val="CC3300"/>
                </a:solidFill>
                <a:latin typeface="Comic Sans MS" pitchFamily="66" charset="0"/>
                <a:cs typeface="Arial" pitchFamily="34" charset="0"/>
              </a:rPr>
              <a:t>transistors</a:t>
            </a:r>
            <a:endParaRPr lang="it-IT" sz="2800" dirty="0">
              <a:solidFill>
                <a:srgbClr val="CC3300"/>
              </a:solidFill>
              <a:latin typeface="Comic Sans MS" pitchFamily="66" charset="0"/>
              <a:cs typeface="Arial" pitchFamily="34" charset="0"/>
            </a:endParaRPr>
          </a:p>
        </p:txBody>
      </p:sp>
      <p:pic>
        <p:nvPicPr>
          <p:cNvPr id="6" name="Picture 224" descr="bullet1"/>
          <p:cNvPicPr>
            <a:picLocks noChangeAspect="1" noChangeArrowheads="1"/>
          </p:cNvPicPr>
          <p:nvPr/>
        </p:nvPicPr>
        <p:blipFill>
          <a:blip r:embed="rId2" cstate="print"/>
          <a:srcRect/>
          <a:stretch>
            <a:fillRect/>
          </a:stretch>
        </p:blipFill>
        <p:spPr bwMode="auto">
          <a:xfrm>
            <a:off x="341313" y="1014413"/>
            <a:ext cx="174625" cy="157162"/>
          </a:xfrm>
          <a:prstGeom prst="rect">
            <a:avLst/>
          </a:prstGeom>
          <a:noFill/>
          <a:ln w="9525">
            <a:noFill/>
            <a:miter lim="800000"/>
            <a:headEnd/>
            <a:tailEnd/>
          </a:ln>
        </p:spPr>
      </p:pic>
      <p:sp>
        <p:nvSpPr>
          <p:cNvPr id="7" name="Text Box 225"/>
          <p:cNvSpPr txBox="1">
            <a:spLocks noChangeArrowheads="1"/>
          </p:cNvSpPr>
          <p:nvPr/>
        </p:nvSpPr>
        <p:spPr bwMode="auto">
          <a:xfrm>
            <a:off x="574675" y="901700"/>
            <a:ext cx="7870825" cy="1200329"/>
          </a:xfrm>
          <a:prstGeom prst="rect">
            <a:avLst/>
          </a:prstGeom>
          <a:noFill/>
          <a:ln w="9525">
            <a:noFill/>
            <a:miter lim="800000"/>
            <a:headEnd/>
            <a:tailEnd/>
          </a:ln>
        </p:spPr>
        <p:txBody>
          <a:bodyPr wrap="square">
            <a:prstTxWarp prst="textNoShape">
              <a:avLst/>
            </a:prstTxWarp>
            <a:spAutoFit/>
          </a:bodyPr>
          <a:lstStyle/>
          <a:p>
            <a:pPr algn="l" eaLnBrk="0" hangingPunct="0">
              <a:spcBef>
                <a:spcPct val="50000"/>
              </a:spcBef>
              <a:buClrTx/>
              <a:buFontTx/>
              <a:buNone/>
            </a:pPr>
            <a:r>
              <a:rPr lang="en-US" sz="1800" i="0" u="none" dirty="0" smtClean="0">
                <a:solidFill>
                  <a:srgbClr val="000066"/>
                </a:solidFill>
                <a:latin typeface="Comic Sans MS" pitchFamily="-102" charset="0"/>
                <a:sym typeface="Symbol" pitchFamily="-102" charset="2"/>
              </a:rPr>
              <a:t>3D processing steps do not result in any significant degradation of the radiation tolerance features – no significant degradation in terms of radiation tolerance performance in 3D transistors with respect to plana</a:t>
            </a:r>
            <a:r>
              <a:rPr lang="en-US" dirty="0" smtClean="0">
                <a:solidFill>
                  <a:srgbClr val="000066"/>
                </a:solidFill>
                <a:latin typeface="Comic Sans MS" pitchFamily="-102" charset="0"/>
                <a:sym typeface="Symbol" pitchFamily="-102" charset="2"/>
              </a:rPr>
              <a:t>r transistors</a:t>
            </a:r>
            <a:endParaRPr lang="en-US" sz="1800" i="0" u="none" dirty="0">
              <a:solidFill>
                <a:srgbClr val="000066"/>
              </a:solidFill>
              <a:latin typeface="Comic Sans MS" pitchFamily="-102" charset="0"/>
              <a:sym typeface="Symbol" pitchFamily="-102" charset="2"/>
            </a:endParaRPr>
          </a:p>
        </p:txBody>
      </p:sp>
      <p:pic>
        <p:nvPicPr>
          <p:cNvPr id="8" name="Picture 7"/>
          <p:cNvPicPr>
            <a:picLocks noChangeAspect="1"/>
          </p:cNvPicPr>
          <p:nvPr/>
        </p:nvPicPr>
        <p:blipFill>
          <a:blip r:embed="rId3" cstate="print"/>
          <a:stretch>
            <a:fillRect/>
          </a:stretch>
        </p:blipFill>
        <p:spPr>
          <a:xfrm>
            <a:off x="71438" y="2730500"/>
            <a:ext cx="4500000" cy="3606094"/>
          </a:xfrm>
          <a:prstGeom prst="rect">
            <a:avLst/>
          </a:prstGeom>
        </p:spPr>
      </p:pic>
      <p:pic>
        <p:nvPicPr>
          <p:cNvPr id="9" name="Picture 8"/>
          <p:cNvPicPr>
            <a:picLocks noChangeAspect="1"/>
          </p:cNvPicPr>
          <p:nvPr/>
        </p:nvPicPr>
        <p:blipFill>
          <a:blip r:embed="rId4" cstate="print"/>
          <a:stretch>
            <a:fillRect/>
          </a:stretch>
        </p:blipFill>
        <p:spPr>
          <a:xfrm>
            <a:off x="4603750" y="2761409"/>
            <a:ext cx="4499989" cy="3599989"/>
          </a:xfrm>
          <a:prstGeom prst="rect">
            <a:avLst/>
          </a:prstGeom>
        </p:spPr>
      </p:pic>
      <p:sp>
        <p:nvSpPr>
          <p:cNvPr id="12" name="Rectangle 11"/>
          <p:cNvSpPr/>
          <p:nvPr/>
        </p:nvSpPr>
        <p:spPr>
          <a:xfrm>
            <a:off x="4413250" y="1476375"/>
            <a:ext cx="1619998" cy="3651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6424" y="1746429"/>
            <a:ext cx="2015998" cy="365125"/>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13" idx="2"/>
          </p:cNvCxnSpPr>
          <p:nvPr/>
        </p:nvCxnSpPr>
        <p:spPr>
          <a:xfrm>
            <a:off x="1614423" y="2111554"/>
            <a:ext cx="544577" cy="79357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2"/>
          </p:cNvCxnSpPr>
          <p:nvPr/>
        </p:nvCxnSpPr>
        <p:spPr>
          <a:xfrm>
            <a:off x="5223249" y="1841500"/>
            <a:ext cx="1809376" cy="106362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Segnaposto data 13"/>
          <p:cNvSpPr>
            <a:spLocks noGrp="1"/>
          </p:cNvSpPr>
          <p:nvPr>
            <p:ph type="dt" sz="half" idx="10"/>
          </p:nvPr>
        </p:nvSpPr>
        <p:spPr/>
        <p:txBody>
          <a:bodyPr/>
          <a:lstStyle/>
          <a:p>
            <a:r>
              <a:rPr lang="it-IT" smtClean="0"/>
              <a:t>10 giugno 2014</a:t>
            </a:r>
            <a:endParaRPr lang="en-US"/>
          </a:p>
        </p:txBody>
      </p:sp>
      <p:sp>
        <p:nvSpPr>
          <p:cNvPr id="17" name="Segnaposto piè di pagina 16"/>
          <p:cNvSpPr>
            <a:spLocks noGrp="1"/>
          </p:cNvSpPr>
          <p:nvPr>
            <p:ph type="ftr" sz="quarter" idx="11"/>
          </p:nvPr>
        </p:nvSpPr>
        <p:spPr/>
        <p:txBody>
          <a:bodyPr/>
          <a:lstStyle/>
          <a:p>
            <a:r>
              <a:rPr lang="it-IT" smtClean="0"/>
              <a:t>INFN Pavia - Consiglio di Sezione - A. Lanza</a:t>
            </a:r>
            <a:endParaRPr lang="en-US"/>
          </a:p>
        </p:txBody>
      </p:sp>
    </p:spTree>
    <p:extLst>
      <p:ext uri="{BB962C8B-B14F-4D97-AF65-F5344CB8AC3E}">
        <p14:creationId xmlns="" xmlns:p14="http://schemas.microsoft.com/office/powerpoint/2010/main" val="194835983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7418</TotalTime>
  <Words>7589</Words>
  <Application>Microsoft Office PowerPoint</Application>
  <PresentationFormat>Presentazione su schermo (4:3)</PresentationFormat>
  <Paragraphs>1107</Paragraphs>
  <Slides>117</Slides>
  <Notes>18</Notes>
  <HiddenSlides>0</HiddenSlides>
  <MMClips>0</MMClips>
  <ScaleCrop>false</ScaleCrop>
  <HeadingPairs>
    <vt:vector size="6" baseType="variant">
      <vt:variant>
        <vt:lpstr>Tema</vt:lpstr>
      </vt:variant>
      <vt:variant>
        <vt:i4>1</vt:i4>
      </vt:variant>
      <vt:variant>
        <vt:lpstr>Server OLE incorporati</vt:lpstr>
      </vt:variant>
      <vt:variant>
        <vt:i4>7</vt:i4>
      </vt:variant>
      <vt:variant>
        <vt:lpstr>Titoli diapositive</vt:lpstr>
      </vt:variant>
      <vt:variant>
        <vt:i4>117</vt:i4>
      </vt:variant>
    </vt:vector>
  </HeadingPairs>
  <TitlesOfParts>
    <vt:vector size="125" baseType="lpstr">
      <vt:lpstr>Tema di Office</vt:lpstr>
      <vt:lpstr>Foglio di lavoro</vt:lpstr>
      <vt:lpstr>Graph</vt:lpstr>
      <vt:lpstr>Grafico</vt:lpstr>
      <vt:lpstr>Presentazione</vt:lpstr>
      <vt:lpstr>Acrobat Document</vt:lpstr>
      <vt:lpstr>Drawing</vt:lpstr>
      <vt:lpstr>KGPlot</vt:lpstr>
      <vt:lpstr>Consuntivi 2013 – Gruppo V</vt:lpstr>
      <vt:lpstr>Gruppo V 2013</vt:lpstr>
      <vt:lpstr>Distribuzione afferenti nel 2013 - nazionale</vt:lpstr>
      <vt:lpstr>Distribuzione afferenti e finanziamenti nel 2013 - Pavia</vt:lpstr>
      <vt:lpstr>NeTTuNO</vt:lpstr>
      <vt:lpstr>Diapositiva 6</vt:lpstr>
      <vt:lpstr>Diapositiva 7</vt:lpstr>
      <vt:lpstr>Aim of the experiment</vt:lpstr>
      <vt:lpstr>Main activities during 2013</vt:lpstr>
      <vt:lpstr>BNCT with new carriers on human cells</vt:lpstr>
      <vt:lpstr>Diapositiva 11</vt:lpstr>
      <vt:lpstr>In vivo studies</vt:lpstr>
      <vt:lpstr>Diapositiva 13</vt:lpstr>
      <vt:lpstr>Legnaro Unit</vt:lpstr>
      <vt:lpstr>In Collaboration with CNEA (Argentina)</vt:lpstr>
      <vt:lpstr>Example of treatment plan for a lung tumour</vt:lpstr>
      <vt:lpstr>NEUTARGS</vt:lpstr>
      <vt:lpstr>Diapositiva 18</vt:lpstr>
      <vt:lpstr>Partecipanti</vt:lpstr>
      <vt:lpstr>Assegnazioni</vt:lpstr>
      <vt:lpstr>Conferenze</vt:lpstr>
      <vt:lpstr>Simulazione di produzione neutronica in target di Be a varie energie e vari angoli</vt:lpstr>
      <vt:lpstr>Diapositiva 23</vt:lpstr>
      <vt:lpstr>Diapositiva 24</vt:lpstr>
      <vt:lpstr>Diapositiva 25</vt:lpstr>
      <vt:lpstr>Diapositiva 26</vt:lpstr>
      <vt:lpstr>Diapositiva 27</vt:lpstr>
      <vt:lpstr>Diapositiva 28</vt:lpstr>
      <vt:lpstr>Radio-sensitivity for NSC  (Normal Stem Cells) </vt:lpstr>
      <vt:lpstr>TSC: Cytokines Signalling</vt:lpstr>
      <vt:lpstr>NSC and TSC Interplay</vt:lpstr>
      <vt:lpstr>Diapositiva 32</vt:lpstr>
      <vt:lpstr>Diapositiva 33</vt:lpstr>
      <vt:lpstr>Diapositiva 34</vt:lpstr>
      <vt:lpstr>Diapositiva 35</vt:lpstr>
      <vt:lpstr>Diapositiva 36</vt:lpstr>
      <vt:lpstr>MERIDIAN</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 APOTEMA  Accelerator-driven Production Of TEchnetium/Molybdenum for medical Applications </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SPES     Selective Production of Exotic Species  </vt:lpstr>
      <vt:lpstr> Istituzioni esterne all'Ente partecipanti   CERN  ORNL (USA)  ENEA TRIUMF (Vancouver)  MSU(USA)  GANIL (Francia),  ASL Padova,  Università di Padova (Dipartimenti di Chimica e Ingegneria)  Universita' di Palermo (Dipartimento di Ing.Nucleare)  LASA (Milano).  </vt:lpstr>
      <vt:lpstr>SPES PAVIA </vt:lpstr>
      <vt:lpstr>Advances in the SPES Project and its ion source systems D. Scarpa, M. Manzolaro, J. Vasquez, L. Biasetto, A. Cavazza, S. Corradetti, J. Montano, M. Manente, D. Curreli, G. Meneghetti, D. Pavarin, A. Tomaselli, D. Grassi, P. Benetti, A. Andrighetto, G. Prete 3rd Workshop-Plasmi, Sorgenti, Biofisica ed Applicazioni </vt:lpstr>
      <vt:lpstr>The SPES target chamber remote handling system J. Vasquez1,6, R.Oboe2, A. Andrighetto1, I. Cristofolini3, M. Guerzoni4, A. Margotti4, G. Meneghetti5, D. Scarpa1, M. Bertocco6 and G. Prete1. Published in: Mechatronics (ICM), 2013 IEEE International Conference on  </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ReDSoX Research Detectors for Soft X-Rays</vt:lpstr>
      <vt:lpstr>Scopi del Progetto</vt:lpstr>
      <vt:lpstr>Risultati 2013: ASIC</vt:lpstr>
      <vt:lpstr>Risultati 2013: Caratterizzazione ASIC</vt:lpstr>
      <vt:lpstr>Risultati 2013: ASIC + Detector</vt:lpstr>
      <vt:lpstr>Attività 2014</vt:lpstr>
      <vt:lpstr>Consuntivo 2013/Preventivo 2014</vt:lpstr>
      <vt:lpstr>APOLLO – consuntivo 2013</vt:lpstr>
      <vt:lpstr>Associati INFN alla collaborazione Apollo 2013</vt:lpstr>
      <vt:lpstr>Attivita’ 2013 del gruppo pavese</vt:lpstr>
      <vt:lpstr>Conferenze e pubblicazioni nel 2013 con autori del gruppo di Pavia</vt:lpstr>
      <vt:lpstr>Diapositiva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Attivita’ 2012</dc:title>
  <dc:creator>Agostino Lanza</dc:creator>
  <cp:lastModifiedBy>Agostino Lanza</cp:lastModifiedBy>
  <cp:revision>356</cp:revision>
  <dcterms:created xsi:type="dcterms:W3CDTF">2012-11-07T00:15:10Z</dcterms:created>
  <dcterms:modified xsi:type="dcterms:W3CDTF">2014-06-09T22:08:30Z</dcterms:modified>
</cp:coreProperties>
</file>