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06" r:id="rId4"/>
    <p:sldId id="307" r:id="rId5"/>
    <p:sldId id="296" r:id="rId6"/>
    <p:sldId id="299" r:id="rId7"/>
    <p:sldId id="295" r:id="rId8"/>
    <p:sldId id="303" r:id="rId9"/>
    <p:sldId id="300" r:id="rId10"/>
    <p:sldId id="301" r:id="rId11"/>
    <p:sldId id="319" r:id="rId12"/>
    <p:sldId id="320" r:id="rId13"/>
    <p:sldId id="304" r:id="rId14"/>
    <p:sldId id="294" r:id="rId15"/>
    <p:sldId id="297" r:id="rId16"/>
    <p:sldId id="298" r:id="rId17"/>
    <p:sldId id="287" r:id="rId18"/>
    <p:sldId id="269" r:id="rId19"/>
    <p:sldId id="272" r:id="rId20"/>
    <p:sldId id="260" r:id="rId21"/>
    <p:sldId id="265" r:id="rId22"/>
    <p:sldId id="276" r:id="rId23"/>
    <p:sldId id="275" r:id="rId24"/>
    <p:sldId id="259" r:id="rId25"/>
    <p:sldId id="270" r:id="rId26"/>
    <p:sldId id="271" r:id="rId27"/>
    <p:sldId id="277" r:id="rId28"/>
    <p:sldId id="261" r:id="rId29"/>
    <p:sldId id="283" r:id="rId30"/>
    <p:sldId id="314" r:id="rId31"/>
    <p:sldId id="313" r:id="rId32"/>
    <p:sldId id="266" r:id="rId33"/>
    <p:sldId id="273" r:id="rId34"/>
    <p:sldId id="281" r:id="rId35"/>
    <p:sldId id="293" r:id="rId36"/>
    <p:sldId id="278" r:id="rId37"/>
    <p:sldId id="309" r:id="rId38"/>
    <p:sldId id="312" r:id="rId39"/>
    <p:sldId id="316" r:id="rId40"/>
    <p:sldId id="318" r:id="rId41"/>
    <p:sldId id="258" r:id="rId42"/>
    <p:sldId id="308" r:id="rId43"/>
    <p:sldId id="279" r:id="rId44"/>
    <p:sldId id="26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0" autoAdjust="0"/>
    <p:restoredTop sz="97701" autoAdjust="0"/>
  </p:normalViewPr>
  <p:slideViewPr>
    <p:cSldViewPr snapToGrid="0" snapToObjects="1">
      <p:cViewPr>
        <p:scale>
          <a:sx n="100" d="100"/>
          <a:sy n="100" d="100"/>
        </p:scale>
        <p:origin x="-1176" y="-80"/>
      </p:cViewPr>
      <p:guideLst>
        <p:guide orient="horz" pos="1536"/>
        <p:guide pos="57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22/05/14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22/05/14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BCA-1F21-FD46-B0D1-36407859E47F}" type="datetime1">
              <a:rPr lang="it-IT" smtClean="0"/>
              <a:t>22/05/14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4AA-25C9-E540-818C-6C0BF226075E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C82-925B-594F-8D46-E0F463A470B7}" type="datetime1">
              <a:rPr lang="it-IT" smtClean="0"/>
              <a:t>22/05/14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7DF-97C2-8143-A3B4-496E6BA1FED7}" type="datetime1">
              <a:rPr lang="it-IT" smtClean="0"/>
              <a:t>22/05/14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56CB9386-5784-2C47-80F3-C46537F5EF30}" type="datetime1">
              <a:rPr lang="it-IT" smtClean="0"/>
              <a:t>22/05/14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Mauro Raggi &amp;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Venelin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Kozhuharov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I.N.F.N. - LNF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E76F822C-4647-8047-9825-A3F72F04B4EE}" type="datetime1">
              <a:rPr lang="it-IT" smtClean="0"/>
              <a:t>22/05/14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project at 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BTF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2850821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Venelin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Kozhuharov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Workshop on the Long Term Strategy of INFN-CSN1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La </a:t>
            </a:r>
            <a:r>
              <a:rPr lang="en-US" sz="1800" dirty="0" err="1" smtClean="0">
                <a:solidFill>
                  <a:srgbClr val="000000"/>
                </a:solidFill>
              </a:rPr>
              <a:t>Biodola</a:t>
            </a:r>
            <a:r>
              <a:rPr lang="en-US" sz="1800" dirty="0" smtClean="0">
                <a:solidFill>
                  <a:srgbClr val="000000"/>
                </a:solidFill>
              </a:rPr>
              <a:t>, May 22</a:t>
            </a:r>
            <a:r>
              <a:rPr lang="en-US" sz="1800" baseline="30000" dirty="0" smtClean="0">
                <a:solidFill>
                  <a:srgbClr val="000000"/>
                </a:solidFill>
              </a:rPr>
              <a:t>nd</a:t>
            </a:r>
            <a:r>
              <a:rPr lang="en-US" sz="1800" dirty="0" smtClean="0">
                <a:solidFill>
                  <a:srgbClr val="000000"/>
                </a:solidFill>
              </a:rPr>
              <a:t>  2014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U(1) symmetry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75373"/>
            <a:ext cx="8940799" cy="5289356"/>
          </a:xfrm>
        </p:spPr>
        <p:txBody>
          <a:bodyPr/>
          <a:lstStyle/>
          <a:p>
            <a:r>
              <a:rPr lang="en-US" dirty="0" smtClean="0"/>
              <a:t>Many models have been developed to explain such a line based on sterile neutrinos</a:t>
            </a:r>
          </a:p>
          <a:p>
            <a:r>
              <a:rPr lang="en-US" dirty="0" smtClean="0"/>
              <a:t>A possible explanation of such a line in term of the U(1) gauge theory with an Higgs mechanism is proposed in </a:t>
            </a:r>
            <a:r>
              <a:rPr lang="en-US" b="1" dirty="0"/>
              <a:t>arXiv:</a:t>
            </a:r>
            <a:r>
              <a:rPr lang="en-US" b="1" dirty="0" smtClean="0"/>
              <a:t>1404.2220v1</a:t>
            </a:r>
          </a:p>
          <a:p>
            <a:pPr lvl="1"/>
            <a:r>
              <a:rPr lang="en-US" dirty="0" smtClean="0"/>
              <a:t>A single new scalar dark matter field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 of mass 7.1 </a:t>
            </a:r>
            <a:r>
              <a:rPr lang="en-US" dirty="0" err="1" smtClean="0"/>
              <a:t>KeV</a:t>
            </a:r>
            <a:r>
              <a:rPr lang="en-US" dirty="0" smtClean="0"/>
              <a:t> is introduced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f </a:t>
            </a:r>
            <a:r>
              <a:rPr lang="en-US" dirty="0" smtClean="0">
                <a:latin typeface="Century Gothic"/>
                <a:cs typeface="Century Gothic"/>
              </a:rPr>
              <a:t>couples to SM Higgs through U boson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Due to the very small mass</a:t>
            </a:r>
            <a:r>
              <a:rPr lang="en-US" dirty="0" smtClean="0">
                <a:latin typeface="Symbol" charset="2"/>
                <a:cs typeface="Symbol" charset="2"/>
              </a:rPr>
              <a:t> f</a:t>
            </a:r>
            <a:r>
              <a:rPr lang="en-US" dirty="0" smtClean="0"/>
              <a:t> can only decay into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or </a:t>
            </a:r>
            <a:r>
              <a:rPr lang="en-US" dirty="0" err="1" smtClean="0">
                <a:latin typeface="Symbol" charset="2"/>
                <a:cs typeface="Symbol" charset="2"/>
              </a:rPr>
              <a:t>nn</a:t>
            </a:r>
            <a:r>
              <a:rPr lang="en-US" dirty="0" smtClean="0"/>
              <a:t> creating the </a:t>
            </a:r>
            <a:r>
              <a:rPr lang="en-US" dirty="0" err="1" smtClean="0"/>
              <a:t>Xray</a:t>
            </a:r>
            <a:r>
              <a:rPr lang="en-US" dirty="0" smtClean="0"/>
              <a:t> line at 3.5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spontaneous symmetry </a:t>
            </a:r>
            <a:r>
              <a:rPr lang="en-US" dirty="0" smtClean="0"/>
              <a:t>breaking of the U(1) symmetry the U boson becomes massive</a:t>
            </a:r>
          </a:p>
          <a:p>
            <a:pPr lvl="1"/>
            <a:r>
              <a:rPr lang="en-US" dirty="0" smtClean="0"/>
              <a:t>Due to constraints coming from the relic abundance a mass interval has been identified by authors for the U boson mass  </a:t>
            </a:r>
          </a:p>
          <a:p>
            <a:pPr lvl="2"/>
            <a:r>
              <a:rPr lang="en-US" dirty="0" smtClean="0"/>
              <a:t>7KeV&lt;M</a:t>
            </a:r>
            <a:r>
              <a:rPr lang="en-US" baseline="-25000" dirty="0" smtClean="0"/>
              <a:t>U</a:t>
            </a:r>
            <a:r>
              <a:rPr lang="en-US" dirty="0" smtClean="0"/>
              <a:t>&lt;10MeV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Strahlu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72" y="3905232"/>
            <a:ext cx="3501528" cy="2663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sector with dark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722973"/>
            <a:ext cx="8812213" cy="5846102"/>
          </a:xfrm>
        </p:spPr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/>
              <a:t>assumes </a:t>
            </a:r>
            <a:r>
              <a:rPr lang="en-US" dirty="0" smtClean="0"/>
              <a:t>the existence </a:t>
            </a:r>
            <a:r>
              <a:rPr lang="en-US" dirty="0"/>
              <a:t>of an elementary </a:t>
            </a:r>
            <a:r>
              <a:rPr lang="en-US" dirty="0" smtClean="0"/>
              <a:t>dark Higgs h’ </a:t>
            </a:r>
            <a:r>
              <a:rPr lang="en-US" dirty="0"/>
              <a:t>boson, which </a:t>
            </a:r>
            <a:r>
              <a:rPr lang="en-US" dirty="0" smtClean="0"/>
              <a:t>spontaneously breaks </a:t>
            </a:r>
            <a:r>
              <a:rPr lang="en-US" dirty="0"/>
              <a:t>the </a:t>
            </a:r>
            <a:r>
              <a:rPr lang="en-US" dirty="0" smtClean="0"/>
              <a:t>U(1)</a:t>
            </a:r>
            <a:r>
              <a:rPr lang="en-US" dirty="0"/>
              <a:t> </a:t>
            </a:r>
            <a:r>
              <a:rPr lang="en-US" dirty="0" smtClean="0"/>
              <a:t>symmetry.</a:t>
            </a:r>
            <a:br>
              <a:rPr lang="en-US" dirty="0" smtClean="0"/>
            </a:br>
            <a:r>
              <a:rPr lang="pl-PL" b="1" dirty="0" smtClean="0"/>
              <a:t>PRD 79, 115008 (2009)</a:t>
            </a:r>
            <a:endParaRPr lang="en-US" b="1" dirty="0" smtClean="0"/>
          </a:p>
          <a:p>
            <a:r>
              <a:rPr lang="en-US" dirty="0" smtClean="0"/>
              <a:t>U boson can be produced together with a dark Higgs h’ through a Higgs-</a:t>
            </a:r>
            <a:r>
              <a:rPr lang="en-US" dirty="0" err="1" smtClean="0"/>
              <a:t>strahlung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→Uh’</a:t>
            </a:r>
          </a:p>
          <a:p>
            <a:pPr lvl="1"/>
            <a:r>
              <a:rPr lang="en-US" dirty="0" smtClean="0"/>
              <a:t>Cross section =20fb x 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D</a:t>
            </a:r>
            <a:r>
              <a:rPr lang="en-US" dirty="0" smtClean="0"/>
              <a:t>)(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/10</a:t>
            </a:r>
            <a:r>
              <a:rPr lang="en-US" baseline="30000" dirty="0" smtClean="0"/>
              <a:t>-4</a:t>
            </a:r>
            <a:r>
              <a:rPr lang="en-US" dirty="0" smtClean="0"/>
              <a:t>)(10GeV)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endParaRPr lang="en-US" baseline="30000" dirty="0" smtClean="0"/>
          </a:p>
          <a:p>
            <a:pPr lvl="1"/>
            <a:r>
              <a:rPr lang="en-US" dirty="0" smtClean="0"/>
              <a:t>For light h’ and U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U,h</a:t>
            </a:r>
            <a:r>
              <a:rPr lang="en-US" baseline="-25000" dirty="0" smtClean="0"/>
              <a:t>’</a:t>
            </a:r>
            <a:r>
              <a:rPr lang="en-US" dirty="0" smtClean="0"/>
              <a:t>&lt;2M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  <a:r>
              <a:rPr lang="en-US" dirty="0"/>
              <a:t> </a:t>
            </a:r>
            <a:r>
              <a:rPr lang="en-US" dirty="0" smtClean="0"/>
              <a:t>final state with 3(</a:t>
            </a:r>
            <a:r>
              <a:rPr lang="en-US" dirty="0" err="1" smtClean="0"/>
              <a:t>e+e</a:t>
            </a:r>
            <a:r>
              <a:rPr lang="en-US" dirty="0" smtClean="0"/>
              <a:t>- pair) are predicted</a:t>
            </a:r>
          </a:p>
          <a:p>
            <a:pPr lvl="1"/>
            <a:r>
              <a:rPr lang="en-US" dirty="0" smtClean="0"/>
              <a:t>Background events with 6 leptons are very rare at this low energies</a:t>
            </a:r>
          </a:p>
          <a:p>
            <a:pPr lvl="1"/>
            <a:r>
              <a:rPr lang="en-US" dirty="0" smtClean="0"/>
              <a:t>Due to </a:t>
            </a:r>
            <a:r>
              <a:rPr lang="en-US" dirty="0" err="1" smtClean="0"/>
              <a:t>U,h’being</a:t>
            </a:r>
            <a:r>
              <a:rPr lang="en-US" dirty="0" smtClean="0"/>
              <a:t> very narrow resonances strong kinematical constraints are available on lepton pair masses</a:t>
            </a:r>
          </a:p>
          <a:p>
            <a:r>
              <a:rPr lang="en-US" dirty="0" smtClean="0"/>
              <a:t>Experimental search by </a:t>
            </a:r>
            <a:r>
              <a:rPr lang="en-US" dirty="0" err="1" smtClean="0"/>
              <a:t>BaBar</a:t>
            </a:r>
            <a:r>
              <a:rPr lang="en-US" dirty="0" smtClean="0"/>
              <a:t> and KLOE</a:t>
            </a:r>
            <a:br>
              <a:rPr lang="en-US" dirty="0" smtClean="0"/>
            </a:br>
            <a:r>
              <a:rPr lang="en-US" dirty="0" smtClean="0"/>
              <a:t>for U masses above 200 MeV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status U(1) + dark </a:t>
            </a:r>
            <a:r>
              <a:rPr lang="en-US" dirty="0" err="1" smtClean="0"/>
              <a:t>higgs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b="1866"/>
          <a:stretch/>
        </p:blipFill>
        <p:spPr>
          <a:xfrm>
            <a:off x="38100" y="1003893"/>
            <a:ext cx="4217649" cy="5562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11793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BaBar</a:t>
            </a:r>
            <a:r>
              <a:rPr lang="en-US" b="1" dirty="0"/>
              <a:t> </a:t>
            </a:r>
            <a:r>
              <a:rPr lang="hu-HU" sz="1400" dirty="0"/>
              <a:t>Phys. Rev. Lett. 108, 211801 (2012</a:t>
            </a:r>
            <a:r>
              <a:rPr lang="hu-HU" sz="1400" dirty="0" smtClean="0"/>
              <a:t>)</a:t>
            </a:r>
            <a:endParaRPr lang="en-US" sz="1400" dirty="0"/>
          </a:p>
        </p:txBody>
      </p:sp>
      <p:pic>
        <p:nvPicPr>
          <p:cNvPr id="12" name="Picture 11" descr="Screenshot 2014-04-28 11.09.4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53460" r="6747"/>
          <a:stretch/>
        </p:blipFill>
        <p:spPr>
          <a:xfrm>
            <a:off x="6478376" y="775293"/>
            <a:ext cx="2625938" cy="2590207"/>
          </a:xfrm>
          <a:prstGeom prst="rect">
            <a:avLst/>
          </a:prstGeom>
        </p:spPr>
      </p:pic>
      <p:pic>
        <p:nvPicPr>
          <p:cNvPr id="11" name="Picture 10" descr="Screenshot 2014-04-28 11.09.4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5614" b="46541"/>
          <a:stretch/>
        </p:blipFill>
        <p:spPr>
          <a:xfrm>
            <a:off x="4258844" y="711792"/>
            <a:ext cx="2281656" cy="256480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47730" y="3708400"/>
            <a:ext cx="4845470" cy="2815632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mechanism being bremsstrahlung allows PADME to reach &gt;100MeV U masses</a:t>
            </a:r>
          </a:p>
          <a:p>
            <a:r>
              <a:rPr lang="en-US" dirty="0" smtClean="0"/>
              <a:t>No data available below 200 MeV in M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r>
              <a:rPr lang="en-US" dirty="0" smtClean="0"/>
              <a:t>PADME can provide sensitivity in unexplored parameter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boson searches at  1GeV scale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838674"/>
            <a:ext cx="9144000" cy="5293102"/>
            <a:chOff x="0" y="1037848"/>
            <a:chExt cx="9144000" cy="52931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10711"/>
            <a:stretch/>
          </p:blipFill>
          <p:spPr>
            <a:xfrm>
              <a:off x="0" y="1037848"/>
              <a:ext cx="9144000" cy="52931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11400" y="2955954"/>
              <a:ext cx="102870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JLAB:</a:t>
              </a:r>
              <a:br>
                <a:rPr lang="en-US" sz="1400" b="1" dirty="0" smtClean="0"/>
              </a:br>
              <a:r>
                <a:rPr lang="en-US" sz="1400" b="1" dirty="0" smtClean="0">
                  <a:solidFill>
                    <a:srgbClr val="008000"/>
                  </a:solidFill>
                </a:rPr>
                <a:t>APEX</a:t>
              </a:r>
            </a:p>
            <a:p>
              <a:r>
                <a:rPr lang="en-US" sz="1400" b="1" dirty="0" err="1" smtClean="0">
                  <a:solidFill>
                    <a:srgbClr val="0000FF"/>
                  </a:solidFill>
                </a:rPr>
                <a:t>DarkLight</a:t>
              </a:r>
              <a:r>
                <a:rPr lang="en-US" sz="1400" b="1" dirty="0">
                  <a:solidFill>
                    <a:srgbClr val="0000FF"/>
                  </a:solidFill>
                </a:rPr>
                <a:t/>
              </a:r>
              <a:br>
                <a:rPr lang="en-US" sz="1400" b="1" dirty="0">
                  <a:solidFill>
                    <a:srgbClr val="0000FF"/>
                  </a:solidFill>
                </a:rPr>
              </a:br>
              <a:r>
                <a:rPr lang="en-US" sz="1400" b="1" dirty="0" smtClean="0">
                  <a:solidFill>
                    <a:srgbClr val="0000FF"/>
                  </a:solidFill>
                </a:rPr>
                <a:t>HPS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1500" y="1958132"/>
              <a:ext cx="17399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MAMI &amp; MESA: </a:t>
              </a:r>
              <a:r>
                <a:rPr lang="en-US" sz="1400" b="1" dirty="0" smtClean="0">
                  <a:solidFill>
                    <a:srgbClr val="008000"/>
                  </a:solidFill>
                </a:rPr>
                <a:t>A1</a:t>
              </a:r>
              <a:r>
                <a:rPr lang="en-US" sz="1400" b="1" dirty="0" smtClean="0"/>
                <a:t> </a:t>
              </a:r>
              <a:br>
                <a:rPr lang="en-US" sz="1400" b="1" dirty="0" smtClean="0"/>
              </a:br>
              <a:r>
                <a:rPr lang="en-US" sz="1400" b="1" dirty="0" smtClean="0"/>
                <a:t>COSY:          </a:t>
              </a:r>
              <a:r>
                <a:rPr lang="en-US" sz="1400" b="1" dirty="0" smtClean="0">
                  <a:solidFill>
                    <a:srgbClr val="008000"/>
                  </a:solidFill>
                </a:rPr>
                <a:t>WASA</a:t>
              </a:r>
            </a:p>
            <a:p>
              <a:r>
                <a:rPr lang="en-US" sz="1400" b="1" dirty="0" smtClean="0"/>
                <a:t>GSI:</a:t>
              </a:r>
              <a:r>
                <a:rPr lang="en-US" sz="1400" b="1" dirty="0" smtClean="0">
                  <a:solidFill>
                    <a:srgbClr val="008000"/>
                  </a:solidFill>
                </a:rPr>
                <a:t>             HADES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8200" y="2197696"/>
              <a:ext cx="8023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VEPP3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6500" y="2949189"/>
              <a:ext cx="9017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DA</a:t>
              </a:r>
              <a:r>
                <a:rPr lang="en-US" sz="1400" b="1" dirty="0" smtClean="0">
                  <a:latin typeface="Symbol" charset="2"/>
                  <a:cs typeface="Symbol" charset="2"/>
                </a:rPr>
                <a:t>F</a:t>
              </a:r>
              <a:r>
                <a:rPr lang="en-US" sz="1400" b="1" dirty="0" smtClean="0"/>
                <a:t>NE</a:t>
              </a:r>
            </a:p>
            <a:p>
              <a:r>
                <a:rPr lang="en-US" sz="1400" b="1" dirty="0" smtClean="0">
                  <a:solidFill>
                    <a:srgbClr val="008000"/>
                  </a:solidFill>
                </a:rPr>
                <a:t>KLOE2</a:t>
              </a:r>
              <a:r>
                <a:rPr lang="en-US" sz="1400" b="1" dirty="0" smtClean="0"/>
                <a:t>,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PADME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19500" y="3086150"/>
              <a:ext cx="1092200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CERN SPS</a:t>
              </a:r>
              <a:br>
                <a:rPr lang="en-US" sz="1400" b="1" dirty="0" smtClean="0"/>
              </a:br>
              <a:r>
                <a:rPr lang="en-US" sz="1400" b="1" dirty="0" smtClean="0">
                  <a:solidFill>
                    <a:srgbClr val="FF0000"/>
                  </a:solidFill>
                </a:rPr>
                <a:t>spsc-p348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SHIP</a:t>
              </a:r>
            </a:p>
            <a:p>
              <a:r>
                <a:rPr lang="en-US" sz="1400" b="1" dirty="0" smtClean="0">
                  <a:solidFill>
                    <a:srgbClr val="008000"/>
                  </a:solidFill>
                </a:rPr>
                <a:t>ATLAS</a:t>
              </a:r>
            </a:p>
            <a:p>
              <a:r>
                <a:rPr lang="en-US" sz="1400" b="1" dirty="0" smtClean="0">
                  <a:solidFill>
                    <a:srgbClr val="008000"/>
                  </a:solidFill>
                </a:rPr>
                <a:t>CMS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2481352"/>
              <a:ext cx="9525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PEPII:</a:t>
              </a:r>
            </a:p>
            <a:p>
              <a:r>
                <a:rPr lang="en-US" sz="1400" b="1" dirty="0" err="1" smtClean="0">
                  <a:solidFill>
                    <a:srgbClr val="008000"/>
                  </a:solidFill>
                </a:rPr>
                <a:t>BaBar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1526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Status: </a:t>
            </a:r>
            <a:r>
              <a:rPr lang="en-US" b="1" dirty="0" smtClean="0">
                <a:solidFill>
                  <a:srgbClr val="008000"/>
                </a:solidFill>
              </a:rPr>
              <a:t>Already publishing results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planned</a:t>
            </a:r>
            <a:r>
              <a:rPr lang="en-US" b="1" dirty="0" smtClean="0"/>
              <a:t> , </a:t>
            </a:r>
            <a:r>
              <a:rPr lang="en-US" b="1" dirty="0" smtClean="0">
                <a:solidFill>
                  <a:srgbClr val="FF0000"/>
                </a:solidFill>
              </a:rPr>
              <a:t>proposals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0" y="2280635"/>
            <a:ext cx="360000" cy="1892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00" y="2750015"/>
            <a:ext cx="360000" cy="189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500" y="1542210"/>
            <a:ext cx="360000" cy="216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2647903"/>
            <a:ext cx="360000" cy="2390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500" y="2525330"/>
            <a:ext cx="360000" cy="21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200" y="1758958"/>
            <a:ext cx="360000" cy="2395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700" y="2343656"/>
            <a:ext cx="360000" cy="2525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86700" y="2588886"/>
            <a:ext cx="114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SuperKEKB</a:t>
            </a:r>
            <a:endParaRPr lang="en-US" sz="1400" b="1" dirty="0" smtClean="0"/>
          </a:p>
          <a:p>
            <a:r>
              <a:rPr lang="en-US" sz="1400" b="1" dirty="0" err="1" smtClean="0">
                <a:solidFill>
                  <a:srgbClr val="0000FF"/>
                </a:solidFill>
              </a:rPr>
              <a:t>BelleII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photon searches status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711793"/>
            <a:ext cx="4927600" cy="5857282"/>
          </a:xfrm>
        </p:spPr>
        <p:txBody>
          <a:bodyPr>
            <a:noAutofit/>
          </a:bodyPr>
          <a:lstStyle/>
          <a:p>
            <a:r>
              <a:rPr lang="en-US" dirty="0" smtClean="0"/>
              <a:t>Favored parameters values explaining g-2 </a:t>
            </a:r>
            <a:r>
              <a:rPr lang="en-US" dirty="0"/>
              <a:t>(</a:t>
            </a:r>
            <a:r>
              <a:rPr lang="en-US" dirty="0" smtClean="0"/>
              <a:t>green band)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U-boson, it should be sufficiently </a:t>
            </a:r>
            <a:r>
              <a:rPr lang="en-US" dirty="0" smtClean="0"/>
              <a:t>light </a:t>
            </a:r>
            <a:r>
              <a:rPr lang="en-US" dirty="0"/>
              <a:t>10-</a:t>
            </a:r>
            <a:r>
              <a:rPr lang="en-US" dirty="0" smtClean="0"/>
              <a:t>100 MeV</a:t>
            </a:r>
            <a:endParaRPr lang="en-US" dirty="0"/>
          </a:p>
          <a:p>
            <a:r>
              <a:rPr lang="en-US" dirty="0" smtClean="0"/>
              <a:t>Status of dark photon searches</a:t>
            </a:r>
            <a:endParaRPr lang="en-US" dirty="0"/>
          </a:p>
          <a:p>
            <a:pPr lvl="1"/>
            <a:r>
              <a:rPr lang="en-US" dirty="0"/>
              <a:t>Beam dump </a:t>
            </a:r>
            <a:r>
              <a:rPr lang="en-US" dirty="0" smtClean="0"/>
              <a:t>experiments (grey)</a:t>
            </a:r>
            <a:endParaRPr lang="en-US" dirty="0"/>
          </a:p>
          <a:p>
            <a:pPr lvl="2"/>
            <a:r>
              <a:rPr lang="en-US" dirty="0" smtClean="0"/>
              <a:t>U-</a:t>
            </a:r>
            <a:r>
              <a:rPr lang="en-US" dirty="0" err="1"/>
              <a:t>strahlung</a:t>
            </a:r>
            <a:r>
              <a:rPr lang="en-US" dirty="0"/>
              <a:t> production</a:t>
            </a:r>
          </a:p>
          <a:p>
            <a:pPr lvl="2"/>
            <a:r>
              <a:rPr lang="en-US" dirty="0"/>
              <a:t>Every observed event </a:t>
            </a:r>
            <a:r>
              <a:rPr lang="en-US" dirty="0" smtClean="0"/>
              <a:t>is a </a:t>
            </a:r>
            <a:r>
              <a:rPr lang="en-US" dirty="0"/>
              <a:t>signal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target (APEX A1@MAMI)</a:t>
            </a:r>
          </a:p>
          <a:p>
            <a:pPr lvl="2"/>
            <a:r>
              <a:rPr lang="en-US" dirty="0"/>
              <a:t>U-</a:t>
            </a:r>
            <a:r>
              <a:rPr lang="en-US" dirty="0" err="1"/>
              <a:t>strahlung</a:t>
            </a:r>
            <a:r>
              <a:rPr lang="en-US" dirty="0"/>
              <a:t> </a:t>
            </a:r>
            <a:r>
              <a:rPr lang="en-US" dirty="0" smtClean="0"/>
              <a:t>production</a:t>
            </a:r>
            <a:endParaRPr lang="en-US" dirty="0"/>
          </a:p>
          <a:p>
            <a:pPr lvl="2"/>
            <a:r>
              <a:rPr lang="en-US" dirty="0"/>
              <a:t>peaks in the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invariant mass spectrum</a:t>
            </a:r>
          </a:p>
          <a:p>
            <a:pPr lvl="1"/>
            <a:r>
              <a:rPr lang="en-US" dirty="0"/>
              <a:t>Meson </a:t>
            </a:r>
            <a:r>
              <a:rPr lang="en-US" dirty="0" smtClean="0"/>
              <a:t>decays (KLOE </a:t>
            </a:r>
            <a:r>
              <a:rPr lang="en-US" dirty="0" err="1" smtClean="0"/>
              <a:t>BaBar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Peaks in </a:t>
            </a:r>
            <a:r>
              <a:rPr lang="en-US" dirty="0" smtClean="0"/>
              <a:t>M(</a:t>
            </a:r>
            <a:r>
              <a:rPr lang="en-US" dirty="0" err="1" smtClean="0"/>
              <a:t>e</a:t>
            </a:r>
            <a:r>
              <a:rPr lang="en-US" dirty="0" err="1"/>
              <a:t>+e</a:t>
            </a:r>
            <a:r>
              <a:rPr lang="en-US" dirty="0" smtClean="0"/>
              <a:t>-) </a:t>
            </a:r>
            <a:r>
              <a:rPr lang="en-US" dirty="0"/>
              <a:t>or </a:t>
            </a:r>
            <a:r>
              <a:rPr lang="en-US" dirty="0" smtClean="0"/>
              <a:t>M(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/>
              <a:t>+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Inderect</a:t>
            </a:r>
            <a:r>
              <a:rPr lang="en-US" dirty="0" smtClean="0"/>
              <a:t> exclusion from g</a:t>
            </a:r>
            <a:r>
              <a:rPr lang="en-US" baseline="-25000" dirty="0"/>
              <a:t>e</a:t>
            </a:r>
            <a:r>
              <a:rPr lang="en-US" dirty="0" smtClean="0"/>
              <a:t>-2 g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-2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Recent tight limit in red filled area</a:t>
            </a:r>
            <a:endParaRPr lang="en-US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348"/>
          <a:stretch/>
        </p:blipFill>
        <p:spPr>
          <a:xfrm>
            <a:off x="4707217" y="734207"/>
            <a:ext cx="4411384" cy="4258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9700" y="4992484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 </a:t>
            </a:r>
            <a:r>
              <a:rPr lang="en-US" dirty="0" smtClean="0">
                <a:solidFill>
                  <a:srgbClr val="0000FF"/>
                </a:solidFill>
              </a:rPr>
              <a:t>only published </a:t>
            </a:r>
            <a:r>
              <a:rPr lang="en-US" dirty="0" smtClean="0"/>
              <a:t>results coming form electron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722972"/>
            <a:ext cx="9055100" cy="5639727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lang="en-US" dirty="0" smtClean="0">
                <a:solidFill>
                  <a:srgbClr val="0000FF"/>
                </a:solidFill>
              </a:rPr>
              <a:t>present all experimental results rely on at least one</a:t>
            </a:r>
            <a:r>
              <a:rPr lang="en-US" dirty="0" smtClean="0"/>
              <a:t> of the following assumptions:</a:t>
            </a:r>
          </a:p>
          <a:p>
            <a:pPr lvl="1"/>
            <a:r>
              <a:rPr lang="en-US" dirty="0" smtClean="0"/>
              <a:t>U decays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baseline="300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visible decay </a:t>
            </a:r>
            <a:r>
              <a:rPr lang="en-US" dirty="0" smtClean="0">
                <a:cs typeface="Symbol" charset="2"/>
              </a:rPr>
              <a:t>assumption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BR(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U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→e</a:t>
            </a:r>
            <a:r>
              <a:rPr lang="en-US" baseline="30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+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dirty="0" smtClean="0">
                <a:solidFill>
                  <a:srgbClr val="0000FF"/>
                </a:solidFill>
                <a:cs typeface="Symbol" charset="2"/>
                <a:sym typeface="Wingdings"/>
              </a:rPr>
              <a:t>= 1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)</a:t>
            </a:r>
          </a:p>
          <a:p>
            <a:pPr lvl="1"/>
            <a:r>
              <a:rPr lang="en-US" dirty="0" smtClean="0">
                <a:cs typeface="Symbol" charset="2"/>
              </a:rPr>
              <a:t>U couples with the same strength to all fermions (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q</a:t>
            </a:r>
            <a:r>
              <a:rPr lang="en-US" dirty="0" smtClean="0">
                <a:cs typeface="Symbol" charset="2"/>
              </a:rPr>
              <a:t>=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>
                <a:cs typeface="Symbol" charset="2"/>
              </a:rPr>
              <a:t>l</a:t>
            </a:r>
            <a:r>
              <a:rPr lang="en-US" dirty="0" smtClean="0">
                <a:cs typeface="Symbol" charset="2"/>
              </a:rPr>
              <a:t>) (kinetic mixing)</a:t>
            </a:r>
          </a:p>
          <a:p>
            <a:r>
              <a:rPr lang="en-US" dirty="0" smtClean="0">
                <a:cs typeface="Symbol" charset="2"/>
              </a:rPr>
              <a:t>In the most general scenario (PADME)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can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decay to dark sector particles</a:t>
            </a:r>
            <a:r>
              <a:rPr lang="en-US" dirty="0" smtClean="0">
                <a:cs typeface="Symbol" charset="2"/>
              </a:rPr>
              <a:t> lighter than the U</a:t>
            </a:r>
          </a:p>
          <a:p>
            <a:pPr lvl="2"/>
            <a:r>
              <a:rPr lang="en-US" dirty="0" smtClean="0">
                <a:cs typeface="Symbol" charset="2"/>
              </a:rPr>
              <a:t>BR</a:t>
            </a:r>
            <a:r>
              <a:rPr lang="en-US" dirty="0">
                <a:cs typeface="Symbol" charset="2"/>
              </a:rPr>
              <a:t>(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err="1" smtClean="0">
                <a:cs typeface="Symbol" charset="2"/>
                <a:sym typeface="Wingdings"/>
              </a:rPr>
              <a:t>→e</a:t>
            </a:r>
            <a:r>
              <a:rPr lang="en-US" baseline="30000" dirty="0" err="1">
                <a:cs typeface="Symbol" charset="2"/>
                <a:sym typeface="Wingdings"/>
              </a:rPr>
              <a:t>+</a:t>
            </a:r>
            <a:r>
              <a:rPr lang="en-US" dirty="0" err="1">
                <a:cs typeface="Symbol" charset="2"/>
                <a:sym typeface="Wingdings"/>
              </a:rPr>
              <a:t>e</a:t>
            </a:r>
            <a:r>
              <a:rPr lang="en-US" baseline="30000" dirty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dirty="0" smtClean="0">
                <a:cs typeface="Symbol" charset="2"/>
                <a:sym typeface="Wingdings"/>
              </a:rPr>
              <a:t>&lt;&lt;1</a:t>
            </a:r>
            <a:r>
              <a:rPr lang="en-US" dirty="0" smtClean="0">
                <a:cs typeface="Symbol" charset="2"/>
              </a:rPr>
              <a:t>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cs typeface="Symbol" charset="2"/>
              </a:rPr>
              <a:t>Dump and meson decay experiment </a:t>
            </a:r>
            <a:r>
              <a:rPr lang="en-US" dirty="0" smtClean="0">
                <a:cs typeface="Symbol" charset="2"/>
              </a:rPr>
              <a:t>only limit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cs typeface="Symbol" charset="2"/>
              </a:rPr>
              <a:t>2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BR</a:t>
            </a:r>
            <a:r>
              <a:rPr lang="en-US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U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→e</a:t>
            </a:r>
            <a:r>
              <a:rPr lang="en-US" baseline="30000" dirty="0" err="1">
                <a:solidFill>
                  <a:srgbClr val="0000FF"/>
                </a:solidFill>
                <a:cs typeface="Symbol" charset="2"/>
                <a:sym typeface="Wingdings"/>
              </a:rPr>
              <a:t>+</a:t>
            </a:r>
            <a:r>
              <a:rPr lang="en-US" dirty="0" err="1">
                <a:solidFill>
                  <a:srgbClr val="0000FF"/>
                </a:solidFill>
                <a:cs typeface="Symbol" charset="2"/>
                <a:sym typeface="Wingdings"/>
              </a:rPr>
              <a:t>e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dirty="0">
                <a:solidFill>
                  <a:srgbClr val="0000FF"/>
                </a:solidFill>
                <a:cs typeface="Symbol" charset="2"/>
                <a:sym typeface="Wingdings"/>
              </a:rPr>
              <a:t>&lt;&lt;1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dirty="0">
              <a:solidFill>
                <a:srgbClr val="0000FF"/>
              </a:solidFill>
              <a:cs typeface="Symbol" charset="2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can couple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to quark </a:t>
            </a:r>
            <a:r>
              <a:rPr lang="en-US" dirty="0" smtClean="0">
                <a:cs typeface="Symbol" charset="2"/>
              </a:rPr>
              <a:t>with a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coupling</a:t>
            </a:r>
            <a:r>
              <a:rPr lang="en-US" dirty="0" smtClean="0">
                <a:cs typeface="Symbol" charset="2"/>
              </a:rPr>
              <a:t> constant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smaller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  <a:cs typeface="Symbol" charset="2"/>
              </a:rPr>
              <a:t>l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 or even 0</a:t>
            </a:r>
          </a:p>
          <a:p>
            <a:pPr lvl="2"/>
            <a:r>
              <a:rPr lang="en-US" dirty="0" smtClean="0">
                <a:cs typeface="Symbol" charset="2"/>
              </a:rPr>
              <a:t>Production at </a:t>
            </a:r>
            <a:r>
              <a:rPr lang="en-US" dirty="0" err="1" smtClean="0">
                <a:cs typeface="Symbol" charset="2"/>
              </a:rPr>
              <a:t>hadronic</a:t>
            </a:r>
            <a:r>
              <a:rPr lang="en-US" dirty="0" smtClean="0">
                <a:cs typeface="Symbol" charset="2"/>
              </a:rPr>
              <a:t> machines suppressed or forbidden</a:t>
            </a:r>
          </a:p>
          <a:p>
            <a:pPr lvl="2"/>
            <a:r>
              <a:rPr lang="en-US" dirty="0" smtClean="0">
                <a:cs typeface="Symbol" charset="2"/>
              </a:rPr>
              <a:t>Production in meson decays </a:t>
            </a:r>
            <a:r>
              <a:rPr lang="en-US" dirty="0">
                <a:cs typeface="Symbol" charset="2"/>
              </a:rPr>
              <a:t>suppressed or </a:t>
            </a:r>
            <a:r>
              <a:rPr lang="en-US" dirty="0" smtClean="0">
                <a:cs typeface="Symbol" charset="2"/>
              </a:rPr>
              <a:t>forbidden</a:t>
            </a:r>
          </a:p>
          <a:p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PADME aims to detect U boson produced in </a:t>
            </a:r>
            <a:r>
              <a:rPr lang="en-US" b="1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b="1" baseline="30000" dirty="0" err="1" smtClean="0">
                <a:solidFill>
                  <a:srgbClr val="000090"/>
                </a:solidFill>
                <a:cs typeface="Symbol" charset="2"/>
              </a:rPr>
              <a:t>+</a:t>
            </a:r>
            <a:r>
              <a:rPr lang="en-US" b="1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b="1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 annihilation </a:t>
            </a:r>
            <a:r>
              <a:rPr lang="en-US" b="1" dirty="0">
                <a:solidFill>
                  <a:srgbClr val="000090"/>
                </a:solidFill>
                <a:cs typeface="Symbol" charset="2"/>
              </a:rPr>
              <a:t>and decaying </a:t>
            </a:r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into invisible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cs typeface="Symbol" charset="2"/>
              </a:rPr>
              <a:t>No assumption </a:t>
            </a:r>
            <a:r>
              <a:rPr lang="en-US" dirty="0" smtClean="0">
                <a:cs typeface="Symbol" charset="2"/>
              </a:rPr>
              <a:t>on the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U decays products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coupling to quarks</a:t>
            </a:r>
          </a:p>
          <a:p>
            <a:pPr lvl="1"/>
            <a:r>
              <a:rPr lang="en-US" dirty="0" smtClean="0">
                <a:cs typeface="Symbol" charset="2"/>
              </a:rPr>
              <a:t>Only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minimal assumption</a:t>
            </a:r>
            <a:r>
              <a:rPr lang="en-US" dirty="0" smtClean="0">
                <a:cs typeface="Symbol" charset="2"/>
              </a:rPr>
              <a:t>: 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U bosons couples to leptons</a:t>
            </a:r>
          </a:p>
          <a:p>
            <a:pPr lvl="1"/>
            <a:endParaRPr lang="en-US" dirty="0">
              <a:cs typeface="Symbol" charset="2"/>
            </a:endParaRPr>
          </a:p>
          <a:p>
            <a:pPr lvl="1"/>
            <a:endParaRPr lang="en-US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dark photon invisible decays?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8900" y="4883753"/>
            <a:ext cx="8991600" cy="14649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present there are </a:t>
            </a:r>
            <a:r>
              <a:rPr lang="en-US" dirty="0"/>
              <a:t>no </a:t>
            </a:r>
            <a:r>
              <a:rPr lang="en-US" dirty="0" smtClean="0"/>
              <a:t>experimental limit for </a:t>
            </a:r>
            <a:r>
              <a:rPr lang="en-US" dirty="0"/>
              <a:t>the </a:t>
            </a:r>
            <a:r>
              <a:rPr lang="en-US" dirty="0" err="1"/>
              <a:t>Uinvisible</a:t>
            </a:r>
            <a:r>
              <a:rPr lang="en-US" dirty="0"/>
              <a:t> decay </a:t>
            </a:r>
          </a:p>
          <a:p>
            <a:pPr lvl="1"/>
            <a:r>
              <a:rPr lang="en-US" dirty="0" smtClean="0"/>
              <a:t>Just a never published </a:t>
            </a:r>
            <a:r>
              <a:rPr lang="en-US" dirty="0" err="1" smtClean="0"/>
              <a:t>ArXiv</a:t>
            </a:r>
            <a:r>
              <a:rPr lang="en-US" dirty="0"/>
              <a:t> </a:t>
            </a:r>
            <a:r>
              <a:rPr lang="en-US" dirty="0" smtClean="0"/>
              <a:t>0808.0017 by Babar ‘08 with very limited sensitivity on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smtClean="0">
                <a:latin typeface="Symbol" charset="2"/>
                <a:cs typeface="Symbol" charset="2"/>
              </a:rPr>
              <a:t>U</a:t>
            </a:r>
            <a:r>
              <a:rPr lang="en-US" baseline="-25000" dirty="0" smtClean="0"/>
              <a:t>3S</a:t>
            </a:r>
            <a:r>
              <a:rPr lang="en-US" dirty="0" smtClean="0"/>
              <a:t>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U assumes coupling to quarks!)</a:t>
            </a:r>
            <a:endParaRPr lang="en-US" baseline="30000" dirty="0" smtClean="0"/>
          </a:p>
          <a:p>
            <a:pPr lvl="1"/>
            <a:r>
              <a:rPr lang="en-US" dirty="0" smtClean="0"/>
              <a:t>Indirect limit from K</a:t>
            </a:r>
            <a:r>
              <a:rPr lang="en-US" baseline="30000" dirty="0" smtClean="0"/>
              <a:t>+</a:t>
            </a:r>
            <a:r>
              <a:rPr lang="en-US" dirty="0" smtClean="0"/>
              <a:t>→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nn</a:t>
            </a:r>
            <a:r>
              <a:rPr lang="en-US" dirty="0" smtClean="0">
                <a:latin typeface="Century Gothic"/>
                <a:cs typeface="Century Gothic"/>
              </a:rPr>
              <a:t> (assumes coupling to quarks!) </a:t>
            </a:r>
            <a:r>
              <a:rPr lang="en-US" dirty="0"/>
              <a:t>arXiv:1309.5084v1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401" y="748373"/>
            <a:ext cx="4699000" cy="378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this scenario U boson keeps all the necessary characteristics to explain positron excess, g-2 and 3.5 </a:t>
            </a:r>
            <a:r>
              <a:rPr lang="en-US" dirty="0" err="1" smtClean="0"/>
              <a:t>KeV</a:t>
            </a:r>
            <a:r>
              <a:rPr lang="en-US" dirty="0" smtClean="0"/>
              <a:t> line</a:t>
            </a:r>
          </a:p>
          <a:p>
            <a:r>
              <a:rPr lang="en-US" dirty="0" smtClean="0"/>
              <a:t>The invisible search technique remove any assumption except coupling to leptons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 boson increase its capability of having escaped detection so far</a:t>
            </a:r>
            <a:endParaRPr lang="en-US" dirty="0" smtClean="0">
              <a:solidFill>
                <a:srgbClr val="0000FF"/>
              </a:solidFill>
              <a:cs typeface="Symbol" charset="2"/>
            </a:endParaRPr>
          </a:p>
        </p:txBody>
      </p:sp>
      <p:pic>
        <p:nvPicPr>
          <p:cNvPr id="3" name="Picture 2" descr="Screenshot 2014-04-29 15.40.2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"/>
          <a:stretch/>
        </p:blipFill>
        <p:spPr>
          <a:xfrm>
            <a:off x="4673601" y="849973"/>
            <a:ext cx="4240087" cy="4071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1692" y="4075668"/>
            <a:ext cx="213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arXiv:1402.3620v2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6180" y="711793"/>
            <a:ext cx="3399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W. </a:t>
            </a:r>
            <a:r>
              <a:rPr lang="en-US" dirty="0"/>
              <a:t>J. </a:t>
            </a:r>
            <a:r>
              <a:rPr lang="en-US" dirty="0" smtClean="0"/>
              <a:t>Marciano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Beam Test Facility (BTF)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7937" y="2296969"/>
            <a:ext cx="8685615" cy="4272106"/>
          </a:xfrm>
        </p:spPr>
        <p:txBody>
          <a:bodyPr>
            <a:normAutofit/>
          </a:bodyPr>
          <a:lstStyle/>
          <a:p>
            <a:r>
              <a:rPr lang="en-US" dirty="0"/>
              <a:t>Variable beam energy </a:t>
            </a:r>
            <a:endParaRPr lang="en-US" dirty="0" smtClean="0"/>
          </a:p>
          <a:p>
            <a:pPr lvl="1"/>
            <a:r>
              <a:rPr lang="en-US" dirty="0" smtClean="0"/>
              <a:t>From minimum of ~100MeV </a:t>
            </a:r>
          </a:p>
          <a:p>
            <a:pPr lvl="1"/>
            <a:r>
              <a:rPr lang="en-US" dirty="0" smtClean="0"/>
              <a:t>Maximum to 800MeV electron only</a:t>
            </a:r>
          </a:p>
          <a:p>
            <a:r>
              <a:rPr lang="en-US" dirty="0" smtClean="0"/>
              <a:t>Possibility </a:t>
            </a:r>
            <a:r>
              <a:rPr lang="en-US" dirty="0"/>
              <a:t>for single particle </a:t>
            </a:r>
            <a:r>
              <a:rPr lang="en-US" dirty="0" smtClean="0"/>
              <a:t>beam to 10</a:t>
            </a:r>
            <a:r>
              <a:rPr lang="en-US" baseline="30000" dirty="0" smtClean="0"/>
              <a:t>8</a:t>
            </a:r>
            <a:endParaRPr lang="en-US" baseline="30000" dirty="0"/>
          </a:p>
          <a:p>
            <a:pPr lvl="1"/>
            <a:r>
              <a:rPr lang="en-US" dirty="0"/>
              <a:t>However we need statistics...</a:t>
            </a:r>
          </a:p>
          <a:p>
            <a:r>
              <a:rPr lang="en-US" dirty="0" smtClean="0"/>
              <a:t>The </a:t>
            </a:r>
            <a:r>
              <a:rPr lang="en-US" dirty="0"/>
              <a:t>accessible </a:t>
            </a:r>
            <a:r>
              <a:rPr lang="en-US" dirty="0" smtClean="0"/>
              <a:t>M</a:t>
            </a:r>
            <a:r>
              <a:rPr lang="en-US" baseline="-25000" dirty="0" smtClean="0"/>
              <a:t>U </a:t>
            </a:r>
            <a:r>
              <a:rPr lang="en-US" dirty="0" smtClean="0"/>
              <a:t>region </a:t>
            </a:r>
            <a:r>
              <a:rPr lang="en-US" dirty="0"/>
              <a:t>is limited by </a:t>
            </a:r>
            <a:r>
              <a:rPr lang="en-US" dirty="0" smtClean="0"/>
              <a:t>beam </a:t>
            </a:r>
            <a:r>
              <a:rPr lang="en-US" dirty="0"/>
              <a:t>energy</a:t>
            </a:r>
          </a:p>
          <a:p>
            <a:pPr lvl="1"/>
            <a:r>
              <a:rPr lang="en-US" dirty="0"/>
              <a:t>Around 22 MeV for </a:t>
            </a:r>
            <a:r>
              <a:rPr lang="en-US" dirty="0" smtClean="0"/>
              <a:t>550 </a:t>
            </a:r>
            <a:r>
              <a:rPr lang="en-US" dirty="0"/>
              <a:t>MeV e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7928" y="1608327"/>
            <a:ext cx="4265744" cy="28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" y="738332"/>
            <a:ext cx="5287818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480175" y="770035"/>
            <a:ext cx="197961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158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7000"/>
              </a:lnSpc>
            </a:pPr>
            <a:r>
              <a:rPr lang="en-US" sz="1100" i="1" dirty="0">
                <a:latin typeface="Cantarell" charset="0"/>
                <a:cs typeface="FFCHNF+AdvTimes" charset="0"/>
              </a:rPr>
              <a:t>NIM A 515 (2003) 524–542</a:t>
            </a:r>
          </a:p>
        </p:txBody>
      </p:sp>
    </p:spTree>
    <p:extLst>
      <p:ext uri="{BB962C8B-B14F-4D97-AF65-F5344CB8AC3E}">
        <p14:creationId xmlns:p14="http://schemas.microsoft.com/office/powerpoint/2010/main" val="9564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experiment 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9400" y="5753100"/>
            <a:ext cx="49530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2733" y="5791200"/>
            <a:ext cx="476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1.75 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shot 2014-04-28 14.32.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3917"/>
          <a:stretch/>
        </p:blipFill>
        <p:spPr>
          <a:xfrm>
            <a:off x="-3118" y="750486"/>
            <a:ext cx="9144001" cy="376952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1" y="4586145"/>
            <a:ext cx="8242300" cy="19162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detector components</a:t>
            </a:r>
          </a:p>
          <a:p>
            <a:pPr lvl="1"/>
            <a:r>
              <a:rPr lang="en-US" dirty="0" smtClean="0"/>
              <a:t>Active 50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diamond target</a:t>
            </a:r>
          </a:p>
          <a:p>
            <a:pPr lvl="1"/>
            <a:r>
              <a:rPr lang="en-US" dirty="0" smtClean="0"/>
              <a:t>GEM based magnetic spectrometer ~1m length</a:t>
            </a:r>
          </a:p>
          <a:p>
            <a:pPr lvl="1"/>
            <a:r>
              <a:rPr lang="en-US" dirty="0" smtClean="0"/>
              <a:t>Conventional 0.6T magnet</a:t>
            </a:r>
          </a:p>
          <a:p>
            <a:pPr lvl="1"/>
            <a:r>
              <a:rPr lang="en-US" dirty="0" smtClean="0"/>
              <a:t>15 cm radius pseudo cylindrical LYSO calorimeter with 1x1x15 cm crystals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104"/>
            <a:ext cx="8913813" cy="711793"/>
          </a:xfrm>
        </p:spPr>
        <p:txBody>
          <a:bodyPr>
            <a:normAutofit/>
          </a:bodyPr>
          <a:lstStyle/>
          <a:p>
            <a:r>
              <a:rPr lang="en-US" dirty="0" smtClean="0"/>
              <a:t>Search in annihilation production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22/05/14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Schermata 2014-02-23 alle 20.04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4" y="3795821"/>
            <a:ext cx="2953553" cy="27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87993"/>
            <a:ext cx="8564939" cy="59049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dark sector basic model</a:t>
            </a:r>
          </a:p>
          <a:p>
            <a:r>
              <a:rPr lang="en-US" dirty="0" smtClean="0"/>
              <a:t>Motivation for dark photon searches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ositron </a:t>
            </a: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nnihilation into 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ark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atter 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xperiment </a:t>
            </a:r>
            <a:r>
              <a:rPr lang="en-US" b="1" dirty="0" smtClean="0">
                <a:solidFill>
                  <a:srgbClr val="0000FF"/>
                </a:solidFill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proposal</a:t>
            </a:r>
          </a:p>
          <a:p>
            <a:pPr lvl="1"/>
            <a:r>
              <a:rPr lang="en-US" dirty="0" smtClean="0"/>
              <a:t>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Beam Test Facility (BTF)</a:t>
            </a:r>
          </a:p>
          <a:p>
            <a:pPr lvl="1"/>
            <a:r>
              <a:rPr lang="en-US" dirty="0" smtClean="0"/>
              <a:t>Beam conditions and </a:t>
            </a:r>
            <a:r>
              <a:rPr lang="en-US" dirty="0"/>
              <a:t>t</a:t>
            </a:r>
            <a:r>
              <a:rPr lang="en-US" dirty="0" smtClean="0"/>
              <a:t>he Target</a:t>
            </a:r>
          </a:p>
          <a:p>
            <a:pPr lvl="1"/>
            <a:r>
              <a:rPr lang="en-US" dirty="0" smtClean="0"/>
              <a:t>The dipole magnet</a:t>
            </a:r>
            <a:endParaRPr lang="en-US" dirty="0"/>
          </a:p>
          <a:p>
            <a:pPr lvl="1"/>
            <a:r>
              <a:rPr lang="en-US" smtClean="0"/>
              <a:t>The </a:t>
            </a:r>
            <a:r>
              <a:rPr lang="en-US" dirty="0" smtClean="0"/>
              <a:t>electromagnetic calorimeter</a:t>
            </a:r>
          </a:p>
          <a:p>
            <a:pPr lvl="1"/>
            <a:r>
              <a:rPr lang="en-US" dirty="0" smtClean="0"/>
              <a:t>The spectrometer</a:t>
            </a:r>
          </a:p>
          <a:p>
            <a:r>
              <a:rPr lang="en-US" dirty="0" smtClean="0"/>
              <a:t>Analysis technique for annihilation production</a:t>
            </a:r>
          </a:p>
          <a:p>
            <a:pPr lvl="1"/>
            <a:r>
              <a:rPr lang="en-US" dirty="0" smtClean="0"/>
              <a:t>Signal selection criteria</a:t>
            </a:r>
          </a:p>
          <a:p>
            <a:pPr lvl="1"/>
            <a:r>
              <a:rPr lang="en-US" dirty="0" smtClean="0"/>
              <a:t>Positron flux measurement</a:t>
            </a:r>
          </a:p>
          <a:p>
            <a:pPr lvl="1"/>
            <a:r>
              <a:rPr lang="en-US" dirty="0" smtClean="0"/>
              <a:t>Limit evaluation </a:t>
            </a:r>
          </a:p>
          <a:p>
            <a:r>
              <a:rPr lang="en-US" dirty="0" smtClean="0"/>
              <a:t>Experimental technique for bremsstrahlung production</a:t>
            </a:r>
          </a:p>
          <a:p>
            <a:pPr lvl="1"/>
            <a:r>
              <a:rPr lang="en-US" dirty="0" smtClean="0"/>
              <a:t>Decay in </a:t>
            </a:r>
            <a:r>
              <a:rPr lang="en-US" dirty="0" err="1" smtClean="0"/>
              <a:t>e+e</a:t>
            </a:r>
            <a:r>
              <a:rPr lang="en-US" dirty="0" smtClean="0"/>
              <a:t>- pair in thin target experiment</a:t>
            </a:r>
          </a:p>
          <a:p>
            <a:pPr lvl="1"/>
            <a:r>
              <a:rPr lang="en-US" dirty="0" smtClean="0"/>
              <a:t>The Dump experiment</a:t>
            </a:r>
          </a:p>
          <a:p>
            <a:r>
              <a:rPr lang="en-US" dirty="0" smtClean="0"/>
              <a:t>Conclusion and prospects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4435-FC85-B249-B5F9-431F7505E425}" type="datetime1">
              <a:rPr lang="it-IT" smtClean="0"/>
              <a:t>22/05/14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778" y="4196663"/>
            <a:ext cx="8876105" cy="23724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Search for the process: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→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smtClean="0"/>
              <a:t>550 MeV positron beam on a 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diamond target</a:t>
            </a:r>
          </a:p>
          <a:p>
            <a:r>
              <a:rPr lang="en-US" dirty="0" smtClean="0"/>
              <a:t>Measure in the </a:t>
            </a:r>
            <a:r>
              <a:rPr lang="en-US" dirty="0" err="1" smtClean="0"/>
              <a:t>ECal</a:t>
            </a:r>
            <a:r>
              <a:rPr lang="en-US" dirty="0" smtClean="0"/>
              <a:t> the </a:t>
            </a:r>
            <a:r>
              <a:rPr lang="en-US" dirty="0" err="1" smtClean="0">
                <a:solidFill>
                  <a:srgbClr val="008000"/>
                </a:solidFill>
              </a:rPr>
              <a:t>E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qg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angle </a:t>
            </a:r>
            <a:r>
              <a:rPr lang="en-US" dirty="0" err="1" smtClean="0"/>
              <a:t>wrt</a:t>
            </a:r>
            <a:r>
              <a:rPr lang="en-US" dirty="0" smtClean="0"/>
              <a:t> to beam direction</a:t>
            </a:r>
          </a:p>
          <a:p>
            <a:r>
              <a:rPr lang="en-US" dirty="0"/>
              <a:t>C</a:t>
            </a:r>
            <a:r>
              <a:rPr lang="en-US" dirty="0" smtClean="0"/>
              <a:t>ompute the Mmiss</a:t>
            </a:r>
            <a:r>
              <a:rPr lang="en-US" baseline="30000" dirty="0" smtClean="0"/>
              <a:t>2 </a:t>
            </a:r>
            <a:r>
              <a:rPr lang="en-US" dirty="0" smtClean="0"/>
              <a:t>= (P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e</a:t>
            </a:r>
            <a:r>
              <a:rPr lang="en-US" baseline="-25000" dirty="0" smtClean="0">
                <a:latin typeface="Symbol" charset="2"/>
                <a:cs typeface="Symbol" charset="2"/>
              </a:rPr>
              <a:t>- </a:t>
            </a:r>
            <a:r>
              <a:rPr lang="en-US" dirty="0" smtClean="0">
                <a:latin typeface="Symbol" charset="2"/>
                <a:cs typeface="Symbol" charset="2"/>
              </a:rPr>
              <a:t>+ </a:t>
            </a:r>
            <a:r>
              <a:rPr lang="en-US" dirty="0" smtClean="0"/>
              <a:t>P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beam </a:t>
            </a:r>
            <a:r>
              <a:rPr lang="en-US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P</a:t>
            </a:r>
            <a:r>
              <a:rPr lang="en-US" baseline="30000" dirty="0" smtClean="0"/>
              <a:t>4</a:t>
            </a:r>
            <a:r>
              <a:rPr lang="en-US" baseline="-25000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  <a:r>
              <a:rPr lang="en-US" baseline="30000" dirty="0" smtClean="0">
                <a:latin typeface="Century Gothic"/>
                <a:cs typeface="Century Gothic"/>
              </a:rPr>
              <a:t>2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P</a:t>
            </a:r>
            <a:r>
              <a:rPr lang="en-US" baseline="30000" dirty="0" smtClean="0">
                <a:latin typeface="Century Gothic"/>
                <a:cs typeface="Century Gothic"/>
              </a:rPr>
              <a:t>4</a:t>
            </a:r>
            <a:r>
              <a:rPr lang="en-US" baseline="-25000" dirty="0" smtClean="0">
                <a:latin typeface="Century Gothic"/>
                <a:cs typeface="Century Gothic"/>
              </a:rPr>
              <a:t>e</a:t>
            </a:r>
            <a:r>
              <a:rPr lang="en-US" baseline="-25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=(0,0,0,m</a:t>
            </a:r>
            <a:r>
              <a:rPr lang="en-US" baseline="-25000" dirty="0" smtClean="0"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) and </a:t>
            </a:r>
            <a:r>
              <a:rPr lang="en-US" dirty="0" smtClean="0">
                <a:cs typeface="Century Gothic"/>
              </a:rPr>
              <a:t>P</a:t>
            </a:r>
            <a:r>
              <a:rPr lang="en-US" baseline="30000" dirty="0" smtClean="0">
                <a:cs typeface="Century Gothic"/>
              </a:rPr>
              <a:t>4</a:t>
            </a:r>
            <a:r>
              <a:rPr lang="en-US" baseline="-25000" dirty="0" smtClean="0">
                <a:cs typeface="Century Gothic"/>
              </a:rPr>
              <a:t>beam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=(</a:t>
            </a:r>
            <a:r>
              <a:rPr lang="en-US" dirty="0" smtClean="0">
                <a:cs typeface="Symbol" charset="2"/>
              </a:rPr>
              <a:t>0,0,550,sqrt(550</a:t>
            </a:r>
            <a:r>
              <a:rPr lang="en-US" baseline="30000" dirty="0" smtClean="0">
                <a:cs typeface="Symbol" charset="2"/>
              </a:rPr>
              <a:t>2 </a:t>
            </a:r>
            <a:r>
              <a:rPr lang="en-US" dirty="0" smtClean="0">
                <a:cs typeface="Symbol" charset="2"/>
              </a:rPr>
              <a:t>+ m</a:t>
            </a:r>
            <a:r>
              <a:rPr lang="en-US" baseline="-25000" dirty="0" smtClean="0">
                <a:cs typeface="Symbol" charset="2"/>
              </a:rPr>
              <a:t>e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))</a:t>
            </a:r>
            <a:endParaRPr lang="en-US" baseline="-25000" dirty="0">
              <a:cs typeface="Symbol" charset="2"/>
            </a:endParaRPr>
          </a:p>
          <a:p>
            <a:pPr lvl="1"/>
            <a:endParaRPr lang="en-US" baseline="-25000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3942" y="714336"/>
            <a:ext cx="8876117" cy="3482327"/>
            <a:chOff x="49598" y="714336"/>
            <a:chExt cx="8876117" cy="3482327"/>
          </a:xfrm>
        </p:grpSpPr>
        <p:pic>
          <p:nvPicPr>
            <p:cNvPr id="8" name="Picture 7" descr="Schermata 2014-02-22 alle 10.06.5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" t="18760" b="3725"/>
            <a:stretch/>
          </p:blipFill>
          <p:spPr>
            <a:xfrm>
              <a:off x="49598" y="714336"/>
              <a:ext cx="8876117" cy="3482327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6920135" y="2202497"/>
              <a:ext cx="1880329" cy="0"/>
            </a:xfrm>
            <a:prstGeom prst="straightConnector1">
              <a:avLst/>
            </a:prstGeom>
            <a:ln>
              <a:solidFill>
                <a:schemeClr val="bg2">
                  <a:lumMod val="90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71533" y="2202498"/>
              <a:ext cx="5744611" cy="1398882"/>
            </a:xfrm>
            <a:prstGeom prst="line">
              <a:avLst/>
            </a:prstGeom>
            <a:ln cap="rnd">
              <a:solidFill>
                <a:schemeClr val="bg1"/>
              </a:solidFill>
              <a:prstDash val="dash"/>
              <a:bevel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38483" y="1476004"/>
              <a:ext cx="48615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endParaRPr lang="en-US" sz="2200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0776638">
              <a:off x="1181291" y="3045795"/>
              <a:ext cx="120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 boson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7376" y="1829326"/>
              <a:ext cx="166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550 MeV e</a:t>
              </a:r>
              <a:r>
                <a:rPr lang="en-US" baseline="30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+</a:t>
              </a:r>
              <a:endPara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8343" y="1291338"/>
              <a:ext cx="783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ECal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51193" y="2202498"/>
              <a:ext cx="166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baseline="30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  <a:r>
                <a:rPr lang="en-US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beam</a:t>
              </a:r>
              <a:endPara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2554" y="921344"/>
              <a:ext cx="357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Spectrometer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76517" y="2237432"/>
              <a:ext cx="765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Target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776638">
              <a:off x="1303925" y="3406536"/>
              <a:ext cx="120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Mmiss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2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9" name="10-Point Star 28"/>
            <p:cNvSpPr/>
            <p:nvPr/>
          </p:nvSpPr>
          <p:spPr>
            <a:xfrm>
              <a:off x="674674" y="1736203"/>
              <a:ext cx="208354" cy="257950"/>
            </a:xfrm>
            <a:prstGeom prst="star10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763964" y="1865178"/>
              <a:ext cx="6052180" cy="337320"/>
            </a:xfrm>
            <a:prstGeom prst="straightConnector1">
              <a:avLst/>
            </a:prstGeom>
            <a:ln>
              <a:solidFill>
                <a:srgbClr val="008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6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2-24 11.42.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2" y="711793"/>
            <a:ext cx="4576198" cy="3001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2" y="1073372"/>
            <a:ext cx="8376026" cy="5340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Selection cuts (all decay modes)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/>
              <a:t>Only </a:t>
            </a:r>
            <a:r>
              <a:rPr lang="en-US" dirty="0">
                <a:solidFill>
                  <a:srgbClr val="0000FF"/>
                </a:solidFill>
              </a:rPr>
              <a:t>one cluster </a:t>
            </a:r>
            <a:r>
              <a:rPr lang="en-US" dirty="0" smtClean="0"/>
              <a:t>in EM </a:t>
            </a:r>
            <a:r>
              <a:rPr lang="en-US" dirty="0" err="1" smtClean="0"/>
              <a:t>calo</a:t>
            </a:r>
            <a:endParaRPr lang="en-US" dirty="0"/>
          </a:p>
          <a:p>
            <a:pPr lvl="1"/>
            <a:r>
              <a:rPr lang="en-US" dirty="0" smtClean="0"/>
              <a:t>Rejects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final state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 cm &lt;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Cl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&lt; 13 cm</a:t>
            </a:r>
          </a:p>
          <a:p>
            <a:pPr lvl="1"/>
            <a:r>
              <a:rPr lang="en-US" dirty="0" smtClean="0"/>
              <a:t>Improve shower containment</a:t>
            </a:r>
          </a:p>
          <a:p>
            <a:r>
              <a:rPr lang="en-US" dirty="0" smtClean="0"/>
              <a:t>Cluster </a:t>
            </a:r>
            <a:r>
              <a:rPr lang="en-US" dirty="0"/>
              <a:t>energy </a:t>
            </a:r>
            <a:r>
              <a:rPr lang="en-US" dirty="0" smtClean="0"/>
              <a:t>within: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min</a:t>
            </a:r>
            <a:r>
              <a:rPr lang="en-US" dirty="0"/>
              <a:t>(M</a:t>
            </a:r>
            <a:r>
              <a:rPr lang="en-US" baseline="-25000" dirty="0"/>
              <a:t>U</a:t>
            </a:r>
            <a:r>
              <a:rPr lang="en-US" dirty="0" smtClean="0"/>
              <a:t>) &lt; </a:t>
            </a:r>
            <a:r>
              <a:rPr lang="en-US" dirty="0" err="1"/>
              <a:t>E</a:t>
            </a:r>
            <a:r>
              <a:rPr lang="en-US" baseline="-25000" dirty="0" err="1"/>
              <a:t>Cl</a:t>
            </a:r>
            <a:r>
              <a:rPr lang="en-US" dirty="0"/>
              <a:t> </a:t>
            </a:r>
            <a:r>
              <a:rPr lang="en-US" dirty="0" smtClean="0"/>
              <a:t>&lt; 400 MeV</a:t>
            </a:r>
          </a:p>
          <a:p>
            <a:pPr lvl="1"/>
            <a:r>
              <a:rPr lang="en-US" dirty="0" smtClean="0"/>
              <a:t>Removes low energy bremsstrahlung photons and pile up clusters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Positron </a:t>
            </a:r>
            <a:r>
              <a:rPr lang="en-US" dirty="0">
                <a:solidFill>
                  <a:srgbClr val="0000FF"/>
                </a:solidFill>
              </a:rPr>
              <a:t>veto</a:t>
            </a:r>
            <a:r>
              <a:rPr lang="en-US" dirty="0"/>
              <a:t> in the </a:t>
            </a:r>
            <a:r>
              <a:rPr lang="en-US" dirty="0" smtClean="0"/>
              <a:t>spectrometer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</a:t>
            </a:r>
            <a:r>
              <a:rPr lang="en-US" dirty="0" smtClean="0"/>
              <a:t>&lt; 500 MeV</a:t>
            </a:r>
            <a:r>
              <a:rPr lang="en-US" dirty="0"/>
              <a:t> </a:t>
            </a:r>
            <a:r>
              <a:rPr lang="en-US" dirty="0" smtClean="0"/>
              <a:t>then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cl</a:t>
            </a:r>
            <a:r>
              <a:rPr lang="en-US" dirty="0" smtClean="0"/>
              <a:t>) &gt; 50 MeV</a:t>
            </a:r>
          </a:p>
          <a:p>
            <a:pPr lvl="1"/>
            <a:r>
              <a:rPr lang="en-US" dirty="0" smtClean="0"/>
              <a:t>Reject BG from bremsstrahlung identifying primary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Missing mass </a:t>
            </a:r>
            <a:r>
              <a:rPr lang="en-US" dirty="0" smtClean="0"/>
              <a:t>the region: Mmiss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U</a:t>
            </a:r>
            <a:r>
              <a:rPr lang="en-US" dirty="0" smtClean="0"/>
              <a:t>±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Mmiss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U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hermata 2014-02-24 alle 00.2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" y="846192"/>
            <a:ext cx="4265744" cy="2637086"/>
          </a:xfrm>
          <a:prstGeom prst="rect">
            <a:avLst/>
          </a:prstGeom>
        </p:spPr>
      </p:pic>
      <p:pic>
        <p:nvPicPr>
          <p:cNvPr id="7" name="Picture 6" descr="Screenshot 2014-02-24 15.26.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21" y="786562"/>
            <a:ext cx="4692318" cy="287951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estimates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48874" y="3936999"/>
            <a:ext cx="8655426" cy="2632075"/>
          </a:xfrm>
        </p:spPr>
        <p:txBody>
          <a:bodyPr>
            <a:normAutofit/>
          </a:bodyPr>
          <a:lstStyle/>
          <a:p>
            <a:r>
              <a:rPr lang="en-US" dirty="0" smtClean="0"/>
              <a:t>Even with 10</a:t>
            </a:r>
            <a:r>
              <a:rPr lang="en-US" baseline="30000" dirty="0" smtClean="0"/>
              <a:t>4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per bunch kinematics is preserved 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Pile up contribution is important but rejected by the maximum cluster energy cut and MMiss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.</a:t>
            </a:r>
          </a:p>
          <a:p>
            <a:r>
              <a:rPr lang="en-US" dirty="0" smtClean="0">
                <a:cs typeface="Symbol" charset="2"/>
              </a:rPr>
              <a:t>Veto inefficiency at high missing mass (E(e</a:t>
            </a:r>
            <a:r>
              <a:rPr lang="en-US" baseline="30000" dirty="0" smtClean="0">
                <a:cs typeface="Symbol" charset="2"/>
              </a:rPr>
              <a:t>+</a:t>
            </a:r>
            <a:r>
              <a:rPr lang="en-US" dirty="0" smtClean="0">
                <a:cs typeface="Symbol" charset="2"/>
              </a:rPr>
              <a:t>)≃ E(e</a:t>
            </a:r>
            <a:r>
              <a:rPr lang="en-US" baseline="30000" dirty="0" smtClean="0">
                <a:cs typeface="Symbol" charset="2"/>
              </a:rPr>
              <a:t>+</a:t>
            </a:r>
            <a:r>
              <a:rPr lang="en-US" dirty="0" smtClean="0">
                <a:cs typeface="Symbol" charset="2"/>
              </a:rPr>
              <a:t>)</a:t>
            </a:r>
            <a:r>
              <a:rPr lang="en-US" baseline="-25000" dirty="0" smtClean="0">
                <a:cs typeface="Symbol" charset="2"/>
              </a:rPr>
              <a:t>beam</a:t>
            </a:r>
            <a:r>
              <a:rPr lang="en-US" dirty="0" smtClean="0">
                <a:cs typeface="Symbol" charset="2"/>
              </a:rPr>
              <a:t>)</a:t>
            </a:r>
          </a:p>
          <a:p>
            <a:pPr lvl="1"/>
            <a:r>
              <a:rPr lang="en-US" dirty="0" smtClean="0">
                <a:cs typeface="Symbol" charset="2"/>
              </a:rPr>
              <a:t>New Veto detector introduced to reject residual BG</a:t>
            </a:r>
          </a:p>
          <a:p>
            <a:pPr lvl="1"/>
            <a:r>
              <a:rPr lang="en-US" dirty="0" smtClean="0">
                <a:cs typeface="Symbol" charset="2"/>
              </a:rPr>
              <a:t>New sensitivity estimate ongoing</a:t>
            </a:r>
            <a:endParaRPr lang="en-US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8637" y="956015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e</a:t>
            </a:r>
            <a:r>
              <a:rPr lang="en-US" baseline="30000" dirty="0" err="1" smtClean="0">
                <a:solidFill>
                  <a:srgbClr val="000090"/>
                </a:solidFill>
              </a:rPr>
              <a:t>+</a:t>
            </a:r>
            <a:r>
              <a:rPr lang="en-US" dirty="0" err="1" smtClean="0">
                <a:solidFill>
                  <a:srgbClr val="000090"/>
                </a:solidFill>
              </a:rPr>
              <a:t>e</a:t>
            </a:r>
            <a:r>
              <a:rPr lang="en-US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000090"/>
                </a:solidFill>
              </a:rPr>
              <a:t>→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endParaRPr lang="en-US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7934" y="1164067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</a:rPr>
              <a:t>+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→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gg</a:t>
            </a:r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259" y="28071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e</a:t>
            </a:r>
            <a:r>
              <a:rPr lang="en-US" baseline="30000" dirty="0" err="1" smtClean="0">
                <a:solidFill>
                  <a:srgbClr val="000090"/>
                </a:solidFill>
              </a:rPr>
              <a:t>+</a:t>
            </a:r>
            <a:r>
              <a:rPr lang="en-US" dirty="0" err="1" smtClean="0">
                <a:solidFill>
                  <a:srgbClr val="000090"/>
                </a:solidFill>
              </a:rPr>
              <a:t>N→</a:t>
            </a:r>
            <a:r>
              <a:rPr lang="en-US" dirty="0" err="1">
                <a:solidFill>
                  <a:srgbClr val="000090"/>
                </a:solidFill>
              </a:rPr>
              <a:t>e</a:t>
            </a:r>
            <a:r>
              <a:rPr lang="en-US" baseline="30000" dirty="0" err="1">
                <a:solidFill>
                  <a:srgbClr val="000090"/>
                </a:solidFill>
              </a:rPr>
              <a:t>+</a:t>
            </a:r>
            <a:r>
              <a:rPr lang="en-US" dirty="0" err="1" smtClean="0">
                <a:solidFill>
                  <a:srgbClr val="000090"/>
                </a:solidFill>
              </a:rPr>
              <a:t>N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4120" y="10186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</a:rPr>
              <a:t>+</a:t>
            </a:r>
            <a:r>
              <a:rPr lang="en-US" dirty="0" err="1" smtClean="0">
                <a:solidFill>
                  <a:srgbClr val="000000"/>
                </a:solidFill>
              </a:rPr>
              <a:t>N→</a:t>
            </a:r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30000" dirty="0" err="1">
                <a:solidFill>
                  <a:srgbClr val="000000"/>
                </a:solidFill>
              </a:rPr>
              <a:t>+</a:t>
            </a:r>
            <a:r>
              <a:rPr lang="en-US" dirty="0" err="1" smtClean="0">
                <a:solidFill>
                  <a:srgbClr val="000000"/>
                </a:solidFill>
              </a:rPr>
              <a:t>N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8852" y="2315440"/>
            <a:ext cx="92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Pile</a:t>
            </a:r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up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686300" y="711793"/>
            <a:ext cx="208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Data Mmiss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endParaRPr lang="en-US" b="1" baseline="30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rmata 2014-02-23 alle 23.2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" y="1717151"/>
            <a:ext cx="4652566" cy="3556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normalization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896" y="2020340"/>
            <a:ext cx="4652104" cy="2118428"/>
          </a:xfrm>
        </p:spPr>
        <p:txBody>
          <a:bodyPr>
            <a:normAutofit/>
          </a:bodyPr>
          <a:lstStyle/>
          <a:p>
            <a:r>
              <a:rPr lang="en-US" sz="1600" dirty="0"/>
              <a:t> Number of calorimeter clusters = 2</a:t>
            </a:r>
          </a:p>
          <a:p>
            <a:r>
              <a:rPr lang="en-US" sz="1600" dirty="0"/>
              <a:t> Cluster </a:t>
            </a:r>
            <a:r>
              <a:rPr lang="en-US" sz="1600" dirty="0" smtClean="0"/>
              <a:t>energy: 100MeV&lt;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cl</a:t>
            </a:r>
            <a:r>
              <a:rPr lang="en-US" sz="1600" dirty="0" smtClean="0"/>
              <a:t>&lt;400 </a:t>
            </a:r>
            <a:r>
              <a:rPr lang="en-US" sz="1600" dirty="0"/>
              <a:t>MeV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Cluster radial position 5 cm &lt;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Cl</a:t>
            </a:r>
            <a:r>
              <a:rPr lang="en-US" sz="1600" dirty="0" smtClean="0"/>
              <a:t>&lt; </a:t>
            </a:r>
            <a:r>
              <a:rPr lang="en-US" sz="1600" dirty="0"/>
              <a:t>13 cm</a:t>
            </a:r>
          </a:p>
          <a:p>
            <a:r>
              <a:rPr lang="en-US" sz="1600" dirty="0" err="1" smtClean="0">
                <a:latin typeface="Symbol" charset="2"/>
                <a:cs typeface="Symbol" charset="2"/>
              </a:rPr>
              <a:t>gg</a:t>
            </a:r>
            <a:r>
              <a:rPr lang="en-US" sz="1600" dirty="0" smtClean="0"/>
              <a:t> invariant mass </a:t>
            </a:r>
            <a:r>
              <a:rPr lang="en-US" sz="1600" dirty="0"/>
              <a:t>20 MeV &lt; </a:t>
            </a:r>
            <a:r>
              <a:rPr lang="en-US" sz="1600" dirty="0" err="1" smtClean="0"/>
              <a:t>M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gg</a:t>
            </a:r>
            <a:r>
              <a:rPr lang="en-US" sz="1600" dirty="0" smtClean="0"/>
              <a:t> &lt; </a:t>
            </a:r>
            <a:r>
              <a:rPr lang="en-US" sz="1600" dirty="0"/>
              <a:t>26 MeV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Schermata 2014-02-23 alle 23.3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73" y="4113412"/>
            <a:ext cx="4692318" cy="84221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2137" y="5214336"/>
            <a:ext cx="4866170" cy="92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 </a:t>
            </a:r>
            <a:r>
              <a:rPr lang="en-US" sz="1600" dirty="0" err="1" smtClean="0"/>
              <a:t>Acc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gg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= 7%</a:t>
            </a:r>
            <a:endParaRPr lang="en-US" sz="1600" dirty="0" smtClean="0">
              <a:latin typeface="Symbol" charset="2"/>
              <a:cs typeface="Symbol" charset="2"/>
            </a:endParaRPr>
          </a:p>
          <a:p>
            <a:r>
              <a:rPr lang="en-US" sz="1600" dirty="0" smtClean="0"/>
              <a:t> Contamination from bremsstrahlung &lt; 1‰</a:t>
            </a:r>
          </a:p>
        </p:txBody>
      </p:sp>
      <p:pic>
        <p:nvPicPr>
          <p:cNvPr id="11" name="Picture 10" descr="Screenshot 2014-02-24 15.50.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28" y="891551"/>
            <a:ext cx="4265744" cy="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shot 2014-02-25 09.54.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" y="3139751"/>
            <a:ext cx="4731421" cy="3405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sensitivity estimate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1807" y="736498"/>
            <a:ext cx="8432005" cy="1757183"/>
          </a:xfrm>
        </p:spPr>
        <p:txBody>
          <a:bodyPr>
            <a:norm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000090"/>
                </a:solidFill>
              </a:rPr>
              <a:t>1E11 fully GEANT4 simulated e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/>
              <a:t> on target events </a:t>
            </a:r>
            <a:endParaRPr lang="en-US" dirty="0"/>
          </a:p>
          <a:p>
            <a:r>
              <a:rPr lang="en-US" dirty="0" smtClean="0"/>
              <a:t>Number of BG events is </a:t>
            </a:r>
            <a:r>
              <a:rPr lang="en-US" dirty="0" smtClean="0">
                <a:solidFill>
                  <a:srgbClr val="000090"/>
                </a:solidFill>
              </a:rPr>
              <a:t>extrapolated to 1E13</a:t>
            </a:r>
          </a:p>
          <a:p>
            <a:pPr lvl="1"/>
            <a:r>
              <a:rPr lang="en-US" dirty="0" smtClean="0"/>
              <a:t>Using N(</a:t>
            </a:r>
            <a:r>
              <a:rPr lang="en-US" dirty="0" err="1" smtClean="0"/>
              <a:t>U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)=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(N</a:t>
            </a:r>
            <a:r>
              <a:rPr lang="en-US" baseline="-25000" dirty="0" smtClean="0"/>
              <a:t>BG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 </a:t>
            </a:r>
            <a:r>
              <a:rPr lang="en-US" dirty="0" smtClean="0">
                <a:cs typeface="Symbol" charset="2"/>
              </a:rPr>
              <a:t>enhancement factor  </a:t>
            </a:r>
            <a:r>
              <a:rPr lang="en-US" dirty="0" smtClean="0">
                <a:latin typeface="Symbol" charset="2"/>
                <a:cs typeface="Symbol" charset="2"/>
              </a:rPr>
              <a:t>d(</a:t>
            </a:r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>
                <a:cs typeface="Symbol" charset="2"/>
              </a:rPr>
              <a:t>U</a:t>
            </a:r>
            <a:r>
              <a:rPr lang="en-US" dirty="0" smtClean="0">
                <a:latin typeface="Symbol" charset="2"/>
                <a:cs typeface="Symbol" charset="2"/>
              </a:rPr>
              <a:t>) = s(</a:t>
            </a:r>
            <a:r>
              <a:rPr lang="en-US" dirty="0" smtClean="0">
                <a:cs typeface="Symbol" charset="2"/>
              </a:rPr>
              <a:t>U)/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Symbol" charset="2"/>
                <a:cs typeface="Symbol" charset="2"/>
              </a:rPr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cs typeface="Symbol" charset="2"/>
              </a:rPr>
              <a:t>) with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=1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 descr="Schermata 2014-02-23 alle 20.1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26" y="2666238"/>
            <a:ext cx="4266515" cy="3871161"/>
          </a:xfrm>
          <a:prstGeom prst="rect">
            <a:avLst/>
          </a:prstGeom>
        </p:spPr>
      </p:pic>
      <p:pic>
        <p:nvPicPr>
          <p:cNvPr id="3" name="Picture 2" descr="Screenshot 2014-02-24 14.28.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" y="2493682"/>
            <a:ext cx="4692318" cy="675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4405" y="5343152"/>
            <a:ext cx="21406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4405" y="5623973"/>
            <a:ext cx="214062" cy="21403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8467" y="5243267"/>
            <a:ext cx="14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e+ veto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8157" y="5527226"/>
            <a:ext cx="202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U→</a:t>
            </a:r>
            <a:r>
              <a:rPr lang="en-US" dirty="0" err="1" smtClean="0">
                <a:latin typeface="Symbol" charset="2"/>
                <a:cs typeface="Symbol" charset="2"/>
              </a:rPr>
              <a:t>cc</a:t>
            </a:r>
            <a:r>
              <a:rPr lang="en-US" dirty="0" smtClean="0"/>
              <a:t> or </a:t>
            </a:r>
            <a:r>
              <a:rPr lang="en-US" dirty="0" err="1" smtClean="0"/>
              <a:t>U→e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4405" y="5903373"/>
            <a:ext cx="214062" cy="21403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88157" y="5819326"/>
            <a:ext cx="103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4405" y="4387334"/>
            <a:ext cx="1308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</a:rPr>
              <a:t>ArXiv1403.3041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099" y="2430182"/>
            <a:ext cx="34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PADME invisible sensitivity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104"/>
            <a:ext cx="8913813" cy="711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in bremsstrahlung production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22/05/14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Schermata 2014-02-23 alle 20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61" y="3805217"/>
            <a:ext cx="2924878" cy="27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analysis strategy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9610" y="4196663"/>
            <a:ext cx="8876105" cy="2372412"/>
          </a:xfrm>
        </p:spPr>
        <p:txBody>
          <a:bodyPr>
            <a:normAutofit/>
          </a:bodyPr>
          <a:lstStyle/>
          <a:p>
            <a:r>
              <a:rPr lang="en-US" dirty="0" smtClean="0"/>
              <a:t>Search for the process: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/>
              <a:t>N</a:t>
            </a:r>
            <a:r>
              <a:rPr lang="en-US" dirty="0" smtClean="0"/>
              <a:t> → </a:t>
            </a:r>
            <a:r>
              <a:rPr lang="en-US" dirty="0" err="1" smtClean="0"/>
              <a:t>N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/>
              <a:t>U</a:t>
            </a:r>
            <a:r>
              <a:rPr lang="en-US" dirty="0" smtClean="0"/>
              <a:t> →</a:t>
            </a:r>
            <a:r>
              <a:rPr lang="en-US" dirty="0" err="1" smtClean="0"/>
              <a:t>N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</a:p>
          <a:p>
            <a:r>
              <a:rPr lang="en-US" dirty="0" smtClean="0"/>
              <a:t>550 MeV positron beam on a 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diamond target</a:t>
            </a:r>
          </a:p>
          <a:p>
            <a:r>
              <a:rPr lang="en-US" dirty="0" smtClean="0"/>
              <a:t>Measure in the spectrometer the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4</a:t>
            </a:r>
            <a:r>
              <a:rPr lang="en-US" baseline="-25000" dirty="0" smtClean="0">
                <a:solidFill>
                  <a:srgbClr val="0000FF"/>
                </a:solidFill>
              </a:rPr>
              <a:t>e+</a:t>
            </a:r>
          </a:p>
          <a:p>
            <a:r>
              <a:rPr lang="en-US" dirty="0"/>
              <a:t>C</a:t>
            </a:r>
            <a:r>
              <a:rPr lang="en-US" dirty="0" smtClean="0"/>
              <a:t>ompute the M</a:t>
            </a:r>
            <a:r>
              <a:rPr lang="en-US" baseline="-25000" dirty="0" smtClean="0"/>
              <a:t>U</a:t>
            </a:r>
            <a:r>
              <a:rPr lang="en-US" baseline="30000" dirty="0" smtClean="0"/>
              <a:t>2 </a:t>
            </a:r>
            <a:r>
              <a:rPr lang="en-US" dirty="0" smtClean="0"/>
              <a:t>= (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baseline="-25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+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4</a:t>
            </a:r>
            <a:r>
              <a:rPr lang="en-US" baseline="-25000" dirty="0" smtClean="0">
                <a:solidFill>
                  <a:srgbClr val="0000FF"/>
                </a:solidFill>
              </a:rPr>
              <a:t>e+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  <a:r>
              <a:rPr lang="en-US" baseline="30000" dirty="0" smtClean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22/05/14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 descr="Schermata 2014-02-22 alle 10.06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18760" b="3725"/>
          <a:stretch/>
        </p:blipFill>
        <p:spPr>
          <a:xfrm>
            <a:off x="49598" y="714336"/>
            <a:ext cx="8876117" cy="34823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920135" y="2202497"/>
            <a:ext cx="188033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97376" y="1829326"/>
            <a:ext cx="166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550 MeV e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endParaRPr lang="en-US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343" y="1291338"/>
            <a:ext cx="78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ECal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1193" y="2202498"/>
            <a:ext cx="166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en-US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beam</a:t>
            </a:r>
            <a:endParaRPr lang="en-US" baseline="-2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2554" y="921344"/>
            <a:ext cx="35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Spectrometer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6517" y="2237432"/>
            <a:ext cx="765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Target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5323014" y="1258563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0800000">
            <a:off x="5323014" y="-406402"/>
            <a:ext cx="2652816" cy="2597345"/>
          </a:xfrm>
          <a:prstGeom prst="arc">
            <a:avLst>
              <a:gd name="adj1" fmla="val 16200000"/>
              <a:gd name="adj2" fmla="val 20177969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7991" y="27466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2714" y="1271633"/>
            <a:ext cx="41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3" name="10-Point Star 32"/>
          <p:cNvSpPr/>
          <p:nvPr/>
        </p:nvSpPr>
        <p:spPr>
          <a:xfrm>
            <a:off x="4936000" y="2946589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6200000">
            <a:off x="5376056" y="1886476"/>
            <a:ext cx="1688428" cy="2300858"/>
          </a:xfrm>
          <a:prstGeom prst="arc">
            <a:avLst/>
          </a:prstGeom>
          <a:noFill/>
          <a:ln>
            <a:solidFill>
              <a:srgbClr val="FF00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21519" y="1763778"/>
            <a:ext cx="112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Beam</a:t>
            </a:r>
            <a:endParaRPr lang="en-US" dirty="0"/>
          </a:p>
        </p:txBody>
      </p:sp>
      <p:sp>
        <p:nvSpPr>
          <p:cNvPr id="39" name="10-Point Star 38"/>
          <p:cNvSpPr/>
          <p:nvPr/>
        </p:nvSpPr>
        <p:spPr>
          <a:xfrm>
            <a:off x="3337008" y="1251076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0800000">
            <a:off x="3348834" y="71035"/>
            <a:ext cx="6950729" cy="2131461"/>
          </a:xfrm>
          <a:prstGeom prst="arc">
            <a:avLst>
              <a:gd name="adj1" fmla="val 16200000"/>
              <a:gd name="adj2" fmla="val 21419806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 on visible decay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Screenshot 2014-02-24 15.57.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/>
          <a:stretch/>
        </p:blipFill>
        <p:spPr>
          <a:xfrm>
            <a:off x="9551" y="722995"/>
            <a:ext cx="4324296" cy="41610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4812077"/>
            <a:ext cx="8293446" cy="193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dirty="0" smtClean="0"/>
              <a:t>Ratio of bremsstrahlung </a:t>
            </a:r>
            <a:r>
              <a:rPr lang="en-US" dirty="0" err="1" smtClean="0"/>
              <a:t>wrt</a:t>
            </a:r>
            <a:r>
              <a:rPr lang="en-US" dirty="0" smtClean="0"/>
              <a:t> to annihilation at 1MeV ~ 400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Scaling low of the U-</a:t>
            </a:r>
            <a:r>
              <a:rPr lang="en-US" dirty="0" err="1" smtClean="0"/>
              <a:t>strahlung</a:t>
            </a:r>
            <a:r>
              <a:rPr lang="en-US" dirty="0" smtClean="0"/>
              <a:t> is 1/M</a:t>
            </a:r>
            <a:r>
              <a:rPr lang="en-US" baseline="-25000" dirty="0" smtClean="0"/>
              <a:t>U</a:t>
            </a:r>
            <a:r>
              <a:rPr lang="en-US" baseline="30000" dirty="0" smtClean="0"/>
              <a:t>2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Final state is more constrained by invariant mass of the </a:t>
            </a:r>
            <a:r>
              <a:rPr lang="en-US" dirty="0" err="1" smtClean="0"/>
              <a:t>ee</a:t>
            </a:r>
            <a:r>
              <a:rPr lang="en-US" dirty="0" smtClean="0"/>
              <a:t> pair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Naively a limit for </a:t>
            </a:r>
            <a:r>
              <a:rPr lang="en-US" sz="2200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&lt;10</a:t>
            </a:r>
            <a:r>
              <a:rPr lang="en-US" baseline="30000" dirty="0" smtClean="0"/>
              <a:t>-5</a:t>
            </a:r>
            <a:r>
              <a:rPr lang="en-US" dirty="0" smtClean="0"/>
              <a:t> is expected up to 100 MeV</a:t>
            </a:r>
          </a:p>
        </p:txBody>
      </p:sp>
      <p:pic>
        <p:nvPicPr>
          <p:cNvPr id="9" name="Picture 8" descr="e+target_upro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5" y="792316"/>
            <a:ext cx="4692318" cy="2982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5300" y="1117600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w</a:t>
            </a:r>
            <a:r>
              <a:rPr lang="en-US" b="1" dirty="0" smtClean="0">
                <a:solidFill>
                  <a:srgbClr val="008000"/>
                </a:solidFill>
              </a:rPr>
              <a:t>ith </a:t>
            </a:r>
            <a:r>
              <a:rPr lang="en-US" sz="20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lang="en-US" b="1" dirty="0" smtClean="0">
                <a:solidFill>
                  <a:srgbClr val="008000"/>
                </a:solidFill>
              </a:rPr>
              <a:t>=1・10</a:t>
            </a:r>
            <a:r>
              <a:rPr lang="en-US" b="1" baseline="30000" dirty="0" smtClean="0">
                <a:solidFill>
                  <a:srgbClr val="008000"/>
                </a:solidFill>
              </a:rPr>
              <a:t>-3</a:t>
            </a:r>
            <a:endParaRPr lang="en-US" b="1" baseline="30000" dirty="0">
              <a:solidFill>
                <a:srgbClr val="008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9599" y="1054100"/>
            <a:ext cx="2172491" cy="1562100"/>
          </a:xfrm>
          <a:custGeom>
            <a:avLst/>
            <a:gdLst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19300 w 2182848"/>
              <a:gd name="connsiteY16" fmla="*/ 49530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2025650 w 2182848"/>
              <a:gd name="connsiteY15" fmla="*/ 61595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1981200 w 2182848"/>
              <a:gd name="connsiteY15" fmla="*/ 64770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2019300 w 2182848"/>
              <a:gd name="connsiteY15" fmla="*/ 65405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79076"/>
              <a:gd name="connsiteY0" fmla="*/ 1562100 h 1562100"/>
              <a:gd name="connsiteX1" fmla="*/ 660400 w 2179076"/>
              <a:gd name="connsiteY1" fmla="*/ 1511300 h 1562100"/>
              <a:gd name="connsiteX2" fmla="*/ 1079500 w 2179076"/>
              <a:gd name="connsiteY2" fmla="*/ 1473200 h 1562100"/>
              <a:gd name="connsiteX3" fmla="*/ 1231900 w 2179076"/>
              <a:gd name="connsiteY3" fmla="*/ 1447800 h 1562100"/>
              <a:gd name="connsiteX4" fmla="*/ 1384300 w 2179076"/>
              <a:gd name="connsiteY4" fmla="*/ 1371600 h 1562100"/>
              <a:gd name="connsiteX5" fmla="*/ 1485900 w 2179076"/>
              <a:gd name="connsiteY5" fmla="*/ 1346200 h 1562100"/>
              <a:gd name="connsiteX6" fmla="*/ 1562100 w 2179076"/>
              <a:gd name="connsiteY6" fmla="*/ 1282700 h 1562100"/>
              <a:gd name="connsiteX7" fmla="*/ 1600200 w 2179076"/>
              <a:gd name="connsiteY7" fmla="*/ 1270000 h 1562100"/>
              <a:gd name="connsiteX8" fmla="*/ 1676400 w 2179076"/>
              <a:gd name="connsiteY8" fmla="*/ 1155700 h 1562100"/>
              <a:gd name="connsiteX9" fmla="*/ 1701800 w 2179076"/>
              <a:gd name="connsiteY9" fmla="*/ 1117600 h 1562100"/>
              <a:gd name="connsiteX10" fmla="*/ 1790700 w 2179076"/>
              <a:gd name="connsiteY10" fmla="*/ 1035050 h 1562100"/>
              <a:gd name="connsiteX11" fmla="*/ 1822450 w 2179076"/>
              <a:gd name="connsiteY11" fmla="*/ 984250 h 1562100"/>
              <a:gd name="connsiteX12" fmla="*/ 1866900 w 2179076"/>
              <a:gd name="connsiteY12" fmla="*/ 889000 h 1562100"/>
              <a:gd name="connsiteX13" fmla="*/ 1955800 w 2179076"/>
              <a:gd name="connsiteY13" fmla="*/ 787400 h 1562100"/>
              <a:gd name="connsiteX14" fmla="*/ 2000250 w 2179076"/>
              <a:gd name="connsiteY14" fmla="*/ 692150 h 1562100"/>
              <a:gd name="connsiteX15" fmla="*/ 2019300 w 2179076"/>
              <a:gd name="connsiteY15" fmla="*/ 654050 h 1562100"/>
              <a:gd name="connsiteX16" fmla="*/ 2025650 w 2179076"/>
              <a:gd name="connsiteY16" fmla="*/ 615950 h 1562100"/>
              <a:gd name="connsiteX17" fmla="*/ 2095500 w 2179076"/>
              <a:gd name="connsiteY17" fmla="*/ 539750 h 1562100"/>
              <a:gd name="connsiteX18" fmla="*/ 2108200 w 2179076"/>
              <a:gd name="connsiteY18" fmla="*/ 469900 h 1562100"/>
              <a:gd name="connsiteX19" fmla="*/ 2095500 w 2179076"/>
              <a:gd name="connsiteY19" fmla="*/ 381000 h 1562100"/>
              <a:gd name="connsiteX20" fmla="*/ 2152650 w 2179076"/>
              <a:gd name="connsiteY20" fmla="*/ 266700 h 1562100"/>
              <a:gd name="connsiteX21" fmla="*/ 2171700 w 2179076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955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2491" h="1562100">
                <a:moveTo>
                  <a:pt x="0" y="1562100"/>
                </a:moveTo>
                <a:cubicBezTo>
                  <a:pt x="584342" y="1521332"/>
                  <a:pt x="364740" y="1544151"/>
                  <a:pt x="660400" y="1511300"/>
                </a:cubicBezTo>
                <a:cubicBezTo>
                  <a:pt x="835300" y="1467575"/>
                  <a:pt x="660536" y="1514464"/>
                  <a:pt x="1079500" y="1479550"/>
                </a:cubicBezTo>
                <a:cubicBezTo>
                  <a:pt x="1133509" y="1475049"/>
                  <a:pt x="1179617" y="1458257"/>
                  <a:pt x="1231900" y="1447800"/>
                </a:cubicBezTo>
                <a:cubicBezTo>
                  <a:pt x="1311931" y="1394446"/>
                  <a:pt x="1295318" y="1395868"/>
                  <a:pt x="1384300" y="1371600"/>
                </a:cubicBezTo>
                <a:cubicBezTo>
                  <a:pt x="1416181" y="1362905"/>
                  <a:pt x="1455072" y="1361614"/>
                  <a:pt x="1485900" y="1346200"/>
                </a:cubicBezTo>
                <a:cubicBezTo>
                  <a:pt x="1569002" y="1304649"/>
                  <a:pt x="1477838" y="1338875"/>
                  <a:pt x="1562100" y="1282700"/>
                </a:cubicBezTo>
                <a:cubicBezTo>
                  <a:pt x="1573239" y="1275274"/>
                  <a:pt x="1587500" y="1274233"/>
                  <a:pt x="1600200" y="1270000"/>
                </a:cubicBezTo>
                <a:cubicBezTo>
                  <a:pt x="1625600" y="1231900"/>
                  <a:pt x="1686983" y="1207558"/>
                  <a:pt x="1708150" y="1187450"/>
                </a:cubicBezTo>
                <a:cubicBezTo>
                  <a:pt x="1729317" y="1167342"/>
                  <a:pt x="1713442" y="1174750"/>
                  <a:pt x="1727200" y="1149350"/>
                </a:cubicBezTo>
                <a:cubicBezTo>
                  <a:pt x="1740958" y="1123950"/>
                  <a:pt x="1771650" y="1062567"/>
                  <a:pt x="1790700" y="1035050"/>
                </a:cubicBezTo>
                <a:cubicBezTo>
                  <a:pt x="1809750" y="1007533"/>
                  <a:pt x="1824567" y="1004358"/>
                  <a:pt x="1841500" y="984250"/>
                </a:cubicBezTo>
                <a:cubicBezTo>
                  <a:pt x="1858433" y="964142"/>
                  <a:pt x="1873250" y="947208"/>
                  <a:pt x="1892300" y="914400"/>
                </a:cubicBezTo>
                <a:cubicBezTo>
                  <a:pt x="1911350" y="881592"/>
                  <a:pt x="1938867" y="824442"/>
                  <a:pt x="1955800" y="787400"/>
                </a:cubicBezTo>
                <a:cubicBezTo>
                  <a:pt x="1972733" y="750358"/>
                  <a:pt x="1996017" y="715433"/>
                  <a:pt x="2000250" y="692150"/>
                </a:cubicBezTo>
                <a:cubicBezTo>
                  <a:pt x="2004483" y="668867"/>
                  <a:pt x="2015067" y="666750"/>
                  <a:pt x="2019300" y="654050"/>
                </a:cubicBezTo>
                <a:cubicBezTo>
                  <a:pt x="2023533" y="641350"/>
                  <a:pt x="2012950" y="635000"/>
                  <a:pt x="2025650" y="615950"/>
                </a:cubicBezTo>
                <a:cubicBezTo>
                  <a:pt x="2038350" y="596900"/>
                  <a:pt x="2081742" y="564092"/>
                  <a:pt x="2095500" y="539750"/>
                </a:cubicBezTo>
                <a:cubicBezTo>
                  <a:pt x="2109258" y="515408"/>
                  <a:pt x="2095500" y="478367"/>
                  <a:pt x="2108200" y="469900"/>
                </a:cubicBezTo>
                <a:cubicBezTo>
                  <a:pt x="2200654" y="331218"/>
                  <a:pt x="2132542" y="383117"/>
                  <a:pt x="2139950" y="349250"/>
                </a:cubicBezTo>
                <a:cubicBezTo>
                  <a:pt x="2147358" y="315383"/>
                  <a:pt x="2117530" y="403811"/>
                  <a:pt x="2152650" y="266700"/>
                </a:cubicBezTo>
                <a:cubicBezTo>
                  <a:pt x="2178429" y="217036"/>
                  <a:pt x="2171700" y="318187"/>
                  <a:pt x="21717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2900" y="2508250"/>
            <a:ext cx="1346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??PADME??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decay: dump experiment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2147" y="4612717"/>
            <a:ext cx="9100028" cy="1939847"/>
          </a:xfrm>
        </p:spPr>
        <p:txBody>
          <a:bodyPr>
            <a:normAutofit/>
          </a:bodyPr>
          <a:lstStyle/>
          <a:p>
            <a:r>
              <a:rPr lang="en-US" dirty="0" smtClean="0"/>
              <a:t>Early study for a beam dump experiment (Sarah Andreas)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1E7 electrons </a:t>
            </a:r>
            <a:r>
              <a:rPr lang="en-US" dirty="0" smtClean="0"/>
              <a:t>of energy </a:t>
            </a:r>
            <a:r>
              <a:rPr lang="en-US" dirty="0" smtClean="0">
                <a:solidFill>
                  <a:srgbClr val="0000FF"/>
                </a:solidFill>
              </a:rPr>
              <a:t>750 MeV </a:t>
            </a:r>
            <a:r>
              <a:rPr lang="en-US" dirty="0" smtClean="0"/>
              <a:t>per bunch in 50 bunch/s </a:t>
            </a:r>
            <a:r>
              <a:rPr lang="en-US" dirty="0" smtClean="0">
                <a:solidFill>
                  <a:srgbClr val="0000FF"/>
                </a:solidFill>
              </a:rPr>
              <a:t>over 1 year</a:t>
            </a:r>
          </a:p>
          <a:p>
            <a:pPr lvl="1"/>
            <a:r>
              <a:rPr lang="en-US" dirty="0" smtClean="0"/>
              <a:t>Total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on target being: 50*1E7*3.15E7 = </a:t>
            </a:r>
            <a:r>
              <a:rPr lang="en-US" dirty="0" smtClean="0">
                <a:solidFill>
                  <a:srgbClr val="0000FF"/>
                </a:solidFill>
              </a:rPr>
              <a:t>1.6E16</a:t>
            </a:r>
            <a:r>
              <a:rPr lang="en-US" dirty="0" smtClean="0"/>
              <a:t>   (we use 1E16)</a:t>
            </a:r>
          </a:p>
          <a:p>
            <a:pPr lvl="1"/>
            <a:r>
              <a:rPr lang="en-US" dirty="0" smtClean="0"/>
              <a:t>Study </a:t>
            </a:r>
            <a:r>
              <a:rPr lang="en-US" dirty="0" smtClean="0">
                <a:solidFill>
                  <a:srgbClr val="0000FF"/>
                </a:solidFill>
              </a:rPr>
              <a:t>based on 0 events observed </a:t>
            </a:r>
            <a:r>
              <a:rPr lang="en-US" dirty="0" smtClean="0"/>
              <a:t>after the dump. (not easy to achieve)</a:t>
            </a:r>
          </a:p>
          <a:p>
            <a:pPr lvl="1"/>
            <a:r>
              <a:rPr lang="en-US" dirty="0" smtClean="0"/>
              <a:t>Much better sensitivity can be achieved using 10</a:t>
            </a:r>
            <a:r>
              <a:rPr lang="en-US" baseline="30000" dirty="0" smtClean="0"/>
              <a:t>10</a:t>
            </a:r>
            <a:r>
              <a:rPr lang="en-US" dirty="0" smtClean="0"/>
              <a:t>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/bunch (total 1E19)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Schermata 2014-02-22 alle 17.30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502" y="781240"/>
            <a:ext cx="3773673" cy="3871161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86918" y="2372232"/>
            <a:ext cx="5062364" cy="1949504"/>
            <a:chOff x="-6769" y="853928"/>
            <a:chExt cx="9076064" cy="3495171"/>
          </a:xfrm>
        </p:grpSpPr>
        <p:sp>
          <p:nvSpPr>
            <p:cNvPr id="9" name="Rectangle 8"/>
            <p:cNvSpPr/>
            <p:nvPr/>
          </p:nvSpPr>
          <p:spPr>
            <a:xfrm>
              <a:off x="1266891" y="2131910"/>
              <a:ext cx="180000" cy="10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19047" y="1591910"/>
              <a:ext cx="1800000" cy="216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9047" y="2491910"/>
              <a:ext cx="1800000" cy="3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Hole 10 cm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6769" y="1289534"/>
              <a:ext cx="1919356" cy="82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 target</a:t>
              </a:r>
              <a:br>
                <a:rPr lang="en-US" sz="1200" dirty="0" smtClean="0"/>
              </a:br>
              <a:r>
                <a:rPr lang="en-US" sz="1200" dirty="0" smtClean="0"/>
                <a:t>5cm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934126" y="1805523"/>
              <a:ext cx="332764" cy="686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327" y="2665947"/>
              <a:ext cx="1370469" cy="11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64534" y="1552923"/>
              <a:ext cx="2009463" cy="496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ollimator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19048" y="1362200"/>
              <a:ext cx="1800001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59840" y="853928"/>
              <a:ext cx="1150557" cy="496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 cm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7" y="2677873"/>
              <a:ext cx="1116069" cy="496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Beam </a:t>
              </a:r>
              <a:endParaRPr lang="en-US" sz="12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409313" y="1171885"/>
              <a:ext cx="3600000" cy="3177214"/>
              <a:chOff x="4617440" y="1963758"/>
              <a:chExt cx="3600000" cy="317721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893782" y="1963758"/>
                <a:ext cx="3069865" cy="4997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Magnet</a:t>
                </a:r>
                <a:endParaRPr lang="en-US" sz="1200" dirty="0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5565996" y="1648842"/>
                <a:ext cx="1702888" cy="36000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575077" y="2601396"/>
                <a:ext cx="2170404" cy="496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Spectrometer</a:t>
                </a:r>
                <a:endParaRPr lang="en-US" sz="1200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4767821" y="4439196"/>
                <a:ext cx="330377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4893782" y="4641216"/>
                <a:ext cx="3069865" cy="4997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Magnet</a:t>
                </a:r>
                <a:endParaRPr lang="en-US" sz="12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13173" y="3051116"/>
              <a:ext cx="986116" cy="49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 m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409853" y="3650313"/>
              <a:ext cx="205138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32515" y="3054675"/>
              <a:ext cx="986116" cy="49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 m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35148" y="2482578"/>
              <a:ext cx="5734147" cy="38427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7228" y="2028405"/>
              <a:ext cx="2219015" cy="49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Vacuum pipe</a:t>
              </a:r>
              <a:endParaRPr lang="en-US" sz="1200" dirty="0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8244" y="709384"/>
            <a:ext cx="5369188" cy="193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Same detectors of the previous phase</a:t>
            </a:r>
          </a:p>
          <a:p>
            <a:pPr lvl="1"/>
            <a:r>
              <a:rPr lang="en-US" dirty="0" smtClean="0"/>
              <a:t>Change the target with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7.5</a:t>
            </a:r>
            <a:r>
              <a:rPr lang="en-US" dirty="0" smtClean="0"/>
              <a:t> cm W one</a:t>
            </a:r>
          </a:p>
          <a:p>
            <a:pPr lvl="1"/>
            <a:r>
              <a:rPr lang="en-US" dirty="0" smtClean="0"/>
              <a:t>Build a W collimator</a:t>
            </a:r>
          </a:p>
          <a:p>
            <a:pPr lvl="1"/>
            <a:r>
              <a:rPr lang="en-US" dirty="0" smtClean="0"/>
              <a:t>Remove the EM calorimeter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68892" y="672109"/>
            <a:ext cx="219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By Sarah Andreas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4755" y="1694934"/>
            <a:ext cx="201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1E16 750 MeV e-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5259220"/>
            <a:ext cx="9144000" cy="129715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1800" dirty="0" smtClean="0"/>
              <a:t>Expected results for PADME are shown for annihilation production only</a:t>
            </a:r>
          </a:p>
          <a:p>
            <a:pPr lvl="1">
              <a:lnSpc>
                <a:spcPct val="60000"/>
              </a:lnSpc>
            </a:pPr>
            <a:r>
              <a:rPr lang="en-US" dirty="0" smtClean="0"/>
              <a:t>Accessible regions in the decays to lepton pairs are shown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Many competitors in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- </a:t>
            </a:r>
            <a:r>
              <a:rPr lang="en-US" sz="1800" dirty="0" smtClean="0">
                <a:cs typeface="Symbol" charset="2"/>
              </a:rPr>
              <a:t> decay scenario</a:t>
            </a:r>
            <a:r>
              <a:rPr lang="en-US" sz="1800" dirty="0" smtClean="0"/>
              <a:t>, APEX, HPS, MAMI A1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Only VEPP3 proposal in the invisible searches (exclusion is a naïve estimate)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" y="627976"/>
            <a:ext cx="9171602" cy="4614909"/>
            <a:chOff x="1" y="627976"/>
            <a:chExt cx="9171602" cy="4614909"/>
          </a:xfrm>
        </p:grpSpPr>
        <p:pic>
          <p:nvPicPr>
            <p:cNvPr id="12" name="Picture 11" descr="Screenshot 2014-05-15 16.51.1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136" y="984608"/>
              <a:ext cx="4433277" cy="4258277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7" name="Picture 6" descr="Screenshot 2014-02-24 15.57.16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2"/>
            <a:stretch/>
          </p:blipFill>
          <p:spPr>
            <a:xfrm>
              <a:off x="1" y="837568"/>
              <a:ext cx="4552378" cy="43805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9686" y="656366"/>
              <a:ext cx="4109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Decays to lepton pairs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1619" y="627976"/>
              <a:ext cx="4109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Decays to invisible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609599" y="1035408"/>
            <a:ext cx="2273301" cy="1822092"/>
          </a:xfrm>
          <a:custGeom>
            <a:avLst/>
            <a:gdLst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19300 w 2182848"/>
              <a:gd name="connsiteY16" fmla="*/ 49530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0574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65300 w 2182848"/>
              <a:gd name="connsiteY10" fmla="*/ 100330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790700 w 2182848"/>
              <a:gd name="connsiteY11" fmla="*/ 96520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1993900 w 2182848"/>
              <a:gd name="connsiteY15" fmla="*/ 59690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1981200 w 2182848"/>
              <a:gd name="connsiteY14" fmla="*/ 647700 h 1562100"/>
              <a:gd name="connsiteX15" fmla="*/ 2025650 w 2182848"/>
              <a:gd name="connsiteY15" fmla="*/ 615950 h 1562100"/>
              <a:gd name="connsiteX16" fmla="*/ 2095500 w 2182848"/>
              <a:gd name="connsiteY16" fmla="*/ 539750 h 1562100"/>
              <a:gd name="connsiteX17" fmla="*/ 2108200 w 2182848"/>
              <a:gd name="connsiteY17" fmla="*/ 469900 h 1562100"/>
              <a:gd name="connsiteX18" fmla="*/ 2095500 w 2182848"/>
              <a:gd name="connsiteY18" fmla="*/ 381000 h 1562100"/>
              <a:gd name="connsiteX19" fmla="*/ 2159000 w 2182848"/>
              <a:gd name="connsiteY19" fmla="*/ 266700 h 1562100"/>
              <a:gd name="connsiteX20" fmla="*/ 2171700 w 2182848"/>
              <a:gd name="connsiteY20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1981200 w 2182848"/>
              <a:gd name="connsiteY15" fmla="*/ 64770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82848"/>
              <a:gd name="connsiteY0" fmla="*/ 1562100 h 1562100"/>
              <a:gd name="connsiteX1" fmla="*/ 660400 w 2182848"/>
              <a:gd name="connsiteY1" fmla="*/ 1511300 h 1562100"/>
              <a:gd name="connsiteX2" fmla="*/ 1079500 w 2182848"/>
              <a:gd name="connsiteY2" fmla="*/ 1473200 h 1562100"/>
              <a:gd name="connsiteX3" fmla="*/ 1231900 w 2182848"/>
              <a:gd name="connsiteY3" fmla="*/ 1447800 h 1562100"/>
              <a:gd name="connsiteX4" fmla="*/ 1384300 w 2182848"/>
              <a:gd name="connsiteY4" fmla="*/ 1371600 h 1562100"/>
              <a:gd name="connsiteX5" fmla="*/ 1485900 w 2182848"/>
              <a:gd name="connsiteY5" fmla="*/ 1346200 h 1562100"/>
              <a:gd name="connsiteX6" fmla="*/ 1562100 w 2182848"/>
              <a:gd name="connsiteY6" fmla="*/ 1282700 h 1562100"/>
              <a:gd name="connsiteX7" fmla="*/ 1600200 w 2182848"/>
              <a:gd name="connsiteY7" fmla="*/ 1270000 h 1562100"/>
              <a:gd name="connsiteX8" fmla="*/ 1676400 w 2182848"/>
              <a:gd name="connsiteY8" fmla="*/ 1155700 h 1562100"/>
              <a:gd name="connsiteX9" fmla="*/ 1701800 w 2182848"/>
              <a:gd name="connsiteY9" fmla="*/ 1117600 h 1562100"/>
              <a:gd name="connsiteX10" fmla="*/ 1790700 w 2182848"/>
              <a:gd name="connsiteY10" fmla="*/ 1035050 h 1562100"/>
              <a:gd name="connsiteX11" fmla="*/ 1822450 w 2182848"/>
              <a:gd name="connsiteY11" fmla="*/ 984250 h 1562100"/>
              <a:gd name="connsiteX12" fmla="*/ 1866900 w 2182848"/>
              <a:gd name="connsiteY12" fmla="*/ 889000 h 1562100"/>
              <a:gd name="connsiteX13" fmla="*/ 1955800 w 2182848"/>
              <a:gd name="connsiteY13" fmla="*/ 787400 h 1562100"/>
              <a:gd name="connsiteX14" fmla="*/ 2000250 w 2182848"/>
              <a:gd name="connsiteY14" fmla="*/ 692150 h 1562100"/>
              <a:gd name="connsiteX15" fmla="*/ 2019300 w 2182848"/>
              <a:gd name="connsiteY15" fmla="*/ 654050 h 1562100"/>
              <a:gd name="connsiteX16" fmla="*/ 2025650 w 2182848"/>
              <a:gd name="connsiteY16" fmla="*/ 615950 h 1562100"/>
              <a:gd name="connsiteX17" fmla="*/ 2095500 w 2182848"/>
              <a:gd name="connsiteY17" fmla="*/ 539750 h 1562100"/>
              <a:gd name="connsiteX18" fmla="*/ 2108200 w 2182848"/>
              <a:gd name="connsiteY18" fmla="*/ 469900 h 1562100"/>
              <a:gd name="connsiteX19" fmla="*/ 2095500 w 2182848"/>
              <a:gd name="connsiteY19" fmla="*/ 381000 h 1562100"/>
              <a:gd name="connsiteX20" fmla="*/ 2159000 w 2182848"/>
              <a:gd name="connsiteY20" fmla="*/ 266700 h 1562100"/>
              <a:gd name="connsiteX21" fmla="*/ 2171700 w 2182848"/>
              <a:gd name="connsiteY21" fmla="*/ 0 h 1562100"/>
              <a:gd name="connsiteX0" fmla="*/ 0 w 2179076"/>
              <a:gd name="connsiteY0" fmla="*/ 1562100 h 1562100"/>
              <a:gd name="connsiteX1" fmla="*/ 660400 w 2179076"/>
              <a:gd name="connsiteY1" fmla="*/ 1511300 h 1562100"/>
              <a:gd name="connsiteX2" fmla="*/ 1079500 w 2179076"/>
              <a:gd name="connsiteY2" fmla="*/ 1473200 h 1562100"/>
              <a:gd name="connsiteX3" fmla="*/ 1231900 w 2179076"/>
              <a:gd name="connsiteY3" fmla="*/ 1447800 h 1562100"/>
              <a:gd name="connsiteX4" fmla="*/ 1384300 w 2179076"/>
              <a:gd name="connsiteY4" fmla="*/ 1371600 h 1562100"/>
              <a:gd name="connsiteX5" fmla="*/ 1485900 w 2179076"/>
              <a:gd name="connsiteY5" fmla="*/ 1346200 h 1562100"/>
              <a:gd name="connsiteX6" fmla="*/ 1562100 w 2179076"/>
              <a:gd name="connsiteY6" fmla="*/ 1282700 h 1562100"/>
              <a:gd name="connsiteX7" fmla="*/ 1600200 w 2179076"/>
              <a:gd name="connsiteY7" fmla="*/ 1270000 h 1562100"/>
              <a:gd name="connsiteX8" fmla="*/ 1676400 w 2179076"/>
              <a:gd name="connsiteY8" fmla="*/ 1155700 h 1562100"/>
              <a:gd name="connsiteX9" fmla="*/ 1701800 w 2179076"/>
              <a:gd name="connsiteY9" fmla="*/ 1117600 h 1562100"/>
              <a:gd name="connsiteX10" fmla="*/ 1790700 w 2179076"/>
              <a:gd name="connsiteY10" fmla="*/ 1035050 h 1562100"/>
              <a:gd name="connsiteX11" fmla="*/ 1822450 w 2179076"/>
              <a:gd name="connsiteY11" fmla="*/ 984250 h 1562100"/>
              <a:gd name="connsiteX12" fmla="*/ 1866900 w 2179076"/>
              <a:gd name="connsiteY12" fmla="*/ 889000 h 1562100"/>
              <a:gd name="connsiteX13" fmla="*/ 1955800 w 2179076"/>
              <a:gd name="connsiteY13" fmla="*/ 787400 h 1562100"/>
              <a:gd name="connsiteX14" fmla="*/ 2000250 w 2179076"/>
              <a:gd name="connsiteY14" fmla="*/ 692150 h 1562100"/>
              <a:gd name="connsiteX15" fmla="*/ 2019300 w 2179076"/>
              <a:gd name="connsiteY15" fmla="*/ 654050 h 1562100"/>
              <a:gd name="connsiteX16" fmla="*/ 2025650 w 2179076"/>
              <a:gd name="connsiteY16" fmla="*/ 615950 h 1562100"/>
              <a:gd name="connsiteX17" fmla="*/ 2095500 w 2179076"/>
              <a:gd name="connsiteY17" fmla="*/ 539750 h 1562100"/>
              <a:gd name="connsiteX18" fmla="*/ 2108200 w 2179076"/>
              <a:gd name="connsiteY18" fmla="*/ 469900 h 1562100"/>
              <a:gd name="connsiteX19" fmla="*/ 2095500 w 2179076"/>
              <a:gd name="connsiteY19" fmla="*/ 381000 h 1562100"/>
              <a:gd name="connsiteX20" fmla="*/ 2152650 w 2179076"/>
              <a:gd name="connsiteY20" fmla="*/ 266700 h 1562100"/>
              <a:gd name="connsiteX21" fmla="*/ 2171700 w 2179076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095500 w 2172491"/>
              <a:gd name="connsiteY19" fmla="*/ 38100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01800 w 2172491"/>
              <a:gd name="connsiteY9" fmla="*/ 111760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676400 w 2172491"/>
              <a:gd name="connsiteY8" fmla="*/ 115570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2245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66900 w 2172491"/>
              <a:gd name="connsiteY12" fmla="*/ 8890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320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  <a:gd name="connsiteX0" fmla="*/ 0 w 2172491"/>
              <a:gd name="connsiteY0" fmla="*/ 1562100 h 1562100"/>
              <a:gd name="connsiteX1" fmla="*/ 660400 w 2172491"/>
              <a:gd name="connsiteY1" fmla="*/ 1511300 h 1562100"/>
              <a:gd name="connsiteX2" fmla="*/ 1079500 w 2172491"/>
              <a:gd name="connsiteY2" fmla="*/ 1479550 h 1562100"/>
              <a:gd name="connsiteX3" fmla="*/ 1231900 w 2172491"/>
              <a:gd name="connsiteY3" fmla="*/ 1447800 h 1562100"/>
              <a:gd name="connsiteX4" fmla="*/ 1384300 w 2172491"/>
              <a:gd name="connsiteY4" fmla="*/ 1371600 h 1562100"/>
              <a:gd name="connsiteX5" fmla="*/ 1485900 w 2172491"/>
              <a:gd name="connsiteY5" fmla="*/ 1346200 h 1562100"/>
              <a:gd name="connsiteX6" fmla="*/ 1562100 w 2172491"/>
              <a:gd name="connsiteY6" fmla="*/ 1282700 h 1562100"/>
              <a:gd name="connsiteX7" fmla="*/ 1600200 w 2172491"/>
              <a:gd name="connsiteY7" fmla="*/ 1270000 h 1562100"/>
              <a:gd name="connsiteX8" fmla="*/ 1708150 w 2172491"/>
              <a:gd name="connsiteY8" fmla="*/ 1187450 h 1562100"/>
              <a:gd name="connsiteX9" fmla="*/ 1727200 w 2172491"/>
              <a:gd name="connsiteY9" fmla="*/ 1149350 h 1562100"/>
              <a:gd name="connsiteX10" fmla="*/ 1790700 w 2172491"/>
              <a:gd name="connsiteY10" fmla="*/ 1035050 h 1562100"/>
              <a:gd name="connsiteX11" fmla="*/ 1841500 w 2172491"/>
              <a:gd name="connsiteY11" fmla="*/ 984250 h 1562100"/>
              <a:gd name="connsiteX12" fmla="*/ 1892300 w 2172491"/>
              <a:gd name="connsiteY12" fmla="*/ 914400 h 1562100"/>
              <a:gd name="connsiteX13" fmla="*/ 1955800 w 2172491"/>
              <a:gd name="connsiteY13" fmla="*/ 787400 h 1562100"/>
              <a:gd name="connsiteX14" fmla="*/ 2000250 w 2172491"/>
              <a:gd name="connsiteY14" fmla="*/ 692150 h 1562100"/>
              <a:gd name="connsiteX15" fmla="*/ 2019300 w 2172491"/>
              <a:gd name="connsiteY15" fmla="*/ 654050 h 1562100"/>
              <a:gd name="connsiteX16" fmla="*/ 2025650 w 2172491"/>
              <a:gd name="connsiteY16" fmla="*/ 615950 h 1562100"/>
              <a:gd name="connsiteX17" fmla="*/ 2095500 w 2172491"/>
              <a:gd name="connsiteY17" fmla="*/ 539750 h 1562100"/>
              <a:gd name="connsiteX18" fmla="*/ 2108200 w 2172491"/>
              <a:gd name="connsiteY18" fmla="*/ 469900 h 1562100"/>
              <a:gd name="connsiteX19" fmla="*/ 2139950 w 2172491"/>
              <a:gd name="connsiteY19" fmla="*/ 349250 h 1562100"/>
              <a:gd name="connsiteX20" fmla="*/ 2152650 w 2172491"/>
              <a:gd name="connsiteY20" fmla="*/ 266700 h 1562100"/>
              <a:gd name="connsiteX21" fmla="*/ 2171700 w 2172491"/>
              <a:gd name="connsiteY21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2491" h="1562100">
                <a:moveTo>
                  <a:pt x="0" y="1562100"/>
                </a:moveTo>
                <a:cubicBezTo>
                  <a:pt x="584342" y="1521332"/>
                  <a:pt x="364740" y="1544151"/>
                  <a:pt x="660400" y="1511300"/>
                </a:cubicBezTo>
                <a:cubicBezTo>
                  <a:pt x="835300" y="1467575"/>
                  <a:pt x="660536" y="1514464"/>
                  <a:pt x="1079500" y="1479550"/>
                </a:cubicBezTo>
                <a:cubicBezTo>
                  <a:pt x="1133509" y="1475049"/>
                  <a:pt x="1179617" y="1458257"/>
                  <a:pt x="1231900" y="1447800"/>
                </a:cubicBezTo>
                <a:cubicBezTo>
                  <a:pt x="1311931" y="1394446"/>
                  <a:pt x="1295318" y="1395868"/>
                  <a:pt x="1384300" y="1371600"/>
                </a:cubicBezTo>
                <a:cubicBezTo>
                  <a:pt x="1416181" y="1362905"/>
                  <a:pt x="1455072" y="1361614"/>
                  <a:pt x="1485900" y="1346200"/>
                </a:cubicBezTo>
                <a:cubicBezTo>
                  <a:pt x="1569002" y="1304649"/>
                  <a:pt x="1477838" y="1338875"/>
                  <a:pt x="1562100" y="1282700"/>
                </a:cubicBezTo>
                <a:cubicBezTo>
                  <a:pt x="1573239" y="1275274"/>
                  <a:pt x="1587500" y="1274233"/>
                  <a:pt x="1600200" y="1270000"/>
                </a:cubicBezTo>
                <a:cubicBezTo>
                  <a:pt x="1625600" y="1231900"/>
                  <a:pt x="1686983" y="1207558"/>
                  <a:pt x="1708150" y="1187450"/>
                </a:cubicBezTo>
                <a:cubicBezTo>
                  <a:pt x="1729317" y="1167342"/>
                  <a:pt x="1713442" y="1174750"/>
                  <a:pt x="1727200" y="1149350"/>
                </a:cubicBezTo>
                <a:cubicBezTo>
                  <a:pt x="1740958" y="1123950"/>
                  <a:pt x="1771650" y="1062567"/>
                  <a:pt x="1790700" y="1035050"/>
                </a:cubicBezTo>
                <a:cubicBezTo>
                  <a:pt x="1809750" y="1007533"/>
                  <a:pt x="1824567" y="1004358"/>
                  <a:pt x="1841500" y="984250"/>
                </a:cubicBezTo>
                <a:cubicBezTo>
                  <a:pt x="1858433" y="964142"/>
                  <a:pt x="1873250" y="947208"/>
                  <a:pt x="1892300" y="914400"/>
                </a:cubicBezTo>
                <a:cubicBezTo>
                  <a:pt x="1911350" y="881592"/>
                  <a:pt x="1938867" y="824442"/>
                  <a:pt x="1955800" y="787400"/>
                </a:cubicBezTo>
                <a:cubicBezTo>
                  <a:pt x="1972733" y="750358"/>
                  <a:pt x="1996017" y="715433"/>
                  <a:pt x="2000250" y="692150"/>
                </a:cubicBezTo>
                <a:cubicBezTo>
                  <a:pt x="2004483" y="668867"/>
                  <a:pt x="2015067" y="666750"/>
                  <a:pt x="2019300" y="654050"/>
                </a:cubicBezTo>
                <a:cubicBezTo>
                  <a:pt x="2023533" y="641350"/>
                  <a:pt x="2012950" y="635000"/>
                  <a:pt x="2025650" y="615950"/>
                </a:cubicBezTo>
                <a:cubicBezTo>
                  <a:pt x="2038350" y="596900"/>
                  <a:pt x="2081742" y="564092"/>
                  <a:pt x="2095500" y="539750"/>
                </a:cubicBezTo>
                <a:cubicBezTo>
                  <a:pt x="2109258" y="515408"/>
                  <a:pt x="2095500" y="478367"/>
                  <a:pt x="2108200" y="469900"/>
                </a:cubicBezTo>
                <a:cubicBezTo>
                  <a:pt x="2200654" y="331218"/>
                  <a:pt x="2132542" y="383117"/>
                  <a:pt x="2139950" y="349250"/>
                </a:cubicBezTo>
                <a:cubicBezTo>
                  <a:pt x="2147358" y="315383"/>
                  <a:pt x="2117530" y="403811"/>
                  <a:pt x="2152650" y="266700"/>
                </a:cubicBezTo>
                <a:cubicBezTo>
                  <a:pt x="2178429" y="217036"/>
                  <a:pt x="2171700" y="318187"/>
                  <a:pt x="2171700" y="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09599" y="1752600"/>
            <a:ext cx="2350173" cy="3086100"/>
          </a:xfrm>
          <a:custGeom>
            <a:avLst/>
            <a:gdLst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93700 w 866696"/>
              <a:gd name="connsiteY9" fmla="*/ 457200 h 1587500"/>
              <a:gd name="connsiteX10" fmla="*/ 431800 w 866696"/>
              <a:gd name="connsiteY10" fmla="*/ 508000 h 1587500"/>
              <a:gd name="connsiteX11" fmla="*/ 482600 w 866696"/>
              <a:gd name="connsiteY11" fmla="*/ 609600 h 1587500"/>
              <a:gd name="connsiteX12" fmla="*/ 520700 w 866696"/>
              <a:gd name="connsiteY12" fmla="*/ 647700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1800 w 866696"/>
              <a:gd name="connsiteY10" fmla="*/ 508000 h 1587500"/>
              <a:gd name="connsiteX11" fmla="*/ 482600 w 866696"/>
              <a:gd name="connsiteY11" fmla="*/ 609600 h 1587500"/>
              <a:gd name="connsiteX12" fmla="*/ 520700 w 866696"/>
              <a:gd name="connsiteY12" fmla="*/ 647700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2600 w 866696"/>
              <a:gd name="connsiteY11" fmla="*/ 609600 h 1587500"/>
              <a:gd name="connsiteX12" fmla="*/ 520700 w 866696"/>
              <a:gd name="connsiteY12" fmla="*/ 647700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2600 w 866696"/>
              <a:gd name="connsiteY11" fmla="*/ 609600 h 1587500"/>
              <a:gd name="connsiteX12" fmla="*/ 520700 w 866696"/>
              <a:gd name="connsiteY12" fmla="*/ 722829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46100 w 866696"/>
              <a:gd name="connsiteY13" fmla="*/ 698500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71500 w 866696"/>
              <a:gd name="connsiteY14" fmla="*/ 736600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596900 w 866696"/>
              <a:gd name="connsiteY15" fmla="*/ 787400 h 1587500"/>
              <a:gd name="connsiteX16" fmla="*/ 622300 w 866696"/>
              <a:gd name="connsiteY16" fmla="*/ 825500 h 1587500"/>
              <a:gd name="connsiteX17" fmla="*/ 635000 w 866696"/>
              <a:gd name="connsiteY17" fmla="*/ 863600 h 1587500"/>
              <a:gd name="connsiteX18" fmla="*/ 660400 w 866696"/>
              <a:gd name="connsiteY18" fmla="*/ 977900 h 1587500"/>
              <a:gd name="connsiteX19" fmla="*/ 685800 w 866696"/>
              <a:gd name="connsiteY19" fmla="*/ 1028700 h 1587500"/>
              <a:gd name="connsiteX20" fmla="*/ 711200 w 866696"/>
              <a:gd name="connsiteY20" fmla="*/ 1104900 h 1587500"/>
              <a:gd name="connsiteX21" fmla="*/ 800100 w 866696"/>
              <a:gd name="connsiteY21" fmla="*/ 1219200 h 1587500"/>
              <a:gd name="connsiteX22" fmla="*/ 812800 w 866696"/>
              <a:gd name="connsiteY22" fmla="*/ 1257300 h 1587500"/>
              <a:gd name="connsiteX23" fmla="*/ 863600 w 866696"/>
              <a:gd name="connsiteY23" fmla="*/ 1346200 h 1587500"/>
              <a:gd name="connsiteX24" fmla="*/ 863600 w 866696"/>
              <a:gd name="connsiteY24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622300 w 866696"/>
              <a:gd name="connsiteY15" fmla="*/ 825500 h 1587500"/>
              <a:gd name="connsiteX16" fmla="*/ 635000 w 866696"/>
              <a:gd name="connsiteY16" fmla="*/ 863600 h 1587500"/>
              <a:gd name="connsiteX17" fmla="*/ 660400 w 866696"/>
              <a:gd name="connsiteY17" fmla="*/ 977900 h 1587500"/>
              <a:gd name="connsiteX18" fmla="*/ 685800 w 866696"/>
              <a:gd name="connsiteY18" fmla="*/ 1028700 h 1587500"/>
              <a:gd name="connsiteX19" fmla="*/ 711200 w 866696"/>
              <a:gd name="connsiteY19" fmla="*/ 1104900 h 1587500"/>
              <a:gd name="connsiteX20" fmla="*/ 800100 w 866696"/>
              <a:gd name="connsiteY20" fmla="*/ 1219200 h 1587500"/>
              <a:gd name="connsiteX21" fmla="*/ 812800 w 866696"/>
              <a:gd name="connsiteY21" fmla="*/ 1257300 h 1587500"/>
              <a:gd name="connsiteX22" fmla="*/ 863600 w 866696"/>
              <a:gd name="connsiteY22" fmla="*/ 1346200 h 1587500"/>
              <a:gd name="connsiteX23" fmla="*/ 863600 w 866696"/>
              <a:gd name="connsiteY23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635000 w 866696"/>
              <a:gd name="connsiteY15" fmla="*/ 863600 h 1587500"/>
              <a:gd name="connsiteX16" fmla="*/ 660400 w 866696"/>
              <a:gd name="connsiteY16" fmla="*/ 977900 h 1587500"/>
              <a:gd name="connsiteX17" fmla="*/ 685800 w 866696"/>
              <a:gd name="connsiteY17" fmla="*/ 1028700 h 1587500"/>
              <a:gd name="connsiteX18" fmla="*/ 711200 w 866696"/>
              <a:gd name="connsiteY18" fmla="*/ 1104900 h 1587500"/>
              <a:gd name="connsiteX19" fmla="*/ 800100 w 866696"/>
              <a:gd name="connsiteY19" fmla="*/ 1219200 h 1587500"/>
              <a:gd name="connsiteX20" fmla="*/ 812800 w 866696"/>
              <a:gd name="connsiteY20" fmla="*/ 1257300 h 1587500"/>
              <a:gd name="connsiteX21" fmla="*/ 863600 w 866696"/>
              <a:gd name="connsiteY21" fmla="*/ 1346200 h 1587500"/>
              <a:gd name="connsiteX22" fmla="*/ 863600 w 866696"/>
              <a:gd name="connsiteY22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585536 w 866696"/>
              <a:gd name="connsiteY14" fmla="*/ 932587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11200 w 866696"/>
              <a:gd name="connsiteY17" fmla="*/ 1104900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53118 w 866696"/>
              <a:gd name="connsiteY13" fmla="*/ 819359 h 1587500"/>
              <a:gd name="connsiteX14" fmla="*/ 618287 w 866696"/>
              <a:gd name="connsiteY14" fmla="*/ 890123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11200 w 866696"/>
              <a:gd name="connsiteY17" fmla="*/ 1104900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67154 w 866696"/>
              <a:gd name="connsiteY13" fmla="*/ 786694 h 1587500"/>
              <a:gd name="connsiteX14" fmla="*/ 618287 w 866696"/>
              <a:gd name="connsiteY14" fmla="*/ 890123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11200 w 866696"/>
              <a:gd name="connsiteY17" fmla="*/ 1104900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6696"/>
              <a:gd name="connsiteY0" fmla="*/ 0 h 1587500"/>
              <a:gd name="connsiteX1" fmla="*/ 50800 w 866696"/>
              <a:gd name="connsiteY1" fmla="*/ 76200 h 1587500"/>
              <a:gd name="connsiteX2" fmla="*/ 88900 w 866696"/>
              <a:gd name="connsiteY2" fmla="*/ 101600 h 1587500"/>
              <a:gd name="connsiteX3" fmla="*/ 101600 w 866696"/>
              <a:gd name="connsiteY3" fmla="*/ 139700 h 1587500"/>
              <a:gd name="connsiteX4" fmla="*/ 190500 w 866696"/>
              <a:gd name="connsiteY4" fmla="*/ 215900 h 1587500"/>
              <a:gd name="connsiteX5" fmla="*/ 241300 w 866696"/>
              <a:gd name="connsiteY5" fmla="*/ 254000 h 1587500"/>
              <a:gd name="connsiteX6" fmla="*/ 279400 w 866696"/>
              <a:gd name="connsiteY6" fmla="*/ 330200 h 1587500"/>
              <a:gd name="connsiteX7" fmla="*/ 317500 w 866696"/>
              <a:gd name="connsiteY7" fmla="*/ 355600 h 1587500"/>
              <a:gd name="connsiteX8" fmla="*/ 368300 w 866696"/>
              <a:gd name="connsiteY8" fmla="*/ 419100 h 1587500"/>
              <a:gd name="connsiteX9" fmla="*/ 367967 w 866696"/>
              <a:gd name="connsiteY9" fmla="*/ 476799 h 1587500"/>
              <a:gd name="connsiteX10" fmla="*/ 436479 w 866696"/>
              <a:gd name="connsiteY10" fmla="*/ 586395 h 1587500"/>
              <a:gd name="connsiteX11" fmla="*/ 480261 w 866696"/>
              <a:gd name="connsiteY11" fmla="*/ 648797 h 1587500"/>
              <a:gd name="connsiteX12" fmla="*/ 520700 w 866696"/>
              <a:gd name="connsiteY12" fmla="*/ 722829 h 1587500"/>
              <a:gd name="connsiteX13" fmla="*/ 567154 w 866696"/>
              <a:gd name="connsiteY13" fmla="*/ 786694 h 1587500"/>
              <a:gd name="connsiteX14" fmla="*/ 618287 w 866696"/>
              <a:gd name="connsiteY14" fmla="*/ 890123 h 1587500"/>
              <a:gd name="connsiteX15" fmla="*/ 660400 w 866696"/>
              <a:gd name="connsiteY15" fmla="*/ 977900 h 1587500"/>
              <a:gd name="connsiteX16" fmla="*/ 685800 w 866696"/>
              <a:gd name="connsiteY16" fmla="*/ 1028700 h 1587500"/>
              <a:gd name="connsiteX17" fmla="*/ 725236 w 866696"/>
              <a:gd name="connsiteY17" fmla="*/ 1101634 h 1587500"/>
              <a:gd name="connsiteX18" fmla="*/ 800100 w 866696"/>
              <a:gd name="connsiteY18" fmla="*/ 1219200 h 1587500"/>
              <a:gd name="connsiteX19" fmla="*/ 812800 w 866696"/>
              <a:gd name="connsiteY19" fmla="*/ 1257300 h 1587500"/>
              <a:gd name="connsiteX20" fmla="*/ 863600 w 866696"/>
              <a:gd name="connsiteY20" fmla="*/ 1346200 h 1587500"/>
              <a:gd name="connsiteX21" fmla="*/ 863600 w 866696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90500 w 865803"/>
              <a:gd name="connsiteY4" fmla="*/ 215900 h 1587500"/>
              <a:gd name="connsiteX5" fmla="*/ 241300 w 865803"/>
              <a:gd name="connsiteY5" fmla="*/ 254000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8300 w 865803"/>
              <a:gd name="connsiteY8" fmla="*/ 419100 h 1587500"/>
              <a:gd name="connsiteX9" fmla="*/ 367967 w 865803"/>
              <a:gd name="connsiteY9" fmla="*/ 476799 h 1587500"/>
              <a:gd name="connsiteX10" fmla="*/ 436479 w 865803"/>
              <a:gd name="connsiteY10" fmla="*/ 586395 h 1587500"/>
              <a:gd name="connsiteX11" fmla="*/ 480261 w 865803"/>
              <a:gd name="connsiteY11" fmla="*/ 648797 h 1587500"/>
              <a:gd name="connsiteX12" fmla="*/ 520700 w 865803"/>
              <a:gd name="connsiteY12" fmla="*/ 722829 h 1587500"/>
              <a:gd name="connsiteX13" fmla="*/ 567154 w 865803"/>
              <a:gd name="connsiteY13" fmla="*/ 786694 h 1587500"/>
              <a:gd name="connsiteX14" fmla="*/ 618287 w 865803"/>
              <a:gd name="connsiteY14" fmla="*/ 890123 h 1587500"/>
              <a:gd name="connsiteX15" fmla="*/ 660400 w 865803"/>
              <a:gd name="connsiteY15" fmla="*/ 977900 h 1587500"/>
              <a:gd name="connsiteX16" fmla="*/ 685800 w 865803"/>
              <a:gd name="connsiteY16" fmla="*/ 1028700 h 1587500"/>
              <a:gd name="connsiteX17" fmla="*/ 725236 w 865803"/>
              <a:gd name="connsiteY17" fmla="*/ 1101634 h 1587500"/>
              <a:gd name="connsiteX18" fmla="*/ 800100 w 865803"/>
              <a:gd name="connsiteY18" fmla="*/ 1219200 h 1587500"/>
              <a:gd name="connsiteX19" fmla="*/ 833854 w 865803"/>
              <a:gd name="connsiteY19" fmla="*/ 1257300 h 1587500"/>
              <a:gd name="connsiteX20" fmla="*/ 863600 w 865803"/>
              <a:gd name="connsiteY20" fmla="*/ 1346200 h 1587500"/>
              <a:gd name="connsiteX21" fmla="*/ 863600 w 865803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90500 w 865803"/>
              <a:gd name="connsiteY4" fmla="*/ 215900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8300 w 865803"/>
              <a:gd name="connsiteY8" fmla="*/ 419100 h 1587500"/>
              <a:gd name="connsiteX9" fmla="*/ 367967 w 865803"/>
              <a:gd name="connsiteY9" fmla="*/ 476799 h 1587500"/>
              <a:gd name="connsiteX10" fmla="*/ 436479 w 865803"/>
              <a:gd name="connsiteY10" fmla="*/ 586395 h 1587500"/>
              <a:gd name="connsiteX11" fmla="*/ 480261 w 865803"/>
              <a:gd name="connsiteY11" fmla="*/ 648797 h 1587500"/>
              <a:gd name="connsiteX12" fmla="*/ 520700 w 865803"/>
              <a:gd name="connsiteY12" fmla="*/ 722829 h 1587500"/>
              <a:gd name="connsiteX13" fmla="*/ 567154 w 865803"/>
              <a:gd name="connsiteY13" fmla="*/ 786694 h 1587500"/>
              <a:gd name="connsiteX14" fmla="*/ 618287 w 865803"/>
              <a:gd name="connsiteY14" fmla="*/ 890123 h 1587500"/>
              <a:gd name="connsiteX15" fmla="*/ 660400 w 865803"/>
              <a:gd name="connsiteY15" fmla="*/ 977900 h 1587500"/>
              <a:gd name="connsiteX16" fmla="*/ 685800 w 865803"/>
              <a:gd name="connsiteY16" fmla="*/ 1028700 h 1587500"/>
              <a:gd name="connsiteX17" fmla="*/ 725236 w 865803"/>
              <a:gd name="connsiteY17" fmla="*/ 1101634 h 1587500"/>
              <a:gd name="connsiteX18" fmla="*/ 800100 w 865803"/>
              <a:gd name="connsiteY18" fmla="*/ 1219200 h 1587500"/>
              <a:gd name="connsiteX19" fmla="*/ 833854 w 865803"/>
              <a:gd name="connsiteY19" fmla="*/ 1257300 h 1587500"/>
              <a:gd name="connsiteX20" fmla="*/ 863600 w 865803"/>
              <a:gd name="connsiteY20" fmla="*/ 1346200 h 1587500"/>
              <a:gd name="connsiteX21" fmla="*/ 863600 w 865803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8300 w 865803"/>
              <a:gd name="connsiteY8" fmla="*/ 419100 h 1587500"/>
              <a:gd name="connsiteX9" fmla="*/ 367967 w 865803"/>
              <a:gd name="connsiteY9" fmla="*/ 476799 h 1587500"/>
              <a:gd name="connsiteX10" fmla="*/ 436479 w 865803"/>
              <a:gd name="connsiteY10" fmla="*/ 586395 h 1587500"/>
              <a:gd name="connsiteX11" fmla="*/ 480261 w 865803"/>
              <a:gd name="connsiteY11" fmla="*/ 648797 h 1587500"/>
              <a:gd name="connsiteX12" fmla="*/ 520700 w 865803"/>
              <a:gd name="connsiteY12" fmla="*/ 722829 h 1587500"/>
              <a:gd name="connsiteX13" fmla="*/ 567154 w 865803"/>
              <a:gd name="connsiteY13" fmla="*/ 786694 h 1587500"/>
              <a:gd name="connsiteX14" fmla="*/ 618287 w 865803"/>
              <a:gd name="connsiteY14" fmla="*/ 890123 h 1587500"/>
              <a:gd name="connsiteX15" fmla="*/ 660400 w 865803"/>
              <a:gd name="connsiteY15" fmla="*/ 977900 h 1587500"/>
              <a:gd name="connsiteX16" fmla="*/ 685800 w 865803"/>
              <a:gd name="connsiteY16" fmla="*/ 1028700 h 1587500"/>
              <a:gd name="connsiteX17" fmla="*/ 725236 w 865803"/>
              <a:gd name="connsiteY17" fmla="*/ 1101634 h 1587500"/>
              <a:gd name="connsiteX18" fmla="*/ 800100 w 865803"/>
              <a:gd name="connsiteY18" fmla="*/ 1219200 h 1587500"/>
              <a:gd name="connsiteX19" fmla="*/ 833854 w 865803"/>
              <a:gd name="connsiteY19" fmla="*/ 1257300 h 1587500"/>
              <a:gd name="connsiteX20" fmla="*/ 863600 w 865803"/>
              <a:gd name="connsiteY20" fmla="*/ 1346200 h 1587500"/>
              <a:gd name="connsiteX21" fmla="*/ 863600 w 865803"/>
              <a:gd name="connsiteY21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7500 w 865803"/>
              <a:gd name="connsiteY7" fmla="*/ 355600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9400 w 865803"/>
              <a:gd name="connsiteY6" fmla="*/ 330200 h 1587500"/>
              <a:gd name="connsiteX7" fmla="*/ 315161 w 865803"/>
              <a:gd name="connsiteY7" fmla="*/ 394797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34282 w 865803"/>
              <a:gd name="connsiteY5" fmla="*/ 270332 h 1587500"/>
              <a:gd name="connsiteX6" fmla="*/ 274721 w 865803"/>
              <a:gd name="connsiteY6" fmla="*/ 339999 h 1587500"/>
              <a:gd name="connsiteX7" fmla="*/ 315161 w 865803"/>
              <a:gd name="connsiteY7" fmla="*/ 394797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  <a:gd name="connsiteX0" fmla="*/ 0 w 865803"/>
              <a:gd name="connsiteY0" fmla="*/ 0 h 1587500"/>
              <a:gd name="connsiteX1" fmla="*/ 50800 w 865803"/>
              <a:gd name="connsiteY1" fmla="*/ 76200 h 1587500"/>
              <a:gd name="connsiteX2" fmla="*/ 88900 w 865803"/>
              <a:gd name="connsiteY2" fmla="*/ 101600 h 1587500"/>
              <a:gd name="connsiteX3" fmla="*/ 101600 w 865803"/>
              <a:gd name="connsiteY3" fmla="*/ 139700 h 1587500"/>
              <a:gd name="connsiteX4" fmla="*/ 185821 w 865803"/>
              <a:gd name="connsiteY4" fmla="*/ 245298 h 1587500"/>
              <a:gd name="connsiteX5" fmla="*/ 229603 w 865803"/>
              <a:gd name="connsiteY5" fmla="*/ 286664 h 1587500"/>
              <a:gd name="connsiteX6" fmla="*/ 274721 w 865803"/>
              <a:gd name="connsiteY6" fmla="*/ 339999 h 1587500"/>
              <a:gd name="connsiteX7" fmla="*/ 315161 w 865803"/>
              <a:gd name="connsiteY7" fmla="*/ 394797 h 1587500"/>
              <a:gd name="connsiteX8" fmla="*/ 367967 w 865803"/>
              <a:gd name="connsiteY8" fmla="*/ 476799 h 1587500"/>
              <a:gd name="connsiteX9" fmla="*/ 436479 w 865803"/>
              <a:gd name="connsiteY9" fmla="*/ 586395 h 1587500"/>
              <a:gd name="connsiteX10" fmla="*/ 480261 w 865803"/>
              <a:gd name="connsiteY10" fmla="*/ 648797 h 1587500"/>
              <a:gd name="connsiteX11" fmla="*/ 520700 w 865803"/>
              <a:gd name="connsiteY11" fmla="*/ 722829 h 1587500"/>
              <a:gd name="connsiteX12" fmla="*/ 567154 w 865803"/>
              <a:gd name="connsiteY12" fmla="*/ 786694 h 1587500"/>
              <a:gd name="connsiteX13" fmla="*/ 618287 w 865803"/>
              <a:gd name="connsiteY13" fmla="*/ 890123 h 1587500"/>
              <a:gd name="connsiteX14" fmla="*/ 660400 w 865803"/>
              <a:gd name="connsiteY14" fmla="*/ 977900 h 1587500"/>
              <a:gd name="connsiteX15" fmla="*/ 685800 w 865803"/>
              <a:gd name="connsiteY15" fmla="*/ 1028700 h 1587500"/>
              <a:gd name="connsiteX16" fmla="*/ 725236 w 865803"/>
              <a:gd name="connsiteY16" fmla="*/ 1101634 h 1587500"/>
              <a:gd name="connsiteX17" fmla="*/ 800100 w 865803"/>
              <a:gd name="connsiteY17" fmla="*/ 1219200 h 1587500"/>
              <a:gd name="connsiteX18" fmla="*/ 833854 w 865803"/>
              <a:gd name="connsiteY18" fmla="*/ 1257300 h 1587500"/>
              <a:gd name="connsiteX19" fmla="*/ 863600 w 865803"/>
              <a:gd name="connsiteY19" fmla="*/ 1346200 h 1587500"/>
              <a:gd name="connsiteX20" fmla="*/ 863600 w 865803"/>
              <a:gd name="connsiteY20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5803" h="1587500">
                <a:moveTo>
                  <a:pt x="0" y="0"/>
                </a:moveTo>
                <a:cubicBezTo>
                  <a:pt x="16933" y="25400"/>
                  <a:pt x="30698" y="53226"/>
                  <a:pt x="50800" y="76200"/>
                </a:cubicBezTo>
                <a:cubicBezTo>
                  <a:pt x="60851" y="87687"/>
                  <a:pt x="79365" y="89681"/>
                  <a:pt x="88900" y="101600"/>
                </a:cubicBezTo>
                <a:cubicBezTo>
                  <a:pt x="97263" y="112053"/>
                  <a:pt x="85447" y="115750"/>
                  <a:pt x="101600" y="139700"/>
                </a:cubicBezTo>
                <a:cubicBezTo>
                  <a:pt x="117753" y="163650"/>
                  <a:pt x="164487" y="220804"/>
                  <a:pt x="185821" y="245298"/>
                </a:cubicBezTo>
                <a:cubicBezTo>
                  <a:pt x="207155" y="269792"/>
                  <a:pt x="212670" y="273964"/>
                  <a:pt x="229603" y="286664"/>
                </a:cubicBezTo>
                <a:cubicBezTo>
                  <a:pt x="239932" y="317652"/>
                  <a:pt x="260461" y="321977"/>
                  <a:pt x="274721" y="339999"/>
                </a:cubicBezTo>
                <a:cubicBezTo>
                  <a:pt x="288981" y="358021"/>
                  <a:pt x="299620" y="371997"/>
                  <a:pt x="315161" y="394797"/>
                </a:cubicBezTo>
                <a:cubicBezTo>
                  <a:pt x="330702" y="417597"/>
                  <a:pt x="347747" y="444866"/>
                  <a:pt x="367967" y="476799"/>
                </a:cubicBezTo>
                <a:cubicBezTo>
                  <a:pt x="388187" y="508732"/>
                  <a:pt x="417763" y="557729"/>
                  <a:pt x="436479" y="586395"/>
                </a:cubicBezTo>
                <a:cubicBezTo>
                  <a:pt x="455195" y="615061"/>
                  <a:pt x="466224" y="626058"/>
                  <a:pt x="480261" y="648797"/>
                </a:cubicBezTo>
                <a:cubicBezTo>
                  <a:pt x="494298" y="671536"/>
                  <a:pt x="506218" y="699846"/>
                  <a:pt x="520700" y="722829"/>
                </a:cubicBezTo>
                <a:cubicBezTo>
                  <a:pt x="535182" y="745812"/>
                  <a:pt x="550890" y="758812"/>
                  <a:pt x="567154" y="786694"/>
                </a:cubicBezTo>
                <a:cubicBezTo>
                  <a:pt x="583419" y="814576"/>
                  <a:pt x="602746" y="858256"/>
                  <a:pt x="618287" y="890123"/>
                </a:cubicBezTo>
                <a:cubicBezTo>
                  <a:pt x="633828" y="921990"/>
                  <a:pt x="649148" y="954804"/>
                  <a:pt x="660400" y="977900"/>
                </a:cubicBezTo>
                <a:cubicBezTo>
                  <a:pt x="671652" y="1000996"/>
                  <a:pt x="674994" y="1008078"/>
                  <a:pt x="685800" y="1028700"/>
                </a:cubicBezTo>
                <a:cubicBezTo>
                  <a:pt x="696606" y="1049322"/>
                  <a:pt x="710384" y="1079357"/>
                  <a:pt x="725236" y="1101634"/>
                </a:cubicBezTo>
                <a:cubicBezTo>
                  <a:pt x="785999" y="1192778"/>
                  <a:pt x="740414" y="1159514"/>
                  <a:pt x="800100" y="1219200"/>
                </a:cubicBezTo>
                <a:cubicBezTo>
                  <a:pt x="804333" y="1231900"/>
                  <a:pt x="827867" y="1245326"/>
                  <a:pt x="833854" y="1257300"/>
                </a:cubicBezTo>
                <a:cubicBezTo>
                  <a:pt x="845664" y="1280919"/>
                  <a:pt x="858642" y="1291167"/>
                  <a:pt x="863600" y="1346200"/>
                </a:cubicBezTo>
                <a:cubicBezTo>
                  <a:pt x="868558" y="1401233"/>
                  <a:pt x="863600" y="1507067"/>
                  <a:pt x="863600" y="1587500"/>
                </a:cubicBezTo>
              </a:path>
            </a:pathLst>
          </a:cu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38300" y="2749550"/>
            <a:ext cx="141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??</a:t>
            </a:r>
            <a:r>
              <a:rPr lang="en-US" sz="1600" b="1" dirty="0" smtClean="0">
                <a:solidFill>
                  <a:srgbClr val="FF0000"/>
                </a:solidFill>
                <a:latin typeface="Star Jedi Outline"/>
                <a:cs typeface="Star Jedi Outline"/>
              </a:rPr>
              <a:t>PAMDE</a:t>
            </a:r>
            <a:r>
              <a:rPr lang="en-US" sz="1600" b="1" dirty="0" smtClean="0">
                <a:solidFill>
                  <a:srgbClr val="FF0000"/>
                </a:solidFill>
              </a:rPr>
              <a:t>??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8142" y="4349750"/>
            <a:ext cx="204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??</a:t>
            </a:r>
            <a:r>
              <a:rPr lang="en-US" sz="1600" b="1" dirty="0" smtClean="0">
                <a:solidFill>
                  <a:srgbClr val="FF6600"/>
                </a:solidFill>
                <a:latin typeface="Star Jedi Outline"/>
                <a:cs typeface="Star Jedi Outline"/>
              </a:rPr>
              <a:t>PADME</a:t>
            </a:r>
            <a:r>
              <a:rPr lang="en-US" sz="1600" b="1" dirty="0" smtClean="0">
                <a:solidFill>
                  <a:srgbClr val="FF6600"/>
                </a:solidFill>
              </a:rPr>
              <a:t> DUMP??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9700" y="2192923"/>
            <a:ext cx="96693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  <a:latin typeface="Star Jedi Outline"/>
                <a:cs typeface="Star Jedi Outline"/>
              </a:rPr>
              <a:t>PADME</a:t>
            </a:r>
            <a:endParaRPr lang="en-US" sz="1600" b="1" dirty="0">
              <a:solidFill>
                <a:srgbClr val="000090"/>
              </a:solidFill>
              <a:latin typeface="Star Jedi Outline"/>
              <a:cs typeface="Star Jed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6808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6266"/>
            <a:ext cx="9144000" cy="5289356"/>
          </a:xfrm>
        </p:spPr>
        <p:txBody>
          <a:bodyPr>
            <a:noAutofit/>
          </a:bodyPr>
          <a:lstStyle/>
          <a:p>
            <a:r>
              <a:rPr lang="en-US" sz="1800" dirty="0"/>
              <a:t>The simplest hidden sector model just introduces one </a:t>
            </a:r>
            <a:r>
              <a:rPr lang="en-US" sz="1800" dirty="0">
                <a:solidFill>
                  <a:srgbClr val="000090"/>
                </a:solidFill>
              </a:rPr>
              <a:t>extra U(1) gauge symmetry</a:t>
            </a:r>
            <a:r>
              <a:rPr lang="en-US" sz="1800" dirty="0"/>
              <a:t> and a </a:t>
            </a:r>
            <a:r>
              <a:rPr lang="en-US" sz="1800" dirty="0" smtClean="0"/>
              <a:t>corresponding </a:t>
            </a:r>
            <a:r>
              <a:rPr lang="en-US" sz="1800" dirty="0">
                <a:solidFill>
                  <a:srgbClr val="000090"/>
                </a:solidFill>
              </a:rPr>
              <a:t>gauge boson</a:t>
            </a:r>
            <a:r>
              <a:rPr lang="en-US" sz="1800" dirty="0"/>
              <a:t>:  </a:t>
            </a:r>
            <a:r>
              <a:rPr lang="en-US" sz="1800" dirty="0" smtClean="0"/>
              <a:t>the “dark </a:t>
            </a:r>
            <a:r>
              <a:rPr lang="en-US" sz="1800" dirty="0"/>
              <a:t>photon" or U </a:t>
            </a:r>
            <a:r>
              <a:rPr lang="en-US" sz="1800" dirty="0" smtClean="0"/>
              <a:t>boson.</a:t>
            </a:r>
          </a:p>
          <a:p>
            <a:pPr lvl="1"/>
            <a:r>
              <a:rPr lang="en-US" sz="1600" dirty="0" smtClean="0"/>
              <a:t>Two type of interactions with SM particles should be considered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As </a:t>
            </a:r>
            <a:r>
              <a:rPr lang="en-US" sz="1800" dirty="0">
                <a:solidFill>
                  <a:srgbClr val="000090"/>
                </a:solidFill>
              </a:rPr>
              <a:t>in QED</a:t>
            </a:r>
            <a:r>
              <a:rPr lang="en-US" sz="1800" dirty="0"/>
              <a:t>, this will generate </a:t>
            </a:r>
            <a:r>
              <a:rPr lang="en-US" sz="1800" dirty="0" smtClean="0"/>
              <a:t>interactions of </a:t>
            </a:r>
            <a:r>
              <a:rPr lang="en-US" sz="1800" dirty="0"/>
              <a:t>the </a:t>
            </a:r>
            <a:r>
              <a:rPr lang="en-US" sz="1800" dirty="0" smtClean="0"/>
              <a:t>type: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1600" dirty="0" smtClean="0"/>
              <a:t>Not all the SM particles need to be charged under this new symmetry</a:t>
            </a:r>
          </a:p>
          <a:p>
            <a:pPr lvl="1"/>
            <a:r>
              <a:rPr lang="en-US" sz="1600" dirty="0" smtClean="0"/>
              <a:t>In the </a:t>
            </a:r>
            <a:r>
              <a:rPr lang="en-US" sz="1600" dirty="0" smtClean="0">
                <a:solidFill>
                  <a:srgbClr val="000090"/>
                </a:solidFill>
              </a:rPr>
              <a:t>most general case </a:t>
            </a:r>
            <a:r>
              <a:rPr lang="en-US" sz="1600" dirty="0" err="1" smtClean="0">
                <a:solidFill>
                  <a:srgbClr val="000090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f</a:t>
            </a:r>
            <a:r>
              <a:rPr lang="en-US" sz="1600" dirty="0" smtClean="0">
                <a:solidFill>
                  <a:srgbClr val="000090"/>
                </a:solidFill>
              </a:rPr>
              <a:t> is different in between leptons and quarks </a:t>
            </a:r>
            <a:r>
              <a:rPr lang="en-US" sz="1600" dirty="0" smtClean="0"/>
              <a:t>and can even be 0 for quarks. (</a:t>
            </a:r>
            <a:r>
              <a:rPr lang="hu-HU" sz="1400" dirty="0" smtClean="0"/>
              <a:t>P</a:t>
            </a:r>
            <a:r>
              <a:rPr lang="hu-HU" sz="1400" dirty="0"/>
              <a:t>. Fayet, Phys. Lett. B 675, 267 (2009)</a:t>
            </a:r>
            <a:r>
              <a:rPr lang="hu-HU" sz="1600" dirty="0" smtClean="0"/>
              <a:t>.)</a:t>
            </a:r>
            <a:endParaRPr lang="en-US" sz="1600" dirty="0" smtClean="0"/>
          </a:p>
          <a:p>
            <a:r>
              <a:rPr lang="en-US" sz="1800" dirty="0"/>
              <a:t>The coupling constant and the </a:t>
            </a:r>
            <a:r>
              <a:rPr lang="en-US" sz="1800" dirty="0" smtClean="0"/>
              <a:t>charges </a:t>
            </a:r>
            <a:r>
              <a:rPr lang="en-US" sz="1800" dirty="0"/>
              <a:t>can be generated </a:t>
            </a:r>
            <a:r>
              <a:rPr lang="en-US" sz="1800" dirty="0" smtClean="0"/>
              <a:t>effectively </a:t>
            </a:r>
            <a:r>
              <a:rPr lang="en-US" sz="1800" dirty="0"/>
              <a:t>through the </a:t>
            </a:r>
            <a:r>
              <a:rPr lang="en-US" sz="1800" dirty="0" smtClean="0">
                <a:solidFill>
                  <a:srgbClr val="000090"/>
                </a:solidFill>
              </a:rPr>
              <a:t>kinetic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mixing </a:t>
            </a:r>
            <a:r>
              <a:rPr lang="en-US" sz="1800" dirty="0"/>
              <a:t>between the QED and the new U(1) gauge </a:t>
            </a:r>
            <a:r>
              <a:rPr lang="en-US" sz="1800" dirty="0" smtClean="0"/>
              <a:t>bosons</a:t>
            </a:r>
          </a:p>
          <a:p>
            <a:endParaRPr lang="en-US" sz="1800" dirty="0" smtClean="0"/>
          </a:p>
          <a:p>
            <a:endParaRPr lang="en-US" sz="1600" dirty="0"/>
          </a:p>
          <a:p>
            <a:pPr lvl="1"/>
            <a:r>
              <a:rPr lang="en-US" sz="1600" dirty="0" smtClean="0"/>
              <a:t>In this </a:t>
            </a:r>
            <a:r>
              <a:rPr lang="en-US" sz="1600" dirty="0" smtClean="0">
                <a:solidFill>
                  <a:srgbClr val="000090"/>
                </a:solidFill>
              </a:rPr>
              <a:t>case </a:t>
            </a:r>
            <a:r>
              <a:rPr lang="en-US" sz="1600" dirty="0" err="1" smtClean="0">
                <a:solidFill>
                  <a:srgbClr val="000090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f</a:t>
            </a:r>
            <a:r>
              <a:rPr lang="en-US" sz="1600" dirty="0" smtClean="0">
                <a:solidFill>
                  <a:srgbClr val="000090"/>
                </a:solidFill>
              </a:rPr>
              <a:t> is just proportional to electric charge </a:t>
            </a:r>
            <a:r>
              <a:rPr lang="en-US" sz="1600" dirty="0" smtClean="0"/>
              <a:t>and it is equal for both quarks and leptons.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75" y="5232400"/>
            <a:ext cx="3184851" cy="6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dark sector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5" y="2529544"/>
            <a:ext cx="2913560" cy="4534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56113" y="5086134"/>
            <a:ext cx="4127500" cy="730766"/>
            <a:chOff x="4786313" y="4997234"/>
            <a:chExt cx="4127500" cy="730766"/>
          </a:xfrm>
        </p:grpSpPr>
        <p:pic>
          <p:nvPicPr>
            <p:cNvPr id="7" name="Picture 6" descr="KinMix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313" y="5029500"/>
              <a:ext cx="4127500" cy="698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26400" y="50295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U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1300" y="49972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g</a:t>
              </a:r>
              <a:endParaRPr lang="en-US" b="1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</p:grpSp>
      <p:pic>
        <p:nvPicPr>
          <p:cNvPr id="15" name="Picture 14" descr="Ugenu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13" y="2267506"/>
            <a:ext cx="1708832" cy="1014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8600" y="238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6600" y="2133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endParaRPr lang="en-US" b="1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3900" y="30084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628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BTF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35673"/>
            <a:ext cx="8564939" cy="5289356"/>
          </a:xfrm>
        </p:spPr>
        <p:txBody>
          <a:bodyPr>
            <a:normAutofit/>
          </a:bodyPr>
          <a:lstStyle/>
          <a:p>
            <a:r>
              <a:rPr lang="en-US" dirty="0" smtClean="0"/>
              <a:t>Energy upgrades up to 1.2 </a:t>
            </a:r>
            <a:r>
              <a:rPr lang="en-US" dirty="0" err="1" smtClean="0"/>
              <a:t>GeV</a:t>
            </a:r>
            <a:r>
              <a:rPr lang="en-US" dirty="0" smtClean="0"/>
              <a:t> electrons</a:t>
            </a:r>
          </a:p>
          <a:p>
            <a:pPr lvl="1"/>
            <a:r>
              <a:rPr lang="en-US" dirty="0" smtClean="0"/>
              <a:t>Proposal to reach &gt;800 MeV energy for positrons (see V. </a:t>
            </a:r>
            <a:r>
              <a:rPr lang="en-US" dirty="0" err="1" smtClean="0"/>
              <a:t>Buonomo</a:t>
            </a:r>
            <a:r>
              <a:rPr lang="en-US" dirty="0" smtClean="0"/>
              <a:t> BTF user workshop) </a:t>
            </a:r>
          </a:p>
          <a:p>
            <a:r>
              <a:rPr lang="en-US" dirty="0" smtClean="0"/>
              <a:t>Longer Duty Cycle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Standard BTF</a:t>
            </a:r>
            <a:r>
              <a:rPr lang="en-US" dirty="0" smtClean="0"/>
              <a:t> duty cycle = 50*10 ns = </a:t>
            </a:r>
            <a:r>
              <a:rPr lang="en-US" dirty="0" smtClean="0">
                <a:solidFill>
                  <a:srgbClr val="0000FF"/>
                </a:solidFill>
              </a:rPr>
              <a:t>5x10</a:t>
            </a:r>
            <a:r>
              <a:rPr lang="en-US" baseline="30000" dirty="0" smtClean="0">
                <a:solidFill>
                  <a:srgbClr val="0000FF"/>
                </a:solidFill>
              </a:rPr>
              <a:t>-7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endParaRPr lang="en-US" baseline="30000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Already obtained upgrade 50</a:t>
            </a:r>
            <a:r>
              <a:rPr lang="en-US" dirty="0"/>
              <a:t>*40ns= </a:t>
            </a:r>
            <a:r>
              <a:rPr lang="en-US" dirty="0" smtClean="0">
                <a:solidFill>
                  <a:srgbClr val="0000FF"/>
                </a:solidFill>
              </a:rPr>
              <a:t>20x10</a:t>
            </a:r>
            <a:r>
              <a:rPr lang="en-US" baseline="30000" dirty="0">
                <a:solidFill>
                  <a:srgbClr val="0000FF"/>
                </a:solidFill>
              </a:rPr>
              <a:t>-7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 (Thanks to BTF team)</a:t>
            </a:r>
          </a:p>
          <a:p>
            <a:pPr lvl="1"/>
            <a:r>
              <a:rPr lang="en-US" dirty="0" smtClean="0"/>
              <a:t>Any increase of duty cycle increase linearly experiment statistics  </a:t>
            </a:r>
          </a:p>
          <a:p>
            <a:r>
              <a:rPr lang="en-US" dirty="0" smtClean="0"/>
              <a:t>Collimation system</a:t>
            </a:r>
          </a:p>
          <a:p>
            <a:pPr lvl="1"/>
            <a:r>
              <a:rPr lang="en-US" dirty="0" smtClean="0"/>
              <a:t>Assure better beam definition for positrons bea</a:t>
            </a:r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Maximum current in BTF hall</a:t>
            </a:r>
          </a:p>
          <a:p>
            <a:pPr lvl="1"/>
            <a:r>
              <a:rPr lang="en-US" dirty="0" smtClean="0"/>
              <a:t>Limited by radio protection to 6.2x10</a:t>
            </a:r>
            <a:r>
              <a:rPr lang="en-US" baseline="30000" dirty="0" smtClean="0"/>
              <a:t>8 </a:t>
            </a:r>
            <a:r>
              <a:rPr lang="en-US" dirty="0" smtClean="0"/>
              <a:t>per bunch for long term operation</a:t>
            </a:r>
            <a:endParaRPr lang="en-US" baseline="30000" dirty="0" smtClean="0"/>
          </a:p>
          <a:p>
            <a:pPr lvl="1"/>
            <a:r>
              <a:rPr lang="en-US" dirty="0" smtClean="0"/>
              <a:t>Can reach &gt;3x10</a:t>
            </a:r>
            <a:r>
              <a:rPr lang="en-US" baseline="30000" dirty="0" smtClean="0"/>
              <a:t>10 </a:t>
            </a:r>
            <a:r>
              <a:rPr lang="en-US" dirty="0" smtClean="0"/>
              <a:t>particle per bunch after proper screening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609" y="5884297"/>
            <a:ext cx="896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recent BTF user workshop for details at:</a:t>
            </a:r>
          </a:p>
          <a:p>
            <a:r>
              <a:rPr lang="en-US" dirty="0"/>
              <a:t>https://</a:t>
            </a:r>
            <a:r>
              <a:rPr lang="en-US" dirty="0" err="1"/>
              <a:t>agenda.infn.it</a:t>
            </a:r>
            <a:r>
              <a:rPr lang="en-US" dirty="0"/>
              <a:t>/</a:t>
            </a:r>
            <a:r>
              <a:rPr lang="en-US" dirty="0" err="1"/>
              <a:t>conferenceOtherViews.py?view</a:t>
            </a:r>
            <a:r>
              <a:rPr lang="en-US" dirty="0"/>
              <a:t>=</a:t>
            </a:r>
            <a:r>
              <a:rPr lang="en-US" dirty="0" err="1"/>
              <a:t>standard&amp;confId</a:t>
            </a:r>
            <a:r>
              <a:rPr lang="en-US" dirty="0"/>
              <a:t>=7359</a:t>
            </a:r>
          </a:p>
        </p:txBody>
      </p:sp>
    </p:spTree>
    <p:extLst>
      <p:ext uri="{BB962C8B-B14F-4D97-AF65-F5344CB8AC3E}">
        <p14:creationId xmlns:p14="http://schemas.microsoft.com/office/powerpoint/2010/main" val="8881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in case of BTF upgrades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0" y="5259220"/>
            <a:ext cx="9144000" cy="1309855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PADME experiments profits of every upgrade of the BTF beam</a:t>
            </a:r>
            <a:endParaRPr lang="en-US" dirty="0" smtClean="0"/>
          </a:p>
          <a:p>
            <a:pPr lvl="1"/>
            <a:r>
              <a:rPr lang="en-US" sz="1600" dirty="0" smtClean="0"/>
              <a:t>Energy gives access to higher masses both in visible and invisible decays</a:t>
            </a:r>
          </a:p>
          <a:p>
            <a:pPr lvl="1"/>
            <a:r>
              <a:rPr lang="en-US" sz="1600" dirty="0" smtClean="0"/>
              <a:t>Duty cycle gives access to lower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baseline="30000" dirty="0" smtClean="0"/>
              <a:t>2</a:t>
            </a:r>
          </a:p>
          <a:p>
            <a:pPr lvl="1"/>
            <a:r>
              <a:rPr lang="en-US" sz="1600" dirty="0" smtClean="0"/>
              <a:t>In case of Bremsstrahlung production duty cycle helps also in the mass ranges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27976"/>
            <a:ext cx="9171603" cy="4620966"/>
            <a:chOff x="0" y="627976"/>
            <a:chExt cx="9171603" cy="4620966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903542"/>
              <a:ext cx="9147297" cy="4345400"/>
              <a:chOff x="0" y="814642"/>
              <a:chExt cx="9147297" cy="4345400"/>
            </a:xfrm>
          </p:grpSpPr>
          <p:pic>
            <p:nvPicPr>
              <p:cNvPr id="12" name="Picture 11" descr="Screenshot 2014-05-16 15.53.36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205" y="814642"/>
                <a:ext cx="4530092" cy="4320000"/>
              </a:xfrm>
              <a:prstGeom prst="rect">
                <a:avLst/>
              </a:prstGeom>
            </p:spPr>
          </p:pic>
          <p:sp>
            <p:nvSpPr>
              <p:cNvPr id="13" name="Down Arrow 12"/>
              <p:cNvSpPr/>
              <p:nvPr/>
            </p:nvSpPr>
            <p:spPr>
              <a:xfrm>
                <a:off x="5765800" y="2159000"/>
                <a:ext cx="254000" cy="355600"/>
              </a:xfrm>
              <a:prstGeom prst="downArrow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7073900" y="2273300"/>
                <a:ext cx="1829146" cy="523220"/>
                <a:chOff x="7124700" y="1828800"/>
                <a:chExt cx="1829146" cy="52322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378700" y="1828800"/>
                  <a:ext cx="15751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="1" baseline="30000" dirty="0" smtClean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 750 MeV</a:t>
                  </a:r>
                </a:p>
                <a:p>
                  <a:r>
                    <a:rPr lang="en-US" sz="1400" b="1" dirty="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="1" baseline="30000" dirty="0" smtClean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 1 </a:t>
                  </a:r>
                  <a:r>
                    <a:rPr lang="en-US" sz="1400" b="1" dirty="0" err="1" smtClean="0">
                      <a:solidFill>
                        <a:srgbClr val="FF0000"/>
                      </a:solidFill>
                    </a:rPr>
                    <a:t>GeV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124700" y="2021820"/>
                  <a:ext cx="288355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124700" y="2212320"/>
                  <a:ext cx="288355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5257800" y="2390120"/>
                <a:ext cx="1460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Duty cycle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>
              <a:xfrm rot="16200000">
                <a:off x="7019355" y="1130300"/>
                <a:ext cx="254000" cy="355600"/>
              </a:xfrm>
              <a:prstGeom prst="downArrow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36855" y="1106388"/>
                <a:ext cx="1460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Energy ~√E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23" name="Picture 22" descr="Screenshot 2014-05-16 16.09.23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40042"/>
                <a:ext cx="4513632" cy="4320000"/>
              </a:xfrm>
              <a:prstGeom prst="rect">
                <a:avLst/>
              </a:prstGeom>
            </p:spPr>
          </p:pic>
          <p:sp>
            <p:nvSpPr>
              <p:cNvPr id="24" name="Freeform 23"/>
              <p:cNvSpPr/>
              <p:nvPr/>
            </p:nvSpPr>
            <p:spPr>
              <a:xfrm>
                <a:off x="609599" y="1035408"/>
                <a:ext cx="2273301" cy="1822092"/>
              </a:xfrm>
              <a:custGeom>
                <a:avLst/>
                <a:gdLst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65300 w 2182848"/>
                  <a:gd name="connsiteY10" fmla="*/ 1003300 h 1562100"/>
                  <a:gd name="connsiteX11" fmla="*/ 1790700 w 2182848"/>
                  <a:gd name="connsiteY11" fmla="*/ 96520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1981200 w 2182848"/>
                  <a:gd name="connsiteY14" fmla="*/ 647700 h 1562100"/>
                  <a:gd name="connsiteX15" fmla="*/ 1993900 w 2182848"/>
                  <a:gd name="connsiteY15" fmla="*/ 596900 h 1562100"/>
                  <a:gd name="connsiteX16" fmla="*/ 2019300 w 2182848"/>
                  <a:gd name="connsiteY16" fmla="*/ 495300 h 1562100"/>
                  <a:gd name="connsiteX17" fmla="*/ 2057400 w 2182848"/>
                  <a:gd name="connsiteY17" fmla="*/ 469900 h 1562100"/>
                  <a:gd name="connsiteX18" fmla="*/ 2095500 w 2182848"/>
                  <a:gd name="connsiteY18" fmla="*/ 381000 h 1562100"/>
                  <a:gd name="connsiteX19" fmla="*/ 2159000 w 2182848"/>
                  <a:gd name="connsiteY19" fmla="*/ 266700 h 1562100"/>
                  <a:gd name="connsiteX20" fmla="*/ 2171700 w 2182848"/>
                  <a:gd name="connsiteY20" fmla="*/ 0 h 1562100"/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65300 w 2182848"/>
                  <a:gd name="connsiteY10" fmla="*/ 1003300 h 1562100"/>
                  <a:gd name="connsiteX11" fmla="*/ 1790700 w 2182848"/>
                  <a:gd name="connsiteY11" fmla="*/ 96520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1981200 w 2182848"/>
                  <a:gd name="connsiteY14" fmla="*/ 647700 h 1562100"/>
                  <a:gd name="connsiteX15" fmla="*/ 1993900 w 2182848"/>
                  <a:gd name="connsiteY15" fmla="*/ 596900 h 1562100"/>
                  <a:gd name="connsiteX16" fmla="*/ 2095500 w 2182848"/>
                  <a:gd name="connsiteY16" fmla="*/ 539750 h 1562100"/>
                  <a:gd name="connsiteX17" fmla="*/ 2057400 w 2182848"/>
                  <a:gd name="connsiteY17" fmla="*/ 469900 h 1562100"/>
                  <a:gd name="connsiteX18" fmla="*/ 2095500 w 2182848"/>
                  <a:gd name="connsiteY18" fmla="*/ 381000 h 1562100"/>
                  <a:gd name="connsiteX19" fmla="*/ 2159000 w 2182848"/>
                  <a:gd name="connsiteY19" fmla="*/ 266700 h 1562100"/>
                  <a:gd name="connsiteX20" fmla="*/ 2171700 w 2182848"/>
                  <a:gd name="connsiteY20" fmla="*/ 0 h 1562100"/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65300 w 2182848"/>
                  <a:gd name="connsiteY10" fmla="*/ 1003300 h 1562100"/>
                  <a:gd name="connsiteX11" fmla="*/ 1790700 w 2182848"/>
                  <a:gd name="connsiteY11" fmla="*/ 96520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1981200 w 2182848"/>
                  <a:gd name="connsiteY14" fmla="*/ 647700 h 1562100"/>
                  <a:gd name="connsiteX15" fmla="*/ 1993900 w 2182848"/>
                  <a:gd name="connsiteY15" fmla="*/ 596900 h 1562100"/>
                  <a:gd name="connsiteX16" fmla="*/ 2095500 w 2182848"/>
                  <a:gd name="connsiteY16" fmla="*/ 539750 h 1562100"/>
                  <a:gd name="connsiteX17" fmla="*/ 2108200 w 2182848"/>
                  <a:gd name="connsiteY17" fmla="*/ 469900 h 1562100"/>
                  <a:gd name="connsiteX18" fmla="*/ 2095500 w 2182848"/>
                  <a:gd name="connsiteY18" fmla="*/ 381000 h 1562100"/>
                  <a:gd name="connsiteX19" fmla="*/ 2159000 w 2182848"/>
                  <a:gd name="connsiteY19" fmla="*/ 266700 h 1562100"/>
                  <a:gd name="connsiteX20" fmla="*/ 2171700 w 2182848"/>
                  <a:gd name="connsiteY20" fmla="*/ 0 h 1562100"/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90700 w 2182848"/>
                  <a:gd name="connsiteY10" fmla="*/ 1035050 h 1562100"/>
                  <a:gd name="connsiteX11" fmla="*/ 1790700 w 2182848"/>
                  <a:gd name="connsiteY11" fmla="*/ 96520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1981200 w 2182848"/>
                  <a:gd name="connsiteY14" fmla="*/ 647700 h 1562100"/>
                  <a:gd name="connsiteX15" fmla="*/ 1993900 w 2182848"/>
                  <a:gd name="connsiteY15" fmla="*/ 596900 h 1562100"/>
                  <a:gd name="connsiteX16" fmla="*/ 2095500 w 2182848"/>
                  <a:gd name="connsiteY16" fmla="*/ 539750 h 1562100"/>
                  <a:gd name="connsiteX17" fmla="*/ 2108200 w 2182848"/>
                  <a:gd name="connsiteY17" fmla="*/ 469900 h 1562100"/>
                  <a:gd name="connsiteX18" fmla="*/ 2095500 w 2182848"/>
                  <a:gd name="connsiteY18" fmla="*/ 381000 h 1562100"/>
                  <a:gd name="connsiteX19" fmla="*/ 2159000 w 2182848"/>
                  <a:gd name="connsiteY19" fmla="*/ 266700 h 1562100"/>
                  <a:gd name="connsiteX20" fmla="*/ 2171700 w 2182848"/>
                  <a:gd name="connsiteY20" fmla="*/ 0 h 1562100"/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90700 w 2182848"/>
                  <a:gd name="connsiteY10" fmla="*/ 1035050 h 1562100"/>
                  <a:gd name="connsiteX11" fmla="*/ 1822450 w 2182848"/>
                  <a:gd name="connsiteY11" fmla="*/ 98425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1981200 w 2182848"/>
                  <a:gd name="connsiteY14" fmla="*/ 647700 h 1562100"/>
                  <a:gd name="connsiteX15" fmla="*/ 1993900 w 2182848"/>
                  <a:gd name="connsiteY15" fmla="*/ 596900 h 1562100"/>
                  <a:gd name="connsiteX16" fmla="*/ 2095500 w 2182848"/>
                  <a:gd name="connsiteY16" fmla="*/ 539750 h 1562100"/>
                  <a:gd name="connsiteX17" fmla="*/ 2108200 w 2182848"/>
                  <a:gd name="connsiteY17" fmla="*/ 469900 h 1562100"/>
                  <a:gd name="connsiteX18" fmla="*/ 2095500 w 2182848"/>
                  <a:gd name="connsiteY18" fmla="*/ 381000 h 1562100"/>
                  <a:gd name="connsiteX19" fmla="*/ 2159000 w 2182848"/>
                  <a:gd name="connsiteY19" fmla="*/ 266700 h 1562100"/>
                  <a:gd name="connsiteX20" fmla="*/ 2171700 w 2182848"/>
                  <a:gd name="connsiteY20" fmla="*/ 0 h 1562100"/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90700 w 2182848"/>
                  <a:gd name="connsiteY10" fmla="*/ 1035050 h 1562100"/>
                  <a:gd name="connsiteX11" fmla="*/ 1822450 w 2182848"/>
                  <a:gd name="connsiteY11" fmla="*/ 98425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1981200 w 2182848"/>
                  <a:gd name="connsiteY14" fmla="*/ 647700 h 1562100"/>
                  <a:gd name="connsiteX15" fmla="*/ 2025650 w 2182848"/>
                  <a:gd name="connsiteY15" fmla="*/ 615950 h 1562100"/>
                  <a:gd name="connsiteX16" fmla="*/ 2095500 w 2182848"/>
                  <a:gd name="connsiteY16" fmla="*/ 539750 h 1562100"/>
                  <a:gd name="connsiteX17" fmla="*/ 2108200 w 2182848"/>
                  <a:gd name="connsiteY17" fmla="*/ 469900 h 1562100"/>
                  <a:gd name="connsiteX18" fmla="*/ 2095500 w 2182848"/>
                  <a:gd name="connsiteY18" fmla="*/ 381000 h 1562100"/>
                  <a:gd name="connsiteX19" fmla="*/ 2159000 w 2182848"/>
                  <a:gd name="connsiteY19" fmla="*/ 266700 h 1562100"/>
                  <a:gd name="connsiteX20" fmla="*/ 2171700 w 2182848"/>
                  <a:gd name="connsiteY20" fmla="*/ 0 h 1562100"/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90700 w 2182848"/>
                  <a:gd name="connsiteY10" fmla="*/ 1035050 h 1562100"/>
                  <a:gd name="connsiteX11" fmla="*/ 1822450 w 2182848"/>
                  <a:gd name="connsiteY11" fmla="*/ 98425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2000250 w 2182848"/>
                  <a:gd name="connsiteY14" fmla="*/ 692150 h 1562100"/>
                  <a:gd name="connsiteX15" fmla="*/ 1981200 w 2182848"/>
                  <a:gd name="connsiteY15" fmla="*/ 647700 h 1562100"/>
                  <a:gd name="connsiteX16" fmla="*/ 2025650 w 2182848"/>
                  <a:gd name="connsiteY16" fmla="*/ 615950 h 1562100"/>
                  <a:gd name="connsiteX17" fmla="*/ 2095500 w 2182848"/>
                  <a:gd name="connsiteY17" fmla="*/ 539750 h 1562100"/>
                  <a:gd name="connsiteX18" fmla="*/ 2108200 w 2182848"/>
                  <a:gd name="connsiteY18" fmla="*/ 469900 h 1562100"/>
                  <a:gd name="connsiteX19" fmla="*/ 2095500 w 2182848"/>
                  <a:gd name="connsiteY19" fmla="*/ 381000 h 1562100"/>
                  <a:gd name="connsiteX20" fmla="*/ 2159000 w 2182848"/>
                  <a:gd name="connsiteY20" fmla="*/ 266700 h 1562100"/>
                  <a:gd name="connsiteX21" fmla="*/ 2171700 w 2182848"/>
                  <a:gd name="connsiteY21" fmla="*/ 0 h 1562100"/>
                  <a:gd name="connsiteX0" fmla="*/ 0 w 2182848"/>
                  <a:gd name="connsiteY0" fmla="*/ 1562100 h 1562100"/>
                  <a:gd name="connsiteX1" fmla="*/ 660400 w 2182848"/>
                  <a:gd name="connsiteY1" fmla="*/ 1511300 h 1562100"/>
                  <a:gd name="connsiteX2" fmla="*/ 1079500 w 2182848"/>
                  <a:gd name="connsiteY2" fmla="*/ 1473200 h 1562100"/>
                  <a:gd name="connsiteX3" fmla="*/ 1231900 w 2182848"/>
                  <a:gd name="connsiteY3" fmla="*/ 1447800 h 1562100"/>
                  <a:gd name="connsiteX4" fmla="*/ 1384300 w 2182848"/>
                  <a:gd name="connsiteY4" fmla="*/ 1371600 h 1562100"/>
                  <a:gd name="connsiteX5" fmla="*/ 1485900 w 2182848"/>
                  <a:gd name="connsiteY5" fmla="*/ 1346200 h 1562100"/>
                  <a:gd name="connsiteX6" fmla="*/ 1562100 w 2182848"/>
                  <a:gd name="connsiteY6" fmla="*/ 1282700 h 1562100"/>
                  <a:gd name="connsiteX7" fmla="*/ 1600200 w 2182848"/>
                  <a:gd name="connsiteY7" fmla="*/ 1270000 h 1562100"/>
                  <a:gd name="connsiteX8" fmla="*/ 1676400 w 2182848"/>
                  <a:gd name="connsiteY8" fmla="*/ 1155700 h 1562100"/>
                  <a:gd name="connsiteX9" fmla="*/ 1701800 w 2182848"/>
                  <a:gd name="connsiteY9" fmla="*/ 1117600 h 1562100"/>
                  <a:gd name="connsiteX10" fmla="*/ 1790700 w 2182848"/>
                  <a:gd name="connsiteY10" fmla="*/ 1035050 h 1562100"/>
                  <a:gd name="connsiteX11" fmla="*/ 1822450 w 2182848"/>
                  <a:gd name="connsiteY11" fmla="*/ 984250 h 1562100"/>
                  <a:gd name="connsiteX12" fmla="*/ 1866900 w 2182848"/>
                  <a:gd name="connsiteY12" fmla="*/ 889000 h 1562100"/>
                  <a:gd name="connsiteX13" fmla="*/ 1955800 w 2182848"/>
                  <a:gd name="connsiteY13" fmla="*/ 787400 h 1562100"/>
                  <a:gd name="connsiteX14" fmla="*/ 2000250 w 2182848"/>
                  <a:gd name="connsiteY14" fmla="*/ 692150 h 1562100"/>
                  <a:gd name="connsiteX15" fmla="*/ 2019300 w 2182848"/>
                  <a:gd name="connsiteY15" fmla="*/ 654050 h 1562100"/>
                  <a:gd name="connsiteX16" fmla="*/ 2025650 w 2182848"/>
                  <a:gd name="connsiteY16" fmla="*/ 615950 h 1562100"/>
                  <a:gd name="connsiteX17" fmla="*/ 2095500 w 2182848"/>
                  <a:gd name="connsiteY17" fmla="*/ 539750 h 1562100"/>
                  <a:gd name="connsiteX18" fmla="*/ 2108200 w 2182848"/>
                  <a:gd name="connsiteY18" fmla="*/ 469900 h 1562100"/>
                  <a:gd name="connsiteX19" fmla="*/ 2095500 w 2182848"/>
                  <a:gd name="connsiteY19" fmla="*/ 381000 h 1562100"/>
                  <a:gd name="connsiteX20" fmla="*/ 2159000 w 2182848"/>
                  <a:gd name="connsiteY20" fmla="*/ 266700 h 1562100"/>
                  <a:gd name="connsiteX21" fmla="*/ 2171700 w 2182848"/>
                  <a:gd name="connsiteY21" fmla="*/ 0 h 1562100"/>
                  <a:gd name="connsiteX0" fmla="*/ 0 w 2179076"/>
                  <a:gd name="connsiteY0" fmla="*/ 1562100 h 1562100"/>
                  <a:gd name="connsiteX1" fmla="*/ 660400 w 2179076"/>
                  <a:gd name="connsiteY1" fmla="*/ 1511300 h 1562100"/>
                  <a:gd name="connsiteX2" fmla="*/ 1079500 w 2179076"/>
                  <a:gd name="connsiteY2" fmla="*/ 1473200 h 1562100"/>
                  <a:gd name="connsiteX3" fmla="*/ 1231900 w 2179076"/>
                  <a:gd name="connsiteY3" fmla="*/ 1447800 h 1562100"/>
                  <a:gd name="connsiteX4" fmla="*/ 1384300 w 2179076"/>
                  <a:gd name="connsiteY4" fmla="*/ 1371600 h 1562100"/>
                  <a:gd name="connsiteX5" fmla="*/ 1485900 w 2179076"/>
                  <a:gd name="connsiteY5" fmla="*/ 1346200 h 1562100"/>
                  <a:gd name="connsiteX6" fmla="*/ 1562100 w 2179076"/>
                  <a:gd name="connsiteY6" fmla="*/ 1282700 h 1562100"/>
                  <a:gd name="connsiteX7" fmla="*/ 1600200 w 2179076"/>
                  <a:gd name="connsiteY7" fmla="*/ 1270000 h 1562100"/>
                  <a:gd name="connsiteX8" fmla="*/ 1676400 w 2179076"/>
                  <a:gd name="connsiteY8" fmla="*/ 1155700 h 1562100"/>
                  <a:gd name="connsiteX9" fmla="*/ 1701800 w 2179076"/>
                  <a:gd name="connsiteY9" fmla="*/ 1117600 h 1562100"/>
                  <a:gd name="connsiteX10" fmla="*/ 1790700 w 2179076"/>
                  <a:gd name="connsiteY10" fmla="*/ 1035050 h 1562100"/>
                  <a:gd name="connsiteX11" fmla="*/ 1822450 w 2179076"/>
                  <a:gd name="connsiteY11" fmla="*/ 984250 h 1562100"/>
                  <a:gd name="connsiteX12" fmla="*/ 1866900 w 2179076"/>
                  <a:gd name="connsiteY12" fmla="*/ 889000 h 1562100"/>
                  <a:gd name="connsiteX13" fmla="*/ 1955800 w 2179076"/>
                  <a:gd name="connsiteY13" fmla="*/ 787400 h 1562100"/>
                  <a:gd name="connsiteX14" fmla="*/ 2000250 w 2179076"/>
                  <a:gd name="connsiteY14" fmla="*/ 692150 h 1562100"/>
                  <a:gd name="connsiteX15" fmla="*/ 2019300 w 2179076"/>
                  <a:gd name="connsiteY15" fmla="*/ 654050 h 1562100"/>
                  <a:gd name="connsiteX16" fmla="*/ 2025650 w 2179076"/>
                  <a:gd name="connsiteY16" fmla="*/ 615950 h 1562100"/>
                  <a:gd name="connsiteX17" fmla="*/ 2095500 w 2179076"/>
                  <a:gd name="connsiteY17" fmla="*/ 539750 h 1562100"/>
                  <a:gd name="connsiteX18" fmla="*/ 2108200 w 2179076"/>
                  <a:gd name="connsiteY18" fmla="*/ 469900 h 1562100"/>
                  <a:gd name="connsiteX19" fmla="*/ 2095500 w 2179076"/>
                  <a:gd name="connsiteY19" fmla="*/ 381000 h 1562100"/>
                  <a:gd name="connsiteX20" fmla="*/ 2152650 w 2179076"/>
                  <a:gd name="connsiteY20" fmla="*/ 266700 h 1562100"/>
                  <a:gd name="connsiteX21" fmla="*/ 2171700 w 2179076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320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676400 w 2172491"/>
                  <a:gd name="connsiteY8" fmla="*/ 1155700 h 1562100"/>
                  <a:gd name="connsiteX9" fmla="*/ 1701800 w 2172491"/>
                  <a:gd name="connsiteY9" fmla="*/ 1117600 h 1562100"/>
                  <a:gd name="connsiteX10" fmla="*/ 1790700 w 2172491"/>
                  <a:gd name="connsiteY10" fmla="*/ 1035050 h 1562100"/>
                  <a:gd name="connsiteX11" fmla="*/ 1822450 w 2172491"/>
                  <a:gd name="connsiteY11" fmla="*/ 984250 h 1562100"/>
                  <a:gd name="connsiteX12" fmla="*/ 1866900 w 2172491"/>
                  <a:gd name="connsiteY12" fmla="*/ 8890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095500 w 2172491"/>
                  <a:gd name="connsiteY19" fmla="*/ 38100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320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676400 w 2172491"/>
                  <a:gd name="connsiteY8" fmla="*/ 1155700 h 1562100"/>
                  <a:gd name="connsiteX9" fmla="*/ 1701800 w 2172491"/>
                  <a:gd name="connsiteY9" fmla="*/ 1117600 h 1562100"/>
                  <a:gd name="connsiteX10" fmla="*/ 1790700 w 2172491"/>
                  <a:gd name="connsiteY10" fmla="*/ 1035050 h 1562100"/>
                  <a:gd name="connsiteX11" fmla="*/ 1822450 w 2172491"/>
                  <a:gd name="connsiteY11" fmla="*/ 984250 h 1562100"/>
                  <a:gd name="connsiteX12" fmla="*/ 1866900 w 2172491"/>
                  <a:gd name="connsiteY12" fmla="*/ 8890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095500 w 2172491"/>
                  <a:gd name="connsiteY19" fmla="*/ 38100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320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676400 w 2172491"/>
                  <a:gd name="connsiteY8" fmla="*/ 1155700 h 1562100"/>
                  <a:gd name="connsiteX9" fmla="*/ 1701800 w 2172491"/>
                  <a:gd name="connsiteY9" fmla="*/ 1117600 h 1562100"/>
                  <a:gd name="connsiteX10" fmla="*/ 1790700 w 2172491"/>
                  <a:gd name="connsiteY10" fmla="*/ 1035050 h 1562100"/>
                  <a:gd name="connsiteX11" fmla="*/ 1822450 w 2172491"/>
                  <a:gd name="connsiteY11" fmla="*/ 984250 h 1562100"/>
                  <a:gd name="connsiteX12" fmla="*/ 1866900 w 2172491"/>
                  <a:gd name="connsiteY12" fmla="*/ 8890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139950 w 2172491"/>
                  <a:gd name="connsiteY19" fmla="*/ 34925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320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676400 w 2172491"/>
                  <a:gd name="connsiteY8" fmla="*/ 1155700 h 1562100"/>
                  <a:gd name="connsiteX9" fmla="*/ 1727200 w 2172491"/>
                  <a:gd name="connsiteY9" fmla="*/ 1149350 h 1562100"/>
                  <a:gd name="connsiteX10" fmla="*/ 1790700 w 2172491"/>
                  <a:gd name="connsiteY10" fmla="*/ 1035050 h 1562100"/>
                  <a:gd name="connsiteX11" fmla="*/ 1822450 w 2172491"/>
                  <a:gd name="connsiteY11" fmla="*/ 984250 h 1562100"/>
                  <a:gd name="connsiteX12" fmla="*/ 1866900 w 2172491"/>
                  <a:gd name="connsiteY12" fmla="*/ 8890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139950 w 2172491"/>
                  <a:gd name="connsiteY19" fmla="*/ 34925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320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708150 w 2172491"/>
                  <a:gd name="connsiteY8" fmla="*/ 1187450 h 1562100"/>
                  <a:gd name="connsiteX9" fmla="*/ 1727200 w 2172491"/>
                  <a:gd name="connsiteY9" fmla="*/ 1149350 h 1562100"/>
                  <a:gd name="connsiteX10" fmla="*/ 1790700 w 2172491"/>
                  <a:gd name="connsiteY10" fmla="*/ 1035050 h 1562100"/>
                  <a:gd name="connsiteX11" fmla="*/ 1822450 w 2172491"/>
                  <a:gd name="connsiteY11" fmla="*/ 984250 h 1562100"/>
                  <a:gd name="connsiteX12" fmla="*/ 1866900 w 2172491"/>
                  <a:gd name="connsiteY12" fmla="*/ 8890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139950 w 2172491"/>
                  <a:gd name="connsiteY19" fmla="*/ 34925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320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708150 w 2172491"/>
                  <a:gd name="connsiteY8" fmla="*/ 1187450 h 1562100"/>
                  <a:gd name="connsiteX9" fmla="*/ 1727200 w 2172491"/>
                  <a:gd name="connsiteY9" fmla="*/ 1149350 h 1562100"/>
                  <a:gd name="connsiteX10" fmla="*/ 1790700 w 2172491"/>
                  <a:gd name="connsiteY10" fmla="*/ 1035050 h 1562100"/>
                  <a:gd name="connsiteX11" fmla="*/ 1841500 w 2172491"/>
                  <a:gd name="connsiteY11" fmla="*/ 984250 h 1562100"/>
                  <a:gd name="connsiteX12" fmla="*/ 1866900 w 2172491"/>
                  <a:gd name="connsiteY12" fmla="*/ 8890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139950 w 2172491"/>
                  <a:gd name="connsiteY19" fmla="*/ 34925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320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708150 w 2172491"/>
                  <a:gd name="connsiteY8" fmla="*/ 1187450 h 1562100"/>
                  <a:gd name="connsiteX9" fmla="*/ 1727200 w 2172491"/>
                  <a:gd name="connsiteY9" fmla="*/ 1149350 h 1562100"/>
                  <a:gd name="connsiteX10" fmla="*/ 1790700 w 2172491"/>
                  <a:gd name="connsiteY10" fmla="*/ 1035050 h 1562100"/>
                  <a:gd name="connsiteX11" fmla="*/ 1841500 w 2172491"/>
                  <a:gd name="connsiteY11" fmla="*/ 984250 h 1562100"/>
                  <a:gd name="connsiteX12" fmla="*/ 1892300 w 2172491"/>
                  <a:gd name="connsiteY12" fmla="*/ 9144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139950 w 2172491"/>
                  <a:gd name="connsiteY19" fmla="*/ 34925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  <a:gd name="connsiteX0" fmla="*/ 0 w 2172491"/>
                  <a:gd name="connsiteY0" fmla="*/ 1562100 h 1562100"/>
                  <a:gd name="connsiteX1" fmla="*/ 660400 w 2172491"/>
                  <a:gd name="connsiteY1" fmla="*/ 1511300 h 1562100"/>
                  <a:gd name="connsiteX2" fmla="*/ 1079500 w 2172491"/>
                  <a:gd name="connsiteY2" fmla="*/ 1479550 h 1562100"/>
                  <a:gd name="connsiteX3" fmla="*/ 1231900 w 2172491"/>
                  <a:gd name="connsiteY3" fmla="*/ 1447800 h 1562100"/>
                  <a:gd name="connsiteX4" fmla="*/ 1384300 w 2172491"/>
                  <a:gd name="connsiteY4" fmla="*/ 1371600 h 1562100"/>
                  <a:gd name="connsiteX5" fmla="*/ 1485900 w 2172491"/>
                  <a:gd name="connsiteY5" fmla="*/ 1346200 h 1562100"/>
                  <a:gd name="connsiteX6" fmla="*/ 1562100 w 2172491"/>
                  <a:gd name="connsiteY6" fmla="*/ 1282700 h 1562100"/>
                  <a:gd name="connsiteX7" fmla="*/ 1600200 w 2172491"/>
                  <a:gd name="connsiteY7" fmla="*/ 1270000 h 1562100"/>
                  <a:gd name="connsiteX8" fmla="*/ 1708150 w 2172491"/>
                  <a:gd name="connsiteY8" fmla="*/ 1187450 h 1562100"/>
                  <a:gd name="connsiteX9" fmla="*/ 1727200 w 2172491"/>
                  <a:gd name="connsiteY9" fmla="*/ 1149350 h 1562100"/>
                  <a:gd name="connsiteX10" fmla="*/ 1790700 w 2172491"/>
                  <a:gd name="connsiteY10" fmla="*/ 1035050 h 1562100"/>
                  <a:gd name="connsiteX11" fmla="*/ 1841500 w 2172491"/>
                  <a:gd name="connsiteY11" fmla="*/ 984250 h 1562100"/>
                  <a:gd name="connsiteX12" fmla="*/ 1892300 w 2172491"/>
                  <a:gd name="connsiteY12" fmla="*/ 914400 h 1562100"/>
                  <a:gd name="connsiteX13" fmla="*/ 1955800 w 2172491"/>
                  <a:gd name="connsiteY13" fmla="*/ 787400 h 1562100"/>
                  <a:gd name="connsiteX14" fmla="*/ 2000250 w 2172491"/>
                  <a:gd name="connsiteY14" fmla="*/ 692150 h 1562100"/>
                  <a:gd name="connsiteX15" fmla="*/ 2019300 w 2172491"/>
                  <a:gd name="connsiteY15" fmla="*/ 654050 h 1562100"/>
                  <a:gd name="connsiteX16" fmla="*/ 2025650 w 2172491"/>
                  <a:gd name="connsiteY16" fmla="*/ 615950 h 1562100"/>
                  <a:gd name="connsiteX17" fmla="*/ 2095500 w 2172491"/>
                  <a:gd name="connsiteY17" fmla="*/ 539750 h 1562100"/>
                  <a:gd name="connsiteX18" fmla="*/ 2108200 w 2172491"/>
                  <a:gd name="connsiteY18" fmla="*/ 469900 h 1562100"/>
                  <a:gd name="connsiteX19" fmla="*/ 2139950 w 2172491"/>
                  <a:gd name="connsiteY19" fmla="*/ 349250 h 1562100"/>
                  <a:gd name="connsiteX20" fmla="*/ 2152650 w 2172491"/>
                  <a:gd name="connsiteY20" fmla="*/ 266700 h 1562100"/>
                  <a:gd name="connsiteX21" fmla="*/ 2171700 w 2172491"/>
                  <a:gd name="connsiteY21" fmla="*/ 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72491" h="1562100">
                    <a:moveTo>
                      <a:pt x="0" y="1562100"/>
                    </a:moveTo>
                    <a:cubicBezTo>
                      <a:pt x="584342" y="1521332"/>
                      <a:pt x="364740" y="1544151"/>
                      <a:pt x="660400" y="1511300"/>
                    </a:cubicBezTo>
                    <a:cubicBezTo>
                      <a:pt x="835300" y="1467575"/>
                      <a:pt x="660536" y="1514464"/>
                      <a:pt x="1079500" y="1479550"/>
                    </a:cubicBezTo>
                    <a:cubicBezTo>
                      <a:pt x="1133509" y="1475049"/>
                      <a:pt x="1179617" y="1458257"/>
                      <a:pt x="1231900" y="1447800"/>
                    </a:cubicBezTo>
                    <a:cubicBezTo>
                      <a:pt x="1311931" y="1394446"/>
                      <a:pt x="1295318" y="1395868"/>
                      <a:pt x="1384300" y="1371600"/>
                    </a:cubicBezTo>
                    <a:cubicBezTo>
                      <a:pt x="1416181" y="1362905"/>
                      <a:pt x="1455072" y="1361614"/>
                      <a:pt x="1485900" y="1346200"/>
                    </a:cubicBezTo>
                    <a:cubicBezTo>
                      <a:pt x="1569002" y="1304649"/>
                      <a:pt x="1477838" y="1338875"/>
                      <a:pt x="1562100" y="1282700"/>
                    </a:cubicBezTo>
                    <a:cubicBezTo>
                      <a:pt x="1573239" y="1275274"/>
                      <a:pt x="1587500" y="1274233"/>
                      <a:pt x="1600200" y="1270000"/>
                    </a:cubicBezTo>
                    <a:cubicBezTo>
                      <a:pt x="1625600" y="1231900"/>
                      <a:pt x="1686983" y="1207558"/>
                      <a:pt x="1708150" y="1187450"/>
                    </a:cubicBezTo>
                    <a:cubicBezTo>
                      <a:pt x="1729317" y="1167342"/>
                      <a:pt x="1713442" y="1174750"/>
                      <a:pt x="1727200" y="1149350"/>
                    </a:cubicBezTo>
                    <a:cubicBezTo>
                      <a:pt x="1740958" y="1123950"/>
                      <a:pt x="1771650" y="1062567"/>
                      <a:pt x="1790700" y="1035050"/>
                    </a:cubicBezTo>
                    <a:cubicBezTo>
                      <a:pt x="1809750" y="1007533"/>
                      <a:pt x="1824567" y="1004358"/>
                      <a:pt x="1841500" y="984250"/>
                    </a:cubicBezTo>
                    <a:cubicBezTo>
                      <a:pt x="1858433" y="964142"/>
                      <a:pt x="1873250" y="947208"/>
                      <a:pt x="1892300" y="914400"/>
                    </a:cubicBezTo>
                    <a:cubicBezTo>
                      <a:pt x="1911350" y="881592"/>
                      <a:pt x="1938867" y="824442"/>
                      <a:pt x="1955800" y="787400"/>
                    </a:cubicBezTo>
                    <a:cubicBezTo>
                      <a:pt x="1972733" y="750358"/>
                      <a:pt x="1996017" y="715433"/>
                      <a:pt x="2000250" y="692150"/>
                    </a:cubicBezTo>
                    <a:cubicBezTo>
                      <a:pt x="2004483" y="668867"/>
                      <a:pt x="2015067" y="666750"/>
                      <a:pt x="2019300" y="654050"/>
                    </a:cubicBezTo>
                    <a:cubicBezTo>
                      <a:pt x="2023533" y="641350"/>
                      <a:pt x="2012950" y="635000"/>
                      <a:pt x="2025650" y="615950"/>
                    </a:cubicBezTo>
                    <a:cubicBezTo>
                      <a:pt x="2038350" y="596900"/>
                      <a:pt x="2081742" y="564092"/>
                      <a:pt x="2095500" y="539750"/>
                    </a:cubicBezTo>
                    <a:cubicBezTo>
                      <a:pt x="2109258" y="515408"/>
                      <a:pt x="2095500" y="478367"/>
                      <a:pt x="2108200" y="469900"/>
                    </a:cubicBezTo>
                    <a:cubicBezTo>
                      <a:pt x="2200654" y="331218"/>
                      <a:pt x="2132542" y="383117"/>
                      <a:pt x="2139950" y="349250"/>
                    </a:cubicBezTo>
                    <a:cubicBezTo>
                      <a:pt x="2147358" y="315383"/>
                      <a:pt x="2117530" y="403811"/>
                      <a:pt x="2152650" y="266700"/>
                    </a:cubicBezTo>
                    <a:cubicBezTo>
                      <a:pt x="2178429" y="217036"/>
                      <a:pt x="2171700" y="318187"/>
                      <a:pt x="2171700" y="0"/>
                    </a:cubicBez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09599" y="1752600"/>
                <a:ext cx="2396845" cy="2933700"/>
              </a:xfrm>
              <a:custGeom>
                <a:avLst/>
                <a:gdLst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93700 w 866696"/>
                  <a:gd name="connsiteY9" fmla="*/ 457200 h 1587500"/>
                  <a:gd name="connsiteX10" fmla="*/ 431800 w 866696"/>
                  <a:gd name="connsiteY10" fmla="*/ 508000 h 1587500"/>
                  <a:gd name="connsiteX11" fmla="*/ 482600 w 866696"/>
                  <a:gd name="connsiteY11" fmla="*/ 609600 h 1587500"/>
                  <a:gd name="connsiteX12" fmla="*/ 520700 w 866696"/>
                  <a:gd name="connsiteY12" fmla="*/ 647700 h 1587500"/>
                  <a:gd name="connsiteX13" fmla="*/ 546100 w 866696"/>
                  <a:gd name="connsiteY13" fmla="*/ 698500 h 1587500"/>
                  <a:gd name="connsiteX14" fmla="*/ 571500 w 866696"/>
                  <a:gd name="connsiteY14" fmla="*/ 736600 h 1587500"/>
                  <a:gd name="connsiteX15" fmla="*/ 596900 w 866696"/>
                  <a:gd name="connsiteY15" fmla="*/ 787400 h 1587500"/>
                  <a:gd name="connsiteX16" fmla="*/ 622300 w 866696"/>
                  <a:gd name="connsiteY16" fmla="*/ 825500 h 1587500"/>
                  <a:gd name="connsiteX17" fmla="*/ 635000 w 866696"/>
                  <a:gd name="connsiteY17" fmla="*/ 863600 h 1587500"/>
                  <a:gd name="connsiteX18" fmla="*/ 660400 w 866696"/>
                  <a:gd name="connsiteY18" fmla="*/ 977900 h 1587500"/>
                  <a:gd name="connsiteX19" fmla="*/ 685800 w 866696"/>
                  <a:gd name="connsiteY19" fmla="*/ 1028700 h 1587500"/>
                  <a:gd name="connsiteX20" fmla="*/ 711200 w 866696"/>
                  <a:gd name="connsiteY20" fmla="*/ 1104900 h 1587500"/>
                  <a:gd name="connsiteX21" fmla="*/ 800100 w 866696"/>
                  <a:gd name="connsiteY21" fmla="*/ 1219200 h 1587500"/>
                  <a:gd name="connsiteX22" fmla="*/ 812800 w 866696"/>
                  <a:gd name="connsiteY22" fmla="*/ 1257300 h 1587500"/>
                  <a:gd name="connsiteX23" fmla="*/ 863600 w 866696"/>
                  <a:gd name="connsiteY23" fmla="*/ 1346200 h 1587500"/>
                  <a:gd name="connsiteX24" fmla="*/ 863600 w 866696"/>
                  <a:gd name="connsiteY24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1800 w 866696"/>
                  <a:gd name="connsiteY10" fmla="*/ 508000 h 1587500"/>
                  <a:gd name="connsiteX11" fmla="*/ 482600 w 866696"/>
                  <a:gd name="connsiteY11" fmla="*/ 609600 h 1587500"/>
                  <a:gd name="connsiteX12" fmla="*/ 520700 w 866696"/>
                  <a:gd name="connsiteY12" fmla="*/ 647700 h 1587500"/>
                  <a:gd name="connsiteX13" fmla="*/ 546100 w 866696"/>
                  <a:gd name="connsiteY13" fmla="*/ 698500 h 1587500"/>
                  <a:gd name="connsiteX14" fmla="*/ 571500 w 866696"/>
                  <a:gd name="connsiteY14" fmla="*/ 736600 h 1587500"/>
                  <a:gd name="connsiteX15" fmla="*/ 596900 w 866696"/>
                  <a:gd name="connsiteY15" fmla="*/ 787400 h 1587500"/>
                  <a:gd name="connsiteX16" fmla="*/ 622300 w 866696"/>
                  <a:gd name="connsiteY16" fmla="*/ 825500 h 1587500"/>
                  <a:gd name="connsiteX17" fmla="*/ 635000 w 866696"/>
                  <a:gd name="connsiteY17" fmla="*/ 863600 h 1587500"/>
                  <a:gd name="connsiteX18" fmla="*/ 660400 w 866696"/>
                  <a:gd name="connsiteY18" fmla="*/ 977900 h 1587500"/>
                  <a:gd name="connsiteX19" fmla="*/ 685800 w 866696"/>
                  <a:gd name="connsiteY19" fmla="*/ 1028700 h 1587500"/>
                  <a:gd name="connsiteX20" fmla="*/ 711200 w 866696"/>
                  <a:gd name="connsiteY20" fmla="*/ 1104900 h 1587500"/>
                  <a:gd name="connsiteX21" fmla="*/ 800100 w 866696"/>
                  <a:gd name="connsiteY21" fmla="*/ 1219200 h 1587500"/>
                  <a:gd name="connsiteX22" fmla="*/ 812800 w 866696"/>
                  <a:gd name="connsiteY22" fmla="*/ 1257300 h 1587500"/>
                  <a:gd name="connsiteX23" fmla="*/ 863600 w 866696"/>
                  <a:gd name="connsiteY23" fmla="*/ 1346200 h 1587500"/>
                  <a:gd name="connsiteX24" fmla="*/ 863600 w 866696"/>
                  <a:gd name="connsiteY24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2600 w 866696"/>
                  <a:gd name="connsiteY11" fmla="*/ 609600 h 1587500"/>
                  <a:gd name="connsiteX12" fmla="*/ 520700 w 866696"/>
                  <a:gd name="connsiteY12" fmla="*/ 647700 h 1587500"/>
                  <a:gd name="connsiteX13" fmla="*/ 546100 w 866696"/>
                  <a:gd name="connsiteY13" fmla="*/ 698500 h 1587500"/>
                  <a:gd name="connsiteX14" fmla="*/ 571500 w 866696"/>
                  <a:gd name="connsiteY14" fmla="*/ 736600 h 1587500"/>
                  <a:gd name="connsiteX15" fmla="*/ 596900 w 866696"/>
                  <a:gd name="connsiteY15" fmla="*/ 787400 h 1587500"/>
                  <a:gd name="connsiteX16" fmla="*/ 622300 w 866696"/>
                  <a:gd name="connsiteY16" fmla="*/ 825500 h 1587500"/>
                  <a:gd name="connsiteX17" fmla="*/ 635000 w 866696"/>
                  <a:gd name="connsiteY17" fmla="*/ 863600 h 1587500"/>
                  <a:gd name="connsiteX18" fmla="*/ 660400 w 866696"/>
                  <a:gd name="connsiteY18" fmla="*/ 977900 h 1587500"/>
                  <a:gd name="connsiteX19" fmla="*/ 685800 w 866696"/>
                  <a:gd name="connsiteY19" fmla="*/ 1028700 h 1587500"/>
                  <a:gd name="connsiteX20" fmla="*/ 711200 w 866696"/>
                  <a:gd name="connsiteY20" fmla="*/ 1104900 h 1587500"/>
                  <a:gd name="connsiteX21" fmla="*/ 800100 w 866696"/>
                  <a:gd name="connsiteY21" fmla="*/ 1219200 h 1587500"/>
                  <a:gd name="connsiteX22" fmla="*/ 812800 w 866696"/>
                  <a:gd name="connsiteY22" fmla="*/ 1257300 h 1587500"/>
                  <a:gd name="connsiteX23" fmla="*/ 863600 w 866696"/>
                  <a:gd name="connsiteY23" fmla="*/ 1346200 h 1587500"/>
                  <a:gd name="connsiteX24" fmla="*/ 863600 w 866696"/>
                  <a:gd name="connsiteY24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2600 w 866696"/>
                  <a:gd name="connsiteY11" fmla="*/ 609600 h 1587500"/>
                  <a:gd name="connsiteX12" fmla="*/ 520700 w 866696"/>
                  <a:gd name="connsiteY12" fmla="*/ 722829 h 1587500"/>
                  <a:gd name="connsiteX13" fmla="*/ 546100 w 866696"/>
                  <a:gd name="connsiteY13" fmla="*/ 698500 h 1587500"/>
                  <a:gd name="connsiteX14" fmla="*/ 571500 w 866696"/>
                  <a:gd name="connsiteY14" fmla="*/ 736600 h 1587500"/>
                  <a:gd name="connsiteX15" fmla="*/ 596900 w 866696"/>
                  <a:gd name="connsiteY15" fmla="*/ 787400 h 1587500"/>
                  <a:gd name="connsiteX16" fmla="*/ 622300 w 866696"/>
                  <a:gd name="connsiteY16" fmla="*/ 825500 h 1587500"/>
                  <a:gd name="connsiteX17" fmla="*/ 635000 w 866696"/>
                  <a:gd name="connsiteY17" fmla="*/ 863600 h 1587500"/>
                  <a:gd name="connsiteX18" fmla="*/ 660400 w 866696"/>
                  <a:gd name="connsiteY18" fmla="*/ 977900 h 1587500"/>
                  <a:gd name="connsiteX19" fmla="*/ 685800 w 866696"/>
                  <a:gd name="connsiteY19" fmla="*/ 1028700 h 1587500"/>
                  <a:gd name="connsiteX20" fmla="*/ 711200 w 866696"/>
                  <a:gd name="connsiteY20" fmla="*/ 1104900 h 1587500"/>
                  <a:gd name="connsiteX21" fmla="*/ 800100 w 866696"/>
                  <a:gd name="connsiteY21" fmla="*/ 1219200 h 1587500"/>
                  <a:gd name="connsiteX22" fmla="*/ 812800 w 866696"/>
                  <a:gd name="connsiteY22" fmla="*/ 1257300 h 1587500"/>
                  <a:gd name="connsiteX23" fmla="*/ 863600 w 866696"/>
                  <a:gd name="connsiteY23" fmla="*/ 1346200 h 1587500"/>
                  <a:gd name="connsiteX24" fmla="*/ 863600 w 866696"/>
                  <a:gd name="connsiteY24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46100 w 866696"/>
                  <a:gd name="connsiteY13" fmla="*/ 698500 h 1587500"/>
                  <a:gd name="connsiteX14" fmla="*/ 571500 w 866696"/>
                  <a:gd name="connsiteY14" fmla="*/ 736600 h 1587500"/>
                  <a:gd name="connsiteX15" fmla="*/ 596900 w 866696"/>
                  <a:gd name="connsiteY15" fmla="*/ 787400 h 1587500"/>
                  <a:gd name="connsiteX16" fmla="*/ 622300 w 866696"/>
                  <a:gd name="connsiteY16" fmla="*/ 825500 h 1587500"/>
                  <a:gd name="connsiteX17" fmla="*/ 635000 w 866696"/>
                  <a:gd name="connsiteY17" fmla="*/ 863600 h 1587500"/>
                  <a:gd name="connsiteX18" fmla="*/ 660400 w 866696"/>
                  <a:gd name="connsiteY18" fmla="*/ 977900 h 1587500"/>
                  <a:gd name="connsiteX19" fmla="*/ 685800 w 866696"/>
                  <a:gd name="connsiteY19" fmla="*/ 1028700 h 1587500"/>
                  <a:gd name="connsiteX20" fmla="*/ 711200 w 866696"/>
                  <a:gd name="connsiteY20" fmla="*/ 1104900 h 1587500"/>
                  <a:gd name="connsiteX21" fmla="*/ 800100 w 866696"/>
                  <a:gd name="connsiteY21" fmla="*/ 1219200 h 1587500"/>
                  <a:gd name="connsiteX22" fmla="*/ 812800 w 866696"/>
                  <a:gd name="connsiteY22" fmla="*/ 1257300 h 1587500"/>
                  <a:gd name="connsiteX23" fmla="*/ 863600 w 866696"/>
                  <a:gd name="connsiteY23" fmla="*/ 1346200 h 1587500"/>
                  <a:gd name="connsiteX24" fmla="*/ 863600 w 866696"/>
                  <a:gd name="connsiteY24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53118 w 866696"/>
                  <a:gd name="connsiteY13" fmla="*/ 819359 h 1587500"/>
                  <a:gd name="connsiteX14" fmla="*/ 571500 w 866696"/>
                  <a:gd name="connsiteY14" fmla="*/ 736600 h 1587500"/>
                  <a:gd name="connsiteX15" fmla="*/ 596900 w 866696"/>
                  <a:gd name="connsiteY15" fmla="*/ 787400 h 1587500"/>
                  <a:gd name="connsiteX16" fmla="*/ 622300 w 866696"/>
                  <a:gd name="connsiteY16" fmla="*/ 825500 h 1587500"/>
                  <a:gd name="connsiteX17" fmla="*/ 635000 w 866696"/>
                  <a:gd name="connsiteY17" fmla="*/ 863600 h 1587500"/>
                  <a:gd name="connsiteX18" fmla="*/ 660400 w 866696"/>
                  <a:gd name="connsiteY18" fmla="*/ 977900 h 1587500"/>
                  <a:gd name="connsiteX19" fmla="*/ 685800 w 866696"/>
                  <a:gd name="connsiteY19" fmla="*/ 1028700 h 1587500"/>
                  <a:gd name="connsiteX20" fmla="*/ 711200 w 866696"/>
                  <a:gd name="connsiteY20" fmla="*/ 1104900 h 1587500"/>
                  <a:gd name="connsiteX21" fmla="*/ 800100 w 866696"/>
                  <a:gd name="connsiteY21" fmla="*/ 1219200 h 1587500"/>
                  <a:gd name="connsiteX22" fmla="*/ 812800 w 866696"/>
                  <a:gd name="connsiteY22" fmla="*/ 1257300 h 1587500"/>
                  <a:gd name="connsiteX23" fmla="*/ 863600 w 866696"/>
                  <a:gd name="connsiteY23" fmla="*/ 1346200 h 1587500"/>
                  <a:gd name="connsiteX24" fmla="*/ 863600 w 866696"/>
                  <a:gd name="connsiteY24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53118 w 866696"/>
                  <a:gd name="connsiteY13" fmla="*/ 819359 h 1587500"/>
                  <a:gd name="connsiteX14" fmla="*/ 585536 w 866696"/>
                  <a:gd name="connsiteY14" fmla="*/ 932587 h 1587500"/>
                  <a:gd name="connsiteX15" fmla="*/ 596900 w 866696"/>
                  <a:gd name="connsiteY15" fmla="*/ 787400 h 1587500"/>
                  <a:gd name="connsiteX16" fmla="*/ 622300 w 866696"/>
                  <a:gd name="connsiteY16" fmla="*/ 825500 h 1587500"/>
                  <a:gd name="connsiteX17" fmla="*/ 635000 w 866696"/>
                  <a:gd name="connsiteY17" fmla="*/ 863600 h 1587500"/>
                  <a:gd name="connsiteX18" fmla="*/ 660400 w 866696"/>
                  <a:gd name="connsiteY18" fmla="*/ 977900 h 1587500"/>
                  <a:gd name="connsiteX19" fmla="*/ 685800 w 866696"/>
                  <a:gd name="connsiteY19" fmla="*/ 1028700 h 1587500"/>
                  <a:gd name="connsiteX20" fmla="*/ 711200 w 866696"/>
                  <a:gd name="connsiteY20" fmla="*/ 1104900 h 1587500"/>
                  <a:gd name="connsiteX21" fmla="*/ 800100 w 866696"/>
                  <a:gd name="connsiteY21" fmla="*/ 1219200 h 1587500"/>
                  <a:gd name="connsiteX22" fmla="*/ 812800 w 866696"/>
                  <a:gd name="connsiteY22" fmla="*/ 1257300 h 1587500"/>
                  <a:gd name="connsiteX23" fmla="*/ 863600 w 866696"/>
                  <a:gd name="connsiteY23" fmla="*/ 1346200 h 1587500"/>
                  <a:gd name="connsiteX24" fmla="*/ 863600 w 866696"/>
                  <a:gd name="connsiteY24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53118 w 866696"/>
                  <a:gd name="connsiteY13" fmla="*/ 819359 h 1587500"/>
                  <a:gd name="connsiteX14" fmla="*/ 585536 w 866696"/>
                  <a:gd name="connsiteY14" fmla="*/ 932587 h 1587500"/>
                  <a:gd name="connsiteX15" fmla="*/ 622300 w 866696"/>
                  <a:gd name="connsiteY15" fmla="*/ 825500 h 1587500"/>
                  <a:gd name="connsiteX16" fmla="*/ 635000 w 866696"/>
                  <a:gd name="connsiteY16" fmla="*/ 863600 h 1587500"/>
                  <a:gd name="connsiteX17" fmla="*/ 660400 w 866696"/>
                  <a:gd name="connsiteY17" fmla="*/ 977900 h 1587500"/>
                  <a:gd name="connsiteX18" fmla="*/ 685800 w 866696"/>
                  <a:gd name="connsiteY18" fmla="*/ 1028700 h 1587500"/>
                  <a:gd name="connsiteX19" fmla="*/ 711200 w 866696"/>
                  <a:gd name="connsiteY19" fmla="*/ 1104900 h 1587500"/>
                  <a:gd name="connsiteX20" fmla="*/ 800100 w 866696"/>
                  <a:gd name="connsiteY20" fmla="*/ 1219200 h 1587500"/>
                  <a:gd name="connsiteX21" fmla="*/ 812800 w 866696"/>
                  <a:gd name="connsiteY21" fmla="*/ 1257300 h 1587500"/>
                  <a:gd name="connsiteX22" fmla="*/ 863600 w 866696"/>
                  <a:gd name="connsiteY22" fmla="*/ 1346200 h 1587500"/>
                  <a:gd name="connsiteX23" fmla="*/ 863600 w 866696"/>
                  <a:gd name="connsiteY23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53118 w 866696"/>
                  <a:gd name="connsiteY13" fmla="*/ 819359 h 1587500"/>
                  <a:gd name="connsiteX14" fmla="*/ 585536 w 866696"/>
                  <a:gd name="connsiteY14" fmla="*/ 932587 h 1587500"/>
                  <a:gd name="connsiteX15" fmla="*/ 635000 w 866696"/>
                  <a:gd name="connsiteY15" fmla="*/ 863600 h 1587500"/>
                  <a:gd name="connsiteX16" fmla="*/ 660400 w 866696"/>
                  <a:gd name="connsiteY16" fmla="*/ 977900 h 1587500"/>
                  <a:gd name="connsiteX17" fmla="*/ 685800 w 866696"/>
                  <a:gd name="connsiteY17" fmla="*/ 1028700 h 1587500"/>
                  <a:gd name="connsiteX18" fmla="*/ 711200 w 866696"/>
                  <a:gd name="connsiteY18" fmla="*/ 1104900 h 1587500"/>
                  <a:gd name="connsiteX19" fmla="*/ 800100 w 866696"/>
                  <a:gd name="connsiteY19" fmla="*/ 1219200 h 1587500"/>
                  <a:gd name="connsiteX20" fmla="*/ 812800 w 866696"/>
                  <a:gd name="connsiteY20" fmla="*/ 1257300 h 1587500"/>
                  <a:gd name="connsiteX21" fmla="*/ 863600 w 866696"/>
                  <a:gd name="connsiteY21" fmla="*/ 1346200 h 1587500"/>
                  <a:gd name="connsiteX22" fmla="*/ 863600 w 866696"/>
                  <a:gd name="connsiteY22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53118 w 866696"/>
                  <a:gd name="connsiteY13" fmla="*/ 819359 h 1587500"/>
                  <a:gd name="connsiteX14" fmla="*/ 585536 w 866696"/>
                  <a:gd name="connsiteY14" fmla="*/ 932587 h 1587500"/>
                  <a:gd name="connsiteX15" fmla="*/ 660400 w 866696"/>
                  <a:gd name="connsiteY15" fmla="*/ 977900 h 1587500"/>
                  <a:gd name="connsiteX16" fmla="*/ 685800 w 866696"/>
                  <a:gd name="connsiteY16" fmla="*/ 1028700 h 1587500"/>
                  <a:gd name="connsiteX17" fmla="*/ 711200 w 866696"/>
                  <a:gd name="connsiteY17" fmla="*/ 1104900 h 1587500"/>
                  <a:gd name="connsiteX18" fmla="*/ 800100 w 866696"/>
                  <a:gd name="connsiteY18" fmla="*/ 1219200 h 1587500"/>
                  <a:gd name="connsiteX19" fmla="*/ 812800 w 866696"/>
                  <a:gd name="connsiteY19" fmla="*/ 1257300 h 1587500"/>
                  <a:gd name="connsiteX20" fmla="*/ 863600 w 866696"/>
                  <a:gd name="connsiteY20" fmla="*/ 1346200 h 1587500"/>
                  <a:gd name="connsiteX21" fmla="*/ 863600 w 866696"/>
                  <a:gd name="connsiteY21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53118 w 866696"/>
                  <a:gd name="connsiteY13" fmla="*/ 819359 h 1587500"/>
                  <a:gd name="connsiteX14" fmla="*/ 618287 w 866696"/>
                  <a:gd name="connsiteY14" fmla="*/ 890123 h 1587500"/>
                  <a:gd name="connsiteX15" fmla="*/ 660400 w 866696"/>
                  <a:gd name="connsiteY15" fmla="*/ 977900 h 1587500"/>
                  <a:gd name="connsiteX16" fmla="*/ 685800 w 866696"/>
                  <a:gd name="connsiteY16" fmla="*/ 1028700 h 1587500"/>
                  <a:gd name="connsiteX17" fmla="*/ 711200 w 866696"/>
                  <a:gd name="connsiteY17" fmla="*/ 1104900 h 1587500"/>
                  <a:gd name="connsiteX18" fmla="*/ 800100 w 866696"/>
                  <a:gd name="connsiteY18" fmla="*/ 1219200 h 1587500"/>
                  <a:gd name="connsiteX19" fmla="*/ 812800 w 866696"/>
                  <a:gd name="connsiteY19" fmla="*/ 1257300 h 1587500"/>
                  <a:gd name="connsiteX20" fmla="*/ 863600 w 866696"/>
                  <a:gd name="connsiteY20" fmla="*/ 1346200 h 1587500"/>
                  <a:gd name="connsiteX21" fmla="*/ 863600 w 866696"/>
                  <a:gd name="connsiteY21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67154 w 866696"/>
                  <a:gd name="connsiteY13" fmla="*/ 786694 h 1587500"/>
                  <a:gd name="connsiteX14" fmla="*/ 618287 w 866696"/>
                  <a:gd name="connsiteY14" fmla="*/ 890123 h 1587500"/>
                  <a:gd name="connsiteX15" fmla="*/ 660400 w 866696"/>
                  <a:gd name="connsiteY15" fmla="*/ 977900 h 1587500"/>
                  <a:gd name="connsiteX16" fmla="*/ 685800 w 866696"/>
                  <a:gd name="connsiteY16" fmla="*/ 1028700 h 1587500"/>
                  <a:gd name="connsiteX17" fmla="*/ 711200 w 866696"/>
                  <a:gd name="connsiteY17" fmla="*/ 1104900 h 1587500"/>
                  <a:gd name="connsiteX18" fmla="*/ 800100 w 866696"/>
                  <a:gd name="connsiteY18" fmla="*/ 1219200 h 1587500"/>
                  <a:gd name="connsiteX19" fmla="*/ 812800 w 866696"/>
                  <a:gd name="connsiteY19" fmla="*/ 1257300 h 1587500"/>
                  <a:gd name="connsiteX20" fmla="*/ 863600 w 866696"/>
                  <a:gd name="connsiteY20" fmla="*/ 1346200 h 1587500"/>
                  <a:gd name="connsiteX21" fmla="*/ 863600 w 866696"/>
                  <a:gd name="connsiteY21" fmla="*/ 1587500 h 1587500"/>
                  <a:gd name="connsiteX0" fmla="*/ 0 w 866696"/>
                  <a:gd name="connsiteY0" fmla="*/ 0 h 1587500"/>
                  <a:gd name="connsiteX1" fmla="*/ 50800 w 866696"/>
                  <a:gd name="connsiteY1" fmla="*/ 76200 h 1587500"/>
                  <a:gd name="connsiteX2" fmla="*/ 88900 w 866696"/>
                  <a:gd name="connsiteY2" fmla="*/ 101600 h 1587500"/>
                  <a:gd name="connsiteX3" fmla="*/ 101600 w 866696"/>
                  <a:gd name="connsiteY3" fmla="*/ 139700 h 1587500"/>
                  <a:gd name="connsiteX4" fmla="*/ 190500 w 866696"/>
                  <a:gd name="connsiteY4" fmla="*/ 215900 h 1587500"/>
                  <a:gd name="connsiteX5" fmla="*/ 241300 w 866696"/>
                  <a:gd name="connsiteY5" fmla="*/ 254000 h 1587500"/>
                  <a:gd name="connsiteX6" fmla="*/ 279400 w 866696"/>
                  <a:gd name="connsiteY6" fmla="*/ 330200 h 1587500"/>
                  <a:gd name="connsiteX7" fmla="*/ 317500 w 866696"/>
                  <a:gd name="connsiteY7" fmla="*/ 355600 h 1587500"/>
                  <a:gd name="connsiteX8" fmla="*/ 368300 w 866696"/>
                  <a:gd name="connsiteY8" fmla="*/ 419100 h 1587500"/>
                  <a:gd name="connsiteX9" fmla="*/ 367967 w 866696"/>
                  <a:gd name="connsiteY9" fmla="*/ 476799 h 1587500"/>
                  <a:gd name="connsiteX10" fmla="*/ 436479 w 866696"/>
                  <a:gd name="connsiteY10" fmla="*/ 586395 h 1587500"/>
                  <a:gd name="connsiteX11" fmla="*/ 480261 w 866696"/>
                  <a:gd name="connsiteY11" fmla="*/ 648797 h 1587500"/>
                  <a:gd name="connsiteX12" fmla="*/ 520700 w 866696"/>
                  <a:gd name="connsiteY12" fmla="*/ 722829 h 1587500"/>
                  <a:gd name="connsiteX13" fmla="*/ 567154 w 866696"/>
                  <a:gd name="connsiteY13" fmla="*/ 786694 h 1587500"/>
                  <a:gd name="connsiteX14" fmla="*/ 618287 w 866696"/>
                  <a:gd name="connsiteY14" fmla="*/ 890123 h 1587500"/>
                  <a:gd name="connsiteX15" fmla="*/ 660400 w 866696"/>
                  <a:gd name="connsiteY15" fmla="*/ 977900 h 1587500"/>
                  <a:gd name="connsiteX16" fmla="*/ 685800 w 866696"/>
                  <a:gd name="connsiteY16" fmla="*/ 1028700 h 1587500"/>
                  <a:gd name="connsiteX17" fmla="*/ 725236 w 866696"/>
                  <a:gd name="connsiteY17" fmla="*/ 1101634 h 1587500"/>
                  <a:gd name="connsiteX18" fmla="*/ 800100 w 866696"/>
                  <a:gd name="connsiteY18" fmla="*/ 1219200 h 1587500"/>
                  <a:gd name="connsiteX19" fmla="*/ 812800 w 866696"/>
                  <a:gd name="connsiteY19" fmla="*/ 1257300 h 1587500"/>
                  <a:gd name="connsiteX20" fmla="*/ 863600 w 866696"/>
                  <a:gd name="connsiteY20" fmla="*/ 1346200 h 1587500"/>
                  <a:gd name="connsiteX21" fmla="*/ 863600 w 866696"/>
                  <a:gd name="connsiteY21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90500 w 865803"/>
                  <a:gd name="connsiteY4" fmla="*/ 215900 h 1587500"/>
                  <a:gd name="connsiteX5" fmla="*/ 241300 w 865803"/>
                  <a:gd name="connsiteY5" fmla="*/ 254000 h 1587500"/>
                  <a:gd name="connsiteX6" fmla="*/ 279400 w 865803"/>
                  <a:gd name="connsiteY6" fmla="*/ 330200 h 1587500"/>
                  <a:gd name="connsiteX7" fmla="*/ 317500 w 865803"/>
                  <a:gd name="connsiteY7" fmla="*/ 355600 h 1587500"/>
                  <a:gd name="connsiteX8" fmla="*/ 368300 w 865803"/>
                  <a:gd name="connsiteY8" fmla="*/ 419100 h 1587500"/>
                  <a:gd name="connsiteX9" fmla="*/ 367967 w 865803"/>
                  <a:gd name="connsiteY9" fmla="*/ 476799 h 1587500"/>
                  <a:gd name="connsiteX10" fmla="*/ 436479 w 865803"/>
                  <a:gd name="connsiteY10" fmla="*/ 586395 h 1587500"/>
                  <a:gd name="connsiteX11" fmla="*/ 480261 w 865803"/>
                  <a:gd name="connsiteY11" fmla="*/ 648797 h 1587500"/>
                  <a:gd name="connsiteX12" fmla="*/ 520700 w 865803"/>
                  <a:gd name="connsiteY12" fmla="*/ 722829 h 1587500"/>
                  <a:gd name="connsiteX13" fmla="*/ 567154 w 865803"/>
                  <a:gd name="connsiteY13" fmla="*/ 786694 h 1587500"/>
                  <a:gd name="connsiteX14" fmla="*/ 618287 w 865803"/>
                  <a:gd name="connsiteY14" fmla="*/ 890123 h 1587500"/>
                  <a:gd name="connsiteX15" fmla="*/ 660400 w 865803"/>
                  <a:gd name="connsiteY15" fmla="*/ 977900 h 1587500"/>
                  <a:gd name="connsiteX16" fmla="*/ 685800 w 865803"/>
                  <a:gd name="connsiteY16" fmla="*/ 1028700 h 1587500"/>
                  <a:gd name="connsiteX17" fmla="*/ 725236 w 865803"/>
                  <a:gd name="connsiteY17" fmla="*/ 1101634 h 1587500"/>
                  <a:gd name="connsiteX18" fmla="*/ 800100 w 865803"/>
                  <a:gd name="connsiteY18" fmla="*/ 1219200 h 1587500"/>
                  <a:gd name="connsiteX19" fmla="*/ 833854 w 865803"/>
                  <a:gd name="connsiteY19" fmla="*/ 1257300 h 1587500"/>
                  <a:gd name="connsiteX20" fmla="*/ 863600 w 865803"/>
                  <a:gd name="connsiteY20" fmla="*/ 1346200 h 1587500"/>
                  <a:gd name="connsiteX21" fmla="*/ 863600 w 865803"/>
                  <a:gd name="connsiteY21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90500 w 865803"/>
                  <a:gd name="connsiteY4" fmla="*/ 215900 h 1587500"/>
                  <a:gd name="connsiteX5" fmla="*/ 234282 w 865803"/>
                  <a:gd name="connsiteY5" fmla="*/ 270332 h 1587500"/>
                  <a:gd name="connsiteX6" fmla="*/ 279400 w 865803"/>
                  <a:gd name="connsiteY6" fmla="*/ 330200 h 1587500"/>
                  <a:gd name="connsiteX7" fmla="*/ 317500 w 865803"/>
                  <a:gd name="connsiteY7" fmla="*/ 355600 h 1587500"/>
                  <a:gd name="connsiteX8" fmla="*/ 368300 w 865803"/>
                  <a:gd name="connsiteY8" fmla="*/ 419100 h 1587500"/>
                  <a:gd name="connsiteX9" fmla="*/ 367967 w 865803"/>
                  <a:gd name="connsiteY9" fmla="*/ 476799 h 1587500"/>
                  <a:gd name="connsiteX10" fmla="*/ 436479 w 865803"/>
                  <a:gd name="connsiteY10" fmla="*/ 586395 h 1587500"/>
                  <a:gd name="connsiteX11" fmla="*/ 480261 w 865803"/>
                  <a:gd name="connsiteY11" fmla="*/ 648797 h 1587500"/>
                  <a:gd name="connsiteX12" fmla="*/ 520700 w 865803"/>
                  <a:gd name="connsiteY12" fmla="*/ 722829 h 1587500"/>
                  <a:gd name="connsiteX13" fmla="*/ 567154 w 865803"/>
                  <a:gd name="connsiteY13" fmla="*/ 786694 h 1587500"/>
                  <a:gd name="connsiteX14" fmla="*/ 618287 w 865803"/>
                  <a:gd name="connsiteY14" fmla="*/ 890123 h 1587500"/>
                  <a:gd name="connsiteX15" fmla="*/ 660400 w 865803"/>
                  <a:gd name="connsiteY15" fmla="*/ 977900 h 1587500"/>
                  <a:gd name="connsiteX16" fmla="*/ 685800 w 865803"/>
                  <a:gd name="connsiteY16" fmla="*/ 1028700 h 1587500"/>
                  <a:gd name="connsiteX17" fmla="*/ 725236 w 865803"/>
                  <a:gd name="connsiteY17" fmla="*/ 1101634 h 1587500"/>
                  <a:gd name="connsiteX18" fmla="*/ 800100 w 865803"/>
                  <a:gd name="connsiteY18" fmla="*/ 1219200 h 1587500"/>
                  <a:gd name="connsiteX19" fmla="*/ 833854 w 865803"/>
                  <a:gd name="connsiteY19" fmla="*/ 1257300 h 1587500"/>
                  <a:gd name="connsiteX20" fmla="*/ 863600 w 865803"/>
                  <a:gd name="connsiteY20" fmla="*/ 1346200 h 1587500"/>
                  <a:gd name="connsiteX21" fmla="*/ 863600 w 865803"/>
                  <a:gd name="connsiteY21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34282 w 865803"/>
                  <a:gd name="connsiteY5" fmla="*/ 270332 h 1587500"/>
                  <a:gd name="connsiteX6" fmla="*/ 279400 w 865803"/>
                  <a:gd name="connsiteY6" fmla="*/ 330200 h 1587500"/>
                  <a:gd name="connsiteX7" fmla="*/ 317500 w 865803"/>
                  <a:gd name="connsiteY7" fmla="*/ 355600 h 1587500"/>
                  <a:gd name="connsiteX8" fmla="*/ 368300 w 865803"/>
                  <a:gd name="connsiteY8" fmla="*/ 419100 h 1587500"/>
                  <a:gd name="connsiteX9" fmla="*/ 367967 w 865803"/>
                  <a:gd name="connsiteY9" fmla="*/ 476799 h 1587500"/>
                  <a:gd name="connsiteX10" fmla="*/ 436479 w 865803"/>
                  <a:gd name="connsiteY10" fmla="*/ 586395 h 1587500"/>
                  <a:gd name="connsiteX11" fmla="*/ 480261 w 865803"/>
                  <a:gd name="connsiteY11" fmla="*/ 648797 h 1587500"/>
                  <a:gd name="connsiteX12" fmla="*/ 520700 w 865803"/>
                  <a:gd name="connsiteY12" fmla="*/ 722829 h 1587500"/>
                  <a:gd name="connsiteX13" fmla="*/ 567154 w 865803"/>
                  <a:gd name="connsiteY13" fmla="*/ 786694 h 1587500"/>
                  <a:gd name="connsiteX14" fmla="*/ 618287 w 865803"/>
                  <a:gd name="connsiteY14" fmla="*/ 890123 h 1587500"/>
                  <a:gd name="connsiteX15" fmla="*/ 660400 w 865803"/>
                  <a:gd name="connsiteY15" fmla="*/ 977900 h 1587500"/>
                  <a:gd name="connsiteX16" fmla="*/ 685800 w 865803"/>
                  <a:gd name="connsiteY16" fmla="*/ 1028700 h 1587500"/>
                  <a:gd name="connsiteX17" fmla="*/ 725236 w 865803"/>
                  <a:gd name="connsiteY17" fmla="*/ 1101634 h 1587500"/>
                  <a:gd name="connsiteX18" fmla="*/ 800100 w 865803"/>
                  <a:gd name="connsiteY18" fmla="*/ 1219200 h 1587500"/>
                  <a:gd name="connsiteX19" fmla="*/ 833854 w 865803"/>
                  <a:gd name="connsiteY19" fmla="*/ 1257300 h 1587500"/>
                  <a:gd name="connsiteX20" fmla="*/ 863600 w 865803"/>
                  <a:gd name="connsiteY20" fmla="*/ 1346200 h 1587500"/>
                  <a:gd name="connsiteX21" fmla="*/ 863600 w 865803"/>
                  <a:gd name="connsiteY21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34282 w 865803"/>
                  <a:gd name="connsiteY5" fmla="*/ 270332 h 1587500"/>
                  <a:gd name="connsiteX6" fmla="*/ 279400 w 865803"/>
                  <a:gd name="connsiteY6" fmla="*/ 330200 h 1587500"/>
                  <a:gd name="connsiteX7" fmla="*/ 317500 w 865803"/>
                  <a:gd name="connsiteY7" fmla="*/ 355600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60400 w 865803"/>
                  <a:gd name="connsiteY14" fmla="*/ 977900 h 1587500"/>
                  <a:gd name="connsiteX15" fmla="*/ 685800 w 865803"/>
                  <a:gd name="connsiteY15" fmla="*/ 1028700 h 1587500"/>
                  <a:gd name="connsiteX16" fmla="*/ 725236 w 865803"/>
                  <a:gd name="connsiteY16" fmla="*/ 1101634 h 1587500"/>
                  <a:gd name="connsiteX17" fmla="*/ 800100 w 865803"/>
                  <a:gd name="connsiteY17" fmla="*/ 1219200 h 1587500"/>
                  <a:gd name="connsiteX18" fmla="*/ 833854 w 865803"/>
                  <a:gd name="connsiteY18" fmla="*/ 1257300 h 1587500"/>
                  <a:gd name="connsiteX19" fmla="*/ 863600 w 865803"/>
                  <a:gd name="connsiteY19" fmla="*/ 1346200 h 1587500"/>
                  <a:gd name="connsiteX20" fmla="*/ 863600 w 865803"/>
                  <a:gd name="connsiteY20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34282 w 865803"/>
                  <a:gd name="connsiteY5" fmla="*/ 270332 h 1587500"/>
                  <a:gd name="connsiteX6" fmla="*/ 279400 w 865803"/>
                  <a:gd name="connsiteY6" fmla="*/ 330200 h 1587500"/>
                  <a:gd name="connsiteX7" fmla="*/ 315161 w 865803"/>
                  <a:gd name="connsiteY7" fmla="*/ 394797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60400 w 865803"/>
                  <a:gd name="connsiteY14" fmla="*/ 977900 h 1587500"/>
                  <a:gd name="connsiteX15" fmla="*/ 685800 w 865803"/>
                  <a:gd name="connsiteY15" fmla="*/ 1028700 h 1587500"/>
                  <a:gd name="connsiteX16" fmla="*/ 725236 w 865803"/>
                  <a:gd name="connsiteY16" fmla="*/ 1101634 h 1587500"/>
                  <a:gd name="connsiteX17" fmla="*/ 800100 w 865803"/>
                  <a:gd name="connsiteY17" fmla="*/ 1219200 h 1587500"/>
                  <a:gd name="connsiteX18" fmla="*/ 833854 w 865803"/>
                  <a:gd name="connsiteY18" fmla="*/ 1257300 h 1587500"/>
                  <a:gd name="connsiteX19" fmla="*/ 863600 w 865803"/>
                  <a:gd name="connsiteY19" fmla="*/ 1346200 h 1587500"/>
                  <a:gd name="connsiteX20" fmla="*/ 863600 w 865803"/>
                  <a:gd name="connsiteY20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34282 w 865803"/>
                  <a:gd name="connsiteY5" fmla="*/ 270332 h 1587500"/>
                  <a:gd name="connsiteX6" fmla="*/ 274721 w 865803"/>
                  <a:gd name="connsiteY6" fmla="*/ 339999 h 1587500"/>
                  <a:gd name="connsiteX7" fmla="*/ 315161 w 865803"/>
                  <a:gd name="connsiteY7" fmla="*/ 394797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60400 w 865803"/>
                  <a:gd name="connsiteY14" fmla="*/ 977900 h 1587500"/>
                  <a:gd name="connsiteX15" fmla="*/ 685800 w 865803"/>
                  <a:gd name="connsiteY15" fmla="*/ 1028700 h 1587500"/>
                  <a:gd name="connsiteX16" fmla="*/ 725236 w 865803"/>
                  <a:gd name="connsiteY16" fmla="*/ 1101634 h 1587500"/>
                  <a:gd name="connsiteX17" fmla="*/ 800100 w 865803"/>
                  <a:gd name="connsiteY17" fmla="*/ 1219200 h 1587500"/>
                  <a:gd name="connsiteX18" fmla="*/ 833854 w 865803"/>
                  <a:gd name="connsiteY18" fmla="*/ 1257300 h 1587500"/>
                  <a:gd name="connsiteX19" fmla="*/ 863600 w 865803"/>
                  <a:gd name="connsiteY19" fmla="*/ 1346200 h 1587500"/>
                  <a:gd name="connsiteX20" fmla="*/ 863600 w 865803"/>
                  <a:gd name="connsiteY20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29603 w 865803"/>
                  <a:gd name="connsiteY5" fmla="*/ 286664 h 1587500"/>
                  <a:gd name="connsiteX6" fmla="*/ 274721 w 865803"/>
                  <a:gd name="connsiteY6" fmla="*/ 339999 h 1587500"/>
                  <a:gd name="connsiteX7" fmla="*/ 315161 w 865803"/>
                  <a:gd name="connsiteY7" fmla="*/ 394797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60400 w 865803"/>
                  <a:gd name="connsiteY14" fmla="*/ 977900 h 1587500"/>
                  <a:gd name="connsiteX15" fmla="*/ 685800 w 865803"/>
                  <a:gd name="connsiteY15" fmla="*/ 1028700 h 1587500"/>
                  <a:gd name="connsiteX16" fmla="*/ 725236 w 865803"/>
                  <a:gd name="connsiteY16" fmla="*/ 1101634 h 1587500"/>
                  <a:gd name="connsiteX17" fmla="*/ 800100 w 865803"/>
                  <a:gd name="connsiteY17" fmla="*/ 1219200 h 1587500"/>
                  <a:gd name="connsiteX18" fmla="*/ 833854 w 865803"/>
                  <a:gd name="connsiteY18" fmla="*/ 1257300 h 1587500"/>
                  <a:gd name="connsiteX19" fmla="*/ 863600 w 865803"/>
                  <a:gd name="connsiteY19" fmla="*/ 1346200 h 1587500"/>
                  <a:gd name="connsiteX20" fmla="*/ 863600 w 865803"/>
                  <a:gd name="connsiteY20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29603 w 865803"/>
                  <a:gd name="connsiteY5" fmla="*/ 286664 h 1587500"/>
                  <a:gd name="connsiteX6" fmla="*/ 274721 w 865803"/>
                  <a:gd name="connsiteY6" fmla="*/ 339999 h 1587500"/>
                  <a:gd name="connsiteX7" fmla="*/ 315161 w 865803"/>
                  <a:gd name="connsiteY7" fmla="*/ 394797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60400 w 865803"/>
                  <a:gd name="connsiteY14" fmla="*/ 977900 h 1587500"/>
                  <a:gd name="connsiteX15" fmla="*/ 725236 w 865803"/>
                  <a:gd name="connsiteY15" fmla="*/ 1101634 h 1587500"/>
                  <a:gd name="connsiteX16" fmla="*/ 800100 w 865803"/>
                  <a:gd name="connsiteY16" fmla="*/ 1219200 h 1587500"/>
                  <a:gd name="connsiteX17" fmla="*/ 833854 w 865803"/>
                  <a:gd name="connsiteY17" fmla="*/ 1257300 h 1587500"/>
                  <a:gd name="connsiteX18" fmla="*/ 863600 w 865803"/>
                  <a:gd name="connsiteY18" fmla="*/ 1346200 h 1587500"/>
                  <a:gd name="connsiteX19" fmla="*/ 863600 w 865803"/>
                  <a:gd name="connsiteY19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29603 w 865803"/>
                  <a:gd name="connsiteY5" fmla="*/ 286664 h 1587500"/>
                  <a:gd name="connsiteX6" fmla="*/ 274721 w 865803"/>
                  <a:gd name="connsiteY6" fmla="*/ 339999 h 1587500"/>
                  <a:gd name="connsiteX7" fmla="*/ 315161 w 865803"/>
                  <a:gd name="connsiteY7" fmla="*/ 394797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60400 w 865803"/>
                  <a:gd name="connsiteY14" fmla="*/ 977900 h 1587500"/>
                  <a:gd name="connsiteX15" fmla="*/ 725236 w 865803"/>
                  <a:gd name="connsiteY15" fmla="*/ 1101634 h 1587500"/>
                  <a:gd name="connsiteX16" fmla="*/ 833854 w 865803"/>
                  <a:gd name="connsiteY16" fmla="*/ 1257300 h 1587500"/>
                  <a:gd name="connsiteX17" fmla="*/ 863600 w 865803"/>
                  <a:gd name="connsiteY17" fmla="*/ 1346200 h 1587500"/>
                  <a:gd name="connsiteX18" fmla="*/ 863600 w 865803"/>
                  <a:gd name="connsiteY18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29603 w 865803"/>
                  <a:gd name="connsiteY5" fmla="*/ 286664 h 1587500"/>
                  <a:gd name="connsiteX6" fmla="*/ 274721 w 865803"/>
                  <a:gd name="connsiteY6" fmla="*/ 339999 h 1587500"/>
                  <a:gd name="connsiteX7" fmla="*/ 315161 w 865803"/>
                  <a:gd name="connsiteY7" fmla="*/ 394797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60400 w 865803"/>
                  <a:gd name="connsiteY14" fmla="*/ 977900 h 1587500"/>
                  <a:gd name="connsiteX15" fmla="*/ 739272 w 865803"/>
                  <a:gd name="connsiteY15" fmla="*/ 1087890 h 1587500"/>
                  <a:gd name="connsiteX16" fmla="*/ 833854 w 865803"/>
                  <a:gd name="connsiteY16" fmla="*/ 1257300 h 1587500"/>
                  <a:gd name="connsiteX17" fmla="*/ 863600 w 865803"/>
                  <a:gd name="connsiteY17" fmla="*/ 1346200 h 1587500"/>
                  <a:gd name="connsiteX18" fmla="*/ 863600 w 865803"/>
                  <a:gd name="connsiteY18" fmla="*/ 1587500 h 1587500"/>
                  <a:gd name="connsiteX0" fmla="*/ 0 w 865803"/>
                  <a:gd name="connsiteY0" fmla="*/ 0 h 1587500"/>
                  <a:gd name="connsiteX1" fmla="*/ 50800 w 865803"/>
                  <a:gd name="connsiteY1" fmla="*/ 76200 h 1587500"/>
                  <a:gd name="connsiteX2" fmla="*/ 88900 w 865803"/>
                  <a:gd name="connsiteY2" fmla="*/ 101600 h 1587500"/>
                  <a:gd name="connsiteX3" fmla="*/ 101600 w 865803"/>
                  <a:gd name="connsiteY3" fmla="*/ 139700 h 1587500"/>
                  <a:gd name="connsiteX4" fmla="*/ 185821 w 865803"/>
                  <a:gd name="connsiteY4" fmla="*/ 245298 h 1587500"/>
                  <a:gd name="connsiteX5" fmla="*/ 229603 w 865803"/>
                  <a:gd name="connsiteY5" fmla="*/ 286664 h 1587500"/>
                  <a:gd name="connsiteX6" fmla="*/ 274721 w 865803"/>
                  <a:gd name="connsiteY6" fmla="*/ 339999 h 1587500"/>
                  <a:gd name="connsiteX7" fmla="*/ 315161 w 865803"/>
                  <a:gd name="connsiteY7" fmla="*/ 394797 h 1587500"/>
                  <a:gd name="connsiteX8" fmla="*/ 367967 w 865803"/>
                  <a:gd name="connsiteY8" fmla="*/ 476799 h 1587500"/>
                  <a:gd name="connsiteX9" fmla="*/ 436479 w 865803"/>
                  <a:gd name="connsiteY9" fmla="*/ 586395 h 1587500"/>
                  <a:gd name="connsiteX10" fmla="*/ 480261 w 865803"/>
                  <a:gd name="connsiteY10" fmla="*/ 648797 h 1587500"/>
                  <a:gd name="connsiteX11" fmla="*/ 520700 w 865803"/>
                  <a:gd name="connsiteY11" fmla="*/ 722829 h 1587500"/>
                  <a:gd name="connsiteX12" fmla="*/ 567154 w 865803"/>
                  <a:gd name="connsiteY12" fmla="*/ 786694 h 1587500"/>
                  <a:gd name="connsiteX13" fmla="*/ 618287 w 865803"/>
                  <a:gd name="connsiteY13" fmla="*/ 890123 h 1587500"/>
                  <a:gd name="connsiteX14" fmla="*/ 679115 w 865803"/>
                  <a:gd name="connsiteY14" fmla="*/ 971028 h 1587500"/>
                  <a:gd name="connsiteX15" fmla="*/ 739272 w 865803"/>
                  <a:gd name="connsiteY15" fmla="*/ 1087890 h 1587500"/>
                  <a:gd name="connsiteX16" fmla="*/ 833854 w 865803"/>
                  <a:gd name="connsiteY16" fmla="*/ 1257300 h 1587500"/>
                  <a:gd name="connsiteX17" fmla="*/ 863600 w 865803"/>
                  <a:gd name="connsiteY17" fmla="*/ 1346200 h 1587500"/>
                  <a:gd name="connsiteX18" fmla="*/ 863600 w 865803"/>
                  <a:gd name="connsiteY18" fmla="*/ 1587500 h 1587500"/>
                  <a:gd name="connsiteX0" fmla="*/ 0 w 882997"/>
                  <a:gd name="connsiteY0" fmla="*/ 0 h 1587500"/>
                  <a:gd name="connsiteX1" fmla="*/ 50800 w 882997"/>
                  <a:gd name="connsiteY1" fmla="*/ 76200 h 1587500"/>
                  <a:gd name="connsiteX2" fmla="*/ 88900 w 882997"/>
                  <a:gd name="connsiteY2" fmla="*/ 101600 h 1587500"/>
                  <a:gd name="connsiteX3" fmla="*/ 101600 w 882997"/>
                  <a:gd name="connsiteY3" fmla="*/ 139700 h 1587500"/>
                  <a:gd name="connsiteX4" fmla="*/ 185821 w 882997"/>
                  <a:gd name="connsiteY4" fmla="*/ 245298 h 1587500"/>
                  <a:gd name="connsiteX5" fmla="*/ 229603 w 882997"/>
                  <a:gd name="connsiteY5" fmla="*/ 286664 h 1587500"/>
                  <a:gd name="connsiteX6" fmla="*/ 274721 w 882997"/>
                  <a:gd name="connsiteY6" fmla="*/ 339999 h 1587500"/>
                  <a:gd name="connsiteX7" fmla="*/ 315161 w 882997"/>
                  <a:gd name="connsiteY7" fmla="*/ 394797 h 1587500"/>
                  <a:gd name="connsiteX8" fmla="*/ 367967 w 882997"/>
                  <a:gd name="connsiteY8" fmla="*/ 476799 h 1587500"/>
                  <a:gd name="connsiteX9" fmla="*/ 436479 w 882997"/>
                  <a:gd name="connsiteY9" fmla="*/ 586395 h 1587500"/>
                  <a:gd name="connsiteX10" fmla="*/ 480261 w 882997"/>
                  <a:gd name="connsiteY10" fmla="*/ 648797 h 1587500"/>
                  <a:gd name="connsiteX11" fmla="*/ 520700 w 882997"/>
                  <a:gd name="connsiteY11" fmla="*/ 722829 h 1587500"/>
                  <a:gd name="connsiteX12" fmla="*/ 567154 w 882997"/>
                  <a:gd name="connsiteY12" fmla="*/ 786694 h 1587500"/>
                  <a:gd name="connsiteX13" fmla="*/ 618287 w 882997"/>
                  <a:gd name="connsiteY13" fmla="*/ 890123 h 1587500"/>
                  <a:gd name="connsiteX14" fmla="*/ 679115 w 882997"/>
                  <a:gd name="connsiteY14" fmla="*/ 971028 h 1587500"/>
                  <a:gd name="connsiteX15" fmla="*/ 739272 w 882997"/>
                  <a:gd name="connsiteY15" fmla="*/ 1087890 h 1587500"/>
                  <a:gd name="connsiteX16" fmla="*/ 833854 w 882997"/>
                  <a:gd name="connsiteY16" fmla="*/ 1257300 h 1587500"/>
                  <a:gd name="connsiteX17" fmla="*/ 882315 w 882997"/>
                  <a:gd name="connsiteY17" fmla="*/ 1449285 h 1587500"/>
                  <a:gd name="connsiteX18" fmla="*/ 863600 w 882997"/>
                  <a:gd name="connsiteY18" fmla="*/ 158750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82997" h="1587500">
                    <a:moveTo>
                      <a:pt x="0" y="0"/>
                    </a:moveTo>
                    <a:cubicBezTo>
                      <a:pt x="16933" y="25400"/>
                      <a:pt x="30698" y="53226"/>
                      <a:pt x="50800" y="76200"/>
                    </a:cubicBezTo>
                    <a:cubicBezTo>
                      <a:pt x="60851" y="87687"/>
                      <a:pt x="79365" y="89681"/>
                      <a:pt x="88900" y="101600"/>
                    </a:cubicBezTo>
                    <a:cubicBezTo>
                      <a:pt x="97263" y="112053"/>
                      <a:pt x="85447" y="115750"/>
                      <a:pt x="101600" y="139700"/>
                    </a:cubicBezTo>
                    <a:cubicBezTo>
                      <a:pt x="117753" y="163650"/>
                      <a:pt x="164487" y="220804"/>
                      <a:pt x="185821" y="245298"/>
                    </a:cubicBezTo>
                    <a:cubicBezTo>
                      <a:pt x="207155" y="269792"/>
                      <a:pt x="212670" y="273964"/>
                      <a:pt x="229603" y="286664"/>
                    </a:cubicBezTo>
                    <a:cubicBezTo>
                      <a:pt x="239932" y="317652"/>
                      <a:pt x="260461" y="321977"/>
                      <a:pt x="274721" y="339999"/>
                    </a:cubicBezTo>
                    <a:cubicBezTo>
                      <a:pt x="288981" y="358021"/>
                      <a:pt x="299620" y="371997"/>
                      <a:pt x="315161" y="394797"/>
                    </a:cubicBezTo>
                    <a:cubicBezTo>
                      <a:pt x="330702" y="417597"/>
                      <a:pt x="347747" y="444866"/>
                      <a:pt x="367967" y="476799"/>
                    </a:cubicBezTo>
                    <a:cubicBezTo>
                      <a:pt x="388187" y="508732"/>
                      <a:pt x="417763" y="557729"/>
                      <a:pt x="436479" y="586395"/>
                    </a:cubicBezTo>
                    <a:cubicBezTo>
                      <a:pt x="455195" y="615061"/>
                      <a:pt x="466224" y="626058"/>
                      <a:pt x="480261" y="648797"/>
                    </a:cubicBezTo>
                    <a:cubicBezTo>
                      <a:pt x="494298" y="671536"/>
                      <a:pt x="506218" y="699846"/>
                      <a:pt x="520700" y="722829"/>
                    </a:cubicBezTo>
                    <a:cubicBezTo>
                      <a:pt x="535182" y="745812"/>
                      <a:pt x="550890" y="758812"/>
                      <a:pt x="567154" y="786694"/>
                    </a:cubicBezTo>
                    <a:cubicBezTo>
                      <a:pt x="583419" y="814576"/>
                      <a:pt x="599627" y="859401"/>
                      <a:pt x="618287" y="890123"/>
                    </a:cubicBezTo>
                    <a:cubicBezTo>
                      <a:pt x="636947" y="920845"/>
                      <a:pt x="658951" y="938067"/>
                      <a:pt x="679115" y="971028"/>
                    </a:cubicBezTo>
                    <a:cubicBezTo>
                      <a:pt x="699279" y="1003989"/>
                      <a:pt x="713482" y="1040178"/>
                      <a:pt x="739272" y="1087890"/>
                    </a:cubicBezTo>
                    <a:cubicBezTo>
                      <a:pt x="765062" y="1135602"/>
                      <a:pt x="810014" y="1197068"/>
                      <a:pt x="833854" y="1257300"/>
                    </a:cubicBezTo>
                    <a:cubicBezTo>
                      <a:pt x="857694" y="1317532"/>
                      <a:pt x="877357" y="1394252"/>
                      <a:pt x="882315" y="1449285"/>
                    </a:cubicBezTo>
                    <a:cubicBezTo>
                      <a:pt x="887273" y="1504318"/>
                      <a:pt x="863600" y="1507067"/>
                      <a:pt x="863600" y="1587500"/>
                    </a:cubicBezTo>
                  </a:path>
                </a:pathLst>
              </a:custGeom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44600" y="2038350"/>
                <a:ext cx="1410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??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Star Jedi Outline"/>
                    <a:cs typeface="Star Jedi Outline"/>
                  </a:rPr>
                  <a:t>PAMDE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??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39799" y="3994150"/>
                <a:ext cx="2042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6600"/>
                    </a:solidFill>
                  </a:rPr>
                  <a:t>??</a:t>
                </a:r>
                <a:r>
                  <a:rPr lang="en-US" sz="1600" b="1" dirty="0" smtClean="0">
                    <a:solidFill>
                      <a:srgbClr val="FF6600"/>
                    </a:solidFill>
                    <a:latin typeface="Star Jedi Outline"/>
                    <a:cs typeface="Star Jedi Outline"/>
                  </a:rPr>
                  <a:t>PADME</a:t>
                </a:r>
                <a:r>
                  <a:rPr lang="en-US" sz="1600" b="1" dirty="0" smtClean="0">
                    <a:solidFill>
                      <a:srgbClr val="FF6600"/>
                    </a:solidFill>
                  </a:rPr>
                  <a:t> DUMP??</a:t>
                </a:r>
                <a:endParaRPr lang="en-US" sz="16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6200000">
                <a:off x="2590800" y="2182912"/>
                <a:ext cx="254000" cy="3556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19400" y="2133600"/>
                <a:ext cx="161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Energy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1117599" y="2876272"/>
                <a:ext cx="254000" cy="3556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9599" y="3120092"/>
                <a:ext cx="1460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Duty cycle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own Arrow 31"/>
              <p:cNvSpPr/>
              <p:nvPr/>
            </p:nvSpPr>
            <p:spPr>
              <a:xfrm rot="13500000">
                <a:off x="2426262" y="3129816"/>
                <a:ext cx="254000" cy="355600"/>
              </a:xfrm>
              <a:prstGeom prst="downArrow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03500" y="2796520"/>
                <a:ext cx="1612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6600"/>
                    </a:solidFill>
                  </a:rPr>
                  <a:t>Energy</a:t>
                </a:r>
              </a:p>
              <a:p>
                <a:r>
                  <a:rPr lang="en-US" b="1" dirty="0">
                    <a:solidFill>
                      <a:srgbClr val="FF6600"/>
                    </a:solidFill>
                  </a:rPr>
                  <a:t>Duty </a:t>
                </a:r>
                <a:r>
                  <a:rPr lang="en-US" b="1" dirty="0" smtClean="0">
                    <a:solidFill>
                      <a:srgbClr val="FF6600"/>
                    </a:solidFill>
                  </a:rPr>
                  <a:t>cycle</a:t>
                </a:r>
                <a:endParaRPr lang="en-US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34" name="Down Arrow 33"/>
              <p:cNvSpPr/>
              <p:nvPr/>
            </p:nvSpPr>
            <p:spPr>
              <a:xfrm rot="16200000">
                <a:off x="2629462" y="4230625"/>
                <a:ext cx="254000" cy="355600"/>
              </a:xfrm>
              <a:prstGeom prst="downArrow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59100" y="4049729"/>
                <a:ext cx="1612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6600"/>
                    </a:solidFill>
                  </a:rPr>
                  <a:t>Energy</a:t>
                </a:r>
              </a:p>
              <a:p>
                <a:r>
                  <a:rPr lang="en-US" b="1" dirty="0">
                    <a:solidFill>
                      <a:srgbClr val="FF6600"/>
                    </a:solidFill>
                  </a:rPr>
                  <a:t>Duty </a:t>
                </a:r>
                <a:r>
                  <a:rPr lang="en-US" b="1" dirty="0" smtClean="0">
                    <a:solidFill>
                      <a:srgbClr val="FF6600"/>
                    </a:solidFill>
                  </a:rPr>
                  <a:t>cycle</a:t>
                </a:r>
                <a:endParaRPr lang="en-US" b="1" dirty="0">
                  <a:solidFill>
                    <a:srgbClr val="FF6600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99686" y="656366"/>
              <a:ext cx="4109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Decays to lepton pairs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61619" y="627976"/>
              <a:ext cx="4109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Decays to invisible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5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project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289356"/>
          </a:xfrm>
        </p:spPr>
        <p:txBody>
          <a:bodyPr/>
          <a:lstStyle/>
          <a:p>
            <a:r>
              <a:rPr lang="en-US" dirty="0" smtClean="0"/>
              <a:t>2014 MC studies and financial support procurement</a:t>
            </a:r>
          </a:p>
          <a:p>
            <a:pPr lvl="1"/>
            <a:r>
              <a:rPr lang="en-US" dirty="0" smtClean="0"/>
              <a:t>ERC project submitted (P.I. V. </a:t>
            </a:r>
            <a:r>
              <a:rPr lang="en-US" dirty="0" err="1" smtClean="0"/>
              <a:t>Kozhuharov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Background studies at BTF for MC validation?</a:t>
            </a:r>
          </a:p>
          <a:p>
            <a:pPr lvl="1"/>
            <a:r>
              <a:rPr lang="en-US" dirty="0" smtClean="0"/>
              <a:t>Installation of radio protection screening (up to 10</a:t>
            </a:r>
            <a:r>
              <a:rPr lang="en-US" baseline="30000" dirty="0" smtClean="0"/>
              <a:t>10</a:t>
            </a:r>
            <a:r>
              <a:rPr lang="en-US" dirty="0" smtClean="0"/>
              <a:t> part/bunch)</a:t>
            </a:r>
          </a:p>
          <a:p>
            <a:r>
              <a:rPr lang="en-US" dirty="0" smtClean="0"/>
              <a:t>2015-summer 2016 construction and commissioning</a:t>
            </a:r>
          </a:p>
          <a:p>
            <a:pPr lvl="1"/>
            <a:r>
              <a:rPr lang="en-US" dirty="0" smtClean="0"/>
              <a:t>Construction of calorimeter + active target</a:t>
            </a:r>
          </a:p>
          <a:p>
            <a:pPr lvl="1"/>
            <a:r>
              <a:rPr lang="en-US" dirty="0" smtClean="0"/>
              <a:t>Construction and commissioning of the spectrometer + magnet</a:t>
            </a:r>
          </a:p>
          <a:p>
            <a:pPr lvl="1"/>
            <a:r>
              <a:rPr lang="en-US" dirty="0" smtClean="0"/>
              <a:t>Short run to study beam background 1 month </a:t>
            </a:r>
            <a:r>
              <a:rPr lang="en-US" dirty="0"/>
              <a:t>10</a:t>
            </a:r>
            <a:r>
              <a:rPr lang="en-US" baseline="30000" dirty="0"/>
              <a:t>4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/</a:t>
            </a:r>
            <a:r>
              <a:rPr lang="en-US" dirty="0" smtClean="0"/>
              <a:t>bunch</a:t>
            </a:r>
          </a:p>
          <a:p>
            <a:pPr marL="342900" lvl="1" indent="-342900">
              <a:spcBef>
                <a:spcPts val="2000"/>
              </a:spcBef>
              <a:buClr>
                <a:schemeClr val="accent2"/>
              </a:buClr>
              <a:buSzTx/>
            </a:pPr>
            <a:r>
              <a:rPr lang="en-US" sz="2000" dirty="0" smtClean="0"/>
              <a:t>Summer 2016 Main run: 550 </a:t>
            </a:r>
            <a:r>
              <a:rPr lang="en-US" sz="2000" dirty="0"/>
              <a:t>MeV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/bunch</a:t>
            </a:r>
          </a:p>
          <a:p>
            <a:pPr lvl="1"/>
            <a:r>
              <a:rPr lang="en-US" dirty="0" smtClean="0"/>
              <a:t>Simultaneous measurement in the visible and invisible modes </a:t>
            </a:r>
          </a:p>
          <a:p>
            <a:r>
              <a:rPr lang="en-US" dirty="0" smtClean="0"/>
              <a:t>2017 upgrade of the BTF to 1GeV electrons</a:t>
            </a:r>
          </a:p>
          <a:p>
            <a:r>
              <a:rPr lang="en-US" dirty="0" smtClean="0"/>
              <a:t>2017-2018 Dump experiment: 1 </a:t>
            </a:r>
            <a:r>
              <a:rPr lang="en-US" dirty="0" err="1" smtClean="0"/>
              <a:t>GeV</a:t>
            </a:r>
            <a:r>
              <a:rPr lang="en-US" dirty="0" smtClean="0"/>
              <a:t>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baseline="30000" dirty="0" smtClean="0">
                <a:cs typeface="Symbol" charset="2"/>
              </a:rPr>
              <a:t>  </a:t>
            </a:r>
            <a:r>
              <a:rPr lang="en-US" dirty="0" smtClean="0">
                <a:cs typeface="Symbol" charset="2"/>
              </a:rPr>
              <a:t>at 10</a:t>
            </a:r>
            <a:r>
              <a:rPr lang="en-US" baseline="30000" dirty="0" smtClean="0">
                <a:cs typeface="Symbol" charset="2"/>
              </a:rPr>
              <a:t>10</a:t>
            </a:r>
            <a:r>
              <a:rPr lang="en-US" dirty="0" smtClean="0">
                <a:cs typeface="Symbol" charset="2"/>
              </a:rPr>
              <a:t>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/bunch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22972"/>
            <a:ext cx="8564939" cy="5754027"/>
          </a:xfrm>
        </p:spPr>
        <p:txBody>
          <a:bodyPr>
            <a:noAutofit/>
          </a:bodyPr>
          <a:lstStyle/>
          <a:p>
            <a:r>
              <a:rPr lang="en-US" dirty="0" smtClean="0"/>
              <a:t>An experiment running at BTF sensitive to both </a:t>
            </a:r>
            <a:r>
              <a:rPr lang="en-US" dirty="0" err="1" smtClean="0"/>
              <a:t>U→invisible</a:t>
            </a:r>
            <a:r>
              <a:rPr lang="en-US" dirty="0" smtClean="0"/>
              <a:t> and </a:t>
            </a:r>
            <a:r>
              <a:rPr lang="en-US" dirty="0" err="1" smtClean="0">
                <a:cs typeface="Symbol" charset="2"/>
              </a:rPr>
              <a:t>U</a:t>
            </a:r>
            <a:r>
              <a:rPr lang="en-US" dirty="0" err="1"/>
              <a:t>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 </a:t>
            </a:r>
            <a:r>
              <a:rPr lang="en-US" dirty="0" smtClean="0">
                <a:cs typeface="Symbol" charset="2"/>
              </a:rPr>
              <a:t>decays was proposed </a:t>
            </a:r>
            <a:endParaRPr lang="en-US" dirty="0" smtClean="0"/>
          </a:p>
          <a:p>
            <a:r>
              <a:rPr lang="en-US" dirty="0" smtClean="0"/>
              <a:t>Sensitivity study for U boson produced into annihilation process  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→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U</a:t>
            </a:r>
            <a:r>
              <a:rPr lang="en-US" dirty="0" smtClean="0"/>
              <a:t> was presented</a:t>
            </a:r>
          </a:p>
          <a:p>
            <a:pPr lvl="1"/>
            <a:r>
              <a:rPr lang="en-US" dirty="0" smtClean="0"/>
              <a:t>The detection through missing mass is independent of the U decay mode and never performed so far</a:t>
            </a:r>
          </a:p>
          <a:p>
            <a:r>
              <a:rPr lang="en-US" dirty="0" smtClean="0"/>
              <a:t>Exclusion limit in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down to 1-2・10</a:t>
            </a:r>
            <a:r>
              <a:rPr lang="en-US" baseline="30000" dirty="0" smtClean="0">
                <a:solidFill>
                  <a:srgbClr val="0000FF"/>
                </a:solidFill>
              </a:rPr>
              <a:t>-6</a:t>
            </a:r>
            <a:r>
              <a:rPr lang="en-US" dirty="0" smtClean="0"/>
              <a:t> can be achieved </a:t>
            </a:r>
            <a:r>
              <a:rPr lang="en-US" dirty="0" smtClean="0">
                <a:solidFill>
                  <a:srgbClr val="0000FF"/>
                </a:solidFill>
              </a:rPr>
              <a:t>in invisible decays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00FF"/>
                </a:solidFill>
              </a:rPr>
              <a:t>the present BTF </a:t>
            </a:r>
            <a:r>
              <a:rPr lang="en-US" dirty="0" smtClean="0"/>
              <a:t>beam parameters in the region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U </a:t>
            </a:r>
            <a:r>
              <a:rPr lang="en-US" dirty="0" smtClean="0">
                <a:solidFill>
                  <a:srgbClr val="0000FF"/>
                </a:solidFill>
              </a:rPr>
              <a:t>2-20 MeV</a:t>
            </a:r>
            <a:endParaRPr lang="en-US" baseline="30000" dirty="0">
              <a:solidFill>
                <a:srgbClr val="0000FF"/>
              </a:solidFill>
            </a:endParaRPr>
          </a:p>
          <a:p>
            <a:r>
              <a:rPr lang="en-US" dirty="0" smtClean="0"/>
              <a:t>Possible accessible regions for a bremsstrahlung produced </a:t>
            </a:r>
            <a:r>
              <a:rPr lang="en-US" dirty="0" err="1" smtClean="0"/>
              <a:t>U→e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were identified to reach 100MeV</a:t>
            </a:r>
          </a:p>
          <a:p>
            <a:pPr lvl="1"/>
            <a:r>
              <a:rPr lang="en-US" dirty="0" smtClean="0"/>
              <a:t>Detailed study of the sensitivity in this channel is planned</a:t>
            </a:r>
          </a:p>
          <a:p>
            <a:pPr lvl="1"/>
            <a:r>
              <a:rPr lang="en-US" dirty="0" smtClean="0"/>
              <a:t>Sensitivity for different dark sector models to be understood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ArXiv</a:t>
            </a:r>
            <a:r>
              <a:rPr lang="en-US" b="1" dirty="0" smtClean="0">
                <a:solidFill>
                  <a:srgbClr val="0000FF"/>
                </a:solidFill>
              </a:rPr>
              <a:t> 1403.3041: PADME </a:t>
            </a:r>
            <a:r>
              <a:rPr lang="en-US" dirty="0" smtClean="0"/>
              <a:t>sensitivity to invisible decays with annihilation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Calorimeter cluster reconstruction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300" y="4281453"/>
            <a:ext cx="9029700" cy="217114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Seed</a:t>
            </a:r>
            <a:r>
              <a:rPr lang="en-US" dirty="0" smtClean="0"/>
              <a:t> defined as cell with </a:t>
            </a:r>
            <a:r>
              <a:rPr lang="en-US" dirty="0" smtClean="0">
                <a:solidFill>
                  <a:srgbClr val="0000FF"/>
                </a:solidFill>
              </a:rPr>
              <a:t>maximum energy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seed</a:t>
            </a:r>
            <a:r>
              <a:rPr lang="en-US" dirty="0" smtClean="0">
                <a:solidFill>
                  <a:srgbClr val="0000FF"/>
                </a:solidFill>
              </a:rPr>
              <a:t>&gt;10MeV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A cluster includes all the cell with center distance &lt;4.6 cm and energy &gt;0.1 MeV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All the cell included are removed from seed search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Seed search is iterated on remaining cells.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Cluster returns reconstructed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Cl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Cl</a:t>
            </a:r>
            <a:r>
              <a:rPr lang="en-US" dirty="0" smtClean="0"/>
              <a:t> and Mmiss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Cl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20508" y="805690"/>
            <a:ext cx="5102984" cy="3329509"/>
            <a:chOff x="379069" y="721020"/>
            <a:chExt cx="5102984" cy="3329509"/>
          </a:xfrm>
        </p:grpSpPr>
        <p:grpSp>
          <p:nvGrpSpPr>
            <p:cNvPr id="3" name="Group 2"/>
            <p:cNvGrpSpPr/>
            <p:nvPr/>
          </p:nvGrpSpPr>
          <p:grpSpPr>
            <a:xfrm>
              <a:off x="379069" y="724197"/>
              <a:ext cx="4960823" cy="3326332"/>
              <a:chOff x="379069" y="724197"/>
              <a:chExt cx="4960823" cy="3326332"/>
            </a:xfrm>
          </p:grpSpPr>
          <p:pic>
            <p:nvPicPr>
              <p:cNvPr id="8" name="Picture 7" descr="Screenshot 2014-02-24 18.31.15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9" y="724197"/>
                <a:ext cx="4960823" cy="3326332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2932500" y="2575256"/>
                <a:ext cx="1070594" cy="10359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243144" y="721020"/>
              <a:ext cx="123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 (MeV)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4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001" y="1582248"/>
            <a:ext cx="4920412" cy="468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4" y="1370661"/>
            <a:ext cx="3436215" cy="222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4643438" y="2608263"/>
          <a:ext cx="14001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6" r:id="rId5" imgW="969480" imgH="404280" progId="">
                  <p:embed/>
                </p:oleObj>
              </mc:Choice>
              <mc:Fallback>
                <p:oleObj r:id="rId5" imgW="969480" imgH="404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608263"/>
                        <a:ext cx="1400175" cy="582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68863" y="1819275"/>
            <a:ext cx="197961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158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7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1200" dirty="0">
                <a:latin typeface="+mn-lt"/>
              </a:rPr>
              <a:t>Phys.Rev.D80:095002,2009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32174" y="1006691"/>
            <a:ext cx="3058330" cy="3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7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400" b="1" i="1" dirty="0" smtClean="0">
                <a:latin typeface="+mn-lt"/>
              </a:rPr>
              <a:t>Phys.Rev.Lett.106:080801,2011</a:t>
            </a:r>
            <a:endParaRPr lang="en-US" sz="1400" b="1" i="1" dirty="0">
              <a:latin typeface="+mn-lt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1324" y="3663950"/>
            <a:ext cx="2797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158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7000"/>
              </a:lnSpc>
            </a:pPr>
            <a:r>
              <a:rPr lang="en-US" sz="1400" dirty="0">
                <a:latin typeface="+mn-lt"/>
                <a:cs typeface="FCOQSH+CMMI10" charset="0"/>
              </a:rPr>
              <a:t> α</a:t>
            </a:r>
            <a:r>
              <a:rPr lang="en-US" sz="1400" baseline="33000" dirty="0">
                <a:latin typeface="+mn-lt"/>
                <a:cs typeface="WBSJML+CMSY7" charset="0"/>
              </a:rPr>
              <a:t>−</a:t>
            </a:r>
            <a:r>
              <a:rPr lang="en-US" sz="1400" baseline="33000" dirty="0">
                <a:latin typeface="+mn-lt"/>
                <a:cs typeface="RIPZCD+CMR7" charset="0"/>
              </a:rPr>
              <a:t>1</a:t>
            </a:r>
            <a:r>
              <a:rPr lang="en-US" sz="1400" dirty="0">
                <a:latin typeface="+mn-lt"/>
                <a:cs typeface="RIPZCD+CMR7" charset="0"/>
              </a:rPr>
              <a:t> </a:t>
            </a:r>
            <a:r>
              <a:rPr lang="en-US" sz="1400" dirty="0">
                <a:latin typeface="+mn-lt"/>
                <a:cs typeface="NKYKYW+CMR10" charset="0"/>
              </a:rPr>
              <a:t>= 137</a:t>
            </a:r>
            <a:r>
              <a:rPr lang="en-US" sz="1400" dirty="0">
                <a:latin typeface="+mn-lt"/>
                <a:cs typeface="FCOQSH+CMMI10" charset="0"/>
              </a:rPr>
              <a:t> .</a:t>
            </a:r>
            <a:r>
              <a:rPr lang="en-US" sz="1400" dirty="0">
                <a:latin typeface="+mn-lt"/>
                <a:cs typeface="NKYKYW+CMR10" charset="0"/>
              </a:rPr>
              <a:t>035 999 037 (91)</a:t>
            </a:r>
            <a:r>
              <a:rPr lang="en-US" sz="1400" dirty="0">
                <a:latin typeface="+mn-lt"/>
                <a:cs typeface="FCOQSH+CMMI10" charset="0"/>
              </a:rPr>
              <a:t> </a:t>
            </a:r>
          </a:p>
        </p:txBody>
      </p:sp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2849563" y="1460500"/>
          <a:ext cx="9366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7" name="Equation" r:id="rId7" imgW="604440" imgH="361440" progId="Equation.3">
                  <p:embed/>
                </p:oleObj>
              </mc:Choice>
              <mc:Fallback>
                <p:oleObj name="Equation" r:id="rId7" imgW="604440" imgH="36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1460500"/>
                        <a:ext cx="936625" cy="468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143500" y="2009775"/>
            <a:ext cx="565150" cy="4175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54025" y="6167438"/>
            <a:ext cx="80883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453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1800" b="1" dirty="0">
                <a:solidFill>
                  <a:srgbClr val="000090"/>
                </a:solidFill>
              </a:rPr>
              <a:t>However this is based on a single measurement with drastically improved precision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98900" y="3024403"/>
            <a:ext cx="2719164" cy="750672"/>
            <a:chOff x="6160800" y="3087903"/>
            <a:chExt cx="2719164" cy="75067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160800" y="3530600"/>
              <a:ext cx="2719164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</a:rPr>
                <a:t>|</a:t>
              </a:r>
              <a:r>
                <a:rPr lang="en-US" sz="1400" dirty="0" err="1">
                  <a:solidFill>
                    <a:srgbClr val="FF0000"/>
                  </a:solidFill>
                </a:rPr>
                <a:t>a</a:t>
              </a:r>
              <a:r>
                <a:rPr lang="en-US" sz="1400" baseline="-33000" dirty="0" err="1">
                  <a:solidFill>
                    <a:srgbClr val="FF0000"/>
                  </a:solidFill>
                </a:rPr>
                <a:t>e</a:t>
              </a:r>
              <a:r>
                <a:rPr lang="en-US" sz="1400" baseline="33000" dirty="0" err="1">
                  <a:solidFill>
                    <a:srgbClr val="FF0000"/>
                  </a:solidFill>
                </a:rPr>
                <a:t>th</a:t>
              </a:r>
              <a:r>
                <a:rPr lang="en-US" sz="1400" dirty="0">
                  <a:solidFill>
                    <a:srgbClr val="FF0000"/>
                  </a:solidFill>
                </a:rPr>
                <a:t> – </a:t>
              </a:r>
              <a:r>
                <a:rPr lang="en-US" sz="1400" dirty="0" err="1">
                  <a:solidFill>
                    <a:srgbClr val="FF0000"/>
                  </a:solidFill>
                </a:rPr>
                <a:t>a</a:t>
              </a:r>
              <a:r>
                <a:rPr lang="en-US" sz="1400" baseline="-33000" dirty="0" err="1">
                  <a:solidFill>
                    <a:srgbClr val="FF0000"/>
                  </a:solidFill>
                </a:rPr>
                <a:t>e</a:t>
              </a:r>
              <a:r>
                <a:rPr lang="en-US" sz="1400" baseline="33000" dirty="0" err="1">
                  <a:solidFill>
                    <a:srgbClr val="FF0000"/>
                  </a:solidFill>
                </a:rPr>
                <a:t>exp</a:t>
              </a:r>
              <a:r>
                <a:rPr lang="en-US" sz="1400" dirty="0">
                  <a:solidFill>
                    <a:srgbClr val="FF0000"/>
                  </a:solidFill>
                </a:rPr>
                <a:t>| = (1.06 ± 0.82) × 10</a:t>
              </a:r>
              <a:r>
                <a:rPr lang="en-US" sz="1400" baseline="33000" dirty="0">
                  <a:solidFill>
                    <a:srgbClr val="FF0000"/>
                  </a:solidFill>
                </a:rPr>
                <a:t>−12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160800" y="3087903"/>
              <a:ext cx="2160588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352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1400" i="1" dirty="0">
                  <a:solidFill>
                    <a:srgbClr val="FF0000"/>
                  </a:solidFill>
                </a:rPr>
                <a:t>2</a:t>
              </a:r>
              <a:r>
                <a:rPr lang="en-US" sz="1400" i="1" dirty="0">
                  <a:solidFill>
                    <a:srgbClr val="FF0000"/>
                  </a:solidFill>
                  <a:latin typeface="Symbol" charset="0"/>
                </a:rPr>
                <a:t>s</a:t>
              </a:r>
              <a:r>
                <a:rPr lang="en-US" sz="1400" i="1" dirty="0">
                  <a:solidFill>
                    <a:srgbClr val="FF0000"/>
                  </a:solidFill>
                </a:rPr>
                <a:t> limit from new </a:t>
              </a:r>
              <a:r>
                <a:rPr lang="en-US" sz="1400" i="1" dirty="0">
                  <a:solidFill>
                    <a:srgbClr val="FF0000"/>
                  </a:solidFill>
                  <a:latin typeface="Symbol" charset="0"/>
                </a:rPr>
                <a:t>a,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60800" y="3298525"/>
              <a:ext cx="22976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200" b="1" dirty="0" err="1">
                  <a:solidFill>
                    <a:srgbClr val="FF0000"/>
                  </a:solidFill>
                </a:rPr>
                <a:t>Phys</a:t>
              </a:r>
              <a:r>
                <a:rPr lang="da-DK" sz="1200" b="1" dirty="0">
                  <a:solidFill>
                    <a:srgbClr val="FF0000"/>
                  </a:solidFill>
                </a:rPr>
                <a:t> Rev D 86, 095029 (2012)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5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calorimeter performance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0819" y="4335721"/>
            <a:ext cx="8840151" cy="2166680"/>
          </a:xfrm>
        </p:spPr>
        <p:txBody>
          <a:bodyPr>
            <a:normAutofit/>
          </a:bodyPr>
          <a:lstStyle/>
          <a:p>
            <a:r>
              <a:rPr lang="en-US" dirty="0" smtClean="0"/>
              <a:t>Missing mass resolution in agreement with toy MC using </a:t>
            </a:r>
          </a:p>
          <a:p>
            <a:pPr lvl="1"/>
            <a:r>
              <a:rPr lang="en-US" sz="1600" dirty="0">
                <a:latin typeface="Symbol" charset="2"/>
                <a:cs typeface="Symbol" charset="2"/>
              </a:rPr>
              <a:t>s</a:t>
            </a:r>
            <a:r>
              <a:rPr lang="en-US" sz="1600" dirty="0"/>
              <a:t>(E)/E =1.1%/√E ⨁ 0.4%/E ⨁1.2%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[NIM A 718 (2013) 107–109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]</a:t>
            </a:r>
            <a:endParaRPr lang="en-US" sz="1600" dirty="0" smtClean="0"/>
          </a:p>
          <a:p>
            <a:pPr lvl="1"/>
            <a:r>
              <a:rPr lang="en-US" sz="1600" dirty="0" smtClean="0"/>
              <a:t>Differences are ~ 10%</a:t>
            </a:r>
          </a:p>
          <a:p>
            <a:r>
              <a:rPr lang="en-US" dirty="0" smtClean="0"/>
              <a:t>Resolution is the result of combination of angular resolution energy resolution and angle energy correlation due to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" name="Picture 9" descr="Screenshot 2014-02-25 12.53.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752735"/>
            <a:ext cx="5677705" cy="3358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8700" y="38735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90"/>
                </a:solidFill>
              </a:rPr>
              <a:t>Mmiss</a:t>
            </a:r>
            <a:r>
              <a:rPr lang="en-US" sz="1200" b="1" baseline="30000" dirty="0" smtClean="0">
                <a:solidFill>
                  <a:srgbClr val="000090"/>
                </a:solidFill>
              </a:rPr>
              <a:t>2</a:t>
            </a:r>
            <a:r>
              <a:rPr lang="en-US" sz="1200" b="1" dirty="0" smtClean="0">
                <a:solidFill>
                  <a:srgbClr val="000090"/>
                </a:solidFill>
              </a:rPr>
              <a:t>(MeV)</a:t>
            </a:r>
            <a:endParaRPr lang="en-US" sz="1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87396"/>
              </p:ext>
            </p:extLst>
          </p:nvPr>
        </p:nvGraphicFramePr>
        <p:xfrm>
          <a:off x="128933" y="800100"/>
          <a:ext cx="8926168" cy="5562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0967"/>
                <a:gridCol w="2184400"/>
                <a:gridCol w="977900"/>
                <a:gridCol w="1765300"/>
                <a:gridCol w="238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 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KLOE2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baseline="300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dirty="0" err="1" smtClean="0"/>
                        <a:t>→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KLOE2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smtClean="0"/>
                        <a:t>- 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Prel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lang="en-US" baseline="30000" dirty="0" err="1" smtClean="0"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→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running 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U→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 (MAMI)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WASA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cosy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dirty="0" smtClean="0"/>
                        <a:t>→e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&amp;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on dump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(2023)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DARK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/>
                        <a:t> on H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 (2016?)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VEPP3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dirty="0" smtClean="0"/>
                        <a:t> on H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(unknown)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 </a:t>
                      </a:r>
                      <a:r>
                        <a:rPr lang="en-US" baseline="0" dirty="0" smtClean="0"/>
                        <a:t>+ 5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on nuclei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SINDRUM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q</a:t>
                      </a:r>
                      <a:r>
                        <a:rPr lang="en-US" dirty="0" smtClean="0"/>
                        <a:t>≠0 </a:t>
                      </a: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dirty="0" smtClean="0"/>
                        <a:t>→e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P348 (CERN)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U→e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30000" dirty="0" smtClean="0"/>
                        <a:t>- </a:t>
                      </a:r>
                      <a:r>
                        <a:rPr lang="en-US" baseline="0" dirty="0" smtClean="0"/>
                        <a:t>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e</a:t>
                      </a:r>
                      <a:r>
                        <a:rPr lang="en-US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(201?)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PADME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lang="en-US" baseline="30000" dirty="0" smtClean="0">
                          <a:latin typeface="Century Gothic"/>
                          <a:cs typeface="Century Gothic"/>
                        </a:rPr>
                        <a:t>+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(2016?)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work flow (from ERC)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 descr="Screenshot 2014-05-15 23.46.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r="1250"/>
          <a:stretch/>
        </p:blipFill>
        <p:spPr>
          <a:xfrm>
            <a:off x="50800" y="724492"/>
            <a:ext cx="9029700" cy="59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cost from ERC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 descr="Screenshot 2014-05-16 00.01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839951"/>
            <a:ext cx="8312728" cy="56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4-28 12.38.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6" y="4534044"/>
            <a:ext cx="3235470" cy="2034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boson production and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73" y="748966"/>
            <a:ext cx="8998327" cy="5289356"/>
          </a:xfrm>
        </p:spPr>
        <p:txBody>
          <a:bodyPr>
            <a:noAutofit/>
          </a:bodyPr>
          <a:lstStyle/>
          <a:p>
            <a:r>
              <a:rPr lang="en-US" dirty="0" smtClean="0"/>
              <a:t>U boson </a:t>
            </a:r>
            <a:r>
              <a:rPr lang="en-US" dirty="0" smtClean="0">
                <a:solidFill>
                  <a:srgbClr val="000090"/>
                </a:solidFill>
              </a:rPr>
              <a:t>can be produced </a:t>
            </a:r>
            <a:r>
              <a:rPr lang="en-US" dirty="0" smtClean="0"/>
              <a:t>in e</a:t>
            </a:r>
            <a:r>
              <a:rPr lang="en-US" baseline="30000" dirty="0" smtClean="0"/>
              <a:t>+ </a:t>
            </a:r>
            <a:r>
              <a:rPr lang="en-US" dirty="0" smtClean="0"/>
              <a:t>collision on target by:</a:t>
            </a:r>
          </a:p>
          <a:p>
            <a:pPr lvl="1"/>
            <a:r>
              <a:rPr lang="en-US" dirty="0" smtClean="0"/>
              <a:t>Bremsstrahlung:  </a:t>
            </a:r>
            <a:r>
              <a:rPr lang="en-US" dirty="0" err="1" smtClean="0"/>
              <a:t>e</a:t>
            </a:r>
            <a:r>
              <a:rPr lang="en-US" baseline="30000" dirty="0" err="1"/>
              <a:t>+</a:t>
            </a:r>
            <a:r>
              <a:rPr lang="en-US" dirty="0" err="1" smtClean="0"/>
              <a:t>A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 err="1" smtClean="0"/>
              <a:t>e</a:t>
            </a:r>
            <a:r>
              <a:rPr lang="en-US" baseline="30000" dirty="0" err="1"/>
              <a:t>+</a:t>
            </a:r>
            <a:r>
              <a:rPr lang="en-US" dirty="0" err="1"/>
              <a:t>AU</a:t>
            </a:r>
            <a:endParaRPr lang="en-US" dirty="0" smtClean="0"/>
          </a:p>
          <a:p>
            <a:pPr lvl="1"/>
            <a:r>
              <a:rPr lang="en-US" dirty="0" smtClean="0"/>
              <a:t>Annihilation      : 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→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U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0090"/>
                </a:solidFill>
              </a:rPr>
              <a:t>no dark matter candidate lighter than the U </a:t>
            </a:r>
            <a:r>
              <a:rPr lang="en-US" dirty="0" smtClean="0"/>
              <a:t>boson exist:</a:t>
            </a:r>
          </a:p>
          <a:p>
            <a:pPr lvl="1"/>
            <a:r>
              <a:rPr lang="en-US" sz="1600" dirty="0" err="1" smtClean="0">
                <a:solidFill>
                  <a:srgbClr val="000090"/>
                </a:solidFill>
              </a:rPr>
              <a:t>U</a:t>
            </a:r>
            <a:r>
              <a:rPr lang="en-US" sz="1600" dirty="0" err="1" smtClean="0">
                <a:solidFill>
                  <a:srgbClr val="000090"/>
                </a:solidFill>
                <a:cs typeface="Times New Roman"/>
              </a:rPr>
              <a:t>→</a:t>
            </a:r>
            <a:r>
              <a:rPr lang="en-US" sz="1600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sz="1600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000090"/>
                </a:solidFill>
                <a:cs typeface="Symbol" charset="2"/>
              </a:rPr>
              <a:t>e</a:t>
            </a:r>
            <a:r>
              <a:rPr lang="en-US" sz="16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,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,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/>
              <a:t>the so called </a:t>
            </a:r>
            <a:r>
              <a:rPr lang="en-US" sz="1600" dirty="0" smtClean="0">
                <a:solidFill>
                  <a:srgbClr val="000090"/>
                </a:solidFill>
              </a:rPr>
              <a:t>“Visible” decays</a:t>
            </a:r>
          </a:p>
          <a:p>
            <a:pPr lvl="1"/>
            <a:r>
              <a:rPr lang="en-US" sz="1600" dirty="0" smtClean="0"/>
              <a:t>For M</a:t>
            </a:r>
            <a:r>
              <a:rPr lang="en-US" sz="1600" baseline="-25000" dirty="0" smtClean="0"/>
              <a:t>U</a:t>
            </a:r>
            <a:r>
              <a:rPr lang="en-US" sz="1600" dirty="0"/>
              <a:t>&lt;</a:t>
            </a:r>
            <a:r>
              <a:rPr lang="en-US" sz="1600" dirty="0" smtClean="0"/>
              <a:t>210 MeV U only decay to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 </a:t>
            </a:r>
            <a:r>
              <a:rPr lang="en-US" sz="1600" dirty="0" smtClean="0">
                <a:cs typeface="Symbol" charset="2"/>
              </a:rPr>
              <a:t>BR(</a:t>
            </a:r>
            <a:r>
              <a:rPr lang="en-US" sz="1600" dirty="0" err="1" smtClean="0">
                <a:cs typeface="Symbol" charset="2"/>
              </a:rPr>
              <a:t>e+e</a:t>
            </a:r>
            <a:r>
              <a:rPr lang="en-US" sz="1600" dirty="0" smtClean="0">
                <a:cs typeface="Symbol" charset="2"/>
              </a:rPr>
              <a:t>-)=1</a:t>
            </a:r>
            <a:endParaRPr lang="en-US" sz="1600" baseline="30000" dirty="0" smtClean="0">
              <a:cs typeface="Symbol" charset="2"/>
            </a:endParaRPr>
          </a:p>
          <a:p>
            <a:r>
              <a:rPr lang="en-US" dirty="0" smtClean="0">
                <a:cs typeface="Times New Roman"/>
              </a:rPr>
              <a:t>If 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any dark matter 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c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 with 2M</a:t>
            </a:r>
            <a:r>
              <a:rPr lang="en-US" baseline="-25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c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&lt;M</a:t>
            </a:r>
            <a:r>
              <a:rPr lang="en-US" baseline="-25000" dirty="0" smtClean="0">
                <a:solidFill>
                  <a:srgbClr val="000090"/>
                </a:solidFill>
                <a:cs typeface="Times New Roman"/>
              </a:rPr>
              <a:t>U</a:t>
            </a:r>
            <a:r>
              <a:rPr lang="en-US" dirty="0" smtClean="0">
                <a:solidFill>
                  <a:srgbClr val="000090"/>
                </a:solidFill>
                <a:cs typeface="Times New Roman"/>
              </a:rPr>
              <a:t> exist</a:t>
            </a:r>
          </a:p>
          <a:p>
            <a:pPr lvl="1"/>
            <a:r>
              <a:rPr lang="en-US" sz="1600" dirty="0" smtClean="0">
                <a:cs typeface="Times New Roman"/>
              </a:rPr>
              <a:t>U will dominantly decay into pure dark</a:t>
            </a:r>
            <a:br>
              <a:rPr lang="en-US" sz="1600" dirty="0" smtClean="0">
                <a:cs typeface="Times New Roman"/>
              </a:rPr>
            </a:br>
            <a:r>
              <a:rPr lang="en-US" sz="1600" dirty="0" smtClean="0">
                <a:cs typeface="Times New Roman"/>
              </a:rPr>
              <a:t>matter and BR(</a:t>
            </a:r>
            <a:r>
              <a:rPr lang="en-US" sz="1600" dirty="0" err="1" smtClean="0">
                <a:cs typeface="Times New Roman"/>
              </a:rPr>
              <a:t>l+l</a:t>
            </a:r>
            <a:r>
              <a:rPr lang="en-US" sz="1600" dirty="0" smtClean="0">
                <a:cs typeface="Times New Roman"/>
              </a:rPr>
              <a:t>-) becomes small suppressed by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baseline="30000" dirty="0" smtClean="0">
                <a:cs typeface="Times New Roman"/>
              </a:rPr>
              <a:t>2</a:t>
            </a:r>
            <a:endParaRPr lang="en-US" sz="1600" baseline="30000" dirty="0" smtClean="0">
              <a:solidFill>
                <a:srgbClr val="000090"/>
              </a:solidFill>
              <a:cs typeface="Times New Roman"/>
            </a:endParaRPr>
          </a:p>
          <a:p>
            <a:pPr lvl="1"/>
            <a:r>
              <a:rPr lang="en-US" sz="1600" dirty="0" err="1" smtClean="0">
                <a:solidFill>
                  <a:srgbClr val="000090"/>
                </a:solidFill>
                <a:cs typeface="Times New Roman"/>
              </a:rPr>
              <a:t>U→</a:t>
            </a:r>
            <a:r>
              <a:rPr lang="en-US" sz="1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cc</a:t>
            </a:r>
            <a:r>
              <a:rPr lang="en-US" sz="1600" dirty="0" smtClean="0">
                <a:cs typeface="Symbol" charset="2"/>
              </a:rPr>
              <a:t> ~ 1 so called </a:t>
            </a:r>
            <a:r>
              <a:rPr lang="en-US" sz="1600" dirty="0" smtClean="0">
                <a:solidFill>
                  <a:srgbClr val="000090"/>
                </a:solidFill>
                <a:cs typeface="Symbol" charset="2"/>
              </a:rPr>
              <a:t>“Invisible” decays”</a:t>
            </a:r>
            <a:endParaRPr lang="en-US" sz="1600" dirty="0">
              <a:solidFill>
                <a:srgbClr val="000090"/>
              </a:solidFill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Screenshot 2014-02-24 12.14.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7" y="1824900"/>
            <a:ext cx="2276656" cy="2178000"/>
          </a:xfrm>
          <a:prstGeom prst="rect">
            <a:avLst/>
          </a:prstGeom>
        </p:spPr>
      </p:pic>
      <p:pic>
        <p:nvPicPr>
          <p:cNvPr id="9" name="Picture 8" descr="Screenshot 2014-02-24 12.15.2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181"/>
          <a:stretch/>
        </p:blipFill>
        <p:spPr>
          <a:xfrm>
            <a:off x="4789025" y="1824900"/>
            <a:ext cx="2561638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</a:t>
            </a:r>
            <a:r>
              <a:rPr lang="en-US" dirty="0" err="1" smtClean="0"/>
              <a:t>termal</a:t>
            </a:r>
            <a:r>
              <a:rPr lang="en-US" dirty="0" smtClean="0"/>
              <a:t> load and out gassing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energy deposit into the target will be</a:t>
            </a:r>
          </a:p>
          <a:p>
            <a:pPr lvl="1"/>
            <a:r>
              <a:rPr lang="en-US" dirty="0" err="1" smtClean="0"/>
              <a:t>Etot</a:t>
            </a:r>
            <a:r>
              <a:rPr lang="en-US" dirty="0" smtClean="0"/>
              <a:t>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mip</a:t>
            </a:r>
            <a:r>
              <a:rPr lang="en-US" dirty="0" err="1">
                <a:latin typeface="Symbol" charset="2"/>
                <a:cs typeface="Symbol" charset="2"/>
              </a:rPr>
              <a:t>・</a:t>
            </a:r>
            <a:r>
              <a:rPr lang="en-US" dirty="0" err="1" smtClean="0">
                <a:latin typeface="Symbol" charset="2"/>
                <a:cs typeface="Symbol" charset="2"/>
              </a:rPr>
              <a:t>r・</a:t>
            </a:r>
            <a:r>
              <a:rPr lang="en-US" dirty="0" err="1" smtClean="0">
                <a:cs typeface="Symbol" charset="2"/>
              </a:rPr>
              <a:t>Targ</a:t>
            </a:r>
            <a:r>
              <a:rPr lang="en-US" baseline="-25000" dirty="0" err="1" smtClean="0">
                <a:cs typeface="Symbol" charset="2"/>
              </a:rPr>
              <a:t>Z</a:t>
            </a:r>
            <a:r>
              <a:rPr lang="en-US" dirty="0" err="1">
                <a:latin typeface="Symbol" charset="2"/>
                <a:cs typeface="Symbol" charset="2"/>
              </a:rPr>
              <a:t>・</a:t>
            </a:r>
            <a:r>
              <a:rPr lang="en-US" dirty="0" err="1" smtClean="0">
                <a:cs typeface="Symbol" charset="2"/>
              </a:rPr>
              <a:t>Ne</a:t>
            </a:r>
            <a:r>
              <a:rPr lang="en-US" dirty="0" err="1">
                <a:latin typeface="Symbol" charset="2"/>
                <a:cs typeface="Symbol" charset="2"/>
              </a:rPr>
              <a:t>・</a:t>
            </a:r>
            <a:r>
              <a:rPr lang="en-US" dirty="0" err="1" smtClean="0">
                <a:cs typeface="Symbol" charset="2"/>
              </a:rPr>
              <a:t>N</a:t>
            </a:r>
            <a:r>
              <a:rPr lang="en-US" baseline="-25000" dirty="0" err="1" smtClean="0">
                <a:cs typeface="Symbol" charset="2"/>
              </a:rPr>
              <a:t>Bunch</a:t>
            </a:r>
            <a:r>
              <a:rPr lang="en-US" dirty="0" smtClean="0">
                <a:cs typeface="Symbol" charset="2"/>
              </a:rPr>
              <a:t>=</a:t>
            </a:r>
            <a:r>
              <a:rPr lang="en-US" dirty="0" smtClean="0"/>
              <a:t>2MeV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2.62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0.005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Ne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50=13 </a:t>
            </a:r>
            <a:r>
              <a:rPr lang="en-US" dirty="0" err="1" smtClean="0"/>
              <a:t>GeV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Converting to joule gives P=20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r>
              <a:rPr lang="en-US" dirty="0" smtClean="0"/>
              <a:t> joule/s</a:t>
            </a:r>
          </a:p>
          <a:p>
            <a:pPr lvl="1"/>
            <a:r>
              <a:rPr lang="en-US" dirty="0" smtClean="0"/>
              <a:t>The total mass of the target will be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tar</a:t>
            </a:r>
            <a:r>
              <a:rPr lang="en-US" dirty="0" smtClean="0"/>
              <a:t> = 2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2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0.005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2.62 = 0.05 g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T/</a:t>
            </a:r>
            <a:r>
              <a:rPr lang="en-US" dirty="0" err="1" smtClean="0"/>
              <a:t>dt</a:t>
            </a:r>
            <a:r>
              <a:rPr lang="en-US" dirty="0" smtClean="0"/>
              <a:t> = P/(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tar</a:t>
            </a:r>
            <a:r>
              <a:rPr lang="en-US" dirty="0" err="1" smtClean="0">
                <a:latin typeface="Symbol" charset="2"/>
                <a:cs typeface="Symbol" charset="2"/>
              </a:rPr>
              <a:t>・</a:t>
            </a:r>
            <a:r>
              <a:rPr lang="en-US" dirty="0" err="1" smtClean="0"/>
              <a:t>c</a:t>
            </a:r>
            <a:r>
              <a:rPr lang="en-US" dirty="0" smtClean="0"/>
              <a:t>) = 5.6x10</a:t>
            </a:r>
            <a:r>
              <a:rPr lang="en-US" baseline="30000" dirty="0" smtClean="0"/>
              <a:t>-8</a:t>
            </a:r>
            <a:r>
              <a:rPr lang="en-US" dirty="0" smtClean="0"/>
              <a:t> ºC/s</a:t>
            </a:r>
          </a:p>
          <a:p>
            <a:r>
              <a:rPr lang="en-US" dirty="0" smtClean="0"/>
              <a:t>In the dump case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beam</a:t>
            </a:r>
            <a:r>
              <a:rPr lang="en-US" dirty="0" smtClean="0">
                <a:latin typeface="Symbol" charset="2"/>
                <a:cs typeface="Symbol" charset="2"/>
              </a:rPr>
              <a:t>・</a:t>
            </a:r>
            <a:r>
              <a:rPr lang="en-US" dirty="0" smtClean="0">
                <a:latin typeface="Century Gothic"/>
                <a:cs typeface="Century Gothic"/>
              </a:rPr>
              <a:t>N</a:t>
            </a:r>
            <a:r>
              <a:rPr lang="en-US" baseline="-25000" dirty="0" smtClean="0">
                <a:latin typeface="Century Gothic"/>
                <a:cs typeface="Century Gothic"/>
              </a:rPr>
              <a:t>e</a:t>
            </a:r>
            <a:r>
              <a:rPr lang="en-US">
                <a:latin typeface="Symbol" charset="2"/>
                <a:cs typeface="Symbol" charset="2"/>
              </a:rPr>
              <a:t>・</a:t>
            </a:r>
            <a:r>
              <a:rPr lang="en-US" smtClean="0">
                <a:latin typeface="Century Gothic"/>
                <a:cs typeface="Century Gothic"/>
              </a:rPr>
              <a:t>50 = </a:t>
            </a:r>
            <a:r>
              <a:rPr lang="en-US" smtClean="0"/>
              <a:t>1GeV</a:t>
            </a:r>
            <a:r>
              <a:rPr lang="en-US" dirty="0">
                <a:latin typeface="Symbol" charset="2"/>
                <a:cs typeface="Symbol" charset="2"/>
              </a:rPr>
              <a:t>・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>
                <a:latin typeface="Symbol" charset="2"/>
                <a:cs typeface="Symbol" charset="2"/>
              </a:rPr>
              <a:t>・</a:t>
            </a:r>
            <a:r>
              <a:rPr lang="en-US" smtClean="0"/>
              <a:t>50 =</a:t>
            </a:r>
            <a:endParaRPr lang="en-US" dirty="0" smtClean="0"/>
          </a:p>
          <a:p>
            <a:r>
              <a:rPr lang="en-US" dirty="0" smtClean="0"/>
              <a:t>Outgassing of the target is very very 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97" y="811873"/>
            <a:ext cx="8685615" cy="2363127"/>
          </a:xfrm>
        </p:spPr>
        <p:txBody>
          <a:bodyPr>
            <a:normAutofit/>
          </a:bodyPr>
          <a:lstStyle/>
          <a:p>
            <a:r>
              <a:rPr lang="en-US" dirty="0" smtClean="0"/>
              <a:t>In the present study we assume that the BTF will be able to deliver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1E4 positrons </a:t>
            </a:r>
            <a:r>
              <a:rPr lang="en-US" dirty="0" smtClean="0"/>
              <a:t>of energy </a:t>
            </a:r>
            <a:r>
              <a:rPr lang="en-US" dirty="0" smtClean="0">
                <a:solidFill>
                  <a:srgbClr val="000090"/>
                </a:solidFill>
              </a:rPr>
              <a:t>550 MeV </a:t>
            </a:r>
            <a:r>
              <a:rPr lang="en-US" dirty="0" smtClean="0"/>
              <a:t>per bunch in </a:t>
            </a:r>
            <a:r>
              <a:rPr lang="en-US" dirty="0" smtClean="0">
                <a:solidFill>
                  <a:srgbClr val="000090"/>
                </a:solidFill>
              </a:rPr>
              <a:t>50 bunch/s over 1 year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>
                <a:solidFill>
                  <a:srgbClr val="000090"/>
                </a:solidFill>
              </a:rPr>
              <a:t>e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>
                <a:solidFill>
                  <a:srgbClr val="000090"/>
                </a:solidFill>
              </a:rPr>
              <a:t> on target </a:t>
            </a:r>
            <a:r>
              <a:rPr lang="en-US" dirty="0" smtClean="0"/>
              <a:t>being: 50*1E4*3.15E7 = 1.6E13   (we use </a:t>
            </a:r>
            <a:r>
              <a:rPr lang="en-US" dirty="0" smtClean="0">
                <a:solidFill>
                  <a:srgbClr val="000090"/>
                </a:solidFill>
              </a:rPr>
              <a:t>1E13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Beam energy spread </a:t>
            </a:r>
            <a:r>
              <a:rPr lang="en-US" dirty="0">
                <a:solidFill>
                  <a:srgbClr val="000090"/>
                </a:solidFill>
              </a:rPr>
              <a:t>~</a:t>
            </a:r>
            <a:r>
              <a:rPr lang="en-US" dirty="0" smtClean="0">
                <a:solidFill>
                  <a:srgbClr val="000090"/>
                </a:solidFill>
              </a:rPr>
              <a:t>1%</a:t>
            </a:r>
            <a:r>
              <a:rPr lang="en-US" dirty="0" smtClean="0"/>
              <a:t> (BTF can do much better)</a:t>
            </a:r>
          </a:p>
          <a:p>
            <a:pPr lvl="1"/>
            <a:r>
              <a:rPr lang="en-US" dirty="0" smtClean="0"/>
              <a:t>RMS of </a:t>
            </a:r>
            <a:r>
              <a:rPr lang="en-US" dirty="0" smtClean="0">
                <a:solidFill>
                  <a:srgbClr val="000090"/>
                </a:solidFill>
              </a:rPr>
              <a:t>beam position 2mm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0090"/>
                </a:solidFill>
              </a:rPr>
              <a:t>emittance</a:t>
            </a:r>
            <a:r>
              <a:rPr lang="en-US" dirty="0" smtClean="0">
                <a:solidFill>
                  <a:srgbClr val="000090"/>
                </a:solidFill>
              </a:rPr>
              <a:t> 1mm*</a:t>
            </a:r>
            <a:r>
              <a:rPr lang="en-US" dirty="0" err="1" smtClean="0">
                <a:solidFill>
                  <a:srgbClr val="000090"/>
                </a:solidFill>
              </a:rPr>
              <a:t>mrad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Bunch duration 10 ns </a:t>
            </a:r>
            <a:r>
              <a:rPr lang="en-US" dirty="0" smtClean="0"/>
              <a:t>(can already go up to 40ns)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FC4CDA-588E-1140-AFA1-80A2C5395CA1}" type="datetime1">
              <a:rPr lang="it-IT" smtClean="0"/>
              <a:pPr algn="ctr"/>
              <a:t>22/05/14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19314" y="5889915"/>
            <a:ext cx="2103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Integrated beam spot</a:t>
            </a:r>
            <a:endParaRPr lang="en-US" sz="1400" dirty="0"/>
          </a:p>
        </p:txBody>
      </p:sp>
      <p:pic>
        <p:nvPicPr>
          <p:cNvPr id="14" name="Picture 13" descr="Schermata 2014-02-22 alle 10.05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5163" r="3459"/>
          <a:stretch/>
        </p:blipFill>
        <p:spPr>
          <a:xfrm>
            <a:off x="2157533" y="3202024"/>
            <a:ext cx="3385089" cy="2758283"/>
          </a:xfrm>
          <a:prstGeom prst="rect">
            <a:avLst/>
          </a:prstGeom>
        </p:spPr>
      </p:pic>
      <p:pic>
        <p:nvPicPr>
          <p:cNvPr id="16" name="Picture 15" descr="Schermata 2014-02-22 alle 10.37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4106" r="3123"/>
          <a:stretch/>
        </p:blipFill>
        <p:spPr>
          <a:xfrm>
            <a:off x="5491822" y="3365732"/>
            <a:ext cx="3640790" cy="2461068"/>
          </a:xfrm>
          <a:prstGeom prst="rect">
            <a:avLst/>
          </a:prstGeom>
        </p:spPr>
      </p:pic>
      <p:pic>
        <p:nvPicPr>
          <p:cNvPr id="18" name="Picture 8" descr="ii_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57"/>
          <a:stretch>
            <a:fillRect/>
          </a:stretch>
        </p:blipFill>
        <p:spPr bwMode="auto">
          <a:xfrm>
            <a:off x="-109379" y="3391132"/>
            <a:ext cx="2406333" cy="23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96081" y="5186197"/>
            <a:ext cx="153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mpact" pitchFamily="34" charset="0"/>
                <a:cs typeface="Helvetica" pitchFamily="34" charset="0"/>
              </a:rPr>
              <a:t>FWHM 2.4 × 1.8 mm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6432" y="4866470"/>
            <a:ext cx="1979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Medipix</a:t>
            </a:r>
            <a:r>
              <a:rPr lang="it-IT" sz="1600" dirty="0">
                <a:solidFill>
                  <a:schemeClr val="bg1"/>
                </a:solidFill>
              </a:rPr>
              <a:t> detectors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9825" y="5040087"/>
            <a:ext cx="130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Beam E spread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2" y="5599739"/>
            <a:ext cx="230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 bunch beam spot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78177" y="5715033"/>
            <a:ext cx="3190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of the beam spread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894172" y="5202844"/>
            <a:ext cx="23217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1" defTabSz="914400">
              <a:spcBef>
                <a:spcPts val="600"/>
              </a:spcBef>
              <a:buClr>
                <a:srgbClr val="297FD5">
                  <a:lumMod val="60000"/>
                  <a:lumOff val="40000"/>
                </a:srgbClr>
              </a:buClr>
              <a:buSzPct val="80000"/>
            </a:pPr>
            <a:r>
              <a:rPr lang="en-US" sz="1000" b="1" dirty="0">
                <a:solidFill>
                  <a:srgbClr val="0000FF"/>
                </a:solidFill>
              </a:rPr>
              <a:t>[NIM A 718 (2013) 107–109]</a:t>
            </a:r>
          </a:p>
        </p:txBody>
      </p:sp>
    </p:spTree>
    <p:extLst>
      <p:ext uri="{BB962C8B-B14F-4D97-AF65-F5344CB8AC3E}">
        <p14:creationId xmlns:p14="http://schemas.microsoft.com/office/powerpoint/2010/main" val="32932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active target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699093"/>
            <a:ext cx="4604927" cy="5864751"/>
          </a:xfrm>
        </p:spPr>
        <p:txBody>
          <a:bodyPr>
            <a:normAutofit/>
          </a:bodyPr>
          <a:lstStyle/>
          <a:p>
            <a:r>
              <a:rPr lang="en-US" dirty="0" smtClean="0"/>
              <a:t>Diamond 50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thick target</a:t>
            </a:r>
          </a:p>
          <a:p>
            <a:pPr lvl="1"/>
            <a:r>
              <a:rPr lang="en-US" dirty="0" smtClean="0"/>
              <a:t>Most probably strip detector</a:t>
            </a:r>
          </a:p>
          <a:p>
            <a:r>
              <a:rPr lang="en-US" dirty="0" smtClean="0"/>
              <a:t>Active area 2x2cm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Position resolution ~2mm in both X and Y</a:t>
            </a:r>
          </a:p>
          <a:p>
            <a:r>
              <a:rPr lang="en-US" dirty="0" smtClean="0"/>
              <a:t>Sensitive from few particle to 10</a:t>
            </a:r>
            <a:r>
              <a:rPr lang="en-US" baseline="30000" dirty="0" smtClean="0"/>
              <a:t>9</a:t>
            </a:r>
            <a:r>
              <a:rPr lang="en-US" dirty="0" smtClean="0"/>
              <a:t> particle</a:t>
            </a:r>
          </a:p>
          <a:p>
            <a:r>
              <a:rPr lang="en-US" dirty="0" smtClean="0"/>
              <a:t>Real time beam imaging</a:t>
            </a:r>
          </a:p>
          <a:p>
            <a:r>
              <a:rPr lang="en-US" dirty="0" smtClean="0"/>
              <a:t>Time resolution below 1ns</a:t>
            </a:r>
          </a:p>
          <a:p>
            <a:r>
              <a:rPr lang="en-US" dirty="0" smtClean="0"/>
              <a:t>Readout with QDC.</a:t>
            </a:r>
          </a:p>
          <a:p>
            <a:r>
              <a:rPr lang="en-US" dirty="0" smtClean="0"/>
              <a:t>R&amp;D can start from CIVIDEC diamond mosaic detector </a:t>
            </a:r>
            <a:endParaRPr lang="en-US" dirty="0"/>
          </a:p>
        </p:txBody>
      </p:sp>
      <p:pic>
        <p:nvPicPr>
          <p:cNvPr id="12" name="Picture 11" descr="Screenshot 2014-04-28 15.18.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12150"/>
          <a:stretch/>
        </p:blipFill>
        <p:spPr>
          <a:xfrm>
            <a:off x="3998601" y="4369393"/>
            <a:ext cx="5040000" cy="2194451"/>
          </a:xfrm>
          <a:prstGeom prst="rect">
            <a:avLst/>
          </a:prstGeom>
        </p:spPr>
      </p:pic>
      <p:pic>
        <p:nvPicPr>
          <p:cNvPr id="14" name="Picture 13" descr="Screenshot 2014-04-28 15.27.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27" y="1231307"/>
            <a:ext cx="4080286" cy="31374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4960" y="1270439"/>
            <a:ext cx="408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Diamond Mosaic Detector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4927" y="823875"/>
            <a:ext cx="408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CIVIDEC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spectrometer &amp;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33" y="3652843"/>
            <a:ext cx="8685480" cy="29162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Conventional magnet with B=0.6 Tesla</a:t>
            </a:r>
          </a:p>
          <a:p>
            <a:r>
              <a:rPr lang="en-US" dirty="0" smtClean="0"/>
              <a:t>Generic cylindrical chamber filled with gas</a:t>
            </a:r>
          </a:p>
          <a:p>
            <a:pPr lvl="1"/>
            <a:r>
              <a:rPr lang="en-US" dirty="0" smtClean="0"/>
              <a:t>Inner radius 20 cm outer radius 25 cm length 100 cm</a:t>
            </a:r>
          </a:p>
          <a:p>
            <a:pPr lvl="1"/>
            <a:r>
              <a:rPr lang="en-US" dirty="0" smtClean="0"/>
              <a:t>5 cylindrical layers of 1cm each</a:t>
            </a:r>
          </a:p>
          <a:p>
            <a:r>
              <a:rPr lang="en-US" dirty="0" smtClean="0"/>
              <a:t>Expected to measure track crossing position with 300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resolution</a:t>
            </a:r>
          </a:p>
          <a:p>
            <a:r>
              <a:rPr lang="en-US" dirty="0" smtClean="0"/>
              <a:t>Used in the experiment to veto positron and to reconstruct mass of lepton pairs.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55241" y="725488"/>
            <a:ext cx="5033518" cy="2886776"/>
            <a:chOff x="1628897" y="725488"/>
            <a:chExt cx="5033518" cy="2886776"/>
          </a:xfrm>
        </p:grpSpPr>
        <p:pic>
          <p:nvPicPr>
            <p:cNvPr id="8" name="Picture 7" descr="Schermata 2014-02-22 alle 10.06.5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4" t="24617" r="23076" b="18446"/>
            <a:stretch/>
          </p:blipFill>
          <p:spPr>
            <a:xfrm>
              <a:off x="1628897" y="725488"/>
              <a:ext cx="5033518" cy="2886776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1926555" y="2083262"/>
              <a:ext cx="3781756" cy="2853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24987" y="1698001"/>
              <a:ext cx="529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1m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07997" y="1284917"/>
              <a:ext cx="0" cy="15538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75636" y="1636366"/>
              <a:ext cx="784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 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39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calorimeter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219" y="3484820"/>
            <a:ext cx="9044781" cy="30842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Cylindrical shape: </a:t>
            </a:r>
            <a:r>
              <a:rPr lang="en-US" sz="1800" dirty="0" smtClean="0">
                <a:solidFill>
                  <a:srgbClr val="0000FF"/>
                </a:solidFill>
              </a:rPr>
              <a:t>radius 15 cm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depth of 15-20 </a:t>
            </a:r>
            <a:r>
              <a:rPr lang="en-US" sz="1800" dirty="0" smtClean="0"/>
              <a:t>cm</a:t>
            </a:r>
          </a:p>
          <a:p>
            <a:pPr lvl="1"/>
            <a:r>
              <a:rPr lang="en-US" sz="1600" dirty="0" smtClean="0"/>
              <a:t>Inner hole 4 cm radius </a:t>
            </a:r>
          </a:p>
          <a:p>
            <a:pPr lvl="1"/>
            <a:r>
              <a:rPr lang="en-US" sz="1600" dirty="0" smtClean="0"/>
              <a:t>Active </a:t>
            </a:r>
            <a:r>
              <a:rPr lang="en-US" sz="1600" dirty="0"/>
              <a:t>volume </a:t>
            </a:r>
            <a:r>
              <a:rPr lang="en-US" sz="1600" dirty="0" smtClean="0"/>
              <a:t>9840 cm</a:t>
            </a:r>
            <a:r>
              <a:rPr lang="en-US" sz="1600" baseline="30000" dirty="0" smtClean="0"/>
              <a:t>3</a:t>
            </a:r>
            <a:r>
              <a:rPr lang="en-US" sz="1600" dirty="0"/>
              <a:t> </a:t>
            </a:r>
            <a:r>
              <a:rPr lang="en-US" sz="1600" dirty="0" smtClean="0"/>
              <a:t>total </a:t>
            </a:r>
            <a:r>
              <a:rPr lang="en-US" sz="1600" dirty="0"/>
              <a:t>of 656 </a:t>
            </a:r>
            <a:r>
              <a:rPr lang="en-US" sz="1600" dirty="0" smtClean="0"/>
              <a:t>crystals 1x1x15-20 cm</a:t>
            </a:r>
            <a:r>
              <a:rPr lang="en-US" sz="1600" baseline="30000" dirty="0" smtClean="0"/>
              <a:t>3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Material LSO(</a:t>
            </a:r>
            <a:r>
              <a:rPr lang="en-US" sz="1800" dirty="0" err="1" smtClean="0">
                <a:solidFill>
                  <a:srgbClr val="0000FF"/>
                </a:solidFill>
              </a:rPr>
              <a:t>Ce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: high LY, high </a:t>
            </a:r>
            <a:r>
              <a:rPr lang="en-US" sz="1800" dirty="0" smtClean="0">
                <a:latin typeface="Symbol" charset="2"/>
                <a:cs typeface="Symbol" charset="2"/>
              </a:rPr>
              <a:t>r, </a:t>
            </a:r>
            <a:r>
              <a:rPr lang="en-US" sz="1800" dirty="0" smtClean="0">
                <a:cs typeface="Symbol" charset="2"/>
              </a:rPr>
              <a:t>small X</a:t>
            </a:r>
            <a:r>
              <a:rPr lang="en-US" sz="1800" baseline="-25000" dirty="0" smtClean="0">
                <a:cs typeface="Symbol" charset="2"/>
              </a:rPr>
              <a:t>0</a:t>
            </a:r>
            <a:r>
              <a:rPr lang="en-US" sz="1800" dirty="0" smtClean="0">
                <a:cs typeface="Symbol" charset="2"/>
              </a:rPr>
              <a:t> and R</a:t>
            </a:r>
            <a:r>
              <a:rPr lang="en-US" sz="1800" baseline="-25000" dirty="0" smtClean="0">
                <a:cs typeface="Symbol" charset="2"/>
              </a:rPr>
              <a:t>M</a:t>
            </a:r>
            <a:r>
              <a:rPr lang="en-US" sz="1800" dirty="0" smtClean="0">
                <a:cs typeface="Symbol" charset="2"/>
              </a:rPr>
              <a:t>, short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Symbol" charset="2"/>
              </a:rPr>
              <a:t>decay</a:t>
            </a:r>
            <a:endParaRPr lang="en-US" sz="1800" baseline="-25000" dirty="0" smtClean="0">
              <a:latin typeface="Symbol" charset="2"/>
              <a:cs typeface="Symbol" charset="2"/>
            </a:endParaRPr>
          </a:p>
          <a:p>
            <a:r>
              <a:rPr lang="en-US" sz="1800" dirty="0" smtClean="0"/>
              <a:t>Expected performance: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(E)/E =1.1%/√E ⨁ 0.4%/E ⨁1.2%   </a:t>
            </a:r>
            <a:r>
              <a:rPr lang="en-US" sz="1600" dirty="0" err="1" smtClean="0">
                <a:solidFill>
                  <a:srgbClr val="0000FF"/>
                </a:solidFill>
              </a:rPr>
              <a:t>superB</a:t>
            </a:r>
            <a:r>
              <a:rPr lang="en-US" sz="1600" dirty="0" smtClean="0">
                <a:solidFill>
                  <a:srgbClr val="0000FF"/>
                </a:solidFill>
              </a:rPr>
              <a:t> calorimeter test at BTF 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[NIM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A 718 (2013) 107–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109]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dirty="0" smtClean="0"/>
              <a:t> = 3 mm/1.75 m &lt; </a:t>
            </a:r>
            <a:r>
              <a:rPr lang="en-US" sz="1600" dirty="0" smtClean="0">
                <a:solidFill>
                  <a:srgbClr val="0000FF"/>
                </a:solidFill>
              </a:rPr>
              <a:t>2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Angular </a:t>
            </a:r>
            <a:r>
              <a:rPr lang="en-US" sz="1600" dirty="0" smtClean="0">
                <a:solidFill>
                  <a:srgbClr val="0000FF"/>
                </a:solidFill>
              </a:rPr>
              <a:t>acceptance 1.5-5 degrees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 descr="Schermata 2014-02-23 alle 15.49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" y="751477"/>
            <a:ext cx="2913664" cy="2644055"/>
          </a:xfrm>
          <a:prstGeom prst="rect">
            <a:avLst/>
          </a:prstGeom>
        </p:spPr>
      </p:pic>
      <p:pic>
        <p:nvPicPr>
          <p:cNvPr id="9" name="Picture 8" descr="Schermata 2014-02-23 alle 16.0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74" y="714139"/>
            <a:ext cx="5243991" cy="2641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3346" y="2877135"/>
            <a:ext cx="5040176" cy="188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7211" y="985319"/>
            <a:ext cx="0" cy="201717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-500158" y="1835012"/>
            <a:ext cx="177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 cm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astrophysics PAMELA 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4584700"/>
            <a:ext cx="8376026" cy="1981200"/>
          </a:xfrm>
        </p:spPr>
        <p:txBody>
          <a:bodyPr/>
          <a:lstStyle/>
          <a:p>
            <a:r>
              <a:rPr lang="en-US" dirty="0"/>
              <a:t>Positron excess: PAMELA, FERMI, AMS02</a:t>
            </a:r>
          </a:p>
          <a:p>
            <a:r>
              <a:rPr lang="en-US" dirty="0"/>
              <a:t>No significant excess in antiprotons</a:t>
            </a:r>
          </a:p>
          <a:p>
            <a:pPr lvl="1"/>
            <a:r>
              <a:rPr lang="en-US" dirty="0"/>
              <a:t>Consistent with pure secondary production</a:t>
            </a:r>
          </a:p>
          <a:p>
            <a:r>
              <a:rPr lang="en-US" dirty="0" err="1"/>
              <a:t>Leptofilic</a:t>
            </a:r>
            <a:r>
              <a:rPr lang="en-US" dirty="0"/>
              <a:t> </a:t>
            </a:r>
            <a:r>
              <a:rPr lang="en-US" dirty="0" smtClean="0"/>
              <a:t>dark matter annihilation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012825"/>
            <a:ext cx="8473064" cy="3337200"/>
            <a:chOff x="330200" y="1076325"/>
            <a:chExt cx="8473064" cy="3337200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1076325"/>
              <a:ext cx="4221163" cy="333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1076325"/>
              <a:ext cx="3893126" cy="333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6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for dark matter annihilation?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2588" y="3019425"/>
            <a:ext cx="8434387" cy="3279775"/>
          </a:xfrm>
        </p:spPr>
        <p:txBody>
          <a:bodyPr>
            <a:normAutofit/>
          </a:bodyPr>
          <a:lstStyle/>
          <a:p>
            <a:r>
              <a:rPr lang="en-US" dirty="0"/>
              <a:t>If Dark Matter is the explanation to the positron excess, then the mediator should be light ( &lt; 2*</a:t>
            </a:r>
            <a:r>
              <a:rPr lang="en-US" dirty="0" err="1"/>
              <a:t>M</a:t>
            </a:r>
            <a:r>
              <a:rPr lang="en-US" baseline="-25000" dirty="0" err="1"/>
              <a:t>proton</a:t>
            </a:r>
            <a:r>
              <a:rPr lang="en-US" dirty="0"/>
              <a:t>)</a:t>
            </a:r>
          </a:p>
          <a:p>
            <a:r>
              <a:rPr lang="en-US" dirty="0"/>
              <a:t> Coupling constant to DM could be arbitrary (even </a:t>
            </a:r>
            <a:r>
              <a:rPr lang="en-US" dirty="0" err="1"/>
              <a:t>О</a:t>
            </a:r>
            <a:r>
              <a:rPr lang="en-US" dirty="0"/>
              <a:t>(1))</a:t>
            </a:r>
          </a:p>
          <a:p>
            <a:r>
              <a:rPr lang="en-US" dirty="0"/>
              <a:t>The </a:t>
            </a:r>
            <a:r>
              <a:rPr lang="en-US" dirty="0" err="1"/>
              <a:t>Lagrangian</a:t>
            </a:r>
            <a:r>
              <a:rPr lang="en-US" dirty="0"/>
              <a:t> term can arise through </a:t>
            </a:r>
          </a:p>
          <a:p>
            <a:pPr lvl="1"/>
            <a:r>
              <a:rPr lang="en-US" dirty="0" smtClean="0"/>
              <a:t>Fermions </a:t>
            </a:r>
            <a:r>
              <a:rPr lang="en-US" dirty="0"/>
              <a:t>being charged (</a:t>
            </a:r>
            <a:r>
              <a:rPr lang="en-US" dirty="0" err="1"/>
              <a:t>mili</a:t>
            </a:r>
            <a:r>
              <a:rPr lang="en-US" dirty="0"/>
              <a:t>) under this new gauge symmetry (</a:t>
            </a:r>
            <a:r>
              <a:rPr lang="en-US" dirty="0" err="1"/>
              <a:t>q</a:t>
            </a:r>
            <a:r>
              <a:rPr lang="en-US" baseline="-25000" dirty="0" err="1"/>
              <a:t>f</a:t>
            </a:r>
            <a:r>
              <a:rPr lang="en-US" dirty="0"/>
              <a:t>  0 for some </a:t>
            </a:r>
            <a:r>
              <a:rPr lang="en-US" dirty="0" smtClean="0"/>
              <a:t>flavors)</a:t>
            </a:r>
            <a:endParaRPr lang="en-US" dirty="0"/>
          </a:p>
          <a:p>
            <a:pPr lvl="1"/>
            <a:r>
              <a:rPr lang="en-US" dirty="0"/>
              <a:t>Kinetic mixing between ordinary photon and DM one</a:t>
            </a:r>
          </a:p>
          <a:p>
            <a:pPr lvl="1"/>
            <a:r>
              <a:rPr lang="en-US" dirty="0"/>
              <a:t>Using simply an effective description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6" y="5791200"/>
            <a:ext cx="31289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133975" y="860425"/>
            <a:ext cx="3683000" cy="1617663"/>
            <a:chOff x="4879975" y="885825"/>
            <a:chExt cx="3683000" cy="1617663"/>
          </a:xfrm>
        </p:grpSpPr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4879975" y="1282700"/>
              <a:ext cx="1063625" cy="4905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H="1">
              <a:off x="4970463" y="1744663"/>
              <a:ext cx="928687" cy="7588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0" y="1657350"/>
              <a:ext cx="145891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051425" y="885825"/>
              <a:ext cx="233363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dirty="0" err="1"/>
                <a:t>е</a:t>
              </a:r>
              <a:r>
                <a:rPr lang="en-US" baseline="33000" dirty="0">
                  <a:latin typeface="Symbol" charset="0"/>
                </a:rPr>
                <a:t>-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4975225" y="1892300"/>
              <a:ext cx="234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dirty="0" err="1"/>
                <a:t>е</a:t>
              </a:r>
              <a:r>
                <a:rPr lang="en-US" baseline="33000" dirty="0"/>
                <a:t>+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849938" y="1203325"/>
              <a:ext cx="2063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dirty="0"/>
                <a:t>g'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7402513" y="1579563"/>
              <a:ext cx="11604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6048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/>
                <a:t>U, A', ....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2163" y="812800"/>
            <a:ext cx="2951162" cy="2039938"/>
            <a:chOff x="284163" y="812800"/>
            <a:chExt cx="2951162" cy="2039938"/>
          </a:xfrm>
        </p:grpSpPr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87338" y="873125"/>
              <a:ext cx="900112" cy="3603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285750" y="2312988"/>
              <a:ext cx="903288" cy="5397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233488"/>
              <a:ext cx="1223963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2205038"/>
              <a:ext cx="1223963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644775" y="927100"/>
              <a:ext cx="449263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2376488" y="1076325"/>
              <a:ext cx="449262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2644775" y="1863725"/>
              <a:ext cx="449263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>
              <a:off x="2376488" y="2011363"/>
              <a:ext cx="449262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343150" y="2259013"/>
              <a:ext cx="446088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611438" y="2408238"/>
              <a:ext cx="446087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2343150" y="1323975"/>
              <a:ext cx="446088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611438" y="1471613"/>
              <a:ext cx="446087" cy="247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187450" y="1233488"/>
              <a:ext cx="1588" cy="10795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09563" y="2300288"/>
              <a:ext cx="168275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36288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US" dirty="0">
                  <a:latin typeface="Symbol" charset="0"/>
                </a:rPr>
                <a:t>c</a:t>
              </a: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1604963" y="831850"/>
              <a:ext cx="2206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/>
                <a:t>U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592263" y="1828800"/>
              <a:ext cx="2206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/>
                <a:t>U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000375" y="1824038"/>
              <a:ext cx="19685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/>
                <a:t>е</a:t>
              </a:r>
              <a:r>
                <a:rPr lang="en-US" sz="2000" baseline="33000"/>
                <a:t>+</a:t>
              </a: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038475" y="812800"/>
              <a:ext cx="19685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 err="1"/>
                <a:t>е</a:t>
              </a:r>
              <a:r>
                <a:rPr lang="en-US" sz="2000" baseline="33000" dirty="0"/>
                <a:t>+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006725" y="2265363"/>
              <a:ext cx="193675" cy="31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 err="1"/>
                <a:t>е</a:t>
              </a:r>
              <a:r>
                <a:rPr lang="en-US" sz="2000" baseline="33000" dirty="0">
                  <a:latin typeface="Symbol" charset="0"/>
                </a:rPr>
                <a:t>-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3036888" y="1312863"/>
              <a:ext cx="193675" cy="31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5040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r>
                <a:rPr lang="en-US" sz="2000" dirty="0" err="1"/>
                <a:t>е</a:t>
              </a:r>
              <a:r>
                <a:rPr lang="en-US" sz="2000" baseline="33000" dirty="0">
                  <a:latin typeface="Symbol" charset="0"/>
                </a:rPr>
                <a:t>-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84163" y="873125"/>
              <a:ext cx="168275" cy="37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36288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5pPr>
              <a:lvl6pPr marL="25146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6pPr>
              <a:lvl7pPr marL="29718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7pPr>
              <a:lvl8pPr marL="34290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8pPr>
              <a:lvl9pPr marL="3886200" indent="-228600" defTabSz="449263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US" dirty="0">
                  <a:latin typeface="Symbol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2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g-2 SM discrepancy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35362" y="2470469"/>
            <a:ext cx="5608638" cy="1441132"/>
          </a:xfrm>
        </p:spPr>
        <p:txBody>
          <a:bodyPr>
            <a:normAutofit/>
          </a:bodyPr>
          <a:lstStyle/>
          <a:p>
            <a:r>
              <a:rPr lang="en-US" dirty="0"/>
              <a:t>About </a:t>
            </a:r>
            <a:r>
              <a:rPr lang="en-US" dirty="0" smtClean="0"/>
              <a:t>3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discrepancy between theory and experiment (</a:t>
            </a:r>
            <a:r>
              <a:rPr lang="en-US" dirty="0" smtClean="0"/>
              <a:t>3.6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/>
              <a:t>, if taking into account </a:t>
            </a:r>
            <a:r>
              <a:rPr lang="en-US" dirty="0" smtClean="0"/>
              <a:t>only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hadrons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588555" y="493713"/>
            <a:ext cx="5221288" cy="3578225"/>
          </a:xfrm>
          <a:prstGeom prst="rect">
            <a:avLst/>
          </a:prstGeom>
          <a:ln/>
        </p:spPr>
        <p:txBody>
          <a:bodyPr vert="horz" lIns="90000" tIns="64440" rIns="90000" bIns="4680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375" indent="-323850">
              <a:buFont typeface="Arial" charset="0"/>
              <a:buChar char="•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dirty="0">
              <a:solidFill>
                <a:srgbClr val="00008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1802"/>
          <a:stretch/>
        </p:blipFill>
        <p:spPr bwMode="auto">
          <a:xfrm>
            <a:off x="3535363" y="799783"/>
            <a:ext cx="5580000" cy="16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389438"/>
            <a:ext cx="6686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2734" y="4114800"/>
            <a:ext cx="645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Contribution to g-2 from dark photon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36600"/>
            <a:ext cx="3595688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DAMA-Libra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&amp; Venelin Kozhuharov - I.N.F.N. - LNF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creenshot 2014-04-24 16.47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62" y="750173"/>
            <a:ext cx="2776197" cy="362605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94641" y="4571933"/>
            <a:ext cx="3849427" cy="11493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Nuclear recoil by the exchange of a dark photon</a:t>
            </a:r>
          </a:p>
          <a:p>
            <a:r>
              <a:rPr lang="en-US" dirty="0" smtClean="0"/>
              <a:t>Independent of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 mass value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" y="733748"/>
            <a:ext cx="4790663" cy="413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79613" y="856255"/>
            <a:ext cx="16605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03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1600" b="1" i="1"/>
              <a:t>arXiv:1401.3295v1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" y="4826774"/>
            <a:ext cx="5040836" cy="17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63575" y="5304217"/>
            <a:ext cx="1939925" cy="2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4112" rIns="0" bIns="0"/>
          <a:lstStyle>
            <a:lvl1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lnSpc>
                <a:spcPct val="93000"/>
              </a:lnSpc>
              <a:spcBef>
                <a:spcPts val="788"/>
              </a:spcBef>
            </a:pPr>
            <a:r>
              <a:rPr lang="en-US" sz="1600" b="1" i="1" dirty="0" err="1">
                <a:solidFill>
                  <a:srgbClr val="000080"/>
                </a:solidFill>
                <a:latin typeface="Arial" charset="0"/>
              </a:rPr>
              <a:t>radiopure</a:t>
            </a:r>
            <a:r>
              <a:rPr lang="en-US" sz="1600" b="1" i="1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sz="1600" b="1" i="1" dirty="0" err="1">
                <a:solidFill>
                  <a:srgbClr val="000080"/>
                </a:solidFill>
                <a:latin typeface="Arial" charset="0"/>
              </a:rPr>
              <a:t>NaI</a:t>
            </a:r>
            <a:r>
              <a:rPr lang="en-US" sz="1600" b="1" i="1" dirty="0">
                <a:solidFill>
                  <a:srgbClr val="000080"/>
                </a:solidFill>
                <a:latin typeface="Arial" charset="0"/>
              </a:rPr>
              <a:t> (</a:t>
            </a:r>
            <a:r>
              <a:rPr lang="en-US" sz="1600" b="1" i="1" dirty="0" err="1">
                <a:solidFill>
                  <a:srgbClr val="000080"/>
                </a:solidFill>
                <a:latin typeface="Arial" charset="0"/>
              </a:rPr>
              <a:t>Tl</a:t>
            </a:r>
            <a:r>
              <a:rPr lang="en-US" sz="1600" b="1" i="1" dirty="0">
                <a:solidFill>
                  <a:srgbClr val="00008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3.5KeV </a:t>
            </a:r>
            <a:r>
              <a:rPr lang="en-US" dirty="0" smtClean="0">
                <a:latin typeface="Century Gothic"/>
                <a:cs typeface="Century Gothic"/>
              </a:rPr>
              <a:t>X-ray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735673"/>
            <a:ext cx="8902699" cy="2375827"/>
          </a:xfrm>
        </p:spPr>
        <p:txBody>
          <a:bodyPr/>
          <a:lstStyle/>
          <a:p>
            <a:r>
              <a:rPr lang="en-US" dirty="0" smtClean="0"/>
              <a:t>Recently </a:t>
            </a:r>
            <a:r>
              <a:rPr lang="en-US" dirty="0"/>
              <a:t>a </a:t>
            </a:r>
            <a:r>
              <a:rPr lang="en-US" dirty="0">
                <a:solidFill>
                  <a:srgbClr val="000090"/>
                </a:solidFill>
              </a:rPr>
              <a:t>3.55 </a:t>
            </a:r>
            <a:r>
              <a:rPr lang="en-US" dirty="0" err="1" smtClean="0">
                <a:solidFill>
                  <a:srgbClr val="000090"/>
                </a:solidFill>
              </a:rPr>
              <a:t>KeV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X-ray </a:t>
            </a:r>
            <a:r>
              <a:rPr lang="en-US" dirty="0" smtClean="0">
                <a:solidFill>
                  <a:srgbClr val="000090"/>
                </a:solidFill>
              </a:rPr>
              <a:t>line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90"/>
                </a:solidFill>
              </a:rPr>
              <a:t>~3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) has </a:t>
            </a:r>
            <a:r>
              <a:rPr lang="en-US" dirty="0"/>
              <a:t>been reported in the stacks analysis of </a:t>
            </a:r>
            <a:r>
              <a:rPr lang="en-US" dirty="0">
                <a:solidFill>
                  <a:srgbClr val="000090"/>
                </a:solidFill>
              </a:rPr>
              <a:t>73 galaxy </a:t>
            </a:r>
            <a:r>
              <a:rPr lang="en-US" dirty="0" smtClean="0"/>
              <a:t>clusters from </a:t>
            </a:r>
            <a:r>
              <a:rPr lang="en-US" dirty="0">
                <a:solidFill>
                  <a:srgbClr val="000090"/>
                </a:solidFill>
              </a:rPr>
              <a:t>the XMM-Newton </a:t>
            </a:r>
            <a:r>
              <a:rPr lang="en-US" dirty="0" smtClean="0"/>
              <a:t>telescope </a:t>
            </a:r>
            <a:r>
              <a:rPr lang="en-US" b="1" dirty="0"/>
              <a:t>arXiv:1402.2301v1</a:t>
            </a:r>
            <a:endParaRPr lang="en-US" b="1" dirty="0" smtClean="0"/>
          </a:p>
          <a:p>
            <a:r>
              <a:rPr lang="en-US" dirty="0"/>
              <a:t>A similar analysis </a:t>
            </a:r>
            <a:r>
              <a:rPr lang="en-US" dirty="0" smtClean="0"/>
              <a:t>finds an evidence at the </a:t>
            </a:r>
            <a:r>
              <a:rPr lang="en-US" dirty="0" smtClean="0">
                <a:solidFill>
                  <a:srgbClr val="000090"/>
                </a:solidFill>
              </a:rPr>
              <a:t>4.4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  </a:t>
            </a:r>
            <a:r>
              <a:rPr lang="en-US" dirty="0"/>
              <a:t>level for a </a:t>
            </a:r>
            <a:r>
              <a:rPr lang="en-US" dirty="0" smtClean="0">
                <a:solidFill>
                  <a:srgbClr val="000090"/>
                </a:solidFill>
              </a:rPr>
              <a:t>3.52 </a:t>
            </a:r>
            <a:r>
              <a:rPr lang="en-US" dirty="0" err="1" smtClean="0">
                <a:solidFill>
                  <a:srgbClr val="000090"/>
                </a:solidFill>
              </a:rPr>
              <a:t>KeV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/>
              <a:t>line from </a:t>
            </a:r>
            <a:r>
              <a:rPr lang="en-US" dirty="0" smtClean="0"/>
              <a:t>the </a:t>
            </a:r>
            <a:r>
              <a:rPr lang="en-US" dirty="0"/>
              <a:t>analysis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90"/>
                </a:solidFill>
              </a:rPr>
              <a:t>X</a:t>
            </a:r>
            <a:r>
              <a:rPr lang="en-US" dirty="0">
                <a:solidFill>
                  <a:srgbClr val="000090"/>
                </a:solidFill>
              </a:rPr>
              <a:t>-ray spectrum of the Andromeda galaxy (M31) and </a:t>
            </a:r>
            <a:r>
              <a:rPr lang="en-US" dirty="0" smtClean="0">
                <a:solidFill>
                  <a:srgbClr val="000090"/>
                </a:solidFill>
              </a:rPr>
              <a:t>the Perseus C</a:t>
            </a:r>
            <a:r>
              <a:rPr lang="en-US" dirty="0" smtClean="0"/>
              <a:t>luster </a:t>
            </a:r>
            <a:r>
              <a:rPr lang="en-US" b="1" dirty="0" smtClean="0"/>
              <a:t>arXiv</a:t>
            </a:r>
            <a:r>
              <a:rPr lang="en-US" b="1" dirty="0"/>
              <a:t>:1402.4119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CDA-588E-1140-AFA1-80A2C5395CA1}" type="datetime1">
              <a:rPr lang="it-IT" smtClean="0"/>
              <a:t>22/05/14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Mauro Raggi &amp; </a:t>
            </a:r>
            <a:r>
              <a:rPr lang="en-US" dirty="0" err="1" smtClean="0"/>
              <a:t>Venelin</a:t>
            </a:r>
            <a:r>
              <a:rPr lang="en-US" dirty="0" smtClean="0"/>
              <a:t> </a:t>
            </a:r>
            <a:r>
              <a:rPr lang="en-US" dirty="0" err="1" smtClean="0"/>
              <a:t>Kozhuharov</a:t>
            </a:r>
            <a:r>
              <a:rPr lang="en-US" dirty="0" smtClean="0"/>
              <a:t> - I.N.F.N.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Screenshot 2014-04-16 12.50.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35" y="3023933"/>
            <a:ext cx="4555888" cy="3323475"/>
          </a:xfrm>
          <a:prstGeom prst="rect">
            <a:avLst/>
          </a:prstGeom>
        </p:spPr>
      </p:pic>
      <p:pic>
        <p:nvPicPr>
          <p:cNvPr id="8" name="Picture 7" descr="Screenshot 2014-04-16 12.54.3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2954"/>
          <a:stretch/>
        </p:blipFill>
        <p:spPr>
          <a:xfrm>
            <a:off x="18549" y="3036633"/>
            <a:ext cx="4621132" cy="32350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3446" y="4296032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arXiv:1402.4119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805066" y="4308732"/>
            <a:ext cx="1511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arXiv:1402.2301v1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58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63329</TotalTime>
  <Words>4050</Words>
  <Application>Microsoft Macintosh PowerPoint</Application>
  <PresentationFormat>On-screen Show (4:3)</PresentationFormat>
  <Paragraphs>625</Paragraphs>
  <Slides>44</Slides>
  <Notes>2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NA62-TDAQ</vt:lpstr>
      <vt:lpstr>Equation</vt:lpstr>
      <vt:lpstr>PADME project at DAFNE BTF</vt:lpstr>
      <vt:lpstr>Outline</vt:lpstr>
      <vt:lpstr>The simplest dark sector model</vt:lpstr>
      <vt:lpstr>U boson production and decays</vt:lpstr>
      <vt:lpstr>Particle astrophysics PAMELA AMS</vt:lpstr>
      <vt:lpstr>Hints for dark matter annihilation?</vt:lpstr>
      <vt:lpstr>Muon g-2 SM discrepancy</vt:lpstr>
      <vt:lpstr>The DAMA-Libra effect</vt:lpstr>
      <vt:lpstr>Observation of 3.5KeV X-ray line</vt:lpstr>
      <vt:lpstr>U(1) symmetry explanation</vt:lpstr>
      <vt:lpstr>Dark sector with dark Higgs</vt:lpstr>
      <vt:lpstr>Experimental status U(1) + dark higgs</vt:lpstr>
      <vt:lpstr>U boson searches at  1GeV scale </vt:lpstr>
      <vt:lpstr>Dark photon searches status</vt:lpstr>
      <vt:lpstr>The PADME approach</vt:lpstr>
      <vt:lpstr>Why dark photon invisible decays? </vt:lpstr>
      <vt:lpstr>DAFNE Beam Test Facility (BTF)</vt:lpstr>
      <vt:lpstr>The PADME experiment proposal</vt:lpstr>
      <vt:lpstr>Search in annihilation production </vt:lpstr>
      <vt:lpstr>Experimental technique</vt:lpstr>
      <vt:lpstr>Signal selection</vt:lpstr>
      <vt:lpstr>Background estimates</vt:lpstr>
      <vt:lpstr>The gg normalization selection</vt:lpstr>
      <vt:lpstr>PADME sensitivity estimate</vt:lpstr>
      <vt:lpstr>Search in bremsstrahlung production </vt:lpstr>
      <vt:lpstr>Visible analysis strategy</vt:lpstr>
      <vt:lpstr>Indication on visible decay sensitivity</vt:lpstr>
      <vt:lpstr>Visible decay: dump experiment</vt:lpstr>
      <vt:lpstr>Competitors</vt:lpstr>
      <vt:lpstr>Possible BTF upgrades</vt:lpstr>
      <vt:lpstr>Improvement in case of BTF upgrades</vt:lpstr>
      <vt:lpstr>Possible project development</vt:lpstr>
      <vt:lpstr>Conclusions</vt:lpstr>
      <vt:lpstr>Calorimeter cluster reconstruction</vt:lpstr>
      <vt:lpstr>Indirect limits</vt:lpstr>
      <vt:lpstr>MC calorimeter performance</vt:lpstr>
      <vt:lpstr>Experimental status</vt:lpstr>
      <vt:lpstr>Padme work flow (from ERC)</vt:lpstr>
      <vt:lpstr>PADME cost from ERC project</vt:lpstr>
      <vt:lpstr>Target termal load and out gassing</vt:lpstr>
      <vt:lpstr>Beam conditions</vt:lpstr>
      <vt:lpstr>PADME active target</vt:lpstr>
      <vt:lpstr>PADME spectrometer &amp; Magnet</vt:lpstr>
      <vt:lpstr>The electromagnetic calorimeter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1422</cp:revision>
  <cp:lastPrinted>2013-12-03T11:45:57Z</cp:lastPrinted>
  <dcterms:created xsi:type="dcterms:W3CDTF">2012-03-21T10:21:10Z</dcterms:created>
  <dcterms:modified xsi:type="dcterms:W3CDTF">2014-05-22T15:51:33Z</dcterms:modified>
  <cp:category/>
</cp:coreProperties>
</file>