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317" r:id="rId7"/>
    <p:sldId id="287" r:id="rId8"/>
    <p:sldId id="266" r:id="rId9"/>
    <p:sldId id="267" r:id="rId10"/>
    <p:sldId id="271" r:id="rId11"/>
    <p:sldId id="272" r:id="rId12"/>
    <p:sldId id="273" r:id="rId13"/>
    <p:sldId id="326" r:id="rId14"/>
    <p:sldId id="289" r:id="rId15"/>
    <p:sldId id="32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9" r:id="rId24"/>
    <p:sldId id="328" r:id="rId25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EB966"/>
    <a:srgbClr val="FFCCFF"/>
    <a:srgbClr val="FF99FF"/>
    <a:srgbClr val="00FFFF"/>
    <a:srgbClr val="66FF33"/>
    <a:srgbClr val="FFFF66"/>
    <a:srgbClr val="CC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06E674-592F-436C-8DB7-08BB10DDCB90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BD16D3-DFA8-46D6-9453-98CDB4A37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5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16D3-DFA8-46D6-9453-98CDB4A371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4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16D3-DFA8-46D6-9453-98CDB4A371C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50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40BE12-D8D1-4121-8A6D-B43D66F8F80F}" type="datetimeFigureOut">
              <a:rPr lang="it-IT" smtClean="0"/>
              <a:t>31/03/2014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0C6E0-7ED6-49FC-B490-9D54E4618F0C}" type="slidenum">
              <a:rPr lang="it-IT" smtClean="0"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1268760"/>
            <a:ext cx="8557346" cy="108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Our work field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Trigger at </a:t>
            </a:r>
            <a:r>
              <a:rPr lang="en-US" dirty="0">
                <a:solidFill>
                  <a:srgbClr val="FFFF00"/>
                </a:solidFill>
              </a:rPr>
              <a:t>Hadron Colliders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86463"/>
            <a:ext cx="6400800" cy="120020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Paola </a:t>
            </a:r>
            <a:r>
              <a:rPr lang="en-GB" dirty="0" err="1" smtClean="0">
                <a:solidFill>
                  <a:srgbClr val="FFFF00"/>
                </a:solidFill>
              </a:rPr>
              <a:t>Giannetti</a:t>
            </a:r>
            <a:r>
              <a:rPr lang="en-GB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INFN Pisa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800200" cy="12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45492"/>
              </p:ext>
            </p:extLst>
          </p:nvPr>
        </p:nvGraphicFramePr>
        <p:xfrm>
          <a:off x="181154" y="5517232"/>
          <a:ext cx="179855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6" imgW="2172003" imgH="1305107" progId="">
                  <p:embed/>
                </p:oleObj>
              </mc:Choice>
              <mc:Fallback>
                <p:oleObj r:id="rId6" imgW="2172003" imgH="13051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4" y="5517232"/>
                        <a:ext cx="1798558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974488"/>
            <a:ext cx="1800199" cy="31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4732" y="152313"/>
            <a:ext cx="4401016" cy="20031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43392" y="621182"/>
            <a:ext cx="2667000" cy="3068640"/>
            <a:chOff x="336" y="1056"/>
            <a:chExt cx="1680" cy="193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680" cy="1920"/>
            </a:xfrm>
            <a:prstGeom prst="rect">
              <a:avLst/>
            </a:prstGeom>
            <a:noFill/>
            <a:ln w="1206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7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42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05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8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8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56" y="1302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44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530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618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793" y="1302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7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42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9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005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0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180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68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35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44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18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06" y="1701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793" y="1701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67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742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8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005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0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118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268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44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530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1618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706" y="2093"/>
              <a:ext cx="92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793" y="2093"/>
              <a:ext cx="93" cy="66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67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42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8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9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005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0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68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35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44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530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618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1706" y="2492"/>
              <a:ext cx="92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793" y="2492"/>
              <a:ext cx="93" cy="59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671" y="1168"/>
              <a:ext cx="46" cy="1570"/>
            </a:xfrm>
            <a:prstGeom prst="line">
              <a:avLst/>
            </a:prstGeom>
            <a:noFill/>
            <a:ln w="1206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1108" y="1168"/>
              <a:ext cx="685" cy="1570"/>
            </a:xfrm>
            <a:prstGeom prst="line">
              <a:avLst/>
            </a:prstGeom>
            <a:noFill/>
            <a:ln w="1206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816" y="2736"/>
              <a:ext cx="10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it-IT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Event</a:t>
              </a: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655" y="1302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655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655" y="2093"/>
              <a:ext cx="93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655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706" y="1302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530" y="1701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356" y="2093"/>
              <a:ext cx="92" cy="66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180" y="2492"/>
              <a:ext cx="93" cy="59"/>
            </a:xfrm>
            <a:prstGeom prst="rect">
              <a:avLst/>
            </a:prstGeom>
            <a:solidFill>
              <a:srgbClr val="FF0000"/>
            </a:solidFill>
            <a:ln w="1206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479548" y="3717349"/>
            <a:ext cx="4558548" cy="3001963"/>
            <a:chOff x="4283968" y="3729038"/>
            <a:chExt cx="4558548" cy="3001963"/>
          </a:xfrm>
        </p:grpSpPr>
        <p:sp>
          <p:nvSpPr>
            <p:cNvPr id="73" name="Rectangle 207"/>
            <p:cNvSpPr>
              <a:spLocks noChangeArrowheads="1"/>
            </p:cNvSpPr>
            <p:nvPr/>
          </p:nvSpPr>
          <p:spPr bwMode="auto">
            <a:xfrm>
              <a:off x="7331968" y="5405438"/>
              <a:ext cx="8286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it-IT" sz="3600">
                  <a:solidFill>
                    <a:srgbClr val="000000"/>
                  </a:solidFill>
                  <a:latin typeface="Courier" pitchFamily="49" charset="0"/>
                </a:rPr>
                <a:t>...</a:t>
              </a:r>
              <a:endParaRPr lang="en-US" altLang="it-IT" sz="3600">
                <a:latin typeface="Times New Roman" pitchFamily="18" charset="0"/>
              </a:endParaRPr>
            </a:p>
          </p:txBody>
        </p:sp>
        <p:grpSp>
          <p:nvGrpSpPr>
            <p:cNvPr id="74" name="Group 217"/>
            <p:cNvGrpSpPr>
              <a:grpSpLocks/>
            </p:cNvGrpSpPr>
            <p:nvPr/>
          </p:nvGrpSpPr>
          <p:grpSpPr bwMode="auto">
            <a:xfrm>
              <a:off x="4360168" y="3835401"/>
              <a:ext cx="2527300" cy="2519362"/>
              <a:chOff x="2112" y="480"/>
              <a:chExt cx="1592" cy="1587"/>
            </a:xfrm>
          </p:grpSpPr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>
                <a:off x="2205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Rectangle 76"/>
              <p:cNvSpPr>
                <a:spLocks noChangeArrowheads="1"/>
              </p:cNvSpPr>
              <p:nvPr/>
            </p:nvSpPr>
            <p:spPr bwMode="auto">
              <a:xfrm>
                <a:off x="2269" y="636"/>
                <a:ext cx="66" cy="48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>
                <a:off x="2329" y="636"/>
                <a:ext cx="66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>
                <a:off x="2389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>
                <a:off x="2454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>
                <a:off x="2514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2573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>
                <a:off x="2639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auto">
              <a:xfrm>
                <a:off x="2205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>
                <a:off x="2269" y="75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>
                <a:off x="2329" y="752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>
                <a:off x="2389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Rectangle 87"/>
              <p:cNvSpPr>
                <a:spLocks noChangeArrowheads="1"/>
              </p:cNvSpPr>
              <p:nvPr/>
            </p:nvSpPr>
            <p:spPr bwMode="auto">
              <a:xfrm>
                <a:off x="2454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auto">
              <a:xfrm>
                <a:off x="2514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Rectangle 89"/>
              <p:cNvSpPr>
                <a:spLocks noChangeArrowheads="1"/>
              </p:cNvSpPr>
              <p:nvPr/>
            </p:nvSpPr>
            <p:spPr bwMode="auto">
              <a:xfrm>
                <a:off x="2573" y="75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Rectangle 90"/>
              <p:cNvSpPr>
                <a:spLocks noChangeArrowheads="1"/>
              </p:cNvSpPr>
              <p:nvPr/>
            </p:nvSpPr>
            <p:spPr bwMode="auto">
              <a:xfrm>
                <a:off x="2639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Rectangle 91"/>
              <p:cNvSpPr>
                <a:spLocks noChangeArrowheads="1"/>
              </p:cNvSpPr>
              <p:nvPr/>
            </p:nvSpPr>
            <p:spPr bwMode="auto">
              <a:xfrm>
                <a:off x="2205" y="867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Rectangle 92"/>
              <p:cNvSpPr>
                <a:spLocks noChangeArrowheads="1"/>
              </p:cNvSpPr>
              <p:nvPr/>
            </p:nvSpPr>
            <p:spPr bwMode="auto">
              <a:xfrm>
                <a:off x="2269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Rectangle 93"/>
              <p:cNvSpPr>
                <a:spLocks noChangeArrowheads="1"/>
              </p:cNvSpPr>
              <p:nvPr/>
            </p:nvSpPr>
            <p:spPr bwMode="auto">
              <a:xfrm>
                <a:off x="2329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2389" y="867"/>
                <a:ext cx="70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2454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Rectangle 96"/>
              <p:cNvSpPr>
                <a:spLocks noChangeArrowheads="1"/>
              </p:cNvSpPr>
              <p:nvPr/>
            </p:nvSpPr>
            <p:spPr bwMode="auto">
              <a:xfrm>
                <a:off x="2514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Rectangle 97"/>
              <p:cNvSpPr>
                <a:spLocks noChangeArrowheads="1"/>
              </p:cNvSpPr>
              <p:nvPr/>
            </p:nvSpPr>
            <p:spPr bwMode="auto">
              <a:xfrm>
                <a:off x="2573" y="867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Rectangle 98"/>
              <p:cNvSpPr>
                <a:spLocks noChangeArrowheads="1"/>
              </p:cNvSpPr>
              <p:nvPr/>
            </p:nvSpPr>
            <p:spPr bwMode="auto">
              <a:xfrm>
                <a:off x="2639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Rectangle 99"/>
              <p:cNvSpPr>
                <a:spLocks noChangeArrowheads="1"/>
              </p:cNvSpPr>
              <p:nvPr/>
            </p:nvSpPr>
            <p:spPr bwMode="auto">
              <a:xfrm>
                <a:off x="2205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Rectangle 100"/>
              <p:cNvSpPr>
                <a:spLocks noChangeArrowheads="1"/>
              </p:cNvSpPr>
              <p:nvPr/>
            </p:nvSpPr>
            <p:spPr bwMode="auto">
              <a:xfrm>
                <a:off x="2269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Rectangle 101"/>
              <p:cNvSpPr>
                <a:spLocks noChangeArrowheads="1"/>
              </p:cNvSpPr>
              <p:nvPr/>
            </p:nvSpPr>
            <p:spPr bwMode="auto">
              <a:xfrm>
                <a:off x="2329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Rectangle 102"/>
              <p:cNvSpPr>
                <a:spLocks noChangeArrowheads="1"/>
              </p:cNvSpPr>
              <p:nvPr/>
            </p:nvSpPr>
            <p:spPr bwMode="auto">
              <a:xfrm>
                <a:off x="2389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" name="Rectangle 103"/>
              <p:cNvSpPr>
                <a:spLocks noChangeArrowheads="1"/>
              </p:cNvSpPr>
              <p:nvPr/>
            </p:nvSpPr>
            <p:spPr bwMode="auto">
              <a:xfrm>
                <a:off x="2454" y="982"/>
                <a:ext cx="65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Rectangle 104"/>
              <p:cNvSpPr>
                <a:spLocks noChangeArrowheads="1"/>
              </p:cNvSpPr>
              <p:nvPr/>
            </p:nvSpPr>
            <p:spPr bwMode="auto">
              <a:xfrm>
                <a:off x="2514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Rectangle 105"/>
              <p:cNvSpPr>
                <a:spLocks noChangeArrowheads="1"/>
              </p:cNvSpPr>
              <p:nvPr/>
            </p:nvSpPr>
            <p:spPr bwMode="auto">
              <a:xfrm>
                <a:off x="2573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Rectangle 106"/>
              <p:cNvSpPr>
                <a:spLocks noChangeArrowheads="1"/>
              </p:cNvSpPr>
              <p:nvPr/>
            </p:nvSpPr>
            <p:spPr bwMode="auto">
              <a:xfrm>
                <a:off x="2639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Rectangle 107"/>
              <p:cNvSpPr>
                <a:spLocks noChangeArrowheads="1"/>
              </p:cNvSpPr>
              <p:nvPr/>
            </p:nvSpPr>
            <p:spPr bwMode="auto">
              <a:xfrm>
                <a:off x="3035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Rectangle 108"/>
              <p:cNvSpPr>
                <a:spLocks noChangeArrowheads="1"/>
              </p:cNvSpPr>
              <p:nvPr/>
            </p:nvSpPr>
            <p:spPr bwMode="auto">
              <a:xfrm>
                <a:off x="3101" y="636"/>
                <a:ext cx="64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Rectangle 109"/>
              <p:cNvSpPr>
                <a:spLocks noChangeArrowheads="1"/>
              </p:cNvSpPr>
              <p:nvPr/>
            </p:nvSpPr>
            <p:spPr bwMode="auto">
              <a:xfrm>
                <a:off x="3161" y="636"/>
                <a:ext cx="64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Rectangle 110"/>
              <p:cNvSpPr>
                <a:spLocks noChangeArrowheads="1"/>
              </p:cNvSpPr>
              <p:nvPr/>
            </p:nvSpPr>
            <p:spPr bwMode="auto">
              <a:xfrm>
                <a:off x="3220" y="636"/>
                <a:ext cx="71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Rectangle 111"/>
              <p:cNvSpPr>
                <a:spLocks noChangeArrowheads="1"/>
              </p:cNvSpPr>
              <p:nvPr/>
            </p:nvSpPr>
            <p:spPr bwMode="auto">
              <a:xfrm>
                <a:off x="3285" y="636"/>
                <a:ext cx="66" cy="48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Rectangle 112"/>
              <p:cNvSpPr>
                <a:spLocks noChangeArrowheads="1"/>
              </p:cNvSpPr>
              <p:nvPr/>
            </p:nvSpPr>
            <p:spPr bwMode="auto">
              <a:xfrm>
                <a:off x="3345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Rectangle 113"/>
              <p:cNvSpPr>
                <a:spLocks noChangeArrowheads="1"/>
              </p:cNvSpPr>
              <p:nvPr/>
            </p:nvSpPr>
            <p:spPr bwMode="auto">
              <a:xfrm>
                <a:off x="3405" y="636"/>
                <a:ext cx="70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" name="Rectangle 114"/>
              <p:cNvSpPr>
                <a:spLocks noChangeArrowheads="1"/>
              </p:cNvSpPr>
              <p:nvPr/>
            </p:nvSpPr>
            <p:spPr bwMode="auto">
              <a:xfrm>
                <a:off x="3470" y="636"/>
                <a:ext cx="65" cy="48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3035" y="75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6" name="Rectangle 116"/>
              <p:cNvSpPr>
                <a:spLocks noChangeArrowheads="1"/>
              </p:cNvSpPr>
              <p:nvPr/>
            </p:nvSpPr>
            <p:spPr bwMode="auto">
              <a:xfrm>
                <a:off x="3101" y="75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Rectangle 117"/>
              <p:cNvSpPr>
                <a:spLocks noChangeArrowheads="1"/>
              </p:cNvSpPr>
              <p:nvPr/>
            </p:nvSpPr>
            <p:spPr bwMode="auto">
              <a:xfrm>
                <a:off x="3161" y="75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3220" y="752"/>
                <a:ext cx="71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3285" y="75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Rectangle 120"/>
              <p:cNvSpPr>
                <a:spLocks noChangeArrowheads="1"/>
              </p:cNvSpPr>
              <p:nvPr/>
            </p:nvSpPr>
            <p:spPr bwMode="auto">
              <a:xfrm>
                <a:off x="3345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405" y="75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Rectangle 122"/>
              <p:cNvSpPr>
                <a:spLocks noChangeArrowheads="1"/>
              </p:cNvSpPr>
              <p:nvPr/>
            </p:nvSpPr>
            <p:spPr bwMode="auto">
              <a:xfrm>
                <a:off x="3470" y="75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Rectangle 123"/>
              <p:cNvSpPr>
                <a:spLocks noChangeArrowheads="1"/>
              </p:cNvSpPr>
              <p:nvPr/>
            </p:nvSpPr>
            <p:spPr bwMode="auto">
              <a:xfrm>
                <a:off x="3035" y="867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Rectangle 124"/>
              <p:cNvSpPr>
                <a:spLocks noChangeArrowheads="1"/>
              </p:cNvSpPr>
              <p:nvPr/>
            </p:nvSpPr>
            <p:spPr bwMode="auto">
              <a:xfrm>
                <a:off x="3101" y="867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3161" y="867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3220" y="867"/>
                <a:ext cx="71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3285" y="867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8" name="Rectangle 128"/>
              <p:cNvSpPr>
                <a:spLocks noChangeArrowheads="1"/>
              </p:cNvSpPr>
              <p:nvPr/>
            </p:nvSpPr>
            <p:spPr bwMode="auto">
              <a:xfrm>
                <a:off x="3345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9" name="Rectangle 129"/>
              <p:cNvSpPr>
                <a:spLocks noChangeArrowheads="1"/>
              </p:cNvSpPr>
              <p:nvPr/>
            </p:nvSpPr>
            <p:spPr bwMode="auto">
              <a:xfrm>
                <a:off x="3405" y="867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Rectangle 130"/>
              <p:cNvSpPr>
                <a:spLocks noChangeArrowheads="1"/>
              </p:cNvSpPr>
              <p:nvPr/>
            </p:nvSpPr>
            <p:spPr bwMode="auto">
              <a:xfrm>
                <a:off x="3470" y="867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Rectangle 131"/>
              <p:cNvSpPr>
                <a:spLocks noChangeArrowheads="1"/>
              </p:cNvSpPr>
              <p:nvPr/>
            </p:nvSpPr>
            <p:spPr bwMode="auto">
              <a:xfrm>
                <a:off x="3035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Rectangle 132"/>
              <p:cNvSpPr>
                <a:spLocks noChangeArrowheads="1"/>
              </p:cNvSpPr>
              <p:nvPr/>
            </p:nvSpPr>
            <p:spPr bwMode="auto">
              <a:xfrm>
                <a:off x="3101" y="982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Rectangle 133"/>
              <p:cNvSpPr>
                <a:spLocks noChangeArrowheads="1"/>
              </p:cNvSpPr>
              <p:nvPr/>
            </p:nvSpPr>
            <p:spPr bwMode="auto">
              <a:xfrm>
                <a:off x="3161" y="982"/>
                <a:ext cx="64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" name="Rectangle 134"/>
              <p:cNvSpPr>
                <a:spLocks noChangeArrowheads="1"/>
              </p:cNvSpPr>
              <p:nvPr/>
            </p:nvSpPr>
            <p:spPr bwMode="auto">
              <a:xfrm>
                <a:off x="3220" y="982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Rectangle 135"/>
              <p:cNvSpPr>
                <a:spLocks noChangeArrowheads="1"/>
              </p:cNvSpPr>
              <p:nvPr/>
            </p:nvSpPr>
            <p:spPr bwMode="auto">
              <a:xfrm>
                <a:off x="3285" y="982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Rectangle 136"/>
              <p:cNvSpPr>
                <a:spLocks noChangeArrowheads="1"/>
              </p:cNvSpPr>
              <p:nvPr/>
            </p:nvSpPr>
            <p:spPr bwMode="auto">
              <a:xfrm>
                <a:off x="3345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Rectangle 137"/>
              <p:cNvSpPr>
                <a:spLocks noChangeArrowheads="1"/>
              </p:cNvSpPr>
              <p:nvPr/>
            </p:nvSpPr>
            <p:spPr bwMode="auto">
              <a:xfrm>
                <a:off x="3405" y="982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Rectangle 138"/>
              <p:cNvSpPr>
                <a:spLocks noChangeArrowheads="1"/>
              </p:cNvSpPr>
              <p:nvPr/>
            </p:nvSpPr>
            <p:spPr bwMode="auto">
              <a:xfrm>
                <a:off x="3470" y="982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9" name="Rectangle 139"/>
              <p:cNvSpPr>
                <a:spLocks noChangeArrowheads="1"/>
              </p:cNvSpPr>
              <p:nvPr/>
            </p:nvSpPr>
            <p:spPr bwMode="auto">
              <a:xfrm>
                <a:off x="2112" y="480"/>
                <a:ext cx="685" cy="699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Rectangle 140"/>
              <p:cNvSpPr>
                <a:spLocks noChangeArrowheads="1"/>
              </p:cNvSpPr>
              <p:nvPr/>
            </p:nvSpPr>
            <p:spPr bwMode="auto">
              <a:xfrm>
                <a:off x="2943" y="480"/>
                <a:ext cx="684" cy="699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Rectangle 141"/>
              <p:cNvSpPr>
                <a:spLocks noChangeArrowheads="1"/>
              </p:cNvSpPr>
              <p:nvPr/>
            </p:nvSpPr>
            <p:spPr bwMode="auto">
              <a:xfrm>
                <a:off x="2280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Rectangle 142"/>
              <p:cNvSpPr>
                <a:spLocks noChangeArrowheads="1"/>
              </p:cNvSpPr>
              <p:nvPr/>
            </p:nvSpPr>
            <p:spPr bwMode="auto">
              <a:xfrm>
                <a:off x="2345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Rectangle 143"/>
              <p:cNvSpPr>
                <a:spLocks noChangeArrowheads="1"/>
              </p:cNvSpPr>
              <p:nvPr/>
            </p:nvSpPr>
            <p:spPr bwMode="auto">
              <a:xfrm>
                <a:off x="2405" y="151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Rectangle 144"/>
              <p:cNvSpPr>
                <a:spLocks noChangeArrowheads="1"/>
              </p:cNvSpPr>
              <p:nvPr/>
            </p:nvSpPr>
            <p:spPr bwMode="auto">
              <a:xfrm>
                <a:off x="2465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Rectangle 145"/>
              <p:cNvSpPr>
                <a:spLocks noChangeArrowheads="1"/>
              </p:cNvSpPr>
              <p:nvPr/>
            </p:nvSpPr>
            <p:spPr bwMode="auto">
              <a:xfrm>
                <a:off x="2531" y="151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Rectangle 146"/>
              <p:cNvSpPr>
                <a:spLocks noChangeArrowheads="1"/>
              </p:cNvSpPr>
              <p:nvPr/>
            </p:nvSpPr>
            <p:spPr bwMode="auto">
              <a:xfrm>
                <a:off x="2590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Rectangle 147"/>
              <p:cNvSpPr>
                <a:spLocks noChangeArrowheads="1"/>
              </p:cNvSpPr>
              <p:nvPr/>
            </p:nvSpPr>
            <p:spPr bwMode="auto">
              <a:xfrm>
                <a:off x="2650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Rectangle 148"/>
              <p:cNvSpPr>
                <a:spLocks noChangeArrowheads="1"/>
              </p:cNvSpPr>
              <p:nvPr/>
            </p:nvSpPr>
            <p:spPr bwMode="auto">
              <a:xfrm>
                <a:off x="2715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9" name="Rectangle 149"/>
              <p:cNvSpPr>
                <a:spLocks noChangeArrowheads="1"/>
              </p:cNvSpPr>
              <p:nvPr/>
            </p:nvSpPr>
            <p:spPr bwMode="auto">
              <a:xfrm>
                <a:off x="2280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" name="Rectangle 150"/>
              <p:cNvSpPr>
                <a:spLocks noChangeArrowheads="1"/>
              </p:cNvSpPr>
              <p:nvPr/>
            </p:nvSpPr>
            <p:spPr bwMode="auto">
              <a:xfrm>
                <a:off x="2345" y="163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1" name="Rectangle 151"/>
              <p:cNvSpPr>
                <a:spLocks noChangeArrowheads="1"/>
              </p:cNvSpPr>
              <p:nvPr/>
            </p:nvSpPr>
            <p:spPr bwMode="auto">
              <a:xfrm>
                <a:off x="2405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2" name="Rectangle 152"/>
              <p:cNvSpPr>
                <a:spLocks noChangeArrowheads="1"/>
              </p:cNvSpPr>
              <p:nvPr/>
            </p:nvSpPr>
            <p:spPr bwMode="auto">
              <a:xfrm>
                <a:off x="2465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" name="Rectangle 153"/>
              <p:cNvSpPr>
                <a:spLocks noChangeArrowheads="1"/>
              </p:cNvSpPr>
              <p:nvPr/>
            </p:nvSpPr>
            <p:spPr bwMode="auto">
              <a:xfrm>
                <a:off x="2531" y="163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" name="Rectangle 154"/>
              <p:cNvSpPr>
                <a:spLocks noChangeArrowheads="1"/>
              </p:cNvSpPr>
              <p:nvPr/>
            </p:nvSpPr>
            <p:spPr bwMode="auto">
              <a:xfrm>
                <a:off x="2590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5" name="Rectangle 155"/>
              <p:cNvSpPr>
                <a:spLocks noChangeArrowheads="1"/>
              </p:cNvSpPr>
              <p:nvPr/>
            </p:nvSpPr>
            <p:spPr bwMode="auto">
              <a:xfrm>
                <a:off x="2650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Rectangle 156"/>
              <p:cNvSpPr>
                <a:spLocks noChangeArrowheads="1"/>
              </p:cNvSpPr>
              <p:nvPr/>
            </p:nvSpPr>
            <p:spPr bwMode="auto">
              <a:xfrm>
                <a:off x="2715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Rectangle 157"/>
              <p:cNvSpPr>
                <a:spLocks noChangeArrowheads="1"/>
              </p:cNvSpPr>
              <p:nvPr/>
            </p:nvSpPr>
            <p:spPr bwMode="auto">
              <a:xfrm>
                <a:off x="2280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" name="Rectangle 158"/>
              <p:cNvSpPr>
                <a:spLocks noChangeArrowheads="1"/>
              </p:cNvSpPr>
              <p:nvPr/>
            </p:nvSpPr>
            <p:spPr bwMode="auto">
              <a:xfrm>
                <a:off x="2345" y="174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9" name="Rectangle 159"/>
              <p:cNvSpPr>
                <a:spLocks noChangeArrowheads="1"/>
              </p:cNvSpPr>
              <p:nvPr/>
            </p:nvSpPr>
            <p:spPr bwMode="auto">
              <a:xfrm>
                <a:off x="2405" y="174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0" name="Rectangle 160"/>
              <p:cNvSpPr>
                <a:spLocks noChangeArrowheads="1"/>
              </p:cNvSpPr>
              <p:nvPr/>
            </p:nvSpPr>
            <p:spPr bwMode="auto">
              <a:xfrm>
                <a:off x="2465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1" name="Rectangle 161"/>
              <p:cNvSpPr>
                <a:spLocks noChangeArrowheads="1"/>
              </p:cNvSpPr>
              <p:nvPr/>
            </p:nvSpPr>
            <p:spPr bwMode="auto">
              <a:xfrm>
                <a:off x="2531" y="174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2" name="Rectangle 162"/>
              <p:cNvSpPr>
                <a:spLocks noChangeArrowheads="1"/>
              </p:cNvSpPr>
              <p:nvPr/>
            </p:nvSpPr>
            <p:spPr bwMode="auto">
              <a:xfrm>
                <a:off x="2590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3" name="Rectangle 163"/>
              <p:cNvSpPr>
                <a:spLocks noChangeArrowheads="1"/>
              </p:cNvSpPr>
              <p:nvPr/>
            </p:nvSpPr>
            <p:spPr bwMode="auto">
              <a:xfrm>
                <a:off x="2650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" name="Rectangle 164"/>
              <p:cNvSpPr>
                <a:spLocks noChangeArrowheads="1"/>
              </p:cNvSpPr>
              <p:nvPr/>
            </p:nvSpPr>
            <p:spPr bwMode="auto">
              <a:xfrm>
                <a:off x="2715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" name="Rectangle 165"/>
              <p:cNvSpPr>
                <a:spLocks noChangeArrowheads="1"/>
              </p:cNvSpPr>
              <p:nvPr/>
            </p:nvSpPr>
            <p:spPr bwMode="auto">
              <a:xfrm>
                <a:off x="2280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6" name="Rectangle 166"/>
              <p:cNvSpPr>
                <a:spLocks noChangeArrowheads="1"/>
              </p:cNvSpPr>
              <p:nvPr/>
            </p:nvSpPr>
            <p:spPr bwMode="auto">
              <a:xfrm>
                <a:off x="2345" y="186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7" name="Rectangle 167"/>
              <p:cNvSpPr>
                <a:spLocks noChangeArrowheads="1"/>
              </p:cNvSpPr>
              <p:nvPr/>
            </p:nvSpPr>
            <p:spPr bwMode="auto">
              <a:xfrm>
                <a:off x="2405" y="186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8" name="Rectangle 168"/>
              <p:cNvSpPr>
                <a:spLocks noChangeArrowheads="1"/>
              </p:cNvSpPr>
              <p:nvPr/>
            </p:nvSpPr>
            <p:spPr bwMode="auto">
              <a:xfrm>
                <a:off x="2465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9" name="Rectangle 169"/>
              <p:cNvSpPr>
                <a:spLocks noChangeArrowheads="1"/>
              </p:cNvSpPr>
              <p:nvPr/>
            </p:nvSpPr>
            <p:spPr bwMode="auto">
              <a:xfrm>
                <a:off x="2531" y="186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0" name="Rectangle 170"/>
              <p:cNvSpPr>
                <a:spLocks noChangeArrowheads="1"/>
              </p:cNvSpPr>
              <p:nvPr/>
            </p:nvSpPr>
            <p:spPr bwMode="auto">
              <a:xfrm>
                <a:off x="2590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" name="Rectangle 171"/>
              <p:cNvSpPr>
                <a:spLocks noChangeArrowheads="1"/>
              </p:cNvSpPr>
              <p:nvPr/>
            </p:nvSpPr>
            <p:spPr bwMode="auto">
              <a:xfrm>
                <a:off x="2650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2" name="Rectangle 172"/>
              <p:cNvSpPr>
                <a:spLocks noChangeArrowheads="1"/>
              </p:cNvSpPr>
              <p:nvPr/>
            </p:nvSpPr>
            <p:spPr bwMode="auto">
              <a:xfrm>
                <a:off x="2715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3" name="Rectangle 173"/>
              <p:cNvSpPr>
                <a:spLocks noChangeArrowheads="1"/>
              </p:cNvSpPr>
              <p:nvPr/>
            </p:nvSpPr>
            <p:spPr bwMode="auto">
              <a:xfrm>
                <a:off x="3111" y="1518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" name="Rectangle 174"/>
              <p:cNvSpPr>
                <a:spLocks noChangeArrowheads="1"/>
              </p:cNvSpPr>
              <p:nvPr/>
            </p:nvSpPr>
            <p:spPr bwMode="auto">
              <a:xfrm>
                <a:off x="3177" y="1518"/>
                <a:ext cx="65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5" name="Rectangle 175"/>
              <p:cNvSpPr>
                <a:spLocks noChangeArrowheads="1"/>
              </p:cNvSpPr>
              <p:nvPr/>
            </p:nvSpPr>
            <p:spPr bwMode="auto">
              <a:xfrm>
                <a:off x="3237" y="151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6" name="Rectangle 176"/>
              <p:cNvSpPr>
                <a:spLocks noChangeArrowheads="1"/>
              </p:cNvSpPr>
              <p:nvPr/>
            </p:nvSpPr>
            <p:spPr bwMode="auto">
              <a:xfrm>
                <a:off x="3296" y="151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7" name="Rectangle 177"/>
              <p:cNvSpPr>
                <a:spLocks noChangeArrowheads="1"/>
              </p:cNvSpPr>
              <p:nvPr/>
            </p:nvSpPr>
            <p:spPr bwMode="auto">
              <a:xfrm>
                <a:off x="3361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8" name="Rectangle 178"/>
              <p:cNvSpPr>
                <a:spLocks noChangeArrowheads="1"/>
              </p:cNvSpPr>
              <p:nvPr/>
            </p:nvSpPr>
            <p:spPr bwMode="auto">
              <a:xfrm>
                <a:off x="3421" y="151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9" name="Rectangle 179"/>
              <p:cNvSpPr>
                <a:spLocks noChangeArrowheads="1"/>
              </p:cNvSpPr>
              <p:nvPr/>
            </p:nvSpPr>
            <p:spPr bwMode="auto">
              <a:xfrm>
                <a:off x="3481" y="1518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0" name="Rectangle 180"/>
              <p:cNvSpPr>
                <a:spLocks noChangeArrowheads="1"/>
              </p:cNvSpPr>
              <p:nvPr/>
            </p:nvSpPr>
            <p:spPr bwMode="auto">
              <a:xfrm>
                <a:off x="3546" y="151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1" name="Rectangle 181"/>
              <p:cNvSpPr>
                <a:spLocks noChangeArrowheads="1"/>
              </p:cNvSpPr>
              <p:nvPr/>
            </p:nvSpPr>
            <p:spPr bwMode="auto">
              <a:xfrm>
                <a:off x="3111" y="1634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2" name="Rectangle 182"/>
              <p:cNvSpPr>
                <a:spLocks noChangeArrowheads="1"/>
              </p:cNvSpPr>
              <p:nvPr/>
            </p:nvSpPr>
            <p:spPr bwMode="auto">
              <a:xfrm>
                <a:off x="3177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3" name="Rectangle 183"/>
              <p:cNvSpPr>
                <a:spLocks noChangeArrowheads="1"/>
              </p:cNvSpPr>
              <p:nvPr/>
            </p:nvSpPr>
            <p:spPr bwMode="auto">
              <a:xfrm>
                <a:off x="3237" y="1634"/>
                <a:ext cx="64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" name="Rectangle 184"/>
              <p:cNvSpPr>
                <a:spLocks noChangeArrowheads="1"/>
              </p:cNvSpPr>
              <p:nvPr/>
            </p:nvSpPr>
            <p:spPr bwMode="auto">
              <a:xfrm>
                <a:off x="3296" y="163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" name="Rectangle 185"/>
              <p:cNvSpPr>
                <a:spLocks noChangeArrowheads="1"/>
              </p:cNvSpPr>
              <p:nvPr/>
            </p:nvSpPr>
            <p:spPr bwMode="auto">
              <a:xfrm>
                <a:off x="3361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" name="Rectangle 186"/>
              <p:cNvSpPr>
                <a:spLocks noChangeArrowheads="1"/>
              </p:cNvSpPr>
              <p:nvPr/>
            </p:nvSpPr>
            <p:spPr bwMode="auto">
              <a:xfrm>
                <a:off x="3421" y="163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7" name="Rectangle 187"/>
              <p:cNvSpPr>
                <a:spLocks noChangeArrowheads="1"/>
              </p:cNvSpPr>
              <p:nvPr/>
            </p:nvSpPr>
            <p:spPr bwMode="auto">
              <a:xfrm>
                <a:off x="3481" y="1634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8" name="Rectangle 188"/>
              <p:cNvSpPr>
                <a:spLocks noChangeArrowheads="1"/>
              </p:cNvSpPr>
              <p:nvPr/>
            </p:nvSpPr>
            <p:spPr bwMode="auto">
              <a:xfrm>
                <a:off x="3546" y="163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9" name="Rectangle 189"/>
              <p:cNvSpPr>
                <a:spLocks noChangeArrowheads="1"/>
              </p:cNvSpPr>
              <p:nvPr/>
            </p:nvSpPr>
            <p:spPr bwMode="auto">
              <a:xfrm>
                <a:off x="3111" y="1748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0" name="Rectangle 190"/>
              <p:cNvSpPr>
                <a:spLocks noChangeArrowheads="1"/>
              </p:cNvSpPr>
              <p:nvPr/>
            </p:nvSpPr>
            <p:spPr bwMode="auto">
              <a:xfrm>
                <a:off x="3177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1" name="Rectangle 191"/>
              <p:cNvSpPr>
                <a:spLocks noChangeArrowheads="1"/>
              </p:cNvSpPr>
              <p:nvPr/>
            </p:nvSpPr>
            <p:spPr bwMode="auto">
              <a:xfrm>
                <a:off x="3237" y="1748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2" name="Rectangle 192"/>
              <p:cNvSpPr>
                <a:spLocks noChangeArrowheads="1"/>
              </p:cNvSpPr>
              <p:nvPr/>
            </p:nvSpPr>
            <p:spPr bwMode="auto">
              <a:xfrm>
                <a:off x="3296" y="1748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3" name="Rectangle 193"/>
              <p:cNvSpPr>
                <a:spLocks noChangeArrowheads="1"/>
              </p:cNvSpPr>
              <p:nvPr/>
            </p:nvSpPr>
            <p:spPr bwMode="auto">
              <a:xfrm>
                <a:off x="3361" y="1748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" name="Rectangle 194"/>
              <p:cNvSpPr>
                <a:spLocks noChangeArrowheads="1"/>
              </p:cNvSpPr>
              <p:nvPr/>
            </p:nvSpPr>
            <p:spPr bwMode="auto">
              <a:xfrm>
                <a:off x="3421" y="1748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" name="Rectangle 195"/>
              <p:cNvSpPr>
                <a:spLocks noChangeArrowheads="1"/>
              </p:cNvSpPr>
              <p:nvPr/>
            </p:nvSpPr>
            <p:spPr bwMode="auto">
              <a:xfrm>
                <a:off x="3481" y="1748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6" name="Rectangle 196"/>
              <p:cNvSpPr>
                <a:spLocks noChangeArrowheads="1"/>
              </p:cNvSpPr>
              <p:nvPr/>
            </p:nvSpPr>
            <p:spPr bwMode="auto">
              <a:xfrm>
                <a:off x="3546" y="1748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7" name="Rectangle 197"/>
              <p:cNvSpPr>
                <a:spLocks noChangeArrowheads="1"/>
              </p:cNvSpPr>
              <p:nvPr/>
            </p:nvSpPr>
            <p:spPr bwMode="auto">
              <a:xfrm>
                <a:off x="3111" y="1864"/>
                <a:ext cx="72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8" name="Rectangle 198"/>
              <p:cNvSpPr>
                <a:spLocks noChangeArrowheads="1"/>
              </p:cNvSpPr>
              <p:nvPr/>
            </p:nvSpPr>
            <p:spPr bwMode="auto">
              <a:xfrm>
                <a:off x="3177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9" name="Rectangle 199"/>
              <p:cNvSpPr>
                <a:spLocks noChangeArrowheads="1"/>
              </p:cNvSpPr>
              <p:nvPr/>
            </p:nvSpPr>
            <p:spPr bwMode="auto">
              <a:xfrm>
                <a:off x="3237" y="1864"/>
                <a:ext cx="64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0" name="Rectangle 200"/>
              <p:cNvSpPr>
                <a:spLocks noChangeArrowheads="1"/>
              </p:cNvSpPr>
              <p:nvPr/>
            </p:nvSpPr>
            <p:spPr bwMode="auto">
              <a:xfrm>
                <a:off x="3296" y="1864"/>
                <a:ext cx="71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1" name="Rectangle 201"/>
              <p:cNvSpPr>
                <a:spLocks noChangeArrowheads="1"/>
              </p:cNvSpPr>
              <p:nvPr/>
            </p:nvSpPr>
            <p:spPr bwMode="auto">
              <a:xfrm>
                <a:off x="3361" y="1864"/>
                <a:ext cx="66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2" name="Rectangle 202"/>
              <p:cNvSpPr>
                <a:spLocks noChangeArrowheads="1"/>
              </p:cNvSpPr>
              <p:nvPr/>
            </p:nvSpPr>
            <p:spPr bwMode="auto">
              <a:xfrm>
                <a:off x="3421" y="1864"/>
                <a:ext cx="66" cy="47"/>
              </a:xfrm>
              <a:prstGeom prst="rect">
                <a:avLst/>
              </a:prstGeom>
              <a:solidFill>
                <a:srgbClr val="3366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3" name="Rectangle 203"/>
              <p:cNvSpPr>
                <a:spLocks noChangeArrowheads="1"/>
              </p:cNvSpPr>
              <p:nvPr/>
            </p:nvSpPr>
            <p:spPr bwMode="auto">
              <a:xfrm>
                <a:off x="3481" y="1864"/>
                <a:ext cx="70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4" name="Rectangle 204"/>
              <p:cNvSpPr>
                <a:spLocks noChangeArrowheads="1"/>
              </p:cNvSpPr>
              <p:nvPr/>
            </p:nvSpPr>
            <p:spPr bwMode="auto">
              <a:xfrm>
                <a:off x="3546" y="1864"/>
                <a:ext cx="65" cy="47"/>
              </a:xfrm>
              <a:prstGeom prst="rect">
                <a:avLst/>
              </a:prstGeom>
              <a:solidFill>
                <a:srgbClr val="FFFFFF"/>
              </a:solidFill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" name="Rectangle 205"/>
              <p:cNvSpPr>
                <a:spLocks noChangeArrowheads="1"/>
              </p:cNvSpPr>
              <p:nvPr/>
            </p:nvSpPr>
            <p:spPr bwMode="auto">
              <a:xfrm>
                <a:off x="2188" y="1369"/>
                <a:ext cx="684" cy="698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" name="Rectangle 206"/>
              <p:cNvSpPr>
                <a:spLocks noChangeArrowheads="1"/>
              </p:cNvSpPr>
              <p:nvPr/>
            </p:nvSpPr>
            <p:spPr bwMode="auto">
              <a:xfrm>
                <a:off x="3019" y="1369"/>
                <a:ext cx="685" cy="698"/>
              </a:xfrm>
              <a:prstGeom prst="rect">
                <a:avLst/>
              </a:prstGeom>
              <a:noFill/>
              <a:ln w="1206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" name="Line 208"/>
              <p:cNvSpPr>
                <a:spLocks noChangeShapeType="1"/>
              </p:cNvSpPr>
              <p:nvPr/>
            </p:nvSpPr>
            <p:spPr bwMode="auto">
              <a:xfrm>
                <a:off x="2253" y="562"/>
                <a:ext cx="278" cy="535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" name="Line 209"/>
              <p:cNvSpPr>
                <a:spLocks noChangeShapeType="1"/>
              </p:cNvSpPr>
              <p:nvPr/>
            </p:nvSpPr>
            <p:spPr bwMode="auto">
              <a:xfrm flipH="1">
                <a:off x="3177" y="562"/>
                <a:ext cx="168" cy="535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9" name="Line 210"/>
              <p:cNvSpPr>
                <a:spLocks noChangeShapeType="1"/>
              </p:cNvSpPr>
              <p:nvPr/>
            </p:nvSpPr>
            <p:spPr bwMode="auto">
              <a:xfrm flipH="1">
                <a:off x="2362" y="1423"/>
                <a:ext cx="60" cy="577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0" name="Line 211"/>
              <p:cNvSpPr>
                <a:spLocks noChangeShapeType="1"/>
              </p:cNvSpPr>
              <p:nvPr/>
            </p:nvSpPr>
            <p:spPr bwMode="auto">
              <a:xfrm>
                <a:off x="3111" y="1423"/>
                <a:ext cx="435" cy="577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6864409" y="4033838"/>
              <a:ext cx="197810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it-IT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Pattern </a:t>
              </a:r>
            </a:p>
            <a:p>
              <a:pPr algn="ctr" eaLnBrk="0" hangingPunct="0"/>
              <a:r>
                <a:rPr lang="en-US" altLang="it-IT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4283968" y="3729038"/>
              <a:ext cx="4495800" cy="3001963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4" name="Rectangle 215"/>
          <p:cNvSpPr>
            <a:spLocks noChangeArrowheads="1"/>
          </p:cNvSpPr>
          <p:nvPr/>
        </p:nvSpPr>
        <p:spPr bwMode="auto">
          <a:xfrm>
            <a:off x="498931" y="269049"/>
            <a:ext cx="3502562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WITH </a:t>
            </a: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 MATCHING</a:t>
            </a:r>
          </a:p>
          <a:p>
            <a:pPr algn="ctr" eaLnBrk="0" hangingPunct="0"/>
            <a:endParaRPr lang="en-US" altLang="it-IT" sz="23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Highly </a:t>
            </a:r>
          </a:p>
          <a:p>
            <a:pPr algn="ctr" eaLnBrk="0" hangingPunct="0"/>
            <a:r>
              <a:rPr lang="en-US" altLang="it-IT" sz="2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Parallelized  Comparison</a:t>
            </a:r>
            <a:endParaRPr lang="en-US" altLang="it-IT" sz="23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" name="Picture 216" descr="D:\antonio\Doc\articoli_miei\OM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" y="2364538"/>
            <a:ext cx="415768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Titolo 1"/>
          <p:cNvSpPr txBox="1">
            <a:spLocks/>
          </p:cNvSpPr>
          <p:nvPr/>
        </p:nvSpPr>
        <p:spPr>
          <a:xfrm>
            <a:off x="4676398" y="68994"/>
            <a:ext cx="4315360" cy="49344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7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HOW we can do it?</a:t>
            </a:r>
          </a:p>
        </p:txBody>
      </p:sp>
    </p:spTree>
    <p:extLst>
      <p:ext uri="{BB962C8B-B14F-4D97-AF65-F5344CB8AC3E}">
        <p14:creationId xmlns:p14="http://schemas.microsoft.com/office/powerpoint/2010/main" val="2761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8" y="33792"/>
            <a:ext cx="7125762" cy="49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86518"/>
            <a:ext cx="2343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751" y="686518"/>
            <a:ext cx="9268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it-I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378" y="686518"/>
            <a:ext cx="533190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500" y="199010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573" y="1968534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141" y="198852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941" y="197844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63982" y="4998026"/>
            <a:ext cx="1569458" cy="435631"/>
          </a:xfrm>
          <a:custGeom>
            <a:avLst/>
            <a:gdLst>
              <a:gd name="connsiteX0" fmla="*/ 1714500 w 1714500"/>
              <a:gd name="connsiteY0" fmla="*/ 311728 h 311728"/>
              <a:gd name="connsiteX1" fmla="*/ 1652154 w 1714500"/>
              <a:gd name="connsiteY1" fmla="*/ 270164 h 311728"/>
              <a:gd name="connsiteX2" fmla="*/ 1620982 w 1714500"/>
              <a:gd name="connsiteY2" fmla="*/ 238991 h 311728"/>
              <a:gd name="connsiteX3" fmla="*/ 1558636 w 1714500"/>
              <a:gd name="connsiteY3" fmla="*/ 218209 h 311728"/>
              <a:gd name="connsiteX4" fmla="*/ 1174173 w 1714500"/>
              <a:gd name="connsiteY4" fmla="*/ 238991 h 311728"/>
              <a:gd name="connsiteX5" fmla="*/ 1132609 w 1714500"/>
              <a:gd name="connsiteY5" fmla="*/ 249382 h 311728"/>
              <a:gd name="connsiteX6" fmla="*/ 904009 w 1714500"/>
              <a:gd name="connsiteY6" fmla="*/ 270164 h 311728"/>
              <a:gd name="connsiteX7" fmla="*/ 540327 w 1714500"/>
              <a:gd name="connsiteY7" fmla="*/ 290946 h 311728"/>
              <a:gd name="connsiteX8" fmla="*/ 249382 w 1714500"/>
              <a:gd name="connsiteY8" fmla="*/ 280555 h 311728"/>
              <a:gd name="connsiteX9" fmla="*/ 207818 w 1714500"/>
              <a:gd name="connsiteY9" fmla="*/ 259773 h 311728"/>
              <a:gd name="connsiteX10" fmla="*/ 176645 w 1714500"/>
              <a:gd name="connsiteY10" fmla="*/ 249382 h 311728"/>
              <a:gd name="connsiteX11" fmla="*/ 145473 w 1714500"/>
              <a:gd name="connsiteY11" fmla="*/ 228600 h 311728"/>
              <a:gd name="connsiteX12" fmla="*/ 103909 w 1714500"/>
              <a:gd name="connsiteY12" fmla="*/ 207818 h 311728"/>
              <a:gd name="connsiteX13" fmla="*/ 31173 w 1714500"/>
              <a:gd name="connsiteY13" fmla="*/ 145473 h 311728"/>
              <a:gd name="connsiteX14" fmla="*/ 20782 w 1714500"/>
              <a:gd name="connsiteY14" fmla="*/ 103909 h 311728"/>
              <a:gd name="connsiteX15" fmla="*/ 0 w 1714500"/>
              <a:gd name="connsiteY15" fmla="*/ 41564 h 311728"/>
              <a:gd name="connsiteX16" fmla="*/ 0 w 1714500"/>
              <a:gd name="connsiteY16" fmla="*/ 0 h 3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4500" h="311728">
                <a:moveTo>
                  <a:pt x="1714500" y="311728"/>
                </a:moveTo>
                <a:cubicBezTo>
                  <a:pt x="1693718" y="297873"/>
                  <a:pt x="1671869" y="285498"/>
                  <a:pt x="1652154" y="270164"/>
                </a:cubicBezTo>
                <a:cubicBezTo>
                  <a:pt x="1640555" y="261142"/>
                  <a:pt x="1633828" y="246128"/>
                  <a:pt x="1620982" y="238991"/>
                </a:cubicBezTo>
                <a:cubicBezTo>
                  <a:pt x="1601833" y="228352"/>
                  <a:pt x="1558636" y="218209"/>
                  <a:pt x="1558636" y="218209"/>
                </a:cubicBezTo>
                <a:lnTo>
                  <a:pt x="1174173" y="238991"/>
                </a:lnTo>
                <a:cubicBezTo>
                  <a:pt x="1159963" y="240412"/>
                  <a:pt x="1146747" y="247362"/>
                  <a:pt x="1132609" y="249382"/>
                </a:cubicBezTo>
                <a:cubicBezTo>
                  <a:pt x="1087763" y="255789"/>
                  <a:pt x="942895" y="266629"/>
                  <a:pt x="904009" y="270164"/>
                </a:cubicBezTo>
                <a:cubicBezTo>
                  <a:pt x="679916" y="290536"/>
                  <a:pt x="919412" y="275782"/>
                  <a:pt x="540327" y="290946"/>
                </a:cubicBezTo>
                <a:cubicBezTo>
                  <a:pt x="443345" y="287482"/>
                  <a:pt x="346002" y="289613"/>
                  <a:pt x="249382" y="280555"/>
                </a:cubicBezTo>
                <a:cubicBezTo>
                  <a:pt x="233960" y="279109"/>
                  <a:pt x="222056" y="265875"/>
                  <a:pt x="207818" y="259773"/>
                </a:cubicBezTo>
                <a:cubicBezTo>
                  <a:pt x="197751" y="255458"/>
                  <a:pt x="187036" y="252846"/>
                  <a:pt x="176645" y="249382"/>
                </a:cubicBezTo>
                <a:cubicBezTo>
                  <a:pt x="166254" y="242455"/>
                  <a:pt x="156316" y="234796"/>
                  <a:pt x="145473" y="228600"/>
                </a:cubicBezTo>
                <a:cubicBezTo>
                  <a:pt x="132024" y="220915"/>
                  <a:pt x="117045" y="216028"/>
                  <a:pt x="103909" y="207818"/>
                </a:cubicBezTo>
                <a:cubicBezTo>
                  <a:pt x="68359" y="185599"/>
                  <a:pt x="59513" y="173814"/>
                  <a:pt x="31173" y="145473"/>
                </a:cubicBezTo>
                <a:cubicBezTo>
                  <a:pt x="27709" y="131618"/>
                  <a:pt x="24886" y="117588"/>
                  <a:pt x="20782" y="103909"/>
                </a:cubicBezTo>
                <a:cubicBezTo>
                  <a:pt x="14487" y="82927"/>
                  <a:pt x="0" y="63470"/>
                  <a:pt x="0" y="41564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 flipH="1">
            <a:off x="5612005" y="4957046"/>
            <a:ext cx="1352827" cy="488177"/>
          </a:xfrm>
          <a:custGeom>
            <a:avLst/>
            <a:gdLst>
              <a:gd name="connsiteX0" fmla="*/ 1714500 w 1714500"/>
              <a:gd name="connsiteY0" fmla="*/ 311728 h 311728"/>
              <a:gd name="connsiteX1" fmla="*/ 1652154 w 1714500"/>
              <a:gd name="connsiteY1" fmla="*/ 270164 h 311728"/>
              <a:gd name="connsiteX2" fmla="*/ 1620982 w 1714500"/>
              <a:gd name="connsiteY2" fmla="*/ 238991 h 311728"/>
              <a:gd name="connsiteX3" fmla="*/ 1558636 w 1714500"/>
              <a:gd name="connsiteY3" fmla="*/ 218209 h 311728"/>
              <a:gd name="connsiteX4" fmla="*/ 1174173 w 1714500"/>
              <a:gd name="connsiteY4" fmla="*/ 238991 h 311728"/>
              <a:gd name="connsiteX5" fmla="*/ 1132609 w 1714500"/>
              <a:gd name="connsiteY5" fmla="*/ 249382 h 311728"/>
              <a:gd name="connsiteX6" fmla="*/ 904009 w 1714500"/>
              <a:gd name="connsiteY6" fmla="*/ 270164 h 311728"/>
              <a:gd name="connsiteX7" fmla="*/ 540327 w 1714500"/>
              <a:gd name="connsiteY7" fmla="*/ 290946 h 311728"/>
              <a:gd name="connsiteX8" fmla="*/ 249382 w 1714500"/>
              <a:gd name="connsiteY8" fmla="*/ 280555 h 311728"/>
              <a:gd name="connsiteX9" fmla="*/ 207818 w 1714500"/>
              <a:gd name="connsiteY9" fmla="*/ 259773 h 311728"/>
              <a:gd name="connsiteX10" fmla="*/ 176645 w 1714500"/>
              <a:gd name="connsiteY10" fmla="*/ 249382 h 311728"/>
              <a:gd name="connsiteX11" fmla="*/ 145473 w 1714500"/>
              <a:gd name="connsiteY11" fmla="*/ 228600 h 311728"/>
              <a:gd name="connsiteX12" fmla="*/ 103909 w 1714500"/>
              <a:gd name="connsiteY12" fmla="*/ 207818 h 311728"/>
              <a:gd name="connsiteX13" fmla="*/ 31173 w 1714500"/>
              <a:gd name="connsiteY13" fmla="*/ 145473 h 311728"/>
              <a:gd name="connsiteX14" fmla="*/ 20782 w 1714500"/>
              <a:gd name="connsiteY14" fmla="*/ 103909 h 311728"/>
              <a:gd name="connsiteX15" fmla="*/ 0 w 1714500"/>
              <a:gd name="connsiteY15" fmla="*/ 41564 h 311728"/>
              <a:gd name="connsiteX16" fmla="*/ 0 w 1714500"/>
              <a:gd name="connsiteY16" fmla="*/ 0 h 3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4500" h="311728">
                <a:moveTo>
                  <a:pt x="1714500" y="311728"/>
                </a:moveTo>
                <a:cubicBezTo>
                  <a:pt x="1693718" y="297873"/>
                  <a:pt x="1671869" y="285498"/>
                  <a:pt x="1652154" y="270164"/>
                </a:cubicBezTo>
                <a:cubicBezTo>
                  <a:pt x="1640555" y="261142"/>
                  <a:pt x="1633828" y="246128"/>
                  <a:pt x="1620982" y="238991"/>
                </a:cubicBezTo>
                <a:cubicBezTo>
                  <a:pt x="1601833" y="228352"/>
                  <a:pt x="1558636" y="218209"/>
                  <a:pt x="1558636" y="218209"/>
                </a:cubicBezTo>
                <a:lnTo>
                  <a:pt x="1174173" y="238991"/>
                </a:lnTo>
                <a:cubicBezTo>
                  <a:pt x="1159963" y="240412"/>
                  <a:pt x="1146747" y="247362"/>
                  <a:pt x="1132609" y="249382"/>
                </a:cubicBezTo>
                <a:cubicBezTo>
                  <a:pt x="1087763" y="255789"/>
                  <a:pt x="942895" y="266629"/>
                  <a:pt x="904009" y="270164"/>
                </a:cubicBezTo>
                <a:cubicBezTo>
                  <a:pt x="679916" y="290536"/>
                  <a:pt x="919412" y="275782"/>
                  <a:pt x="540327" y="290946"/>
                </a:cubicBezTo>
                <a:cubicBezTo>
                  <a:pt x="443345" y="287482"/>
                  <a:pt x="346002" y="289613"/>
                  <a:pt x="249382" y="280555"/>
                </a:cubicBezTo>
                <a:cubicBezTo>
                  <a:pt x="233960" y="279109"/>
                  <a:pt x="222056" y="265875"/>
                  <a:pt x="207818" y="259773"/>
                </a:cubicBezTo>
                <a:cubicBezTo>
                  <a:pt x="197751" y="255458"/>
                  <a:pt x="187036" y="252846"/>
                  <a:pt x="176645" y="249382"/>
                </a:cubicBezTo>
                <a:cubicBezTo>
                  <a:pt x="166254" y="242455"/>
                  <a:pt x="156316" y="234796"/>
                  <a:pt x="145473" y="228600"/>
                </a:cubicBezTo>
                <a:cubicBezTo>
                  <a:pt x="132024" y="220915"/>
                  <a:pt x="117045" y="216028"/>
                  <a:pt x="103909" y="207818"/>
                </a:cubicBezTo>
                <a:cubicBezTo>
                  <a:pt x="68359" y="185599"/>
                  <a:pt x="59513" y="173814"/>
                  <a:pt x="31173" y="145473"/>
                </a:cubicBezTo>
                <a:cubicBezTo>
                  <a:pt x="27709" y="131618"/>
                  <a:pt x="24886" y="117588"/>
                  <a:pt x="20782" y="103909"/>
                </a:cubicBezTo>
                <a:cubicBezTo>
                  <a:pt x="14487" y="82927"/>
                  <a:pt x="0" y="63470"/>
                  <a:pt x="0" y="41564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2110965" y="129931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2090614" y="1922083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2073079" y="259523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2073078" y="3241534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2073077" y="3932090"/>
            <a:ext cx="407421" cy="308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5436096" y="1207773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797" y="1897771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1971" y="2595230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4" y="3258465"/>
            <a:ext cx="84029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8386" y="1315210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1292" y="132735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9314" y="1323895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1330548"/>
            <a:ext cx="465192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389" y="5495703"/>
            <a:ext cx="2779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Associative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 (AM)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24792" y="5435240"/>
            <a:ext cx="101149" cy="1182960"/>
            <a:chOff x="3880301" y="5486400"/>
            <a:chExt cx="101149" cy="1182960"/>
          </a:xfrm>
        </p:grpSpPr>
        <p:sp>
          <p:nvSpPr>
            <p:cNvPr id="31" name="Rectangle 30"/>
            <p:cNvSpPr/>
            <p:nvPr/>
          </p:nvSpPr>
          <p:spPr>
            <a:xfrm>
              <a:off x="3880301" y="5486400"/>
              <a:ext cx="96387" cy="1182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85064" y="5486400"/>
              <a:ext cx="96386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85064" y="5624513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5064" y="5757864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85064" y="5891215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85064" y="6024566"/>
              <a:ext cx="91624" cy="13811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85064" y="6157917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5064" y="6291268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5064" y="6424619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53168" y="5436951"/>
            <a:ext cx="101149" cy="1182960"/>
            <a:chOff x="3880301" y="5486400"/>
            <a:chExt cx="101149" cy="1182960"/>
          </a:xfrm>
        </p:grpSpPr>
        <p:sp>
          <p:nvSpPr>
            <p:cNvPr id="45" name="Rectangle 44"/>
            <p:cNvSpPr/>
            <p:nvPr/>
          </p:nvSpPr>
          <p:spPr>
            <a:xfrm>
              <a:off x="3880301" y="5486400"/>
              <a:ext cx="96387" cy="1182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85064" y="5486400"/>
              <a:ext cx="96386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85064" y="5624513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85064" y="5757864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85064" y="5891215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85064" y="6024566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85064" y="6157917"/>
              <a:ext cx="91624" cy="13811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5064" y="6291268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85064" y="6424619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92370" y="5438662"/>
            <a:ext cx="101149" cy="1182960"/>
            <a:chOff x="3880301" y="5486400"/>
            <a:chExt cx="101149" cy="1182960"/>
          </a:xfrm>
        </p:grpSpPr>
        <p:sp>
          <p:nvSpPr>
            <p:cNvPr id="55" name="Rectangle 54"/>
            <p:cNvSpPr/>
            <p:nvPr/>
          </p:nvSpPr>
          <p:spPr>
            <a:xfrm>
              <a:off x="3880301" y="5486400"/>
              <a:ext cx="96387" cy="1182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85064" y="5486400"/>
              <a:ext cx="96386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85064" y="5624513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85064" y="5757864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85064" y="5891215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885064" y="6024566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85064" y="6157917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85064" y="6291268"/>
              <a:ext cx="91624" cy="13811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85064" y="6424619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59050" y="5491384"/>
            <a:ext cx="101149" cy="1182960"/>
            <a:chOff x="3880301" y="5486400"/>
            <a:chExt cx="101149" cy="1182960"/>
          </a:xfrm>
        </p:grpSpPr>
        <p:sp>
          <p:nvSpPr>
            <p:cNvPr id="65" name="Rectangle 64"/>
            <p:cNvSpPr/>
            <p:nvPr/>
          </p:nvSpPr>
          <p:spPr>
            <a:xfrm>
              <a:off x="3880301" y="5486400"/>
              <a:ext cx="96387" cy="1182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85064" y="5486400"/>
              <a:ext cx="96386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885064" y="5624513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85064" y="5757864"/>
              <a:ext cx="91624" cy="13811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85064" y="5891215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85064" y="6024566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85064" y="6157917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85064" y="6291268"/>
              <a:ext cx="91624" cy="13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85064" y="6424619"/>
              <a:ext cx="91624" cy="1381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V="1">
            <a:off x="3563888" y="5750268"/>
            <a:ext cx="2380609" cy="7483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37582" y="591420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….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646637" y="4977245"/>
            <a:ext cx="956536" cy="446810"/>
          </a:xfrm>
          <a:custGeom>
            <a:avLst/>
            <a:gdLst>
              <a:gd name="connsiteX0" fmla="*/ 956536 w 956536"/>
              <a:gd name="connsiteY0" fmla="*/ 446810 h 446810"/>
              <a:gd name="connsiteX1" fmla="*/ 914972 w 956536"/>
              <a:gd name="connsiteY1" fmla="*/ 394855 h 446810"/>
              <a:gd name="connsiteX2" fmla="*/ 904581 w 956536"/>
              <a:gd name="connsiteY2" fmla="*/ 363682 h 446810"/>
              <a:gd name="connsiteX3" fmla="*/ 883799 w 956536"/>
              <a:gd name="connsiteY3" fmla="*/ 332510 h 446810"/>
              <a:gd name="connsiteX4" fmla="*/ 863018 w 956536"/>
              <a:gd name="connsiteY4" fmla="*/ 290946 h 446810"/>
              <a:gd name="connsiteX5" fmla="*/ 821454 w 956536"/>
              <a:gd name="connsiteY5" fmla="*/ 228600 h 446810"/>
              <a:gd name="connsiteX6" fmla="*/ 759108 w 956536"/>
              <a:gd name="connsiteY6" fmla="*/ 207819 h 446810"/>
              <a:gd name="connsiteX7" fmla="*/ 727936 w 956536"/>
              <a:gd name="connsiteY7" fmla="*/ 197428 h 446810"/>
              <a:gd name="connsiteX8" fmla="*/ 260345 w 956536"/>
              <a:gd name="connsiteY8" fmla="*/ 176646 h 446810"/>
              <a:gd name="connsiteX9" fmla="*/ 114872 w 956536"/>
              <a:gd name="connsiteY9" fmla="*/ 166255 h 446810"/>
              <a:gd name="connsiteX10" fmla="*/ 52527 w 956536"/>
              <a:gd name="connsiteY10" fmla="*/ 145473 h 446810"/>
              <a:gd name="connsiteX11" fmla="*/ 572 w 956536"/>
              <a:gd name="connsiteY11" fmla="*/ 31173 h 446810"/>
              <a:gd name="connsiteX12" fmla="*/ 572 w 956536"/>
              <a:gd name="connsiteY12" fmla="*/ 0 h 44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6536" h="446810">
                <a:moveTo>
                  <a:pt x="956536" y="446810"/>
                </a:moveTo>
                <a:cubicBezTo>
                  <a:pt x="942681" y="429492"/>
                  <a:pt x="926726" y="413662"/>
                  <a:pt x="914972" y="394855"/>
                </a:cubicBezTo>
                <a:cubicBezTo>
                  <a:pt x="909167" y="385567"/>
                  <a:pt x="909479" y="373479"/>
                  <a:pt x="904581" y="363682"/>
                </a:cubicBezTo>
                <a:cubicBezTo>
                  <a:pt x="898996" y="352512"/>
                  <a:pt x="889995" y="343353"/>
                  <a:pt x="883799" y="332510"/>
                </a:cubicBezTo>
                <a:cubicBezTo>
                  <a:pt x="876114" y="319061"/>
                  <a:pt x="870987" y="304228"/>
                  <a:pt x="863018" y="290946"/>
                </a:cubicBezTo>
                <a:cubicBezTo>
                  <a:pt x="850168" y="269528"/>
                  <a:pt x="845149" y="236498"/>
                  <a:pt x="821454" y="228600"/>
                </a:cubicBezTo>
                <a:lnTo>
                  <a:pt x="759108" y="207819"/>
                </a:lnTo>
                <a:lnTo>
                  <a:pt x="727936" y="197428"/>
                </a:lnTo>
                <a:cubicBezTo>
                  <a:pt x="558719" y="141022"/>
                  <a:pt x="707674" y="187297"/>
                  <a:pt x="260345" y="176646"/>
                </a:cubicBezTo>
                <a:cubicBezTo>
                  <a:pt x="211854" y="173182"/>
                  <a:pt x="162949" y="173467"/>
                  <a:pt x="114872" y="166255"/>
                </a:cubicBezTo>
                <a:cubicBezTo>
                  <a:pt x="93209" y="163005"/>
                  <a:pt x="52527" y="145473"/>
                  <a:pt x="52527" y="145473"/>
                </a:cubicBezTo>
                <a:cubicBezTo>
                  <a:pt x="11146" y="83402"/>
                  <a:pt x="8805" y="97035"/>
                  <a:pt x="572" y="31173"/>
                </a:cubicBezTo>
                <a:cubicBezTo>
                  <a:pt x="-717" y="20862"/>
                  <a:pt x="572" y="10391"/>
                  <a:pt x="57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Freeform 81"/>
          <p:cNvSpPr/>
          <p:nvPr/>
        </p:nvSpPr>
        <p:spPr>
          <a:xfrm>
            <a:off x="4478482" y="4946073"/>
            <a:ext cx="384463" cy="488372"/>
          </a:xfrm>
          <a:custGeom>
            <a:avLst/>
            <a:gdLst>
              <a:gd name="connsiteX0" fmla="*/ 384463 w 384463"/>
              <a:gd name="connsiteY0" fmla="*/ 488372 h 488372"/>
              <a:gd name="connsiteX1" fmla="*/ 374073 w 384463"/>
              <a:gd name="connsiteY1" fmla="*/ 436418 h 488372"/>
              <a:gd name="connsiteX2" fmla="*/ 363682 w 384463"/>
              <a:gd name="connsiteY2" fmla="*/ 332509 h 488372"/>
              <a:gd name="connsiteX3" fmla="*/ 322118 w 384463"/>
              <a:gd name="connsiteY3" fmla="*/ 238991 h 488372"/>
              <a:gd name="connsiteX4" fmla="*/ 259773 w 384463"/>
              <a:gd name="connsiteY4" fmla="*/ 218209 h 488372"/>
              <a:gd name="connsiteX5" fmla="*/ 187036 w 384463"/>
              <a:gd name="connsiteY5" fmla="*/ 197427 h 488372"/>
              <a:gd name="connsiteX6" fmla="*/ 155863 w 384463"/>
              <a:gd name="connsiteY6" fmla="*/ 187036 h 488372"/>
              <a:gd name="connsiteX7" fmla="*/ 135082 w 384463"/>
              <a:gd name="connsiteY7" fmla="*/ 155863 h 488372"/>
              <a:gd name="connsiteX8" fmla="*/ 72736 w 384463"/>
              <a:gd name="connsiteY8" fmla="*/ 114300 h 488372"/>
              <a:gd name="connsiteX9" fmla="*/ 51954 w 384463"/>
              <a:gd name="connsiteY9" fmla="*/ 83127 h 488372"/>
              <a:gd name="connsiteX10" fmla="*/ 20782 w 384463"/>
              <a:gd name="connsiteY10" fmla="*/ 62345 h 488372"/>
              <a:gd name="connsiteX11" fmla="*/ 0 w 384463"/>
              <a:gd name="connsiteY11" fmla="*/ 0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463" h="488372">
                <a:moveTo>
                  <a:pt x="384463" y="488372"/>
                </a:moveTo>
                <a:cubicBezTo>
                  <a:pt x="381000" y="471054"/>
                  <a:pt x="376407" y="453924"/>
                  <a:pt x="374073" y="436418"/>
                </a:cubicBezTo>
                <a:cubicBezTo>
                  <a:pt x="369473" y="401914"/>
                  <a:pt x="370097" y="366722"/>
                  <a:pt x="363682" y="332509"/>
                </a:cubicBezTo>
                <a:cubicBezTo>
                  <a:pt x="361943" y="323232"/>
                  <a:pt x="341945" y="251383"/>
                  <a:pt x="322118" y="238991"/>
                </a:cubicBezTo>
                <a:cubicBezTo>
                  <a:pt x="303542" y="227381"/>
                  <a:pt x="280555" y="225136"/>
                  <a:pt x="259773" y="218209"/>
                </a:cubicBezTo>
                <a:cubicBezTo>
                  <a:pt x="185036" y="193297"/>
                  <a:pt x="278361" y="223520"/>
                  <a:pt x="187036" y="197427"/>
                </a:cubicBezTo>
                <a:cubicBezTo>
                  <a:pt x="176504" y="194418"/>
                  <a:pt x="166254" y="190500"/>
                  <a:pt x="155863" y="187036"/>
                </a:cubicBezTo>
                <a:cubicBezTo>
                  <a:pt x="148936" y="176645"/>
                  <a:pt x="144480" y="164087"/>
                  <a:pt x="135082" y="155863"/>
                </a:cubicBezTo>
                <a:cubicBezTo>
                  <a:pt x="116285" y="139416"/>
                  <a:pt x="72736" y="114300"/>
                  <a:pt x="72736" y="114300"/>
                </a:cubicBezTo>
                <a:cubicBezTo>
                  <a:pt x="65809" y="103909"/>
                  <a:pt x="60785" y="91958"/>
                  <a:pt x="51954" y="83127"/>
                </a:cubicBezTo>
                <a:cubicBezTo>
                  <a:pt x="43124" y="74296"/>
                  <a:pt x="27401" y="72935"/>
                  <a:pt x="20782" y="62345"/>
                </a:cubicBezTo>
                <a:cubicBezTo>
                  <a:pt x="9172" y="4376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TextBox 82"/>
          <p:cNvSpPr txBox="1"/>
          <p:nvPr/>
        </p:nvSpPr>
        <p:spPr>
          <a:xfrm>
            <a:off x="2838168" y="110553"/>
            <a:ext cx="64143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very parallelized ASIC x pattern matching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82" y="5290653"/>
            <a:ext cx="2385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See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F. </a:t>
            </a:r>
            <a:r>
              <a:rPr lang="en-GB" sz="2800" dirty="0" err="1" smtClean="0">
                <a:solidFill>
                  <a:srgbClr val="FFFF00"/>
                </a:solidFill>
              </a:rPr>
              <a:t>Crescioli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Talk after me!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9" y="5398806"/>
            <a:ext cx="1993334" cy="8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660232" y="172759"/>
            <a:ext cx="1964486" cy="65382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History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59832" y="1089448"/>
            <a:ext cx="6084168" cy="496420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90’s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custom 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VLSI chip –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 mm AMS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(INFN-Pisa) </a:t>
            </a:r>
            <a:r>
              <a:rPr lang="en-US" altLang="it-IT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en-US" altLang="it-IT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6x12 bit words each (F.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Morsani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The AM chip: a Full-custom MOS VLSI Associative memory for Pattern Recognition, IEEE Trans. on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.,vol. 39, pp. 795-797 (1992).)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MHz clock</a:t>
            </a:r>
            <a:endParaRPr lang="en-US" alt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1998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(Xilinx 5000)</a:t>
            </a:r>
            <a:r>
              <a:rPr lang="en-US" altLang="it-IT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same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Giannetti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 A Programmable Associative Memory for Track Finding,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Intsr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and Meth., vol. A 413/2-3, pp.367-373, (1998) ).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 first standard cell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presented at LHCC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r>
              <a:rPr lang="en-US" alt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03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Cell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 0,18 mm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 patterns in 100 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CDF SVT </a:t>
            </a:r>
            <a:r>
              <a:rPr lang="sv-SE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total: AM patterns (L. Sartori, A. Annovi et al., A VLSI Processor for Fast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 Finding Based on Content Addressable Memories, IEEE TNS,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53, Issue 4, Part 2, Aug. 2006).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MHz clock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AMchip04 </a:t>
            </a:r>
            <a:r>
              <a:rPr lang="en-US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custom/</a:t>
            </a:r>
            <a:r>
              <a:rPr lang="en-US" altLang="it-IT" sz="1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it-IT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 65 nm</a:t>
            </a:r>
            <a:r>
              <a:rPr lang="en-US" altLang="it-IT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LP technology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 patterns in 14mm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 density x12. First variable </a:t>
            </a:r>
            <a:r>
              <a:rPr lang="fr-FR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fr-FR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(F. Alberti et al, 2013 JINST &amp; C01040,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doi:10.1088/1748-0221/8/01/C01040)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MHz </a:t>
            </a:r>
            <a:endParaRPr lang="en-US" alt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AMchip05, </a:t>
            </a:r>
            <a:r>
              <a:rPr lang="en-US" alt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 patterns  in 12 mm</a:t>
            </a:r>
            <a:r>
              <a:rPr lang="en-US" altLang="it-IT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further step towards final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version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Serialized I/O buses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2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Gbs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further power reduction approach. BGA 23x23 package.</a:t>
            </a:r>
          </a:p>
          <a:p>
            <a:r>
              <a:rPr lang="en-US" alt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AMchip06: </a:t>
            </a:r>
            <a:r>
              <a:rPr lang="en-US" altLang="it-IT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128k patterns in 180 mm</a:t>
            </a:r>
            <a:r>
              <a:rPr lang="en-US" altLang="it-IT" sz="18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Final version of the </a:t>
            </a:r>
            <a:r>
              <a:rPr lang="en-US" alt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AMchip</a:t>
            </a:r>
            <a:r>
              <a:rPr lang="en-US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ATLAS experiment.</a:t>
            </a:r>
            <a:endParaRPr lang="en-US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4" y="1089448"/>
            <a:ext cx="2120813" cy="43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0"/>
          <p:cNvSpPr>
            <a:spLocks noChangeArrowheads="1"/>
          </p:cNvSpPr>
          <p:nvPr/>
        </p:nvSpPr>
        <p:spPr bwMode="auto">
          <a:xfrm>
            <a:off x="5829443" y="362139"/>
            <a:ext cx="653760" cy="275068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10" name="Rectangle 9"/>
          <p:cNvSpPr/>
          <p:nvPr/>
        </p:nvSpPr>
        <p:spPr>
          <a:xfrm>
            <a:off x="323528" y="980728"/>
            <a:ext cx="8820472" cy="352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288036" y="4661681"/>
            <a:ext cx="100777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ATLAS</a:t>
            </a:r>
            <a:endParaRPr lang="it-IT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311" y="1268760"/>
            <a:ext cx="70403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CDF</a:t>
            </a:r>
            <a:endParaRPr lang="it-IT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340678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F. </a:t>
            </a:r>
            <a:r>
              <a:rPr lang="en-GB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Crescioli</a:t>
            </a:r>
            <a:r>
              <a:rPr lang="en-GB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it-IT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5885" y="315719"/>
            <a:ext cx="5700195" cy="493449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7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Associative Memory (AM)</a:t>
            </a:r>
          </a:p>
        </p:txBody>
      </p:sp>
    </p:spTree>
    <p:extLst>
      <p:ext uri="{BB962C8B-B14F-4D97-AF65-F5344CB8AC3E}">
        <p14:creationId xmlns:p14="http://schemas.microsoft.com/office/powerpoint/2010/main" val="36962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47715"/>
            <a:ext cx="2987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Proposal: </a:t>
            </a:r>
            <a:r>
              <a:rPr lang="en-GB" sz="3600" b="1" dirty="0" smtClean="0">
                <a:solidFill>
                  <a:srgbClr val="FFFF00"/>
                </a:solidFill>
              </a:rPr>
              <a:t>Image processing with </a:t>
            </a:r>
            <a:r>
              <a:rPr lang="en-GB" sz="3600" b="1" dirty="0" smtClean="0">
                <a:solidFill>
                  <a:srgbClr val="FF0000"/>
                </a:solidFill>
              </a:rPr>
              <a:t>Associative Memories &amp; FPGAs</a:t>
            </a:r>
          </a:p>
          <a:p>
            <a:pPr algn="ctr"/>
            <a:r>
              <a:rPr lang="en-GB" sz="3600" b="1" dirty="0" smtClean="0"/>
              <a:t>(by steps)</a:t>
            </a:r>
            <a:endParaRPr lang="it-IT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565154" y="1369905"/>
            <a:ext cx="216024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565153" y="141229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(1) </a:t>
            </a:r>
          </a:p>
          <a:p>
            <a:pPr algn="ctr"/>
            <a:r>
              <a:rPr lang="en-GB" dirty="0" smtClean="0"/>
              <a:t>Relevant Feature’s  Extraction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3565153" y="2757891"/>
            <a:ext cx="2155677" cy="150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3565155" y="2684746"/>
            <a:ext cx="21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(2) </a:t>
            </a:r>
          </a:p>
          <a:p>
            <a:pPr algn="ctr"/>
            <a:r>
              <a:rPr lang="en-GB" dirty="0" err="1" smtClean="0"/>
              <a:t>Clusterization</a:t>
            </a:r>
            <a:r>
              <a:rPr lang="en-GB" dirty="0" smtClean="0"/>
              <a:t> of contiguous  pixels over TH to find shapes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5274" y="2378017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17249" y="4243838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5153" y="4603878"/>
            <a:ext cx="2160240" cy="1368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3861918" y="4687789"/>
            <a:ext cx="1566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(3)</a:t>
            </a:r>
          </a:p>
          <a:p>
            <a:pPr algn="ctr"/>
            <a:r>
              <a:rPr lang="en-GB" dirty="0" smtClean="0"/>
              <a:t>Understanding</a:t>
            </a:r>
          </a:p>
          <a:p>
            <a:pPr algn="ctr"/>
            <a:r>
              <a:rPr lang="en-GB" dirty="0" smtClean="0"/>
              <a:t>&amp; measuring </a:t>
            </a:r>
          </a:p>
          <a:p>
            <a:pPr algn="ctr"/>
            <a:r>
              <a:rPr lang="en-GB" dirty="0" smtClean="0"/>
              <a:t>Shapes </a:t>
            </a:r>
            <a:endParaRPr lang="it-IT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17249" y="5972030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6733" y="6338916"/>
            <a:ext cx="211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Take an Action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5720830" y="3508428"/>
            <a:ext cx="86866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0833" y="3015532"/>
            <a:ext cx="234164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Analysis of shapes </a:t>
            </a:r>
            <a:r>
              <a:rPr lang="en-GB" b="1" dirty="0" smtClean="0">
                <a:solidFill>
                  <a:srgbClr val="FFFF00"/>
                </a:solidFill>
              </a:rPr>
              <a:t>SW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on GPUs</a:t>
            </a:r>
            <a:r>
              <a:rPr lang="it-IT" dirty="0" smtClean="0">
                <a:solidFill>
                  <a:srgbClr val="00B0F0"/>
                </a:solidFill>
              </a:rPr>
              <a:t> or other commercial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processors?</a:t>
            </a:r>
            <a:endParaRPr lang="it-IT" dirty="0" smtClean="0">
              <a:solidFill>
                <a:srgbClr val="00B0F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509237" y="1154302"/>
            <a:ext cx="216024" cy="19423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/>
          <p:cNvSpPr txBox="1"/>
          <p:nvPr/>
        </p:nvSpPr>
        <p:spPr>
          <a:xfrm>
            <a:off x="3861918" y="631082"/>
            <a:ext cx="433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Large info - Complex images 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22605" y="200968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4098" y="38300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FPGA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0832" y="1369905"/>
            <a:ext cx="2341647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Find relevant shapes </a:t>
            </a:r>
            <a:r>
              <a:rPr lang="en-GB" b="1" dirty="0" smtClean="0">
                <a:solidFill>
                  <a:srgbClr val="FFFF00"/>
                </a:solidFill>
              </a:rPr>
              <a:t>SW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on GPUs</a:t>
            </a:r>
            <a:r>
              <a:rPr lang="it-IT" dirty="0" smtClean="0">
                <a:solidFill>
                  <a:srgbClr val="00B0F0"/>
                </a:solidFill>
              </a:rPr>
              <a:t> or other commercial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processors?</a:t>
            </a:r>
            <a:endParaRPr lang="it-IT" dirty="0" smtClean="0">
              <a:solidFill>
                <a:srgbClr val="00B0F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376272" y="1154301"/>
            <a:ext cx="216024" cy="17328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84284" y="2625724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86107" y="4199340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65591" y="456622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Take an Action </a:t>
            </a:r>
            <a:endParaRPr lang="it-IT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84" y="52830"/>
            <a:ext cx="603883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OUTSIDE HEP</a:t>
            </a:r>
            <a:endParaRPr lang="it-IT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rico\Google Drive\Tesi_Latex\Immagini\Bunch_crossing1_colo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62" y="1196752"/>
            <a:ext cx="4032447" cy="1724025"/>
          </a:xfrm>
          <a:prstGeom prst="rect">
            <a:avLst/>
          </a:prstGeom>
          <a:noFill/>
        </p:spPr>
      </p:pic>
      <p:pic>
        <p:nvPicPr>
          <p:cNvPr id="3" name="Picture 3" descr="C:\Users\Enrico\Google Drive\Tesi_Latex\Immagini\Bunch_crossing2_colo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016" y="1196752"/>
            <a:ext cx="4104456" cy="1519236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23528" y="153244"/>
            <a:ext cx="8280920" cy="936104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smtClean="0">
                <a:solidFill>
                  <a:srgbClr val="0070C0"/>
                </a:solidFill>
              </a:rPr>
              <a:t>The AM</a:t>
            </a:r>
            <a:r>
              <a:rPr lang="en-US" altLang="it-IT" dirty="0">
                <a:solidFill>
                  <a:srgbClr val="0070C0"/>
                </a:solidFill>
              </a:rPr>
              <a:t> </a:t>
            </a:r>
            <a:r>
              <a:rPr lang="en-US" altLang="it-IT" dirty="0" smtClean="0">
                <a:solidFill>
                  <a:srgbClr val="0070C0"/>
                </a:solidFill>
              </a:rPr>
              <a:t>as a filter to detect the </a:t>
            </a:r>
          </a:p>
          <a:p>
            <a:r>
              <a:rPr lang="en-US" altLang="it-IT" dirty="0" smtClean="0">
                <a:solidFill>
                  <a:srgbClr val="FF0000"/>
                </a:solidFill>
              </a:rPr>
              <a:t>relevant features </a:t>
            </a:r>
            <a:r>
              <a:rPr lang="en-US" altLang="it-IT" dirty="0" smtClean="0">
                <a:solidFill>
                  <a:srgbClr val="0070C0"/>
                </a:solidFill>
              </a:rPr>
              <a:t>of the </a:t>
            </a:r>
            <a:r>
              <a:rPr lang="en-US" altLang="it-IT" dirty="0" smtClean="0">
                <a:solidFill>
                  <a:srgbClr val="FF0000"/>
                </a:solidFill>
              </a:rPr>
              <a:t>IMAGE </a:t>
            </a:r>
          </a:p>
        </p:txBody>
      </p:sp>
      <p:sp>
        <p:nvSpPr>
          <p:cNvPr id="6" name="Right Arrow 10"/>
          <p:cNvSpPr>
            <a:spLocks noChangeArrowheads="1"/>
          </p:cNvSpPr>
          <p:nvPr/>
        </p:nvSpPr>
        <p:spPr bwMode="auto">
          <a:xfrm>
            <a:off x="4200713" y="1760615"/>
            <a:ext cx="653760" cy="275068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8" name="Right Arrow 10"/>
          <p:cNvSpPr>
            <a:spLocks noChangeArrowheads="1"/>
          </p:cNvSpPr>
          <p:nvPr/>
        </p:nvSpPr>
        <p:spPr bwMode="auto">
          <a:xfrm>
            <a:off x="2453997" y="5669080"/>
            <a:ext cx="308808" cy="160565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41" y="5001424"/>
            <a:ext cx="1786399" cy="13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" y="4861744"/>
            <a:ext cx="2156262" cy="16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22" y="4978529"/>
            <a:ext cx="1790379" cy="13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0"/>
          <p:cNvSpPr>
            <a:spLocks noChangeArrowheads="1"/>
          </p:cNvSpPr>
          <p:nvPr/>
        </p:nvSpPr>
        <p:spPr bwMode="auto">
          <a:xfrm>
            <a:off x="4696548" y="5577045"/>
            <a:ext cx="326880" cy="181421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92798" y="3831965"/>
            <a:ext cx="793287" cy="15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37" y="3673786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frequency of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3x3 bit patterns in the image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2" y="4385304"/>
            <a:ext cx="409011" cy="4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0993" y="43853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...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3" y="4394929"/>
            <a:ext cx="40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2482" y="4390529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=512 patterns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8666" y="129895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endParaRPr lang="it-IT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0" y="2968413"/>
            <a:ext cx="9080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NATURAL  IMAGES: edge detector </a:t>
            </a:r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AM as neurons?</a:t>
            </a:r>
            <a:endParaRPr lang="en-GB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/>
              <a:t>/www.plosone.org/article/info%3Adoi%2F10.1371%2Fjournal.pone.0069154</a:t>
            </a:r>
            <a:endParaRPr lang="it-IT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4147" y="3616800"/>
            <a:ext cx="488806" cy="16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45512" y="3625025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50 patterns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11172" y="3625024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16 patterns</a:t>
            </a:r>
            <a:endParaRPr lang="it-IT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454" y="5256701"/>
            <a:ext cx="88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9.8%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8140" y="52077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5.5%</a:t>
            </a:r>
            <a:endParaRPr lang="it-IT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4" y="3780470"/>
            <a:ext cx="2045046" cy="15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15324" y="5396570"/>
            <a:ext cx="202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grey level: 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patterns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 N=2000 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945" y="6488668"/>
            <a:ext cx="852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Michela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Del Viva e Giovanni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 di Firenze 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 di Pisa)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6132"/>
            <a:ext cx="3240360" cy="262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23528" y="153244"/>
            <a:ext cx="8280920" cy="1187524"/>
          </a:xfrm>
          <a:prstGeom prst="rect">
            <a:avLst/>
          </a:prstGeom>
          <a:solidFill>
            <a:srgbClr val="FFFF00"/>
          </a:solidFill>
        </p:spPr>
        <p:txBody>
          <a:bodyPr lIns="82945" tIns="41473" rIns="82945" bIns="41473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dirty="0" smtClean="0">
                <a:solidFill>
                  <a:srgbClr val="0070C0"/>
                </a:solidFill>
              </a:rPr>
              <a:t>How we </a:t>
            </a:r>
            <a:r>
              <a:rPr lang="en-US" altLang="it-IT" sz="2800" dirty="0" smtClean="0">
                <a:solidFill>
                  <a:srgbClr val="FF0000"/>
                </a:solidFill>
              </a:rPr>
              <a:t>select</a:t>
            </a:r>
            <a:r>
              <a:rPr lang="en-US" altLang="it-IT" sz="2800" dirty="0" smtClean="0">
                <a:solidFill>
                  <a:srgbClr val="0070C0"/>
                </a:solidFill>
              </a:rPr>
              <a:t> the </a:t>
            </a:r>
            <a:r>
              <a:rPr lang="en-US" altLang="it-IT" sz="2800" dirty="0" smtClean="0">
                <a:solidFill>
                  <a:srgbClr val="FF0000"/>
                </a:solidFill>
              </a:rPr>
              <a:t>relevant patterns </a:t>
            </a:r>
            <a:r>
              <a:rPr lang="en-US" altLang="it-IT" sz="2800" dirty="0" smtClean="0">
                <a:solidFill>
                  <a:srgbClr val="0070C0"/>
                </a:solidFill>
              </a:rPr>
              <a:t>to be  </a:t>
            </a:r>
          </a:p>
          <a:p>
            <a:pPr>
              <a:lnSpc>
                <a:spcPct val="170000"/>
              </a:lnSpc>
            </a:pPr>
            <a:r>
              <a:rPr lang="en-US" altLang="it-IT" sz="2800" dirty="0">
                <a:solidFill>
                  <a:srgbClr val="FF0000"/>
                </a:solidFill>
              </a:rPr>
              <a:t>s</a:t>
            </a:r>
            <a:r>
              <a:rPr lang="en-US" altLang="it-IT" sz="2800" dirty="0" smtClean="0">
                <a:solidFill>
                  <a:srgbClr val="FF0000"/>
                </a:solidFill>
              </a:rPr>
              <a:t>tored in the  AM bank?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4941"/>
            <a:ext cx="7436029" cy="11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5" y="2547270"/>
            <a:ext cx="3241207" cy="18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515" y="2629223"/>
            <a:ext cx="29482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that are</a:t>
            </a: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fficient carriers </a:t>
            </a: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information</a:t>
            </a: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iven the bandwidth (W)</a:t>
            </a:r>
          </a:p>
          <a:p>
            <a:r>
              <a:rPr lang="en-GB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&amp;memory limits (N),</a:t>
            </a:r>
            <a:endParaRPr lang="it-IT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105" y="4639297"/>
            <a:ext cx="288032" cy="1440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391827" y="45301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All 512 patterns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4041" y="4936473"/>
            <a:ext cx="288032" cy="144016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92073" y="48485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W=0.5, N=50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041" y="5171700"/>
            <a:ext cx="288032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2270054" y="5105208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W=0.5, N=16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4041" y="5382207"/>
            <a:ext cx="288032" cy="1648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2350423" y="527997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71" y="4848534"/>
            <a:ext cx="2143840" cy="16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081713" y="5464636"/>
            <a:ext cx="7438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5028" y="1989019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nder real constraints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0" y="3735605"/>
            <a:ext cx="1656051" cy="42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38" y="2780928"/>
            <a:ext cx="2788035" cy="33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31" y="3115804"/>
            <a:ext cx="2047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23" y="4434053"/>
            <a:ext cx="2958009" cy="34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23" y="4908155"/>
            <a:ext cx="3004263" cy="3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89301" y="3043067"/>
            <a:ext cx="3483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92786" y="2526488"/>
            <a:ext cx="1" cy="168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CLEAR to human eyes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676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53151"/>
            <a:ext cx="736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Michela</a:t>
            </a:r>
            <a:r>
              <a:rPr lang="en-GB" dirty="0" smtClean="0"/>
              <a:t> Del Viva e Giovanni </a:t>
            </a:r>
            <a:r>
              <a:rPr lang="en-GB" dirty="0" err="1" smtClean="0"/>
              <a:t>Punzi</a:t>
            </a:r>
            <a:r>
              <a:rPr lang="en-GB" dirty="0" smtClean="0"/>
              <a:t>  (</a:t>
            </a:r>
            <a:r>
              <a:rPr lang="en-GB" dirty="0" err="1" smtClean="0"/>
              <a:t>Universita</a:t>
            </a:r>
            <a:r>
              <a:rPr lang="en-GB" dirty="0" smtClean="0"/>
              <a:t>’ di Firenze e </a:t>
            </a:r>
            <a:r>
              <a:rPr lang="en-GB" dirty="0" err="1" smtClean="0"/>
              <a:t>Universita</a:t>
            </a:r>
            <a:r>
              <a:rPr lang="en-GB" dirty="0" smtClean="0"/>
              <a:t>’ di Pisa)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1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8414" cy="646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474" y="6422483"/>
            <a:ext cx="736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Michela</a:t>
            </a:r>
            <a:r>
              <a:rPr lang="en-GB" dirty="0" smtClean="0"/>
              <a:t> Del Viva e Giovanni </a:t>
            </a:r>
            <a:r>
              <a:rPr lang="en-GB" dirty="0" err="1" smtClean="0"/>
              <a:t>Punzi</a:t>
            </a:r>
            <a:r>
              <a:rPr lang="en-GB" dirty="0" smtClean="0"/>
              <a:t>  (</a:t>
            </a:r>
            <a:r>
              <a:rPr lang="en-GB" dirty="0" err="1" smtClean="0"/>
              <a:t>Universita</a:t>
            </a:r>
            <a:r>
              <a:rPr lang="en-GB" dirty="0" smtClean="0"/>
              <a:t>’ di Firenze e </a:t>
            </a:r>
            <a:r>
              <a:rPr lang="en-GB" dirty="0" err="1" smtClean="0"/>
              <a:t>Universita</a:t>
            </a:r>
            <a:r>
              <a:rPr lang="en-GB" dirty="0" smtClean="0"/>
              <a:t>’ di Pisa)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532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7" y="0"/>
            <a:ext cx="9153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736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Michela</a:t>
            </a:r>
            <a:r>
              <a:rPr lang="en-GB" dirty="0" smtClean="0">
                <a:solidFill>
                  <a:schemeClr val="bg1"/>
                </a:solidFill>
              </a:rPr>
              <a:t> Del Viva e Giovanni </a:t>
            </a:r>
            <a:r>
              <a:rPr lang="en-GB" dirty="0" err="1" smtClean="0">
                <a:solidFill>
                  <a:schemeClr val="bg1"/>
                </a:solidFill>
              </a:rPr>
              <a:t>Punzi</a:t>
            </a:r>
            <a:r>
              <a:rPr lang="en-GB" dirty="0" smtClean="0">
                <a:solidFill>
                  <a:schemeClr val="bg1"/>
                </a:solidFill>
              </a:rPr>
              <a:t>  (</a:t>
            </a:r>
            <a:r>
              <a:rPr lang="en-GB" dirty="0" err="1" smtClean="0">
                <a:solidFill>
                  <a:schemeClr val="bg1"/>
                </a:solidFill>
              </a:rPr>
              <a:t>Universita</a:t>
            </a:r>
            <a:r>
              <a:rPr lang="en-GB" dirty="0" smtClean="0">
                <a:solidFill>
                  <a:schemeClr val="bg1"/>
                </a:solidFill>
              </a:rPr>
              <a:t>’ di Firenze e </a:t>
            </a:r>
            <a:r>
              <a:rPr lang="en-GB" dirty="0" err="1" smtClean="0">
                <a:solidFill>
                  <a:schemeClr val="bg1"/>
                </a:solidFill>
              </a:rPr>
              <a:t>Universita</a:t>
            </a:r>
            <a:r>
              <a:rPr lang="en-GB" dirty="0" smtClean="0">
                <a:solidFill>
                  <a:schemeClr val="bg1"/>
                </a:solidFill>
              </a:rPr>
              <a:t>’ di Pisa)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303892" cy="579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0942" y="3110207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5292080" y="3326231"/>
            <a:ext cx="2239233" cy="24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/>
          <p:nvPr/>
        </p:nvSpPr>
        <p:spPr>
          <a:xfrm>
            <a:off x="5004047" y="6211669"/>
            <a:ext cx="3958573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it-IT" sz="1200" dirty="0" smtClean="0"/>
              <a:t>A</a:t>
            </a:r>
            <a:r>
              <a:rPr lang="it-IT" sz="1200" dirty="0"/>
              <a:t>. Annovi et al., "A fast FPGA-based clustering algorithm for real time image processing," </a:t>
            </a:r>
            <a:r>
              <a:rPr lang="it-IT" sz="1200" dirty="0" smtClean="0"/>
              <a:t>NSS Conference </a:t>
            </a:r>
            <a:r>
              <a:rPr lang="it-IT" sz="1200" dirty="0"/>
              <a:t>Record (NSS/MIC), 2009 IEEE, pp.4138,4141, Oct. </a:t>
            </a:r>
            <a:r>
              <a:rPr lang="it-IT" sz="1200" dirty="0" smtClean="0"/>
              <a:t>24-Nov</a:t>
            </a:r>
            <a:r>
              <a:rPr lang="it-IT" sz="1200" dirty="0"/>
              <a:t>. 1 2009 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7504" y="1164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Step (2): Clustering contiguous pixels over threshold – very suited for FPGAs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2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07904" y="2691144"/>
            <a:ext cx="1927131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-10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Hz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1911" y="2691773"/>
            <a:ext cx="2012089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 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Hz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6465" y="1977497"/>
            <a:ext cx="554960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5-7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" y="116632"/>
            <a:ext cx="9069976" cy="667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level task</a:t>
            </a:r>
          </a:p>
          <a:p>
            <a:r>
              <a:rPr lang="en-GB" dirty="0" smtClean="0"/>
              <a:t>Many different ways to solve it</a:t>
            </a:r>
            <a:r>
              <a:rPr lang="it-IT" dirty="0" smtClean="0"/>
              <a:t>, both FPGAs and AM can do their part on this, but also GPUs</a:t>
            </a:r>
          </a:p>
          <a:p>
            <a:r>
              <a:rPr lang="en-GB" dirty="0" smtClean="0"/>
              <a:t>Less general, more application dependent</a:t>
            </a:r>
          </a:p>
          <a:p>
            <a:r>
              <a:rPr lang="en-GB" dirty="0" smtClean="0"/>
              <a:t>Let’s try few examples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7504" y="42440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Step (3): identifying objects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AM application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9" y="980047"/>
            <a:ext cx="6840907" cy="532927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we know </a:t>
            </a:r>
            <a:r>
              <a:rPr lang="en-GB" b="1" dirty="0" smtClean="0">
                <a:solidFill>
                  <a:srgbClr val="FF0000"/>
                </a:solidFill>
              </a:rPr>
              <a:t>which shapes </a:t>
            </a:r>
            <a:r>
              <a:rPr lang="en-GB" dirty="0" smtClean="0"/>
              <a:t>are extracted &amp; found by step 1 &amp; 2, we can prepare low resolution templates (patterns) and look for known shapes.</a:t>
            </a:r>
          </a:p>
          <a:p>
            <a:endParaRPr lang="en-GB" dirty="0" smtClean="0"/>
          </a:p>
          <a:p>
            <a:r>
              <a:rPr lang="en-GB" dirty="0" smtClean="0"/>
              <a:t>For example if our goal is to </a:t>
            </a:r>
            <a:r>
              <a:rPr lang="en-GB" b="1" dirty="0" smtClean="0">
                <a:solidFill>
                  <a:srgbClr val="FF0000"/>
                </a:solidFill>
              </a:rPr>
              <a:t>detect commands from hands </a:t>
            </a:r>
            <a:r>
              <a:rPr lang="en-GB" dirty="0" smtClean="0"/>
              <a:t>observed by a camera: with AM we can find &amp; count fingers in a hand  (any position), determining if they are horizontal or vertical, …. different possible codes identified by the hand.  For each configuration a different action can be taken</a:t>
            </a:r>
            <a:endParaRPr lang="it-IT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76256" y="4365850"/>
            <a:ext cx="1963856" cy="2325407"/>
            <a:chOff x="1331639" y="4004217"/>
            <a:chExt cx="1963856" cy="2325407"/>
          </a:xfrm>
        </p:grpSpPr>
        <p:pic>
          <p:nvPicPr>
            <p:cNvPr id="8194" name="Picture 2" descr="https://encrypted-tbn0.gstatic.com/images?q=tbn:ANd9GcRKxwUvZq9jMCZhx60ADPsNUW3YegZhXdPTIkNMZ7pBjFyva_Av5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005064"/>
              <a:ext cx="1963855" cy="23245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331641" y="4004217"/>
              <a:ext cx="1963853" cy="144465"/>
              <a:chOff x="1331641" y="4004217"/>
              <a:chExt cx="1963853" cy="144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31641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95295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58950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2260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8625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4991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1356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77223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4087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04532" y="4004864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68186" y="4004666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31840" y="4004217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31639" y="4157463"/>
              <a:ext cx="1963853" cy="144465"/>
              <a:chOff x="1331641" y="4004217"/>
              <a:chExt cx="1963853" cy="14446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331641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495295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58950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260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625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14991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31356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477223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64087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04532" y="4004864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968186" y="4004666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131840" y="4004217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331639" y="4308026"/>
              <a:ext cx="1963853" cy="144465"/>
              <a:chOff x="1331641" y="4004217"/>
              <a:chExt cx="1963853" cy="14446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31641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95295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658950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2260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8625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4991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31356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477223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64087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04532" y="4004864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68186" y="4004666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31840" y="4004217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331640" y="4451645"/>
              <a:ext cx="1963853" cy="144465"/>
              <a:chOff x="1331641" y="4004217"/>
              <a:chExt cx="1963853" cy="14446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331641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95295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658950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2260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98625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49914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31356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477223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40878" y="4005063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04532" y="4004864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68186" y="4004666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131840" y="4004217"/>
                <a:ext cx="163654" cy="1436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53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Smart Cameras or AM-based Coprocessor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Abbiamo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ditta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ha in </a:t>
            </a:r>
            <a:r>
              <a:rPr lang="en-GB" dirty="0" err="1" smtClean="0"/>
              <a:t>progetto</a:t>
            </a:r>
            <a:r>
              <a:rPr lang="en-GB" dirty="0" smtClean="0"/>
              <a:t> un embedded system con video-camera e </a:t>
            </a:r>
            <a:r>
              <a:rPr lang="en-GB" dirty="0" err="1" smtClean="0"/>
              <a:t>wi-fi</a:t>
            </a:r>
            <a:r>
              <a:rPr lang="en-GB" dirty="0" smtClean="0"/>
              <a:t>. </a:t>
            </a:r>
            <a:r>
              <a:rPr lang="en-GB" dirty="0" err="1" smtClean="0"/>
              <a:t>Sarebbe</a:t>
            </a:r>
            <a:r>
              <a:rPr lang="en-GB" dirty="0" smtClean="0"/>
              <a:t> </a:t>
            </a:r>
            <a:r>
              <a:rPr lang="en-GB" dirty="0" err="1" smtClean="0"/>
              <a:t>interessata</a:t>
            </a:r>
            <a:r>
              <a:rPr lang="en-GB" dirty="0" smtClean="0"/>
              <a:t> a </a:t>
            </a:r>
            <a:r>
              <a:rPr lang="en-GB" dirty="0" err="1" smtClean="0"/>
              <a:t>integrare</a:t>
            </a:r>
            <a:r>
              <a:rPr lang="en-GB" dirty="0" smtClean="0"/>
              <a:t> la AM </a:t>
            </a:r>
            <a:r>
              <a:rPr lang="en-GB" dirty="0" err="1" smtClean="0"/>
              <a:t>ed</a:t>
            </a:r>
            <a:r>
              <a:rPr lang="en-GB" dirty="0" smtClean="0"/>
              <a:t> FPGA</a:t>
            </a:r>
          </a:p>
          <a:p>
            <a:r>
              <a:rPr lang="en-GB" dirty="0" err="1" smtClean="0"/>
              <a:t>Abbiamo</a:t>
            </a:r>
            <a:r>
              <a:rPr lang="en-GB" dirty="0" smtClean="0"/>
              <a:t> un primo </a:t>
            </a:r>
            <a:r>
              <a:rPr lang="en-GB" dirty="0" err="1" smtClean="0"/>
              <a:t>nucleo</a:t>
            </a:r>
            <a:r>
              <a:rPr lang="en-GB" dirty="0" smtClean="0"/>
              <a:t> di </a:t>
            </a:r>
            <a:r>
              <a:rPr lang="en-GB" dirty="0" err="1" smtClean="0"/>
              <a:t>possibile</a:t>
            </a:r>
            <a:r>
              <a:rPr lang="en-GB" dirty="0" smtClean="0"/>
              <a:t> </a:t>
            </a:r>
            <a:r>
              <a:rPr lang="en-GB" dirty="0" err="1" smtClean="0"/>
              <a:t>coprocessore</a:t>
            </a:r>
            <a:endParaRPr lang="en-GB" dirty="0" smtClean="0"/>
          </a:p>
          <a:p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smtClean="0"/>
              <a:t>ne </a:t>
            </a:r>
            <a:r>
              <a:rPr lang="en-GB" dirty="0" err="1" smtClean="0"/>
              <a:t>pensate</a:t>
            </a:r>
            <a:endParaRPr lang="en-GB" dirty="0" smtClean="0"/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del </a:t>
            </a:r>
            <a:r>
              <a:rPr lang="en-GB" dirty="0" err="1" smtClean="0"/>
              <a:t>nostro</a:t>
            </a:r>
            <a:r>
              <a:rPr lang="en-GB" dirty="0" smtClean="0"/>
              <a:t> edge</a:t>
            </a:r>
          </a:p>
          <a:p>
            <a:pPr marL="137160" indent="0">
              <a:buNone/>
            </a:pPr>
            <a:r>
              <a:rPr lang="en-GB" dirty="0"/>
              <a:t>	</a:t>
            </a:r>
            <a:r>
              <a:rPr lang="en-GB" dirty="0" smtClean="0"/>
              <a:t>detector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Ditta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lavora</a:t>
            </a: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in </a:t>
            </a:r>
            <a:r>
              <a:rPr lang="it-IT" b="1" dirty="0"/>
              <a:t>OCT </a:t>
            </a:r>
            <a:br>
              <a:rPr lang="it-IT" b="1" dirty="0"/>
            </a:br>
            <a:r>
              <a:rPr lang="it-IT" b="1" dirty="0"/>
              <a:t>Tomografia Ottica ad </a:t>
            </a:r>
            <a:endParaRPr lang="it-IT" b="1" dirty="0" smtClean="0"/>
          </a:p>
          <a:p>
            <a:pPr marL="137160" indent="0">
              <a:buNone/>
            </a:pPr>
            <a:r>
              <a:rPr lang="it-IT" b="1" dirty="0" smtClean="0"/>
              <a:t>alta </a:t>
            </a:r>
            <a:r>
              <a:rPr lang="it-IT" b="1" dirty="0"/>
              <a:t>definizione </a:t>
            </a:r>
            <a:endParaRPr lang="it-IT" b="1" dirty="0" smtClean="0"/>
          </a:p>
          <a:p>
            <a:pPr marL="137160" indent="0">
              <a:buNone/>
            </a:pPr>
            <a:r>
              <a:rPr lang="it-IT" b="1" dirty="0" smtClean="0"/>
              <a:t>(</a:t>
            </a:r>
            <a:r>
              <a:rPr lang="it-IT" b="1" dirty="0"/>
              <a:t>Spectral domain) </a:t>
            </a:r>
            <a:endParaRPr lang="it-IT" b="1" dirty="0" smtClean="0"/>
          </a:p>
          <a:p>
            <a:pPr marL="137160" indent="0">
              <a:buNone/>
            </a:pPr>
            <a:r>
              <a:rPr lang="it-IT" b="1" dirty="0" smtClean="0"/>
              <a:t>e </a:t>
            </a:r>
            <a:r>
              <a:rPr lang="it-IT" b="1" dirty="0"/>
              <a:t>tridimensionale</a:t>
            </a:r>
          </a:p>
          <a:p>
            <a:pPr marL="13716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752528" cy="2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21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Conclusion on image processing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Many possibilities to be studied – implemented for applications.  An example </a:t>
            </a:r>
            <a:r>
              <a:rPr lang="en-GB" dirty="0" smtClean="0">
                <a:solidFill>
                  <a:srgbClr val="FF0000"/>
                </a:solidFill>
              </a:rPr>
              <a:t>smart cameras</a:t>
            </a:r>
          </a:p>
          <a:p>
            <a:endParaRPr lang="en-GB" dirty="0" smtClean="0"/>
          </a:p>
          <a:p>
            <a:r>
              <a:rPr lang="en-GB" dirty="0" smtClean="0"/>
              <a:t>Needed money to pay people in the project</a:t>
            </a:r>
          </a:p>
          <a:p>
            <a:endParaRPr lang="en-GB" dirty="0" smtClean="0"/>
          </a:p>
          <a:p>
            <a:r>
              <a:rPr lang="en-GB" dirty="0" smtClean="0"/>
              <a:t>We would like to apply to Horizon 2020</a:t>
            </a:r>
          </a:p>
          <a:p>
            <a:endParaRPr lang="en-GB" dirty="0"/>
          </a:p>
          <a:p>
            <a:r>
              <a:rPr lang="en-GB" dirty="0" smtClean="0"/>
              <a:t>ITN, </a:t>
            </a:r>
            <a:r>
              <a:rPr lang="en-GB" dirty="0" err="1" smtClean="0"/>
              <a:t>Cofund</a:t>
            </a:r>
            <a:r>
              <a:rPr lang="en-GB" dirty="0" smtClean="0"/>
              <a:t>, FET, Pillar II (we have a SME interested &amp; </a:t>
            </a:r>
            <a:r>
              <a:rPr lang="en-GB" dirty="0" err="1" smtClean="0"/>
              <a:t>greek</a:t>
            </a:r>
            <a:r>
              <a:rPr lang="en-GB" dirty="0" smtClean="0"/>
              <a:t> &amp; </a:t>
            </a:r>
            <a:r>
              <a:rPr lang="en-GB" dirty="0" err="1" smtClean="0"/>
              <a:t>french</a:t>
            </a:r>
            <a:r>
              <a:rPr lang="en-GB" dirty="0" smtClean="0"/>
              <a:t> colleagues)  ?</a:t>
            </a:r>
          </a:p>
          <a:p>
            <a:endParaRPr lang="en-GB" dirty="0" smtClean="0"/>
          </a:p>
          <a:p>
            <a:r>
              <a:rPr lang="en-GB" dirty="0" smtClean="0"/>
              <a:t>Regional funds?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09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51" y="4259932"/>
            <a:ext cx="9036494" cy="25202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45545" y="4288154"/>
            <a:ext cx="7600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parallelized, pipelined electronics at Hadron colliders: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worked at CDF in the past (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Tevatron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CDF)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going on in the present  (LHC, ATLAS)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pinoff in the FTK – IAPP project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62785"/>
            <a:ext cx="1584176" cy="1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0" y="3781501"/>
            <a:ext cx="1549550" cy="18080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42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05136" y="5085184"/>
            <a:ext cx="108033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94056" y="5733256"/>
            <a:ext cx="62216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8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357257" y="116632"/>
            <a:ext cx="4679239" cy="6617543"/>
            <a:chOff x="2881" y="0"/>
            <a:chExt cx="2879" cy="4042"/>
          </a:xfrm>
          <a:solidFill>
            <a:schemeClr val="tx1"/>
          </a:solidFill>
        </p:grpSpPr>
        <p:pic>
          <p:nvPicPr>
            <p:cNvPr id="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" r="412"/>
            <a:stretch>
              <a:fillRect/>
            </a:stretch>
          </p:blipFill>
          <p:spPr bwMode="auto">
            <a:xfrm>
              <a:off x="2881" y="0"/>
              <a:ext cx="2879" cy="40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121"/>
            <p:cNvSpPr>
              <a:spLocks noChangeArrowheads="1"/>
            </p:cNvSpPr>
            <p:nvPr/>
          </p:nvSpPr>
          <p:spPr bwMode="auto">
            <a:xfrm>
              <a:off x="5232" y="576"/>
              <a:ext cx="192" cy="2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5040" y="432"/>
              <a:ext cx="349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7" name="Text Box 64"/>
            <p:cNvSpPr txBox="1">
              <a:spLocks noChangeArrowheads="1"/>
            </p:cNvSpPr>
            <p:nvPr/>
          </p:nvSpPr>
          <p:spPr bwMode="auto">
            <a:xfrm>
              <a:off x="5040" y="864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040" y="129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5040" y="177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5040" y="2256"/>
              <a:ext cx="384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endParaRPr lang="en-US" altLang="it-IT" sz="2000" baseline="30000">
                <a:solidFill>
                  <a:srgbClr val="FF0000"/>
                </a:solidFill>
              </a:endParaRPr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5040" y="2688"/>
              <a:ext cx="480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5040" y="3124"/>
              <a:ext cx="432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>
                  <a:solidFill>
                    <a:srgbClr val="FF0000"/>
                  </a:solidFill>
                </a:rPr>
                <a:t>10</a:t>
              </a:r>
              <a:r>
                <a:rPr lang="en-US" altLang="it-IT" sz="2000" baseline="30000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13" name="Text Box 71"/>
            <p:cNvSpPr txBox="1">
              <a:spLocks noChangeArrowheads="1"/>
            </p:cNvSpPr>
            <p:nvPr/>
          </p:nvSpPr>
          <p:spPr bwMode="auto">
            <a:xfrm>
              <a:off x="4843" y="3792"/>
              <a:ext cx="917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="1" baseline="30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  <a:r>
                <a:rPr lang="en-US" alt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(TeV)</a:t>
              </a:r>
              <a:endParaRPr lang="en-US" altLang="it-IT" sz="20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4128" y="3408"/>
              <a:ext cx="288" cy="2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i="1" kern="10"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H</a:t>
              </a:r>
            </a:p>
          </p:txBody>
        </p: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 rot="16200000">
              <a:off x="4525" y="1461"/>
              <a:ext cx="2149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  at  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= 10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4752" y="864"/>
              <a:ext cx="48" cy="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Line 123"/>
            <p:cNvSpPr>
              <a:spLocks noChangeShapeType="1"/>
            </p:cNvSpPr>
            <p:nvPr/>
          </p:nvSpPr>
          <p:spPr bwMode="auto">
            <a:xfrm>
              <a:off x="3024" y="720"/>
              <a:ext cx="168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44"/>
          <p:cNvGrpSpPr>
            <a:grpSpLocks/>
          </p:cNvGrpSpPr>
          <p:nvPr/>
        </p:nvGrpSpPr>
        <p:grpSpPr bwMode="auto">
          <a:xfrm>
            <a:off x="4357256" y="146575"/>
            <a:ext cx="2075509" cy="6049439"/>
            <a:chOff x="2593" y="208"/>
            <a:chExt cx="1277" cy="3695"/>
          </a:xfrm>
          <a:solidFill>
            <a:schemeClr val="tx1"/>
          </a:solidFill>
        </p:grpSpPr>
        <p:sp>
          <p:nvSpPr>
            <p:cNvPr id="21" name="Text Box 243"/>
            <p:cNvSpPr txBox="1">
              <a:spLocks noChangeArrowheads="1"/>
            </p:cNvSpPr>
            <p:nvPr/>
          </p:nvSpPr>
          <p:spPr bwMode="auto">
            <a:xfrm>
              <a:off x="2593" y="3360"/>
              <a:ext cx="657" cy="54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RARE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42"/>
            <p:cNvSpPr>
              <a:spLocks noChangeShapeType="1"/>
            </p:cNvSpPr>
            <p:nvPr/>
          </p:nvSpPr>
          <p:spPr bwMode="auto">
            <a:xfrm>
              <a:off x="3280" y="3752"/>
              <a:ext cx="590" cy="0"/>
            </a:xfrm>
            <a:prstGeom prst="line">
              <a:avLst/>
            </a:prstGeom>
            <a:grpFill/>
            <a:ln w="38100">
              <a:solidFill>
                <a:srgbClr val="FF66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it-IT"/>
            </a:p>
          </p:txBody>
        </p:sp>
        <p:sp>
          <p:nvSpPr>
            <p:cNvPr id="23" name="Text Box 243"/>
            <p:cNvSpPr txBox="1">
              <a:spLocks noChangeArrowheads="1"/>
            </p:cNvSpPr>
            <p:nvPr/>
          </p:nvSpPr>
          <p:spPr bwMode="auto">
            <a:xfrm>
              <a:off x="2601" y="208"/>
              <a:ext cx="733" cy="54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</a:t>
              </a:r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86"/>
          <p:cNvGrpSpPr>
            <a:grpSpLocks/>
          </p:cNvGrpSpPr>
          <p:nvPr/>
        </p:nvGrpSpPr>
        <p:grpSpPr bwMode="auto">
          <a:xfrm>
            <a:off x="277987" y="985693"/>
            <a:ext cx="3810000" cy="1425575"/>
            <a:chOff x="0" y="0"/>
            <a:chExt cx="2496" cy="1397"/>
          </a:xfrm>
        </p:grpSpPr>
        <p:sp>
          <p:nvSpPr>
            <p:cNvPr id="34" name="Rectangle 87"/>
            <p:cNvSpPr>
              <a:spLocks noChangeArrowheads="1"/>
            </p:cNvSpPr>
            <p:nvPr/>
          </p:nvSpPr>
          <p:spPr bwMode="auto">
            <a:xfrm>
              <a:off x="0" y="0"/>
              <a:ext cx="2496" cy="134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35" name="Group 88"/>
            <p:cNvGrpSpPr>
              <a:grpSpLocks/>
            </p:cNvGrpSpPr>
            <p:nvPr/>
          </p:nvGrpSpPr>
          <p:grpSpPr bwMode="auto">
            <a:xfrm>
              <a:off x="2016" y="288"/>
              <a:ext cx="432" cy="432"/>
              <a:chOff x="4272" y="296"/>
              <a:chExt cx="432" cy="432"/>
            </a:xfrm>
          </p:grpSpPr>
          <p:sp>
            <p:nvSpPr>
              <p:cNvPr id="62" name="Oval 89"/>
              <p:cNvSpPr>
                <a:spLocks noChangeArrowheads="1"/>
              </p:cNvSpPr>
              <p:nvPr/>
            </p:nvSpPr>
            <p:spPr bwMode="auto">
              <a:xfrm>
                <a:off x="4272" y="296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90"/>
              <p:cNvSpPr>
                <a:spLocks noChangeArrowheads="1"/>
              </p:cNvSpPr>
              <p:nvPr/>
            </p:nvSpPr>
            <p:spPr bwMode="auto">
              <a:xfrm>
                <a:off x="4432" y="3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91"/>
              <p:cNvSpPr>
                <a:spLocks noChangeArrowheads="1"/>
              </p:cNvSpPr>
              <p:nvPr/>
            </p:nvSpPr>
            <p:spPr bwMode="auto">
              <a:xfrm>
                <a:off x="4576" y="4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92"/>
              <p:cNvSpPr>
                <a:spLocks noChangeArrowheads="1"/>
              </p:cNvSpPr>
              <p:nvPr/>
            </p:nvSpPr>
            <p:spPr bwMode="auto">
              <a:xfrm>
                <a:off x="4536" y="6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0" y="288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7" name="Oval 94"/>
            <p:cNvSpPr>
              <a:spLocks noChangeArrowheads="1"/>
            </p:cNvSpPr>
            <p:nvPr/>
          </p:nvSpPr>
          <p:spPr bwMode="auto">
            <a:xfrm>
              <a:off x="184" y="3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8" name="Oval 95"/>
            <p:cNvSpPr>
              <a:spLocks noChangeArrowheads="1"/>
            </p:cNvSpPr>
            <p:nvPr/>
          </p:nvSpPr>
          <p:spPr bwMode="auto">
            <a:xfrm>
              <a:off x="288" y="5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9" name="Oval 96"/>
            <p:cNvSpPr>
              <a:spLocks noChangeArrowheads="1"/>
            </p:cNvSpPr>
            <p:nvPr/>
          </p:nvSpPr>
          <p:spPr bwMode="auto">
            <a:xfrm>
              <a:off x="176" y="6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86" y="731"/>
              <a:ext cx="22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192" y="384"/>
              <a:ext cx="100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2" name="Line 99"/>
            <p:cNvSpPr>
              <a:spLocks noChangeShapeType="1"/>
            </p:cNvSpPr>
            <p:nvPr/>
          </p:nvSpPr>
          <p:spPr bwMode="auto">
            <a:xfrm flipH="1">
              <a:off x="1296" y="384"/>
              <a:ext cx="90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3" name="Line 100"/>
            <p:cNvSpPr>
              <a:spLocks noChangeShapeType="1"/>
            </p:cNvSpPr>
            <p:nvPr/>
          </p:nvSpPr>
          <p:spPr bwMode="auto">
            <a:xfrm>
              <a:off x="336" y="552"/>
              <a:ext cx="67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4" name="Line 101"/>
            <p:cNvSpPr>
              <a:spLocks noChangeShapeType="1"/>
            </p:cNvSpPr>
            <p:nvPr/>
          </p:nvSpPr>
          <p:spPr bwMode="auto">
            <a:xfrm flipV="1">
              <a:off x="204" y="688"/>
              <a:ext cx="756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5" name="Line 102"/>
            <p:cNvSpPr>
              <a:spLocks noChangeShapeType="1"/>
            </p:cNvSpPr>
            <p:nvPr/>
          </p:nvSpPr>
          <p:spPr bwMode="auto">
            <a:xfrm flipH="1">
              <a:off x="1440" y="475"/>
              <a:ext cx="868" cy="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6" name="Line 103"/>
            <p:cNvSpPr>
              <a:spLocks noChangeShapeType="1"/>
            </p:cNvSpPr>
            <p:nvPr/>
          </p:nvSpPr>
          <p:spPr bwMode="auto">
            <a:xfrm flipH="1">
              <a:off x="1488" y="624"/>
              <a:ext cx="8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7" name="Line 104"/>
            <p:cNvSpPr>
              <a:spLocks noChangeShapeType="1"/>
            </p:cNvSpPr>
            <p:nvPr/>
          </p:nvSpPr>
          <p:spPr bwMode="auto">
            <a:xfrm flipH="1" flipV="1">
              <a:off x="1056" y="8"/>
              <a:ext cx="192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8" name="Line 105"/>
            <p:cNvSpPr>
              <a:spLocks noChangeShapeType="1"/>
            </p:cNvSpPr>
            <p:nvPr/>
          </p:nvSpPr>
          <p:spPr bwMode="auto">
            <a:xfrm flipV="1">
              <a:off x="1248" y="8"/>
              <a:ext cx="144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9" name="Line 106"/>
            <p:cNvSpPr>
              <a:spLocks noChangeShapeType="1"/>
            </p:cNvSpPr>
            <p:nvPr/>
          </p:nvSpPr>
          <p:spPr bwMode="auto">
            <a:xfrm>
              <a:off x="1248" y="392"/>
              <a:ext cx="9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0" name="Line 107"/>
            <p:cNvSpPr>
              <a:spLocks noChangeShapeType="1"/>
            </p:cNvSpPr>
            <p:nvPr/>
          </p:nvSpPr>
          <p:spPr bwMode="auto">
            <a:xfrm flipH="1">
              <a:off x="1152" y="392"/>
              <a:ext cx="9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1" name="Line 108"/>
            <p:cNvSpPr>
              <a:spLocks noChangeShapeType="1"/>
            </p:cNvSpPr>
            <p:nvPr/>
          </p:nvSpPr>
          <p:spPr bwMode="auto">
            <a:xfrm flipH="1">
              <a:off x="912" y="392"/>
              <a:ext cx="336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2" name="Line 109"/>
            <p:cNvSpPr>
              <a:spLocks noChangeShapeType="1"/>
            </p:cNvSpPr>
            <p:nvPr/>
          </p:nvSpPr>
          <p:spPr bwMode="auto">
            <a:xfrm flipH="1" flipV="1">
              <a:off x="1152" y="0"/>
              <a:ext cx="288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3" name="Line 110"/>
            <p:cNvSpPr>
              <a:spLocks noChangeShapeType="1"/>
            </p:cNvSpPr>
            <p:nvPr/>
          </p:nvSpPr>
          <p:spPr bwMode="auto">
            <a:xfrm flipH="1">
              <a:off x="1056" y="488"/>
              <a:ext cx="384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4" name="Line 111"/>
            <p:cNvSpPr>
              <a:spLocks noChangeShapeType="1"/>
            </p:cNvSpPr>
            <p:nvPr/>
          </p:nvSpPr>
          <p:spPr bwMode="auto">
            <a:xfrm flipV="1">
              <a:off x="1008" y="8"/>
              <a:ext cx="52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>
              <a:off x="1008" y="536"/>
              <a:ext cx="48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H="1" flipV="1">
              <a:off x="912" y="8"/>
              <a:ext cx="576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7" name="Line 114"/>
            <p:cNvSpPr>
              <a:spLocks noChangeShapeType="1"/>
            </p:cNvSpPr>
            <p:nvPr/>
          </p:nvSpPr>
          <p:spPr bwMode="auto">
            <a:xfrm flipH="1">
              <a:off x="720" y="632"/>
              <a:ext cx="768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8" name="Line 115"/>
            <p:cNvSpPr>
              <a:spLocks noChangeShapeType="1"/>
            </p:cNvSpPr>
            <p:nvPr/>
          </p:nvSpPr>
          <p:spPr bwMode="auto">
            <a:xfrm flipV="1">
              <a:off x="960" y="56"/>
              <a:ext cx="672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>
              <a:off x="960" y="680"/>
              <a:ext cx="76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0" name="Text Box 117"/>
            <p:cNvSpPr txBox="1">
              <a:spLocks noChangeArrowheads="1"/>
            </p:cNvSpPr>
            <p:nvPr/>
          </p:nvSpPr>
          <p:spPr bwMode="auto">
            <a:xfrm>
              <a:off x="288" y="1008"/>
              <a:ext cx="2085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Underlying event</a:t>
              </a:r>
            </a:p>
          </p:txBody>
        </p:sp>
        <p:sp>
          <p:nvSpPr>
            <p:cNvPr id="61" name="Text Box 118"/>
            <p:cNvSpPr txBox="1">
              <a:spLocks noChangeArrowheads="1"/>
            </p:cNvSpPr>
            <p:nvPr/>
          </p:nvSpPr>
          <p:spPr bwMode="auto">
            <a:xfrm>
              <a:off x="2160" y="720"/>
              <a:ext cx="22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67" name="Text Box 201"/>
          <p:cNvSpPr txBox="1">
            <a:spLocks noChangeArrowheads="1"/>
          </p:cNvSpPr>
          <p:nvPr/>
        </p:nvSpPr>
        <p:spPr bwMode="auto">
          <a:xfrm>
            <a:off x="607379" y="3942030"/>
            <a:ext cx="3124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dirty="0"/>
              <a:t>Pile-up:</a:t>
            </a:r>
          </a:p>
          <a:p>
            <a:endParaRPr lang="en-US" altLang="it-IT" sz="2000" dirty="0"/>
          </a:p>
          <a:p>
            <a:r>
              <a:rPr lang="en-US" altLang="it-IT" sz="2000" dirty="0"/>
              <a:t>25 </a:t>
            </a:r>
            <a:r>
              <a:rPr lang="en-US" altLang="it-IT" sz="2000" dirty="0" err="1"/>
              <a:t>eventi</a:t>
            </a:r>
            <a:r>
              <a:rPr lang="en-US" altLang="it-IT" sz="2000" dirty="0"/>
              <a:t> @10</a:t>
            </a:r>
            <a:r>
              <a:rPr lang="en-US" altLang="it-IT" sz="2000" baseline="30000" dirty="0"/>
              <a:t>34 </a:t>
            </a:r>
            <a:r>
              <a:rPr lang="en-US" altLang="it-IT" sz="2000" dirty="0"/>
              <a:t>cm</a:t>
            </a:r>
            <a:r>
              <a:rPr lang="en-US" altLang="it-IT" sz="2000" baseline="30000" dirty="0"/>
              <a:t>-2</a:t>
            </a:r>
            <a:r>
              <a:rPr lang="en-US" altLang="it-IT" sz="2000" dirty="0"/>
              <a:t>s</a:t>
            </a:r>
            <a:r>
              <a:rPr lang="en-US" altLang="it-IT" sz="2000" baseline="30000" dirty="0"/>
              <a:t>-1</a:t>
            </a:r>
          </a:p>
          <a:p>
            <a:r>
              <a:rPr lang="en-US" altLang="it-IT" sz="2000" dirty="0"/>
              <a:t>40 MHz coll. Rate</a:t>
            </a:r>
          </a:p>
          <a:p>
            <a:endParaRPr lang="en-US" altLang="it-IT" sz="2000" dirty="0"/>
          </a:p>
          <a:p>
            <a:r>
              <a:rPr lang="en-US" altLang="it-IT" sz="2000" dirty="0"/>
              <a:t>500 </a:t>
            </a:r>
            <a:r>
              <a:rPr lang="en-US" altLang="it-IT" sz="2000" dirty="0" err="1"/>
              <a:t>eventi</a:t>
            </a:r>
            <a:r>
              <a:rPr lang="en-US" altLang="it-IT" sz="2000" dirty="0"/>
              <a:t> @10</a:t>
            </a:r>
            <a:r>
              <a:rPr lang="en-US" altLang="it-IT" sz="2000" baseline="30000" dirty="0"/>
              <a:t>35 </a:t>
            </a:r>
            <a:r>
              <a:rPr lang="en-US" altLang="it-IT" sz="2000" dirty="0"/>
              <a:t>cm</a:t>
            </a:r>
            <a:r>
              <a:rPr lang="en-US" altLang="it-IT" sz="2000" baseline="30000" dirty="0"/>
              <a:t>-2</a:t>
            </a:r>
            <a:r>
              <a:rPr lang="en-US" altLang="it-IT" sz="2000" dirty="0"/>
              <a:t>s</a:t>
            </a:r>
            <a:r>
              <a:rPr lang="en-US" altLang="it-IT" sz="2000" baseline="30000" dirty="0"/>
              <a:t>-1</a:t>
            </a:r>
          </a:p>
          <a:p>
            <a:r>
              <a:rPr lang="en-US" altLang="it-IT" sz="2000" dirty="0"/>
              <a:t>20 MHz coll. Rate </a:t>
            </a:r>
            <a:r>
              <a:rPr lang="en-US" altLang="it-IT" sz="2000" dirty="0">
                <a:solidFill>
                  <a:srgbClr val="FF0000"/>
                </a:solidFill>
              </a:rPr>
              <a:t>SLHC</a:t>
            </a:r>
            <a:endParaRPr lang="en-GB" altLang="it-IT" sz="2000" dirty="0">
              <a:solidFill>
                <a:srgbClr val="FF0000"/>
              </a:solidFill>
            </a:endParaRPr>
          </a:p>
        </p:txBody>
      </p:sp>
      <p:sp>
        <p:nvSpPr>
          <p:cNvPr id="68" name="Line 146"/>
          <p:cNvSpPr>
            <a:spLocks noChangeShapeType="1"/>
          </p:cNvSpPr>
          <p:nvPr/>
        </p:nvSpPr>
        <p:spPr bwMode="auto">
          <a:xfrm>
            <a:off x="876377" y="3019287"/>
            <a:ext cx="95499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147"/>
          <p:cNvSpPr>
            <a:spLocks noChangeShapeType="1"/>
          </p:cNvSpPr>
          <p:nvPr/>
        </p:nvSpPr>
        <p:spPr bwMode="auto">
          <a:xfrm flipH="1">
            <a:off x="1922427" y="3019287"/>
            <a:ext cx="861714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Oval 183"/>
          <p:cNvSpPr>
            <a:spLocks noChangeArrowheads="1"/>
          </p:cNvSpPr>
          <p:nvPr/>
        </p:nvSpPr>
        <p:spPr bwMode="auto">
          <a:xfrm>
            <a:off x="759779" y="3204293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" name="Oval 187"/>
          <p:cNvSpPr>
            <a:spLocks noChangeArrowheads="1"/>
          </p:cNvSpPr>
          <p:nvPr/>
        </p:nvSpPr>
        <p:spPr bwMode="auto">
          <a:xfrm>
            <a:off x="2678648" y="3204293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" name="Line 188"/>
          <p:cNvSpPr>
            <a:spLocks noChangeShapeType="1"/>
          </p:cNvSpPr>
          <p:nvPr/>
        </p:nvSpPr>
        <p:spPr bwMode="auto">
          <a:xfrm>
            <a:off x="1079590" y="3311285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Line 189"/>
          <p:cNvSpPr>
            <a:spLocks noChangeShapeType="1"/>
          </p:cNvSpPr>
          <p:nvPr/>
        </p:nvSpPr>
        <p:spPr bwMode="auto">
          <a:xfrm flipH="1">
            <a:off x="1879119" y="3311285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Oval 190"/>
          <p:cNvSpPr>
            <a:spLocks noChangeArrowheads="1"/>
          </p:cNvSpPr>
          <p:nvPr/>
        </p:nvSpPr>
        <p:spPr bwMode="auto">
          <a:xfrm>
            <a:off x="759779" y="2722830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5" name="Oval 194"/>
          <p:cNvSpPr>
            <a:spLocks noChangeArrowheads="1"/>
          </p:cNvSpPr>
          <p:nvPr/>
        </p:nvSpPr>
        <p:spPr bwMode="auto">
          <a:xfrm>
            <a:off x="777546" y="3430537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" name="Oval 195"/>
          <p:cNvSpPr>
            <a:spLocks noChangeArrowheads="1"/>
          </p:cNvSpPr>
          <p:nvPr/>
        </p:nvSpPr>
        <p:spPr bwMode="auto">
          <a:xfrm>
            <a:off x="2696415" y="3430537"/>
            <a:ext cx="284277" cy="1638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7" name="Line 208"/>
          <p:cNvSpPr>
            <a:spLocks noChangeShapeType="1"/>
          </p:cNvSpPr>
          <p:nvPr/>
        </p:nvSpPr>
        <p:spPr bwMode="auto">
          <a:xfrm>
            <a:off x="1044056" y="3537529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" name="Line 209"/>
          <p:cNvSpPr>
            <a:spLocks noChangeShapeType="1"/>
          </p:cNvSpPr>
          <p:nvPr/>
        </p:nvSpPr>
        <p:spPr bwMode="auto">
          <a:xfrm flipH="1">
            <a:off x="1896886" y="3537529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" name="Line 210"/>
          <p:cNvSpPr>
            <a:spLocks noChangeShapeType="1"/>
          </p:cNvSpPr>
          <p:nvPr/>
        </p:nvSpPr>
        <p:spPr bwMode="auto">
          <a:xfrm>
            <a:off x="1026289" y="2829822"/>
            <a:ext cx="795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" name="Line 211"/>
          <p:cNvSpPr>
            <a:spLocks noChangeShapeType="1"/>
          </p:cNvSpPr>
          <p:nvPr/>
        </p:nvSpPr>
        <p:spPr bwMode="auto">
          <a:xfrm flipH="1">
            <a:off x="1879119" y="2829822"/>
            <a:ext cx="79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" name="Group 241"/>
          <p:cNvGrpSpPr>
            <a:grpSpLocks/>
          </p:cNvGrpSpPr>
          <p:nvPr/>
        </p:nvGrpSpPr>
        <p:grpSpPr bwMode="auto">
          <a:xfrm>
            <a:off x="531179" y="2494230"/>
            <a:ext cx="3200400" cy="4154488"/>
            <a:chOff x="144" y="1584"/>
            <a:chExt cx="2016" cy="2617"/>
          </a:xfrm>
        </p:grpSpPr>
        <p:sp>
          <p:nvSpPr>
            <p:cNvPr id="82" name="Rectangle 198"/>
            <p:cNvSpPr>
              <a:spLocks noChangeArrowheads="1"/>
            </p:cNvSpPr>
            <p:nvPr/>
          </p:nvSpPr>
          <p:spPr bwMode="auto">
            <a:xfrm>
              <a:off x="144" y="1584"/>
              <a:ext cx="2016" cy="26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 Box 201"/>
            <p:cNvSpPr txBox="1">
              <a:spLocks noChangeArrowheads="1"/>
            </p:cNvSpPr>
            <p:nvPr/>
          </p:nvSpPr>
          <p:spPr bwMode="auto">
            <a:xfrm>
              <a:off x="144" y="2496"/>
              <a:ext cx="2016" cy="16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alt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Pile-up:</a:t>
              </a:r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@10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MHz coll. Rate</a:t>
              </a:r>
            </a:p>
            <a:p>
              <a:endParaRPr lang="en-US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~400 events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@10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it-IT" sz="20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  <a:p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altLang="it-I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MHz coll. Rate </a:t>
              </a:r>
              <a:r>
                <a:rPr lang="en-US" altLang="it-IT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HL-LHC</a:t>
              </a:r>
              <a:endParaRPr lang="en-GB" alt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Group 240"/>
            <p:cNvGrpSpPr>
              <a:grpSpLocks/>
            </p:cNvGrpSpPr>
            <p:nvPr/>
          </p:nvGrpSpPr>
          <p:grpSpPr bwMode="auto">
            <a:xfrm>
              <a:off x="288" y="1728"/>
              <a:ext cx="1399" cy="549"/>
              <a:chOff x="48" y="1728"/>
              <a:chExt cx="2000" cy="782"/>
            </a:xfrm>
          </p:grpSpPr>
          <p:grpSp>
            <p:nvGrpSpPr>
              <p:cNvPr id="85" name="Group 136"/>
              <p:cNvGrpSpPr>
                <a:grpSpLocks/>
              </p:cNvGrpSpPr>
              <p:nvPr/>
            </p:nvGrpSpPr>
            <p:grpSpPr bwMode="auto">
              <a:xfrm>
                <a:off x="1776" y="1968"/>
                <a:ext cx="256" cy="147"/>
                <a:chOff x="4272" y="296"/>
                <a:chExt cx="432" cy="432"/>
              </a:xfrm>
            </p:grpSpPr>
            <p:sp>
              <p:nvSpPr>
                <p:cNvPr id="105" name="Oval 137"/>
                <p:cNvSpPr>
                  <a:spLocks noChangeArrowheads="1"/>
                </p:cNvSpPr>
                <p:nvPr/>
              </p:nvSpPr>
              <p:spPr bwMode="auto">
                <a:xfrm>
                  <a:off x="4272" y="296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Oval 138"/>
                <p:cNvSpPr>
                  <a:spLocks noChangeArrowheads="1"/>
                </p:cNvSpPr>
                <p:nvPr/>
              </p:nvSpPr>
              <p:spPr bwMode="auto">
                <a:xfrm>
                  <a:off x="4432" y="3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39"/>
                <p:cNvSpPr>
                  <a:spLocks noChangeArrowheads="1"/>
                </p:cNvSpPr>
                <p:nvPr/>
              </p:nvSpPr>
              <p:spPr bwMode="auto">
                <a:xfrm>
                  <a:off x="4576" y="4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40"/>
                <p:cNvSpPr>
                  <a:spLocks noChangeArrowheads="1"/>
                </p:cNvSpPr>
                <p:nvPr/>
              </p:nvSpPr>
              <p:spPr bwMode="auto">
                <a:xfrm>
                  <a:off x="4536" y="6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6" name="Oval 141"/>
              <p:cNvSpPr>
                <a:spLocks noChangeArrowheads="1"/>
              </p:cNvSpPr>
              <p:nvPr/>
            </p:nvSpPr>
            <p:spPr bwMode="auto">
              <a:xfrm>
                <a:off x="74" y="1961"/>
                <a:ext cx="213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Oval 142"/>
              <p:cNvSpPr>
                <a:spLocks noChangeArrowheads="1"/>
              </p:cNvSpPr>
              <p:nvPr/>
            </p:nvSpPr>
            <p:spPr bwMode="auto">
              <a:xfrm>
                <a:off x="146" y="1989"/>
                <a:ext cx="41" cy="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143"/>
              <p:cNvSpPr>
                <a:spLocks noChangeArrowheads="1"/>
              </p:cNvSpPr>
              <p:nvPr/>
            </p:nvSpPr>
            <p:spPr bwMode="auto">
              <a:xfrm>
                <a:off x="235" y="2040"/>
                <a:ext cx="41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Oval 144"/>
              <p:cNvSpPr>
                <a:spLocks noChangeArrowheads="1"/>
              </p:cNvSpPr>
              <p:nvPr/>
            </p:nvSpPr>
            <p:spPr bwMode="auto">
              <a:xfrm>
                <a:off x="139" y="2087"/>
                <a:ext cx="41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Line 146"/>
              <p:cNvSpPr>
                <a:spLocks noChangeShapeType="1"/>
              </p:cNvSpPr>
              <p:nvPr/>
            </p:nvSpPr>
            <p:spPr bwMode="auto">
              <a:xfrm>
                <a:off x="153" y="1994"/>
                <a:ext cx="86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Line 147"/>
              <p:cNvSpPr>
                <a:spLocks noChangeShapeType="1"/>
              </p:cNvSpPr>
              <p:nvPr/>
            </p:nvSpPr>
            <p:spPr bwMode="auto">
              <a:xfrm flipH="1">
                <a:off x="1095" y="1994"/>
                <a:ext cx="77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183"/>
              <p:cNvSpPr>
                <a:spLocks noChangeArrowheads="1"/>
              </p:cNvSpPr>
              <p:nvPr/>
            </p:nvSpPr>
            <p:spPr bwMode="auto">
              <a:xfrm>
                <a:off x="48" y="2160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Oval 187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4" name="Group 207"/>
              <p:cNvGrpSpPr>
                <a:grpSpLocks/>
              </p:cNvGrpSpPr>
              <p:nvPr/>
            </p:nvGrpSpPr>
            <p:grpSpPr bwMode="auto">
              <a:xfrm>
                <a:off x="336" y="2256"/>
                <a:ext cx="1440" cy="0"/>
                <a:chOff x="336" y="2256"/>
                <a:chExt cx="1440" cy="0"/>
              </a:xfrm>
            </p:grpSpPr>
            <p:sp>
              <p:nvSpPr>
                <p:cNvPr id="103" name="Line 188"/>
                <p:cNvSpPr>
                  <a:spLocks noChangeShapeType="1"/>
                </p:cNvSpPr>
                <p:nvPr/>
              </p:nvSpPr>
              <p:spPr bwMode="auto">
                <a:xfrm>
                  <a:off x="336" y="2256"/>
                  <a:ext cx="71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1056" y="2256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5" name="Oval 190"/>
              <p:cNvSpPr>
                <a:spLocks noChangeArrowheads="1"/>
              </p:cNvSpPr>
              <p:nvPr/>
            </p:nvSpPr>
            <p:spPr bwMode="auto">
              <a:xfrm>
                <a:off x="48" y="1728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Oval 19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Oval 194"/>
              <p:cNvSpPr>
                <a:spLocks noChangeArrowheads="1"/>
              </p:cNvSpPr>
              <p:nvPr/>
            </p:nvSpPr>
            <p:spPr bwMode="auto">
              <a:xfrm>
                <a:off x="64" y="2363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Oval 195"/>
              <p:cNvSpPr>
                <a:spLocks noChangeArrowheads="1"/>
              </p:cNvSpPr>
              <p:nvPr/>
            </p:nvSpPr>
            <p:spPr bwMode="auto">
              <a:xfrm>
                <a:off x="1792" y="2363"/>
                <a:ext cx="256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Line 208"/>
              <p:cNvSpPr>
                <a:spLocks noChangeShapeType="1"/>
              </p:cNvSpPr>
              <p:nvPr/>
            </p:nvSpPr>
            <p:spPr bwMode="auto">
              <a:xfrm>
                <a:off x="304" y="2459"/>
                <a:ext cx="7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Line 209"/>
              <p:cNvSpPr>
                <a:spLocks noChangeShapeType="1"/>
              </p:cNvSpPr>
              <p:nvPr/>
            </p:nvSpPr>
            <p:spPr bwMode="auto">
              <a:xfrm flipH="1">
                <a:off x="1072" y="2459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Line 210"/>
              <p:cNvSpPr>
                <a:spLocks noChangeShapeType="1"/>
              </p:cNvSpPr>
              <p:nvPr/>
            </p:nvSpPr>
            <p:spPr bwMode="auto">
              <a:xfrm>
                <a:off x="288" y="1824"/>
                <a:ext cx="7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Line 211"/>
              <p:cNvSpPr>
                <a:spLocks noChangeShapeType="1"/>
              </p:cNvSpPr>
              <p:nvPr/>
            </p:nvSpPr>
            <p:spPr bwMode="auto">
              <a:xfrm flipH="1">
                <a:off x="1056" y="182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951638" y="371748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Crossing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7665" y="11514"/>
            <a:ext cx="3600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Colliders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   LIFE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32121" y="2647736"/>
            <a:ext cx="534255" cy="106929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ounded Rectangle 111"/>
          <p:cNvSpPr/>
          <p:nvPr/>
        </p:nvSpPr>
        <p:spPr>
          <a:xfrm>
            <a:off x="2598786" y="2647736"/>
            <a:ext cx="534255" cy="1069296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561603" y="823900"/>
            <a:ext cx="1875597" cy="124274"/>
          </a:xfrm>
          <a:prstGeom prst="straightConnector1">
            <a:avLst/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20272" y="692696"/>
            <a:ext cx="0" cy="55033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7" y="4878211"/>
            <a:ext cx="6750496" cy="18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5648" y="188640"/>
            <a:ext cx="76667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DETECTOR:  photos to Bunch Crossings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501008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tracker</a:t>
            </a:r>
            <a:endParaRPr lang="it-IT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26" y="1813551"/>
            <a:ext cx="4104456" cy="30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660232" y="1104441"/>
            <a:ext cx="126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1720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683446" y="1798837"/>
            <a:ext cx="4377153" cy="50272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ounded Rectangle 37"/>
          <p:cNvSpPr/>
          <p:nvPr/>
        </p:nvSpPr>
        <p:spPr>
          <a:xfrm>
            <a:off x="0" y="1830721"/>
            <a:ext cx="4377153" cy="502727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107504" y="-27898"/>
            <a:ext cx="90364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Trigger is the brain of the Detector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Multilevel selection of events made with advanced electronics</a:t>
            </a:r>
          </a:p>
        </p:txBody>
      </p:sp>
      <p:pic>
        <p:nvPicPr>
          <p:cNvPr id="4" name="Picture 3" descr="http://www.atlas.ch/photos/atlas_photos/selected-photos/tdaq/0408028_05-A4-at-144-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423" y="3871283"/>
            <a:ext cx="2747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tlas.ch/photos/atlas_photos/selected-photos/tdaq/tdaq-racks-01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5101" y="3840186"/>
            <a:ext cx="26003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b="25999"/>
          <a:stretch>
            <a:fillRect/>
          </a:stretch>
        </p:blipFill>
        <p:spPr bwMode="auto">
          <a:xfrm>
            <a:off x="7866576" y="4629968"/>
            <a:ext cx="9128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1520" y="5718460"/>
            <a:ext cx="2814639" cy="400050"/>
            <a:chOff x="357158" y="2571744"/>
            <a:chExt cx="2814582" cy="400036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57158" y="2571744"/>
              <a:ext cx="1633518" cy="400036"/>
              <a:chOff x="357158" y="2571744"/>
              <a:chExt cx="1633518" cy="400036"/>
            </a:xfrm>
          </p:grpSpPr>
          <p:pic>
            <p:nvPicPr>
              <p:cNvPr id="18" name="Picture 17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7158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18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7400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0" name="Picture 19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52446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20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00100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2" name="Picture 21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52500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3" name="Picture 22" descr="Evento.tif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04900" y="2571744"/>
                <a:ext cx="685776" cy="40003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11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8222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12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8464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13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33510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14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1164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" name="Picture 15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3564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7" name="Picture 16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5964" y="2571744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8" name="Right Arrow 7"/>
          <p:cNvSpPr/>
          <p:nvPr/>
        </p:nvSpPr>
        <p:spPr>
          <a:xfrm>
            <a:off x="549789" y="6118991"/>
            <a:ext cx="1795462" cy="7127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/>
          </a:p>
        </p:txBody>
      </p:sp>
      <p:sp>
        <p:nvSpPr>
          <p:cNvPr id="9" name="Right Arrow 8"/>
          <p:cNvSpPr/>
          <p:nvPr/>
        </p:nvSpPr>
        <p:spPr>
          <a:xfrm>
            <a:off x="4788024" y="6316635"/>
            <a:ext cx="1613295" cy="3175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/>
          </a:p>
        </p:txBody>
      </p:sp>
      <p:pic>
        <p:nvPicPr>
          <p:cNvPr id="10" name="Picture 9" descr="Evento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0082" y="5591199"/>
            <a:ext cx="685800" cy="400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52684" y="5700083"/>
            <a:ext cx="2319339" cy="400050"/>
            <a:chOff x="4186206" y="2540017"/>
            <a:chExt cx="2319294" cy="400036"/>
          </a:xfrm>
        </p:grpSpPr>
        <p:pic>
          <p:nvPicPr>
            <p:cNvPr id="25" name="Picture 24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86206" y="2540017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6" name="Picture 25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3102" y="2540017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" name="Picture 26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33948" y="2540017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8" name="Picture 27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6836" y="2540017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9" name="Picture 28" descr="Evento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9724" y="2540017"/>
              <a:ext cx="685776" cy="40003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2521" y="2696623"/>
            <a:ext cx="9874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Arrow 30"/>
          <p:cNvSpPr/>
          <p:nvPr/>
        </p:nvSpPr>
        <p:spPr>
          <a:xfrm>
            <a:off x="7668344" y="6316635"/>
            <a:ext cx="872126" cy="1587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/>
          </a:p>
        </p:txBody>
      </p:sp>
      <p:sp>
        <p:nvSpPr>
          <p:cNvPr id="32" name="TextBox 31"/>
          <p:cNvSpPr txBox="1"/>
          <p:nvPr/>
        </p:nvSpPr>
        <p:spPr>
          <a:xfrm>
            <a:off x="137959" y="1830721"/>
            <a:ext cx="4239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Level: HW dedicated processors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Low-resolution &amp; fast decision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6325" y="1830721"/>
            <a:ext cx="352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 Level: CPU farms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High-resolution  </a:t>
            </a:r>
            <a:endParaRPr lang="it-IT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3" y="3166712"/>
            <a:ext cx="1237370" cy="16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0162" y="2728143"/>
            <a:ext cx="1246189" cy="165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5918" y="3068960"/>
            <a:ext cx="9874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4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6" y="98214"/>
            <a:ext cx="414980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" y="116632"/>
            <a:ext cx="6228185" cy="2592462"/>
          </a:xfrm>
          <a:prstGeom prst="rect">
            <a:avLst/>
          </a:prstGeom>
          <a:solidFill>
            <a:srgbClr val="FFFF00"/>
          </a:solidFill>
          <a:ln/>
        </p:spPr>
        <p:txBody>
          <a:bodyPr lIns="36000" rIns="36000"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it-IT" sz="3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online tracking processors</a:t>
            </a:r>
            <a:endParaRPr lang="en-GB" altLang="it-IT" sz="36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391877" y="1320562"/>
            <a:ext cx="542678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in a </a:t>
            </a:r>
            <a:r>
              <a:rPr lang="en-US" altLang="it-IT" sz="2400" dirty="0" smtClean="0">
                <a:solidFill>
                  <a:srgbClr val="FF0000"/>
                </a:solidFill>
                <a:latin typeface="Helvetica" pitchFamily="34" charset="0"/>
              </a:rPr>
              <a:t>average time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of 20 </a:t>
            </a:r>
            <a:r>
              <a:rPr lang="en-US" altLang="it-IT" sz="24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it-IT" sz="2400" dirty="0" err="1" smtClean="0">
                <a:solidFill>
                  <a:schemeClr val="bg1"/>
                </a:solidFill>
                <a:latin typeface="Helvetica" pitchFamily="34" charset="0"/>
              </a:rPr>
              <a:t>s</a:t>
            </a:r>
            <a:endParaRPr lang="en-US" altLang="it-IT" sz="2400" dirty="0" smtClean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US" altLang="it-IT" sz="2400" dirty="0">
                <a:solidFill>
                  <a:schemeClr val="bg1"/>
                </a:solidFill>
                <a:latin typeface="Helvetica" pitchFamily="34" charset="0"/>
              </a:rPr>
              <a:t>w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ith </a:t>
            </a:r>
            <a:r>
              <a:rPr lang="en-US" altLang="it-IT" sz="2400" dirty="0" smtClean="0">
                <a:solidFill>
                  <a:srgbClr val="FF0000"/>
                </a:solidFill>
                <a:latin typeface="Helvetica" pitchFamily="34" charset="0"/>
              </a:rPr>
              <a:t>enough precision </a:t>
            </a:r>
            <a:r>
              <a:rPr lang="en-US" altLang="it-IT" sz="2400" dirty="0" smtClean="0">
                <a:solidFill>
                  <a:schemeClr val="bg1"/>
                </a:solidFill>
                <a:latin typeface="Helvetica" pitchFamily="34" charset="0"/>
              </a:rPr>
              <a:t>to see b quarks decays</a:t>
            </a:r>
            <a:endParaRPr lang="it-IT" altLang="it-IT" sz="240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6" name="Group 1028"/>
          <p:cNvGrpSpPr>
            <a:grpSpLocks/>
          </p:cNvGrpSpPr>
          <p:nvPr/>
        </p:nvGrpSpPr>
        <p:grpSpPr bwMode="auto">
          <a:xfrm>
            <a:off x="426151" y="3098533"/>
            <a:ext cx="3168352" cy="1781236"/>
            <a:chOff x="2208" y="2671"/>
            <a:chExt cx="2160" cy="1361"/>
          </a:xfrm>
        </p:grpSpPr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2208" y="35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3360" y="35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 flipV="1">
              <a:off x="3312" y="2928"/>
              <a:ext cx="288" cy="6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 flipV="1">
              <a:off x="3120" y="2880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033"/>
            <p:cNvSpPr>
              <a:spLocks noChangeShapeType="1"/>
            </p:cNvSpPr>
            <p:nvPr/>
          </p:nvSpPr>
          <p:spPr bwMode="auto">
            <a:xfrm flipH="1" flipV="1">
              <a:off x="2832" y="2928"/>
              <a:ext cx="48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1034"/>
            <p:cNvSpPr>
              <a:spLocks noChangeShapeType="1"/>
            </p:cNvSpPr>
            <p:nvPr/>
          </p:nvSpPr>
          <p:spPr bwMode="auto">
            <a:xfrm>
              <a:off x="3312" y="355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3312" y="355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H="1">
              <a:off x="3120" y="355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2246" y="34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>
                  <a:solidFill>
                    <a:srgbClr val="0000FF"/>
                  </a:solidFill>
                  <a:latin typeface="Arial" pitchFamily="34" charset="0"/>
                </a:rPr>
                <a:t>p</a:t>
              </a:r>
              <a:endParaRPr lang="en-US" altLang="it-IT" baseline="300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6" name="Text Box 1038"/>
            <p:cNvSpPr txBox="1">
              <a:spLocks noChangeArrowheads="1"/>
            </p:cNvSpPr>
            <p:nvPr/>
          </p:nvSpPr>
          <p:spPr bwMode="auto">
            <a:xfrm>
              <a:off x="4092" y="350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>
                  <a:solidFill>
                    <a:srgbClr val="0000FF"/>
                  </a:solidFill>
                  <a:latin typeface="Arial" pitchFamily="34" charset="0"/>
                </a:rPr>
                <a:t>p</a:t>
              </a:r>
              <a:endParaRPr lang="en-US" altLang="it-IT" baseline="300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7" name="Line 1039"/>
            <p:cNvSpPr>
              <a:spLocks noChangeShapeType="1"/>
            </p:cNvSpPr>
            <p:nvPr/>
          </p:nvSpPr>
          <p:spPr bwMode="auto">
            <a:xfrm flipV="1">
              <a:off x="3600" y="2736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040"/>
            <p:cNvSpPr>
              <a:spLocks noChangeShapeType="1"/>
            </p:cNvSpPr>
            <p:nvPr/>
          </p:nvSpPr>
          <p:spPr bwMode="auto">
            <a:xfrm flipV="1">
              <a:off x="3600" y="2671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041"/>
            <p:cNvSpPr>
              <a:spLocks noChangeShapeType="1"/>
            </p:cNvSpPr>
            <p:nvPr/>
          </p:nvSpPr>
          <p:spPr bwMode="auto">
            <a:xfrm flipV="1">
              <a:off x="3456" y="3024"/>
              <a:ext cx="24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 rot="17615178">
              <a:off x="3467" y="2963"/>
              <a:ext cx="76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dirty="0"/>
                <a:t>200</a:t>
              </a:r>
              <a:r>
                <a:rPr lang="en-US" altLang="it-IT" sz="1800" dirty="0"/>
                <a:t> </a:t>
              </a:r>
              <a:r>
                <a:rPr lang="en-US" altLang="it-IT" sz="1800" dirty="0" smtClean="0"/>
                <a:t>   </a:t>
              </a:r>
              <a:r>
                <a:rPr lang="en-US" altLang="it-IT" sz="1800" dirty="0" smtClean="0">
                  <a:latin typeface="Symbol" pitchFamily="18" charset="2"/>
                </a:rPr>
                <a:t>m</a:t>
              </a:r>
              <a:r>
                <a:rPr lang="en-US" altLang="it-IT" sz="1800" dirty="0" smtClean="0"/>
                <a:t>m</a:t>
              </a:r>
              <a:endParaRPr lang="en-US" altLang="it-IT" sz="1800" dirty="0"/>
            </a:p>
          </p:txBody>
        </p:sp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 rot="17854695">
              <a:off x="3264" y="2955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01605" y="2729201"/>
            <a:ext cx="4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anose="05050102010706020507" pitchFamily="18" charset="2"/>
              </a:rPr>
              <a:t>p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519" y="3213050"/>
            <a:ext cx="36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anose="05050102010706020507" pitchFamily="18" charset="2"/>
              </a:rPr>
              <a:t>p</a:t>
            </a:r>
            <a:endParaRPr lang="it-IT" dirty="0">
              <a:latin typeface="Symbol" panose="05050102010706020507" pitchFamily="18" charset="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3" y="4941168"/>
            <a:ext cx="6372903" cy="178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36296" y="5374130"/>
            <a:ext cx="1907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Bunch Crossing at LHC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bserved by the ATLAS TRACKER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0" y="5834246"/>
            <a:ext cx="3058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78766" y="5733256"/>
            <a:ext cx="3058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31697" y="516155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598" y="52399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53F-8D07-4637-8687-1E505AE246D5}" type="datetime1">
              <a:rPr lang="en-US" altLang="it-IT"/>
              <a:pPr/>
              <a:t>3/31/2014</a:t>
            </a:fld>
            <a:endParaRPr lang="en-US" altLang="it-IT"/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4F5-691A-4AC1-9680-E290C4427D33}" type="slidenum">
              <a:rPr lang="en-US" altLang="it-IT"/>
              <a:pPr/>
              <a:t>8</a:t>
            </a:fld>
            <a:endParaRPr lang="en-US" altLang="it-IT"/>
          </a:p>
        </p:txBody>
      </p:sp>
      <p:sp>
        <p:nvSpPr>
          <p:cNvPr id="266350" name="Rectangle 110"/>
          <p:cNvSpPr>
            <a:spLocks noChangeArrowheads="1"/>
          </p:cNvSpPr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349" name="Rectangle 109"/>
          <p:cNvSpPr>
            <a:spLocks noChangeArrowheads="1"/>
          </p:cNvSpPr>
          <p:nvPr/>
        </p:nvSpPr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2" y="0"/>
            <a:ext cx="84375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it-IT" dirty="0" smtClean="0">
                <a:solidFill>
                  <a:srgbClr val="66FF33"/>
                </a:solidFill>
                <a:latin typeface="Comic Sans MS" pitchFamily="66" charset="0"/>
              </a:rPr>
              <a:t>CDF vs ATLAS TDAQ Architecture</a:t>
            </a:r>
            <a:endParaRPr lang="en-US" altLang="it-IT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266290" name="Rectangle 50"/>
          <p:cNvSpPr>
            <a:spLocks noChangeArrowheads="1"/>
          </p:cNvSpPr>
          <p:nvPr/>
        </p:nvSpPr>
        <p:spPr bwMode="auto">
          <a:xfrm>
            <a:off x="2013424" y="5254129"/>
            <a:ext cx="3578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L3: CPU farm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reconstruction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speed optimized offline code</a:t>
            </a:r>
          </a:p>
        </p:txBody>
      </p:sp>
      <p:cxnSp>
        <p:nvCxnSpPr>
          <p:cNvPr id="266243" name="AutoShape 3"/>
          <p:cNvCxnSpPr>
            <a:cxnSpLocks noChangeShapeType="1"/>
          </p:cNvCxnSpPr>
          <p:nvPr/>
        </p:nvCxnSpPr>
        <p:spPr bwMode="auto">
          <a:xfrm rot="5400000">
            <a:off x="546101" y="2662237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44" name="AutoShape 4"/>
          <p:cNvSpPr>
            <a:spLocks noChangeArrowheads="1"/>
          </p:cNvSpPr>
          <p:nvPr/>
        </p:nvSpPr>
        <p:spPr bwMode="auto">
          <a:xfrm flipV="1">
            <a:off x="919163" y="1395413"/>
            <a:ext cx="715962" cy="557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811213" y="1284288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76288" y="1747838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76288" y="175101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76288" y="1852613"/>
            <a:ext cx="228600" cy="10001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76288" y="19526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76288" y="2054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776288" y="27479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776288" y="28495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890588" y="2184400"/>
            <a:ext cx="1587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0" y="1844675"/>
            <a:ext cx="914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 pipeline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42 clock cycles</a:t>
            </a: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1095375" y="1919288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256" name="AutoShape 16"/>
          <p:cNvSpPr>
            <a:spLocks noChangeArrowheads="1"/>
          </p:cNvSpPr>
          <p:nvPr/>
        </p:nvSpPr>
        <p:spPr bwMode="auto">
          <a:xfrm>
            <a:off x="711200" y="2951163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1143000" y="3657600"/>
            <a:ext cx="609600" cy="4699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259" name="AutoShape 19"/>
          <p:cNvCxnSpPr>
            <a:cxnSpLocks noChangeShapeType="1"/>
            <a:stCxn id="266255" idx="2"/>
            <a:endCxn id="266258" idx="0"/>
          </p:cNvCxnSpPr>
          <p:nvPr/>
        </p:nvCxnSpPr>
        <p:spPr bwMode="auto">
          <a:xfrm>
            <a:off x="1431925" y="2417763"/>
            <a:ext cx="1587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776288" y="36623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776288" y="37639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776288" y="38655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776288" y="3967163"/>
            <a:ext cx="227012" cy="1000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0638" y="3448050"/>
            <a:ext cx="8937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L2 buffer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 events</a:t>
            </a:r>
          </a:p>
        </p:txBody>
      </p:sp>
      <p:cxnSp>
        <p:nvCxnSpPr>
          <p:cNvPr id="266265" name="AutoShape 25"/>
          <p:cNvCxnSpPr>
            <a:cxnSpLocks noChangeShapeType="1"/>
          </p:cNvCxnSpPr>
          <p:nvPr/>
        </p:nvCxnSpPr>
        <p:spPr bwMode="auto">
          <a:xfrm rot="5400000">
            <a:off x="941388" y="4168775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6" name="AutoShape 26"/>
          <p:cNvSpPr>
            <a:spLocks noChangeArrowheads="1"/>
          </p:cNvSpPr>
          <p:nvPr/>
        </p:nvSpPr>
        <p:spPr bwMode="auto">
          <a:xfrm>
            <a:off x="709613" y="4067175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773113" y="4786313"/>
            <a:ext cx="228600" cy="1000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773113" y="48863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773113" y="49879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773113" y="50895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72" name="AutoShape 32"/>
          <p:cNvCxnSpPr>
            <a:cxnSpLocks noChangeShapeType="1"/>
            <a:stCxn id="266258" idx="2"/>
            <a:endCxn id="266268" idx="3"/>
          </p:cNvCxnSpPr>
          <p:nvPr/>
        </p:nvCxnSpPr>
        <p:spPr bwMode="auto">
          <a:xfrm rot="5400000">
            <a:off x="869950" y="4259263"/>
            <a:ext cx="709613" cy="4460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0" y="4724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  <a:latin typeface="Times New Roman" pitchFamily="18" charset="0"/>
              </a:rPr>
              <a:t>DAQ buffers</a:t>
            </a:r>
          </a:p>
        </p:txBody>
      </p: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671513" y="5716588"/>
            <a:ext cx="411162" cy="260350"/>
            <a:chOff x="4907" y="22154"/>
            <a:chExt cx="839" cy="401"/>
          </a:xfrm>
        </p:grpSpPr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278" name="AutoShape 38"/>
          <p:cNvSpPr>
            <a:spLocks noChangeArrowheads="1"/>
          </p:cNvSpPr>
          <p:nvPr/>
        </p:nvSpPr>
        <p:spPr bwMode="auto">
          <a:xfrm>
            <a:off x="585788" y="5294313"/>
            <a:ext cx="609600" cy="404812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279" name="AutoShape 39"/>
          <p:cNvSpPr>
            <a:spLocks noChangeArrowheads="1"/>
          </p:cNvSpPr>
          <p:nvPr/>
        </p:nvSpPr>
        <p:spPr bwMode="auto">
          <a:xfrm>
            <a:off x="828675" y="5191125"/>
            <a:ext cx="119063" cy="103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1787525" y="1984375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7.6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5.5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30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1600200" y="4111179"/>
            <a:ext cx="3124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</a:rPr>
              <a:t>Asynchronous </a:t>
            </a:r>
            <a:r>
              <a:rPr lang="it-IT" altLang="it-IT" sz="1600" dirty="0">
                <a:solidFill>
                  <a:srgbClr val="000000"/>
                </a:solidFill>
              </a:rPr>
              <a:t>2 Stage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20 </a:t>
            </a:r>
            <a:r>
              <a:rPr lang="it-IT" altLang="it-IT" sz="1600" dirty="0">
                <a:solidFill>
                  <a:srgbClr val="000000"/>
                </a:solidFill>
                <a:sym typeface="Symbol" pitchFamily="18" charset="2"/>
              </a:rPr>
              <a:t>s</a:t>
            </a:r>
            <a:r>
              <a:rPr lang="it-IT" altLang="it-IT" sz="1600" dirty="0">
                <a:solidFill>
                  <a:srgbClr val="000000"/>
                </a:solidFill>
              </a:rPr>
              <a:t>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1000 Hz 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155575" y="6019800"/>
            <a:ext cx="1550988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(~100 Hz)</a:t>
            </a: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74613" y="1143000"/>
            <a:ext cx="2647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7.6 MHz Crossing  rate</a:t>
            </a:r>
          </a:p>
        </p:txBody>
      </p:sp>
      <p:sp>
        <p:nvSpPr>
          <p:cNvPr id="266284" name="Line 44"/>
          <p:cNvSpPr>
            <a:spLocks noChangeShapeType="1"/>
          </p:cNvSpPr>
          <p:nvPr/>
        </p:nvSpPr>
        <p:spPr bwMode="auto">
          <a:xfrm flipH="1">
            <a:off x="1524000" y="2256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97" name="AutoShape 57"/>
          <p:cNvCxnSpPr>
            <a:cxnSpLocks noChangeShapeType="1"/>
          </p:cNvCxnSpPr>
          <p:nvPr/>
        </p:nvCxnSpPr>
        <p:spPr bwMode="auto">
          <a:xfrm rot="5400000">
            <a:off x="5651501" y="2584450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8" name="AutoShape 58"/>
          <p:cNvSpPr>
            <a:spLocks noChangeArrowheads="1"/>
          </p:cNvSpPr>
          <p:nvPr/>
        </p:nvSpPr>
        <p:spPr bwMode="auto">
          <a:xfrm flipV="1">
            <a:off x="6024563" y="1317625"/>
            <a:ext cx="715962" cy="5572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99" name="AutoShape 59"/>
          <p:cNvSpPr>
            <a:spLocks noChangeArrowheads="1"/>
          </p:cNvSpPr>
          <p:nvPr/>
        </p:nvSpPr>
        <p:spPr bwMode="auto">
          <a:xfrm>
            <a:off x="5916613" y="1206500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0" name="Rectangle 60"/>
          <p:cNvSpPr>
            <a:spLocks noChangeArrowheads="1"/>
          </p:cNvSpPr>
          <p:nvPr/>
        </p:nvSpPr>
        <p:spPr bwMode="auto">
          <a:xfrm>
            <a:off x="5881688" y="1670050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1" name="Rectangle 61"/>
          <p:cNvSpPr>
            <a:spLocks noChangeArrowheads="1"/>
          </p:cNvSpPr>
          <p:nvPr/>
        </p:nvSpPr>
        <p:spPr bwMode="auto">
          <a:xfrm>
            <a:off x="5881688" y="1673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2" name="Rectangle 62"/>
          <p:cNvSpPr>
            <a:spLocks noChangeArrowheads="1"/>
          </p:cNvSpPr>
          <p:nvPr/>
        </p:nvSpPr>
        <p:spPr bwMode="auto">
          <a:xfrm>
            <a:off x="5881688" y="1774825"/>
            <a:ext cx="228600" cy="1000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3" name="Rectangle 63"/>
          <p:cNvSpPr>
            <a:spLocks noChangeArrowheads="1"/>
          </p:cNvSpPr>
          <p:nvPr/>
        </p:nvSpPr>
        <p:spPr bwMode="auto">
          <a:xfrm>
            <a:off x="5881688" y="18748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4" name="Rectangle 64"/>
          <p:cNvSpPr>
            <a:spLocks noChangeArrowheads="1"/>
          </p:cNvSpPr>
          <p:nvPr/>
        </p:nvSpPr>
        <p:spPr bwMode="auto">
          <a:xfrm>
            <a:off x="5881688" y="19764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5" name="Rectangle 65"/>
          <p:cNvSpPr>
            <a:spLocks noChangeArrowheads="1"/>
          </p:cNvSpPr>
          <p:nvPr/>
        </p:nvSpPr>
        <p:spPr bwMode="auto">
          <a:xfrm>
            <a:off x="5881688" y="26701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6" name="Rectangle 66"/>
          <p:cNvSpPr>
            <a:spLocks noChangeArrowheads="1"/>
          </p:cNvSpPr>
          <p:nvPr/>
        </p:nvSpPr>
        <p:spPr bwMode="auto">
          <a:xfrm>
            <a:off x="5881688" y="27717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5995988" y="2106613"/>
            <a:ext cx="1587" cy="5000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4911725" y="1660525"/>
            <a:ext cx="1052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</a:t>
            </a: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</a:rPr>
              <a:t>pipeline 100 clock cycles</a:t>
            </a:r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>
            <a:off x="6200775" y="1841500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>
            <a:off x="5816600" y="2873375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2" name="AutoShape 72"/>
          <p:cNvSpPr>
            <a:spLocks noChangeArrowheads="1"/>
          </p:cNvSpPr>
          <p:nvPr/>
        </p:nvSpPr>
        <p:spPr bwMode="auto">
          <a:xfrm>
            <a:off x="6235700" y="3554413"/>
            <a:ext cx="603250" cy="495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313" name="AutoShape 73"/>
          <p:cNvCxnSpPr>
            <a:cxnSpLocks noChangeShapeType="1"/>
            <a:stCxn id="266309" idx="2"/>
            <a:endCxn id="266312" idx="0"/>
          </p:cNvCxnSpPr>
          <p:nvPr/>
        </p:nvCxnSpPr>
        <p:spPr bwMode="auto">
          <a:xfrm>
            <a:off x="6537325" y="2339975"/>
            <a:ext cx="0" cy="1214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4" name="Rectangle 74"/>
          <p:cNvSpPr>
            <a:spLocks noChangeArrowheads="1"/>
          </p:cNvSpPr>
          <p:nvPr/>
        </p:nvSpPr>
        <p:spPr bwMode="auto">
          <a:xfrm>
            <a:off x="5881688" y="35845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5" name="Rectangle 75"/>
          <p:cNvSpPr>
            <a:spLocks noChangeArrowheads="1"/>
          </p:cNvSpPr>
          <p:nvPr/>
        </p:nvSpPr>
        <p:spPr bwMode="auto">
          <a:xfrm>
            <a:off x="5881688" y="36861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81688" y="37877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7" name="Rectangle 77"/>
          <p:cNvSpPr>
            <a:spLocks noChangeArrowheads="1"/>
          </p:cNvSpPr>
          <p:nvPr/>
        </p:nvSpPr>
        <p:spPr bwMode="auto">
          <a:xfrm>
            <a:off x="5881688" y="3889375"/>
            <a:ext cx="227012" cy="1000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969989" y="3505200"/>
            <a:ext cx="955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L 2 buffer many events</a:t>
            </a:r>
          </a:p>
        </p:txBody>
      </p:sp>
      <p:cxnSp>
        <p:nvCxnSpPr>
          <p:cNvPr id="266319" name="AutoShape 79"/>
          <p:cNvCxnSpPr>
            <a:cxnSpLocks noChangeShapeType="1"/>
          </p:cNvCxnSpPr>
          <p:nvPr/>
        </p:nvCxnSpPr>
        <p:spPr bwMode="auto">
          <a:xfrm rot="5400000">
            <a:off x="6046788" y="4090988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0" name="AutoShape 80"/>
          <p:cNvSpPr>
            <a:spLocks noChangeArrowheads="1"/>
          </p:cNvSpPr>
          <p:nvPr/>
        </p:nvSpPr>
        <p:spPr bwMode="auto">
          <a:xfrm>
            <a:off x="5815013" y="3989388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2" name="Rectangle 82"/>
          <p:cNvSpPr>
            <a:spLocks noChangeArrowheads="1"/>
          </p:cNvSpPr>
          <p:nvPr/>
        </p:nvSpPr>
        <p:spPr bwMode="auto">
          <a:xfrm>
            <a:off x="5878513" y="4708525"/>
            <a:ext cx="228600" cy="1000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3" name="Rectangle 83"/>
          <p:cNvSpPr>
            <a:spLocks noChangeArrowheads="1"/>
          </p:cNvSpPr>
          <p:nvPr/>
        </p:nvSpPr>
        <p:spPr bwMode="auto">
          <a:xfrm>
            <a:off x="5878513" y="48085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4" name="Rectangle 84"/>
          <p:cNvSpPr>
            <a:spLocks noChangeArrowheads="1"/>
          </p:cNvSpPr>
          <p:nvPr/>
        </p:nvSpPr>
        <p:spPr bwMode="auto">
          <a:xfrm>
            <a:off x="5878513" y="49101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5" name="Rectangle 85"/>
          <p:cNvSpPr>
            <a:spLocks noChangeArrowheads="1"/>
          </p:cNvSpPr>
          <p:nvPr/>
        </p:nvSpPr>
        <p:spPr bwMode="auto">
          <a:xfrm>
            <a:off x="5878513" y="50117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326" name="AutoShape 86"/>
          <p:cNvCxnSpPr>
            <a:cxnSpLocks noChangeShapeType="1"/>
            <a:stCxn id="266312" idx="2"/>
            <a:endCxn id="266322" idx="3"/>
          </p:cNvCxnSpPr>
          <p:nvPr/>
        </p:nvCxnSpPr>
        <p:spPr bwMode="auto">
          <a:xfrm rot="5400000">
            <a:off x="5967413" y="4189413"/>
            <a:ext cx="709612" cy="4302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4953000" y="461645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DAQ buffers</a:t>
            </a:r>
          </a:p>
        </p:txBody>
      </p:sp>
      <p:grpSp>
        <p:nvGrpSpPr>
          <p:cNvPr id="266328" name="Group 88"/>
          <p:cNvGrpSpPr>
            <a:grpSpLocks/>
          </p:cNvGrpSpPr>
          <p:nvPr/>
        </p:nvGrpSpPr>
        <p:grpSpPr bwMode="auto">
          <a:xfrm>
            <a:off x="5776913" y="5638800"/>
            <a:ext cx="411162" cy="260350"/>
            <a:chOff x="4907" y="22154"/>
            <a:chExt cx="839" cy="401"/>
          </a:xfrm>
        </p:grpSpPr>
        <p:sp>
          <p:nvSpPr>
            <p:cNvPr id="266329" name="Line 89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332" name="AutoShape 92"/>
          <p:cNvSpPr>
            <a:spLocks noChangeArrowheads="1"/>
          </p:cNvSpPr>
          <p:nvPr/>
        </p:nvSpPr>
        <p:spPr bwMode="auto">
          <a:xfrm>
            <a:off x="5691188" y="5216525"/>
            <a:ext cx="609600" cy="404813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333" name="AutoShape 93"/>
          <p:cNvSpPr>
            <a:spLocks noChangeArrowheads="1"/>
          </p:cNvSpPr>
          <p:nvPr/>
        </p:nvSpPr>
        <p:spPr bwMode="auto">
          <a:xfrm>
            <a:off x="5934075" y="5113338"/>
            <a:ext cx="119063" cy="103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6757988" y="2286000"/>
            <a:ext cx="25066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 40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2.5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75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6629400" y="4067175"/>
            <a:ext cx="2363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2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Asynchromous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10 ms Latency</a:t>
            </a:r>
            <a:endParaRPr lang="it-IT" altLang="it-IT" sz="160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2000 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5791200" y="5943600"/>
            <a:ext cx="15509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(~200 Hz)</a:t>
            </a: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5208588" y="1066800"/>
            <a:ext cx="2590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40 MHz Crossing  rate</a:t>
            </a:r>
          </a:p>
        </p:txBody>
      </p:sp>
      <p:sp>
        <p:nvSpPr>
          <p:cNvPr id="266342" name="Line 102"/>
          <p:cNvSpPr>
            <a:spLocks noChangeShapeType="1"/>
          </p:cNvSpPr>
          <p:nvPr/>
        </p:nvSpPr>
        <p:spPr bwMode="auto">
          <a:xfrm flipH="1">
            <a:off x="1219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3" name="Line 103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6" name="WordArt 106"/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92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ATLAS</a:t>
            </a:r>
          </a:p>
        </p:txBody>
      </p:sp>
      <p:sp>
        <p:nvSpPr>
          <p:cNvPr id="266348" name="WordArt 108"/>
          <p:cNvSpPr>
            <a:spLocks noChangeArrowheads="1" noChangeShapeType="1" noTextEdit="1"/>
          </p:cNvSpPr>
          <p:nvPr/>
        </p:nvSpPr>
        <p:spPr bwMode="auto">
          <a:xfrm>
            <a:off x="3275856" y="1176338"/>
            <a:ext cx="695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CDF</a:t>
            </a:r>
          </a:p>
        </p:txBody>
      </p:sp>
    </p:spTree>
    <p:extLst>
      <p:ext uri="{BB962C8B-B14F-4D97-AF65-F5344CB8AC3E}">
        <p14:creationId xmlns:p14="http://schemas.microsoft.com/office/powerpoint/2010/main" val="1928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653F-8D07-4637-8687-1E505AE246D5}" type="datetime1">
              <a:rPr lang="en-US" altLang="it-IT"/>
              <a:pPr/>
              <a:t>3/31/2014</a:t>
            </a:fld>
            <a:endParaRPr lang="en-US" altLang="it-IT"/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4F5-691A-4AC1-9680-E290C4427D33}" type="slidenum">
              <a:rPr lang="en-US" altLang="it-IT"/>
              <a:pPr/>
              <a:t>9</a:t>
            </a:fld>
            <a:endParaRPr lang="en-US" altLang="it-IT"/>
          </a:p>
        </p:txBody>
      </p:sp>
      <p:sp>
        <p:nvSpPr>
          <p:cNvPr id="266350" name="Rectangle 110"/>
          <p:cNvSpPr>
            <a:spLocks noChangeArrowheads="1"/>
          </p:cNvSpPr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66349" name="Rectangle 109"/>
          <p:cNvSpPr>
            <a:spLocks noChangeArrowheads="1"/>
          </p:cNvSpPr>
          <p:nvPr/>
        </p:nvSpPr>
        <p:spPr bwMode="auto">
          <a:xfrm>
            <a:off x="0" y="914400"/>
            <a:ext cx="4572000" cy="5943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2" y="0"/>
            <a:ext cx="84375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it-IT" dirty="0" smtClean="0">
                <a:solidFill>
                  <a:srgbClr val="FFFF00"/>
                </a:solidFill>
                <a:latin typeface="Comic Sans MS" pitchFamily="66" charset="0"/>
              </a:rPr>
              <a:t>CDF vs ATLAS TDAQ Architecture</a:t>
            </a:r>
            <a:endParaRPr lang="en-US" altLang="it-IT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290" name="Rectangle 50"/>
          <p:cNvSpPr>
            <a:spLocks noChangeArrowheads="1"/>
          </p:cNvSpPr>
          <p:nvPr/>
        </p:nvSpPr>
        <p:spPr bwMode="auto">
          <a:xfrm>
            <a:off x="2013424" y="5254129"/>
            <a:ext cx="35788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L3: CPU farm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event reconstruction</a:t>
            </a:r>
          </a:p>
          <a:p>
            <a:pPr algn="ctr"/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speed optimized offline code</a:t>
            </a:r>
          </a:p>
        </p:txBody>
      </p:sp>
      <p:cxnSp>
        <p:nvCxnSpPr>
          <p:cNvPr id="266243" name="AutoShape 3"/>
          <p:cNvCxnSpPr>
            <a:cxnSpLocks noChangeShapeType="1"/>
          </p:cNvCxnSpPr>
          <p:nvPr/>
        </p:nvCxnSpPr>
        <p:spPr bwMode="auto">
          <a:xfrm rot="5400000">
            <a:off x="546101" y="2662237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44" name="AutoShape 4"/>
          <p:cNvSpPr>
            <a:spLocks noChangeArrowheads="1"/>
          </p:cNvSpPr>
          <p:nvPr/>
        </p:nvSpPr>
        <p:spPr bwMode="auto">
          <a:xfrm flipV="1">
            <a:off x="919163" y="1395413"/>
            <a:ext cx="715962" cy="5572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811213" y="1284288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76288" y="1747838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776288" y="175101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76288" y="1852613"/>
            <a:ext cx="228600" cy="10001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76288" y="19526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776288" y="2054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776288" y="27479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776288" y="2849563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890588" y="2184400"/>
            <a:ext cx="1587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0" y="1844675"/>
            <a:ext cx="914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 pipeline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42 clock cycles</a:t>
            </a: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1095375" y="1919288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256" name="AutoShape 16"/>
          <p:cNvSpPr>
            <a:spLocks noChangeArrowheads="1"/>
          </p:cNvSpPr>
          <p:nvPr/>
        </p:nvSpPr>
        <p:spPr bwMode="auto">
          <a:xfrm>
            <a:off x="711200" y="2951163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1143000" y="3657600"/>
            <a:ext cx="609600" cy="4699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259" name="AutoShape 19"/>
          <p:cNvCxnSpPr>
            <a:cxnSpLocks noChangeShapeType="1"/>
            <a:stCxn id="266255" idx="2"/>
            <a:endCxn id="266258" idx="0"/>
          </p:cNvCxnSpPr>
          <p:nvPr/>
        </p:nvCxnSpPr>
        <p:spPr bwMode="auto">
          <a:xfrm>
            <a:off x="1431925" y="2417763"/>
            <a:ext cx="1587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776288" y="36623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776288" y="37639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776288" y="3865563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776288" y="3967163"/>
            <a:ext cx="227012" cy="1000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0638" y="3448050"/>
            <a:ext cx="8937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L2 buffer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4 events</a:t>
            </a:r>
          </a:p>
        </p:txBody>
      </p:sp>
      <p:cxnSp>
        <p:nvCxnSpPr>
          <p:cNvPr id="266265" name="AutoShape 25"/>
          <p:cNvCxnSpPr>
            <a:cxnSpLocks noChangeShapeType="1"/>
          </p:cNvCxnSpPr>
          <p:nvPr/>
        </p:nvCxnSpPr>
        <p:spPr bwMode="auto">
          <a:xfrm rot="5400000">
            <a:off x="941388" y="4168775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6" name="AutoShape 26"/>
          <p:cNvSpPr>
            <a:spLocks noChangeArrowheads="1"/>
          </p:cNvSpPr>
          <p:nvPr/>
        </p:nvSpPr>
        <p:spPr bwMode="auto">
          <a:xfrm>
            <a:off x="709613" y="4067175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8" name="Rectangle 28"/>
          <p:cNvSpPr>
            <a:spLocks noChangeArrowheads="1"/>
          </p:cNvSpPr>
          <p:nvPr/>
        </p:nvSpPr>
        <p:spPr bwMode="auto">
          <a:xfrm>
            <a:off x="773113" y="4786313"/>
            <a:ext cx="228600" cy="1000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773113" y="48863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773113" y="49879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773113" y="5089525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272" name="AutoShape 32"/>
          <p:cNvCxnSpPr>
            <a:cxnSpLocks noChangeShapeType="1"/>
            <a:stCxn id="266258" idx="2"/>
            <a:endCxn id="266268" idx="3"/>
          </p:cNvCxnSpPr>
          <p:nvPr/>
        </p:nvCxnSpPr>
        <p:spPr bwMode="auto">
          <a:xfrm rot="5400000">
            <a:off x="869950" y="4259263"/>
            <a:ext cx="709613" cy="4460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0" y="472440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Times New Roman" pitchFamily="18" charset="0"/>
              </a:rPr>
              <a:t>DAQ buffers</a:t>
            </a:r>
          </a:p>
        </p:txBody>
      </p: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671513" y="5716588"/>
            <a:ext cx="411162" cy="260350"/>
            <a:chOff x="4907" y="22154"/>
            <a:chExt cx="839" cy="401"/>
          </a:xfrm>
        </p:grpSpPr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6" name="Oval 36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277" name="Oval 37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278" name="AutoShape 38"/>
          <p:cNvSpPr>
            <a:spLocks noChangeArrowheads="1"/>
          </p:cNvSpPr>
          <p:nvPr/>
        </p:nvSpPr>
        <p:spPr bwMode="auto">
          <a:xfrm>
            <a:off x="585788" y="5294313"/>
            <a:ext cx="609600" cy="404812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279" name="AutoShape 39"/>
          <p:cNvSpPr>
            <a:spLocks noChangeArrowheads="1"/>
          </p:cNvSpPr>
          <p:nvPr/>
        </p:nvSpPr>
        <p:spPr bwMode="auto">
          <a:xfrm>
            <a:off x="828675" y="5191125"/>
            <a:ext cx="119063" cy="103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1787525" y="1984375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7.6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5.5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30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1600200" y="4111179"/>
            <a:ext cx="3124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 dirty="0">
                <a:solidFill>
                  <a:srgbClr val="000000"/>
                </a:solidFill>
              </a:rPr>
              <a:t>L2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</a:rPr>
              <a:t>Asynchronous </a:t>
            </a:r>
            <a:r>
              <a:rPr lang="it-IT" altLang="it-IT" sz="1600" dirty="0">
                <a:solidFill>
                  <a:srgbClr val="000000"/>
                </a:solidFill>
              </a:rPr>
              <a:t>2 Stage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</a:rPr>
              <a:t>20 </a:t>
            </a:r>
            <a:r>
              <a:rPr lang="it-IT" altLang="it-IT" sz="1600" dirty="0">
                <a:solidFill>
                  <a:srgbClr val="000000"/>
                </a:solidFill>
                <a:sym typeface="Symbol" pitchFamily="18" charset="2"/>
              </a:rPr>
              <a:t>s</a:t>
            </a:r>
            <a:r>
              <a:rPr lang="it-IT" altLang="it-IT" sz="1600" dirty="0">
                <a:solidFill>
                  <a:srgbClr val="000000"/>
                </a:solidFill>
              </a:rPr>
              <a:t> Latency</a:t>
            </a:r>
            <a:endParaRPr lang="it-IT" altLang="it-IT" sz="1600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 dirty="0">
                <a:solidFill>
                  <a:srgbClr val="0000FF"/>
                </a:solidFill>
              </a:rPr>
              <a:t>1000 Hz accept rate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155575" y="6019800"/>
            <a:ext cx="1550988" cy="703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(~100 Hz)</a:t>
            </a: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457417" y="1150937"/>
            <a:ext cx="26479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7.6 MHz Crossing  rate</a:t>
            </a:r>
          </a:p>
        </p:txBody>
      </p:sp>
      <p:grpSp>
        <p:nvGrpSpPr>
          <p:cNvPr id="266356" name="Group 116"/>
          <p:cNvGrpSpPr>
            <a:grpSpLocks/>
          </p:cNvGrpSpPr>
          <p:nvPr/>
        </p:nvGrpSpPr>
        <p:grpSpPr bwMode="auto">
          <a:xfrm>
            <a:off x="1524000" y="1600200"/>
            <a:ext cx="2554288" cy="2667000"/>
            <a:chOff x="960" y="1008"/>
            <a:chExt cx="1609" cy="1680"/>
          </a:xfrm>
        </p:grpSpPr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 flipH="1">
              <a:off x="960" y="2256"/>
              <a:ext cx="14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285" name="Text Box 45"/>
            <p:cNvSpPr txBox="1">
              <a:spLocks noChangeArrowheads="1"/>
            </p:cNvSpPr>
            <p:nvPr/>
          </p:nvSpPr>
          <p:spPr bwMode="auto">
            <a:xfrm>
              <a:off x="1008" y="2064"/>
              <a:ext cx="15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it-IT" sz="1600" b="1">
                  <a:solidFill>
                    <a:srgbClr val="FF0000"/>
                  </a:solidFill>
                </a:rPr>
                <a:t>SVX read out after L1</a:t>
              </a:r>
            </a:p>
          </p:txBody>
        </p:sp>
        <p:grpSp>
          <p:nvGrpSpPr>
            <p:cNvPr id="266354" name="Group 114"/>
            <p:cNvGrpSpPr>
              <a:grpSpLocks/>
            </p:cNvGrpSpPr>
            <p:nvPr/>
          </p:nvGrpSpPr>
          <p:grpSpPr bwMode="auto">
            <a:xfrm>
              <a:off x="1104" y="1008"/>
              <a:ext cx="1248" cy="1680"/>
              <a:chOff x="1104" y="1008"/>
              <a:chExt cx="1248" cy="1680"/>
            </a:xfrm>
          </p:grpSpPr>
          <p:sp>
            <p:nvSpPr>
              <p:cNvPr id="266286" name="AutoShape 46"/>
              <p:cNvSpPr>
                <a:spLocks noChangeArrowheads="1"/>
              </p:cNvSpPr>
              <p:nvPr/>
            </p:nvSpPr>
            <p:spPr bwMode="auto">
              <a:xfrm>
                <a:off x="1104" y="2352"/>
                <a:ext cx="1200" cy="336"/>
              </a:xfrm>
              <a:prstGeom prst="leftArrowCallout">
                <a:avLst>
                  <a:gd name="adj1" fmla="val 25000"/>
                  <a:gd name="adj2" fmla="val 25000"/>
                  <a:gd name="adj3" fmla="val 59524"/>
                  <a:gd name="adj4" fmla="val 6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it-IT" altLang="it-IT" sz="2000">
                    <a:solidFill>
                      <a:srgbClr val="000000"/>
                    </a:solidFill>
                  </a:rPr>
                  <a:t>SVT here</a:t>
                </a:r>
              </a:p>
            </p:txBody>
          </p:sp>
          <p:sp>
            <p:nvSpPr>
              <p:cNvPr id="266287" name="AutoShape 47"/>
              <p:cNvSpPr>
                <a:spLocks noChangeArrowheads="1"/>
              </p:cNvSpPr>
              <p:nvPr/>
            </p:nvSpPr>
            <p:spPr bwMode="auto">
              <a:xfrm>
                <a:off x="1152" y="1008"/>
                <a:ext cx="1200" cy="336"/>
              </a:xfrm>
              <a:prstGeom prst="leftArrowCallout">
                <a:avLst>
                  <a:gd name="adj1" fmla="val 25000"/>
                  <a:gd name="adj2" fmla="val 25000"/>
                  <a:gd name="adj3" fmla="val 59524"/>
                  <a:gd name="adj4" fmla="val 6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it-IT" altLang="it-IT" sz="2000">
                    <a:solidFill>
                      <a:srgbClr val="000000"/>
                    </a:solidFill>
                  </a:rPr>
                  <a:t>XFT here</a:t>
                </a:r>
              </a:p>
            </p:txBody>
          </p:sp>
        </p:grpSp>
      </p:grpSp>
      <p:cxnSp>
        <p:nvCxnSpPr>
          <p:cNvPr id="266297" name="AutoShape 57"/>
          <p:cNvCxnSpPr>
            <a:cxnSpLocks noChangeShapeType="1"/>
          </p:cNvCxnSpPr>
          <p:nvPr/>
        </p:nvCxnSpPr>
        <p:spPr bwMode="auto">
          <a:xfrm rot="5400000">
            <a:off x="5651501" y="2584450"/>
            <a:ext cx="1212850" cy="352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8" name="AutoShape 58"/>
          <p:cNvSpPr>
            <a:spLocks noChangeArrowheads="1"/>
          </p:cNvSpPr>
          <p:nvPr/>
        </p:nvSpPr>
        <p:spPr bwMode="auto">
          <a:xfrm flipV="1">
            <a:off x="6024563" y="1317625"/>
            <a:ext cx="715962" cy="5572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99" name="AutoShape 59"/>
          <p:cNvSpPr>
            <a:spLocks noChangeArrowheads="1"/>
          </p:cNvSpPr>
          <p:nvPr/>
        </p:nvSpPr>
        <p:spPr bwMode="auto">
          <a:xfrm>
            <a:off x="5916613" y="1206500"/>
            <a:ext cx="160337" cy="466725"/>
          </a:xfrm>
          <a:prstGeom prst="downArrow">
            <a:avLst>
              <a:gd name="adj1" fmla="val 50000"/>
              <a:gd name="adj2" fmla="val 72773"/>
            </a:avLst>
          </a:pr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0" name="Rectangle 60"/>
          <p:cNvSpPr>
            <a:spLocks noChangeArrowheads="1"/>
          </p:cNvSpPr>
          <p:nvPr/>
        </p:nvSpPr>
        <p:spPr bwMode="auto">
          <a:xfrm>
            <a:off x="5881688" y="1670050"/>
            <a:ext cx="228600" cy="1203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1" name="Rectangle 61"/>
          <p:cNvSpPr>
            <a:spLocks noChangeArrowheads="1"/>
          </p:cNvSpPr>
          <p:nvPr/>
        </p:nvSpPr>
        <p:spPr bwMode="auto">
          <a:xfrm>
            <a:off x="5881688" y="167322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2" name="Rectangle 62"/>
          <p:cNvSpPr>
            <a:spLocks noChangeArrowheads="1"/>
          </p:cNvSpPr>
          <p:nvPr/>
        </p:nvSpPr>
        <p:spPr bwMode="auto">
          <a:xfrm>
            <a:off x="5881688" y="1774825"/>
            <a:ext cx="228600" cy="1000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3" name="Rectangle 63"/>
          <p:cNvSpPr>
            <a:spLocks noChangeArrowheads="1"/>
          </p:cNvSpPr>
          <p:nvPr/>
        </p:nvSpPr>
        <p:spPr bwMode="auto">
          <a:xfrm>
            <a:off x="5881688" y="18748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4" name="Rectangle 64"/>
          <p:cNvSpPr>
            <a:spLocks noChangeArrowheads="1"/>
          </p:cNvSpPr>
          <p:nvPr/>
        </p:nvSpPr>
        <p:spPr bwMode="auto">
          <a:xfrm>
            <a:off x="5881688" y="1976438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5" name="Rectangle 65"/>
          <p:cNvSpPr>
            <a:spLocks noChangeArrowheads="1"/>
          </p:cNvSpPr>
          <p:nvPr/>
        </p:nvSpPr>
        <p:spPr bwMode="auto">
          <a:xfrm>
            <a:off x="5881688" y="26701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6" name="Rectangle 66"/>
          <p:cNvSpPr>
            <a:spLocks noChangeArrowheads="1"/>
          </p:cNvSpPr>
          <p:nvPr/>
        </p:nvSpPr>
        <p:spPr bwMode="auto">
          <a:xfrm>
            <a:off x="5881688" y="2771775"/>
            <a:ext cx="228600" cy="101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5995988" y="2106613"/>
            <a:ext cx="1587" cy="5000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4911725" y="1660525"/>
            <a:ext cx="1052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L1</a:t>
            </a: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altLang="it-IT" sz="1600">
                <a:solidFill>
                  <a:srgbClr val="000000"/>
                </a:solidFill>
              </a:rPr>
              <a:t>pipeline 100 clock cycles</a:t>
            </a:r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>
            <a:off x="6200775" y="1841500"/>
            <a:ext cx="673100" cy="49847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>
            <a:off x="5816600" y="2873375"/>
            <a:ext cx="357188" cy="711200"/>
          </a:xfrm>
          <a:prstGeom prst="downArrow">
            <a:avLst>
              <a:gd name="adj1" fmla="val 49861"/>
              <a:gd name="adj2" fmla="val 132215"/>
            </a:avLst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2" name="AutoShape 72"/>
          <p:cNvSpPr>
            <a:spLocks noChangeArrowheads="1"/>
          </p:cNvSpPr>
          <p:nvPr/>
        </p:nvSpPr>
        <p:spPr bwMode="auto">
          <a:xfrm>
            <a:off x="6235700" y="3554413"/>
            <a:ext cx="603250" cy="4953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600">
                <a:solidFill>
                  <a:srgbClr val="000000"/>
                </a:solidFill>
              </a:rPr>
              <a:t>L2</a:t>
            </a:r>
          </a:p>
        </p:txBody>
      </p:sp>
      <p:cxnSp>
        <p:nvCxnSpPr>
          <p:cNvPr id="266313" name="AutoShape 73"/>
          <p:cNvCxnSpPr>
            <a:cxnSpLocks noChangeShapeType="1"/>
            <a:stCxn id="266309" idx="2"/>
            <a:endCxn id="266312" idx="0"/>
          </p:cNvCxnSpPr>
          <p:nvPr/>
        </p:nvCxnSpPr>
        <p:spPr bwMode="auto">
          <a:xfrm>
            <a:off x="6537325" y="2339975"/>
            <a:ext cx="0" cy="1214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4" name="Rectangle 74"/>
          <p:cNvSpPr>
            <a:spLocks noChangeArrowheads="1"/>
          </p:cNvSpPr>
          <p:nvPr/>
        </p:nvSpPr>
        <p:spPr bwMode="auto">
          <a:xfrm>
            <a:off x="5881688" y="35845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5" name="Rectangle 75"/>
          <p:cNvSpPr>
            <a:spLocks noChangeArrowheads="1"/>
          </p:cNvSpPr>
          <p:nvPr/>
        </p:nvSpPr>
        <p:spPr bwMode="auto">
          <a:xfrm>
            <a:off x="5881688" y="36861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6" name="Rectangle 76"/>
          <p:cNvSpPr>
            <a:spLocks noChangeArrowheads="1"/>
          </p:cNvSpPr>
          <p:nvPr/>
        </p:nvSpPr>
        <p:spPr bwMode="auto">
          <a:xfrm>
            <a:off x="5881688" y="3787775"/>
            <a:ext cx="227012" cy="10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7" name="Rectangle 77"/>
          <p:cNvSpPr>
            <a:spLocks noChangeArrowheads="1"/>
          </p:cNvSpPr>
          <p:nvPr/>
        </p:nvSpPr>
        <p:spPr bwMode="auto">
          <a:xfrm>
            <a:off x="5881688" y="3889375"/>
            <a:ext cx="227012" cy="1000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969989" y="3505200"/>
            <a:ext cx="955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</a:rPr>
              <a:t>L 2 buffer many events</a:t>
            </a:r>
          </a:p>
        </p:txBody>
      </p:sp>
      <p:cxnSp>
        <p:nvCxnSpPr>
          <p:cNvPr id="266319" name="AutoShape 79"/>
          <p:cNvCxnSpPr>
            <a:cxnSpLocks noChangeShapeType="1"/>
          </p:cNvCxnSpPr>
          <p:nvPr/>
        </p:nvCxnSpPr>
        <p:spPr bwMode="auto">
          <a:xfrm rot="5400000">
            <a:off x="6046788" y="4090988"/>
            <a:ext cx="431800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0" name="AutoShape 80"/>
          <p:cNvSpPr>
            <a:spLocks noChangeArrowheads="1"/>
          </p:cNvSpPr>
          <p:nvPr/>
        </p:nvSpPr>
        <p:spPr bwMode="auto">
          <a:xfrm>
            <a:off x="5815013" y="3989388"/>
            <a:ext cx="358775" cy="711200"/>
          </a:xfrm>
          <a:prstGeom prst="downArrow">
            <a:avLst>
              <a:gd name="adj1" fmla="val 49861"/>
              <a:gd name="adj2" fmla="val 131630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2" name="Rectangle 82"/>
          <p:cNvSpPr>
            <a:spLocks noChangeArrowheads="1"/>
          </p:cNvSpPr>
          <p:nvPr/>
        </p:nvSpPr>
        <p:spPr bwMode="auto">
          <a:xfrm>
            <a:off x="5878513" y="4708525"/>
            <a:ext cx="228600" cy="1000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3" name="Rectangle 83"/>
          <p:cNvSpPr>
            <a:spLocks noChangeArrowheads="1"/>
          </p:cNvSpPr>
          <p:nvPr/>
        </p:nvSpPr>
        <p:spPr bwMode="auto">
          <a:xfrm>
            <a:off x="5878513" y="48085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4" name="Rectangle 84"/>
          <p:cNvSpPr>
            <a:spLocks noChangeArrowheads="1"/>
          </p:cNvSpPr>
          <p:nvPr/>
        </p:nvSpPr>
        <p:spPr bwMode="auto">
          <a:xfrm>
            <a:off x="5878513" y="49101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25" name="Rectangle 85"/>
          <p:cNvSpPr>
            <a:spLocks noChangeArrowheads="1"/>
          </p:cNvSpPr>
          <p:nvPr/>
        </p:nvSpPr>
        <p:spPr bwMode="auto">
          <a:xfrm>
            <a:off x="5878513" y="5011738"/>
            <a:ext cx="228600" cy="10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66326" name="AutoShape 86"/>
          <p:cNvCxnSpPr>
            <a:cxnSpLocks noChangeShapeType="1"/>
            <a:stCxn id="266312" idx="2"/>
            <a:endCxn id="266322" idx="3"/>
          </p:cNvCxnSpPr>
          <p:nvPr/>
        </p:nvCxnSpPr>
        <p:spPr bwMode="auto">
          <a:xfrm rot="5400000">
            <a:off x="5967413" y="4189413"/>
            <a:ext cx="709612" cy="4302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4953000" y="461645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DAQ buffers</a:t>
            </a:r>
          </a:p>
        </p:txBody>
      </p:sp>
      <p:grpSp>
        <p:nvGrpSpPr>
          <p:cNvPr id="266328" name="Group 88"/>
          <p:cNvGrpSpPr>
            <a:grpSpLocks/>
          </p:cNvGrpSpPr>
          <p:nvPr/>
        </p:nvGrpSpPr>
        <p:grpSpPr bwMode="auto">
          <a:xfrm>
            <a:off x="5776913" y="5638800"/>
            <a:ext cx="411162" cy="260350"/>
            <a:chOff x="4907" y="22154"/>
            <a:chExt cx="839" cy="401"/>
          </a:xfrm>
        </p:grpSpPr>
        <p:sp>
          <p:nvSpPr>
            <p:cNvPr id="266329" name="Line 89"/>
            <p:cNvSpPr>
              <a:spLocks noChangeShapeType="1"/>
            </p:cNvSpPr>
            <p:nvPr/>
          </p:nvSpPr>
          <p:spPr bwMode="auto">
            <a:xfrm>
              <a:off x="5094" y="22154"/>
              <a:ext cx="487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  <a:scene3d>
              <a:camera prst="legacyObliqueTopRight"/>
              <a:lightRig rig="legacyFlat2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0" name="Oval 90"/>
            <p:cNvSpPr>
              <a:spLocks noChangeArrowheads="1"/>
            </p:cNvSpPr>
            <p:nvPr/>
          </p:nvSpPr>
          <p:spPr bwMode="auto">
            <a:xfrm>
              <a:off x="4907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266331" name="Oval 91"/>
            <p:cNvSpPr>
              <a:spLocks noChangeArrowheads="1"/>
            </p:cNvSpPr>
            <p:nvPr/>
          </p:nvSpPr>
          <p:spPr bwMode="auto">
            <a:xfrm>
              <a:off x="5368" y="22155"/>
              <a:ext cx="378" cy="400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sp>
        <p:nvSpPr>
          <p:cNvPr id="266332" name="AutoShape 92"/>
          <p:cNvSpPr>
            <a:spLocks noChangeArrowheads="1"/>
          </p:cNvSpPr>
          <p:nvPr/>
        </p:nvSpPr>
        <p:spPr bwMode="auto">
          <a:xfrm>
            <a:off x="5691188" y="5216525"/>
            <a:ext cx="609600" cy="404813"/>
          </a:xfrm>
          <a:prstGeom prst="downArrowCallout">
            <a:avLst>
              <a:gd name="adj1" fmla="val 37647"/>
              <a:gd name="adj2" fmla="val 37647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</a:rPr>
              <a:t>L3 Farm</a:t>
            </a:r>
          </a:p>
        </p:txBody>
      </p:sp>
      <p:sp>
        <p:nvSpPr>
          <p:cNvPr id="266333" name="AutoShape 93"/>
          <p:cNvSpPr>
            <a:spLocks noChangeArrowheads="1"/>
          </p:cNvSpPr>
          <p:nvPr/>
        </p:nvSpPr>
        <p:spPr bwMode="auto">
          <a:xfrm>
            <a:off x="5934075" y="5113338"/>
            <a:ext cx="119063" cy="103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6757988" y="2286000"/>
            <a:ext cx="25066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1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 40 MHz Synchromous </a:t>
            </a:r>
          </a:p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             Pipeline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2.5 </a:t>
            </a:r>
            <a:r>
              <a:rPr lang="en-US" altLang="it-IT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it-IT" altLang="it-IT" sz="1600">
                <a:solidFill>
                  <a:srgbClr val="000000"/>
                </a:solidFill>
              </a:rPr>
              <a:t>s Latency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75 kHz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6629400" y="4067175"/>
            <a:ext cx="2363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it-IT" sz="1600">
                <a:solidFill>
                  <a:srgbClr val="000000"/>
                </a:solidFill>
              </a:rPr>
              <a:t>Level 2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Asynchromous</a:t>
            </a: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 10 ms Latency</a:t>
            </a:r>
            <a:endParaRPr lang="it-IT" altLang="it-IT" sz="1600">
              <a:solidFill>
                <a:srgbClr val="0000FF"/>
              </a:solidFill>
            </a:endParaRPr>
          </a:p>
          <a:p>
            <a:pPr eaLnBrk="0" hangingPunct="0">
              <a:buFontTx/>
              <a:buChar char="•"/>
            </a:pPr>
            <a:r>
              <a:rPr lang="it-IT" altLang="it-IT" sz="1600">
                <a:solidFill>
                  <a:srgbClr val="0000FF"/>
                </a:solidFill>
              </a:rPr>
              <a:t>  2000 Hz accept rate</a:t>
            </a: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5791200" y="5943600"/>
            <a:ext cx="15509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Mass Storage 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</a:rPr>
              <a:t>(~200 Hz)</a:t>
            </a: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5208588" y="1066800"/>
            <a:ext cx="25908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1800" dirty="0">
                <a:solidFill>
                  <a:srgbClr val="000000"/>
                </a:solidFill>
              </a:rPr>
              <a:t>40 MHz Crossing  rate</a:t>
            </a:r>
          </a:p>
        </p:txBody>
      </p:sp>
      <p:sp>
        <p:nvSpPr>
          <p:cNvPr id="266342" name="Line 102"/>
          <p:cNvSpPr>
            <a:spLocks noChangeShapeType="1"/>
          </p:cNvSpPr>
          <p:nvPr/>
        </p:nvSpPr>
        <p:spPr bwMode="auto">
          <a:xfrm flipH="1">
            <a:off x="12192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3" name="Line 103"/>
          <p:cNvSpPr>
            <a:spLocks noChangeShapeType="1"/>
          </p:cNvSpPr>
          <p:nvPr/>
        </p:nvSpPr>
        <p:spPr bwMode="auto">
          <a:xfrm>
            <a:off x="4876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46" name="WordArt 106"/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92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ATLAS</a:t>
            </a:r>
          </a:p>
        </p:txBody>
      </p:sp>
      <p:sp>
        <p:nvSpPr>
          <p:cNvPr id="266348" name="WordArt 108"/>
          <p:cNvSpPr>
            <a:spLocks noChangeArrowheads="1" noChangeShapeType="1" noTextEdit="1"/>
          </p:cNvSpPr>
          <p:nvPr/>
        </p:nvSpPr>
        <p:spPr bwMode="auto">
          <a:xfrm>
            <a:off x="3792538" y="1404938"/>
            <a:ext cx="695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CDF</a:t>
            </a:r>
          </a:p>
        </p:txBody>
      </p:sp>
      <p:grpSp>
        <p:nvGrpSpPr>
          <p:cNvPr id="266355" name="Group 115"/>
          <p:cNvGrpSpPr>
            <a:grpSpLocks/>
          </p:cNvGrpSpPr>
          <p:nvPr/>
        </p:nvGrpSpPr>
        <p:grpSpPr bwMode="auto">
          <a:xfrm>
            <a:off x="6858000" y="1676400"/>
            <a:ext cx="2286000" cy="2651125"/>
            <a:chOff x="4320" y="1056"/>
            <a:chExt cx="1440" cy="1670"/>
          </a:xfrm>
        </p:grpSpPr>
        <p:sp>
          <p:nvSpPr>
            <p:cNvPr id="266344" name="Text Box 104"/>
            <p:cNvSpPr txBox="1">
              <a:spLocks noChangeArrowheads="1"/>
            </p:cNvSpPr>
            <p:nvPr/>
          </p:nvSpPr>
          <p:spPr bwMode="auto">
            <a:xfrm>
              <a:off x="4851" y="1056"/>
              <a:ext cx="9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>
                  <a:solidFill>
                    <a:srgbClr val="FF6600"/>
                  </a:solidFill>
                </a:rPr>
                <a:t>No </a:t>
              </a:r>
            </a:p>
            <a:p>
              <a:r>
                <a:rPr lang="en-US" altLang="it-IT" sz="2400" b="1">
                  <a:solidFill>
                    <a:srgbClr val="FF6600"/>
                  </a:solidFill>
                </a:rPr>
                <a:t>Tracking</a:t>
              </a:r>
              <a:endParaRPr lang="en-GB" altLang="it-IT" sz="2400" b="1">
                <a:solidFill>
                  <a:srgbClr val="FF6600"/>
                </a:solidFill>
              </a:endParaRPr>
            </a:p>
          </p:txBody>
        </p:sp>
        <p:sp>
          <p:nvSpPr>
            <p:cNvPr id="266345" name="Text Box 105"/>
            <p:cNvSpPr txBox="1">
              <a:spLocks noChangeArrowheads="1"/>
            </p:cNvSpPr>
            <p:nvPr/>
          </p:nvSpPr>
          <p:spPr bwMode="auto">
            <a:xfrm>
              <a:off x="4752" y="2208"/>
              <a:ext cx="9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>
                  <a:solidFill>
                    <a:srgbClr val="FF6600"/>
                  </a:solidFill>
                </a:rPr>
                <a:t>Late</a:t>
              </a:r>
            </a:p>
            <a:p>
              <a:r>
                <a:rPr lang="en-US" altLang="it-IT" sz="2400" b="1">
                  <a:solidFill>
                    <a:srgbClr val="FF6600"/>
                  </a:solidFill>
                </a:rPr>
                <a:t>Tracking</a:t>
              </a:r>
              <a:endParaRPr lang="en-GB" altLang="it-IT" sz="2400" b="1">
                <a:solidFill>
                  <a:srgbClr val="FF6600"/>
                </a:solidFill>
              </a:endParaRPr>
            </a:p>
          </p:txBody>
        </p:sp>
        <p:sp>
          <p:nvSpPr>
            <p:cNvPr id="266352" name="AutoShape 112"/>
            <p:cNvSpPr>
              <a:spLocks noChangeArrowheads="1"/>
            </p:cNvSpPr>
            <p:nvPr/>
          </p:nvSpPr>
          <p:spPr bwMode="auto">
            <a:xfrm>
              <a:off x="4320" y="129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353" name="AutoShape 113"/>
            <p:cNvSpPr>
              <a:spLocks noChangeArrowheads="1"/>
            </p:cNvSpPr>
            <p:nvPr/>
          </p:nvSpPr>
          <p:spPr bwMode="auto">
            <a:xfrm>
              <a:off x="4320" y="2352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724773" y="3554413"/>
            <a:ext cx="4419227" cy="19423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786644" y="513316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CPUs FARMs</a:t>
            </a:r>
            <a:endParaRPr lang="it-IT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0" y="1066800"/>
            <a:ext cx="4572000" cy="3337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5262</TotalTime>
  <Words>1384</Words>
  <Application>Microsoft Office PowerPoint</Application>
  <PresentationFormat>On-screen Show (4:3)</PresentationFormat>
  <Paragraphs>303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Our work field Trigger at Hadron Colliders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CDF vs ATLAS TDAQ Architecture</vt:lpstr>
      <vt:lpstr>CDF vs ATLAS TDAQ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CLEAR to human eyes</vt:lpstr>
      <vt:lpstr>PowerPoint Presentation</vt:lpstr>
      <vt:lpstr>PowerPoint Presentation</vt:lpstr>
      <vt:lpstr>Step (2): Clustering contiguous pixels over threshold – very suited for FPGAs</vt:lpstr>
      <vt:lpstr>PowerPoint Presentation</vt:lpstr>
      <vt:lpstr>Step (3): identifying objects</vt:lpstr>
      <vt:lpstr>AM application</vt:lpstr>
      <vt:lpstr>Smart Cameras or AM-based Coprocessor</vt:lpstr>
      <vt:lpstr>Conclusion on image processing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151</cp:revision>
  <cp:lastPrinted>2014-03-12T15:40:34Z</cp:lastPrinted>
  <dcterms:created xsi:type="dcterms:W3CDTF">2014-03-01T16:50:10Z</dcterms:created>
  <dcterms:modified xsi:type="dcterms:W3CDTF">2014-03-31T12:28:49Z</dcterms:modified>
</cp:coreProperties>
</file>