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F40B7851-7F93-4BAE-B449-AF82B66B17A2}">
  <a:tblStyle styleName="Table_0" styleId="{F40B7851-7F93-4BAE-B449-AF82B66B17A2}"/>
</a:tblStyleLst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31.xml" Type="http://schemas.openxmlformats.org/officeDocument/2006/relationships/slide" Id="rId36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9.xml" Type="http://schemas.openxmlformats.org/officeDocument/2006/relationships/slide" Id="rId34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2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2" name="Shape 1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6" name="Shape 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4" name="Shape 1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2" name="Shape 2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2" name="Shape 2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1" name="Shape 2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9" name="Shape 2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7" name="Shape 2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2" name="Shape 2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8" name="Shape 2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6" name="Shape 2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2" name="Shape 2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3" name="Shape 26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9" name="Shape 2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0" name="Shape 27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y="563759" x="457200"/>
            <a:ext cy="30096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457200">
              <a:spcBef>
                <a:spcPts val="0"/>
              </a:spcBef>
              <a:buSzPct val="100000"/>
              <a:defRPr sz="7200"/>
            </a:lvl1pPr>
            <a:lvl2pPr indent="457200">
              <a:spcBef>
                <a:spcPts val="0"/>
              </a:spcBef>
              <a:buSzPct val="100000"/>
              <a:defRPr sz="7200"/>
            </a:lvl2pPr>
            <a:lvl3pPr indent="457200">
              <a:spcBef>
                <a:spcPts val="0"/>
              </a:spcBef>
              <a:buSzPct val="100000"/>
              <a:defRPr sz="7200"/>
            </a:lvl3pPr>
            <a:lvl4pPr indent="457200">
              <a:spcBef>
                <a:spcPts val="0"/>
              </a:spcBef>
              <a:buSzPct val="100000"/>
              <a:defRPr sz="7200"/>
            </a:lvl4pPr>
            <a:lvl5pPr indent="457200">
              <a:spcBef>
                <a:spcPts val="0"/>
              </a:spcBef>
              <a:buSzPct val="100000"/>
              <a:defRPr sz="7200"/>
            </a:lvl5pPr>
            <a:lvl6pPr indent="457200">
              <a:spcBef>
                <a:spcPts val="0"/>
              </a:spcBef>
              <a:buSzPct val="100000"/>
              <a:defRPr sz="7200"/>
            </a:lvl6pPr>
            <a:lvl7pPr indent="457200">
              <a:spcBef>
                <a:spcPts val="0"/>
              </a:spcBef>
              <a:buSzPct val="100000"/>
              <a:defRPr sz="7200"/>
            </a:lvl7pPr>
            <a:lvl8pPr indent="457200">
              <a:spcBef>
                <a:spcPts val="0"/>
              </a:spcBef>
              <a:buSzPct val="100000"/>
              <a:defRPr sz="7200"/>
            </a:lvl8pPr>
            <a:lvl9pPr indent="457200">
              <a:spcBef>
                <a:spcPts val="0"/>
              </a:spcBef>
              <a:buSzPct val="100000"/>
              <a:defRPr sz="72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y="3716392" x="457200"/>
            <a:ext cy="1232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3048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1pPr>
            <a:lvl2pPr indent="3048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2pPr>
            <a:lvl3pPr indent="3048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3pPr>
            <a:lvl4pPr indent="3048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4pPr>
            <a:lvl5pPr indent="3048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5pPr>
            <a:lvl6pPr indent="3048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6pPr>
            <a:lvl7pPr indent="3048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7pPr>
            <a:lvl8pPr indent="3048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8pPr>
            <a:lvl9pPr indent="3048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11" name="Shape 11"/>
          <p:cNvCxnSpPr/>
          <p:nvPr/>
        </p:nvCxnSpPr>
        <p:spPr>
          <a:xfrm>
            <a:off y="411479" x="457200"/>
            <a:ext cy="0" cx="822960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y="3633382" x="457200"/>
            <a:ext cy="0" cx="822960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cxnSp>
        <p:nvCxnSpPr>
          <p:cNvPr id="16" name="Shape 16"/>
          <p:cNvCxnSpPr/>
          <p:nvPr/>
        </p:nvCxnSpPr>
        <p:spPr>
          <a:xfrm>
            <a:off y="1143000" x="457200"/>
            <a:ext cy="0" cx="822960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cxnSp>
        <p:nvCxnSpPr>
          <p:cNvPr id="21" name="Shape 21"/>
          <p:cNvCxnSpPr/>
          <p:nvPr/>
        </p:nvCxnSpPr>
        <p:spPr>
          <a:xfrm>
            <a:off y="1143000" x="457200"/>
            <a:ext cy="0" cx="822960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cxnSp>
        <p:nvCxnSpPr>
          <p:cNvPr id="24" name="Shape 24"/>
          <p:cNvCxnSpPr/>
          <p:nvPr/>
        </p:nvCxnSpPr>
        <p:spPr>
          <a:xfrm>
            <a:off y="1143000" x="457200"/>
            <a:ext cy="0" cx="8229600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indent="-171450" marL="285750">
              <a:spcBef>
                <a:spcPts val="0"/>
              </a:spcBef>
              <a:buSzPct val="100000"/>
              <a:buNone/>
              <a:defRPr sz="1800"/>
            </a:lvl1pPr>
          </a:lstStyle>
          <a:p/>
        </p:txBody>
      </p:sp>
      <p:cxnSp>
        <p:nvCxnSpPr>
          <p:cNvPr id="27" name="Shape 27"/>
          <p:cNvCxnSpPr/>
          <p:nvPr/>
        </p:nvCxnSpPr>
        <p:spPr>
          <a:xfrm>
            <a:off y="4317760" x="457200"/>
            <a:ext cy="0" cx="822960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29" name="Shape 29"/>
          <p:cNvCxnSpPr/>
          <p:nvPr/>
        </p:nvCxnSpPr>
        <p:spPr>
          <a:xfrm>
            <a:off y="113139" x="457200"/>
            <a:ext cy="0" cx="822960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marL="0"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1pPr>
            <a:lvl2pPr indent="228600" marL="0"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2pPr>
            <a:lvl3pPr indent="228600" marL="0"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3pPr>
            <a:lvl4pPr indent="228600" marL="0"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4pPr>
            <a:lvl5pPr indent="228600" marL="0"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5pPr>
            <a:lvl6pPr indent="228600" marL="0"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6pPr>
            <a:lvl7pPr indent="228600" marL="0"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7pPr>
            <a:lvl8pPr indent="228600" marL="0"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8pPr>
            <a:lvl9pPr indent="228600" marL="0"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52400" marL="3429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indent="-133350" marL="7429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indent="-76200" marL="11430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indent="-114300" marL="1600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indent="-114300" marL="20574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indent="-114300" marL="25146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indent="-114300" marL="29718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indent="-114300" marL="34290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indent="-114300" marL="3886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7" name="Shape 7"/>
          <p:cNvCxnSpPr/>
          <p:nvPr/>
        </p:nvCxnSpPr>
        <p:spPr>
          <a:xfrm>
            <a:off y="5023259" x="457200"/>
            <a:ext cy="0" cx="822960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0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3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9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png" Type="http://schemas.openxmlformats.org/officeDocument/2006/relationships/image" Id="rId4"/><Relationship Target="../media/image22.png" Type="http://schemas.openxmlformats.org/officeDocument/2006/relationships/image" Id="rId3"/><Relationship Target="../media/image11.png" Type="http://schemas.openxmlformats.org/officeDocument/2006/relationships/image" Id="rId6"/><Relationship Target="../media/image12.png" Type="http://schemas.openxmlformats.org/officeDocument/2006/relationships/image" Id="rId5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4"/><Relationship Target="../media/image06.png" Type="http://schemas.openxmlformats.org/officeDocument/2006/relationships/image" Id="rId3"/><Relationship Target="../media/image03.png" Type="http://schemas.openxmlformats.org/officeDocument/2006/relationships/image" Id="rId5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png" Type="http://schemas.openxmlformats.org/officeDocument/2006/relationships/image" Id="rId4"/><Relationship Target="../media/image15.png" Type="http://schemas.openxmlformats.org/officeDocument/2006/relationships/image" Id="rId3"/><Relationship Target="../media/image21.png" Type="http://schemas.openxmlformats.org/officeDocument/2006/relationships/image" Id="rId5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4"/><Relationship Target="../media/image00.pn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4"/><Relationship Target="../media/image17.pn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5.pn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7.png" Type="http://schemas.openxmlformats.org/officeDocument/2006/relationships/image" Id="rId4"/><Relationship Target="http://en.wikipedia.org/wiki/Supervised_learning" Type="http://schemas.openxmlformats.org/officeDocument/2006/relationships/hyperlink" TargetMode="External" Id="rId3"/><Relationship Target="../media/image24.png" Type="http://schemas.openxmlformats.org/officeDocument/2006/relationships/image" Id="rId5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1.png" Type="http://schemas.openxmlformats.org/officeDocument/2006/relationships/image" Id="rId4"/><Relationship Target="../media/image30.pn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9.png" Type="http://schemas.openxmlformats.org/officeDocument/2006/relationships/image" Id="rId4"/><Relationship Target="../media/image28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4"/><Relationship Target="../media/image01.png" Type="http://schemas.openxmlformats.org/officeDocument/2006/relationships/image" Id="rId3"/><Relationship Target="../media/image09.png" Type="http://schemas.openxmlformats.org/officeDocument/2006/relationships/image" Id="rId6"/><Relationship Target="../media/image02.png" Type="http://schemas.openxmlformats.org/officeDocument/2006/relationships/image" Id="rId5"/><Relationship Target="../media/image05.png" Type="http://schemas.openxmlformats.org/officeDocument/2006/relationships/image" Id="rId7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26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4"/><Relationship Target="../media/image17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 txBox="1"/>
          <p:nvPr>
            <p:ph type="ctrTitle"/>
          </p:nvPr>
        </p:nvSpPr>
        <p:spPr>
          <a:xfrm>
            <a:off y="563759" x="457200"/>
            <a:ext cy="30096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/>
              <a:t>The NoES vision on CV</a:t>
            </a:r>
          </a:p>
        </p:txBody>
      </p:sp>
      <p:sp>
        <p:nvSpPr>
          <p:cNvPr id="32" name="Shape 32"/>
          <p:cNvSpPr txBox="1"/>
          <p:nvPr>
            <p:ph idx="1" type="subTitle"/>
          </p:nvPr>
        </p:nvSpPr>
        <p:spPr>
          <a:xfrm>
            <a:off y="3716392" x="457200"/>
            <a:ext cy="1232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400" lang="en-GB"/>
              <a:t>Claudio Salvadori</a:t>
            </a:r>
          </a:p>
          <a:p>
            <a:pPr algn="ctr" rtl="0" lvl="0">
              <a:spcBef>
                <a:spcPts val="0"/>
              </a:spcBef>
              <a:buNone/>
            </a:pPr>
            <a:r>
              <a:rPr sz="2400" lang="en-GB"/>
              <a:t>Research assistant @ TeCIP Institute</a:t>
            </a:r>
          </a:p>
          <a:p>
            <a:pPr algn="ctr">
              <a:spcBef>
                <a:spcPts val="0"/>
              </a:spcBef>
              <a:buNone/>
            </a:pPr>
            <a:r>
              <a:rPr sz="2400" lang="en-GB"/>
              <a:t>Meeting INFN, May 19th, 2014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The CV pipeline VS. SCN</a:t>
            </a:r>
          </a:p>
        </p:txBody>
      </p:sp>
      <p:grpSp>
        <p:nvGrpSpPr>
          <p:cNvPr id="99" name="Shape 99"/>
          <p:cNvGrpSpPr/>
          <p:nvPr/>
        </p:nvGrpSpPr>
        <p:grpSpPr>
          <a:xfrm>
            <a:off y="1303506" x="1802112"/>
            <a:ext cy="3393600" cx="5539774"/>
            <a:chOff y="1493681" x="1802112"/>
            <a:chExt cy="3393600" cx="5539774"/>
          </a:xfrm>
        </p:grpSpPr>
        <p:pic>
          <p:nvPicPr>
            <p:cNvPr id="100" name="Shape 100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y="1493681" x="1802112"/>
              <a:ext cy="3088674" cx="5539774"/>
            </a:xfrm>
            <a:prstGeom prst="rect">
              <a:avLst/>
            </a:prstGeom>
          </p:spPr>
        </p:pic>
        <p:sp>
          <p:nvSpPr>
            <p:cNvPr id="101" name="Shape 101"/>
            <p:cNvSpPr/>
            <p:nvPr/>
          </p:nvSpPr>
          <p:spPr>
            <a:xfrm>
              <a:off y="4554375" x="1963750"/>
              <a:ext cy="234000" cx="2280899"/>
            </a:xfrm>
            <a:prstGeom prst="rect">
              <a:avLst/>
            </a:prstGeom>
            <a:solidFill>
              <a:srgbClr val="EA9999"/>
            </a:solidFill>
            <a:ln w="19050" cap="flat">
              <a:solidFill>
                <a:schemeClr val="dk2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en-GB"/>
                <a:t>Embedded processing</a:t>
              </a:r>
            </a:p>
          </p:txBody>
        </p:sp>
        <p:cxnSp>
          <p:nvCxnSpPr>
            <p:cNvPr id="102" name="Shape 102"/>
            <p:cNvCxnSpPr/>
            <p:nvPr/>
          </p:nvCxnSpPr>
          <p:spPr>
            <a:xfrm>
              <a:off y="1798481" x="4419600"/>
              <a:ext cy="3088800" cx="0"/>
            </a:xfrm>
            <a:prstGeom prst="straightConnector1">
              <a:avLst/>
            </a:prstGeom>
            <a:noFill/>
            <a:ln w="38100" cap="flat">
              <a:solidFill>
                <a:schemeClr val="dk2"/>
              </a:solidFill>
              <a:prstDash val="dash"/>
              <a:round/>
              <a:headEnd w="lg" len="lg" type="none"/>
              <a:tailEnd w="lg" len="lg" type="none"/>
            </a:ln>
          </p:spPr>
        </p:cxnSp>
        <p:sp>
          <p:nvSpPr>
            <p:cNvPr id="103" name="Shape 103"/>
            <p:cNvSpPr/>
            <p:nvPr/>
          </p:nvSpPr>
          <p:spPr>
            <a:xfrm>
              <a:off y="4554375" x="4882500"/>
              <a:ext cy="234000" cx="2280899"/>
            </a:xfrm>
            <a:prstGeom prst="rect">
              <a:avLst/>
            </a:prstGeom>
            <a:solidFill>
              <a:srgbClr val="B6D7A8"/>
            </a:solidFill>
            <a:ln w="19050" cap="flat">
              <a:solidFill>
                <a:schemeClr val="dk2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 algn="ctr" rtl="0" lvl="0">
                <a:spcBef>
                  <a:spcPts val="0"/>
                </a:spcBef>
                <a:buNone/>
              </a:pPr>
              <a:r>
                <a:rPr lang="en-GB"/>
                <a:t>In network processing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In network processing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1200150" x="457200"/>
            <a:ext cy="3725699" cx="6936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We have implemented an IoT-based middlleware, which manages: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-GB"/>
              <a:t>Routing protocols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-GB"/>
              <a:t>Resource abstraction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-GB"/>
              <a:t>Distributed processing</a:t>
            </a:r>
          </a:p>
          <a:p>
            <a:pPr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-GB"/>
              <a:t>Python scripting, to enable both the reconfigurability and reprogrammability issues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308000" x="7160100"/>
            <a:ext cy="3065100" cx="16842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Embedded Computer Vision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1200150" x="457200"/>
            <a:ext cy="3725699" cx="42104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>
              <a:spcBef>
                <a:spcPts val="0"/>
              </a:spcBef>
              <a:buNone/>
            </a:pPr>
            <a:r>
              <a:rPr sz="2400" lang="en-GB"/>
              <a:t>Since we consider low cost devices characterized by low memory and low computational capabilities, the main problem is to implement the heavy pixel-wise operation.</a:t>
            </a:r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117" name="Shape 1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329300" x="5436175"/>
            <a:ext cy="2049275" cx="2771299"/>
          </a:xfrm>
          <a:prstGeom prst="rect">
            <a:avLst/>
          </a:prstGeom>
        </p:spPr>
      </p:pic>
      <p:sp>
        <p:nvSpPr>
          <p:cNvPr id="118" name="Shape 118"/>
          <p:cNvSpPr/>
          <p:nvPr/>
        </p:nvSpPr>
        <p:spPr>
          <a:xfrm>
            <a:off y="3557400" x="5045300"/>
            <a:ext cy="1223399" cx="33156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GB"/>
              <a:t>PIC32: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/>
              <a:t>Clock: 80MHz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/>
              <a:t>RAM: 128 Kbytes </a:t>
            </a:r>
          </a:p>
          <a:p>
            <a:pPr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/>
              <a:t>Flash: 512 </a:t>
            </a:r>
            <a:r>
              <a:rPr lang="en-GB">
                <a:solidFill>
                  <a:schemeClr val="dk1"/>
                </a:solidFill>
              </a:rPr>
              <a:t>Kbytes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GB"/>
              <a:t>Embedded Computer Vision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u="sng" sz="2400" lang="en-GB"/>
              <a:t>EXAMPLE of a pixel wise block</a:t>
            </a:r>
          </a:p>
          <a:p>
            <a:pPr algn="ctr" rtl="0" lvl="0">
              <a:spcBef>
                <a:spcPts val="0"/>
              </a:spcBef>
              <a:buNone/>
            </a:pPr>
            <a:r>
              <a:rPr u="sng" sz="2400" lang="en-GB"/>
              <a:t>Image segmentation: </a:t>
            </a:r>
            <a:r>
              <a:rPr sz="2400" lang="en-GB">
                <a:solidFill>
                  <a:srgbClr val="252525"/>
                </a:solidFill>
              </a:rPr>
              <a:t> the process of partitioning a digital image into multiple segments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699625" x="2039675"/>
            <a:ext cy="2115799" cx="50646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Embedded Computer Vision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GB"/>
              <a:t>To fit both the hardware and the real-time constraints, we have followed a twofold way: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Reduction of data to be processed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State-of-the-art algorithms approximation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GB"/>
              <a:t>Reduction of data to be processed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GB"/>
              <a:t>Reduction of data to be processed…</a:t>
            </a:r>
          </a:p>
          <a:p>
            <a:pPr>
              <a:spcBef>
                <a:spcPts val="0"/>
              </a:spcBef>
              <a:buNone/>
            </a:pPr>
            <a:r>
              <a:rPr lang="en-GB"/>
              <a:t>… means to consider only part of the images (a.k.a. Region of Interests, RoIs), exploiting the environmental condition of the considered applications.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GB"/>
              <a:t>Reduction of data to be processed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GB"/>
              <a:t>Example 1: Parking lots monitoring application</a:t>
            </a:r>
          </a:p>
          <a:p>
            <a:pPr algn="ctr" rtl="0" lvl="0">
              <a:spcBef>
                <a:spcPts val="0"/>
              </a:spcBef>
              <a:buNone/>
            </a:pPr>
            <a:r>
              <a:rPr sz="2000" lang="en-GB"/>
              <a:t>The Markov chain is triggered by the output of a frame differencing based algorithm applied on each ROI (complexity O(N)).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582097" x="1979225"/>
            <a:ext cy="1619099" cx="518554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y="4259150" x="744750"/>
            <a:ext cy="635699" cx="76545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just"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1000" lang="en-GB">
                <a:solidFill>
                  <a:srgbClr val="555555"/>
                </a:solidFill>
              </a:rPr>
              <a:t>C. Salvadori, M. Petracca, M. Ghibaudi and P. Pagano, </a:t>
            </a:r>
            <a:r>
              <a:rPr b="1" sz="1000" lang="en-GB">
                <a:solidFill>
                  <a:srgbClr val="555555"/>
                </a:solidFill>
              </a:rPr>
              <a:t>“On-board Image Processing in Wireless Multimedia Sensor Networks: a Parking Space Monitoring Solution for Intelligent Transportation Systems”</a:t>
            </a:r>
            <a:r>
              <a:rPr sz="1000" lang="en-GB">
                <a:solidFill>
                  <a:srgbClr val="555555"/>
                </a:solidFill>
              </a:rPr>
              <a:t>, in the book ”Intelligent Sensor Networks: Across Sensing, Signal Processing, and Machine Learning”, CRC Press, ISBN 978-1-43-989281-7.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GB"/>
              <a:t>Reduction of data to be processed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y="1200150" x="457200"/>
            <a:ext cy="642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Example 2: Linesensor based vehicles counter</a:t>
            </a:r>
          </a:p>
        </p:txBody>
      </p:sp>
      <p:pic>
        <p:nvPicPr>
          <p:cNvPr id="152" name="Shape 15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843050" x="6476250"/>
            <a:ext cy="2469625" cx="185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y="2151262" x="634450"/>
            <a:ext cy="1986300" cx="5173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-GB"/>
              <a:t>The environmental conditions given by the vehicles movement permit to process only a line (1D vector) instead an image (2D vector). The second dimension is the time vector.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y="4445800" x="457200"/>
            <a:ext cy="502800" cx="81908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just"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1000" lang="en-GB">
                <a:solidFill>
                  <a:srgbClr val="555555"/>
                </a:solidFill>
              </a:rPr>
              <a:t>C. Salvadori, M. Petracca, S. Bocchino, R. Pelliccia, P. Pagano,  "</a:t>
            </a:r>
            <a:r>
              <a:rPr b="1" sz="1000" lang="en-GB">
                <a:solidFill>
                  <a:srgbClr val="555555"/>
                </a:solidFill>
              </a:rPr>
              <a:t>A low-cost vehicle counter for next-generations ITS</a:t>
            </a:r>
            <a:r>
              <a:rPr sz="1000" lang="en-GB">
                <a:solidFill>
                  <a:srgbClr val="555555"/>
                </a:solidFill>
              </a:rPr>
              <a:t>", Journal of Real Time  Image Processing, March 2014, doi: 10.1007/s11554-014-0411-4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GB"/>
              <a:t>SOTA algorithms approximation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y="1200150" x="457200"/>
            <a:ext cy="3725699" cx="52754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GB"/>
              <a:t>State-of-the-art algorithms approximation, by: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400" lang="en-GB"/>
              <a:t>using (sub-)integer representation </a:t>
            </a:r>
          </a:p>
          <a:p>
            <a:pPr rtl="0" lvl="1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sz="2000" lang="en-GB"/>
              <a:t>unit conversion operation, by multiplying by a constant</a:t>
            </a:r>
          </a:p>
          <a:p>
            <a:pPr rtl="0" lvl="1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sz="2000" lang="en-GB"/>
              <a:t>redefinition of the updating rules based on floating point numbers)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400" lang="en-GB"/>
              <a:t>“playing” with maths behind the algorithm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240412" x="5853500"/>
            <a:ext cy="1645174" cx="27498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GB"/>
              <a:t>SOTA algorithms approximation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y="1200150" x="457200"/>
            <a:ext cy="3725699" cx="5668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GB"/>
              <a:t>Example 1. GMM approximation</a:t>
            </a:r>
          </a:p>
          <a:p>
            <a:pPr rtl="0" lvl="0" indent="-3683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200" lang="en-GB"/>
              <a:t>Sub-integer representation of a Gaussian (2 bytes instead of 24)</a:t>
            </a:r>
          </a:p>
          <a:p>
            <a:pPr rtl="0" lvl="0" indent="-3683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200" lang="en-GB"/>
              <a:t>Redefinition of the round operation (for both mean value and variance updating equations)</a:t>
            </a:r>
          </a:p>
          <a:p>
            <a:pPr lvl="0" indent="-3683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200" lang="en-GB"/>
              <a:t>Pseudo-random updating (for weight updating equations)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416050" x="6036625"/>
            <a:ext cy="670824" cx="26501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9" name="Shape 169"/>
          <p:cNvGrpSpPr/>
          <p:nvPr/>
        </p:nvGrpSpPr>
        <p:grpSpPr>
          <a:xfrm>
            <a:off y="3147650" x="6037923"/>
            <a:ext cy="920200" cx="2574500"/>
            <a:chOff y="3833450" x="6266523"/>
            <a:chExt cy="920200" cx="2574500"/>
          </a:xfrm>
        </p:grpSpPr>
        <p:pic>
          <p:nvPicPr>
            <p:cNvPr id="170" name="Shape 170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y="3833450" x="6266523"/>
              <a:ext cy="920200" cx="12269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Shape 171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>
              <a:off y="3833450" x="7614099"/>
              <a:ext cy="920193" cx="12269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2" name="Shape 172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2154081" x="6711712"/>
            <a:ext cy="920193" cx="122692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y="4005200" x="6037925"/>
            <a:ext cy="457200" cx="1227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/>
              <a:t>Original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y="3991650" x="7406050"/>
            <a:ext cy="457200" cx="1227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-GB"/>
              <a:t>Approx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y="4355325" x="476400"/>
            <a:ext cy="5505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just"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1000" lang="en-GB">
                <a:solidFill>
                  <a:srgbClr val="555555"/>
                </a:solidFill>
              </a:rPr>
              <a:t>C. Salvadori, M. Petracca, J. Martinez del Rincon, S. A. Velastin, D. Makris, "</a:t>
            </a:r>
            <a:r>
              <a:rPr b="1" sz="1000" lang="en-GB">
                <a:solidFill>
                  <a:srgbClr val="555555"/>
                </a:solidFill>
              </a:rPr>
              <a:t>An optimisation of Gaussian mixture models for integer processing units</a:t>
            </a:r>
            <a:r>
              <a:rPr sz="1000" lang="en-GB">
                <a:solidFill>
                  <a:srgbClr val="555555"/>
                </a:solidFill>
              </a:rPr>
              <a:t>", Journal of Real Time  Image Processing, February 2014, doi: 10.1007/s11554-014-0402-5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Our objectives</a:t>
            </a:r>
          </a:p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000" lang="en-GB"/>
              <a:t>Realisation of a distributed and IoT oriented sensor network capable to understand the events happened in the real world: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000" lang="en-GB"/>
              <a:t>Low cost devices, scalable and pervasive network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000" lang="en-GB"/>
              <a:t>Heterogenous sensors</a:t>
            </a:r>
          </a:p>
          <a:p>
            <a:pPr rtl="0" lvl="1" indent="-342900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sz="1800" lang="en-GB"/>
              <a:t>Scalar sensors</a:t>
            </a:r>
          </a:p>
          <a:p>
            <a:pPr rtl="0" lvl="2" indent="-342900" marL="13716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romanLcPeriod"/>
            </a:pPr>
            <a:r>
              <a:rPr sz="1800" lang="en-GB"/>
              <a:t>Embedded signal processing</a:t>
            </a:r>
          </a:p>
          <a:p>
            <a:pPr rtl="0" lvl="1" indent="-342900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u="sng" sz="1800" lang="en-GB"/>
              <a:t>Camera sensors</a:t>
            </a:r>
          </a:p>
          <a:p>
            <a:pPr rtl="0" lvl="2" indent="-342900" marL="13716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romanLcPeriod"/>
            </a:pPr>
            <a:r>
              <a:rPr u="sng" sz="1800" lang="en-GB"/>
              <a:t>Embedded computer vision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u="sng" sz="2000" lang="en-GB"/>
              <a:t>Pervasive systems:</a:t>
            </a:r>
          </a:p>
          <a:p>
            <a:pPr rtl="0" lvl="1" indent="-342900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u="sng" sz="1800" lang="en-GB"/>
              <a:t>Distributed logic</a:t>
            </a:r>
          </a:p>
          <a:p>
            <a:pPr rtl="0" lvl="2" indent="-342900" marL="13716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romanLcPeriod"/>
            </a:pPr>
            <a:r>
              <a:rPr u="sng" sz="1800" lang="en-GB"/>
              <a:t>Distributed computer vision algorithms</a:t>
            </a:r>
          </a:p>
          <a:p>
            <a:pPr lvl="2" indent="-342900" marL="13716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romanLcPeriod"/>
            </a:pPr>
            <a:r>
              <a:rPr u="sng" sz="1800" lang="en-GB"/>
              <a:t>Contextual analysis</a:t>
            </a:r>
          </a:p>
        </p:txBody>
      </p:sp>
      <p:pic>
        <p:nvPicPr>
          <p:cNvPr id="39" name="Shape 3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402425" x="5924700"/>
            <a:ext cy="1428750" cx="3048000"/>
          </a:xfrm>
          <a:prstGeom prst="rect">
            <a:avLst/>
          </a:prstGeom>
        </p:spPr>
      </p:pic>
      <p:pic>
        <p:nvPicPr>
          <p:cNvPr id="40" name="Shape 4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999925" x="6948475"/>
            <a:ext cy="1358974" cx="1837774"/>
          </a:xfrm>
          <a:prstGeom prst="rect">
            <a:avLst/>
          </a:prstGeom>
        </p:spPr>
      </p:pic>
      <p:pic>
        <p:nvPicPr>
          <p:cNvPr id="41" name="Shape 4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371612" x="4982850"/>
            <a:ext cy="1277025" cx="17269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GB"/>
              <a:t>SOTA algorithms approximation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y="1200150" x="457200"/>
            <a:ext cy="3725699" cx="5668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GB"/>
              <a:t>Example 2. HOG approximation</a:t>
            </a:r>
          </a:p>
          <a:p>
            <a:pPr rtl="0" lvl="0" indent="-3683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200" lang="en-GB"/>
              <a:t>Approximate the complete set of versors using  a subset of N elements, so that: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 rtl="0" lvl="0" indent="-3683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200" lang="en-GB"/>
              <a:t>Parallel processing oriented (FPGA)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200"/>
          </a:p>
        </p:txBody>
      </p:sp>
      <p:pic>
        <p:nvPicPr>
          <p:cNvPr id="182" name="Shape 18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41372" x="6042275"/>
            <a:ext cy="1546725" cx="2882850"/>
          </a:xfrm>
          <a:prstGeom prst="rect">
            <a:avLst/>
          </a:prstGeom>
        </p:spPr>
      </p:pic>
      <p:graphicFrame>
        <p:nvGraphicFramePr>
          <p:cNvPr id="183" name="Shape 183"/>
          <p:cNvGraphicFramePr/>
          <p:nvPr/>
        </p:nvGraphicFramePr>
        <p:xfrm>
          <a:off y="3307950" x="5863175"/>
          <a:ext cy="3000000" cx="3000000"/>
        </p:xfrm>
        <a:graphic>
          <a:graphicData uri="http://schemas.openxmlformats.org/drawingml/2006/table">
            <a:tbl>
              <a:tblPr>
                <a:noFill/>
                <a:tableStyleId>{F40B7851-7F93-4BAE-B449-AF82B66B17A2}</a:tableStyleId>
              </a:tblPr>
              <a:tblGrid>
                <a:gridCol w="1005800"/>
                <a:gridCol w="954600"/>
                <a:gridCol w="993925"/>
              </a:tblGrid>
              <a:tr h="41007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800" lang="en-GB"/>
                        <a:t>0</a:t>
                      </a:r>
                    </a:p>
                  </a:txBody>
                  <a:tcPr marR="95250" marB="95250" marT="95250" marL="95250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2857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2857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800" lang="en-GB"/>
                        <a:t>sinϑ</a:t>
                      </a:r>
                      <a:r>
                        <a:rPr baseline="-25000" sz="1800" lang="en-GB"/>
                        <a:t>k</a:t>
                      </a:r>
                    </a:p>
                  </a:txBody>
                  <a:tcPr marR="95250" marB="95250" marT="95250" marL="95250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2857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2857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800" lang="en-GB"/>
                        <a:t>0</a:t>
                      </a:r>
                    </a:p>
                  </a:txBody>
                  <a:tcPr marR="95250" marB="95250" marT="95250" marL="95250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2857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2857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41007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800" lang="en-GB"/>
                        <a:t>- cosϑ</a:t>
                      </a:r>
                      <a:r>
                        <a:rPr baseline="-25000" sz="1800" lang="en-GB"/>
                        <a:t>k</a:t>
                      </a:r>
                    </a:p>
                  </a:txBody>
                  <a:tcPr marR="95250" marB="95250" marT="95250" marL="95250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2857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2857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800" lang="en-GB"/>
                        <a:t>0</a:t>
                      </a:r>
                    </a:p>
                  </a:txBody>
                  <a:tcPr marR="95250" marB="95250" marT="95250" marL="95250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2857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2857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800" lang="en-GB"/>
                        <a:t>cosϑ</a:t>
                      </a:r>
                      <a:r>
                        <a:rPr baseline="-25000" sz="1800" lang="en-GB"/>
                        <a:t>k</a:t>
                      </a:r>
                    </a:p>
                  </a:txBody>
                  <a:tcPr marR="95250" marB="95250" marT="95250" marL="95250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2857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2857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41007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800" lang="en-GB"/>
                        <a:t>0</a:t>
                      </a:r>
                    </a:p>
                  </a:txBody>
                  <a:tcPr marR="95250" marB="95250" marT="95250" marL="95250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2857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2857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800" lang="en-GB"/>
                        <a:t>- sinϑ</a:t>
                      </a:r>
                      <a:r>
                        <a:rPr baseline="-25000" sz="1800" lang="en-GB"/>
                        <a:t>k</a:t>
                      </a:r>
                    </a:p>
                  </a:txBody>
                  <a:tcPr marR="95250" marB="95250" marT="95250" marL="95250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2857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2857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800" lang="en-GB"/>
                        <a:t>0</a:t>
                      </a:r>
                    </a:p>
                  </a:txBody>
                  <a:tcPr marR="95250" marB="95250" marT="95250" marL="95250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2857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2857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</a:tbl>
          </a:graphicData>
        </a:graphic>
      </p:graphicFrame>
      <p:pic>
        <p:nvPicPr>
          <p:cNvPr id="184" name="Shape 18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761650" x="483525"/>
            <a:ext cy="907500" cx="3814124"/>
          </a:xfrm>
          <a:prstGeom prst="rect">
            <a:avLst/>
          </a:prstGeom>
        </p:spPr>
      </p:pic>
      <p:pic>
        <p:nvPicPr>
          <p:cNvPr id="185" name="Shape 185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533050" x="4084824"/>
            <a:ext cy="1138550" cx="170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Objectives: tracking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y="1200150" x="457200"/>
            <a:ext cy="3725699" cx="59174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GB"/>
              <a:t>Centralized tracking on SEED EYE board:</a:t>
            </a:r>
          </a:p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1800" lang="en-GB"/>
              <a:t>Segmentation (GMM): DONE</a:t>
            </a:r>
          </a:p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1800" lang="en-GB"/>
              <a:t>Connected component labeling: IN FIERI</a:t>
            </a:r>
          </a:p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1800" lang="en-GB"/>
              <a:t>Kalman filter: IN FIERI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>
              <a:spcBef>
                <a:spcPts val="0"/>
              </a:spcBef>
              <a:buNone/>
            </a:pPr>
            <a:r>
              <a:rPr sz="2400" lang="en-GB"/>
              <a:t>In September 2014 we could have a low cost Smart Camera capable to perform centralized tracking (not crowdy environments)!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pic>
        <p:nvPicPr>
          <p:cNvPr id="192" name="Shape 19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607150" x="6601700"/>
            <a:ext cy="1358974" cx="1837774"/>
          </a:xfrm>
          <a:prstGeom prst="rect">
            <a:avLst/>
          </a:prstGeom>
        </p:spPr>
      </p:pic>
      <p:pic>
        <p:nvPicPr>
          <p:cNvPr id="193" name="Shape 19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212300" x="6491324"/>
            <a:ext cy="1482400" cx="20585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GB"/>
              <a:t>Objectives: tracking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y="1200150" x="457200"/>
            <a:ext cy="3725699" cx="59174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GB"/>
              <a:t>Distributed tracking on a IoT oriented network:</a:t>
            </a:r>
          </a:p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1800" lang="en-GB"/>
              <a:t>Camera calibration ??</a:t>
            </a:r>
          </a:p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1800" lang="en-GB"/>
              <a:t>We have done some study on “distributed particle filter”. Open issues:</a:t>
            </a:r>
          </a:p>
          <a:p>
            <a:pPr rtl="0" lvl="1" indent="-342900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sz="1800" lang="en-GB"/>
              <a:t>Network latencies</a:t>
            </a:r>
          </a:p>
          <a:p>
            <a:pPr rtl="0" lvl="1" indent="-342900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sz="1800" lang="en-GB"/>
              <a:t>Camera selection</a:t>
            </a:r>
          </a:p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1800" lang="en-GB"/>
              <a:t>… but maybe could do some simplification ...</a:t>
            </a:r>
          </a:p>
        </p:txBody>
      </p:sp>
      <p:pic>
        <p:nvPicPr>
          <p:cNvPr id="200" name="Shape 20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764350" x="6072525"/>
            <a:ext cy="1902649" cx="2568975"/>
          </a:xfrm>
          <a:prstGeom prst="rect">
            <a:avLst/>
          </a:prstGeom>
        </p:spPr>
      </p:pic>
      <p:pic>
        <p:nvPicPr>
          <p:cNvPr id="201" name="Shape 20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310575" x="6438125"/>
            <a:ext cy="1358974" cx="183777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Objectives: tracking</a:t>
            </a:r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y="1200150" x="457200"/>
            <a:ext cy="22212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Since GMM does not introduce any semantic in the detected blob, we implement HoG for people and vehicles detection.</a:t>
            </a:r>
          </a:p>
        </p:txBody>
      </p:sp>
      <p:sp>
        <p:nvSpPr>
          <p:cNvPr id="208" name="Shape 208"/>
          <p:cNvSpPr/>
          <p:nvPr/>
        </p:nvSpPr>
        <p:spPr>
          <a:xfrm>
            <a:off y="3142150" x="1077912"/>
            <a:ext cy="1202100" cx="1616400"/>
          </a:xfrm>
          <a:prstGeom prst="rect">
            <a:avLst/>
          </a:prstGeom>
          <a:solidFill>
            <a:srgbClr val="BBD7F8"/>
          </a:solidFill>
          <a:ln w="19050" cap="flat">
            <a:solidFill>
              <a:srgbClr val="2388DB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-GB"/>
              <a:t>Gradient extraction</a:t>
            </a:r>
          </a:p>
        </p:txBody>
      </p:sp>
      <p:sp>
        <p:nvSpPr>
          <p:cNvPr id="209" name="Shape 209"/>
          <p:cNvSpPr/>
          <p:nvPr/>
        </p:nvSpPr>
        <p:spPr>
          <a:xfrm>
            <a:off y="3142150" x="2851450"/>
            <a:ext cy="1202100" cx="1616400"/>
          </a:xfrm>
          <a:prstGeom prst="rect">
            <a:avLst/>
          </a:prstGeom>
          <a:solidFill>
            <a:srgbClr val="BBD7F8"/>
          </a:solidFill>
          <a:ln w="19050" cap="flat">
            <a:solidFill>
              <a:srgbClr val="2388DB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-GB"/>
              <a:t>Histogram</a:t>
            </a:r>
          </a:p>
        </p:txBody>
      </p:sp>
      <p:sp>
        <p:nvSpPr>
          <p:cNvPr id="210" name="Shape 210"/>
          <p:cNvSpPr/>
          <p:nvPr/>
        </p:nvSpPr>
        <p:spPr>
          <a:xfrm>
            <a:off y="3142150" x="6449678"/>
            <a:ext cy="1202100" cx="1616400"/>
          </a:xfrm>
          <a:prstGeom prst="rect">
            <a:avLst/>
          </a:prstGeom>
          <a:solidFill>
            <a:srgbClr val="BBD7F8"/>
          </a:solidFill>
          <a:ln w="19050" cap="flat">
            <a:solidFill>
              <a:srgbClr val="2388DB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-GB"/>
              <a:t>Classification</a:t>
            </a:r>
          </a:p>
        </p:txBody>
      </p:sp>
      <p:sp>
        <p:nvSpPr>
          <p:cNvPr id="211" name="Shape 211"/>
          <p:cNvSpPr/>
          <p:nvPr/>
        </p:nvSpPr>
        <p:spPr>
          <a:xfrm>
            <a:off y="3142150" x="4624988"/>
            <a:ext cy="1202100" cx="1616400"/>
          </a:xfrm>
          <a:prstGeom prst="rect">
            <a:avLst/>
          </a:prstGeom>
          <a:solidFill>
            <a:srgbClr val="BBD7F8"/>
          </a:solidFill>
          <a:ln w="19050" cap="flat">
            <a:solidFill>
              <a:srgbClr val="2388DB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-GB"/>
              <a:t>Normalization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Histogram of Gradient (HoG)</a:t>
            </a: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GB"/>
              <a:t>Edge detector</a:t>
            </a:r>
          </a:p>
        </p:txBody>
      </p:sp>
      <p:grpSp>
        <p:nvGrpSpPr>
          <p:cNvPr id="218" name="Shape 218"/>
          <p:cNvGrpSpPr/>
          <p:nvPr/>
        </p:nvGrpSpPr>
        <p:grpSpPr>
          <a:xfrm>
            <a:off y="1943330" x="2628749"/>
            <a:ext cy="2626021" cx="3886504"/>
            <a:chOff y="1861375" x="340112"/>
            <a:chExt cy="3147574" cx="4834562"/>
          </a:xfrm>
        </p:grpSpPr>
        <p:pic>
          <p:nvPicPr>
            <p:cNvPr id="219" name="Shape 219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y="1861375" x="340112"/>
              <a:ext cy="3147574" cx="4793774"/>
            </a:xfrm>
            <a:prstGeom prst="rect">
              <a:avLst/>
            </a:prstGeom>
          </p:spPr>
        </p:pic>
        <p:sp>
          <p:nvSpPr>
            <p:cNvPr id="220" name="Shape 220"/>
            <p:cNvSpPr txBox="1"/>
            <p:nvPr/>
          </p:nvSpPr>
          <p:spPr>
            <a:xfrm>
              <a:off y="2098550" x="4072175"/>
              <a:ext cy="502500" cx="1102500"/>
            </a:xfrm>
            <a:prstGeom prst="rect">
              <a:avLst/>
            </a:prstGeom>
          </p:spPr>
          <p:txBody>
            <a:bodyPr bIns="91425" rIns="91425" lIns="91425" tIns="91425" anchor="ctr" anchorCtr="0">
              <a:noAutofit/>
            </a:bodyPr>
            <a:lstStyle/>
            <a:p>
              <a:pPr algn="ctr" rtl="0" lvl="0">
                <a:spcBef>
                  <a:spcPts val="0"/>
                </a:spcBef>
                <a:buNone/>
              </a:pPr>
              <a:r>
                <a:rPr b="1" lang="en-GB"/>
                <a:t>(m, ϑ)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Histogram of Gradient (HoG)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y="1262225" x="457200"/>
            <a:ext cy="2234699" cx="82296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/>
              <a:t>SVM is</a:t>
            </a:r>
            <a:r>
              <a:rPr lang="en-GB"/>
              <a:t> </a:t>
            </a:r>
            <a:r>
              <a:rPr lang="en-GB">
                <a:hlinkClick r:id="rId3"/>
              </a:rPr>
              <a:t>supervised learning</a:t>
            </a:r>
            <a:r>
              <a:rPr lang="en-GB"/>
              <a:t> binary classifier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/>
              <a:t>Given a set of training examples, an SVM training algorithm builds a model that assigns new examples into one category or the other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/>
              <a:t>New examples are then mapped into that same space and predicted to belong to a category based on which side of the gap they fall on</a:t>
            </a:r>
          </a:p>
        </p:txBody>
      </p:sp>
      <p:pic>
        <p:nvPicPr>
          <p:cNvPr id="227" name="Shape 22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482825" x="660475"/>
            <a:ext cy="2483375" cx="309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482825" x="4578375"/>
            <a:ext cy="2409825" cx="35718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Objectives: Linesensor</a:t>
            </a:r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GB"/>
              <a:t>We would like to improve the Linesensor, since the current version implement only a detection algorithm.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5" name="Shape 23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856172" x="457200"/>
            <a:ext cy="1053403" cx="822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789375" x="457200"/>
            <a:ext cy="1053400" cx="822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1" name="Shape 241"/>
          <p:cNvSpPr txBox="1"/>
          <p:nvPr/>
        </p:nvSpPr>
        <p:spPr>
          <a:xfrm>
            <a:off y="2343150" x="1554600"/>
            <a:ext cy="457200" cx="6034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sz="3600" lang="en-GB">
                <a:solidFill>
                  <a:srgbClr val="FF0000"/>
                </a:solidFill>
              </a:rPr>
              <a:t>Possible collaborations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Histogram of Gradient (HoG)</a:t>
            </a:r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Can we use “associative memories” as the first block of the HoG? (Gradient Extractor)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Could we use “associative memories” to implement the classification block? Can they be seen as “machine learning” techniques?</a:t>
            </a:r>
          </a:p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Could we re-design a sort of HoG using “associative memories”?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GB"/>
              <a:t>Linesensor</a:t>
            </a:r>
          </a:p>
        </p:txBody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GB"/>
              <a:t>Requirements: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-GB"/>
              <a:t>Vehicles detection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-GB"/>
              <a:t>Vehicles classification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-GB"/>
              <a:t>Measuring vehicles speed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-GB"/>
              <a:t>The pipeline: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400" lang="en-GB"/>
              <a:t>Spatial and temporal edge detector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400" lang="en-GB"/>
              <a:t>Temporal reconstruction rules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400" lang="en-GB"/>
              <a:t>High throughput spatial and temporal classifier: </a:t>
            </a:r>
            <a:r>
              <a:rPr u="sng" sz="2400" lang="en-GB"/>
              <a:t>“associative memories”?</a:t>
            </a:r>
          </a:p>
        </p:txBody>
      </p:sp>
      <p:pic>
        <p:nvPicPr>
          <p:cNvPr id="254" name="Shape 25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756300" x="7607050"/>
            <a:ext cy="2039275" cx="89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756290" x="6662969"/>
            <a:ext cy="2039297" cx="89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Application fields</a:t>
            </a:r>
          </a:p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-GB"/>
              <a:t>Intelligent transport systems</a:t>
            </a:r>
          </a:p>
          <a:p>
            <a:pPr rtl="0" lvl="1" indent="-3175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400" lang="en-GB"/>
              <a:t>Vehicles counter</a:t>
            </a:r>
          </a:p>
          <a:p>
            <a:pPr rtl="0" lvl="1" indent="-3175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400" lang="en-GB"/>
              <a:t>Distributed vehicles tracking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-GB"/>
              <a:t>Smart factories</a:t>
            </a:r>
          </a:p>
          <a:p>
            <a:pPr rtl="0" lvl="1" indent="-3175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400" lang="en-GB"/>
              <a:t>Distributed people tracking and localisation</a:t>
            </a:r>
          </a:p>
          <a:p>
            <a:pPr rtl="0" lvl="1" indent="-3175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400" lang="en-GB"/>
              <a:t>Video-surveillance</a:t>
            </a:r>
          </a:p>
          <a:p>
            <a:pPr rtl="0" lvl="1" indent="-3175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400" lang="en-GB"/>
              <a:t>Object recognition</a:t>
            </a:r>
          </a:p>
          <a:p>
            <a:pPr rtl="0" lvl="1" indent="-3175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400" lang="en-GB"/>
              <a:t>Action recognition and tracking</a:t>
            </a:r>
          </a:p>
          <a:p>
            <a:pPr rtl="0" lvl="1" indent="-3175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400" lang="en-GB"/>
              <a:t>Contextual analysis</a:t>
            </a:r>
          </a:p>
          <a:p>
            <a:pPr rtl="0" lvl="2" indent="-304800" marL="1371600">
              <a:spcBef>
                <a:spcPts val="0"/>
              </a:spcBef>
              <a:buClr>
                <a:schemeClr val="dk1"/>
              </a:buClr>
              <a:buSzPct val="100000"/>
              <a:buFont typeface="Wingdings"/>
              <a:buChar char="§"/>
            </a:pPr>
            <a:r>
              <a:rPr sz="1200" lang="en-GB"/>
              <a:t>For example, recognise the “sit-down” action by recognising a chair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-GB"/>
              <a:t>Public transport</a:t>
            </a:r>
          </a:p>
          <a:p>
            <a:pPr rtl="0" lvl="1" indent="-3175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400" lang="en-GB"/>
              <a:t>People counter</a:t>
            </a:r>
          </a:p>
          <a:p>
            <a:pPr rtl="0" lvl="1" indent="-3175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400" lang="en-GB"/>
              <a:t>Video-surveillance</a:t>
            </a:r>
          </a:p>
          <a:p>
            <a:pPr rtl="0" lvl="1" indent="-3175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400" lang="en-GB"/>
              <a:t>Action recognition</a:t>
            </a:r>
          </a:p>
        </p:txBody>
      </p:sp>
      <p:pic>
        <p:nvPicPr>
          <p:cNvPr id="48" name="Shape 4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346437" x="5719825"/>
            <a:ext cy="1151774" cx="1126400"/>
          </a:xfrm>
          <a:prstGeom prst="rect">
            <a:avLst/>
          </a:prstGeom>
        </p:spPr>
      </p:pic>
      <p:pic>
        <p:nvPicPr>
          <p:cNvPr id="49" name="Shape 4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246062" x="7335500"/>
            <a:ext cy="1352500" cx="10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Shape 5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710625" x="6579275"/>
            <a:ext cy="1053050" cx="2073174"/>
          </a:xfrm>
          <a:prstGeom prst="rect">
            <a:avLst/>
          </a:prstGeom>
        </p:spPr>
      </p:pic>
      <p:pic>
        <p:nvPicPr>
          <p:cNvPr id="51" name="Shape 51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3693850" x="3908048"/>
            <a:ext cy="1151750" cx="2295926"/>
          </a:xfrm>
          <a:prstGeom prst="rect">
            <a:avLst/>
          </a:prstGeom>
        </p:spPr>
      </p:pic>
      <p:pic>
        <p:nvPicPr>
          <p:cNvPr id="52" name="Shape 52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y="3763675" x="6468676"/>
            <a:ext cy="1151749" cx="159937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Vibro-meter</a:t>
            </a:r>
          </a:p>
        </p:txBody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ln w="9525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GB"/>
              <a:t>System capable to understand the machine faults by using vibrations. Usually processed by using: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400" lang="en-GB"/>
              <a:t>a transform (DCT, FT)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400" lang="en-GB"/>
              <a:t>a machine learning technique to classify the faults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>
              <a:spcBef>
                <a:spcPts val="0"/>
              </a:spcBef>
              <a:buNone/>
            </a:pPr>
            <a:r>
              <a:rPr b="1" lang="en-GB">
                <a:solidFill>
                  <a:srgbClr val="FF0000"/>
                </a:solidFill>
              </a:rPr>
              <a:t>Could we use “associative memories” in this scenario?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6" name="Shape 266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Claudio Salvadori: claudio.salvadori@sssup.it</a:t>
            </a:r>
          </a:p>
        </p:txBody>
      </p:sp>
      <p:pic>
        <p:nvPicPr>
          <p:cNvPr id="267" name="Shape 26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635775" x="2945025"/>
            <a:ext cy="2165349" cx="3253949"/>
          </a:xfrm>
          <a:prstGeom prst="rect">
            <a:avLst/>
          </a:prstGeom>
        </p:spPr>
      </p:pic>
      <p:sp>
        <p:nvSpPr>
          <p:cNvPr id="268" name="Shape 268"/>
          <p:cNvSpPr txBox="1"/>
          <p:nvPr/>
        </p:nvSpPr>
        <p:spPr>
          <a:xfrm>
            <a:off y="3262825" x="2743200"/>
            <a:ext cy="457200" cx="365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sz="4800" lang="en-GB">
                <a:solidFill>
                  <a:srgbClr val="0000FF"/>
                </a:solidFill>
              </a:rPr>
              <a:t>Thank you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Classical CV system architecture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291550" x="1241512"/>
            <a:ext cy="3481875" cx="66609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GB"/>
              <a:t>Classical CV system architecture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291550" x="1241512"/>
            <a:ext cy="3481875" cx="6660975"/>
          </a:xfrm>
          <a:prstGeom prst="rect">
            <a:avLst/>
          </a:prstGeom>
        </p:spPr>
      </p:pic>
      <p:sp>
        <p:nvSpPr>
          <p:cNvPr id="65" name="Shape 65"/>
          <p:cNvSpPr/>
          <p:nvPr/>
        </p:nvSpPr>
        <p:spPr>
          <a:xfrm>
            <a:off y="1291550" x="1754787"/>
            <a:ext cy="3172176" cx="5634414"/>
          </a:xfrm>
          <a:prstGeom prst="irregularSeal1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1800" lang="en-GB"/>
              <a:t>How to satisfy both the pervasivity and scalability issues?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Smart Camera Network rationale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The heaviest processing operation are performed by the camera node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The network is used to send aggregated features (few bytes)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In-network processing to perform the distributed algorithms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Example: tracking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829212" x="457200"/>
            <a:ext cy="3002924" cx="4054549"/>
          </a:xfrm>
          <a:prstGeom prst="rect">
            <a:avLst/>
          </a:prstGeom>
        </p:spPr>
      </p:pic>
      <p:pic>
        <p:nvPicPr>
          <p:cNvPr id="78" name="Shape 7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371462" x="5016769"/>
            <a:ext cy="1918424" cx="3670024"/>
          </a:xfrm>
          <a:prstGeom prst="rect">
            <a:avLst/>
          </a:prstGeom>
        </p:spPr>
      </p:pic>
      <p:sp>
        <p:nvSpPr>
          <p:cNvPr id="79" name="Shape 79"/>
          <p:cNvSpPr txBox="1"/>
          <p:nvPr/>
        </p:nvSpPr>
        <p:spPr>
          <a:xfrm>
            <a:off y="1230450" x="457150"/>
            <a:ext cy="468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sz="2400" lang="en-GB">
                <a:solidFill>
                  <a:srgbClr val="FF0000"/>
                </a:solidFill>
              </a:rPr>
              <a:t>Using classical computer vision system architecture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GB"/>
              <a:t>Example: tracking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y="1230450" x="457150"/>
            <a:ext cy="468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2400" lang="en-GB">
                <a:solidFill>
                  <a:srgbClr val="FF0000"/>
                </a:solidFill>
              </a:rPr>
              <a:t>Using Smart Camera Network architecture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896274" x="1945614"/>
            <a:ext cy="2635049" cx="525277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The computer vision pipeline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228075" x="3400287"/>
            <a:ext cy="3587250" cx="5239025"/>
          </a:xfrm>
          <a:prstGeom prst="rect">
            <a:avLst/>
          </a:prstGeom>
        </p:spPr>
      </p:pic>
      <p:sp>
        <p:nvSpPr>
          <p:cNvPr id="93" name="Shape 93"/>
          <p:cNvSpPr txBox="1"/>
          <p:nvPr/>
        </p:nvSpPr>
        <p:spPr>
          <a:xfrm>
            <a:off y="1336850" x="430525"/>
            <a:ext cy="3104100" cx="2794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-GB"/>
              <a:t>From block 1 to block 3: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/>
              <a:t>Conceptually simple operations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/>
              <a:t>Pixel wise operations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/>
              <a:t>Heavy processing</a:t>
            </a:r>
          </a:p>
          <a:p>
            <a:pPr rtl="0" lvl="0">
              <a:spcBef>
                <a:spcPts val="0"/>
              </a:spcBef>
              <a:buNone/>
            </a:pPr>
            <a:r>
              <a:rPr lang="en-GB"/>
              <a:t>From block 4 to block 6: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/>
              <a:t>Complex algorithms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/>
              <a:t>Few data to be processed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xmlns:r="http://schemas.openxmlformats.org/officeDocument/2006/relationships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