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35" r:id="rId2"/>
    <p:sldId id="339" r:id="rId3"/>
    <p:sldId id="338" r:id="rId4"/>
    <p:sldId id="259" r:id="rId5"/>
    <p:sldId id="337" r:id="rId6"/>
    <p:sldId id="340" r:id="rId7"/>
    <p:sldId id="341" r:id="rId8"/>
    <p:sldId id="342" r:id="rId9"/>
    <p:sldId id="343" r:id="rId10"/>
    <p:sldId id="344" r:id="rId11"/>
    <p:sldId id="345" r:id="rId12"/>
    <p:sldId id="347" r:id="rId13"/>
    <p:sldId id="348" r:id="rId14"/>
    <p:sldId id="349" r:id="rId15"/>
    <p:sldId id="350" r:id="rId16"/>
    <p:sldId id="320" r:id="rId17"/>
    <p:sldId id="257" r:id="rId18"/>
    <p:sldId id="314" r:id="rId19"/>
    <p:sldId id="327" r:id="rId20"/>
    <p:sldId id="326" r:id="rId21"/>
    <p:sldId id="328" r:id="rId22"/>
    <p:sldId id="325" r:id="rId23"/>
    <p:sldId id="313" r:id="rId24"/>
    <p:sldId id="289" r:id="rId25"/>
    <p:sldId id="298" r:id="rId26"/>
    <p:sldId id="329" r:id="rId27"/>
    <p:sldId id="293" r:id="rId28"/>
    <p:sldId id="331" r:id="rId29"/>
    <p:sldId id="332" r:id="rId30"/>
    <p:sldId id="334" r:id="rId31"/>
    <p:sldId id="333" r:id="rId32"/>
    <p:sldId id="295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E5C24-5F8B-4D2C-94D8-BCC164F68C46}" type="datetimeFigureOut">
              <a:rPr lang="en-US" smtClean="0"/>
              <a:pPr/>
              <a:t>5/18/2014</a:t>
            </a:fld>
            <a:endParaRPr lang="en-AU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AU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1B1A8-56A6-48E4-BBFF-79AC2B37497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80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872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872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872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872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872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10B8840-6EBC-41C4-A17A-9147EA6E44BC}" type="datetime1">
              <a:rPr lang="el-GR" smtClean="0"/>
              <a:pPr/>
              <a:t>18/5/2014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AU" smtClean="0"/>
              <a:t>#</a:t>
            </a:r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F4FF-6A63-495E-86B3-E614DFB120B9}" type="datetime1">
              <a:rPr lang="el-GR" smtClean="0"/>
              <a:pPr/>
              <a:t>18/5/2014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#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A98E-E7CF-47BA-A231-E1C9D2A05153}" type="datetime1">
              <a:rPr lang="el-GR" smtClean="0"/>
              <a:pPr/>
              <a:t>18/5/2014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#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D2B0-D7A2-4F90-8363-4DB4065CD1D3}" type="datetime1">
              <a:rPr lang="el-GR" smtClean="0"/>
              <a:pPr/>
              <a:t>18/5/2014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#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A42D75D-56BF-40E3-B737-F003B184A3B3}" type="datetime1">
              <a:rPr lang="el-GR" smtClean="0"/>
              <a:pPr/>
              <a:t>18/5/2014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AU" smtClean="0"/>
              <a:t>#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53D1-E085-4ED2-BE95-6305BCCB9820}" type="datetime1">
              <a:rPr lang="el-GR" smtClean="0"/>
              <a:pPr/>
              <a:t>18/5/2014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#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A5EB-8B78-4A01-A7FC-DE80A305AF36}" type="datetime1">
              <a:rPr lang="el-GR" smtClean="0"/>
              <a:pPr/>
              <a:t>18/5/2014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#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64C8-D2D9-45BF-B61F-605F11036E24}" type="datetime1">
              <a:rPr lang="el-GR" smtClean="0"/>
              <a:pPr/>
              <a:t>18/5/2014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#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CEC20-70C9-4663-A750-16095DAF3863}" type="datetime1">
              <a:rPr lang="el-GR" smtClean="0"/>
              <a:pPr/>
              <a:t>18/5/2014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#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258EF-307F-445D-864D-F2D465A56512}" type="datetime1">
              <a:rPr lang="el-GR" smtClean="0"/>
              <a:pPr/>
              <a:t>18/5/2014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#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1C88-E73D-4DE8-A9AF-FF4F36C98A55}" type="datetime1">
              <a:rPr lang="el-GR" smtClean="0"/>
              <a:pPr/>
              <a:t>18/5/2014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#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538624-D352-488C-8FE0-FB856F4F6B18}" type="datetime1">
              <a:rPr lang="el-GR" smtClean="0"/>
              <a:pPr/>
              <a:t>18/5/2014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AU" smtClean="0"/>
              <a:t>#</a:t>
            </a:r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57E74F-ED9F-4C55-961F-D23CD0587C0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914439"/>
            <a:ext cx="9143433" cy="4572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00458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41" y="32659"/>
            <a:ext cx="8631239" cy="93780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algn="ctr" hangingPunct="0"/>
            <a:r>
              <a:rPr lang="it-IT" sz="2900" b="1" dirty="0">
                <a:solidFill>
                  <a:srgbClr val="004586"/>
                </a:solidFill>
                <a:latin typeface="Arial" pitchFamily="34"/>
                <a:ea typeface="LiberationSerif-Bold" pitchFamily="18"/>
                <a:cs typeface="LiberationSerif-Bold" pitchFamily="18"/>
              </a:rPr>
              <a:t>An online silicon detector tracker for the ATLAS upgrade</a:t>
            </a:r>
          </a:p>
        </p:txBody>
      </p:sp>
      <p:pic>
        <p:nvPicPr>
          <p:cNvPr id="4" name="Picture 3" descr="E:\Google Drive\Materiale Tesi\Tesi_Pierluigi\Tesi V6\immagin\ATLAS.pn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55339" y="1404317"/>
            <a:ext cx="5381237" cy="3089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E:\Google Drive\Materiale Tesi\Tesi_Pierluigi\Tesi V6\immagin\evento osservato.png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6551" y="4572196"/>
            <a:ext cx="8294400" cy="22985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0621" y="1566304"/>
            <a:ext cx="3937323" cy="2737010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it-IT" sz="2000" b="1" dirty="0">
                <a:solidFill>
                  <a:srgbClr val="004586"/>
                </a:solidFill>
                <a:latin typeface="Arial" pitchFamily="34"/>
                <a:ea typeface="LiberationSerif" pitchFamily="18"/>
                <a:cs typeface="LiberationSerif" pitchFamily="18"/>
              </a:rPr>
              <a:t>-</a:t>
            </a:r>
            <a:r>
              <a:rPr lang="it-IT" sz="2000" dirty="0">
                <a:solidFill>
                  <a:srgbClr val="004586"/>
                </a:solidFill>
                <a:latin typeface="Arial" pitchFamily="34"/>
                <a:ea typeface="LiberationSerif" pitchFamily="18"/>
                <a:cs typeface="LiberationSerif" pitchFamily="18"/>
              </a:rPr>
              <a:t> FTK reconstructs charged particle trajectories in the silicon tracker (Pixel &amp; SCT) at “1.5” trigger level.</a:t>
            </a:r>
          </a:p>
          <a:p>
            <a:pPr hangingPunct="0"/>
            <a:endParaRPr lang="it-IT" sz="2000" dirty="0">
              <a:solidFill>
                <a:srgbClr val="004586"/>
              </a:solidFill>
              <a:latin typeface="Arial" pitchFamily="34"/>
              <a:ea typeface="LiberationSerif" pitchFamily="18"/>
              <a:cs typeface="LiberationSerif" pitchFamily="18"/>
            </a:endParaRPr>
          </a:p>
          <a:p>
            <a:pPr hangingPunct="0"/>
            <a:r>
              <a:rPr lang="it-IT" sz="2000" b="1" dirty="0">
                <a:solidFill>
                  <a:srgbClr val="004586"/>
                </a:solidFill>
                <a:latin typeface="Arial" pitchFamily="34"/>
                <a:ea typeface="LiberationSerif" pitchFamily="18"/>
                <a:cs typeface="LiberationSerif" pitchFamily="18"/>
              </a:rPr>
              <a:t>-</a:t>
            </a:r>
            <a:r>
              <a:rPr lang="it-IT" sz="2000" dirty="0">
                <a:solidFill>
                  <a:srgbClr val="004586"/>
                </a:solidFill>
                <a:latin typeface="Arial" pitchFamily="34"/>
                <a:ea typeface="LiberationSerif" pitchFamily="18"/>
                <a:cs typeface="LiberationSerif" pitchFamily="18"/>
              </a:rPr>
              <a:t> Extremely difficult task</a:t>
            </a:r>
          </a:p>
          <a:p>
            <a:pPr hangingPunct="0"/>
            <a:r>
              <a:rPr lang="it-IT" sz="2000" dirty="0">
                <a:solidFill>
                  <a:srgbClr val="004586"/>
                </a:solidFill>
                <a:latin typeface="Arial" pitchFamily="34"/>
                <a:ea typeface="LiberationSerif" pitchFamily="18"/>
                <a:cs typeface="LiberationSerif" pitchFamily="18"/>
              </a:rPr>
              <a:t>  </a:t>
            </a:r>
            <a:r>
              <a:rPr lang="it-IT" sz="2000" dirty="0" smtClean="0">
                <a:solidFill>
                  <a:srgbClr val="004586"/>
                </a:solidFill>
                <a:latin typeface="Arial" pitchFamily="34"/>
                <a:ea typeface="LiberationSerif" pitchFamily="18"/>
                <a:cs typeface="LiberationSerif" pitchFamily="18"/>
              </a:rPr>
              <a:t>100 kHz event rate</a:t>
            </a:r>
            <a:endParaRPr lang="it-IT" sz="2000" dirty="0">
              <a:solidFill>
                <a:srgbClr val="004586"/>
              </a:solidFill>
              <a:latin typeface="Arial" pitchFamily="34"/>
              <a:ea typeface="LiberationSerif" pitchFamily="18"/>
              <a:cs typeface="LiberationSerif" pitchFamily="18"/>
            </a:endParaRPr>
          </a:p>
          <a:p>
            <a:pPr hangingPunct="0"/>
            <a:r>
              <a:rPr lang="it-IT" sz="2000" dirty="0">
                <a:solidFill>
                  <a:srgbClr val="004586"/>
                </a:solidFill>
                <a:latin typeface="Arial" pitchFamily="34"/>
                <a:ea typeface="LiberationSerif" pitchFamily="18"/>
                <a:cs typeface="LiberationSerif" pitchFamily="18"/>
              </a:rPr>
              <a:t>  ~70 pile-up events at top</a:t>
            </a:r>
          </a:p>
          <a:p>
            <a:pPr hangingPunct="0"/>
            <a:r>
              <a:rPr lang="it-IT" sz="2000" dirty="0">
                <a:solidFill>
                  <a:srgbClr val="004586"/>
                </a:solidFill>
                <a:latin typeface="Arial" pitchFamily="34"/>
                <a:ea typeface="LiberationSerif" pitchFamily="18"/>
                <a:cs typeface="LiberationSerif" pitchFamily="18"/>
              </a:rPr>
              <a:t>  luminosity.</a:t>
            </a:r>
          </a:p>
        </p:txBody>
      </p:sp>
    </p:spTree>
    <p:extLst>
      <p:ext uri="{BB962C8B-B14F-4D97-AF65-F5344CB8AC3E}">
        <p14:creationId xmlns:p14="http://schemas.microsoft.com/office/powerpoint/2010/main" val="236494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8" descr="20140125_153444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45265" y="4082318"/>
            <a:ext cx="2918061" cy="27433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0" y="751473"/>
            <a:ext cx="9143433" cy="4572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00458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92" y="51600"/>
            <a:ext cx="3079773" cy="73126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44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LAMB-SLP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21" y="4593751"/>
            <a:ext cx="5593410" cy="2161853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25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</a:t>
            </a:r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This is a prototype of </a:t>
            </a:r>
            <a:r>
              <a:rPr lang="it-IT" sz="25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LAMB-SLP</a:t>
            </a:r>
          </a:p>
          <a:p>
            <a:pPr hangingPunct="0"/>
            <a:r>
              <a:rPr lang="it-IT" sz="25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</a:t>
            </a:r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board with 4 </a:t>
            </a:r>
            <a:r>
              <a:rPr lang="it-IT" sz="25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MiniAM chips</a:t>
            </a:r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.</a:t>
            </a:r>
          </a:p>
          <a:p>
            <a:pPr hangingPunct="0"/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  → This board is important to confirm</a:t>
            </a:r>
          </a:p>
          <a:p>
            <a:pPr hangingPunct="0"/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       our idea and our solution on</a:t>
            </a:r>
          </a:p>
          <a:p>
            <a:pPr hangingPunct="0"/>
            <a:r>
              <a:rPr lang="it-IT" sz="25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	   Serial Link</a:t>
            </a:r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.</a:t>
            </a:r>
          </a:p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7965" y="1306342"/>
            <a:ext cx="3298167" cy="30868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563888" y="1425872"/>
            <a:ext cx="5472608" cy="253054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it-IT" sz="2500" b="1" dirty="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</a:t>
            </a:r>
            <a:r>
              <a:rPr lang="it-IT" sz="25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The final LAMB-SLP board will be ready in short time.</a:t>
            </a:r>
          </a:p>
          <a:p>
            <a:pPr hangingPunct="0"/>
            <a:r>
              <a:rPr lang="it-IT" sz="2500" b="1" dirty="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</a:t>
            </a:r>
            <a:r>
              <a:rPr lang="it-IT" sz="25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In one LAMB-SLP board will have 16 Amchips.</a:t>
            </a:r>
          </a:p>
          <a:p>
            <a:pPr hangingPunct="0"/>
            <a:r>
              <a:rPr lang="it-IT" sz="25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→ for a total of </a:t>
            </a:r>
            <a:r>
              <a:rPr lang="it-IT" sz="2500" dirty="0">
                <a:solidFill>
                  <a:srgbClr val="004586"/>
                </a:solidFill>
                <a:latin typeface="Arial" pitchFamily="34"/>
                <a:ea typeface="LiberationSerif" pitchFamily="18"/>
                <a:cs typeface="LiberationSerif" pitchFamily="18"/>
              </a:rPr>
              <a:t>~2 M of </a:t>
            </a:r>
            <a:r>
              <a:rPr lang="it-IT" sz="2500" b="1" dirty="0">
                <a:solidFill>
                  <a:srgbClr val="004586"/>
                </a:solidFill>
                <a:latin typeface="Arial" pitchFamily="34"/>
                <a:ea typeface="LiberationSerif" pitchFamily="18"/>
                <a:cs typeface="LiberationSerif" pitchFamily="18"/>
              </a:rPr>
              <a:t>patterns</a:t>
            </a:r>
          </a:p>
          <a:p>
            <a:pPr hangingPunct="0"/>
            <a:r>
              <a:rPr lang="it-IT" sz="2500" b="1" dirty="0">
                <a:solidFill>
                  <a:srgbClr val="004586"/>
                </a:solidFill>
                <a:latin typeface="Arial" pitchFamily="34"/>
                <a:ea typeface="LiberationSerif" pitchFamily="18"/>
                <a:cs typeface="LiberationSerif" pitchFamily="18"/>
              </a:rPr>
              <a:t>- </a:t>
            </a:r>
            <a:r>
              <a:rPr lang="it-IT" sz="2500" dirty="0">
                <a:solidFill>
                  <a:srgbClr val="004586"/>
                </a:solidFill>
                <a:latin typeface="Arial" pitchFamily="34"/>
                <a:ea typeface="LiberationSerif" pitchFamily="18"/>
                <a:cs typeface="LiberationSerif" pitchFamily="18"/>
              </a:rPr>
              <a:t>The routing is simplified.</a:t>
            </a:r>
          </a:p>
          <a:p>
            <a:pPr hangingPunct="0"/>
            <a:endParaRPr lang="it-IT" sz="1600" dirty="0"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4868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8" descr="20140125_153444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45265" y="4082318"/>
            <a:ext cx="2918061" cy="27433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0" y="751473"/>
            <a:ext cx="9143433" cy="4572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00458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92" y="51600"/>
            <a:ext cx="7833703" cy="73126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44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MiniLAMB-SLP &amp; LAMB-SLP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21" y="4593751"/>
            <a:ext cx="5593410" cy="2161853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25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</a:t>
            </a:r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This is a prototype of </a:t>
            </a:r>
            <a:r>
              <a:rPr lang="it-IT" sz="25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LAMB-SLP</a:t>
            </a:r>
          </a:p>
          <a:p>
            <a:pPr hangingPunct="0"/>
            <a:r>
              <a:rPr lang="it-IT" sz="25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</a:t>
            </a:r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board with 4 </a:t>
            </a:r>
            <a:r>
              <a:rPr lang="it-IT" sz="25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MiniAM chips</a:t>
            </a:r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.</a:t>
            </a:r>
          </a:p>
          <a:p>
            <a:pPr hangingPunct="0"/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  → This board is important to confirm</a:t>
            </a:r>
          </a:p>
          <a:p>
            <a:pPr hangingPunct="0"/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       our idea and our solution on</a:t>
            </a:r>
          </a:p>
          <a:p>
            <a:pPr hangingPunct="0"/>
            <a:r>
              <a:rPr lang="it-IT" sz="25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	   Serial Link</a:t>
            </a:r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.</a:t>
            </a:r>
          </a:p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95931" y="2090147"/>
            <a:ext cx="4047602" cy="37883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53304" y="1425872"/>
            <a:ext cx="7958160" cy="1793162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25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</a:t>
            </a:r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The final LAMB-SLP board will be ready in short time.</a:t>
            </a:r>
          </a:p>
          <a:p>
            <a:pPr hangingPunct="0"/>
            <a:r>
              <a:rPr lang="it-IT" sz="25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</a:t>
            </a:r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In one LAMB-SLP board will have 16 Amchips.</a:t>
            </a:r>
          </a:p>
          <a:p>
            <a:pPr hangingPunct="0"/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→ for a total of </a:t>
            </a:r>
            <a:r>
              <a:rPr lang="it-IT" sz="2500">
                <a:solidFill>
                  <a:srgbClr val="004586"/>
                </a:solidFill>
                <a:latin typeface="Arial" pitchFamily="34"/>
                <a:ea typeface="LiberationSerif" pitchFamily="18"/>
                <a:cs typeface="LiberationSerif" pitchFamily="18"/>
              </a:rPr>
              <a:t>~2 M of </a:t>
            </a:r>
            <a:r>
              <a:rPr lang="it-IT" sz="2500" b="1">
                <a:solidFill>
                  <a:srgbClr val="004586"/>
                </a:solidFill>
                <a:latin typeface="Arial" pitchFamily="34"/>
                <a:ea typeface="LiberationSerif" pitchFamily="18"/>
                <a:cs typeface="LiberationSerif" pitchFamily="18"/>
              </a:rPr>
              <a:t>patterns</a:t>
            </a:r>
          </a:p>
          <a:p>
            <a:pPr hangingPunct="0"/>
            <a:r>
              <a:rPr lang="it-IT" sz="2500" b="1">
                <a:solidFill>
                  <a:srgbClr val="004586"/>
                </a:solidFill>
                <a:latin typeface="Arial" pitchFamily="34"/>
                <a:ea typeface="LiberationSerif" pitchFamily="18"/>
                <a:cs typeface="LiberationSerif" pitchFamily="18"/>
              </a:rPr>
              <a:t>- </a:t>
            </a:r>
            <a:r>
              <a:rPr lang="it-IT" sz="2500">
                <a:solidFill>
                  <a:srgbClr val="004586"/>
                </a:solidFill>
                <a:latin typeface="Arial" pitchFamily="34"/>
                <a:ea typeface="LiberationSerif" pitchFamily="18"/>
                <a:cs typeface="LiberationSerif" pitchFamily="18"/>
              </a:rPr>
              <a:t>The routing is simplified.</a:t>
            </a:r>
          </a:p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924718" y="2090147"/>
            <a:ext cx="3838609" cy="3788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751146"/>
            <a:ext cx="9143433" cy="4572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00458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65" y="51274"/>
            <a:ext cx="4449059" cy="73126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44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AMB-SLP board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7688" y="2406608"/>
            <a:ext cx="5231676" cy="2751483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r>
              <a:rPr lang="it-IT" sz="22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Interface:</a:t>
            </a:r>
          </a:p>
          <a:p>
            <a:pPr>
              <a:spcAft>
                <a:spcPts val="545"/>
              </a:spcAft>
            </a:pPr>
            <a:r>
              <a:rPr lang="it-IT" sz="20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- 12 input buses @ 24Gbps</a:t>
            </a:r>
          </a:p>
          <a:p>
            <a:pPr>
              <a:spcAft>
                <a:spcPts val="545"/>
              </a:spcAft>
            </a:pPr>
            <a:r>
              <a:rPr lang="it-IT" sz="20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- 16 output buses @ 32Gpbs</a:t>
            </a:r>
          </a:p>
          <a:p>
            <a:r>
              <a:rPr lang="it-IT" sz="22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Three FPGA:</a:t>
            </a:r>
          </a:p>
          <a:p>
            <a:pPr>
              <a:spcAft>
                <a:spcPts val="545"/>
              </a:spcAft>
            </a:pPr>
            <a:r>
              <a:rPr lang="it-IT" sz="20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- 1 for the input data distribution (ARTIX-7)</a:t>
            </a:r>
          </a:p>
          <a:p>
            <a:pPr>
              <a:spcAft>
                <a:spcPts val="545"/>
              </a:spcAft>
            </a:pPr>
            <a:r>
              <a:rPr lang="it-IT" sz="20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- 1 for the output data distribution (ARTIX-7)</a:t>
            </a:r>
          </a:p>
          <a:p>
            <a:pPr>
              <a:spcAft>
                <a:spcPts val="545"/>
              </a:spcAft>
            </a:pPr>
            <a:r>
              <a:rPr lang="it-IT" sz="20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- 1 FPGA for the data control logic</a:t>
            </a:r>
          </a:p>
          <a:p>
            <a:pPr>
              <a:spcAft>
                <a:spcPts val="545"/>
              </a:spcAft>
            </a:pPr>
            <a:r>
              <a:rPr lang="it-IT" sz="20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  (SPARTAN 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26264"/>
            <a:ext cx="9012813" cy="49543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>
              <a:spcBef>
                <a:spcPts val="817"/>
              </a:spcBef>
            </a:pPr>
            <a:r>
              <a:rPr lang="it-IT" sz="29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The </a:t>
            </a:r>
            <a:r>
              <a:rPr lang="it-IT" sz="29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AMBSLP</a:t>
            </a:r>
            <a:r>
              <a:rPr lang="it-IT" sz="29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(Serial Link Processor) board design: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621" y="5667891"/>
            <a:ext cx="9143433" cy="79850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/>
          <a:lstStyle/>
          <a:p>
            <a:pPr>
              <a:spcBef>
                <a:spcPts val="817"/>
              </a:spcBef>
              <a:tabLst>
                <a:tab pos="0" algn="l"/>
              </a:tabLst>
            </a:pPr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We used only serial standard for data distribution to and from the AM chips</a:t>
            </a:r>
          </a:p>
        </p:txBody>
      </p:sp>
      <p:pic>
        <p:nvPicPr>
          <p:cNvPr id="7" name="Immagin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1513" t="16764" r="47009" b="16873"/>
          <a:stretch>
            <a:fillRect/>
          </a:stretch>
        </p:blipFill>
        <p:spPr>
          <a:xfrm>
            <a:off x="269405" y="2221435"/>
            <a:ext cx="3766115" cy="321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2987" y="2026790"/>
            <a:ext cx="2298920" cy="1849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4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42578" y="3723074"/>
            <a:ext cx="3312862" cy="2903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8"/>
          <p:cNvSpPr/>
          <p:nvPr/>
        </p:nvSpPr>
        <p:spPr>
          <a:xfrm>
            <a:off x="555137" y="1267478"/>
            <a:ext cx="3592063" cy="19291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Complete test with:</a:t>
            </a:r>
          </a:p>
          <a:p>
            <a:pPr>
              <a:buClr>
                <a:srgbClr val="1F497D"/>
              </a:buClr>
              <a:buSzPct val="100000"/>
              <a:buFont typeface="Arial" pitchFamily="34"/>
              <a:buChar char="•"/>
            </a:pPr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AMB-SLP board.</a:t>
            </a:r>
          </a:p>
          <a:p>
            <a:pPr>
              <a:buClr>
                <a:srgbClr val="1F497D"/>
              </a:buClr>
              <a:buSzPct val="100000"/>
              <a:buFont typeface="Arial" pitchFamily="34"/>
              <a:buChar char="•"/>
            </a:pPr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MiniLAMB-SLP board.</a:t>
            </a:r>
          </a:p>
          <a:p>
            <a:pPr>
              <a:buClr>
                <a:srgbClr val="1F497D"/>
              </a:buClr>
              <a:buSzPct val="100000"/>
              <a:buFont typeface="Arial" pitchFamily="34"/>
              <a:buChar char="•"/>
            </a:pPr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Crate VME.</a:t>
            </a:r>
          </a:p>
          <a:p>
            <a:pPr>
              <a:buClr>
                <a:srgbClr val="1F497D"/>
              </a:buClr>
              <a:buSzPct val="100000"/>
              <a:buFont typeface="Arial" pitchFamily="34"/>
              <a:buChar char="•"/>
            </a:pPr>
            <a:r>
              <a:rPr lang="it-IT" sz="25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CPU TDAQ 4.</a:t>
            </a:r>
          </a:p>
        </p:txBody>
      </p:sp>
      <p:sp>
        <p:nvSpPr>
          <p:cNvPr id="4" name="Freeform 3"/>
          <p:cNvSpPr/>
          <p:nvPr/>
        </p:nvSpPr>
        <p:spPr>
          <a:xfrm>
            <a:off x="327" y="751473"/>
            <a:ext cx="9143433" cy="4572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00458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92" y="51600"/>
            <a:ext cx="3007254" cy="73126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44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Test Stand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72948" y="1371659"/>
            <a:ext cx="2582693" cy="20248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/>
          <p:cNvSpPr/>
          <p:nvPr/>
        </p:nvSpPr>
        <p:spPr>
          <a:xfrm flipH="1">
            <a:off x="587792" y="5029416"/>
            <a:ext cx="1371515" cy="1241025"/>
          </a:xfrm>
          <a:custGeom>
            <a:avLst>
              <a:gd name="f0" fmla="val 10062"/>
              <a:gd name="f1" fmla="val 18378"/>
              <a:gd name="f2" fmla="val 6098"/>
            </a:avLst>
            <a:gdLst>
              <a:gd name="f3" fmla="val w"/>
              <a:gd name="f4" fmla="val h"/>
              <a:gd name="f5" fmla="val 0"/>
              <a:gd name="f6" fmla="val 21600"/>
              <a:gd name="f7" fmla="val -2147483647"/>
              <a:gd name="f8" fmla="val 2147483647"/>
              <a:gd name="f9" fmla="*/ f3 1 21600"/>
              <a:gd name="f10" fmla="*/ f4 1 21600"/>
              <a:gd name="f11" fmla="pin 0 f2 f6"/>
              <a:gd name="f12" fmla="val f11"/>
              <a:gd name="f13" fmla="pin f11 f0 f6"/>
              <a:gd name="f14" fmla="*/ f11 f10 1"/>
              <a:gd name="f15" fmla="*/ f5 f10 1"/>
              <a:gd name="f16" fmla="val f13"/>
              <a:gd name="f17" fmla="+- 21600 0 f13"/>
              <a:gd name="f18" fmla="*/ f13 f9 1"/>
              <a:gd name="f19" fmla="*/ f12 f9 1"/>
              <a:gd name="f20" fmla="*/ f17 1 2"/>
              <a:gd name="f21" fmla="+- f13 f20 0"/>
              <a:gd name="f22" fmla="pin f21 f1 21600"/>
              <a:gd name="f23" fmla="val f22"/>
              <a:gd name="f24" fmla="+- 21600 0 f22"/>
              <a:gd name="f25" fmla="*/ f22 f9 1"/>
              <a:gd name="f26" fmla="+- f13 f24 0"/>
              <a:gd name="f27" fmla="+- 21600 0 f24"/>
              <a:gd name="f28" fmla="*/ f23 f9 1"/>
              <a:gd name="f29" fmla="*/ f23 f10 1"/>
              <a:gd name="f30" fmla="+- f27 0 f24"/>
              <a:gd name="f31" fmla="*/ f26 f10 1"/>
            </a:gdLst>
            <a:ahLst>
              <a:ahXY gdRefX="f1" minX="f21" maxX="f6" gdRefY="f2" minY="f5" maxY="f6">
                <a:pos x="f25" y="f14"/>
              </a:ahXY>
              <a:ahXY gdRefX="f0" minX="f11" maxX="f6">
                <a:pos x="f18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31" r="f28" b="f29"/>
            <a:pathLst>
              <a:path w="21600" h="21600">
                <a:moveTo>
                  <a:pt x="f5" y="f21"/>
                </a:moveTo>
                <a:lnTo>
                  <a:pt x="f12" y="f16"/>
                </a:lnTo>
                <a:lnTo>
                  <a:pt x="f12" y="f26"/>
                </a:lnTo>
                <a:lnTo>
                  <a:pt x="f26" y="f26"/>
                </a:lnTo>
                <a:lnTo>
                  <a:pt x="f26" y="f12"/>
                </a:lnTo>
                <a:lnTo>
                  <a:pt x="f16" y="f12"/>
                </a:lnTo>
                <a:lnTo>
                  <a:pt x="f21" y="f5"/>
                </a:lnTo>
                <a:lnTo>
                  <a:pt x="f6" y="f12"/>
                </a:lnTo>
                <a:lnTo>
                  <a:pt x="f23" y="f12"/>
                </a:lnTo>
                <a:lnTo>
                  <a:pt x="f23" y="f23"/>
                </a:lnTo>
                <a:lnTo>
                  <a:pt x="f12" y="f23"/>
                </a:lnTo>
                <a:lnTo>
                  <a:pt x="f12" y="f6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00458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698845" y="3723074"/>
            <a:ext cx="0" cy="0"/>
          </a:xfrm>
          <a:prstGeom prst="straightConnector1">
            <a:avLst/>
          </a:prstGeom>
          <a:noFill/>
          <a:ln w="0">
            <a:solidFill>
              <a:srgbClr val="000000"/>
            </a:solidFill>
            <a:prstDash val="solid"/>
            <a:headEnd type="arrow"/>
            <a:tailEnd type="arrow"/>
          </a:ln>
        </p:spPr>
      </p:cxnSp>
      <p:sp>
        <p:nvSpPr>
          <p:cNvPr id="9" name="Straight Connector 8"/>
          <p:cNvSpPr/>
          <p:nvPr/>
        </p:nvSpPr>
        <p:spPr>
          <a:xfrm flipV="1">
            <a:off x="4506406" y="2351415"/>
            <a:ext cx="1306205" cy="2220781"/>
          </a:xfrm>
          <a:prstGeom prst="line">
            <a:avLst/>
          </a:prstGeom>
          <a:noFill/>
          <a:ln w="72000">
            <a:solidFill>
              <a:srgbClr val="FF3333"/>
            </a:solidFill>
            <a:prstDash val="solid"/>
            <a:headEnd type="arrow"/>
            <a:tailEnd type="arrow"/>
          </a:ln>
        </p:spPr>
        <p:txBody>
          <a:bodyPr vert="horz" wrap="none" lIns="114295" tIns="73475" rIns="114295" bIns="73475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7062" y="2873952"/>
            <a:ext cx="1342695" cy="51011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2900" b="1">
                <a:solidFill>
                  <a:srgbClr val="FF0000"/>
                </a:solidFill>
                <a:latin typeface="Arial" pitchFamily="34"/>
                <a:ea typeface="Microsoft YaHei" pitchFamily="2"/>
                <a:cs typeface="Mangal" pitchFamily="2"/>
              </a:rPr>
              <a:t>Strobe</a:t>
            </a:r>
          </a:p>
        </p:txBody>
      </p:sp>
      <p:sp>
        <p:nvSpPr>
          <p:cNvPr id="11" name="CasellaDiTesto 8"/>
          <p:cNvSpPr/>
          <p:nvPr/>
        </p:nvSpPr>
        <p:spPr>
          <a:xfrm>
            <a:off x="5462875" y="3797862"/>
            <a:ext cx="3680557" cy="22241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r>
              <a:rPr lang="it-IT" sz="29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</a:t>
            </a:r>
            <a:r>
              <a:rPr lang="it-IT" sz="29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We perform a Serial Link's test with a PRBS Generator.</a:t>
            </a:r>
          </a:p>
          <a:p>
            <a:r>
              <a:rPr lang="it-IT" sz="29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</a:t>
            </a:r>
            <a:r>
              <a:rPr lang="it-IT" sz="29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We used a IBERT core in Xilinx's ISE.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72595" y="3396489"/>
            <a:ext cx="1456092" cy="1436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8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751146"/>
            <a:ext cx="9143433" cy="4572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00458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65" y="51274"/>
            <a:ext cx="3332471" cy="73126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44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Serial Links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0800000">
            <a:off x="4026376" y="2449391"/>
            <a:ext cx="4921126" cy="42456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0620" y="3631305"/>
            <a:ext cx="4331078" cy="320867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r>
              <a:rPr lang="it-IT" sz="29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</a:t>
            </a:r>
            <a:r>
              <a:rPr lang="it-IT" sz="29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Serial Link @ 2 Gb/s</a:t>
            </a:r>
          </a:p>
          <a:p>
            <a:r>
              <a:rPr lang="it-IT" sz="29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→ </a:t>
            </a:r>
            <a:r>
              <a:rPr lang="it-IT" sz="2900">
                <a:solidFill>
                  <a:srgbClr val="3333FF"/>
                </a:solidFill>
                <a:latin typeface="Arial" pitchFamily="34"/>
                <a:ea typeface="Microsoft YaHei" pitchFamily="2"/>
                <a:cs typeface="Mangal" pitchFamily="2"/>
              </a:rPr>
              <a:t>Input path</a:t>
            </a:r>
          </a:p>
          <a:p>
            <a:pPr>
              <a:buSzPct val="45000"/>
              <a:buFont typeface="StarSymbol"/>
              <a:buChar char="●"/>
            </a:pPr>
            <a:r>
              <a:rPr lang="it-IT" sz="24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FPGA to FANOUT to AM Chip</a:t>
            </a:r>
          </a:p>
          <a:p>
            <a:pPr>
              <a:buSzPct val="45000"/>
              <a:buFont typeface="StarSymbol"/>
              <a:buChar char="●"/>
            </a:pPr>
            <a:r>
              <a:rPr lang="it-IT" sz="24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Intermediate buffers</a:t>
            </a:r>
          </a:p>
          <a:p>
            <a:r>
              <a:rPr lang="it-IT" sz="29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→ </a:t>
            </a:r>
            <a:r>
              <a:rPr lang="it-IT" sz="2900">
                <a:solidFill>
                  <a:srgbClr val="FF0000"/>
                </a:solidFill>
                <a:latin typeface="Arial" pitchFamily="34"/>
                <a:ea typeface="Microsoft YaHei" pitchFamily="2"/>
                <a:cs typeface="Mangal" pitchFamily="2"/>
              </a:rPr>
              <a:t>Output path</a:t>
            </a:r>
          </a:p>
          <a:p>
            <a:pPr>
              <a:buSzPct val="45000"/>
              <a:buFont typeface="StarSymbol"/>
              <a:buChar char="●"/>
            </a:pPr>
            <a:r>
              <a:rPr lang="it-IT" sz="24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AM Chip to FPGA</a:t>
            </a:r>
          </a:p>
          <a:p>
            <a:pPr>
              <a:buSzPct val="45000"/>
              <a:buFont typeface="StarSymbol"/>
              <a:buChar char="●"/>
            </a:pPr>
            <a:r>
              <a:rPr lang="it-IT" sz="24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Intermediate repeater</a:t>
            </a:r>
          </a:p>
          <a:p>
            <a:endParaRPr lang="it-IT" sz="2900">
              <a:solidFill>
                <a:srgbClr val="FF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 flipH="1" flipV="1">
            <a:off x="4788873" y="3348807"/>
            <a:ext cx="1084476" cy="1418034"/>
          </a:xfrm>
          <a:prstGeom prst="line">
            <a:avLst/>
          </a:prstGeom>
          <a:noFill/>
          <a:ln w="54000">
            <a:solidFill>
              <a:srgbClr val="3333FF"/>
            </a:solidFill>
            <a:prstDash val="solid"/>
            <a:headEnd type="arrow"/>
            <a:tailEnd type="arrow"/>
          </a:ln>
        </p:spPr>
        <p:txBody>
          <a:bodyPr vert="horz" wrap="none" lIns="106131" tIns="65311" rIns="106131" bIns="65311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6486938" y="2449391"/>
            <a:ext cx="0" cy="0"/>
          </a:xfrm>
          <a:prstGeom prst="bentConnector3">
            <a:avLst/>
          </a:prstGeom>
          <a:noFill/>
          <a:ln w="0">
            <a:solidFill>
              <a:srgbClr val="000000"/>
            </a:solidFill>
            <a:prstDash val="solid"/>
            <a:headEnd type="arrow"/>
            <a:tailEnd type="arrow"/>
          </a:ln>
        </p:spPr>
      </p:cxnSp>
      <p:cxnSp>
        <p:nvCxnSpPr>
          <p:cNvPr id="8" name="Elbow Connector 7"/>
          <p:cNvCxnSpPr/>
          <p:nvPr/>
        </p:nvCxnSpPr>
        <p:spPr>
          <a:xfrm>
            <a:off x="8947502" y="4572197"/>
            <a:ext cx="0" cy="0"/>
          </a:xfrm>
          <a:prstGeom prst="bentConnector3">
            <a:avLst/>
          </a:prstGeom>
          <a:noFill/>
          <a:ln w="0">
            <a:solidFill>
              <a:srgbClr val="000000"/>
            </a:solidFill>
            <a:prstDash val="solid"/>
            <a:headEnd type="arrow"/>
            <a:tailEnd type="arrow"/>
          </a:ln>
        </p:spPr>
      </p:cxnSp>
      <p:cxnSp>
        <p:nvCxnSpPr>
          <p:cNvPr id="9" name="Elbow Connector 8"/>
          <p:cNvCxnSpPr/>
          <p:nvPr/>
        </p:nvCxnSpPr>
        <p:spPr>
          <a:xfrm>
            <a:off x="4451872" y="3430780"/>
            <a:ext cx="3603166" cy="2670816"/>
          </a:xfrm>
          <a:prstGeom prst="bentConnector3">
            <a:avLst/>
          </a:prstGeom>
          <a:noFill/>
          <a:ln w="54000">
            <a:solidFill>
              <a:srgbClr val="FF0000"/>
            </a:solidFill>
            <a:prstDash val="solid"/>
            <a:headEnd type="arrow"/>
            <a:tailEnd type="arrow"/>
          </a:ln>
        </p:spPr>
      </p:cxnSp>
      <p:sp>
        <p:nvSpPr>
          <p:cNvPr id="10" name="Freeform 9"/>
          <p:cNvSpPr/>
          <p:nvPr/>
        </p:nvSpPr>
        <p:spPr>
          <a:xfrm>
            <a:off x="4179855" y="2710659"/>
            <a:ext cx="1044964" cy="63814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97967" tIns="57147" rIns="97967" bIns="57147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4373" y="1208365"/>
            <a:ext cx="9158373" cy="105578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it-IT" sz="3300" dirty="0">
                <a:solidFill>
                  <a:srgbClr val="004586"/>
                </a:solidFill>
                <a:latin typeface="Arial" pitchFamily="34"/>
                <a:ea typeface="Helvetica" pitchFamily="34"/>
                <a:cs typeface="Helvetica" pitchFamily="34"/>
              </a:rPr>
              <a:t>Both input and output serial links characterized for signal integrity.</a:t>
            </a:r>
          </a:p>
        </p:txBody>
      </p:sp>
      <p:sp>
        <p:nvSpPr>
          <p:cNvPr id="12" name="Freeform 11"/>
          <p:cNvSpPr/>
          <p:nvPr/>
        </p:nvSpPr>
        <p:spPr>
          <a:xfrm>
            <a:off x="6204473" y="3788391"/>
            <a:ext cx="587792" cy="522537"/>
          </a:xfrm>
          <a:custGeom>
            <a:avLst>
              <a:gd name="f0" fmla="val 2030"/>
              <a:gd name="f1" fmla="val 4375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00458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it-IT" sz="2900" b="1">
                <a:solidFill>
                  <a:srgbClr val="FF0000"/>
                </a:solidFill>
                <a:latin typeface="Liberation Sans" pitchFamily="18"/>
                <a:ea typeface="Microsoft YaHei" pitchFamily="2"/>
                <a:cs typeface="Mangal" pitchFamily="2"/>
              </a:rPr>
              <a:t>IN</a:t>
            </a:r>
          </a:p>
        </p:txBody>
      </p:sp>
      <p:sp>
        <p:nvSpPr>
          <p:cNvPr id="13" name="Freeform 12"/>
          <p:cNvSpPr/>
          <p:nvPr/>
        </p:nvSpPr>
        <p:spPr>
          <a:xfrm>
            <a:off x="7902539" y="4768148"/>
            <a:ext cx="849033" cy="522537"/>
          </a:xfrm>
          <a:custGeom>
            <a:avLst>
              <a:gd name="f0" fmla="val 8047"/>
              <a:gd name="f1" fmla="val 43739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00458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it-IT" sz="2900" b="1">
                <a:solidFill>
                  <a:srgbClr val="FF0000"/>
                </a:solidFill>
                <a:latin typeface="Liberation Sans" pitchFamily="18"/>
                <a:ea typeface="Microsoft YaHei" pitchFamily="2"/>
                <a:cs typeface="Mangal" pitchFamily="2"/>
              </a:rPr>
              <a:t>OUT</a:t>
            </a:r>
          </a:p>
        </p:txBody>
      </p:sp>
      <p:sp>
        <p:nvSpPr>
          <p:cNvPr id="14" name="Freeform 13"/>
          <p:cNvSpPr/>
          <p:nvPr/>
        </p:nvSpPr>
        <p:spPr>
          <a:xfrm>
            <a:off x="4963578" y="2482050"/>
            <a:ext cx="1110274" cy="326585"/>
          </a:xfrm>
          <a:custGeom>
            <a:avLst>
              <a:gd name="f0" fmla="val 4965"/>
              <a:gd name="f1" fmla="val 3856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00458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algn="ctr" hangingPunct="0"/>
            <a:r>
              <a:rPr lang="it-IT" sz="1600" b="1">
                <a:solidFill>
                  <a:srgbClr val="FF0000"/>
                </a:solidFill>
                <a:latin typeface="Arial" pitchFamily="34"/>
                <a:ea typeface="Microsoft YaHei" pitchFamily="2"/>
                <a:cs typeface="Mangal" pitchFamily="2"/>
              </a:rPr>
              <a:t>AM CHIP</a:t>
            </a:r>
          </a:p>
        </p:txBody>
      </p:sp>
      <p:pic>
        <p:nvPicPr>
          <p:cNvPr id="15" name="Immagin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4731" y="2382768"/>
            <a:ext cx="3017332" cy="1177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4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751146"/>
            <a:ext cx="9143433" cy="4572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00458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65" y="51274"/>
            <a:ext cx="1889255" cy="73126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44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Result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10476" y="1306342"/>
            <a:ext cx="4347376" cy="50927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3896" y="4245611"/>
            <a:ext cx="3307208" cy="136548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r>
              <a:rPr lang="it-IT" sz="29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</a:t>
            </a:r>
            <a:r>
              <a:rPr lang="it-IT" sz="29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Send PRBS data:</a:t>
            </a:r>
          </a:p>
          <a:p>
            <a:r>
              <a:rPr lang="it-IT" sz="29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PRBS checker</a:t>
            </a:r>
          </a:p>
          <a:p>
            <a:r>
              <a:rPr lang="it-IT" sz="29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BER &lt; 10</a:t>
            </a:r>
            <a:r>
              <a:rPr lang="it-IT" sz="2900" baseline="300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551" y="1921955"/>
            <a:ext cx="3451221" cy="180104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r>
              <a:rPr lang="it-IT" sz="29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 </a:t>
            </a:r>
            <a:r>
              <a:rPr lang="it-IT" sz="29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Types of measure:</a:t>
            </a:r>
          </a:p>
          <a:p>
            <a:r>
              <a:rPr lang="it-IT" sz="2900">
                <a:solidFill>
                  <a:srgbClr val="004586"/>
                </a:solidFill>
                <a:latin typeface="Arial Rounded MT Bold" pitchFamily="34"/>
                <a:ea typeface="Microsoft YaHei" pitchFamily="2"/>
                <a:cs typeface="Mangal" pitchFamily="2"/>
              </a:rPr>
              <a:t>.Jitter Analysis</a:t>
            </a:r>
          </a:p>
          <a:p>
            <a:r>
              <a:rPr lang="it-IT" sz="2900">
                <a:solidFill>
                  <a:srgbClr val="004586"/>
                </a:solidFill>
                <a:latin typeface="Arial Rounded MT Bold" pitchFamily="34"/>
                <a:ea typeface="Microsoft YaHei" pitchFamily="2"/>
                <a:cs typeface="Mangal" pitchFamily="2"/>
              </a:rPr>
              <a:t>.BER</a:t>
            </a:r>
          </a:p>
          <a:p>
            <a:r>
              <a:rPr lang="it-IT" sz="2900">
                <a:solidFill>
                  <a:srgbClr val="004586"/>
                </a:solidFill>
                <a:latin typeface="Arial Rounded MT Bold" pitchFamily="34"/>
                <a:ea typeface="Microsoft YaHei" pitchFamily="2"/>
                <a:cs typeface="Mangal" pitchFamily="2"/>
              </a:rPr>
              <a:t>.Eye diagram</a:t>
            </a:r>
          </a:p>
        </p:txBody>
      </p:sp>
    </p:spTree>
    <p:extLst>
      <p:ext uri="{BB962C8B-B14F-4D97-AF65-F5344CB8AC3E}">
        <p14:creationId xmlns:p14="http://schemas.microsoft.com/office/powerpoint/2010/main" val="38229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caenCent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428868"/>
            <a:ext cx="3714776" cy="2786082"/>
          </a:xfrm>
          <a:prstGeom prst="rect">
            <a:avLst/>
          </a:prstGeom>
        </p:spPr>
      </p:pic>
      <p:pic>
        <p:nvPicPr>
          <p:cNvPr id="5" name="4 - Εικόνα" descr="ch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714620"/>
            <a:ext cx="2708230" cy="1714512"/>
          </a:xfrm>
          <a:prstGeom prst="rect">
            <a:avLst/>
          </a:prstGeom>
        </p:spPr>
      </p:pic>
      <p:pic>
        <p:nvPicPr>
          <p:cNvPr id="4" name="3 - Εικόνα" descr="ambslp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3" y="2580760"/>
            <a:ext cx="4154847" cy="1982231"/>
          </a:xfrm>
          <a:prstGeom prst="rect">
            <a:avLst/>
          </a:prstGeom>
        </p:spPr>
      </p:pic>
      <p:pic>
        <p:nvPicPr>
          <p:cNvPr id="11" name="10 - Εικόνα" descr="atca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2143116"/>
            <a:ext cx="3096768" cy="2950464"/>
          </a:xfrm>
          <a:prstGeom prst="rect">
            <a:avLst/>
          </a:prstGeom>
        </p:spPr>
      </p:pic>
      <p:pic>
        <p:nvPicPr>
          <p:cNvPr id="12" name="11 - Εικόνα" descr="atca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2143116"/>
            <a:ext cx="3096768" cy="2950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Future Evolution</a:t>
            </a:r>
            <a:r>
              <a:rPr lang="en-US" dirty="0" smtClean="0"/>
              <a:t>: </a:t>
            </a:r>
            <a:r>
              <a:rPr lang="en-US" dirty="0" smtClean="0"/>
              <a:t>integration of many FTK functions in a small form factor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71990" cy="49377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Main goal is to integrate the FTK system in a more compact form</a:t>
            </a:r>
          </a:p>
          <a:p>
            <a:endParaRPr lang="en-US" dirty="0" smtClean="0"/>
          </a:p>
          <a:p>
            <a:r>
              <a:rPr lang="en-US" dirty="0" smtClean="0"/>
              <a:t>First step will be to connect an </a:t>
            </a:r>
            <a:r>
              <a:rPr lang="en-US" dirty="0" err="1" smtClean="0"/>
              <a:t>AMChip</a:t>
            </a:r>
            <a:r>
              <a:rPr lang="en-US" dirty="0" smtClean="0"/>
              <a:t>, an FPGA and a RAM in a prototype board</a:t>
            </a:r>
          </a:p>
          <a:p>
            <a:endParaRPr lang="en-US" dirty="0" smtClean="0"/>
          </a:p>
          <a:p>
            <a:r>
              <a:rPr lang="en-US" dirty="0" smtClean="0"/>
              <a:t>In the future the devices could be merged in a single package (</a:t>
            </a:r>
            <a:r>
              <a:rPr lang="en-US" dirty="0" err="1" smtClean="0"/>
              <a:t>AMSiP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 err="1" smtClean="0"/>
              <a:t>AMSiP</a:t>
            </a:r>
            <a:r>
              <a:rPr lang="en-US" dirty="0" smtClean="0"/>
              <a:t> will be the building block of the new processing unit, to be assembled in an ATCA board with new mezzanines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6215074" y="2714620"/>
            <a:ext cx="214314" cy="21431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9 - Έλλειψη"/>
          <p:cNvSpPr/>
          <p:nvPr/>
        </p:nvSpPr>
        <p:spPr>
          <a:xfrm>
            <a:off x="7429520" y="3571876"/>
            <a:ext cx="285752" cy="28575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12 - Έλλειψη"/>
          <p:cNvSpPr/>
          <p:nvPr/>
        </p:nvSpPr>
        <p:spPr>
          <a:xfrm>
            <a:off x="6143636" y="4357694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14 - Επεξήγηση με γραμμή 1 (χωρίς περίγραμμα)"/>
          <p:cNvSpPr/>
          <p:nvPr/>
        </p:nvSpPr>
        <p:spPr>
          <a:xfrm>
            <a:off x="6929454" y="5572140"/>
            <a:ext cx="2000264" cy="500066"/>
          </a:xfrm>
          <a:prstGeom prst="callout1">
            <a:avLst>
              <a:gd name="adj1" fmla="val -5766"/>
              <a:gd name="adj2" fmla="val 26410"/>
              <a:gd name="adj3" fmla="val -206553"/>
              <a:gd name="adj4" fmla="val -29932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>
                <a:solidFill>
                  <a:srgbClr val="C00000"/>
                </a:solidFill>
              </a:rPr>
              <a:t>AMSiP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goals: flexibility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The main target will be the </a:t>
            </a:r>
            <a:r>
              <a:rPr lang="en-US" b="1" dirty="0" smtClean="0">
                <a:solidFill>
                  <a:srgbClr val="FF0000"/>
                </a:solidFill>
              </a:rPr>
              <a:t>ATLAS detector L1 trigger </a:t>
            </a:r>
            <a:r>
              <a:rPr lang="en-US" dirty="0" smtClean="0"/>
              <a:t>(for the </a:t>
            </a:r>
            <a:r>
              <a:rPr lang="en-US" dirty="0" err="1" smtClean="0"/>
              <a:t>PhaseII</a:t>
            </a:r>
            <a:r>
              <a:rPr lang="en-US" dirty="0" smtClean="0"/>
              <a:t> upgrade), but for that development phase we will keep the FTK detector layout, that is </a:t>
            </a:r>
            <a:r>
              <a:rPr lang="en-AU" b="1" dirty="0" smtClean="0">
                <a:solidFill>
                  <a:srgbClr val="FF0000"/>
                </a:solidFill>
              </a:rPr>
              <a:t>5 SCT and 3 pixel layers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end architecture should be </a:t>
            </a:r>
            <a:r>
              <a:rPr lang="en-US" b="1" dirty="0" smtClean="0">
                <a:solidFill>
                  <a:srgbClr val="FF0000"/>
                </a:solidFill>
              </a:rPr>
              <a:t>flexible</a:t>
            </a:r>
            <a:r>
              <a:rPr lang="en-US" dirty="0" smtClean="0"/>
              <a:t>, and the resulting system </a:t>
            </a:r>
            <a:r>
              <a:rPr lang="en-US" b="1" dirty="0" smtClean="0">
                <a:solidFill>
                  <a:srgbClr val="FF0000"/>
                </a:solidFill>
              </a:rPr>
              <a:t>easy to reprogram</a:t>
            </a:r>
            <a:r>
              <a:rPr lang="en-US" dirty="0" smtClean="0"/>
              <a:t> to target </a:t>
            </a:r>
            <a:r>
              <a:rPr lang="en-US" b="1" dirty="0" smtClean="0">
                <a:solidFill>
                  <a:srgbClr val="0070C0"/>
                </a:solidFill>
              </a:rPr>
              <a:t>other applications </a:t>
            </a:r>
            <a:r>
              <a:rPr lang="en-US" dirty="0" smtClean="0"/>
              <a:t>(to be studied in the IAPP project) such as:</a:t>
            </a:r>
          </a:p>
          <a:p>
            <a:pPr lvl="1"/>
            <a:r>
              <a:rPr lang="en-US" dirty="0" smtClean="0"/>
              <a:t>Machine vision for embedded systems: </a:t>
            </a:r>
            <a:r>
              <a:rPr lang="en-US" b="1" dirty="0" smtClean="0">
                <a:solidFill>
                  <a:srgbClr val="0070C0"/>
                </a:solidFill>
              </a:rPr>
              <a:t>low power edge detection, object detection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Medical imaging </a:t>
            </a:r>
            <a:r>
              <a:rPr lang="en-US" dirty="0" smtClean="0"/>
              <a:t>applications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Coprocessor</a:t>
            </a:r>
            <a:r>
              <a:rPr lang="en-US" dirty="0" smtClean="0"/>
              <a:t> for various High Performance Computing applications</a:t>
            </a:r>
          </a:p>
        </p:txBody>
      </p:sp>
      <p:pic>
        <p:nvPicPr>
          <p:cNvPr id="4" name="3 - Εικόνα" descr="CE0155M.jpg"/>
          <p:cNvPicPr>
            <a:picLocks noChangeAspect="1"/>
          </p:cNvPicPr>
          <p:nvPr/>
        </p:nvPicPr>
        <p:blipFill>
          <a:blip r:embed="rId2"/>
          <a:srcRect l="15778" t="76836" r="33133"/>
          <a:stretch>
            <a:fillRect/>
          </a:stretch>
        </p:blipFill>
        <p:spPr>
          <a:xfrm>
            <a:off x="714348" y="3357562"/>
            <a:ext cx="7465585" cy="2745576"/>
          </a:xfrm>
          <a:prstGeom prst="rect">
            <a:avLst/>
          </a:prstGeo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firmware - overview</a:t>
            </a:r>
            <a:endParaRPr lang="el-GR" dirty="0"/>
          </a:p>
        </p:txBody>
      </p:sp>
      <p:pic>
        <p:nvPicPr>
          <p:cNvPr id="9" name="5 - Θέση περιεχομένου" descr="system_simp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7174748" cy="4515607"/>
          </a:xfrm>
        </p:spPr>
      </p:pic>
      <p:sp>
        <p:nvSpPr>
          <p:cNvPr id="7" name="6 - Επεξήγηση με γραμμή 1 (χωρίς περίγραμμα)"/>
          <p:cNvSpPr/>
          <p:nvPr/>
        </p:nvSpPr>
        <p:spPr>
          <a:xfrm>
            <a:off x="142844" y="1142984"/>
            <a:ext cx="2000264" cy="1428760"/>
          </a:xfrm>
          <a:prstGeom prst="callout1">
            <a:avLst>
              <a:gd name="adj1" fmla="val 47567"/>
              <a:gd name="adj2" fmla="val 99743"/>
              <a:gd name="adj3" fmla="val 90588"/>
              <a:gd name="adj4" fmla="val 177686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C00000"/>
                </a:solidFill>
              </a:rPr>
              <a:t>Full resolution </a:t>
            </a:r>
            <a:r>
              <a:rPr lang="en-AU" dirty="0" smtClean="0">
                <a:solidFill>
                  <a:schemeClr val="tx1"/>
                </a:solidFill>
              </a:rPr>
              <a:t>stored in a smart DB, while </a:t>
            </a:r>
            <a:r>
              <a:rPr lang="en-AU" dirty="0" smtClean="0">
                <a:solidFill>
                  <a:srgbClr val="0070C0"/>
                </a:solidFill>
              </a:rPr>
              <a:t>SSID</a:t>
            </a:r>
            <a:r>
              <a:rPr lang="en-AU" dirty="0" smtClean="0">
                <a:solidFill>
                  <a:schemeClr val="tx1"/>
                </a:solidFill>
              </a:rPr>
              <a:t> of each </a:t>
            </a:r>
            <a:r>
              <a:rPr lang="en-AU" dirty="0" smtClean="0">
                <a:solidFill>
                  <a:srgbClr val="C00000"/>
                </a:solidFill>
              </a:rPr>
              <a:t>hit</a:t>
            </a:r>
            <a:r>
              <a:rPr lang="en-AU" dirty="0" smtClean="0">
                <a:solidFill>
                  <a:schemeClr val="tx1"/>
                </a:solidFill>
              </a:rPr>
              <a:t> is sent to the AM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9 - Επεξήγηση με γραμμή 1 (χωρίς περίγραμμα)"/>
          <p:cNvSpPr/>
          <p:nvPr/>
        </p:nvSpPr>
        <p:spPr>
          <a:xfrm>
            <a:off x="142844" y="4857760"/>
            <a:ext cx="2000264" cy="1357322"/>
          </a:xfrm>
          <a:prstGeom prst="callout1">
            <a:avLst>
              <a:gd name="adj1" fmla="val -1322"/>
              <a:gd name="adj2" fmla="val 7839"/>
              <a:gd name="adj3" fmla="val -38913"/>
              <a:gd name="adj4" fmla="val 38502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AM performs pattern recognition and the ID value for each road (</a:t>
            </a:r>
            <a:r>
              <a:rPr lang="en-AU" b="1" dirty="0" err="1" smtClean="0">
                <a:solidFill>
                  <a:schemeClr val="tx1"/>
                </a:solidFill>
              </a:rPr>
              <a:t>RoadID</a:t>
            </a:r>
            <a:r>
              <a:rPr lang="en-AU" dirty="0" smtClean="0">
                <a:solidFill>
                  <a:schemeClr val="tx1"/>
                </a:solidFill>
              </a:rPr>
              <a:t>)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10 - Επεξήγηση με γραμμή 1 (χωρίς περίγραμμα)"/>
          <p:cNvSpPr/>
          <p:nvPr/>
        </p:nvSpPr>
        <p:spPr>
          <a:xfrm>
            <a:off x="6643702" y="5143512"/>
            <a:ext cx="2286016" cy="1285884"/>
          </a:xfrm>
          <a:prstGeom prst="callout1">
            <a:avLst>
              <a:gd name="adj1" fmla="val 50530"/>
              <a:gd name="adj2" fmla="val 1291"/>
              <a:gd name="adj3" fmla="val 45997"/>
              <a:gd name="adj4" fmla="val -84361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The </a:t>
            </a:r>
            <a:r>
              <a:rPr lang="en-AU" b="1" dirty="0" err="1" smtClean="0">
                <a:solidFill>
                  <a:schemeClr val="tx1"/>
                </a:solidFill>
              </a:rPr>
              <a:t>RoadIDs</a:t>
            </a:r>
            <a:r>
              <a:rPr lang="en-AU" dirty="0" smtClean="0">
                <a:solidFill>
                  <a:schemeClr val="tx1"/>
                </a:solidFill>
              </a:rPr>
              <a:t> get decoded in </a:t>
            </a:r>
            <a:r>
              <a:rPr lang="en-AU" dirty="0" smtClean="0">
                <a:solidFill>
                  <a:srgbClr val="0070C0"/>
                </a:solidFill>
              </a:rPr>
              <a:t>SSIDs</a:t>
            </a:r>
            <a:r>
              <a:rPr lang="en-AU" dirty="0" smtClean="0">
                <a:solidFill>
                  <a:schemeClr val="tx1"/>
                </a:solidFill>
              </a:rPr>
              <a:t> for each layer, using an external RAM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11 - Επεξήγηση με γραμμή 1 (χωρίς περίγραμμα)"/>
          <p:cNvSpPr/>
          <p:nvPr/>
        </p:nvSpPr>
        <p:spPr>
          <a:xfrm>
            <a:off x="6715140" y="1357298"/>
            <a:ext cx="2000264" cy="1714512"/>
          </a:xfrm>
          <a:prstGeom prst="callout1">
            <a:avLst>
              <a:gd name="adj1" fmla="val 55345"/>
              <a:gd name="adj2" fmla="val -256"/>
              <a:gd name="adj3" fmla="val 98292"/>
              <a:gd name="adj4" fmla="val -96927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Database </a:t>
            </a:r>
            <a:r>
              <a:rPr lang="en-AU" dirty="0" err="1" smtClean="0">
                <a:solidFill>
                  <a:schemeClr val="tx1"/>
                </a:solidFill>
              </a:rPr>
              <a:t>retreives</a:t>
            </a:r>
            <a:r>
              <a:rPr lang="en-AU" dirty="0" smtClean="0">
                <a:solidFill>
                  <a:schemeClr val="tx1"/>
                </a:solidFill>
              </a:rPr>
              <a:t> all </a:t>
            </a:r>
            <a:r>
              <a:rPr lang="en-AU" dirty="0" smtClean="0">
                <a:solidFill>
                  <a:srgbClr val="C00000"/>
                </a:solidFill>
              </a:rPr>
              <a:t>hits</a:t>
            </a:r>
            <a:r>
              <a:rPr lang="en-AU" dirty="0" smtClean="0">
                <a:solidFill>
                  <a:schemeClr val="tx1"/>
                </a:solidFill>
              </a:rPr>
              <a:t> for each </a:t>
            </a:r>
            <a:r>
              <a:rPr lang="en-AU" dirty="0" smtClean="0">
                <a:solidFill>
                  <a:srgbClr val="0070C0"/>
                </a:solidFill>
              </a:rPr>
              <a:t>SSID</a:t>
            </a:r>
            <a:r>
              <a:rPr lang="en-AU" dirty="0" smtClean="0">
                <a:solidFill>
                  <a:schemeClr val="tx1"/>
                </a:solidFill>
              </a:rPr>
              <a:t> of the detected </a:t>
            </a:r>
            <a:r>
              <a:rPr lang="en-AU" b="1" dirty="0" smtClean="0">
                <a:solidFill>
                  <a:schemeClr val="tx1"/>
                </a:solidFill>
              </a:rPr>
              <a:t>Roads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3" name="12 - Επεξήγηση με γραμμή 1 (χωρίς περίγραμμα)"/>
          <p:cNvSpPr/>
          <p:nvPr/>
        </p:nvSpPr>
        <p:spPr>
          <a:xfrm>
            <a:off x="4643438" y="5143488"/>
            <a:ext cx="2000264" cy="1428784"/>
          </a:xfrm>
          <a:prstGeom prst="callout1">
            <a:avLst>
              <a:gd name="adj1" fmla="val -766"/>
              <a:gd name="adj2" fmla="val 3553"/>
              <a:gd name="adj3" fmla="val -112387"/>
              <a:gd name="adj4" fmla="val 29757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Combiner unit computes all possible permutations of the </a:t>
            </a:r>
            <a:r>
              <a:rPr lang="en-AU" dirty="0" smtClean="0">
                <a:solidFill>
                  <a:srgbClr val="C00000"/>
                </a:solidFill>
              </a:rPr>
              <a:t>hits</a:t>
            </a:r>
            <a:r>
              <a:rPr lang="en-AU" dirty="0" smtClean="0">
                <a:solidFill>
                  <a:schemeClr val="tx1"/>
                </a:solidFill>
              </a:rPr>
              <a:t> to form </a:t>
            </a:r>
            <a:r>
              <a:rPr lang="en-AU" i="1" dirty="0" smtClean="0">
                <a:solidFill>
                  <a:schemeClr val="tx1"/>
                </a:solidFill>
              </a:rPr>
              <a:t>tracks</a:t>
            </a:r>
            <a:endParaRPr lang="en-AU" i="1" dirty="0">
              <a:solidFill>
                <a:schemeClr val="tx1"/>
              </a:solidFill>
            </a:endParaRPr>
          </a:p>
        </p:txBody>
      </p:sp>
      <p:sp>
        <p:nvSpPr>
          <p:cNvPr id="14" name="13 - Επεξήγηση με γραμμή 1 (χωρίς περίγραμμα)"/>
          <p:cNvSpPr/>
          <p:nvPr/>
        </p:nvSpPr>
        <p:spPr>
          <a:xfrm>
            <a:off x="6643702" y="4214818"/>
            <a:ext cx="2000264" cy="1928826"/>
          </a:xfrm>
          <a:prstGeom prst="callout1">
            <a:avLst>
              <a:gd name="adj1" fmla="val 48678"/>
              <a:gd name="adj2" fmla="val -2637"/>
              <a:gd name="adj3" fmla="val -8837"/>
              <a:gd name="adj4" fmla="val -20544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 very fast full resolution fit it is done for each possible </a:t>
            </a:r>
            <a:r>
              <a:rPr lang="en-AU" i="1" dirty="0" smtClean="0">
                <a:solidFill>
                  <a:schemeClr val="tx1"/>
                </a:solidFill>
              </a:rPr>
              <a:t>track</a:t>
            </a:r>
            <a:r>
              <a:rPr lang="en-AU" dirty="0" smtClean="0">
                <a:solidFill>
                  <a:schemeClr val="tx1"/>
                </a:solidFill>
              </a:rPr>
              <a:t>, fits are accepted or rejected according to x</a:t>
            </a:r>
            <a:r>
              <a:rPr lang="en-AU" baseline="30000" dirty="0" smtClean="0">
                <a:solidFill>
                  <a:schemeClr val="tx1"/>
                </a:solidFill>
              </a:rPr>
              <a:t>2</a:t>
            </a:r>
            <a:r>
              <a:rPr lang="en-AU" dirty="0" smtClean="0">
                <a:solidFill>
                  <a:schemeClr val="tx1"/>
                </a:solidFill>
              </a:rPr>
              <a:t> value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- Θέση περιεχομένου" descr="system_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57298"/>
            <a:ext cx="7174748" cy="4515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Organizer</a:t>
            </a:r>
            <a:endParaRPr lang="el-GR" dirty="0"/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2143108" y="1785926"/>
            <a:ext cx="3000396" cy="3143272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16 - Επεξήγηση με γραμμή 1"/>
          <p:cNvSpPr/>
          <p:nvPr/>
        </p:nvSpPr>
        <p:spPr>
          <a:xfrm>
            <a:off x="357158" y="1428736"/>
            <a:ext cx="1643074" cy="642942"/>
          </a:xfrm>
          <a:prstGeom prst="borderCallout1">
            <a:avLst>
              <a:gd name="adj1" fmla="val 75046"/>
              <a:gd name="adj2" fmla="val 102391"/>
              <a:gd name="adj3" fmla="val 121389"/>
              <a:gd name="adj4" fmla="val 122825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Data Organizer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21" y="735143"/>
            <a:ext cx="4506982" cy="33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3" y="2300589"/>
            <a:ext cx="4594839" cy="125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7402"/>
            <a:ext cx="758230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Tracker: the most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 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demanding             </a:t>
            </a:r>
          </a:p>
          <a:p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reconstruction</a:t>
            </a:r>
            <a:endParaRPr lang="it-IT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4279" y="3664211"/>
            <a:ext cx="2952328" cy="40011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ATLAS Silicon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racker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16016" y="793542"/>
            <a:ext cx="1441485" cy="52322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ATLAS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777848" y="6408507"/>
            <a:ext cx="762000" cy="365125"/>
          </a:xfrm>
        </p:spPr>
        <p:txBody>
          <a:bodyPr/>
          <a:lstStyle/>
          <a:p>
            <a:fld id="{37F0C6E0-7ED6-49FC-B490-9D54E4618F0C}" type="slidenum">
              <a:rPr lang="it-IT" smtClean="0"/>
              <a:t>2</a:t>
            </a:fld>
            <a:endParaRPr lang="it-IT"/>
          </a:p>
        </p:txBody>
      </p:sp>
      <p:grpSp>
        <p:nvGrpSpPr>
          <p:cNvPr id="3" name="Group 2"/>
          <p:cNvGrpSpPr/>
          <p:nvPr/>
        </p:nvGrpSpPr>
        <p:grpSpPr>
          <a:xfrm>
            <a:off x="4892302" y="4087518"/>
            <a:ext cx="4268957" cy="2770482"/>
            <a:chOff x="-36126" y="4100356"/>
            <a:chExt cx="3888618" cy="2568606"/>
          </a:xfrm>
        </p:grpSpPr>
        <p:pic>
          <p:nvPicPr>
            <p:cNvPr id="31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126" y="4100356"/>
              <a:ext cx="3780928" cy="2568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471618" y="4198069"/>
              <a:ext cx="294953" cy="18466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Pix2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13107" y="4535135"/>
              <a:ext cx="294953" cy="18466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Pix1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03176" y="4719801"/>
              <a:ext cx="294953" cy="18466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</a:rPr>
                <a:t>Pix0</a:t>
              </a:r>
              <a:endParaRPr lang="it-IT" sz="12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5786" y="5521902"/>
              <a:ext cx="65" cy="18466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endParaRPr lang="it-IT" sz="12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75786" y="5608657"/>
              <a:ext cx="376706" cy="18466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 smtClean="0">
                  <a:solidFill>
                    <a:srgbClr val="0070C0"/>
                  </a:solidFill>
                </a:rPr>
                <a:t>SCTs</a:t>
              </a:r>
              <a:endParaRPr lang="it-IT" sz="12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>
            <a:off x="4716016" y="2492896"/>
            <a:ext cx="2165696" cy="216024"/>
          </a:xfrm>
          <a:prstGeom prst="straightConnector1">
            <a:avLst/>
          </a:prstGeom>
          <a:ln w="38100">
            <a:solidFill>
              <a:srgbClr val="0033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892302" y="6375206"/>
            <a:ext cx="47178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9" y="3864266"/>
            <a:ext cx="3372740" cy="24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3661421" y="6527836"/>
            <a:ext cx="195438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</a:t>
            </a:r>
            <a:r>
              <a:rPr lang="en-US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scattering</a:t>
            </a:r>
            <a:r>
              <a:rPr lang="en-US" alt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it-IT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20535" y="6314899"/>
            <a:ext cx="399778" cy="1483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3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Organizer</a:t>
            </a:r>
            <a:endParaRPr lang="en-AU" dirty="0"/>
          </a:p>
        </p:txBody>
      </p:sp>
      <p:pic>
        <p:nvPicPr>
          <p:cNvPr id="4" name="3 - Θέση περιεχομένου" descr="do_simpl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8132074" cy="5143536"/>
          </a:xfrm>
        </p:spPr>
      </p:pic>
      <p:sp>
        <p:nvSpPr>
          <p:cNvPr id="5" name="4 - Στρογγυλεμένο ορθογώνιο"/>
          <p:cNvSpPr/>
          <p:nvPr/>
        </p:nvSpPr>
        <p:spPr>
          <a:xfrm>
            <a:off x="285720" y="1357298"/>
            <a:ext cx="2286016" cy="1214446"/>
          </a:xfrm>
          <a:prstGeom prst="round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The hits are stored, in the order in which they arrive, in the </a:t>
            </a:r>
            <a:r>
              <a:rPr lang="en-AU" dirty="0" err="1" smtClean="0">
                <a:solidFill>
                  <a:schemeClr val="tx1"/>
                </a:solidFill>
              </a:rPr>
              <a:t>hitmem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285720" y="1643050"/>
            <a:ext cx="2286016" cy="1143008"/>
          </a:xfrm>
          <a:prstGeom prst="round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The HLP keeps track of the address of the first hit of each SSID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285720" y="1785926"/>
            <a:ext cx="2286016" cy="1357322"/>
          </a:xfrm>
          <a:prstGeom prst="round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The </a:t>
            </a:r>
            <a:r>
              <a:rPr lang="en-AU" dirty="0" err="1" smtClean="0">
                <a:solidFill>
                  <a:schemeClr val="tx1"/>
                </a:solidFill>
              </a:rPr>
              <a:t>nextmem</a:t>
            </a:r>
            <a:r>
              <a:rPr lang="en-AU" dirty="0" smtClean="0">
                <a:solidFill>
                  <a:schemeClr val="tx1"/>
                </a:solidFill>
              </a:rPr>
              <a:t> holds, for each hit address, the location of the next hit of the same SSID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285720" y="2143116"/>
            <a:ext cx="2286016" cy="1357322"/>
          </a:xfrm>
          <a:prstGeom prst="round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Hits are cloned in two dual-port memories, reading uses 4 memory ports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5429256" y="2214554"/>
            <a:ext cx="928694" cy="571504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9 - Έλλειψη"/>
          <p:cNvSpPr/>
          <p:nvPr/>
        </p:nvSpPr>
        <p:spPr>
          <a:xfrm>
            <a:off x="5429256" y="3500438"/>
            <a:ext cx="928694" cy="571504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10 - Έλλειψη"/>
          <p:cNvSpPr/>
          <p:nvPr/>
        </p:nvSpPr>
        <p:spPr>
          <a:xfrm>
            <a:off x="4572000" y="2214554"/>
            <a:ext cx="928694" cy="571504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11 - Έλλειψη"/>
          <p:cNvSpPr/>
          <p:nvPr/>
        </p:nvSpPr>
        <p:spPr>
          <a:xfrm>
            <a:off x="7072330" y="1857364"/>
            <a:ext cx="928694" cy="1428760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142844" y="4929198"/>
            <a:ext cx="2286016" cy="1357322"/>
          </a:xfrm>
          <a:prstGeom prst="round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Max. No of Hits per event, no other restrictions on the input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- Θέση περιεχομένου" descr="system_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57298"/>
            <a:ext cx="7174748" cy="45156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Fitting</a:t>
            </a:r>
            <a:endParaRPr lang="el-GR" dirty="0"/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5000628" y="2000240"/>
            <a:ext cx="1428760" cy="1928826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16 - Επεξήγηση με γραμμή 1"/>
          <p:cNvSpPr/>
          <p:nvPr/>
        </p:nvSpPr>
        <p:spPr>
          <a:xfrm>
            <a:off x="7000892" y="1571612"/>
            <a:ext cx="1643074" cy="642942"/>
          </a:xfrm>
          <a:prstGeom prst="borderCallout1">
            <a:avLst>
              <a:gd name="adj1" fmla="val 70602"/>
              <a:gd name="adj2" fmla="val -3695"/>
              <a:gd name="adj3" fmla="val 105093"/>
              <a:gd name="adj4" fmla="val -30797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Track Fitting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Track Fitting</a:t>
            </a:r>
            <a:endParaRPr lang="en-AU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quarter" idx="1"/>
          </p:nvPr>
        </p:nvSpPr>
        <p:spPr>
          <a:xfrm>
            <a:off x="2143108" y="1219200"/>
            <a:ext cx="6543692" cy="4995882"/>
          </a:xfrm>
        </p:spPr>
        <p:txBody>
          <a:bodyPr>
            <a:normAutofit fontScale="85000" lnSpcReduction="20000"/>
          </a:bodyPr>
          <a:lstStyle/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altLang="it-IT" sz="2200" dirty="0" smtClean="0"/>
              <a:t>Track helix parameters and </a:t>
            </a:r>
            <a:r>
              <a:rPr lang="en-US" altLang="it-IT" sz="2200" i="1" dirty="0" smtClean="0">
                <a:sym typeface="Symbol" pitchFamily="18" charset="2"/>
              </a:rPr>
              <a:t></a:t>
            </a:r>
            <a:r>
              <a:rPr lang="en-US" altLang="it-IT" sz="2200" baseline="30000" dirty="0" smtClean="0">
                <a:sym typeface="Symbol" pitchFamily="18" charset="2"/>
              </a:rPr>
              <a:t>2</a:t>
            </a:r>
            <a:r>
              <a:rPr lang="en-US" altLang="it-IT" sz="2200" dirty="0" smtClean="0">
                <a:sym typeface="Symbol" pitchFamily="18" charset="2"/>
              </a:rPr>
              <a:t> can be extracted from linear equations in the local silicon hit coordinates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altLang="it-IT" sz="2200" dirty="0" smtClean="0">
                <a:sym typeface="Symbol" pitchFamily="18" charset="2"/>
              </a:rPr>
              <a:t>The resolution of the linear fit is close to that of the full helical fit in a narrow region (sector) of the detector</a:t>
            </a:r>
            <a:endParaRPr lang="en-US" altLang="it-IT" sz="2200" dirty="0" smtClean="0"/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altLang="it-IT" sz="1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it-IT" sz="1800" b="1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it-I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are the helix parameters </a:t>
            </a:r>
            <a:r>
              <a:rPr lang="en-US" altLang="it-IT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</a:t>
            </a:r>
            <a:r>
              <a:rPr lang="en-US" altLang="it-IT" sz="18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components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altLang="it-IT" sz="18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x</a:t>
            </a:r>
            <a:r>
              <a:rPr lang="en-US" altLang="it-IT" sz="1800" b="1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j</a:t>
            </a:r>
            <a:r>
              <a:rPr lang="en-US" altLang="it-IT" sz="1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’s</a:t>
            </a:r>
            <a:r>
              <a:rPr lang="en-US" altLang="it-IT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are the hit coordinates in the silicon layers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</a:t>
            </a:r>
            <a:endParaRPr lang="en-US" altLang="it-IT" sz="1800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altLang="it-IT" sz="18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it-IT" sz="1800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altLang="it-IT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it-IT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altLang="it-IT" sz="1800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it-IT" sz="18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altLang="it-IT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constants from full simulation or real data tracks.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endParaRPr lang="en-US" altLang="it-IT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endParaRPr lang="en-AU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endParaRPr lang="en-AU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endParaRPr lang="en-AU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endParaRPr lang="en-AU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endParaRPr lang="en-AU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endParaRPr lang="en-AU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altLang="it-IT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altLang="it-IT">
                <a:latin typeface="Arial" panose="020B0604020202020204" pitchFamily="34" charset="0"/>
                <a:cs typeface="Arial" panose="020B0604020202020204" pitchFamily="34" charset="0"/>
              </a:rPr>
              <a:t>range of the linear fit is a </a:t>
            </a:r>
            <a:r>
              <a:rPr altLang="it-IT" sz="2200">
                <a:latin typeface="Arial" panose="020B0604020202020204" pitchFamily="34" charset="0"/>
                <a:cs typeface="Arial" panose="020B0604020202020204" pitchFamily="34" charset="0"/>
              </a:rPr>
              <a:t>“sector”</a:t>
            </a:r>
            <a:r>
              <a:rPr altLang="it-IT">
                <a:latin typeface="Arial" panose="020B0604020202020204" pitchFamily="34" charset="0"/>
                <a:cs typeface="Arial" panose="020B0604020202020204" pitchFamily="34" charset="0"/>
              </a:rPr>
              <a:t> which consists of a single silicon module in each detector </a:t>
            </a:r>
            <a:r>
              <a:rPr altLang="it-IT" smtClean="0">
                <a:latin typeface="Arial" panose="020B0604020202020204" pitchFamily="34" charset="0"/>
                <a:cs typeface="Arial" panose="020B0604020202020204" pitchFamily="34" charset="0"/>
              </a:rPr>
              <a:t>layer.</a:t>
            </a:r>
            <a:endParaRPr lang="en-AU" altLang="it-IT" sz="18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alt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altLang="it-IT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FPGA DSPs</a:t>
            </a:r>
            <a:r>
              <a:rPr lang="en-US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very good performance can be achieved </a:t>
            </a:r>
            <a:endParaRPr lang="en-US" altLang="it-IT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pic>
        <p:nvPicPr>
          <p:cNvPr id="4" name="Immagine 7" descr="Picture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17891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i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500438"/>
            <a:ext cx="2000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7" descr="Surfac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000372"/>
            <a:ext cx="217805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6465999" y="3214686"/>
            <a:ext cx="27494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it-IT" altLang="it-IT" sz="1800" dirty="0" smtClean="0"/>
              <a:t>5sct+3pix*2=11</a:t>
            </a:r>
          </a:p>
          <a:p>
            <a:r>
              <a:rPr lang="it-IT" altLang="it-IT" sz="1800" dirty="0" smtClean="0"/>
              <a:t>11 coordinate Space</a:t>
            </a:r>
          </a:p>
          <a:p>
            <a:r>
              <a:rPr lang="it-IT" altLang="it-IT" sz="1800" dirty="0" smtClean="0">
                <a:sym typeface="Wingdings" pitchFamily="2" charset="2"/>
              </a:rPr>
              <a:t> to </a:t>
            </a:r>
            <a:r>
              <a:rPr lang="it-IT" altLang="it-IT" sz="1800" dirty="0" smtClean="0"/>
              <a:t>5 dimensional </a:t>
            </a:r>
            <a:r>
              <a:rPr lang="it-IT" altLang="it-IT" sz="1800" dirty="0"/>
              <a:t>surface</a:t>
            </a: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Fitting - Combiner</a:t>
            </a:r>
            <a:endParaRPr lang="en-AU" dirty="0"/>
          </a:p>
        </p:txBody>
      </p:sp>
      <p:pic>
        <p:nvPicPr>
          <p:cNvPr id="4" name="3 - Θέση περιεχομένου" descr="combin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258774"/>
            <a:ext cx="7308370" cy="4983394"/>
          </a:xfrm>
        </p:spPr>
      </p:pic>
      <p:sp>
        <p:nvSpPr>
          <p:cNvPr id="5" name="4 - Στρογγυλεμένο ορθογώνιο"/>
          <p:cNvSpPr/>
          <p:nvPr/>
        </p:nvSpPr>
        <p:spPr>
          <a:xfrm>
            <a:off x="714348" y="5143512"/>
            <a:ext cx="250033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Visualization of the combiner function on an example </a:t>
            </a:r>
            <a:r>
              <a:rPr lang="en-AU" b="1" dirty="0" smtClean="0"/>
              <a:t>Road</a:t>
            </a:r>
            <a:endParaRPr lang="en-AU" b="1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1214414" y="1214422"/>
            <a:ext cx="250033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Best fit is selected, others are discarded</a:t>
            </a:r>
            <a:endParaRPr lang="en-AU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3857620" y="1142984"/>
            <a:ext cx="2000264" cy="2143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Εικόνα" descr="t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167139"/>
            <a:ext cx="6357982" cy="420819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Track Fitting - Core</a:t>
            </a:r>
            <a:endParaRPr lang="en-AU" dirty="0"/>
          </a:p>
        </p:txBody>
      </p:sp>
      <p:pic>
        <p:nvPicPr>
          <p:cNvPr id="8" name="7 - Θέση περιεχομένου" descr="tf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99329" y="2143116"/>
            <a:ext cx="1658027" cy="2587558"/>
          </a:xfrm>
        </p:spPr>
      </p:pic>
      <p:sp>
        <p:nvSpPr>
          <p:cNvPr id="6" name="5 - Στρογγυλεμένο ορθογώνιο"/>
          <p:cNvSpPr/>
          <p:nvPr/>
        </p:nvSpPr>
        <p:spPr>
          <a:xfrm>
            <a:off x="357158" y="5357826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Very fast FPGA implementation was developed for the fitter</a:t>
            </a:r>
            <a:endParaRPr lang="en-AU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1428728" y="5357826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All multiplications are executed in parallel, giving 1 fit per clock</a:t>
            </a:r>
            <a:endParaRPr lang="en-AU" dirty="0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2571736" y="5357826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Using dedicated DSP resources, the frequency of the fitter is 550MHz</a:t>
            </a:r>
            <a:endParaRPr lang="en-AU" dirty="0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3857620" y="5357826"/>
            <a:ext cx="271464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4 such fitters run in parallel in the device</a:t>
            </a: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2857488" y="5000636"/>
            <a:ext cx="57150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13 - Επεξήγηση με γραμμή 1 (γραμμή έμφασης)"/>
          <p:cNvSpPr/>
          <p:nvPr/>
        </p:nvSpPr>
        <p:spPr>
          <a:xfrm>
            <a:off x="1071538" y="4071942"/>
            <a:ext cx="714380" cy="642942"/>
          </a:xfrm>
          <a:prstGeom prst="accentCallout1">
            <a:avLst>
              <a:gd name="adj1" fmla="val 23194"/>
              <a:gd name="adj2" fmla="val 107666"/>
              <a:gd name="adj3" fmla="val 156944"/>
              <a:gd name="adj4" fmla="val 2549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0" grpId="0" animBg="1"/>
      <p:bldP spid="10" grpId="1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 implementation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main components </a:t>
            </a:r>
            <a:r>
              <a:rPr lang="en-US" dirty="0" smtClean="0"/>
              <a:t>of the design are </a:t>
            </a:r>
            <a:r>
              <a:rPr lang="en-US" b="1" dirty="0" smtClean="0">
                <a:solidFill>
                  <a:srgbClr val="FF0000"/>
                </a:solidFill>
              </a:rPr>
              <a:t>already implemented</a:t>
            </a:r>
          </a:p>
          <a:p>
            <a:r>
              <a:rPr lang="en-US" dirty="0" smtClean="0"/>
              <a:t>Placement on the device was made for estimating true achievable </a:t>
            </a:r>
            <a:r>
              <a:rPr lang="en-US" b="1" dirty="0" smtClean="0">
                <a:solidFill>
                  <a:srgbClr val="FF0000"/>
                </a:solidFill>
              </a:rPr>
              <a:t>clock rates </a:t>
            </a:r>
            <a:r>
              <a:rPr lang="en-US" dirty="0" smtClean="0"/>
              <a:t>and the </a:t>
            </a:r>
            <a:r>
              <a:rPr lang="en-US" b="1" dirty="0" smtClean="0">
                <a:solidFill>
                  <a:srgbClr val="00B050"/>
                </a:solidFill>
              </a:rPr>
              <a:t>power dissipation</a:t>
            </a:r>
          </a:p>
          <a:p>
            <a:r>
              <a:rPr lang="en-US" dirty="0" smtClean="0"/>
              <a:t>Target device is </a:t>
            </a:r>
            <a:r>
              <a:rPr lang="en-US" b="1" dirty="0" smtClean="0">
                <a:solidFill>
                  <a:srgbClr val="FF0000"/>
                </a:solidFill>
              </a:rPr>
              <a:t>XC7K325T-900ffg-3</a:t>
            </a:r>
          </a:p>
          <a:p>
            <a:r>
              <a:rPr lang="en-US" dirty="0" smtClean="0"/>
              <a:t>To achieve high clock rates, careful RTL coding and advanced design techniques must be followed</a:t>
            </a:r>
          </a:p>
          <a:p>
            <a:pPr marL="788670" lvl="1" indent="-514350"/>
            <a:r>
              <a:rPr lang="en-US" dirty="0" smtClean="0">
                <a:solidFill>
                  <a:srgbClr val="00B050"/>
                </a:solidFill>
              </a:rPr>
              <a:t>Pipelining</a:t>
            </a:r>
            <a:r>
              <a:rPr lang="en-US" dirty="0" smtClean="0"/>
              <a:t> of control signals and memory buses</a:t>
            </a:r>
          </a:p>
          <a:p>
            <a:pPr marL="788670" lvl="1" indent="-514350"/>
            <a:r>
              <a:rPr lang="en-US" dirty="0" smtClean="0"/>
              <a:t>Careful </a:t>
            </a:r>
            <a:r>
              <a:rPr lang="en-US" dirty="0" smtClean="0">
                <a:solidFill>
                  <a:srgbClr val="00B050"/>
                </a:solidFill>
              </a:rPr>
              <a:t>fan-out</a:t>
            </a:r>
            <a:r>
              <a:rPr lang="en-US" dirty="0" smtClean="0"/>
              <a:t> control for many signals</a:t>
            </a:r>
          </a:p>
          <a:p>
            <a:pPr marL="788670" lvl="1" indent="-514350"/>
            <a:r>
              <a:rPr lang="en-US" dirty="0" smtClean="0"/>
              <a:t>Manual </a:t>
            </a:r>
            <a:r>
              <a:rPr lang="en-US" dirty="0" smtClean="0">
                <a:solidFill>
                  <a:srgbClr val="00B050"/>
                </a:solidFill>
              </a:rPr>
              <a:t>CLB</a:t>
            </a:r>
            <a:r>
              <a:rPr lang="en-US" dirty="0" smtClean="0"/>
              <a:t> resource instantiation</a:t>
            </a:r>
          </a:p>
          <a:p>
            <a:pPr marL="788670" lvl="1" indent="-514350"/>
            <a:r>
              <a:rPr lang="en-US" dirty="0" smtClean="0"/>
              <a:t>Manual </a:t>
            </a:r>
            <a:r>
              <a:rPr lang="en-US" dirty="0" err="1" smtClean="0">
                <a:solidFill>
                  <a:srgbClr val="00B050"/>
                </a:solidFill>
              </a:rPr>
              <a:t>floorplanning</a:t>
            </a:r>
            <a:r>
              <a:rPr lang="en-US" dirty="0" smtClean="0"/>
              <a:t> of key components</a:t>
            </a:r>
          </a:p>
          <a:p>
            <a:pPr marL="788670" lvl="1" indent="-514350"/>
            <a:r>
              <a:rPr lang="en-US" dirty="0" smtClean="0"/>
              <a:t>Utilization of </a:t>
            </a:r>
            <a:r>
              <a:rPr lang="en-US" dirty="0" smtClean="0">
                <a:solidFill>
                  <a:srgbClr val="00B050"/>
                </a:solidFill>
              </a:rPr>
              <a:t>dedicated routing </a:t>
            </a:r>
            <a:r>
              <a:rPr lang="en-US" dirty="0" smtClean="0"/>
              <a:t>wherever possible</a:t>
            </a:r>
          </a:p>
          <a:p>
            <a:pPr marL="788670" lvl="1" indent="-514350"/>
            <a:r>
              <a:rPr lang="en-US" dirty="0" smtClean="0">
                <a:solidFill>
                  <a:srgbClr val="00B050"/>
                </a:solidFill>
              </a:rPr>
              <a:t>Local clock buffers</a:t>
            </a:r>
            <a:r>
              <a:rPr lang="en-US" dirty="0" smtClean="0"/>
              <a:t> for 550MHz areas</a:t>
            </a:r>
          </a:p>
          <a:p>
            <a:pPr marL="788670" lvl="1" indent="-514350"/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FPGA implementation (device </a:t>
            </a:r>
            <a:r>
              <a:rPr lang="en-US" dirty="0" err="1" smtClean="0"/>
              <a:t>floorplanning</a:t>
            </a:r>
            <a:r>
              <a:rPr lang="en-US" smtClean="0"/>
              <a:t> view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9" name="8 - Θέση περιεχομένου" descr="placed_tf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38000" t="13333" r="35500" b="7111"/>
          <a:stretch>
            <a:fillRect/>
          </a:stretch>
        </p:blipFill>
        <p:spPr>
          <a:xfrm>
            <a:off x="285720" y="1214423"/>
            <a:ext cx="2928958" cy="4946038"/>
          </a:xfrm>
        </p:spPr>
      </p:pic>
      <p:pic>
        <p:nvPicPr>
          <p:cNvPr id="11" name="10 - Εικόνα" descr="placed_d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788" y="1214422"/>
            <a:ext cx="2846698" cy="4929222"/>
          </a:xfrm>
          <a:prstGeom prst="rect">
            <a:avLst/>
          </a:prstGeom>
        </p:spPr>
      </p:pic>
      <p:sp>
        <p:nvSpPr>
          <p:cNvPr id="12" name="11 - Επεξήγηση με γραμμή 1"/>
          <p:cNvSpPr/>
          <p:nvPr/>
        </p:nvSpPr>
        <p:spPr>
          <a:xfrm>
            <a:off x="3786182" y="1428736"/>
            <a:ext cx="1857388" cy="571504"/>
          </a:xfrm>
          <a:prstGeom prst="borderCallout1">
            <a:avLst>
              <a:gd name="adj1" fmla="val 20972"/>
              <a:gd name="adj2" fmla="val -2692"/>
              <a:gd name="adj3" fmla="val 70278"/>
              <a:gd name="adj4" fmla="val -23974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Track Fitter instances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3" name="12 - Επεξήγηση με γραμμή 1"/>
          <p:cNvSpPr/>
          <p:nvPr/>
        </p:nvSpPr>
        <p:spPr>
          <a:xfrm>
            <a:off x="3428992" y="2928934"/>
            <a:ext cx="1857388" cy="857256"/>
          </a:xfrm>
          <a:prstGeom prst="borderCallout1">
            <a:avLst>
              <a:gd name="adj1" fmla="val 18750"/>
              <a:gd name="adj2" fmla="val 100384"/>
              <a:gd name="adj3" fmla="val 88056"/>
              <a:gd name="adj4" fmla="val 123205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Local clock routing for the Track Fitters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utilization &amp; power</a:t>
            </a:r>
            <a:endParaRPr lang="el-GR" dirty="0"/>
          </a:p>
        </p:txBody>
      </p:sp>
      <p:sp>
        <p:nvSpPr>
          <p:cNvPr id="16" name="15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86766" cy="2138362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Power estimation of 15.5W is the absolute worst-case figure</a:t>
            </a:r>
          </a:p>
          <a:p>
            <a:r>
              <a:rPr lang="en-AU" dirty="0" smtClean="0"/>
              <a:t>Simple improvements to the design are expected to reduce this by 15%</a:t>
            </a:r>
          </a:p>
          <a:p>
            <a:r>
              <a:rPr lang="en-AU" dirty="0" smtClean="0"/>
              <a:t>If the design is migrated to a newer Xilinx </a:t>
            </a:r>
            <a:r>
              <a:rPr lang="en-AU" dirty="0" err="1" smtClean="0"/>
              <a:t>UltraScale</a:t>
            </a:r>
            <a:r>
              <a:rPr lang="en-AU" dirty="0" smtClean="0"/>
              <a:t> device an additional 10-15% reduction is expected</a:t>
            </a:r>
            <a:endParaRPr lang="en-AU" dirty="0"/>
          </a:p>
        </p:txBody>
      </p:sp>
      <p:pic>
        <p:nvPicPr>
          <p:cNvPr id="13" name="12 - Εικόνα" descr="util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357562"/>
            <a:ext cx="5559473" cy="2643206"/>
          </a:xfrm>
          <a:prstGeom prst="rect">
            <a:avLst/>
          </a:prstGeom>
        </p:spPr>
      </p:pic>
      <p:pic>
        <p:nvPicPr>
          <p:cNvPr id="17" name="16 - Εικόνα" descr="pow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357562"/>
            <a:ext cx="2996087" cy="2468321"/>
          </a:xfrm>
          <a:prstGeom prst="rect">
            <a:avLst/>
          </a:prstGeom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5 - Θέση περιεχομένου" descr="system_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57298"/>
            <a:ext cx="7174748" cy="4515607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Speed and latency</a:t>
            </a:r>
            <a:endParaRPr lang="en-AU" dirty="0"/>
          </a:p>
        </p:txBody>
      </p:sp>
      <p:sp>
        <p:nvSpPr>
          <p:cNvPr id="7" name="6 - Επεξήγηση με γραμμή 1 (γραμμή έμφασης)"/>
          <p:cNvSpPr/>
          <p:nvPr/>
        </p:nvSpPr>
        <p:spPr>
          <a:xfrm>
            <a:off x="500034" y="2143116"/>
            <a:ext cx="1143008" cy="357190"/>
          </a:xfrm>
          <a:prstGeom prst="accentCallout1">
            <a:avLst>
              <a:gd name="adj1" fmla="val 24464"/>
              <a:gd name="adj2" fmla="val 104394"/>
              <a:gd name="adj3" fmla="val 200499"/>
              <a:gd name="adj4" fmla="val 177574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225MHitsper layer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7 - Επεξήγηση με γραμμή 1 (γραμμή έμφασης)"/>
          <p:cNvSpPr/>
          <p:nvPr/>
        </p:nvSpPr>
        <p:spPr>
          <a:xfrm>
            <a:off x="500034" y="4643446"/>
            <a:ext cx="1214446" cy="357190"/>
          </a:xfrm>
          <a:prstGeom prst="accentCallout1">
            <a:avLst>
              <a:gd name="adj1" fmla="val 24464"/>
              <a:gd name="adj2" fmla="val 104394"/>
              <a:gd name="adj3" fmla="val -124832"/>
              <a:gd name="adj4" fmla="val 148212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50MRoads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6643702" y="5500702"/>
            <a:ext cx="2428892" cy="78581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Units are per second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9 - Επεξήγηση με γραμμή 1 (γραμμή έμφασης)"/>
          <p:cNvSpPr/>
          <p:nvPr/>
        </p:nvSpPr>
        <p:spPr>
          <a:xfrm>
            <a:off x="5500694" y="1500174"/>
            <a:ext cx="1500198" cy="642942"/>
          </a:xfrm>
          <a:prstGeom prst="accentCallout1">
            <a:avLst>
              <a:gd name="adj1" fmla="val 40464"/>
              <a:gd name="adj2" fmla="val 12172"/>
              <a:gd name="adj3" fmla="val 171758"/>
              <a:gd name="adj4" fmla="val -11499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@550MHz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11 - Επεξήγηση με γραμμή 1 (γραμμή έμφασης)"/>
          <p:cNvSpPr/>
          <p:nvPr/>
        </p:nvSpPr>
        <p:spPr>
          <a:xfrm>
            <a:off x="6643702" y="2500306"/>
            <a:ext cx="1500198" cy="642942"/>
          </a:xfrm>
          <a:prstGeom prst="accentCallout1">
            <a:avLst>
              <a:gd name="adj1" fmla="val 41946"/>
              <a:gd name="adj2" fmla="val 4871"/>
              <a:gd name="adj3" fmla="val 130276"/>
              <a:gd name="adj4" fmla="val -51816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2200Mfits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3" name="12 - Επεξήγηση με γραμμή 1 (γραμμή έμφασης)"/>
          <p:cNvSpPr/>
          <p:nvPr/>
        </p:nvSpPr>
        <p:spPr>
          <a:xfrm>
            <a:off x="1714480" y="1785926"/>
            <a:ext cx="1285884" cy="357190"/>
          </a:xfrm>
          <a:prstGeom prst="accentCallout1">
            <a:avLst>
              <a:gd name="adj1" fmla="val 29797"/>
              <a:gd name="adj2" fmla="val 96153"/>
              <a:gd name="adj3" fmla="val 267165"/>
              <a:gd name="adj4" fmla="val 152019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@450MHz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13 - Επεξήγηση με γραμμή 1 (γραμμή έμφασης)"/>
          <p:cNvSpPr/>
          <p:nvPr/>
        </p:nvSpPr>
        <p:spPr>
          <a:xfrm>
            <a:off x="3214678" y="1571612"/>
            <a:ext cx="1643074" cy="571504"/>
          </a:xfrm>
          <a:prstGeom prst="accentCallout1">
            <a:avLst>
              <a:gd name="adj1" fmla="val 59131"/>
              <a:gd name="adj2" fmla="val 93283"/>
              <a:gd name="adj3" fmla="val 233499"/>
              <a:gd name="adj4" fmla="val 101753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450-1800 </a:t>
            </a:r>
            <a:r>
              <a:rPr lang="en-AU" dirty="0" err="1" smtClean="0">
                <a:solidFill>
                  <a:schemeClr val="tx1"/>
                </a:solidFill>
              </a:rPr>
              <a:t>Mhits</a:t>
            </a:r>
            <a:r>
              <a:rPr lang="en-AU" dirty="0" smtClean="0">
                <a:solidFill>
                  <a:schemeClr val="tx1"/>
                </a:solidFill>
              </a:rPr>
              <a:t> per layer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16" name="15 - Επεξήγηση με γραμμή 1 (γραμμή έμφασης)"/>
          <p:cNvSpPr/>
          <p:nvPr/>
        </p:nvSpPr>
        <p:spPr>
          <a:xfrm>
            <a:off x="785786" y="5357826"/>
            <a:ext cx="2286016" cy="785818"/>
          </a:xfrm>
          <a:prstGeom prst="accentCallout1">
            <a:avLst>
              <a:gd name="adj1" fmla="val 24464"/>
              <a:gd name="adj2" fmla="val 104394"/>
              <a:gd name="adj3" fmla="val -27863"/>
              <a:gd name="adj4" fmla="val 125075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576MBit RLDRAM3</a:t>
            </a: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57.6Gb/s</a:t>
            </a: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10ns </a:t>
            </a:r>
            <a:r>
              <a:rPr lang="en-AU" baseline="30000" dirty="0" err="1" smtClean="0">
                <a:solidFill>
                  <a:schemeClr val="tx1"/>
                </a:solidFill>
              </a:rPr>
              <a:t>t</a:t>
            </a:r>
            <a:r>
              <a:rPr lang="en-AU" dirty="0" err="1" smtClean="0">
                <a:solidFill>
                  <a:schemeClr val="tx1"/>
                </a:solidFill>
              </a:rPr>
              <a:t>RC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5 - Θέση περιεχομένου" descr="system_sim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357298"/>
            <a:ext cx="7174748" cy="4515607"/>
          </a:xfrm>
          <a:prstGeom prst="rect">
            <a:avLst/>
          </a:prstGeom>
        </p:spPr>
      </p:pic>
      <p:sp>
        <p:nvSpPr>
          <p:cNvPr id="14" name="13 - Στρογγυλεμένο ορθογώνιο"/>
          <p:cNvSpPr/>
          <p:nvPr/>
        </p:nvSpPr>
        <p:spPr>
          <a:xfrm>
            <a:off x="6643702" y="5143512"/>
            <a:ext cx="2428892" cy="114300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There are ideas to further improve performance, if needed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Speed and minimum latency</a:t>
            </a:r>
            <a:endParaRPr lang="en-AU" dirty="0"/>
          </a:p>
        </p:txBody>
      </p:sp>
      <p:sp>
        <p:nvSpPr>
          <p:cNvPr id="8" name="7 - Επεξήγηση με γραμμή 1 (γραμμή έμφασης)"/>
          <p:cNvSpPr/>
          <p:nvPr/>
        </p:nvSpPr>
        <p:spPr>
          <a:xfrm>
            <a:off x="1928794" y="4500570"/>
            <a:ext cx="1214446" cy="357190"/>
          </a:xfrm>
          <a:prstGeom prst="accentCallout1">
            <a:avLst>
              <a:gd name="adj1" fmla="val 37797"/>
              <a:gd name="adj2" fmla="val 80080"/>
              <a:gd name="adj3" fmla="val -271497"/>
              <a:gd name="adj4" fmla="val 176447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~40ns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6643702" y="5143512"/>
            <a:ext cx="2428892" cy="1143008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Speed and latency are data dependent, further system simulation needed for precision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9 - Επεξήγηση με γραμμή 1 (γραμμή έμφασης)"/>
          <p:cNvSpPr/>
          <p:nvPr/>
        </p:nvSpPr>
        <p:spPr>
          <a:xfrm>
            <a:off x="5786446" y="1500174"/>
            <a:ext cx="1500198" cy="642942"/>
          </a:xfrm>
          <a:prstGeom prst="accentCallout1">
            <a:avLst>
              <a:gd name="adj1" fmla="val 40464"/>
              <a:gd name="adj2" fmla="val 12172"/>
              <a:gd name="adj3" fmla="val 171758"/>
              <a:gd name="adj4" fmla="val -11499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~10ns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11 - Επεξήγηση με γραμμή 1 (γραμμή έμφασης)"/>
          <p:cNvSpPr/>
          <p:nvPr/>
        </p:nvSpPr>
        <p:spPr>
          <a:xfrm>
            <a:off x="6643702" y="2500306"/>
            <a:ext cx="1500198" cy="642942"/>
          </a:xfrm>
          <a:prstGeom prst="accentCallout1">
            <a:avLst>
              <a:gd name="adj1" fmla="val 41946"/>
              <a:gd name="adj2" fmla="val 4871"/>
              <a:gd name="adj3" fmla="val 130276"/>
              <a:gd name="adj4" fmla="val -51816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~50ns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3" name="12 - Επεξήγηση με γραμμή 1 (γραμμή έμφασης)"/>
          <p:cNvSpPr/>
          <p:nvPr/>
        </p:nvSpPr>
        <p:spPr>
          <a:xfrm>
            <a:off x="1928794" y="1714488"/>
            <a:ext cx="1285884" cy="357190"/>
          </a:xfrm>
          <a:prstGeom prst="accentCallout1">
            <a:avLst>
              <a:gd name="adj1" fmla="val 29797"/>
              <a:gd name="adj2" fmla="val 96153"/>
              <a:gd name="adj3" fmla="val 243165"/>
              <a:gd name="adj4" fmla="val 140908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~70ns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6929454" y="3786190"/>
            <a:ext cx="2071702" cy="10715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Figures represent latency from last incoming hit to first output track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7" name="1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6929454" y="3714752"/>
            <a:ext cx="2071702" cy="107157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System latency (from last hit to first computed parameters) &lt;0.3us</a:t>
            </a:r>
            <a:endParaRPr lang="en-A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6" y="0"/>
            <a:ext cx="9133284" cy="68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168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Sample event processing time</a:t>
            </a:r>
            <a:endParaRPr lang="en-AU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In a typical event there are </a:t>
            </a:r>
            <a:r>
              <a:rPr lang="en-AU" dirty="0" smtClean="0">
                <a:solidFill>
                  <a:srgbClr val="FF0000"/>
                </a:solidFill>
              </a:rPr>
              <a:t>500 hits/layer</a:t>
            </a:r>
          </a:p>
          <a:p>
            <a:r>
              <a:rPr lang="en-AU" dirty="0" smtClean="0"/>
              <a:t>50 roads are assumed to be produced by the AM</a:t>
            </a:r>
          </a:p>
          <a:p>
            <a:r>
              <a:rPr lang="en-AU" dirty="0" smtClean="0"/>
              <a:t>4 layers are assumed to have 1 hit/road, the rest 4 to have 2hits/road each</a:t>
            </a:r>
          </a:p>
          <a:p>
            <a:endParaRPr lang="en-AU" dirty="0" smtClean="0"/>
          </a:p>
          <a:p>
            <a:pPr>
              <a:buNone/>
            </a:pPr>
            <a:r>
              <a:rPr lang="en-AU" u="sng" dirty="0" smtClean="0"/>
              <a:t>Event processing time with current </a:t>
            </a:r>
            <a:r>
              <a:rPr lang="en-AU" u="sng" dirty="0" err="1" smtClean="0"/>
              <a:t>AMChip</a:t>
            </a:r>
            <a:endParaRPr lang="en-AU" u="sng" dirty="0" smtClean="0"/>
          </a:p>
          <a:p>
            <a:r>
              <a:rPr lang="en-AU" dirty="0" smtClean="0"/>
              <a:t>5us (SSIDs to AM)</a:t>
            </a:r>
          </a:p>
          <a:p>
            <a:r>
              <a:rPr lang="en-AU" dirty="0" smtClean="0"/>
              <a:t>1us (roads from AM) &gt; 0.36us (processing time for all the roads)</a:t>
            </a:r>
          </a:p>
          <a:p>
            <a:r>
              <a:rPr lang="en-AU" dirty="0" smtClean="0"/>
              <a:t>0.17us (latency from RAM, DO, Combiner, TF)</a:t>
            </a:r>
          </a:p>
          <a:p>
            <a:r>
              <a:rPr lang="en-AU" u="sng" dirty="0" smtClean="0"/>
              <a:t>Total: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FF0000"/>
                </a:solidFill>
              </a:rPr>
              <a:t>6.17us</a:t>
            </a:r>
            <a:r>
              <a:rPr lang="en-AU" dirty="0" smtClean="0"/>
              <a:t>, which is </a:t>
            </a:r>
            <a:r>
              <a:rPr lang="en-AU" dirty="0" smtClean="0">
                <a:solidFill>
                  <a:srgbClr val="FF0000"/>
                </a:solidFill>
              </a:rPr>
              <a:t>close to 6us </a:t>
            </a:r>
            <a:r>
              <a:rPr lang="en-AU" dirty="0" smtClean="0"/>
              <a:t>which is the limit for L1 tracking</a:t>
            </a:r>
          </a:p>
          <a:p>
            <a:endParaRPr lang="en-AU" dirty="0" smtClean="0"/>
          </a:p>
          <a:p>
            <a:pPr>
              <a:buNone/>
            </a:pPr>
            <a:r>
              <a:rPr lang="en-AU" u="sng" dirty="0" smtClean="0"/>
              <a:t>Event processing time after a reasonable </a:t>
            </a:r>
            <a:r>
              <a:rPr lang="en-AU" u="sng" dirty="0" err="1" smtClean="0"/>
              <a:t>AMChip</a:t>
            </a:r>
            <a:r>
              <a:rPr lang="en-AU" u="sng" dirty="0" smtClean="0"/>
              <a:t> upgrade</a:t>
            </a:r>
          </a:p>
          <a:p>
            <a:r>
              <a:rPr lang="en-AU" dirty="0" smtClean="0"/>
              <a:t>2.5us (SSIDs to AM)</a:t>
            </a:r>
          </a:p>
          <a:p>
            <a:r>
              <a:rPr lang="en-AU" dirty="0" smtClean="0"/>
              <a:t>0.25us (roads from AM) &lt; 0.36us (processing time for all the roads)</a:t>
            </a:r>
          </a:p>
          <a:p>
            <a:r>
              <a:rPr lang="en-AU" dirty="0" smtClean="0"/>
              <a:t>0.17us (latency from RAM, DO, Combiner, TF)</a:t>
            </a:r>
          </a:p>
          <a:p>
            <a:r>
              <a:rPr lang="en-AU" u="sng" dirty="0" smtClean="0"/>
              <a:t>Total:</a:t>
            </a:r>
            <a:r>
              <a:rPr lang="en-AU" dirty="0" smtClean="0">
                <a:solidFill>
                  <a:srgbClr val="FF0000"/>
                </a:solidFill>
              </a:rPr>
              <a:t> 3us</a:t>
            </a:r>
            <a:r>
              <a:rPr lang="en-AU" dirty="0" smtClean="0"/>
              <a:t>, which is </a:t>
            </a:r>
            <a:r>
              <a:rPr lang="en-AU" dirty="0" smtClean="0">
                <a:solidFill>
                  <a:srgbClr val="FF0000"/>
                </a:solidFill>
              </a:rPr>
              <a:t>half the L1 limit</a:t>
            </a:r>
            <a:r>
              <a:rPr lang="en-AU" dirty="0" smtClean="0"/>
              <a:t>, lots of headroom for bigger events</a:t>
            </a:r>
          </a:p>
          <a:p>
            <a:endParaRPr lang="en-AU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Main functions </a:t>
            </a:r>
            <a:r>
              <a:rPr lang="en-AU" dirty="0" smtClean="0">
                <a:solidFill>
                  <a:srgbClr val="FF0000"/>
                </a:solidFill>
              </a:rPr>
              <a:t>already implemented </a:t>
            </a:r>
            <a:r>
              <a:rPr lang="en-AU" dirty="0" smtClean="0"/>
              <a:t>in the FPGA device</a:t>
            </a:r>
          </a:p>
          <a:p>
            <a:r>
              <a:rPr lang="en-AU" dirty="0" smtClean="0"/>
              <a:t>Speed and latency figures of the system are </a:t>
            </a:r>
            <a:r>
              <a:rPr lang="en-AU" dirty="0" smtClean="0">
                <a:solidFill>
                  <a:srgbClr val="FF0000"/>
                </a:solidFill>
              </a:rPr>
              <a:t>promising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Simulation data </a:t>
            </a:r>
            <a:r>
              <a:rPr lang="en-AU" dirty="0" smtClean="0"/>
              <a:t>for the L1 tracker is </a:t>
            </a:r>
            <a:r>
              <a:rPr lang="en-AU" dirty="0" smtClean="0">
                <a:solidFill>
                  <a:srgbClr val="FF0000"/>
                </a:solidFill>
              </a:rPr>
              <a:t>essential</a:t>
            </a:r>
            <a:r>
              <a:rPr lang="en-AU" dirty="0" smtClean="0"/>
              <a:t> in proper testing and evaluation of system speed</a:t>
            </a:r>
          </a:p>
          <a:p>
            <a:r>
              <a:rPr lang="en-AU" dirty="0" smtClean="0"/>
              <a:t>Versatility of the design allows for </a:t>
            </a:r>
            <a:r>
              <a:rPr lang="en-AU" dirty="0" smtClean="0">
                <a:solidFill>
                  <a:srgbClr val="FF0000"/>
                </a:solidFill>
              </a:rPr>
              <a:t>quick modifications </a:t>
            </a:r>
            <a:r>
              <a:rPr lang="en-AU" dirty="0" smtClean="0"/>
              <a:t>to upgrade performance in case the speed is not enough</a:t>
            </a:r>
            <a:endParaRPr lang="en-AU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 you!</a:t>
            </a:r>
            <a:endParaRPr lang="en-AU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FTK: Full event tracking in 2 steps</a:t>
            </a:r>
            <a:endParaRPr lang="el-GR" dirty="0"/>
          </a:p>
        </p:txBody>
      </p:sp>
      <p:sp>
        <p:nvSpPr>
          <p:cNvPr id="240" name="Text Box 90"/>
          <p:cNvSpPr txBox="1">
            <a:spLocks noChangeArrowheads="1"/>
          </p:cNvSpPr>
          <p:nvPr/>
        </p:nvSpPr>
        <p:spPr bwMode="auto">
          <a:xfrm>
            <a:off x="0" y="5286388"/>
            <a:ext cx="4967288" cy="773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200" dirty="0">
                <a:latin typeface="Helvetica" pitchFamily="34" charset="0"/>
                <a:ea typeface="ＭＳ Ｐゴシック" pitchFamily="34" charset="-128"/>
              </a:rPr>
              <a:t>Track fitting</a:t>
            </a:r>
          </a:p>
          <a:p>
            <a:pPr lvl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200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using full resolution of the detector</a:t>
            </a:r>
            <a:endParaRPr lang="en-US" altLang="it-IT" sz="2600" dirty="0">
              <a:solidFill>
                <a:schemeClr val="accent2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241" name="Group 91"/>
          <p:cNvGrpSpPr>
            <a:grpSpLocks/>
          </p:cNvGrpSpPr>
          <p:nvPr/>
        </p:nvGrpSpPr>
        <p:grpSpPr bwMode="auto">
          <a:xfrm>
            <a:off x="7072330" y="2857496"/>
            <a:ext cx="1228725" cy="1217613"/>
            <a:chOff x="609" y="1869"/>
            <a:chExt cx="702" cy="696"/>
          </a:xfrm>
        </p:grpSpPr>
        <p:sp>
          <p:nvSpPr>
            <p:cNvPr id="242" name="Rectangle 92"/>
            <p:cNvSpPr>
              <a:spLocks noChangeArrowheads="1"/>
            </p:cNvSpPr>
            <p:nvPr/>
          </p:nvSpPr>
          <p:spPr bwMode="auto">
            <a:xfrm>
              <a:off x="609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3" name="Rectangle 93"/>
            <p:cNvSpPr>
              <a:spLocks noChangeArrowheads="1"/>
            </p:cNvSpPr>
            <p:nvPr/>
          </p:nvSpPr>
          <p:spPr bwMode="auto">
            <a:xfrm>
              <a:off x="653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4" name="Rectangle 94"/>
            <p:cNvSpPr>
              <a:spLocks noChangeArrowheads="1"/>
            </p:cNvSpPr>
            <p:nvPr/>
          </p:nvSpPr>
          <p:spPr bwMode="auto">
            <a:xfrm>
              <a:off x="697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" name="Rectangle 95"/>
            <p:cNvSpPr>
              <a:spLocks noChangeArrowheads="1"/>
            </p:cNvSpPr>
            <p:nvPr/>
          </p:nvSpPr>
          <p:spPr bwMode="auto">
            <a:xfrm>
              <a:off x="741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" name="Rectangle 96"/>
            <p:cNvSpPr>
              <a:spLocks noChangeArrowheads="1"/>
            </p:cNvSpPr>
            <p:nvPr/>
          </p:nvSpPr>
          <p:spPr bwMode="auto">
            <a:xfrm>
              <a:off x="785" y="1938"/>
              <a:ext cx="43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7" name="Rectangle 97"/>
            <p:cNvSpPr>
              <a:spLocks noChangeArrowheads="1"/>
            </p:cNvSpPr>
            <p:nvPr/>
          </p:nvSpPr>
          <p:spPr bwMode="auto">
            <a:xfrm>
              <a:off x="828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8" name="Rectangle 98"/>
            <p:cNvSpPr>
              <a:spLocks noChangeArrowheads="1"/>
            </p:cNvSpPr>
            <p:nvPr/>
          </p:nvSpPr>
          <p:spPr bwMode="auto">
            <a:xfrm>
              <a:off x="872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9" name="Rectangle 99"/>
            <p:cNvSpPr>
              <a:spLocks noChangeArrowheads="1"/>
            </p:cNvSpPr>
            <p:nvPr/>
          </p:nvSpPr>
          <p:spPr bwMode="auto">
            <a:xfrm>
              <a:off x="916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0" name="Rectangle 100"/>
            <p:cNvSpPr>
              <a:spLocks noChangeArrowheads="1"/>
            </p:cNvSpPr>
            <p:nvPr/>
          </p:nvSpPr>
          <p:spPr bwMode="auto">
            <a:xfrm>
              <a:off x="960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1" name="Rectangle 101"/>
            <p:cNvSpPr>
              <a:spLocks noChangeArrowheads="1"/>
            </p:cNvSpPr>
            <p:nvPr/>
          </p:nvSpPr>
          <p:spPr bwMode="auto">
            <a:xfrm>
              <a:off x="1004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2" name="Rectangle 102"/>
            <p:cNvSpPr>
              <a:spLocks noChangeArrowheads="1"/>
            </p:cNvSpPr>
            <p:nvPr/>
          </p:nvSpPr>
          <p:spPr bwMode="auto">
            <a:xfrm>
              <a:off x="1048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3" name="Rectangle 103"/>
            <p:cNvSpPr>
              <a:spLocks noChangeArrowheads="1"/>
            </p:cNvSpPr>
            <p:nvPr/>
          </p:nvSpPr>
          <p:spPr bwMode="auto">
            <a:xfrm>
              <a:off x="1092" y="1938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4" name="Rectangle 104"/>
            <p:cNvSpPr>
              <a:spLocks noChangeArrowheads="1"/>
            </p:cNvSpPr>
            <p:nvPr/>
          </p:nvSpPr>
          <p:spPr bwMode="auto">
            <a:xfrm>
              <a:off x="1136" y="1938"/>
              <a:ext cx="43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5" name="Rectangle 105"/>
            <p:cNvSpPr>
              <a:spLocks noChangeArrowheads="1"/>
            </p:cNvSpPr>
            <p:nvPr/>
          </p:nvSpPr>
          <p:spPr bwMode="auto">
            <a:xfrm>
              <a:off x="1179" y="1938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" name="Rectangle 106"/>
            <p:cNvSpPr>
              <a:spLocks noChangeArrowheads="1"/>
            </p:cNvSpPr>
            <p:nvPr/>
          </p:nvSpPr>
          <p:spPr bwMode="auto">
            <a:xfrm>
              <a:off x="1223" y="1938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7" name="Rectangle 107"/>
            <p:cNvSpPr>
              <a:spLocks noChangeArrowheads="1"/>
            </p:cNvSpPr>
            <p:nvPr/>
          </p:nvSpPr>
          <p:spPr bwMode="auto">
            <a:xfrm>
              <a:off x="1267" y="1938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" name="Rectangle 108"/>
            <p:cNvSpPr>
              <a:spLocks noChangeArrowheads="1"/>
            </p:cNvSpPr>
            <p:nvPr/>
          </p:nvSpPr>
          <p:spPr bwMode="auto">
            <a:xfrm>
              <a:off x="609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9" name="Rectangle 109"/>
            <p:cNvSpPr>
              <a:spLocks noChangeArrowheads="1"/>
            </p:cNvSpPr>
            <p:nvPr/>
          </p:nvSpPr>
          <p:spPr bwMode="auto">
            <a:xfrm>
              <a:off x="653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0" name="Rectangle 110"/>
            <p:cNvSpPr>
              <a:spLocks noChangeArrowheads="1"/>
            </p:cNvSpPr>
            <p:nvPr/>
          </p:nvSpPr>
          <p:spPr bwMode="auto">
            <a:xfrm>
              <a:off x="697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1" name="Rectangle 111"/>
            <p:cNvSpPr>
              <a:spLocks noChangeArrowheads="1"/>
            </p:cNvSpPr>
            <p:nvPr/>
          </p:nvSpPr>
          <p:spPr bwMode="auto">
            <a:xfrm>
              <a:off x="741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2" name="Rectangle 112"/>
            <p:cNvSpPr>
              <a:spLocks noChangeArrowheads="1"/>
            </p:cNvSpPr>
            <p:nvPr/>
          </p:nvSpPr>
          <p:spPr bwMode="auto">
            <a:xfrm>
              <a:off x="785" y="2112"/>
              <a:ext cx="43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3" name="Rectangle 113"/>
            <p:cNvSpPr>
              <a:spLocks noChangeArrowheads="1"/>
            </p:cNvSpPr>
            <p:nvPr/>
          </p:nvSpPr>
          <p:spPr bwMode="auto">
            <a:xfrm>
              <a:off x="828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4" name="Rectangle 114"/>
            <p:cNvSpPr>
              <a:spLocks noChangeArrowheads="1"/>
            </p:cNvSpPr>
            <p:nvPr/>
          </p:nvSpPr>
          <p:spPr bwMode="auto">
            <a:xfrm>
              <a:off x="872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5" name="Rectangle 115"/>
            <p:cNvSpPr>
              <a:spLocks noChangeArrowheads="1"/>
            </p:cNvSpPr>
            <p:nvPr/>
          </p:nvSpPr>
          <p:spPr bwMode="auto">
            <a:xfrm>
              <a:off x="916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" name="Rectangle 116"/>
            <p:cNvSpPr>
              <a:spLocks noChangeArrowheads="1"/>
            </p:cNvSpPr>
            <p:nvPr/>
          </p:nvSpPr>
          <p:spPr bwMode="auto">
            <a:xfrm>
              <a:off x="960" y="2112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7" name="Rectangle 117"/>
            <p:cNvSpPr>
              <a:spLocks noChangeArrowheads="1"/>
            </p:cNvSpPr>
            <p:nvPr/>
          </p:nvSpPr>
          <p:spPr bwMode="auto">
            <a:xfrm>
              <a:off x="1004" y="2112"/>
              <a:ext cx="44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8" name="Rectangle 118"/>
            <p:cNvSpPr>
              <a:spLocks noChangeArrowheads="1"/>
            </p:cNvSpPr>
            <p:nvPr/>
          </p:nvSpPr>
          <p:spPr bwMode="auto">
            <a:xfrm>
              <a:off x="1048" y="2112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9" name="Rectangle 119"/>
            <p:cNvSpPr>
              <a:spLocks noChangeArrowheads="1"/>
            </p:cNvSpPr>
            <p:nvPr/>
          </p:nvSpPr>
          <p:spPr bwMode="auto">
            <a:xfrm>
              <a:off x="1092" y="2112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0" name="Rectangle 120"/>
            <p:cNvSpPr>
              <a:spLocks noChangeArrowheads="1"/>
            </p:cNvSpPr>
            <p:nvPr/>
          </p:nvSpPr>
          <p:spPr bwMode="auto">
            <a:xfrm>
              <a:off x="1136" y="2112"/>
              <a:ext cx="43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1" name="Rectangle 121"/>
            <p:cNvSpPr>
              <a:spLocks noChangeArrowheads="1"/>
            </p:cNvSpPr>
            <p:nvPr/>
          </p:nvSpPr>
          <p:spPr bwMode="auto">
            <a:xfrm>
              <a:off x="1179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2" name="Rectangle 122"/>
            <p:cNvSpPr>
              <a:spLocks noChangeArrowheads="1"/>
            </p:cNvSpPr>
            <p:nvPr/>
          </p:nvSpPr>
          <p:spPr bwMode="auto">
            <a:xfrm>
              <a:off x="1223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3" name="Rectangle 123"/>
            <p:cNvSpPr>
              <a:spLocks noChangeArrowheads="1"/>
            </p:cNvSpPr>
            <p:nvPr/>
          </p:nvSpPr>
          <p:spPr bwMode="auto">
            <a:xfrm>
              <a:off x="1267" y="2112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4" name="Rectangle 124"/>
            <p:cNvSpPr>
              <a:spLocks noChangeArrowheads="1"/>
            </p:cNvSpPr>
            <p:nvPr/>
          </p:nvSpPr>
          <p:spPr bwMode="auto">
            <a:xfrm>
              <a:off x="609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5" name="Rectangle 125"/>
            <p:cNvSpPr>
              <a:spLocks noChangeArrowheads="1"/>
            </p:cNvSpPr>
            <p:nvPr/>
          </p:nvSpPr>
          <p:spPr bwMode="auto">
            <a:xfrm>
              <a:off x="653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" name="Rectangle 126"/>
            <p:cNvSpPr>
              <a:spLocks noChangeArrowheads="1"/>
            </p:cNvSpPr>
            <p:nvPr/>
          </p:nvSpPr>
          <p:spPr bwMode="auto">
            <a:xfrm>
              <a:off x="697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7" name="Rectangle 127"/>
            <p:cNvSpPr>
              <a:spLocks noChangeArrowheads="1"/>
            </p:cNvSpPr>
            <p:nvPr/>
          </p:nvSpPr>
          <p:spPr bwMode="auto">
            <a:xfrm>
              <a:off x="741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8" name="Rectangle 128"/>
            <p:cNvSpPr>
              <a:spLocks noChangeArrowheads="1"/>
            </p:cNvSpPr>
            <p:nvPr/>
          </p:nvSpPr>
          <p:spPr bwMode="auto">
            <a:xfrm>
              <a:off x="785" y="2286"/>
              <a:ext cx="43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9" name="Rectangle 129"/>
            <p:cNvSpPr>
              <a:spLocks noChangeArrowheads="1"/>
            </p:cNvSpPr>
            <p:nvPr/>
          </p:nvSpPr>
          <p:spPr bwMode="auto">
            <a:xfrm>
              <a:off x="828" y="2286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0" name="Rectangle 130"/>
            <p:cNvSpPr>
              <a:spLocks noChangeArrowheads="1"/>
            </p:cNvSpPr>
            <p:nvPr/>
          </p:nvSpPr>
          <p:spPr bwMode="auto">
            <a:xfrm>
              <a:off x="872" y="2286"/>
              <a:ext cx="44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1" name="Rectangle 131"/>
            <p:cNvSpPr>
              <a:spLocks noChangeArrowheads="1"/>
            </p:cNvSpPr>
            <p:nvPr/>
          </p:nvSpPr>
          <p:spPr bwMode="auto">
            <a:xfrm>
              <a:off x="916" y="2286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2" name="Rectangle 132"/>
            <p:cNvSpPr>
              <a:spLocks noChangeArrowheads="1"/>
            </p:cNvSpPr>
            <p:nvPr/>
          </p:nvSpPr>
          <p:spPr bwMode="auto">
            <a:xfrm>
              <a:off x="960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3" name="Rectangle 133"/>
            <p:cNvSpPr>
              <a:spLocks noChangeArrowheads="1"/>
            </p:cNvSpPr>
            <p:nvPr/>
          </p:nvSpPr>
          <p:spPr bwMode="auto">
            <a:xfrm>
              <a:off x="1004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4" name="Rectangle 134"/>
            <p:cNvSpPr>
              <a:spLocks noChangeArrowheads="1"/>
            </p:cNvSpPr>
            <p:nvPr/>
          </p:nvSpPr>
          <p:spPr bwMode="auto">
            <a:xfrm>
              <a:off x="1048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5" name="Rectangle 135"/>
            <p:cNvSpPr>
              <a:spLocks noChangeArrowheads="1"/>
            </p:cNvSpPr>
            <p:nvPr/>
          </p:nvSpPr>
          <p:spPr bwMode="auto">
            <a:xfrm>
              <a:off x="1092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6" name="Rectangle 136"/>
            <p:cNvSpPr>
              <a:spLocks noChangeArrowheads="1"/>
            </p:cNvSpPr>
            <p:nvPr/>
          </p:nvSpPr>
          <p:spPr bwMode="auto">
            <a:xfrm>
              <a:off x="1136" y="2286"/>
              <a:ext cx="43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7" name="Rectangle 137"/>
            <p:cNvSpPr>
              <a:spLocks noChangeArrowheads="1"/>
            </p:cNvSpPr>
            <p:nvPr/>
          </p:nvSpPr>
          <p:spPr bwMode="auto">
            <a:xfrm>
              <a:off x="1179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8" name="Rectangle 138"/>
            <p:cNvSpPr>
              <a:spLocks noChangeArrowheads="1"/>
            </p:cNvSpPr>
            <p:nvPr/>
          </p:nvSpPr>
          <p:spPr bwMode="auto">
            <a:xfrm>
              <a:off x="1223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9" name="Rectangle 139"/>
            <p:cNvSpPr>
              <a:spLocks noChangeArrowheads="1"/>
            </p:cNvSpPr>
            <p:nvPr/>
          </p:nvSpPr>
          <p:spPr bwMode="auto">
            <a:xfrm>
              <a:off x="1267" y="2286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0" name="Rectangle 140"/>
            <p:cNvSpPr>
              <a:spLocks noChangeArrowheads="1"/>
            </p:cNvSpPr>
            <p:nvPr/>
          </p:nvSpPr>
          <p:spPr bwMode="auto">
            <a:xfrm>
              <a:off x="609" y="2460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1" name="Rectangle 141"/>
            <p:cNvSpPr>
              <a:spLocks noChangeArrowheads="1"/>
            </p:cNvSpPr>
            <p:nvPr/>
          </p:nvSpPr>
          <p:spPr bwMode="auto">
            <a:xfrm>
              <a:off x="653" y="2460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2" name="Rectangle 142"/>
            <p:cNvSpPr>
              <a:spLocks noChangeArrowheads="1"/>
            </p:cNvSpPr>
            <p:nvPr/>
          </p:nvSpPr>
          <p:spPr bwMode="auto">
            <a:xfrm>
              <a:off x="697" y="2460"/>
              <a:ext cx="44" cy="35"/>
            </a:xfrm>
            <a:prstGeom prst="rect">
              <a:avLst/>
            </a:prstGeom>
            <a:solidFill>
              <a:srgbClr val="3B63C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3" name="Rectangle 143"/>
            <p:cNvSpPr>
              <a:spLocks noChangeArrowheads="1"/>
            </p:cNvSpPr>
            <p:nvPr/>
          </p:nvSpPr>
          <p:spPr bwMode="auto">
            <a:xfrm>
              <a:off x="741" y="2460"/>
              <a:ext cx="44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4" name="Rectangle 144"/>
            <p:cNvSpPr>
              <a:spLocks noChangeArrowheads="1"/>
            </p:cNvSpPr>
            <p:nvPr/>
          </p:nvSpPr>
          <p:spPr bwMode="auto">
            <a:xfrm>
              <a:off x="785" y="2460"/>
              <a:ext cx="43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5" name="Rectangle 145"/>
            <p:cNvSpPr>
              <a:spLocks noChangeArrowheads="1"/>
            </p:cNvSpPr>
            <p:nvPr/>
          </p:nvSpPr>
          <p:spPr bwMode="auto">
            <a:xfrm>
              <a:off x="828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6" name="Rectangle 146"/>
            <p:cNvSpPr>
              <a:spLocks noChangeArrowheads="1"/>
            </p:cNvSpPr>
            <p:nvPr/>
          </p:nvSpPr>
          <p:spPr bwMode="auto">
            <a:xfrm>
              <a:off x="872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7" name="Rectangle 147"/>
            <p:cNvSpPr>
              <a:spLocks noChangeArrowheads="1"/>
            </p:cNvSpPr>
            <p:nvPr/>
          </p:nvSpPr>
          <p:spPr bwMode="auto">
            <a:xfrm>
              <a:off x="916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8" name="Rectangle 148"/>
            <p:cNvSpPr>
              <a:spLocks noChangeArrowheads="1"/>
            </p:cNvSpPr>
            <p:nvPr/>
          </p:nvSpPr>
          <p:spPr bwMode="auto">
            <a:xfrm>
              <a:off x="960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9" name="Rectangle 149"/>
            <p:cNvSpPr>
              <a:spLocks noChangeArrowheads="1"/>
            </p:cNvSpPr>
            <p:nvPr/>
          </p:nvSpPr>
          <p:spPr bwMode="auto">
            <a:xfrm>
              <a:off x="1004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0" name="Rectangle 150"/>
            <p:cNvSpPr>
              <a:spLocks noChangeArrowheads="1"/>
            </p:cNvSpPr>
            <p:nvPr/>
          </p:nvSpPr>
          <p:spPr bwMode="auto">
            <a:xfrm>
              <a:off x="1048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1" name="Rectangle 151"/>
            <p:cNvSpPr>
              <a:spLocks noChangeArrowheads="1"/>
            </p:cNvSpPr>
            <p:nvPr/>
          </p:nvSpPr>
          <p:spPr bwMode="auto">
            <a:xfrm>
              <a:off x="1092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2" name="Rectangle 152"/>
            <p:cNvSpPr>
              <a:spLocks noChangeArrowheads="1"/>
            </p:cNvSpPr>
            <p:nvPr/>
          </p:nvSpPr>
          <p:spPr bwMode="auto">
            <a:xfrm>
              <a:off x="1136" y="2460"/>
              <a:ext cx="43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3" name="Rectangle 153"/>
            <p:cNvSpPr>
              <a:spLocks noChangeArrowheads="1"/>
            </p:cNvSpPr>
            <p:nvPr/>
          </p:nvSpPr>
          <p:spPr bwMode="auto">
            <a:xfrm>
              <a:off x="1179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4" name="Rectangle 154"/>
            <p:cNvSpPr>
              <a:spLocks noChangeArrowheads="1"/>
            </p:cNvSpPr>
            <p:nvPr/>
          </p:nvSpPr>
          <p:spPr bwMode="auto">
            <a:xfrm>
              <a:off x="1223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5" name="Rectangle 155"/>
            <p:cNvSpPr>
              <a:spLocks noChangeArrowheads="1"/>
            </p:cNvSpPr>
            <p:nvPr/>
          </p:nvSpPr>
          <p:spPr bwMode="auto">
            <a:xfrm>
              <a:off x="1267" y="2460"/>
              <a:ext cx="44" cy="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6" name="Line 156"/>
            <p:cNvSpPr>
              <a:spLocks noChangeShapeType="1"/>
            </p:cNvSpPr>
            <p:nvPr/>
          </p:nvSpPr>
          <p:spPr bwMode="auto">
            <a:xfrm flipH="1">
              <a:off x="697" y="1869"/>
              <a:ext cx="526" cy="6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7" name="Rectangle 157"/>
            <p:cNvSpPr>
              <a:spLocks noChangeArrowheads="1"/>
            </p:cNvSpPr>
            <p:nvPr/>
          </p:nvSpPr>
          <p:spPr bwMode="auto">
            <a:xfrm>
              <a:off x="609" y="1938"/>
              <a:ext cx="176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" name="Rectangle 158"/>
            <p:cNvSpPr>
              <a:spLocks noChangeArrowheads="1"/>
            </p:cNvSpPr>
            <p:nvPr/>
          </p:nvSpPr>
          <p:spPr bwMode="auto">
            <a:xfrm>
              <a:off x="785" y="1938"/>
              <a:ext cx="175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9" name="Rectangle 159"/>
            <p:cNvSpPr>
              <a:spLocks noChangeArrowheads="1"/>
            </p:cNvSpPr>
            <p:nvPr/>
          </p:nvSpPr>
          <p:spPr bwMode="auto">
            <a:xfrm>
              <a:off x="960" y="1938"/>
              <a:ext cx="176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0" name="Rectangle 160"/>
            <p:cNvSpPr>
              <a:spLocks noChangeArrowheads="1"/>
            </p:cNvSpPr>
            <p:nvPr/>
          </p:nvSpPr>
          <p:spPr bwMode="auto">
            <a:xfrm>
              <a:off x="1136" y="1938"/>
              <a:ext cx="175" cy="35"/>
            </a:xfrm>
            <a:prstGeom prst="rect">
              <a:avLst/>
            </a:prstGeom>
            <a:noFill/>
            <a:ln w="19050">
              <a:solidFill>
                <a:srgbClr val="7D27D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" name="Rectangle 161"/>
            <p:cNvSpPr>
              <a:spLocks noChangeArrowheads="1"/>
            </p:cNvSpPr>
            <p:nvPr/>
          </p:nvSpPr>
          <p:spPr bwMode="auto">
            <a:xfrm>
              <a:off x="609" y="2112"/>
              <a:ext cx="176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2" name="Rectangle 162"/>
            <p:cNvSpPr>
              <a:spLocks noChangeArrowheads="1"/>
            </p:cNvSpPr>
            <p:nvPr/>
          </p:nvSpPr>
          <p:spPr bwMode="auto">
            <a:xfrm>
              <a:off x="785" y="2112"/>
              <a:ext cx="175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3" name="Rectangle 163"/>
            <p:cNvSpPr>
              <a:spLocks noChangeArrowheads="1"/>
            </p:cNvSpPr>
            <p:nvPr/>
          </p:nvSpPr>
          <p:spPr bwMode="auto">
            <a:xfrm>
              <a:off x="960" y="2112"/>
              <a:ext cx="176" cy="35"/>
            </a:xfrm>
            <a:prstGeom prst="rect">
              <a:avLst/>
            </a:prstGeom>
            <a:noFill/>
            <a:ln w="19050">
              <a:solidFill>
                <a:srgbClr val="7D27D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4" name="Rectangle 164"/>
            <p:cNvSpPr>
              <a:spLocks noChangeArrowheads="1"/>
            </p:cNvSpPr>
            <p:nvPr/>
          </p:nvSpPr>
          <p:spPr bwMode="auto">
            <a:xfrm>
              <a:off x="1136" y="2112"/>
              <a:ext cx="175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5" name="Rectangle 165"/>
            <p:cNvSpPr>
              <a:spLocks noChangeArrowheads="1"/>
            </p:cNvSpPr>
            <p:nvPr/>
          </p:nvSpPr>
          <p:spPr bwMode="auto">
            <a:xfrm>
              <a:off x="609" y="2286"/>
              <a:ext cx="176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6" name="Rectangle 166"/>
            <p:cNvSpPr>
              <a:spLocks noChangeArrowheads="1"/>
            </p:cNvSpPr>
            <p:nvPr/>
          </p:nvSpPr>
          <p:spPr bwMode="auto">
            <a:xfrm>
              <a:off x="785" y="2286"/>
              <a:ext cx="175" cy="35"/>
            </a:xfrm>
            <a:prstGeom prst="rect">
              <a:avLst/>
            </a:prstGeom>
            <a:noFill/>
            <a:ln w="19050">
              <a:solidFill>
                <a:srgbClr val="7D27D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" name="Rectangle 167"/>
            <p:cNvSpPr>
              <a:spLocks noChangeArrowheads="1"/>
            </p:cNvSpPr>
            <p:nvPr/>
          </p:nvSpPr>
          <p:spPr bwMode="auto">
            <a:xfrm>
              <a:off x="960" y="2286"/>
              <a:ext cx="176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8" name="Rectangle 168"/>
            <p:cNvSpPr>
              <a:spLocks noChangeArrowheads="1"/>
            </p:cNvSpPr>
            <p:nvPr/>
          </p:nvSpPr>
          <p:spPr bwMode="auto">
            <a:xfrm>
              <a:off x="1136" y="2286"/>
              <a:ext cx="175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9" name="Rectangle 169"/>
            <p:cNvSpPr>
              <a:spLocks noChangeArrowheads="1"/>
            </p:cNvSpPr>
            <p:nvPr/>
          </p:nvSpPr>
          <p:spPr bwMode="auto">
            <a:xfrm>
              <a:off x="609" y="2460"/>
              <a:ext cx="176" cy="35"/>
            </a:xfrm>
            <a:prstGeom prst="rect">
              <a:avLst/>
            </a:prstGeom>
            <a:noFill/>
            <a:ln w="19050">
              <a:solidFill>
                <a:srgbClr val="7D27D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0" name="Rectangle 170"/>
            <p:cNvSpPr>
              <a:spLocks noChangeArrowheads="1"/>
            </p:cNvSpPr>
            <p:nvPr/>
          </p:nvSpPr>
          <p:spPr bwMode="auto">
            <a:xfrm>
              <a:off x="785" y="2460"/>
              <a:ext cx="175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1" name="Rectangle 171"/>
            <p:cNvSpPr>
              <a:spLocks noChangeArrowheads="1"/>
            </p:cNvSpPr>
            <p:nvPr/>
          </p:nvSpPr>
          <p:spPr bwMode="auto">
            <a:xfrm>
              <a:off x="960" y="2460"/>
              <a:ext cx="176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2" name="Rectangle 172"/>
            <p:cNvSpPr>
              <a:spLocks noChangeArrowheads="1"/>
            </p:cNvSpPr>
            <p:nvPr/>
          </p:nvSpPr>
          <p:spPr bwMode="auto">
            <a:xfrm>
              <a:off x="1136" y="2460"/>
              <a:ext cx="175" cy="35"/>
            </a:xfrm>
            <a:prstGeom prst="rect">
              <a:avLst/>
            </a:prstGeom>
            <a:noFill/>
            <a:ln w="19050">
              <a:solidFill>
                <a:srgbClr val="E121B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23" name="AutoShape 173"/>
          <p:cNvSpPr>
            <a:spLocks noChangeArrowheads="1"/>
          </p:cNvSpPr>
          <p:nvPr/>
        </p:nvSpPr>
        <p:spPr bwMode="auto">
          <a:xfrm>
            <a:off x="1333479" y="2973380"/>
            <a:ext cx="306387" cy="4889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it-IT" altLang="it-IT" sz="2000" baseline="-2200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24" name="Rectangle 174"/>
          <p:cNvSpPr>
            <a:spLocks noChangeArrowheads="1"/>
          </p:cNvSpPr>
          <p:nvPr/>
        </p:nvSpPr>
        <p:spPr bwMode="auto">
          <a:xfrm>
            <a:off x="1889104" y="2547930"/>
            <a:ext cx="1152525" cy="115728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5" name="Text Box 175"/>
          <p:cNvSpPr txBox="1">
            <a:spLocks noChangeArrowheads="1"/>
          </p:cNvSpPr>
          <p:nvPr/>
        </p:nvSpPr>
        <p:spPr bwMode="auto">
          <a:xfrm>
            <a:off x="1876404" y="2627305"/>
            <a:ext cx="1343025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1800" b="1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   Data Organizer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1800" b="1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    (DO)</a:t>
            </a:r>
            <a:endParaRPr lang="en-US" altLang="it-IT" sz="2200" b="1" baseline="-22000" dirty="0">
              <a:solidFill>
                <a:schemeClr val="accent2"/>
              </a:solidFill>
              <a:latin typeface="Helvetica" pitchFamily="34" charset="0"/>
              <a:ea typeface="ＭＳ Ｐゴシック" pitchFamily="34" charset="-128"/>
            </a:endParaRPr>
          </a:p>
        </p:txBody>
      </p:sp>
      <p:grpSp>
        <p:nvGrpSpPr>
          <p:cNvPr id="326" name="Group 176"/>
          <p:cNvGrpSpPr>
            <a:grpSpLocks/>
          </p:cNvGrpSpPr>
          <p:nvPr/>
        </p:nvGrpSpPr>
        <p:grpSpPr bwMode="auto">
          <a:xfrm>
            <a:off x="719116" y="2792405"/>
            <a:ext cx="742950" cy="425450"/>
            <a:chOff x="1399" y="1973"/>
            <a:chExt cx="425" cy="244"/>
          </a:xfrm>
        </p:grpSpPr>
        <p:sp>
          <p:nvSpPr>
            <p:cNvPr id="327" name="Text Box 177"/>
            <p:cNvSpPr txBox="1">
              <a:spLocks noChangeArrowheads="1"/>
            </p:cNvSpPr>
            <p:nvPr/>
          </p:nvSpPr>
          <p:spPr bwMode="auto">
            <a:xfrm>
              <a:off x="1399" y="1973"/>
              <a:ext cx="4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</a:rPr>
                <a:t>Hits</a:t>
              </a:r>
              <a:endParaRPr lang="en-US" altLang="it-IT" sz="2000" baseline="-2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28" name="Rectangle 178"/>
            <p:cNvSpPr>
              <a:spLocks noChangeArrowheads="1"/>
            </p:cNvSpPr>
            <p:nvPr/>
          </p:nvSpPr>
          <p:spPr bwMode="auto">
            <a:xfrm>
              <a:off x="1443" y="2182"/>
              <a:ext cx="44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9" name="Rectangle 179"/>
            <p:cNvSpPr>
              <a:spLocks noChangeArrowheads="1"/>
            </p:cNvSpPr>
            <p:nvPr/>
          </p:nvSpPr>
          <p:spPr bwMode="auto">
            <a:xfrm>
              <a:off x="1530" y="2182"/>
              <a:ext cx="44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0" name="Rectangle 180"/>
            <p:cNvSpPr>
              <a:spLocks noChangeArrowheads="1"/>
            </p:cNvSpPr>
            <p:nvPr/>
          </p:nvSpPr>
          <p:spPr bwMode="auto">
            <a:xfrm>
              <a:off x="1618" y="2182"/>
              <a:ext cx="44" cy="3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31" name="Group 181"/>
          <p:cNvGrpSpPr>
            <a:grpSpLocks/>
          </p:cNvGrpSpPr>
          <p:nvPr/>
        </p:nvGrpSpPr>
        <p:grpSpPr bwMode="auto">
          <a:xfrm>
            <a:off x="4643438" y="4143380"/>
            <a:ext cx="2540000" cy="1196975"/>
            <a:chOff x="3637" y="2565"/>
            <a:chExt cx="1451" cy="685"/>
          </a:xfrm>
        </p:grpSpPr>
        <p:sp>
          <p:nvSpPr>
            <p:cNvPr id="332" name="Line 182"/>
            <p:cNvSpPr>
              <a:spLocks noChangeShapeType="1"/>
            </p:cNvSpPr>
            <p:nvPr/>
          </p:nvSpPr>
          <p:spPr bwMode="auto">
            <a:xfrm flipH="1">
              <a:off x="3988" y="2565"/>
              <a:ext cx="175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3" name="Line 183"/>
            <p:cNvSpPr>
              <a:spLocks noChangeShapeType="1"/>
            </p:cNvSpPr>
            <p:nvPr/>
          </p:nvSpPr>
          <p:spPr bwMode="auto">
            <a:xfrm flipV="1">
              <a:off x="3988" y="2669"/>
              <a:ext cx="482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4" name="Line 184"/>
            <p:cNvSpPr>
              <a:spLocks noChangeShapeType="1"/>
            </p:cNvSpPr>
            <p:nvPr/>
          </p:nvSpPr>
          <p:spPr bwMode="auto">
            <a:xfrm flipH="1">
              <a:off x="3856" y="2878"/>
              <a:ext cx="88" cy="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5" name="Line 185"/>
            <p:cNvSpPr>
              <a:spLocks noChangeShapeType="1"/>
            </p:cNvSpPr>
            <p:nvPr/>
          </p:nvSpPr>
          <p:spPr bwMode="auto">
            <a:xfrm flipH="1" flipV="1">
              <a:off x="3637" y="2704"/>
              <a:ext cx="307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6" name="Line 186"/>
            <p:cNvSpPr>
              <a:spLocks noChangeShapeType="1"/>
            </p:cNvSpPr>
            <p:nvPr/>
          </p:nvSpPr>
          <p:spPr bwMode="auto">
            <a:xfrm flipH="1">
              <a:off x="3681" y="2878"/>
              <a:ext cx="263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37" name="Text Box 187"/>
            <p:cNvSpPr txBox="1">
              <a:spLocks noChangeArrowheads="1"/>
            </p:cNvSpPr>
            <p:nvPr/>
          </p:nvSpPr>
          <p:spPr bwMode="auto">
            <a:xfrm>
              <a:off x="3900" y="2843"/>
              <a:ext cx="11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</a:rPr>
                <a:t>Tracks parameters</a:t>
              </a:r>
            </a:p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</a:rPr>
                <a:t>(d, p</a:t>
              </a:r>
              <a:r>
                <a:rPr lang="en-US" altLang="it-IT" sz="2000" baseline="-2000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</a:rPr>
                <a:t>T</a:t>
              </a:r>
              <a:r>
                <a:rPr lang="en-US" altLang="it-IT" sz="200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</a:rPr>
                <a:t>, </a:t>
              </a:r>
              <a:r>
                <a:rPr lang="en-US" altLang="it-IT" sz="200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  <a:sym typeface="Symbol" pitchFamily="18" charset="2"/>
                </a:rPr>
                <a:t>, </a:t>
              </a:r>
              <a:r>
                <a:rPr lang="en-US" altLang="it-IT" sz="2000">
                  <a:solidFill>
                    <a:srgbClr val="FF3300"/>
                  </a:solidFill>
                  <a:latin typeface="Symbol" pitchFamily="18" charset="2"/>
                  <a:ea typeface="ＭＳ Ｐゴシック" pitchFamily="34" charset="-128"/>
                  <a:sym typeface="Symbol" pitchFamily="18" charset="2"/>
                </a:rPr>
                <a:t>h, </a:t>
              </a:r>
              <a:r>
                <a:rPr lang="en-US" altLang="it-IT" sz="2000">
                  <a:solidFill>
                    <a:srgbClr val="FF3300"/>
                  </a:solidFill>
                  <a:latin typeface="Times New Roman" pitchFamily="18" charset="0"/>
                  <a:ea typeface="ＭＳ Ｐゴシック" pitchFamily="34" charset="-128"/>
                  <a:sym typeface="Symbol" pitchFamily="18" charset="2"/>
                </a:rPr>
                <a:t>z)</a:t>
              </a:r>
              <a:endParaRPr lang="en-US" altLang="it-IT" sz="2000" baseline="-2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grpSp>
        <p:nvGrpSpPr>
          <p:cNvPr id="338" name="Group 188"/>
          <p:cNvGrpSpPr>
            <a:grpSpLocks/>
          </p:cNvGrpSpPr>
          <p:nvPr/>
        </p:nvGrpSpPr>
        <p:grpSpPr bwMode="auto">
          <a:xfrm>
            <a:off x="3287691" y="2967031"/>
            <a:ext cx="1627188" cy="959339"/>
            <a:chOff x="2847" y="2077"/>
            <a:chExt cx="930" cy="548"/>
          </a:xfrm>
        </p:grpSpPr>
        <p:sp>
          <p:nvSpPr>
            <p:cNvPr id="339" name="Text Box 189"/>
            <p:cNvSpPr txBox="1">
              <a:spLocks noChangeArrowheads="1"/>
            </p:cNvSpPr>
            <p:nvPr/>
          </p:nvSpPr>
          <p:spPr bwMode="auto">
            <a:xfrm>
              <a:off x="3066" y="2391"/>
              <a:ext cx="52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 dirty="0">
                  <a:solidFill>
                    <a:srgbClr val="0070C0"/>
                  </a:solidFill>
                  <a:latin typeface="Times New Roman" pitchFamily="18" charset="0"/>
                  <a:ea typeface="ＭＳ Ｐゴシック" pitchFamily="34" charset="-128"/>
                </a:rPr>
                <a:t>Roads</a:t>
              </a:r>
            </a:p>
          </p:txBody>
        </p:sp>
        <p:sp>
          <p:nvSpPr>
            <p:cNvPr id="340" name="AutoShape 190"/>
            <p:cNvSpPr>
              <a:spLocks noChangeArrowheads="1"/>
            </p:cNvSpPr>
            <p:nvPr/>
          </p:nvSpPr>
          <p:spPr bwMode="auto">
            <a:xfrm flipH="1">
              <a:off x="2847" y="2112"/>
              <a:ext cx="175" cy="27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it-IT" altLang="it-IT" sz="2000" baseline="-2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41" name="Rectangle 191"/>
            <p:cNvSpPr>
              <a:spLocks noChangeArrowheads="1"/>
            </p:cNvSpPr>
            <p:nvPr/>
          </p:nvSpPr>
          <p:spPr bwMode="auto">
            <a:xfrm rot="-3397166">
              <a:off x="3046" y="2185"/>
              <a:ext cx="351" cy="13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2" name="Rectangle 192"/>
            <p:cNvSpPr>
              <a:spLocks noChangeArrowheads="1"/>
            </p:cNvSpPr>
            <p:nvPr/>
          </p:nvSpPr>
          <p:spPr bwMode="auto">
            <a:xfrm rot="-3397166">
              <a:off x="3265" y="2185"/>
              <a:ext cx="351" cy="136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3" name="AutoShape 193"/>
            <p:cNvSpPr>
              <a:spLocks noChangeArrowheads="1"/>
            </p:cNvSpPr>
            <p:nvPr/>
          </p:nvSpPr>
          <p:spPr bwMode="auto">
            <a:xfrm flipH="1">
              <a:off x="3602" y="2135"/>
              <a:ext cx="175" cy="27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0794" tIns="50397" rIns="100794" bIns="50397" anchor="ctr"/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it-IT" altLang="it-IT" sz="2000" baseline="-2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344" name="AutoShape 194"/>
          <p:cNvSpPr>
            <a:spLocks noChangeArrowheads="1"/>
          </p:cNvSpPr>
          <p:nvPr/>
        </p:nvSpPr>
        <p:spPr bwMode="auto">
          <a:xfrm>
            <a:off x="4541816" y="2503480"/>
            <a:ext cx="304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it-IT" altLang="it-IT" sz="2000" baseline="-2200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grpSp>
        <p:nvGrpSpPr>
          <p:cNvPr id="345" name="Group 195"/>
          <p:cNvGrpSpPr>
            <a:grpSpLocks/>
          </p:cNvGrpSpPr>
          <p:nvPr/>
        </p:nvGrpSpPr>
        <p:grpSpPr bwMode="auto">
          <a:xfrm>
            <a:off x="4972028" y="2547931"/>
            <a:ext cx="1577178" cy="1197556"/>
            <a:chOff x="3873" y="1834"/>
            <a:chExt cx="901" cy="684"/>
          </a:xfrm>
        </p:grpSpPr>
        <p:sp>
          <p:nvSpPr>
            <p:cNvPr id="346" name="Rectangle 196"/>
            <p:cNvSpPr>
              <a:spLocks noChangeArrowheads="1"/>
            </p:cNvSpPr>
            <p:nvPr/>
          </p:nvSpPr>
          <p:spPr bwMode="auto">
            <a:xfrm>
              <a:off x="3900" y="1834"/>
              <a:ext cx="833" cy="66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7" name="Text Box 197"/>
            <p:cNvSpPr txBox="1">
              <a:spLocks noChangeArrowheads="1"/>
            </p:cNvSpPr>
            <p:nvPr/>
          </p:nvSpPr>
          <p:spPr bwMode="auto">
            <a:xfrm>
              <a:off x="3873" y="1932"/>
              <a:ext cx="901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00794" tIns="50397" rIns="100794" bIns="50397">
              <a:spAutoFit/>
            </a:bodyPr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1500" b="1" dirty="0" smtClean="0">
                  <a:solidFill>
                    <a:schemeClr val="accent2"/>
                  </a:solidFill>
                  <a:latin typeface="Helvetica" pitchFamily="34" charset="0"/>
                  <a:ea typeface="ＭＳ Ｐゴシック" pitchFamily="34" charset="-128"/>
                </a:rPr>
                <a:t>Pattern matching</a:t>
              </a: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1500" b="1" dirty="0" smtClean="0">
                  <a:solidFill>
                    <a:schemeClr val="accent2"/>
                  </a:solidFill>
                  <a:latin typeface="Helvetica" pitchFamily="34" charset="0"/>
                  <a:ea typeface="ＭＳ Ｐゴシック" pitchFamily="34" charset="-128"/>
                </a:rPr>
                <a:t>(Associative</a:t>
              </a:r>
              <a:endParaRPr lang="en-US" altLang="it-IT" sz="1500" b="1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endParaRPr>
            </a:p>
            <a:p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1500" b="1" dirty="0" smtClean="0">
                  <a:solidFill>
                    <a:schemeClr val="accent2"/>
                  </a:solidFill>
                  <a:latin typeface="Helvetica" pitchFamily="34" charset="0"/>
                  <a:ea typeface="ＭＳ Ｐゴシック" pitchFamily="34" charset="-128"/>
                </a:rPr>
                <a:t>Memory - AM)</a:t>
              </a:r>
              <a:endParaRPr lang="en-US" altLang="it-IT" sz="2000" b="1" baseline="-22000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348" name="Group 198"/>
          <p:cNvGrpSpPr>
            <a:grpSpLocks/>
          </p:cNvGrpSpPr>
          <p:nvPr/>
        </p:nvGrpSpPr>
        <p:grpSpPr bwMode="auto">
          <a:xfrm>
            <a:off x="3797279" y="2401878"/>
            <a:ext cx="730250" cy="382278"/>
            <a:chOff x="3168" y="1776"/>
            <a:chExt cx="417" cy="219"/>
          </a:xfrm>
        </p:grpSpPr>
        <p:sp>
          <p:nvSpPr>
            <p:cNvPr id="349" name="Text Box 199"/>
            <p:cNvSpPr txBox="1">
              <a:spLocks noChangeArrowheads="1"/>
            </p:cNvSpPr>
            <p:nvPr/>
          </p:nvSpPr>
          <p:spPr bwMode="auto">
            <a:xfrm>
              <a:off x="3168" y="1776"/>
              <a:ext cx="417" cy="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0794" tIns="50397" rIns="100794" bIns="50397">
              <a:spAutoFit/>
            </a:bodyPr>
            <a:lstStyle>
              <a:lvl1pPr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47625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71437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952500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190625" indent="-238125" defTabSz="503238" eaLnBrk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16478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1050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25622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019425" indent="-238125" defTabSz="503238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it-IT" sz="2000" baseline="-22000" dirty="0" smtClean="0">
                  <a:solidFill>
                    <a:srgbClr val="0070C0"/>
                  </a:solidFill>
                  <a:latin typeface="Times New Roman" pitchFamily="18" charset="0"/>
                  <a:ea typeface="ＭＳ Ｐゴシック" pitchFamily="34" charset="-128"/>
                </a:rPr>
                <a:t>SSIDs</a:t>
              </a:r>
              <a:endParaRPr lang="en-US" altLang="it-IT" sz="2000" baseline="-22000" dirty="0">
                <a:solidFill>
                  <a:srgbClr val="0070C0"/>
                </a:solidFill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50" name="Rectangle 200"/>
            <p:cNvSpPr>
              <a:spLocks noChangeArrowheads="1"/>
            </p:cNvSpPr>
            <p:nvPr/>
          </p:nvSpPr>
          <p:spPr bwMode="auto">
            <a:xfrm>
              <a:off x="3230" y="1960"/>
              <a:ext cx="44" cy="3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1" name="Rectangle 201"/>
            <p:cNvSpPr>
              <a:spLocks noChangeArrowheads="1"/>
            </p:cNvSpPr>
            <p:nvPr/>
          </p:nvSpPr>
          <p:spPr bwMode="auto">
            <a:xfrm>
              <a:off x="3317" y="1960"/>
              <a:ext cx="44" cy="3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2" name="Rectangle 202"/>
            <p:cNvSpPr>
              <a:spLocks noChangeArrowheads="1"/>
            </p:cNvSpPr>
            <p:nvPr/>
          </p:nvSpPr>
          <p:spPr bwMode="auto">
            <a:xfrm>
              <a:off x="3405" y="1960"/>
              <a:ext cx="44" cy="3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53" name="AutoShape 203"/>
          <p:cNvSpPr>
            <a:spLocks noChangeArrowheads="1"/>
          </p:cNvSpPr>
          <p:nvPr/>
        </p:nvSpPr>
        <p:spPr bwMode="auto">
          <a:xfrm>
            <a:off x="3292454" y="2486017"/>
            <a:ext cx="306387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it-IT" altLang="it-IT" sz="2000" baseline="-22000">
              <a:solidFill>
                <a:schemeClr val="accent1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54" name="AutoShape 204"/>
          <p:cNvSpPr>
            <a:spLocks noChangeArrowheads="1"/>
          </p:cNvSpPr>
          <p:nvPr/>
        </p:nvSpPr>
        <p:spPr bwMode="auto">
          <a:xfrm rot="5400000" flipV="1">
            <a:off x="2557441" y="3089268"/>
            <a:ext cx="974725" cy="1460500"/>
          </a:xfrm>
          <a:custGeom>
            <a:avLst/>
            <a:gdLst>
              <a:gd name="G0" fmla="+- 0 0 0"/>
              <a:gd name="G1" fmla="+- -5925514 0 0"/>
              <a:gd name="G2" fmla="+- 0 0 -5925514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5925514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25514"/>
              <a:gd name="G36" fmla="sin G34 -5925514"/>
              <a:gd name="G37" fmla="+/ -5925514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408 w 21600"/>
              <a:gd name="T5" fmla="*/ 3135 h 21600"/>
              <a:gd name="T6" fmla="*/ 10741 w 21600"/>
              <a:gd name="T7" fmla="*/ 2700 h 21600"/>
              <a:gd name="T8" fmla="*/ 14604 w 21600"/>
              <a:gd name="T9" fmla="*/ 6967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86" y="5399"/>
                  <a:pt x="10773" y="5400"/>
                  <a:pt x="10760" y="5400"/>
                </a:cubicBezTo>
                <a:lnTo>
                  <a:pt x="10721" y="0"/>
                </a:lnTo>
                <a:cubicBezTo>
                  <a:pt x="10747" y="0"/>
                  <a:pt x="10773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100794" tIns="50397" rIns="100794" bIns="50397" anchor="ctr"/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it-IT" altLang="it-IT" sz="1300"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355" name="Text Box 205"/>
          <p:cNvSpPr txBox="1">
            <a:spLocks noChangeArrowheads="1"/>
          </p:cNvSpPr>
          <p:nvPr/>
        </p:nvSpPr>
        <p:spPr bwMode="auto">
          <a:xfrm>
            <a:off x="366691" y="3897305"/>
            <a:ext cx="1512888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rPr>
              <a:t>Roads + hits</a:t>
            </a:r>
            <a:endParaRPr lang="en-US" altLang="it-IT" sz="2000" baseline="-220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56" name="Rectangle 206"/>
          <p:cNvSpPr>
            <a:spLocks noChangeArrowheads="1"/>
          </p:cNvSpPr>
          <p:nvPr/>
        </p:nvSpPr>
        <p:spPr bwMode="auto">
          <a:xfrm>
            <a:off x="3390879" y="3879842"/>
            <a:ext cx="1152525" cy="103663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57" name="Text Box 207"/>
          <p:cNvSpPr txBox="1">
            <a:spLocks noChangeArrowheads="1"/>
          </p:cNvSpPr>
          <p:nvPr/>
        </p:nvSpPr>
        <p:spPr bwMode="auto">
          <a:xfrm>
            <a:off x="3543279" y="3949692"/>
            <a:ext cx="863600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1800" b="1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Track 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1800" b="1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Fitter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1800" b="1" dirty="0">
                <a:solidFill>
                  <a:schemeClr val="accent2"/>
                </a:solidFill>
                <a:latin typeface="Helvetica" pitchFamily="34" charset="0"/>
                <a:ea typeface="ＭＳ Ｐゴシック" pitchFamily="34" charset="-128"/>
              </a:rPr>
              <a:t>(TF)</a:t>
            </a:r>
          </a:p>
        </p:txBody>
      </p:sp>
      <p:grpSp>
        <p:nvGrpSpPr>
          <p:cNvPr id="358" name="Group 208"/>
          <p:cNvGrpSpPr>
            <a:grpSpLocks/>
          </p:cNvGrpSpPr>
          <p:nvPr/>
        </p:nvGrpSpPr>
        <p:grpSpPr bwMode="auto">
          <a:xfrm>
            <a:off x="2239941" y="4184642"/>
            <a:ext cx="306388" cy="614363"/>
            <a:chOff x="2233" y="2773"/>
            <a:chExt cx="175" cy="351"/>
          </a:xfrm>
        </p:grpSpPr>
        <p:sp>
          <p:nvSpPr>
            <p:cNvPr id="359" name="Rectangle 209"/>
            <p:cNvSpPr>
              <a:spLocks noChangeArrowheads="1"/>
            </p:cNvSpPr>
            <p:nvPr/>
          </p:nvSpPr>
          <p:spPr bwMode="auto">
            <a:xfrm rot="-3397166">
              <a:off x="2125" y="2881"/>
              <a:ext cx="351" cy="135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60" name="Group 210"/>
            <p:cNvGrpSpPr>
              <a:grpSpLocks/>
            </p:cNvGrpSpPr>
            <p:nvPr/>
          </p:nvGrpSpPr>
          <p:grpSpPr bwMode="auto">
            <a:xfrm>
              <a:off x="2233" y="2808"/>
              <a:ext cx="175" cy="244"/>
              <a:chOff x="2233" y="2808"/>
              <a:chExt cx="175" cy="244"/>
            </a:xfrm>
          </p:grpSpPr>
          <p:sp>
            <p:nvSpPr>
              <p:cNvPr id="361" name="Rectangle 211"/>
              <p:cNvSpPr>
                <a:spLocks noChangeArrowheads="1"/>
              </p:cNvSpPr>
              <p:nvPr/>
            </p:nvSpPr>
            <p:spPr bwMode="auto">
              <a:xfrm>
                <a:off x="2364" y="2808"/>
                <a:ext cx="44" cy="3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2" name="Rectangle 212"/>
              <p:cNvSpPr>
                <a:spLocks noChangeArrowheads="1"/>
              </p:cNvSpPr>
              <p:nvPr/>
            </p:nvSpPr>
            <p:spPr bwMode="auto">
              <a:xfrm>
                <a:off x="2320" y="2878"/>
                <a:ext cx="44" cy="3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3" name="Rectangle 213"/>
              <p:cNvSpPr>
                <a:spLocks noChangeArrowheads="1"/>
              </p:cNvSpPr>
              <p:nvPr/>
            </p:nvSpPr>
            <p:spPr bwMode="auto">
              <a:xfrm>
                <a:off x="2276" y="2947"/>
                <a:ext cx="44" cy="3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4" name="Rectangle 214"/>
              <p:cNvSpPr>
                <a:spLocks noChangeArrowheads="1"/>
              </p:cNvSpPr>
              <p:nvPr/>
            </p:nvSpPr>
            <p:spPr bwMode="auto">
              <a:xfrm>
                <a:off x="2233" y="3017"/>
                <a:ext cx="43" cy="3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366" name="Rectangle 216"/>
          <p:cNvSpPr>
            <a:spLocks noChangeArrowheads="1"/>
          </p:cNvSpPr>
          <p:nvPr/>
        </p:nvSpPr>
        <p:spPr bwMode="auto">
          <a:xfrm rot="18202834">
            <a:off x="1590582" y="4311714"/>
            <a:ext cx="612775" cy="237981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2" name="Line 222"/>
          <p:cNvSpPr>
            <a:spLocks noChangeShapeType="1"/>
          </p:cNvSpPr>
          <p:nvPr/>
        </p:nvSpPr>
        <p:spPr bwMode="auto">
          <a:xfrm flipV="1">
            <a:off x="2947966" y="4611680"/>
            <a:ext cx="674688" cy="22701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3" name="Rectangle 223"/>
          <p:cNvSpPr>
            <a:spLocks noChangeArrowheads="1"/>
          </p:cNvSpPr>
          <p:nvPr/>
        </p:nvSpPr>
        <p:spPr bwMode="auto">
          <a:xfrm>
            <a:off x="7143768" y="4214818"/>
            <a:ext cx="120332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 dirty="0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rPr>
              <a:t>Super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 dirty="0">
                <a:solidFill>
                  <a:srgbClr val="FF3300"/>
                </a:solidFill>
                <a:latin typeface="Times New Roman" pitchFamily="18" charset="0"/>
                <a:ea typeface="ＭＳ Ｐゴシック" pitchFamily="34" charset="-128"/>
              </a:rPr>
              <a:t>Strip (SS)</a:t>
            </a:r>
            <a:endParaRPr lang="it-IT" altLang="it-IT" sz="2000" dirty="0">
              <a:solidFill>
                <a:srgbClr val="FF33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74" name="Line 224"/>
          <p:cNvSpPr>
            <a:spLocks noChangeShapeType="1"/>
          </p:cNvSpPr>
          <p:nvPr/>
        </p:nvSpPr>
        <p:spPr bwMode="auto">
          <a:xfrm flipV="1">
            <a:off x="7572396" y="4071942"/>
            <a:ext cx="80963" cy="157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5" name="Rectangle 226"/>
          <p:cNvSpPr>
            <a:spLocks noChangeArrowheads="1"/>
          </p:cNvSpPr>
          <p:nvPr/>
        </p:nvSpPr>
        <p:spPr bwMode="auto">
          <a:xfrm>
            <a:off x="0" y="1214422"/>
            <a:ext cx="8929718" cy="102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794" tIns="50397" rIns="100794" bIns="50397">
            <a:spAutoFit/>
          </a:bodyPr>
          <a:lstStyle>
            <a:lvl1pPr defTabSz="503238" eaLnBrk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7625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71437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952500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190625" indent="-238125" defTabSz="503238" eaLnBrk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6478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1050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5622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019425" indent="-238125" defTabSz="5032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 dirty="0" smtClean="0">
                <a:solidFill>
                  <a:schemeClr val="accent2"/>
                </a:solidFill>
                <a:ea typeface="ＭＳ Ｐゴシック" pitchFamily="34" charset="-128"/>
              </a:rPr>
              <a:t>Find coarse </a:t>
            </a:r>
            <a:r>
              <a:rPr lang="en-US" altLang="it-IT" sz="2000" dirty="0" smtClean="0">
                <a:solidFill>
                  <a:srgbClr val="0070C0"/>
                </a:solidFill>
                <a:ea typeface="ＭＳ Ｐゴシック" pitchFamily="34" charset="-128"/>
              </a:rPr>
              <a:t>Roads</a:t>
            </a:r>
            <a:r>
              <a:rPr lang="en-US" altLang="it-IT" sz="2000" dirty="0" smtClean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altLang="it-IT" sz="2000" dirty="0">
                <a:solidFill>
                  <a:schemeClr val="accent2"/>
                </a:solidFill>
                <a:ea typeface="ＭＳ Ｐゴシック" pitchFamily="34" charset="-128"/>
              </a:rPr>
              <a:t>first</a:t>
            </a:r>
            <a:r>
              <a:rPr lang="en-US" altLang="it-IT" sz="2000" dirty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altLang="it-IT" sz="2000" dirty="0">
                <a:ea typeface="ＭＳ Ｐゴシック" pitchFamily="34" charset="-128"/>
              </a:rPr>
              <a:t>(</a:t>
            </a:r>
            <a:r>
              <a:rPr lang="en-US" altLang="it-IT" sz="2000" i="1" dirty="0">
                <a:ea typeface="ＭＳ Ｐゴシック" pitchFamily="34" charset="-128"/>
              </a:rPr>
              <a:t>Pattern </a:t>
            </a:r>
            <a:r>
              <a:rPr lang="en-US" altLang="it-IT" sz="2000" i="1" dirty="0" smtClean="0">
                <a:ea typeface="ＭＳ Ｐゴシック" pitchFamily="34" charset="-128"/>
              </a:rPr>
              <a:t>Matching </a:t>
            </a:r>
            <a:r>
              <a:rPr lang="en-US" altLang="it-IT" sz="2000" dirty="0" smtClean="0">
                <a:ea typeface="ＭＳ Ｐゴシック" pitchFamily="34" charset="-128"/>
              </a:rPr>
              <a:t>with </a:t>
            </a:r>
            <a:r>
              <a:rPr lang="en-US" altLang="it-IT" sz="2000" i="1" dirty="0">
                <a:ea typeface="ＭＳ Ｐゴシック" pitchFamily="34" charset="-128"/>
              </a:rPr>
              <a:t>Associative Memory</a:t>
            </a:r>
            <a:r>
              <a:rPr lang="en-US" altLang="it-IT" sz="2000" dirty="0">
                <a:ea typeface="ＭＳ Ｐゴシック" pitchFamily="34" charset="-128"/>
              </a:rPr>
              <a:t>, </a:t>
            </a:r>
            <a:r>
              <a:rPr lang="en-US" altLang="it-IT" sz="2000" dirty="0" smtClean="0">
                <a:ea typeface="ＭＳ Ｐゴシック" pitchFamily="34" charset="-128"/>
              </a:rPr>
              <a:t>AM)</a:t>
            </a:r>
          </a:p>
          <a:p>
            <a:pPr lvl="1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it-IT" sz="2000" dirty="0" smtClean="0">
                <a:solidFill>
                  <a:schemeClr val="accent2"/>
                </a:solidFill>
                <a:ea typeface="ＭＳ Ｐゴシック" pitchFamily="34" charset="-128"/>
              </a:rPr>
              <a:t>From those </a:t>
            </a:r>
            <a:r>
              <a:rPr lang="en-US" altLang="it-IT" sz="2000" dirty="0" smtClean="0">
                <a:solidFill>
                  <a:srgbClr val="0070C0"/>
                </a:solidFill>
                <a:ea typeface="ＭＳ Ｐゴシック" pitchFamily="34" charset="-128"/>
              </a:rPr>
              <a:t>Roads</a:t>
            </a:r>
            <a:r>
              <a:rPr lang="en-US" altLang="it-IT" sz="2000" dirty="0" smtClean="0">
                <a:solidFill>
                  <a:schemeClr val="accent2"/>
                </a:solidFill>
                <a:ea typeface="ＭＳ Ｐゴシック" pitchFamily="34" charset="-128"/>
              </a:rPr>
              <a:t> extract the full resolution </a:t>
            </a:r>
            <a:r>
              <a:rPr lang="en-US" altLang="it-IT" sz="2000" dirty="0" smtClean="0">
                <a:solidFill>
                  <a:srgbClr val="FF0000"/>
                </a:solidFill>
                <a:ea typeface="ＭＳ Ｐゴシック" pitchFamily="34" charset="-128"/>
              </a:rPr>
              <a:t>Hits</a:t>
            </a:r>
          </a:p>
          <a:p>
            <a:pPr lvl="1"/>
            <a:r>
              <a:rPr lang="en-US" altLang="it-IT" sz="2000" dirty="0" smtClean="0">
                <a:solidFill>
                  <a:schemeClr val="accent2"/>
                </a:solidFill>
                <a:ea typeface="ＭＳ Ｐゴシック" pitchFamily="34" charset="-128"/>
              </a:rPr>
              <a:t>Combine the </a:t>
            </a:r>
            <a:r>
              <a:rPr lang="en-US" altLang="it-IT" sz="2000" dirty="0" smtClean="0">
                <a:solidFill>
                  <a:srgbClr val="FF0000"/>
                </a:solidFill>
                <a:ea typeface="ＭＳ Ｐゴシック" pitchFamily="34" charset="-128"/>
              </a:rPr>
              <a:t>Hits</a:t>
            </a:r>
            <a:r>
              <a:rPr lang="en-US" altLang="it-IT" sz="2000" dirty="0" smtClean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en-US" altLang="it-IT" sz="2000" dirty="0" smtClean="0">
                <a:solidFill>
                  <a:schemeClr val="accent2"/>
                </a:solidFill>
                <a:ea typeface="ＭＳ Ｐゴシック" pitchFamily="34" charset="-128"/>
              </a:rPr>
              <a:t>to form </a:t>
            </a:r>
            <a:r>
              <a:rPr lang="en-US" altLang="it-IT" sz="2000" dirty="0" smtClean="0">
                <a:ea typeface="ＭＳ Ｐゴシック" pitchFamily="34" charset="-128"/>
              </a:rPr>
              <a:t>Tracks, </a:t>
            </a:r>
            <a:r>
              <a:rPr lang="en-US" altLang="it-IT" sz="2000" dirty="0" smtClean="0">
                <a:solidFill>
                  <a:schemeClr val="accent2"/>
                </a:solidFill>
                <a:ea typeface="ＭＳ Ｐゴシック" pitchFamily="34" charset="-128"/>
              </a:rPr>
              <a:t>calculate </a:t>
            </a:r>
            <a:r>
              <a:rPr lang="en-US" altLang="it-IT" sz="2000" i="1" dirty="0" smtClean="0">
                <a:solidFill>
                  <a:schemeClr val="accent2"/>
                </a:solidFill>
                <a:ea typeface="ＭＳ Ｐゴシック" pitchFamily="34" charset="-128"/>
              </a:rPr>
              <a:t>χ</a:t>
            </a:r>
            <a:r>
              <a:rPr lang="en-US" altLang="it-IT" sz="2000" baseline="30000" dirty="0" smtClean="0">
                <a:solidFill>
                  <a:schemeClr val="accent2"/>
                </a:solidFill>
                <a:ea typeface="ＭＳ Ｐゴシック" pitchFamily="34" charset="-128"/>
              </a:rPr>
              <a:t>2</a:t>
            </a:r>
            <a:r>
              <a:rPr lang="en-US" altLang="it-IT" sz="2000" dirty="0" smtClean="0">
                <a:solidFill>
                  <a:schemeClr val="accent2"/>
                </a:solidFill>
                <a:ea typeface="ＭＳ Ｐゴシック" pitchFamily="34" charset="-128"/>
              </a:rPr>
              <a:t> and parameters </a:t>
            </a:r>
            <a:r>
              <a:rPr lang="en-US" altLang="it-IT" sz="2000" dirty="0" smtClean="0">
                <a:ea typeface="ＭＳ Ｐゴシック" pitchFamily="34" charset="-128"/>
              </a:rPr>
              <a:t>(Track Fitter)</a:t>
            </a:r>
            <a:endParaRPr lang="en-US" altLang="it-IT" sz="2000" dirty="0">
              <a:ea typeface="ＭＳ Ｐゴシック" pitchFamily="34" charset="-128"/>
            </a:endParaRPr>
          </a:p>
        </p:txBody>
      </p:sp>
      <p:sp>
        <p:nvSpPr>
          <p:cNvPr id="470" name="Oval 235"/>
          <p:cNvSpPr>
            <a:spLocks noChangeArrowheads="1"/>
          </p:cNvSpPr>
          <p:nvPr/>
        </p:nvSpPr>
        <p:spPr bwMode="auto">
          <a:xfrm>
            <a:off x="4811691" y="2357430"/>
            <a:ext cx="1584325" cy="1584325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1" name="Oval 236"/>
          <p:cNvSpPr>
            <a:spLocks noChangeArrowheads="1"/>
          </p:cNvSpPr>
          <p:nvPr/>
        </p:nvSpPr>
        <p:spPr bwMode="auto">
          <a:xfrm>
            <a:off x="3155929" y="3581392"/>
            <a:ext cx="1584325" cy="15843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2" name="Oval 237"/>
          <p:cNvSpPr>
            <a:spLocks noChangeArrowheads="1"/>
          </p:cNvSpPr>
          <p:nvPr/>
        </p:nvSpPr>
        <p:spPr bwMode="auto">
          <a:xfrm>
            <a:off x="1571604" y="2285992"/>
            <a:ext cx="1584325" cy="15843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63" name="162 - Ομάδα"/>
          <p:cNvGrpSpPr/>
          <p:nvPr/>
        </p:nvGrpSpPr>
        <p:grpSpPr>
          <a:xfrm>
            <a:off x="3702358" y="3063879"/>
            <a:ext cx="488659" cy="409690"/>
            <a:chOff x="4726283" y="3143248"/>
            <a:chExt cx="488659" cy="409690"/>
          </a:xfrm>
        </p:grpSpPr>
        <p:grpSp>
          <p:nvGrpSpPr>
            <p:cNvPr id="152" name="151 - Ομάδα"/>
            <p:cNvGrpSpPr/>
            <p:nvPr/>
          </p:nvGrpSpPr>
          <p:grpSpPr>
            <a:xfrm>
              <a:off x="4726283" y="3228997"/>
              <a:ext cx="225687" cy="323941"/>
              <a:chOff x="4726283" y="3228997"/>
              <a:chExt cx="225687" cy="323941"/>
            </a:xfrm>
          </p:grpSpPr>
          <p:sp>
            <p:nvSpPr>
              <p:cNvPr id="148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49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0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1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53" name="152 - Ομάδα"/>
            <p:cNvGrpSpPr/>
            <p:nvPr/>
          </p:nvGrpSpPr>
          <p:grpSpPr>
            <a:xfrm>
              <a:off x="4878683" y="3143248"/>
              <a:ext cx="225687" cy="323941"/>
              <a:chOff x="4726283" y="3228997"/>
              <a:chExt cx="225687" cy="323941"/>
            </a:xfrm>
          </p:grpSpPr>
          <p:sp>
            <p:nvSpPr>
              <p:cNvPr id="154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5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6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7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58" name="157 - Ομάδα"/>
            <p:cNvGrpSpPr/>
            <p:nvPr/>
          </p:nvGrpSpPr>
          <p:grpSpPr>
            <a:xfrm>
              <a:off x="4989255" y="3143248"/>
              <a:ext cx="225687" cy="323941"/>
              <a:chOff x="4726283" y="3228997"/>
              <a:chExt cx="225687" cy="323941"/>
            </a:xfrm>
          </p:grpSpPr>
          <p:sp>
            <p:nvSpPr>
              <p:cNvPr id="159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0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1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2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64" name="163 - Ομάδα"/>
          <p:cNvGrpSpPr/>
          <p:nvPr/>
        </p:nvGrpSpPr>
        <p:grpSpPr>
          <a:xfrm>
            <a:off x="4087571" y="3066167"/>
            <a:ext cx="488659" cy="409690"/>
            <a:chOff x="4726283" y="3143248"/>
            <a:chExt cx="488659" cy="409690"/>
          </a:xfrm>
        </p:grpSpPr>
        <p:grpSp>
          <p:nvGrpSpPr>
            <p:cNvPr id="165" name="151 - Ομάδα"/>
            <p:cNvGrpSpPr/>
            <p:nvPr/>
          </p:nvGrpSpPr>
          <p:grpSpPr>
            <a:xfrm>
              <a:off x="4726283" y="3228997"/>
              <a:ext cx="225687" cy="323941"/>
              <a:chOff x="4726283" y="3228997"/>
              <a:chExt cx="225687" cy="323941"/>
            </a:xfrm>
          </p:grpSpPr>
          <p:sp>
            <p:nvSpPr>
              <p:cNvPr id="176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7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8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9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66" name="152 - Ομάδα"/>
            <p:cNvGrpSpPr/>
            <p:nvPr/>
          </p:nvGrpSpPr>
          <p:grpSpPr>
            <a:xfrm>
              <a:off x="4878683" y="3143248"/>
              <a:ext cx="225687" cy="323941"/>
              <a:chOff x="4726283" y="3228997"/>
              <a:chExt cx="225687" cy="323941"/>
            </a:xfrm>
          </p:grpSpPr>
          <p:sp>
            <p:nvSpPr>
              <p:cNvPr id="172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3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5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67" name="157 - Ομάδα"/>
            <p:cNvGrpSpPr/>
            <p:nvPr/>
          </p:nvGrpSpPr>
          <p:grpSpPr>
            <a:xfrm>
              <a:off x="4989255" y="3143248"/>
              <a:ext cx="225687" cy="323941"/>
              <a:chOff x="4726283" y="3228997"/>
              <a:chExt cx="225687" cy="323941"/>
            </a:xfrm>
          </p:grpSpPr>
          <p:sp>
            <p:nvSpPr>
              <p:cNvPr id="168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69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0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1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80" name="179 - Ομάδα"/>
          <p:cNvGrpSpPr/>
          <p:nvPr/>
        </p:nvGrpSpPr>
        <p:grpSpPr>
          <a:xfrm>
            <a:off x="1690687" y="4206887"/>
            <a:ext cx="488659" cy="409690"/>
            <a:chOff x="4726283" y="3143248"/>
            <a:chExt cx="488659" cy="409690"/>
          </a:xfrm>
        </p:grpSpPr>
        <p:grpSp>
          <p:nvGrpSpPr>
            <p:cNvPr id="181" name="151 - Ομάδα"/>
            <p:cNvGrpSpPr/>
            <p:nvPr/>
          </p:nvGrpSpPr>
          <p:grpSpPr>
            <a:xfrm>
              <a:off x="4726283" y="3228997"/>
              <a:ext cx="225687" cy="323941"/>
              <a:chOff x="4726283" y="3228997"/>
              <a:chExt cx="225687" cy="323941"/>
            </a:xfrm>
          </p:grpSpPr>
          <p:sp>
            <p:nvSpPr>
              <p:cNvPr id="192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3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4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82" name="152 - Ομάδα"/>
            <p:cNvGrpSpPr/>
            <p:nvPr/>
          </p:nvGrpSpPr>
          <p:grpSpPr>
            <a:xfrm>
              <a:off x="4878683" y="3143248"/>
              <a:ext cx="225687" cy="323941"/>
              <a:chOff x="4726283" y="3228997"/>
              <a:chExt cx="225687" cy="323941"/>
            </a:xfrm>
          </p:grpSpPr>
          <p:sp>
            <p:nvSpPr>
              <p:cNvPr id="188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9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0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1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83" name="157 - Ομάδα"/>
            <p:cNvGrpSpPr/>
            <p:nvPr/>
          </p:nvGrpSpPr>
          <p:grpSpPr>
            <a:xfrm>
              <a:off x="4989255" y="3143248"/>
              <a:ext cx="225687" cy="323941"/>
              <a:chOff x="4726283" y="3228997"/>
              <a:chExt cx="225687" cy="323941"/>
            </a:xfrm>
          </p:grpSpPr>
          <p:sp>
            <p:nvSpPr>
              <p:cNvPr id="184" name="Rectangle 200"/>
              <p:cNvSpPr>
                <a:spLocks noChangeArrowheads="1"/>
              </p:cNvSpPr>
              <p:nvPr/>
            </p:nvSpPr>
            <p:spPr bwMode="auto">
              <a:xfrm rot="18180000">
                <a:off x="4718304" y="3483864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5" name="Rectangle 200"/>
              <p:cNvSpPr>
                <a:spLocks noChangeArrowheads="1"/>
              </p:cNvSpPr>
              <p:nvPr/>
            </p:nvSpPr>
            <p:spPr bwMode="auto">
              <a:xfrm rot="18180000">
                <a:off x="4773168" y="3401568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6" name="Rectangle 200"/>
              <p:cNvSpPr>
                <a:spLocks noChangeArrowheads="1"/>
              </p:cNvSpPr>
              <p:nvPr/>
            </p:nvSpPr>
            <p:spPr bwMode="auto">
              <a:xfrm rot="18180000">
                <a:off x="4828032" y="3319272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7" name="Rectangle 200"/>
              <p:cNvSpPr>
                <a:spLocks noChangeArrowheads="1"/>
              </p:cNvSpPr>
              <p:nvPr/>
            </p:nvSpPr>
            <p:spPr bwMode="auto">
              <a:xfrm rot="18180000">
                <a:off x="4882896" y="3236976"/>
                <a:ext cx="77053" cy="61095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96" name="195 - Στρογγυλεμένο ορθογώνιο"/>
          <p:cNvSpPr/>
          <p:nvPr/>
        </p:nvSpPr>
        <p:spPr>
          <a:xfrm>
            <a:off x="7000892" y="2500306"/>
            <a:ext cx="1643074" cy="2357454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8" name="19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7E74F-ED9F-4C55-961F-D23CD0587C06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 animBg="1"/>
      <p:bldP spid="470" grpId="1" animBg="1"/>
      <p:bldP spid="471" grpId="0" animBg="1"/>
      <p:bldP spid="472" grpId="0" animBg="1"/>
      <p:bldP spid="472" grpId="1" animBg="1"/>
      <p:bldP spid="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751146"/>
            <a:ext cx="9143433" cy="4572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00458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41" y="65317"/>
            <a:ext cx="4648472" cy="73126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4400" b="1">
                <a:solidFill>
                  <a:srgbClr val="004586"/>
                </a:solidFill>
                <a:latin typeface="Arial" pitchFamily="34"/>
                <a:ea typeface="LiberationSerif-Bold" pitchFamily="18"/>
                <a:cs typeface="LiberationSerif-Bold" pitchFamily="18"/>
              </a:rPr>
              <a:t>FTK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3896" y="1259640"/>
            <a:ext cx="8425020" cy="55803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4245166" y="2220781"/>
            <a:ext cx="1240894" cy="587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18000">
            <a:solidFill>
              <a:srgbClr val="FF0000"/>
            </a:solidFill>
            <a:prstDash val="solid"/>
          </a:ln>
        </p:spPr>
        <p:txBody>
          <a:bodyPr vert="horz" wrap="none" lIns="89803" tIns="48983" rIns="89803" bIns="48983" anchor="ctr" anchorCtr="0" compatLnSpc="0"/>
          <a:lstStyle/>
          <a:p>
            <a:pPr algn="ctr"/>
            <a:r>
              <a:rPr lang="it-IT" sz="1500" b="1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8x128 Slinks</a:t>
            </a:r>
          </a:p>
          <a:p>
            <a:pPr algn="ctr"/>
            <a:r>
              <a:rPr lang="it-IT" sz="1500" b="1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@6Gb/s</a:t>
            </a:r>
          </a:p>
          <a:p>
            <a:pPr algn="ctr"/>
            <a:r>
              <a:rPr lang="it-IT" sz="1500" b="1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~800 GB/s</a:t>
            </a:r>
          </a:p>
        </p:txBody>
      </p:sp>
      <p:sp>
        <p:nvSpPr>
          <p:cNvPr id="7" name="Straight Connector 6"/>
          <p:cNvSpPr/>
          <p:nvPr/>
        </p:nvSpPr>
        <p:spPr>
          <a:xfrm flipH="1">
            <a:off x="4179855" y="2808635"/>
            <a:ext cx="457172" cy="261268"/>
          </a:xfrm>
          <a:prstGeom prst="line">
            <a:avLst/>
          </a:prstGeom>
          <a:noFill/>
          <a:ln w="18000">
            <a:solidFill>
              <a:srgbClr val="FF0000"/>
            </a:solidFill>
            <a:prstDash val="solid"/>
            <a:tailEnd type="arrow"/>
          </a:ln>
        </p:spPr>
        <p:txBody>
          <a:bodyPr vert="horz" wrap="none" lIns="89803" tIns="48983" rIns="89803" bIns="48983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28686" y="4441562"/>
            <a:ext cx="1959307" cy="6531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18000">
            <a:solidFill>
              <a:srgbClr val="FF0000"/>
            </a:solidFill>
            <a:prstDash val="solid"/>
          </a:ln>
        </p:spPr>
        <p:txBody>
          <a:bodyPr vert="horz" wrap="none" lIns="89803" tIns="48983" rIns="89803" bIns="48983" anchor="ctr" anchorCtr="0" compatLnSpc="0"/>
          <a:lstStyle/>
          <a:p>
            <a:pPr algn="ctr"/>
            <a:r>
              <a:rPr lang="it-IT" sz="1200" b="1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Only one AMB: 750 Slinks</a:t>
            </a:r>
          </a:p>
          <a:p>
            <a:pPr algn="ctr"/>
            <a:r>
              <a:rPr lang="it-IT" sz="1200" b="1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~200 GB/s</a:t>
            </a:r>
          </a:p>
          <a:p>
            <a:pPr algn="ctr"/>
            <a:r>
              <a:rPr lang="it-IT" sz="1200" b="1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Only AMBs: ~25 TB/s</a:t>
            </a:r>
          </a:p>
        </p:txBody>
      </p:sp>
      <p:sp>
        <p:nvSpPr>
          <p:cNvPr id="9" name="Straight Connector 8"/>
          <p:cNvSpPr/>
          <p:nvPr/>
        </p:nvSpPr>
        <p:spPr>
          <a:xfrm flipH="1" flipV="1">
            <a:off x="1436825" y="4637514"/>
            <a:ext cx="391861" cy="326585"/>
          </a:xfrm>
          <a:prstGeom prst="line">
            <a:avLst/>
          </a:prstGeom>
          <a:noFill/>
          <a:ln w="18000">
            <a:solidFill>
              <a:srgbClr val="FF0000"/>
            </a:solidFill>
            <a:prstDash val="solid"/>
            <a:tailEnd type="arrow"/>
          </a:ln>
        </p:spPr>
        <p:txBody>
          <a:bodyPr vert="horz" wrap="none" lIns="89803" tIns="48983" rIns="89803" bIns="48983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159509" y="1371659"/>
            <a:ext cx="1240894" cy="587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18000">
            <a:solidFill>
              <a:srgbClr val="FF0000"/>
            </a:solidFill>
            <a:prstDash val="solid"/>
          </a:ln>
        </p:spPr>
        <p:txBody>
          <a:bodyPr vert="horz" wrap="none" lIns="89803" tIns="48983" rIns="89803" bIns="48983" anchor="ctr" anchorCtr="0" compatLnSpc="0"/>
          <a:lstStyle/>
          <a:p>
            <a:pPr algn="ctr"/>
            <a:r>
              <a:rPr lang="it-IT" sz="1400" b="1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~380 ROLs</a:t>
            </a:r>
          </a:p>
          <a:p>
            <a:pPr algn="ctr"/>
            <a:r>
              <a:rPr lang="it-IT" sz="1400" b="1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@2 Gb/s</a:t>
            </a:r>
          </a:p>
          <a:p>
            <a:pPr algn="ctr"/>
            <a:r>
              <a:rPr lang="it-IT" sz="1400" b="1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100 GB/s</a:t>
            </a:r>
          </a:p>
        </p:txBody>
      </p:sp>
      <p:sp>
        <p:nvSpPr>
          <p:cNvPr id="11" name="Freeform 10"/>
          <p:cNvSpPr/>
          <p:nvPr/>
        </p:nvSpPr>
        <p:spPr>
          <a:xfrm>
            <a:off x="4253329" y="2228945"/>
            <a:ext cx="1240894" cy="5878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3333"/>
          </a:solidFill>
          <a:ln w="18000">
            <a:solidFill>
              <a:srgbClr val="FF0000"/>
            </a:solidFill>
            <a:prstDash val="solid"/>
          </a:ln>
        </p:spPr>
        <p:txBody>
          <a:bodyPr vert="horz" wrap="none" lIns="89803" tIns="48983" rIns="89803" bIns="48983" anchor="ctr" anchorCtr="0" compatLnSpc="0"/>
          <a:lstStyle/>
          <a:p>
            <a:pPr algn="ctr"/>
            <a:r>
              <a:rPr lang="it-IT" sz="1500" b="1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8x128 Slinks</a:t>
            </a:r>
          </a:p>
          <a:p>
            <a:pPr algn="ctr"/>
            <a:r>
              <a:rPr lang="it-IT" sz="1500" b="1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@6Gb/s</a:t>
            </a:r>
          </a:p>
          <a:p>
            <a:pPr algn="ctr"/>
            <a:r>
              <a:rPr lang="it-IT" sz="1500" b="1">
                <a:solidFill>
                  <a:srgbClr val="FFFFFF"/>
                </a:solidFill>
                <a:latin typeface="Arial" pitchFamily="34"/>
                <a:ea typeface="Microsoft YaHei" pitchFamily="2"/>
                <a:cs typeface="Arial" pitchFamily="34"/>
              </a:rPr>
              <a:t>~800 GB/s</a:t>
            </a:r>
          </a:p>
        </p:txBody>
      </p:sp>
      <p:sp>
        <p:nvSpPr>
          <p:cNvPr id="12" name="Straight Connector 11"/>
          <p:cNvSpPr/>
          <p:nvPr/>
        </p:nvSpPr>
        <p:spPr>
          <a:xfrm flipH="1" flipV="1">
            <a:off x="4767647" y="1306342"/>
            <a:ext cx="391861" cy="391903"/>
          </a:xfrm>
          <a:prstGeom prst="line">
            <a:avLst/>
          </a:prstGeom>
          <a:noFill/>
          <a:ln w="18000">
            <a:solidFill>
              <a:srgbClr val="FF0000"/>
            </a:solidFill>
            <a:prstDash val="solid"/>
            <a:tailEnd type="arrow"/>
          </a:ln>
        </p:spPr>
        <p:txBody>
          <a:bodyPr vert="horz" wrap="none" lIns="89803" tIns="48983" rIns="89803" bIns="48983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55" y="1514665"/>
            <a:ext cx="1155109" cy="12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arrotondato 93"/>
          <p:cNvSpPr/>
          <p:nvPr/>
        </p:nvSpPr>
        <p:spPr>
          <a:xfrm>
            <a:off x="29349" y="1509945"/>
            <a:ext cx="2886146" cy="13718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9" y="1554283"/>
            <a:ext cx="1573403" cy="130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6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4350313" y="5421319"/>
            <a:ext cx="1788194" cy="1442855"/>
            <a:chOff x="3827360" y="5421319"/>
            <a:chExt cx="1788194" cy="144285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3827360" y="5421319"/>
              <a:ext cx="1788194" cy="14428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" name="Group 34"/>
            <p:cNvGrpSpPr/>
            <p:nvPr/>
          </p:nvGrpSpPr>
          <p:grpSpPr>
            <a:xfrm>
              <a:off x="4995430" y="6139724"/>
              <a:ext cx="294699" cy="369332"/>
              <a:chOff x="5364088" y="6142746"/>
              <a:chExt cx="294699" cy="36933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436096" y="6142746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it-IT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364088" y="6237312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483528" y="6237312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613068" y="623479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3991173" y="5512576"/>
              <a:ext cx="45719" cy="10523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92799" y="5899624"/>
              <a:ext cx="45719" cy="10523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91172" y="6669360"/>
              <a:ext cx="45719" cy="10523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37557" y="6418406"/>
              <a:ext cx="45719" cy="10523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36267" y="5772164"/>
              <a:ext cx="45719" cy="10523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92177" y="5514066"/>
              <a:ext cx="45719" cy="10523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34753" y="5907548"/>
              <a:ext cx="45719" cy="10523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89259" y="6418405"/>
              <a:ext cx="45719" cy="10523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31971" y="6541118"/>
              <a:ext cx="45719" cy="10523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Freeform 1"/>
          <p:cNvSpPr/>
          <p:nvPr/>
        </p:nvSpPr>
        <p:spPr>
          <a:xfrm>
            <a:off x="0" y="751146"/>
            <a:ext cx="9143433" cy="4572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00458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965" y="130634"/>
            <a:ext cx="5432084" cy="56910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33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AM chip working principle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47100" y="1241025"/>
            <a:ext cx="6610048" cy="381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2678327"/>
            <a:ext cx="1823135" cy="8814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171" y="2384074"/>
            <a:ext cx="1048576" cy="37739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20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Pattern</a:t>
            </a:r>
          </a:p>
        </p:txBody>
      </p:sp>
      <p:sp>
        <p:nvSpPr>
          <p:cNvPr id="7" name="Straight Connector 6"/>
          <p:cNvSpPr/>
          <p:nvPr/>
        </p:nvSpPr>
        <p:spPr>
          <a:xfrm>
            <a:off x="1823135" y="3461806"/>
            <a:ext cx="658654" cy="1012415"/>
          </a:xfrm>
          <a:prstGeom prst="line">
            <a:avLst/>
          </a:prstGeom>
          <a:noFill/>
          <a:ln w="18000">
            <a:solidFill>
              <a:srgbClr val="004586"/>
            </a:solidFill>
            <a:prstDash val="solid"/>
            <a:tailEnd type="arrow"/>
          </a:ln>
        </p:spPr>
        <p:txBody>
          <a:bodyPr vert="horz" wrap="none" lIns="89803" tIns="48983" rIns="89803" bIns="48983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1823135" y="3331171"/>
            <a:ext cx="723964" cy="489879"/>
          </a:xfrm>
          <a:prstGeom prst="line">
            <a:avLst/>
          </a:prstGeom>
          <a:noFill/>
          <a:ln w="18000">
            <a:solidFill>
              <a:srgbClr val="004586"/>
            </a:solidFill>
            <a:prstDash val="solid"/>
            <a:tailEnd type="arrow"/>
          </a:ln>
        </p:spPr>
        <p:txBody>
          <a:bodyPr vert="horz" wrap="none" lIns="89803" tIns="48983" rIns="89803" bIns="48983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1823136" y="3135220"/>
            <a:ext cx="729514" cy="97976"/>
          </a:xfrm>
          <a:prstGeom prst="line">
            <a:avLst/>
          </a:prstGeom>
          <a:noFill/>
          <a:ln w="18000">
            <a:solidFill>
              <a:srgbClr val="004586"/>
            </a:solidFill>
            <a:prstDash val="solid"/>
            <a:tailEnd type="arrow"/>
          </a:ln>
        </p:spPr>
        <p:txBody>
          <a:bodyPr vert="horz" wrap="none" lIns="89803" tIns="48983" rIns="89803" bIns="48983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 flipV="1">
            <a:off x="1823136" y="2645343"/>
            <a:ext cx="729514" cy="359243"/>
          </a:xfrm>
          <a:prstGeom prst="line">
            <a:avLst/>
          </a:prstGeom>
          <a:noFill/>
          <a:ln w="18000">
            <a:solidFill>
              <a:srgbClr val="004586"/>
            </a:solidFill>
            <a:prstDash val="solid"/>
            <a:tailEnd type="arrow"/>
          </a:ln>
        </p:spPr>
        <p:txBody>
          <a:bodyPr vert="horz" wrap="none" lIns="89803" tIns="48983" rIns="89803" bIns="48983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Straight Connector 10"/>
          <p:cNvSpPr/>
          <p:nvPr/>
        </p:nvSpPr>
        <p:spPr>
          <a:xfrm flipV="1">
            <a:off x="1763376" y="2009153"/>
            <a:ext cx="718413" cy="799482"/>
          </a:xfrm>
          <a:prstGeom prst="line">
            <a:avLst/>
          </a:prstGeom>
          <a:noFill/>
          <a:ln w="18000">
            <a:solidFill>
              <a:srgbClr val="004586"/>
            </a:solidFill>
            <a:prstDash val="solid"/>
            <a:tailEnd type="arrow"/>
          </a:ln>
        </p:spPr>
        <p:txBody>
          <a:bodyPr vert="horz" wrap="none" lIns="89803" tIns="48983" rIns="89803" bIns="48983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3650" y="4999532"/>
            <a:ext cx="495412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16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HIT</a:t>
            </a:r>
          </a:p>
        </p:txBody>
      </p:sp>
      <p:sp>
        <p:nvSpPr>
          <p:cNvPr id="13" name="Straight Connector 12"/>
          <p:cNvSpPr/>
          <p:nvPr/>
        </p:nvSpPr>
        <p:spPr>
          <a:xfrm flipV="1">
            <a:off x="3134891" y="4798029"/>
            <a:ext cx="0" cy="201503"/>
          </a:xfrm>
          <a:prstGeom prst="line">
            <a:avLst/>
          </a:prstGeom>
          <a:noFill/>
          <a:ln w="18000">
            <a:solidFill>
              <a:srgbClr val="004586"/>
            </a:solidFill>
            <a:prstDash val="solid"/>
            <a:tailEnd type="arrow"/>
          </a:ln>
        </p:spPr>
        <p:txBody>
          <a:bodyPr vert="horz" wrap="none" lIns="89803" tIns="48983" rIns="89803" bIns="48983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0028" y="4999532"/>
            <a:ext cx="495412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16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HIT</a:t>
            </a:r>
          </a:p>
        </p:txBody>
      </p:sp>
      <p:sp>
        <p:nvSpPr>
          <p:cNvPr id="15" name="Straight Connector 14"/>
          <p:cNvSpPr/>
          <p:nvPr/>
        </p:nvSpPr>
        <p:spPr>
          <a:xfrm flipV="1">
            <a:off x="3951269" y="4798029"/>
            <a:ext cx="0" cy="201503"/>
          </a:xfrm>
          <a:prstGeom prst="line">
            <a:avLst/>
          </a:prstGeom>
          <a:noFill/>
          <a:ln w="18000">
            <a:solidFill>
              <a:srgbClr val="004586"/>
            </a:solidFill>
            <a:prstDash val="solid"/>
            <a:tailEnd type="arrow"/>
          </a:ln>
        </p:spPr>
        <p:txBody>
          <a:bodyPr vert="horz" wrap="none" lIns="89803" tIns="48983" rIns="89803" bIns="48983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3751" y="4999532"/>
            <a:ext cx="495412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1600" b="1" dirty="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HIT</a:t>
            </a:r>
          </a:p>
        </p:txBody>
      </p:sp>
      <p:sp>
        <p:nvSpPr>
          <p:cNvPr id="17" name="Straight Connector 16"/>
          <p:cNvSpPr/>
          <p:nvPr/>
        </p:nvSpPr>
        <p:spPr>
          <a:xfrm flipV="1">
            <a:off x="4734992" y="4798029"/>
            <a:ext cx="0" cy="201503"/>
          </a:xfrm>
          <a:prstGeom prst="line">
            <a:avLst/>
          </a:prstGeom>
          <a:noFill/>
          <a:ln w="18000">
            <a:solidFill>
              <a:srgbClr val="004586"/>
            </a:solidFill>
            <a:prstDash val="solid"/>
            <a:tailEnd type="arrow"/>
          </a:ln>
        </p:spPr>
        <p:txBody>
          <a:bodyPr vert="horz" wrap="none" lIns="89803" tIns="48983" rIns="89803" bIns="48983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59609" y="4999532"/>
            <a:ext cx="495412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16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HIT</a:t>
            </a:r>
          </a:p>
        </p:txBody>
      </p:sp>
      <p:sp>
        <p:nvSpPr>
          <p:cNvPr id="19" name="Straight Connector 18"/>
          <p:cNvSpPr/>
          <p:nvPr/>
        </p:nvSpPr>
        <p:spPr>
          <a:xfrm flipV="1">
            <a:off x="7020850" y="4798029"/>
            <a:ext cx="0" cy="201503"/>
          </a:xfrm>
          <a:prstGeom prst="line">
            <a:avLst/>
          </a:prstGeom>
          <a:noFill/>
          <a:ln w="18000">
            <a:solidFill>
              <a:srgbClr val="004586"/>
            </a:solidFill>
            <a:prstDash val="solid"/>
            <a:tailEnd type="arrow"/>
          </a:ln>
        </p:spPr>
        <p:txBody>
          <a:bodyPr vert="horz" wrap="none" lIns="89803" tIns="48983" rIns="89803" bIns="48983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11" y="4744960"/>
            <a:ext cx="4167635" cy="230932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r>
              <a:rPr lang="it-IT" sz="1500" b="1" dirty="0" smtClean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AMchip </a:t>
            </a:r>
            <a:r>
              <a:rPr lang="it-IT" sz="1500" b="1" dirty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computing power</a:t>
            </a:r>
            <a:r>
              <a:rPr lang="it-IT" sz="1500" b="1" dirty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:</a:t>
            </a:r>
          </a:p>
          <a:p>
            <a:r>
              <a:rPr lang="it-IT" sz="15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Each </a:t>
            </a:r>
            <a:r>
              <a:rPr lang="it-IT" sz="1500" dirty="0" smtClean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pattern, each </a:t>
            </a:r>
            <a:r>
              <a:rPr lang="it-IT" sz="15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10 ns </a:t>
            </a:r>
            <a:r>
              <a:rPr lang="it-IT" sz="1500" dirty="0" smtClean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:</a:t>
            </a:r>
            <a:endParaRPr lang="it-IT" sz="1500" dirty="0">
              <a:solidFill>
                <a:srgbClr val="004586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r>
              <a:rPr lang="it-IT" sz="15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4x32 bits </a:t>
            </a:r>
            <a:r>
              <a:rPr lang="it-IT" sz="1500" dirty="0" smtClean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comparisons</a:t>
            </a:r>
            <a:endParaRPr lang="it-IT" sz="1500" dirty="0">
              <a:solidFill>
                <a:srgbClr val="004586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r>
              <a:rPr lang="it-IT" sz="15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128 kpat x4 = 500 K </a:t>
            </a:r>
            <a:r>
              <a:rPr lang="it-IT" sz="15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comparisons</a:t>
            </a:r>
            <a:endParaRPr lang="it-IT" sz="1500" dirty="0">
              <a:solidFill>
                <a:srgbClr val="004586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r>
              <a:rPr lang="it-IT" sz="15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→ 500 K x 100 M/s = 50x10</a:t>
            </a:r>
            <a:r>
              <a:rPr lang="it-IT" sz="1500" baseline="330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6</a:t>
            </a:r>
            <a:r>
              <a:rPr lang="it-IT" sz="15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15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MIPs/CHIP</a:t>
            </a:r>
          </a:p>
          <a:p>
            <a:r>
              <a:rPr lang="en-GB" sz="1500" dirty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Only comparisons</a:t>
            </a:r>
            <a:r>
              <a:rPr lang="en-GB" sz="1500" dirty="0" smtClean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! 8000 </a:t>
            </a:r>
            <a:r>
              <a:rPr lang="en-GB" sz="1500" dirty="0" err="1" smtClean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Amchips</a:t>
            </a:r>
            <a:r>
              <a:rPr lang="en-GB" sz="1500" dirty="0" smtClean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1500" dirty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4x10</a:t>
            </a:r>
            <a:r>
              <a:rPr lang="it-IT" sz="1500" baseline="33000" dirty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11</a:t>
            </a:r>
            <a:r>
              <a:rPr lang="it-IT" sz="1500" dirty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it-IT" sz="1500" dirty="0" smtClean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MIPs </a:t>
            </a:r>
            <a:endParaRPr lang="it-IT" sz="1500" dirty="0">
              <a:solidFill>
                <a:srgbClr val="FF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endParaRPr lang="it-IT" sz="1500" b="1" dirty="0" smtClean="0">
              <a:solidFill>
                <a:srgbClr val="004586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r>
              <a:rPr lang="it-IT" sz="1500" dirty="0" smtClean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+ 128 k coincidences w majority/chip</a:t>
            </a:r>
          </a:p>
          <a:p>
            <a:r>
              <a:rPr lang="en-GB" sz="1500" dirty="0" smtClean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+ readout logic</a:t>
            </a:r>
            <a:endParaRPr lang="it-IT" sz="1500" dirty="0">
              <a:solidFill>
                <a:srgbClr val="004586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endParaRPr lang="it-IT" sz="1600" b="1" baseline="30000" dirty="0">
              <a:solidFill>
                <a:srgbClr val="FFFF00"/>
              </a:solidFill>
              <a:latin typeface="Arial" pitchFamily="34"/>
              <a:ea typeface="Microsoft YaHei" pitchFamily="2"/>
              <a:cs typeface="Arial" pitchFamily="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76" y="3814447"/>
            <a:ext cx="2237941" cy="74608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>
              <a:defRPr sz="2200"/>
            </a:pPr>
            <a:r>
              <a:rPr lang="it-IT" sz="1500" b="1" dirty="0">
                <a:solidFill>
                  <a:srgbClr val="FF0000"/>
                </a:solidFill>
                <a:latin typeface="Arial" pitchFamily="34"/>
                <a:ea typeface="Microsoft YaHei" pitchFamily="2"/>
                <a:cs typeface="Arial" pitchFamily="34"/>
              </a:rPr>
              <a:t>AM chip consumption</a:t>
            </a:r>
            <a:r>
              <a:rPr lang="it-IT" sz="1500" b="1" dirty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:</a:t>
            </a:r>
          </a:p>
          <a:p>
            <a:pPr>
              <a:defRPr sz="2200"/>
            </a:pPr>
            <a:r>
              <a:rPr lang="it-IT" sz="15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~ 2.5 W for</a:t>
            </a:r>
          </a:p>
          <a:p>
            <a:pPr>
              <a:defRPr sz="2200"/>
            </a:pPr>
            <a:r>
              <a:rPr lang="it-IT" sz="15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Arial" pitchFamily="34"/>
              </a:rPr>
              <a:t>128 kpatterns</a:t>
            </a:r>
          </a:p>
        </p:txBody>
      </p:sp>
      <p:sp>
        <p:nvSpPr>
          <p:cNvPr id="22" name="Freeform 21"/>
          <p:cNvSpPr/>
          <p:nvPr/>
        </p:nvSpPr>
        <p:spPr>
          <a:xfrm>
            <a:off x="97965" y="1273683"/>
            <a:ext cx="1632756" cy="11103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000">
            <a:solidFill>
              <a:srgbClr val="004586"/>
            </a:solidFill>
            <a:prstDash val="solid"/>
          </a:ln>
        </p:spPr>
        <p:txBody>
          <a:bodyPr vert="horz" wrap="none" lIns="97967" tIns="57147" rIns="97967" bIns="57147" anchor="ctr" anchorCtr="0" compatLnSpc="0"/>
          <a:lstStyle/>
          <a:p>
            <a:pPr algn="ctr" hangingPunct="0">
              <a:defRPr lang="en-GB" sz="1400" kern="1200">
                <a:solidFill>
                  <a:srgbClr val="0033CC"/>
                </a:solidFill>
                <a:latin typeface="Arial" pitchFamily="32"/>
              </a:defRPr>
            </a:pPr>
            <a:r>
              <a:rPr lang="en-GB" sz="16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1 COMPARATOR</a:t>
            </a:r>
          </a:p>
          <a:p>
            <a:pPr algn="ctr" hangingPunct="0">
              <a:defRPr lang="en-GB" sz="1400" kern="1200">
                <a:solidFill>
                  <a:srgbClr val="0033CC"/>
                </a:solidFill>
                <a:latin typeface="Arial" pitchFamily="32"/>
              </a:defRPr>
            </a:pPr>
            <a:r>
              <a:rPr lang="en-GB" sz="16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Between the</a:t>
            </a:r>
          </a:p>
          <a:p>
            <a:pPr algn="ctr" hangingPunct="0">
              <a:defRPr lang="en-GB" sz="1400" kern="1200">
                <a:solidFill>
                  <a:srgbClr val="0033CC"/>
                </a:solidFill>
                <a:latin typeface="Arial" pitchFamily="32"/>
              </a:defRPr>
            </a:pPr>
            <a:r>
              <a:rPr lang="en-GB" sz="16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BUS  &amp; 1 stored</a:t>
            </a:r>
          </a:p>
          <a:p>
            <a:pPr algn="ctr" hangingPunct="0">
              <a:defRPr lang="en-GB" sz="1400" kern="1200">
                <a:solidFill>
                  <a:srgbClr val="0033CC"/>
                </a:solidFill>
                <a:latin typeface="Arial" pitchFamily="32"/>
              </a:defRPr>
            </a:pPr>
            <a:r>
              <a:rPr lang="en-GB" sz="16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16-bits-WORD</a:t>
            </a:r>
          </a:p>
        </p:txBody>
      </p:sp>
      <p:sp>
        <p:nvSpPr>
          <p:cNvPr id="23" name="Freeform 22"/>
          <p:cNvSpPr/>
          <p:nvPr/>
        </p:nvSpPr>
        <p:spPr>
          <a:xfrm>
            <a:off x="2938961" y="1828878"/>
            <a:ext cx="522482" cy="2612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6000">
            <a:solidFill>
              <a:srgbClr val="004586"/>
            </a:solidFill>
            <a:prstDash val="solid"/>
          </a:ln>
        </p:spPr>
        <p:txBody>
          <a:bodyPr vert="horz" wrap="none" lIns="97967" tIns="57147" rIns="97967" bIns="57147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>
            <a:off x="1730721" y="1436976"/>
            <a:ext cx="1208239" cy="391902"/>
          </a:xfrm>
          <a:prstGeom prst="line">
            <a:avLst/>
          </a:prstGeom>
          <a:noFill/>
          <a:ln w="36000">
            <a:solidFill>
              <a:srgbClr val="004586"/>
            </a:solidFill>
            <a:prstDash val="solid"/>
            <a:tailEnd type="arrow"/>
          </a:ln>
        </p:spPr>
        <p:txBody>
          <a:bodyPr vert="horz" wrap="none" lIns="97967" tIns="57147" rIns="97967" bIns="57147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 flipV="1">
            <a:off x="5903425" y="5209233"/>
            <a:ext cx="856184" cy="274767"/>
          </a:xfrm>
          <a:prstGeom prst="line">
            <a:avLst/>
          </a:prstGeom>
          <a:noFill/>
          <a:ln w="18000">
            <a:solidFill>
              <a:srgbClr val="004586"/>
            </a:solidFill>
            <a:prstDash val="solid"/>
            <a:tailEnd type="arrow"/>
          </a:ln>
        </p:spPr>
        <p:txBody>
          <a:bodyPr vert="horz" wrap="none" lIns="89803" tIns="48983" rIns="89803" bIns="48983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7" name="Straight Connector 26"/>
          <p:cNvSpPr/>
          <p:nvPr/>
        </p:nvSpPr>
        <p:spPr>
          <a:xfrm flipH="1" flipV="1">
            <a:off x="4860031" y="5222073"/>
            <a:ext cx="552179" cy="261928"/>
          </a:xfrm>
          <a:prstGeom prst="line">
            <a:avLst/>
          </a:prstGeom>
          <a:noFill/>
          <a:ln w="18000">
            <a:solidFill>
              <a:srgbClr val="004586"/>
            </a:solidFill>
            <a:prstDash val="solid"/>
            <a:tailEnd type="arrow"/>
          </a:ln>
        </p:spPr>
        <p:txBody>
          <a:bodyPr vert="horz" wrap="none" lIns="89803" tIns="48983" rIns="89803" bIns="48983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73852" y="5747905"/>
            <a:ext cx="2607529" cy="746080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defRPr lang="en-GB" sz="2000" b="0" kern="1200">
                <a:solidFill>
                  <a:srgbClr val="004586"/>
                </a:solidFill>
                <a:latin typeface="Arial" pitchFamily="34"/>
              </a:defRPr>
            </a:pPr>
            <a:r>
              <a:rPr lang="en-GB" sz="1500" b="1" dirty="0">
                <a:solidFill>
                  <a:srgbClr val="FF0000"/>
                </a:solidFill>
                <a:latin typeface="Arial" pitchFamily="34"/>
                <a:ea typeface="Microsoft YaHei" pitchFamily="2"/>
                <a:cs typeface="Mangal" pitchFamily="2"/>
              </a:rPr>
              <a:t>AM Memory Accesses:</a:t>
            </a:r>
          </a:p>
          <a:p>
            <a:pPr hangingPunct="0">
              <a:defRPr lang="en-GB" sz="2000" b="0" kern="1200">
                <a:solidFill>
                  <a:srgbClr val="004586"/>
                </a:solidFill>
                <a:latin typeface="Arial" pitchFamily="34"/>
              </a:defRPr>
            </a:pPr>
            <a:r>
              <a:rPr lang="en-GB" sz="15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128 k x 4x32 bits x 100 M/s=</a:t>
            </a:r>
          </a:p>
          <a:p>
            <a:pPr hangingPunct="0">
              <a:defRPr lang="en-GB" sz="2000" b="0" kern="1200">
                <a:solidFill>
                  <a:srgbClr val="004586"/>
                </a:solidFill>
                <a:latin typeface="Arial" pitchFamily="34"/>
              </a:defRPr>
            </a:pPr>
            <a:r>
              <a:rPr lang="en-GB" sz="15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1.6x10</a:t>
            </a:r>
            <a:r>
              <a:rPr lang="en-GB" sz="1500" baseline="330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15</a:t>
            </a:r>
            <a:r>
              <a:rPr lang="en-GB" sz="1500" dirty="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</a:t>
            </a:r>
            <a:r>
              <a:rPr lang="en-GB" sz="1500" dirty="0" smtClean="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accesses/s per chip</a:t>
            </a:r>
            <a:endParaRPr lang="en-GB" sz="1500" dirty="0">
              <a:solidFill>
                <a:srgbClr val="004586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 flipH="1" flipV="1">
            <a:off x="4067942" y="5222072"/>
            <a:ext cx="936996" cy="290503"/>
          </a:xfrm>
          <a:prstGeom prst="line">
            <a:avLst/>
          </a:prstGeom>
          <a:noFill/>
          <a:ln w="18000">
            <a:solidFill>
              <a:srgbClr val="004586"/>
            </a:solidFill>
            <a:prstDash val="solid"/>
            <a:tailEnd type="arrow"/>
          </a:ln>
        </p:spPr>
        <p:txBody>
          <a:bodyPr vert="horz" wrap="none" lIns="89803" tIns="48983" rIns="89803" bIns="48983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4" name="Straight Connector 33"/>
          <p:cNvSpPr/>
          <p:nvPr/>
        </p:nvSpPr>
        <p:spPr>
          <a:xfrm flipH="1" flipV="1">
            <a:off x="3200201" y="5317930"/>
            <a:ext cx="1338409" cy="196135"/>
          </a:xfrm>
          <a:prstGeom prst="line">
            <a:avLst/>
          </a:prstGeom>
          <a:noFill/>
          <a:ln w="18000">
            <a:solidFill>
              <a:srgbClr val="004586"/>
            </a:solidFill>
            <a:prstDash val="solid"/>
            <a:tailEnd type="arrow"/>
          </a:ln>
        </p:spPr>
        <p:txBody>
          <a:bodyPr vert="horz" wrap="none" lIns="89803" tIns="48983" rIns="89803" bIns="48983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545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1120" cy="694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38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7966" y="1292299"/>
            <a:ext cx="2340718" cy="24634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7"/>
          <p:cNvSpPr/>
          <p:nvPr/>
        </p:nvSpPr>
        <p:spPr>
          <a:xfrm>
            <a:off x="97965" y="4017001"/>
            <a:ext cx="9143433" cy="229622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algn="just"/>
            <a:r>
              <a:rPr lang="it-IT" sz="29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More performance needed with the new AMChip06</a:t>
            </a:r>
          </a:p>
          <a:p>
            <a:pPr algn="just"/>
            <a:r>
              <a:rPr lang="it-IT" sz="29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</a:t>
            </a:r>
            <a:r>
              <a:rPr lang="it-IT" sz="29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Increase the number of pads.</a:t>
            </a:r>
          </a:p>
          <a:p>
            <a:pPr algn="just"/>
            <a:r>
              <a:rPr lang="it-IT" sz="29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</a:t>
            </a:r>
            <a:r>
              <a:rPr lang="it-IT" sz="29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Use BGA package for more pins</a:t>
            </a:r>
          </a:p>
          <a:p>
            <a:pPr algn="just"/>
            <a:r>
              <a:rPr lang="it-IT" sz="29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- Simplify LAMB routing</a:t>
            </a:r>
          </a:p>
          <a:p>
            <a:pPr algn="just"/>
            <a:endParaRPr lang="it-IT" sz="2900">
              <a:solidFill>
                <a:srgbClr val="004586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CasellaDiTesto 8"/>
          <p:cNvSpPr/>
          <p:nvPr/>
        </p:nvSpPr>
        <p:spPr>
          <a:xfrm>
            <a:off x="-32655" y="5924587"/>
            <a:ext cx="9143433" cy="6755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algn="ctr"/>
            <a:r>
              <a:rPr lang="it-IT" sz="4000">
                <a:solidFill>
                  <a:srgbClr val="FF0000"/>
                </a:solidFill>
                <a:latin typeface="Arial" pitchFamily="34"/>
                <a:ea typeface="Microsoft YaHei" pitchFamily="2"/>
                <a:cs typeface="Mangal" pitchFamily="2"/>
              </a:rPr>
              <a:t>Idea: </a:t>
            </a:r>
            <a:r>
              <a:rPr lang="it-IT" sz="4000" b="1">
                <a:solidFill>
                  <a:srgbClr val="FF0000"/>
                </a:solidFill>
                <a:latin typeface="Arial" pitchFamily="34"/>
                <a:ea typeface="Microsoft YaHei" pitchFamily="2"/>
                <a:cs typeface="Mangal" pitchFamily="2"/>
              </a:rPr>
              <a:t>serial link </a:t>
            </a:r>
            <a:r>
              <a:rPr lang="it-IT" sz="4000">
                <a:solidFill>
                  <a:srgbClr val="FF0000"/>
                </a:solidFill>
                <a:latin typeface="Arial" pitchFamily="34"/>
                <a:ea typeface="Microsoft YaHei" pitchFamily="2"/>
                <a:cs typeface="Mangal" pitchFamily="2"/>
              </a:rPr>
              <a:t>to transmit the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965" y="51600"/>
            <a:ext cx="216169" cy="55436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endParaRPr lang="it-IT" sz="1600" b="1">
              <a:solidFill>
                <a:srgbClr val="004586"/>
              </a:solidFill>
              <a:latin typeface="Arial" pitchFamily="34"/>
              <a:ea typeface="Microsoft YaHei" pitchFamily="2"/>
              <a:cs typeface="Mangal" pitchFamily="2"/>
            </a:endParaRPr>
          </a:p>
          <a:p>
            <a:pPr hangingPunct="0"/>
            <a:r>
              <a:rPr lang="it-IT" sz="1600">
                <a:solidFill>
                  <a:srgbClr val="004586"/>
                </a:solidFill>
                <a:latin typeface="Liberation Sans" pitchFamily="18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6" name="Freeform 5"/>
          <p:cNvSpPr/>
          <p:nvPr/>
        </p:nvSpPr>
        <p:spPr>
          <a:xfrm>
            <a:off x="327" y="751473"/>
            <a:ext cx="9143433" cy="4572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00458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92" y="182235"/>
            <a:ext cx="8366220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2500" b="1">
                <a:solidFill>
                  <a:srgbClr val="004586"/>
                </a:solidFill>
                <a:latin typeface="Arial" pitchFamily="34"/>
                <a:ea typeface="Helvetica" pitchFamily="34"/>
                <a:cs typeface="Helvetica" pitchFamily="34"/>
              </a:rPr>
              <a:t>Recent developments of the Associative Memory chip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94048" y="1306342"/>
            <a:ext cx="2484074" cy="245167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503993" y="1404318"/>
            <a:ext cx="4133138" cy="2279834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3300" b="1">
                <a:solidFill>
                  <a:srgbClr val="FF0000"/>
                </a:solidFill>
                <a:latin typeface="Arial" pitchFamily="34"/>
                <a:ea typeface="Microsoft YaHei" pitchFamily="2"/>
                <a:cs typeface="Mangal" pitchFamily="2"/>
              </a:rPr>
              <a:t>AM chip 04:</a:t>
            </a:r>
          </a:p>
          <a:p>
            <a:pPr hangingPunct="0"/>
            <a:r>
              <a:rPr lang="it-IT" sz="2900" b="1">
                <a:latin typeface="Arial" pitchFamily="34"/>
                <a:ea typeface="Microsoft YaHei" pitchFamily="2"/>
                <a:cs typeface="Mangal" pitchFamily="2"/>
              </a:rPr>
              <a:t>-</a:t>
            </a:r>
            <a:r>
              <a:rPr lang="it-IT" sz="2900">
                <a:latin typeface="Arial" pitchFamily="34"/>
                <a:ea typeface="Microsoft YaHei" pitchFamily="2"/>
                <a:cs typeface="Mangal" pitchFamily="2"/>
              </a:rPr>
              <a:t> </a:t>
            </a:r>
            <a:r>
              <a:rPr lang="it-IT" sz="2900">
                <a:solidFill>
                  <a:srgbClr val="004587"/>
                </a:solidFill>
                <a:latin typeface="Arial" pitchFamily="34"/>
                <a:ea typeface="ArialMT" pitchFamily="34"/>
                <a:cs typeface="ArialMT" pitchFamily="34"/>
              </a:rPr>
              <a:t>Package: PQ208</a:t>
            </a:r>
          </a:p>
          <a:p>
            <a:pPr hangingPunct="0"/>
            <a:r>
              <a:rPr lang="it-IT" sz="2900" b="1">
                <a:solidFill>
                  <a:srgbClr val="004587"/>
                </a:solidFill>
                <a:latin typeface="Arial" pitchFamily="34"/>
                <a:ea typeface="ArialMT" pitchFamily="34"/>
                <a:cs typeface="ArialMT" pitchFamily="34"/>
              </a:rPr>
              <a:t>-</a:t>
            </a:r>
            <a:r>
              <a:rPr lang="it-IT" sz="2900">
                <a:solidFill>
                  <a:srgbClr val="004587"/>
                </a:solidFill>
                <a:latin typeface="Arial" pitchFamily="34"/>
                <a:ea typeface="ArialMT" pitchFamily="34"/>
                <a:cs typeface="ArialMT" pitchFamily="34"/>
              </a:rPr>
              <a:t> Parallel I/O interface</a:t>
            </a:r>
          </a:p>
          <a:p>
            <a:pPr hangingPunct="0"/>
            <a:r>
              <a:rPr lang="it-IT" sz="2900" b="1">
                <a:solidFill>
                  <a:srgbClr val="004587"/>
                </a:solidFill>
                <a:latin typeface="Arial" pitchFamily="34"/>
                <a:ea typeface="ArialMT" pitchFamily="34"/>
                <a:cs typeface="ArialMT" pitchFamily="34"/>
              </a:rPr>
              <a:t>-</a:t>
            </a:r>
            <a:r>
              <a:rPr lang="it-IT" sz="2900">
                <a:solidFill>
                  <a:srgbClr val="004587"/>
                </a:solidFill>
                <a:latin typeface="Arial" pitchFamily="34"/>
                <a:ea typeface="ArialMT" pitchFamily="34"/>
                <a:cs typeface="ArialMT" pitchFamily="34"/>
              </a:rPr>
              <a:t> 8k patterns</a:t>
            </a:r>
          </a:p>
          <a:p>
            <a:pPr hangingPunct="0"/>
            <a:r>
              <a:rPr lang="it-IT" sz="2900" b="1">
                <a:solidFill>
                  <a:srgbClr val="004587"/>
                </a:solidFill>
                <a:latin typeface="Arial" pitchFamily="34"/>
                <a:ea typeface="ArialMT" pitchFamily="34"/>
                <a:cs typeface="ArialMT" pitchFamily="34"/>
              </a:rPr>
              <a:t>- </a:t>
            </a:r>
            <a:r>
              <a:rPr lang="it-IT" sz="2900">
                <a:solidFill>
                  <a:srgbClr val="004587"/>
                </a:solidFill>
                <a:latin typeface="Arial" pitchFamily="34"/>
                <a:ea typeface="ArialMT" pitchFamily="34"/>
                <a:cs typeface="ArialMT" pitchFamily="34"/>
              </a:rPr>
              <a:t>Crazy routing of LAMB</a:t>
            </a:r>
          </a:p>
        </p:txBody>
      </p:sp>
    </p:spTree>
    <p:extLst>
      <p:ext uri="{BB962C8B-B14F-4D97-AF65-F5344CB8AC3E}">
        <p14:creationId xmlns:p14="http://schemas.microsoft.com/office/powerpoint/2010/main" val="24897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5"/>
          <p:cNvSpPr/>
          <p:nvPr/>
        </p:nvSpPr>
        <p:spPr>
          <a:xfrm>
            <a:off x="0" y="1295238"/>
            <a:ext cx="9143433" cy="11910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r>
              <a:rPr lang="it-IT" sz="36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We bought a </a:t>
            </a:r>
            <a:r>
              <a:rPr lang="it-IT" sz="3600" i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IP-CORE</a:t>
            </a:r>
            <a:r>
              <a:rPr lang="it-IT" sz="36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to provide the</a:t>
            </a:r>
            <a:r>
              <a:rPr lang="en-US" sz="36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</a:t>
            </a:r>
            <a:r>
              <a:rPr lang="en-US" sz="3600" i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chip</a:t>
            </a:r>
            <a:r>
              <a:rPr lang="en-US" sz="36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 with serialisers and deserialisers.</a:t>
            </a:r>
          </a:p>
        </p:txBody>
      </p:sp>
      <p:pic>
        <p:nvPicPr>
          <p:cNvPr id="3" name="Picture 6" descr="C:\Users\Gigi\Desktop\Untitled3.pn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19016" y="2971928"/>
            <a:ext cx="2114092" cy="20303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8"/>
          <p:cNvSpPr/>
          <p:nvPr/>
        </p:nvSpPr>
        <p:spPr>
          <a:xfrm>
            <a:off x="990430" y="2438287"/>
            <a:ext cx="2818790" cy="4544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r>
              <a:rPr lang="it-IT" sz="2500" b="1">
                <a:solidFill>
                  <a:srgbClr val="FF0000"/>
                </a:solidFill>
                <a:latin typeface="Liberation Sans" pitchFamily="18"/>
                <a:ea typeface="Microsoft YaHei" pitchFamily="2"/>
                <a:cs typeface="Mangal" pitchFamily="2"/>
              </a:rPr>
              <a:t>MiniAMChip05</a:t>
            </a:r>
          </a:p>
        </p:txBody>
      </p:sp>
      <p:pic>
        <p:nvPicPr>
          <p:cNvPr id="5" name="Picture 6" descr="C:\Users\Gigi\Desktop\Untitled3.png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02940" y="2743318"/>
            <a:ext cx="2285858" cy="23223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11"/>
          <p:cNvSpPr/>
          <p:nvPr/>
        </p:nvSpPr>
        <p:spPr>
          <a:xfrm>
            <a:off x="837930" y="5029416"/>
            <a:ext cx="3657372" cy="13832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r>
              <a:rPr lang="it-IT" sz="22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Package: QFN 64</a:t>
            </a:r>
          </a:p>
          <a:p>
            <a:r>
              <a:rPr lang="it-IT" sz="22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Die: 3.7 mm^2</a:t>
            </a:r>
          </a:p>
          <a:p>
            <a:r>
              <a:rPr lang="it-IT" sz="22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Board:</a:t>
            </a:r>
            <a:r>
              <a:rPr lang="it-IT" sz="2200">
                <a:solidFill>
                  <a:srgbClr val="17375E"/>
                </a:solidFill>
                <a:latin typeface="Arial" pitchFamily="34"/>
                <a:ea typeface="Microsoft YaHei" pitchFamily="2"/>
                <a:cs typeface="Mangal" pitchFamily="2"/>
              </a:rPr>
              <a:t> </a:t>
            </a:r>
            <a:r>
              <a:rPr lang="it-IT" sz="2200">
                <a:solidFill>
                  <a:srgbClr val="FF0000"/>
                </a:solidFill>
                <a:latin typeface="Arial" pitchFamily="34"/>
                <a:ea typeface="Microsoft YaHei" pitchFamily="2"/>
                <a:cs typeface="Mangal" pitchFamily="2"/>
              </a:rPr>
              <a:t>MiniLAMB-SLP</a:t>
            </a:r>
          </a:p>
          <a:p>
            <a:r>
              <a:rPr lang="it-IT" sz="22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Status:</a:t>
            </a:r>
            <a:r>
              <a:rPr lang="it-IT" sz="2200">
                <a:solidFill>
                  <a:srgbClr val="FF0000"/>
                </a:solidFill>
                <a:latin typeface="Arial" pitchFamily="34"/>
                <a:ea typeface="Microsoft YaHei" pitchFamily="2"/>
                <a:cs typeface="Mangal" pitchFamily="2"/>
              </a:rPr>
              <a:t> under test</a:t>
            </a:r>
          </a:p>
        </p:txBody>
      </p:sp>
      <p:sp>
        <p:nvSpPr>
          <p:cNvPr id="7" name="CasellaDiTesto 9"/>
          <p:cNvSpPr/>
          <p:nvPr/>
        </p:nvSpPr>
        <p:spPr>
          <a:xfrm>
            <a:off x="5355438" y="2438287"/>
            <a:ext cx="2590857" cy="4544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r>
              <a:rPr lang="it-IT" sz="2500" b="1">
                <a:solidFill>
                  <a:srgbClr val="FF0000"/>
                </a:solidFill>
                <a:latin typeface="Liberation Sans" pitchFamily="18"/>
                <a:ea typeface="Microsoft YaHei" pitchFamily="2"/>
                <a:cs typeface="Mangal" pitchFamily="2"/>
              </a:rPr>
              <a:t>AMChip05</a:t>
            </a:r>
          </a:p>
        </p:txBody>
      </p:sp>
      <p:sp>
        <p:nvSpPr>
          <p:cNvPr id="8" name="CasellaDiTesto 12"/>
          <p:cNvSpPr/>
          <p:nvPr/>
        </p:nvSpPr>
        <p:spPr>
          <a:xfrm>
            <a:off x="4821855" y="5037581"/>
            <a:ext cx="4343131" cy="14124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r>
              <a:rPr lang="it-IT" sz="22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Package: BGA 23 x 23 mm</a:t>
            </a:r>
          </a:p>
          <a:p>
            <a:r>
              <a:rPr lang="it-IT" sz="22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Die: 12 mm^2</a:t>
            </a:r>
          </a:p>
          <a:p>
            <a:r>
              <a:rPr lang="it-IT" sz="22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Board:</a:t>
            </a:r>
            <a:r>
              <a:rPr lang="it-IT" sz="2200">
                <a:solidFill>
                  <a:srgbClr val="17375E"/>
                </a:solidFill>
                <a:latin typeface="Arial" pitchFamily="34"/>
                <a:ea typeface="Microsoft YaHei" pitchFamily="2"/>
                <a:cs typeface="Mangal" pitchFamily="2"/>
              </a:rPr>
              <a:t> </a:t>
            </a:r>
            <a:r>
              <a:rPr lang="it-IT" sz="2200">
                <a:solidFill>
                  <a:srgbClr val="FF0000"/>
                </a:solidFill>
                <a:latin typeface="Arial" pitchFamily="34"/>
                <a:ea typeface="Microsoft YaHei" pitchFamily="2"/>
                <a:cs typeface="Mangal" pitchFamily="2"/>
              </a:rPr>
              <a:t>LAMB-SLP</a:t>
            </a:r>
          </a:p>
          <a:p>
            <a:pPr>
              <a:tabLst>
                <a:tab pos="0" algn="l"/>
                <a:tab pos="829452" algn="l"/>
                <a:tab pos="1658904" algn="l"/>
                <a:tab pos="2488356" algn="l"/>
                <a:tab pos="3317809" algn="l"/>
                <a:tab pos="4147261" algn="l"/>
                <a:tab pos="4976713" algn="l"/>
                <a:tab pos="5806165" algn="l"/>
                <a:tab pos="6635618" algn="l"/>
                <a:tab pos="7465070" algn="l"/>
                <a:tab pos="8294522" algn="l"/>
                <a:tab pos="9123975" algn="l"/>
              </a:tabLst>
            </a:pPr>
            <a:r>
              <a:rPr lang="it-IT" sz="2200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Status:</a:t>
            </a:r>
            <a:r>
              <a:rPr lang="it-IT" sz="2200">
                <a:solidFill>
                  <a:srgbClr val="FF0000"/>
                </a:solidFill>
                <a:latin typeface="Arial" pitchFamily="34"/>
                <a:ea typeface="Microsoft YaHei" pitchFamily="2"/>
                <a:cs typeface="Mangal" pitchFamily="2"/>
              </a:rPr>
              <a:t> submitted</a:t>
            </a:r>
          </a:p>
        </p:txBody>
      </p:sp>
      <p:sp>
        <p:nvSpPr>
          <p:cNvPr id="9" name="Freeform 8"/>
          <p:cNvSpPr/>
          <p:nvPr/>
        </p:nvSpPr>
        <p:spPr>
          <a:xfrm>
            <a:off x="327" y="751473"/>
            <a:ext cx="9143433" cy="4572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004586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it-IT" sz="160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292" y="51601"/>
            <a:ext cx="8297740" cy="613352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it-IT" sz="3600" b="1">
                <a:solidFill>
                  <a:srgbClr val="004586"/>
                </a:solidFill>
                <a:latin typeface="Arial" pitchFamily="34"/>
                <a:ea typeface="Microsoft YaHei" pitchFamily="2"/>
                <a:cs typeface="Mangal" pitchFamily="2"/>
              </a:rPr>
              <a:t>Associative Memory Chip - Family 05</a:t>
            </a:r>
          </a:p>
        </p:txBody>
      </p:sp>
    </p:spTree>
    <p:extLst>
      <p:ext uri="{BB962C8B-B14F-4D97-AF65-F5344CB8AC3E}">
        <p14:creationId xmlns:p14="http://schemas.microsoft.com/office/powerpoint/2010/main" val="26701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Προσαρμοσμένος 1">
      <a:majorFont>
        <a:latin typeface="Bookman Old Style"/>
        <a:ea typeface=""/>
        <a:cs typeface=""/>
      </a:majorFont>
      <a:minorFont>
        <a:latin typeface="Times New Roman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7927</TotalTime>
  <Words>1742</Words>
  <Application>Microsoft Office PowerPoint</Application>
  <PresentationFormat>On-screen Show (4:3)</PresentationFormat>
  <Paragraphs>304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Origin</vt:lpstr>
      <vt:lpstr>PowerPoint Presentation</vt:lpstr>
      <vt:lpstr>PowerPoint Presentation</vt:lpstr>
      <vt:lpstr>PowerPoint Presentation</vt:lpstr>
      <vt:lpstr>FTK: Full event tracking in 2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Evolution: integration of many FTK functions in a small form factor</vt:lpstr>
      <vt:lpstr>Project goals: flexibility</vt:lpstr>
      <vt:lpstr>FPGA firmware - overview</vt:lpstr>
      <vt:lpstr>Data Organizer</vt:lpstr>
      <vt:lpstr>Data Organizer</vt:lpstr>
      <vt:lpstr>Track Fitting</vt:lpstr>
      <vt:lpstr>Track Fitting</vt:lpstr>
      <vt:lpstr>Track Fitting - Combiner</vt:lpstr>
      <vt:lpstr>Track Fitting - Core</vt:lpstr>
      <vt:lpstr>FPGA implementation</vt:lpstr>
      <vt:lpstr>FPGA implementation (device floorplanning view)</vt:lpstr>
      <vt:lpstr>Device utilization &amp; power</vt:lpstr>
      <vt:lpstr>Speed and latency</vt:lpstr>
      <vt:lpstr>Speed and minimum latency</vt:lpstr>
      <vt:lpstr>Sample event processing time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SLP1 development</dc:title>
  <dc:creator>Chris</dc:creator>
  <cp:lastModifiedBy>Paola Giannetti</cp:lastModifiedBy>
  <cp:revision>325</cp:revision>
  <dcterms:created xsi:type="dcterms:W3CDTF">2013-11-05T17:44:54Z</dcterms:created>
  <dcterms:modified xsi:type="dcterms:W3CDTF">2014-05-18T16:23:47Z</dcterms:modified>
</cp:coreProperties>
</file>