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267" r:id="rId3"/>
    <p:sldId id="269" r:id="rId4"/>
    <p:sldId id="258" r:id="rId5"/>
    <p:sldId id="259" r:id="rId6"/>
    <p:sldId id="260" r:id="rId7"/>
    <p:sldId id="265" r:id="rId8"/>
    <p:sldId id="266" r:id="rId9"/>
    <p:sldId id="261" r:id="rId10"/>
    <p:sldId id="262" r:id="rId11"/>
    <p:sldId id="263" r:id="rId12"/>
    <p:sldId id="264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0475E-4E30-4EA7-BA5E-D2371E7166E6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9CEA4-3470-4AB9-A877-B1C5CA119E7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75F7-E479-4004-9CA4-8A9743BAF557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51F-64A7-4AFE-BDDF-F674554E1351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6D09-807B-4214-AC16-4D4DB76E3DDD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AB9F5-F8A2-47A4-8B7F-3DE80283FE26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8BE1-1C76-4AE0-9479-5A5919AC47BC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AE89-C954-428D-A0B1-DA42EDCAD8CE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65DB0-7333-4173-AB0A-4C76C1D7436E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FB39-2750-467E-BAFE-548000B57638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0694-D564-4FC7-8613-DC5BC18C50BB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9CDB-33FA-4D35-9C89-82C6B8EC3E32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7BE4-3E47-4260-9C2B-1EF749FF679D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B08DD-FC05-4DC6-B17F-853D05610990}" type="datetime1">
              <a:rPr lang="it-IT" smtClean="0"/>
              <a:pPr/>
              <a:t>22/05/2014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715004-562E-4B57-9473-90EF9A20522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9552" y="1340768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 smtClean="0">
                <a:solidFill>
                  <a:srgbClr val="00B0F0"/>
                </a:solidFill>
                <a:latin typeface="Comic Sans MS" pitchFamily="66" charset="0"/>
              </a:rPr>
              <a:t>Camera oscura per il test del  piano torre</a:t>
            </a:r>
            <a:endParaRPr lang="it-IT" sz="30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7" name="Immagine 6" descr="assieme_esploso_2.jpg"/>
          <p:cNvPicPr>
            <a:picLocks noChangeAspect="1"/>
          </p:cNvPicPr>
          <p:nvPr/>
        </p:nvPicPr>
        <p:blipFill>
          <a:blip r:embed="rId2" cstate="print"/>
          <a:srcRect t="13480" b="6985"/>
          <a:stretch>
            <a:fillRect/>
          </a:stretch>
        </p:blipFill>
        <p:spPr>
          <a:xfrm>
            <a:off x="1259632" y="2060848"/>
            <a:ext cx="6912768" cy="4248472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131840" y="587727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Parte inferiore fissa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627784" y="21328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Coperchio mobile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07504" y="3861048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Supporto </a:t>
            </a:r>
            <a:r>
              <a:rPr lang="it-IT" dirty="0" smtClean="0"/>
              <a:t>laterale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940152" y="5589240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Supporto centrale</a:t>
            </a:r>
            <a:endParaRPr lang="it-IT" dirty="0"/>
          </a:p>
        </p:txBody>
      </p:sp>
      <p:sp>
        <p:nvSpPr>
          <p:cNvPr id="14" name="Freccia a destra 13"/>
          <p:cNvSpPr/>
          <p:nvPr/>
        </p:nvSpPr>
        <p:spPr>
          <a:xfrm>
            <a:off x="539552" y="4581128"/>
            <a:ext cx="129614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su 15"/>
          <p:cNvSpPr/>
          <p:nvPr/>
        </p:nvSpPr>
        <p:spPr>
          <a:xfrm>
            <a:off x="4139952" y="5517232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3707904" y="2492896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 rot="7172994">
            <a:off x="5375794" y="4286065"/>
            <a:ext cx="115546" cy="1584176"/>
          </a:xfrm>
          <a:prstGeom prst="downArrow">
            <a:avLst>
              <a:gd name="adj1" fmla="val 50000"/>
              <a:gd name="adj2" fmla="val 47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egnaposto numero diapositiva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107504" y="6381328"/>
            <a:ext cx="3352800" cy="365125"/>
          </a:xfrm>
        </p:spPr>
        <p:txBody>
          <a:bodyPr/>
          <a:lstStyle/>
          <a:p>
            <a:r>
              <a:rPr lang="it-IT" smtClean="0"/>
              <a:t>26-05-2014        Cereseto Roberto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assieme_chiuso.jpg"/>
          <p:cNvPicPr>
            <a:picLocks noChangeAspect="1"/>
          </p:cNvPicPr>
          <p:nvPr/>
        </p:nvPicPr>
        <p:blipFill>
          <a:blip r:embed="rId2" cstate="print"/>
          <a:srcRect l="1498" t="20291" r="-1326" b="27146"/>
          <a:stretch>
            <a:fillRect/>
          </a:stretch>
        </p:blipFill>
        <p:spPr>
          <a:xfrm>
            <a:off x="251520" y="1340768"/>
            <a:ext cx="8892480" cy="331236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403648" y="980728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Fase 4 :</a:t>
            </a:r>
          </a:p>
          <a:p>
            <a:endParaRPr lang="it-IT" dirty="0"/>
          </a:p>
          <a:p>
            <a:r>
              <a:rPr lang="it-IT" dirty="0" smtClean="0"/>
              <a:t>Si chiudono tutte le chiusure a scatto per garantire la tenuta di luce </a:t>
            </a:r>
            <a:endParaRPr lang="it-IT" dirty="0"/>
          </a:p>
        </p:txBody>
      </p:sp>
      <p:pic>
        <p:nvPicPr>
          <p:cNvPr id="4" name="Immagine 3" descr="chiusere_scatto.jpg"/>
          <p:cNvPicPr>
            <a:picLocks noChangeAspect="1"/>
          </p:cNvPicPr>
          <p:nvPr/>
        </p:nvPicPr>
        <p:blipFill>
          <a:blip r:embed="rId3" cstate="print"/>
          <a:srcRect l="18395" t="24911" r="38572" b="27946"/>
          <a:stretch>
            <a:fillRect/>
          </a:stretch>
        </p:blipFill>
        <p:spPr>
          <a:xfrm>
            <a:off x="5148064" y="4221088"/>
            <a:ext cx="2880320" cy="2232248"/>
          </a:xfrm>
          <a:prstGeom prst="rect">
            <a:avLst/>
          </a:prstGeom>
        </p:spPr>
      </p:pic>
      <p:sp>
        <p:nvSpPr>
          <p:cNvPr id="5" name="Freccia in su 4"/>
          <p:cNvSpPr/>
          <p:nvPr/>
        </p:nvSpPr>
        <p:spPr>
          <a:xfrm rot="19183166">
            <a:off x="4541556" y="3211067"/>
            <a:ext cx="288032" cy="20162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ezione_chiusa.jpg"/>
          <p:cNvPicPr>
            <a:picLocks noChangeAspect="1"/>
          </p:cNvPicPr>
          <p:nvPr/>
        </p:nvPicPr>
        <p:blipFill>
          <a:blip r:embed="rId2" cstate="print"/>
          <a:srcRect l="11198" t="13435" r="34102" b="14577"/>
          <a:stretch>
            <a:fillRect/>
          </a:stretch>
        </p:blipFill>
        <p:spPr>
          <a:xfrm>
            <a:off x="179512" y="1052736"/>
            <a:ext cx="4176464" cy="3888432"/>
          </a:xfrm>
          <a:prstGeom prst="rect">
            <a:avLst/>
          </a:prstGeom>
        </p:spPr>
      </p:pic>
      <p:pic>
        <p:nvPicPr>
          <p:cNvPr id="3" name="Immagine 2" descr="sezione_chiusa_centrale.jpg"/>
          <p:cNvPicPr>
            <a:picLocks noChangeAspect="1"/>
          </p:cNvPicPr>
          <p:nvPr/>
        </p:nvPicPr>
        <p:blipFill>
          <a:blip r:embed="rId3" cstate="print"/>
          <a:srcRect l="22515" t="8864" r="28174" b="26004"/>
          <a:stretch>
            <a:fillRect/>
          </a:stretch>
        </p:blipFill>
        <p:spPr>
          <a:xfrm>
            <a:off x="4499992" y="1268760"/>
            <a:ext cx="4392488" cy="3672408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115616" y="515719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fibre ottiche sono montate su dei supporti che le mantengono nella posizione corretta per la lettura del segnale </a:t>
            </a:r>
            <a:endParaRPr lang="it-IT" dirty="0"/>
          </a:p>
        </p:txBody>
      </p:sp>
      <p:sp>
        <p:nvSpPr>
          <p:cNvPr id="5" name="Freccia in su 4"/>
          <p:cNvSpPr/>
          <p:nvPr/>
        </p:nvSpPr>
        <p:spPr>
          <a:xfrm>
            <a:off x="1259632" y="2780928"/>
            <a:ext cx="72008" cy="2304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su 5"/>
          <p:cNvSpPr/>
          <p:nvPr/>
        </p:nvSpPr>
        <p:spPr>
          <a:xfrm>
            <a:off x="2339752" y="2780928"/>
            <a:ext cx="72008" cy="2304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su 6"/>
          <p:cNvSpPr/>
          <p:nvPr/>
        </p:nvSpPr>
        <p:spPr>
          <a:xfrm rot="19968110">
            <a:off x="4001411" y="2640034"/>
            <a:ext cx="45719" cy="27374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su 7"/>
          <p:cNvSpPr/>
          <p:nvPr/>
        </p:nvSpPr>
        <p:spPr>
          <a:xfrm rot="1441116">
            <a:off x="2944070" y="3896410"/>
            <a:ext cx="80613" cy="12254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su 8"/>
          <p:cNvSpPr/>
          <p:nvPr/>
        </p:nvSpPr>
        <p:spPr>
          <a:xfrm rot="19591940">
            <a:off x="5357497" y="4084332"/>
            <a:ext cx="79225" cy="10445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su 9"/>
          <p:cNvSpPr/>
          <p:nvPr/>
        </p:nvSpPr>
        <p:spPr>
          <a:xfrm rot="1441116">
            <a:off x="7914247" y="4112433"/>
            <a:ext cx="80613" cy="12254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annello_connetto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3312368" cy="2343309"/>
          </a:xfrm>
          <a:prstGeom prst="rect">
            <a:avLst/>
          </a:prstGeom>
        </p:spPr>
      </p:pic>
      <p:pic>
        <p:nvPicPr>
          <p:cNvPr id="3" name="Immagine 2" descr="pannello_connettori_2.jpg"/>
          <p:cNvPicPr>
            <a:picLocks noChangeAspect="1"/>
          </p:cNvPicPr>
          <p:nvPr/>
        </p:nvPicPr>
        <p:blipFill>
          <a:blip r:embed="rId3" cstate="print"/>
          <a:srcRect l="21707" t="28289" r="31407" b="35145"/>
          <a:stretch>
            <a:fillRect/>
          </a:stretch>
        </p:blipFill>
        <p:spPr>
          <a:xfrm>
            <a:off x="4716016" y="1412776"/>
            <a:ext cx="4176464" cy="2304256"/>
          </a:xfrm>
          <a:prstGeom prst="rect">
            <a:avLst/>
          </a:prstGeom>
        </p:spPr>
      </p:pic>
      <p:pic>
        <p:nvPicPr>
          <p:cNvPr id="4" name="Immagine 3" descr="pannello_connettori_3.jpg"/>
          <p:cNvPicPr>
            <a:picLocks noChangeAspect="1"/>
          </p:cNvPicPr>
          <p:nvPr/>
        </p:nvPicPr>
        <p:blipFill>
          <a:blip r:embed="rId4" cstate="print"/>
          <a:srcRect l="27366" t="22576" r="30599" b="27147"/>
          <a:stretch>
            <a:fillRect/>
          </a:stretch>
        </p:blipFill>
        <p:spPr>
          <a:xfrm>
            <a:off x="1763688" y="3645024"/>
            <a:ext cx="3404015" cy="288032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43808" y="7647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Pannello di interfaccia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64088" y="3789040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Parte esterna:</a:t>
            </a:r>
            <a:endParaRPr lang="it-IT" dirty="0"/>
          </a:p>
          <a:p>
            <a:r>
              <a:rPr lang="it-IT" dirty="0" err="1" smtClean="0"/>
              <a:t>N°</a:t>
            </a:r>
            <a:r>
              <a:rPr lang="it-IT" dirty="0" smtClean="0"/>
              <a:t> 10 connettori ottici </a:t>
            </a:r>
            <a:r>
              <a:rPr lang="it-IT" dirty="0" smtClean="0"/>
              <a:t>FC ( ???)</a:t>
            </a:r>
            <a:endParaRPr lang="it-IT" dirty="0" smtClean="0"/>
          </a:p>
          <a:p>
            <a:r>
              <a:rPr lang="it-IT" dirty="0" err="1" smtClean="0"/>
              <a:t>N°</a:t>
            </a:r>
            <a:r>
              <a:rPr lang="it-IT" dirty="0" smtClean="0"/>
              <a:t> 2  connettori </a:t>
            </a:r>
            <a:r>
              <a:rPr lang="it-IT" dirty="0" smtClean="0"/>
              <a:t>LC ( ??? )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3573016"/>
            <a:ext cx="180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Parte interna :</a:t>
            </a:r>
          </a:p>
          <a:p>
            <a:r>
              <a:rPr lang="it-IT" dirty="0" smtClean="0"/>
              <a:t>Connettore per il collegamento del piano torre </a:t>
            </a:r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 rot="20690661">
            <a:off x="521793" y="5231562"/>
            <a:ext cx="2232248" cy="224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98072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Nuovo sistema di lettura led </a:t>
            </a:r>
            <a:r>
              <a:rPr lang="it-IT" dirty="0" smtClean="0"/>
              <a:t>beacon suggerito da Giulia De </a:t>
            </a:r>
            <a:r>
              <a:rPr lang="it-IT" dirty="0" err="1" smtClean="0"/>
              <a:t>Bonis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pic>
        <p:nvPicPr>
          <p:cNvPr id="5" name="Immagine 4" descr="assieme_ventosa_1.jpg"/>
          <p:cNvPicPr>
            <a:picLocks noChangeAspect="1"/>
          </p:cNvPicPr>
          <p:nvPr/>
        </p:nvPicPr>
        <p:blipFill>
          <a:blip r:embed="rId2" cstate="print"/>
          <a:srcRect l="29791" t="26004" r="32216" b="6579"/>
          <a:stretch>
            <a:fillRect/>
          </a:stretch>
        </p:blipFill>
        <p:spPr>
          <a:xfrm>
            <a:off x="539552" y="1700808"/>
            <a:ext cx="3384376" cy="424847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4139952" y="177281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Ventose con comando per bloccaggio e sbloccaggio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11960" y="328498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Cilindro con lente e attacco per fibra ottica </a:t>
            </a:r>
            <a:endParaRPr lang="it-IT" dirty="0"/>
          </a:p>
        </p:txBody>
      </p:sp>
      <p:sp>
        <p:nvSpPr>
          <p:cNvPr id="8" name="Freccia a sinistra 7"/>
          <p:cNvSpPr/>
          <p:nvPr/>
        </p:nvSpPr>
        <p:spPr>
          <a:xfrm>
            <a:off x="2555776" y="2420888"/>
            <a:ext cx="3282664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sinistra 8"/>
          <p:cNvSpPr/>
          <p:nvPr/>
        </p:nvSpPr>
        <p:spPr>
          <a:xfrm>
            <a:off x="3491880" y="3068960"/>
            <a:ext cx="3282664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5" name="Immagine 4" descr="assieme_ventosa_3.jpg"/>
          <p:cNvPicPr>
            <a:picLocks noChangeAspect="1"/>
          </p:cNvPicPr>
          <p:nvPr/>
        </p:nvPicPr>
        <p:blipFill>
          <a:blip r:embed="rId2" cstate="print"/>
          <a:srcRect l="20090" t="18005" r="28174" b="7721"/>
          <a:stretch>
            <a:fillRect/>
          </a:stretch>
        </p:blipFill>
        <p:spPr>
          <a:xfrm>
            <a:off x="683568" y="1628800"/>
            <a:ext cx="4608512" cy="468052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059832" y="90872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Attacco per fibra ottica</a:t>
            </a:r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2915816" y="1052736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364088" y="263691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Lente</a:t>
            </a:r>
            <a:endParaRPr lang="it-IT" dirty="0"/>
          </a:p>
        </p:txBody>
      </p:sp>
      <p:sp>
        <p:nvSpPr>
          <p:cNvPr id="9" name="Freccia a sinistra 8"/>
          <p:cNvSpPr/>
          <p:nvPr/>
        </p:nvSpPr>
        <p:spPr>
          <a:xfrm>
            <a:off x="3347864" y="2996952"/>
            <a:ext cx="2376264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5508104" y="34290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Anello in neoprene </a:t>
            </a:r>
            <a:endParaRPr lang="it-IT" dirty="0"/>
          </a:p>
        </p:txBody>
      </p:sp>
      <p:sp>
        <p:nvSpPr>
          <p:cNvPr id="11" name="Freccia a sinistra 10"/>
          <p:cNvSpPr/>
          <p:nvPr/>
        </p:nvSpPr>
        <p:spPr>
          <a:xfrm>
            <a:off x="3419872" y="3861048"/>
            <a:ext cx="3600400" cy="720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2564904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costruzione delle  due camere buie è stata affidata alla ditta  ORMI di Savona.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mtClean="0"/>
              <a:t>Una camera </a:t>
            </a:r>
            <a:r>
              <a:rPr lang="it-IT" dirty="0" smtClean="0"/>
              <a:t>verrà consegnata ai Laboratori del Sud  e una verrà consegnata ai Laboratori di Frascati.</a:t>
            </a:r>
          </a:p>
          <a:p>
            <a:endParaRPr lang="it-IT" dirty="0" smtClean="0"/>
          </a:p>
          <a:p>
            <a:r>
              <a:rPr lang="it-IT" dirty="0" smtClean="0"/>
              <a:t>La data prevista per la consegna è il 15 Giugno.</a:t>
            </a:r>
          </a:p>
          <a:p>
            <a:endParaRPr lang="it-IT" dirty="0" smtClean="0"/>
          </a:p>
          <a:p>
            <a:r>
              <a:rPr lang="it-IT" dirty="0" smtClean="0"/>
              <a:t>I pannelli di interfaccia verranno costruiti dall’officina di Genova</a:t>
            </a:r>
          </a:p>
          <a:p>
            <a:r>
              <a:rPr lang="it-IT" dirty="0" smtClean="0"/>
              <a:t>appena saranno definiti con sicurezza la quantità e la tipologia dei connettori da montare.  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98072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camera buia è composta da un telaio in acciaio al carbonio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27687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  <a:r>
              <a:rPr lang="it-IT" dirty="0" smtClean="0"/>
              <a:t>ul quale sono fissati i pannelli in </a:t>
            </a:r>
            <a:r>
              <a:rPr lang="it-IT" dirty="0" err="1" smtClean="0"/>
              <a:t>truciolare</a:t>
            </a:r>
            <a:r>
              <a:rPr lang="it-IT" dirty="0" smtClean="0"/>
              <a:t> ad alta densità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5085184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</a:t>
            </a:r>
            <a:r>
              <a:rPr lang="it-IT" dirty="0" smtClean="0"/>
              <a:t>u ogni  giunta dei vari pannelli c’è un </a:t>
            </a:r>
            <a:r>
              <a:rPr lang="it-IT" dirty="0" err="1" smtClean="0"/>
              <a:t>copri-giunta</a:t>
            </a:r>
            <a:r>
              <a:rPr lang="it-IT" dirty="0" smtClean="0"/>
              <a:t> in alluminio incollato con silicone nero 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pic>
        <p:nvPicPr>
          <p:cNvPr id="10" name="Immagine 9" descr="assieme_sezione.jpg"/>
          <p:cNvPicPr>
            <a:picLocks noChangeAspect="1"/>
          </p:cNvPicPr>
          <p:nvPr/>
        </p:nvPicPr>
        <p:blipFill>
          <a:blip r:embed="rId2" cstate="print"/>
          <a:srcRect l="9556" t="11880" r="11068" b="10240"/>
          <a:stretch>
            <a:fillRect/>
          </a:stretch>
        </p:blipFill>
        <p:spPr>
          <a:xfrm>
            <a:off x="3984950" y="1916832"/>
            <a:ext cx="4979537" cy="3456384"/>
          </a:xfrm>
          <a:prstGeom prst="rect">
            <a:avLst/>
          </a:prstGeom>
        </p:spPr>
      </p:pic>
      <p:sp>
        <p:nvSpPr>
          <p:cNvPr id="11" name="Freccia in giù 10"/>
          <p:cNvSpPr/>
          <p:nvPr/>
        </p:nvSpPr>
        <p:spPr>
          <a:xfrm rot="19000351">
            <a:off x="4555617" y="1160809"/>
            <a:ext cx="252992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19905497">
            <a:off x="2569302" y="4391792"/>
            <a:ext cx="2571602" cy="954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2051720" y="2996952"/>
            <a:ext cx="24482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0" y="1052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 smtClean="0"/>
              <a:t>Il coperchio  viene fissato sulla base della camera grazie a 40 chiusure a scatto 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0" y="4725144"/>
            <a:ext cx="4499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La tenuta di luce tra coperchio e base è garantita da uno strato di 20 mm neoprene nero e da un labirinto creato da un profilato in acciaio esterno e da un pannello in </a:t>
            </a:r>
            <a:r>
              <a:rPr lang="it-IT" dirty="0" err="1" smtClean="0"/>
              <a:t>truciolare</a:t>
            </a:r>
            <a:r>
              <a:rPr lang="it-IT" dirty="0" smtClean="0"/>
              <a:t> interno </a:t>
            </a:r>
            <a:endParaRPr lang="it-IT" dirty="0"/>
          </a:p>
        </p:txBody>
      </p:sp>
      <p:pic>
        <p:nvPicPr>
          <p:cNvPr id="7" name="Immagine 6" descr="assieme_sezione_2.jpg"/>
          <p:cNvPicPr>
            <a:picLocks noChangeAspect="1"/>
          </p:cNvPicPr>
          <p:nvPr/>
        </p:nvPicPr>
        <p:blipFill>
          <a:blip r:embed="rId2" cstate="print"/>
          <a:srcRect l="18918" t="28829" r="47612" b="21699"/>
          <a:stretch>
            <a:fillRect/>
          </a:stretch>
        </p:blipFill>
        <p:spPr>
          <a:xfrm>
            <a:off x="4499992" y="836712"/>
            <a:ext cx="4535846" cy="4743006"/>
          </a:xfrm>
          <a:prstGeom prst="rect">
            <a:avLst/>
          </a:prstGeom>
        </p:spPr>
      </p:pic>
      <p:sp>
        <p:nvSpPr>
          <p:cNvPr id="8" name="Freccia a destra 7"/>
          <p:cNvSpPr/>
          <p:nvPr/>
        </p:nvSpPr>
        <p:spPr>
          <a:xfrm rot="21408550">
            <a:off x="2920871" y="1734886"/>
            <a:ext cx="381983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 rot="20626235">
            <a:off x="2015859" y="3885045"/>
            <a:ext cx="381983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flipH="1">
            <a:off x="3707904" y="2852936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5508104" y="2852936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5508104" y="3140968"/>
            <a:ext cx="9361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6444208" y="2420888"/>
            <a:ext cx="0" cy="720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6444208" y="2420888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cavalletto_laterale.jpg"/>
          <p:cNvPicPr>
            <a:picLocks noChangeAspect="1"/>
          </p:cNvPicPr>
          <p:nvPr/>
        </p:nvPicPr>
        <p:blipFill>
          <a:blip r:embed="rId2" cstate="print"/>
          <a:srcRect l="19257" t="12564" r="30378" b="12055"/>
          <a:stretch>
            <a:fillRect/>
          </a:stretch>
        </p:blipFill>
        <p:spPr>
          <a:xfrm>
            <a:off x="539552" y="2996952"/>
            <a:ext cx="2448272" cy="2592288"/>
          </a:xfrm>
          <a:prstGeom prst="rect">
            <a:avLst/>
          </a:prstGeom>
        </p:spPr>
      </p:pic>
      <p:pic>
        <p:nvPicPr>
          <p:cNvPr id="3" name="Immagine 2" descr="cavalletto_centrale.jpg"/>
          <p:cNvPicPr>
            <a:picLocks noChangeAspect="1"/>
          </p:cNvPicPr>
          <p:nvPr/>
        </p:nvPicPr>
        <p:blipFill>
          <a:blip r:embed="rId3" cstate="print"/>
          <a:srcRect l="24208" t="17110" r="19810" b="12313"/>
          <a:stretch>
            <a:fillRect/>
          </a:stretch>
        </p:blipFill>
        <p:spPr>
          <a:xfrm>
            <a:off x="5220072" y="1556792"/>
            <a:ext cx="2664296" cy="23762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67544" y="1268760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</a:t>
            </a:r>
            <a:r>
              <a:rPr lang="it-IT" dirty="0" smtClean="0"/>
              <a:t>supporti per il piano all’interno della camera  </a:t>
            </a:r>
            <a:r>
              <a:rPr lang="it-IT" dirty="0" smtClean="0"/>
              <a:t>hanno dei perni che si inseriscono nei fori </a:t>
            </a:r>
            <a:r>
              <a:rPr lang="it-IT" dirty="0" smtClean="0"/>
              <a:t>di riferimento e </a:t>
            </a:r>
            <a:r>
              <a:rPr lang="it-IT" dirty="0" smtClean="0"/>
              <a:t>ne garantiscono il preciso posizionamento 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osizionamento_1.jpg"/>
          <p:cNvPicPr>
            <a:picLocks noChangeAspect="1"/>
          </p:cNvPicPr>
          <p:nvPr/>
        </p:nvPicPr>
        <p:blipFill>
          <a:blip r:embed="rId2" cstate="print"/>
          <a:srcRect l="9187" t="15907" r="8133" b="15268"/>
          <a:stretch>
            <a:fillRect/>
          </a:stretch>
        </p:blipFill>
        <p:spPr>
          <a:xfrm>
            <a:off x="323528" y="1319166"/>
            <a:ext cx="8229292" cy="484613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403648" y="1268760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Fase 1 :</a:t>
            </a:r>
          </a:p>
          <a:p>
            <a:endParaRPr lang="it-IT" dirty="0" smtClean="0"/>
          </a:p>
          <a:p>
            <a:r>
              <a:rPr lang="it-IT" dirty="0" smtClean="0"/>
              <a:t>Si inserisce il piano nella Camera buia con l’ausilio di un carro ponte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2195736" y="3429000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796136" y="3212976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osizionamento_2.jpg"/>
          <p:cNvPicPr>
            <a:picLocks noChangeAspect="1"/>
          </p:cNvPicPr>
          <p:nvPr/>
        </p:nvPicPr>
        <p:blipFill>
          <a:blip r:embed="rId2" cstate="print"/>
          <a:srcRect l="1892" t="27765" r="3610" b="15536"/>
          <a:stretch>
            <a:fillRect/>
          </a:stretch>
        </p:blipFill>
        <p:spPr>
          <a:xfrm>
            <a:off x="539552" y="1988840"/>
            <a:ext cx="7920880" cy="367240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763688" y="1988840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Fase 2 :</a:t>
            </a:r>
          </a:p>
          <a:p>
            <a:r>
              <a:rPr lang="it-IT" dirty="0" smtClean="0"/>
              <a:t>Si posizionano tutti i sistemi di lettura dei MO</a:t>
            </a:r>
          </a:p>
          <a:p>
            <a:r>
              <a:rPr lang="it-IT" dirty="0" smtClean="0"/>
              <a:t>Si collega il connettore principale al pannello di interfaccia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ettura_1.jpg"/>
          <p:cNvPicPr>
            <a:picLocks noChangeAspect="1"/>
          </p:cNvPicPr>
          <p:nvPr/>
        </p:nvPicPr>
        <p:blipFill>
          <a:blip r:embed="rId2" cstate="print"/>
          <a:srcRect l="14432" t="19148" r="21707" b="14577"/>
          <a:stretch>
            <a:fillRect/>
          </a:stretch>
        </p:blipFill>
        <p:spPr>
          <a:xfrm>
            <a:off x="827584" y="2060848"/>
            <a:ext cx="5688632" cy="417646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915816" y="836712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Braccio di supporto fibra per la lettura del LED Beacon in posizione aperta per l’inserimento del Piano </a:t>
            </a:r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 rot="1801574">
            <a:off x="6091790" y="1384904"/>
            <a:ext cx="160847" cy="2088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lettura_2.jpg"/>
          <p:cNvPicPr>
            <a:picLocks noChangeAspect="1"/>
          </p:cNvPicPr>
          <p:nvPr/>
        </p:nvPicPr>
        <p:blipFill>
          <a:blip r:embed="rId2" cstate="print"/>
          <a:srcRect l="15240" t="16863" r="33024" b="18005"/>
          <a:stretch>
            <a:fillRect/>
          </a:stretch>
        </p:blipFill>
        <p:spPr>
          <a:xfrm>
            <a:off x="611560" y="1988840"/>
            <a:ext cx="4608512" cy="4104456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915816" y="836712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Braccio di supporto fibra per la lettura del LED Beacon in posizione chiusa pronto ad acquisire il segnale 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 rot="3661083">
            <a:off x="5646739" y="648867"/>
            <a:ext cx="285606" cy="34486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osizionamento_3.jpg"/>
          <p:cNvPicPr>
            <a:picLocks noChangeAspect="1"/>
          </p:cNvPicPr>
          <p:nvPr/>
        </p:nvPicPr>
        <p:blipFill>
          <a:blip r:embed="rId2" cstate="print"/>
          <a:srcRect l="-686" t="27765" r="1892" b="22206"/>
          <a:stretch>
            <a:fillRect/>
          </a:stretch>
        </p:blipFill>
        <p:spPr>
          <a:xfrm>
            <a:off x="323528" y="1988840"/>
            <a:ext cx="8280920" cy="324036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483768" y="83671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Fase 3 :</a:t>
            </a:r>
          </a:p>
          <a:p>
            <a:endParaRPr lang="it-IT" dirty="0"/>
          </a:p>
          <a:p>
            <a:r>
              <a:rPr lang="it-IT" dirty="0" smtClean="0"/>
              <a:t>Si posiziona il coperchio sempre con l’ausilio di un carro ponte </a:t>
            </a: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1907704" y="2204864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131840" y="530120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4 perni guida aiuteranno l’operatore nella fase di posizionamento del coperchio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5004-562E-4B57-9473-90EF9A205229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26-05-2014        Cereseto Roberto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ersonalizzat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620</TotalTime>
  <Words>455</Words>
  <Application>Microsoft Office PowerPoint</Application>
  <PresentationFormat>Presentazione su schermo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Cereseto</dc:creator>
  <cp:lastModifiedBy>Cereseto</cp:lastModifiedBy>
  <cp:revision>11</cp:revision>
  <dcterms:created xsi:type="dcterms:W3CDTF">2014-05-21T09:44:05Z</dcterms:created>
  <dcterms:modified xsi:type="dcterms:W3CDTF">2014-05-22T11:56:50Z</dcterms:modified>
</cp:coreProperties>
</file>