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888" r:id="rId12"/>
    <p:sldMasterId id="2147483902" r:id="rId13"/>
    <p:sldMasterId id="2147483914" r:id="rId14"/>
    <p:sldMasterId id="2147483926" r:id="rId15"/>
    <p:sldMasterId id="2147483938" r:id="rId16"/>
    <p:sldMasterId id="2147483950" r:id="rId17"/>
    <p:sldMasterId id="2147483974" r:id="rId18"/>
    <p:sldMasterId id="2147483986" r:id="rId19"/>
    <p:sldMasterId id="2147483999" r:id="rId20"/>
    <p:sldMasterId id="2147484012" r:id="rId21"/>
  </p:sldMasterIdLst>
  <p:notesMasterIdLst>
    <p:notesMasterId r:id="rId58"/>
  </p:notesMasterIdLst>
  <p:handoutMasterIdLst>
    <p:handoutMasterId r:id="rId59"/>
  </p:handoutMasterIdLst>
  <p:sldIdLst>
    <p:sldId id="261" r:id="rId22"/>
    <p:sldId id="332" r:id="rId23"/>
    <p:sldId id="322" r:id="rId24"/>
    <p:sldId id="324" r:id="rId25"/>
    <p:sldId id="323" r:id="rId26"/>
    <p:sldId id="331" r:id="rId27"/>
    <p:sldId id="335" r:id="rId28"/>
    <p:sldId id="336" r:id="rId29"/>
    <p:sldId id="337" r:id="rId30"/>
    <p:sldId id="329" r:id="rId31"/>
    <p:sldId id="333" r:id="rId32"/>
    <p:sldId id="294" r:id="rId33"/>
    <p:sldId id="342" r:id="rId34"/>
    <p:sldId id="339" r:id="rId35"/>
    <p:sldId id="340" r:id="rId36"/>
    <p:sldId id="341" r:id="rId37"/>
    <p:sldId id="348" r:id="rId38"/>
    <p:sldId id="344" r:id="rId39"/>
    <p:sldId id="349" r:id="rId40"/>
    <p:sldId id="334" r:id="rId41"/>
    <p:sldId id="350" r:id="rId42"/>
    <p:sldId id="351" r:id="rId43"/>
    <p:sldId id="321" r:id="rId44"/>
    <p:sldId id="355" r:id="rId45"/>
    <p:sldId id="356" r:id="rId46"/>
    <p:sldId id="352" r:id="rId47"/>
    <p:sldId id="353" r:id="rId48"/>
    <p:sldId id="345" r:id="rId49"/>
    <p:sldId id="338" r:id="rId50"/>
    <p:sldId id="325" r:id="rId51"/>
    <p:sldId id="326" r:id="rId52"/>
    <p:sldId id="327" r:id="rId53"/>
    <p:sldId id="328" r:id="rId54"/>
    <p:sldId id="293" r:id="rId55"/>
    <p:sldId id="354" r:id="rId56"/>
    <p:sldId id="320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FFBE-44C4-0346-B5D2-EAB096218D59}" type="datetimeFigureOut">
              <a:rPr lang="en-US" smtClean="0"/>
              <a:t>09/06/14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06B07-A255-9E47-99BC-C58BD1A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E10E2-948B-AA44-9B35-8005E6A9275B}" type="datetimeFigureOut">
              <a:rPr lang="en-US" smtClean="0"/>
              <a:t>09/06/14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5BF0-9498-BF4F-9EB3-A4787764C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5BF0-9498-BF4F-9EB3-A4787764C3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5BF0-9498-BF4F-9EB3-A4787764C3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5BF0-9498-BF4F-9EB3-A4787764C3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TOPSimHits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= “detected photon” = photon * QE * CE = photoelectron * CE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Marko’s MHz/PMT number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counts “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detected photon”.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dirty="0" smtClean="0"/>
              <a:t>Is QE*CE in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BASF2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realistic? for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PMT, old PMT,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respectively.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(2MHz, full gain)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2MHz/PMT, 2.25cmx2.25cm,10^6 gain, 1.6e-19C, 10^7sec/year --&gt; 0.63C/cm2/year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2e6/(2.25*2.25) * 1e6 *1.6e-19 * 1e7 = 0.63C/cm2/year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80/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(full luminosity*10year) --&gt; 6.3C/cm2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50/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4.0C/cm2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(2MHz, half gain)</a:t>
            </a:r>
            <a:b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80/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3.2C/cm2</a:t>
            </a:r>
          </a:p>
          <a:p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50/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2.0C/cm2</a:t>
            </a:r>
          </a:p>
          <a:p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E79EF-B895-4EDD-87D0-A3614CA14AE7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32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586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C4E147-F887-E445-A0B5-86652EAC3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2473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1FF5E-29AF-F24C-9982-B25D64536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133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9229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697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55581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671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230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821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552745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68083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61679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30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9400"/>
            <a:ext cx="1943100" cy="637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9400"/>
            <a:ext cx="5676900" cy="637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495D7-5ACC-7747-A3C3-1307DD56F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405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961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236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7822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336739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658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348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5632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476838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054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13995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512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616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172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‹#›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822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>
                <a:latin typeface="Tahoma"/>
              </a:rPr>
              <a:pPr>
                <a:defRPr/>
              </a:pPr>
              <a:t>‹#›</a:t>
            </a:fld>
            <a:endParaRPr lang="es-ES_tradnl" altLang="en-US" dirty="0">
              <a:latin typeface="Tahoma"/>
            </a:endParaRPr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62400" y="6400800"/>
            <a:ext cx="4800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3603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26500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0843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684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91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801834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6115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8217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410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96204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85766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67018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3603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26500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0843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6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418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9130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6115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8217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4108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96204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85766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67018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3603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26500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08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2802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684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9130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6115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8217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4108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96204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85766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67018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3603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2650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782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0843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684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913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6115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8217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4108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96204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85766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67018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360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09346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26500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0843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684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9130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6115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8217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4108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96204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85766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670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695060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3603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26500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60843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684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9130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6115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8217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4108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96204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85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56BDE-3559-614E-934A-810D63121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087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096753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Hiroyuki Nakayama (KEK)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67018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032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32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0320"/>
            <a:ext cx="2133600" cy="365125"/>
          </a:xfrm>
        </p:spPr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348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958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147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9795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6302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6474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1166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7742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67734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3009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2492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657975"/>
            <a:ext cx="236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657975"/>
            <a:ext cx="3962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657975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97EB62-13FE-4243-8603-34CB57CA7FD4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94645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032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32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0320"/>
            <a:ext cx="2133600" cy="365125"/>
          </a:xfrm>
        </p:spPr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348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958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147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97955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6302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6474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116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7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7742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655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30094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2492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657975"/>
            <a:ext cx="236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657975"/>
            <a:ext cx="3962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657975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97EB62-13FE-4243-8603-34CB57CA7FD4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9464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032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32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0320"/>
            <a:ext cx="2133600" cy="365125"/>
          </a:xfrm>
        </p:spPr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348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958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147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97955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630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4524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64747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11667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7742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65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3009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2492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657975"/>
            <a:ext cx="236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657975"/>
            <a:ext cx="3962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657975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97EB62-13FE-4243-8603-34CB57CA7FD4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946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9492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208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437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142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591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4420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EB599D-C07B-7449-BE77-A18DCFB3A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121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79268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77896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63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288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893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727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43747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033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099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28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8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8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352FB6-9719-F84C-BBBB-A43C85FC5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451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8796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06826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76669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6012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954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055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576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23671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215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074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7771-D8A5-DA4C-A78E-48DE4C22B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573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08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90475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74327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40577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3167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251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373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818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30020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462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AAD976-B0A2-2744-8472-0DEFAB731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986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466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91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510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702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2953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839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449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16820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555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5809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8C780-B420-B44D-92FF-D5978E259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108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414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146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88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93243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39807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16377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8833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056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77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986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380CD-4169-A34A-94CF-865C9BC679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061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8066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1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250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2409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22825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66095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57789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553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417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172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086A2B-0198-C847-B747-A44497E0D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360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1975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86685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439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233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616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66007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72591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80768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664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838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2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4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36.xml"/><Relationship Id="rId13" Type="http://schemas.openxmlformats.org/officeDocument/2006/relationships/theme" Target="../theme/theme21.xml"/><Relationship Id="rId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8640"/>
            <a:ext cx="77724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124744"/>
            <a:ext cx="83529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65151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E44FBB12-720A-6743-A005-4CA75B0F53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536" y="6465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09/06/2014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55776" y="6492875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L.Lanceri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hf hdr="0"/>
  <p:txStyles>
    <p:titleStyle>
      <a:lvl1pPr marL="39688"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FF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None/>
            </a:pPr>
            <a:endParaRPr lang="en-US" sz="2000" i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 algn="ctr">
              <a:defRPr/>
            </a:pPr>
            <a:fld id="{729B781D-1B07-4E9C-8182-19D4D52035FB}" type="slidenum">
              <a:rPr lang="es-ES_tradnl" altLang="en-US" smtClean="0">
                <a:latin typeface="Tahoma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s-ES_tradnl" altLang="en-US" dirty="0">
              <a:latin typeface="Tahoma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_tradnl" altLang="en-US" smtClean="0">
                <a:ea typeface="+mn-ea"/>
                <a:cs typeface="+mn-cs"/>
              </a:rPr>
              <a:t>L.Lanceri</a:t>
            </a:r>
            <a:endParaRPr lang="es-ES_tradnl" altLang="en-US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Hiroyuki Nakayama (KEK)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BPAC (Sep. 10, 2013)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Hiroyuki Nakayama (KEK)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BPAC (Sep. 10, 2013)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Hiroyuki Nakayama (KEK)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BPAC (Sep. 10, 2013)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Hiroyuki Nakayama (KEK)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BPAC (Sep. 10, 2013)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Hiroyuki Nakayama (KEK)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BPAC (Sep. 10, 2013)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Hiroyuki Nakayama (KEK)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BPAC (Sep. 10, 2013)</a:t>
            </a:r>
            <a:endParaRPr kumimoji="1" lang="ja-JP" altLang="en-US" dirty="0" smtClean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0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0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0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9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0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0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0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9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0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11/11/2013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0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Sven Vahsen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0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AE7B61-1743-4238-A018-9CE8C060A3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9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hf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amdocs.fnal.gov/AD-public/DocDB/ShowDocument?docid=141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5.wmf"/><Relationship Id="rId5" Type="http://schemas.openxmlformats.org/officeDocument/2006/relationships/image" Target="../media/image28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7.wmf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63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83F8-3C39-714F-8FAD-FA09542C0044}" type="slidenum">
              <a:rPr lang="en-US"/>
              <a:pPr/>
              <a:t>1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90500"/>
            <a:ext cx="8001000" cy="6046812"/>
          </a:xfrm>
          <a:ln/>
        </p:spPr>
        <p:txBody>
          <a:bodyPr rIns="132080"/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Backgrounds simulations (*),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SVD radiation </a:t>
            </a:r>
            <a:r>
              <a:rPr lang="en-US" dirty="0">
                <a:solidFill>
                  <a:srgbClr val="FF0000"/>
                </a:solidFill>
              </a:rPr>
              <a:t>protection system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environmental monitoring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>
                <a:solidFill>
                  <a:schemeClr val="tx1"/>
                </a:solidFill>
              </a:rPr>
              <a:t>L.Lanceri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Univ. Trieste &amp; INFN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Belle2 – Italia Meeting, Roma, June 9 - 10, 2014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(*) Summary from B2GM and BPAC presentations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Sub-detector BG summary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PXD occupancy close to limit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/>
              <a:t>CDC </a:t>
            </a:r>
            <a:r>
              <a:rPr lang="en-US" altLang="ja-JP" sz="2800" dirty="0" smtClean="0"/>
              <a:t>FPGA</a:t>
            </a:r>
          </a:p>
          <a:p>
            <a:pPr lvl="1"/>
            <a:r>
              <a:rPr lang="en-US" altLang="ja-JP" sz="2400" dirty="0" smtClean="0"/>
              <a:t> &gt;1x10</a:t>
            </a:r>
            <a:r>
              <a:rPr lang="en-US" altLang="ja-JP" sz="2400" baseline="30000" dirty="0" smtClean="0"/>
              <a:t>11 </a:t>
            </a:r>
            <a:r>
              <a:rPr lang="en-US" altLang="ja-JP" sz="2400" dirty="0"/>
              <a:t>neutrons</a:t>
            </a:r>
            <a:r>
              <a:rPr lang="en-US" altLang="ja-JP" sz="2400" dirty="0" smtClean="0"/>
              <a:t>/cm2/year, but SEU </a:t>
            </a:r>
            <a:r>
              <a:rPr lang="en-US" altLang="ja-JP" sz="2400" dirty="0"/>
              <a:t>rate is still </a:t>
            </a:r>
            <a:r>
              <a:rPr lang="en-US" altLang="ja-JP" sz="2400" dirty="0" smtClean="0"/>
              <a:t>acceptable</a:t>
            </a:r>
            <a:endParaRPr lang="en-US" altLang="ja-JP" sz="2400" dirty="0"/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TOP PMT lifetime </a:t>
            </a:r>
          </a:p>
          <a:p>
            <a:pPr lvl="1"/>
            <a:r>
              <a:rPr lang="en-US" altLang="ja-JP" sz="2400" dirty="0" smtClean="0"/>
              <a:t>New PMTs has super-long lifetime  (~x10 improvement)</a:t>
            </a:r>
            <a:endParaRPr lang="en-US" altLang="ja-JP" sz="3200" dirty="0" smtClean="0"/>
          </a:p>
          <a:p>
            <a:pPr lvl="1"/>
            <a:r>
              <a:rPr lang="en-US" altLang="ja-JP" sz="2400" dirty="0" smtClean="0"/>
              <a:t>Low-gain operation could help old PMTs </a:t>
            </a:r>
            <a:endParaRPr lang="en-US" altLang="ja-JP" sz="2400" dirty="0"/>
          </a:p>
          <a:p>
            <a:pPr lvl="2"/>
            <a:r>
              <a:rPr lang="en-US" altLang="ja-JP" sz="2000" dirty="0" smtClean="0"/>
              <a:t>TTS is OK,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need to check timing resolution with readout electronics </a:t>
            </a:r>
          </a:p>
          <a:p>
            <a:pPr lvl="1"/>
            <a:r>
              <a:rPr lang="en-US" altLang="ja-JP" sz="2400" dirty="0" smtClean="0"/>
              <a:t>Last resort: replace PMTs every few years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14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VXD Radiation Monitoring </a:t>
            </a:r>
            <a:br>
              <a:rPr lang="en-US" dirty="0" smtClean="0"/>
            </a:br>
            <a:r>
              <a:rPr lang="en-US" dirty="0" smtClean="0"/>
              <a:t>and Beam Abort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(Trieste)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2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Conceptual Design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9"/>
          <a:stretch>
            <a:fillRect/>
          </a:stretch>
        </p:blipFill>
        <p:spPr bwMode="auto">
          <a:xfrm>
            <a:off x="683568" y="3212976"/>
            <a:ext cx="7810128" cy="229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_RadMon_PXD_mec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716153" cy="2110956"/>
          </a:xfrm>
          <a:prstGeom prst="rect">
            <a:avLst/>
          </a:prstGeom>
        </p:spPr>
      </p:pic>
      <p:pic>
        <p:nvPicPr>
          <p:cNvPr id="9" name="Picture 8" descr="fig_RadMon_SVD_mec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540268" cy="223224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3059832" y="2996952"/>
            <a:ext cx="432048" cy="936104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491880" y="2996952"/>
            <a:ext cx="2160240" cy="1080120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932040" y="1700808"/>
            <a:ext cx="576064" cy="244827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779912" y="1700808"/>
            <a:ext cx="1728192" cy="244827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722250" y="1733907"/>
            <a:ext cx="20409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+ 8 sensors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n SVD L3 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upport rings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12" y="836712"/>
            <a:ext cx="2340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 + 4 sensors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PXD-beam pipe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fig_concep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28592"/>
            <a:ext cx="2621568" cy="1412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7088" y="5805264"/>
            <a:ext cx="3172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3+15 m (3+40 m) </a:t>
            </a:r>
            <a:r>
              <a:rPr lang="en-US" sz="1800" dirty="0" err="1" smtClean="0"/>
              <a:t>triax</a:t>
            </a:r>
            <a:r>
              <a:rPr lang="en-US" sz="1800" dirty="0" smtClean="0"/>
              <a:t> cables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Voltage sources (150÷500 V)</a:t>
            </a:r>
          </a:p>
          <a:p>
            <a:r>
              <a:rPr lang="en-US" sz="1800" dirty="0" err="1" smtClean="0">
                <a:solidFill>
                  <a:srgbClr val="0000FF"/>
                </a:solidFill>
              </a:rPr>
              <a:t>picoAmmeters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5517232"/>
            <a:ext cx="1204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Shielded</a:t>
            </a:r>
          </a:p>
          <a:p>
            <a:pPr lvl="0"/>
            <a:r>
              <a:rPr lang="en-US" sz="1800" dirty="0" smtClean="0"/>
              <a:t>diamond</a:t>
            </a:r>
            <a:endParaRPr lang="en-US" sz="1800" dirty="0"/>
          </a:p>
          <a:p>
            <a:pPr lvl="0"/>
            <a:r>
              <a:rPr lang="en-US" sz="1800" dirty="0"/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113236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685800" y="188912"/>
            <a:ext cx="7772400" cy="719808"/>
          </a:xfrm>
        </p:spPr>
        <p:txBody>
          <a:bodyPr/>
          <a:lstStyle/>
          <a:p>
            <a:pPr indent="0" eaLnBrk="1" hangingPunct="1"/>
            <a:r>
              <a:rPr lang="en-US" sz="3200" dirty="0" smtClean="0"/>
              <a:t>Diamond </a:t>
            </a:r>
            <a:r>
              <a:rPr lang="en-US" sz="3200" dirty="0" smtClean="0">
                <a:solidFill>
                  <a:srgbClr val="FF0000"/>
                </a:solidFill>
              </a:rPr>
              <a:t>sensors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metallization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>
          <a:xfrm>
            <a:off x="395289" y="908720"/>
            <a:ext cx="5832895" cy="5760640"/>
          </a:xfrm>
        </p:spPr>
        <p:txBody>
          <a:bodyPr/>
          <a:lstStyle/>
          <a:p>
            <a:pPr marL="39688" indent="0">
              <a:buNone/>
            </a:pPr>
            <a:r>
              <a:rPr lang="en-US" dirty="0" smtClean="0"/>
              <a:t>Offers and working prototypes from:</a:t>
            </a:r>
          </a:p>
          <a:p>
            <a:pPr marL="446088" lvl="1" indent="0">
              <a:buNone/>
            </a:pPr>
            <a:r>
              <a:rPr lang="en-US" dirty="0" smtClean="0"/>
              <a:t>Micron (UK): sensors from E6 + metallization</a:t>
            </a:r>
          </a:p>
          <a:p>
            <a:pPr marL="446088" lvl="1" indent="0">
              <a:buNone/>
            </a:pPr>
            <a:r>
              <a:rPr lang="en-US" dirty="0" err="1" smtClean="0"/>
              <a:t>Cividec</a:t>
            </a:r>
            <a:r>
              <a:rPr lang="en-US" dirty="0" smtClean="0"/>
              <a:t> (Austria): sensors from E6 + metallization</a:t>
            </a:r>
          </a:p>
          <a:p>
            <a:pPr marL="39688" indent="0" eaLnBrk="1" hangingPunct="1">
              <a:buNone/>
            </a:pPr>
            <a:r>
              <a:rPr lang="en-US" dirty="0" smtClean="0"/>
              <a:t>Other options under investigation:</a:t>
            </a:r>
          </a:p>
          <a:p>
            <a:pPr marL="446088" lvl="1" indent="0">
              <a:buNone/>
            </a:pPr>
            <a:r>
              <a:rPr lang="en-US" dirty="0" smtClean="0"/>
              <a:t>Bare sensors directly from E6</a:t>
            </a:r>
          </a:p>
          <a:p>
            <a:pPr marL="446088" lvl="1" indent="0">
              <a:buNone/>
            </a:pPr>
            <a:r>
              <a:rPr lang="en-US" dirty="0" smtClean="0"/>
              <a:t>Metallization by </a:t>
            </a:r>
            <a:r>
              <a:rPr lang="en-US" dirty="0" err="1" smtClean="0"/>
              <a:t>Elettra</a:t>
            </a:r>
            <a:r>
              <a:rPr lang="en-US" dirty="0" smtClean="0"/>
              <a:t>/Trieste (or ZM </a:t>
            </a:r>
            <a:r>
              <a:rPr lang="en-US" dirty="0" err="1" smtClean="0"/>
              <a:t>Fraunhofer</a:t>
            </a:r>
            <a:r>
              <a:rPr lang="en-US" dirty="0" smtClean="0"/>
              <a:t> ?)</a:t>
            </a:r>
          </a:p>
          <a:p>
            <a:pPr marL="446088" lvl="1" indent="0">
              <a:buNone/>
            </a:pPr>
            <a:r>
              <a:rPr lang="en-US" dirty="0" smtClean="0"/>
              <a:t>EDP (Japan):</a:t>
            </a:r>
          </a:p>
          <a:p>
            <a:pPr marL="903288" lvl="2" indent="0">
              <a:buNone/>
            </a:pPr>
            <a:r>
              <a:rPr lang="en-US" dirty="0" smtClean="0"/>
              <a:t>beginning to produce electronic grade diamond crystals</a:t>
            </a:r>
          </a:p>
          <a:p>
            <a:pPr marL="903288" lvl="2" indent="0">
              <a:buNone/>
            </a:pPr>
            <a:r>
              <a:rPr lang="en-US" dirty="0" smtClean="0"/>
              <a:t>To be investigated if time constraints are more relaxed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96AD7-F27E-4AA3-9CB7-024755E3B8E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98072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4978" y="3212976"/>
            <a:ext cx="26054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995339"/>
            <a:ext cx="2592437" cy="153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109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8" name="Picture 8" descr="Screen Shot 2014-05-08 at 12.02.4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5925" y="3573463"/>
            <a:ext cx="49180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5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993136" cy="792162"/>
          </a:xfrm>
        </p:spPr>
        <p:txBody>
          <a:bodyPr/>
          <a:lstStyle/>
          <a:p>
            <a:pPr indent="0" eaLnBrk="1" hangingPunct="1"/>
            <a:r>
              <a:rPr lang="en-US" sz="4000" dirty="0" smtClean="0">
                <a:solidFill>
                  <a:srgbClr val="FF0000"/>
                </a:solidFill>
              </a:rPr>
              <a:t>Measurements 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960812" cy="554355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Single particles (MIPs)</a:t>
            </a:r>
          </a:p>
          <a:p>
            <a:pPr marL="446088" lvl="1" indent="0">
              <a:buNone/>
            </a:pPr>
            <a:r>
              <a:rPr lang="en-US" sz="2000" dirty="0" smtClean="0"/>
              <a:t>Tests on 9 </a:t>
            </a:r>
            <a:r>
              <a:rPr lang="en-US" sz="2000" dirty="0"/>
              <a:t>p/</a:t>
            </a:r>
            <a:r>
              <a:rPr lang="en-US" sz="2000" dirty="0" err="1"/>
              <a:t>scCVD</a:t>
            </a:r>
            <a:r>
              <a:rPr lang="en-US" sz="2000" dirty="0"/>
              <a:t> sensors </a:t>
            </a:r>
          </a:p>
          <a:p>
            <a:pPr marL="446088" lvl="1" indent="0" eaLnBrk="1" hangingPunct="1">
              <a:buNone/>
            </a:pPr>
            <a:r>
              <a:rPr lang="en-US" sz="2000" dirty="0"/>
              <a:t>C</a:t>
            </a:r>
            <a:r>
              <a:rPr lang="en-US" sz="2000" dirty="0" smtClean="0"/>
              <a:t>harge </a:t>
            </a:r>
            <a:r>
              <a:rPr lang="en-US" sz="2000" dirty="0"/>
              <a:t>collection </a:t>
            </a:r>
            <a:r>
              <a:rPr lang="en-US" sz="2000" dirty="0" smtClean="0"/>
              <a:t>efficiency</a:t>
            </a:r>
            <a:endParaRPr lang="en-US" sz="2000" dirty="0"/>
          </a:p>
          <a:p>
            <a:pPr marL="446088" lvl="1" indent="0" eaLnBrk="1" hangingPunct="1">
              <a:buNone/>
            </a:pPr>
            <a:r>
              <a:rPr lang="en-US" sz="2000" dirty="0"/>
              <a:t>Beta source + beam </a:t>
            </a:r>
            <a:r>
              <a:rPr lang="en-US" sz="2000" dirty="0" smtClean="0"/>
              <a:t>test</a:t>
            </a:r>
          </a:p>
          <a:p>
            <a:pPr marL="446088" lvl="1" indent="0" eaLnBrk="1" hangingPunct="1">
              <a:buNone/>
            </a:pPr>
            <a:endParaRPr lang="en-US" sz="2000" dirty="0"/>
          </a:p>
          <a:p>
            <a:pPr marL="39688" indent="0" eaLnBrk="1" hangingPunct="1">
              <a:buNone/>
            </a:pPr>
            <a:r>
              <a:rPr lang="en-US" sz="2400" dirty="0">
                <a:solidFill>
                  <a:srgbClr val="0000FF"/>
                </a:solidFill>
              </a:rPr>
              <a:t>Currents </a:t>
            </a:r>
            <a:r>
              <a:rPr lang="en-US" sz="2400" dirty="0" smtClean="0">
                <a:solidFill>
                  <a:srgbClr val="0000FF"/>
                </a:solidFill>
              </a:rPr>
              <a:t>measurements for </a:t>
            </a:r>
            <a:r>
              <a:rPr lang="en-US" sz="2400" dirty="0" err="1" smtClean="0">
                <a:solidFill>
                  <a:srgbClr val="0000FF"/>
                </a:solidFill>
              </a:rPr>
              <a:t>dosimetry</a:t>
            </a:r>
            <a:r>
              <a:rPr lang="en-US" sz="2400" dirty="0" smtClean="0">
                <a:solidFill>
                  <a:srgbClr val="0000FF"/>
                </a:solidFill>
              </a:rPr>
              <a:t> and beam abort</a:t>
            </a:r>
            <a:endParaRPr lang="en-US" sz="2400" dirty="0">
              <a:solidFill>
                <a:srgbClr val="0000FF"/>
              </a:solidFill>
            </a:endParaRPr>
          </a:p>
          <a:p>
            <a:pPr marL="446088" lvl="1" indent="0" eaLnBrk="1" hangingPunct="1">
              <a:buNone/>
            </a:pPr>
            <a:r>
              <a:rPr lang="en-US" sz="1800" dirty="0"/>
              <a:t>collaboration with </a:t>
            </a:r>
            <a:r>
              <a:rPr lang="en-US" sz="1800" dirty="0" err="1"/>
              <a:t>Elettra</a:t>
            </a:r>
            <a:r>
              <a:rPr lang="en-US" sz="1800" dirty="0"/>
              <a:t>, Electronics Division</a:t>
            </a:r>
          </a:p>
          <a:p>
            <a:pPr marL="446088" lvl="1" indent="0" eaLnBrk="1" hangingPunct="1">
              <a:buNone/>
            </a:pPr>
            <a:r>
              <a:rPr lang="en-US" sz="1800" dirty="0"/>
              <a:t>AH501 fast </a:t>
            </a:r>
            <a:r>
              <a:rPr lang="en-US" sz="1800" dirty="0" err="1"/>
              <a:t>picoammeter</a:t>
            </a:r>
            <a:endParaRPr lang="en-US" sz="1800" dirty="0"/>
          </a:p>
          <a:p>
            <a:pPr marL="446088" lvl="1" indent="0" eaLnBrk="1" hangingPunct="1">
              <a:buNone/>
            </a:pPr>
            <a:r>
              <a:rPr lang="en-US" sz="1800" dirty="0"/>
              <a:t>Noise measurements and </a:t>
            </a:r>
            <a:r>
              <a:rPr lang="en-US" sz="1800" dirty="0" smtClean="0"/>
              <a:t>optimization(see next slide)</a:t>
            </a:r>
          </a:p>
          <a:p>
            <a:pPr marL="446088" lvl="1" indent="0" eaLnBrk="1" hangingPunct="1">
              <a:buNone/>
            </a:pPr>
            <a:r>
              <a:rPr lang="en-US" sz="1800" dirty="0" smtClean="0"/>
              <a:t>Digital filtering studies (see next slide)</a:t>
            </a:r>
            <a:endParaRPr lang="en-US" sz="1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  <a:p>
            <a:pPr eaLnBrk="1" hangingPunct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C3DE-946A-44C0-87C6-6250514CC8E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9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213" y="1125538"/>
            <a:ext cx="41211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Rectangle 6"/>
          <p:cNvSpPr>
            <a:spLocks/>
          </p:cNvSpPr>
          <p:nvPr/>
        </p:nvSpPr>
        <p:spPr bwMode="auto">
          <a:xfrm>
            <a:off x="5724525" y="2133600"/>
            <a:ext cx="32480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Sr90 e-, </a:t>
            </a:r>
            <a:r>
              <a:rPr lang="ja-JP" altLang="en-US" sz="2000">
                <a:solidFill>
                  <a:schemeClr val="tx1"/>
                </a:solidFill>
                <a:ea typeface="ＭＳ Ｐゴシック" pitchFamily="-72" charset="-128"/>
                <a:cs typeface="ＭＳ Ｐゴシック" pitchFamily="-72" charset="-128"/>
                <a:sym typeface="Gill Sans" pitchFamily="-72" charset="0"/>
              </a:rPr>
              <a:t>“</a:t>
            </a:r>
            <a:r>
              <a:rPr lang="en-US" sz="2000">
                <a:solidFill>
                  <a:schemeClr val="tx1"/>
                </a:solidFill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2 MeV</a:t>
            </a:r>
            <a:r>
              <a:rPr lang="ja-JP" altLang="en-US" sz="2000">
                <a:solidFill>
                  <a:schemeClr val="tx1"/>
                </a:solidFill>
                <a:ea typeface="ＭＳ Ｐゴシック" pitchFamily="-72" charset="-128"/>
                <a:cs typeface="ＭＳ Ｐゴシック" pitchFamily="-72" charset="-128"/>
                <a:sym typeface="Gill Sans" pitchFamily="-72" charset="0"/>
              </a:rPr>
              <a:t>”</a:t>
            </a:r>
            <a:r>
              <a:rPr lang="en-US" sz="2000">
                <a:solidFill>
                  <a:schemeClr val="tx1"/>
                </a:solidFill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 selection</a:t>
            </a:r>
          </a:p>
        </p:txBody>
      </p:sp>
      <p:sp>
        <p:nvSpPr>
          <p:cNvPr id="159751" name="Rectangle 4"/>
          <p:cNvSpPr>
            <a:spLocks/>
          </p:cNvSpPr>
          <p:nvPr/>
        </p:nvSpPr>
        <p:spPr bwMode="auto">
          <a:xfrm>
            <a:off x="5219700" y="1722438"/>
            <a:ext cx="370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Gill Sans" pitchFamily="-72" charset="0"/>
                <a:cs typeface="ＭＳ Ｐゴシック" pitchFamily="-72" charset="-128"/>
                <a:sym typeface="Gill Sans" pitchFamily="-72" charset="0"/>
              </a:rPr>
              <a:t>DESY e- beam, 3 GeV</a:t>
            </a:r>
          </a:p>
        </p:txBody>
      </p:sp>
      <p:cxnSp>
        <p:nvCxnSpPr>
          <p:cNvPr id="159752" name="Straight Arrow Connector 9"/>
          <p:cNvCxnSpPr>
            <a:cxnSpLocks noChangeShapeType="1"/>
          </p:cNvCxnSpPr>
          <p:nvPr/>
        </p:nvCxnSpPr>
        <p:spPr bwMode="auto">
          <a:xfrm flipH="1">
            <a:off x="5940425" y="2565400"/>
            <a:ext cx="576263" cy="3587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9753" name="Straight Arrow Connector 11"/>
          <p:cNvCxnSpPr>
            <a:cxnSpLocks noChangeShapeType="1"/>
          </p:cNvCxnSpPr>
          <p:nvPr/>
        </p:nvCxnSpPr>
        <p:spPr bwMode="auto">
          <a:xfrm flipH="1" flipV="1">
            <a:off x="5508625" y="1412875"/>
            <a:ext cx="863600" cy="360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597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4077072"/>
            <a:ext cx="1387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>
            <a:off x="3635896" y="4437112"/>
            <a:ext cx="1296144" cy="72008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6244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6-01 at 21.1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8" y="5013176"/>
            <a:ext cx="5871352" cy="184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Grounding, cabling, digital filtering tests (TS)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48712" cy="5760640"/>
          </a:xfrm>
        </p:spPr>
        <p:txBody>
          <a:bodyPr/>
          <a:lstStyle/>
          <a:p>
            <a:pPr marL="39688" indent="0">
              <a:buNone/>
            </a:pPr>
            <a:r>
              <a:rPr lang="en-US" sz="2000" dirty="0" smtClean="0"/>
              <a:t>Noise measured in different configurations, with AH501 </a:t>
            </a:r>
            <a:r>
              <a:rPr lang="en-US" sz="2000" dirty="0" err="1" smtClean="0"/>
              <a:t>picoammeter</a:t>
            </a:r>
            <a:endParaRPr lang="en-US" sz="2000" dirty="0" smtClean="0"/>
          </a:p>
          <a:p>
            <a:pPr marL="446088" lvl="1" indent="0">
              <a:buNone/>
            </a:pPr>
            <a:r>
              <a:rPr lang="en-US" sz="1800" dirty="0" smtClean="0"/>
              <a:t>grounding scheme</a:t>
            </a:r>
          </a:p>
          <a:p>
            <a:pPr marL="446088" lvl="1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ables types and layout: optimized </a:t>
            </a:r>
          </a:p>
          <a:p>
            <a:pPr marL="903288" lvl="2" indent="0">
              <a:buNone/>
            </a:pPr>
            <a:r>
              <a:rPr lang="en-US" sz="1400" dirty="0" smtClean="0"/>
              <a:t>3 </a:t>
            </a:r>
            <a:r>
              <a:rPr lang="en-US" sz="1400" dirty="0"/>
              <a:t>m </a:t>
            </a:r>
            <a:r>
              <a:rPr lang="en-US" sz="1400" dirty="0" smtClean="0"/>
              <a:t>two small </a:t>
            </a:r>
            <a:r>
              <a:rPr lang="en-US" sz="1400" dirty="0"/>
              <a:t>coaxial </a:t>
            </a:r>
            <a:r>
              <a:rPr lang="en-US" sz="1400" dirty="0" smtClean="0"/>
              <a:t>(HS SM47LSFH)</a:t>
            </a:r>
          </a:p>
          <a:p>
            <a:pPr marL="903288" lvl="2" indent="0">
              <a:buNone/>
            </a:pPr>
            <a:r>
              <a:rPr lang="en-US" sz="1400" dirty="0" smtClean="0"/>
              <a:t>15 m two coaxial HS S_04162-B60, double shield</a:t>
            </a:r>
          </a:p>
          <a:p>
            <a:pPr marL="903288" lvl="2" indent="0">
              <a:buNone/>
            </a:pPr>
            <a:r>
              <a:rPr lang="en-US" sz="1400" dirty="0" smtClean="0"/>
              <a:t>Or 15m one tri-axial (HS BNT-50-3-1)</a:t>
            </a:r>
          </a:p>
          <a:p>
            <a:pPr marL="39688" indent="0">
              <a:buNone/>
            </a:pPr>
            <a:r>
              <a:rPr lang="en-US" sz="2000" dirty="0" smtClean="0"/>
              <a:t>Noise characterization and filtering, results:</a:t>
            </a:r>
          </a:p>
          <a:p>
            <a:pPr marL="446088" lvl="1" indent="0">
              <a:buNone/>
            </a:pPr>
            <a:r>
              <a:rPr lang="en-US" sz="1800" dirty="0" smtClean="0"/>
              <a:t>Noise dominated by 50Hz and multiples</a:t>
            </a:r>
          </a:p>
          <a:p>
            <a:pPr marL="446088" lvl="1" indent="0" eaLnBrk="1" hangingPunct="1">
              <a:buNone/>
            </a:pPr>
            <a:r>
              <a:rPr lang="en-US" sz="1800" dirty="0" smtClean="0"/>
              <a:t>Down to </a:t>
            </a:r>
            <a:r>
              <a:rPr lang="en-US" sz="1800" dirty="0"/>
              <a:t>few </a:t>
            </a:r>
            <a:r>
              <a:rPr lang="en-US" sz="1800" dirty="0" err="1"/>
              <a:t>pA</a:t>
            </a:r>
            <a:r>
              <a:rPr lang="en-US" sz="1800" dirty="0"/>
              <a:t> </a:t>
            </a:r>
            <a:r>
              <a:rPr lang="en-US" sz="1800" dirty="0" smtClean="0"/>
              <a:t>level, with 3+15m cables</a:t>
            </a:r>
            <a:endParaRPr lang="en-US" sz="1800" dirty="0"/>
          </a:p>
          <a:p>
            <a:pPr marL="446088" lvl="1" indent="0" eaLnBrk="1" hangingPunct="1">
              <a:buNone/>
            </a:pPr>
            <a:r>
              <a:rPr lang="en-US" sz="1800" dirty="0"/>
              <a:t>Digital filtering </a:t>
            </a:r>
            <a:r>
              <a:rPr lang="en-US" sz="1800" dirty="0" smtClean="0"/>
              <a:t>algorithms can further reduce noise (5-</a:t>
            </a:r>
            <a:r>
              <a:rPr lang="en-US" sz="1800" dirty="0"/>
              <a:t>1</a:t>
            </a:r>
            <a:r>
              <a:rPr lang="en-US" sz="1800" dirty="0" smtClean="0"/>
              <a:t>0x)</a:t>
            </a:r>
          </a:p>
          <a:p>
            <a:pPr marL="903288" lvl="2" indent="0" eaLnBrk="1" hangingPunct="1">
              <a:buNone/>
            </a:pPr>
            <a:r>
              <a:rPr lang="en-US" sz="1400" dirty="0" smtClean="0"/>
              <a:t>Moving average (or “sliding sums”), CIC sum (sum of sums)</a:t>
            </a:r>
          </a:p>
          <a:p>
            <a:pPr marL="903288" lvl="2" indent="0" eaLnBrk="1" hangingPunct="1">
              <a:buNone/>
            </a:pPr>
            <a:r>
              <a:rPr lang="en-US" sz="1400" dirty="0" smtClean="0"/>
              <a:t>Good compromise on bandwidth: reachable by further waveform subtraction </a:t>
            </a:r>
          </a:p>
          <a:p>
            <a:pPr marL="153988" indent="0" eaLnBrk="1" hangingPunct="1">
              <a:buNone/>
            </a:pPr>
            <a:r>
              <a:rPr lang="en-US" sz="2200" dirty="0" smtClean="0"/>
              <a:t>Next: </a:t>
            </a:r>
          </a:p>
          <a:p>
            <a:pPr marL="153988" indent="0" eaLnBrk="1" hangingPunct="1">
              <a:buNone/>
            </a:pPr>
            <a:r>
              <a:rPr lang="en-US" sz="2200" dirty="0" err="1" smtClean="0"/>
              <a:t>dosimetry</a:t>
            </a:r>
            <a:r>
              <a:rPr lang="en-US" sz="2200" dirty="0" smtClean="0"/>
              <a:t> tests, with</a:t>
            </a:r>
          </a:p>
          <a:p>
            <a:pPr marL="153988" indent="0" eaLnBrk="1" hangingPunct="1">
              <a:buNone/>
            </a:pPr>
            <a:r>
              <a:rPr lang="en-US" sz="2200" dirty="0" smtClean="0"/>
              <a:t> </a:t>
            </a:r>
            <a:r>
              <a:rPr lang="en-US" sz="2200" baseline="30000" dirty="0" smtClean="0"/>
              <a:t>90</a:t>
            </a:r>
            <a:r>
              <a:rPr lang="en-US" sz="2200" dirty="0" smtClean="0"/>
              <a:t>Sr beta source: </a:t>
            </a:r>
          </a:p>
          <a:p>
            <a:pPr marL="153988" indent="0" eaLnBrk="1" hangingPunct="1">
              <a:buNone/>
            </a:pPr>
            <a:r>
              <a:rPr lang="en-US" sz="2200" dirty="0" smtClean="0"/>
              <a:t>mechanics in preparation </a:t>
            </a:r>
            <a:endParaRPr lang="en-US" sz="22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19C6-72E4-4D60-B072-821693447CB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484784"/>
            <a:ext cx="33681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8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02 at 20.07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89040"/>
            <a:ext cx="5256584" cy="2464024"/>
          </a:xfrm>
          <a:prstGeom prst="rect">
            <a:avLst/>
          </a:prstGeom>
        </p:spPr>
      </p:pic>
      <p:pic>
        <p:nvPicPr>
          <p:cNvPr id="2" name="Picture 1" descr="PcbPackage2cable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21434" r="8402" b="34816"/>
          <a:stretch/>
        </p:blipFill>
        <p:spPr>
          <a:xfrm rot="16200000">
            <a:off x="4922793" y="1133988"/>
            <a:ext cx="4608513" cy="3869940"/>
          </a:xfrm>
          <a:prstGeom prst="rect">
            <a:avLst/>
          </a:prstGeom>
        </p:spPr>
      </p:pic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685800" y="188912"/>
            <a:ext cx="7772400" cy="575792"/>
          </a:xfrm>
        </p:spPr>
        <p:txBody>
          <a:bodyPr/>
          <a:lstStyle/>
          <a:p>
            <a:pPr indent="0" eaLnBrk="1" hangingPunct="1"/>
            <a:r>
              <a:rPr lang="en-US" dirty="0" smtClean="0">
                <a:solidFill>
                  <a:srgbClr val="FF0000"/>
                </a:solidFill>
              </a:rPr>
              <a:t>Mechanics: </a:t>
            </a:r>
            <a:r>
              <a:rPr lang="en-US" dirty="0" smtClean="0"/>
              <a:t>compact package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4752528" cy="288032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very small multi-layer package </a:t>
            </a:r>
            <a:r>
              <a:rPr lang="en-US" sz="2400" dirty="0"/>
              <a:t>in </a:t>
            </a:r>
            <a:r>
              <a:rPr lang="en-US" sz="2400" dirty="0" smtClean="0"/>
              <a:t>Rogers laminate</a:t>
            </a:r>
          </a:p>
          <a:p>
            <a:pPr eaLnBrk="1" hangingPunct="1"/>
            <a:r>
              <a:rPr lang="en-US" sz="2400" dirty="0" smtClean="0"/>
              <a:t>12 x 20 x 3.1 mm</a:t>
            </a:r>
            <a:r>
              <a:rPr lang="en-US" sz="2400" baseline="30000" dirty="0" smtClean="0"/>
              <a:t>3  </a:t>
            </a:r>
            <a:r>
              <a:rPr lang="en-US" sz="2400" dirty="0" smtClean="0"/>
              <a:t>with copper extra shielding </a:t>
            </a:r>
          </a:p>
          <a:p>
            <a:pPr eaLnBrk="1" hangingPunct="1"/>
            <a:r>
              <a:rPr lang="en-US" sz="2400" dirty="0" smtClean="0"/>
              <a:t>Designed and produced,  now under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96AD7-F27E-4AA3-9CB7-024755E3B8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4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Electronics: preliminary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28592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 smtClean="0"/>
              <a:t>Modules with 4 input channels, for monitoring and abort</a:t>
            </a:r>
          </a:p>
          <a:p>
            <a:pPr lvl="1"/>
            <a:r>
              <a:rPr lang="en-US" sz="2000" dirty="0" smtClean="0"/>
              <a:t>Evolution of AH501 front-end + Altera Cyclone IV FPGA</a:t>
            </a:r>
          </a:p>
          <a:p>
            <a:pPr lvl="1"/>
            <a:r>
              <a:rPr lang="en-US" sz="2000" dirty="0" smtClean="0"/>
              <a:t>Functionality similar to the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BLM system</a:t>
            </a:r>
          </a:p>
          <a:p>
            <a:pPr marL="446088" lvl="1" indent="0">
              <a:buNone/>
            </a:pPr>
            <a:r>
              <a:rPr lang="en-US" sz="1800" u="sng" dirty="0">
                <a:hlinkClick r:id="rId2"/>
              </a:rPr>
              <a:t>http://beamdocs.fnal.gov/AD-public/DocDB/ShowDocument?docid=</a:t>
            </a:r>
            <a:r>
              <a:rPr lang="en-US" sz="1800" u="sng" dirty="0" smtClean="0">
                <a:hlinkClick r:id="rId2"/>
              </a:rPr>
              <a:t>1410</a:t>
            </a:r>
            <a:endParaRPr lang="en-US" sz="2000" dirty="0" smtClean="0"/>
          </a:p>
          <a:p>
            <a:pPr marL="39688" indent="0">
              <a:buNone/>
            </a:pPr>
            <a:r>
              <a:rPr lang="en-US" sz="2400" dirty="0" smtClean="0"/>
              <a:t>Common logics: features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Timing</a:t>
            </a:r>
            <a:r>
              <a:rPr lang="en-US" sz="2000" dirty="0" smtClean="0"/>
              <a:t> synchronized to </a:t>
            </a:r>
            <a:r>
              <a:rPr lang="en-US" sz="2000" dirty="0" err="1" smtClean="0"/>
              <a:t>SuperKEKB</a:t>
            </a:r>
            <a:r>
              <a:rPr lang="en-US" sz="2000" dirty="0" smtClean="0"/>
              <a:t> revolution period (10 </a:t>
            </a:r>
            <a:r>
              <a:rPr lang="en-US" sz="2000" dirty="0" err="1" smtClean="0"/>
              <a:t>μs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SuperKEKB</a:t>
            </a:r>
            <a:r>
              <a:rPr lang="en-US" sz="2000" dirty="0" smtClean="0">
                <a:solidFill>
                  <a:srgbClr val="0000FF"/>
                </a:solidFill>
              </a:rPr>
              <a:t> status” </a:t>
            </a:r>
            <a:r>
              <a:rPr lang="en-US" sz="2000" dirty="0" smtClean="0"/>
              <a:t>register, to select appropriate thresholds</a:t>
            </a:r>
          </a:p>
          <a:p>
            <a:pPr lvl="1"/>
            <a:r>
              <a:rPr lang="en-US" sz="2000" dirty="0" smtClean="0"/>
              <a:t>Programmable masks and majority logics: </a:t>
            </a:r>
            <a:r>
              <a:rPr lang="en-US" sz="2000" dirty="0" smtClean="0">
                <a:solidFill>
                  <a:srgbClr val="0000FF"/>
                </a:solidFill>
              </a:rPr>
              <a:t>abort signal </a:t>
            </a:r>
            <a:r>
              <a:rPr lang="en-US" sz="2000" dirty="0" smtClean="0"/>
              <a:t>(output)</a:t>
            </a:r>
          </a:p>
          <a:p>
            <a:pPr lvl="1"/>
            <a:r>
              <a:rPr lang="en-US" sz="2000" dirty="0" smtClean="0"/>
              <a:t>Circular buffer for </a:t>
            </a:r>
            <a:r>
              <a:rPr lang="en-US" sz="2000" dirty="0" smtClean="0">
                <a:solidFill>
                  <a:srgbClr val="0000FF"/>
                </a:solidFill>
              </a:rPr>
              <a:t>timing information</a:t>
            </a:r>
            <a:r>
              <a:rPr lang="en-US" sz="2000" dirty="0" smtClean="0"/>
              <a:t>, in parallel with data buffers</a:t>
            </a:r>
          </a:p>
          <a:p>
            <a:pPr lvl="1"/>
            <a:r>
              <a:rPr lang="en-US" sz="2000" dirty="0" smtClean="0"/>
              <a:t>Circular </a:t>
            </a:r>
            <a:r>
              <a:rPr lang="en-US" sz="2000" dirty="0" smtClean="0">
                <a:solidFill>
                  <a:srgbClr val="0000FF"/>
                </a:solidFill>
              </a:rPr>
              <a:t>data buffers “freeze” </a:t>
            </a:r>
            <a:r>
              <a:rPr lang="en-US" sz="2000" dirty="0" smtClean="0"/>
              <a:t>upon external or internal abort</a:t>
            </a:r>
          </a:p>
          <a:p>
            <a:pPr lvl="1"/>
            <a:r>
              <a:rPr lang="en-US" sz="2000" dirty="0" smtClean="0"/>
              <a:t>Ethernet interface for programming and data read-out</a:t>
            </a:r>
          </a:p>
          <a:p>
            <a:pPr marL="903288" lvl="2" indent="0">
              <a:buNone/>
            </a:pPr>
            <a:r>
              <a:rPr lang="en-US" sz="1600" dirty="0" smtClean="0"/>
              <a:t>“slow” readout of averaged radiation dose monitoring data (&lt; 100 Hz, typical 1 Hz)</a:t>
            </a:r>
          </a:p>
          <a:p>
            <a:pPr marL="903288" lvl="2" indent="0">
              <a:buNone/>
            </a:pPr>
            <a:r>
              <a:rPr lang="en-US" sz="1600" dirty="0" smtClean="0"/>
              <a:t>Full data buffers readout for post-abort diagnostics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0400" cy="792162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20C"/>
                </a:solidFill>
                <a:latin typeface="Arial" charset="0"/>
                <a:ea typeface="ＭＳ Ｐゴシック" charset="0"/>
                <a:cs typeface="ＭＳ Ｐゴシック" charset="0"/>
              </a:rPr>
              <a:t>Rad.Mon+Abort, 4-channel module</a:t>
            </a:r>
          </a:p>
        </p:txBody>
      </p:sp>
      <p:grpSp>
        <p:nvGrpSpPr>
          <p:cNvPr id="22530" name="Group 19"/>
          <p:cNvGrpSpPr>
            <a:grpSpLocks/>
          </p:cNvGrpSpPr>
          <p:nvPr/>
        </p:nvGrpSpPr>
        <p:grpSpPr bwMode="auto">
          <a:xfrm>
            <a:off x="1258888" y="1916113"/>
            <a:ext cx="4249737" cy="504825"/>
            <a:chOff x="1259632" y="1700808"/>
            <a:chExt cx="4248472" cy="504056"/>
          </a:xfrm>
        </p:grpSpPr>
        <p:sp>
          <p:nvSpPr>
            <p:cNvPr id="3" name="Isosceles Triangle 2"/>
            <p:cNvSpPr/>
            <p:nvPr/>
          </p:nvSpPr>
          <p:spPr bwMode="auto">
            <a:xfrm rot="5400000">
              <a:off x="1259060" y="1772708"/>
              <a:ext cx="361399" cy="36025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51558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7" idx="1"/>
              <a:endCxn id="3" idx="0"/>
            </p:cNvCxnSpPr>
            <p:nvPr/>
          </p:nvCxnSpPr>
          <p:spPr bwMode="auto">
            <a:xfrm flipH="1">
              <a:off x="1619887" y="1952836"/>
              <a:ext cx="4316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 bwMode="auto">
            <a:xfrm>
              <a:off x="4140086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1"/>
              <a:endCxn id="7" idx="3"/>
            </p:cNvCxnSpPr>
            <p:nvPr/>
          </p:nvCxnSpPr>
          <p:spPr bwMode="auto">
            <a:xfrm flipH="1">
              <a:off x="3419576" y="1952836"/>
              <a:ext cx="720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258888" y="2492375"/>
            <a:ext cx="4249737" cy="504825"/>
            <a:chOff x="1259632" y="1700808"/>
            <a:chExt cx="4248472" cy="504056"/>
          </a:xfrm>
        </p:grpSpPr>
        <p:sp>
          <p:nvSpPr>
            <p:cNvPr id="22" name="Isosceles Triangle 21"/>
            <p:cNvSpPr/>
            <p:nvPr/>
          </p:nvSpPr>
          <p:spPr bwMode="auto">
            <a:xfrm rot="5400000">
              <a:off x="1259060" y="1772709"/>
              <a:ext cx="361399" cy="36025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51558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Connector 23"/>
            <p:cNvCxnSpPr>
              <a:stCxn id="23" idx="1"/>
              <a:endCxn id="22" idx="0"/>
            </p:cNvCxnSpPr>
            <p:nvPr/>
          </p:nvCxnSpPr>
          <p:spPr bwMode="auto">
            <a:xfrm flipH="1">
              <a:off x="1619887" y="1952836"/>
              <a:ext cx="4316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4140086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>
              <a:stCxn id="25" idx="1"/>
              <a:endCxn id="23" idx="3"/>
            </p:cNvCxnSpPr>
            <p:nvPr/>
          </p:nvCxnSpPr>
          <p:spPr bwMode="auto">
            <a:xfrm flipH="1">
              <a:off x="3419576" y="1952836"/>
              <a:ext cx="720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532" name="Group 26"/>
          <p:cNvGrpSpPr>
            <a:grpSpLocks/>
          </p:cNvGrpSpPr>
          <p:nvPr/>
        </p:nvGrpSpPr>
        <p:grpSpPr bwMode="auto">
          <a:xfrm>
            <a:off x="1258888" y="3068638"/>
            <a:ext cx="4249737" cy="504825"/>
            <a:chOff x="1259632" y="1700808"/>
            <a:chExt cx="4248472" cy="504056"/>
          </a:xfrm>
        </p:grpSpPr>
        <p:sp>
          <p:nvSpPr>
            <p:cNvPr id="28" name="Isosceles Triangle 27"/>
            <p:cNvSpPr/>
            <p:nvPr/>
          </p:nvSpPr>
          <p:spPr bwMode="auto">
            <a:xfrm rot="5400000">
              <a:off x="1259060" y="1772708"/>
              <a:ext cx="361399" cy="36025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1558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stCxn id="29" idx="1"/>
              <a:endCxn id="28" idx="0"/>
            </p:cNvCxnSpPr>
            <p:nvPr/>
          </p:nvCxnSpPr>
          <p:spPr bwMode="auto">
            <a:xfrm flipH="1">
              <a:off x="1619887" y="1952836"/>
              <a:ext cx="4316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Rectangle 30"/>
            <p:cNvSpPr/>
            <p:nvPr/>
          </p:nvSpPr>
          <p:spPr bwMode="auto">
            <a:xfrm>
              <a:off x="4140086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1"/>
              <a:endCxn id="29" idx="3"/>
            </p:cNvCxnSpPr>
            <p:nvPr/>
          </p:nvCxnSpPr>
          <p:spPr bwMode="auto">
            <a:xfrm flipH="1">
              <a:off x="3419576" y="1952836"/>
              <a:ext cx="720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533" name="Group 32"/>
          <p:cNvGrpSpPr>
            <a:grpSpLocks/>
          </p:cNvGrpSpPr>
          <p:nvPr/>
        </p:nvGrpSpPr>
        <p:grpSpPr bwMode="auto">
          <a:xfrm>
            <a:off x="1258888" y="3644900"/>
            <a:ext cx="4249737" cy="504825"/>
            <a:chOff x="1259632" y="1700808"/>
            <a:chExt cx="4248472" cy="504056"/>
          </a:xfrm>
        </p:grpSpPr>
        <p:sp>
          <p:nvSpPr>
            <p:cNvPr id="34" name="Isosceles Triangle 33"/>
            <p:cNvSpPr/>
            <p:nvPr/>
          </p:nvSpPr>
          <p:spPr bwMode="auto">
            <a:xfrm rot="5400000">
              <a:off x="1259060" y="1772709"/>
              <a:ext cx="361399" cy="36025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051558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1"/>
              <a:endCxn id="34" idx="0"/>
            </p:cNvCxnSpPr>
            <p:nvPr/>
          </p:nvCxnSpPr>
          <p:spPr bwMode="auto">
            <a:xfrm flipH="1">
              <a:off x="1619887" y="1952836"/>
              <a:ext cx="4316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Rectangle 36"/>
            <p:cNvSpPr/>
            <p:nvPr/>
          </p:nvSpPr>
          <p:spPr bwMode="auto">
            <a:xfrm>
              <a:off x="4140086" y="1700808"/>
              <a:ext cx="1368018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>
              <a:stCxn id="37" idx="1"/>
              <a:endCxn id="35" idx="3"/>
            </p:cNvCxnSpPr>
            <p:nvPr/>
          </p:nvCxnSpPr>
          <p:spPr bwMode="auto">
            <a:xfrm flipH="1">
              <a:off x="3419576" y="1952836"/>
              <a:ext cx="720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9" name="Rectangle 38"/>
          <p:cNvSpPr/>
          <p:nvPr/>
        </p:nvSpPr>
        <p:spPr bwMode="auto">
          <a:xfrm>
            <a:off x="1619250" y="4581525"/>
            <a:ext cx="1296988" cy="86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203575" y="4581525"/>
            <a:ext cx="1296988" cy="86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716463" y="4581525"/>
            <a:ext cx="1295400" cy="86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516688" y="2924175"/>
            <a:ext cx="1295400" cy="865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8" name="TextBox 42"/>
          <p:cNvSpPr txBox="1">
            <a:spLocks noChangeArrowheads="1"/>
          </p:cNvSpPr>
          <p:nvPr/>
        </p:nvSpPr>
        <p:spPr bwMode="auto">
          <a:xfrm>
            <a:off x="1258888" y="981075"/>
            <a:ext cx="3097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ADC + 3 Sums </a:t>
            </a:r>
          </a:p>
          <a:p>
            <a:r>
              <a:rPr lang="en-US"/>
              <a:t>+ 4 Abort Levels</a:t>
            </a:r>
          </a:p>
        </p:txBody>
      </p:sp>
      <p:sp>
        <p:nvSpPr>
          <p:cNvPr id="22539" name="TextBox 43"/>
          <p:cNvSpPr txBox="1">
            <a:spLocks noChangeArrowheads="1"/>
          </p:cNvSpPr>
          <p:nvPr/>
        </p:nvSpPr>
        <p:spPr bwMode="auto">
          <a:xfrm>
            <a:off x="4067175" y="981075"/>
            <a:ext cx="1728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4 Circular </a:t>
            </a:r>
          </a:p>
          <a:p>
            <a:r>
              <a:rPr lang="en-US"/>
              <a:t>Buffers</a:t>
            </a:r>
          </a:p>
        </p:txBody>
      </p:sp>
      <p:sp>
        <p:nvSpPr>
          <p:cNvPr id="22540" name="TextBox 44"/>
          <p:cNvSpPr txBox="1">
            <a:spLocks noChangeArrowheads="1"/>
          </p:cNvSpPr>
          <p:nvPr/>
        </p:nvSpPr>
        <p:spPr bwMode="auto">
          <a:xfrm>
            <a:off x="6300788" y="2349500"/>
            <a:ext cx="309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Ethernet I/O</a:t>
            </a:r>
          </a:p>
        </p:txBody>
      </p:sp>
      <p:sp>
        <p:nvSpPr>
          <p:cNvPr id="22541" name="TextBox 45"/>
          <p:cNvSpPr txBox="1">
            <a:spLocks noChangeArrowheads="1"/>
          </p:cNvSpPr>
          <p:nvPr/>
        </p:nvSpPr>
        <p:spPr bwMode="auto">
          <a:xfrm>
            <a:off x="900113" y="5630863"/>
            <a:ext cx="2303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Timing (100 kHz)</a:t>
            </a:r>
          </a:p>
          <a:p>
            <a:r>
              <a:rPr lang="en-US" sz="2000"/>
              <a:t>Machine status</a:t>
            </a:r>
          </a:p>
          <a:p>
            <a:r>
              <a:rPr lang="en-US" sz="2000"/>
              <a:t>Timing buffer</a:t>
            </a:r>
          </a:p>
        </p:txBody>
      </p:sp>
      <p:sp>
        <p:nvSpPr>
          <p:cNvPr id="22542" name="TextBox 46"/>
          <p:cNvSpPr txBox="1">
            <a:spLocks noChangeArrowheads="1"/>
          </p:cNvSpPr>
          <p:nvPr/>
        </p:nvSpPr>
        <p:spPr bwMode="auto">
          <a:xfrm>
            <a:off x="1763713" y="479742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Timing</a:t>
            </a:r>
          </a:p>
        </p:txBody>
      </p:sp>
      <p:sp>
        <p:nvSpPr>
          <p:cNvPr id="22543" name="TextBox 47"/>
          <p:cNvSpPr txBox="1">
            <a:spLocks noChangeArrowheads="1"/>
          </p:cNvSpPr>
          <p:nvPr/>
        </p:nvSpPr>
        <p:spPr bwMode="auto">
          <a:xfrm>
            <a:off x="3348038" y="479742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Control</a:t>
            </a:r>
          </a:p>
        </p:txBody>
      </p:sp>
      <p:sp>
        <p:nvSpPr>
          <p:cNvPr id="22544" name="TextBox 48"/>
          <p:cNvSpPr txBox="1">
            <a:spLocks noChangeArrowheads="1"/>
          </p:cNvSpPr>
          <p:nvPr/>
        </p:nvSpPr>
        <p:spPr bwMode="auto">
          <a:xfrm>
            <a:off x="4932363" y="479742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Abort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27763" y="4581525"/>
            <a:ext cx="1296987" cy="86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46" name="TextBox 50"/>
          <p:cNvSpPr txBox="1">
            <a:spLocks noChangeArrowheads="1"/>
          </p:cNvSpPr>
          <p:nvPr/>
        </p:nvSpPr>
        <p:spPr bwMode="auto">
          <a:xfrm>
            <a:off x="6588125" y="4797425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HV</a:t>
            </a:r>
          </a:p>
        </p:txBody>
      </p:sp>
      <p:cxnSp>
        <p:nvCxnSpPr>
          <p:cNvPr id="53" name="Straight Connector 52"/>
          <p:cNvCxnSpPr>
            <a:endCxn id="3" idx="3"/>
          </p:cNvCxnSpPr>
          <p:nvPr/>
        </p:nvCxnSpPr>
        <p:spPr bwMode="auto">
          <a:xfrm>
            <a:off x="684213" y="2133600"/>
            <a:ext cx="574675" cy="34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84213" y="2708275"/>
            <a:ext cx="574675" cy="36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684213" y="3284538"/>
            <a:ext cx="574675" cy="36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84213" y="3860800"/>
            <a:ext cx="574675" cy="36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</p:cNvCxnSpPr>
          <p:nvPr/>
        </p:nvCxnSpPr>
        <p:spPr bwMode="auto">
          <a:xfrm>
            <a:off x="5364163" y="5445125"/>
            <a:ext cx="0" cy="576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6875463" y="5445125"/>
            <a:ext cx="0" cy="576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42" idx="3"/>
          </p:cNvCxnSpPr>
          <p:nvPr/>
        </p:nvCxnSpPr>
        <p:spPr bwMode="auto">
          <a:xfrm>
            <a:off x="7812088" y="3357563"/>
            <a:ext cx="647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endCxn id="39" idx="1"/>
          </p:cNvCxnSpPr>
          <p:nvPr/>
        </p:nvCxnSpPr>
        <p:spPr bwMode="auto">
          <a:xfrm>
            <a:off x="755650" y="5013325"/>
            <a:ext cx="863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55" name="TextBox 69"/>
          <p:cNvSpPr txBox="1">
            <a:spLocks noChangeArrowheads="1"/>
          </p:cNvSpPr>
          <p:nvPr/>
        </p:nvSpPr>
        <p:spPr bwMode="auto">
          <a:xfrm>
            <a:off x="3203575" y="5653088"/>
            <a:ext cx="208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Thresholds</a:t>
            </a:r>
          </a:p>
          <a:p>
            <a:r>
              <a:rPr lang="en-US" sz="2000"/>
              <a:t>etc</a:t>
            </a:r>
          </a:p>
        </p:txBody>
      </p:sp>
      <p:sp>
        <p:nvSpPr>
          <p:cNvPr id="22556" name="TextBox 43"/>
          <p:cNvSpPr txBox="1">
            <a:spLocks noChangeArrowheads="1"/>
          </p:cNvSpPr>
          <p:nvPr/>
        </p:nvSpPr>
        <p:spPr bwMode="auto">
          <a:xfrm>
            <a:off x="6083300" y="981075"/>
            <a:ext cx="2376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(for each </a:t>
            </a:r>
          </a:p>
          <a:p>
            <a:r>
              <a:rPr lang="en-US"/>
              <a:t>input channel)</a:t>
            </a:r>
          </a:p>
        </p:txBody>
      </p:sp>
      <p:cxnSp>
        <p:nvCxnSpPr>
          <p:cNvPr id="4" name="Straight Arrow Connector 3"/>
          <p:cNvCxnSpPr>
            <a:stCxn id="22556" idx="1"/>
          </p:cNvCxnSpPr>
          <p:nvPr/>
        </p:nvCxnSpPr>
        <p:spPr bwMode="auto">
          <a:xfrm flipH="1">
            <a:off x="5580063" y="1397000"/>
            <a:ext cx="503237" cy="15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20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E1F5-D2C9-48EA-BE12-AEF57DCFD3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8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Electronics: preliminary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328592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 smtClean="0"/>
              <a:t>For each of the 4 input channels (diamond sensors)</a:t>
            </a:r>
          </a:p>
          <a:p>
            <a:pPr lvl="1"/>
            <a:r>
              <a:rPr lang="en-US" sz="2000" dirty="0" smtClean="0"/>
              <a:t>Individual </a:t>
            </a:r>
            <a:r>
              <a:rPr lang="en-US" sz="2000" dirty="0" smtClean="0">
                <a:solidFill>
                  <a:srgbClr val="0000FF"/>
                </a:solidFill>
              </a:rPr>
              <a:t>HV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supply</a:t>
            </a:r>
          </a:p>
          <a:p>
            <a:pPr lvl="1"/>
            <a:r>
              <a:rPr lang="en-US" sz="2000" dirty="0" smtClean="0"/>
              <a:t>Effective </a:t>
            </a:r>
            <a:r>
              <a:rPr lang="en-US" sz="2000" dirty="0" smtClean="0">
                <a:solidFill>
                  <a:srgbClr val="0000FF"/>
                </a:solidFill>
              </a:rPr>
              <a:t>bandwidth</a:t>
            </a:r>
            <a:r>
              <a:rPr lang="en-US" sz="2000" dirty="0" smtClean="0"/>
              <a:t>: 100 kHz (revolution period = 10 </a:t>
            </a:r>
            <a:r>
              <a:rPr lang="en-US" sz="2000" dirty="0" err="1"/>
              <a:t>μs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Selectable </a:t>
            </a:r>
            <a:r>
              <a:rPr lang="en-US" sz="2000" dirty="0" smtClean="0">
                <a:solidFill>
                  <a:srgbClr val="0000FF"/>
                </a:solidFill>
              </a:rPr>
              <a:t>current range</a:t>
            </a:r>
            <a:r>
              <a:rPr lang="en-US" sz="2000" dirty="0" smtClean="0"/>
              <a:t>: </a:t>
            </a:r>
            <a:r>
              <a:rPr lang="en-US" sz="2000" dirty="0"/>
              <a:t>0-50 </a:t>
            </a:r>
            <a:r>
              <a:rPr lang="en-US" sz="2000" dirty="0" err="1"/>
              <a:t>μ</a:t>
            </a:r>
            <a:r>
              <a:rPr lang="en-US" sz="2000" dirty="0" err="1" smtClean="0"/>
              <a:t>A</a:t>
            </a:r>
            <a:r>
              <a:rPr lang="en-US" sz="2000" dirty="0" smtClean="0"/>
              <a:t> or </a:t>
            </a:r>
            <a:r>
              <a:rPr lang="en-US" sz="2000" dirty="0"/>
              <a:t>0-2 mA </a:t>
            </a:r>
            <a:endParaRPr lang="en-US" sz="2000" dirty="0" smtClean="0"/>
          </a:p>
          <a:p>
            <a:pPr lvl="1"/>
            <a:r>
              <a:rPr lang="en-US" sz="2000" dirty="0" smtClean="0"/>
              <a:t>16 (24?) - bit </a:t>
            </a:r>
            <a:r>
              <a:rPr lang="en-US" sz="2000" dirty="0" smtClean="0">
                <a:solidFill>
                  <a:srgbClr val="0000FF"/>
                </a:solidFill>
              </a:rPr>
              <a:t>ADC</a:t>
            </a:r>
            <a:r>
              <a:rPr lang="en-US" sz="2000" dirty="0" smtClean="0"/>
              <a:t>; over-sampling possible</a:t>
            </a:r>
          </a:p>
          <a:p>
            <a:pPr lvl="1"/>
            <a:r>
              <a:rPr lang="en-US" sz="2000" dirty="0" smtClean="0"/>
              <a:t>4 circular </a:t>
            </a:r>
            <a:r>
              <a:rPr lang="en-US" sz="2000" dirty="0" smtClean="0">
                <a:solidFill>
                  <a:srgbClr val="0000FF"/>
                </a:solidFill>
              </a:rPr>
              <a:t>data buffers</a:t>
            </a:r>
            <a:r>
              <a:rPr lang="en-US" sz="2000" dirty="0" smtClean="0"/>
              <a:t>, updated every </a:t>
            </a:r>
            <a:r>
              <a:rPr lang="en-US" sz="2000" dirty="0"/>
              <a:t>10 </a:t>
            </a:r>
            <a:r>
              <a:rPr lang="en-US" sz="2000" dirty="0" err="1" smtClean="0"/>
              <a:t>μs</a:t>
            </a:r>
            <a:r>
              <a:rPr lang="en-US" sz="2000" dirty="0" smtClean="0"/>
              <a:t>:</a:t>
            </a:r>
          </a:p>
          <a:p>
            <a:pPr marL="903288" lvl="2" indent="0">
              <a:buNone/>
            </a:pPr>
            <a:r>
              <a:rPr lang="en-US" sz="1600" dirty="0" smtClean="0"/>
              <a:t>“Raw data” and 3 </a:t>
            </a:r>
            <a:r>
              <a:rPr lang="en-US" sz="1600" dirty="0"/>
              <a:t>levels of "sliding </a:t>
            </a:r>
            <a:r>
              <a:rPr lang="en-US" sz="1600" dirty="0" smtClean="0"/>
              <a:t>sums” over </a:t>
            </a:r>
            <a:r>
              <a:rPr lang="en-US" sz="1600" dirty="0"/>
              <a:t>programmable </a:t>
            </a:r>
            <a:r>
              <a:rPr lang="en-US" sz="1600" dirty="0" smtClean="0"/>
              <a:t>numbers </a:t>
            </a:r>
            <a:r>
              <a:rPr lang="en-US" sz="1600" dirty="0"/>
              <a:t>of </a:t>
            </a:r>
            <a:r>
              <a:rPr lang="en-US" sz="1600" dirty="0" smtClean="0"/>
              <a:t>cycles</a:t>
            </a:r>
            <a:r>
              <a:rPr lang="en-US" sz="1600" dirty="0"/>
              <a:t> </a:t>
            </a:r>
            <a:endParaRPr lang="en-US" sz="1600" dirty="0" smtClean="0"/>
          </a:p>
          <a:p>
            <a:pPr marL="903288" lvl="2" indent="0">
              <a:buNone/>
            </a:pP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/>
              <a:t> </a:t>
            </a:r>
            <a:r>
              <a:rPr lang="en-US" sz="1600" dirty="0" smtClean="0"/>
              <a:t> different </a:t>
            </a:r>
            <a:r>
              <a:rPr lang="en-US" sz="1600" dirty="0"/>
              <a:t>digital filtering levels and time responses, from "immediate" (10 us) to "very slow" (typically 1 s</a:t>
            </a:r>
            <a:r>
              <a:rPr lang="en-US" sz="1600" dirty="0" smtClean="0"/>
              <a:t>)</a:t>
            </a:r>
          </a:p>
          <a:p>
            <a:pPr marL="846138" lvl="1" indent="-342900"/>
            <a:r>
              <a:rPr lang="en-US" sz="2000" dirty="0" smtClean="0"/>
              <a:t>4 levels of </a:t>
            </a:r>
            <a:r>
              <a:rPr lang="en-US" sz="2000" dirty="0" smtClean="0">
                <a:solidFill>
                  <a:srgbClr val="0000FF"/>
                </a:solidFill>
              </a:rPr>
              <a:t>abort signals</a:t>
            </a:r>
          </a:p>
          <a:p>
            <a:pPr marL="903288" lvl="2" indent="0">
              <a:buNone/>
            </a:pPr>
            <a:r>
              <a:rPr lang="en-US" sz="1800" dirty="0" smtClean="0"/>
              <a:t>from the comparison of raw data and sliding sums with the programmable thresholds, selected according to the “</a:t>
            </a:r>
            <a:r>
              <a:rPr lang="en-US" sz="1800" dirty="0" err="1" smtClean="0"/>
              <a:t>SuperKEKB</a:t>
            </a:r>
            <a:r>
              <a:rPr lang="en-US" sz="1800" dirty="0" smtClean="0"/>
              <a:t> status”</a:t>
            </a:r>
          </a:p>
          <a:p>
            <a:pPr marL="903288" lvl="2" indent="0">
              <a:buNone/>
            </a:pPr>
            <a:endParaRPr lang="en-US" sz="1800" dirty="0"/>
          </a:p>
          <a:p>
            <a:pPr marL="39688" indent="0">
              <a:buNone/>
            </a:pPr>
            <a:r>
              <a:rPr lang="en-US" sz="2400" i="1" dirty="0" smtClean="0"/>
              <a:t>In collaboration with </a:t>
            </a:r>
            <a:r>
              <a:rPr lang="en-US" sz="2400" i="1" dirty="0" err="1" smtClean="0"/>
              <a:t>G.Cautero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D.Giuressi</a:t>
            </a:r>
            <a:r>
              <a:rPr lang="en-US" sz="2400" i="1" dirty="0" smtClean="0"/>
              <a:t>, and </a:t>
            </a:r>
            <a:r>
              <a:rPr lang="en-US" sz="2400" i="1" dirty="0" err="1" smtClean="0"/>
              <a:t>R.H.Menk</a:t>
            </a:r>
            <a:r>
              <a:rPr lang="en-US" sz="2400" i="1" dirty="0" smtClean="0"/>
              <a:t> from </a:t>
            </a:r>
            <a:r>
              <a:rPr lang="en-US" sz="2400" i="1" dirty="0" err="1"/>
              <a:t>Elettra</a:t>
            </a:r>
            <a:r>
              <a:rPr lang="en-US" sz="2400" i="1" dirty="0"/>
              <a:t> - </a:t>
            </a:r>
            <a:r>
              <a:rPr lang="en-US" sz="2400" i="1" dirty="0" err="1"/>
              <a:t>Sincrotrone</a:t>
            </a:r>
            <a:r>
              <a:rPr lang="en-US" sz="2400" i="1" dirty="0"/>
              <a:t> Trieste </a:t>
            </a:r>
            <a:r>
              <a:rPr lang="en-US" sz="2400" i="1" dirty="0" err="1"/>
              <a:t>S.C.p.A</a:t>
            </a:r>
            <a:r>
              <a:rPr lang="en-US" sz="2400" i="1" dirty="0"/>
              <a:t>.</a:t>
            </a:r>
            <a:endParaRPr lang="en-US" sz="2400" i="1" dirty="0" smtClean="0"/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1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Backgrounds simulations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B2GM, BPAC </a:t>
            </a:r>
            <a:r>
              <a:rPr lang="en-US" dirty="0"/>
              <a:t>s</a:t>
            </a:r>
            <a:r>
              <a:rPr lang="en-US" dirty="0" smtClean="0"/>
              <a:t>ummary talks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7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Temperature &amp; Humidity Monitoring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(Trieste)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2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4000" smtClean="0">
                <a:solidFill>
                  <a:srgbClr val="FF0000"/>
                </a:solidFill>
              </a:rPr>
              <a:t>Temperature and humidity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System characteristics</a:t>
            </a:r>
          </a:p>
          <a:p>
            <a:pPr lvl="1" eaLnBrk="1" hangingPunct="1"/>
            <a:r>
              <a:rPr lang="en-US" sz="1800" dirty="0"/>
              <a:t>PXD+SVD Front End power dissipation: 360+700 W</a:t>
            </a: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</a:rPr>
              <a:t>CO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cooling pipes (-20</a:t>
            </a:r>
            <a:r>
              <a:rPr lang="en-US" sz="1800" baseline="30000" dirty="0">
                <a:solidFill>
                  <a:srgbClr val="FF0000"/>
                </a:solidFill>
              </a:rPr>
              <a:t>o</a:t>
            </a:r>
            <a:r>
              <a:rPr lang="en-US" sz="1800" dirty="0">
                <a:solidFill>
                  <a:srgbClr val="FF0000"/>
                </a:solidFill>
              </a:rPr>
              <a:t>C)</a:t>
            </a:r>
            <a:r>
              <a:rPr lang="en-US" sz="1800" dirty="0"/>
              <a:t>; dry air / nitrogen flow (20</a:t>
            </a:r>
            <a:r>
              <a:rPr lang="en-US" sz="1800" baseline="30000" dirty="0"/>
              <a:t>o</a:t>
            </a:r>
            <a:r>
              <a:rPr lang="en-US" sz="1800" dirty="0"/>
              <a:t>C)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Requirements</a:t>
            </a:r>
          </a:p>
          <a:p>
            <a:pPr lvl="1" eaLnBrk="1" hangingPunct="1"/>
            <a:r>
              <a:rPr lang="en-US" sz="1800" dirty="0"/>
              <a:t>Temperature monitoring: </a:t>
            </a:r>
          </a:p>
          <a:p>
            <a:pPr lvl="2" eaLnBrk="1" hangingPunct="1"/>
            <a:r>
              <a:rPr lang="en-US" sz="1400" dirty="0"/>
              <a:t>near heat sources and at the inlets/outlets of cooling pipes</a:t>
            </a:r>
          </a:p>
          <a:p>
            <a:pPr lvl="2" eaLnBrk="1" hangingPunct="1"/>
            <a:r>
              <a:rPr lang="en-US" sz="1400" dirty="0"/>
              <a:t>about 1</a:t>
            </a:r>
            <a:r>
              <a:rPr lang="en-US" sz="1400" baseline="30000" dirty="0"/>
              <a:t>o</a:t>
            </a:r>
            <a:r>
              <a:rPr lang="en-US" sz="1400" dirty="0"/>
              <a:t>C (0.1</a:t>
            </a:r>
            <a:r>
              <a:rPr lang="en-US" sz="1400" baseline="30000" dirty="0"/>
              <a:t>o</a:t>
            </a:r>
            <a:r>
              <a:rPr lang="en-US" sz="1400" dirty="0"/>
              <a:t>C) absolute (relative) accuracy</a:t>
            </a:r>
          </a:p>
          <a:p>
            <a:pPr lvl="1" eaLnBrk="1" hangingPunct="1"/>
            <a:r>
              <a:rPr lang="en-US" sz="1800" dirty="0"/>
              <a:t>Interlocks on temperature and humidity (stand-alone, VXD)</a:t>
            </a:r>
          </a:p>
          <a:p>
            <a:pPr lvl="2" eaLnBrk="1" hangingPunct="1"/>
            <a:r>
              <a:rPr lang="en-US" sz="1400" dirty="0"/>
              <a:t>Temperature above threshold, or dew point approaching -30</a:t>
            </a:r>
            <a:r>
              <a:rPr lang="en-US" sz="1400" baseline="30000" dirty="0"/>
              <a:t>o</a:t>
            </a:r>
            <a:r>
              <a:rPr lang="en-US" sz="1400" dirty="0"/>
              <a:t>C</a:t>
            </a: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Current activities and preliminary design</a:t>
            </a:r>
            <a:endParaRPr lang="en-US" sz="20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Conventional NTC thermistors for cross-calibration and </a:t>
            </a:r>
            <a:r>
              <a:rPr lang="en-US" sz="1800" i="1" dirty="0" smtClean="0">
                <a:solidFill>
                  <a:srgbClr val="000000"/>
                </a:solidFill>
              </a:rPr>
              <a:t>interlocks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</a:rPr>
              <a:t>Fiber </a:t>
            </a:r>
            <a:r>
              <a:rPr lang="en-US" sz="1800" dirty="0">
                <a:solidFill>
                  <a:srgbClr val="FF0000"/>
                </a:solidFill>
              </a:rPr>
              <a:t>Optical Sensors (FOS) </a:t>
            </a:r>
            <a:r>
              <a:rPr lang="en-US" sz="1800" dirty="0">
                <a:solidFill>
                  <a:srgbClr val="000000"/>
                </a:solidFill>
              </a:rPr>
              <a:t>and laser </a:t>
            </a:r>
            <a:r>
              <a:rPr lang="en-US" sz="1800" dirty="0" smtClean="0">
                <a:solidFill>
                  <a:srgbClr val="000000"/>
                </a:solidFill>
              </a:rPr>
              <a:t>interrogators</a:t>
            </a:r>
            <a:endParaRPr lang="en-US" sz="1800" dirty="0">
              <a:solidFill>
                <a:srgbClr val="000000"/>
              </a:solidFill>
            </a:endParaRPr>
          </a:p>
          <a:p>
            <a:pPr lvl="2" eaLnBrk="1" hangingPunct="1"/>
            <a:r>
              <a:rPr lang="en-US" sz="1400" dirty="0">
                <a:solidFill>
                  <a:srgbClr val="000000"/>
                </a:solidFill>
              </a:rPr>
              <a:t>Based on Bragg grating reflection of specific wavelengths</a:t>
            </a:r>
          </a:p>
          <a:p>
            <a:pPr lvl="2" eaLnBrk="1" hangingPunct="1"/>
            <a:r>
              <a:rPr lang="en-US" sz="1400" dirty="0">
                <a:solidFill>
                  <a:srgbClr val="000000"/>
                </a:solidFill>
              </a:rPr>
              <a:t>Can monitor stress, temperature, humidity (with humidity-sensitive coating) at several points</a:t>
            </a: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</a:rPr>
              <a:t>Humidity </a:t>
            </a:r>
            <a:r>
              <a:rPr lang="en-US" sz="1800" i="1" dirty="0">
                <a:solidFill>
                  <a:srgbClr val="000000"/>
                </a:solidFill>
              </a:rPr>
              <a:t>interlock</a:t>
            </a:r>
            <a:r>
              <a:rPr lang="en-US" sz="1800" dirty="0">
                <a:solidFill>
                  <a:srgbClr val="000000"/>
                </a:solidFill>
              </a:rPr>
              <a:t>: “sniffers” plus chilled mirror hygrometer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615A9-9F00-4845-A719-5515EDF5FF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3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4000" dirty="0" smtClean="0">
                <a:solidFill>
                  <a:srgbClr val="FF0000"/>
                </a:solidFill>
              </a:rPr>
              <a:t>NTC temperature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Char char="•"/>
              <a:defRPr/>
            </a:pPr>
            <a:r>
              <a:rPr kumimoji="1" lang="en-US" altLang="ja-JP" sz="2000" dirty="0" smtClean="0">
                <a:solidFill>
                  <a:srgbClr val="0000FF"/>
                </a:solidFill>
                <a:sym typeface="Arial" charset="0"/>
              </a:rPr>
              <a:t>At least 28 </a:t>
            </a:r>
            <a:r>
              <a:rPr kumimoji="1" lang="en-US" altLang="ja-JP" sz="2000" dirty="0">
                <a:solidFill>
                  <a:srgbClr val="0000FF"/>
                </a:solidFill>
                <a:sym typeface="Arial" charset="0"/>
              </a:rPr>
              <a:t>x 2 = </a:t>
            </a:r>
            <a:r>
              <a:rPr kumimoji="1" lang="en-US" altLang="ja-JP" sz="2000" dirty="0" smtClean="0">
                <a:solidFill>
                  <a:srgbClr val="0000FF"/>
                </a:solidFill>
                <a:sym typeface="Arial" charset="0"/>
              </a:rPr>
              <a:t>56 NTC thermistors</a:t>
            </a:r>
            <a:endParaRPr kumimoji="1" lang="en-US" altLang="ja-JP" sz="2000" dirty="0">
              <a:solidFill>
                <a:srgbClr val="0000FF"/>
              </a:solidFill>
              <a:sym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>
                <a:sym typeface="Arial" charset="0"/>
              </a:rPr>
              <a:t>12 </a:t>
            </a:r>
            <a:r>
              <a:rPr lang="en-US" altLang="ja-JP" sz="1600" dirty="0" smtClean="0">
                <a:sym typeface="Arial" charset="0"/>
              </a:rPr>
              <a:t>sensor pairs </a:t>
            </a:r>
            <a:r>
              <a:rPr lang="en-US" altLang="ja-JP" sz="1600" dirty="0">
                <a:sym typeface="Arial" charset="0"/>
              </a:rPr>
              <a:t>attached to the 12 half-rings supporting the SVD ladders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>
                <a:sym typeface="Arial" charset="0"/>
              </a:rPr>
              <a:t>16 </a:t>
            </a:r>
            <a:r>
              <a:rPr lang="en-US" altLang="ja-JP" sz="1600" dirty="0" smtClean="0">
                <a:sym typeface="Arial" charset="0"/>
              </a:rPr>
              <a:t>sensor pairs </a:t>
            </a:r>
            <a:r>
              <a:rPr lang="en-US" altLang="ja-JP" sz="1600" dirty="0">
                <a:sym typeface="Arial" charset="0"/>
              </a:rPr>
              <a:t>on the inlets and outlets of the CO</a:t>
            </a:r>
            <a:r>
              <a:rPr lang="en-US" altLang="ja-JP" sz="1600" baseline="-25000" dirty="0">
                <a:sym typeface="Arial" charset="0"/>
              </a:rPr>
              <a:t>2</a:t>
            </a:r>
            <a:r>
              <a:rPr lang="en-US" altLang="ja-JP" sz="1600" dirty="0">
                <a:sym typeface="Arial" charset="0"/>
              </a:rPr>
              <a:t> cooling </a:t>
            </a:r>
            <a:r>
              <a:rPr lang="en-US" altLang="ja-JP" sz="1600" dirty="0" smtClean="0">
                <a:sym typeface="Arial" charset="0"/>
              </a:rPr>
              <a:t>pipes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 smtClean="0">
                <a:sym typeface="Arial" charset="0"/>
              </a:rPr>
              <a:t>A few positioned near fibers for cross-calibration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ja-JP" sz="1800" dirty="0" smtClean="0"/>
              <a:t>We a</a:t>
            </a:r>
            <a:r>
              <a:rPr lang="en-US" altLang="ja-JP" sz="1800" dirty="0" smtClean="0">
                <a:solidFill>
                  <a:srgbClr val="0000FF"/>
                </a:solidFill>
                <a:sym typeface="Arial" charset="0"/>
              </a:rPr>
              <a:t>dopted </a:t>
            </a:r>
            <a:r>
              <a:rPr lang="en-US" altLang="ja-JP" sz="1800" dirty="0">
                <a:solidFill>
                  <a:srgbClr val="0000FF"/>
                </a:solidFill>
                <a:sym typeface="Arial" charset="0"/>
              </a:rPr>
              <a:t>rad-</a:t>
            </a:r>
            <a:r>
              <a:rPr lang="en-US" altLang="ja-JP" sz="1800" dirty="0" smtClean="0">
                <a:solidFill>
                  <a:srgbClr val="0000FF"/>
                </a:solidFill>
                <a:sym typeface="Arial" charset="0"/>
              </a:rPr>
              <a:t>hard sensors and readout, largely used by LHC experiments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 smtClean="0">
                <a:sym typeface="Arial" charset="0"/>
              </a:rPr>
              <a:t>One ELMB board + </a:t>
            </a:r>
            <a:r>
              <a:rPr lang="en-US" altLang="ja-JP" sz="1600" dirty="0" err="1" smtClean="0">
                <a:sym typeface="Arial" charset="0"/>
              </a:rPr>
              <a:t>Betatherm</a:t>
            </a:r>
            <a:r>
              <a:rPr lang="en-US" altLang="ja-JP" sz="1600" dirty="0" smtClean="0">
                <a:sym typeface="Arial" charset="0"/>
              </a:rPr>
              <a:t> NTC thermistors: borrowed from CMS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 smtClean="0">
                <a:sym typeface="Arial" charset="0"/>
              </a:rPr>
              <a:t>2 motherboards and 10 adapter mini-cards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procured</a:t>
            </a:r>
            <a:r>
              <a:rPr lang="en-US" altLang="ja-JP" sz="1600" dirty="0" smtClean="0">
                <a:sym typeface="Arial" charset="0"/>
              </a:rPr>
              <a:t> (public CERN design)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 smtClean="0">
                <a:sym typeface="Arial" charset="0"/>
              </a:rPr>
              <a:t>Procurement of more </a:t>
            </a:r>
            <a:r>
              <a:rPr lang="en-US" altLang="ja-JP" sz="1600" dirty="0" err="1" smtClean="0">
                <a:sym typeface="Arial" charset="0"/>
              </a:rPr>
              <a:t>Betatherm</a:t>
            </a:r>
            <a:r>
              <a:rPr lang="en-US" altLang="ja-JP" sz="1600" dirty="0" smtClean="0">
                <a:sym typeface="Arial" charset="0"/>
              </a:rPr>
              <a:t> thermistors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ja-JP" sz="1600" dirty="0" smtClean="0">
                <a:sym typeface="Arial" charset="0"/>
              </a:rPr>
              <a:t>Read-out via CAN bus interface, implemented</a:t>
            </a:r>
            <a:endParaRPr lang="en-US" altLang="ja-JP" sz="1600" dirty="0">
              <a:sym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ja-JP" sz="2400" dirty="0">
              <a:sym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DCEA-1219-4EF9-9669-FA37E54929E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 descr="Screen shot 2014-05-08 at 17.5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1828020" cy="2348880"/>
          </a:xfrm>
          <a:prstGeom prst="rect">
            <a:avLst/>
          </a:prstGeom>
        </p:spPr>
      </p:pic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60911"/>
            <a:ext cx="2232248" cy="2381065"/>
          </a:xfrm>
          <a:prstGeom prst="rect">
            <a:avLst/>
          </a:prstGeom>
        </p:spPr>
      </p:pic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7"/>
            <a:ext cx="3240360" cy="30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4704"/>
          </a:xfrm>
        </p:spPr>
        <p:txBody>
          <a:bodyPr/>
          <a:lstStyle/>
          <a:p>
            <a:r>
              <a:rPr lang="en-US" dirty="0" smtClean="0"/>
              <a:t>ELMB boards, CAN bus read-out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ELMB_Block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996184" cy="280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149080"/>
            <a:ext cx="385361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Embedded Local Monitor Board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CAN node, </a:t>
            </a:r>
            <a:r>
              <a:rPr lang="en-US" sz="1800" dirty="0" err="1" smtClean="0">
                <a:solidFill>
                  <a:schemeClr val="tx1"/>
                </a:solidFill>
              </a:rPr>
              <a:t>CANopen</a:t>
            </a:r>
            <a:r>
              <a:rPr lang="en-US" sz="1800" dirty="0" smtClean="0">
                <a:solidFill>
                  <a:schemeClr val="tx1"/>
                </a:solidFill>
              </a:rPr>
              <a:t> protocol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ATmega128 processor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128k flash, 4k SRAM, 4k EEPROM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64 chan. MUX, 16 bit ADC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General purpose motherboard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Interconnections, signal adapters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PC – CAN bus interface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836712"/>
            <a:ext cx="155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hardware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5999" y="836712"/>
            <a:ext cx="145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software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ELMB_SoftwareOvervi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923928" cy="3719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4797152"/>
            <a:ext cx="40082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CAN interface drivers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rgbClr val="0000FF"/>
                </a:solidFill>
              </a:rPr>
              <a:t>CANopen</a:t>
            </a:r>
            <a:r>
              <a:rPr lang="en-US" sz="2000" dirty="0" smtClean="0">
                <a:solidFill>
                  <a:srgbClr val="0000FF"/>
                </a:solidFill>
              </a:rPr>
              <a:t> OPC Server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OPC Clients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Server Explorer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N.I. </a:t>
            </a:r>
            <a:r>
              <a:rPr lang="en-US" sz="1800" dirty="0" err="1" smtClean="0">
                <a:solidFill>
                  <a:schemeClr val="tx1"/>
                </a:solidFill>
              </a:rPr>
              <a:t>LabVIEW</a:t>
            </a:r>
            <a:r>
              <a:rPr lang="en-US" sz="1800" dirty="0" smtClean="0">
                <a:solidFill>
                  <a:schemeClr val="tx1"/>
                </a:solidFill>
              </a:rPr>
              <a:t> DSC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(Data Logging &amp; Supervision Control)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547854">
            <a:off x="939749" y="2967335"/>
            <a:ext cx="7264504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Installed and working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our lab 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409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6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/>
          <a:lstStyle/>
          <a:p>
            <a:r>
              <a:rPr lang="hu-HU" dirty="0" smtClean="0"/>
              <a:t>FOS </a:t>
            </a:r>
            <a:r>
              <a:rPr lang="en-US" dirty="0" smtClean="0"/>
              <a:t>Technique</a:t>
            </a:r>
          </a:p>
        </p:txBody>
      </p:sp>
      <p:sp>
        <p:nvSpPr>
          <p:cNvPr id="5127" name="Dia számának hely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43278" y="6356350"/>
            <a:ext cx="5619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38ED390-5245-4DA0-9030-3DB290646CF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611239" y="3716684"/>
            <a:ext cx="4078287" cy="762000"/>
            <a:chOff x="1104" y="2645"/>
            <a:chExt cx="2569" cy="480"/>
          </a:xfrm>
        </p:grpSpPr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1968" y="2720"/>
            <a:ext cx="1705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Equation" r:id="rId3" imgW="939392" imgH="241195" progId="Equation.3">
                    <p:embed/>
                  </p:oleObj>
                </mc:Choice>
                <mc:Fallback>
                  <p:oleObj name="Equation" r:id="rId3" imgW="93939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720"/>
                          <a:ext cx="1705" cy="40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flipV="1">
              <a:off x="1104" y="2645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15 w 21600"/>
                <a:gd name="T13" fmla="*/ 2925 h 21600"/>
                <a:gd name="T14" fmla="*/ 18238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99" y="908719"/>
            <a:ext cx="7488833" cy="27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 flipH="1">
            <a:off x="5724128" y="3068960"/>
            <a:ext cx="3168352" cy="320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flipH="1" flipV="1">
            <a:off x="3886199" y="3581400"/>
            <a:ext cx="2341984" cy="387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6969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30" y="0"/>
                </a:moveTo>
                <a:lnTo>
                  <a:pt x="11459" y="7200"/>
                </a:lnTo>
                <a:lnTo>
                  <a:pt x="14545" y="7200"/>
                </a:lnTo>
                <a:lnTo>
                  <a:pt x="14545" y="16969"/>
                </a:lnTo>
                <a:lnTo>
                  <a:pt x="0" y="1696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53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 flipH="1">
            <a:off x="4051299" y="4699000"/>
            <a:ext cx="2032868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6969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30" y="0"/>
                </a:moveTo>
                <a:lnTo>
                  <a:pt x="11459" y="7200"/>
                </a:lnTo>
                <a:lnTo>
                  <a:pt x="14545" y="7200"/>
                </a:lnTo>
                <a:lnTo>
                  <a:pt x="14545" y="16969"/>
                </a:lnTo>
                <a:lnTo>
                  <a:pt x="0" y="1696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53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23528" y="5229200"/>
            <a:ext cx="48965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03188" algn="just">
              <a:spcBef>
                <a:spcPct val="20000"/>
              </a:spcBef>
            </a:pPr>
            <a:r>
              <a:rPr lang="en-GB" sz="1800" b="1" dirty="0">
                <a:solidFill>
                  <a:srgbClr val="000099"/>
                </a:solidFill>
                <a:ea typeface="ヒラギノ角ゴ Pro W3" charset="-128"/>
                <a:cs typeface="+mn-cs"/>
              </a:rPr>
              <a:t>       </a:t>
            </a:r>
            <a:r>
              <a:rPr lang="en-GB" sz="1800" b="1" dirty="0" smtClean="0">
                <a:solidFill>
                  <a:srgbClr val="000099"/>
                </a:solidFill>
                <a:ea typeface="ヒラギノ角ゴ Pro W3" charset="-128"/>
                <a:cs typeface="+mn-cs"/>
              </a:rPr>
              <a:t>Where:</a:t>
            </a:r>
          </a:p>
          <a:p>
            <a:pPr indent="103188" algn="just">
              <a:spcBef>
                <a:spcPct val="20000"/>
              </a:spcBef>
            </a:pPr>
            <a:r>
              <a:rPr lang="en-GB" sz="1600" b="1" i="1" dirty="0" err="1" smtClean="0">
                <a:solidFill>
                  <a:srgbClr val="000099"/>
                </a:solidFill>
                <a:ea typeface="ヒラギノ角ゴ Pro W3" charset="-128"/>
                <a:cs typeface="+mn-cs"/>
              </a:rPr>
              <a:t>n</a:t>
            </a:r>
            <a:r>
              <a:rPr lang="en-GB" sz="1600" b="1" i="1" baseline="-25000" dirty="0" err="1" smtClean="0">
                <a:solidFill>
                  <a:srgbClr val="000099"/>
                </a:solidFill>
                <a:ea typeface="ヒラギノ角ゴ Pro W3" charset="-128"/>
                <a:cs typeface="+mn-cs"/>
              </a:rPr>
              <a:t>eff</a:t>
            </a:r>
            <a:r>
              <a:rPr lang="en-GB" sz="1600" b="1" dirty="0" smtClean="0">
                <a:solidFill>
                  <a:srgbClr val="000099"/>
                </a:solidFill>
                <a:ea typeface="ヒラギノ角ゴ Pro W3" charset="-128"/>
                <a:cs typeface="+mn-cs"/>
              </a:rPr>
              <a:t> </a:t>
            </a:r>
            <a:r>
              <a:rPr lang="en-GB" sz="1600" b="1" dirty="0">
                <a:solidFill>
                  <a:srgbClr val="000099"/>
                </a:solidFill>
                <a:ea typeface="ヒラギノ角ゴ Pro W3" charset="-128"/>
                <a:cs typeface="+mn-cs"/>
              </a:rPr>
              <a:t>is the effective refractive index of the </a:t>
            </a:r>
            <a:r>
              <a:rPr lang="en-GB" sz="1600" b="1" dirty="0" err="1">
                <a:solidFill>
                  <a:srgbClr val="000099"/>
                </a:solidFill>
                <a:ea typeface="ヒラギノ角ゴ Pro W3" charset="-128"/>
                <a:cs typeface="+mn-cs"/>
              </a:rPr>
              <a:t>fiber</a:t>
            </a:r>
            <a:r>
              <a:rPr lang="en-GB" sz="1600" b="1" dirty="0">
                <a:solidFill>
                  <a:srgbClr val="000099"/>
                </a:solidFill>
                <a:ea typeface="ヒラギノ角ゴ Pro W3" charset="-128"/>
                <a:cs typeface="+mn-cs"/>
              </a:rPr>
              <a:t>,</a:t>
            </a:r>
          </a:p>
          <a:p>
            <a:pPr indent="103188" algn="just">
              <a:spcBef>
                <a:spcPct val="20000"/>
              </a:spcBef>
            </a:pPr>
            <a:r>
              <a:rPr lang="en-GB" sz="1600" b="1" dirty="0" smtClean="0">
                <a:solidFill>
                  <a:srgbClr val="000099"/>
                </a:solidFill>
                <a:ea typeface="ヒラギノ角ゴ Pro W3" charset="-128"/>
                <a:cs typeface="+mn-cs"/>
                <a:sym typeface="Symbol" pitchFamily="18" charset="2"/>
              </a:rPr>
              <a:t>Λ </a:t>
            </a:r>
            <a:r>
              <a:rPr lang="en-GB" sz="1600" b="1" dirty="0">
                <a:solidFill>
                  <a:srgbClr val="000099"/>
                </a:solidFill>
                <a:ea typeface="ヒラギノ角ゴ Pro W3" charset="-128"/>
                <a:cs typeface="+mn-cs"/>
              </a:rPr>
              <a:t>is the grating pitch and </a:t>
            </a:r>
          </a:p>
          <a:p>
            <a:pPr indent="103188" algn="just">
              <a:spcBef>
                <a:spcPct val="20000"/>
              </a:spcBef>
              <a:buFont typeface="Symbol" pitchFamily="18" charset="2"/>
              <a:buNone/>
            </a:pPr>
            <a:r>
              <a:rPr lang="en-GB" sz="1600" b="1" i="1" dirty="0">
                <a:solidFill>
                  <a:srgbClr val="000099"/>
                </a:solidFill>
                <a:ea typeface="ヒラギノ角ゴ Pro W3" charset="-128"/>
                <a:cs typeface="+mn-cs"/>
                <a:sym typeface="Symbol" pitchFamily="18" charset="2"/>
              </a:rPr>
              <a:t> </a:t>
            </a:r>
            <a:r>
              <a:rPr lang="en-GB" sz="1600" b="1" i="1" dirty="0" err="1" smtClean="0">
                <a:solidFill>
                  <a:srgbClr val="000099"/>
                </a:solidFill>
                <a:ea typeface="ヒラギノ角ゴ Pro W3" charset="-128"/>
                <a:cs typeface="+mn-cs"/>
                <a:sym typeface="Symbol" pitchFamily="18" charset="2"/>
              </a:rPr>
              <a:t>λ</a:t>
            </a:r>
            <a:r>
              <a:rPr lang="en-GB" sz="1600" b="1" baseline="-25000" dirty="0" err="1" smtClean="0">
                <a:solidFill>
                  <a:srgbClr val="000099"/>
                </a:solidFill>
                <a:ea typeface="ヒラギノ角ゴ Pro W3" charset="-128"/>
                <a:cs typeface="+mn-cs"/>
              </a:rPr>
              <a:t>B</a:t>
            </a:r>
            <a:r>
              <a:rPr lang="en-GB" sz="1600" b="1" dirty="0" smtClean="0">
                <a:solidFill>
                  <a:srgbClr val="000099"/>
                </a:solidFill>
                <a:ea typeface="ヒラギノ角ゴ Pro W3" charset="-128"/>
                <a:cs typeface="+mn-cs"/>
              </a:rPr>
              <a:t> </a:t>
            </a:r>
            <a:r>
              <a:rPr lang="en-GB" sz="1600" b="1" dirty="0">
                <a:solidFill>
                  <a:srgbClr val="000099"/>
                </a:solidFill>
                <a:ea typeface="ヒラギノ角ゴ Pro W3" charset="-128"/>
                <a:cs typeface="+mn-cs"/>
              </a:rPr>
              <a:t>is the reflected Bragg wavelength.</a:t>
            </a:r>
            <a:endParaRPr lang="it-IT" sz="1600" b="1" dirty="0">
              <a:solidFill>
                <a:srgbClr val="000099"/>
              </a:solidFill>
              <a:ea typeface="ヒラギノ角ゴ Pro W3" charset="-128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226472" y="3352800"/>
            <a:ext cx="2521992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solidFill>
                  <a:srgbClr val="006666"/>
                </a:solidFill>
                <a:ea typeface="+mn-ea"/>
                <a:cs typeface="+mn-cs"/>
              </a:rPr>
              <a:t>TEMPERATURE CHANGE</a:t>
            </a:r>
            <a:endParaRPr lang="en-US" dirty="0">
              <a:solidFill>
                <a:srgbClr val="006666"/>
              </a:solidFill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012160" y="3962400"/>
            <a:ext cx="252028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solidFill>
                  <a:srgbClr val="006666"/>
                </a:solidFill>
                <a:ea typeface="+mn-ea"/>
                <a:cs typeface="+mn-cs"/>
              </a:rPr>
              <a:t>Thermal expansion for </a:t>
            </a:r>
          </a:p>
          <a:p>
            <a:r>
              <a:rPr lang="en-US" sz="1600" dirty="0" smtClean="0">
                <a:solidFill>
                  <a:srgbClr val="006666"/>
                </a:solidFill>
                <a:ea typeface="+mn-ea"/>
                <a:cs typeface="+mn-cs"/>
              </a:rPr>
              <a:t>Thermo</a:t>
            </a:r>
            <a:r>
              <a:rPr lang="en-US" sz="1600" dirty="0">
                <a:solidFill>
                  <a:srgbClr val="006666"/>
                </a:solidFill>
                <a:ea typeface="+mn-ea"/>
                <a:cs typeface="+mn-cs"/>
              </a:rPr>
              <a:t>-optic effect for 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074072" y="4876800"/>
            <a:ext cx="2170336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6666"/>
                </a:solidFill>
                <a:ea typeface="+mn-ea"/>
                <a:cs typeface="+mn-cs"/>
              </a:rPr>
              <a:t>STRESS</a:t>
            </a:r>
            <a:endParaRPr lang="en-US">
              <a:solidFill>
                <a:srgbClr val="006666"/>
              </a:solidFill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226472" y="5486400"/>
            <a:ext cx="2449984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6666"/>
                </a:solidFill>
                <a:ea typeface="+mn-ea"/>
                <a:cs typeface="+mn-cs"/>
              </a:rPr>
              <a:t>Elasto-optic effect for</a:t>
            </a:r>
            <a:endParaRPr lang="en-US" sz="1600" baseline="-25000">
              <a:solidFill>
                <a:srgbClr val="006666"/>
              </a:solidFill>
              <a:ea typeface="+mn-ea"/>
              <a:cs typeface="+mn-cs"/>
            </a:endParaRPr>
          </a:p>
          <a:p>
            <a:r>
              <a:rPr lang="en-US" sz="1600">
                <a:solidFill>
                  <a:srgbClr val="006666"/>
                </a:solidFill>
                <a:ea typeface="+mn-ea"/>
                <a:cs typeface="+mn-cs"/>
              </a:rPr>
              <a:t>Direct Strain for  </a:t>
            </a:r>
            <a:endParaRPr lang="en-US" sz="1800">
              <a:solidFill>
                <a:srgbClr val="006666"/>
              </a:solidFill>
              <a:ea typeface="+mn-ea"/>
              <a:cs typeface="+mn-cs"/>
              <a:sym typeface="MT Symbol" pitchFamily="82" charset="2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7308304" y="3645024"/>
            <a:ext cx="1588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236296" y="5157192"/>
            <a:ext cx="1588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53251" name="Object 22"/>
          <p:cNvGraphicFramePr>
            <a:graphicFrameLocks noChangeAspect="1"/>
          </p:cNvGraphicFramePr>
          <p:nvPr/>
        </p:nvGraphicFramePr>
        <p:xfrm>
          <a:off x="8244408" y="5534372"/>
          <a:ext cx="396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6" imgW="279279" imgH="241195" progId="">
                  <p:embed/>
                </p:oleObj>
              </mc:Choice>
              <mc:Fallback>
                <p:oleObj name="Equation" r:id="rId6" imgW="279279" imgH="2411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5534372"/>
                        <a:ext cx="396875" cy="342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23"/>
          <p:cNvGraphicFramePr>
            <a:graphicFrameLocks noChangeAspect="1"/>
          </p:cNvGraphicFramePr>
          <p:nvPr/>
        </p:nvGraphicFramePr>
        <p:xfrm>
          <a:off x="8100392" y="4238228"/>
          <a:ext cx="396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8" imgW="279279" imgH="241195" progId="">
                  <p:embed/>
                </p:oleObj>
              </mc:Choice>
              <mc:Fallback>
                <p:oleObj name="Equation" r:id="rId8" imgW="279279" imgH="2411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4238228"/>
                        <a:ext cx="396875" cy="342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24"/>
          <p:cNvGraphicFramePr>
            <a:graphicFrameLocks noChangeAspect="1"/>
          </p:cNvGraphicFramePr>
          <p:nvPr/>
        </p:nvGraphicFramePr>
        <p:xfrm>
          <a:off x="8244408" y="39624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9" imgW="177492" imgH="177492" progId="">
                  <p:embed/>
                </p:oleObj>
              </mc:Choice>
              <mc:Fallback>
                <p:oleObj name="Equation" r:id="rId9" imgW="177492" imgH="177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3962400"/>
                        <a:ext cx="304800" cy="304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25"/>
          <p:cNvGraphicFramePr>
            <a:graphicFrameLocks noChangeAspect="1"/>
          </p:cNvGraphicFramePr>
          <p:nvPr/>
        </p:nvGraphicFramePr>
        <p:xfrm>
          <a:off x="7795592" y="5791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1" imgW="177492" imgH="177492" progId="Equation.DSMT4">
                  <p:embed/>
                </p:oleObj>
              </mc:Choice>
              <mc:Fallback>
                <p:oleObj name="Equation" r:id="rId11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592" y="5791200"/>
                        <a:ext cx="304800" cy="304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433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 set-up, preliminary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328592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 smtClean="0"/>
              <a:t>45 fibers, one fiber per ladder (layers 3-6)</a:t>
            </a:r>
          </a:p>
          <a:p>
            <a:pPr marL="388938" lvl="1" indent="0">
              <a:buNone/>
            </a:pPr>
            <a:r>
              <a:rPr lang="en-US" sz="2000" dirty="0" smtClean="0"/>
              <a:t>Embedded in </a:t>
            </a:r>
            <a:r>
              <a:rPr lang="en-US" sz="2000" dirty="0" err="1" smtClean="0"/>
              <a:t>Airex</a:t>
            </a:r>
            <a:r>
              <a:rPr lang="en-US" sz="2000" dirty="0" smtClean="0"/>
              <a:t>, with several measurement spots (at each wafer)</a:t>
            </a:r>
          </a:p>
          <a:p>
            <a:pPr marL="39688" indent="0">
              <a:buNone/>
            </a:pPr>
            <a:r>
              <a:rPr lang="en-US" sz="2400" dirty="0" smtClean="0"/>
              <a:t>Preliminary design: r</a:t>
            </a:r>
            <a:r>
              <a:rPr lang="en-US" sz="2400" dirty="0" smtClean="0"/>
              <a:t>esult </a:t>
            </a:r>
            <a:r>
              <a:rPr lang="en-US" sz="2400" dirty="0" smtClean="0"/>
              <a:t>of discussions </a:t>
            </a:r>
            <a:r>
              <a:rPr lang="en-US" sz="2400" dirty="0" smtClean="0"/>
              <a:t>with</a:t>
            </a:r>
            <a:endParaRPr lang="en-US" sz="2400" dirty="0" smtClean="0"/>
          </a:p>
          <a:p>
            <a:pPr marL="446088" lvl="1" indent="0">
              <a:buNone/>
            </a:pPr>
            <a:r>
              <a:rPr lang="en-US" sz="2000" dirty="0" smtClean="0"/>
              <a:t>PXD FOS monitoring experts (</a:t>
            </a:r>
            <a:r>
              <a:rPr lang="en-US" sz="2000" dirty="0" err="1" smtClean="0"/>
              <a:t>D.Moya</a:t>
            </a:r>
            <a:r>
              <a:rPr lang="en-US" sz="2000" dirty="0" smtClean="0"/>
              <a:t>, </a:t>
            </a:r>
            <a:r>
              <a:rPr lang="en-US" sz="2000" dirty="0" err="1" smtClean="0"/>
              <a:t>I.Vila</a:t>
            </a:r>
            <a:r>
              <a:rPr lang="en-US" sz="2000" dirty="0" smtClean="0"/>
              <a:t> / IFIC)</a:t>
            </a:r>
          </a:p>
          <a:p>
            <a:pPr marL="446088" lvl="1" indent="0">
              <a:buNone/>
            </a:pPr>
            <a:r>
              <a:rPr lang="en-US" sz="2000" dirty="0" err="1" smtClean="0"/>
              <a:t>Rappresentanza</a:t>
            </a:r>
            <a:r>
              <a:rPr lang="en-US" sz="2000" dirty="0" smtClean="0"/>
              <a:t> </a:t>
            </a:r>
            <a:r>
              <a:rPr lang="en-US" sz="2000" dirty="0" err="1" smtClean="0"/>
              <a:t>italiana</a:t>
            </a:r>
            <a:r>
              <a:rPr lang="en-US" sz="2000" dirty="0" smtClean="0"/>
              <a:t> di Micron Optics (</a:t>
            </a:r>
            <a:r>
              <a:rPr lang="en-US" sz="2000" dirty="0" err="1" smtClean="0"/>
              <a:t>B.Griffoni</a:t>
            </a:r>
            <a:r>
              <a:rPr lang="en-US" sz="2000" dirty="0" smtClean="0"/>
              <a:t> / GHT Photonics)</a:t>
            </a:r>
          </a:p>
          <a:p>
            <a:pPr marL="96838" indent="0">
              <a:buNone/>
            </a:pPr>
            <a:r>
              <a:rPr lang="en-US" sz="2400" dirty="0" smtClean="0"/>
              <a:t>Option A</a:t>
            </a:r>
          </a:p>
          <a:p>
            <a:pPr marL="446088" lvl="1" indent="0">
              <a:buNone/>
            </a:pPr>
            <a:r>
              <a:rPr lang="en-US" sz="2000" dirty="0" smtClean="0"/>
              <a:t>SM225</a:t>
            </a:r>
            <a:r>
              <a:rPr lang="en-US" sz="2000" dirty="0"/>
              <a:t>-800 </a:t>
            </a:r>
            <a:r>
              <a:rPr lang="en-US" sz="2000" dirty="0" smtClean="0"/>
              <a:t>interrogator,</a:t>
            </a:r>
            <a:r>
              <a:rPr lang="en-US" sz="2000" dirty="0"/>
              <a:t> </a:t>
            </a:r>
            <a:r>
              <a:rPr lang="en-US" sz="2000" dirty="0" smtClean="0"/>
              <a:t>16 channels (Micron Optics) </a:t>
            </a:r>
          </a:p>
          <a:p>
            <a:pPr marL="446088" lvl="1" indent="0">
              <a:buNone/>
            </a:pPr>
            <a:r>
              <a:rPr lang="en-US" sz="2000" dirty="0"/>
              <a:t>3 </a:t>
            </a:r>
            <a:r>
              <a:rPr lang="en-US" sz="2000" dirty="0"/>
              <a:t>SM041-008 </a:t>
            </a:r>
            <a:r>
              <a:rPr lang="en-US" sz="2000" dirty="0" smtClean="0"/>
              <a:t>4x8 couplers/multiplexers (8 dB attenuation)</a:t>
            </a:r>
          </a:p>
          <a:p>
            <a:pPr marL="446088" lvl="1" indent="0">
              <a:buNone/>
            </a:pPr>
            <a:r>
              <a:rPr lang="en-US" sz="2000" dirty="0"/>
              <a:t>1 </a:t>
            </a:r>
            <a:r>
              <a:rPr lang="en-US" sz="2000" dirty="0"/>
              <a:t>SM041-016 </a:t>
            </a:r>
            <a:r>
              <a:rPr lang="en-US" sz="2000" dirty="0" smtClean="0"/>
              <a:t>4x16 coupler/</a:t>
            </a:r>
            <a:r>
              <a:rPr lang="en-US" sz="2000" dirty="0"/>
              <a:t>multiplexer </a:t>
            </a:r>
            <a:r>
              <a:rPr lang="en-US" sz="2000" dirty="0" smtClean="0"/>
              <a:t> (16</a:t>
            </a:r>
            <a:r>
              <a:rPr lang="en-US" sz="2000" dirty="0"/>
              <a:t> </a:t>
            </a:r>
            <a:r>
              <a:rPr lang="en-US" sz="2000" dirty="0" smtClean="0"/>
              <a:t>dB attenuation)</a:t>
            </a:r>
            <a:endParaRPr lang="en-US" sz="2000" dirty="0" smtClean="0"/>
          </a:p>
          <a:p>
            <a:pPr marL="96838" indent="0">
              <a:buNone/>
            </a:pPr>
            <a:r>
              <a:rPr lang="en-US" sz="2200" dirty="0" smtClean="0"/>
              <a:t>Option B</a:t>
            </a:r>
          </a:p>
          <a:p>
            <a:pPr marL="446088" lvl="1" indent="0">
              <a:buNone/>
            </a:pPr>
            <a:r>
              <a:rPr lang="en-US" sz="2000" dirty="0"/>
              <a:t>SM225-800 interrogator, 16 </a:t>
            </a:r>
            <a:r>
              <a:rPr lang="en-US" sz="2000" dirty="0" smtClean="0"/>
              <a:t>channels </a:t>
            </a:r>
            <a:endParaRPr lang="en-US" sz="2000" dirty="0"/>
          </a:p>
          <a:p>
            <a:pPr marL="446088" lvl="1" indent="0">
              <a:buNone/>
            </a:pPr>
            <a:r>
              <a:rPr lang="en-US" sz="2000" dirty="0"/>
              <a:t>10 </a:t>
            </a:r>
            <a:r>
              <a:rPr lang="en-US" sz="2000" dirty="0" smtClean="0"/>
              <a:t>1x4 passive couplers (5-6 dB att.)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1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i="1" dirty="0" smtClean="0">
                <a:solidFill>
                  <a:srgbClr val="FF0000"/>
                </a:solidFill>
              </a:rPr>
              <a:t>Initial</a:t>
            </a:r>
            <a:r>
              <a:rPr lang="en-US" dirty="0" smtClean="0">
                <a:solidFill>
                  <a:srgbClr val="FF0000"/>
                </a:solidFill>
              </a:rPr>
              <a:t> plan for humidity 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395288" y="1125686"/>
            <a:ext cx="8353425" cy="5327650"/>
          </a:xfrm>
        </p:spPr>
        <p:txBody>
          <a:bodyPr/>
          <a:lstStyle/>
          <a:p>
            <a:pPr marL="382588" lvl="1" indent="-342900" eaLnBrk="1" hangingPunct="1">
              <a:spcBef>
                <a:spcPts val="700"/>
              </a:spcBef>
              <a:buFont typeface="Arial" pitchFamily="-72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Humidity </a:t>
            </a:r>
            <a:r>
              <a:rPr lang="en-US" sz="2400" i="1" smtClean="0">
                <a:solidFill>
                  <a:srgbClr val="0000FF"/>
                </a:solidFill>
              </a:rPr>
              <a:t>interlock</a:t>
            </a:r>
            <a:r>
              <a:rPr lang="en-US" sz="2400" smtClean="0">
                <a:solidFill>
                  <a:srgbClr val="0000FF"/>
                </a:solidFill>
              </a:rPr>
              <a:t>: “sniffing pipes” plus Chilled Mirror Hygrometer outside the detector</a:t>
            </a:r>
          </a:p>
          <a:p>
            <a:pPr marL="782638" lvl="2" indent="-342900" eaLnBrk="1" hangingPunct="1">
              <a:spcBef>
                <a:spcPts val="700"/>
              </a:spcBef>
            </a:pPr>
            <a:r>
              <a:rPr lang="en-US" sz="2000" smtClean="0">
                <a:solidFill>
                  <a:srgbClr val="000000"/>
                </a:solidFill>
              </a:rPr>
              <a:t>See CMS developments for their tracker upgrade: 3-fold approach</a:t>
            </a:r>
          </a:p>
          <a:p>
            <a:pPr marL="1239838" lvl="3" indent="-342900" eaLnBrk="1" hangingPunct="1">
              <a:spcBef>
                <a:spcPts val="700"/>
              </a:spcBef>
            </a:pPr>
            <a:r>
              <a:rPr lang="en-US" sz="1600" smtClean="0">
                <a:solidFill>
                  <a:srgbClr val="000000"/>
                </a:solidFill>
              </a:rPr>
              <a:t>“sacrificial” expendable radiation-soft sensors for initial calibrations</a:t>
            </a:r>
          </a:p>
          <a:p>
            <a:pPr marL="1239838" lvl="3" indent="-342900" eaLnBrk="1" hangingPunct="1">
              <a:spcBef>
                <a:spcPts val="700"/>
              </a:spcBef>
            </a:pPr>
            <a:r>
              <a:rPr lang="en-US" sz="1600" smtClean="0">
                <a:solidFill>
                  <a:srgbClr val="000000"/>
                </a:solidFill>
              </a:rPr>
              <a:t>Combination of FOS fibers measuring temperature and humidity</a:t>
            </a:r>
          </a:p>
          <a:p>
            <a:pPr marL="1239838" lvl="3" indent="-342900" eaLnBrk="1" hangingPunct="1">
              <a:spcBef>
                <a:spcPts val="700"/>
              </a:spcBef>
            </a:pPr>
            <a:r>
              <a:rPr lang="en-US" sz="1600" smtClean="0">
                <a:solidFill>
                  <a:srgbClr val="000000"/>
                </a:solidFill>
              </a:rPr>
              <a:t>26 sniffer lines and Vaisala hygrometers in accessible positions</a:t>
            </a:r>
          </a:p>
          <a:p>
            <a:pPr marL="782638" lvl="2" indent="-342900" eaLnBrk="1" hangingPunct="1">
              <a:spcBef>
                <a:spcPts val="700"/>
              </a:spcBef>
            </a:pPr>
            <a:r>
              <a:rPr lang="en-US" sz="2000" smtClean="0">
                <a:solidFill>
                  <a:srgbClr val="000000"/>
                </a:solidFill>
              </a:rPr>
              <a:t>To start: lab tests using an hygrometer purchased with committed dot.1 funds</a:t>
            </a:r>
          </a:p>
          <a:p>
            <a:pPr marL="782638" lvl="2" indent="-342900" eaLnBrk="1" hangingPunct="1">
              <a:spcBef>
                <a:spcPts val="700"/>
              </a:spcBef>
            </a:pPr>
            <a:r>
              <a:rPr lang="en-US" sz="2000" smtClean="0">
                <a:solidFill>
                  <a:srgbClr val="000000"/>
                </a:solidFill>
              </a:rPr>
              <a:t>Mechanics, pipes, valves, etc: to be understood !</a:t>
            </a:r>
          </a:p>
          <a:p>
            <a:pPr marL="782638" lvl="2" indent="-342900" eaLnBrk="1" hangingPunct="1">
              <a:spcBef>
                <a:spcPts val="700"/>
              </a:spcBef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Some FOS fibers sharing the same interrogator with temperature FOS fibers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5C46-C7CD-4EF9-A919-7F7B630875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712968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Humidity: CMS “sniffer”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19C6-72E4-4D60-B072-821693447CB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880" y="1139440"/>
            <a:ext cx="6652480" cy="520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pPr indent="0" eaLnBrk="1" hangingPunct="1"/>
            <a:r>
              <a:rPr lang="en-US" sz="4000" dirty="0" smtClean="0">
                <a:solidFill>
                  <a:srgbClr val="FF0000"/>
                </a:solidFill>
              </a:rPr>
              <a:t>Timeline, first guess (Feb.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1DA6-678B-4522-897C-87FEAFA2DAB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42988" y="4168775"/>
          <a:ext cx="6984775" cy="2573020"/>
        </p:xfrm>
        <a:graphic>
          <a:graphicData uri="http://schemas.openxmlformats.org/drawingml/2006/table">
            <a:tbl>
              <a:tblPr/>
              <a:tblGrid>
                <a:gridCol w="2419563"/>
                <a:gridCol w="502173"/>
                <a:gridCol w="471739"/>
                <a:gridCol w="456521"/>
                <a:gridCol w="441304"/>
                <a:gridCol w="456521"/>
                <a:gridCol w="456521"/>
                <a:gridCol w="426087"/>
                <a:gridCol w="410869"/>
                <a:gridCol w="486956"/>
                <a:gridCol w="45652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&amp; humidity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T&amp;H Specifications,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mechanical layout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assembly tests (SVD)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multiplexing scheme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 design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Procurement, assembly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(PXD &amp; SVD)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Thermistors, lab tests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 &amp; cabling 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assembly, installation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42988" y="736600"/>
          <a:ext cx="6984775" cy="3340100"/>
        </p:xfrm>
        <a:graphic>
          <a:graphicData uri="http://schemas.openxmlformats.org/drawingml/2006/table">
            <a:tbl>
              <a:tblPr/>
              <a:tblGrid>
                <a:gridCol w="2419563"/>
                <a:gridCol w="502173"/>
                <a:gridCol w="471739"/>
                <a:gridCol w="456521"/>
                <a:gridCol w="441304"/>
                <a:gridCol w="456521"/>
                <a:gridCol w="456521"/>
                <a:gridCol w="426087"/>
                <a:gridCol w="410869"/>
                <a:gridCol w="486956"/>
                <a:gridCol w="45652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Specifications,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Dosimetry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characterization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Diamond sensors choice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 &amp; cabling design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specifications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design &amp; proto.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design,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Components, procurement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"final" prototypes (4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BEAST, 1 preliminary tests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BEAST, 2 complete test (4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production &amp; test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 installation &amp; cabling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installation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4427984" y="692696"/>
            <a:ext cx="0" cy="6165304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395536" y="1268760"/>
            <a:ext cx="432048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5536" y="1421160"/>
            <a:ext cx="432048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95536" y="1844824"/>
            <a:ext cx="432048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95536" y="2204864"/>
            <a:ext cx="432048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95536" y="4725144"/>
            <a:ext cx="432048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95536" y="4869160"/>
            <a:ext cx="432048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3520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1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/>
          <a:lstStyle/>
          <a:p>
            <a:r>
              <a:rPr lang="en-US" dirty="0" smtClean="0"/>
              <a:t>Backgrounds: </a:t>
            </a:r>
            <a:r>
              <a:rPr lang="en-US" dirty="0" err="1" smtClean="0"/>
              <a:t>SuperB</a:t>
            </a:r>
            <a:r>
              <a:rPr lang="en-US" dirty="0" smtClean="0"/>
              <a:t> TDR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SuperB</a:t>
            </a:r>
            <a:r>
              <a:rPr lang="en-US" dirty="0" smtClean="0"/>
              <a:t> TDR, detailed simulations:</a:t>
            </a:r>
          </a:p>
          <a:p>
            <a:pPr lvl="1"/>
            <a:r>
              <a:rPr lang="en-US" sz="2000" dirty="0" err="1"/>
              <a:t>radiative</a:t>
            </a:r>
            <a:r>
              <a:rPr lang="en-US" sz="2000" dirty="0"/>
              <a:t> </a:t>
            </a:r>
            <a:r>
              <a:rPr lang="en-US" sz="2000" dirty="0" err="1" smtClean="0"/>
              <a:t>Bhabha</a:t>
            </a:r>
            <a:r>
              <a:rPr lang="en-US" sz="2000" dirty="0" smtClean="0"/>
              <a:t> (BBBREM): </a:t>
            </a:r>
            <a:endParaRPr lang="en-US" sz="2000" dirty="0"/>
          </a:p>
          <a:p>
            <a:pPr lvl="1"/>
            <a:r>
              <a:rPr lang="en-US" sz="2000" dirty="0" smtClean="0"/>
              <a:t>pairs production (BDK, DIAG36, GP++):</a:t>
            </a:r>
          </a:p>
          <a:p>
            <a:pPr lvl="1"/>
            <a:r>
              <a:rPr lang="en-US" sz="2000" dirty="0" err="1" smtClean="0"/>
              <a:t>Touschek</a:t>
            </a:r>
            <a:r>
              <a:rPr lang="en-US" sz="2000" dirty="0" smtClean="0"/>
              <a:t> (STAR, MAD)</a:t>
            </a:r>
            <a:endParaRPr lang="en-US" sz="2000" dirty="0"/>
          </a:p>
          <a:p>
            <a:pPr lvl="1"/>
            <a:r>
              <a:rPr lang="en-US" sz="2000" dirty="0" smtClean="0"/>
              <a:t>beam</a:t>
            </a:r>
            <a:r>
              <a:rPr lang="en-US" sz="2000" dirty="0"/>
              <a:t>-</a:t>
            </a:r>
            <a:r>
              <a:rPr lang="en-US" sz="2000" dirty="0" smtClean="0"/>
              <a:t>gas (Coulomb, inelastic)</a:t>
            </a:r>
          </a:p>
          <a:p>
            <a:pPr lvl="1"/>
            <a:r>
              <a:rPr lang="en-US" sz="2000" dirty="0"/>
              <a:t>synchrotron </a:t>
            </a:r>
            <a:r>
              <a:rPr lang="en-US" sz="2000" dirty="0" smtClean="0"/>
              <a:t>radiation: smaller contributions</a:t>
            </a:r>
          </a:p>
          <a:p>
            <a:r>
              <a:rPr lang="en-US" dirty="0" smtClean="0"/>
              <a:t>Sub-detectors: rates, occupancy, doses (Bruno)</a:t>
            </a:r>
          </a:p>
          <a:p>
            <a:pPr lvl="1"/>
            <a:r>
              <a:rPr lang="en-US" sz="2000" dirty="0" smtClean="0"/>
              <a:t>SVT (pairs production dominates)</a:t>
            </a:r>
          </a:p>
          <a:p>
            <a:pPr lvl="1"/>
            <a:r>
              <a:rPr lang="en-US" sz="2000" dirty="0" smtClean="0"/>
              <a:t>DCH (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 err="1" smtClean="0"/>
              <a:t>Bhabha</a:t>
            </a:r>
            <a:r>
              <a:rPr lang="en-US" sz="2000" dirty="0" smtClean="0"/>
              <a:t>, pairs)</a:t>
            </a:r>
          </a:p>
          <a:p>
            <a:pPr lvl="1"/>
            <a:r>
              <a:rPr lang="en-US" sz="2000" dirty="0" smtClean="0"/>
              <a:t>FTOF, FDIRC (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 err="1" smtClean="0"/>
              <a:t>Bhabha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EMC (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 err="1" smtClean="0"/>
              <a:t>Bhabha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IFR (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 err="1" smtClean="0"/>
              <a:t>Bhabha</a:t>
            </a:r>
            <a:r>
              <a:rPr lang="en-US" sz="2000" dirty="0" smtClean="0"/>
              <a:t>; neutrons)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21900"/>
              </p:ext>
            </p:extLst>
          </p:nvPr>
        </p:nvGraphicFramePr>
        <p:xfrm>
          <a:off x="6084168" y="1546203"/>
          <a:ext cx="1800200" cy="47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4168" y="1546203"/>
                        <a:ext cx="1800200" cy="476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55159"/>
              </p:ext>
            </p:extLst>
          </p:nvPr>
        </p:nvGraphicFramePr>
        <p:xfrm>
          <a:off x="6084169" y="1904665"/>
          <a:ext cx="2520280" cy="61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5" imgW="1155700" imgH="279400" progId="Equation.DSMT4">
                  <p:embed/>
                </p:oleObj>
              </mc:Choice>
              <mc:Fallback>
                <p:oleObj name="Equation" r:id="rId5" imgW="1155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9" y="1904665"/>
                        <a:ext cx="2520280" cy="61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650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39728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prstClr val="black"/>
                </a:solidFill>
                <a:latin typeface="Calibri"/>
                <a:ea typeface="ＭＳ Ｐゴシック"/>
              </a:rPr>
              <a:t>PXD</a:t>
            </a:r>
            <a:endParaRPr kumimoji="1" lang="ja-JP" altLang="en-US" sz="4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804184"/>
            <a:ext cx="5562600" cy="31734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951167" y="489857"/>
            <a:ext cx="145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8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Pit </a:t>
            </a:r>
            <a:r>
              <a:rPr kumimoji="1" lang="en-US" altLang="ja-JP" sz="1800" dirty="0" err="1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Vanhoefer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702787" y="5325070"/>
            <a:ext cx="768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5400" dirty="0" smtClean="0">
                <a:solidFill>
                  <a:srgbClr val="FF00FF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</a:t>
            </a:r>
            <a:endParaRPr kumimoji="1" lang="ja-JP" altLang="en-US" sz="5400" dirty="0">
              <a:solidFill>
                <a:srgbClr val="FF00FF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93401" y="4605923"/>
            <a:ext cx="137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Yuri 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Soloviev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637" y="4259225"/>
            <a:ext cx="579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SR LER: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+mn-cs"/>
              </a:rPr>
              <a:t>0.1% </a:t>
            </a:r>
            <a:r>
              <a:rPr kumimoji="1" lang="en-US" altLang="ja-JP" sz="18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at 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one half  ladder in #1 </a:t>
            </a:r>
            <a:r>
              <a:rPr kumimoji="1" lang="en-US" altLang="ja-JP" sz="18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layer 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  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5513" y="4664021"/>
            <a:ext cx="561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SR HER:  Should be updated with the latest optics, </a:t>
            </a:r>
          </a:p>
          <a:p>
            <a:r>
              <a:rPr kumimoji="1" lang="en-US" altLang="ja-JP" sz="18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               but it was 0.5%+-0.3% with previous optics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2577" y="5590483"/>
            <a:ext cx="24166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Close to limit (2~3%)</a:t>
            </a:r>
            <a:endParaRPr kumimoji="1"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37414" y="4167963"/>
            <a:ext cx="5571460" cy="11908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192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920177" y="4603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1105581"/>
            <a:ext cx="5791200" cy="48101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0" y="0"/>
            <a:ext cx="139728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prstClr val="black"/>
                </a:solidFill>
                <a:latin typeface="Calibri"/>
                <a:ea typeface="ＭＳ Ｐゴシック"/>
              </a:rPr>
              <a:t>SVD</a:t>
            </a:r>
            <a:endParaRPr kumimoji="1" lang="ja-JP" altLang="en-US" sz="4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41472" y="76744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Peter 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Kvasnicka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724703" y="5934670"/>
            <a:ext cx="768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54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54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3057" y="6237514"/>
            <a:ext cx="215537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Well below 10%. OK  </a:t>
            </a:r>
            <a:endParaRPr kumimoji="1"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264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42320"/>
            <a:ext cx="4425043" cy="38052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924"/>
          <a:stretch/>
        </p:blipFill>
        <p:spPr bwMode="auto">
          <a:xfrm>
            <a:off x="4865914" y="3037114"/>
            <a:ext cx="3666444" cy="2307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06" y="608238"/>
            <a:ext cx="3648075" cy="23431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0" y="3"/>
            <a:ext cx="139728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TOP</a:t>
            </a:r>
            <a:endParaRPr kumimoji="1" lang="ja-JP" altLang="en-US" sz="4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81553" y="740741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4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50575" y="3213871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4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2165" y="1503775"/>
            <a:ext cx="120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</a:t>
            </a:r>
            <a:endParaRPr kumimoji="1" lang="ja-JP" altLang="en-US" sz="40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652" y="5527630"/>
            <a:ext cx="86047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- New </a:t>
            </a:r>
            <a:r>
              <a:rPr kumimoji="1"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PMTs 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 has good lifetime (&gt;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sym typeface="Wingdings" pitchFamily="2" charset="2"/>
              </a:rPr>
              <a:t>10C/cm2) but we still need to use old PMTs (~1C/cm2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</a:p>
          <a:p>
            <a:r>
              <a:rPr kumimoji="1"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- Charge on PMTs can be 1/2  with half-gain operation  </a:t>
            </a:r>
          </a:p>
          <a:p>
            <a:r>
              <a:rPr kumimoji="1"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(timing resolution with half-gain operation should be checked)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7654" y="17742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Marko 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Petric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602B-C66C-4190-8B16-B7E105D3E54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32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4036" y="4763387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half gain, old PMTs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790432" y="3731171"/>
            <a:ext cx="38951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1169581" y="3721395"/>
            <a:ext cx="404037" cy="10845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69166" y="4092678"/>
            <a:ext cx="38951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977654" y="514615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full gain, old PMTs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3019646" y="4167963"/>
            <a:ext cx="361507" cy="1063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-1" y="6488668"/>
            <a:ext cx="961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* Note that TOP assumes 50/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ab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, while the other detectors assume80/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ab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(=full luminosityx10year)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4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3"/>
            <a:ext cx="166441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prstClr val="black"/>
                </a:solidFill>
                <a:latin typeface="Calibri"/>
                <a:ea typeface="ＭＳ Ｐゴシック"/>
              </a:rPr>
              <a:t>ECL</a:t>
            </a:r>
            <a:endParaRPr kumimoji="1" lang="ja-JP" altLang="en-US" sz="4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15200" y="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Sam de Jong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602B-C66C-4190-8B16-B7E105D3E54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33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14400"/>
            <a:ext cx="7890101" cy="51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769028" y="736856"/>
            <a:ext cx="921730" cy="241676"/>
            <a:chOff x="629484" y="4018898"/>
            <a:chExt cx="1820819" cy="477415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29484" y="4260437"/>
              <a:ext cx="1820819" cy="235876"/>
              <a:chOff x="1017916" y="4681181"/>
              <a:chExt cx="1820819" cy="235876"/>
            </a:xfrm>
            <a:solidFill>
              <a:srgbClr val="FF0000"/>
            </a:solidFill>
          </p:grpSpPr>
          <p:sp>
            <p:nvSpPr>
              <p:cNvPr id="19" name="正方形/長方形 18"/>
              <p:cNvSpPr/>
              <p:nvPr/>
            </p:nvSpPr>
            <p:spPr>
              <a:xfrm>
                <a:off x="1378424" y="4681181"/>
                <a:ext cx="1460311" cy="235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 dirty="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>
                <a:off x="1017916" y="4681182"/>
                <a:ext cx="360501" cy="2358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1009047" y="4018898"/>
              <a:ext cx="1440613" cy="235876"/>
              <a:chOff x="1397479" y="4439642"/>
              <a:chExt cx="1440613" cy="2358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2" name="直角三角形 21"/>
              <p:cNvSpPr/>
              <p:nvPr/>
            </p:nvSpPr>
            <p:spPr>
              <a:xfrm flipH="1">
                <a:off x="1397479" y="4439643"/>
                <a:ext cx="360501" cy="2358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1757988" y="4439642"/>
                <a:ext cx="1080104" cy="235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5778503" y="699717"/>
            <a:ext cx="921730" cy="241676"/>
            <a:chOff x="635001" y="2904073"/>
            <a:chExt cx="1820819" cy="47741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635001" y="3145612"/>
              <a:ext cx="1820819" cy="235876"/>
              <a:chOff x="1017916" y="4681181"/>
              <a:chExt cx="1820819" cy="2358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5" name="正方形/長方形 24"/>
              <p:cNvSpPr/>
              <p:nvPr/>
            </p:nvSpPr>
            <p:spPr>
              <a:xfrm>
                <a:off x="1378424" y="4681181"/>
                <a:ext cx="1460311" cy="235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6" name="直角三角形 25"/>
              <p:cNvSpPr/>
              <p:nvPr/>
            </p:nvSpPr>
            <p:spPr>
              <a:xfrm flipH="1">
                <a:off x="1017916" y="4681182"/>
                <a:ext cx="360501" cy="2358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1014564" y="2904073"/>
              <a:ext cx="1440613" cy="235876"/>
              <a:chOff x="1397479" y="4439642"/>
              <a:chExt cx="1440613" cy="2358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8" name="直角三角形 27"/>
              <p:cNvSpPr/>
              <p:nvPr/>
            </p:nvSpPr>
            <p:spPr>
              <a:xfrm flipH="1">
                <a:off x="1397479" y="4439643"/>
                <a:ext cx="360501" cy="2358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1757988" y="4439642"/>
                <a:ext cx="1080104" cy="235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4762523" y="704002"/>
            <a:ext cx="921730" cy="241676"/>
            <a:chOff x="664050" y="1977630"/>
            <a:chExt cx="1820819" cy="47741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64050" y="2219169"/>
              <a:ext cx="1820819" cy="235876"/>
              <a:chOff x="1017916" y="4681181"/>
              <a:chExt cx="1820819" cy="235876"/>
            </a:xfrm>
            <a:solidFill>
              <a:srgbClr val="FF0000"/>
            </a:solidFill>
          </p:grpSpPr>
          <p:sp>
            <p:nvSpPr>
              <p:cNvPr id="13" name="正方形/長方形 12"/>
              <p:cNvSpPr/>
              <p:nvPr/>
            </p:nvSpPr>
            <p:spPr>
              <a:xfrm>
                <a:off x="1378424" y="4681181"/>
                <a:ext cx="1460311" cy="235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flipH="1">
                <a:off x="1017916" y="4681182"/>
                <a:ext cx="360501" cy="2358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1043613" y="1977630"/>
              <a:ext cx="1440613" cy="235876"/>
              <a:chOff x="1397479" y="4439642"/>
              <a:chExt cx="1440613" cy="235876"/>
            </a:xfrm>
            <a:solidFill>
              <a:srgbClr val="FF0000"/>
            </a:solidFill>
          </p:grpSpPr>
          <p:sp>
            <p:nvSpPr>
              <p:cNvPr id="16" name="直角三角形 15"/>
              <p:cNvSpPr/>
              <p:nvPr/>
            </p:nvSpPr>
            <p:spPr>
              <a:xfrm flipH="1">
                <a:off x="1397479" y="4439643"/>
                <a:ext cx="360501" cy="2358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1757988" y="4439642"/>
                <a:ext cx="1080104" cy="235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>
                  <a:solidFill>
                    <a:prstClr val="white"/>
                  </a:solidFill>
                  <a:latin typeface="Calibri"/>
                  <a:ea typeface="ＭＳ Ｐゴシック"/>
                </a:endParaRPr>
              </a:p>
            </p:txBody>
          </p:sp>
        </p:grpSp>
      </p:grpSp>
      <p:sp>
        <p:nvSpPr>
          <p:cNvPr id="8" name="正方形/長方形 7"/>
          <p:cNvSpPr/>
          <p:nvPr/>
        </p:nvSpPr>
        <p:spPr>
          <a:xfrm>
            <a:off x="6580414" y="1485900"/>
            <a:ext cx="1077686" cy="3690257"/>
          </a:xfrm>
          <a:prstGeom prst="rect">
            <a:avLst/>
          </a:pr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575956" y="1485900"/>
            <a:ext cx="1077686" cy="3690257"/>
          </a:xfrm>
          <a:prstGeom prst="rect">
            <a:avLst/>
          </a:pr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75756" y="6031579"/>
            <a:ext cx="550272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Crystal radiation dose/ diode Neutron flux becomes OK, </a:t>
            </a:r>
          </a:p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with “combined” shielding option. 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7351744" y="1585482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4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351744" y="2401911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4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351744" y="3234668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4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351744" y="4018440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</a:t>
            </a:r>
            <a:endParaRPr kumimoji="1" lang="ja-JP" altLang="en-US" sz="4000" dirty="0">
              <a:solidFill>
                <a:srgbClr val="FF00FF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335416" y="4589940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</a:t>
            </a:r>
            <a:endParaRPr kumimoji="1" lang="ja-JP" altLang="en-US" sz="4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335416" y="5226754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000" dirty="0" smtClean="0">
                <a:solidFill>
                  <a:srgbClr val="FF00FF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</a:t>
            </a:r>
            <a:endParaRPr kumimoji="1" lang="ja-JP" altLang="en-US" sz="4000" dirty="0">
              <a:solidFill>
                <a:srgbClr val="FF00FF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2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79208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Radiation Monitoring and Beam Abort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00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Requirements</a:t>
            </a:r>
          </a:p>
          <a:p>
            <a:pPr lvl="1"/>
            <a:r>
              <a:rPr lang="en-US" sz="2000" dirty="0" smtClean="0"/>
              <a:t>Measurement of instantaneous dose rates &amp; integrated doses</a:t>
            </a:r>
          </a:p>
          <a:p>
            <a:pPr lvl="2"/>
            <a:r>
              <a:rPr lang="en-US" sz="1600" dirty="0" smtClean="0"/>
              <a:t>sensitivity O(1 </a:t>
            </a:r>
            <a:r>
              <a:rPr lang="en-US" sz="1600" dirty="0" err="1" smtClean="0"/>
              <a:t>mrad</a:t>
            </a:r>
            <a:r>
              <a:rPr lang="en-US" sz="1600" dirty="0" smtClean="0"/>
              <a:t>/s = 10 </a:t>
            </a:r>
            <a:r>
              <a:rPr lang="en-US" sz="1600" dirty="0" err="1" smtClean="0"/>
              <a:t>μGy</a:t>
            </a:r>
            <a:r>
              <a:rPr lang="en-US" sz="1600" dirty="0" smtClean="0"/>
              <a:t>/s), sampling rate O(10 KHz)</a:t>
            </a:r>
          </a:p>
          <a:p>
            <a:pPr lvl="1"/>
            <a:r>
              <a:rPr lang="en-US" sz="2000" dirty="0" smtClean="0"/>
              <a:t>Beam Abort for excessive beam losses affecting PXD, SVD</a:t>
            </a:r>
          </a:p>
          <a:p>
            <a:pPr lvl="2"/>
            <a:r>
              <a:rPr lang="en-US" sz="1600" dirty="0" smtClean="0"/>
              <a:t>“Fast” (10-100 </a:t>
            </a:r>
            <a:r>
              <a:rPr lang="en-US" sz="1600" dirty="0" err="1" smtClean="0"/>
              <a:t>μs</a:t>
            </a:r>
            <a:r>
              <a:rPr lang="en-US" sz="1600" dirty="0" smtClean="0"/>
              <a:t>) and “slow” (minutes) Beam Abort triggers</a:t>
            </a:r>
          </a:p>
          <a:p>
            <a:pPr lvl="2"/>
            <a:r>
              <a:rPr lang="en-US" sz="1600" dirty="0" smtClean="0"/>
              <a:t>Programmable “intelligent” thresholds, depending on accelerator conditions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Conceptual design</a:t>
            </a:r>
          </a:p>
          <a:p>
            <a:pPr lvl="1"/>
            <a:r>
              <a:rPr lang="en-US" sz="2000" dirty="0" smtClean="0"/>
              <a:t>Based on experience from Belle, </a:t>
            </a:r>
            <a:r>
              <a:rPr lang="en-US" sz="2000" dirty="0" err="1" smtClean="0"/>
              <a:t>BaBar</a:t>
            </a:r>
            <a:r>
              <a:rPr lang="en-US" sz="2000" dirty="0" smtClean="0"/>
              <a:t>, CDF…</a:t>
            </a:r>
          </a:p>
          <a:p>
            <a:pPr lvl="1"/>
            <a:r>
              <a:rPr lang="en-US" sz="2000" dirty="0" smtClean="0"/>
              <a:t>Diamond sensors, measurement of currents</a:t>
            </a:r>
          </a:p>
          <a:p>
            <a:pPr lvl="2"/>
            <a:r>
              <a:rPr lang="en-US" sz="1600" dirty="0" smtClean="0"/>
              <a:t>Typical </a:t>
            </a:r>
            <a:r>
              <a:rPr lang="en-US" sz="1600" dirty="0" err="1" smtClean="0"/>
              <a:t>pCVD</a:t>
            </a:r>
            <a:r>
              <a:rPr lang="en-US" sz="1600" dirty="0" smtClean="0"/>
              <a:t> sensor (10 × 10 × 0.5) mm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: 1 </a:t>
            </a:r>
            <a:r>
              <a:rPr lang="en-US" sz="1600" dirty="0" err="1" smtClean="0"/>
              <a:t>nA</a:t>
            </a:r>
            <a:r>
              <a:rPr lang="en-US" sz="1600" dirty="0"/>
              <a:t> </a:t>
            </a:r>
            <a:r>
              <a:rPr lang="en-US" sz="1600" dirty="0" smtClean="0"/>
              <a:t>= 7 </a:t>
            </a:r>
            <a:r>
              <a:rPr lang="en-US" sz="1600" dirty="0" err="1" smtClean="0"/>
              <a:t>mrad</a:t>
            </a:r>
            <a:r>
              <a:rPr lang="en-US" sz="1600" dirty="0" smtClean="0"/>
              <a:t>/s = 70 </a:t>
            </a:r>
            <a:r>
              <a:rPr lang="en-US" sz="1600" dirty="0" err="1" smtClean="0"/>
              <a:t>μGy</a:t>
            </a:r>
            <a:r>
              <a:rPr lang="en-US" sz="1600" dirty="0" smtClean="0"/>
              <a:t>/s</a:t>
            </a:r>
          </a:p>
          <a:p>
            <a:pPr lvl="2"/>
            <a:r>
              <a:rPr lang="en-US" sz="1600" dirty="0" smtClean="0"/>
              <a:t>Noise should be limited to a few </a:t>
            </a:r>
            <a:r>
              <a:rPr lang="en-US" sz="1600" dirty="0" err="1" smtClean="0"/>
              <a:t>pA</a:t>
            </a:r>
            <a:r>
              <a:rPr lang="en-US" sz="1600" dirty="0" smtClean="0"/>
              <a:t>, in current measurements</a:t>
            </a:r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p to 4 + 4 sensors near PXD</a:t>
            </a:r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p to 8 + 8 sensors near SVD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3731"/>
          <a:stretch>
            <a:fillRect/>
          </a:stretch>
        </p:blipFill>
        <p:spPr bwMode="auto">
          <a:xfrm>
            <a:off x="4572000" y="5110418"/>
            <a:ext cx="3744416" cy="15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60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uperKEKB_TimingSigna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8881"/>
            <a:ext cx="7800617" cy="5848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817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err="1" smtClean="0">
                <a:solidFill>
                  <a:srgbClr val="FF0000"/>
                </a:solidFill>
              </a:rPr>
              <a:t>M.Iwasaki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(KEK), 2014-05-23: KEKB – Belle2 cables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33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la\AppData\Local\Temp\Rar$DI36.136\106-012600 Ringberg 2013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6171"/>
            <a:ext cx="4343400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153400" cy="1155700"/>
          </a:xfrm>
        </p:spPr>
        <p:txBody>
          <a:bodyPr/>
          <a:lstStyle/>
          <a:p>
            <a:r>
              <a:rPr lang="en-US" sz="4000" dirty="0" smtClean="0"/>
              <a:t>Reminder: FOS Monitor proposal</a:t>
            </a:r>
            <a:endParaRPr lang="en-US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36</a:t>
            </a:fld>
            <a:endParaRPr lang="es-ES_tradnl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4891"/>
            <a:ext cx="8458200" cy="26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vila\AppData\Local\Temp\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66" y="1693519"/>
            <a:ext cx="1790533" cy="14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ila\AppData\Local\Temp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0409"/>
            <a:ext cx="1851025" cy="8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74632" y="1295400"/>
            <a:ext cx="2250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7979FF"/>
                </a:solidFill>
                <a:latin typeface="Calibri" pitchFamily="34" charset="0"/>
                <a:ea typeface="+mn-ea"/>
                <a:cs typeface="+mn-cs"/>
              </a:rPr>
              <a:t>FC vs. LC connectors</a:t>
            </a:r>
            <a:endParaRPr lang="en-US" sz="2000" i="1" dirty="0">
              <a:solidFill>
                <a:srgbClr val="7979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085184"/>
            <a:ext cx="4752528" cy="1200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Recent idea, under discussion: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 fiber per ladder (45 ladders),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nserted in the </a:t>
            </a:r>
            <a:r>
              <a:rPr lang="en-US" dirty="0" err="1" smtClean="0">
                <a:solidFill>
                  <a:srgbClr val="FF0000"/>
                </a:solidFill>
              </a:rPr>
              <a:t>Airex</a:t>
            </a:r>
            <a:r>
              <a:rPr lang="en-US" dirty="0" smtClean="0">
                <a:solidFill>
                  <a:srgbClr val="FF0000"/>
                </a:solidFill>
              </a:rPr>
              <a:t> foam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204864"/>
            <a:ext cx="3262432" cy="120032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R&amp;D completed,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successfully tested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the DESY beam 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altLang="en-US" smtClean="0"/>
              <a:t>L.Lanceri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42648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/>
          <a:lstStyle/>
          <a:p>
            <a:r>
              <a:rPr lang="en-US" dirty="0" smtClean="0"/>
              <a:t>Backgrounds: Belle2 TDR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statements on </a:t>
            </a:r>
            <a:r>
              <a:rPr lang="en-US" dirty="0" err="1" smtClean="0"/>
              <a:t>bkgd</a:t>
            </a:r>
            <a:r>
              <a:rPr lang="en-US" dirty="0" smtClean="0"/>
              <a:t> sources</a:t>
            </a:r>
          </a:p>
          <a:p>
            <a:pPr lvl="1"/>
            <a:r>
              <a:rPr lang="en-US" sz="2000" dirty="0" err="1"/>
              <a:t>radiative</a:t>
            </a:r>
            <a:r>
              <a:rPr lang="en-US" sz="2000" dirty="0"/>
              <a:t> </a:t>
            </a:r>
            <a:r>
              <a:rPr lang="en-US" sz="2000" dirty="0" err="1" smtClean="0"/>
              <a:t>Bhabha</a:t>
            </a:r>
            <a:r>
              <a:rPr lang="en-US" sz="2000" dirty="0" smtClean="0"/>
              <a:t>: new IR, expect 1/40 x KEKB (?); </a:t>
            </a:r>
            <a:endParaRPr lang="en-US" sz="2000" dirty="0"/>
          </a:p>
          <a:p>
            <a:pPr lvl="1"/>
            <a:r>
              <a:rPr lang="en-US" sz="2000" dirty="0" smtClean="0"/>
              <a:t>pairs production: 45 - 670 MHz in PXD</a:t>
            </a:r>
          </a:p>
          <a:p>
            <a:pPr lvl="1"/>
            <a:r>
              <a:rPr lang="en-US" sz="2000" dirty="0" err="1" smtClean="0"/>
              <a:t>Touschek</a:t>
            </a:r>
            <a:r>
              <a:rPr lang="en-US" sz="2000" dirty="0" smtClean="0"/>
              <a:t>: HER dominates, 20-30 x KEKB expected</a:t>
            </a:r>
            <a:endParaRPr lang="en-US" sz="2000" dirty="0"/>
          </a:p>
          <a:p>
            <a:pPr lvl="1"/>
            <a:r>
              <a:rPr lang="en-US" sz="2000" dirty="0" smtClean="0"/>
              <a:t>beam</a:t>
            </a:r>
            <a:r>
              <a:rPr lang="en-US" sz="2000" dirty="0"/>
              <a:t>-</a:t>
            </a:r>
            <a:r>
              <a:rPr lang="en-US" sz="2000" dirty="0" smtClean="0"/>
              <a:t>gas: depending on beam currents (x2), vacuum, magnets…</a:t>
            </a:r>
          </a:p>
          <a:p>
            <a:pPr lvl="1"/>
            <a:r>
              <a:rPr lang="en-US" sz="2000" dirty="0"/>
              <a:t>synchrotron </a:t>
            </a:r>
            <a:r>
              <a:rPr lang="en-US" sz="2000" dirty="0" smtClean="0"/>
              <a:t>radiation</a:t>
            </a:r>
          </a:p>
          <a:p>
            <a:r>
              <a:rPr lang="en-US" dirty="0" err="1" smtClean="0"/>
              <a:t>Subdetectors</a:t>
            </a:r>
            <a:r>
              <a:rPr lang="en-US" dirty="0" smtClean="0"/>
              <a:t>: rates, occupancy, doses…</a:t>
            </a:r>
          </a:p>
          <a:p>
            <a:pPr lvl="1"/>
            <a:r>
              <a:rPr lang="en-US" sz="2000" dirty="0" smtClean="0"/>
              <a:t>PXD (pairs production: BDK, </a:t>
            </a:r>
            <a:r>
              <a:rPr lang="en-US" sz="2000" dirty="0" err="1" smtClean="0"/>
              <a:t>KoralB</a:t>
            </a:r>
            <a:r>
              <a:rPr lang="en-US" sz="2000" dirty="0" smtClean="0"/>
              <a:t>, </a:t>
            </a:r>
            <a:r>
              <a:rPr lang="en-US" sz="2000" dirty="0" err="1" smtClean="0"/>
              <a:t>Racoon</a:t>
            </a:r>
            <a:r>
              <a:rPr lang="en-US" sz="2000" dirty="0" smtClean="0"/>
              <a:t>; occupancy &lt; 0.5%)</a:t>
            </a:r>
          </a:p>
          <a:p>
            <a:pPr lvl="1"/>
            <a:r>
              <a:rPr lang="en-US" sz="2000" dirty="0" smtClean="0"/>
              <a:t>SVD (specs: </a:t>
            </a:r>
            <a:r>
              <a:rPr lang="en-US" sz="2000" dirty="0" err="1" smtClean="0"/>
              <a:t>bkgd</a:t>
            </a:r>
            <a:r>
              <a:rPr lang="en-US" sz="2000" dirty="0" smtClean="0"/>
              <a:t> up to 30x KEKB, dose up to 10 </a:t>
            </a:r>
            <a:r>
              <a:rPr lang="en-US" sz="2000" dirty="0" err="1" smtClean="0"/>
              <a:t>Mrad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CDC, TOP (…)</a:t>
            </a:r>
          </a:p>
          <a:p>
            <a:pPr lvl="1"/>
            <a:r>
              <a:rPr lang="en-US" sz="2000" dirty="0" smtClean="0"/>
              <a:t>ECL (</a:t>
            </a:r>
            <a:r>
              <a:rPr lang="en-US" sz="2000" dirty="0" err="1" smtClean="0"/>
              <a:t>endcap</a:t>
            </a:r>
            <a:r>
              <a:rPr lang="en-US" sz="2000" dirty="0" smtClean="0"/>
              <a:t> upgrades: pure </a:t>
            </a:r>
            <a:r>
              <a:rPr lang="en-US" sz="2000" dirty="0" err="1" smtClean="0"/>
              <a:t>CsI</a:t>
            </a:r>
            <a:r>
              <a:rPr lang="en-US" sz="2000" dirty="0" smtClean="0"/>
              <a:t>, BSO, etc.)</a:t>
            </a:r>
          </a:p>
          <a:p>
            <a:pPr lvl="1"/>
            <a:r>
              <a:rPr lang="en-US" sz="2000" dirty="0" smtClean="0"/>
              <a:t>KLM (extrapolations from KEKB: </a:t>
            </a:r>
            <a:r>
              <a:rPr lang="en-US" sz="2000" dirty="0" err="1" smtClean="0"/>
              <a:t>endcap</a:t>
            </a:r>
            <a:r>
              <a:rPr lang="en-US" sz="2000" dirty="0" smtClean="0"/>
              <a:t> scintillators upgrade)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en-US" dirty="0" smtClean="0"/>
              <a:t>Backgrounds: on-going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328592"/>
          </a:xfrm>
        </p:spPr>
        <p:txBody>
          <a:bodyPr/>
          <a:lstStyle/>
          <a:p>
            <a:r>
              <a:rPr lang="en-US" dirty="0" smtClean="0"/>
              <a:t>New working group (simulations + BEAST) </a:t>
            </a:r>
          </a:p>
          <a:p>
            <a:pPr lvl="1"/>
            <a:r>
              <a:rPr lang="en-US" altLang="ja-JP" sz="2000" dirty="0" smtClean="0"/>
              <a:t>Hiroyuki Nakayama </a:t>
            </a:r>
            <a:r>
              <a:rPr lang="en-US" altLang="ja-JP" sz="2000" dirty="0"/>
              <a:t>(KEK</a:t>
            </a:r>
            <a:r>
              <a:rPr lang="en-US" altLang="ja-JP" sz="2000" dirty="0" smtClean="0"/>
              <a:t>) + Sven </a:t>
            </a:r>
            <a:r>
              <a:rPr lang="en-US" altLang="ja-JP" sz="2000" dirty="0" err="1" smtClean="0"/>
              <a:t>Vahsen</a:t>
            </a:r>
            <a:r>
              <a:rPr lang="en-US" altLang="ja-JP" sz="2000" dirty="0" smtClean="0"/>
              <a:t> (Hawai’i)</a:t>
            </a:r>
          </a:p>
          <a:p>
            <a:pPr lvl="1"/>
            <a:r>
              <a:rPr lang="en-US" altLang="ja-JP" sz="2000" dirty="0" smtClean="0"/>
              <a:t>Subsystems reps., in particular for simulations:</a:t>
            </a:r>
          </a:p>
          <a:p>
            <a:pPr lvl="1"/>
            <a:r>
              <a:rPr lang="en-US" altLang="ja-JP" sz="2000" dirty="0" smtClean="0"/>
              <a:t>SVD: Peter </a:t>
            </a:r>
            <a:r>
              <a:rPr lang="en-US" altLang="ja-JP" sz="2000" dirty="0" err="1" smtClean="0"/>
              <a:t>Kvasnicka</a:t>
            </a:r>
            <a:r>
              <a:rPr lang="en-US" altLang="ja-JP" sz="2000" dirty="0" smtClean="0"/>
              <a:t>, ECL: Sam de Jong, TOP: Marko </a:t>
            </a:r>
            <a:r>
              <a:rPr lang="en-US" altLang="ja-JP" sz="2000" dirty="0" err="1" smtClean="0"/>
              <a:t>Petric</a:t>
            </a:r>
            <a:endParaRPr lang="en-US" altLang="ja-JP" sz="2000" dirty="0" smtClean="0"/>
          </a:p>
          <a:p>
            <a:r>
              <a:rPr lang="en-US" altLang="ja-JP" dirty="0" smtClean="0"/>
              <a:t>Simulation “campaigns”</a:t>
            </a:r>
          </a:p>
          <a:p>
            <a:pPr lvl="1"/>
            <a:r>
              <a:rPr lang="en-US" altLang="ja-JP" sz="2000" dirty="0" smtClean="0"/>
              <a:t>6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- 8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: reported at the February B2GM &amp; BPAC</a:t>
            </a:r>
          </a:p>
          <a:p>
            <a:pPr lvl="1"/>
            <a:r>
              <a:rPr lang="en-US" altLang="ja-JP" sz="2000" dirty="0" smtClean="0"/>
              <a:t>9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: in preparation for the June B2GM; </a:t>
            </a:r>
          </a:p>
          <a:p>
            <a:pPr lvl="1"/>
            <a:r>
              <a:rPr lang="en-US" altLang="ja-JP" sz="2000" dirty="0" smtClean="0"/>
              <a:t>HN, private communication: 9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 should also include updates on </a:t>
            </a:r>
            <a:r>
              <a:rPr lang="en-US" altLang="ja-JP" sz="2000" dirty="0" err="1" smtClean="0"/>
              <a:t>Touscheck</a:t>
            </a:r>
            <a:r>
              <a:rPr lang="en-US" altLang="ja-JP" sz="2000" dirty="0" smtClean="0"/>
              <a:t> and beam-gas from the accelerator group</a:t>
            </a:r>
          </a:p>
          <a:p>
            <a:r>
              <a:rPr lang="en-US" altLang="ja-JP" dirty="0"/>
              <a:t>S</a:t>
            </a:r>
            <a:r>
              <a:rPr lang="en-US" altLang="ja-JP" dirty="0" smtClean="0"/>
              <a:t>lides from Sven (B2GM) &amp; </a:t>
            </a:r>
            <a:r>
              <a:rPr lang="en-US" altLang="ja-JP" dirty="0" err="1"/>
              <a:t>Hiro</a:t>
            </a:r>
            <a:r>
              <a:rPr lang="en-US" altLang="ja-JP" dirty="0"/>
              <a:t> (BPAC</a:t>
            </a:r>
            <a:r>
              <a:rPr lang="en-US" altLang="ja-JP" dirty="0" smtClean="0"/>
              <a:t>):</a:t>
            </a:r>
            <a:endParaRPr lang="en-US" altLang="ja-JP" dirty="0"/>
          </a:p>
          <a:p>
            <a:pPr lvl="1"/>
            <a:r>
              <a:rPr lang="en-US" sz="2000" dirty="0" smtClean="0"/>
              <a:t>Latest IR loss distributions of each BG source</a:t>
            </a:r>
          </a:p>
          <a:p>
            <a:pPr lvl="1"/>
            <a:r>
              <a:rPr lang="en-US" sz="2000" dirty="0" smtClean="0"/>
              <a:t>Full detector simulation (6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campaigns)</a:t>
            </a:r>
          </a:p>
          <a:p>
            <a:pPr lvl="1"/>
            <a:r>
              <a:rPr lang="en-US" sz="2000" i="1" dirty="0" smtClean="0"/>
              <a:t>NB: problem with rates, in particular pair production ??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0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3" y="919107"/>
            <a:ext cx="8073620" cy="570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Left Arrow 39"/>
          <p:cNvSpPr/>
          <p:nvPr/>
        </p:nvSpPr>
        <p:spPr>
          <a:xfrm>
            <a:off x="8301415" y="3696373"/>
            <a:ext cx="287337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eft Arrow 42"/>
          <p:cNvSpPr/>
          <p:nvPr/>
        </p:nvSpPr>
        <p:spPr>
          <a:xfrm flipH="1">
            <a:off x="303374" y="3407448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Left Arrow 44"/>
          <p:cNvSpPr/>
          <p:nvPr/>
        </p:nvSpPr>
        <p:spPr>
          <a:xfrm rot="1200000" flipH="1">
            <a:off x="287876" y="4845291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Left Arrow 44"/>
          <p:cNvSpPr/>
          <p:nvPr/>
        </p:nvSpPr>
        <p:spPr>
          <a:xfrm rot="20400000" flipH="1" flipV="1">
            <a:off x="241382" y="2133087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Left Arrow 44"/>
          <p:cNvSpPr/>
          <p:nvPr/>
        </p:nvSpPr>
        <p:spPr>
          <a:xfrm rot="20400000">
            <a:off x="8362493" y="4953778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Left Arrow 44"/>
          <p:cNvSpPr/>
          <p:nvPr/>
        </p:nvSpPr>
        <p:spPr>
          <a:xfrm rot="1200000" flipV="1">
            <a:off x="8315999" y="2241574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7"/>
          <p:cNvSpPr txBox="1">
            <a:spLocks noChangeArrowheads="1"/>
          </p:cNvSpPr>
          <p:nvPr/>
        </p:nvSpPr>
        <p:spPr bwMode="auto">
          <a:xfrm rot="16200000">
            <a:off x="7524585" y="3428743"/>
            <a:ext cx="2529058" cy="3693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prstClr val="black"/>
                </a:solidFill>
              </a:rPr>
              <a:t>Neutrons (rad. Bhabha)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35696" y="188640"/>
            <a:ext cx="626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Background picture</a:t>
            </a:r>
            <a:endParaRPr kumimoji="1" lang="ja-JP" altLang="en-US" sz="40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1" name="正方形/長方形 13"/>
          <p:cNvSpPr>
            <a:spLocks noChangeArrowheads="1"/>
          </p:cNvSpPr>
          <p:nvPr/>
        </p:nvSpPr>
        <p:spPr bwMode="auto">
          <a:xfrm>
            <a:off x="3957729" y="3267070"/>
            <a:ext cx="438424" cy="307777"/>
          </a:xfrm>
          <a:prstGeom prst="rect">
            <a:avLst/>
          </a:prstGeom>
          <a:solidFill>
            <a:srgbClr val="FFFFFF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C000"/>
                </a:solidFill>
                <a:latin typeface="Calibri" pitchFamily="34" charset="0"/>
                <a:ea typeface="ＭＳ Ｐゴシック" charset="-128"/>
                <a:cs typeface="+mn-cs"/>
              </a:rPr>
              <a:t>SR</a:t>
            </a:r>
            <a:endParaRPr kumimoji="1" lang="ja-JP" altLang="en-US" sz="1400" dirty="0">
              <a:solidFill>
                <a:srgbClr val="FFC00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009601" y="3763106"/>
            <a:ext cx="97013" cy="93786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4067944" y="3573016"/>
            <a:ext cx="288032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131465" y="3774830"/>
            <a:ext cx="97013" cy="9378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89" name="正方形/長方形 13"/>
          <p:cNvSpPr>
            <a:spLocks noChangeArrowheads="1"/>
          </p:cNvSpPr>
          <p:nvPr/>
        </p:nvSpPr>
        <p:spPr bwMode="auto">
          <a:xfrm>
            <a:off x="4662300" y="4780362"/>
            <a:ext cx="1597054" cy="338554"/>
          </a:xfrm>
          <a:prstGeom prst="rect">
            <a:avLst/>
          </a:prstGeom>
          <a:solidFill>
            <a:srgbClr val="FFFFFF">
              <a:alpha val="8902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600" b="1" dirty="0" smtClean="0">
                <a:solidFill>
                  <a:srgbClr val="00B05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</a:t>
            </a:r>
            <a:r>
              <a:rPr kumimoji="1" lang="en-US" altLang="ja-JP" sz="1600" b="1" dirty="0" smtClean="0">
                <a:solidFill>
                  <a:srgbClr val="00B050"/>
                </a:solidFill>
                <a:latin typeface="Calibri" pitchFamily="34" charset="0"/>
                <a:ea typeface="ＭＳ Ｐゴシック" charset="-128"/>
                <a:cs typeface="+mn-cs"/>
              </a:rPr>
              <a:t>Touschek LER</a:t>
            </a:r>
            <a:endParaRPr kumimoji="1" lang="ja-JP" altLang="en-US" sz="1600" dirty="0">
              <a:solidFill>
                <a:srgbClr val="00B05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3081403" y="3632548"/>
            <a:ext cx="84492" cy="102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grpSp>
        <p:nvGrpSpPr>
          <p:cNvPr id="3" name="グループ化 102"/>
          <p:cNvGrpSpPr/>
          <p:nvPr/>
        </p:nvGrpSpPr>
        <p:grpSpPr>
          <a:xfrm>
            <a:off x="6417387" y="4278258"/>
            <a:ext cx="1594338" cy="2321168"/>
            <a:chOff x="6389077" y="4232031"/>
            <a:chExt cx="1500553" cy="2321168"/>
          </a:xfrm>
        </p:grpSpPr>
        <p:sp>
          <p:nvSpPr>
            <p:cNvPr id="98" name="正方形/長方形 97"/>
            <p:cNvSpPr/>
            <p:nvPr/>
          </p:nvSpPr>
          <p:spPr>
            <a:xfrm>
              <a:off x="6389077" y="4232031"/>
              <a:ext cx="679938" cy="67993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069016" y="4327365"/>
              <a:ext cx="205656" cy="58659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7278214" y="4407877"/>
              <a:ext cx="223790" cy="504092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7500038" y="4560277"/>
              <a:ext cx="180583" cy="363415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6705599" y="4911968"/>
              <a:ext cx="1184031" cy="1641231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</p:grpSp>
      <p:grpSp>
        <p:nvGrpSpPr>
          <p:cNvPr id="6" name="グループ化 117"/>
          <p:cNvGrpSpPr/>
          <p:nvPr/>
        </p:nvGrpSpPr>
        <p:grpSpPr>
          <a:xfrm flipH="1" flipV="1">
            <a:off x="1078519" y="961290"/>
            <a:ext cx="1699851" cy="2370490"/>
            <a:chOff x="6389080" y="4206415"/>
            <a:chExt cx="1446581" cy="2346784"/>
          </a:xfrm>
        </p:grpSpPr>
        <p:sp>
          <p:nvSpPr>
            <p:cNvPr id="119" name="正方形/長方形 118"/>
            <p:cNvSpPr/>
            <p:nvPr/>
          </p:nvSpPr>
          <p:spPr>
            <a:xfrm>
              <a:off x="6389080" y="4206415"/>
              <a:ext cx="646585" cy="71079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7028322" y="4302706"/>
              <a:ext cx="192079" cy="609265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7222397" y="4387722"/>
              <a:ext cx="202347" cy="52424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7417402" y="4541444"/>
              <a:ext cx="183526" cy="38430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6697973" y="4911968"/>
              <a:ext cx="1137688" cy="1641231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600930" y="4635389"/>
              <a:ext cx="161505" cy="273283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126" name="正方形/長方形 13"/>
          <p:cNvSpPr>
            <a:spLocks noChangeArrowheads="1"/>
          </p:cNvSpPr>
          <p:nvPr/>
        </p:nvSpPr>
        <p:spPr bwMode="auto">
          <a:xfrm>
            <a:off x="970300" y="2180491"/>
            <a:ext cx="1139853" cy="338554"/>
          </a:xfrm>
          <a:prstGeom prst="rect">
            <a:avLst/>
          </a:prstGeom>
          <a:solidFill>
            <a:srgbClr val="FFFFFF">
              <a:alpha val="8902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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+mn-cs"/>
              </a:rPr>
              <a:t>RBB LER</a:t>
            </a:r>
            <a:endParaRPr kumimoji="1" lang="ja-JP" altLang="en-US" sz="16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248405" y="3782860"/>
            <a:ext cx="100210" cy="10020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5611659" y="3782860"/>
            <a:ext cx="100829" cy="1008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83" name="直線矢印コネクタ 12"/>
          <p:cNvCxnSpPr/>
          <p:nvPr/>
        </p:nvCxnSpPr>
        <p:spPr bwMode="auto">
          <a:xfrm flipH="1" flipV="1">
            <a:off x="3210448" y="3722914"/>
            <a:ext cx="1861615" cy="106339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12"/>
          <p:cNvCxnSpPr>
            <a:stCxn id="89" idx="0"/>
            <a:endCxn id="78" idx="4"/>
          </p:cNvCxnSpPr>
          <p:nvPr/>
        </p:nvCxnSpPr>
        <p:spPr bwMode="auto">
          <a:xfrm flipV="1">
            <a:off x="5460827" y="3883688"/>
            <a:ext cx="201247" cy="8966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12"/>
          <p:cNvCxnSpPr/>
          <p:nvPr/>
        </p:nvCxnSpPr>
        <p:spPr bwMode="auto">
          <a:xfrm flipV="1">
            <a:off x="5257800" y="3885363"/>
            <a:ext cx="59281" cy="843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78"/>
          <p:cNvGrpSpPr/>
          <p:nvPr/>
        </p:nvGrpSpPr>
        <p:grpSpPr>
          <a:xfrm>
            <a:off x="1270405" y="1004525"/>
            <a:ext cx="5646211" cy="5356743"/>
            <a:chOff x="1191254" y="1004525"/>
            <a:chExt cx="5812618" cy="5356743"/>
          </a:xfrm>
        </p:grpSpPr>
        <p:cxnSp>
          <p:nvCxnSpPr>
            <p:cNvPr id="80" name="直線コネクタ 79"/>
            <p:cNvCxnSpPr/>
            <p:nvPr/>
          </p:nvCxnSpPr>
          <p:spPr>
            <a:xfrm>
              <a:off x="7003872" y="1052590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3164739" y="1063808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171078" y="1034166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4131396" y="1063808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1191254" y="1063808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6083109" y="1034166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5114980" y="1004525"/>
              <a:ext cx="0" cy="52974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グループ化 117"/>
          <p:cNvGrpSpPr/>
          <p:nvPr/>
        </p:nvGrpSpPr>
        <p:grpSpPr>
          <a:xfrm flipH="1">
            <a:off x="1075644" y="4262331"/>
            <a:ext cx="1699851" cy="2370490"/>
            <a:chOff x="6389080" y="4206415"/>
            <a:chExt cx="1446581" cy="2346784"/>
          </a:xfrm>
        </p:grpSpPr>
        <p:sp>
          <p:nvSpPr>
            <p:cNvPr id="96" name="正方形/長方形 95"/>
            <p:cNvSpPr/>
            <p:nvPr/>
          </p:nvSpPr>
          <p:spPr>
            <a:xfrm>
              <a:off x="6389080" y="4206415"/>
              <a:ext cx="646585" cy="71079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028322" y="4302706"/>
              <a:ext cx="192079" cy="609265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7222397" y="4387722"/>
              <a:ext cx="202347" cy="52424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7417402" y="4541444"/>
              <a:ext cx="183526" cy="38430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6697973" y="4911968"/>
              <a:ext cx="1137688" cy="1641231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7600930" y="4635389"/>
              <a:ext cx="161505" cy="273283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124" name="正方形/長方形 13"/>
          <p:cNvSpPr>
            <a:spLocks noChangeArrowheads="1"/>
          </p:cNvSpPr>
          <p:nvPr/>
        </p:nvSpPr>
        <p:spPr bwMode="auto">
          <a:xfrm>
            <a:off x="1404057" y="4454768"/>
            <a:ext cx="1608777" cy="338554"/>
          </a:xfrm>
          <a:prstGeom prst="rect">
            <a:avLst/>
          </a:prstGeom>
          <a:solidFill>
            <a:srgbClr val="FFFFFF">
              <a:alpha val="8902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600" b="1" dirty="0" smtClean="0">
                <a:solidFill>
                  <a:srgbClr val="7030A0"/>
                </a:solidFill>
                <a:latin typeface="Calibri" pitchFamily="34" charset="0"/>
                <a:ea typeface="ＭＳ Ｐゴシック" charset="-128"/>
                <a:cs typeface="+mn-cs"/>
              </a:rPr>
              <a:t>Coulomb HER</a:t>
            </a:r>
            <a:r>
              <a:rPr kumimoji="1" lang="en-US" altLang="ja-JP" sz="1600" b="1" dirty="0" smtClean="0">
                <a:solidFill>
                  <a:srgbClr val="7030A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</a:t>
            </a:r>
            <a:endParaRPr kumimoji="1" lang="ja-JP" altLang="en-US" sz="1600" dirty="0">
              <a:solidFill>
                <a:srgbClr val="7030A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5" name="円/楕円 10"/>
          <p:cNvSpPr/>
          <p:nvPr/>
        </p:nvSpPr>
        <p:spPr bwMode="auto">
          <a:xfrm rot="156313" flipH="1" flipV="1">
            <a:off x="676095" y="3644826"/>
            <a:ext cx="2308288" cy="99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27" name="円/楕円 10"/>
          <p:cNvSpPr/>
          <p:nvPr/>
        </p:nvSpPr>
        <p:spPr bwMode="auto">
          <a:xfrm rot="21433940" flipH="1" flipV="1">
            <a:off x="5189419" y="3609439"/>
            <a:ext cx="2832434" cy="10701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128" name="直線矢印コネクタ 12"/>
          <p:cNvCxnSpPr/>
          <p:nvPr/>
        </p:nvCxnSpPr>
        <p:spPr bwMode="auto">
          <a:xfrm>
            <a:off x="1301858" y="2402240"/>
            <a:ext cx="317814" cy="1242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"/>
          <p:cNvCxnSpPr/>
          <p:nvPr/>
        </p:nvCxnSpPr>
        <p:spPr bwMode="auto">
          <a:xfrm flipH="1">
            <a:off x="6040344" y="2453302"/>
            <a:ext cx="572664" cy="123826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>
          <a:xfrm>
            <a:off x="7801943" y="4689893"/>
            <a:ext cx="186118" cy="287549"/>
          </a:xfrm>
          <a:prstGeom prst="rect">
            <a:avLst/>
          </a:prstGeom>
          <a:solidFill>
            <a:srgbClr val="CC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grpSp>
        <p:nvGrpSpPr>
          <p:cNvPr id="131" name="グループ化 102"/>
          <p:cNvGrpSpPr/>
          <p:nvPr/>
        </p:nvGrpSpPr>
        <p:grpSpPr>
          <a:xfrm flipV="1">
            <a:off x="6414512" y="997344"/>
            <a:ext cx="1594338" cy="2321168"/>
            <a:chOff x="6389077" y="4232031"/>
            <a:chExt cx="1500553" cy="2321168"/>
          </a:xfrm>
        </p:grpSpPr>
        <p:sp>
          <p:nvSpPr>
            <p:cNvPr id="132" name="正方形/長方形 131"/>
            <p:cNvSpPr/>
            <p:nvPr/>
          </p:nvSpPr>
          <p:spPr>
            <a:xfrm>
              <a:off x="6389077" y="4232031"/>
              <a:ext cx="679938" cy="67993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7069016" y="4327365"/>
              <a:ext cx="205656" cy="58659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7278214" y="4407877"/>
              <a:ext cx="223790" cy="504092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7500038" y="4560277"/>
              <a:ext cx="180583" cy="363415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 flipV="1">
              <a:off x="6705599" y="4911968"/>
              <a:ext cx="1184031" cy="1641231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110" name="正方形/長方形 13"/>
          <p:cNvSpPr>
            <a:spLocks noChangeArrowheads="1"/>
          </p:cNvSpPr>
          <p:nvPr/>
        </p:nvSpPr>
        <p:spPr bwMode="auto">
          <a:xfrm>
            <a:off x="6573931" y="2708030"/>
            <a:ext cx="1585331" cy="338554"/>
          </a:xfrm>
          <a:prstGeom prst="rect">
            <a:avLst/>
          </a:prstGeom>
          <a:solidFill>
            <a:srgbClr val="FFFFFF">
              <a:alpha val="8902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600" b="1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</a:rPr>
              <a:t>Touschek HER</a:t>
            </a:r>
            <a:r>
              <a:rPr kumimoji="1" lang="en-US" altLang="ja-JP" sz="1600" b="1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</a:t>
            </a:r>
            <a:endParaRPr kumimoji="1" lang="ja-JP" altLang="en-US" sz="16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11" name="正方形/長方形 13"/>
          <p:cNvSpPr>
            <a:spLocks noChangeArrowheads="1"/>
          </p:cNvSpPr>
          <p:nvPr/>
        </p:nvSpPr>
        <p:spPr bwMode="auto">
          <a:xfrm>
            <a:off x="6116730" y="2250830"/>
            <a:ext cx="1139853" cy="338554"/>
          </a:xfrm>
          <a:prstGeom prst="rect">
            <a:avLst/>
          </a:prstGeom>
          <a:solidFill>
            <a:srgbClr val="FFFFFF">
              <a:alpha val="8902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600" b="1" dirty="0" smtClean="0">
                <a:solidFill>
                  <a:srgbClr val="FF00FF"/>
                </a:solidFill>
                <a:latin typeface="Calibri" pitchFamily="34" charset="0"/>
                <a:ea typeface="ＭＳ Ｐゴシック" charset="-128"/>
                <a:cs typeface="+mn-cs"/>
              </a:rPr>
              <a:t>RBB HER</a:t>
            </a:r>
            <a:r>
              <a:rPr kumimoji="1" lang="en-US" altLang="ja-JP" sz="1600" b="1" dirty="0" smtClean="0">
                <a:solidFill>
                  <a:srgbClr val="FF00FF"/>
                </a:solidFill>
                <a:latin typeface="Calibri" pitchFamily="34" charset="0"/>
                <a:ea typeface="ＭＳ Ｐゴシック" charset="-128"/>
                <a:cs typeface="+mn-cs"/>
                <a:sym typeface="Wingdings" pitchFamily="2" charset="2"/>
              </a:rPr>
              <a:t></a:t>
            </a:r>
            <a:endParaRPr kumimoji="1" lang="ja-JP" altLang="en-US" sz="1600" dirty="0">
              <a:solidFill>
                <a:srgbClr val="FF00FF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6549952" y="3563815"/>
            <a:ext cx="167371" cy="152403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0" y="788276"/>
            <a:ext cx="174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Ver. 2013.6.12</a:t>
            </a:r>
            <a:endParaRPr kumimoji="1" lang="ja-JP" altLang="en-US" sz="1800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BPAC (Sep. 10, 2013)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61" y="5502166"/>
            <a:ext cx="8686799" cy="13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9512" y="3933056"/>
            <a:ext cx="720080" cy="72008"/>
          </a:xfrm>
          <a:prstGeom prst="straightConnector1">
            <a:avLst/>
          </a:prstGeom>
          <a:ln w="76200" cmpd="sng">
            <a:solidFill>
              <a:srgbClr val="FC00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7452320" y="3933056"/>
            <a:ext cx="827584" cy="7200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95" y="4077072"/>
            <a:ext cx="83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C00E1"/>
                </a:solidFill>
              </a:rPr>
              <a:t>H</a:t>
            </a:r>
            <a:r>
              <a:rPr lang="en-US" b="1" dirty="0" smtClean="0">
                <a:solidFill>
                  <a:srgbClr val="FC00E1"/>
                </a:solidFill>
              </a:rPr>
              <a:t>ER</a:t>
            </a:r>
            <a:endParaRPr lang="en-US" b="1" dirty="0">
              <a:solidFill>
                <a:srgbClr val="FC00E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84368" y="40474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732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Beam BG simulation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784579"/>
              </p:ext>
            </p:extLst>
          </p:nvPr>
        </p:nvGraphicFramePr>
        <p:xfrm>
          <a:off x="457200" y="899160"/>
          <a:ext cx="8229600" cy="40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61"/>
                <a:gridCol w="1563779"/>
                <a:gridCol w="1645920"/>
                <a:gridCol w="1645920"/>
                <a:gridCol w="1645920"/>
              </a:tblGrid>
              <a:tr h="102192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Touschek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Beam-gas</a:t>
                      </a:r>
                    </a:p>
                    <a:p>
                      <a:r>
                        <a:rPr kumimoji="1" lang="en-US" altLang="ja-JP" dirty="0" err="1" smtClean="0"/>
                        <a:t>Brems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</a:t>
                      </a:r>
                      <a:r>
                        <a:rPr kumimoji="1" lang="en-US" altLang="ja-JP" baseline="0" dirty="0" smtClean="0"/>
                        <a:t>-gas </a:t>
                      </a:r>
                    </a:p>
                    <a:p>
                      <a:r>
                        <a:rPr kumimoji="1" lang="en-US" altLang="ja-JP" baseline="0" dirty="0" smtClean="0"/>
                        <a:t>Coulomb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Radiative Bhabha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0219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Phase 1</a:t>
                      </a:r>
                    </a:p>
                    <a:p>
                      <a:r>
                        <a:rPr kumimoji="1" lang="en-US" altLang="ja-JP" dirty="0" smtClean="0"/>
                        <a:t>No QCS</a:t>
                      </a:r>
                    </a:p>
                    <a:p>
                      <a:r>
                        <a:rPr kumimoji="1" lang="en-US" altLang="ja-JP" dirty="0" smtClean="0"/>
                        <a:t>Vacuum</a:t>
                      </a:r>
                      <a:r>
                        <a:rPr kumimoji="1" lang="en-US" altLang="ja-JP" baseline="0" dirty="0" smtClean="0"/>
                        <a:t> baking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No collision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</a:tr>
              <a:tr h="10219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Phase 2</a:t>
                      </a:r>
                      <a:r>
                        <a:rPr kumimoji="1" lang="en-US" altLang="ja-JP" baseline="0" dirty="0" smtClean="0"/>
                        <a:t> </a:t>
                      </a:r>
                    </a:p>
                    <a:p>
                      <a:r>
                        <a:rPr kumimoji="1" lang="en-US" altLang="ja-JP" baseline="0" dirty="0" smtClean="0"/>
                        <a:t>Detuned optics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ready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Not ready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 (x1/80 of phase 3)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</a:tr>
              <a:tr h="10219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Phase 3</a:t>
                      </a:r>
                    </a:p>
                    <a:p>
                      <a:r>
                        <a:rPr kumimoji="1" lang="en-US" altLang="ja-JP" dirty="0" smtClean="0"/>
                        <a:t>Full luminosity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260FB1"/>
                          </a:solidFill>
                        </a:rPr>
                        <a:t>READY</a:t>
                      </a:r>
                      <a:endParaRPr kumimoji="1" lang="ja-JP" altLang="en-US" dirty="0">
                        <a:solidFill>
                          <a:srgbClr val="260FB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768728" y="5044440"/>
            <a:ext cx="317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Y.Funakoshi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Y.Ohnishi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(KEKB)</a:t>
            </a:r>
            <a:endParaRPr kumimoji="1" lang="ja-JP" altLang="en-US" sz="18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3931920"/>
            <a:ext cx="8671560" cy="11125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" y="5532120"/>
            <a:ext cx="1828800" cy="792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Loss distribution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580" y="5532120"/>
            <a:ext cx="1828800" cy="792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Geant4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Belle 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II+ Beam Pipe + Shielding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8644" y="5532120"/>
            <a:ext cx="1828800" cy="792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Belle II / BEAST II detector digitization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31720" y="5730240"/>
            <a:ext cx="1120140" cy="39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10640" y="4937760"/>
            <a:ext cx="3101340" cy="7772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5425440" y="5715000"/>
            <a:ext cx="1120140" cy="39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40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8</a:t>
            </a:r>
            <a:r>
              <a:rPr lang="en-US" altLang="ja-JP" baseline="30000" dirty="0"/>
              <a:t>th</a:t>
            </a:r>
            <a:r>
              <a:rPr lang="en-US" altLang="ja-JP" dirty="0"/>
              <a:t> background MC </a:t>
            </a:r>
            <a:r>
              <a:rPr lang="en-US" altLang="ja-JP" dirty="0" smtClean="0"/>
              <a:t>campaign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New in 8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campaign:</a:t>
            </a:r>
          </a:p>
          <a:p>
            <a:pPr lvl="1"/>
            <a:r>
              <a:rPr lang="en-US" altLang="ja-JP" sz="2400" dirty="0" smtClean="0"/>
              <a:t>Spent e+/e- from 2-photon process</a:t>
            </a:r>
          </a:p>
          <a:p>
            <a:pPr lvl="2"/>
            <a:r>
              <a:rPr lang="en-US" altLang="ja-JP" sz="2000" dirty="0"/>
              <a:t>i</a:t>
            </a:r>
            <a:r>
              <a:rPr lang="en-US" altLang="ja-JP" sz="2000" dirty="0" smtClean="0"/>
              <a:t>ncluded for the first time for sub-</a:t>
            </a:r>
            <a:r>
              <a:rPr lang="en-US" altLang="ja-JP" sz="2000" dirty="0" err="1" smtClean="0"/>
              <a:t>det</a:t>
            </a:r>
            <a:r>
              <a:rPr lang="en-US" altLang="ja-JP" sz="2000" dirty="0" smtClean="0"/>
              <a:t> except PXD</a:t>
            </a:r>
          </a:p>
          <a:p>
            <a:pPr lvl="1"/>
            <a:r>
              <a:rPr lang="en-US" altLang="ja-JP" sz="2400" dirty="0" smtClean="0"/>
              <a:t>QCS cryostat design update: type 1 or type 2?</a:t>
            </a:r>
          </a:p>
          <a:p>
            <a:pPr lvl="2"/>
            <a:r>
              <a:rPr kumimoji="1" lang="en-US" altLang="ja-JP" sz="2000" dirty="0" smtClean="0"/>
              <a:t>More tungsten structure on QCS-R head? </a:t>
            </a:r>
          </a:p>
          <a:p>
            <a:pPr lvl="2"/>
            <a:r>
              <a:rPr kumimoji="1" lang="en-US" altLang="ja-JP" sz="2000" dirty="0" smtClean="0"/>
              <a:t>Quick study shows more tungsten increase CDC rate but decrease TOP PMT rate</a:t>
            </a:r>
            <a:endParaRPr kumimoji="1" lang="en-US" altLang="ja-JP" sz="2000" dirty="0"/>
          </a:p>
          <a:p>
            <a:pPr lvl="1"/>
            <a:r>
              <a:rPr kumimoji="1" lang="en-US" altLang="ja-JP" b="1" dirty="0" smtClean="0"/>
              <a:t>Conclusions: Tungsten on </a:t>
            </a:r>
            <a:r>
              <a:rPr kumimoji="1" lang="en-US" altLang="ja-JP" b="1" dirty="0"/>
              <a:t>QCS-R </a:t>
            </a:r>
            <a:r>
              <a:rPr kumimoji="1" lang="en-US" altLang="ja-JP" b="1" dirty="0" smtClean="0"/>
              <a:t>head preferred from BG point of view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4855" y="1131916"/>
            <a:ext cx="839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~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nakayama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/basf2_output/release_201312_8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th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/</a:t>
            </a:r>
            <a:r>
              <a:rPr kumimoji="1"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Work_Mcgen</a:t>
            </a: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/output/output_*.root</a:t>
            </a:r>
            <a:endParaRPr kumimoji="1" lang="ja-JP" altLang="en-US" sz="18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5269" y="114300"/>
            <a:ext cx="1661160" cy="4495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Nakayama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54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962" y="-18288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 for </a:t>
            </a:r>
            <a:r>
              <a:rPr kumimoji="1" lang="en-US" altLang="ja-JP" i="1" dirty="0" smtClean="0"/>
              <a:t>6</a:t>
            </a:r>
            <a:r>
              <a:rPr kumimoji="1" lang="en-US" altLang="ja-JP" i="1" baseline="30000" dirty="0" smtClean="0"/>
              <a:t>th</a:t>
            </a:r>
            <a:r>
              <a:rPr kumimoji="1" lang="en-US" altLang="ja-JP" dirty="0" smtClean="0"/>
              <a:t> campaign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045"/>
              </p:ext>
            </p:extLst>
          </p:nvPr>
        </p:nvGraphicFramePr>
        <p:xfrm>
          <a:off x="163774" y="1256656"/>
          <a:ext cx="877551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892"/>
                <a:gridCol w="3343701"/>
                <a:gridCol w="1441997"/>
                <a:gridCol w="1505920"/>
              </a:tblGrid>
              <a:tr h="33401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(5</a:t>
                      </a:r>
                      <a:r>
                        <a:rPr kumimoji="1" lang="en-US" altLang="ja-JP" sz="1600" baseline="30000" dirty="0" smtClean="0"/>
                        <a:t>th</a:t>
                      </a:r>
                      <a:r>
                        <a:rPr kumimoji="1" lang="en-US" altLang="ja-JP" sz="1600" baseline="0" dirty="0" smtClean="0">
                          <a:sym typeface="Wingdings" pitchFamily="2" charset="2"/>
                        </a:rPr>
                        <a:t>) </a:t>
                      </a:r>
                      <a:r>
                        <a:rPr kumimoji="1" lang="en-US" altLang="ja-JP" sz="1600" baseline="0" dirty="0" smtClean="0"/>
                        <a:t>6</a:t>
                      </a:r>
                      <a:r>
                        <a:rPr kumimoji="1" lang="en-US" altLang="ja-JP" sz="1600" baseline="30000" dirty="0" smtClean="0"/>
                        <a:t>th</a:t>
                      </a:r>
                      <a:r>
                        <a:rPr kumimoji="1" lang="en-US" altLang="ja-JP" sz="1600" dirty="0" smtClean="0"/>
                        <a:t> campaign</a:t>
                      </a:r>
                      <a:r>
                        <a:rPr kumimoji="1" lang="en-US" altLang="ja-JP" sz="1600" baseline="0" dirty="0" smtClean="0"/>
                        <a:t> result</a:t>
                      </a:r>
                      <a:endParaRPr kumimoji="1" lang="ja-JP" altLang="en-US" sz="16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 limit</a:t>
                      </a:r>
                      <a:endParaRPr kumimoji="1" lang="ja-JP" altLang="en-US" sz="16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u="none" dirty="0" smtClean="0"/>
                        <a:t>SF</a:t>
                      </a:r>
                      <a:endParaRPr lang="ja-JP" altLang="en-US" sz="1600" u="none" dirty="0" smtClean="0"/>
                    </a:p>
                  </a:txBody>
                  <a:tcPr>
                    <a:lnB w="38100" cmpd="sng">
                      <a:noFill/>
                    </a:lnB>
                  </a:tcPr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PXD occupancy 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2photon:0.8%, SR:1.1+-0.3%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 2~3%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</a:t>
                      </a:r>
                      <a:endParaRPr kumimoji="1" lang="ja-JP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CDC wire hit rate </a:t>
                      </a:r>
                      <a:endParaRPr kumimoji="1" lang="ja-JP" alt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(200</a:t>
                      </a:r>
                      <a:r>
                        <a:rPr lang="en-US" altLang="ja-JP" sz="1600" dirty="0" smtClean="0">
                          <a:sym typeface="Wingdings" pitchFamily="2" charset="2"/>
                        </a:rPr>
                        <a:t>)</a:t>
                      </a:r>
                      <a:r>
                        <a:rPr lang="en-US" altLang="ja-JP" sz="1600" dirty="0" smtClean="0"/>
                        <a:t>120kHz</a:t>
                      </a:r>
                      <a:endParaRPr kumimoji="1" lang="ja-JP" alt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&lt;200kHz</a:t>
                      </a:r>
                      <a:endParaRPr kumimoji="1" lang="ja-JP" alt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</a:t>
                      </a:r>
                      <a:endParaRPr kumimoji="1" lang="ja-JP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solidFill>
                            <a:srgbClr val="FF3300"/>
                          </a:solidFill>
                        </a:rPr>
                        <a:t>CDC </a:t>
                      </a:r>
                      <a:r>
                        <a:rPr lang="en-US" altLang="ja-JP" sz="1600" dirty="0" err="1" smtClean="0">
                          <a:solidFill>
                            <a:srgbClr val="FF3300"/>
                          </a:solidFill>
                        </a:rPr>
                        <a:t>Elec.Borad</a:t>
                      </a:r>
                      <a:r>
                        <a:rPr lang="en-US" altLang="ja-JP" sz="1600" dirty="0" smtClean="0">
                          <a:solidFill>
                            <a:srgbClr val="FF3300"/>
                          </a:solidFill>
                        </a:rPr>
                        <a:t> n-flux*</a:t>
                      </a:r>
                      <a:endParaRPr kumimoji="1" lang="ja-JP" altLang="en-US" sz="16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(2.6</a:t>
                      </a:r>
                      <a:r>
                        <a:rPr kumimoji="1" lang="en-US" altLang="ja-JP" sz="1600" dirty="0" smtClean="0">
                          <a:sym typeface="Wingdings" pitchFamily="2" charset="2"/>
                        </a:rPr>
                        <a:t>)2.1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</a:t>
                      </a:r>
                      <a:endParaRPr kumimoji="1" lang="ja-JP" alt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CDC </a:t>
                      </a:r>
                      <a:r>
                        <a:rPr kumimoji="1" lang="en-US" altLang="ja-JP" sz="1600" dirty="0" err="1" smtClean="0"/>
                        <a:t>Elec.Board</a:t>
                      </a:r>
                      <a:r>
                        <a:rPr kumimoji="1" lang="en-US" altLang="ja-JP" sz="1600" dirty="0" smtClean="0"/>
                        <a:t> dose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30Gy/</a:t>
                      </a:r>
                      <a:r>
                        <a:rPr kumimoji="1" lang="en-US" altLang="ja-JP" sz="1600" dirty="0" err="1" smtClean="0"/>
                        <a:t>yr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&lt;100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Gy</a:t>
                      </a:r>
                      <a:r>
                        <a:rPr kumimoji="1" lang="en-US" altLang="ja-JP" sz="1600" baseline="0" dirty="0" smtClean="0"/>
                        <a:t>/</a:t>
                      </a:r>
                      <a:r>
                        <a:rPr kumimoji="1" lang="en-US" altLang="ja-JP" sz="1600" baseline="0" dirty="0" err="1" smtClean="0"/>
                        <a:t>yr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3</a:t>
                      </a:r>
                      <a:endParaRPr lang="ja-JP" altLang="en-US" sz="1600" dirty="0"/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FF3300"/>
                          </a:solidFill>
                        </a:rPr>
                        <a:t>TOP PMT rate</a:t>
                      </a:r>
                      <a:endParaRPr kumimoji="1" lang="ja-JP" altLang="en-US" sz="16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2MHz/PMT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 MHz/PMT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TOP PCB n-flux*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</a:t>
                      </a:r>
                      <a:endParaRPr kumimoji="1" lang="ja-JP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FF3300"/>
                          </a:solidFill>
                        </a:rPr>
                        <a:t>ARICH HAPD n-flux*</a:t>
                      </a:r>
                      <a:endParaRPr kumimoji="1" lang="ja-JP" altLang="en-US" sz="16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(2.0</a:t>
                      </a:r>
                      <a:r>
                        <a:rPr kumimoji="1" lang="en-US" altLang="ja-JP" sz="1600" dirty="0" smtClean="0">
                          <a:sym typeface="Wingdings" pitchFamily="2" charset="2"/>
                        </a:rPr>
                        <a:t>)</a:t>
                      </a:r>
                      <a:r>
                        <a:rPr kumimoji="1" lang="en-US" altLang="ja-JP" sz="1600" dirty="0" smtClean="0"/>
                        <a:t>1.4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ECL crystal dose</a:t>
                      </a:r>
                      <a:endParaRPr kumimoji="1" lang="ja-JP" altLang="en-US" sz="16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(12</a:t>
                      </a:r>
                      <a:r>
                        <a:rPr kumimoji="1" lang="en-US" altLang="ja-JP" sz="1600" dirty="0" smtClean="0">
                          <a:sym typeface="Wingdings" pitchFamily="2" charset="2"/>
                        </a:rPr>
                        <a:t>)</a:t>
                      </a:r>
                      <a:r>
                        <a:rPr kumimoji="1" lang="en-US" altLang="ja-JP" sz="1600" dirty="0" smtClean="0"/>
                        <a:t>6 </a:t>
                      </a:r>
                      <a:r>
                        <a:rPr kumimoji="1" lang="en-US" altLang="ja-JP" sz="1600" dirty="0" err="1" smtClean="0"/>
                        <a:t>Gy</a:t>
                      </a:r>
                      <a:r>
                        <a:rPr kumimoji="1" lang="en-US" altLang="ja-JP" sz="1600" dirty="0" smtClean="0"/>
                        <a:t>/</a:t>
                      </a:r>
                      <a:r>
                        <a:rPr kumimoji="1" lang="en-US" altLang="ja-JP" sz="1600" dirty="0" err="1" smtClean="0"/>
                        <a:t>yr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&lt;10 </a:t>
                      </a:r>
                      <a:r>
                        <a:rPr kumimoji="1" lang="en-US" altLang="ja-JP" sz="1600" dirty="0" err="1" smtClean="0"/>
                        <a:t>Gy</a:t>
                      </a:r>
                      <a:r>
                        <a:rPr kumimoji="1" lang="en-US" altLang="ja-JP" sz="1600" dirty="0" smtClean="0"/>
                        <a:t>/</a:t>
                      </a:r>
                      <a:r>
                        <a:rPr kumimoji="1" lang="en-US" altLang="ja-JP" sz="1600" dirty="0" err="1" smtClean="0"/>
                        <a:t>yr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ECL diode n-flux*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(2.2</a:t>
                      </a:r>
                      <a:r>
                        <a:rPr kumimoji="1" lang="en-US" altLang="ja-JP" sz="1600" dirty="0" smtClean="0">
                          <a:sym typeface="Wingdings" pitchFamily="2" charset="2"/>
                        </a:rPr>
                        <a:t>)0.9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401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ECL pile-up noise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4/1MeV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0.8/0.2MeV at Belle-I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?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7419617" y="893052"/>
            <a:ext cx="172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SF=</a:t>
            </a:r>
            <a:r>
              <a:rPr lang="en-US" altLang="ja-JP" sz="1800" u="sng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afety </a:t>
            </a:r>
            <a:r>
              <a:rPr lang="en-US" altLang="ja-JP" sz="1800" u="sng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F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actor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60109" y="5706879"/>
            <a:ext cx="2265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*neutron flux in unit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10</a:t>
            </a:r>
            <a:r>
              <a:rPr lang="en-US" altLang="ja-JP" sz="1400" baseline="300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11 </a:t>
            </a:r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neutrons/cm2/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yr</a:t>
            </a:r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  NIEL-damage weighted</a:t>
            </a:r>
            <a:endParaRPr lang="ja-JP" altLang="en-US" sz="1400" baseline="300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218364" y="4008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3899" y="5584050"/>
            <a:ext cx="292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KLMs are not 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included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howing SF&lt;5 only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6657" y="5386999"/>
            <a:ext cx="219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With “combined” shield inside ECL</a:t>
            </a:r>
            <a:endParaRPr kumimoji="1" lang="ja-JP" altLang="en-US" sz="18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560" y="763238"/>
            <a:ext cx="424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FIXME: not updated for 8</a:t>
            </a:r>
            <a:r>
              <a:rPr lang="en-US" sz="1800" b="1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campaign - yet!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320" y="6207180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dirty="0">
                <a:solidFill>
                  <a:prstClr val="white"/>
                </a:solidFill>
                <a:latin typeface="Calibri"/>
                <a:ea typeface="ＭＳ Ｐゴシック"/>
              </a:rPr>
              <a:t>All sub-detectors groups except KLM delivered results from 8</a:t>
            </a:r>
            <a:r>
              <a:rPr kumimoji="1" lang="en-US" altLang="ja-JP" sz="1800" baseline="30000" dirty="0">
                <a:solidFill>
                  <a:prstClr val="white"/>
                </a:solidFill>
                <a:latin typeface="Calibri"/>
                <a:ea typeface="ＭＳ Ｐゴシック"/>
              </a:rPr>
              <a:t>th</a:t>
            </a:r>
            <a:r>
              <a:rPr kumimoji="1" lang="en-US" altLang="ja-JP" sz="1800" dirty="0">
                <a:solidFill>
                  <a:prstClr val="white"/>
                </a:solidFill>
                <a:latin typeface="Calibri"/>
                <a:ea typeface="ＭＳ Ｐゴシック"/>
              </a:rPr>
              <a:t> </a:t>
            </a:r>
            <a:r>
              <a:rPr kumimoji="1" lang="en-US" altLang="ja-JP" sz="1800" dirty="0" smtClean="0">
                <a:solidFill>
                  <a:prstClr val="white"/>
                </a:solidFill>
                <a:latin typeface="Calibri"/>
                <a:ea typeface="ＭＳ Ｐゴシック"/>
              </a:rPr>
              <a:t>campaign</a:t>
            </a:r>
            <a:endParaRPr kumimoji="1" lang="en-US" altLang="ja-JP" sz="18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758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beast_intro_feb2014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beast_intro_feb2014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beast_intro_feb2014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Pages>0</Pages>
  <Words>2661</Words>
  <Characters>0</Characters>
  <Application>Microsoft Macintosh PowerPoint</Application>
  <PresentationFormat>On-screen Show (4:3)</PresentationFormat>
  <Lines>0</Lines>
  <Paragraphs>769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8" baseType="lpstr">
      <vt:lpstr>Title &amp; Bullets</vt:lpstr>
      <vt:lpstr>Photo - Horizontal</vt:lpstr>
      <vt:lpstr>Photo - Horizontal Reflection</vt:lpstr>
      <vt:lpstr>Photo - Vertical</vt:lpstr>
      <vt:lpstr>Photo - Vertical Reflection</vt:lpstr>
      <vt:lpstr>Title &amp; Subtitle</vt:lpstr>
      <vt:lpstr>Blank</vt:lpstr>
      <vt:lpstr>Title &amp; Bullets - Left</vt:lpstr>
      <vt:lpstr>Title &amp; Bullets - 2 Column</vt:lpstr>
      <vt:lpstr>Title &amp; Bullets - Right</vt:lpstr>
      <vt:lpstr>Bullets</vt:lpstr>
      <vt:lpstr>Borde</vt:lpstr>
      <vt:lpstr>Office テーマ</vt:lpstr>
      <vt:lpstr>1_Office テーマ</vt:lpstr>
      <vt:lpstr>2_Office テーマ</vt:lpstr>
      <vt:lpstr>3_Office テーマ</vt:lpstr>
      <vt:lpstr>4_Office テーマ</vt:lpstr>
      <vt:lpstr>6_Office テーマ</vt:lpstr>
      <vt:lpstr>beast_intro_feb2014_v2</vt:lpstr>
      <vt:lpstr>1_beast_intro_feb2014_v2</vt:lpstr>
      <vt:lpstr>2_beast_intro_feb2014_v2</vt:lpstr>
      <vt:lpstr>Equation</vt:lpstr>
      <vt:lpstr>Backgrounds simulations (*),  SVD radiation protection system  and environmental monitoring   L.Lanceri Univ. Trieste &amp; INFN  Belle2 – Italia Meeting, Roma, June 9 - 10, 2014  (*) Summary from B2GM and BPAC presentations</vt:lpstr>
      <vt:lpstr>Backgrounds simulations</vt:lpstr>
      <vt:lpstr>Backgrounds: SuperB TDR</vt:lpstr>
      <vt:lpstr>Backgrounds: Belle2 TDR</vt:lpstr>
      <vt:lpstr>Backgrounds: on-going simulations</vt:lpstr>
      <vt:lpstr>PowerPoint Presentation</vt:lpstr>
      <vt:lpstr>Beam BG simulation</vt:lpstr>
      <vt:lpstr>8th background MC campaign</vt:lpstr>
      <vt:lpstr>Summary for 6th campaign</vt:lpstr>
      <vt:lpstr>Sub-detector BG summary</vt:lpstr>
      <vt:lpstr>VXD Radiation Monitoring  and Beam Abort</vt:lpstr>
      <vt:lpstr>Conceptual Design</vt:lpstr>
      <vt:lpstr>Diamond sensors and metallization </vt:lpstr>
      <vt:lpstr>Measurements </vt:lpstr>
      <vt:lpstr>Grounding, cabling, digital filtering tests (TS)</vt:lpstr>
      <vt:lpstr>Mechanics: compact package</vt:lpstr>
      <vt:lpstr>Electronics: preliminary specs</vt:lpstr>
      <vt:lpstr>Rad.Mon+Abort, 4-channel module</vt:lpstr>
      <vt:lpstr>Electronics: preliminary specs</vt:lpstr>
      <vt:lpstr>Temperature &amp; Humidity Monitoring</vt:lpstr>
      <vt:lpstr>Temperature and humidity</vt:lpstr>
      <vt:lpstr>NTC temperature sensors</vt:lpstr>
      <vt:lpstr>ELMB boards, CAN bus read-out</vt:lpstr>
      <vt:lpstr>FOS Technique</vt:lpstr>
      <vt:lpstr>FOS set-up, preliminary design</vt:lpstr>
      <vt:lpstr>Initial plan for humidity </vt:lpstr>
      <vt:lpstr>Humidity: CMS “sniffer” approach</vt:lpstr>
      <vt:lpstr>Timeline, first guess (Feb. 2014)</vt:lpstr>
      <vt:lpstr>Back-up</vt:lpstr>
      <vt:lpstr>PowerPoint Presentation</vt:lpstr>
      <vt:lpstr>PowerPoint Presentation</vt:lpstr>
      <vt:lpstr>PowerPoint Presentation</vt:lpstr>
      <vt:lpstr>PowerPoint Presentation</vt:lpstr>
      <vt:lpstr>Radiation Monitoring and Beam Abort</vt:lpstr>
      <vt:lpstr>PowerPoint Presentation</vt:lpstr>
      <vt:lpstr>Reminder: FOS Monitor proposal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Livio Lanceri</dc:creator>
  <cp:keywords/>
  <dc:description/>
  <cp:lastModifiedBy>Livio Lanceri</cp:lastModifiedBy>
  <cp:revision>133</cp:revision>
  <dcterms:modified xsi:type="dcterms:W3CDTF">2014-06-09T12:42:54Z</dcterms:modified>
</cp:coreProperties>
</file>