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5" r:id="rId3"/>
    <p:sldId id="278" r:id="rId4"/>
    <p:sldId id="279" r:id="rId5"/>
    <p:sldId id="276" r:id="rId6"/>
    <p:sldId id="277" r:id="rId7"/>
    <p:sldId id="286" r:id="rId8"/>
    <p:sldId id="282" r:id="rId9"/>
    <p:sldId id="283" r:id="rId10"/>
    <p:sldId id="287" r:id="rId11"/>
    <p:sldId id="288" r:id="rId12"/>
    <p:sldId id="280" r:id="rId13"/>
    <p:sldId id="281" r:id="rId14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1175F"/>
    <a:srgbClr val="02215E"/>
    <a:srgbClr val="004D74"/>
    <a:srgbClr val="012189"/>
    <a:srgbClr val="3366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-1914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3C41DD-B140-A145-84CA-BD4E56470DB4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739189-6B84-3449-85F3-32F6FAFB79B7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70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B72562-6E64-6D45-BCB1-630AB4183D25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E41987-B671-244F-95C1-3B63C94CCD1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958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N.N.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17th B2GM  2014/02/06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Giugno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17th B2GM  2014/02/06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N.N.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17th B2GM  2014/02/06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N.N.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383174" y="3392112"/>
            <a:ext cx="6480174" cy="167322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Massimo </a:t>
            </a:r>
            <a:r>
              <a:rPr lang="it-IT" dirty="0" err="1" smtClean="0"/>
              <a:t>Benettoni</a:t>
            </a:r>
            <a:r>
              <a:rPr lang="it-IT" dirty="0" smtClean="0"/>
              <a:t>    </a:t>
            </a:r>
          </a:p>
          <a:p>
            <a:r>
              <a:rPr lang="it-IT" dirty="0" smtClean="0"/>
              <a:t>Stefano </a:t>
            </a:r>
            <a:r>
              <a:rPr lang="it-IT" dirty="0" err="1" smtClean="0"/>
              <a:t>Lacaprara</a:t>
            </a:r>
            <a:r>
              <a:rPr lang="it-IT" dirty="0" smtClean="0"/>
              <a:t>   </a:t>
            </a:r>
          </a:p>
          <a:p>
            <a:r>
              <a:rPr lang="it-IT" dirty="0" smtClean="0"/>
              <a:t>Mario </a:t>
            </a:r>
            <a:r>
              <a:rPr lang="it-IT" dirty="0" err="1" smtClean="0"/>
              <a:t>Posocco</a:t>
            </a:r>
            <a:endParaRPr lang="it-IT" dirty="0" smtClean="0"/>
          </a:p>
          <a:p>
            <a:r>
              <a:rPr lang="it-IT" dirty="0" smtClean="0"/>
              <a:t>PAOLO SARTORI   </a:t>
            </a:r>
          </a:p>
          <a:p>
            <a:r>
              <a:rPr lang="it-IT" dirty="0" smtClean="0"/>
              <a:t>Roberto </a:t>
            </a:r>
            <a:r>
              <a:rPr lang="it-IT" dirty="0" err="1" smtClean="0"/>
              <a:t>Stroili</a:t>
            </a:r>
            <a:r>
              <a:rPr lang="it-IT" dirty="0" smtClean="0"/>
              <a:t>   </a:t>
            </a:r>
          </a:p>
          <a:p>
            <a:r>
              <a:rPr lang="it-IT" dirty="0" smtClean="0"/>
              <a:t>Ezio TORASSA  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N.N.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17th B2GM  2014/02/06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941439"/>
          </a:xfrm>
        </p:spPr>
        <p:txBody>
          <a:bodyPr/>
          <a:lstStyle/>
          <a:p>
            <a:r>
              <a:rPr lang="it-IT" dirty="0" err="1" smtClean="0"/>
              <a:t>iTOP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in Padova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d.infn.it/~stroili/Belle2/IMG_0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68" y="169761"/>
            <a:ext cx="6685935" cy="3752834"/>
          </a:xfrm>
          <a:prstGeom prst="rect">
            <a:avLst/>
          </a:prstGeom>
          <a:noFill/>
        </p:spPr>
      </p:pic>
      <p:pic>
        <p:nvPicPr>
          <p:cNvPr id="1026" name="Picture 2" descr="http://www.pd.infn.it/~stroili/Belle2/IMG_0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407" y="2645303"/>
            <a:ext cx="6685935" cy="3759681"/>
          </a:xfrm>
          <a:prstGeom prst="rect">
            <a:avLst/>
          </a:prstGeom>
          <a:noFill/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2359" y="5707609"/>
            <a:ext cx="294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Padova 9 Giugno ore 17:00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9458" name="Picture 2" descr="http://www.pd.infn.it/~stroili/Belle2/IMG_0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48" y="1038517"/>
            <a:ext cx="8531352" cy="4797409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796099" y="5397901"/>
            <a:ext cx="294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Padova 9 Giugno ore 17:00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4456" y="163544"/>
            <a:ext cx="779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Richiesta di fascio a LNL per misure di danneggiamento da  radiazione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" y="1224116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Richiesti</a:t>
            </a:r>
            <a:r>
              <a:rPr lang="en-US" dirty="0" smtClean="0"/>
              <a:t> 4 </a:t>
            </a:r>
            <a:r>
              <a:rPr lang="en-US" dirty="0" err="1" smtClean="0"/>
              <a:t>giorni</a:t>
            </a:r>
            <a:r>
              <a:rPr lang="en-US" dirty="0" smtClean="0"/>
              <a:t> ad </a:t>
            </a:r>
            <a:r>
              <a:rPr lang="en-US" dirty="0" err="1" smtClean="0"/>
              <a:t>Ottobre</a:t>
            </a:r>
            <a:r>
              <a:rPr lang="en-US" dirty="0" smtClean="0"/>
              <a:t> 2014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3236" y="2109019"/>
            <a:ext cx="8271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II. PROPOSED EXPERIMENT</a:t>
            </a:r>
          </a:p>
          <a:p>
            <a:r>
              <a:rPr lang="en-US" sz="1600" dirty="0" smtClean="0"/>
              <a:t>We propose to measure effects of high neutron </a:t>
            </a:r>
            <a:r>
              <a:rPr lang="en-US" sz="1600" dirty="0" err="1" smtClean="0"/>
              <a:t>fluences</a:t>
            </a:r>
            <a:r>
              <a:rPr lang="en-US" sz="1600" dirty="0" smtClean="0"/>
              <a:t> on GRIN and optical</a:t>
            </a:r>
          </a:p>
          <a:p>
            <a:r>
              <a:rPr lang="en-US" sz="1600" dirty="0" smtClean="0"/>
              <a:t>components by comparing light transmission before and after irradiation with</a:t>
            </a:r>
          </a:p>
          <a:p>
            <a:r>
              <a:rPr lang="en-US" sz="1600" dirty="0" smtClean="0"/>
              <a:t>neutrons. We plan to irradiate several identical components with different </a:t>
            </a:r>
            <a:r>
              <a:rPr lang="en-US" sz="1600" dirty="0" err="1" smtClean="0"/>
              <a:t>fluences</a:t>
            </a:r>
            <a:endParaRPr lang="en-US" sz="1600" dirty="0" smtClean="0"/>
          </a:p>
          <a:p>
            <a:r>
              <a:rPr lang="en-US" sz="1600" dirty="0" smtClean="0"/>
              <a:t>after having measured their transmission in the visible light range with a</a:t>
            </a:r>
          </a:p>
          <a:p>
            <a:r>
              <a:rPr lang="en-US" sz="1600" dirty="0" err="1" smtClean="0"/>
              <a:t>monochromator</a:t>
            </a:r>
            <a:r>
              <a:rPr lang="en-US" sz="1600" dirty="0" smtClean="0"/>
              <a:t> and measuring it again after irradiation.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III. BEAMLINE AND BEAM TIME REQUESTED WITH JUSTIFICATION</a:t>
            </a:r>
          </a:p>
          <a:p>
            <a:r>
              <a:rPr lang="en-US" sz="1600" dirty="0" smtClean="0"/>
              <a:t>We need a 4 </a:t>
            </a:r>
            <a:r>
              <a:rPr lang="en-US" sz="1600" dirty="0" err="1" smtClean="0"/>
              <a:t>MeV</a:t>
            </a:r>
            <a:r>
              <a:rPr lang="en-US" sz="1600" dirty="0" smtClean="0"/>
              <a:t> deuterium beam in continuum mode on a beryllium target in the</a:t>
            </a:r>
          </a:p>
          <a:p>
            <a:r>
              <a:rPr lang="en-US" sz="1600" dirty="0" smtClean="0"/>
              <a:t>-45º channel at the CN accelerator. The maximum foreseen current is 500 </a:t>
            </a:r>
            <a:r>
              <a:rPr lang="en-US" sz="1600" dirty="0" err="1" smtClean="0"/>
              <a:t>nA</a:t>
            </a:r>
            <a:r>
              <a:rPr lang="en-US" sz="1600" dirty="0" smtClean="0"/>
              <a:t>. We</a:t>
            </a:r>
          </a:p>
          <a:p>
            <a:r>
              <a:rPr lang="en-US" sz="1600" dirty="0" smtClean="0"/>
              <a:t>request two periods; two days each one.  We need two days o reach a maximum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of</a:t>
            </a:r>
          </a:p>
          <a:p>
            <a:r>
              <a:rPr lang="en-US" sz="1600" dirty="0" smtClean="0"/>
              <a:t>the order of 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neutrons/cm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and two periods to measure different lens and</a:t>
            </a:r>
          </a:p>
          <a:p>
            <a:r>
              <a:rPr lang="it-IT" sz="1600" dirty="0" err="1" smtClean="0"/>
              <a:t>components</a:t>
            </a:r>
            <a:r>
              <a:rPr lang="it-IT" sz="1600" dirty="0" smtClean="0"/>
              <a:t> </a:t>
            </a:r>
            <a:r>
              <a:rPr lang="it-IT" sz="1600" dirty="0" err="1" smtClean="0"/>
              <a:t>types</a:t>
            </a:r>
            <a:r>
              <a:rPr lang="it-IT" sz="16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8700" y="2449484"/>
            <a:ext cx="779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Nuovi membri </a:t>
            </a:r>
            <a:r>
              <a:rPr lang="it-IT" sz="2400" dirty="0" err="1" smtClean="0">
                <a:solidFill>
                  <a:srgbClr val="FF0000"/>
                </a:solidFill>
              </a:rPr>
              <a:t>Belle-II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9044" y="3215096"/>
            <a:ext cx="8323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Richieste di nuovi membri: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Stefano </a:t>
            </a:r>
            <a:r>
              <a:rPr lang="it-IT" dirty="0" err="1" smtClean="0"/>
              <a:t>Lacaprara</a:t>
            </a:r>
            <a:r>
              <a:rPr lang="it-IT" dirty="0" smtClean="0"/>
              <a:t>   </a:t>
            </a:r>
          </a:p>
          <a:p>
            <a:r>
              <a:rPr lang="it-IT" dirty="0" smtClean="0"/>
              <a:t> (Ricercatore INFN,  serve l’approvazione dell’IB alla prossima B2GM)</a:t>
            </a:r>
          </a:p>
          <a:p>
            <a:endParaRPr lang="it-IT" dirty="0" smtClean="0"/>
          </a:p>
          <a:p>
            <a:r>
              <a:rPr lang="it-IT" dirty="0" smtClean="0"/>
              <a:t>- Loris Ramina (responsabile officina meccanica)</a:t>
            </a:r>
          </a:p>
          <a:p>
            <a:endParaRPr lang="it-IT" dirty="0" smtClean="0"/>
          </a:p>
          <a:p>
            <a:r>
              <a:rPr lang="it-IT" dirty="0" smtClean="0"/>
              <a:t>- Massimo </a:t>
            </a:r>
            <a:r>
              <a:rPr lang="it-IT" dirty="0" err="1" smtClean="0"/>
              <a:t>Rebeschini</a:t>
            </a:r>
            <a:r>
              <a:rPr lang="it-IT" dirty="0" smtClean="0"/>
              <a:t> (officina meccanica)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6856" y="197960"/>
            <a:ext cx="779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Disegno tecnico della bar-box integrata con </a:t>
            </a:r>
            <a:r>
              <a:rPr lang="it-IT" sz="2400" dirty="0" err="1" smtClean="0">
                <a:solidFill>
                  <a:srgbClr val="FF0000"/>
                </a:solidFill>
              </a:rPr>
              <a:t>Belle-II</a:t>
            </a:r>
            <a:r>
              <a:rPr lang="it-IT" sz="2400" dirty="0" smtClean="0">
                <a:solidFill>
                  <a:srgbClr val="FF0000"/>
                </a:solidFill>
              </a:rPr>
              <a:t> 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9044" y="982121"/>
            <a:ext cx="709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E’ prevista la definizione del disegno finale entro la B2GM di Giugno</a:t>
            </a:r>
          </a:p>
          <a:p>
            <a:r>
              <a:rPr lang="it-IT" dirty="0" smtClean="0"/>
              <a:t>Abbiamo dato disponibilità a partecipare alla fase di revisione.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89252" y="353961"/>
            <a:ext cx="2765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Attività in stand </a:t>
            </a:r>
            <a:r>
              <a:rPr lang="it-IT" sz="2400" dirty="0" err="1" smtClean="0">
                <a:solidFill>
                  <a:srgbClr val="FF0000"/>
                </a:solidFill>
              </a:rPr>
              <a:t>by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" name="Immagine 5" descr="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79182" y="1576659"/>
            <a:ext cx="5426219" cy="4069665"/>
          </a:xfrm>
          <a:prstGeom prst="rect">
            <a:avLst/>
          </a:prstGeom>
        </p:spPr>
      </p:pic>
      <p:pic>
        <p:nvPicPr>
          <p:cNvPr id="7" name="Immagine 6" descr="PMTboxP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98049" y="1606354"/>
            <a:ext cx="5392282" cy="404421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9095" y="932319"/>
            <a:ext cx="386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Comportamenti luce laser immessa nel prisma (da verificare con fibre e lenti  appena arrivati)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2084" y="932319"/>
            <a:ext cx="416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Risoluzione temporale MCP-PMT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(nuova elettronica in arrivo da Hawaii)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magine 4" descr="B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0" y="3323756"/>
            <a:ext cx="4897808" cy="3015834"/>
          </a:xfrm>
          <a:prstGeom prst="rect">
            <a:avLst/>
          </a:prstGeom>
        </p:spPr>
      </p:pic>
      <p:pic>
        <p:nvPicPr>
          <p:cNvPr id="6" name="Immagine 5" descr="L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054" y="1678898"/>
            <a:ext cx="3420332" cy="45604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18412" y="163544"/>
            <a:ext cx="448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Misure apertura numerica (NA)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4839" y="674559"/>
            <a:ext cx="85313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Realizzato accoppiamento fibra </a:t>
            </a:r>
            <a:r>
              <a:rPr lang="it-IT" dirty="0" err="1" smtClean="0"/>
              <a:t>monomodo</a:t>
            </a:r>
            <a:r>
              <a:rPr lang="it-IT" dirty="0" smtClean="0"/>
              <a:t> – lente con apertura numerica misurata pari a 0.35 (utilizzando una CCD da 1 pollice) </a:t>
            </a:r>
          </a:p>
          <a:p>
            <a:endParaRPr lang="it-IT" sz="800" dirty="0" smtClean="0"/>
          </a:p>
          <a:p>
            <a:r>
              <a:rPr lang="it-IT" dirty="0" err="1" smtClean="0"/>
              <a:t>Lunedi</a:t>
            </a:r>
            <a:r>
              <a:rPr lang="it-IT" dirty="0" smtClean="0"/>
              <a:t>  9 Giugno consegna di fibra multimodo</a:t>
            </a:r>
          </a:p>
          <a:p>
            <a:r>
              <a:rPr lang="it-IT" dirty="0" smtClean="0"/>
              <a:t>da accoppiare a lente e laser.</a:t>
            </a:r>
          </a:p>
          <a:p>
            <a:endParaRPr lang="it-IT" sz="800" dirty="0" smtClean="0"/>
          </a:p>
          <a:p>
            <a:r>
              <a:rPr lang="it-IT" dirty="0" smtClean="0"/>
              <a:t>Recuperata da </a:t>
            </a:r>
            <a:r>
              <a:rPr lang="it-IT" dirty="0" err="1" smtClean="0"/>
              <a:t>CMS-Mu</a:t>
            </a:r>
            <a:r>
              <a:rPr lang="it-IT" dirty="0" smtClean="0"/>
              <a:t> una CCD da 2 pollici </a:t>
            </a:r>
          </a:p>
          <a:p>
            <a:r>
              <a:rPr lang="it-IT" dirty="0" smtClean="0"/>
              <a:t>lineare (per raggiungere misure di NA superiori)</a:t>
            </a:r>
          </a:p>
          <a:p>
            <a:r>
              <a:rPr lang="it-IT" dirty="0" smtClean="0"/>
              <a:t>Ordinata slitta motorizzata per la movimentazione </a:t>
            </a:r>
          </a:p>
          <a:p>
            <a:r>
              <a:rPr lang="it-IT" dirty="0" smtClean="0"/>
              <a:t>controllata della CCD.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60" y="299804"/>
            <a:ext cx="7799570" cy="60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64456" y="163544"/>
            <a:ext cx="779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Integrazione sistema calibrazione con disegno tecnico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5791200" y="3200400"/>
            <a:ext cx="1789471" cy="1327355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04800" y="811161"/>
            <a:ext cx="8059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Disegno CAD inviato a PNNL il 25 Marzo 2014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061586" y="1828801"/>
            <a:ext cx="309716" cy="1592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4970208" y="3839491"/>
            <a:ext cx="1450258" cy="1297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633000" y="5213249"/>
            <a:ext cx="394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Cilindretto che ospita lente e fibra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714114" y="1504351"/>
            <a:ext cx="394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Blocchetto che ospita il cilindretto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Giugno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799" y="279892"/>
            <a:ext cx="86512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Costruzione del primo prototipo del sistema di calibrazione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8" name="Immagine 7" descr="fo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57" y="2669624"/>
            <a:ext cx="4342431" cy="32568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04800" y="944380"/>
            <a:ext cx="8531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it-IT" sz="2000" dirty="0" smtClean="0"/>
              <a:t>Ricevute 50 GRIN </a:t>
            </a:r>
            <a:r>
              <a:rPr lang="it-IT" sz="2000" dirty="0" err="1" smtClean="0"/>
              <a:t>lens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Completata costruzione 10 blocchetti e cilindretti  (9+1  </a:t>
            </a:r>
            <a:r>
              <a:rPr lang="it-IT" sz="2000" dirty="0" err="1" smtClean="0"/>
              <a:t>spare</a:t>
            </a:r>
            <a:r>
              <a:rPr lang="it-IT" sz="2000" dirty="0" smtClean="0"/>
              <a:t>).</a:t>
            </a:r>
          </a:p>
          <a:p>
            <a:pPr>
              <a:buFontTx/>
              <a:buChar char="-"/>
            </a:pPr>
            <a:r>
              <a:rPr lang="it-IT" sz="2000" dirty="0" smtClean="0"/>
              <a:t> </a:t>
            </a:r>
            <a:r>
              <a:rPr lang="it-IT" sz="2000" dirty="0" err="1" smtClean="0"/>
              <a:t>Lunedi</a:t>
            </a:r>
            <a:r>
              <a:rPr lang="it-IT" sz="2000" dirty="0" smtClean="0"/>
              <a:t> 9 Giugno consegnato il primo bundle di 9 fibre multimodo</a:t>
            </a:r>
          </a:p>
          <a:p>
            <a:pPr>
              <a:buFontTx/>
              <a:buChar char="-"/>
            </a:pPr>
            <a:r>
              <a:rPr lang="it-IT" sz="2000" dirty="0" smtClean="0"/>
              <a:t> Arrivata la colla per l’</a:t>
            </a:r>
            <a:r>
              <a:rPr lang="it-IT" sz="2000" dirty="0" err="1" smtClean="0"/>
              <a:t>incollaggo</a:t>
            </a:r>
            <a:r>
              <a:rPr lang="it-IT" sz="2000" dirty="0" smtClean="0"/>
              <a:t> delle lenti nei cilindretti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869" y="2679726"/>
            <a:ext cx="4628191" cy="32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Giugno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f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29744" y="1026669"/>
            <a:ext cx="6054777" cy="4541083"/>
          </a:xfrm>
          <a:prstGeom prst="rect">
            <a:avLst/>
          </a:prstGeom>
        </p:spPr>
      </p:pic>
      <p:pic>
        <p:nvPicPr>
          <p:cNvPr id="7" name="Immagine 6" descr="foto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5708" y="1031315"/>
            <a:ext cx="6091935" cy="4568952"/>
          </a:xfrm>
          <a:prstGeom prst="rect">
            <a:avLst/>
          </a:prstGeom>
        </p:spPr>
      </p:pic>
      <p:pic>
        <p:nvPicPr>
          <p:cNvPr id="5" name="Immagine 4" descr="foto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3" y="3378298"/>
            <a:ext cx="2209726" cy="2946301"/>
          </a:xfrm>
          <a:prstGeom prst="rect">
            <a:avLst/>
          </a:prstGeom>
        </p:spPr>
      </p:pic>
      <p:pic>
        <p:nvPicPr>
          <p:cNvPr id="8" name="Immagine 7" descr="blok&amp;cylin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69823"/>
            <a:ext cx="4541082" cy="60547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91200" y="4646951"/>
            <a:ext cx="276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GRIN </a:t>
            </a:r>
            <a:r>
              <a:rPr lang="it-IT" dirty="0" err="1" smtClean="0"/>
              <a:t>lens</a:t>
            </a:r>
            <a:r>
              <a:rPr lang="it-IT" dirty="0" smtClean="0"/>
              <a:t> 1.8 mm </a:t>
            </a:r>
            <a:r>
              <a:rPr lang="it-IT" dirty="0" smtClean="0">
                <a:sym typeface="Symbol"/>
              </a:rPr>
              <a:t>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6430780" y="4392118"/>
            <a:ext cx="404735" cy="254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979228" y="599607"/>
            <a:ext cx="8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Block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15638" y="752007"/>
            <a:ext cx="194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Cylinder</a:t>
            </a:r>
            <a:r>
              <a:rPr lang="it-IT" dirty="0" smtClean="0"/>
              <a:t>  </a:t>
            </a:r>
            <a:r>
              <a:rPr lang="it-IT" dirty="0" smtClean="0">
                <a:sym typeface="Symbol"/>
              </a:rPr>
              <a:t>=</a:t>
            </a:r>
            <a:r>
              <a:rPr lang="it-IT" dirty="0" smtClean="0"/>
              <a:t>15</a:t>
            </a:r>
            <a:r>
              <a:rPr lang="it-IT" baseline="30000" dirty="0" smtClean="0"/>
              <a:t>o</a:t>
            </a:r>
            <a:endParaRPr lang="it-IT" baseline="300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5383963" y="1121339"/>
            <a:ext cx="0" cy="452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615639" y="1121339"/>
            <a:ext cx="219876" cy="452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76" y="221728"/>
            <a:ext cx="8770650" cy="61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9303" y="206980"/>
            <a:ext cx="709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Dopo aver incollato le lenti occorre regolare la distanza lente - fibra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magine 4" descr="2014-06-07 15.33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1" y="176974"/>
            <a:ext cx="8214860" cy="6161144"/>
          </a:xfrm>
          <a:prstGeom prst="rect">
            <a:avLst/>
          </a:prstGeom>
        </p:spPr>
      </p:pic>
      <p:pic>
        <p:nvPicPr>
          <p:cNvPr id="6" name="Immagine 5" descr="DisposizioneFib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684" y="1913603"/>
            <a:ext cx="3355856" cy="2525662"/>
          </a:xfrm>
          <a:prstGeom prst="rect">
            <a:avLst/>
          </a:prstGeom>
        </p:spPr>
      </p:pic>
      <p:sp>
        <p:nvSpPr>
          <p:cNvPr id="7" name="Connettore 6"/>
          <p:cNvSpPr/>
          <p:nvPr/>
        </p:nvSpPr>
        <p:spPr>
          <a:xfrm>
            <a:off x="3957492" y="2669459"/>
            <a:ext cx="609600" cy="516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3918168" y="3205307"/>
            <a:ext cx="609600" cy="516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4449096" y="2969339"/>
            <a:ext cx="609600" cy="516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135625" y="412955"/>
            <a:ext cx="755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9 fibre multimodo di 2 metri terminate con connettore SMA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e raggruppate come in figura nel lato opposto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67200" y="2168015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32544" y="2320415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42252" y="2836595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39016" y="3441263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581828" y="3824711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77160" y="3824711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505224" y="3456011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416736" y="2836595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11696" y="2320415"/>
            <a:ext cx="2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428280" y="5958348"/>
            <a:ext cx="233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Opto Service - Roma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Belle-II Italia 9-10 Giugno 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Update Padova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magine 4" descr="2014-06-07 15.41.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2066" y="127522"/>
            <a:ext cx="5318630" cy="709150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4800" y="257085"/>
            <a:ext cx="853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1 fibra </a:t>
            </a:r>
            <a:r>
              <a:rPr lang="it-IT" dirty="0" err="1" smtClean="0">
                <a:solidFill>
                  <a:srgbClr val="C00000"/>
                </a:solidFill>
              </a:rPr>
              <a:t>monomodo</a:t>
            </a:r>
            <a:r>
              <a:rPr lang="it-IT" dirty="0" smtClean="0">
                <a:solidFill>
                  <a:srgbClr val="C00000"/>
                </a:solidFill>
              </a:rPr>
              <a:t> di 5 metri </a:t>
            </a:r>
            <a:r>
              <a:rPr lang="it-IT" dirty="0" smtClean="0"/>
              <a:t>da interfacciare al bundle di 9 fibre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2 fibre multimodo di 2 metri </a:t>
            </a:r>
            <a:r>
              <a:rPr lang="it-IT" dirty="0" smtClean="0"/>
              <a:t>per misure di apertura numerica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03824" y="5958348"/>
            <a:ext cx="2332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Opto Service - Roma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600</Words>
  <Application>Microsoft Office PowerPoint</Application>
  <PresentationFormat>Presentazione su schermo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Città</vt:lpstr>
      <vt:lpstr>iTOP activities in Padova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INFN e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Belle-II Italia - Introduzione</dc:title>
  <dc:creator>Francesco Forti</dc:creator>
  <cp:lastModifiedBy>Ezio Torassa</cp:lastModifiedBy>
  <cp:revision>292</cp:revision>
  <dcterms:created xsi:type="dcterms:W3CDTF">2013-06-20T07:10:11Z</dcterms:created>
  <dcterms:modified xsi:type="dcterms:W3CDTF">2014-06-09T15:49:32Z</dcterms:modified>
</cp:coreProperties>
</file>