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7" r:id="rId2"/>
    <p:sldId id="378" r:id="rId3"/>
    <p:sldId id="384" r:id="rId4"/>
    <p:sldId id="362" r:id="rId5"/>
    <p:sldId id="354" r:id="rId6"/>
    <p:sldId id="385" r:id="rId7"/>
    <p:sldId id="381" r:id="rId8"/>
    <p:sldId id="259" r:id="rId9"/>
    <p:sldId id="379" r:id="rId10"/>
    <p:sldId id="386" r:id="rId11"/>
    <p:sldId id="387" r:id="rId12"/>
    <p:sldId id="388" r:id="rId13"/>
    <p:sldId id="307" r:id="rId14"/>
    <p:sldId id="365" r:id="rId15"/>
    <p:sldId id="382" r:id="rId16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rnando Montes" initials="F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99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9" autoAdjust="0"/>
    <p:restoredTop sz="91528" autoAdjust="0"/>
  </p:normalViewPr>
  <p:slideViewPr>
    <p:cSldViewPr>
      <p:cViewPr>
        <p:scale>
          <a:sx n="60" d="100"/>
          <a:sy n="60" d="100"/>
        </p:scale>
        <p:origin x="-188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5-09T09:31:19.968" idx="4">
    <p:pos x="-46" y="26"/>
    <p:text>s-process: Tc atomic lines (10^6 years) AGB stars
 no stable isotope 
Supernovae: 56Ni (days) bright optical display, 44Ti alpha product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E3409-150B-4965-A614-80DE9880FCD3}" type="datetimeFigureOut">
              <a:rPr lang="it-IT" smtClean="0"/>
              <a:t>14/05/2014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37C51-8DDE-43CD-AE1D-2FA7D179ED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48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43BFD-2871-4313-81AC-AAFC3EBCDBD5}" type="slidenum">
              <a:rPr lang="en-US" altLang="it-IT"/>
              <a:pPr/>
              <a:t>4</a:t>
            </a:fld>
            <a:endParaRPr lang="en-US" altLang="it-IT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1838"/>
            <a:ext cx="4999038" cy="3751262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007" y="4723845"/>
            <a:ext cx="5033086" cy="4486124"/>
          </a:xfrm>
        </p:spPr>
        <p:txBody>
          <a:bodyPr lIns="91391" tIns="45698" rIns="91391" bIns="45698"/>
          <a:lstStyle/>
          <a:p>
            <a:r>
              <a:rPr lang="en-US" altLang="it-IT"/>
              <a:t>Update slightly with EC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37C51-8DDE-43CD-AE1D-2FA7D179EDE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36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18E7E-AB5A-471F-91A3-1F80A041D23F}" type="slidenum">
              <a:rPr lang="en-US" altLang="it-IT"/>
              <a:pPr/>
              <a:t>6</a:t>
            </a:fld>
            <a:endParaRPr lang="en-US" altLang="it-IT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74" y="4715356"/>
            <a:ext cx="4983728" cy="4467446"/>
          </a:xfrm>
        </p:spPr>
        <p:txBody>
          <a:bodyPr/>
          <a:lstStyle/>
          <a:p>
            <a:r>
              <a:rPr lang="en-US" altLang="it-IT"/>
              <a:t>0.25)</a:t>
            </a:r>
            <a:r>
              <a:rPr lang="en-US" altLang="it-IT">
                <a:sym typeface="Wingdings" pitchFamily="2" charset="2"/>
              </a:rPr>
              <a:t>14.5</a:t>
            </a:r>
          </a:p>
          <a:p>
            <a:endParaRPr lang="en-US" altLang="it-IT">
              <a:sym typeface="Wingdings" pitchFamily="2" charset="2"/>
            </a:endParaRPr>
          </a:p>
          <a:p>
            <a:r>
              <a:rPr lang="en-US" altLang="it-IT">
                <a:sym typeface="Wingdings" pitchFamily="2" charset="2"/>
              </a:rPr>
              <a:t>Sequence</a:t>
            </a:r>
            <a:endParaRPr lang="en-US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18E7E-AB5A-471F-91A3-1F80A041D23F}" type="slidenum">
              <a:rPr lang="en-US" altLang="it-IT"/>
              <a:pPr/>
              <a:t>7</a:t>
            </a:fld>
            <a:endParaRPr lang="en-US" altLang="it-IT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74" y="4715356"/>
            <a:ext cx="4983728" cy="4467446"/>
          </a:xfrm>
        </p:spPr>
        <p:txBody>
          <a:bodyPr/>
          <a:lstStyle/>
          <a:p>
            <a:r>
              <a:rPr lang="en-US" altLang="it-IT"/>
              <a:t>0.25)</a:t>
            </a:r>
            <a:r>
              <a:rPr lang="en-US" altLang="it-IT">
                <a:sym typeface="Wingdings" pitchFamily="2" charset="2"/>
              </a:rPr>
              <a:t>14.5</a:t>
            </a:r>
          </a:p>
          <a:p>
            <a:endParaRPr lang="en-US" altLang="it-IT">
              <a:sym typeface="Wingdings" pitchFamily="2" charset="2"/>
            </a:endParaRPr>
          </a:p>
          <a:p>
            <a:r>
              <a:rPr lang="en-US" altLang="it-IT">
                <a:sym typeface="Wingdings" pitchFamily="2" charset="2"/>
              </a:rPr>
              <a:t>Sequence</a:t>
            </a:r>
            <a:endParaRPr lang="en-US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37C51-8DDE-43CD-AE1D-2FA7D179EDE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121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18E7E-AB5A-471F-91A3-1F80A041D23F}" type="slidenum">
              <a:rPr lang="en-US" altLang="it-IT"/>
              <a:pPr/>
              <a:t>10</a:t>
            </a:fld>
            <a:endParaRPr lang="en-US" altLang="it-IT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74" y="4715356"/>
            <a:ext cx="4983728" cy="4467446"/>
          </a:xfrm>
        </p:spPr>
        <p:txBody>
          <a:bodyPr/>
          <a:lstStyle/>
          <a:p>
            <a:r>
              <a:rPr lang="en-US" altLang="it-IT"/>
              <a:t>0.25)</a:t>
            </a:r>
            <a:r>
              <a:rPr lang="en-US" altLang="it-IT">
                <a:sym typeface="Wingdings" pitchFamily="2" charset="2"/>
              </a:rPr>
              <a:t>14.5</a:t>
            </a:r>
          </a:p>
          <a:p>
            <a:endParaRPr lang="en-US" altLang="it-IT">
              <a:sym typeface="Wingdings" pitchFamily="2" charset="2"/>
            </a:endParaRPr>
          </a:p>
          <a:p>
            <a:r>
              <a:rPr lang="en-US" altLang="it-IT">
                <a:sym typeface="Wingdings" pitchFamily="2" charset="2"/>
              </a:rPr>
              <a:t>Sequence</a:t>
            </a:r>
            <a:endParaRPr lang="en-US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37C51-8DDE-43CD-AE1D-2FA7D179EDE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074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37C51-8DDE-43CD-AE1D-2FA7D179EDE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091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37C51-8DDE-43CD-AE1D-2FA7D179EDE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65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57A-9849-4287-8D29-B46A8CCFFC70}" type="datetimeFigureOut">
              <a:rPr lang="it-IT" smtClean="0"/>
              <a:t>14/05/2014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9105-69F6-40CE-8807-352E9D10E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87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57A-9849-4287-8D29-B46A8CCFFC70}" type="datetimeFigureOut">
              <a:rPr lang="it-IT" smtClean="0"/>
              <a:t>14/05/2014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9105-69F6-40CE-8807-352E9D10E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68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57A-9849-4287-8D29-B46A8CCFFC70}" type="datetimeFigureOut">
              <a:rPr lang="it-IT" smtClean="0"/>
              <a:t>14/05/2014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9105-69F6-40CE-8807-352E9D10E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57A-9849-4287-8D29-B46A8CCFFC70}" type="datetimeFigureOut">
              <a:rPr lang="it-IT" smtClean="0"/>
              <a:t>14/05/2014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9105-69F6-40CE-8807-352E9D10E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19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57A-9849-4287-8D29-B46A8CCFFC70}" type="datetimeFigureOut">
              <a:rPr lang="it-IT" smtClean="0"/>
              <a:t>14/05/2014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9105-69F6-40CE-8807-352E9D10E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63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57A-9849-4287-8D29-B46A8CCFFC70}" type="datetimeFigureOut">
              <a:rPr lang="it-IT" smtClean="0"/>
              <a:t>14/05/2014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9105-69F6-40CE-8807-352E9D10E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92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57A-9849-4287-8D29-B46A8CCFFC70}" type="datetimeFigureOut">
              <a:rPr lang="it-IT" smtClean="0"/>
              <a:t>14/05/2014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9105-69F6-40CE-8807-352E9D10E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64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57A-9849-4287-8D29-B46A8CCFFC70}" type="datetimeFigureOut">
              <a:rPr lang="it-IT" smtClean="0"/>
              <a:t>14/05/2014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9105-69F6-40CE-8807-352E9D10E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5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57A-9849-4287-8D29-B46A8CCFFC70}" type="datetimeFigureOut">
              <a:rPr lang="it-IT" smtClean="0"/>
              <a:t>14/05/2014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9105-69F6-40CE-8807-352E9D10E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08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57A-9849-4287-8D29-B46A8CCFFC70}" type="datetimeFigureOut">
              <a:rPr lang="it-IT" smtClean="0"/>
              <a:t>14/05/2014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9105-69F6-40CE-8807-352E9D10E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20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57A-9849-4287-8D29-B46A8CCFFC70}" type="datetimeFigureOut">
              <a:rPr lang="it-IT" smtClean="0"/>
              <a:t>14/05/2014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9105-69F6-40CE-8807-352E9D10E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70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F57A-9849-4287-8D29-B46A8CCFFC70}" type="datetimeFigureOut">
              <a:rPr lang="it-IT" smtClean="0"/>
              <a:t>14/05/2014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B9105-69F6-40CE-8807-352E9D10E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9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41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55776" y="40466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Consiglio</a:t>
            </a:r>
            <a:r>
              <a:rPr lang="en-US" dirty="0" smtClean="0"/>
              <a:t> di </a:t>
            </a:r>
            <a:r>
              <a:rPr lang="en-US" dirty="0" err="1" smtClean="0"/>
              <a:t>sezione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15-05-2014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24941" y="1124744"/>
            <a:ext cx="6343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Decadimento beta di nuclei prodotti con fasci radioattivi:</a:t>
            </a:r>
          </a:p>
          <a:p>
            <a:pPr algn="ctr"/>
            <a:r>
              <a:rPr lang="it-IT" dirty="0" err="1" smtClean="0"/>
              <a:t>Attivita’</a:t>
            </a:r>
            <a:r>
              <a:rPr lang="it-IT" dirty="0" smtClean="0"/>
              <a:t> GAMMA e prospettive per SPES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07704" y="1995805"/>
            <a:ext cx="5472608" cy="258532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Menu: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Exotic nuclei and beta –decay studies: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Shell structure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Stellar </a:t>
            </a:r>
            <a:r>
              <a:rPr lang="en-US" dirty="0" err="1" smtClean="0"/>
              <a:t>nucleosynthesis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Experimental techniques: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Fast fragmentation </a:t>
            </a:r>
            <a:r>
              <a:rPr lang="en-US" dirty="0" smtClean="0">
                <a:sym typeface="Wingdings" panose="05000000000000000000" pitchFamily="2" charset="2"/>
              </a:rPr>
              <a:t> GSI (D) e Riken (J)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ISOL  CERN </a:t>
            </a:r>
            <a:endParaRPr lang="it-IT" dirty="0">
              <a:sym typeface="Wingdings" panose="05000000000000000000" pitchFamily="2" charset="2"/>
            </a:endParaRPr>
          </a:p>
          <a:p>
            <a:pPr marL="95250" lvl="1" indent="361950">
              <a:buFont typeface="Arial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Future project: tape station @ SPES-LNL</a:t>
            </a:r>
          </a:p>
        </p:txBody>
      </p:sp>
      <p:sp>
        <p:nvSpPr>
          <p:cNvPr id="5" name="Rettangolo 4"/>
          <p:cNvSpPr/>
          <p:nvPr/>
        </p:nvSpPr>
        <p:spPr>
          <a:xfrm>
            <a:off x="899592" y="4820959"/>
            <a:ext cx="752000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Gamma collaboration in CSN </a:t>
            </a:r>
            <a:r>
              <a:rPr lang="en-US" dirty="0" smtClean="0"/>
              <a:t>III: </a:t>
            </a:r>
          </a:p>
          <a:p>
            <a:r>
              <a:rPr lang="en-US" dirty="0" err="1" smtClean="0"/>
              <a:t>Universita</a:t>
            </a:r>
            <a:r>
              <a:rPr lang="en-US" dirty="0" smtClean="0"/>
              <a:t>’: Angela </a:t>
            </a:r>
            <a:r>
              <a:rPr lang="en-US" dirty="0" err="1" smtClean="0"/>
              <a:t>Bracco</a:t>
            </a:r>
            <a:r>
              <a:rPr lang="en-US" dirty="0" smtClean="0"/>
              <a:t>, Franco Camera, Silvia </a:t>
            </a:r>
            <a:r>
              <a:rPr lang="en-US" dirty="0" err="1" smtClean="0"/>
              <a:t>Leoni</a:t>
            </a:r>
            <a:r>
              <a:rPr lang="en-US" dirty="0" smtClean="0"/>
              <a:t>, </a:t>
            </a:r>
            <a:r>
              <a:rPr lang="en-US" dirty="0"/>
              <a:t>Fabio </a:t>
            </a:r>
            <a:r>
              <a:rPr lang="en-US" dirty="0" err="1"/>
              <a:t>Crespi</a:t>
            </a:r>
            <a:endParaRPr lang="en-US" dirty="0" smtClean="0"/>
          </a:p>
          <a:p>
            <a:r>
              <a:rPr lang="en-US" dirty="0" smtClean="0"/>
              <a:t>INFN : G.B., </a:t>
            </a:r>
            <a:r>
              <a:rPr lang="en-US" dirty="0" err="1" smtClean="0"/>
              <a:t>Nives</a:t>
            </a:r>
            <a:r>
              <a:rPr lang="en-US" dirty="0" smtClean="0"/>
              <a:t> </a:t>
            </a:r>
            <a:r>
              <a:rPr lang="en-US" dirty="0" err="1" smtClean="0"/>
              <a:t>Blasi</a:t>
            </a:r>
            <a:r>
              <a:rPr lang="en-US" dirty="0" smtClean="0"/>
              <a:t>,, </a:t>
            </a:r>
            <a:r>
              <a:rPr lang="en-US" dirty="0" err="1" smtClean="0"/>
              <a:t>Benedicte</a:t>
            </a:r>
            <a:r>
              <a:rPr lang="en-US" dirty="0" smtClean="0"/>
              <a:t> Million, Oliver Wieland </a:t>
            </a:r>
          </a:p>
          <a:p>
            <a:r>
              <a:rPr lang="en-US" dirty="0" smtClean="0"/>
              <a:t>Post-doc: A.I. Morales-Lopez, Luna </a:t>
            </a:r>
            <a:r>
              <a:rPr lang="en-US" dirty="0" err="1" smtClean="0"/>
              <a:t>Pellegri</a:t>
            </a:r>
            <a:r>
              <a:rPr lang="en-US" dirty="0" smtClean="0"/>
              <a:t>, </a:t>
            </a:r>
            <a:r>
              <a:rPr lang="en-US" dirty="0" err="1" smtClean="0"/>
              <a:t>Agnese</a:t>
            </a:r>
            <a:r>
              <a:rPr lang="en-US" dirty="0" smtClean="0"/>
              <a:t> </a:t>
            </a:r>
            <a:r>
              <a:rPr lang="en-US" dirty="0" err="1" smtClean="0"/>
              <a:t>Giaz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uppo 63"/>
          <p:cNvGrpSpPr/>
          <p:nvPr/>
        </p:nvGrpSpPr>
        <p:grpSpPr>
          <a:xfrm>
            <a:off x="4788024" y="908720"/>
            <a:ext cx="2520280" cy="1518869"/>
            <a:chOff x="5095377" y="1051663"/>
            <a:chExt cx="3196499" cy="2103753"/>
          </a:xfrm>
        </p:grpSpPr>
        <p:pic>
          <p:nvPicPr>
            <p:cNvPr id="65" name="Picture 2"/>
            <p:cNvPicPr>
              <a:picLocks noChangeAspect="1"/>
            </p:cNvPicPr>
            <p:nvPr/>
          </p:nvPicPr>
          <p:blipFill rotWithShape="1">
            <a:blip r:embed="rId3"/>
            <a:srcRect r="10447"/>
            <a:stretch/>
          </p:blipFill>
          <p:spPr>
            <a:xfrm>
              <a:off x="5095377" y="1051663"/>
              <a:ext cx="3196499" cy="2103753"/>
            </a:xfrm>
            <a:prstGeom prst="rect">
              <a:avLst/>
            </a:prstGeom>
          </p:spPr>
        </p:pic>
        <p:pic>
          <p:nvPicPr>
            <p:cNvPr id="66" name="Picture 10"/>
            <p:cNvPicPr>
              <a:picLocks noChangeAspect="1"/>
            </p:cNvPicPr>
            <p:nvPr/>
          </p:nvPicPr>
          <p:blipFill rotWithShape="1">
            <a:blip r:embed="rId3"/>
            <a:srcRect l="30974" t="44755" r="54831" b="46814"/>
            <a:stretch/>
          </p:blipFill>
          <p:spPr>
            <a:xfrm>
              <a:off x="5148064" y="2083259"/>
              <a:ext cx="502936" cy="176048"/>
            </a:xfrm>
            <a:prstGeom prst="rect">
              <a:avLst/>
            </a:prstGeom>
          </p:spPr>
        </p:pic>
      </p:grp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1676400" y="2438400"/>
            <a:ext cx="762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cxnSp>
        <p:nvCxnSpPr>
          <p:cNvPr id="242738" name="AutoShape 50"/>
          <p:cNvCxnSpPr>
            <a:cxnSpLocks noChangeShapeType="1"/>
          </p:cNvCxnSpPr>
          <p:nvPr/>
        </p:nvCxnSpPr>
        <p:spPr bwMode="auto">
          <a:xfrm rot="16200000" flipH="1">
            <a:off x="2019300" y="5486400"/>
            <a:ext cx="1588" cy="1588"/>
          </a:xfrm>
          <a:prstGeom prst="curvedConnector3">
            <a:avLst>
              <a:gd name="adj1" fmla="val 1440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Rettangolo 58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ISOL (Isotopic Separation On-Line) method</a:t>
            </a:r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4" y="1085835"/>
            <a:ext cx="4312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spallation/fission/fragmentation on thick </a:t>
            </a:r>
            <a:r>
              <a:rPr lang="en-US" sz="1600" dirty="0"/>
              <a:t>targets, followed by chemical/physical processes to extract desired nuclei</a:t>
            </a:r>
          </a:p>
        </p:txBody>
      </p:sp>
      <p:sp>
        <p:nvSpPr>
          <p:cNvPr id="9" name="Rettangolo 8"/>
          <p:cNvSpPr/>
          <p:nvPr/>
        </p:nvSpPr>
        <p:spPr>
          <a:xfrm>
            <a:off x="827584" y="2045166"/>
            <a:ext cx="37225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400" dirty="0" smtClean="0"/>
              <a:t>high </a:t>
            </a:r>
            <a:r>
              <a:rPr lang="en-US" sz="1400" dirty="0"/>
              <a:t>cross </a:t>
            </a:r>
            <a:r>
              <a:rPr lang="en-US" sz="1400" dirty="0" smtClean="0"/>
              <a:t>sections </a:t>
            </a:r>
            <a:r>
              <a:rPr lang="en-US" sz="1400" dirty="0" smtClean="0">
                <a:sym typeface="Wingdings" panose="05000000000000000000" pitchFamily="2" charset="2"/>
              </a:rPr>
              <a:t> high rates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Nearly mono-</a:t>
            </a:r>
            <a:r>
              <a:rPr lang="en-US" sz="1400" dirty="0" err="1" smtClean="0"/>
              <a:t>isotopical</a:t>
            </a:r>
            <a:r>
              <a:rPr lang="en-US" sz="1400" dirty="0" smtClean="0"/>
              <a:t> beams</a:t>
            </a:r>
            <a:endParaRPr lang="en-US" sz="1400" dirty="0"/>
          </a:p>
          <a:p>
            <a:pPr marL="285750" indent="-285750">
              <a:buBlip>
                <a:blip r:embed="rId4"/>
              </a:buBlip>
            </a:pPr>
            <a:r>
              <a:rPr lang="en-US" sz="1400" dirty="0" smtClean="0">
                <a:sym typeface="Wingdings" panose="05000000000000000000" pitchFamily="2" charset="2"/>
              </a:rPr>
              <a:t>Not </a:t>
            </a:r>
            <a:r>
              <a:rPr lang="en-US" sz="1400" dirty="0">
                <a:sym typeface="Wingdings" panose="05000000000000000000" pitchFamily="2" charset="2"/>
              </a:rPr>
              <a:t>all nuclei can be successfully extracted </a:t>
            </a:r>
          </a:p>
          <a:p>
            <a:pPr marL="285750" indent="-285750">
              <a:buBlip>
                <a:blip r:embed="rId4"/>
              </a:buBlip>
              <a:defRPr/>
            </a:pPr>
            <a:r>
              <a:rPr lang="en-US" sz="1400" dirty="0" smtClean="0"/>
              <a:t>long-living </a:t>
            </a:r>
            <a:r>
              <a:rPr lang="en-US" sz="1400" dirty="0"/>
              <a:t>nuclei </a:t>
            </a:r>
            <a:r>
              <a:rPr lang="en-US" sz="1400" dirty="0" smtClean="0"/>
              <a:t>(&gt; </a:t>
            </a:r>
            <a:r>
              <a:rPr lang="en-US" sz="1400" dirty="0"/>
              <a:t>100ms) owing to intermediate processes of effusion and diffusion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</p:txBody>
      </p:sp>
      <p:grpSp>
        <p:nvGrpSpPr>
          <p:cNvPr id="8" name="Gruppo 7"/>
          <p:cNvGrpSpPr/>
          <p:nvPr/>
        </p:nvGrpSpPr>
        <p:grpSpPr>
          <a:xfrm>
            <a:off x="4748607" y="2599736"/>
            <a:ext cx="4215881" cy="2269424"/>
            <a:chOff x="4635655" y="2348880"/>
            <a:chExt cx="4215881" cy="2269424"/>
          </a:xfrm>
        </p:grpSpPr>
        <p:pic>
          <p:nvPicPr>
            <p:cNvPr id="67" name="Picture 3"/>
            <p:cNvPicPr>
              <a:picLocks noChangeAspect="1"/>
            </p:cNvPicPr>
            <p:nvPr/>
          </p:nvPicPr>
          <p:blipFill rotWithShape="1">
            <a:blip r:embed="rId5"/>
            <a:srcRect t="-849" b="41425"/>
            <a:stretch/>
          </p:blipFill>
          <p:spPr>
            <a:xfrm>
              <a:off x="4635655" y="2348880"/>
              <a:ext cx="4112809" cy="2027012"/>
            </a:xfrm>
            <a:prstGeom prst="rect">
              <a:avLst/>
            </a:prstGeom>
          </p:spPr>
        </p:pic>
        <p:sp>
          <p:nvSpPr>
            <p:cNvPr id="4" name="CasellaDiTesto 3"/>
            <p:cNvSpPr txBox="1"/>
            <p:nvPr/>
          </p:nvSpPr>
          <p:spPr>
            <a:xfrm>
              <a:off x="8043034" y="3145896"/>
              <a:ext cx="712879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800" dirty="0" smtClean="0">
                <a:latin typeface="Arial Black" panose="020B0A04020102020204" pitchFamily="34" charset="0"/>
              </a:endParaRPr>
            </a:p>
            <a:p>
              <a:pPr algn="ctr"/>
              <a:r>
                <a:rPr lang="en-US" sz="800" dirty="0" smtClean="0">
                  <a:latin typeface="Arial Black" panose="020B0A04020102020204" pitchFamily="34" charset="0"/>
                </a:rPr>
                <a:t>Decay station</a:t>
              </a:r>
            </a:p>
            <a:p>
              <a:pPr algn="ctr"/>
              <a:endParaRPr lang="it-IT" sz="800" dirty="0">
                <a:latin typeface="Arial Black" panose="020B0A04020102020204" pitchFamily="34" charset="0"/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8002090" y="3772775"/>
              <a:ext cx="849446" cy="845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" name="Rettangolo 19"/>
          <p:cNvSpPr/>
          <p:nvPr/>
        </p:nvSpPr>
        <p:spPr>
          <a:xfrm>
            <a:off x="2051720" y="4139788"/>
            <a:ext cx="258756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TAPE Station systems</a:t>
            </a:r>
            <a:endParaRPr lang="it-IT" dirty="0">
              <a:latin typeface="Comic Sans MS" panose="030F0702030302020204" pitchFamily="66" charset="0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1979712" y="4847307"/>
            <a:ext cx="2520280" cy="1387316"/>
            <a:chOff x="4081474" y="2062113"/>
            <a:chExt cx="4374488" cy="2771607"/>
          </a:xfrm>
        </p:grpSpPr>
        <p:sp>
          <p:nvSpPr>
            <p:cNvPr id="22" name="Freccia a destra 21"/>
            <p:cNvSpPr/>
            <p:nvPr/>
          </p:nvSpPr>
          <p:spPr>
            <a:xfrm>
              <a:off x="4581414" y="2381502"/>
              <a:ext cx="720081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4081474" y="2729009"/>
              <a:ext cx="992220" cy="5242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RI beam</a:t>
              </a:r>
              <a:endParaRPr lang="it-IT" sz="1400" dirty="0"/>
            </a:p>
          </p:txBody>
        </p:sp>
        <p:sp>
          <p:nvSpPr>
            <p:cNvPr id="24" name="Rettangolo arrotondato 23"/>
            <p:cNvSpPr/>
            <p:nvPr/>
          </p:nvSpPr>
          <p:spPr>
            <a:xfrm>
              <a:off x="5517519" y="2062113"/>
              <a:ext cx="2808313" cy="142210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25" name="Anello 24"/>
            <p:cNvSpPr/>
            <p:nvPr/>
          </p:nvSpPr>
          <p:spPr>
            <a:xfrm>
              <a:off x="7360925" y="2349831"/>
              <a:ext cx="720081" cy="7200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solidFill>
                  <a:schemeClr val="tx1"/>
                </a:solidFill>
              </a:endParaRPr>
            </a:p>
          </p:txBody>
        </p:sp>
        <p:sp>
          <p:nvSpPr>
            <p:cNvPr id="26" name="Anello 25"/>
            <p:cNvSpPr/>
            <p:nvPr/>
          </p:nvSpPr>
          <p:spPr>
            <a:xfrm>
              <a:off x="5831268" y="2349831"/>
              <a:ext cx="720081" cy="7200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solidFill>
                  <a:schemeClr val="tx1"/>
                </a:solidFill>
              </a:endParaRPr>
            </a:p>
          </p:txBody>
        </p:sp>
        <p:cxnSp>
          <p:nvCxnSpPr>
            <p:cNvPr id="27" name="Connettore 1 26"/>
            <p:cNvCxnSpPr/>
            <p:nvPr/>
          </p:nvCxnSpPr>
          <p:spPr>
            <a:xfrm>
              <a:off x="6165590" y="2453510"/>
              <a:ext cx="144016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 flipV="1">
              <a:off x="6165591" y="3245599"/>
              <a:ext cx="0" cy="64807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sellaDiTesto 28"/>
            <p:cNvSpPr txBox="1"/>
            <p:nvPr/>
          </p:nvSpPr>
          <p:spPr>
            <a:xfrm>
              <a:off x="5007807" y="3788421"/>
              <a:ext cx="2323286" cy="1045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Implantation point</a:t>
              </a:r>
              <a:endParaRPr lang="it-IT" sz="1400" dirty="0"/>
            </a:p>
          </p:txBody>
        </p:sp>
        <p:cxnSp>
          <p:nvCxnSpPr>
            <p:cNvPr id="30" name="Connettore 2 29"/>
            <p:cNvCxnSpPr/>
            <p:nvPr/>
          </p:nvCxnSpPr>
          <p:spPr>
            <a:xfrm flipV="1">
              <a:off x="7749765" y="3245599"/>
              <a:ext cx="0" cy="64807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sellaDiTesto 30"/>
            <p:cNvSpPr txBox="1"/>
            <p:nvPr/>
          </p:nvSpPr>
          <p:spPr>
            <a:xfrm>
              <a:off x="7159818" y="3839571"/>
              <a:ext cx="1296144" cy="524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Decay point</a:t>
              </a:r>
              <a:endParaRPr lang="it-IT" sz="1400" dirty="0"/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6" cstate="print"/>
          <a:srcRect l="8563" t="14395" r="1181" b="5906"/>
          <a:stretch>
            <a:fillRect/>
          </a:stretch>
        </p:blipFill>
        <p:spPr bwMode="auto">
          <a:xfrm>
            <a:off x="256562" y="4007620"/>
            <a:ext cx="1728940" cy="122136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33" name="CasellaDiTesto 32"/>
          <p:cNvSpPr txBox="1"/>
          <p:nvPr/>
        </p:nvSpPr>
        <p:spPr>
          <a:xfrm>
            <a:off x="4932040" y="4633024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Each “point” is a measuring point and can be equipped with </a:t>
            </a:r>
            <a:r>
              <a:rPr lang="en-US" sz="1600" dirty="0" err="1" smtClean="0"/>
              <a:t>egs</a:t>
            </a:r>
            <a:r>
              <a:rPr lang="en-US" sz="1600" dirty="0" smtClean="0"/>
              <a:t>. </a:t>
            </a:r>
            <a:r>
              <a:rPr lang="en-US" sz="1600" dirty="0" err="1" smtClean="0"/>
              <a:t>Ge</a:t>
            </a:r>
            <a:r>
              <a:rPr lang="en-US" sz="1600" dirty="0" smtClean="0"/>
              <a:t> detectors and Plastic or Si detectors for </a:t>
            </a:r>
            <a:r>
              <a:rPr lang="en-US" sz="1600" dirty="0" smtClean="0">
                <a:latin typeface="Symbol" panose="05050102010706020507" pitchFamily="18" charset="2"/>
              </a:rPr>
              <a:t>b</a:t>
            </a:r>
            <a:r>
              <a:rPr lang="en-US" sz="1600" dirty="0" smtClean="0"/>
              <a:t> particles</a:t>
            </a:r>
          </a:p>
          <a:p>
            <a:r>
              <a:rPr lang="en-US" sz="1600" dirty="0" smtClean="0"/>
              <a:t>Trigger given by implantation signal and </a:t>
            </a:r>
            <a:r>
              <a:rPr lang="en-US" sz="1600" dirty="0" smtClean="0">
                <a:latin typeface="Symbol" panose="05050102010706020507" pitchFamily="18" charset="2"/>
              </a:rPr>
              <a:t>b</a:t>
            </a:r>
            <a:r>
              <a:rPr lang="en-US" sz="1600" dirty="0" smtClean="0"/>
              <a:t> signal</a:t>
            </a:r>
          </a:p>
          <a:p>
            <a:r>
              <a:rPr lang="en-US" sz="1600" dirty="0" smtClean="0"/>
              <a:t>Long-living activity is removed by moving away the tape</a:t>
            </a:r>
            <a:endParaRPr lang="it-IT" sz="1600" dirty="0"/>
          </a:p>
        </p:txBody>
      </p:sp>
      <p:pic>
        <p:nvPicPr>
          <p:cNvPr id="34" name="Picture 2" descr="http://ab-dep-op-iso.web.cern.ch/ab-dep-op-iso/images/hall/ishal97c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408" y="271295"/>
            <a:ext cx="1440160" cy="10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668344" y="1340768"/>
            <a:ext cx="1532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ISOLDE@CERN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7811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Beta decay spectroscopy in Milano</a:t>
            </a:r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908720"/>
            <a:ext cx="52565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Recent past:  </a:t>
            </a:r>
            <a:r>
              <a:rPr lang="en-US" sz="1600" dirty="0" smtClean="0"/>
              <a:t>RISING @GSI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 smtClean="0">
                <a:solidFill>
                  <a:srgbClr val="D60093"/>
                </a:solidFill>
              </a:rPr>
              <a:t>“Spectroscopy of n-rich </a:t>
            </a:r>
            <a:r>
              <a:rPr lang="en-US" sz="1600" dirty="0" err="1" smtClean="0">
                <a:solidFill>
                  <a:srgbClr val="D60093"/>
                </a:solidFill>
              </a:rPr>
              <a:t>Pb</a:t>
            </a:r>
            <a:r>
              <a:rPr lang="en-US" sz="1600" dirty="0" smtClean="0">
                <a:solidFill>
                  <a:srgbClr val="D60093"/>
                </a:solidFill>
              </a:rPr>
              <a:t> nuclei”, 		</a:t>
            </a:r>
            <a:r>
              <a:rPr lang="en-US" sz="1600" dirty="0" err="1" smtClean="0">
                <a:solidFill>
                  <a:srgbClr val="D60093"/>
                </a:solidFill>
              </a:rPr>
              <a:t>G.Benzoni</a:t>
            </a:r>
            <a:r>
              <a:rPr lang="en-US" sz="1600" dirty="0" smtClean="0">
                <a:solidFill>
                  <a:srgbClr val="D60093"/>
                </a:solidFill>
              </a:rPr>
              <a:t> et al.	</a:t>
            </a:r>
          </a:p>
          <a:p>
            <a:r>
              <a:rPr lang="en-US" sz="1600" dirty="0" smtClean="0"/>
              <a:t>	</a:t>
            </a:r>
            <a:endParaRPr lang="en-US" sz="1600" dirty="0"/>
          </a:p>
          <a:p>
            <a:endParaRPr lang="it-IT" sz="1600" dirty="0"/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76183"/>
            <a:ext cx="2808312" cy="163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238703" y="1916832"/>
            <a:ext cx="4083647" cy="82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it-IT" sz="1600" dirty="0" err="1">
                <a:latin typeface="Comic Sans MS" pitchFamily="66" charset="0"/>
              </a:rPr>
              <a:t>G.Benzoni</a:t>
            </a:r>
            <a:r>
              <a:rPr lang="en-US" altLang="it-IT" sz="1600" dirty="0">
                <a:latin typeface="Comic Sans MS" pitchFamily="66" charset="0"/>
              </a:rPr>
              <a:t> et al., PLB </a:t>
            </a:r>
            <a:r>
              <a:rPr lang="en-US" altLang="it-IT" sz="1600" dirty="0" smtClean="0">
                <a:latin typeface="Comic Sans MS" pitchFamily="66" charset="0"/>
              </a:rPr>
              <a:t>715 </a:t>
            </a:r>
            <a:r>
              <a:rPr lang="en-US" altLang="it-IT" sz="1600" dirty="0">
                <a:latin typeface="Comic Sans MS" pitchFamily="66" charset="0"/>
              </a:rPr>
              <a:t>(2012</a:t>
            </a:r>
            <a:r>
              <a:rPr lang="en-US" altLang="it-IT" sz="1600" dirty="0" smtClean="0">
                <a:latin typeface="Comic Sans MS" pitchFamily="66" charset="0"/>
              </a:rPr>
              <a:t>) 293</a:t>
            </a:r>
          </a:p>
          <a:p>
            <a:pPr eaLnBrk="1" hangingPunct="1"/>
            <a:r>
              <a:rPr lang="en-US" altLang="it-IT" sz="1600" dirty="0" err="1" smtClean="0">
                <a:latin typeface="Comic Sans MS" pitchFamily="66" charset="0"/>
              </a:rPr>
              <a:t>A.I.Morales</a:t>
            </a:r>
            <a:r>
              <a:rPr lang="en-US" altLang="it-IT" sz="1600" dirty="0">
                <a:latin typeface="Comic Sans MS" pitchFamily="66" charset="0"/>
              </a:rPr>
              <a:t> </a:t>
            </a:r>
            <a:r>
              <a:rPr lang="en-US" altLang="it-IT" sz="1600" dirty="0" smtClean="0">
                <a:latin typeface="Comic Sans MS" pitchFamily="66" charset="0"/>
              </a:rPr>
              <a:t>et al., PRC 89 (2014) 014324</a:t>
            </a:r>
          </a:p>
          <a:p>
            <a:pPr eaLnBrk="1" hangingPunct="1"/>
            <a:r>
              <a:rPr lang="en-US" altLang="it-IT" sz="1600" dirty="0" smtClean="0">
                <a:latin typeface="Comic Sans MS" pitchFamily="66" charset="0"/>
              </a:rPr>
              <a:t>+ conf. proceedings</a:t>
            </a:r>
            <a:r>
              <a:rPr lang="en-US" sz="1600" dirty="0" smtClean="0">
                <a:latin typeface="+mj-lt"/>
              </a:rPr>
              <a:t> </a:t>
            </a:r>
          </a:p>
        </p:txBody>
      </p:sp>
      <p:pic>
        <p:nvPicPr>
          <p:cNvPr id="6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29759" r="2769" b="3233"/>
          <a:stretch>
            <a:fillRect/>
          </a:stretch>
        </p:blipFill>
        <p:spPr bwMode="auto">
          <a:xfrm>
            <a:off x="7038936" y="1700808"/>
            <a:ext cx="1925552" cy="199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1520" y="2924944"/>
            <a:ext cx="7200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Present:</a:t>
            </a:r>
          </a:p>
          <a:p>
            <a:r>
              <a:rPr lang="en-US" dirty="0" smtClean="0"/>
              <a:t>   * </a:t>
            </a:r>
            <a:r>
              <a:rPr lang="en-US" sz="1600" dirty="0" smtClean="0"/>
              <a:t>EURICA campaign @ RIKEN</a:t>
            </a:r>
          </a:p>
          <a:p>
            <a:pPr marL="441325" indent="-441325"/>
            <a:r>
              <a:rPr lang="en-US" sz="1600" dirty="0" smtClean="0"/>
              <a:t>     “</a:t>
            </a:r>
            <a:r>
              <a:rPr lang="en-US" altLang="it-IT" sz="1600" dirty="0">
                <a:solidFill>
                  <a:srgbClr val="BD0DA8"/>
                </a:solidFill>
                <a:latin typeface="Comic Sans MS" pitchFamily="66" charset="0"/>
                <a:cs typeface="Times New Roman" pitchFamily="18" charset="0"/>
              </a:rPr>
              <a:t>Structural changes </a:t>
            </a:r>
            <a:r>
              <a:rPr lang="en-US" altLang="it-IT" sz="1600" dirty="0" smtClean="0">
                <a:solidFill>
                  <a:srgbClr val="BD0DA8"/>
                </a:solidFill>
                <a:latin typeface="Comic Sans MS" pitchFamily="66" charset="0"/>
                <a:cs typeface="Times New Roman" pitchFamily="18" charset="0"/>
              </a:rPr>
              <a:t>btw </a:t>
            </a:r>
            <a:r>
              <a:rPr lang="en-US" altLang="it-IT" sz="1600" dirty="0">
                <a:solidFill>
                  <a:srgbClr val="BD0DA8"/>
                </a:solidFill>
                <a:latin typeface="Comic Sans MS" pitchFamily="66" charset="0"/>
                <a:cs typeface="Times New Roman" pitchFamily="18" charset="0"/>
              </a:rPr>
              <a:t>N=40 and N=50 </a:t>
            </a:r>
            <a:r>
              <a:rPr lang="en-US" altLang="it-IT" sz="1600" dirty="0" smtClean="0">
                <a:solidFill>
                  <a:srgbClr val="BD0DA8"/>
                </a:solidFill>
                <a:latin typeface="Comic Sans MS" pitchFamily="66" charset="0"/>
                <a:cs typeface="Times New Roman" pitchFamily="18" charset="0"/>
              </a:rPr>
              <a:t> next </a:t>
            </a:r>
            <a:r>
              <a:rPr lang="en-US" altLang="it-IT" sz="1600" dirty="0">
                <a:solidFill>
                  <a:srgbClr val="BD0DA8"/>
                </a:solidFill>
                <a:latin typeface="Comic Sans MS" pitchFamily="66" charset="0"/>
                <a:cs typeface="Times New Roman" pitchFamily="18" charset="0"/>
              </a:rPr>
              <a:t>to Ni </a:t>
            </a:r>
            <a:r>
              <a:rPr lang="en-US" altLang="it-IT" sz="1600" dirty="0" smtClean="0">
                <a:solidFill>
                  <a:srgbClr val="BD0DA8"/>
                </a:solidFill>
                <a:latin typeface="Comic Sans MS" pitchFamily="66" charset="0"/>
                <a:cs typeface="Times New Roman" pitchFamily="18" charset="0"/>
              </a:rPr>
              <a:t>isotopes”,   </a:t>
            </a:r>
            <a:r>
              <a:rPr lang="en-US" altLang="it-IT" sz="1600" dirty="0" err="1" smtClean="0">
                <a:solidFill>
                  <a:srgbClr val="BD0DA8"/>
                </a:solidFill>
                <a:latin typeface="Comic Sans MS" pitchFamily="66" charset="0"/>
                <a:cs typeface="Times New Roman" pitchFamily="18" charset="0"/>
              </a:rPr>
              <a:t>G.Benzoni</a:t>
            </a:r>
            <a:r>
              <a:rPr lang="en-US" altLang="it-IT" sz="1600" dirty="0" smtClean="0">
                <a:solidFill>
                  <a:srgbClr val="BD0DA8"/>
                </a:solidFill>
                <a:latin typeface="Comic Sans MS" pitchFamily="66" charset="0"/>
                <a:cs typeface="Times New Roman" pitchFamily="18" charset="0"/>
              </a:rPr>
              <a:t> et al.</a:t>
            </a:r>
          </a:p>
          <a:p>
            <a:r>
              <a:rPr lang="en-US" sz="1600" dirty="0" smtClean="0"/>
              <a:t>     </a:t>
            </a:r>
            <a:r>
              <a:rPr lang="en-US" sz="1600" dirty="0" smtClean="0">
                <a:sym typeface="Wingdings" panose="05000000000000000000" pitchFamily="2" charset="2"/>
              </a:rPr>
              <a:t> under analysis. ARIS2014 -Tokyo,     </a:t>
            </a:r>
          </a:p>
          <a:p>
            <a:endParaRPr lang="en-US" sz="1600" dirty="0" smtClean="0"/>
          </a:p>
          <a:p>
            <a:r>
              <a:rPr lang="en-US" sz="1600" dirty="0" smtClean="0"/>
              <a:t>	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dirty="0" smtClean="0"/>
              <a:t>*</a:t>
            </a:r>
            <a:r>
              <a:rPr lang="en-US" sz="1600" dirty="0" smtClean="0"/>
              <a:t> ISOLDE @CERN </a:t>
            </a:r>
          </a:p>
          <a:p>
            <a:r>
              <a:rPr lang="en-US" sz="1600" dirty="0" smtClean="0"/>
              <a:t>“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Study of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octupole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deformation in n-rich Ba 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isotopes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populated via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decay”, 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G.Benzoni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et al.</a:t>
            </a:r>
            <a:r>
              <a:rPr lang="en-US" sz="1600" dirty="0" smtClean="0"/>
              <a:t>	</a:t>
            </a:r>
          </a:p>
          <a:p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To run 7-12 August</a:t>
            </a:r>
            <a:endParaRPr lang="it-IT" sz="1600" dirty="0"/>
          </a:p>
        </p:txBody>
      </p:sp>
      <p:pic>
        <p:nvPicPr>
          <p:cNvPr id="8" name="Picture 2" descr="http://www.nature.com/nature/journal/v497/n7448/images/cover_na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191332"/>
            <a:ext cx="688030" cy="9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994716" y="4203085"/>
            <a:ext cx="3105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Existence of </a:t>
            </a:r>
            <a:r>
              <a:rPr lang="en-US" sz="1400" dirty="0" err="1" smtClean="0"/>
              <a:t>octupole</a:t>
            </a:r>
            <a:r>
              <a:rPr lang="en-US" sz="1400" dirty="0" smtClean="0"/>
              <a:t> static/dynamic deformations is a long standing quest attracting much attention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860032" y="5140930"/>
            <a:ext cx="39465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Strong </a:t>
            </a:r>
            <a:r>
              <a:rPr lang="en-US" sz="1400" dirty="0" err="1" smtClean="0"/>
              <a:t>octupole</a:t>
            </a:r>
            <a:r>
              <a:rPr lang="en-US" sz="1400" dirty="0" smtClean="0"/>
              <a:t> correlations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show up due to interaction of orbitals with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J=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I=3</a:t>
            </a:r>
          </a:p>
          <a:p>
            <a:r>
              <a:rPr lang="en-US" sz="1400" dirty="0" smtClean="0"/>
              <a:t>Two predicted regions for </a:t>
            </a:r>
            <a:r>
              <a:rPr lang="en-US" sz="1400" dirty="0" err="1" smtClean="0"/>
              <a:t>octupole</a:t>
            </a:r>
            <a:r>
              <a:rPr lang="en-US" sz="1400" dirty="0" smtClean="0"/>
              <a:t> def. are around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Ba</a:t>
            </a:r>
            <a:r>
              <a:rPr lang="en-US" sz="1400" dirty="0" smtClean="0"/>
              <a:t> and </a:t>
            </a:r>
            <a:r>
              <a:rPr lang="en-US" sz="1400" dirty="0" err="1" smtClean="0"/>
              <a:t>Th</a:t>
            </a:r>
            <a:r>
              <a:rPr lang="en-US" sz="1400" dirty="0" smtClean="0"/>
              <a:t>-Ra</a:t>
            </a:r>
          </a:p>
          <a:p>
            <a:r>
              <a:rPr lang="en-US" sz="1400" dirty="0" smtClean="0"/>
              <a:t> Possibility of having dynamic and static correlations </a:t>
            </a:r>
            <a:r>
              <a:rPr lang="en-US" sz="1400" dirty="0" smtClean="0">
                <a:sym typeface="Wingdings" panose="05000000000000000000" pitchFamily="2" charset="2"/>
              </a:rPr>
              <a:t>   Theoretical models do not agree on onset of static deformations </a:t>
            </a:r>
            <a:endParaRPr lang="it-IT" sz="1400" dirty="0"/>
          </a:p>
        </p:txBody>
      </p:sp>
      <p:cxnSp>
        <p:nvCxnSpPr>
          <p:cNvPr id="12" name="Connettore 1 11"/>
          <p:cNvCxnSpPr/>
          <p:nvPr/>
        </p:nvCxnSpPr>
        <p:spPr>
          <a:xfrm>
            <a:off x="0" y="2852936"/>
            <a:ext cx="6804248" cy="0"/>
          </a:xfrm>
          <a:prstGeom prst="line">
            <a:avLst/>
          </a:prstGeom>
          <a:ln w="38100">
            <a:solidFill>
              <a:srgbClr val="D6009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6794139" y="2852936"/>
            <a:ext cx="10109" cy="957427"/>
          </a:xfrm>
          <a:prstGeom prst="line">
            <a:avLst/>
          </a:prstGeom>
          <a:ln w="38100">
            <a:solidFill>
              <a:srgbClr val="D6009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6804248" y="3841183"/>
            <a:ext cx="2449348" cy="0"/>
          </a:xfrm>
          <a:prstGeom prst="line">
            <a:avLst/>
          </a:prstGeom>
          <a:ln w="38100">
            <a:solidFill>
              <a:srgbClr val="D6009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4824028" y="4077072"/>
            <a:ext cx="4429568" cy="0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4827732" y="4077072"/>
            <a:ext cx="32300" cy="864096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http://ab-dep-op-iso.web.cern.ch/ab-dep-op-iso/images/hall/ishal97c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589240"/>
            <a:ext cx="1440160" cy="10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Beta decay spectroscopy in Milano</a:t>
            </a:r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908720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Future:       </a:t>
            </a:r>
            <a:r>
              <a:rPr lang="en-US" sz="1600" dirty="0" smtClean="0"/>
              <a:t>SPES (</a:t>
            </a:r>
            <a:r>
              <a:rPr lang="en-US" sz="1600" b="1" dirty="0"/>
              <a:t>S</a:t>
            </a:r>
            <a:r>
              <a:rPr lang="en-US" sz="1600" dirty="0"/>
              <a:t>elective </a:t>
            </a:r>
            <a:r>
              <a:rPr lang="en-US" sz="1600" b="1" dirty="0"/>
              <a:t>P</a:t>
            </a:r>
            <a:r>
              <a:rPr lang="en-US" sz="1600" dirty="0"/>
              <a:t>roduction of </a:t>
            </a:r>
            <a:r>
              <a:rPr lang="en-US" sz="1600" b="1" dirty="0"/>
              <a:t>E</a:t>
            </a:r>
            <a:r>
              <a:rPr lang="en-US" sz="1600" dirty="0"/>
              <a:t>xotic </a:t>
            </a:r>
            <a:r>
              <a:rPr lang="en-US" sz="1600" b="1" dirty="0" smtClean="0"/>
              <a:t>S</a:t>
            </a:r>
            <a:r>
              <a:rPr lang="en-US" sz="1600" dirty="0" smtClean="0"/>
              <a:t>pecies) @ LNL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“</a:t>
            </a:r>
            <a:r>
              <a:rPr lang="en-US" sz="1600" dirty="0">
                <a:solidFill>
                  <a:srgbClr val="FF0000"/>
                </a:solidFill>
              </a:rPr>
              <a:t>A Letter of Intent for Beta-Decay Spectroscopy at </a:t>
            </a:r>
            <a:r>
              <a:rPr lang="en-US" sz="1600" dirty="0" smtClean="0">
                <a:solidFill>
                  <a:srgbClr val="FF0000"/>
                </a:solidFill>
              </a:rPr>
              <a:t>SPES”, </a:t>
            </a:r>
            <a:r>
              <a:rPr lang="en-US" sz="1600" dirty="0" err="1" smtClean="0">
                <a:solidFill>
                  <a:srgbClr val="FF0000"/>
                </a:solidFill>
              </a:rPr>
              <a:t>G.Benzoni</a:t>
            </a:r>
            <a:r>
              <a:rPr lang="en-US" sz="1600" dirty="0" smtClean="0">
                <a:solidFill>
                  <a:srgbClr val="FF0000"/>
                </a:solidFill>
              </a:rPr>
              <a:t> et al.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smtClean="0"/>
              <a:t>Construction of a decay station (tape system) @ LNL to use beams of SPES	</a:t>
            </a:r>
            <a:endParaRPr lang="en-US" sz="1600" dirty="0"/>
          </a:p>
          <a:p>
            <a:endParaRPr lang="it-IT" sz="16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890262" y="4797152"/>
            <a:ext cx="6146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Beta counting station is being developed together with</a:t>
            </a:r>
          </a:p>
          <a:p>
            <a:r>
              <a:rPr lang="en-US" sz="1600" dirty="0" smtClean="0"/>
              <a:t>HRIBF (Oak Ridge, USA), Bordeaux (France), ISOLDE (CERN)</a:t>
            </a:r>
            <a:endParaRPr lang="it-IT" sz="16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491880" y="5427801"/>
            <a:ext cx="58352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rgbClr val="0000FF"/>
                </a:solidFill>
              </a:rPr>
              <a:t>Moving tape system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rgbClr val="0000FF"/>
                </a:solidFill>
              </a:rPr>
              <a:t>Plastic detectors surrounding measuring point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err="1" smtClean="0">
                <a:solidFill>
                  <a:srgbClr val="0000FF"/>
                </a:solidFill>
              </a:rPr>
              <a:t>HPGe</a:t>
            </a:r>
            <a:r>
              <a:rPr lang="en-US" sz="1400" dirty="0" smtClean="0">
                <a:solidFill>
                  <a:srgbClr val="0000FF"/>
                </a:solidFill>
              </a:rPr>
              <a:t> detectors (GALILEO-Clover), neutron detectors (NEDA),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rgbClr val="0000FF"/>
                </a:solidFill>
              </a:rPr>
              <a:t>LaBr3 detectors: - fast timing for half-lives meas.</a:t>
            </a:r>
            <a:endParaRPr lang="it-IT" sz="1400" dirty="0">
              <a:solidFill>
                <a:srgbClr val="0000FF"/>
              </a:solidFill>
            </a:endParaRPr>
          </a:p>
          <a:p>
            <a:pPr lvl="4"/>
            <a:r>
              <a:rPr lang="it-IT" sz="1400" dirty="0" smtClean="0">
                <a:solidFill>
                  <a:srgbClr val="0000FF"/>
                </a:solidFill>
              </a:rPr>
              <a:t>      </a:t>
            </a:r>
            <a:r>
              <a:rPr lang="en-US" sz="1400" dirty="0" smtClean="0">
                <a:solidFill>
                  <a:srgbClr val="0000FF"/>
                </a:solidFill>
              </a:rPr>
              <a:t>- total absorption spectrometer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2876130" y="2060848"/>
            <a:ext cx="6088358" cy="2720330"/>
            <a:chOff x="2876130" y="2060848"/>
            <a:chExt cx="6088358" cy="272033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130" y="2060848"/>
              <a:ext cx="6088358" cy="2720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Connettore 1 25"/>
            <p:cNvCxnSpPr/>
            <p:nvPr/>
          </p:nvCxnSpPr>
          <p:spPr>
            <a:xfrm>
              <a:off x="7092280" y="2906870"/>
              <a:ext cx="144016" cy="42406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e 26"/>
            <p:cNvSpPr/>
            <p:nvPr/>
          </p:nvSpPr>
          <p:spPr>
            <a:xfrm>
              <a:off x="6876256" y="3354923"/>
              <a:ext cx="720080" cy="688070"/>
            </a:xfrm>
            <a:prstGeom prst="ellipse">
              <a:avLst/>
            </a:prstGeom>
            <a:solidFill>
              <a:srgbClr val="FF0000">
                <a:alpha val="3098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9" name="Rettangolo 28"/>
          <p:cNvSpPr/>
          <p:nvPr/>
        </p:nvSpPr>
        <p:spPr>
          <a:xfrm>
            <a:off x="179512" y="2120076"/>
            <a:ext cx="27107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high </a:t>
            </a:r>
            <a:r>
              <a:rPr lang="en-US" sz="1400" dirty="0"/>
              <a:t>performance cyclotron with high output current (~0.7 mA) and high energy (up to 70 MeV), together with the related infrastructure for the accelerator and experimental stations.</a:t>
            </a:r>
          </a:p>
          <a:p>
            <a:endParaRPr lang="en-US" sz="1400" dirty="0" smtClean="0"/>
          </a:p>
          <a:p>
            <a:r>
              <a:rPr lang="en-US" sz="1400" dirty="0" smtClean="0"/>
              <a:t>The beams </a:t>
            </a:r>
            <a:r>
              <a:rPr lang="en-US" sz="1400" dirty="0"/>
              <a:t>will be dedicated to the nuclear physics facility </a:t>
            </a:r>
            <a:r>
              <a:rPr lang="en-US" sz="1400" dirty="0" smtClean="0"/>
              <a:t>producing </a:t>
            </a:r>
            <a:r>
              <a:rPr lang="en-US" sz="1400" dirty="0"/>
              <a:t>neutron-rich ions by collisions of protons onto a </a:t>
            </a:r>
            <a:r>
              <a:rPr lang="en-US" sz="1400" dirty="0" err="1"/>
              <a:t>UCx</a:t>
            </a:r>
            <a:r>
              <a:rPr lang="en-US" sz="1400" dirty="0"/>
              <a:t> </a:t>
            </a:r>
            <a:r>
              <a:rPr lang="en-US" sz="1400" dirty="0" smtClean="0"/>
              <a:t>target</a:t>
            </a:r>
            <a:endParaRPr lang="en-US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5517232"/>
            <a:ext cx="3057247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Timeline:</a:t>
            </a:r>
          </a:p>
          <a:p>
            <a:r>
              <a:rPr lang="en-US" dirty="0" smtClean="0"/>
              <a:t>Cyclotron installation 2015</a:t>
            </a:r>
          </a:p>
          <a:p>
            <a:r>
              <a:rPr lang="en-US" dirty="0" smtClean="0"/>
              <a:t>First beams available 2016</a:t>
            </a:r>
            <a:endParaRPr lang="it-IT" dirty="0"/>
          </a:p>
        </p:txBody>
      </p:sp>
      <p:sp>
        <p:nvSpPr>
          <p:cNvPr id="13" name="Freccia in giù 12"/>
          <p:cNvSpPr/>
          <p:nvPr/>
        </p:nvSpPr>
        <p:spPr>
          <a:xfrm>
            <a:off x="1403648" y="4869160"/>
            <a:ext cx="504056" cy="512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utoShape 2" descr="banner_infn_quadrifogl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AutoShape 4" descr="banner_infn_quadrifogl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60337"/>
            <a:ext cx="1175619" cy="103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6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dirty="0" smtClean="0"/>
              <a:t>Conclusions</a:t>
            </a:r>
            <a:endParaRPr lang="es-ES" altLang="it-IT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11560" y="1124744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Beta decay studies in exotic </a:t>
            </a:r>
            <a:r>
              <a:rPr lang="en-US" dirty="0" smtClean="0"/>
              <a:t>nuclei: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 </a:t>
            </a:r>
            <a:r>
              <a:rPr lang="en-US" dirty="0" smtClean="0"/>
              <a:t>good tool to access first info on nuclei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Strong correlation with nuclear astrophysics (</a:t>
            </a:r>
            <a:r>
              <a:rPr lang="en-US" dirty="0" err="1" smtClean="0"/>
              <a:t>nucleosynthesis</a:t>
            </a:r>
            <a:r>
              <a:rPr lang="en-US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Can be applied to nuclei produced both with IN-FLIGHT and ISOL methods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Gamma spectroscopy group </a:t>
            </a:r>
            <a:r>
              <a:rPr lang="en-US" dirty="0" smtClean="0"/>
              <a:t>in Milano has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rgbClr val="D60093"/>
                </a:solidFill>
              </a:rPr>
              <a:t>lively program</a:t>
            </a:r>
            <a:r>
              <a:rPr lang="en-US" dirty="0" smtClean="0"/>
              <a:t> to study beta decays with both techniques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Recently published analysis on n-rich Tl-</a:t>
            </a:r>
            <a:r>
              <a:rPr lang="en-US" dirty="0" err="1" smtClean="0"/>
              <a:t>Pb</a:t>
            </a:r>
            <a:r>
              <a:rPr lang="en-US" dirty="0" smtClean="0"/>
              <a:t>-Bi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Current analysis of nuclei around doubly-magic </a:t>
            </a:r>
            <a:r>
              <a:rPr lang="en-US" baseline="30000" dirty="0" smtClean="0"/>
              <a:t>78</a:t>
            </a:r>
            <a:r>
              <a:rPr lang="en-US" dirty="0" smtClean="0"/>
              <a:t>Ni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Scheduled</a:t>
            </a:r>
            <a:r>
              <a:rPr lang="en-US" dirty="0" smtClean="0"/>
              <a:t> </a:t>
            </a:r>
            <a:r>
              <a:rPr lang="en-US" dirty="0" smtClean="0"/>
              <a:t>exp. @ CERN on </a:t>
            </a:r>
            <a:r>
              <a:rPr lang="en-US" baseline="30000" dirty="0" smtClean="0"/>
              <a:t>150-152</a:t>
            </a:r>
            <a:r>
              <a:rPr lang="en-US" dirty="0" smtClean="0"/>
              <a:t>Ba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Future: construction  and setup of a </a:t>
            </a:r>
            <a:r>
              <a:rPr lang="en-US" b="1" dirty="0" smtClean="0">
                <a:solidFill>
                  <a:srgbClr val="D60093"/>
                </a:solidFill>
              </a:rPr>
              <a:t>tape decay station</a:t>
            </a:r>
            <a:r>
              <a:rPr lang="en-US" dirty="0" smtClean="0"/>
              <a:t> @ SPES,LNL</a:t>
            </a:r>
          </a:p>
          <a:p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08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9" descr="ya_ss_aacol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47069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19600" y="2514600"/>
            <a:ext cx="4724400" cy="2362200"/>
            <a:chOff x="3143250" y="4357688"/>
            <a:chExt cx="4357688" cy="2116137"/>
          </a:xfrm>
        </p:grpSpPr>
        <p:pic>
          <p:nvPicPr>
            <p:cNvPr id="8256" name="Picture 20" descr="ya_ss_aacold_aacold116-wp126Pnx0.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4357688"/>
              <a:ext cx="4357688" cy="2116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357237" y="4572431"/>
              <a:ext cx="1143601" cy="5830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es-ES" sz="1600" dirty="0">
                <a:solidFill>
                  <a:srgbClr val="FF0000"/>
                </a:solidFill>
              </a:endParaRPr>
            </a:p>
            <a:p>
              <a:pPr>
                <a:defRPr/>
              </a:pPr>
              <a:r>
                <a:rPr lang="es-ES" sz="1600" dirty="0" err="1">
                  <a:solidFill>
                    <a:schemeClr val="accent6"/>
                  </a:solidFill>
                </a:rPr>
                <a:t>Pn</a:t>
              </a:r>
              <a:r>
                <a:rPr lang="es-ES" sz="1600" dirty="0">
                  <a:solidFill>
                    <a:schemeClr val="accent6"/>
                  </a:solidFill>
                </a:rPr>
                <a:t> x 10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419600" y="2514600"/>
            <a:ext cx="4724400" cy="2362200"/>
            <a:chOff x="357168" y="4214812"/>
            <a:chExt cx="4357688" cy="2116137"/>
          </a:xfrm>
        </p:grpSpPr>
        <p:pic>
          <p:nvPicPr>
            <p:cNvPr id="8254" name="Picture 21" descr="ya_ss_aacold_aacold116-wp126Pnx10Pnx0.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68" y="4214812"/>
              <a:ext cx="4357688" cy="2116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213871" y="4429555"/>
              <a:ext cx="1143601" cy="5830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600" dirty="0" err="1">
                  <a:solidFill>
                    <a:srgbClr val="FF0000"/>
                  </a:solidFill>
                </a:rPr>
                <a:t>Pn</a:t>
              </a:r>
              <a:r>
                <a:rPr lang="es-ES" sz="1600" dirty="0">
                  <a:solidFill>
                    <a:srgbClr val="FF0000"/>
                  </a:solidFill>
                </a:rPr>
                <a:t> / 10</a:t>
              </a:r>
            </a:p>
            <a:p>
              <a:pPr>
                <a:defRPr/>
              </a:pPr>
              <a:r>
                <a:rPr lang="es-ES" sz="1600" dirty="0" err="1">
                  <a:solidFill>
                    <a:schemeClr val="accent6"/>
                  </a:solidFill>
                </a:rPr>
                <a:t>Pn</a:t>
              </a:r>
              <a:r>
                <a:rPr lang="es-ES" sz="1600" dirty="0">
                  <a:solidFill>
                    <a:schemeClr val="accent6"/>
                  </a:solidFill>
                </a:rPr>
                <a:t> x 10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139952" y="2276872"/>
            <a:ext cx="4786312" cy="2322513"/>
            <a:chOff x="2928926" y="4143380"/>
            <a:chExt cx="4786314" cy="2323156"/>
          </a:xfrm>
        </p:grpSpPr>
        <p:pic>
          <p:nvPicPr>
            <p:cNvPr id="8252" name="Picture 14" descr="ya_aacold_Pn0.3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26" y="4143380"/>
              <a:ext cx="4786314" cy="232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3" name="TextBox 15"/>
            <p:cNvSpPr txBox="1">
              <a:spLocks noChangeArrowheads="1"/>
            </p:cNvSpPr>
            <p:nvPr/>
          </p:nvSpPr>
          <p:spPr bwMode="auto">
            <a:xfrm>
              <a:off x="5214942" y="4500570"/>
              <a:ext cx="10715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altLang="it-IT" sz="1600" b="1">
                  <a:solidFill>
                    <a:srgbClr val="FF0000"/>
                  </a:solidFill>
                </a:rPr>
                <a:t>Pn x 0.4</a:t>
              </a:r>
            </a:p>
          </p:txBody>
        </p:sp>
      </p:grpSp>
      <p:pic>
        <p:nvPicPr>
          <p:cNvPr id="8200" name="Picture 35" descr="nc_Pn_rpath_narrow_ZoomN12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878388"/>
            <a:ext cx="314325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Oval 18"/>
          <p:cNvSpPr>
            <a:spLocks noChangeArrowheads="1"/>
          </p:cNvSpPr>
          <p:nvPr/>
        </p:nvSpPr>
        <p:spPr bwMode="auto">
          <a:xfrm rot="-5400000">
            <a:off x="7486650" y="6000750"/>
            <a:ext cx="857250" cy="285750"/>
          </a:xfrm>
          <a:prstGeom prst="ellipse">
            <a:avLst/>
          </a:prstGeom>
          <a:noFill/>
          <a:ln w="57150" algn="ctr">
            <a:solidFill>
              <a:srgbClr val="FF0000">
                <a:alpha val="5098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it-IT"/>
          </a:p>
        </p:txBody>
      </p:sp>
      <p:sp>
        <p:nvSpPr>
          <p:cNvPr id="8202" name="TextBox 40"/>
          <p:cNvSpPr txBox="1">
            <a:spLocks noChangeArrowheads="1"/>
          </p:cNvSpPr>
          <p:nvPr/>
        </p:nvSpPr>
        <p:spPr bwMode="auto">
          <a:xfrm>
            <a:off x="8153400" y="6096000"/>
            <a:ext cx="1214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it-IT" sz="1600" b="1">
                <a:solidFill>
                  <a:srgbClr val="FF0000"/>
                </a:solidFill>
              </a:rPr>
              <a:t>N=126</a:t>
            </a:r>
          </a:p>
        </p:txBody>
      </p:sp>
      <p:grpSp>
        <p:nvGrpSpPr>
          <p:cNvPr id="8203" name="Group 72"/>
          <p:cNvGrpSpPr>
            <a:grpSpLocks/>
          </p:cNvGrpSpPr>
          <p:nvPr/>
        </p:nvGrpSpPr>
        <p:grpSpPr bwMode="auto">
          <a:xfrm>
            <a:off x="36513" y="2348880"/>
            <a:ext cx="5068887" cy="3952875"/>
            <a:chOff x="36513" y="1179513"/>
            <a:chExt cx="7054850" cy="5364162"/>
          </a:xfrm>
        </p:grpSpPr>
        <p:pic>
          <p:nvPicPr>
            <p:cNvPr id="8206" name="Picture 48" descr="con52_130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75" y="3556000"/>
              <a:ext cx="71913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49" descr="con52_131"/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38" y="3521075"/>
              <a:ext cx="719137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50" descr="con52_132"/>
            <p:cNvPicPr preferRelativeResize="0"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825" y="3521075"/>
              <a:ext cx="71913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51" descr="con52_133"/>
            <p:cNvPicPr preferRelativeResize="0"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575" y="3521075"/>
              <a:ext cx="71913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52" descr="con52_134"/>
            <p:cNvPicPr preferRelativeResize="0"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8" y="3521075"/>
              <a:ext cx="719137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1" name="Picture 54" descr="con53_131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75" y="2763838"/>
              <a:ext cx="71913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55" descr="con53_132"/>
            <p:cNvPicPr preferRelativeResize="0"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38" y="2763838"/>
              <a:ext cx="719137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56" descr="con53_133"/>
            <p:cNvPicPr preferRelativeResize="0"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825" y="2763838"/>
              <a:ext cx="71913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Picture 57" descr="con53_134"/>
            <p:cNvPicPr preferRelativeResize="0"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575" y="2763838"/>
              <a:ext cx="71913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Picture 58" descr="con53_135"/>
            <p:cNvPicPr preferRelativeResize="0"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8" y="2763838"/>
              <a:ext cx="719137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Picture 59" descr="con54_134"/>
            <p:cNvPicPr preferRelativeResize="0"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825" y="1971675"/>
              <a:ext cx="71913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7" name="Picture 60" descr="con54_135"/>
            <p:cNvPicPr preferRelativeResize="0"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575" y="1971675"/>
              <a:ext cx="71913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8" name="Picture 61" descr="con54_136"/>
            <p:cNvPicPr preferRelativeResize="0"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8" y="1971675"/>
              <a:ext cx="719137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9" name="Picture 62" descr="con49_130"/>
            <p:cNvPicPr preferRelativeResize="0"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575" y="5824538"/>
              <a:ext cx="71913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0" name="Picture 63" descr="con49_131"/>
            <p:cNvPicPr preferRelativeResize="0"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150" y="5824538"/>
              <a:ext cx="71913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1" name="Picture 64" descr="con49_132"/>
            <p:cNvPicPr preferRelativeResize="0"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3" y="5824538"/>
              <a:ext cx="719137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2" name="Picture 65" descr="con49_133"/>
            <p:cNvPicPr preferRelativeResize="0"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1650" y="5824538"/>
              <a:ext cx="71913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3" name="Picture 66" descr="con50_130"/>
            <p:cNvPicPr preferRelativeResize="0"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238" y="5067300"/>
              <a:ext cx="719137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4" name="Picture 67" descr="con50_131"/>
            <p:cNvPicPr preferRelativeResize="0"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988" y="5067300"/>
              <a:ext cx="719137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5" name="Picture 68" descr="con50_132"/>
            <p:cNvPicPr preferRelativeResize="0"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8" y="5067300"/>
              <a:ext cx="719137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6" name="Picture 69" descr="con50_133"/>
            <p:cNvPicPr preferRelativeResize="0"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3" y="5067300"/>
              <a:ext cx="719137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7" name="Picture 70" descr="con50_134"/>
            <p:cNvPicPr preferRelativeResize="0"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3" y="5067300"/>
              <a:ext cx="719137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8" name="Picture 71" descr="con51_130"/>
            <p:cNvPicPr preferRelativeResize="0"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38" y="4276725"/>
              <a:ext cx="719137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9" name="Picture 72" descr="con51_131"/>
            <p:cNvPicPr preferRelativeResize="0"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000" y="4276725"/>
              <a:ext cx="71913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0" name="Picture 73" descr="con51_132"/>
            <p:cNvPicPr preferRelativeResize="0"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163" y="4276725"/>
              <a:ext cx="719137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1" name="Picture 74" descr="con51_133"/>
            <p:cNvPicPr preferRelativeResize="0"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325" y="4276725"/>
              <a:ext cx="71913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2" name="Picture 75" descr="con51_134"/>
            <p:cNvPicPr preferRelativeResize="0"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9488" y="4275138"/>
              <a:ext cx="719137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3" name="Rectangle 76"/>
            <p:cNvSpPr>
              <a:spLocks noChangeArrowheads="1"/>
            </p:cNvSpPr>
            <p:nvPr/>
          </p:nvSpPr>
          <p:spPr bwMode="auto">
            <a:xfrm>
              <a:off x="6372225" y="5824538"/>
              <a:ext cx="719138" cy="71913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CH" altLang="it-IT" sz="1200" b="1">
                  <a:latin typeface="Calibri" pitchFamily="34" charset="0"/>
                </a:rPr>
                <a:t>In 134</a:t>
              </a:r>
            </a:p>
            <a:p>
              <a:pPr algn="ctr"/>
              <a:r>
                <a:rPr lang="de-CH" altLang="it-IT" sz="1200" b="1">
                  <a:latin typeface="Calibri" pitchFamily="34" charset="0"/>
                </a:rPr>
                <a:t>138 ms</a:t>
              </a:r>
            </a:p>
            <a:p>
              <a:pPr algn="ctr"/>
              <a:r>
                <a:rPr lang="de-CH" altLang="it-IT" sz="1200">
                  <a:latin typeface="Symbol" pitchFamily="1" charset="2"/>
                </a:rPr>
                <a:t>b</a:t>
              </a:r>
              <a:r>
                <a:rPr lang="de-CH" altLang="it-IT" sz="1200">
                  <a:latin typeface="Calibri" pitchFamily="34" charset="0"/>
                </a:rPr>
                <a:t>n, </a:t>
              </a:r>
              <a:r>
                <a:rPr lang="de-CH" altLang="it-IT" sz="1200">
                  <a:latin typeface="Symbol" pitchFamily="1" charset="2"/>
                </a:rPr>
                <a:t>b</a:t>
              </a:r>
              <a:r>
                <a:rPr lang="de-CH" altLang="it-IT" sz="1200">
                  <a:latin typeface="Calibri" pitchFamily="34" charset="0"/>
                </a:rPr>
                <a:t>2n</a:t>
              </a:r>
            </a:p>
          </p:txBody>
        </p:sp>
        <p:pic>
          <p:nvPicPr>
            <p:cNvPr id="8234" name="Picture 77" descr="con54_13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971675"/>
              <a:ext cx="719137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5" name="Picture 78" descr="con54_13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75" y="1971675"/>
              <a:ext cx="71913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6" name="Picture 79" descr="con54_13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38" y="1971675"/>
              <a:ext cx="719137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7" name="Picture 83" descr="con55_132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179513"/>
              <a:ext cx="719137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8" name="Picture 84" descr="con55_133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75" y="1179513"/>
              <a:ext cx="71913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9" name="Picture 85" descr="con55_134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38" y="1179513"/>
              <a:ext cx="719137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0" name="Picture 86" descr="con55_135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413" y="1179513"/>
              <a:ext cx="719137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1" name="Picture 87" descr="con55_136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163" y="1179513"/>
              <a:ext cx="719137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2" name="Picture 88" descr="con55_137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8" y="1179513"/>
              <a:ext cx="719137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43" name="Group 108"/>
            <p:cNvGrpSpPr>
              <a:grpSpLocks/>
            </p:cNvGrpSpPr>
            <p:nvPr/>
          </p:nvGrpSpPr>
          <p:grpSpPr bwMode="auto">
            <a:xfrm>
              <a:off x="1152524" y="2420379"/>
              <a:ext cx="4803775" cy="3102168"/>
              <a:chOff x="907" y="2006041"/>
              <a:chExt cx="3026" cy="3102168"/>
            </a:xfrm>
          </p:grpSpPr>
          <p:sp>
            <p:nvSpPr>
              <p:cNvPr id="8250" name="Line 100"/>
              <p:cNvSpPr>
                <a:spLocks noChangeShapeType="1"/>
              </p:cNvSpPr>
              <p:nvPr/>
            </p:nvSpPr>
            <p:spPr bwMode="auto">
              <a:xfrm flipH="1">
                <a:off x="2844" y="5108209"/>
                <a:ext cx="1089" cy="0"/>
              </a:xfrm>
              <a:prstGeom prst="line">
                <a:avLst/>
              </a:prstGeom>
              <a:noFill/>
              <a:ln w="7620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51" name="Line 97"/>
              <p:cNvSpPr>
                <a:spLocks noChangeShapeType="1"/>
              </p:cNvSpPr>
              <p:nvPr/>
            </p:nvSpPr>
            <p:spPr bwMode="auto">
              <a:xfrm flipH="1" flipV="1">
                <a:off x="907" y="2006041"/>
                <a:ext cx="2004" cy="3102165"/>
              </a:xfrm>
              <a:prstGeom prst="line">
                <a:avLst/>
              </a:prstGeom>
              <a:noFill/>
              <a:ln w="76200" cap="rnd">
                <a:solidFill>
                  <a:srgbClr val="FFFF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8244" name="Group 109"/>
            <p:cNvGrpSpPr>
              <a:grpSpLocks/>
            </p:cNvGrpSpPr>
            <p:nvPr/>
          </p:nvGrpSpPr>
          <p:grpSpPr bwMode="auto">
            <a:xfrm>
              <a:off x="1893888" y="2420380"/>
              <a:ext cx="3975103" cy="3102167"/>
              <a:chOff x="1374" y="2006042"/>
              <a:chExt cx="2504" cy="3102167"/>
            </a:xfrm>
          </p:grpSpPr>
          <p:sp>
            <p:nvSpPr>
              <p:cNvPr id="8248" name="Line 99"/>
              <p:cNvSpPr>
                <a:spLocks noChangeShapeType="1"/>
              </p:cNvSpPr>
              <p:nvPr/>
            </p:nvSpPr>
            <p:spPr bwMode="auto">
              <a:xfrm flipH="1">
                <a:off x="3379" y="5108209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49" name="Line 96"/>
              <p:cNvSpPr>
                <a:spLocks noChangeShapeType="1"/>
              </p:cNvSpPr>
              <p:nvPr/>
            </p:nvSpPr>
            <p:spPr bwMode="auto">
              <a:xfrm flipH="1" flipV="1">
                <a:off x="1374" y="2006042"/>
                <a:ext cx="1937" cy="3102166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8245" name="Group 105"/>
            <p:cNvGrpSpPr>
              <a:grpSpLocks/>
            </p:cNvGrpSpPr>
            <p:nvPr/>
          </p:nvGrpSpPr>
          <p:grpSpPr bwMode="auto">
            <a:xfrm>
              <a:off x="2413000" y="1971675"/>
              <a:ext cx="3886200" cy="3814763"/>
              <a:chOff x="1701" y="981"/>
              <a:chExt cx="2448" cy="2403"/>
            </a:xfrm>
          </p:grpSpPr>
          <p:sp>
            <p:nvSpPr>
              <p:cNvPr id="8246" name="Line 44"/>
              <p:cNvSpPr>
                <a:spLocks noChangeShapeType="1"/>
              </p:cNvSpPr>
              <p:nvPr/>
            </p:nvSpPr>
            <p:spPr bwMode="auto">
              <a:xfrm flipH="1" flipV="1">
                <a:off x="1927" y="1207"/>
                <a:ext cx="2222" cy="2177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47" name="Rectangle 104"/>
              <p:cNvSpPr>
                <a:spLocks noChangeArrowheads="1"/>
              </p:cNvSpPr>
              <p:nvPr/>
            </p:nvSpPr>
            <p:spPr bwMode="auto">
              <a:xfrm>
                <a:off x="1701" y="981"/>
                <a:ext cx="453" cy="454"/>
              </a:xfrm>
              <a:prstGeom prst="rect">
                <a:avLst/>
              </a:prstGeom>
              <a:noFill/>
              <a:ln w="5715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it-IT">
                  <a:latin typeface="Calibri" pitchFamily="34" charset="0"/>
                </a:endParaRPr>
              </a:p>
            </p:txBody>
          </p:sp>
        </p:grpSp>
      </p:grpSp>
      <p:sp>
        <p:nvSpPr>
          <p:cNvPr id="8204" name="Text Box 47"/>
          <p:cNvSpPr txBox="1">
            <a:spLocks noChangeArrowheads="1"/>
          </p:cNvSpPr>
          <p:nvPr/>
        </p:nvSpPr>
        <p:spPr bwMode="auto">
          <a:xfrm>
            <a:off x="110159" y="1155297"/>
            <a:ext cx="2547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it-IT" dirty="0" err="1">
                <a:latin typeface="Calibri" pitchFamily="34" charset="0"/>
                <a:sym typeface="Wingdings" pitchFamily="2" charset="2"/>
              </a:rPr>
              <a:t>During</a:t>
            </a:r>
            <a:r>
              <a:rPr lang="de-CH" altLang="it-IT" dirty="0">
                <a:latin typeface="Calibri" pitchFamily="34" charset="0"/>
                <a:sym typeface="Wingdings" pitchFamily="2" charset="2"/>
              </a:rPr>
              <a:t> „</a:t>
            </a:r>
            <a:r>
              <a:rPr lang="de-CH" altLang="it-IT" dirty="0" err="1">
                <a:latin typeface="Calibri" pitchFamily="34" charset="0"/>
                <a:sym typeface="Wingdings" pitchFamily="2" charset="2"/>
              </a:rPr>
              <a:t>Freeze</a:t>
            </a:r>
            <a:r>
              <a:rPr lang="de-CH" altLang="it-IT" dirty="0">
                <a:latin typeface="Calibri" pitchFamily="34" charset="0"/>
                <a:sym typeface="Wingdings" pitchFamily="2" charset="2"/>
              </a:rPr>
              <a:t>-out“: </a:t>
            </a:r>
          </a:p>
          <a:p>
            <a:pPr algn="ctr" eaLnBrk="1" hangingPunct="1"/>
            <a:r>
              <a:rPr lang="de-CH" altLang="it-IT" dirty="0" err="1">
                <a:latin typeface="Calibri" pitchFamily="34" charset="0"/>
                <a:sym typeface="Wingdings" pitchFamily="2" charset="2"/>
              </a:rPr>
              <a:t>detour</a:t>
            </a:r>
            <a:r>
              <a:rPr lang="de-CH" altLang="it-IT" dirty="0">
                <a:latin typeface="Calibri" pitchFamily="34" charset="0"/>
                <a:sym typeface="Wingdings" pitchFamily="2" charset="2"/>
              </a:rPr>
              <a:t> </a:t>
            </a:r>
            <a:r>
              <a:rPr lang="de-CH" altLang="it-IT" dirty="0" err="1">
                <a:latin typeface="Calibri" pitchFamily="34" charset="0"/>
                <a:sym typeface="Wingdings" pitchFamily="2" charset="2"/>
              </a:rPr>
              <a:t>of</a:t>
            </a:r>
            <a:r>
              <a:rPr lang="de-CH" altLang="it-IT" dirty="0">
                <a:latin typeface="Calibri" pitchFamily="34" charset="0"/>
                <a:sym typeface="Wingdings" pitchFamily="2" charset="2"/>
              </a:rPr>
              <a:t> </a:t>
            </a:r>
            <a:r>
              <a:rPr lang="de-CH" altLang="it-IT" dirty="0">
                <a:latin typeface="Symbol" pitchFamily="1" charset="2"/>
                <a:sym typeface="Wingdings" pitchFamily="2" charset="2"/>
              </a:rPr>
              <a:t>b</a:t>
            </a:r>
            <a:r>
              <a:rPr lang="de-CH" altLang="it-IT" dirty="0">
                <a:latin typeface="Calibri" pitchFamily="34" charset="0"/>
                <a:sym typeface="Wingdings" pitchFamily="2" charset="2"/>
              </a:rPr>
              <a:t>-</a:t>
            </a:r>
            <a:r>
              <a:rPr lang="de-CH" altLang="it-IT" dirty="0" err="1">
                <a:latin typeface="Calibri" pitchFamily="34" charset="0"/>
                <a:sym typeface="Wingdings" pitchFamily="2" charset="2"/>
              </a:rPr>
              <a:t>decay</a:t>
            </a:r>
            <a:r>
              <a:rPr lang="de-CH" altLang="it-IT" dirty="0">
                <a:latin typeface="Calibri" pitchFamily="34" charset="0"/>
                <a:sym typeface="Wingdings" pitchFamily="2" charset="2"/>
              </a:rPr>
              <a:t> </a:t>
            </a:r>
            <a:r>
              <a:rPr lang="de-CH" altLang="it-IT" dirty="0" err="1">
                <a:latin typeface="Calibri" pitchFamily="34" charset="0"/>
                <a:sym typeface="Wingdings" pitchFamily="2" charset="2"/>
              </a:rPr>
              <a:t>chains</a:t>
            </a:r>
            <a:endParaRPr lang="de-CH" altLang="it-IT" dirty="0">
              <a:latin typeface="Calibri" pitchFamily="34" charset="0"/>
              <a:sym typeface="Wingdings" pitchFamily="2" charset="2"/>
            </a:endParaRPr>
          </a:p>
          <a:p>
            <a:pPr algn="ctr" eaLnBrk="1" hangingPunct="1"/>
            <a:r>
              <a:rPr lang="de-CH" altLang="it-IT" b="1" i="1" dirty="0">
                <a:solidFill>
                  <a:srgbClr val="FF3300"/>
                </a:solidFill>
                <a:latin typeface="Calibri" pitchFamily="34" charset="0"/>
                <a:sym typeface="Wingdings" pitchFamily="2" charset="2"/>
              </a:rPr>
              <a:t>  r-</a:t>
            </a:r>
            <a:r>
              <a:rPr lang="de-CH" altLang="it-IT" b="1" i="1" dirty="0" err="1">
                <a:solidFill>
                  <a:srgbClr val="FF3300"/>
                </a:solidFill>
                <a:latin typeface="Calibri" pitchFamily="34" charset="0"/>
                <a:sym typeface="Wingdings" pitchFamily="2" charset="2"/>
              </a:rPr>
              <a:t>abundance</a:t>
            </a:r>
            <a:r>
              <a:rPr lang="de-CH" altLang="it-IT" b="1" i="1" dirty="0">
                <a:solidFill>
                  <a:srgbClr val="FF33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de-CH" altLang="it-IT" b="1" i="1" dirty="0" err="1">
                <a:solidFill>
                  <a:srgbClr val="FF3300"/>
                </a:solidFill>
                <a:latin typeface="Calibri" pitchFamily="34" charset="0"/>
                <a:sym typeface="Wingdings" pitchFamily="2" charset="2"/>
              </a:rPr>
              <a:t>changes</a:t>
            </a:r>
            <a:endParaRPr lang="de-CH" altLang="it-IT" b="1" i="1" dirty="0">
              <a:solidFill>
                <a:srgbClr val="FF3300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8205" name="Text Box 47"/>
          <p:cNvSpPr txBox="1">
            <a:spLocks noChangeArrowheads="1"/>
          </p:cNvSpPr>
          <p:nvPr/>
        </p:nvSpPr>
        <p:spPr bwMode="auto">
          <a:xfrm>
            <a:off x="4860032" y="1196752"/>
            <a:ext cx="2936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it-IT" dirty="0" err="1">
                <a:latin typeface="Calibri" pitchFamily="34" charset="0"/>
                <a:sym typeface="Wingdings" pitchFamily="2" charset="2"/>
              </a:rPr>
              <a:t>During</a:t>
            </a:r>
            <a:r>
              <a:rPr lang="de-CH" altLang="it-IT" dirty="0">
                <a:latin typeface="Calibri" pitchFamily="34" charset="0"/>
                <a:sym typeface="Wingdings" pitchFamily="2" charset="2"/>
              </a:rPr>
              <a:t> „</a:t>
            </a:r>
            <a:r>
              <a:rPr lang="de-CH" altLang="it-IT" dirty="0" err="1">
                <a:latin typeface="Calibri" pitchFamily="34" charset="0"/>
                <a:sym typeface="Wingdings" pitchFamily="2" charset="2"/>
              </a:rPr>
              <a:t>Freeze</a:t>
            </a:r>
            <a:r>
              <a:rPr lang="de-CH" altLang="it-IT" dirty="0">
                <a:latin typeface="Calibri" pitchFamily="34" charset="0"/>
                <a:sym typeface="Wingdings" pitchFamily="2" charset="2"/>
              </a:rPr>
              <a:t>-out“: </a:t>
            </a:r>
          </a:p>
          <a:p>
            <a:pPr algn="ctr" eaLnBrk="1" hangingPunct="1"/>
            <a:r>
              <a:rPr lang="de-CH" altLang="it-IT" dirty="0" err="1">
                <a:latin typeface="Calibri" pitchFamily="34" charset="0"/>
                <a:sym typeface="Wingdings" pitchFamily="2" charset="2"/>
              </a:rPr>
              <a:t>enhancement</a:t>
            </a:r>
            <a:r>
              <a:rPr lang="de-CH" altLang="it-IT" dirty="0">
                <a:latin typeface="Calibri" pitchFamily="34" charset="0"/>
                <a:sym typeface="Wingdings" pitchFamily="2" charset="2"/>
              </a:rPr>
              <a:t> </a:t>
            </a:r>
            <a:r>
              <a:rPr lang="de-CH" altLang="it-IT" dirty="0" err="1">
                <a:latin typeface="Calibri" pitchFamily="34" charset="0"/>
                <a:sym typeface="Wingdings" pitchFamily="2" charset="2"/>
              </a:rPr>
              <a:t>of</a:t>
            </a:r>
            <a:r>
              <a:rPr lang="de-CH" altLang="it-IT" dirty="0">
                <a:latin typeface="Calibri" pitchFamily="34" charset="0"/>
                <a:sym typeface="Wingdings" pitchFamily="2" charset="2"/>
              </a:rPr>
              <a:t> </a:t>
            </a:r>
            <a:r>
              <a:rPr lang="de-CH" altLang="it-IT" dirty="0" err="1">
                <a:latin typeface="Calibri" pitchFamily="34" charset="0"/>
                <a:sym typeface="Wingdings" pitchFamily="2" charset="2"/>
              </a:rPr>
              <a:t>neutron</a:t>
            </a:r>
            <a:r>
              <a:rPr lang="de-CH" altLang="it-IT" dirty="0">
                <a:latin typeface="Calibri" pitchFamily="34" charset="0"/>
                <a:sym typeface="Wingdings" pitchFamily="2" charset="2"/>
              </a:rPr>
              <a:t> </a:t>
            </a:r>
            <a:r>
              <a:rPr lang="de-CH" altLang="it-IT" dirty="0" err="1">
                <a:latin typeface="Calibri" pitchFamily="34" charset="0"/>
                <a:sym typeface="Wingdings" pitchFamily="2" charset="2"/>
              </a:rPr>
              <a:t>flux</a:t>
            </a:r>
            <a:endParaRPr lang="de-CH" altLang="it-IT" dirty="0">
              <a:latin typeface="Calibri" pitchFamily="34" charset="0"/>
              <a:sym typeface="Wingdings" pitchFamily="2" charset="2"/>
            </a:endParaRPr>
          </a:p>
          <a:p>
            <a:pPr algn="ctr" eaLnBrk="1" hangingPunct="1"/>
            <a:r>
              <a:rPr lang="de-CH" altLang="it-IT" b="1" i="1" dirty="0">
                <a:solidFill>
                  <a:srgbClr val="FF3300"/>
                </a:solidFill>
                <a:latin typeface="Calibri" pitchFamily="34" charset="0"/>
                <a:sym typeface="Wingdings" pitchFamily="2" charset="2"/>
              </a:rPr>
              <a:t>  r-</a:t>
            </a:r>
            <a:r>
              <a:rPr lang="de-CH" altLang="it-IT" b="1" i="1" dirty="0" err="1">
                <a:solidFill>
                  <a:srgbClr val="FF3300"/>
                </a:solidFill>
                <a:latin typeface="Calibri" pitchFamily="34" charset="0"/>
                <a:sym typeface="Wingdings" pitchFamily="2" charset="2"/>
              </a:rPr>
              <a:t>abundance</a:t>
            </a:r>
            <a:r>
              <a:rPr lang="de-CH" altLang="it-IT" b="1" i="1" dirty="0">
                <a:solidFill>
                  <a:srgbClr val="FF33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de-CH" altLang="it-IT" b="1" i="1" dirty="0" err="1">
                <a:solidFill>
                  <a:srgbClr val="FF3300"/>
                </a:solidFill>
                <a:latin typeface="Calibri" pitchFamily="34" charset="0"/>
                <a:sym typeface="Wingdings" pitchFamily="2" charset="2"/>
              </a:rPr>
              <a:t>changes</a:t>
            </a:r>
            <a:endParaRPr lang="de-CH" altLang="it-IT" b="1" i="1" dirty="0">
              <a:solidFill>
                <a:srgbClr val="FF3300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Impact on r-process abundances</a:t>
            </a:r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7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 In-beam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vs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TAPE Station systems: figures</a:t>
            </a:r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230022"/>
              </p:ext>
            </p:extLst>
          </p:nvPr>
        </p:nvGraphicFramePr>
        <p:xfrm>
          <a:off x="539552" y="1124744"/>
          <a:ext cx="828092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In-beam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Tape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station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production rates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Require little statistics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can be used to study both short-living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) and long living (100s ) nuclei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Get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informations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already with few particles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Can focus on single case</a:t>
                      </a:r>
                    </a:p>
                    <a:p>
                      <a:pPr marL="285750" indent="-285750" algn="l">
                        <a:buFont typeface="Wingdings"/>
                        <a:buChar char="è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Clean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signal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Usually higher cross-sections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Only nuclei T1/2&gt; 100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ms</a:t>
                      </a:r>
                      <a:endParaRPr lang="en-US" baseline="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Naturally eliminating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bg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activity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</a:rPr>
                        <a:t>implant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~ 70 %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&lt; 50%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~ 15 % (in best case) (**)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</a:rPr>
                        <a:t>implantjj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~ 100%(*)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~ 50-60%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~ 10 % (**)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23528" y="494116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(*) provided T1/2 is large otherwise we have losses due to decays “on the way”</a:t>
            </a:r>
          </a:p>
          <a:p>
            <a:r>
              <a:rPr lang="en-US" dirty="0" smtClean="0"/>
              <a:t>(**) of course it depends on many parameters: number of detectors,</a:t>
            </a:r>
            <a:r>
              <a:rPr lang="it-IT" dirty="0" smtClean="0"/>
              <a:t> </a:t>
            </a:r>
            <a:r>
              <a:rPr lang="it-IT" dirty="0" err="1" smtClean="0"/>
              <a:t>distance</a:t>
            </a:r>
            <a:r>
              <a:rPr lang="it-IT" dirty="0" smtClean="0"/>
              <a:t> from </a:t>
            </a:r>
            <a:r>
              <a:rPr lang="it-IT" dirty="0" err="1" smtClean="0"/>
              <a:t>implantation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,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reactions</a:t>
            </a:r>
            <a:r>
              <a:rPr lang="it-IT" dirty="0" smtClean="0"/>
              <a:t> (</a:t>
            </a:r>
            <a:r>
              <a:rPr lang="it-IT" dirty="0" err="1" smtClean="0"/>
              <a:t>prompt</a:t>
            </a:r>
            <a:r>
              <a:rPr lang="it-IT" dirty="0" smtClean="0"/>
              <a:t>-flash in case of in-</a:t>
            </a:r>
            <a:r>
              <a:rPr lang="it-IT" dirty="0" err="1" smtClean="0"/>
              <a:t>beam</a:t>
            </a:r>
            <a:r>
              <a:rPr lang="it-IT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135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al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0842" y="4004057"/>
            <a:ext cx="3197622" cy="2521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7504" y="2996952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	reasons to study beta decay: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Access to gross information on the decay, Half-life, </a:t>
            </a:r>
            <a:r>
              <a:rPr lang="en-US" dirty="0" err="1" smtClean="0"/>
              <a:t>Pn</a:t>
            </a:r>
            <a:r>
              <a:rPr lang="en-US" dirty="0" smtClean="0"/>
              <a:t> etc.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First information on excited states far from stability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Spin assignments owing to selection rules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Access to non-</a:t>
            </a:r>
            <a:r>
              <a:rPr lang="en-US" dirty="0" err="1" smtClean="0"/>
              <a:t>yrast</a:t>
            </a:r>
            <a:r>
              <a:rPr lang="en-US" dirty="0" smtClean="0"/>
              <a:t> states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Definition of shapes of daughter nuclei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Connection to mass measurements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Input for astrophysics and reactor heat calculation….</a:t>
            </a:r>
          </a:p>
          <a:p>
            <a:pPr marL="450850" lvl="1">
              <a:lnSpc>
                <a:spcPct val="150000"/>
              </a:lnSpc>
            </a:pPr>
            <a:r>
              <a:rPr lang="en-US" dirty="0" smtClean="0"/>
              <a:t>			……many more…	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it-IT" dirty="0"/>
          </a:p>
        </p:txBody>
      </p:sp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5496" y="1124744"/>
            <a:ext cx="8856984" cy="1872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β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</a:t>
            </a:r>
            <a:r>
              <a:rPr lang="en-US" sz="2400" dirty="0"/>
              <a:t>decay is the most </a:t>
            </a:r>
            <a:r>
              <a:rPr lang="en-US" sz="2400" dirty="0" smtClean="0"/>
              <a:t>common type </a:t>
            </a:r>
            <a:r>
              <a:rPr lang="en-US" sz="2400" dirty="0"/>
              <a:t>of radioactive </a:t>
            </a:r>
            <a:r>
              <a:rPr lang="en-US" sz="2400" dirty="0" smtClean="0"/>
              <a:t>decay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β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decay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β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decay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Electron capture (EC) 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Beta decay: survey of general properties</a:t>
            </a:r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3" descr="nuclid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1628800"/>
            <a:ext cx="1861504" cy="16115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anner_infn_quadrifogl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https://web.infn.it/spes/images/NEW_SITE/Logo/quadrifoglio_ABCD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6" descr="https://web.infn.it/spes/images/NEW_SITE/Logo/quadrifoglio_ABCD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8" descr="https://web.infn.it/spes/images/NEW_SITE/Logo/quadrifoglio_ABCD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0" descr="https://web.infn.it/spes/images/NEW_SITE/Logo/quadrifoglio_ABCD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Exotic nuclei exotic properties</a:t>
            </a:r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1064542"/>
            <a:ext cx="40290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5"/>
          <p:cNvSpPr txBox="1">
            <a:spLocks noChangeArrowheads="1"/>
          </p:cNvSpPr>
          <p:nvPr/>
        </p:nvSpPr>
        <p:spPr bwMode="auto">
          <a:xfrm>
            <a:off x="323850" y="993105"/>
            <a:ext cx="446417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it-IT" dirty="0">
                <a:latin typeface="Comic Sans MS" pitchFamily="66" charset="0"/>
              </a:rPr>
              <a:t>Proximity of doubly magic </a:t>
            </a:r>
            <a:r>
              <a:rPr lang="en-US" altLang="it-IT" baseline="30000" dirty="0" smtClean="0">
                <a:latin typeface="Comic Sans MS" pitchFamily="66" charset="0"/>
              </a:rPr>
              <a:t>78</a:t>
            </a:r>
            <a:r>
              <a:rPr lang="en-US" altLang="it-IT" dirty="0" smtClean="0">
                <a:latin typeface="Comic Sans MS" pitchFamily="66" charset="0"/>
              </a:rPr>
              <a:t>Ni N=40 </a:t>
            </a:r>
            <a:r>
              <a:rPr lang="en-US" altLang="it-IT" dirty="0">
                <a:latin typeface="Comic Sans MS" pitchFamily="66" charset="0"/>
              </a:rPr>
              <a:t>sub-shell closure {HO}</a:t>
            </a:r>
          </a:p>
          <a:p>
            <a:pPr eaLnBrk="1" hangingPunct="1"/>
            <a:endParaRPr lang="en-US" altLang="it-IT" dirty="0" smtClean="0">
              <a:latin typeface="Comic Sans MS" pitchFamily="66" charset="0"/>
            </a:endParaRPr>
          </a:p>
          <a:p>
            <a:pPr eaLnBrk="1" hangingPunct="1"/>
            <a:r>
              <a:rPr lang="en-US" altLang="it-IT" dirty="0" smtClean="0">
                <a:latin typeface="Comic Sans MS" pitchFamily="66" charset="0"/>
              </a:rPr>
              <a:t>Many </a:t>
            </a:r>
            <a:r>
              <a:rPr lang="en-US" altLang="it-IT" dirty="0">
                <a:latin typeface="Comic Sans MS" pitchFamily="66" charset="0"/>
              </a:rPr>
              <a:t>new effects arising at small changes in nuclear configuration:</a:t>
            </a:r>
          </a:p>
          <a:p>
            <a:pPr eaLnBrk="1" hangingPunct="1"/>
            <a:r>
              <a:rPr lang="en-US" altLang="it-IT" dirty="0">
                <a:latin typeface="Comic Sans MS" pitchFamily="66" charset="0"/>
              </a:rPr>
              <a:t> - deformations</a:t>
            </a:r>
          </a:p>
          <a:p>
            <a:pPr eaLnBrk="1" hangingPunct="1"/>
            <a:r>
              <a:rPr lang="en-US" altLang="it-IT" dirty="0">
                <a:latin typeface="Comic Sans MS" pitchFamily="66" charset="0"/>
              </a:rPr>
              <a:t> - change in levels sequence</a:t>
            </a:r>
          </a:p>
          <a:p>
            <a:pPr eaLnBrk="1" hangingPunct="1"/>
            <a:r>
              <a:rPr lang="en-US" altLang="it-IT" dirty="0">
                <a:latin typeface="Comic Sans MS" pitchFamily="66" charset="0"/>
              </a:rPr>
              <a:t> - collectivity</a:t>
            </a:r>
          </a:p>
          <a:p>
            <a:pPr eaLnBrk="1" hangingPunct="1"/>
            <a:r>
              <a:rPr lang="en-US" altLang="it-IT" dirty="0">
                <a:latin typeface="Comic Sans MS" pitchFamily="66" charset="0"/>
              </a:rPr>
              <a:t> - isomerism and loss of isomerism</a:t>
            </a:r>
          </a:p>
          <a:p>
            <a:pPr eaLnBrk="1" hangingPunct="1"/>
            <a:r>
              <a:rPr lang="en-US" altLang="it-IT" dirty="0">
                <a:latin typeface="Comic Sans MS" pitchFamily="66" charset="0"/>
              </a:rPr>
              <a:t> - monopole drift</a:t>
            </a:r>
          </a:p>
          <a:p>
            <a:pPr eaLnBrk="1" hangingPunct="1"/>
            <a:r>
              <a:rPr lang="en-US" altLang="it-IT" dirty="0">
                <a:latin typeface="Comic Sans MS" pitchFamily="66" charset="0"/>
              </a:rPr>
              <a:t> - proton core excitations</a:t>
            </a:r>
          </a:p>
          <a:p>
            <a:pPr eaLnBrk="1" hangingPunct="1"/>
            <a:r>
              <a:rPr lang="en-US" altLang="it-IT" dirty="0">
                <a:latin typeface="Comic Sans MS" pitchFamily="66" charset="0"/>
              </a:rPr>
              <a:t> - proton intruder isomers</a:t>
            </a:r>
          </a:p>
          <a:p>
            <a:pPr lvl="3" eaLnBrk="1" hangingPunct="1"/>
            <a:r>
              <a:rPr lang="en-US" altLang="it-IT" dirty="0">
                <a:latin typeface="Comic Sans MS" pitchFamily="66" charset="0"/>
              </a:rPr>
              <a:t>…</a:t>
            </a:r>
            <a:endParaRPr lang="it-IT" altLang="it-IT" dirty="0">
              <a:latin typeface="Comic Sans MS" pitchFamily="66" charset="0"/>
            </a:endParaRPr>
          </a:p>
        </p:txBody>
      </p:sp>
      <p:sp>
        <p:nvSpPr>
          <p:cNvPr id="11" name="CasellaDiTesto 6"/>
          <p:cNvSpPr txBox="1">
            <a:spLocks noChangeArrowheads="1"/>
          </p:cNvSpPr>
          <p:nvPr/>
        </p:nvSpPr>
        <p:spPr bwMode="auto">
          <a:xfrm>
            <a:off x="395288" y="5025355"/>
            <a:ext cx="3600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it-IT">
                <a:latin typeface="Comic Sans MS" pitchFamily="66" charset="0"/>
              </a:rPr>
              <a:t>Shell model calculations need to include a large valence space to describe all effects </a:t>
            </a:r>
            <a:endParaRPr lang="it-IT" altLang="it-IT">
              <a:latin typeface="Comic Sans MS" pitchFamily="66" charset="0"/>
            </a:endParaRPr>
          </a:p>
        </p:txBody>
      </p:sp>
      <p:grpSp>
        <p:nvGrpSpPr>
          <p:cNvPr id="12" name="Gruppo 7"/>
          <p:cNvGrpSpPr>
            <a:grpSpLocks/>
          </p:cNvGrpSpPr>
          <p:nvPr/>
        </p:nvGrpSpPr>
        <p:grpSpPr bwMode="auto">
          <a:xfrm>
            <a:off x="5940425" y="3729955"/>
            <a:ext cx="2078038" cy="1733550"/>
            <a:chOff x="6516688" y="765175"/>
            <a:chExt cx="2078037" cy="1733550"/>
          </a:xfrm>
        </p:grpSpPr>
        <p:pic>
          <p:nvPicPr>
            <p:cNvPr id="13" name="Immagin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110"/>
            <a:stretch>
              <a:fillRect/>
            </a:stretch>
          </p:blipFill>
          <p:spPr bwMode="auto">
            <a:xfrm>
              <a:off x="6516688" y="765175"/>
              <a:ext cx="2078037" cy="1733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Connettore 1 13"/>
            <p:cNvCxnSpPr/>
            <p:nvPr/>
          </p:nvCxnSpPr>
          <p:spPr>
            <a:xfrm>
              <a:off x="7019926" y="1179512"/>
              <a:ext cx="1223961" cy="242888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1"/>
            <p:cNvSpPr txBox="1">
              <a:spLocks noChangeArrowheads="1"/>
            </p:cNvSpPr>
            <p:nvPr/>
          </p:nvSpPr>
          <p:spPr bwMode="auto">
            <a:xfrm>
              <a:off x="7934325" y="1117600"/>
              <a:ext cx="4143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it-IT" sz="1200">
                  <a:solidFill>
                    <a:srgbClr val="0070C0"/>
                  </a:solidFill>
                </a:rPr>
                <a:t>g</a:t>
              </a:r>
              <a:r>
                <a:rPr lang="en-US" altLang="it-IT" sz="1200" baseline="-25000">
                  <a:solidFill>
                    <a:srgbClr val="0070C0"/>
                  </a:solidFill>
                </a:rPr>
                <a:t>9/2</a:t>
              </a:r>
              <a:endParaRPr lang="it-IT" altLang="it-IT" sz="1200" baseline="-25000">
                <a:solidFill>
                  <a:srgbClr val="0070C0"/>
                </a:solidFill>
              </a:endParaRPr>
            </a:p>
          </p:txBody>
        </p:sp>
      </p:grpSp>
      <p:sp>
        <p:nvSpPr>
          <p:cNvPr id="16" name="CasellaDiTesto 10"/>
          <p:cNvSpPr txBox="1">
            <a:spLocks noChangeArrowheads="1"/>
          </p:cNvSpPr>
          <p:nvPr/>
        </p:nvSpPr>
        <p:spPr bwMode="auto">
          <a:xfrm>
            <a:off x="4788024" y="5805488"/>
            <a:ext cx="3959225" cy="461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altLang="it-IT" sz="1200" dirty="0" err="1">
                <a:latin typeface="Comic Sans MS" pitchFamily="66" charset="0"/>
              </a:rPr>
              <a:t>K.Sieja</a:t>
            </a:r>
            <a:r>
              <a:rPr lang="it-IT" altLang="it-IT" sz="1200" dirty="0">
                <a:latin typeface="Comic Sans MS" pitchFamily="66" charset="0"/>
              </a:rPr>
              <a:t> and F. </a:t>
            </a:r>
            <a:r>
              <a:rPr lang="it-IT" altLang="it-IT" sz="1200" dirty="0" err="1">
                <a:latin typeface="Comic Sans MS" pitchFamily="66" charset="0"/>
              </a:rPr>
              <a:t>Nowacki</a:t>
            </a:r>
            <a:r>
              <a:rPr lang="it-IT" altLang="it-IT" sz="1200" dirty="0">
                <a:latin typeface="Comic Sans MS" pitchFamily="66" charset="0"/>
              </a:rPr>
              <a:t>, PRC 81, 061303 R (2010) </a:t>
            </a:r>
          </a:p>
          <a:p>
            <a:pPr eaLnBrk="1" hangingPunct="1"/>
            <a:r>
              <a:rPr lang="fr-FR" altLang="it-IT" sz="1200" dirty="0">
                <a:latin typeface="Comic Sans MS" pitchFamily="66" charset="0"/>
              </a:rPr>
              <a:t>R. Grzywacz et al., </a:t>
            </a:r>
            <a:r>
              <a:rPr lang="fr-FR" altLang="it-IT" sz="1200" dirty="0" err="1">
                <a:latin typeface="Comic Sans MS" pitchFamily="66" charset="0"/>
              </a:rPr>
              <a:t>Eur</a:t>
            </a:r>
            <a:r>
              <a:rPr lang="fr-FR" altLang="it-IT" sz="1200" dirty="0">
                <a:latin typeface="Comic Sans MS" pitchFamily="66" charset="0"/>
              </a:rPr>
              <a:t>. Phys. J. 25, 89 (2005).</a:t>
            </a:r>
            <a:endParaRPr lang="it-IT" altLang="it-IT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49" name="Group 177"/>
          <p:cNvGrpSpPr>
            <a:grpSpLocks/>
          </p:cNvGrpSpPr>
          <p:nvPr/>
        </p:nvGrpSpPr>
        <p:grpSpPr bwMode="auto">
          <a:xfrm>
            <a:off x="31750" y="5945188"/>
            <a:ext cx="1920875" cy="852487"/>
            <a:chOff x="20" y="3745"/>
            <a:chExt cx="1210" cy="537"/>
          </a:xfrm>
        </p:grpSpPr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 rot="16200000">
              <a:off x="-123" y="3909"/>
              <a:ext cx="4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it-IT" sz="1200" b="1"/>
                <a:t>protons</a:t>
              </a:r>
            </a:p>
          </p:txBody>
        </p:sp>
        <p:grpSp>
          <p:nvGrpSpPr>
            <p:cNvPr id="54448" name="Group 176"/>
            <p:cNvGrpSpPr>
              <a:grpSpLocks/>
            </p:cNvGrpSpPr>
            <p:nvPr/>
          </p:nvGrpSpPr>
          <p:grpSpPr bwMode="auto">
            <a:xfrm>
              <a:off x="218" y="3745"/>
              <a:ext cx="496" cy="496"/>
              <a:chOff x="218" y="3745"/>
              <a:chExt cx="496" cy="496"/>
            </a:xfrm>
          </p:grpSpPr>
          <p:sp>
            <p:nvSpPr>
              <p:cNvPr id="54276" name="Line 4"/>
              <p:cNvSpPr>
                <a:spLocks noChangeShapeType="1"/>
              </p:cNvSpPr>
              <p:nvPr/>
            </p:nvSpPr>
            <p:spPr bwMode="auto">
              <a:xfrm>
                <a:off x="218" y="4232"/>
                <a:ext cx="4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00"/>
              </a:p>
            </p:txBody>
          </p:sp>
          <p:sp>
            <p:nvSpPr>
              <p:cNvPr id="54277" name="Line 5"/>
              <p:cNvSpPr>
                <a:spLocks noChangeShapeType="1"/>
              </p:cNvSpPr>
              <p:nvPr/>
            </p:nvSpPr>
            <p:spPr bwMode="auto">
              <a:xfrm rot="-5400000">
                <a:off x="-22" y="3992"/>
                <a:ext cx="496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00"/>
              </a:p>
            </p:txBody>
          </p:sp>
        </p:grpSp>
        <p:sp>
          <p:nvSpPr>
            <p:cNvPr id="54278" name="Text Box 6"/>
            <p:cNvSpPr txBox="1">
              <a:spLocks noChangeArrowheads="1"/>
            </p:cNvSpPr>
            <p:nvPr/>
          </p:nvSpPr>
          <p:spPr bwMode="auto">
            <a:xfrm>
              <a:off x="718" y="4108"/>
              <a:ext cx="51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it-IT" sz="1200" b="1"/>
                <a:t>neutrons</a:t>
              </a:r>
            </a:p>
          </p:txBody>
        </p:sp>
      </p:grpSp>
      <p:sp>
        <p:nvSpPr>
          <p:cNvPr id="54381" name="Line 109"/>
          <p:cNvSpPr>
            <a:spLocks noChangeShapeType="1"/>
          </p:cNvSpPr>
          <p:nvPr/>
        </p:nvSpPr>
        <p:spPr bwMode="auto">
          <a:xfrm>
            <a:off x="1147317" y="5730875"/>
            <a:ext cx="122237" cy="3889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1400"/>
          </a:p>
        </p:txBody>
      </p:sp>
      <p:pic>
        <p:nvPicPr>
          <p:cNvPr id="54275" name="Picture 3" descr="ch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4"/>
          <a:stretch>
            <a:fillRect/>
          </a:stretch>
        </p:blipFill>
        <p:spPr bwMode="auto">
          <a:xfrm>
            <a:off x="1282254" y="860425"/>
            <a:ext cx="7947025" cy="52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96" name="Freeform 24"/>
          <p:cNvSpPr>
            <a:spLocks/>
          </p:cNvSpPr>
          <p:nvPr/>
        </p:nvSpPr>
        <p:spPr bwMode="auto">
          <a:xfrm>
            <a:off x="1390204" y="2914650"/>
            <a:ext cx="2544763" cy="3184525"/>
          </a:xfrm>
          <a:custGeom>
            <a:avLst/>
            <a:gdLst>
              <a:gd name="T0" fmla="*/ 0 w 1752"/>
              <a:gd name="T1" fmla="*/ 2184 h 2184"/>
              <a:gd name="T2" fmla="*/ 126 w 1752"/>
              <a:gd name="T3" fmla="*/ 2010 h 2184"/>
              <a:gd name="T4" fmla="*/ 126 w 1752"/>
              <a:gd name="T5" fmla="*/ 1932 h 2184"/>
              <a:gd name="T6" fmla="*/ 1584 w 1752"/>
              <a:gd name="T7" fmla="*/ 90 h 2184"/>
              <a:gd name="T8" fmla="*/ 1752 w 1752"/>
              <a:gd name="T9" fmla="*/ 84 h 2184"/>
              <a:gd name="T10" fmla="*/ 1746 w 1752"/>
              <a:gd name="T11" fmla="*/ 0 h 2184"/>
              <a:gd name="T12" fmla="*/ 1680 w 1752"/>
              <a:gd name="T13" fmla="*/ 84 h 2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2" h="2184">
                <a:moveTo>
                  <a:pt x="0" y="2184"/>
                </a:moveTo>
                <a:lnTo>
                  <a:pt x="126" y="2010"/>
                </a:lnTo>
                <a:lnTo>
                  <a:pt x="126" y="1932"/>
                </a:lnTo>
                <a:lnTo>
                  <a:pt x="1584" y="90"/>
                </a:lnTo>
                <a:lnTo>
                  <a:pt x="1752" y="84"/>
                </a:lnTo>
                <a:lnTo>
                  <a:pt x="1746" y="0"/>
                </a:lnTo>
                <a:lnTo>
                  <a:pt x="1680" y="84"/>
                </a:lnTo>
              </a:path>
            </a:pathLst>
          </a:custGeom>
          <a:noFill/>
          <a:ln w="57150" cmpd="sng">
            <a:solidFill>
              <a:srgbClr val="FF99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400"/>
          </a:p>
        </p:txBody>
      </p:sp>
      <p:grpSp>
        <p:nvGrpSpPr>
          <p:cNvPr id="54324" name="Group 52"/>
          <p:cNvGrpSpPr>
            <a:grpSpLocks/>
          </p:cNvGrpSpPr>
          <p:nvPr/>
        </p:nvGrpSpPr>
        <p:grpSpPr bwMode="auto">
          <a:xfrm>
            <a:off x="7157594" y="2465388"/>
            <a:ext cx="1744663" cy="750888"/>
            <a:chOff x="3846" y="84"/>
            <a:chExt cx="1099" cy="473"/>
          </a:xfrm>
        </p:grpSpPr>
        <p:sp>
          <p:nvSpPr>
            <p:cNvPr id="54325" name="Rectangle 53"/>
            <p:cNvSpPr>
              <a:spLocks noChangeArrowheads="1"/>
            </p:cNvSpPr>
            <p:nvPr/>
          </p:nvSpPr>
          <p:spPr bwMode="auto">
            <a:xfrm>
              <a:off x="3846" y="90"/>
              <a:ext cx="1088" cy="4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54326" name="Rectangle 54"/>
            <p:cNvSpPr>
              <a:spLocks noChangeArrowheads="1"/>
            </p:cNvSpPr>
            <p:nvPr/>
          </p:nvSpPr>
          <p:spPr bwMode="auto">
            <a:xfrm>
              <a:off x="3950" y="277"/>
              <a:ext cx="90" cy="96"/>
            </a:xfrm>
            <a:prstGeom prst="rect">
              <a:avLst/>
            </a:prstGeom>
            <a:solidFill>
              <a:srgbClr val="99DF5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54327" name="Rectangle 55"/>
            <p:cNvSpPr>
              <a:spLocks noChangeArrowheads="1"/>
            </p:cNvSpPr>
            <p:nvPr/>
          </p:nvSpPr>
          <p:spPr bwMode="auto">
            <a:xfrm>
              <a:off x="3949" y="128"/>
              <a:ext cx="90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54328" name="Rectangle 56"/>
            <p:cNvSpPr>
              <a:spLocks noChangeArrowheads="1"/>
            </p:cNvSpPr>
            <p:nvPr/>
          </p:nvSpPr>
          <p:spPr bwMode="auto">
            <a:xfrm>
              <a:off x="3951" y="416"/>
              <a:ext cx="90" cy="9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54329" name="Text Box 57"/>
            <p:cNvSpPr txBox="1">
              <a:spLocks noChangeArrowheads="1"/>
            </p:cNvSpPr>
            <p:nvPr/>
          </p:nvSpPr>
          <p:spPr bwMode="auto">
            <a:xfrm>
              <a:off x="4019" y="84"/>
              <a:ext cx="7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it-IT" sz="1400" dirty="0"/>
                <a:t>Mass known</a:t>
              </a:r>
            </a:p>
          </p:txBody>
        </p:sp>
        <p:sp>
          <p:nvSpPr>
            <p:cNvPr id="54330" name="Text Box 58"/>
            <p:cNvSpPr txBox="1">
              <a:spLocks noChangeArrowheads="1"/>
            </p:cNvSpPr>
            <p:nvPr/>
          </p:nvSpPr>
          <p:spPr bwMode="auto">
            <a:xfrm>
              <a:off x="4016" y="229"/>
              <a:ext cx="92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it-IT" sz="1400"/>
                <a:t>Half-life known</a:t>
              </a:r>
            </a:p>
          </p:txBody>
        </p:sp>
        <p:sp>
          <p:nvSpPr>
            <p:cNvPr id="54331" name="Text Box 59"/>
            <p:cNvSpPr txBox="1">
              <a:spLocks noChangeArrowheads="1"/>
            </p:cNvSpPr>
            <p:nvPr/>
          </p:nvSpPr>
          <p:spPr bwMode="auto">
            <a:xfrm>
              <a:off x="4016" y="355"/>
              <a:ext cx="85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it-IT" sz="1400" dirty="0"/>
                <a:t>nothing known</a:t>
              </a:r>
            </a:p>
          </p:txBody>
        </p:sp>
      </p:grpSp>
      <p:sp>
        <p:nvSpPr>
          <p:cNvPr id="54346" name="Freeform 74"/>
          <p:cNvSpPr>
            <a:spLocks/>
          </p:cNvSpPr>
          <p:nvPr/>
        </p:nvSpPr>
        <p:spPr bwMode="auto">
          <a:xfrm>
            <a:off x="3130104" y="950913"/>
            <a:ext cx="4035425" cy="3214687"/>
          </a:xfrm>
          <a:custGeom>
            <a:avLst/>
            <a:gdLst>
              <a:gd name="T0" fmla="*/ 69 w 2542"/>
              <a:gd name="T1" fmla="*/ 2019 h 2025"/>
              <a:gd name="T2" fmla="*/ 0 w 2542"/>
              <a:gd name="T3" fmla="*/ 2019 h 2025"/>
              <a:gd name="T4" fmla="*/ 40 w 2542"/>
              <a:gd name="T5" fmla="*/ 1920 h 2025"/>
              <a:gd name="T6" fmla="*/ 343 w 2542"/>
              <a:gd name="T7" fmla="*/ 1594 h 2025"/>
              <a:gd name="T8" fmla="*/ 587 w 2542"/>
              <a:gd name="T9" fmla="*/ 1326 h 2025"/>
              <a:gd name="T10" fmla="*/ 709 w 2542"/>
              <a:gd name="T11" fmla="*/ 1280 h 2025"/>
              <a:gd name="T12" fmla="*/ 925 w 2542"/>
              <a:gd name="T13" fmla="*/ 1082 h 2025"/>
              <a:gd name="T14" fmla="*/ 1041 w 2542"/>
              <a:gd name="T15" fmla="*/ 1059 h 2025"/>
              <a:gd name="T16" fmla="*/ 1192 w 2542"/>
              <a:gd name="T17" fmla="*/ 902 h 2025"/>
              <a:gd name="T18" fmla="*/ 1274 w 2542"/>
              <a:gd name="T19" fmla="*/ 809 h 2025"/>
              <a:gd name="T20" fmla="*/ 1384 w 2542"/>
              <a:gd name="T21" fmla="*/ 750 h 2025"/>
              <a:gd name="T22" fmla="*/ 1443 w 2542"/>
              <a:gd name="T23" fmla="*/ 739 h 2025"/>
              <a:gd name="T24" fmla="*/ 1763 w 2542"/>
              <a:gd name="T25" fmla="*/ 477 h 2025"/>
              <a:gd name="T26" fmla="*/ 1850 w 2542"/>
              <a:gd name="T27" fmla="*/ 396 h 2025"/>
              <a:gd name="T28" fmla="*/ 1931 w 2542"/>
              <a:gd name="T29" fmla="*/ 238 h 2025"/>
              <a:gd name="T30" fmla="*/ 2298 w 2542"/>
              <a:gd name="T31" fmla="*/ 0 h 2025"/>
              <a:gd name="T32" fmla="*/ 2542 w 2542"/>
              <a:gd name="T33" fmla="*/ 0 h 2025"/>
              <a:gd name="T34" fmla="*/ 2251 w 2542"/>
              <a:gd name="T35" fmla="*/ 279 h 2025"/>
              <a:gd name="T36" fmla="*/ 1809 w 2542"/>
              <a:gd name="T37" fmla="*/ 628 h 2025"/>
              <a:gd name="T38" fmla="*/ 1413 w 2542"/>
              <a:gd name="T39" fmla="*/ 902 h 2025"/>
              <a:gd name="T40" fmla="*/ 1099 w 2542"/>
              <a:gd name="T41" fmla="*/ 1187 h 2025"/>
              <a:gd name="T42" fmla="*/ 773 w 2542"/>
              <a:gd name="T43" fmla="*/ 1396 h 2025"/>
              <a:gd name="T44" fmla="*/ 314 w 2542"/>
              <a:gd name="T45" fmla="*/ 1868 h 2025"/>
              <a:gd name="T46" fmla="*/ 151 w 2542"/>
              <a:gd name="T47" fmla="*/ 2025 h 2025"/>
              <a:gd name="T48" fmla="*/ 69 w 2542"/>
              <a:gd name="T49" fmla="*/ 2019 h 2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42" h="2025">
                <a:moveTo>
                  <a:pt x="69" y="2019"/>
                </a:moveTo>
                <a:lnTo>
                  <a:pt x="0" y="2019"/>
                </a:lnTo>
                <a:lnTo>
                  <a:pt x="40" y="1920"/>
                </a:lnTo>
                <a:lnTo>
                  <a:pt x="343" y="1594"/>
                </a:lnTo>
                <a:lnTo>
                  <a:pt x="587" y="1326"/>
                </a:lnTo>
                <a:lnTo>
                  <a:pt x="709" y="1280"/>
                </a:lnTo>
                <a:lnTo>
                  <a:pt x="925" y="1082"/>
                </a:lnTo>
                <a:lnTo>
                  <a:pt x="1041" y="1059"/>
                </a:lnTo>
                <a:lnTo>
                  <a:pt x="1192" y="902"/>
                </a:lnTo>
                <a:lnTo>
                  <a:pt x="1274" y="809"/>
                </a:lnTo>
                <a:lnTo>
                  <a:pt x="1384" y="750"/>
                </a:lnTo>
                <a:lnTo>
                  <a:pt x="1443" y="739"/>
                </a:lnTo>
                <a:lnTo>
                  <a:pt x="1763" y="477"/>
                </a:lnTo>
                <a:lnTo>
                  <a:pt x="1850" y="396"/>
                </a:lnTo>
                <a:lnTo>
                  <a:pt x="1931" y="238"/>
                </a:lnTo>
                <a:lnTo>
                  <a:pt x="2298" y="0"/>
                </a:lnTo>
                <a:lnTo>
                  <a:pt x="2542" y="0"/>
                </a:lnTo>
                <a:lnTo>
                  <a:pt x="2251" y="279"/>
                </a:lnTo>
                <a:lnTo>
                  <a:pt x="1809" y="628"/>
                </a:lnTo>
                <a:lnTo>
                  <a:pt x="1413" y="902"/>
                </a:lnTo>
                <a:lnTo>
                  <a:pt x="1099" y="1187"/>
                </a:lnTo>
                <a:lnTo>
                  <a:pt x="773" y="1396"/>
                </a:lnTo>
                <a:lnTo>
                  <a:pt x="314" y="1868"/>
                </a:lnTo>
                <a:lnTo>
                  <a:pt x="151" y="2025"/>
                </a:lnTo>
                <a:lnTo>
                  <a:pt x="69" y="2019"/>
                </a:lnTo>
                <a:close/>
              </a:path>
            </a:pathLst>
          </a:custGeom>
          <a:noFill/>
          <a:ln w="57150" cmpd="sng">
            <a:solidFill>
              <a:srgbClr val="CCE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400"/>
          </a:p>
        </p:txBody>
      </p:sp>
      <p:sp>
        <p:nvSpPr>
          <p:cNvPr id="54350" name="Freeform 78"/>
          <p:cNvSpPr>
            <a:spLocks/>
          </p:cNvSpPr>
          <p:nvPr/>
        </p:nvSpPr>
        <p:spPr bwMode="auto">
          <a:xfrm>
            <a:off x="2820542" y="960438"/>
            <a:ext cx="4572000" cy="3648075"/>
          </a:xfrm>
          <a:custGeom>
            <a:avLst/>
            <a:gdLst>
              <a:gd name="T0" fmla="*/ 0 w 2829"/>
              <a:gd name="T1" fmla="*/ 2242 h 2242"/>
              <a:gd name="T2" fmla="*/ 1174 w 2829"/>
              <a:gd name="T3" fmla="*/ 1265 h 2242"/>
              <a:gd name="T4" fmla="*/ 1841 w 2829"/>
              <a:gd name="T5" fmla="*/ 757 h 2242"/>
              <a:gd name="T6" fmla="*/ 2829 w 2829"/>
              <a:gd name="T7" fmla="*/ 0 h 2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29" h="2242">
                <a:moveTo>
                  <a:pt x="0" y="2242"/>
                </a:moveTo>
                <a:lnTo>
                  <a:pt x="1174" y="1265"/>
                </a:lnTo>
                <a:lnTo>
                  <a:pt x="1841" y="757"/>
                </a:lnTo>
                <a:lnTo>
                  <a:pt x="2829" y="0"/>
                </a:lnTo>
              </a:path>
            </a:pathLst>
          </a:custGeom>
          <a:noFill/>
          <a:ln w="57150" cmpd="sng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400"/>
          </a:p>
        </p:txBody>
      </p:sp>
      <p:sp>
        <p:nvSpPr>
          <p:cNvPr id="54352" name="Line 80"/>
          <p:cNvSpPr>
            <a:spLocks noChangeShapeType="1"/>
          </p:cNvSpPr>
          <p:nvPr/>
        </p:nvSpPr>
        <p:spPr bwMode="auto">
          <a:xfrm>
            <a:off x="2971354" y="4432300"/>
            <a:ext cx="484188" cy="681038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400"/>
          </a:p>
        </p:txBody>
      </p:sp>
      <p:sp>
        <p:nvSpPr>
          <p:cNvPr id="54369" name="Freeform 97"/>
          <p:cNvSpPr>
            <a:spLocks/>
          </p:cNvSpPr>
          <p:nvPr/>
        </p:nvSpPr>
        <p:spPr bwMode="auto">
          <a:xfrm>
            <a:off x="3309492" y="1349375"/>
            <a:ext cx="4733925" cy="3262313"/>
          </a:xfrm>
          <a:custGeom>
            <a:avLst/>
            <a:gdLst>
              <a:gd name="T0" fmla="*/ 0 w 3258"/>
              <a:gd name="T1" fmla="*/ 2238 h 2238"/>
              <a:gd name="T2" fmla="*/ 120 w 3258"/>
              <a:gd name="T3" fmla="*/ 2238 h 2238"/>
              <a:gd name="T4" fmla="*/ 318 w 3258"/>
              <a:gd name="T5" fmla="*/ 2034 h 2238"/>
              <a:gd name="T6" fmla="*/ 582 w 3258"/>
              <a:gd name="T7" fmla="*/ 1932 h 2238"/>
              <a:gd name="T8" fmla="*/ 906 w 3258"/>
              <a:gd name="T9" fmla="*/ 1764 h 2238"/>
              <a:gd name="T10" fmla="*/ 1098 w 3258"/>
              <a:gd name="T11" fmla="*/ 1656 h 2238"/>
              <a:gd name="T12" fmla="*/ 1290 w 3258"/>
              <a:gd name="T13" fmla="*/ 1578 h 2238"/>
              <a:gd name="T14" fmla="*/ 1290 w 3258"/>
              <a:gd name="T15" fmla="*/ 1302 h 2238"/>
              <a:gd name="T16" fmla="*/ 1560 w 3258"/>
              <a:gd name="T17" fmla="*/ 1224 h 2238"/>
              <a:gd name="T18" fmla="*/ 1878 w 3258"/>
              <a:gd name="T19" fmla="*/ 1050 h 2238"/>
              <a:gd name="T20" fmla="*/ 2268 w 3258"/>
              <a:gd name="T21" fmla="*/ 840 h 2238"/>
              <a:gd name="T22" fmla="*/ 2790 w 3258"/>
              <a:gd name="T23" fmla="*/ 624 h 2238"/>
              <a:gd name="T24" fmla="*/ 2790 w 3258"/>
              <a:gd name="T25" fmla="*/ 228 h 2238"/>
              <a:gd name="T26" fmla="*/ 3258 w 3258"/>
              <a:gd name="T27" fmla="*/ 144 h 2238"/>
              <a:gd name="T28" fmla="*/ 3258 w 3258"/>
              <a:gd name="T29" fmla="*/ 0 h 2238"/>
              <a:gd name="T30" fmla="*/ 2784 w 3258"/>
              <a:gd name="T31" fmla="*/ 96 h 2238"/>
              <a:gd name="T32" fmla="*/ 2796 w 3258"/>
              <a:gd name="T33" fmla="*/ 558 h 2238"/>
              <a:gd name="T34" fmla="*/ 2712 w 3258"/>
              <a:gd name="T35" fmla="*/ 582 h 2238"/>
              <a:gd name="T36" fmla="*/ 2316 w 3258"/>
              <a:gd name="T37" fmla="*/ 630 h 2238"/>
              <a:gd name="T38" fmla="*/ 1548 w 3258"/>
              <a:gd name="T39" fmla="*/ 1092 h 2238"/>
              <a:gd name="T40" fmla="*/ 1350 w 3258"/>
              <a:gd name="T41" fmla="*/ 1182 h 2238"/>
              <a:gd name="T42" fmla="*/ 1278 w 3258"/>
              <a:gd name="T43" fmla="*/ 1218 h 2238"/>
              <a:gd name="T44" fmla="*/ 1278 w 3258"/>
              <a:gd name="T45" fmla="*/ 1440 h 2238"/>
              <a:gd name="T46" fmla="*/ 984 w 3258"/>
              <a:gd name="T47" fmla="*/ 1578 h 2238"/>
              <a:gd name="T48" fmla="*/ 750 w 3258"/>
              <a:gd name="T49" fmla="*/ 1698 h 2238"/>
              <a:gd name="T50" fmla="*/ 576 w 3258"/>
              <a:gd name="T51" fmla="*/ 1818 h 2238"/>
              <a:gd name="T52" fmla="*/ 384 w 3258"/>
              <a:gd name="T53" fmla="*/ 1932 h 2238"/>
              <a:gd name="T54" fmla="*/ 246 w 3258"/>
              <a:gd name="T55" fmla="*/ 2022 h 2238"/>
              <a:gd name="T56" fmla="*/ 144 w 3258"/>
              <a:gd name="T57" fmla="*/ 2106 h 2238"/>
              <a:gd name="T58" fmla="*/ 30 w 3258"/>
              <a:gd name="T59" fmla="*/ 2202 h 2238"/>
              <a:gd name="T60" fmla="*/ 0 w 3258"/>
              <a:gd name="T61" fmla="*/ 2238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58" h="2238">
                <a:moveTo>
                  <a:pt x="0" y="2238"/>
                </a:moveTo>
                <a:lnTo>
                  <a:pt x="120" y="2238"/>
                </a:lnTo>
                <a:lnTo>
                  <a:pt x="318" y="2034"/>
                </a:lnTo>
                <a:lnTo>
                  <a:pt x="582" y="1932"/>
                </a:lnTo>
                <a:lnTo>
                  <a:pt x="906" y="1764"/>
                </a:lnTo>
                <a:lnTo>
                  <a:pt x="1098" y="1656"/>
                </a:lnTo>
                <a:lnTo>
                  <a:pt x="1290" y="1578"/>
                </a:lnTo>
                <a:lnTo>
                  <a:pt x="1290" y="1302"/>
                </a:lnTo>
                <a:lnTo>
                  <a:pt x="1560" y="1224"/>
                </a:lnTo>
                <a:lnTo>
                  <a:pt x="1878" y="1050"/>
                </a:lnTo>
                <a:lnTo>
                  <a:pt x="2268" y="840"/>
                </a:lnTo>
                <a:lnTo>
                  <a:pt x="2790" y="624"/>
                </a:lnTo>
                <a:lnTo>
                  <a:pt x="2790" y="228"/>
                </a:lnTo>
                <a:lnTo>
                  <a:pt x="3258" y="144"/>
                </a:lnTo>
                <a:lnTo>
                  <a:pt x="3258" y="0"/>
                </a:lnTo>
                <a:lnTo>
                  <a:pt x="2784" y="96"/>
                </a:lnTo>
                <a:lnTo>
                  <a:pt x="2796" y="558"/>
                </a:lnTo>
                <a:lnTo>
                  <a:pt x="2712" y="582"/>
                </a:lnTo>
                <a:lnTo>
                  <a:pt x="2316" y="630"/>
                </a:lnTo>
                <a:lnTo>
                  <a:pt x="1548" y="1092"/>
                </a:lnTo>
                <a:lnTo>
                  <a:pt x="1350" y="1182"/>
                </a:lnTo>
                <a:lnTo>
                  <a:pt x="1278" y="1218"/>
                </a:lnTo>
                <a:lnTo>
                  <a:pt x="1278" y="1440"/>
                </a:lnTo>
                <a:lnTo>
                  <a:pt x="984" y="1578"/>
                </a:lnTo>
                <a:lnTo>
                  <a:pt x="750" y="1698"/>
                </a:lnTo>
                <a:lnTo>
                  <a:pt x="576" y="1818"/>
                </a:lnTo>
                <a:lnTo>
                  <a:pt x="384" y="1932"/>
                </a:lnTo>
                <a:lnTo>
                  <a:pt x="246" y="2022"/>
                </a:lnTo>
                <a:lnTo>
                  <a:pt x="144" y="2106"/>
                </a:lnTo>
                <a:lnTo>
                  <a:pt x="30" y="2202"/>
                </a:lnTo>
                <a:lnTo>
                  <a:pt x="0" y="2238"/>
                </a:lnTo>
                <a:close/>
              </a:path>
            </a:pathLst>
          </a:custGeom>
          <a:noFill/>
          <a:ln w="57150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400"/>
          </a:p>
        </p:txBody>
      </p:sp>
      <p:sp>
        <p:nvSpPr>
          <p:cNvPr id="54371" name="Oval 99"/>
          <p:cNvSpPr>
            <a:spLocks noChangeArrowheads="1"/>
          </p:cNvSpPr>
          <p:nvPr/>
        </p:nvSpPr>
        <p:spPr bwMode="auto">
          <a:xfrm>
            <a:off x="1204467" y="6078538"/>
            <a:ext cx="168275" cy="1492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400"/>
          </a:p>
        </p:txBody>
      </p:sp>
      <p:sp>
        <p:nvSpPr>
          <p:cNvPr id="54372" name="Text Box 100"/>
          <p:cNvSpPr txBox="1">
            <a:spLocks noChangeArrowheads="1"/>
          </p:cNvSpPr>
          <p:nvPr/>
        </p:nvSpPr>
        <p:spPr bwMode="auto">
          <a:xfrm>
            <a:off x="209104" y="5430838"/>
            <a:ext cx="923651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it-IT" sz="1400" b="1"/>
              <a:t>Big Bang</a:t>
            </a:r>
          </a:p>
        </p:txBody>
      </p:sp>
      <p:sp>
        <p:nvSpPr>
          <p:cNvPr id="54374" name="Oval 102"/>
          <p:cNvSpPr>
            <a:spLocks noChangeArrowheads="1"/>
          </p:cNvSpPr>
          <p:nvPr/>
        </p:nvSpPr>
        <p:spPr bwMode="auto">
          <a:xfrm>
            <a:off x="1374329" y="5959475"/>
            <a:ext cx="149225" cy="1492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400"/>
          </a:p>
        </p:txBody>
      </p:sp>
      <p:sp>
        <p:nvSpPr>
          <p:cNvPr id="54375" name="Text Box 103"/>
          <p:cNvSpPr txBox="1">
            <a:spLocks noChangeArrowheads="1"/>
          </p:cNvSpPr>
          <p:nvPr/>
        </p:nvSpPr>
        <p:spPr bwMode="auto">
          <a:xfrm>
            <a:off x="1726754" y="6130925"/>
            <a:ext cx="1241045" cy="307777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it-IT" sz="1400" b="1"/>
              <a:t>Cosmic Rays</a:t>
            </a:r>
          </a:p>
        </p:txBody>
      </p:sp>
      <p:sp>
        <p:nvSpPr>
          <p:cNvPr id="54376" name="Line 104"/>
          <p:cNvSpPr>
            <a:spLocks noChangeShapeType="1"/>
          </p:cNvSpPr>
          <p:nvPr/>
        </p:nvSpPr>
        <p:spPr bwMode="auto">
          <a:xfrm>
            <a:off x="1502917" y="6054725"/>
            <a:ext cx="293687" cy="1555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400"/>
          </a:p>
        </p:txBody>
      </p:sp>
      <p:sp>
        <p:nvSpPr>
          <p:cNvPr id="54378" name="Text Box 106"/>
          <p:cNvSpPr txBox="1">
            <a:spLocks noChangeArrowheads="1"/>
          </p:cNvSpPr>
          <p:nvPr/>
        </p:nvSpPr>
        <p:spPr bwMode="auto">
          <a:xfrm>
            <a:off x="483742" y="4508500"/>
            <a:ext cx="1404552" cy="3077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it-IT" sz="1400">
                <a:solidFill>
                  <a:srgbClr val="66FFFF"/>
                </a:solidFill>
              </a:rPr>
              <a:t>stellar burning</a:t>
            </a:r>
          </a:p>
        </p:txBody>
      </p:sp>
      <p:sp>
        <p:nvSpPr>
          <p:cNvPr id="54379" name="Freeform 107"/>
          <p:cNvSpPr>
            <a:spLocks/>
          </p:cNvSpPr>
          <p:nvPr/>
        </p:nvSpPr>
        <p:spPr bwMode="auto">
          <a:xfrm>
            <a:off x="1360042" y="4591050"/>
            <a:ext cx="1373187" cy="1546225"/>
          </a:xfrm>
          <a:custGeom>
            <a:avLst/>
            <a:gdLst>
              <a:gd name="T0" fmla="*/ 0 w 898"/>
              <a:gd name="T1" fmla="*/ 1006 h 1006"/>
              <a:gd name="T2" fmla="*/ 29 w 898"/>
              <a:gd name="T3" fmla="*/ 955 h 1006"/>
              <a:gd name="T4" fmla="*/ 232 w 898"/>
              <a:gd name="T5" fmla="*/ 752 h 1006"/>
              <a:gd name="T6" fmla="*/ 441 w 898"/>
              <a:gd name="T7" fmla="*/ 480 h 1006"/>
              <a:gd name="T8" fmla="*/ 898 w 898"/>
              <a:gd name="T9" fmla="*/ 0 h 1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1006">
                <a:moveTo>
                  <a:pt x="0" y="1006"/>
                </a:moveTo>
                <a:lnTo>
                  <a:pt x="29" y="955"/>
                </a:lnTo>
                <a:lnTo>
                  <a:pt x="232" y="752"/>
                </a:lnTo>
                <a:lnTo>
                  <a:pt x="441" y="480"/>
                </a:lnTo>
                <a:lnTo>
                  <a:pt x="898" y="0"/>
                </a:lnTo>
              </a:path>
            </a:pathLst>
          </a:custGeom>
          <a:noFill/>
          <a:ln w="57150" cmpd="sng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400"/>
          </a:p>
        </p:txBody>
      </p:sp>
      <p:sp>
        <p:nvSpPr>
          <p:cNvPr id="54382" name="Line 110"/>
          <p:cNvSpPr>
            <a:spLocks noChangeShapeType="1"/>
          </p:cNvSpPr>
          <p:nvPr/>
        </p:nvSpPr>
        <p:spPr bwMode="auto">
          <a:xfrm>
            <a:off x="1372742" y="4876800"/>
            <a:ext cx="682625" cy="401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1400"/>
          </a:p>
        </p:txBody>
      </p:sp>
      <p:sp>
        <p:nvSpPr>
          <p:cNvPr id="54384" name="Text Box 112"/>
          <p:cNvSpPr txBox="1">
            <a:spLocks noChangeArrowheads="1"/>
          </p:cNvSpPr>
          <p:nvPr/>
        </p:nvSpPr>
        <p:spPr bwMode="auto">
          <a:xfrm>
            <a:off x="1729929" y="3192463"/>
            <a:ext cx="1064715" cy="3077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it-IT" sz="1400">
                <a:solidFill>
                  <a:srgbClr val="FF9900"/>
                </a:solidFill>
              </a:rPr>
              <a:t>rp process</a:t>
            </a:r>
          </a:p>
        </p:txBody>
      </p:sp>
      <p:sp>
        <p:nvSpPr>
          <p:cNvPr id="54385" name="Text Box 113"/>
          <p:cNvSpPr txBox="1">
            <a:spLocks noChangeArrowheads="1"/>
          </p:cNvSpPr>
          <p:nvPr/>
        </p:nvSpPr>
        <p:spPr bwMode="auto">
          <a:xfrm>
            <a:off x="4323904" y="1446213"/>
            <a:ext cx="978153" cy="3077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it-IT" sz="1400">
                <a:solidFill>
                  <a:srgbClr val="CCFFCC"/>
                </a:solidFill>
              </a:rPr>
              <a:t>p process</a:t>
            </a:r>
          </a:p>
        </p:txBody>
      </p:sp>
      <p:sp>
        <p:nvSpPr>
          <p:cNvPr id="54386" name="Text Box 114"/>
          <p:cNvSpPr txBox="1">
            <a:spLocks noChangeArrowheads="1"/>
          </p:cNvSpPr>
          <p:nvPr/>
        </p:nvSpPr>
        <p:spPr bwMode="auto">
          <a:xfrm>
            <a:off x="3134867" y="5040313"/>
            <a:ext cx="970137" cy="3077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it-IT" sz="1400">
                <a:solidFill>
                  <a:srgbClr val="66CCFF"/>
                </a:solidFill>
              </a:rPr>
              <a:t>s process</a:t>
            </a:r>
          </a:p>
        </p:txBody>
      </p:sp>
      <p:sp>
        <p:nvSpPr>
          <p:cNvPr id="54387" name="Text Box 115"/>
          <p:cNvSpPr txBox="1">
            <a:spLocks noChangeArrowheads="1"/>
          </p:cNvSpPr>
          <p:nvPr/>
        </p:nvSpPr>
        <p:spPr bwMode="auto">
          <a:xfrm>
            <a:off x="5478017" y="3043238"/>
            <a:ext cx="968535" cy="3077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it-IT" sz="1400">
                <a:solidFill>
                  <a:srgbClr val="0000FF"/>
                </a:solidFill>
              </a:rPr>
              <a:t>r process</a:t>
            </a:r>
          </a:p>
        </p:txBody>
      </p:sp>
      <p:sp>
        <p:nvSpPr>
          <p:cNvPr id="54409" name="Text Box 137"/>
          <p:cNvSpPr txBox="1">
            <a:spLocks noChangeArrowheads="1"/>
          </p:cNvSpPr>
          <p:nvPr/>
        </p:nvSpPr>
        <p:spPr bwMode="auto">
          <a:xfrm>
            <a:off x="252379" y="1106160"/>
            <a:ext cx="34555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it-IT" sz="1400" dirty="0"/>
              <a:t>Most of the heavy elements (Z&gt;30) are formed in neutron capture processes, either the slow (s) </a:t>
            </a:r>
            <a:r>
              <a:rPr lang="en-US" altLang="it-IT" sz="1400" dirty="0" smtClean="0"/>
              <a:t>or </a:t>
            </a:r>
            <a:r>
              <a:rPr lang="en-US" altLang="it-IT" sz="1400" dirty="0"/>
              <a:t>rapid (r) process</a:t>
            </a:r>
          </a:p>
        </p:txBody>
      </p:sp>
      <p:grpSp>
        <p:nvGrpSpPr>
          <p:cNvPr id="54450" name="Group 178"/>
          <p:cNvGrpSpPr>
            <a:grpSpLocks/>
          </p:cNvGrpSpPr>
          <p:nvPr/>
        </p:nvGrpSpPr>
        <p:grpSpPr bwMode="auto">
          <a:xfrm>
            <a:off x="1096517" y="3919544"/>
            <a:ext cx="6972301" cy="704851"/>
            <a:chOff x="751" y="2469"/>
            <a:chExt cx="4392" cy="444"/>
          </a:xfrm>
        </p:grpSpPr>
        <p:sp>
          <p:nvSpPr>
            <p:cNvPr id="54443" name="Text Box 171"/>
            <p:cNvSpPr txBox="1">
              <a:spLocks noChangeArrowheads="1"/>
            </p:cNvSpPr>
            <p:nvPr/>
          </p:nvSpPr>
          <p:spPr bwMode="auto">
            <a:xfrm>
              <a:off x="751" y="2469"/>
              <a:ext cx="676" cy="1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it-IT" sz="1400">
                  <a:solidFill>
                    <a:srgbClr val="FF9900"/>
                  </a:solidFill>
                </a:rPr>
                <a:t>np process</a:t>
              </a:r>
            </a:p>
          </p:txBody>
        </p:sp>
        <p:sp>
          <p:nvSpPr>
            <p:cNvPr id="54444" name="Text Box 172"/>
            <p:cNvSpPr txBox="1">
              <a:spLocks noChangeArrowheads="1"/>
            </p:cNvSpPr>
            <p:nvPr/>
          </p:nvSpPr>
          <p:spPr bwMode="auto">
            <a:xfrm>
              <a:off x="3426" y="2583"/>
              <a:ext cx="1717" cy="3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it-IT" sz="1400" dirty="0">
                  <a:solidFill>
                    <a:srgbClr val="FF3399"/>
                  </a:solidFill>
                </a:rPr>
                <a:t>Light element primary process</a:t>
              </a:r>
            </a:p>
            <a:p>
              <a:pPr algn="ctr" eaLnBrk="1" hangingPunct="1"/>
              <a:r>
                <a:rPr lang="en-US" altLang="it-IT" sz="1400" dirty="0">
                  <a:solidFill>
                    <a:srgbClr val="FF3399"/>
                  </a:solidFill>
                </a:rPr>
                <a:t>LEPP</a:t>
              </a:r>
            </a:p>
          </p:txBody>
        </p:sp>
      </p:grpSp>
      <p:sp>
        <p:nvSpPr>
          <p:cNvPr id="43" name="Rettangolo 42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Nucleosynthesis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6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965200" y="9525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it-IT" sz="2400" dirty="0">
                <a:solidFill>
                  <a:srgbClr val="000000"/>
                </a:solidFill>
                <a:latin typeface="+mn-lt"/>
              </a:rPr>
              <a:t>Element formation beyond iron involving rapid neutron capture and radioactive decay</a:t>
            </a:r>
            <a:r>
              <a:rPr lang="en-US" altLang="it-IT" sz="150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384300" y="3327400"/>
            <a:ext cx="762000" cy="6858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4432300" y="3327400"/>
            <a:ext cx="762000" cy="685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7480300" y="3327400"/>
            <a:ext cx="762000" cy="685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08902" name="Group 6"/>
          <p:cNvGrpSpPr>
            <a:grpSpLocks/>
          </p:cNvGrpSpPr>
          <p:nvPr/>
        </p:nvGrpSpPr>
        <p:grpSpPr bwMode="auto">
          <a:xfrm>
            <a:off x="6718300" y="3556000"/>
            <a:ext cx="762000" cy="228600"/>
            <a:chOff x="2496" y="1392"/>
            <a:chExt cx="480" cy="144"/>
          </a:xfrm>
        </p:grpSpPr>
        <p:sp>
          <p:nvSpPr>
            <p:cNvPr id="208903" name="Line 7"/>
            <p:cNvSpPr>
              <a:spLocks noChangeShapeType="1"/>
            </p:cNvSpPr>
            <p:nvPr/>
          </p:nvSpPr>
          <p:spPr bwMode="auto">
            <a:xfrm>
              <a:off x="2496" y="1392"/>
              <a:ext cx="48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8904" name="Line 8"/>
            <p:cNvSpPr>
              <a:spLocks noChangeShapeType="1"/>
            </p:cNvSpPr>
            <p:nvPr/>
          </p:nvSpPr>
          <p:spPr bwMode="auto">
            <a:xfrm>
              <a:off x="2496" y="1536"/>
              <a:ext cx="48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5956300" y="3327400"/>
            <a:ext cx="762000" cy="685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5092700" y="4013200"/>
            <a:ext cx="29434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it-IT" sz="2000" b="1" dirty="0">
                <a:solidFill>
                  <a:srgbClr val="FF0000"/>
                </a:solidFill>
              </a:rPr>
              <a:t>      Waiting point</a:t>
            </a:r>
          </a:p>
          <a:p>
            <a:pPr eaLnBrk="1" hangingPunct="1"/>
            <a:r>
              <a:rPr lang="en-US" altLang="it-IT" sz="2000" b="1" dirty="0">
                <a:solidFill>
                  <a:srgbClr val="0066FF"/>
                </a:solidFill>
              </a:rPr>
              <a:t>(</a:t>
            </a:r>
            <a:r>
              <a:rPr lang="en-US" altLang="it-IT" sz="2000" b="1" dirty="0" err="1">
                <a:solidFill>
                  <a:srgbClr val="0066FF"/>
                </a:solidFill>
              </a:rPr>
              <a:t>n,</a:t>
            </a:r>
            <a:r>
              <a:rPr lang="en-US" altLang="it-IT" sz="2000" b="1" dirty="0" err="1">
                <a:solidFill>
                  <a:srgbClr val="0066FF"/>
                </a:solidFill>
                <a:latin typeface="Symbol" panose="05050102010706020507" pitchFamily="18" charset="2"/>
              </a:rPr>
              <a:t>g</a:t>
            </a:r>
            <a:r>
              <a:rPr lang="en-US" altLang="it-IT" sz="2000" b="1" dirty="0">
                <a:solidFill>
                  <a:srgbClr val="0066FF"/>
                </a:solidFill>
                <a:latin typeface="Symbol" panose="05050102010706020507" pitchFamily="18" charset="2"/>
              </a:rPr>
              <a:t>)-(g</a:t>
            </a:r>
            <a:r>
              <a:rPr lang="en-US" altLang="it-IT" sz="2000" b="1" dirty="0">
                <a:solidFill>
                  <a:srgbClr val="0066FF"/>
                </a:solidFill>
              </a:rPr>
              <a:t>-n) equilibrium</a:t>
            </a:r>
          </a:p>
        </p:txBody>
      </p:sp>
      <p:sp>
        <p:nvSpPr>
          <p:cNvPr id="208907" name="Rectangle 11"/>
          <p:cNvSpPr>
            <a:spLocks noChangeArrowheads="1"/>
          </p:cNvSpPr>
          <p:nvPr/>
        </p:nvSpPr>
        <p:spPr bwMode="auto">
          <a:xfrm>
            <a:off x="4432300" y="2032000"/>
            <a:ext cx="762000" cy="685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08908" name="Group 12"/>
          <p:cNvGrpSpPr>
            <a:grpSpLocks/>
          </p:cNvGrpSpPr>
          <p:nvPr/>
        </p:nvGrpSpPr>
        <p:grpSpPr bwMode="auto">
          <a:xfrm>
            <a:off x="5194300" y="2641600"/>
            <a:ext cx="1409700" cy="685800"/>
            <a:chOff x="2496" y="1632"/>
            <a:chExt cx="888" cy="432"/>
          </a:xfrm>
        </p:grpSpPr>
        <p:sp>
          <p:nvSpPr>
            <p:cNvPr id="208909" name="Line 13"/>
            <p:cNvSpPr>
              <a:spLocks noChangeShapeType="1"/>
            </p:cNvSpPr>
            <p:nvPr/>
          </p:nvSpPr>
          <p:spPr bwMode="auto">
            <a:xfrm flipH="1" flipV="1">
              <a:off x="2496" y="1680"/>
              <a:ext cx="480" cy="38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8910" name="Text Box 14"/>
            <p:cNvSpPr txBox="1">
              <a:spLocks noChangeArrowheads="1"/>
            </p:cNvSpPr>
            <p:nvPr/>
          </p:nvSpPr>
          <p:spPr bwMode="auto">
            <a:xfrm>
              <a:off x="2736" y="1632"/>
              <a:ext cx="6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it-IT" sz="2000" b="1">
                  <a:solidFill>
                    <a:srgbClr val="FF9900"/>
                  </a:solidFill>
                  <a:latin typeface="Symbol" pitchFamily="18" charset="2"/>
                </a:rPr>
                <a:t>b</a:t>
              </a:r>
              <a:r>
                <a:rPr lang="en-US" altLang="it-IT" sz="2000" b="1">
                  <a:solidFill>
                    <a:srgbClr val="FF9900"/>
                  </a:solidFill>
                  <a:latin typeface="Times New Roman" pitchFamily="18" charset="0"/>
                </a:rPr>
                <a:t>-decay</a:t>
              </a:r>
            </a:p>
          </p:txBody>
        </p:sp>
      </p:grpSp>
      <p:sp>
        <p:nvSpPr>
          <p:cNvPr id="208911" name="Text Box 15"/>
          <p:cNvSpPr txBox="1">
            <a:spLocks noChangeArrowheads="1"/>
          </p:cNvSpPr>
          <p:nvPr/>
        </p:nvSpPr>
        <p:spPr bwMode="auto">
          <a:xfrm>
            <a:off x="1389013" y="3479800"/>
            <a:ext cx="878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it-IT" sz="2000" dirty="0">
                <a:solidFill>
                  <a:srgbClr val="000000"/>
                </a:solidFill>
              </a:rPr>
              <a:t>Seed</a:t>
            </a:r>
          </a:p>
        </p:txBody>
      </p:sp>
      <p:sp>
        <p:nvSpPr>
          <p:cNvPr id="208912" name="Line 16"/>
          <p:cNvSpPr>
            <a:spLocks noChangeShapeType="1"/>
          </p:cNvSpPr>
          <p:nvPr/>
        </p:nvSpPr>
        <p:spPr bwMode="auto">
          <a:xfrm>
            <a:off x="3670300" y="3708400"/>
            <a:ext cx="762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8913" name="Line 17"/>
          <p:cNvSpPr>
            <a:spLocks noChangeShapeType="1"/>
          </p:cNvSpPr>
          <p:nvPr/>
        </p:nvSpPr>
        <p:spPr bwMode="auto">
          <a:xfrm>
            <a:off x="5194300" y="3708400"/>
            <a:ext cx="762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8914" name="Line 18"/>
          <p:cNvSpPr>
            <a:spLocks noChangeShapeType="1"/>
          </p:cNvSpPr>
          <p:nvPr/>
        </p:nvSpPr>
        <p:spPr bwMode="auto">
          <a:xfrm>
            <a:off x="5194300" y="2413000"/>
            <a:ext cx="762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8915" name="Rectangle 19"/>
          <p:cNvSpPr>
            <a:spLocks noChangeArrowheads="1"/>
          </p:cNvSpPr>
          <p:nvPr/>
        </p:nvSpPr>
        <p:spPr bwMode="auto">
          <a:xfrm>
            <a:off x="2908300" y="3327400"/>
            <a:ext cx="762000" cy="685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8916" name="Line 20"/>
          <p:cNvSpPr>
            <a:spLocks noChangeShapeType="1"/>
          </p:cNvSpPr>
          <p:nvPr/>
        </p:nvSpPr>
        <p:spPr bwMode="auto">
          <a:xfrm>
            <a:off x="2146300" y="3708400"/>
            <a:ext cx="762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8917" name="Text Box 21"/>
          <p:cNvSpPr txBox="1">
            <a:spLocks noChangeArrowheads="1"/>
          </p:cNvSpPr>
          <p:nvPr/>
        </p:nvSpPr>
        <p:spPr bwMode="auto">
          <a:xfrm>
            <a:off x="1547664" y="2814027"/>
            <a:ext cx="31886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it-IT" sz="2400" dirty="0">
                <a:solidFill>
                  <a:srgbClr val="000000"/>
                </a:solidFill>
              </a:rPr>
              <a:t>High neutron density</a:t>
            </a:r>
            <a:endParaRPr lang="en-US" altLang="it-IT" sz="2400" baseline="30000" dirty="0">
              <a:solidFill>
                <a:srgbClr val="000000"/>
              </a:solidFill>
            </a:endParaRPr>
          </a:p>
          <a:p>
            <a:pPr eaLnBrk="1" hangingPunct="1"/>
            <a:endParaRPr lang="en-US" altLang="it-IT" sz="2400" dirty="0">
              <a:solidFill>
                <a:srgbClr val="000000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R-process basics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289358" y="4843026"/>
            <a:ext cx="566694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68288" indent="-268288" eaLnBrk="1" hangingPunct="1">
              <a:buFont typeface="Arial" panose="020B0604020202020204" pitchFamily="34" charset="0"/>
              <a:buChar char="•"/>
            </a:pPr>
            <a:r>
              <a:rPr lang="en-US" altLang="it-IT" b="1" dirty="0">
                <a:solidFill>
                  <a:srgbClr val="00CC00"/>
                </a:solidFill>
                <a:latin typeface="Symbol" pitchFamily="18" charset="2"/>
              </a:rPr>
              <a:t>b</a:t>
            </a:r>
            <a:r>
              <a:rPr lang="en-US" altLang="it-IT" b="1" dirty="0">
                <a:solidFill>
                  <a:srgbClr val="00CC00"/>
                </a:solidFill>
              </a:rPr>
              <a:t>-decay </a:t>
            </a:r>
            <a:r>
              <a:rPr lang="en-US" altLang="it-IT" b="1" dirty="0" smtClean="0">
                <a:solidFill>
                  <a:srgbClr val="00CC00"/>
                </a:solidFill>
              </a:rPr>
              <a:t>half-lives (progenitor abundances,</a:t>
            </a:r>
            <a:r>
              <a:rPr lang="en-US" altLang="it-IT" b="1" dirty="0">
                <a:solidFill>
                  <a:srgbClr val="00CC00"/>
                </a:solidFill>
              </a:rPr>
              <a:t> </a:t>
            </a:r>
            <a:r>
              <a:rPr lang="en-US" altLang="it-IT" b="1" dirty="0" smtClean="0">
                <a:solidFill>
                  <a:srgbClr val="00CC00"/>
                </a:solidFill>
              </a:rPr>
              <a:t>              </a:t>
            </a:r>
            <a:r>
              <a:rPr lang="en-US" altLang="it-IT" b="1" dirty="0" smtClean="0">
                <a:solidFill>
                  <a:srgbClr val="00CC00"/>
                </a:solidFill>
              </a:rPr>
              <a:t>process </a:t>
            </a:r>
            <a:r>
              <a:rPr lang="en-US" altLang="it-IT" b="1" dirty="0">
                <a:solidFill>
                  <a:srgbClr val="00CC00"/>
                </a:solidFill>
              </a:rPr>
              <a:t>speed</a:t>
            </a:r>
            <a:r>
              <a:rPr lang="en-US" altLang="it-IT" b="1" dirty="0" smtClean="0">
                <a:solidFill>
                  <a:srgbClr val="00CC00"/>
                </a:solidFill>
              </a:rPr>
              <a:t>)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altLang="it-IT" b="1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it-IT" b="1" dirty="0">
                <a:solidFill>
                  <a:srgbClr val="FF0000"/>
                </a:solidFill>
              </a:rPr>
              <a:t>-delayed n-emission </a:t>
            </a:r>
            <a:r>
              <a:rPr lang="en-US" altLang="it-IT" b="1" dirty="0" err="1">
                <a:solidFill>
                  <a:srgbClr val="FF0000"/>
                </a:solidFill>
              </a:rPr>
              <a:t>branchings</a:t>
            </a:r>
            <a:r>
              <a:rPr lang="en-US" altLang="it-IT" b="1" dirty="0">
                <a:solidFill>
                  <a:srgbClr val="FF0000"/>
                </a:solidFill>
              </a:rPr>
              <a:t/>
            </a:r>
            <a:br>
              <a:rPr lang="en-US" altLang="it-IT" b="1" dirty="0">
                <a:solidFill>
                  <a:srgbClr val="FF0000"/>
                </a:solidFill>
              </a:rPr>
            </a:br>
            <a:r>
              <a:rPr lang="en-US" altLang="it-IT" b="1" dirty="0">
                <a:solidFill>
                  <a:srgbClr val="FF0000"/>
                </a:solidFill>
              </a:rPr>
              <a:t>(final abundances</a:t>
            </a:r>
            <a:r>
              <a:rPr lang="en-US" altLang="it-IT" b="1" dirty="0" smtClean="0">
                <a:solidFill>
                  <a:srgbClr val="FF0000"/>
                </a:solidFill>
              </a:rPr>
              <a:t>)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altLang="it-IT" dirty="0"/>
              <a:t>n-capture </a:t>
            </a:r>
            <a:r>
              <a:rPr lang="en-US" altLang="it-IT" dirty="0" smtClean="0"/>
              <a:t>rates (Smoothing </a:t>
            </a:r>
            <a:r>
              <a:rPr lang="en-US" altLang="it-IT" dirty="0"/>
              <a:t>progenitor </a:t>
            </a:r>
            <a:r>
              <a:rPr lang="en-US" altLang="it-IT" dirty="0" smtClean="0"/>
              <a:t>abundances </a:t>
            </a:r>
            <a:r>
              <a:rPr lang="en-US" altLang="it-IT" dirty="0"/>
              <a:t>during </a:t>
            </a:r>
            <a:r>
              <a:rPr lang="en-US" altLang="it-IT" dirty="0" err="1" smtClean="0"/>
              <a:t>freezeout</a:t>
            </a:r>
            <a:r>
              <a:rPr lang="en-US" altLang="it-IT" dirty="0" smtClean="0"/>
              <a:t>)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251838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1676400" y="2438400"/>
            <a:ext cx="762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cxnSp>
        <p:nvCxnSpPr>
          <p:cNvPr id="242738" name="AutoShape 50"/>
          <p:cNvCxnSpPr>
            <a:cxnSpLocks noChangeShapeType="1"/>
          </p:cNvCxnSpPr>
          <p:nvPr/>
        </p:nvCxnSpPr>
        <p:spPr bwMode="auto">
          <a:xfrm rot="16200000" flipH="1">
            <a:off x="2019300" y="5486400"/>
            <a:ext cx="1588" cy="1588"/>
          </a:xfrm>
          <a:prstGeom prst="curvedConnector3">
            <a:avLst>
              <a:gd name="adj1" fmla="val 1440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uppo 1"/>
          <p:cNvGrpSpPr/>
          <p:nvPr/>
        </p:nvGrpSpPr>
        <p:grpSpPr>
          <a:xfrm>
            <a:off x="5796136" y="995319"/>
            <a:ext cx="2808312" cy="3038562"/>
            <a:chOff x="3327400" y="1846263"/>
            <a:chExt cx="3006725" cy="3509962"/>
          </a:xfrm>
        </p:grpSpPr>
        <p:sp>
          <p:nvSpPr>
            <p:cNvPr id="242691" name="Oval 3"/>
            <p:cNvSpPr>
              <a:spLocks noChangeArrowheads="1"/>
            </p:cNvSpPr>
            <p:nvPr/>
          </p:nvSpPr>
          <p:spPr bwMode="auto">
            <a:xfrm>
              <a:off x="4622800" y="2482850"/>
              <a:ext cx="482600" cy="909638"/>
            </a:xfrm>
            <a:prstGeom prst="ellipse">
              <a:avLst/>
            </a:prstGeom>
            <a:solidFill>
              <a:srgbClr val="CCFFCC"/>
            </a:solidFill>
            <a:ln w="9525">
              <a:round/>
              <a:headEnd/>
              <a:tailEnd/>
            </a:ln>
            <a:effectLst/>
            <a:scene3d>
              <a:camera prst="legacyOblique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it-IT"/>
            </a:p>
          </p:txBody>
        </p:sp>
        <p:sp>
          <p:nvSpPr>
            <p:cNvPr id="242692" name="Oval 4"/>
            <p:cNvSpPr>
              <a:spLocks noChangeArrowheads="1"/>
            </p:cNvSpPr>
            <p:nvPr/>
          </p:nvSpPr>
          <p:spPr bwMode="auto">
            <a:xfrm>
              <a:off x="4622800" y="3429000"/>
              <a:ext cx="482600" cy="909638"/>
            </a:xfrm>
            <a:prstGeom prst="ellipse">
              <a:avLst/>
            </a:prstGeom>
            <a:solidFill>
              <a:srgbClr val="CCFFCC"/>
            </a:solidFill>
            <a:ln w="9525">
              <a:round/>
              <a:headEnd/>
              <a:tailEnd/>
            </a:ln>
            <a:effectLst/>
            <a:scene3d>
              <a:camera prst="legacyOblique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it-IT"/>
            </a:p>
          </p:txBody>
        </p:sp>
        <p:sp>
          <p:nvSpPr>
            <p:cNvPr id="242693" name="Oval 5"/>
            <p:cNvSpPr>
              <a:spLocks noChangeArrowheads="1"/>
            </p:cNvSpPr>
            <p:nvPr/>
          </p:nvSpPr>
          <p:spPr bwMode="auto">
            <a:xfrm>
              <a:off x="3352800" y="3441700"/>
              <a:ext cx="482600" cy="909638"/>
            </a:xfrm>
            <a:prstGeom prst="ellipse">
              <a:avLst/>
            </a:prstGeom>
            <a:solidFill>
              <a:srgbClr val="CCFFCC"/>
            </a:solidFill>
            <a:ln w="9525">
              <a:round/>
              <a:headEnd/>
              <a:tailEnd/>
            </a:ln>
            <a:effectLst/>
            <a:scene3d>
              <a:camera prst="legacyOblique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it-IT"/>
            </a:p>
          </p:txBody>
        </p:sp>
        <p:sp>
          <p:nvSpPr>
            <p:cNvPr id="242695" name="Line 7"/>
            <p:cNvSpPr>
              <a:spLocks noChangeShapeType="1"/>
            </p:cNvSpPr>
            <p:nvPr/>
          </p:nvSpPr>
          <p:spPr bwMode="auto">
            <a:xfrm>
              <a:off x="6248400" y="3886200"/>
              <a:ext cx="85725" cy="9525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242696" name="Rectangle 8"/>
            <p:cNvSpPr>
              <a:spLocks noChangeArrowheads="1"/>
            </p:cNvSpPr>
            <p:nvPr/>
          </p:nvSpPr>
          <p:spPr bwMode="auto">
            <a:xfrm>
              <a:off x="4953000" y="3594100"/>
              <a:ext cx="76200" cy="152400"/>
            </a:xfrm>
            <a:prstGeom prst="rect">
              <a:avLst/>
            </a:prstGeom>
            <a:solidFill>
              <a:srgbClr val="333399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20099999" rev="0"/>
              </a:camera>
              <a:lightRig rig="legacyFlat4" dir="t"/>
            </a:scene3d>
            <a:sp3d extrusionH="100000" prstMaterial="legacyMatte">
              <a:bevelT w="13500" h="13500" prst="angle"/>
              <a:bevelB w="13500" h="13500" prst="angle"/>
              <a:extrusionClr>
                <a:srgbClr val="3333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it-IT"/>
            </a:p>
          </p:txBody>
        </p:sp>
        <p:sp>
          <p:nvSpPr>
            <p:cNvPr id="242697" name="Oval 9"/>
            <p:cNvSpPr>
              <a:spLocks noChangeArrowheads="1"/>
            </p:cNvSpPr>
            <p:nvPr/>
          </p:nvSpPr>
          <p:spPr bwMode="auto">
            <a:xfrm>
              <a:off x="3327400" y="2482850"/>
              <a:ext cx="482600" cy="909638"/>
            </a:xfrm>
            <a:prstGeom prst="ellipse">
              <a:avLst/>
            </a:prstGeom>
            <a:solidFill>
              <a:srgbClr val="CCFFCC"/>
            </a:solidFill>
            <a:ln w="9525">
              <a:round/>
              <a:headEnd/>
              <a:tailEnd/>
            </a:ln>
            <a:effectLst/>
            <a:scene3d>
              <a:camera prst="legacyOblique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it-IT"/>
            </a:p>
          </p:txBody>
        </p:sp>
        <p:grpSp>
          <p:nvGrpSpPr>
            <p:cNvPr id="242698" name="Group 10"/>
            <p:cNvGrpSpPr>
              <a:grpSpLocks/>
            </p:cNvGrpSpPr>
            <p:nvPr/>
          </p:nvGrpSpPr>
          <p:grpSpPr bwMode="auto">
            <a:xfrm>
              <a:off x="4800600" y="2870200"/>
              <a:ext cx="482600" cy="1397000"/>
              <a:chOff x="3392" y="1808"/>
              <a:chExt cx="304" cy="880"/>
            </a:xfrm>
          </p:grpSpPr>
          <p:grpSp>
            <p:nvGrpSpPr>
              <p:cNvPr id="242699" name="Group 11"/>
              <p:cNvGrpSpPr>
                <a:grpSpLocks/>
              </p:cNvGrpSpPr>
              <p:nvPr/>
            </p:nvGrpSpPr>
            <p:grpSpPr bwMode="auto">
              <a:xfrm>
                <a:off x="3408" y="1824"/>
                <a:ext cx="288" cy="864"/>
                <a:chOff x="3408" y="1824"/>
                <a:chExt cx="288" cy="864"/>
              </a:xfrm>
            </p:grpSpPr>
            <p:sp>
              <p:nvSpPr>
                <p:cNvPr id="242700" name="Rectangle 12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672"/>
                </a:xfrm>
                <a:prstGeom prst="rect">
                  <a:avLst/>
                </a:prstGeom>
                <a:solidFill>
                  <a:srgbClr val="33CCCC"/>
                </a:solidFill>
                <a:ln w="1270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33CCCC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it-IT"/>
                </a:p>
              </p:txBody>
            </p:sp>
            <p:grpSp>
              <p:nvGrpSpPr>
                <p:cNvPr id="242701" name="Group 13"/>
                <p:cNvGrpSpPr>
                  <a:grpSpLocks/>
                </p:cNvGrpSpPr>
                <p:nvPr/>
              </p:nvGrpSpPr>
              <p:grpSpPr bwMode="auto">
                <a:xfrm>
                  <a:off x="3408" y="1824"/>
                  <a:ext cx="192" cy="856"/>
                  <a:chOff x="3408" y="1824"/>
                  <a:chExt cx="192" cy="856"/>
                </a:xfrm>
              </p:grpSpPr>
              <p:sp>
                <p:nvSpPr>
                  <p:cNvPr id="24270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012"/>
                    <a:ext cx="0" cy="6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270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504" y="1920"/>
                    <a:ext cx="0" cy="6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270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872"/>
                    <a:ext cx="0" cy="6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270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1968"/>
                    <a:ext cx="0" cy="6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270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1824"/>
                    <a:ext cx="0" cy="6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270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432" y="1852"/>
                    <a:ext cx="0" cy="6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270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528" y="1948"/>
                    <a:ext cx="0" cy="6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270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572" y="1992"/>
                    <a:ext cx="0" cy="6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271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476" y="1900"/>
                    <a:ext cx="0" cy="6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242711" name="Group 23"/>
              <p:cNvGrpSpPr>
                <a:grpSpLocks/>
              </p:cNvGrpSpPr>
              <p:nvPr/>
            </p:nvGrpSpPr>
            <p:grpSpPr bwMode="auto">
              <a:xfrm>
                <a:off x="3392" y="1808"/>
                <a:ext cx="208" cy="880"/>
                <a:chOff x="3392" y="1808"/>
                <a:chExt cx="208" cy="880"/>
              </a:xfrm>
            </p:grpSpPr>
            <p:sp>
              <p:nvSpPr>
                <p:cNvPr id="242712" name="Line 24"/>
                <p:cNvSpPr>
                  <a:spLocks noChangeShapeType="1"/>
                </p:cNvSpPr>
                <p:nvPr/>
              </p:nvSpPr>
              <p:spPr bwMode="auto">
                <a:xfrm>
                  <a:off x="3392" y="1812"/>
                  <a:ext cx="20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2713" name="Line 25"/>
                <p:cNvSpPr>
                  <a:spLocks noChangeShapeType="1"/>
                </p:cNvSpPr>
                <p:nvPr/>
              </p:nvSpPr>
              <p:spPr bwMode="auto">
                <a:xfrm>
                  <a:off x="3392" y="2100"/>
                  <a:ext cx="20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2714" name="Line 26"/>
                <p:cNvSpPr>
                  <a:spLocks noChangeShapeType="1"/>
                </p:cNvSpPr>
                <p:nvPr/>
              </p:nvSpPr>
              <p:spPr bwMode="auto">
                <a:xfrm>
                  <a:off x="3392" y="2052"/>
                  <a:ext cx="20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2715" name="Line 27"/>
                <p:cNvSpPr>
                  <a:spLocks noChangeShapeType="1"/>
                </p:cNvSpPr>
                <p:nvPr/>
              </p:nvSpPr>
              <p:spPr bwMode="auto">
                <a:xfrm>
                  <a:off x="3392" y="2004"/>
                  <a:ext cx="20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2716" name="Line 28"/>
                <p:cNvSpPr>
                  <a:spLocks noChangeShapeType="1"/>
                </p:cNvSpPr>
                <p:nvPr/>
              </p:nvSpPr>
              <p:spPr bwMode="auto">
                <a:xfrm>
                  <a:off x="3392" y="1956"/>
                  <a:ext cx="20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2717" name="Line 29"/>
                <p:cNvSpPr>
                  <a:spLocks noChangeShapeType="1"/>
                </p:cNvSpPr>
                <p:nvPr/>
              </p:nvSpPr>
              <p:spPr bwMode="auto">
                <a:xfrm>
                  <a:off x="3392" y="1908"/>
                  <a:ext cx="20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2718" name="Line 30"/>
                <p:cNvSpPr>
                  <a:spLocks noChangeShapeType="1"/>
                </p:cNvSpPr>
                <p:nvPr/>
              </p:nvSpPr>
              <p:spPr bwMode="auto">
                <a:xfrm>
                  <a:off x="3392" y="1872"/>
                  <a:ext cx="20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2719" name="Line 31"/>
                <p:cNvSpPr>
                  <a:spLocks noChangeShapeType="1"/>
                </p:cNvSpPr>
                <p:nvPr/>
              </p:nvSpPr>
              <p:spPr bwMode="auto">
                <a:xfrm>
                  <a:off x="3392" y="2436"/>
                  <a:ext cx="20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2720" name="Line 32"/>
                <p:cNvSpPr>
                  <a:spLocks noChangeShapeType="1"/>
                </p:cNvSpPr>
                <p:nvPr/>
              </p:nvSpPr>
              <p:spPr bwMode="auto">
                <a:xfrm>
                  <a:off x="3392" y="2388"/>
                  <a:ext cx="20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2721" name="Line 33"/>
                <p:cNvSpPr>
                  <a:spLocks noChangeShapeType="1"/>
                </p:cNvSpPr>
                <p:nvPr/>
              </p:nvSpPr>
              <p:spPr bwMode="auto">
                <a:xfrm>
                  <a:off x="3392" y="2340"/>
                  <a:ext cx="20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2722" name="Line 34"/>
                <p:cNvSpPr>
                  <a:spLocks noChangeShapeType="1"/>
                </p:cNvSpPr>
                <p:nvPr/>
              </p:nvSpPr>
              <p:spPr bwMode="auto">
                <a:xfrm>
                  <a:off x="3392" y="2292"/>
                  <a:ext cx="20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2723" name="Line 35"/>
                <p:cNvSpPr>
                  <a:spLocks noChangeShapeType="1"/>
                </p:cNvSpPr>
                <p:nvPr/>
              </p:nvSpPr>
              <p:spPr bwMode="auto">
                <a:xfrm>
                  <a:off x="3392" y="2244"/>
                  <a:ext cx="20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2724" name="Line 36"/>
                <p:cNvSpPr>
                  <a:spLocks noChangeShapeType="1"/>
                </p:cNvSpPr>
                <p:nvPr/>
              </p:nvSpPr>
              <p:spPr bwMode="auto">
                <a:xfrm>
                  <a:off x="3392" y="2196"/>
                  <a:ext cx="20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2725" name="Line 37"/>
                <p:cNvSpPr>
                  <a:spLocks noChangeShapeType="1"/>
                </p:cNvSpPr>
                <p:nvPr/>
              </p:nvSpPr>
              <p:spPr bwMode="auto">
                <a:xfrm>
                  <a:off x="3392" y="2148"/>
                  <a:ext cx="20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2726" name="Line 38"/>
                <p:cNvSpPr>
                  <a:spLocks noChangeShapeType="1"/>
                </p:cNvSpPr>
                <p:nvPr/>
              </p:nvSpPr>
              <p:spPr bwMode="auto">
                <a:xfrm>
                  <a:off x="3392" y="1808"/>
                  <a:ext cx="0" cy="6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2727" name="Line 39"/>
                <p:cNvSpPr>
                  <a:spLocks noChangeShapeType="1"/>
                </p:cNvSpPr>
                <p:nvPr/>
              </p:nvSpPr>
              <p:spPr bwMode="auto">
                <a:xfrm>
                  <a:off x="3392" y="2484"/>
                  <a:ext cx="20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</p:grpSp>
        </p:grpSp>
        <p:sp>
          <p:nvSpPr>
            <p:cNvPr id="242728" name="Oval 40"/>
            <p:cNvSpPr>
              <a:spLocks noChangeArrowheads="1"/>
            </p:cNvSpPr>
            <p:nvPr/>
          </p:nvSpPr>
          <p:spPr bwMode="auto">
            <a:xfrm>
              <a:off x="4876800" y="1846263"/>
              <a:ext cx="482600" cy="909637"/>
            </a:xfrm>
            <a:prstGeom prst="ellipse">
              <a:avLst/>
            </a:prstGeom>
            <a:solidFill>
              <a:srgbClr val="CCFFCC"/>
            </a:solidFill>
            <a:ln w="9525">
              <a:round/>
              <a:headEnd/>
              <a:tailEnd/>
            </a:ln>
            <a:effectLst/>
            <a:scene3d>
              <a:camera prst="legacyOblique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it-IT"/>
            </a:p>
          </p:txBody>
        </p:sp>
        <p:sp>
          <p:nvSpPr>
            <p:cNvPr id="242729" name="Oval 41"/>
            <p:cNvSpPr>
              <a:spLocks noChangeArrowheads="1"/>
            </p:cNvSpPr>
            <p:nvPr/>
          </p:nvSpPr>
          <p:spPr bwMode="auto">
            <a:xfrm>
              <a:off x="3708400" y="1865313"/>
              <a:ext cx="482600" cy="909637"/>
            </a:xfrm>
            <a:prstGeom prst="ellipse">
              <a:avLst/>
            </a:prstGeom>
            <a:solidFill>
              <a:srgbClr val="CCFFCC"/>
            </a:solidFill>
            <a:ln w="9525">
              <a:round/>
              <a:headEnd/>
              <a:tailEnd/>
            </a:ln>
            <a:effectLst/>
            <a:scene3d>
              <a:camera prst="legacyOblique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it-IT"/>
            </a:p>
          </p:txBody>
        </p:sp>
        <p:sp>
          <p:nvSpPr>
            <p:cNvPr id="242730" name="Line 42"/>
            <p:cNvSpPr>
              <a:spLocks noChangeShapeType="1"/>
            </p:cNvSpPr>
            <p:nvPr/>
          </p:nvSpPr>
          <p:spPr bwMode="auto">
            <a:xfrm>
              <a:off x="4591050" y="2813050"/>
              <a:ext cx="339725" cy="776288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 type="triangle" w="sm" len="sm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grpSp>
          <p:nvGrpSpPr>
            <p:cNvPr id="242731" name="Group 43"/>
            <p:cNvGrpSpPr>
              <a:grpSpLocks/>
            </p:cNvGrpSpPr>
            <p:nvPr/>
          </p:nvGrpSpPr>
          <p:grpSpPr bwMode="auto">
            <a:xfrm>
              <a:off x="3581400" y="4157663"/>
              <a:ext cx="2057400" cy="1198562"/>
              <a:chOff x="2256" y="2619"/>
              <a:chExt cx="1296" cy="755"/>
            </a:xfrm>
          </p:grpSpPr>
          <p:sp>
            <p:nvSpPr>
              <p:cNvPr id="242732" name="Oval 44"/>
              <p:cNvSpPr>
                <a:spLocks noChangeArrowheads="1"/>
              </p:cNvSpPr>
              <p:nvPr/>
            </p:nvSpPr>
            <p:spPr bwMode="auto">
              <a:xfrm>
                <a:off x="3104" y="2623"/>
                <a:ext cx="304" cy="573"/>
              </a:xfrm>
              <a:prstGeom prst="ellipse">
                <a:avLst/>
              </a:prstGeom>
              <a:solidFill>
                <a:srgbClr val="CCFFCC"/>
              </a:solidFill>
              <a:ln w="9525">
                <a:round/>
                <a:headEnd/>
                <a:tailEnd/>
              </a:ln>
              <a:effectLst/>
              <a:scene3d>
                <a:camera prst="legacyObliqueRight"/>
                <a:lightRig rig="legacyFlat3" dir="b"/>
              </a:scene3d>
              <a:sp3d extrusionH="1801800" prstMaterial="legacyPlastic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  <a:flatTx/>
              </a:bodyPr>
              <a:lstStyle/>
              <a:p>
                <a:endParaRPr lang="it-IT"/>
              </a:p>
            </p:txBody>
          </p:sp>
          <p:sp>
            <p:nvSpPr>
              <p:cNvPr id="242733" name="Oval 45"/>
              <p:cNvSpPr>
                <a:spLocks noChangeArrowheads="1"/>
              </p:cNvSpPr>
              <p:nvPr/>
            </p:nvSpPr>
            <p:spPr bwMode="auto">
              <a:xfrm>
                <a:off x="2256" y="2619"/>
                <a:ext cx="304" cy="573"/>
              </a:xfrm>
              <a:prstGeom prst="ellipse">
                <a:avLst/>
              </a:prstGeom>
              <a:solidFill>
                <a:srgbClr val="CCFFCC"/>
              </a:solidFill>
              <a:ln w="9525">
                <a:round/>
                <a:headEnd/>
                <a:tailEnd/>
              </a:ln>
              <a:effectLst/>
              <a:scene3d>
                <a:camera prst="legacyObliqueRight"/>
                <a:lightRig rig="legacyFlat3" dir="b"/>
              </a:scene3d>
              <a:sp3d extrusionH="1801800" prstMaterial="legacyPlastic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  <a:flatTx/>
              </a:bodyPr>
              <a:lstStyle/>
              <a:p>
                <a:endParaRPr lang="it-IT"/>
              </a:p>
            </p:txBody>
          </p:sp>
          <p:sp>
            <p:nvSpPr>
              <p:cNvPr id="242734" name="Oval 46"/>
              <p:cNvSpPr>
                <a:spLocks noChangeArrowheads="1"/>
              </p:cNvSpPr>
              <p:nvPr/>
            </p:nvSpPr>
            <p:spPr bwMode="auto">
              <a:xfrm>
                <a:off x="3248" y="2795"/>
                <a:ext cx="304" cy="573"/>
              </a:xfrm>
              <a:prstGeom prst="ellipse">
                <a:avLst/>
              </a:prstGeom>
              <a:solidFill>
                <a:srgbClr val="CCFFCC"/>
              </a:solidFill>
              <a:ln w="9525">
                <a:round/>
                <a:headEnd/>
                <a:tailEnd/>
              </a:ln>
              <a:effectLst/>
              <a:scene3d>
                <a:camera prst="legacyObliqueRight"/>
                <a:lightRig rig="legacyFlat3" dir="b"/>
              </a:scene3d>
              <a:sp3d extrusionH="1801800" prstMaterial="legacyPlastic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  <a:flatTx/>
              </a:bodyPr>
              <a:lstStyle/>
              <a:p>
                <a:endParaRPr lang="it-IT"/>
              </a:p>
            </p:txBody>
          </p:sp>
          <p:sp>
            <p:nvSpPr>
              <p:cNvPr id="242735" name="Oval 47"/>
              <p:cNvSpPr>
                <a:spLocks noChangeArrowheads="1"/>
              </p:cNvSpPr>
              <p:nvPr/>
            </p:nvSpPr>
            <p:spPr bwMode="auto">
              <a:xfrm>
                <a:off x="2528" y="2801"/>
                <a:ext cx="304" cy="573"/>
              </a:xfrm>
              <a:prstGeom prst="ellipse">
                <a:avLst/>
              </a:prstGeom>
              <a:solidFill>
                <a:srgbClr val="CCFFCC"/>
              </a:solidFill>
              <a:ln w="9525">
                <a:round/>
                <a:headEnd/>
                <a:tailEnd/>
              </a:ln>
              <a:effectLst/>
              <a:scene3d>
                <a:camera prst="legacyObliqueRight"/>
                <a:lightRig rig="legacyFlat3" dir="b"/>
              </a:scene3d>
              <a:sp3d extrusionH="1801800" prstMaterial="legacyPlastic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  <a:flatTx/>
              </a:bodyPr>
              <a:lstStyle/>
              <a:p>
                <a:endParaRPr lang="it-IT"/>
              </a:p>
            </p:txBody>
          </p:sp>
        </p:grpSp>
        <p:sp>
          <p:nvSpPr>
            <p:cNvPr id="242736" name="Oval 48"/>
            <p:cNvSpPr>
              <a:spLocks noChangeArrowheads="1"/>
            </p:cNvSpPr>
            <p:nvPr/>
          </p:nvSpPr>
          <p:spPr bwMode="auto">
            <a:xfrm>
              <a:off x="5410200" y="3846513"/>
              <a:ext cx="482600" cy="909637"/>
            </a:xfrm>
            <a:prstGeom prst="ellipse">
              <a:avLst/>
            </a:prstGeom>
            <a:solidFill>
              <a:srgbClr val="CCFFCC"/>
            </a:solidFill>
            <a:ln w="9525">
              <a:round/>
              <a:headEnd/>
              <a:tailEnd/>
            </a:ln>
            <a:effectLst/>
            <a:scene3d>
              <a:camera prst="legacyOblique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it-IT"/>
            </a:p>
          </p:txBody>
        </p:sp>
        <p:sp>
          <p:nvSpPr>
            <p:cNvPr id="242737" name="Oval 49"/>
            <p:cNvSpPr>
              <a:spLocks noChangeArrowheads="1"/>
            </p:cNvSpPr>
            <p:nvPr/>
          </p:nvSpPr>
          <p:spPr bwMode="auto">
            <a:xfrm>
              <a:off x="4267200" y="3841750"/>
              <a:ext cx="482600" cy="909638"/>
            </a:xfrm>
            <a:prstGeom prst="ellipse">
              <a:avLst/>
            </a:prstGeom>
            <a:solidFill>
              <a:srgbClr val="CCFFCC"/>
            </a:solidFill>
            <a:ln w="9525">
              <a:round/>
              <a:headEnd/>
              <a:tailEnd/>
            </a:ln>
            <a:effectLst/>
            <a:scene3d>
              <a:camera prst="legacyOblique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it-IT"/>
            </a:p>
          </p:txBody>
        </p:sp>
        <p:sp>
          <p:nvSpPr>
            <p:cNvPr id="242739" name="Oval 51"/>
            <p:cNvSpPr>
              <a:spLocks noChangeArrowheads="1"/>
            </p:cNvSpPr>
            <p:nvPr/>
          </p:nvSpPr>
          <p:spPr bwMode="auto">
            <a:xfrm>
              <a:off x="5334000" y="1981200"/>
              <a:ext cx="482600" cy="909638"/>
            </a:xfrm>
            <a:prstGeom prst="ellipse">
              <a:avLst/>
            </a:prstGeom>
            <a:solidFill>
              <a:srgbClr val="CCFFCC"/>
            </a:solidFill>
            <a:ln w="9525">
              <a:round/>
              <a:headEnd/>
              <a:tailEnd/>
            </a:ln>
            <a:effectLst/>
            <a:scene3d>
              <a:camera prst="legacyOblique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it-IT"/>
            </a:p>
          </p:txBody>
        </p:sp>
        <p:grpSp>
          <p:nvGrpSpPr>
            <p:cNvPr id="242742" name="Group 54"/>
            <p:cNvGrpSpPr>
              <a:grpSpLocks/>
            </p:cNvGrpSpPr>
            <p:nvPr/>
          </p:nvGrpSpPr>
          <p:grpSpPr bwMode="auto">
            <a:xfrm>
              <a:off x="5322888" y="1973263"/>
              <a:ext cx="493713" cy="1757363"/>
              <a:chOff x="3353" y="1243"/>
              <a:chExt cx="311" cy="1107"/>
            </a:xfrm>
          </p:grpSpPr>
          <p:sp>
            <p:nvSpPr>
              <p:cNvPr id="242743" name="Oval 55"/>
              <p:cNvSpPr>
                <a:spLocks noChangeArrowheads="1"/>
              </p:cNvSpPr>
              <p:nvPr/>
            </p:nvSpPr>
            <p:spPr bwMode="auto">
              <a:xfrm>
                <a:off x="3360" y="1243"/>
                <a:ext cx="304" cy="573"/>
              </a:xfrm>
              <a:prstGeom prst="ellipse">
                <a:avLst/>
              </a:prstGeom>
              <a:solidFill>
                <a:srgbClr val="FFFF99"/>
              </a:solidFill>
              <a:ln w="9525">
                <a:round/>
                <a:headEnd/>
                <a:tailEnd/>
              </a:ln>
              <a:effectLst/>
              <a:scene3d>
                <a:camera prst="legacyObliqueRight"/>
                <a:lightRig rig="legacyFlat3" dir="b"/>
              </a:scene3d>
              <a:sp3d extrusionH="1801800" prstMaterial="legacyPlastic">
                <a:bevelT w="13500" h="13500" prst="angle"/>
                <a:bevelB w="13500" h="13500" prst="angle"/>
                <a:extrusionClr>
                  <a:srgbClr val="FFFF9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  <a:flatTx/>
              </a:bodyPr>
              <a:lstStyle/>
              <a:p>
                <a:endParaRPr lang="it-IT"/>
              </a:p>
            </p:txBody>
          </p:sp>
          <p:sp>
            <p:nvSpPr>
              <p:cNvPr id="242744" name="Freeform 56"/>
              <p:cNvSpPr>
                <a:spLocks/>
              </p:cNvSpPr>
              <p:nvPr/>
            </p:nvSpPr>
            <p:spPr bwMode="auto">
              <a:xfrm rot="2100000">
                <a:off x="3353" y="1486"/>
                <a:ext cx="47" cy="864"/>
              </a:xfrm>
              <a:custGeom>
                <a:avLst/>
                <a:gdLst>
                  <a:gd name="T0" fmla="*/ 0 w 48"/>
                  <a:gd name="T1" fmla="*/ 864 h 864"/>
                  <a:gd name="T2" fmla="*/ 48 w 48"/>
                  <a:gd name="T3" fmla="*/ 768 h 864"/>
                  <a:gd name="T4" fmla="*/ 0 w 48"/>
                  <a:gd name="T5" fmla="*/ 672 h 864"/>
                  <a:gd name="T6" fmla="*/ 48 w 48"/>
                  <a:gd name="T7" fmla="*/ 576 h 864"/>
                  <a:gd name="T8" fmla="*/ 0 w 48"/>
                  <a:gd name="T9" fmla="*/ 480 h 864"/>
                  <a:gd name="T10" fmla="*/ 48 w 48"/>
                  <a:gd name="T11" fmla="*/ 384 h 864"/>
                  <a:gd name="T12" fmla="*/ 0 w 48"/>
                  <a:gd name="T13" fmla="*/ 288 h 864"/>
                  <a:gd name="T14" fmla="*/ 48 w 48"/>
                  <a:gd name="T15" fmla="*/ 192 h 864"/>
                  <a:gd name="T16" fmla="*/ 0 w 48"/>
                  <a:gd name="T17" fmla="*/ 96 h 864"/>
                  <a:gd name="T18" fmla="*/ 48 w 48"/>
                  <a:gd name="T19" fmla="*/ 0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864">
                    <a:moveTo>
                      <a:pt x="0" y="864"/>
                    </a:moveTo>
                    <a:cubicBezTo>
                      <a:pt x="24" y="832"/>
                      <a:pt x="48" y="800"/>
                      <a:pt x="48" y="768"/>
                    </a:cubicBezTo>
                    <a:cubicBezTo>
                      <a:pt x="48" y="736"/>
                      <a:pt x="0" y="704"/>
                      <a:pt x="0" y="672"/>
                    </a:cubicBezTo>
                    <a:cubicBezTo>
                      <a:pt x="0" y="640"/>
                      <a:pt x="48" y="608"/>
                      <a:pt x="48" y="576"/>
                    </a:cubicBezTo>
                    <a:cubicBezTo>
                      <a:pt x="48" y="544"/>
                      <a:pt x="0" y="512"/>
                      <a:pt x="0" y="480"/>
                    </a:cubicBezTo>
                    <a:cubicBezTo>
                      <a:pt x="0" y="448"/>
                      <a:pt x="48" y="416"/>
                      <a:pt x="48" y="384"/>
                    </a:cubicBezTo>
                    <a:cubicBezTo>
                      <a:pt x="48" y="352"/>
                      <a:pt x="0" y="320"/>
                      <a:pt x="0" y="288"/>
                    </a:cubicBezTo>
                    <a:cubicBezTo>
                      <a:pt x="0" y="256"/>
                      <a:pt x="48" y="224"/>
                      <a:pt x="48" y="192"/>
                    </a:cubicBezTo>
                    <a:cubicBezTo>
                      <a:pt x="48" y="160"/>
                      <a:pt x="0" y="128"/>
                      <a:pt x="0" y="96"/>
                    </a:cubicBezTo>
                    <a:cubicBezTo>
                      <a:pt x="0" y="64"/>
                      <a:pt x="40" y="16"/>
                      <a:pt x="48" y="0"/>
                    </a:cubicBezTo>
                  </a:path>
                </a:pathLst>
              </a:custGeom>
              <a:noFill/>
              <a:ln w="31750" cap="flat" cmpd="sng">
                <a:solidFill>
                  <a:srgbClr val="FF66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242746" name="Oval 58"/>
            <p:cNvSpPr>
              <a:spLocks noChangeArrowheads="1"/>
            </p:cNvSpPr>
            <p:nvPr/>
          </p:nvSpPr>
          <p:spPr bwMode="auto">
            <a:xfrm>
              <a:off x="4191000" y="1985963"/>
              <a:ext cx="482600" cy="909637"/>
            </a:xfrm>
            <a:prstGeom prst="ellipse">
              <a:avLst/>
            </a:prstGeom>
            <a:solidFill>
              <a:srgbClr val="CCFFCC"/>
            </a:solidFill>
            <a:ln w="9525">
              <a:round/>
              <a:headEnd/>
              <a:tailEnd/>
            </a:ln>
            <a:effectLst/>
            <a:scene3d>
              <a:camera prst="legacyOblique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it-IT"/>
            </a:p>
          </p:txBody>
        </p:sp>
      </p:grpSp>
      <p:sp>
        <p:nvSpPr>
          <p:cNvPr id="59" name="Rettangolo 58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Beta spectroscopy: experimental technique</a:t>
            </a:r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0726" y="2795444"/>
            <a:ext cx="48013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Basic principle: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Detect Mother nucleus </a:t>
            </a:r>
            <a:r>
              <a:rPr lang="en-US" sz="1600" dirty="0" smtClean="0">
                <a:solidFill>
                  <a:schemeClr val="accent1"/>
                </a:solidFill>
              </a:rPr>
              <a:t>implantation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Correlate</a:t>
            </a:r>
            <a:r>
              <a:rPr lang="en-US" sz="1600" dirty="0" smtClean="0"/>
              <a:t> </a:t>
            </a:r>
            <a:r>
              <a:rPr lang="en-US" sz="1600" dirty="0" smtClean="0"/>
              <a:t>succeeding </a:t>
            </a:r>
            <a:r>
              <a:rPr lang="en-US" sz="1600" dirty="0" smtClean="0"/>
              <a:t>beta emission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 measure HALF-LIFE (T</a:t>
            </a:r>
            <a:r>
              <a:rPr lang="en-US" sz="1600" baseline="-25000" dirty="0" smtClean="0">
                <a:sym typeface="Wingdings" panose="05000000000000000000" pitchFamily="2" charset="2"/>
              </a:rPr>
              <a:t>1/2</a:t>
            </a:r>
            <a:r>
              <a:rPr lang="en-US" sz="160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sz="1600" dirty="0" smtClean="0"/>
              <a:t>    </a:t>
            </a:r>
            <a:r>
              <a:rPr lang="en-US" sz="1600" dirty="0" smtClean="0">
                <a:sym typeface="Wingdings" panose="05000000000000000000" pitchFamily="2" charset="2"/>
              </a:rPr>
              <a:t> measure delayed GAMMA EMISSION,</a:t>
            </a:r>
          </a:p>
          <a:p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ym typeface="Wingdings" panose="05000000000000000000" pitchFamily="2" charset="2"/>
              </a:rPr>
              <a:t>spectroscopy of daughter nucleus</a:t>
            </a:r>
            <a:r>
              <a:rPr lang="en-US" sz="1600" dirty="0" smtClean="0"/>
              <a:t>	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15616" y="4653136"/>
            <a:ext cx="7005459" cy="181588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 ways to produce exotic nuclei </a:t>
            </a:r>
            <a:r>
              <a:rPr lang="en-US" sz="1600" dirty="0" smtClean="0">
                <a:sym typeface="Wingdings" panose="05000000000000000000" pitchFamily="2" charset="2"/>
              </a:rPr>
              <a:t></a:t>
            </a:r>
            <a:endParaRPr lang="en-US" sz="1600" dirty="0" smtClean="0"/>
          </a:p>
          <a:p>
            <a:r>
              <a:rPr lang="en-US" sz="1600" dirty="0" smtClean="0"/>
              <a:t>2 different techniques to study beta spectroscopy</a:t>
            </a:r>
          </a:p>
          <a:p>
            <a:endParaRPr lang="en-US" sz="1600" dirty="0" smtClean="0"/>
          </a:p>
          <a:p>
            <a:pPr marL="342900" indent="-342900">
              <a:buAutoNum type="alphaUcParenR"/>
            </a:pPr>
            <a:r>
              <a:rPr lang="en-US" sz="1600" b="1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IN-FLIGHT</a:t>
            </a:r>
            <a:r>
              <a:rPr lang="en-US" sz="1600" dirty="0" err="1" smtClean="0">
                <a:sym typeface="Wingdings" panose="05000000000000000000" pitchFamily="2" charset="2"/>
              </a:rPr>
              <a:t>:Stack</a:t>
            </a:r>
            <a:r>
              <a:rPr lang="en-US" sz="1600" dirty="0" smtClean="0">
                <a:sym typeface="Wingdings" panose="05000000000000000000" pitchFamily="2" charset="2"/>
              </a:rPr>
              <a:t> of Si stripped detectors for implant/beta  det.</a:t>
            </a:r>
            <a:endParaRPr lang="en-US" sz="1600" b="1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marL="342900" indent="-342900">
              <a:buAutoNum type="alphaUcParenR"/>
            </a:pPr>
            <a:r>
              <a:rPr lang="en-US" sz="1600" b="1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ISOL</a:t>
            </a:r>
            <a:r>
              <a:rPr lang="en-US" sz="1600" dirty="0" err="1" smtClean="0">
                <a:sym typeface="Wingdings" panose="05000000000000000000" pitchFamily="2" charset="2"/>
              </a:rPr>
              <a:t>:Tape</a:t>
            </a:r>
            <a:r>
              <a:rPr lang="en-US" sz="1600" dirty="0" smtClean="0">
                <a:sym typeface="Wingdings" panose="05000000000000000000" pitchFamily="2" charset="2"/>
              </a:rPr>
              <a:t> system + Plastic/Si</a:t>
            </a:r>
          </a:p>
          <a:p>
            <a:pPr marL="342900" indent="-342900">
              <a:buAutoNum type="alphaUcParenR"/>
            </a:pPr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Both surrounded by </a:t>
            </a:r>
            <a:r>
              <a:rPr lang="en-US" sz="1600" dirty="0" err="1" smtClean="0">
                <a:sym typeface="Wingdings" panose="05000000000000000000" pitchFamily="2" charset="2"/>
              </a:rPr>
              <a:t>HPGe</a:t>
            </a:r>
            <a:r>
              <a:rPr lang="en-US" sz="1600" dirty="0" smtClean="0">
                <a:sym typeface="Wingdings" panose="05000000000000000000" pitchFamily="2" charset="2"/>
              </a:rPr>
              <a:t> + additional detectors (LaBr3, Neutron det.) </a:t>
            </a:r>
            <a:endParaRPr lang="it-IT" sz="1600" dirty="0"/>
          </a:p>
        </p:txBody>
      </p:sp>
      <p:grpSp>
        <p:nvGrpSpPr>
          <p:cNvPr id="62" name="Gruppo 61"/>
          <p:cNvGrpSpPr/>
          <p:nvPr/>
        </p:nvGrpSpPr>
        <p:grpSpPr>
          <a:xfrm>
            <a:off x="1835696" y="1153032"/>
            <a:ext cx="1970018" cy="1267856"/>
            <a:chOff x="1403648" y="2957182"/>
            <a:chExt cx="3077448" cy="1153044"/>
          </a:xfrm>
        </p:grpSpPr>
        <p:cxnSp>
          <p:nvCxnSpPr>
            <p:cNvPr id="64" name="Connettore 1 63"/>
            <p:cNvCxnSpPr/>
            <p:nvPr/>
          </p:nvCxnSpPr>
          <p:spPr>
            <a:xfrm>
              <a:off x="1403648" y="3212976"/>
              <a:ext cx="1008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/>
          </p:nvCxnSpPr>
          <p:spPr>
            <a:xfrm>
              <a:off x="2627784" y="4005064"/>
              <a:ext cx="1008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2 66"/>
            <p:cNvCxnSpPr/>
            <p:nvPr/>
          </p:nvCxnSpPr>
          <p:spPr>
            <a:xfrm>
              <a:off x="2267744" y="3284984"/>
              <a:ext cx="72008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CasellaDiTesto 68"/>
            <p:cNvSpPr txBox="1"/>
            <p:nvPr/>
          </p:nvSpPr>
          <p:spPr>
            <a:xfrm>
              <a:off x="1517091" y="2957182"/>
              <a:ext cx="69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/>
                <a:t>148</a:t>
              </a:r>
              <a:r>
                <a:rPr lang="en-US" dirty="0" smtClean="0"/>
                <a:t>Cs</a:t>
              </a:r>
              <a:endParaRPr lang="it-IT" dirty="0"/>
            </a:p>
          </p:txBody>
        </p:sp>
        <p:sp>
          <p:nvSpPr>
            <p:cNvPr id="70" name="CasellaDiTesto 69"/>
            <p:cNvSpPr txBox="1"/>
            <p:nvPr/>
          </p:nvSpPr>
          <p:spPr>
            <a:xfrm>
              <a:off x="2987824" y="3740894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/>
                <a:t>148</a:t>
              </a:r>
              <a:r>
                <a:rPr lang="en-US" dirty="0" smtClean="0"/>
                <a:t>Ba</a:t>
              </a:r>
              <a:endParaRPr lang="it-IT" dirty="0"/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3115015" y="3273498"/>
              <a:ext cx="13660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</a:t>
              </a:r>
              <a:r>
                <a:rPr lang="en-US" sz="1600" baseline="-25000" dirty="0" smtClean="0"/>
                <a:t>1/2</a:t>
              </a:r>
              <a:r>
                <a:rPr lang="en-US" sz="1600" dirty="0" smtClean="0"/>
                <a:t>= 146 </a:t>
              </a:r>
              <a:r>
                <a:rPr lang="en-US" sz="1600" dirty="0" err="1" smtClean="0"/>
                <a:t>ms</a:t>
              </a:r>
              <a:endParaRPr lang="it-IT" sz="1600" dirty="0"/>
            </a:p>
          </p:txBody>
        </p:sp>
        <p:sp>
          <p:nvSpPr>
            <p:cNvPr id="78" name="CasellaDiTesto 77"/>
            <p:cNvSpPr txBox="1"/>
            <p:nvPr/>
          </p:nvSpPr>
          <p:spPr>
            <a:xfrm>
              <a:off x="2627784" y="3347700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b</a:t>
              </a:r>
              <a:r>
                <a:rPr lang="en-US" baseline="30000" dirty="0" smtClean="0"/>
                <a:t>-</a:t>
              </a:r>
              <a:endParaRPr lang="it-IT" baseline="30000" dirty="0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846323" y="118746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Mother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63888" y="2051556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Daughter</a:t>
            </a:r>
            <a:endParaRPr lang="it-IT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1676400" y="2438400"/>
            <a:ext cx="762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cxnSp>
        <p:nvCxnSpPr>
          <p:cNvPr id="242738" name="AutoShape 50"/>
          <p:cNvCxnSpPr>
            <a:cxnSpLocks noChangeShapeType="1"/>
          </p:cNvCxnSpPr>
          <p:nvPr/>
        </p:nvCxnSpPr>
        <p:spPr bwMode="auto">
          <a:xfrm rot="16200000" flipH="1">
            <a:off x="2019300" y="5486400"/>
            <a:ext cx="1588" cy="1588"/>
          </a:xfrm>
          <a:prstGeom prst="curvedConnector3">
            <a:avLst>
              <a:gd name="adj1" fmla="val 1440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Rettangolo 58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IN-FLIGHT fragmentation reactions</a:t>
            </a:r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5259" y="1013827"/>
            <a:ext cx="3526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Fragmentation reactions:</a:t>
            </a:r>
          </a:p>
          <a:p>
            <a:pPr algn="ctr"/>
            <a:r>
              <a:rPr lang="en-US" sz="1600" dirty="0" smtClean="0"/>
              <a:t>Fragmentation of heavy ion beams (up to </a:t>
            </a:r>
            <a:r>
              <a:rPr lang="en-US" sz="1600" baseline="30000" dirty="0" smtClean="0"/>
              <a:t>238</a:t>
            </a:r>
            <a:r>
              <a:rPr lang="en-US" sz="1600" dirty="0" smtClean="0"/>
              <a:t>U) using thin targets</a:t>
            </a:r>
            <a:endParaRPr lang="it-IT" sz="1600" dirty="0"/>
          </a:p>
        </p:txBody>
      </p:sp>
      <p:pic>
        <p:nvPicPr>
          <p:cNvPr id="25602" name="Picture 2" descr="Fig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52736"/>
            <a:ext cx="37147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288032" y="240462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Cocktail beam </a:t>
            </a:r>
            <a:r>
              <a:rPr lang="en-US" sz="1400" dirty="0" smtClean="0">
                <a:sym typeface="Wingdings" panose="05000000000000000000" pitchFamily="2" charset="2"/>
              </a:rPr>
              <a:t> many nuclei at once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both </a:t>
            </a:r>
            <a:r>
              <a:rPr lang="en-US" sz="1400" dirty="0"/>
              <a:t>short-living (</a:t>
            </a:r>
            <a:r>
              <a:rPr lang="en-US" sz="1400" dirty="0" err="1"/>
              <a:t>ms</a:t>
            </a:r>
            <a:r>
              <a:rPr lang="en-US" sz="1400" dirty="0"/>
              <a:t> ) and long living (100s ) nuclei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Get information </a:t>
            </a:r>
            <a:r>
              <a:rPr lang="en-US" sz="1400" dirty="0"/>
              <a:t>already with few </a:t>
            </a:r>
            <a:r>
              <a:rPr lang="en-US" sz="1400" dirty="0" smtClean="0"/>
              <a:t>particles</a:t>
            </a:r>
          </a:p>
          <a:p>
            <a:pPr marL="285750" indent="-285750">
              <a:buBlip>
                <a:blip r:embed="rId4"/>
              </a:buBlip>
            </a:pPr>
            <a:r>
              <a:rPr lang="en-US" sz="1400" dirty="0"/>
              <a:t>Low production </a:t>
            </a:r>
            <a:r>
              <a:rPr lang="en-US" sz="1400" dirty="0" smtClean="0"/>
              <a:t>rates (</a:t>
            </a:r>
            <a:r>
              <a:rPr lang="en-US" sz="1400" dirty="0" err="1" smtClean="0">
                <a:latin typeface="Symbol" panose="05050102010706020507" pitchFamily="18" charset="2"/>
              </a:rPr>
              <a:t>m</a:t>
            </a:r>
            <a:r>
              <a:rPr lang="en-US" sz="1400" dirty="0" err="1" smtClean="0"/>
              <a:t>b</a:t>
            </a:r>
            <a:r>
              <a:rPr lang="en-US" sz="1400" dirty="0" smtClean="0"/>
              <a:t>-&gt; fb)</a:t>
            </a: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buBlip>
                <a:blip r:embed="rId4"/>
              </a:buBlip>
            </a:pPr>
            <a:r>
              <a:rPr lang="en-US" sz="1400" dirty="0">
                <a:sym typeface="Wingdings" panose="05000000000000000000" pitchFamily="2" charset="2"/>
              </a:rPr>
              <a:t>Need to run at low rate to </a:t>
            </a:r>
            <a:r>
              <a:rPr lang="en-US" sz="1400" dirty="0" smtClean="0">
                <a:sym typeface="Wingdings" panose="05000000000000000000" pitchFamily="2" charset="2"/>
              </a:rPr>
              <a:t>distinguish </a:t>
            </a:r>
            <a:r>
              <a:rPr lang="en-US" sz="1400" dirty="0">
                <a:sym typeface="Wingdings" panose="05000000000000000000" pitchFamily="2" charset="2"/>
              </a:rPr>
              <a:t>contributions from each nucleus</a:t>
            </a:r>
            <a:endParaRPr lang="en-US" sz="1400" dirty="0"/>
          </a:p>
        </p:txBody>
      </p:sp>
      <p:sp>
        <p:nvSpPr>
          <p:cNvPr id="16" name="CasellaDiTesto 3"/>
          <p:cNvSpPr txBox="1">
            <a:spLocks noChangeArrowheads="1"/>
          </p:cNvSpPr>
          <p:nvPr/>
        </p:nvSpPr>
        <p:spPr bwMode="auto">
          <a:xfrm>
            <a:off x="532512" y="4365104"/>
            <a:ext cx="41114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45000"/>
            </a:pPr>
            <a:r>
              <a:rPr lang="en-GB" altLang="it-IT" sz="1600" dirty="0" smtClean="0">
                <a:latin typeface="Comic Sans MS" pitchFamily="66" charset="0"/>
              </a:rPr>
              <a:t>* Active</a:t>
            </a:r>
            <a:r>
              <a:rPr lang="en-GB" altLang="it-IT" sz="1600" dirty="0">
                <a:latin typeface="Comic Sans MS" pitchFamily="66" charset="0"/>
              </a:rPr>
              <a:t>, position sensitive, </a:t>
            </a:r>
            <a:r>
              <a:rPr lang="en-GB" altLang="it-IT" sz="1600" dirty="0" smtClean="0">
                <a:latin typeface="Comic Sans MS" pitchFamily="66" charset="0"/>
              </a:rPr>
              <a:t>pixelated </a:t>
            </a:r>
            <a:r>
              <a:rPr lang="en-GB" altLang="it-IT" sz="1600" dirty="0">
                <a:latin typeface="Comic Sans MS" pitchFamily="66" charset="0"/>
              </a:rPr>
              <a:t>stopper to </a:t>
            </a:r>
            <a:r>
              <a:rPr lang="en-GB" altLang="it-IT" sz="1600" dirty="0">
                <a:solidFill>
                  <a:srgbClr val="FF0000"/>
                </a:solidFill>
                <a:latin typeface="Comic Sans MS" pitchFamily="66" charset="0"/>
              </a:rPr>
              <a:t>correlate </a:t>
            </a:r>
            <a:r>
              <a:rPr lang="en-GB" altLang="it-IT" sz="1600" dirty="0">
                <a:latin typeface="Comic Sans MS" pitchFamily="66" charset="0"/>
              </a:rPr>
              <a:t>implanted ions (</a:t>
            </a:r>
            <a:r>
              <a:rPr lang="en-GB" altLang="it-IT" sz="1600" dirty="0">
                <a:solidFill>
                  <a:srgbClr val="FF0000"/>
                </a:solidFill>
                <a:latin typeface="Comic Sans MS" pitchFamily="66" charset="0"/>
              </a:rPr>
              <a:t>mother</a:t>
            </a:r>
            <a:r>
              <a:rPr lang="en-GB" altLang="it-IT" sz="1600" dirty="0">
                <a:latin typeface="Comic Sans MS" pitchFamily="66" charset="0"/>
              </a:rPr>
              <a:t>) with </a:t>
            </a:r>
            <a:r>
              <a:rPr lang="en-GB" altLang="it-IT" sz="1600" dirty="0">
                <a:latin typeface="Symbol" pitchFamily="18" charset="2"/>
              </a:rPr>
              <a:t>b</a:t>
            </a:r>
            <a:r>
              <a:rPr lang="en-GB" altLang="it-IT" sz="1600" dirty="0">
                <a:latin typeface="Comic Sans MS" pitchFamily="66" charset="0"/>
              </a:rPr>
              <a:t>-decay (</a:t>
            </a:r>
            <a:r>
              <a:rPr lang="en-GB" altLang="it-IT" sz="1600" dirty="0">
                <a:solidFill>
                  <a:srgbClr val="FF0000"/>
                </a:solidFill>
                <a:latin typeface="Comic Sans MS" pitchFamily="66" charset="0"/>
              </a:rPr>
              <a:t>daughter</a:t>
            </a:r>
            <a:r>
              <a:rPr lang="en-GB" altLang="it-IT" sz="1600" dirty="0" smtClean="0">
                <a:latin typeface="Comic Sans MS" pitchFamily="66" charset="0"/>
              </a:rPr>
              <a:t>).</a:t>
            </a:r>
          </a:p>
          <a:p>
            <a:pPr eaLnBrk="1" hangingPunct="1">
              <a:lnSpc>
                <a:spcPct val="90000"/>
              </a:lnSpc>
              <a:buSzPct val="45000"/>
            </a:pPr>
            <a:r>
              <a:rPr lang="en-GB" altLang="it-IT" sz="1600" dirty="0" smtClean="0">
                <a:latin typeface="Comic Sans MS" pitchFamily="66" charset="0"/>
                <a:sym typeface="Wingdings" panose="05000000000000000000" pitchFamily="2" charset="2"/>
              </a:rPr>
              <a:t>  stack of several DSSSD to ensure implantation and detect electrons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718285" y="4923745"/>
            <a:ext cx="41021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Typical </a:t>
            </a:r>
            <a:r>
              <a:rPr lang="en-US" sz="1400" dirty="0"/>
              <a:t>Trigger conditions </a:t>
            </a:r>
          </a:p>
          <a:p>
            <a:r>
              <a:rPr lang="en-US" sz="1400" dirty="0" smtClean="0"/>
              <a:t>Implantation: Signal coming from separator</a:t>
            </a:r>
          </a:p>
          <a:p>
            <a:r>
              <a:rPr lang="en-US" sz="1400" dirty="0" smtClean="0"/>
              <a:t>Decay:     OR signal coming from Si detectors</a:t>
            </a:r>
          </a:p>
          <a:p>
            <a:endParaRPr lang="en-US" sz="1400" dirty="0"/>
          </a:p>
          <a:p>
            <a:r>
              <a:rPr lang="en-US" sz="1400" dirty="0">
                <a:latin typeface="Symbol" panose="05050102010706020507" pitchFamily="18" charset="2"/>
              </a:rPr>
              <a:t>g</a:t>
            </a:r>
            <a:r>
              <a:rPr lang="en-US" sz="1400" dirty="0" smtClean="0"/>
              <a:t> rays are usually acquired as SLAVE</a:t>
            </a:r>
            <a:endParaRPr lang="it-IT" sz="1400" dirty="0"/>
          </a:p>
        </p:txBody>
      </p:sp>
      <p:grpSp>
        <p:nvGrpSpPr>
          <p:cNvPr id="7" name="Gruppo 6"/>
          <p:cNvGrpSpPr/>
          <p:nvPr/>
        </p:nvGrpSpPr>
        <p:grpSpPr>
          <a:xfrm>
            <a:off x="4572000" y="2564904"/>
            <a:ext cx="4000475" cy="1811360"/>
            <a:chOff x="4572000" y="2841776"/>
            <a:chExt cx="4000475" cy="181136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58" b="11208"/>
            <a:stretch>
              <a:fillRect/>
            </a:stretch>
          </p:blipFill>
          <p:spPr bwMode="auto">
            <a:xfrm>
              <a:off x="4572000" y="2841776"/>
              <a:ext cx="4000475" cy="181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tangolo 1"/>
            <p:cNvSpPr/>
            <p:nvPr/>
          </p:nvSpPr>
          <p:spPr>
            <a:xfrm>
              <a:off x="7092280" y="2841776"/>
              <a:ext cx="1480195" cy="3630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6967903" y="3130893"/>
              <a:ext cx="196385" cy="246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8393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3625" r="7887" b="47424"/>
          <a:stretch>
            <a:fillRect/>
          </a:stretch>
        </p:blipFill>
        <p:spPr bwMode="auto">
          <a:xfrm>
            <a:off x="3923928" y="4379509"/>
            <a:ext cx="3960015" cy="142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Fragmentation facilities</a:t>
            </a:r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uppo 5"/>
          <p:cNvGrpSpPr>
            <a:grpSpLocks/>
          </p:cNvGrpSpPr>
          <p:nvPr/>
        </p:nvGrpSpPr>
        <p:grpSpPr bwMode="auto">
          <a:xfrm>
            <a:off x="3995936" y="764704"/>
            <a:ext cx="4855796" cy="2826047"/>
            <a:chOff x="252413" y="1511300"/>
            <a:chExt cx="9407525" cy="5627688"/>
          </a:xfrm>
        </p:grpSpPr>
        <p:pic>
          <p:nvPicPr>
            <p:cNvPr id="5" name="Picture 15" descr="G:\rising_array_16mar05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788" y="2855913"/>
              <a:ext cx="3359150" cy="394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52413" y="1511300"/>
              <a:ext cx="6699250" cy="5627688"/>
              <a:chOff x="576" y="864"/>
              <a:chExt cx="3828" cy="3216"/>
            </a:xfrm>
          </p:grpSpPr>
          <p:pic>
            <p:nvPicPr>
              <p:cNvPr id="7" name="Picture 6" descr="stopped_hjw_sketch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" y="864"/>
                <a:ext cx="3605" cy="3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576" y="2106"/>
                <a:ext cx="164" cy="3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pSp>
            <p:nvGrpSpPr>
              <p:cNvPr id="15" name="Group 3"/>
              <p:cNvGrpSpPr>
                <a:grpSpLocks/>
              </p:cNvGrpSpPr>
              <p:nvPr/>
            </p:nvGrpSpPr>
            <p:grpSpPr bwMode="auto">
              <a:xfrm>
                <a:off x="590" y="2113"/>
                <a:ext cx="943" cy="420"/>
                <a:chOff x="204" y="1480"/>
                <a:chExt cx="911" cy="438"/>
              </a:xfrm>
            </p:grpSpPr>
            <p:sp>
              <p:nvSpPr>
                <p:cNvPr id="16" name="Line 4"/>
                <p:cNvSpPr>
                  <a:spLocks noChangeShapeType="1"/>
                </p:cNvSpPr>
                <p:nvPr/>
              </p:nvSpPr>
              <p:spPr bwMode="auto">
                <a:xfrm>
                  <a:off x="295" y="1888"/>
                  <a:ext cx="545" cy="0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04" y="1480"/>
                  <a:ext cx="911" cy="4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solidFill>
                        <a:schemeClr val="hlink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  <a:cs typeface="+mn-cs"/>
                    </a:rPr>
                    <a:t>beam</a:t>
                  </a:r>
                  <a:endParaRPr lang="de-DE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endParaRPr>
                </a:p>
              </p:txBody>
            </p:sp>
          </p:grpSp>
        </p:grp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2"/>
          <a:stretch>
            <a:fillRect/>
          </a:stretch>
        </p:blipFill>
        <p:spPr bwMode="auto">
          <a:xfrm>
            <a:off x="64800" y="816566"/>
            <a:ext cx="3931136" cy="282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r="11320" b="20000"/>
          <a:stretch>
            <a:fillRect/>
          </a:stretch>
        </p:blipFill>
        <p:spPr bwMode="auto">
          <a:xfrm>
            <a:off x="296481" y="4005064"/>
            <a:ext cx="3900894" cy="231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0" r="12731" b="21391"/>
          <a:stretch/>
        </p:blipFill>
        <p:spPr bwMode="auto">
          <a:xfrm>
            <a:off x="7020272" y="4075648"/>
            <a:ext cx="1444443" cy="158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910319" y="3563724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GSI (Darmstadt- Germany)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084168" y="5805264"/>
            <a:ext cx="294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RIKEN (Wako-</a:t>
            </a:r>
            <a:r>
              <a:rPr lang="en-US" dirty="0" err="1" smtClean="0"/>
              <a:t>shi</a:t>
            </a:r>
            <a:r>
              <a:rPr lang="en-US" dirty="0" smtClean="0"/>
              <a:t>, Japan)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742493" y="105273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RISING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58757" y="413978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EURICA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36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-36512" y="1076543"/>
            <a:ext cx="4860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New half-lives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Delayed spectroscopy: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Transitions measured for first time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Extension of level schemes </a:t>
            </a:r>
            <a:endParaRPr lang="it-IT" dirty="0"/>
          </a:p>
        </p:txBody>
      </p:sp>
      <p:grpSp>
        <p:nvGrpSpPr>
          <p:cNvPr id="33" name="Gruppo 32"/>
          <p:cNvGrpSpPr/>
          <p:nvPr/>
        </p:nvGrpSpPr>
        <p:grpSpPr>
          <a:xfrm>
            <a:off x="4628715" y="632430"/>
            <a:ext cx="3903549" cy="3156610"/>
            <a:chOff x="4628715" y="292006"/>
            <a:chExt cx="3903549" cy="3156610"/>
          </a:xfrm>
        </p:grpSpPr>
        <p:grpSp>
          <p:nvGrpSpPr>
            <p:cNvPr id="15" name="Gruppo 14"/>
            <p:cNvGrpSpPr/>
            <p:nvPr/>
          </p:nvGrpSpPr>
          <p:grpSpPr>
            <a:xfrm>
              <a:off x="4628715" y="292006"/>
              <a:ext cx="3903549" cy="3156610"/>
              <a:chOff x="-740207" y="116632"/>
              <a:chExt cx="9776310" cy="6624736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0207" y="116632"/>
                <a:ext cx="9776310" cy="6624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" name="Gruppo 16"/>
              <p:cNvGrpSpPr/>
              <p:nvPr/>
            </p:nvGrpSpPr>
            <p:grpSpPr>
              <a:xfrm>
                <a:off x="2339752" y="1844824"/>
                <a:ext cx="2592288" cy="3024336"/>
                <a:chOff x="2339752" y="1844824"/>
                <a:chExt cx="2592288" cy="3024336"/>
              </a:xfrm>
            </p:grpSpPr>
            <p:cxnSp>
              <p:nvCxnSpPr>
                <p:cNvPr id="18" name="Connettore 1 17"/>
                <p:cNvCxnSpPr/>
                <p:nvPr/>
              </p:nvCxnSpPr>
              <p:spPr>
                <a:xfrm flipH="1">
                  <a:off x="2751007" y="1844824"/>
                  <a:ext cx="913872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ttore 1 18"/>
                <p:cNvCxnSpPr/>
                <p:nvPr/>
              </p:nvCxnSpPr>
              <p:spPr>
                <a:xfrm>
                  <a:off x="2751007" y="1844824"/>
                  <a:ext cx="0" cy="86409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ttore 1 19"/>
                <p:cNvCxnSpPr/>
                <p:nvPr/>
              </p:nvCxnSpPr>
              <p:spPr>
                <a:xfrm>
                  <a:off x="2751007" y="2708920"/>
                  <a:ext cx="218103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ttore 1 20"/>
                <p:cNvCxnSpPr/>
                <p:nvPr/>
              </p:nvCxnSpPr>
              <p:spPr>
                <a:xfrm>
                  <a:off x="4932040" y="2708920"/>
                  <a:ext cx="0" cy="72008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ttore 1 21"/>
                <p:cNvCxnSpPr/>
                <p:nvPr/>
              </p:nvCxnSpPr>
              <p:spPr>
                <a:xfrm flipH="1">
                  <a:off x="2339752" y="3429000"/>
                  <a:ext cx="2592288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ttore 1 22"/>
                <p:cNvCxnSpPr/>
                <p:nvPr/>
              </p:nvCxnSpPr>
              <p:spPr>
                <a:xfrm>
                  <a:off x="2339752" y="3429000"/>
                  <a:ext cx="0" cy="7920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ttore 1 23"/>
                <p:cNvCxnSpPr/>
                <p:nvPr/>
              </p:nvCxnSpPr>
              <p:spPr>
                <a:xfrm>
                  <a:off x="2339752" y="4221088"/>
                  <a:ext cx="2238999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ttore 1 24"/>
                <p:cNvCxnSpPr/>
                <p:nvPr/>
              </p:nvCxnSpPr>
              <p:spPr>
                <a:xfrm>
                  <a:off x="4578751" y="4221088"/>
                  <a:ext cx="0" cy="64807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Gruppo 26"/>
            <p:cNvGrpSpPr/>
            <p:nvPr/>
          </p:nvGrpSpPr>
          <p:grpSpPr>
            <a:xfrm>
              <a:off x="6876256" y="1043444"/>
              <a:ext cx="1516585" cy="1377444"/>
              <a:chOff x="3762278" y="1763524"/>
              <a:chExt cx="1516585" cy="1377444"/>
            </a:xfrm>
          </p:grpSpPr>
          <p:sp>
            <p:nvSpPr>
              <p:cNvPr id="28" name="CasellaDiTesto 27"/>
              <p:cNvSpPr txBox="1"/>
              <p:nvPr/>
            </p:nvSpPr>
            <p:spPr>
              <a:xfrm>
                <a:off x="3762278" y="176352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Ni</a:t>
                </a:r>
                <a:endParaRPr lang="it-IT" dirty="0"/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4252426" y="2060848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</a:t>
                </a:r>
                <a:endParaRPr lang="it-IT" dirty="0"/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4499992" y="2411596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</a:t>
                </a:r>
                <a:endParaRPr lang="it-IT" dirty="0"/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4770390" y="2771636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Mn</a:t>
                </a:r>
                <a:endParaRPr lang="it-IT" dirty="0"/>
              </a:p>
            </p:txBody>
          </p:sp>
        </p:grpSp>
      </p:grpSp>
      <p:sp>
        <p:nvSpPr>
          <p:cNvPr id="32" name="Rettangolo 3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Fragmentation facilities: results from a recent exp. @ RIKEN</a:t>
            </a:r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236296" y="3225750"/>
            <a:ext cx="17281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New isotopes: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No previous info available</a:t>
            </a:r>
            <a:endParaRPr lang="it-IT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76" y="4015037"/>
            <a:ext cx="3159249" cy="182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3" r="10958"/>
          <a:stretch/>
        </p:blipFill>
        <p:spPr>
          <a:xfrm>
            <a:off x="755576" y="3861048"/>
            <a:ext cx="3115129" cy="1308978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2" r="11933"/>
          <a:stretch/>
        </p:blipFill>
        <p:spPr>
          <a:xfrm>
            <a:off x="626372" y="5085184"/>
            <a:ext cx="3441572" cy="1271459"/>
          </a:xfrm>
          <a:prstGeom prst="rect">
            <a:avLst/>
          </a:prstGeom>
        </p:spPr>
      </p:pic>
      <p:sp>
        <p:nvSpPr>
          <p:cNvPr id="39" name="CasellaDiTesto 38"/>
          <p:cNvSpPr txBox="1"/>
          <p:nvPr/>
        </p:nvSpPr>
        <p:spPr>
          <a:xfrm>
            <a:off x="5292080" y="5879013"/>
            <a:ext cx="3366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68-70</a:t>
            </a:r>
            <a:r>
              <a:rPr lang="en-US" dirty="0" smtClean="0"/>
              <a:t>Mn T</a:t>
            </a:r>
            <a:r>
              <a:rPr lang="en-US" baseline="-25000" dirty="0" smtClean="0"/>
              <a:t>1/2</a:t>
            </a:r>
            <a:r>
              <a:rPr lang="en-US" dirty="0" smtClean="0"/>
              <a:t> measured</a:t>
            </a:r>
          </a:p>
          <a:p>
            <a:r>
              <a:rPr lang="en-US" dirty="0" err="1" smtClean="0"/>
              <a:t>Tranisitions</a:t>
            </a:r>
            <a:r>
              <a:rPr lang="en-US" dirty="0" smtClean="0"/>
              <a:t> in </a:t>
            </a:r>
            <a:r>
              <a:rPr lang="en-US" baseline="30000" dirty="0" smtClean="0"/>
              <a:t>68-69-70</a:t>
            </a:r>
            <a:r>
              <a:rPr lang="en-US" dirty="0" smtClean="0"/>
              <a:t>Fe seen </a:t>
            </a:r>
            <a:endParaRPr lang="it-IT" dirty="0"/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36" r="8689"/>
          <a:stretch/>
        </p:blipFill>
        <p:spPr>
          <a:xfrm>
            <a:off x="2483768" y="2492896"/>
            <a:ext cx="1801951" cy="1258629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8" r="9287"/>
          <a:stretch/>
        </p:blipFill>
        <p:spPr>
          <a:xfrm>
            <a:off x="251520" y="2492896"/>
            <a:ext cx="1790248" cy="1281252"/>
          </a:xfrm>
          <a:prstGeom prst="rect">
            <a:avLst/>
          </a:prstGeom>
        </p:spPr>
      </p:pic>
      <p:sp>
        <p:nvSpPr>
          <p:cNvPr id="42" name="Ovale 41"/>
          <p:cNvSpPr/>
          <p:nvPr/>
        </p:nvSpPr>
        <p:spPr>
          <a:xfrm>
            <a:off x="6293108" y="2337033"/>
            <a:ext cx="1591260" cy="8039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7272808" y="4509120"/>
            <a:ext cx="169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70</a:t>
            </a:r>
            <a:r>
              <a:rPr lang="en-US" dirty="0"/>
              <a:t>Mn : </a:t>
            </a:r>
            <a:r>
              <a:rPr lang="en-US" dirty="0" smtClean="0"/>
              <a:t>130</a:t>
            </a:r>
            <a:endParaRPr lang="en-US" dirty="0" smtClean="0"/>
          </a:p>
          <a:p>
            <a:r>
              <a:rPr lang="en-US" dirty="0" smtClean="0"/>
              <a:t>Implant-beta events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754111" y="4221088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/>
              <a:t>70</a:t>
            </a:r>
            <a:r>
              <a:rPr lang="en-US" dirty="0" smtClean="0"/>
              <a:t>Mn-&gt;</a:t>
            </a:r>
            <a:r>
              <a:rPr lang="en-US" baseline="30000" dirty="0" smtClean="0"/>
              <a:t>70</a:t>
            </a:r>
            <a:r>
              <a:rPr lang="en-US" dirty="0" smtClean="0"/>
              <a:t>Fe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123728" y="4019975"/>
            <a:ext cx="133722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aseline="30000" dirty="0" smtClean="0"/>
              <a:t>68</a:t>
            </a:r>
            <a:r>
              <a:rPr lang="en-US" dirty="0" smtClean="0"/>
              <a:t>Mn-&gt;</a:t>
            </a:r>
            <a:r>
              <a:rPr lang="en-US" baseline="30000" dirty="0" smtClean="0"/>
              <a:t>68</a:t>
            </a:r>
            <a:r>
              <a:rPr lang="en-US" dirty="0" smtClean="0"/>
              <a:t>Fe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339752" y="5351581"/>
            <a:ext cx="14061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aseline="30000" dirty="0" smtClean="0"/>
              <a:t>69</a:t>
            </a:r>
            <a:r>
              <a:rPr lang="en-US" dirty="0" smtClean="0"/>
              <a:t>Mn-&gt; </a:t>
            </a:r>
            <a:r>
              <a:rPr lang="en-US" baseline="30000" dirty="0" smtClean="0"/>
              <a:t>69</a:t>
            </a:r>
            <a:r>
              <a:rPr lang="en-US" dirty="0" smtClean="0"/>
              <a:t>Fe</a:t>
            </a:r>
            <a:endParaRPr lang="it-IT" dirty="0"/>
          </a:p>
        </p:txBody>
      </p:sp>
      <p:sp>
        <p:nvSpPr>
          <p:cNvPr id="36" name="Rettangolo 35"/>
          <p:cNvSpPr/>
          <p:nvPr/>
        </p:nvSpPr>
        <p:spPr>
          <a:xfrm>
            <a:off x="1056278" y="2987660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/>
              <a:t>70</a:t>
            </a:r>
            <a:r>
              <a:rPr lang="en-US" dirty="0" smtClean="0"/>
              <a:t>Mn-&gt;</a:t>
            </a:r>
            <a:r>
              <a:rPr lang="en-US" baseline="30000" dirty="0" smtClean="0"/>
              <a:t>70</a:t>
            </a:r>
            <a:r>
              <a:rPr lang="en-US" dirty="0" smtClean="0"/>
              <a:t>Fe</a:t>
            </a:r>
            <a:endParaRPr lang="it-IT" dirty="0"/>
          </a:p>
        </p:txBody>
      </p:sp>
      <p:sp>
        <p:nvSpPr>
          <p:cNvPr id="37" name="Rettangolo 36"/>
          <p:cNvSpPr/>
          <p:nvPr/>
        </p:nvSpPr>
        <p:spPr>
          <a:xfrm>
            <a:off x="3384743" y="2937544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/>
              <a:t>68</a:t>
            </a:r>
            <a:r>
              <a:rPr lang="en-US" dirty="0" smtClean="0"/>
              <a:t>Mn-&gt;</a:t>
            </a:r>
            <a:r>
              <a:rPr lang="en-US" baseline="30000" dirty="0" smtClean="0"/>
              <a:t>68</a:t>
            </a:r>
            <a:r>
              <a:rPr lang="en-US" dirty="0" smtClean="0"/>
              <a:t>Fe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41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ovann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1270</Words>
  <Application>Microsoft Office PowerPoint</Application>
  <PresentationFormat>Presentazione su schermo (4:3)</PresentationFormat>
  <Paragraphs>259</Paragraphs>
  <Slides>15</Slides>
  <Notes>9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giovanna</dc:creator>
  <cp:lastModifiedBy>giovanna</cp:lastModifiedBy>
  <cp:revision>213</cp:revision>
  <cp:lastPrinted>2013-11-12T09:33:07Z</cp:lastPrinted>
  <dcterms:created xsi:type="dcterms:W3CDTF">2013-11-06T10:14:19Z</dcterms:created>
  <dcterms:modified xsi:type="dcterms:W3CDTF">2014-05-14T11:03:26Z</dcterms:modified>
</cp:coreProperties>
</file>