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73" r:id="rId9"/>
    <p:sldId id="279" r:id="rId10"/>
    <p:sldId id="274" r:id="rId11"/>
    <p:sldId id="261" r:id="rId12"/>
    <p:sldId id="265" r:id="rId13"/>
    <p:sldId id="263" r:id="rId14"/>
    <p:sldId id="26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AABDD-7F62-43DE-B97F-B9A4A2B75E4A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7ACD-84BA-4AE2-A390-50C80BB80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6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7ACD-84BA-4AE2-A390-50C80BB806E3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7ACD-84BA-4AE2-A390-50C80BB806E3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2AA7-FD23-4AAA-A84F-3652F3F489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0CF4-B152-42D8-99F0-B669A3C56E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3200-AE4A-4691-8770-5170E8373C7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5C1B-537F-4E43-A01B-3E445D011A6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E806-6D36-4BAA-B28D-B01767611CB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028D-8E08-4FAF-87B1-316D77572F1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FBFE-0A16-483B-9F83-C8887167D7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C081-92D0-45AC-9233-A54242828F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7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DFAF-A605-4956-B316-67780B8D30A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4CA7-A217-4359-8F02-467306C4A5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ADC7-A423-4EFE-9BB5-9C6A5E1FF12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3444-18F4-481C-9A30-C36F4FA9CAF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7CB1-9617-4D5F-A457-025CB251078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0895-CF97-41F7-8C0D-B4FDAC92F6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A621-798A-4065-B755-F7D2FA1B731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49DD-BAE2-4BCD-9400-C09607B682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7580-9AC4-4FF0-AFC2-10B1A7C0B58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234A-B548-42C4-8D8E-BFD6D79C2FF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1FF7-6F6B-4EC6-9E62-C08EB4D637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A1F3-2EA0-4F6A-9F7B-56204EE12D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BDE7-5E37-4F21-8AC2-0DA5A09C22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895A-31BC-4867-920C-5EE4380A5F3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6244-64EF-4BB7-BCEA-0EB9C1B1E5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EE3B-4947-4443-B5C5-29A2A7D2293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05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CF70-E2BB-4F21-BD55-8A67A903AE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12D4-8560-4726-A1E2-18E99336E6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8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DAD5-80C0-4309-8F69-92A63926B9B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310-A1D7-4C0B-A333-144E2397A0A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9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3C8-9F7D-471C-BB00-CD33705C1CF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66A8-7102-4AA0-9376-4C3D1081B2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6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45D6-8B0D-4F15-8D32-494E132075A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3CA7-38AD-4FCA-9990-E9063A34FA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AAD9-135A-4D5A-919E-539066920F5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0B91-FA1A-44A2-A92C-B752CFF657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6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9FCF-A588-4CCB-AF18-0EE9DF625A6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6861-0DBE-4847-A1CE-612B1238214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1D44-471C-4A13-9B3C-52823D657CE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AF87-9AAA-4F20-A59E-DC156E4FC9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6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A5E2-1C8A-4E22-9007-22FA49FF399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A399-9B7C-45C9-BE3C-782CB6CDA6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52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732A-D9F6-46A9-B33D-0725AA93F4A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094E-130D-40B7-9D41-46C8F9A44B1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6BB8-2F8B-4B59-A0FD-699C066DCF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E0D6-40A8-483A-B8F6-65747551C4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2A629-BDB9-4BED-8D11-64E950F66F3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1743E-BC3A-40C2-AD36-361845DD9F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F4E58-9393-4F1F-9987-DD38A83624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D805F-2C7A-4670-AD51-E02ABBE742C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it-IT" dirty="0" smtClean="0"/>
              <a:t>RD </a:t>
            </a:r>
            <a:r>
              <a:rPr lang="it-IT" dirty="0" err="1" smtClean="0"/>
              <a:t>at</a:t>
            </a:r>
            <a:r>
              <a:rPr lang="it-IT" dirty="0" smtClean="0"/>
              <a:t> RM3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2420888"/>
            <a:ext cx="2481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RM3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Preliminary </a:t>
            </a:r>
            <a:r>
              <a:rPr lang="it-IT" sz="2000" dirty="0" err="1" smtClean="0"/>
              <a:t>results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APD UV </a:t>
            </a:r>
            <a:r>
              <a:rPr lang="it-IT" sz="2000" dirty="0" err="1" smtClean="0"/>
              <a:t>extended</a:t>
            </a:r>
            <a:endParaRPr lang="it-IT"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835696" y="4941168"/>
            <a:ext cx="19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Roma3 and I. </a:t>
            </a:r>
            <a:r>
              <a:rPr lang="it-IT" dirty="0" err="1" smtClean="0"/>
              <a:t>Sarra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4213" y="20638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smtClean="0"/>
              <a:t>Voltage divider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0331" r="61684" b="25987"/>
          <a:stretch>
            <a:fillRect/>
          </a:stretch>
        </p:blipFill>
        <p:spPr bwMode="auto">
          <a:xfrm>
            <a:off x="334963" y="1125538"/>
            <a:ext cx="73374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3"/>
          <p:cNvSpPr txBox="1">
            <a:spLocks noChangeArrowheads="1"/>
          </p:cNvSpPr>
          <p:nvPr/>
        </p:nvSpPr>
        <p:spPr bwMode="auto">
          <a:xfrm>
            <a:off x="6156325" y="1196975"/>
            <a:ext cx="143986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Pre Charge Amplifier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5867400" y="1439863"/>
            <a:ext cx="288925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867400" y="1519238"/>
            <a:ext cx="288925" cy="1111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endCxn id="2058" idx="1"/>
          </p:cNvCxnSpPr>
          <p:nvPr/>
        </p:nvCxnSpPr>
        <p:spPr>
          <a:xfrm flipV="1">
            <a:off x="7596188" y="1125538"/>
            <a:ext cx="390525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7596188" y="1217613"/>
            <a:ext cx="390525" cy="22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530350"/>
            <a:ext cx="1755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CasellaDiTesto 24"/>
          <p:cNvSpPr txBox="1">
            <a:spLocks noChangeArrowheads="1"/>
          </p:cNvSpPr>
          <p:nvPr/>
        </p:nvSpPr>
        <p:spPr bwMode="auto">
          <a:xfrm>
            <a:off x="7986713" y="939800"/>
            <a:ext cx="947737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LV PW</a:t>
            </a:r>
          </a:p>
        </p:txBody>
      </p:sp>
      <p:sp>
        <p:nvSpPr>
          <p:cNvPr id="2059" name="CasellaDiTesto 31"/>
          <p:cNvSpPr txBox="1">
            <a:spLocks noChangeArrowheads="1"/>
          </p:cNvSpPr>
          <p:nvPr/>
        </p:nvSpPr>
        <p:spPr bwMode="auto">
          <a:xfrm>
            <a:off x="7791450" y="3860800"/>
            <a:ext cx="9477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prstClr val="black"/>
                </a:solidFill>
              </a:rPr>
              <a:t>HV PW</a:t>
            </a:r>
          </a:p>
        </p:txBody>
      </p:sp>
      <p:cxnSp>
        <p:nvCxnSpPr>
          <p:cNvPr id="33" name="Connettore 1 32"/>
          <p:cNvCxnSpPr>
            <a:endCxn id="2059" idx="1"/>
          </p:cNvCxnSpPr>
          <p:nvPr/>
        </p:nvCxnSpPr>
        <p:spPr>
          <a:xfrm flipV="1">
            <a:off x="7280275" y="4044950"/>
            <a:ext cx="5111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6887" r="62573" b="18802"/>
          <a:stretch>
            <a:fillRect/>
          </a:stretch>
        </p:blipFill>
        <p:spPr bwMode="auto">
          <a:xfrm>
            <a:off x="712788" y="4868863"/>
            <a:ext cx="22590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5302" r="62433" b="18982"/>
          <a:stretch>
            <a:fillRect/>
          </a:stretch>
        </p:blipFill>
        <p:spPr bwMode="auto">
          <a:xfrm>
            <a:off x="6238875" y="4868863"/>
            <a:ext cx="2193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9191" r="62376" b="16084"/>
          <a:stretch>
            <a:fillRect/>
          </a:stretch>
        </p:blipFill>
        <p:spPr bwMode="auto">
          <a:xfrm>
            <a:off x="3040063" y="4868863"/>
            <a:ext cx="31162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Pre Charge Amplifier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Charge - Preamplifier</a:t>
            </a:r>
          </a:p>
          <a:p>
            <a:r>
              <a:rPr lang="it-IT" altLang="it-IT" smtClean="0"/>
              <a:t>Gain = 1.4V/pC</a:t>
            </a:r>
          </a:p>
          <a:p>
            <a:r>
              <a:rPr lang="it-IT" altLang="it-IT" smtClean="0"/>
              <a:t>Single power = 6V - GND</a:t>
            </a:r>
          </a:p>
          <a:p>
            <a:r>
              <a:rPr lang="it-IT" altLang="it-IT" smtClean="0"/>
              <a:t>Power dissipation = 16mW 6V</a:t>
            </a:r>
          </a:p>
          <a:p>
            <a:r>
              <a:rPr lang="it-IT" altLang="it-IT" smtClean="0"/>
              <a:t>Dynamic Range 2.2V su 50R</a:t>
            </a:r>
          </a:p>
          <a:p>
            <a:r>
              <a:rPr lang="it-IT" altLang="it-IT" smtClean="0"/>
              <a:t>Tau = 150ns</a:t>
            </a:r>
          </a:p>
        </p:txBody>
      </p:sp>
    </p:spTree>
    <p:extLst>
      <p:ext uri="{BB962C8B-B14F-4D97-AF65-F5344CB8AC3E}">
        <p14:creationId xmlns:p14="http://schemas.microsoft.com/office/powerpoint/2010/main" val="1628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68064" cy="128215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5630" r="6216" b="4976"/>
          <a:stretch/>
        </p:blipFill>
        <p:spPr>
          <a:xfrm>
            <a:off x="351565" y="1352327"/>
            <a:ext cx="4252686" cy="4034973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1547664" y="2492896"/>
            <a:ext cx="0" cy="804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4396"/>
            <a:ext cx="1587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99592" y="321297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noise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6093296"/>
            <a:ext cx="598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standard </a:t>
            </a:r>
            <a:r>
              <a:rPr lang="it-IT" dirty="0" err="1" smtClean="0"/>
              <a:t>deviation</a:t>
            </a:r>
            <a:r>
              <a:rPr lang="it-IT" dirty="0" smtClean="0"/>
              <a:t> of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distributon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700-800 </a:t>
            </a:r>
            <a:r>
              <a:rPr lang="it-IT" dirty="0" err="1" smtClean="0"/>
              <a:t>uV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1" y="1159473"/>
            <a:ext cx="4420680" cy="44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2564904"/>
            <a:ext cx="327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2 </a:t>
            </a:r>
            <a:r>
              <a:rPr lang="it-IT" dirty="0" err="1" smtClean="0"/>
              <a:t>channels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equalized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441676" cy="4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46" y="1484784"/>
            <a:ext cx="4235302" cy="42353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Channel </a:t>
            </a:r>
            <a:r>
              <a:rPr lang="it-IT" dirty="0" err="1" smtClean="0"/>
              <a:t>equalization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7884368" y="2492896"/>
            <a:ext cx="0" cy="115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020272" y="3645024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saturation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03512" y="5877272"/>
            <a:ext cx="374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Ch1 Ch2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equalization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8" y="1854104"/>
            <a:ext cx="3923928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772816"/>
            <a:ext cx="40599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/</a:t>
            </a:r>
            <a:r>
              <a:rPr lang="it-IT" dirty="0" err="1" smtClean="0"/>
              <a:t>noise</a:t>
            </a:r>
            <a:r>
              <a:rPr lang="it-IT" dirty="0" smtClean="0"/>
              <a:t> on ch1 = </a:t>
            </a:r>
            <a:r>
              <a:rPr lang="it-IT" dirty="0" smtClean="0"/>
              <a:t>49.</a:t>
            </a:r>
            <a:endParaRPr lang="it-IT" dirty="0" smtClean="0"/>
          </a:p>
          <a:p>
            <a:r>
              <a:rPr lang="it-IT" dirty="0" err="1" smtClean="0"/>
              <a:t>Assuming</a:t>
            </a:r>
            <a:r>
              <a:rPr lang="it-IT" dirty="0" smtClean="0"/>
              <a:t> a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delivers</a:t>
            </a:r>
            <a:endParaRPr lang="it-IT" dirty="0" smtClean="0"/>
          </a:p>
          <a:p>
            <a:r>
              <a:rPr lang="it-IT" dirty="0" smtClean="0"/>
              <a:t>30 </a:t>
            </a:r>
            <a:r>
              <a:rPr lang="it-IT" dirty="0" err="1" smtClean="0"/>
              <a:t>MeV</a:t>
            </a:r>
            <a:r>
              <a:rPr lang="it-IT" dirty="0" smtClean="0"/>
              <a:t> 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650 </a:t>
            </a:r>
            <a:r>
              <a:rPr lang="it-IT" dirty="0" err="1" smtClean="0"/>
              <a:t>KeV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on ch2 = </a:t>
            </a:r>
            <a:r>
              <a:rPr lang="it-IT" dirty="0" smtClean="0"/>
              <a:t>76</a:t>
            </a:r>
            <a:endParaRPr lang="it-IT" dirty="0" smtClean="0"/>
          </a:p>
          <a:p>
            <a:r>
              <a:rPr lang="it-IT" dirty="0"/>
              <a:t>u</a:t>
            </a:r>
            <a:r>
              <a:rPr lang="it-IT" dirty="0" smtClean="0"/>
              <a:t>nder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assumption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estiate</a:t>
            </a:r>
            <a:r>
              <a:rPr lang="it-IT" dirty="0" smtClean="0"/>
              <a:t> a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of </a:t>
            </a:r>
            <a:r>
              <a:rPr lang="it-IT" dirty="0" err="1" smtClean="0"/>
              <a:t>about</a:t>
            </a:r>
            <a:r>
              <a:rPr lang="it-IT" dirty="0" smtClean="0"/>
              <a:t> 400 </a:t>
            </a:r>
            <a:r>
              <a:rPr lang="it-IT" dirty="0" err="1" smtClean="0"/>
              <a:t>KeV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shaping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ever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applied</a:t>
            </a:r>
            <a:r>
              <a:rPr lang="it-IT" dirty="0" smtClean="0"/>
              <a:t> to</a:t>
            </a:r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 </a:t>
            </a:r>
            <a:r>
              <a:rPr lang="it-IT" dirty="0" err="1" smtClean="0"/>
              <a:t>combined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1628800"/>
            <a:ext cx="28003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</a:t>
            </a:r>
          </a:p>
          <a:p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smtClean="0"/>
              <a:t>78.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gaim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from</a:t>
            </a:r>
          </a:p>
          <a:p>
            <a:r>
              <a:rPr lang="it-IT" dirty="0" err="1" smtClean="0"/>
              <a:t>channells</a:t>
            </a:r>
            <a:r>
              <a:rPr lang="it-IT" dirty="0" smtClean="0"/>
              <a:t> </a:t>
            </a:r>
            <a:r>
              <a:rPr lang="it-IT" dirty="0" err="1" smtClean="0"/>
              <a:t>combination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maybe</a:t>
            </a:r>
            <a:r>
              <a:rPr lang="it-IT" dirty="0" smtClean="0"/>
              <a:t> due to the </a:t>
            </a:r>
            <a:r>
              <a:rPr lang="it-IT" dirty="0" err="1" smtClean="0"/>
              <a:t>huge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difference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</a:t>
            </a:r>
          </a:p>
          <a:p>
            <a:r>
              <a:rPr lang="it-IT" dirty="0" smtClean="0"/>
              <a:t>2 </a:t>
            </a:r>
            <a:r>
              <a:rPr lang="it-IT" dirty="0" err="1" smtClean="0"/>
              <a:t>photopentode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017740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RM3 setup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1988840"/>
            <a:ext cx="5036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copper</a:t>
            </a:r>
            <a:r>
              <a:rPr lang="it-IT" b="1" dirty="0" smtClean="0"/>
              <a:t> faraday </a:t>
            </a:r>
            <a:r>
              <a:rPr lang="it-IT" b="1" dirty="0" err="1" smtClean="0"/>
              <a:t>cages</a:t>
            </a:r>
            <a:r>
              <a:rPr lang="it-IT" b="1" dirty="0" smtClean="0"/>
              <a:t> for </a:t>
            </a:r>
            <a:r>
              <a:rPr lang="it-IT" b="1" dirty="0" err="1" smtClean="0"/>
              <a:t>our</a:t>
            </a:r>
            <a:r>
              <a:rPr lang="it-IT" b="1" dirty="0" smtClean="0"/>
              <a:t> </a:t>
            </a:r>
            <a:r>
              <a:rPr lang="it-IT" b="1" dirty="0" err="1" smtClean="0"/>
              <a:t>PhotoPentode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Voltage divider </a:t>
            </a:r>
            <a:r>
              <a:rPr lang="it-IT" b="1" dirty="0" err="1" smtClean="0"/>
              <a:t>received</a:t>
            </a:r>
            <a:r>
              <a:rPr lang="it-IT" b="1" dirty="0" smtClean="0"/>
              <a:t> and </a:t>
            </a:r>
            <a:r>
              <a:rPr lang="it-IT" b="1" dirty="0" err="1" smtClean="0"/>
              <a:t>tested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Big (</a:t>
            </a:r>
            <a:r>
              <a:rPr lang="it-IT" b="1" dirty="0" err="1" smtClean="0"/>
              <a:t>unfortunately</a:t>
            </a:r>
            <a:r>
              <a:rPr lang="it-IT" b="1" dirty="0" smtClean="0"/>
              <a:t>) dark faraday </a:t>
            </a:r>
            <a:r>
              <a:rPr lang="it-IT" b="1" dirty="0" err="1" smtClean="0"/>
              <a:t>cage</a:t>
            </a: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Setup </a:t>
            </a:r>
            <a:r>
              <a:rPr lang="it-IT" b="1" dirty="0" err="1" smtClean="0"/>
              <a:t>overview</a:t>
            </a:r>
            <a:r>
              <a:rPr lang="it-IT" b="1" dirty="0" smtClean="0"/>
              <a:t>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20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Photopentode</a:t>
            </a:r>
            <a:r>
              <a:rPr lang="it-IT" dirty="0" smtClean="0"/>
              <a:t> </a:t>
            </a:r>
            <a:r>
              <a:rPr lang="it-IT" dirty="0" err="1" smtClean="0"/>
              <a:t>cages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2607" y="5723964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Photopentode</a:t>
            </a:r>
            <a:r>
              <a:rPr lang="it-IT" b="1" dirty="0" smtClean="0"/>
              <a:t> Faraday </a:t>
            </a:r>
            <a:r>
              <a:rPr lang="it-IT" b="1" dirty="0" err="1" smtClean="0"/>
              <a:t>cage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5877272"/>
            <a:ext cx="469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Faraday </a:t>
            </a:r>
            <a:r>
              <a:rPr lang="it-IT" b="1" dirty="0" err="1" smtClean="0"/>
              <a:t>cage</a:t>
            </a:r>
            <a:r>
              <a:rPr lang="it-IT" b="1" dirty="0" smtClean="0"/>
              <a:t> </a:t>
            </a:r>
            <a:r>
              <a:rPr lang="it-IT" b="1" dirty="0" err="1" smtClean="0"/>
              <a:t>mounted</a:t>
            </a:r>
            <a:r>
              <a:rPr lang="it-IT" b="1" dirty="0" smtClean="0"/>
              <a:t> on the </a:t>
            </a:r>
            <a:r>
              <a:rPr lang="it-IT" b="1" dirty="0" err="1" smtClean="0"/>
              <a:t>mechanics</a:t>
            </a:r>
            <a:r>
              <a:rPr lang="it-IT" b="1" dirty="0" smtClean="0"/>
              <a:t> </a:t>
            </a:r>
            <a:r>
              <a:rPr lang="it-IT" b="1" dirty="0" err="1" smtClean="0"/>
              <a:t>which</a:t>
            </a:r>
            <a:endParaRPr lang="it-IT" b="1" dirty="0" smtClean="0"/>
          </a:p>
          <a:p>
            <a:r>
              <a:rPr lang="it-IT" b="1" dirty="0" err="1" smtClean="0"/>
              <a:t>Hosts</a:t>
            </a:r>
            <a:r>
              <a:rPr lang="it-IT" b="1" dirty="0" smtClean="0"/>
              <a:t> the </a:t>
            </a:r>
            <a:r>
              <a:rPr lang="it-IT" b="1" dirty="0" err="1" smtClean="0"/>
              <a:t>photopentode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4" y="1320745"/>
            <a:ext cx="3291830" cy="4389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02444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Voltage Divider and </a:t>
            </a:r>
            <a:r>
              <a:rPr lang="it-IT" dirty="0" err="1" smtClean="0"/>
              <a:t>pre-amp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66290" y="5374398"/>
            <a:ext cx="162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Voltage divider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5373216"/>
            <a:ext cx="99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p</a:t>
            </a:r>
            <a:r>
              <a:rPr lang="it-IT" b="1" dirty="0" err="1" smtClean="0"/>
              <a:t>re-amp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56" y="1196752"/>
            <a:ext cx="2845203" cy="3793604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 flipV="1">
            <a:off x="2177057" y="3081552"/>
            <a:ext cx="216024" cy="22928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84607"/>
            <a:ext cx="2953658" cy="3938211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V="1">
            <a:off x="4523759" y="2492896"/>
            <a:ext cx="1560409" cy="28481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Dark </a:t>
            </a:r>
            <a:r>
              <a:rPr lang="it-IT" dirty="0" err="1" smtClean="0"/>
              <a:t>box&amp;setup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1" y="1196752"/>
            <a:ext cx="6402288" cy="48017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2996952"/>
            <a:ext cx="184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HV &amp; </a:t>
            </a:r>
            <a:r>
              <a:rPr lang="it-IT" b="1" dirty="0" err="1" smtClean="0"/>
              <a:t>signal</a:t>
            </a:r>
            <a:r>
              <a:rPr lang="it-IT" b="1" dirty="0" smtClean="0"/>
              <a:t> </a:t>
            </a:r>
            <a:r>
              <a:rPr lang="it-IT" b="1" dirty="0" err="1" smtClean="0"/>
              <a:t>cable</a:t>
            </a:r>
            <a:endParaRPr lang="it-IT" b="1" dirty="0" smtClean="0"/>
          </a:p>
          <a:p>
            <a:r>
              <a:rPr lang="it-IT" b="1" dirty="0" err="1" smtClean="0"/>
              <a:t>connections</a:t>
            </a:r>
            <a:endParaRPr lang="it-IT" b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547664" y="3643283"/>
            <a:ext cx="2808312" cy="14419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Setup for 2PP 2inch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6603770" y="2222866"/>
            <a:ext cx="2340260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83790" y="23782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64288" y="3861048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719894" y="3801722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53188" y="3441682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16416" y="3848348"/>
            <a:ext cx="370384" cy="230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3840" y="3076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67098" y="3228268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165286" y="5086163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317414" y="5086163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89824" y="5056935"/>
            <a:ext cx="1368152" cy="2700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34838" y="43021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68096" y="4453383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698804" y="52442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CsI</a:t>
            </a:r>
            <a:r>
              <a:rPr lang="it-IT" dirty="0" smtClean="0">
                <a:solidFill>
                  <a:srgbClr val="FF0000"/>
                </a:solidFill>
              </a:rPr>
              <a:t> Pure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096249" y="1289700"/>
            <a:ext cx="5187800" cy="45234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16572" y="141375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6907058" y="4302111"/>
            <a:ext cx="1855204" cy="0"/>
          </a:xfrm>
          <a:prstGeom prst="line">
            <a:avLst/>
          </a:prstGeom>
          <a:ln w="6350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419872" y="2412076"/>
            <a:ext cx="576064" cy="152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229641" y="20368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39752" y="2902799"/>
            <a:ext cx="2766817" cy="3588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988778" y="2912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CsI</a:t>
            </a:r>
            <a:r>
              <a:rPr lang="it-IT" dirty="0" smtClean="0">
                <a:solidFill>
                  <a:prstClr val="black"/>
                </a:solidFill>
              </a:rPr>
              <a:t> Pure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466884" y="3386806"/>
            <a:ext cx="2396923" cy="10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863807" y="3341294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127331" y="2968984"/>
            <a:ext cx="370384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44677" y="2968984"/>
            <a:ext cx="370384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897927" y="3468513"/>
            <a:ext cx="15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897927" y="4302111"/>
            <a:ext cx="1690853" cy="1048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2987824" y="4377057"/>
            <a:ext cx="1104805" cy="557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173210" y="4407622"/>
            <a:ext cx="326782" cy="708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975934" y="3960059"/>
            <a:ext cx="15348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SCOPE</a:t>
            </a:r>
            <a:endParaRPr lang="it-IT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5" name="Connettore 1 44"/>
          <p:cNvCxnSpPr/>
          <p:nvPr/>
        </p:nvCxnSpPr>
        <p:spPr>
          <a:xfrm flipH="1">
            <a:off x="1517173" y="2492896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1513765" y="5589240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1513634" y="2492896"/>
            <a:ext cx="131" cy="30963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419872" y="5099714"/>
            <a:ext cx="0" cy="48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H="1" flipV="1">
            <a:off x="1708374" y="3076996"/>
            <a:ext cx="23630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708374" y="3076997"/>
            <a:ext cx="0" cy="23682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1708374" y="5445224"/>
            <a:ext cx="1413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312198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>
            <a:stCxn id="30" idx="3"/>
          </p:cNvCxnSpPr>
          <p:nvPr/>
        </p:nvCxnSpPr>
        <p:spPr>
          <a:xfrm>
            <a:off x="5497715" y="3076996"/>
            <a:ext cx="2984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5796136" y="3076997"/>
            <a:ext cx="0" cy="25122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 flipV="1">
            <a:off x="3717758" y="5589240"/>
            <a:ext cx="2078380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3717758" y="5099714"/>
            <a:ext cx="0" cy="48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29" idx="3"/>
          </p:cNvCxnSpPr>
          <p:nvPr/>
        </p:nvCxnSpPr>
        <p:spPr>
          <a:xfrm>
            <a:off x="5234191" y="3449306"/>
            <a:ext cx="284286" cy="4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>
            <a:off x="5497714" y="3449306"/>
            <a:ext cx="20764" cy="1977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 flipV="1">
            <a:off x="3983236" y="5445223"/>
            <a:ext cx="152653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399593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2822939" y="1764872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Electronics</a:t>
            </a:r>
            <a:r>
              <a:rPr lang="it-IT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System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4" name="Connettore 2 93"/>
          <p:cNvCxnSpPr/>
          <p:nvPr/>
        </p:nvCxnSpPr>
        <p:spPr>
          <a:xfrm flipH="1">
            <a:off x="2129869" y="2134204"/>
            <a:ext cx="1131401" cy="768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4432764" y="2144205"/>
            <a:ext cx="853825" cy="75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1280197" y="6007043"/>
            <a:ext cx="337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Trigger Finger UP &amp; Finger DOWN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Threshold</a:t>
            </a:r>
            <a:r>
              <a:rPr lang="it-IT" b="1" smtClean="0">
                <a:solidFill>
                  <a:prstClr val="black"/>
                </a:solidFill>
              </a:rPr>
              <a:t>: </a:t>
            </a:r>
            <a:r>
              <a:rPr lang="it-IT" b="1" dirty="0" smtClean="0">
                <a:solidFill>
                  <a:prstClr val="black"/>
                </a:solidFill>
              </a:rPr>
              <a:t>-200mV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261270" y="2584871"/>
            <a:ext cx="911940" cy="300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61697" y="2555612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2555612"/>
            <a:ext cx="77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5cm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7575936" y="5107903"/>
            <a:ext cx="365342" cy="168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20892" y="5026837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654186" y="4666797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7876857" y="4997230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Setup for 2PP 1inch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6603770" y="2222866"/>
            <a:ext cx="2340260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83790" y="23782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64288" y="3861048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719894" y="3801722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53188" y="3441682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16416" y="3848348"/>
            <a:ext cx="370384" cy="230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3840" y="3076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67098" y="3228268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165286" y="5086163"/>
            <a:ext cx="1152128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317414" y="5086163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89824" y="5056935"/>
            <a:ext cx="1368152" cy="2700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34838" y="43021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68096" y="4453383"/>
            <a:ext cx="9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698804" y="524422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CsI</a:t>
            </a:r>
            <a:r>
              <a:rPr lang="it-IT" dirty="0" smtClean="0">
                <a:solidFill>
                  <a:srgbClr val="FF0000"/>
                </a:solidFill>
              </a:rPr>
              <a:t> Pure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123858" y="1234824"/>
            <a:ext cx="5187800" cy="47722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16572" y="141375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6907058" y="4302111"/>
            <a:ext cx="1855204" cy="0"/>
          </a:xfrm>
          <a:prstGeom prst="line">
            <a:avLst/>
          </a:prstGeom>
          <a:ln w="63500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419872" y="2412076"/>
            <a:ext cx="576064" cy="152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229641" y="20368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Finger UP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39752" y="2902799"/>
            <a:ext cx="2766817" cy="3588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988778" y="2912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CsI</a:t>
            </a:r>
            <a:r>
              <a:rPr lang="it-IT" dirty="0" smtClean="0">
                <a:solidFill>
                  <a:prstClr val="black"/>
                </a:solidFill>
              </a:rPr>
              <a:t> Pure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466884" y="3386806"/>
            <a:ext cx="2396923" cy="10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863807" y="3341294"/>
            <a:ext cx="37038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44677" y="2968984"/>
            <a:ext cx="370384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897927" y="3468513"/>
            <a:ext cx="15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Finger DOWN</a:t>
            </a:r>
            <a:endParaRPr lang="it-IT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897927" y="4302111"/>
            <a:ext cx="1690853" cy="1048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2987824" y="4377057"/>
            <a:ext cx="1104805" cy="557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173210" y="4407622"/>
            <a:ext cx="326782" cy="708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975934" y="3960059"/>
            <a:ext cx="15348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SCOPE</a:t>
            </a:r>
            <a:endParaRPr lang="it-IT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5" name="Connettore 1 44"/>
          <p:cNvCxnSpPr/>
          <p:nvPr/>
        </p:nvCxnSpPr>
        <p:spPr>
          <a:xfrm flipH="1">
            <a:off x="1517173" y="2492896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1513765" y="5589240"/>
            <a:ext cx="190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1513634" y="2492896"/>
            <a:ext cx="131" cy="30963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419872" y="5099714"/>
            <a:ext cx="0" cy="48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H="1" flipV="1">
            <a:off x="1696028" y="3015843"/>
            <a:ext cx="23630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H="1" flipV="1">
            <a:off x="1696028" y="3015843"/>
            <a:ext cx="12346" cy="24293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1708374" y="5445224"/>
            <a:ext cx="1413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312198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1835696" y="3175904"/>
            <a:ext cx="108981" cy="9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>
            <a:off x="1857022" y="3175904"/>
            <a:ext cx="0" cy="25122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 flipV="1">
            <a:off x="1839697" y="5699394"/>
            <a:ext cx="1877543" cy="121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flipH="1">
            <a:off x="3707904" y="5099714"/>
            <a:ext cx="9854" cy="599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29" idx="3"/>
          </p:cNvCxnSpPr>
          <p:nvPr/>
        </p:nvCxnSpPr>
        <p:spPr>
          <a:xfrm>
            <a:off x="5234191" y="3449306"/>
            <a:ext cx="284286" cy="4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>
            <a:off x="5497714" y="3449306"/>
            <a:ext cx="20764" cy="1977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 flipH="1" flipV="1">
            <a:off x="3983236" y="5445223"/>
            <a:ext cx="152653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3995936" y="5116091"/>
            <a:ext cx="0" cy="3291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2822939" y="1764872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Electronics</a:t>
            </a:r>
            <a:r>
              <a:rPr lang="it-IT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System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4" name="Connettore 2 93"/>
          <p:cNvCxnSpPr/>
          <p:nvPr/>
        </p:nvCxnSpPr>
        <p:spPr>
          <a:xfrm flipH="1">
            <a:off x="2129869" y="2134204"/>
            <a:ext cx="1131401" cy="768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1280197" y="6007043"/>
            <a:ext cx="337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Trigger Finger UP &amp; Finger DOWN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Threshold</a:t>
            </a:r>
            <a:r>
              <a:rPr lang="it-IT" b="1" smtClean="0">
                <a:solidFill>
                  <a:prstClr val="black"/>
                </a:solidFill>
              </a:rPr>
              <a:t>: </a:t>
            </a:r>
            <a:r>
              <a:rPr lang="it-IT" b="1" dirty="0" smtClean="0">
                <a:solidFill>
                  <a:prstClr val="black"/>
                </a:solidFill>
              </a:rPr>
              <a:t>-200mV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261270" y="2584871"/>
            <a:ext cx="911940" cy="300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861697" y="2555612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2555612"/>
            <a:ext cx="77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5cm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7575936" y="5107903"/>
            <a:ext cx="365342" cy="168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20892" y="5026837"/>
            <a:ext cx="90010" cy="2700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654186" y="4666797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7876857" y="4997230"/>
            <a:ext cx="5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Pb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Comparison</a:t>
            </a:r>
            <a:r>
              <a:rPr lang="it-IT" dirty="0" smtClean="0"/>
              <a:t> on 2 </a:t>
            </a:r>
            <a:r>
              <a:rPr lang="it-IT" dirty="0" err="1" smtClean="0"/>
              <a:t>inches</a:t>
            </a:r>
            <a:r>
              <a:rPr lang="it-IT" dirty="0" smtClean="0"/>
              <a:t> </a:t>
            </a:r>
            <a:r>
              <a:rPr lang="it-IT" smtClean="0"/>
              <a:t>pp </a:t>
            </a:r>
            <a:r>
              <a:rPr lang="it-IT" dirty="0" smtClean="0"/>
              <a:t>with/</a:t>
            </a:r>
            <a:r>
              <a:rPr lang="it-IT" dirty="0" err="1" smtClean="0"/>
              <a:t>wo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5496" r="3691" b="5948"/>
          <a:stretch/>
        </p:blipFill>
        <p:spPr>
          <a:xfrm>
            <a:off x="579579" y="1700808"/>
            <a:ext cx="3919422" cy="36217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6347" r="4713" b="6307"/>
          <a:stretch/>
        </p:blipFill>
        <p:spPr>
          <a:xfrm>
            <a:off x="4949371" y="1814286"/>
            <a:ext cx="3599543" cy="33963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3429000"/>
            <a:ext cx="184742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No Lead </a:t>
            </a:r>
            <a:r>
              <a:rPr lang="it-IT" dirty="0" err="1" smtClean="0"/>
              <a:t>absorber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3779748"/>
            <a:ext cx="19884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With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1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smtClean="0"/>
              <a:t>topview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8"/>
          <a:stretch/>
        </p:blipFill>
        <p:spPr>
          <a:xfrm>
            <a:off x="971600" y="1772816"/>
            <a:ext cx="6834336" cy="44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320</Words>
  <Application>Microsoft Office PowerPoint</Application>
  <PresentationFormat>Presentazione su schermo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Tema di Office</vt:lpstr>
      <vt:lpstr>2_Tema di Office</vt:lpstr>
      <vt:lpstr>3_Tema di Office</vt:lpstr>
      <vt:lpstr>RD at RM3</vt:lpstr>
      <vt:lpstr>RM3 setup</vt:lpstr>
      <vt:lpstr>Photopentode cages</vt:lpstr>
      <vt:lpstr>Voltage Divider and pre-amp </vt:lpstr>
      <vt:lpstr>Dark box&amp;setup</vt:lpstr>
      <vt:lpstr>Trigger Setup for 2PP 2inch</vt:lpstr>
      <vt:lpstr>Trigger Setup for 2PP 1inch</vt:lpstr>
      <vt:lpstr>Comparison on 2 inches pp with/wo lead absorber</vt:lpstr>
      <vt:lpstr>Setup topview </vt:lpstr>
      <vt:lpstr>Voltage divider</vt:lpstr>
      <vt:lpstr>Pre Charge Amplifier</vt:lpstr>
      <vt:lpstr>A typical signal</vt:lpstr>
      <vt:lpstr>Raw energy distributions</vt:lpstr>
      <vt:lpstr>Channel equalization</vt:lpstr>
      <vt:lpstr>Signal to noise ratio</vt:lpstr>
      <vt:lpstr>Signal to noise channels combined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 at RM3</dc:title>
  <dc:creator>paolo</dc:creator>
  <cp:lastModifiedBy>paolo</cp:lastModifiedBy>
  <cp:revision>30</cp:revision>
  <dcterms:created xsi:type="dcterms:W3CDTF">2014-01-24T05:50:37Z</dcterms:created>
  <dcterms:modified xsi:type="dcterms:W3CDTF">2014-04-27T10:08:10Z</dcterms:modified>
</cp:coreProperties>
</file>