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CDE94-1E18-644D-91BD-2DE4AA6617DF}" type="datetimeFigureOut">
              <a:rPr lang="it-IT" smtClean="0"/>
              <a:t>5/7/14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E8BE6-2B87-AC43-90F5-0804A1C257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939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3D2D0-E169-F24A-81DF-829C5FECADC1}" type="datetimeFigureOut">
              <a:rPr lang="it-IT" smtClean="0"/>
              <a:t>5/7/14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9A13A-8E2C-5442-8C2D-230DC952086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3419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9A13A-8E2C-5442-8C2D-230DC952086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7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65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32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27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68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11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48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99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02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62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28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69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D8F70-E1C9-F544-B9C5-6D8C89B6085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09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5.e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6.e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gif"/><Relationship Id="rId3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50352" y="12814"/>
            <a:ext cx="47249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/>
              <a:t>g</a:t>
            </a:r>
            <a:r>
              <a:rPr lang="it-IT" sz="3200" b="1" dirty="0" smtClean="0"/>
              <a:t>-2  </a:t>
            </a:r>
            <a:r>
              <a:rPr lang="it-IT" sz="3200" b="1" dirty="0" err="1" smtClean="0"/>
              <a:t>Calorimeter</a:t>
            </a:r>
            <a:r>
              <a:rPr lang="it-IT" sz="3200" b="1" dirty="0" smtClean="0"/>
              <a:t> test </a:t>
            </a:r>
            <a:r>
              <a:rPr lang="it-IT" sz="3200" b="1" dirty="0" err="1" smtClean="0"/>
              <a:t>beam</a:t>
            </a:r>
            <a:endParaRPr lang="it-IT" sz="32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4800" y="1347834"/>
            <a:ext cx="8229600" cy="134143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 smtClean="0"/>
              <a:t>“ T-519  </a:t>
            </a:r>
            <a:r>
              <a:rPr lang="en-US" sz="2800" dirty="0" smtClean="0"/>
              <a:t>has been assigned </a:t>
            </a:r>
            <a:r>
              <a:rPr lang="en-US" sz="2800" b="1" dirty="0" smtClean="0">
                <a:solidFill>
                  <a:srgbClr val="FF0000"/>
                </a:solidFill>
              </a:rPr>
              <a:t>beam time </a:t>
            </a:r>
            <a:r>
              <a:rPr lang="en-US" sz="2800" dirty="0" smtClean="0"/>
              <a:t>is from </a:t>
            </a:r>
            <a:r>
              <a:rPr lang="en-US" sz="2800" b="1" i="1" dirty="0" smtClean="0">
                <a:solidFill>
                  <a:srgbClr val="FF0000"/>
                </a:solidFill>
              </a:rPr>
              <a:t>Thursday July 17 </a:t>
            </a:r>
            <a:r>
              <a:rPr lang="en-US" sz="2800" dirty="0" smtClean="0"/>
              <a:t>to </a:t>
            </a:r>
            <a:r>
              <a:rPr lang="en-US" sz="2800" b="1" i="1" dirty="0" smtClean="0">
                <a:solidFill>
                  <a:srgbClr val="FF0000"/>
                </a:solidFill>
              </a:rPr>
              <a:t>Monday morning July 27  </a:t>
            </a:r>
            <a:r>
              <a:rPr lang="en-US" sz="2800" b="1" i="1" dirty="0" smtClean="0"/>
              <a:t>at ESTB” </a:t>
            </a:r>
            <a:endParaRPr lang="en-US" sz="2800" b="1" i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689272"/>
            <a:ext cx="8229600" cy="30448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LCLS is operating lower beam energies during the </a:t>
            </a:r>
            <a:r>
              <a:rPr lang="en-US" sz="2800" b="1" dirty="0" smtClean="0">
                <a:solidFill>
                  <a:srgbClr val="FF0000"/>
                </a:solidFill>
              </a:rPr>
              <a:t>night shift</a:t>
            </a:r>
            <a:r>
              <a:rPr lang="en-US" sz="2800" dirty="0" smtClean="0"/>
              <a:t>, which should allow us to produce the low energy electrons</a:t>
            </a:r>
          </a:p>
          <a:p>
            <a:r>
              <a:rPr lang="en-US" sz="2800" dirty="0" smtClean="0"/>
              <a:t>Setup at SLAC several days in advance</a:t>
            </a:r>
          </a:p>
          <a:p>
            <a:r>
              <a:rPr lang="en-US" sz="2800" dirty="0" smtClean="0"/>
              <a:t>Cleanup will take Monday 27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about a shift, including time for radiation safety to clear us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22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55388" y="763494"/>
            <a:ext cx="8839200" cy="59436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June 2 - 6 :   </a:t>
            </a:r>
            <a:r>
              <a:rPr lang="en-US" b="1" dirty="0" smtClean="0"/>
              <a:t>Crystal and </a:t>
            </a:r>
            <a:r>
              <a:rPr lang="en-US" b="1" dirty="0" err="1" smtClean="0"/>
              <a:t>SiPM</a:t>
            </a:r>
            <a:r>
              <a:rPr lang="en-US" b="1" dirty="0" smtClean="0"/>
              <a:t> preparations</a:t>
            </a:r>
          </a:p>
          <a:p>
            <a:pPr lvl="1"/>
            <a:r>
              <a:rPr lang="en-US" dirty="0" smtClean="0"/>
              <a:t>Transmission measurements for each crystals, wrap, assemble housing</a:t>
            </a:r>
          </a:p>
          <a:p>
            <a:pPr lvl="1"/>
            <a:r>
              <a:rPr lang="en-US" dirty="0" err="1" smtClean="0"/>
              <a:t>SiPMs</a:t>
            </a:r>
            <a:r>
              <a:rPr lang="en-US" dirty="0" smtClean="0"/>
              <a:t> and boards tested in stand-alone setup at CENPA or </a:t>
            </a:r>
            <a:r>
              <a:rPr lang="en-US" dirty="0" err="1" smtClean="0"/>
              <a:t>Muon</a:t>
            </a:r>
            <a:r>
              <a:rPr lang="en-US" dirty="0" smtClean="0"/>
              <a:t> Lab</a:t>
            </a:r>
          </a:p>
          <a:p>
            <a:r>
              <a:rPr lang="en-US" dirty="0" smtClean="0"/>
              <a:t>June 9 – 13: </a:t>
            </a:r>
            <a:r>
              <a:rPr lang="en-US" b="1" dirty="0" smtClean="0"/>
              <a:t>Installation of </a:t>
            </a:r>
            <a:r>
              <a:rPr lang="en-US" b="1" dirty="0" err="1" smtClean="0"/>
              <a:t>SiPMs</a:t>
            </a:r>
            <a:r>
              <a:rPr lang="en-US" b="1" dirty="0" smtClean="0"/>
              <a:t> with Bias and Crystals</a:t>
            </a:r>
          </a:p>
          <a:p>
            <a:pPr lvl="1"/>
            <a:r>
              <a:rPr lang="en-US" dirty="0" err="1" smtClean="0"/>
              <a:t>SiPMs</a:t>
            </a:r>
            <a:r>
              <a:rPr lang="en-US" dirty="0" smtClean="0"/>
              <a:t> mounted to crystals; tested with a standard light source setup</a:t>
            </a:r>
          </a:p>
          <a:p>
            <a:pPr lvl="1"/>
            <a:r>
              <a:rPr lang="en-US" dirty="0" smtClean="0"/>
              <a:t>Mount  units inside mechanical housing.  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UVa</a:t>
            </a:r>
            <a:r>
              <a:rPr lang="en-US" b="1" dirty="0" smtClean="0">
                <a:solidFill>
                  <a:srgbClr val="FF0000"/>
                </a:solidFill>
              </a:rPr>
              <a:t> Group at Seattle</a:t>
            </a:r>
            <a:r>
              <a:rPr lang="en-US" dirty="0" smtClean="0"/>
              <a:t>; install and debug Bias and it’s control.  Cable and mount to </a:t>
            </a:r>
            <a:r>
              <a:rPr lang="en-US" dirty="0" err="1" smtClean="0"/>
              <a:t>SiPMs</a:t>
            </a:r>
            <a:r>
              <a:rPr lang="en-US" dirty="0" smtClean="0"/>
              <a:t>.   </a:t>
            </a:r>
          </a:p>
          <a:p>
            <a:r>
              <a:rPr lang="en-US" dirty="0" smtClean="0"/>
              <a:t>June 16 – 19 </a:t>
            </a:r>
            <a:r>
              <a:rPr lang="en-US" sz="2500" b="1" dirty="0" smtClean="0">
                <a:solidFill>
                  <a:schemeClr val="tx2"/>
                </a:solidFill>
              </a:rPr>
              <a:t>(or just before CD2 review);  </a:t>
            </a:r>
            <a:r>
              <a:rPr lang="en-US" b="1" dirty="0" smtClean="0"/>
              <a:t>Calibration Installation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Italian team in Seattle</a:t>
            </a:r>
            <a:r>
              <a:rPr lang="en-US" dirty="0" smtClean="0"/>
              <a:t>.  Setup laser, distribution, monitoring;  test it locally (train locals);</a:t>
            </a:r>
          </a:p>
          <a:p>
            <a:pPr lvl="1"/>
            <a:r>
              <a:rPr lang="en-US" dirty="0" smtClean="0"/>
              <a:t>Attaches front plate to housing and does </a:t>
            </a:r>
            <a:r>
              <a:rPr lang="en-US" dirty="0" err="1" smtClean="0"/>
              <a:t>pe</a:t>
            </a:r>
            <a:r>
              <a:rPr lang="en-US" dirty="0" smtClean="0"/>
              <a:t> calibration exercises.</a:t>
            </a:r>
          </a:p>
          <a:p>
            <a:pPr lvl="1"/>
            <a:r>
              <a:rPr lang="en-US" dirty="0" smtClean="0"/>
              <a:t>arrives and is used together with local readout electronics to practice pulsing the detectors.  Italian groups here.</a:t>
            </a:r>
          </a:p>
          <a:p>
            <a:r>
              <a:rPr lang="en-US" dirty="0" smtClean="0"/>
              <a:t>June 23 – 27:  </a:t>
            </a:r>
            <a:r>
              <a:rPr lang="en-US" b="1" dirty="0" smtClean="0"/>
              <a:t>Digitizer Installation / Software Coordination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Cornell group arrives </a:t>
            </a:r>
            <a:r>
              <a:rPr lang="en-US" dirty="0" smtClean="0"/>
              <a:t>with digitizers and does basic setup (trains locals). 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Kentucky group arrives </a:t>
            </a:r>
            <a:r>
              <a:rPr lang="en-US" dirty="0" smtClean="0"/>
              <a:t>and works on MIDAS readout of Digitizers</a:t>
            </a:r>
          </a:p>
          <a:p>
            <a:pPr lvl="1"/>
            <a:r>
              <a:rPr lang="en-US" dirty="0" smtClean="0"/>
              <a:t>UW group continues to test stand-alone installation and perform calibrations</a:t>
            </a:r>
          </a:p>
          <a:p>
            <a:r>
              <a:rPr lang="en-US" dirty="0" smtClean="0"/>
              <a:t>June 30 – July 3 (short).  </a:t>
            </a:r>
            <a:r>
              <a:rPr lang="en-US" b="1" dirty="0" smtClean="0"/>
              <a:t>System Tests Continue on WFDs, DAQ, Detectors</a:t>
            </a:r>
          </a:p>
          <a:p>
            <a:pPr lvl="1"/>
            <a:r>
              <a:rPr lang="en-US" dirty="0" smtClean="0"/>
              <a:t>By now need enough on-site experts to keep system running.  Who will be here then?</a:t>
            </a:r>
          </a:p>
          <a:p>
            <a:r>
              <a:rPr lang="en-US" dirty="0" smtClean="0"/>
              <a:t>July  7 – 11.  </a:t>
            </a:r>
            <a:r>
              <a:rPr lang="en-US" b="1" dirty="0" smtClean="0"/>
              <a:t>Reserved for any slippage;  Pack up at end of week</a:t>
            </a:r>
          </a:p>
          <a:p>
            <a:r>
              <a:rPr lang="en-US" dirty="0" smtClean="0"/>
              <a:t>July 14</a:t>
            </a:r>
            <a:r>
              <a:rPr lang="en-US" baseline="30000" dirty="0" smtClean="0"/>
              <a:t>th</a:t>
            </a:r>
            <a:r>
              <a:rPr lang="en-US" dirty="0" smtClean="0"/>
              <a:t>:   </a:t>
            </a:r>
            <a:r>
              <a:rPr lang="en-US" b="1" dirty="0" smtClean="0">
                <a:solidFill>
                  <a:srgbClr val="FF0000"/>
                </a:solidFill>
              </a:rPr>
              <a:t>Drive equipment to SLAC (full day); others fly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RUN:  July 17 to 28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b="1" dirty="0" smtClean="0">
                <a:solidFill>
                  <a:srgbClr val="FF0000"/>
                </a:solidFill>
              </a:rPr>
              <a:t> (morning);  </a:t>
            </a:r>
            <a:r>
              <a:rPr lang="en-US" b="1" dirty="0" err="1" smtClean="0">
                <a:solidFill>
                  <a:srgbClr val="FF0000"/>
                </a:solidFill>
              </a:rPr>
              <a:t>Packup</a:t>
            </a:r>
            <a:r>
              <a:rPr lang="en-US" b="1" dirty="0" smtClean="0">
                <a:solidFill>
                  <a:srgbClr val="FF0000"/>
                </a:solidFill>
              </a:rPr>
              <a:t> on 28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b="1" dirty="0" smtClean="0">
                <a:solidFill>
                  <a:srgbClr val="FF0000"/>
                </a:solidFill>
              </a:rPr>
              <a:t>, return to Seattle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7428" y="43312"/>
            <a:ext cx="9106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Il test </a:t>
            </a:r>
            <a:r>
              <a:rPr lang="it-IT" sz="2400" dirty="0" err="1" smtClean="0">
                <a:solidFill>
                  <a:srgbClr val="FF0000"/>
                </a:solidFill>
              </a:rPr>
              <a:t>beam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sara’</a:t>
            </a:r>
            <a:r>
              <a:rPr lang="it-IT" sz="2400" dirty="0" smtClean="0">
                <a:solidFill>
                  <a:srgbClr val="FF0000"/>
                </a:solidFill>
              </a:rPr>
              <a:t> preceduto da  un periodo a SEATTLE per l’installazione con in seguente schedule 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55388" y="2420471"/>
            <a:ext cx="8839200" cy="1284941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78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173787"/>
            <a:ext cx="2895600" cy="365125"/>
          </a:xfrm>
        </p:spPr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57200" y="68101"/>
            <a:ext cx="813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Valutazione della potenza del laser necessario per il test </a:t>
            </a:r>
            <a:r>
              <a:rPr lang="it-IT" sz="2400" b="1" dirty="0" err="1" smtClean="0"/>
              <a:t>beam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957063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/>
              <a:t>To simulate </a:t>
            </a:r>
            <a:r>
              <a:rPr lang="it-IT" sz="2000" i="1" dirty="0" err="1" smtClean="0"/>
              <a:t>calorimeter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signals</a:t>
            </a:r>
            <a:r>
              <a:rPr lang="it-IT" sz="2000" i="1" dirty="0" smtClean="0"/>
              <a:t>: 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 err="1" smtClean="0"/>
              <a:t>pulse</a:t>
            </a:r>
            <a:r>
              <a:rPr lang="it-IT" sz="2000" dirty="0" smtClean="0"/>
              <a:t> </a:t>
            </a:r>
            <a:r>
              <a:rPr lang="it-IT" sz="2000" dirty="0" err="1" smtClean="0"/>
              <a:t>energy</a:t>
            </a:r>
            <a:r>
              <a:rPr lang="it-IT" sz="2000" dirty="0" smtClean="0"/>
              <a:t> E ~ 2 </a:t>
            </a:r>
            <a:r>
              <a:rPr lang="it-IT" sz="2000" dirty="0" err="1" smtClean="0"/>
              <a:t>GeV</a:t>
            </a:r>
            <a:r>
              <a:rPr lang="it-IT" sz="2000" dirty="0" smtClean="0"/>
              <a:t>,  350 &lt; </a:t>
            </a:r>
            <a:r>
              <a:rPr lang="it-IT" sz="2000" dirty="0" smtClean="0">
                <a:latin typeface="Symbol" charset="2"/>
                <a:cs typeface="Symbol" charset="2"/>
              </a:rPr>
              <a:t>l</a:t>
            </a:r>
            <a:r>
              <a:rPr lang="it-IT" sz="2000" dirty="0" smtClean="0">
                <a:cs typeface="Symbol" charset="2"/>
              </a:rPr>
              <a:t> &lt; 450 nm ;  </a:t>
            </a:r>
            <a:r>
              <a:rPr lang="it-IT" sz="2000" i="1" dirty="0" smtClean="0">
                <a:cs typeface="Symbol" charset="2"/>
              </a:rPr>
              <a:t>assume:</a:t>
            </a:r>
            <a:r>
              <a:rPr lang="it-IT" sz="2000" dirty="0">
                <a:cs typeface="Symbol" charset="2"/>
              </a:rPr>
              <a:t> </a:t>
            </a:r>
            <a:r>
              <a:rPr lang="it-IT" sz="2000" dirty="0" smtClean="0">
                <a:cs typeface="Symbol" charset="2"/>
              </a:rPr>
              <a:t>y=</a:t>
            </a:r>
            <a:r>
              <a:rPr lang="it-IT" sz="2000" i="1" dirty="0" smtClean="0">
                <a:cs typeface="Symbol" charset="2"/>
              </a:rPr>
              <a:t>2. p.e./</a:t>
            </a:r>
            <a:r>
              <a:rPr lang="it-IT" sz="2000" i="1" dirty="0" err="1" smtClean="0">
                <a:cs typeface="Symbol" charset="2"/>
              </a:rPr>
              <a:t>MeV</a:t>
            </a:r>
            <a:r>
              <a:rPr lang="it-IT" sz="2000" i="1" dirty="0" smtClean="0">
                <a:cs typeface="Symbol" charset="2"/>
              </a:rPr>
              <a:t>  </a:t>
            </a:r>
            <a:r>
              <a:rPr lang="it-IT" sz="2000" dirty="0" smtClean="0">
                <a:cs typeface="Symbol" charset="2"/>
              </a:rPr>
              <a:t>and </a:t>
            </a:r>
            <a:r>
              <a:rPr lang="it-IT" sz="2000" i="1" dirty="0" err="1" smtClean="0">
                <a:latin typeface="Symbol" charset="2"/>
                <a:cs typeface="Symbol" charset="2"/>
              </a:rPr>
              <a:t>e</a:t>
            </a:r>
            <a:r>
              <a:rPr lang="it-IT" sz="2000" i="1" baseline="-25000" dirty="0" err="1" smtClean="0">
                <a:cs typeface="Symbol" charset="2"/>
              </a:rPr>
              <a:t>SiPM</a:t>
            </a:r>
            <a:r>
              <a:rPr lang="it-IT" sz="2000" i="1" dirty="0" smtClean="0">
                <a:cs typeface="Symbol" charset="2"/>
              </a:rPr>
              <a:t>=20%. </a:t>
            </a:r>
            <a:r>
              <a:rPr lang="it-IT" sz="2000" i="1" dirty="0" err="1" smtClean="0">
                <a:cs typeface="Symbol" charset="2"/>
              </a:rPr>
              <a:t>Then</a:t>
            </a:r>
            <a:r>
              <a:rPr lang="it-IT" sz="2000" i="1" dirty="0" smtClean="0">
                <a:cs typeface="Symbol" charset="2"/>
              </a:rPr>
              <a:t>:                                                                    and</a:t>
            </a:r>
          </a:p>
          <a:p>
            <a:endParaRPr lang="it-IT" sz="2000" i="1" dirty="0">
              <a:cs typeface="Symbol" charset="2"/>
            </a:endParaRPr>
          </a:p>
          <a:p>
            <a:r>
              <a:rPr lang="it-IT" sz="2000" i="1" dirty="0" smtClean="0">
                <a:cs typeface="Symbol" charset="2"/>
              </a:rPr>
              <a:t>     </a:t>
            </a:r>
            <a:r>
              <a:rPr lang="it-IT" sz="2000" dirty="0" smtClean="0">
                <a:cs typeface="Symbol" charset="2"/>
              </a:rPr>
              <a:t>per </a:t>
            </a:r>
            <a:r>
              <a:rPr lang="it-IT" sz="2000" dirty="0" err="1" smtClean="0">
                <a:cs typeface="Symbol" charset="2"/>
              </a:rPr>
              <a:t>channel</a:t>
            </a:r>
            <a:r>
              <a:rPr lang="it-IT" sz="2000" dirty="0" smtClean="0">
                <a:cs typeface="Symbol" charset="2"/>
              </a:rPr>
              <a:t>. And the </a:t>
            </a:r>
            <a:r>
              <a:rPr lang="it-IT" sz="2000" dirty="0" err="1" smtClean="0">
                <a:cs typeface="Symbol" charset="2"/>
              </a:rPr>
              <a:t>total</a:t>
            </a:r>
            <a:r>
              <a:rPr lang="it-IT" sz="2000" dirty="0" smtClean="0">
                <a:cs typeface="Symbol" charset="2"/>
              </a:rPr>
              <a:t> laser </a:t>
            </a:r>
            <a:r>
              <a:rPr lang="it-IT" sz="2000" dirty="0" err="1" smtClean="0">
                <a:cs typeface="Symbol" charset="2"/>
              </a:rPr>
              <a:t>energy</a:t>
            </a:r>
            <a:r>
              <a:rPr lang="it-IT" sz="2000" dirty="0" smtClean="0">
                <a:cs typeface="Symbol" charset="2"/>
              </a:rPr>
              <a:t>/</a:t>
            </a:r>
            <a:r>
              <a:rPr lang="it-IT" sz="2000" dirty="0" err="1" smtClean="0">
                <a:cs typeface="Symbol" charset="2"/>
              </a:rPr>
              <a:t>pulse</a:t>
            </a:r>
            <a:r>
              <a:rPr lang="it-IT" sz="2000" dirty="0" smtClean="0">
                <a:cs typeface="Symbol" charset="2"/>
              </a:rPr>
              <a:t> must be</a:t>
            </a:r>
          </a:p>
          <a:p>
            <a:endParaRPr lang="it-IT" sz="2000" i="1" dirty="0">
              <a:cs typeface="Symbol" charset="2"/>
            </a:endParaRPr>
          </a:p>
          <a:p>
            <a:endParaRPr lang="it-IT" sz="2000" i="1" dirty="0" smtClean="0">
              <a:cs typeface="Symbol" charset="2"/>
            </a:endParaRPr>
          </a:p>
          <a:p>
            <a:r>
              <a:rPr lang="it-IT" sz="2000" i="1" dirty="0">
                <a:cs typeface="Symbol" charset="2"/>
              </a:rPr>
              <a:t> </a:t>
            </a:r>
            <a:r>
              <a:rPr lang="it-IT" sz="2000" i="1" dirty="0" smtClean="0">
                <a:cs typeface="Symbol" charset="2"/>
              </a:rPr>
              <a:t>   </a:t>
            </a:r>
            <a:r>
              <a:rPr lang="it-IT" sz="2000" dirty="0" smtClean="0">
                <a:cs typeface="Symbol" charset="2"/>
              </a:rPr>
              <a:t> </a:t>
            </a:r>
            <a:r>
              <a:rPr lang="it-IT" sz="2000" dirty="0" err="1" smtClean="0">
                <a:cs typeface="Symbol" charset="2"/>
              </a:rPr>
              <a:t>where</a:t>
            </a:r>
            <a:r>
              <a:rPr lang="it-IT" sz="2000" dirty="0" smtClean="0">
                <a:cs typeface="Symbol" charset="2"/>
              </a:rPr>
              <a:t> </a:t>
            </a:r>
            <a:r>
              <a:rPr lang="it-IT" sz="2000" i="1" dirty="0" err="1" smtClean="0">
                <a:cs typeface="Symbol" charset="2"/>
              </a:rPr>
              <a:t>Att</a:t>
            </a:r>
            <a:r>
              <a:rPr lang="it-IT" sz="2000" i="1" dirty="0" smtClean="0">
                <a:cs typeface="Symbol" charset="2"/>
              </a:rPr>
              <a:t> </a:t>
            </a:r>
            <a:r>
              <a:rPr lang="it-IT" sz="2000" dirty="0" err="1" smtClean="0">
                <a:cs typeface="Symbol" charset="2"/>
              </a:rPr>
              <a:t>is</a:t>
            </a:r>
            <a:r>
              <a:rPr lang="it-IT" sz="2000" dirty="0" smtClean="0">
                <a:cs typeface="Symbol" charset="2"/>
              </a:rPr>
              <a:t> the </a:t>
            </a:r>
            <a:r>
              <a:rPr lang="it-IT" sz="2000" dirty="0" err="1" smtClean="0">
                <a:cs typeface="Symbol" charset="2"/>
              </a:rPr>
              <a:t>total</a:t>
            </a:r>
            <a:r>
              <a:rPr lang="it-IT" sz="2000" dirty="0" smtClean="0">
                <a:cs typeface="Symbol" charset="2"/>
              </a:rPr>
              <a:t> </a:t>
            </a:r>
            <a:r>
              <a:rPr lang="it-IT" sz="2000" dirty="0" err="1" smtClean="0">
                <a:cs typeface="Symbol" charset="2"/>
              </a:rPr>
              <a:t>attenuation</a:t>
            </a:r>
            <a:r>
              <a:rPr lang="it-IT" sz="2000" i="1" dirty="0" smtClean="0">
                <a:cs typeface="Symbol" charset="2"/>
              </a:rPr>
              <a:t>. </a:t>
            </a:r>
            <a:r>
              <a:rPr lang="it-IT" sz="2000" dirty="0" smtClean="0">
                <a:cs typeface="Symbol" charset="2"/>
              </a:rPr>
              <a:t>For</a:t>
            </a:r>
            <a:r>
              <a:rPr lang="it-IT" sz="2000" i="1" dirty="0" smtClean="0">
                <a:cs typeface="Symbol" charset="2"/>
              </a:rPr>
              <a:t> </a:t>
            </a:r>
            <a:r>
              <a:rPr lang="it-IT" sz="2000" i="1" dirty="0" err="1" smtClean="0">
                <a:cs typeface="Symbol" charset="2"/>
              </a:rPr>
              <a:t>N</a:t>
            </a:r>
            <a:r>
              <a:rPr lang="it-IT" sz="2000" i="1" baseline="-25000" dirty="0" err="1" smtClean="0">
                <a:cs typeface="Symbol" charset="2"/>
              </a:rPr>
              <a:t>ch</a:t>
            </a:r>
            <a:r>
              <a:rPr lang="it-IT" sz="2000" i="1" dirty="0" smtClean="0">
                <a:cs typeface="Symbol" charset="2"/>
              </a:rPr>
              <a:t> = 25, </a:t>
            </a:r>
            <a:r>
              <a:rPr lang="it-IT" sz="2000" dirty="0" err="1" smtClean="0">
                <a:cs typeface="Symbol" charset="2"/>
              </a:rPr>
              <a:t>we</a:t>
            </a:r>
            <a:r>
              <a:rPr lang="it-IT" sz="2000" dirty="0" smtClean="0">
                <a:cs typeface="Symbol" charset="2"/>
              </a:rPr>
              <a:t> can </a:t>
            </a:r>
            <a:r>
              <a:rPr lang="it-IT" sz="2000" dirty="0" err="1" smtClean="0">
                <a:cs typeface="Symbol" charset="2"/>
              </a:rPr>
              <a:t>calculate</a:t>
            </a:r>
            <a:r>
              <a:rPr lang="it-IT" sz="2000" i="1" dirty="0" smtClean="0">
                <a:cs typeface="Symbol" charset="2"/>
              </a:rPr>
              <a:t> </a:t>
            </a:r>
            <a:r>
              <a:rPr lang="it-IT" sz="2000" i="1" dirty="0" err="1" smtClean="0">
                <a:cs typeface="Symbol" charset="2"/>
              </a:rPr>
              <a:t>Att</a:t>
            </a:r>
            <a:r>
              <a:rPr lang="it-IT" sz="2000" dirty="0" smtClean="0">
                <a:cs typeface="Symbol" charset="2"/>
              </a:rPr>
              <a:t> for a </a:t>
            </a:r>
            <a:r>
              <a:rPr lang="it-IT" sz="2000" dirty="0" err="1" smtClean="0">
                <a:cs typeface="Symbol" charset="2"/>
              </a:rPr>
              <a:t>given</a:t>
            </a:r>
            <a:endParaRPr lang="it-IT" sz="2000" i="1" dirty="0" smtClean="0">
              <a:cs typeface="Symbol" charset="2"/>
            </a:endParaRPr>
          </a:p>
          <a:p>
            <a:r>
              <a:rPr lang="it-IT" sz="2000" i="1" dirty="0">
                <a:cs typeface="Symbol" charset="2"/>
              </a:rPr>
              <a:t> </a:t>
            </a:r>
            <a:r>
              <a:rPr lang="it-IT" sz="2000" i="1" dirty="0" smtClean="0">
                <a:cs typeface="Symbol" charset="2"/>
              </a:rPr>
              <a:t>                :</a:t>
            </a:r>
          </a:p>
          <a:p>
            <a:endParaRPr lang="it-IT" sz="2000" i="1" dirty="0">
              <a:cs typeface="Symbol" charset="2"/>
            </a:endParaRPr>
          </a:p>
          <a:p>
            <a:endParaRPr lang="it-IT" sz="2000" i="1" dirty="0" smtClean="0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318793"/>
              </p:ext>
            </p:extLst>
          </p:nvPr>
        </p:nvGraphicFramePr>
        <p:xfrm>
          <a:off x="1174376" y="1525087"/>
          <a:ext cx="3353941" cy="62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Equation" r:id="rId4" imgW="2324100" imgH="431800" progId="Equation.3">
                  <p:embed/>
                </p:oleObj>
              </mc:Choice>
              <mc:Fallback>
                <p:oleObj name="Equation" r:id="rId4" imgW="23241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4376" y="1525087"/>
                        <a:ext cx="3353941" cy="62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0" y="544707"/>
            <a:ext cx="371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In base alle seguenti ipotesi:</a:t>
            </a:r>
            <a:endParaRPr lang="it-IT" sz="2400" dirty="0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27467"/>
              </p:ext>
            </p:extLst>
          </p:nvPr>
        </p:nvGraphicFramePr>
        <p:xfrm>
          <a:off x="5671670" y="1525087"/>
          <a:ext cx="2760608" cy="690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Equation" r:id="rId6" imgW="1574800" imgH="393700" progId="Equation.3">
                  <p:embed/>
                </p:oleObj>
              </mc:Choice>
              <mc:Fallback>
                <p:oleObj name="Equation" r:id="rId6" imgW="15748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71670" y="1525087"/>
                        <a:ext cx="2760608" cy="690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842826"/>
              </p:ext>
            </p:extLst>
          </p:nvPr>
        </p:nvGraphicFramePr>
        <p:xfrm>
          <a:off x="348316" y="3395522"/>
          <a:ext cx="5778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Equation" r:id="rId8" imgW="330200" imgH="241300" progId="Equation.3">
                  <p:embed/>
                </p:oleObj>
              </mc:Choice>
              <mc:Fallback>
                <p:oleObj name="Equation" r:id="rId8" imgW="3302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8316" y="3395522"/>
                        <a:ext cx="577850" cy="42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973350"/>
              </p:ext>
            </p:extLst>
          </p:nvPr>
        </p:nvGraphicFramePr>
        <p:xfrm>
          <a:off x="1368612" y="3395522"/>
          <a:ext cx="4936378" cy="500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Equation" r:id="rId10" imgW="2895600" imgH="292100" progId="Equation.3">
                  <p:embed/>
                </p:oleObj>
              </mc:Choice>
              <mc:Fallback>
                <p:oleObj name="Equation" r:id="rId10" imgW="28956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68612" y="3395522"/>
                        <a:ext cx="4936378" cy="500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325780"/>
              </p:ext>
            </p:extLst>
          </p:nvPr>
        </p:nvGraphicFramePr>
        <p:xfrm>
          <a:off x="926166" y="4017538"/>
          <a:ext cx="6096000" cy="1498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49940">
                <a:tc>
                  <a:txBody>
                    <a:bodyPr/>
                    <a:lstStyle/>
                    <a:p>
                      <a:endParaRPr lang="it-IT" b="0" i="1" dirty="0" smtClean="0"/>
                    </a:p>
                    <a:p>
                      <a:r>
                        <a:rPr lang="it-IT" b="0" i="1" dirty="0" smtClean="0"/>
                        <a:t>             </a:t>
                      </a:r>
                      <a:r>
                        <a:rPr lang="it-IT" b="0" i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it-IT" b="0" i="1" dirty="0" err="1" smtClean="0">
                          <a:solidFill>
                            <a:schemeClr val="tx1"/>
                          </a:solidFill>
                        </a:rPr>
                        <a:t>pJ</a:t>
                      </a:r>
                      <a:r>
                        <a:rPr lang="it-IT" b="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it-IT" b="0" i="1" dirty="0" smtClean="0"/>
                        <a:t>                      </a:t>
                      </a:r>
                      <a:endParaRPr lang="it-IT" b="0" i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</a:t>
                      </a:r>
                      <a:r>
                        <a:rPr lang="it-IT" baseline="0" dirty="0" smtClean="0"/>
                        <a:t>           </a:t>
                      </a:r>
                      <a:r>
                        <a:rPr lang="it-IT" b="0" i="1" dirty="0" smtClean="0">
                          <a:solidFill>
                            <a:schemeClr val="tx1"/>
                          </a:solidFill>
                        </a:rPr>
                        <a:t>@</a:t>
                      </a:r>
                      <a:r>
                        <a:rPr lang="it-IT" b="0" i="1" baseline="0" dirty="0" smtClean="0">
                          <a:solidFill>
                            <a:schemeClr val="tx1"/>
                          </a:solidFill>
                        </a:rPr>
                        <a:t> 40 MHz</a:t>
                      </a:r>
                    </a:p>
                    <a:p>
                      <a:r>
                        <a:rPr lang="it-IT" b="0" i="1" baseline="0" dirty="0" smtClean="0">
                          <a:solidFill>
                            <a:schemeClr val="tx1"/>
                          </a:solidFill>
                        </a:rPr>
                        <a:t>     (</a:t>
                      </a:r>
                      <a:r>
                        <a:rPr lang="it-IT" b="0" i="1" baseline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r>
                        <a:rPr lang="it-IT" b="0" i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it-IT" b="0" i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it-IT" b="0" i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it-IT" b="0" i="1" dirty="0" err="1" smtClean="0">
                          <a:solidFill>
                            <a:schemeClr val="tx1"/>
                          </a:solidFill>
                        </a:rPr>
                        <a:t>Att</a:t>
                      </a:r>
                      <a:endParaRPr lang="it-IT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78118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    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100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   250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1000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3213"/>
              </p:ext>
            </p:extLst>
          </p:nvPr>
        </p:nvGraphicFramePr>
        <p:xfrm>
          <a:off x="1557337" y="3984835"/>
          <a:ext cx="5794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12" imgW="330200" imgH="241300" progId="Equation.3">
                  <p:embed/>
                </p:oleObj>
              </mc:Choice>
              <mc:Fallback>
                <p:oleObj name="Equation" r:id="rId12" imgW="3302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57337" y="3984835"/>
                        <a:ext cx="579438" cy="42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185945"/>
              </p:ext>
            </p:extLst>
          </p:nvPr>
        </p:nvGraphicFramePr>
        <p:xfrm>
          <a:off x="3209584" y="3984835"/>
          <a:ext cx="57943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Equation" r:id="rId14" imgW="330200" imgH="241300" progId="Equation.3">
                  <p:embed/>
                </p:oleObj>
              </mc:Choice>
              <mc:Fallback>
                <p:oleObj name="Equation" r:id="rId14" imgW="3302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209584" y="3984835"/>
                        <a:ext cx="579437" cy="42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700098"/>
              </p:ext>
            </p:extLst>
          </p:nvPr>
        </p:nvGraphicFramePr>
        <p:xfrm>
          <a:off x="457200" y="2619469"/>
          <a:ext cx="251142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Equation" r:id="rId16" imgW="1473200" imgH="241300" progId="Equation.3">
                  <p:embed/>
                </p:oleObj>
              </mc:Choice>
              <mc:Fallback>
                <p:oleObj name="Equation" r:id="rId16" imgW="14732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57200" y="2619469"/>
                        <a:ext cx="2511425" cy="41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44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4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88259" y="209177"/>
            <a:ext cx="791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For the </a:t>
            </a:r>
            <a:r>
              <a:rPr lang="it-IT" dirty="0" err="1" smtClean="0"/>
              <a:t>integrating</a:t>
            </a:r>
            <a:r>
              <a:rPr lang="it-IT" dirty="0" smtClean="0"/>
              <a:t> </a:t>
            </a:r>
            <a:r>
              <a:rPr lang="it-IT" dirty="0" err="1" smtClean="0"/>
              <a:t>sphere</a:t>
            </a:r>
            <a:r>
              <a:rPr lang="it-IT" dirty="0" smtClean="0"/>
              <a:t>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measured</a:t>
            </a:r>
            <a:r>
              <a:rPr lang="it-IT" dirty="0" smtClean="0"/>
              <a:t> </a:t>
            </a:r>
            <a:r>
              <a:rPr lang="it-IT" dirty="0" err="1" smtClean="0"/>
              <a:t>attenuations</a:t>
            </a:r>
            <a:r>
              <a:rPr lang="it-IT" dirty="0" smtClean="0"/>
              <a:t> of the </a:t>
            </a:r>
            <a:r>
              <a:rPr lang="it-IT" dirty="0" err="1" smtClean="0"/>
              <a:t>order</a:t>
            </a:r>
            <a:r>
              <a:rPr lang="it-IT" dirty="0" smtClean="0"/>
              <a:t>  of </a:t>
            </a:r>
            <a:r>
              <a:rPr lang="it-IT" i="1" dirty="0"/>
              <a:t>  </a:t>
            </a:r>
            <a:r>
              <a:rPr lang="it-IT" i="1" dirty="0" smtClean="0"/>
              <a:t>~ 10</a:t>
            </a:r>
            <a:r>
              <a:rPr lang="it-IT" i="1" baseline="30000" dirty="0" smtClean="0"/>
              <a:t>-2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8259" y="623515"/>
            <a:ext cx="8671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smtClean="0"/>
              <a:t>OK with the </a:t>
            </a:r>
            <a:r>
              <a:rPr lang="it-IT" i="1" dirty="0" err="1" smtClean="0"/>
              <a:t>lase</a:t>
            </a:r>
            <a:r>
              <a:rPr lang="it-IT" i="1" dirty="0" smtClean="0"/>
              <a:t> </a:t>
            </a:r>
            <a:r>
              <a:rPr lang="it-IT" i="1" dirty="0" err="1" smtClean="0"/>
              <a:t>we</a:t>
            </a:r>
            <a:r>
              <a:rPr lang="it-IT" i="1" dirty="0" smtClean="0"/>
              <a:t> </a:t>
            </a:r>
            <a:r>
              <a:rPr lang="it-IT" i="1" dirty="0" err="1" smtClean="0"/>
              <a:t>have</a:t>
            </a:r>
            <a:r>
              <a:rPr lang="it-IT" i="1" dirty="0" smtClean="0"/>
              <a:t> </a:t>
            </a:r>
            <a:r>
              <a:rPr lang="it-IT" i="1" dirty="0" err="1" smtClean="0"/>
              <a:t>acquired</a:t>
            </a:r>
            <a:r>
              <a:rPr lang="it-IT" i="1" dirty="0" smtClean="0"/>
              <a:t>.</a:t>
            </a:r>
            <a:endParaRPr lang="it-IT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89724" y="1187539"/>
            <a:ext cx="6996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For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prototype</a:t>
            </a:r>
            <a:r>
              <a:rPr lang="it-IT" dirty="0" smtClean="0"/>
              <a:t>  </a:t>
            </a:r>
            <a:r>
              <a:rPr lang="it-IT" dirty="0" err="1" smtClean="0"/>
              <a:t>beam_expander</a:t>
            </a:r>
            <a:r>
              <a:rPr lang="it-IT" dirty="0" smtClean="0"/>
              <a:t>-</a:t>
            </a:r>
            <a:r>
              <a:rPr lang="it-IT" dirty="0" err="1" smtClean="0"/>
              <a:t>diffuser</a:t>
            </a:r>
            <a:r>
              <a:rPr lang="it-IT" dirty="0" smtClean="0"/>
              <a:t>-mixing </a:t>
            </a:r>
            <a:r>
              <a:rPr lang="it-IT" dirty="0" err="1" smtClean="0"/>
              <a:t>chamber</a:t>
            </a:r>
            <a:r>
              <a:rPr lang="it-IT" dirty="0" smtClean="0"/>
              <a:t> </a:t>
            </a:r>
            <a:r>
              <a:rPr lang="it-IT" dirty="0" err="1" smtClean="0"/>
              <a:t>distributors</a:t>
            </a:r>
            <a:endParaRPr lang="it-IT" dirty="0"/>
          </a:p>
        </p:txBody>
      </p:sp>
      <p:pic>
        <p:nvPicPr>
          <p:cNvPr id="20" name="Immagine 19" descr="distrib_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72" y="1964875"/>
            <a:ext cx="4541465" cy="1581043"/>
          </a:xfrm>
          <a:prstGeom prst="rect">
            <a:avLst/>
          </a:prstGeom>
        </p:spPr>
      </p:pic>
      <p:pic>
        <p:nvPicPr>
          <p:cNvPr id="22" name="Immagine 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625" y="1727610"/>
            <a:ext cx="4206875" cy="193794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129279" y="3793009"/>
            <a:ext cx="8730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 smtClean="0"/>
              <a:t>measure</a:t>
            </a:r>
            <a:r>
              <a:rPr lang="it-IT" dirty="0" smtClean="0"/>
              <a:t> </a:t>
            </a:r>
            <a:r>
              <a:rPr lang="it-IT" dirty="0" err="1" smtClean="0"/>
              <a:t>attenuations</a:t>
            </a:r>
            <a:r>
              <a:rPr lang="it-IT" dirty="0" smtClean="0"/>
              <a:t> of ~ </a:t>
            </a:r>
            <a:r>
              <a:rPr lang="it-IT" dirty="0" smtClean="0"/>
              <a:t>20 - 10</a:t>
            </a:r>
            <a:r>
              <a:rPr lang="it-IT" baseline="30000" dirty="0" smtClean="0"/>
              <a:t>2</a:t>
            </a:r>
            <a:r>
              <a:rPr lang="it-IT" baseline="30000" dirty="0" smtClean="0"/>
              <a:t>.   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be OK for the laser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purcahsed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smtClean="0"/>
              <a:t>We </a:t>
            </a:r>
            <a:r>
              <a:rPr lang="it-IT" dirty="0" err="1" smtClean="0"/>
              <a:t>plan</a:t>
            </a:r>
            <a:r>
              <a:rPr lang="it-IT" dirty="0" smtClean="0"/>
              <a:t> to  test </a:t>
            </a:r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distributors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test </a:t>
            </a:r>
            <a:r>
              <a:rPr lang="it-IT" dirty="0" err="1" smtClean="0"/>
              <a:t>beam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settle</a:t>
            </a:r>
            <a:r>
              <a:rPr lang="it-IT" dirty="0" smtClean="0"/>
              <a:t> </a:t>
            </a:r>
            <a:r>
              <a:rPr lang="it-IT" dirty="0" err="1" smtClean="0"/>
              <a:t>whther</a:t>
            </a:r>
            <a:r>
              <a:rPr lang="it-IT" dirty="0" smtClean="0"/>
              <a:t> the </a:t>
            </a:r>
            <a:r>
              <a:rPr lang="it-IT" dirty="0" err="1" smtClean="0"/>
              <a:t>broadening</a:t>
            </a:r>
            <a:r>
              <a:rPr lang="it-IT" dirty="0" smtClean="0"/>
              <a:t> of the laser </a:t>
            </a:r>
            <a:r>
              <a:rPr lang="it-IT" dirty="0" err="1" smtClean="0"/>
              <a:t>pulse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by the </a:t>
            </a:r>
            <a:r>
              <a:rPr lang="it-IT" dirty="0" err="1" smtClean="0"/>
              <a:t>integrating</a:t>
            </a:r>
            <a:r>
              <a:rPr lang="it-IT" dirty="0" smtClean="0"/>
              <a:t> </a:t>
            </a:r>
            <a:r>
              <a:rPr lang="it-IT" dirty="0" err="1" smtClean="0"/>
              <a:t>sphere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a </a:t>
            </a:r>
            <a:r>
              <a:rPr lang="it-IT" dirty="0" err="1" smtClean="0"/>
              <a:t>problem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0909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 Aprile 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G. Pauletta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8F70-E1C9-F544-B9C5-6D8C89B60850}" type="slidenum">
              <a:rPr lang="it-IT" smtClean="0"/>
              <a:t>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57200" y="348919"/>
            <a:ext cx="84739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Our</a:t>
            </a:r>
            <a:r>
              <a:rPr lang="it-IT" dirty="0" smtClean="0"/>
              <a:t> custom monitor </a:t>
            </a:r>
            <a:r>
              <a:rPr lang="it-IT" dirty="0" err="1" smtClean="0"/>
              <a:t>electronics</a:t>
            </a:r>
            <a:r>
              <a:rPr lang="it-IT" dirty="0" smtClean="0"/>
              <a:t> for </a:t>
            </a:r>
            <a:r>
              <a:rPr lang="it-IT" dirty="0" err="1" smtClean="0"/>
              <a:t>stable</a:t>
            </a:r>
            <a:r>
              <a:rPr lang="it-IT" dirty="0" smtClean="0"/>
              <a:t> </a:t>
            </a:r>
            <a:r>
              <a:rPr lang="it-IT" dirty="0" err="1" smtClean="0"/>
              <a:t>low</a:t>
            </a:r>
            <a:r>
              <a:rPr lang="it-IT" dirty="0" smtClean="0"/>
              <a:t> - </a:t>
            </a:r>
            <a:r>
              <a:rPr lang="it-IT" dirty="0" err="1" smtClean="0"/>
              <a:t>noise</a:t>
            </a:r>
            <a:r>
              <a:rPr lang="it-IT" dirty="0" smtClean="0"/>
              <a:t> </a:t>
            </a:r>
            <a:r>
              <a:rPr lang="it-IT" dirty="0" err="1" smtClean="0"/>
              <a:t>amplification</a:t>
            </a:r>
            <a:r>
              <a:rPr lang="it-IT" dirty="0" smtClean="0"/>
              <a:t> and </a:t>
            </a:r>
            <a:r>
              <a:rPr lang="it-IT" dirty="0" err="1" smtClean="0"/>
              <a:t>inte</a:t>
            </a:r>
            <a:r>
              <a:rPr lang="it-IT" dirty="0" smtClean="0"/>
              <a:t> </a:t>
            </a:r>
            <a:r>
              <a:rPr lang="it-IT" dirty="0" err="1" smtClean="0"/>
              <a:t>gration</a:t>
            </a:r>
            <a:r>
              <a:rPr lang="it-IT" dirty="0" smtClean="0"/>
              <a:t> of the monitor </a:t>
            </a:r>
            <a:r>
              <a:rPr lang="it-IT" dirty="0" err="1" smtClean="0"/>
              <a:t>signals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be ready in time for test </a:t>
            </a:r>
            <a:r>
              <a:rPr lang="it-IT" dirty="0" err="1" smtClean="0"/>
              <a:t>beam</a:t>
            </a:r>
            <a:r>
              <a:rPr lang="it-IT" dirty="0" smtClean="0"/>
              <a:t>. </a:t>
            </a:r>
          </a:p>
          <a:p>
            <a:endParaRPr lang="it-IT" dirty="0"/>
          </a:p>
          <a:p>
            <a:r>
              <a:rPr lang="it-IT" dirty="0" smtClean="0"/>
              <a:t>The  output </a:t>
            </a:r>
            <a:r>
              <a:rPr lang="it-IT" dirty="0" err="1" smtClean="0"/>
              <a:t>signals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</a:t>
            </a:r>
            <a:r>
              <a:rPr lang="it-IT" dirty="0" err="1" smtClean="0"/>
              <a:t>digitized</a:t>
            </a:r>
            <a:r>
              <a:rPr lang="it-IT" dirty="0" smtClean="0"/>
              <a:t> by the standard </a:t>
            </a:r>
            <a:r>
              <a:rPr lang="it-IT" dirty="0" err="1" smtClean="0"/>
              <a:t>Cornell</a:t>
            </a:r>
            <a:r>
              <a:rPr lang="it-IT" dirty="0" smtClean="0"/>
              <a:t> </a:t>
            </a:r>
            <a:r>
              <a:rPr lang="it-IT" dirty="0" err="1" smtClean="0"/>
              <a:t>electronics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err="1" smtClean="0"/>
              <a:t>Our</a:t>
            </a:r>
            <a:r>
              <a:rPr lang="it-IT" dirty="0" smtClean="0"/>
              <a:t> custom laser control </a:t>
            </a:r>
            <a:r>
              <a:rPr lang="it-IT" dirty="0" err="1" smtClean="0"/>
              <a:t>electronics</a:t>
            </a:r>
            <a:r>
              <a:rPr lang="it-IT" dirty="0" smtClean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essential</a:t>
            </a:r>
            <a:r>
              <a:rPr lang="it-IT" dirty="0" smtClean="0"/>
              <a:t> for test </a:t>
            </a:r>
            <a:r>
              <a:rPr lang="it-IT" dirty="0" err="1" smtClean="0"/>
              <a:t>beam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test </a:t>
            </a:r>
            <a:r>
              <a:rPr lang="it-IT" dirty="0" err="1" smtClean="0"/>
              <a:t>whatever</a:t>
            </a:r>
            <a:r>
              <a:rPr lang="it-IT" dirty="0" smtClean="0"/>
              <a:t> </a:t>
            </a:r>
            <a:r>
              <a:rPr lang="it-IT" dirty="0" err="1" smtClean="0"/>
              <a:t>version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ready.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38273" y="3028615"/>
            <a:ext cx="8692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In </a:t>
            </a:r>
            <a:r>
              <a:rPr lang="it-IT" sz="2400" dirty="0" err="1" smtClean="0"/>
              <a:t>conclusion</a:t>
            </a:r>
            <a:r>
              <a:rPr lang="it-IT" sz="2400" dirty="0" smtClean="0"/>
              <a:t>:</a:t>
            </a:r>
          </a:p>
          <a:p>
            <a:pPr algn="ctr"/>
            <a:endParaRPr lang="it-IT" sz="2400" dirty="0" smtClean="0"/>
          </a:p>
          <a:p>
            <a:pPr algn="ctr"/>
            <a:r>
              <a:rPr lang="it-IT" sz="2400" dirty="0" smtClean="0"/>
              <a:t>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will</a:t>
            </a:r>
            <a:r>
              <a:rPr lang="it-IT" sz="2400" dirty="0" smtClean="0"/>
              <a:t> be ready for test </a:t>
            </a:r>
            <a:r>
              <a:rPr lang="it-IT" sz="2400" dirty="0" err="1" smtClean="0"/>
              <a:t>beam</a:t>
            </a:r>
            <a:r>
              <a:rPr lang="it-IT" sz="2400" dirty="0" smtClean="0"/>
              <a:t> and the </a:t>
            </a:r>
            <a:r>
              <a:rPr lang="it-IT" sz="2400" dirty="0" err="1" smtClean="0"/>
              <a:t>tests</a:t>
            </a:r>
            <a:r>
              <a:rPr lang="it-IT" sz="2400" dirty="0" smtClean="0"/>
              <a:t> </a:t>
            </a:r>
            <a:r>
              <a:rPr lang="it-IT" sz="2400" dirty="0" err="1" smtClean="0"/>
              <a:t>will</a:t>
            </a:r>
            <a:r>
              <a:rPr lang="it-IT" sz="2400" dirty="0" smtClean="0"/>
              <a:t> be </a:t>
            </a:r>
            <a:r>
              <a:rPr lang="it-IT" sz="2400" dirty="0" err="1" smtClean="0"/>
              <a:t>essential</a:t>
            </a:r>
            <a:r>
              <a:rPr lang="it-IT" sz="2400" dirty="0" smtClean="0"/>
              <a:t> for the </a:t>
            </a:r>
            <a:r>
              <a:rPr lang="it-IT" sz="2400" dirty="0" err="1" smtClean="0"/>
              <a:t>resolution</a:t>
            </a:r>
            <a:r>
              <a:rPr lang="it-IT" sz="2400" dirty="0" smtClean="0"/>
              <a:t> of design </a:t>
            </a:r>
            <a:r>
              <a:rPr lang="it-IT" sz="2400" dirty="0" err="1" smtClean="0"/>
              <a:t>issues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37477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416</Words>
  <Application>Microsoft Macintosh PowerPoint</Application>
  <PresentationFormat>Presentazione su schermo (4:3)</PresentationFormat>
  <Paragraphs>80</Paragraphs>
  <Slides>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7" baseType="lpstr">
      <vt:lpstr>Tema di Office</vt:lpstr>
      <vt:lpstr>Equation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Giovanni Pauletta</dc:creator>
  <cp:lastModifiedBy>Giovanni Pauletta</cp:lastModifiedBy>
  <cp:revision>25</cp:revision>
  <cp:lastPrinted>2014-04-03T07:29:46Z</cp:lastPrinted>
  <dcterms:created xsi:type="dcterms:W3CDTF">2014-04-02T17:29:46Z</dcterms:created>
  <dcterms:modified xsi:type="dcterms:W3CDTF">2014-05-07T14:07:46Z</dcterms:modified>
</cp:coreProperties>
</file>