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8"/>
  </p:notesMasterIdLst>
  <p:sldIdLst>
    <p:sldId id="256" r:id="rId2"/>
    <p:sldId id="258" r:id="rId3"/>
    <p:sldId id="259" r:id="rId4"/>
    <p:sldId id="262" r:id="rId5"/>
    <p:sldId id="266" r:id="rId6"/>
    <p:sldId id="268" r:id="rId7"/>
    <p:sldId id="267" r:id="rId8"/>
    <p:sldId id="287" r:id="rId9"/>
    <p:sldId id="332" r:id="rId10"/>
    <p:sldId id="322" r:id="rId11"/>
    <p:sldId id="333" r:id="rId12"/>
    <p:sldId id="325" r:id="rId13"/>
    <p:sldId id="323" r:id="rId14"/>
    <p:sldId id="324" r:id="rId15"/>
    <p:sldId id="329" r:id="rId16"/>
    <p:sldId id="308" r:id="rId17"/>
    <p:sldId id="342" r:id="rId18"/>
    <p:sldId id="330" r:id="rId19"/>
    <p:sldId id="331" r:id="rId20"/>
    <p:sldId id="271" r:id="rId21"/>
    <p:sldId id="272" r:id="rId22"/>
    <p:sldId id="273" r:id="rId23"/>
    <p:sldId id="344" r:id="rId24"/>
    <p:sldId id="275" r:id="rId25"/>
    <p:sldId id="353" r:id="rId26"/>
    <p:sldId id="349" r:id="rId27"/>
    <p:sldId id="351" r:id="rId28"/>
    <p:sldId id="354" r:id="rId29"/>
    <p:sldId id="350" r:id="rId30"/>
    <p:sldId id="335" r:id="rId31"/>
    <p:sldId id="315" r:id="rId32"/>
    <p:sldId id="334" r:id="rId33"/>
    <p:sldId id="343" r:id="rId34"/>
    <p:sldId id="362" r:id="rId35"/>
    <p:sldId id="289" r:id="rId36"/>
    <p:sldId id="336" r:id="rId37"/>
    <p:sldId id="339" r:id="rId38"/>
    <p:sldId id="340" r:id="rId39"/>
    <p:sldId id="341" r:id="rId40"/>
    <p:sldId id="312" r:id="rId41"/>
    <p:sldId id="361" r:id="rId42"/>
    <p:sldId id="358" r:id="rId43"/>
    <p:sldId id="352" r:id="rId44"/>
    <p:sldId id="357" r:id="rId45"/>
    <p:sldId id="360" r:id="rId46"/>
    <p:sldId id="338" r:id="rId47"/>
  </p:sldIdLst>
  <p:sldSz cx="9144000" cy="6858000" type="screen4x3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CC"/>
    <a:srgbClr val="C00000"/>
    <a:srgbClr val="FFFFFF"/>
    <a:srgbClr val="66FF33"/>
    <a:srgbClr val="00FFFF"/>
    <a:srgbClr val="FFFF00"/>
    <a:srgbClr val="CEB966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306E674-592F-436C-8DB7-08BB10DDCB90}" type="datetimeFigureOut">
              <a:rPr lang="it-IT" smtClean="0"/>
              <a:t>31/05/2014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EBD16D3-DFA8-46D6-9453-98CDB4A371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85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16D3-DFA8-46D6-9453-98CDB4A371C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440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16D3-DFA8-46D6-9453-98CDB4A371C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6852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went to the National Lab of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Frascati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check the quality of the serial links. We performed  measures of the jitter, we checked the bit error rate and the quality of the signals with the eye diagram.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did this analysis in different point of the data path, the most important result that I want to show you are on the input of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miniASIC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at the output. The result show that we have a very good input data path but no so good output links.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3E3C7-3B20-449F-B392-2DDA03B62B92}" type="slidenum">
              <a:rPr lang="it-IT" smtClean="0"/>
              <a:t>23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B15B-F0EF-459A-8DC7-CE46FB2B4380}" type="datetime1">
              <a:rPr lang="it-IT" smtClean="0"/>
              <a:t>31/05/2014</a:t>
            </a:fld>
            <a:endParaRPr lang="it-I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‹#›</a:t>
            </a:fld>
            <a:endParaRPr lang="it-IT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45EC-17AE-43F8-A7C7-6F9B5B3A4A58}" type="datetime1">
              <a:rPr lang="it-IT" smtClean="0"/>
              <a:t>31/05/2014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7C07-57D8-4C02-A000-7D854CE754AD}" type="datetime1">
              <a:rPr lang="it-IT" smtClean="0"/>
              <a:t>31/05/2014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D403-95E2-4693-8CF5-14DC64045D8C}" type="datetime1">
              <a:rPr lang="it-IT" smtClean="0"/>
              <a:t>31/05/2014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C2B2-02E1-44D9-AD0C-8EFF86F71F9E}" type="datetime1">
              <a:rPr lang="it-IT" smtClean="0"/>
              <a:t>31/05/2014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7F0C6E0-7ED6-49FC-B490-9D54E4618F0C}" type="slidenum">
              <a:rPr lang="it-IT" smtClean="0"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B33A-F93A-4FC5-A52D-506EEAF6FF3A}" type="datetime1">
              <a:rPr lang="it-IT" smtClean="0"/>
              <a:t>31/05/2014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D28A-44A2-4A5D-AC1C-D037F7AE94D8}" type="datetime1">
              <a:rPr lang="it-IT" smtClean="0"/>
              <a:t>31/05/2014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F2FB-7B4A-4855-814D-2FCED94641C5}" type="datetime1">
              <a:rPr lang="it-IT" smtClean="0"/>
              <a:t>31/05/2014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2AEA-1156-4999-8CB2-A22092CD0C77}" type="datetime1">
              <a:rPr lang="it-IT" smtClean="0"/>
              <a:t>31/05/2014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5D93-4FC1-4849-96AE-3BEB9E529F35}" type="datetime1">
              <a:rPr lang="it-IT" smtClean="0"/>
              <a:t>31/05/2014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4DC8-771D-4328-97F3-FF3AC71C7E2A}" type="datetime1">
              <a:rPr lang="it-IT" smtClean="0"/>
              <a:t>31/05/2014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20516E-D184-4AFF-B86A-AB811E25847A}" type="datetime1">
              <a:rPr lang="it-IT" smtClean="0"/>
              <a:t>31/05/2014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F0C6E0-7ED6-49FC-B490-9D54E4618F0C}" type="slidenum">
              <a:rPr lang="it-IT" smtClean="0"/>
              <a:t>‹#›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ilinx.com/products/silicon-devices/fpga/artix-7/index.htm" TargetMode="External"/><Relationship Id="rId7" Type="http://schemas.openxmlformats.org/officeDocument/2006/relationships/hyperlink" Target="http://www.xilinx.com/products/silicon-devices/fpga/virtex-ultrascale.html" TargetMode="External"/><Relationship Id="rId2" Type="http://schemas.openxmlformats.org/officeDocument/2006/relationships/hyperlink" Target="http://www.xilinx.com/products/silicon-devices/fpga/spartan-6/index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xilinx.com/products/silicon-devices/fpga/kintex-ultrascale.html" TargetMode="External"/><Relationship Id="rId5" Type="http://schemas.openxmlformats.org/officeDocument/2006/relationships/hyperlink" Target="http://www.xilinx.com/products/silicon-devices/fpga/virtex-7/index.htm" TargetMode="External"/><Relationship Id="rId4" Type="http://schemas.openxmlformats.org/officeDocument/2006/relationships/hyperlink" Target="http://www.xilinx.com/products/silicon-devices/fpga/kintex-7/index.htm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hyperlink" Target="http://www.altera.com/devices/fpga/cyclone3/overview/cy3-overview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gif"/><Relationship Id="rId5" Type="http://schemas.openxmlformats.org/officeDocument/2006/relationships/image" Target="../media/image86.png"/><Relationship Id="rId4" Type="http://schemas.openxmlformats.org/officeDocument/2006/relationships/hyperlink" Target="http://dream.univ-bpclermont.fr/index.php/plateformemenu/72-dreamcam?tmpl=component&amp;print=1&amp;layout=default&amp;page=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57346" cy="252028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The FP7-IAPP-FTK project: </a:t>
            </a: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real-time </a:t>
            </a:r>
            <a:r>
              <a:rPr lang="en-US" sz="3600" dirty="0">
                <a:solidFill>
                  <a:srgbClr val="FF0000"/>
                </a:solidFill>
              </a:rPr>
              <a:t>image reconstruction</a:t>
            </a:r>
            <a:r>
              <a:rPr lang="en-US" sz="3600" dirty="0">
                <a:solidFill>
                  <a:srgbClr val="FFFF00"/>
                </a:solidFill>
              </a:rPr>
              <a:t> for Hadron Collider </a:t>
            </a:r>
            <a:r>
              <a:rPr lang="en-US" sz="3600" dirty="0" smtClean="0">
                <a:solidFill>
                  <a:srgbClr val="FFFF00"/>
                </a:solidFill>
              </a:rPr>
              <a:t>experiments &amp; a </a:t>
            </a:r>
            <a:r>
              <a:rPr lang="en-US" sz="3600" dirty="0">
                <a:solidFill>
                  <a:srgbClr val="FFFF00"/>
                </a:solidFill>
              </a:rPr>
              <a:t>possible application to the </a:t>
            </a: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Artificial I</a:t>
            </a:r>
            <a:r>
              <a:rPr lang="en-US" sz="3600" dirty="0" smtClean="0">
                <a:solidFill>
                  <a:srgbClr val="FFFF00"/>
                </a:solidFill>
              </a:rPr>
              <a:t>ntelligence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rgbClr val="FFFF00"/>
                </a:solidFill>
              </a:rPr>
              <a:t>field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4086463"/>
            <a:ext cx="6400800" cy="208823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Paola </a:t>
            </a:r>
            <a:r>
              <a:rPr lang="en-GB" dirty="0" err="1" smtClean="0">
                <a:solidFill>
                  <a:srgbClr val="FFFF00"/>
                </a:solidFill>
              </a:rPr>
              <a:t>Giannetti</a:t>
            </a:r>
            <a:r>
              <a:rPr lang="en-GB" dirty="0" smtClean="0">
                <a:solidFill>
                  <a:srgbClr val="FFFF00"/>
                </a:solidFill>
              </a:rPr>
              <a:t>  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INFN Pisa</a:t>
            </a:r>
          </a:p>
          <a:p>
            <a:endParaRPr lang="en-GB" dirty="0" smtClean="0">
              <a:solidFill>
                <a:srgbClr val="FFFF00"/>
              </a:solidFill>
            </a:endParaRPr>
          </a:p>
          <a:p>
            <a:r>
              <a:rPr lang="en-US" sz="2100" dirty="0" smtClean="0">
                <a:solidFill>
                  <a:srgbClr val="FFFF00"/>
                </a:solidFill>
              </a:rPr>
              <a:t>Pisa Seminar, May 6 2014</a:t>
            </a:r>
            <a:endParaRPr lang="it-IT" sz="21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1800200" cy="123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745492"/>
              </p:ext>
            </p:extLst>
          </p:nvPr>
        </p:nvGraphicFramePr>
        <p:xfrm>
          <a:off x="181154" y="5517232"/>
          <a:ext cx="1798558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r:id="rId6" imgW="2172003" imgH="1305107" progId="">
                  <p:embed/>
                </p:oleObj>
              </mc:Choice>
              <mc:Fallback>
                <p:oleObj r:id="rId6" imgW="2172003" imgH="130510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54" y="5517232"/>
                        <a:ext cx="1798558" cy="108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974488"/>
            <a:ext cx="1800199" cy="31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4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4716016" y="690271"/>
            <a:ext cx="3600400" cy="3608636"/>
            <a:chOff x="2256" y="2614"/>
            <a:chExt cx="1676" cy="1706"/>
          </a:xfrm>
        </p:grpSpPr>
        <p:pic>
          <p:nvPicPr>
            <p:cNvPr id="8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614"/>
              <a:ext cx="1628" cy="1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3168" y="3744"/>
              <a:ext cx="624" cy="251"/>
            </a:xfrm>
            <a:prstGeom prst="rect">
              <a:avLst/>
            </a:prstGeom>
            <a:solidFill>
              <a:srgbClr val="EAEC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Bef>
                  <a:spcPts val="1250"/>
                </a:spcBef>
                <a:buFont typeface="Comic Sans MS" pitchFamily="66" charset="0"/>
                <a:buNone/>
              </a:pPr>
              <a:r>
                <a:rPr lang="en-GB" altLang="it-IT" sz="2000" dirty="0">
                  <a:latin typeface="Comic Sans MS" pitchFamily="66" charset="0"/>
                </a:rPr>
                <a:t>w SVT</a:t>
              </a:r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>
              <a:off x="2256" y="4128"/>
              <a:ext cx="384" cy="173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>
                <a:buClr>
                  <a:srgbClr val="FFFF00"/>
                </a:buClr>
                <a:buFont typeface="Arial" pitchFamily="34" charset="0"/>
                <a:buNone/>
              </a:pPr>
              <a:r>
                <a:rPr lang="en-GB" altLang="it-IT" sz="1800" b="1">
                  <a:solidFill>
                    <a:srgbClr val="FFFF00"/>
                  </a:solidFill>
                  <a:latin typeface="Arial" pitchFamily="34" charset="0"/>
                </a:rPr>
                <a:t>M</a:t>
              </a:r>
              <a:r>
                <a:rPr lang="en-GB" altLang="it-IT" sz="1800" b="1" baseline="30000">
                  <a:solidFill>
                    <a:srgbClr val="FFFF00"/>
                  </a:solidFill>
                  <a:latin typeface="Arial" pitchFamily="34" charset="0"/>
                </a:rPr>
                <a:t>kk</a:t>
              </a:r>
              <a:r>
                <a:rPr lang="en-GB" altLang="it-IT" sz="1800" b="1" baseline="3000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ππ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98984" y="719506"/>
            <a:ext cx="5999677" cy="2906713"/>
            <a:chOff x="0" y="2489"/>
            <a:chExt cx="3446" cy="1831"/>
          </a:xfrm>
        </p:grpSpPr>
        <p:pic>
          <p:nvPicPr>
            <p:cNvPr id="4" name="Picture 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89"/>
              <a:ext cx="2435" cy="1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" name="Text Box 29"/>
            <p:cNvSpPr txBox="1">
              <a:spLocks noChangeArrowheads="1"/>
            </p:cNvSpPr>
            <p:nvPr/>
          </p:nvSpPr>
          <p:spPr bwMode="auto">
            <a:xfrm>
              <a:off x="672" y="2736"/>
              <a:ext cx="720" cy="251"/>
            </a:xfrm>
            <a:prstGeom prst="rect">
              <a:avLst/>
            </a:prstGeom>
            <a:solidFill>
              <a:srgbClr val="EAEC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Bef>
                  <a:spcPts val="1250"/>
                </a:spcBef>
                <a:buFont typeface="Comic Sans MS" pitchFamily="66" charset="0"/>
                <a:buNone/>
              </a:pPr>
              <a:r>
                <a:rPr lang="en-GB" altLang="it-IT" sz="2000">
                  <a:latin typeface="Comic Sans MS" pitchFamily="66" charset="0"/>
                </a:rPr>
                <a:t>wo SVT</a:t>
              </a:r>
            </a:p>
          </p:txBody>
        </p:sp>
        <p:sp>
          <p:nvSpPr>
            <p:cNvPr id="6" name="Line 30"/>
            <p:cNvSpPr>
              <a:spLocks noChangeShapeType="1"/>
            </p:cNvSpPr>
            <p:nvPr/>
          </p:nvSpPr>
          <p:spPr bwMode="auto">
            <a:xfrm flipV="1">
              <a:off x="1440" y="3090"/>
              <a:ext cx="2006" cy="655"/>
            </a:xfrm>
            <a:prstGeom prst="line">
              <a:avLst/>
            </a:prstGeom>
            <a:noFill/>
            <a:ln w="38160">
              <a:solidFill>
                <a:srgbClr val="3333CC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5617" y="40810"/>
            <a:ext cx="8468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 sample for the </a:t>
            </a:r>
            <a:r>
              <a:rPr lang="en-GB" sz="3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</a:t>
            </a:r>
            <a:r>
              <a:rPr lang="en-GB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Mixing </a:t>
            </a:r>
            <a:r>
              <a:rPr lang="en-GB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CDF</a:t>
            </a:r>
            <a:endParaRPr lang="it-IT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10</a:t>
            </a:fld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4828258" y="5949280"/>
            <a:ext cx="2970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/>
              <a:t>Panofsky Price 2009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45981"/>
            <a:ext cx="2885035" cy="352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51675" y="4770914"/>
            <a:ext cx="352385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collection of </a:t>
            </a:r>
          </a:p>
          <a:p>
            <a:pPr algn="ctr"/>
            <a:r>
              <a:rPr lang="en-GB" sz="20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B’s purely-</a:t>
            </a:r>
            <a:r>
              <a:rPr lang="en-GB" sz="2000" b="1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hadronic</a:t>
            </a:r>
            <a:r>
              <a:rPr lang="en-GB" sz="20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decays</a:t>
            </a:r>
            <a:endParaRPr lang="it-IT" sz="20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3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7" y="995342"/>
            <a:ext cx="91440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683568" y="1"/>
            <a:ext cx="8280920" cy="764703"/>
          </a:xfrm>
          <a:prstGeom prst="rect">
            <a:avLst/>
          </a:prstGeom>
          <a:solidFill>
            <a:srgbClr val="FFFF00"/>
          </a:solidFill>
        </p:spPr>
        <p:txBody>
          <a:bodyPr lIns="82945" tIns="41473" rIns="82945" bIns="41473">
            <a:normAutofit fontScale="60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dirty="0" smtClean="0">
                <a:solidFill>
                  <a:srgbClr val="FF0000"/>
                </a:solidFill>
              </a:rPr>
              <a:t>But AM survives </a:t>
            </a:r>
            <a:r>
              <a:rPr lang="en-US" altLang="it-IT" dirty="0" smtClean="0">
                <a:solidFill>
                  <a:srgbClr val="0070C0"/>
                </a:solidFill>
              </a:rPr>
              <a:t>at LHC inside </a:t>
            </a:r>
            <a:r>
              <a:rPr lang="en-US" altLang="it-IT" dirty="0" smtClean="0">
                <a:solidFill>
                  <a:srgbClr val="FF0000"/>
                </a:solidFill>
              </a:rPr>
              <a:t>FTK</a:t>
            </a:r>
            <a:r>
              <a:rPr lang="en-US" altLang="it-IT" dirty="0" smtClean="0">
                <a:solidFill>
                  <a:srgbClr val="0070C0"/>
                </a:solidFill>
              </a:rPr>
              <a:t> an exception </a:t>
            </a:r>
          </a:p>
          <a:p>
            <a:r>
              <a:rPr lang="en-US" altLang="it-IT" dirty="0" smtClean="0">
                <a:solidFill>
                  <a:srgbClr val="0070C0"/>
                </a:solidFill>
              </a:rPr>
              <a:t>to the LHC </a:t>
            </a:r>
            <a:r>
              <a:rPr lang="en-US" altLang="it-IT" dirty="0" smtClean="0">
                <a:solidFill>
                  <a:srgbClr val="0070C0"/>
                </a:solidFill>
              </a:rPr>
              <a:t>strategy </a:t>
            </a:r>
            <a:endParaRPr lang="en-US" altLang="it-IT" dirty="0" smtClean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2" y="908721"/>
            <a:ext cx="2198102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limited space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dedicated HW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1916832"/>
            <a:ext cx="1656184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59632" y="1555052"/>
            <a:ext cx="144015" cy="3617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596336" y="2722418"/>
            <a:ext cx="1296144" cy="8902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6828948" y="4149080"/>
            <a:ext cx="2263192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15 years </a:t>
            </a:r>
          </a:p>
          <a:p>
            <a:pPr algn="ctr"/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discussions &amp;</a:t>
            </a:r>
          </a:p>
          <a:p>
            <a:pPr algn="ctr"/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tudies a new addition, a second generation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TRACKER </a:t>
            </a:r>
            <a:endParaRPr lang="en-GB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been approved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7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4486779" y="112604"/>
            <a:ext cx="4674240" cy="6637175"/>
            <a:chOff x="2816" y="-144"/>
            <a:chExt cx="2944" cy="4180"/>
          </a:xfrm>
          <a:solidFill>
            <a:schemeClr val="tx1"/>
          </a:solidFill>
        </p:grpSpPr>
        <p:pic>
          <p:nvPicPr>
            <p:cNvPr id="4119" name="Picture 4" descr="cms_pre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-91"/>
              <a:ext cx="2870" cy="3931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0" name="Text Box 5"/>
            <p:cNvSpPr txBox="1">
              <a:spLocks noChangeArrowheads="1"/>
            </p:cNvSpPr>
            <p:nvPr/>
          </p:nvSpPr>
          <p:spPr bwMode="auto">
            <a:xfrm>
              <a:off x="4320" y="3408"/>
              <a:ext cx="144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476250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714375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952500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1190625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16478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1050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25622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0194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>
                  <a:solidFill>
                    <a:srgbClr val="FF0000"/>
                  </a:solidFill>
                  <a:latin typeface="Symbol" pitchFamily="18" charset="2"/>
                </a:rPr>
                <a:t>m</a:t>
              </a:r>
              <a:endParaRPr lang="en-US" altLang="it-IT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4121" name="Rectangle 6"/>
            <p:cNvSpPr>
              <a:spLocks noChangeArrowheads="1"/>
            </p:cNvSpPr>
            <p:nvPr/>
          </p:nvSpPr>
          <p:spPr bwMode="auto">
            <a:xfrm>
              <a:off x="2928" y="1821"/>
              <a:ext cx="2352" cy="21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>
                <a:solidFill>
                  <a:srgbClr val="FF0000"/>
                </a:solidFill>
              </a:endParaRPr>
            </a:p>
          </p:txBody>
        </p:sp>
        <p:sp>
          <p:nvSpPr>
            <p:cNvPr id="4122" name="Rectangle 7"/>
            <p:cNvSpPr>
              <a:spLocks noChangeArrowheads="1"/>
            </p:cNvSpPr>
            <p:nvPr/>
          </p:nvSpPr>
          <p:spPr bwMode="auto">
            <a:xfrm>
              <a:off x="2880" y="3628"/>
              <a:ext cx="2869" cy="40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>
                <a:solidFill>
                  <a:srgbClr val="FF0000"/>
                </a:solidFill>
              </a:endParaRPr>
            </a:p>
          </p:txBody>
        </p:sp>
        <p:sp>
          <p:nvSpPr>
            <p:cNvPr id="4123" name="Rectangle 8"/>
            <p:cNvSpPr>
              <a:spLocks noChangeArrowheads="1"/>
            </p:cNvSpPr>
            <p:nvPr/>
          </p:nvSpPr>
          <p:spPr bwMode="auto">
            <a:xfrm>
              <a:off x="2832" y="-144"/>
              <a:ext cx="2928" cy="5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 anchor="ctr"/>
            <a:lstStyle>
              <a:lvl1pPr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476250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714375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952500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1190625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16478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1050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25622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0194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00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</a:p>
          </p:txBody>
        </p:sp>
        <p:sp>
          <p:nvSpPr>
            <p:cNvPr id="4124" name="Text Box 9"/>
            <p:cNvSpPr txBox="1">
              <a:spLocks noChangeArrowheads="1"/>
            </p:cNvSpPr>
            <p:nvPr/>
          </p:nvSpPr>
          <p:spPr bwMode="auto">
            <a:xfrm>
              <a:off x="2880" y="15"/>
              <a:ext cx="2784" cy="19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476250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714375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952500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1190625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16478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1050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25622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0194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000">
                  <a:solidFill>
                    <a:srgbClr val="FF0000"/>
                  </a:solidFill>
                  <a:latin typeface="Comic Sans MS" pitchFamily="66" charset="0"/>
                </a:rPr>
                <a:t>30 minimum bias events + H-&gt;ZZ-&gt;4</a:t>
              </a:r>
              <a:r>
                <a:rPr lang="en-US" altLang="it-IT" sz="2000">
                  <a:solidFill>
                    <a:srgbClr val="FF0000"/>
                  </a:solidFill>
                  <a:latin typeface="Symbol" pitchFamily="18" charset="2"/>
                </a:rPr>
                <a:t>m</a:t>
              </a:r>
              <a:endParaRPr lang="en-US" altLang="it-IT" sz="20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4125" name="Text Box 10"/>
            <p:cNvSpPr txBox="1">
              <a:spLocks noChangeArrowheads="1"/>
            </p:cNvSpPr>
            <p:nvPr/>
          </p:nvSpPr>
          <p:spPr bwMode="auto">
            <a:xfrm>
              <a:off x="3344" y="3648"/>
              <a:ext cx="2031" cy="2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>
              <a:spAutoFit/>
            </a:bodyPr>
            <a:lstStyle>
              <a:lvl1pPr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476250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714375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952500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1190625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16478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1050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25622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0194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dirty="0">
                  <a:solidFill>
                    <a:srgbClr val="FF0000"/>
                  </a:solidFill>
                  <a:latin typeface="Comic Sans MS" pitchFamily="66" charset="0"/>
                </a:rPr>
                <a:t>Tracks with P</a:t>
              </a:r>
              <a:r>
                <a:rPr lang="en-US" altLang="it-IT" baseline="-25000" dirty="0">
                  <a:solidFill>
                    <a:srgbClr val="FF0000"/>
                  </a:solidFill>
                  <a:latin typeface="Comic Sans MS" pitchFamily="66" charset="0"/>
                </a:rPr>
                <a:t>t</a:t>
              </a:r>
              <a:r>
                <a:rPr lang="en-US" altLang="it-IT" dirty="0">
                  <a:solidFill>
                    <a:srgbClr val="FF0000"/>
                  </a:solidFill>
                  <a:latin typeface="Comic Sans MS" pitchFamily="66" charset="0"/>
                </a:rPr>
                <a:t>&gt;2 </a:t>
              </a:r>
              <a:r>
                <a:rPr lang="en-US" altLang="it-IT" dirty="0" err="1">
                  <a:solidFill>
                    <a:srgbClr val="FF0000"/>
                  </a:solidFill>
                  <a:latin typeface="Comic Sans MS" pitchFamily="66" charset="0"/>
                </a:rPr>
                <a:t>GeV</a:t>
              </a:r>
              <a:endParaRPr lang="en-US" altLang="it-IT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4126" name="AutoShape 11"/>
            <p:cNvSpPr>
              <a:spLocks noChangeArrowheads="1"/>
            </p:cNvSpPr>
            <p:nvPr/>
          </p:nvSpPr>
          <p:spPr bwMode="auto">
            <a:xfrm>
              <a:off x="3264" y="1778"/>
              <a:ext cx="2304" cy="284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 anchor="ctr"/>
            <a:lstStyle>
              <a:lvl1pPr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476250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714375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952500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1190625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16478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1050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25622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0194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it-IT" altLang="it-IT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4127" name="Text Box 12"/>
            <p:cNvSpPr txBox="1">
              <a:spLocks noChangeArrowheads="1"/>
            </p:cNvSpPr>
            <p:nvPr/>
          </p:nvSpPr>
          <p:spPr bwMode="auto">
            <a:xfrm>
              <a:off x="3268" y="1776"/>
              <a:ext cx="2300" cy="29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476250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714375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952500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1190625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16478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1050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25622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0194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>
                  <a:solidFill>
                    <a:srgbClr val="FF0000"/>
                  </a:solidFill>
                  <a:latin typeface="Comic Sans MS" pitchFamily="66" charset="0"/>
                </a:rPr>
                <a:t>Where is the Higgs?</a:t>
              </a:r>
            </a:p>
          </p:txBody>
        </p:sp>
        <p:sp>
          <p:nvSpPr>
            <p:cNvPr id="4128" name="Rectangle 13"/>
            <p:cNvSpPr>
              <a:spLocks noChangeArrowheads="1"/>
            </p:cNvSpPr>
            <p:nvPr/>
          </p:nvSpPr>
          <p:spPr bwMode="auto">
            <a:xfrm>
              <a:off x="2816" y="-96"/>
              <a:ext cx="2934" cy="217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>
                <a:solidFill>
                  <a:srgbClr val="FF0000"/>
                </a:solidFill>
              </a:endParaRPr>
            </a:p>
          </p:txBody>
        </p:sp>
        <p:sp>
          <p:nvSpPr>
            <p:cNvPr id="4129" name="Text Box 14"/>
            <p:cNvSpPr txBox="1">
              <a:spLocks noChangeArrowheads="1"/>
            </p:cNvSpPr>
            <p:nvPr/>
          </p:nvSpPr>
          <p:spPr bwMode="auto">
            <a:xfrm>
              <a:off x="4224" y="2034"/>
              <a:ext cx="144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476250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714375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952500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1190625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16478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1050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25622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0194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>
                  <a:solidFill>
                    <a:srgbClr val="FF0000"/>
                  </a:solidFill>
                  <a:latin typeface="Symbol" pitchFamily="18" charset="2"/>
                </a:rPr>
                <a:t>m</a:t>
              </a:r>
              <a:endParaRPr lang="en-US" altLang="it-IT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4130" name="Text Box 15"/>
            <p:cNvSpPr txBox="1">
              <a:spLocks noChangeArrowheads="1"/>
            </p:cNvSpPr>
            <p:nvPr/>
          </p:nvSpPr>
          <p:spPr bwMode="auto">
            <a:xfrm>
              <a:off x="4704" y="1928"/>
              <a:ext cx="144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476250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714375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952500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1190625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16478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1050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25622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0194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>
                  <a:solidFill>
                    <a:srgbClr val="FF0000"/>
                  </a:solidFill>
                  <a:latin typeface="Symbol" pitchFamily="18" charset="2"/>
                </a:rPr>
                <a:t>m</a:t>
              </a:r>
              <a:endParaRPr lang="en-US" altLang="it-IT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grpSp>
          <p:nvGrpSpPr>
            <p:cNvPr id="4131" name="Group 16"/>
            <p:cNvGrpSpPr>
              <a:grpSpLocks/>
            </p:cNvGrpSpPr>
            <p:nvPr/>
          </p:nvGrpSpPr>
          <p:grpSpPr bwMode="auto">
            <a:xfrm>
              <a:off x="3440" y="624"/>
              <a:ext cx="1872" cy="1344"/>
              <a:chOff x="0" y="3264"/>
              <a:chExt cx="1514" cy="1712"/>
            </a:xfrm>
            <a:grpFill/>
          </p:grpSpPr>
          <p:sp>
            <p:nvSpPr>
              <p:cNvPr id="4134" name="Text Box 17"/>
              <p:cNvSpPr txBox="1">
                <a:spLocks noChangeArrowheads="1"/>
              </p:cNvSpPr>
              <p:nvPr/>
            </p:nvSpPr>
            <p:spPr bwMode="auto">
              <a:xfrm>
                <a:off x="480" y="4032"/>
                <a:ext cx="328" cy="30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00794" tIns="50397" rIns="100794" bIns="50397">
                <a:spAutoFit/>
              </a:bodyPr>
              <a:lstStyle>
                <a:lvl1pPr defTabSz="503238"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DejaVu Sans"/>
                    <a:cs typeface="DejaVu Sans"/>
                  </a:defRPr>
                </a:lvl1pPr>
                <a:lvl2pPr marL="476250" indent="-238125" defTabSz="503238"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DejaVu Sans"/>
                    <a:cs typeface="DejaVu Sans"/>
                  </a:defRPr>
                </a:lvl2pPr>
                <a:lvl3pPr marL="714375" indent="-238125" defTabSz="503238"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DejaVu Sans"/>
                    <a:cs typeface="DejaVu Sans"/>
                  </a:defRPr>
                </a:lvl3pPr>
                <a:lvl4pPr marL="952500" indent="-238125" defTabSz="503238"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DejaVu Sans"/>
                    <a:cs typeface="DejaVu Sans"/>
                  </a:defRPr>
                </a:lvl4pPr>
                <a:lvl5pPr marL="1190625" indent="-238125" defTabSz="503238"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DejaVu Sans"/>
                    <a:cs typeface="DejaVu Sans"/>
                  </a:defRPr>
                </a:lvl5pPr>
                <a:lvl6pPr marL="1647825" indent="-238125" defTabSz="503238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pitchFamily="34" charset="0"/>
                    <a:ea typeface="DejaVu Sans"/>
                    <a:cs typeface="DejaVu Sans"/>
                  </a:defRPr>
                </a:lvl6pPr>
                <a:lvl7pPr marL="2105025" indent="-238125" defTabSz="503238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pitchFamily="34" charset="0"/>
                    <a:ea typeface="DejaVu Sans"/>
                    <a:cs typeface="DejaVu Sans"/>
                  </a:defRPr>
                </a:lvl7pPr>
                <a:lvl8pPr marL="2562225" indent="-238125" defTabSz="503238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pitchFamily="34" charset="0"/>
                    <a:ea typeface="DejaVu Sans"/>
                    <a:cs typeface="DejaVu Sans"/>
                  </a:defRPr>
                </a:lvl8pPr>
                <a:lvl9pPr marL="3019425" indent="-238125" defTabSz="503238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pitchFamily="34" charset="0"/>
                    <a:ea typeface="DejaVu Sans"/>
                    <a:cs typeface="DejaVu Sans"/>
                  </a:defRPr>
                </a:lvl9pPr>
              </a:lstStyle>
              <a:p>
                <a:pPr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altLang="it-IT" sz="1800" b="1">
                    <a:solidFill>
                      <a:srgbClr val="FF0000"/>
                    </a:solidFill>
                    <a:latin typeface="Comic Sans MS" pitchFamily="66" charset="0"/>
                  </a:rPr>
                  <a:t>FTK</a:t>
                </a:r>
              </a:p>
            </p:txBody>
          </p:sp>
          <p:pic>
            <p:nvPicPr>
              <p:cNvPr id="4135" name="Picture 18" descr="PE0325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264"/>
                <a:ext cx="1514" cy="17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32" name="Rectangle 19"/>
            <p:cNvSpPr>
              <a:spLocks noChangeArrowheads="1"/>
            </p:cNvSpPr>
            <p:nvPr/>
          </p:nvSpPr>
          <p:spPr bwMode="auto">
            <a:xfrm>
              <a:off x="2832" y="3120"/>
              <a:ext cx="240" cy="19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>
                <a:solidFill>
                  <a:srgbClr val="FF0000"/>
                </a:solidFill>
              </a:endParaRPr>
            </a:p>
          </p:txBody>
        </p:sp>
        <p:sp>
          <p:nvSpPr>
            <p:cNvPr id="4133" name="Text Box 20"/>
            <p:cNvSpPr txBox="1">
              <a:spLocks noChangeArrowheads="1"/>
            </p:cNvSpPr>
            <p:nvPr/>
          </p:nvSpPr>
          <p:spPr bwMode="auto">
            <a:xfrm>
              <a:off x="2928" y="3072"/>
              <a:ext cx="153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476250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714375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952500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1190625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16478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1050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25622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0194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>
                  <a:solidFill>
                    <a:srgbClr val="FF0000"/>
                  </a:solidFill>
                  <a:latin typeface="Symbol" pitchFamily="18" charset="2"/>
                </a:rPr>
                <a:t>m</a:t>
              </a:r>
              <a:endParaRPr lang="en-US" altLang="it-IT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pic>
        <p:nvPicPr>
          <p:cNvPr id="4100" name="Picture 21" descr="cms_p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2427"/>
            <a:ext cx="4556160" cy="62401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4101" name="Text Box 22"/>
          <p:cNvSpPr txBox="1">
            <a:spLocks noChangeArrowheads="1"/>
          </p:cNvSpPr>
          <p:nvPr/>
        </p:nvSpPr>
        <p:spPr bwMode="auto">
          <a:xfrm>
            <a:off x="2210401" y="4219643"/>
            <a:ext cx="227520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476250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714375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952500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1190625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>
                <a:solidFill>
                  <a:srgbClr val="FF0000"/>
                </a:solidFill>
                <a:latin typeface="Symbol" pitchFamily="18" charset="2"/>
              </a:rPr>
              <a:t>m</a:t>
            </a:r>
            <a:endParaRPr lang="en-US" altLang="it-IT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02" name="Text Box 23"/>
          <p:cNvSpPr txBox="1">
            <a:spLocks noChangeArrowheads="1"/>
          </p:cNvSpPr>
          <p:nvPr/>
        </p:nvSpPr>
        <p:spPr bwMode="auto">
          <a:xfrm>
            <a:off x="76321" y="5906061"/>
            <a:ext cx="243360" cy="36579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476250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714375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952500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1190625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>
                <a:solidFill>
                  <a:srgbClr val="FF0000"/>
                </a:solidFill>
                <a:latin typeface="Symbol" pitchFamily="18" charset="2"/>
              </a:rPr>
              <a:t>m</a:t>
            </a:r>
            <a:endParaRPr lang="en-US" altLang="it-IT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03" name="Text Box 24"/>
          <p:cNvSpPr txBox="1">
            <a:spLocks noChangeArrowheads="1"/>
          </p:cNvSpPr>
          <p:nvPr/>
        </p:nvSpPr>
        <p:spPr bwMode="auto">
          <a:xfrm>
            <a:off x="2361601" y="6401473"/>
            <a:ext cx="228960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476250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714375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952500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1190625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>
                <a:solidFill>
                  <a:srgbClr val="FF0000"/>
                </a:solidFill>
                <a:latin typeface="Symbol" pitchFamily="18" charset="2"/>
              </a:rPr>
              <a:t>m</a:t>
            </a:r>
            <a:endParaRPr lang="en-US" altLang="it-IT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04" name="Rectangle 25"/>
          <p:cNvSpPr>
            <a:spLocks noChangeArrowheads="1"/>
          </p:cNvSpPr>
          <p:nvPr/>
        </p:nvSpPr>
        <p:spPr bwMode="auto">
          <a:xfrm>
            <a:off x="152640" y="3881208"/>
            <a:ext cx="3733920" cy="33843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lIns="82945" tIns="41473" rIns="82945" bIns="41473" anchor="ctr"/>
          <a:lstStyle/>
          <a:p>
            <a:endParaRPr lang="it-IT" altLang="it-IT">
              <a:solidFill>
                <a:srgbClr val="FF0000"/>
              </a:solidFill>
            </a:endParaRPr>
          </a:p>
        </p:txBody>
      </p:sp>
      <p:sp>
        <p:nvSpPr>
          <p:cNvPr id="4105" name="Rectangle 26"/>
          <p:cNvSpPr>
            <a:spLocks noChangeArrowheads="1"/>
          </p:cNvSpPr>
          <p:nvPr/>
        </p:nvSpPr>
        <p:spPr bwMode="auto">
          <a:xfrm>
            <a:off x="76321" y="6749990"/>
            <a:ext cx="3810240" cy="3369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lIns="82945" tIns="41473" rIns="82945" bIns="41473" anchor="ctr"/>
          <a:lstStyle/>
          <a:p>
            <a:endParaRPr lang="it-IT" altLang="it-IT">
              <a:solidFill>
                <a:srgbClr val="FF0000"/>
              </a:solidFill>
            </a:endParaRPr>
          </a:p>
        </p:txBody>
      </p:sp>
      <p:sp>
        <p:nvSpPr>
          <p:cNvPr id="4106" name="Rectangle 27"/>
          <p:cNvSpPr>
            <a:spLocks noChangeArrowheads="1"/>
          </p:cNvSpPr>
          <p:nvPr/>
        </p:nvSpPr>
        <p:spPr bwMode="auto">
          <a:xfrm>
            <a:off x="0" y="872500"/>
            <a:ext cx="4648320" cy="8424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lIns="91430" tIns="45715" rIns="91430" bIns="45715" anchor="ctr"/>
          <a:lstStyle>
            <a:lvl1pPr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476250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714375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952500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1190625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00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107" name="Text Box 28"/>
          <p:cNvSpPr txBox="1">
            <a:spLocks noChangeArrowheads="1"/>
          </p:cNvSpPr>
          <p:nvPr/>
        </p:nvSpPr>
        <p:spPr bwMode="auto">
          <a:xfrm>
            <a:off x="10541" y="750319"/>
            <a:ext cx="4577852" cy="30777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476250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714375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952500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1190625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000" dirty="0">
                <a:solidFill>
                  <a:srgbClr val="FF0000"/>
                </a:solidFill>
                <a:latin typeface="Comic Sans MS" pitchFamily="66" charset="0"/>
              </a:rPr>
              <a:t>30 minimum bias events + H-&gt;ZZ-&gt;</a:t>
            </a:r>
            <a:r>
              <a:rPr lang="en-US" altLang="it-IT" sz="2000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en-US" altLang="it-IT" sz="2000" dirty="0" smtClean="0">
                <a:solidFill>
                  <a:srgbClr val="FF0000"/>
                </a:solidFill>
                <a:latin typeface="Symbol" pitchFamily="18" charset="2"/>
              </a:rPr>
              <a:t>m   </a:t>
            </a:r>
            <a:endParaRPr lang="en-US" altLang="it-IT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08" name="Text Box 29"/>
          <p:cNvSpPr txBox="1">
            <a:spLocks noChangeArrowheads="1"/>
          </p:cNvSpPr>
          <p:nvPr/>
        </p:nvSpPr>
        <p:spPr bwMode="auto">
          <a:xfrm>
            <a:off x="2972161" y="4051146"/>
            <a:ext cx="228960" cy="36579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476250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714375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952500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1190625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>
                <a:solidFill>
                  <a:srgbClr val="FF0000"/>
                </a:solidFill>
                <a:latin typeface="Symbol" pitchFamily="18" charset="2"/>
              </a:rPr>
              <a:t>m</a:t>
            </a:r>
            <a:endParaRPr lang="en-US" altLang="it-IT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09" name="Text Box 30"/>
          <p:cNvSpPr txBox="1">
            <a:spLocks noChangeArrowheads="1"/>
          </p:cNvSpPr>
          <p:nvPr/>
        </p:nvSpPr>
        <p:spPr bwMode="auto">
          <a:xfrm>
            <a:off x="838080" y="6858000"/>
            <a:ext cx="3206307" cy="4616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lIns="91430" tIns="45715" rIns="91430" bIns="45715">
            <a:spAutoFit/>
          </a:bodyPr>
          <a:lstStyle>
            <a:lvl1pPr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476250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714375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952500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1190625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>
                <a:solidFill>
                  <a:srgbClr val="FF0000"/>
                </a:solidFill>
                <a:latin typeface="Comic Sans MS" pitchFamily="66" charset="0"/>
              </a:rPr>
              <a:t>Tracks with P</a:t>
            </a:r>
            <a:r>
              <a:rPr lang="en-US" altLang="it-IT" baseline="-2500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altLang="it-IT">
                <a:solidFill>
                  <a:srgbClr val="FF0000"/>
                </a:solidFill>
                <a:latin typeface="Comic Sans MS" pitchFamily="66" charset="0"/>
              </a:rPr>
              <a:t>&gt;2 GeV</a:t>
            </a:r>
          </a:p>
        </p:txBody>
      </p:sp>
      <p:sp>
        <p:nvSpPr>
          <p:cNvPr id="4110" name="AutoShape 31"/>
          <p:cNvSpPr>
            <a:spLocks noChangeArrowheads="1"/>
          </p:cNvSpPr>
          <p:nvPr/>
        </p:nvSpPr>
        <p:spPr bwMode="auto">
          <a:xfrm>
            <a:off x="685440" y="3813520"/>
            <a:ext cx="3657600" cy="45076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</p:spPr>
        <p:txBody>
          <a:bodyPr wrap="none" lIns="91430" tIns="45715" rIns="91430" bIns="45715" anchor="ctr"/>
          <a:lstStyle>
            <a:lvl1pPr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476250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714375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952500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1190625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it-IT" altLang="it-IT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11" name="Rectangle 32"/>
          <p:cNvSpPr>
            <a:spLocks noChangeArrowheads="1"/>
          </p:cNvSpPr>
          <p:nvPr/>
        </p:nvSpPr>
        <p:spPr bwMode="auto">
          <a:xfrm>
            <a:off x="41761" y="4190841"/>
            <a:ext cx="4530240" cy="32763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lIns="82945" tIns="41473" rIns="82945" bIns="41473" anchor="ctr"/>
          <a:lstStyle/>
          <a:p>
            <a:pPr algn="ctr"/>
            <a:endParaRPr lang="it-IT" altLang="it-IT" sz="2900">
              <a:solidFill>
                <a:srgbClr val="FF0000"/>
              </a:solidFill>
            </a:endParaRPr>
          </a:p>
        </p:txBody>
      </p:sp>
      <p:sp>
        <p:nvSpPr>
          <p:cNvPr id="4112" name="Text Box 33"/>
          <p:cNvSpPr txBox="1">
            <a:spLocks noChangeArrowheads="1"/>
          </p:cNvSpPr>
          <p:nvPr/>
        </p:nvSpPr>
        <p:spPr bwMode="auto">
          <a:xfrm>
            <a:off x="692640" y="3810640"/>
            <a:ext cx="3650400" cy="4616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30" tIns="45715" rIns="91430" bIns="45715">
            <a:spAutoFit/>
          </a:bodyPr>
          <a:lstStyle>
            <a:lvl1pPr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476250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714375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952500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1190625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>
                <a:solidFill>
                  <a:srgbClr val="FF0000"/>
                </a:solidFill>
                <a:latin typeface="Comic Sans MS" pitchFamily="66" charset="0"/>
              </a:rPr>
              <a:t>Where is the Higgs?</a:t>
            </a:r>
          </a:p>
        </p:txBody>
      </p:sp>
      <p:pic>
        <p:nvPicPr>
          <p:cNvPr id="4113" name="Picture 34" descr="PE01605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60" y="4419825"/>
            <a:ext cx="2298240" cy="195572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4114" name="AutoShape 35"/>
          <p:cNvSpPr>
            <a:spLocks noChangeArrowheads="1"/>
          </p:cNvSpPr>
          <p:nvPr/>
        </p:nvSpPr>
        <p:spPr bwMode="auto">
          <a:xfrm>
            <a:off x="3124800" y="4343496"/>
            <a:ext cx="1071360" cy="380200"/>
          </a:xfrm>
          <a:prstGeom prst="wedgeRoundRectCallout">
            <a:avLst>
              <a:gd name="adj1" fmla="val -131037"/>
              <a:gd name="adj2" fmla="val -4583"/>
              <a:gd name="adj3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>
            <a:lvl1pPr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476250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714375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952500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1190625" indent="-238125" defTabSz="503238" eaLnBrk="0"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000">
                <a:solidFill>
                  <a:srgbClr val="FF0000"/>
                </a:solidFill>
                <a:latin typeface="Comic Sans MS" pitchFamily="66" charset="0"/>
              </a:rPr>
              <a:t>Help!</a:t>
            </a:r>
          </a:p>
        </p:txBody>
      </p:sp>
      <p:grpSp>
        <p:nvGrpSpPr>
          <p:cNvPr id="4115" name="Group 36"/>
          <p:cNvGrpSpPr>
            <a:grpSpLocks/>
          </p:cNvGrpSpPr>
          <p:nvPr/>
        </p:nvGrpSpPr>
        <p:grpSpPr bwMode="auto">
          <a:xfrm>
            <a:off x="1045440" y="0"/>
            <a:ext cx="7511040" cy="673991"/>
            <a:chOff x="-295" y="144"/>
            <a:chExt cx="5095" cy="424"/>
          </a:xfrm>
          <a:solidFill>
            <a:schemeClr val="tx1"/>
          </a:solidFill>
        </p:grpSpPr>
        <p:sp>
          <p:nvSpPr>
            <p:cNvPr id="4117" name="AutoShape 37"/>
            <p:cNvSpPr>
              <a:spLocks noChangeArrowheads="1"/>
            </p:cNvSpPr>
            <p:nvPr/>
          </p:nvSpPr>
          <p:spPr bwMode="auto">
            <a:xfrm>
              <a:off x="-295" y="144"/>
              <a:ext cx="5095" cy="424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 anchor="ctr"/>
            <a:lstStyle>
              <a:lvl1pPr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476250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714375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952500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1190625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16478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1050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25622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0194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it-IT" altLang="it-IT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4118" name="Text Box 38"/>
            <p:cNvSpPr txBox="1">
              <a:spLocks noChangeArrowheads="1"/>
            </p:cNvSpPr>
            <p:nvPr/>
          </p:nvSpPr>
          <p:spPr bwMode="auto">
            <a:xfrm>
              <a:off x="-288" y="182"/>
              <a:ext cx="5088" cy="374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476250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714375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952500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1190625" indent="-238125" defTabSz="503238" eaLnBrk="0"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16478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1050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25622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0194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400"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3200" dirty="0" smtClean="0">
                  <a:solidFill>
                    <a:srgbClr val="FF0000"/>
                  </a:solidFill>
                  <a:latin typeface="Comic Sans MS" pitchFamily="66" charset="0"/>
                </a:rPr>
                <a:t>HOW   FTK  WORKS</a:t>
              </a:r>
              <a:endParaRPr lang="en-US" altLang="it-IT" sz="32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4116" name="Text Box 41"/>
          <p:cNvSpPr txBox="1">
            <a:spLocks noChangeArrowheads="1"/>
          </p:cNvSpPr>
          <p:nvPr/>
        </p:nvSpPr>
        <p:spPr bwMode="auto">
          <a:xfrm>
            <a:off x="1" y="1077234"/>
            <a:ext cx="3864035" cy="6377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altLang="it-IT">
                <a:solidFill>
                  <a:srgbClr val="FF0000"/>
                </a:solidFill>
              </a:rPr>
              <a:t>@LHC (both CMS &amp; Atlas) tracking </a:t>
            </a:r>
          </a:p>
          <a:p>
            <a:r>
              <a:rPr lang="en-US" altLang="it-IT">
                <a:solidFill>
                  <a:srgbClr val="FF0000"/>
                </a:solidFill>
              </a:rPr>
              <a:t>is missing @L1 and late @L2</a:t>
            </a:r>
            <a:endParaRPr lang="it-IT" alt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5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13</a:t>
            </a:fld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383599" y="33265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FTK: a second generation processor </a:t>
            </a:r>
            <a:endParaRPr lang="it-IT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0" y="1412054"/>
            <a:ext cx="2893091" cy="20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885" y="1428466"/>
            <a:ext cx="2854237" cy="200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2980" y="3202132"/>
            <a:ext cx="228195" cy="184666"/>
          </a:xfrm>
          <a:prstGeom prst="rect">
            <a:avLst/>
          </a:prstGeom>
          <a:solidFill>
            <a:schemeClr val="tx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P</a:t>
            </a:r>
            <a:r>
              <a:rPr lang="en-GB" sz="1200" baseline="-25000" dirty="0" smtClean="0">
                <a:solidFill>
                  <a:schemeClr val="bg1"/>
                </a:solidFill>
              </a:rPr>
              <a:t>T</a:t>
            </a:r>
            <a:endParaRPr lang="it-IT" sz="1200" baseline="-25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9" y="3202132"/>
            <a:ext cx="310994" cy="215444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Symbol" panose="05050102010706020507" pitchFamily="18" charset="2"/>
              </a:rPr>
              <a:t>h</a:t>
            </a:r>
            <a:endParaRPr lang="it-IT" sz="1400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2054372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High efficiency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1344" y="2092212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Large </a:t>
            </a:r>
            <a:r>
              <a:rPr lang="en-GB" dirty="0" smtClean="0">
                <a:solidFill>
                  <a:schemeClr val="bg1"/>
                </a:solidFill>
                <a:latin typeface="Symbol" panose="05050102010706020507" pitchFamily="18" charset="2"/>
              </a:rPr>
              <a:t>h</a:t>
            </a:r>
            <a:r>
              <a:rPr lang="en-GB" dirty="0" smtClean="0">
                <a:solidFill>
                  <a:schemeClr val="bg1"/>
                </a:solidFill>
              </a:rPr>
              <a:t> coverage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1432869"/>
            <a:ext cx="2918001" cy="200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66640" y="2402418"/>
            <a:ext cx="2435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Good</a:t>
            </a:r>
          </a:p>
          <a:p>
            <a:r>
              <a:rPr lang="en-GB" sz="1400" dirty="0">
                <a:solidFill>
                  <a:schemeClr val="bg1"/>
                </a:solidFill>
              </a:rPr>
              <a:t>d</a:t>
            </a:r>
            <a:r>
              <a:rPr lang="en-GB" sz="1400" dirty="0" smtClean="0">
                <a:solidFill>
                  <a:schemeClr val="bg1"/>
                </a:solidFill>
              </a:rPr>
              <a:t>0 resolution </a:t>
            </a:r>
            <a:r>
              <a:rPr lang="en-GB" sz="1200" dirty="0" smtClean="0">
                <a:solidFill>
                  <a:schemeClr val="bg1"/>
                </a:solidFill>
              </a:rPr>
              <a:t>for low </a:t>
            </a:r>
            <a:r>
              <a:rPr lang="en-GB" sz="1200" dirty="0" err="1" smtClean="0">
                <a:solidFill>
                  <a:schemeClr val="bg1"/>
                </a:solidFill>
              </a:rPr>
              <a:t>pt</a:t>
            </a:r>
            <a:r>
              <a:rPr lang="en-GB" sz="1200" dirty="0" smtClean="0">
                <a:solidFill>
                  <a:schemeClr val="bg1"/>
                </a:solidFill>
              </a:rPr>
              <a:t> tracks </a:t>
            </a:r>
            <a:endParaRPr lang="it-IT" sz="1200" dirty="0">
              <a:solidFill>
                <a:schemeClr val="bg1"/>
              </a:solidFill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410" y="4433916"/>
            <a:ext cx="2996308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46" y="4433916"/>
            <a:ext cx="3081519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281" y="4433916"/>
            <a:ext cx="3036719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31640" y="3645024"/>
            <a:ext cx="7742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Performances are </a:t>
            </a:r>
            <a:r>
              <a:rPr lang="en-GB" sz="2800" dirty="0" err="1" smtClean="0">
                <a:solidFill>
                  <a:srgbClr val="FFFF00"/>
                </a:solidFill>
              </a:rPr>
              <a:t>mantained</a:t>
            </a:r>
            <a:r>
              <a:rPr lang="en-GB" sz="2800" dirty="0" smtClean="0">
                <a:solidFill>
                  <a:srgbClr val="FFFF00"/>
                </a:solidFill>
              </a:rPr>
              <a:t> at high luminosity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8798" y="5244058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Low Fakes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55884" y="3609020"/>
            <a:ext cx="0" cy="595228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5884" y="3386798"/>
            <a:ext cx="14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No pile-up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5884" y="4064584"/>
            <a:ext cx="189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H</a:t>
            </a:r>
            <a:r>
              <a:rPr lang="en-GB" b="1" dirty="0" smtClean="0">
                <a:solidFill>
                  <a:srgbClr val="FF0000"/>
                </a:solidFill>
              </a:rPr>
              <a:t>igh pile-up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81050" y="6379545"/>
            <a:ext cx="228195" cy="184666"/>
          </a:xfrm>
          <a:prstGeom prst="rect">
            <a:avLst/>
          </a:prstGeom>
          <a:solidFill>
            <a:schemeClr val="tx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P</a:t>
            </a:r>
            <a:r>
              <a:rPr lang="en-GB" sz="1200" baseline="-25000" dirty="0" smtClean="0">
                <a:solidFill>
                  <a:schemeClr val="bg1"/>
                </a:solidFill>
              </a:rPr>
              <a:t>T</a:t>
            </a:r>
            <a:endParaRPr lang="it-IT" sz="1200" baseline="-25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0687" y="6317990"/>
            <a:ext cx="784436" cy="246221"/>
          </a:xfrm>
          <a:prstGeom prst="rect">
            <a:avLst/>
          </a:prstGeom>
          <a:solidFill>
            <a:schemeClr val="tx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GB" sz="1600" dirty="0" err="1" smtClean="0">
                <a:solidFill>
                  <a:schemeClr val="bg1"/>
                </a:solidFill>
              </a:rPr>
              <a:t>N</a:t>
            </a:r>
            <a:r>
              <a:rPr lang="en-GB" sz="1600" baseline="-25000" dirty="0" err="1">
                <a:solidFill>
                  <a:schemeClr val="bg1"/>
                </a:solidFill>
              </a:rPr>
              <a:t>R</a:t>
            </a:r>
            <a:r>
              <a:rPr lang="en-GB" sz="1600" baseline="-25000" dirty="0" err="1" smtClean="0">
                <a:solidFill>
                  <a:schemeClr val="bg1"/>
                </a:solidFill>
              </a:rPr>
              <a:t>eco</a:t>
            </a:r>
            <a:r>
              <a:rPr lang="en-GB" sz="1600" baseline="-25000" dirty="0" smtClean="0">
                <a:solidFill>
                  <a:schemeClr val="bg1"/>
                </a:solidFill>
              </a:rPr>
              <a:t> </a:t>
            </a:r>
            <a:r>
              <a:rPr lang="en-GB" sz="1600" baseline="-25000" dirty="0" err="1" smtClean="0">
                <a:solidFill>
                  <a:schemeClr val="bg1"/>
                </a:solidFill>
              </a:rPr>
              <a:t>Vtx</a:t>
            </a:r>
            <a:endParaRPr lang="it-IT" sz="1600" baseline="-25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17235" y="6271823"/>
            <a:ext cx="310994" cy="215444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Symbol" panose="05050102010706020507" pitchFamily="18" charset="2"/>
              </a:rPr>
              <a:t>h</a:t>
            </a:r>
            <a:endParaRPr lang="it-IT" sz="1400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3519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14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65245" y="193451"/>
            <a:ext cx="92448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FTK Physics case: </a:t>
            </a:r>
            <a:r>
              <a:rPr lang="en-GB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 high statistics samples of </a:t>
            </a:r>
            <a:endParaRPr lang="en-GB" sz="2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Higgs </a:t>
            </a:r>
            <a:r>
              <a:rPr lang="en-GB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purely </a:t>
            </a:r>
            <a:r>
              <a:rPr lang="en-GB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hadronic</a:t>
            </a:r>
            <a:r>
              <a:rPr lang="en-GB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decays (but also standard </a:t>
            </a:r>
            <a:r>
              <a:rPr lang="en-GB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decays)</a:t>
            </a:r>
            <a:endParaRPr lang="it-IT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15193" y="1147558"/>
            <a:ext cx="4944322" cy="1429815"/>
            <a:chOff x="709661" y="4657432"/>
            <a:chExt cx="7884368" cy="1786156"/>
          </a:xfrm>
        </p:grpSpPr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587" y="4657432"/>
              <a:ext cx="6372903" cy="1786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Arrow Connector 25"/>
            <p:cNvCxnSpPr>
              <a:endCxn id="25" idx="1"/>
            </p:cNvCxnSpPr>
            <p:nvPr/>
          </p:nvCxnSpPr>
          <p:spPr>
            <a:xfrm>
              <a:off x="709661" y="5550510"/>
              <a:ext cx="63192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7714491" y="5445224"/>
              <a:ext cx="87953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864163" y="4983559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867421" y="48882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3751" y="2533646"/>
            <a:ext cx="915919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efficiency and short execution time to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Identify the </a:t>
            </a:r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vertex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 </a:t>
            </a:r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scattering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  </a:t>
            </a:r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b-jets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tau-jets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endParaRPr lang="en-GB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track-corrections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jets  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track-based isolation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algorithm, not only for leptons…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isolated hadrons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(one-prong </a:t>
            </a:r>
            <a:r>
              <a:rPr lang="en-GB" sz="2400" b="1" dirty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t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 highly ionizing particles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 channels:</a:t>
            </a: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it-IT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ZH→</a:t>
            </a:r>
            <a:r>
              <a:rPr lang="it-IT" dirty="0" smtClean="0">
                <a:latin typeface="Symbol" panose="05050102010706020507" pitchFamily="18" charset="2"/>
                <a:cs typeface="Arial" panose="020B0604020202020204" pitchFamily="34" charset="0"/>
              </a:rPr>
              <a:t>nn</a:t>
            </a:r>
            <a:r>
              <a:rPr lang="it-IT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bb, bbbb, bb </a:t>
            </a:r>
            <a:r>
              <a:rPr lang="it-IT" b="1" i="1" dirty="0" smtClean="0">
                <a:latin typeface="Symbol" panose="05050102010706020507" pitchFamily="18" charset="2"/>
                <a:cs typeface="Arial" panose="020B0604020202020204" pitchFamily="34" charset="0"/>
              </a:rPr>
              <a:t>tt</a:t>
            </a:r>
            <a:r>
              <a:rPr lang="it-IT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; bbH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ttH → bbbb, bb</a:t>
            </a:r>
            <a:r>
              <a:rPr lang="it-IT" b="1" i="1" dirty="0" smtClean="0">
                <a:latin typeface="Symbol" panose="05050102010706020507" pitchFamily="18" charset="2"/>
                <a:cs typeface="Arial" panose="020B0604020202020204" pitchFamily="34" charset="0"/>
              </a:rPr>
              <a:t>tt</a:t>
            </a:r>
            <a:r>
              <a:rPr lang="it-IT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it-IT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X → hh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it-IT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bbbb, bb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i="1" dirty="0" smtClean="0">
                <a:latin typeface="Symbol" panose="05050102010706020507" pitchFamily="18" charset="2"/>
                <a:cs typeface="Arial" panose="020B0604020202020204" pitchFamily="34" charset="0"/>
              </a:rPr>
              <a:t>tt</a:t>
            </a:r>
            <a:r>
              <a:rPr lang="it-IT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it-IT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VBF </a:t>
            </a:r>
            <a:r>
              <a:rPr lang="it-IT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Hqq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r>
              <a:rPr lang="it-IT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latin typeface="Symbol" panose="05050102010706020507" pitchFamily="18" charset="2"/>
                <a:cs typeface="Arial" panose="020B0604020202020204" pitchFamily="34" charset="0"/>
              </a:rPr>
              <a:t>tt</a:t>
            </a:r>
            <a:r>
              <a:rPr lang="it-IT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qq;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boosted </a:t>
            </a:r>
            <a:r>
              <a:rPr lang="it-IT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it-IT" dirty="0" smtClean="0">
                <a:latin typeface="Symbol" panose="05050102010706020507" pitchFamily="18" charset="2"/>
                <a:cs typeface="Arial" panose="020B0604020202020204" pitchFamily="34" charset="0"/>
              </a:rPr>
              <a:t>tt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Calibration channels:  </a:t>
            </a:r>
            <a:r>
              <a:rPr lang="it-IT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Boosted Z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it-IT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bb </a:t>
            </a:r>
            <a:r>
              <a:rPr lang="it-IT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&amp;  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it-IT" dirty="0" smtClean="0">
                <a:latin typeface="Symbol" panose="05050102010706020507" pitchFamily="18" charset="2"/>
                <a:cs typeface="Arial" panose="020B0604020202020204" pitchFamily="34" charset="0"/>
              </a:rPr>
              <a:t>tt</a:t>
            </a:r>
            <a:endParaRPr lang="en-GB" dirty="0">
              <a:solidFill>
                <a:schemeClr val="bg1"/>
              </a:solidFill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22710" y="1517120"/>
            <a:ext cx="4019262" cy="1347788"/>
            <a:chOff x="5924552" y="152399"/>
            <a:chExt cx="4121148" cy="1347788"/>
          </a:xfrm>
        </p:grpSpPr>
        <p:sp>
          <p:nvSpPr>
            <p:cNvPr id="32" name="Text Box 75"/>
            <p:cNvSpPr txBox="1">
              <a:spLocks noChangeArrowheads="1"/>
            </p:cNvSpPr>
            <p:nvPr/>
          </p:nvSpPr>
          <p:spPr bwMode="auto">
            <a:xfrm>
              <a:off x="8499475" y="177800"/>
              <a:ext cx="154622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000" dirty="0"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leading P</a:t>
              </a:r>
              <a:r>
                <a:rPr lang="en-US" altLang="it-IT" sz="2000" baseline="-25000" dirty="0"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T </a:t>
              </a:r>
            </a:p>
            <a:p>
              <a:pPr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000" dirty="0"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track</a:t>
              </a:r>
            </a:p>
          </p:txBody>
        </p:sp>
        <p:grpSp>
          <p:nvGrpSpPr>
            <p:cNvPr id="33" name="Group 76"/>
            <p:cNvGrpSpPr>
              <a:grpSpLocks/>
            </p:cNvGrpSpPr>
            <p:nvPr/>
          </p:nvGrpSpPr>
          <p:grpSpPr bwMode="auto">
            <a:xfrm rot="5400000">
              <a:off x="6669089" y="-592138"/>
              <a:ext cx="1347788" cy="2836862"/>
              <a:chOff x="0" y="2760"/>
              <a:chExt cx="849" cy="1787"/>
            </a:xfrm>
          </p:grpSpPr>
          <p:sp>
            <p:nvSpPr>
              <p:cNvPr id="34" name="Oval 77"/>
              <p:cNvSpPr>
                <a:spLocks noChangeArrowheads="1"/>
              </p:cNvSpPr>
              <p:nvPr/>
            </p:nvSpPr>
            <p:spPr bwMode="auto">
              <a:xfrm rot="-5736850">
                <a:off x="217" y="3315"/>
                <a:ext cx="168" cy="60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altLang="it-IT"/>
              </a:p>
            </p:txBody>
          </p:sp>
          <p:sp>
            <p:nvSpPr>
              <p:cNvPr id="35" name="Line 78"/>
              <p:cNvSpPr>
                <a:spLocks noChangeShapeType="1"/>
              </p:cNvSpPr>
              <p:nvPr/>
            </p:nvSpPr>
            <p:spPr bwMode="auto">
              <a:xfrm rot="16311258" flipH="1">
                <a:off x="138" y="3838"/>
                <a:ext cx="313" cy="7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6" name="Line 79"/>
              <p:cNvSpPr>
                <a:spLocks noChangeShapeType="1"/>
              </p:cNvSpPr>
              <p:nvPr/>
            </p:nvSpPr>
            <p:spPr bwMode="auto">
              <a:xfrm rot="-5288742" flipH="1" flipV="1">
                <a:off x="198" y="3852"/>
                <a:ext cx="313" cy="4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7" name="Line 80"/>
              <p:cNvSpPr>
                <a:spLocks noChangeShapeType="1"/>
              </p:cNvSpPr>
              <p:nvPr/>
            </p:nvSpPr>
            <p:spPr bwMode="auto">
              <a:xfrm rot="15859211" flipV="1">
                <a:off x="-41" y="3702"/>
                <a:ext cx="410" cy="2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" name="Line 81"/>
              <p:cNvSpPr>
                <a:spLocks noChangeShapeType="1"/>
              </p:cNvSpPr>
              <p:nvPr/>
            </p:nvSpPr>
            <p:spPr bwMode="auto">
              <a:xfrm rot="-5742846">
                <a:off x="258" y="3656"/>
                <a:ext cx="405" cy="3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9" name="Oval 82"/>
              <p:cNvSpPr>
                <a:spLocks noChangeArrowheads="1"/>
              </p:cNvSpPr>
              <p:nvPr/>
            </p:nvSpPr>
            <p:spPr bwMode="auto">
              <a:xfrm rot="-5288742">
                <a:off x="276" y="3263"/>
                <a:ext cx="96" cy="24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altLang="it-IT"/>
              </a:p>
            </p:txBody>
          </p:sp>
          <p:sp>
            <p:nvSpPr>
              <p:cNvPr id="40" name="Line 83"/>
              <p:cNvSpPr>
                <a:spLocks noChangeShapeType="1"/>
              </p:cNvSpPr>
              <p:nvPr/>
            </p:nvSpPr>
            <p:spPr bwMode="auto">
              <a:xfrm rot="-5288742" flipH="1" flipV="1">
                <a:off x="246" y="3530"/>
                <a:ext cx="33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" name="Line 84"/>
              <p:cNvSpPr>
                <a:spLocks noChangeShapeType="1"/>
              </p:cNvSpPr>
              <p:nvPr/>
            </p:nvSpPr>
            <p:spPr bwMode="auto">
              <a:xfrm rot="16311258" flipH="1">
                <a:off x="66" y="3512"/>
                <a:ext cx="336" cy="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" name="Text Box 85"/>
              <p:cNvSpPr txBox="1">
                <a:spLocks noChangeArrowheads="1"/>
              </p:cNvSpPr>
              <p:nvPr/>
            </p:nvSpPr>
            <p:spPr bwMode="auto">
              <a:xfrm rot="16311258">
                <a:off x="533" y="3234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altLang="it-IT" b="1" dirty="0"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rPr>
                  <a:t>R</a:t>
                </a:r>
                <a:r>
                  <a:rPr lang="en-US" altLang="it-IT" b="1" baseline="-25000" dirty="0"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rPr>
                  <a:t>ISO</a:t>
                </a:r>
                <a:endParaRPr lang="en-US" altLang="it-IT" b="1" dirty="0"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3" name="Line 86"/>
              <p:cNvSpPr>
                <a:spLocks noChangeShapeType="1"/>
              </p:cNvSpPr>
              <p:nvPr/>
            </p:nvSpPr>
            <p:spPr bwMode="auto">
              <a:xfrm rot="16311258" flipV="1">
                <a:off x="-223" y="3463"/>
                <a:ext cx="889" cy="2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" name="Line 87"/>
              <p:cNvSpPr>
                <a:spLocks noChangeShapeType="1"/>
              </p:cNvSpPr>
              <p:nvPr/>
            </p:nvSpPr>
            <p:spPr bwMode="auto">
              <a:xfrm rot="16311258" flipV="1">
                <a:off x="-116" y="3575"/>
                <a:ext cx="9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5" name="Oval 88"/>
              <p:cNvSpPr>
                <a:spLocks noChangeArrowheads="1"/>
              </p:cNvSpPr>
              <p:nvPr/>
            </p:nvSpPr>
            <p:spPr bwMode="auto">
              <a:xfrm rot="-5619557">
                <a:off x="200" y="3008"/>
                <a:ext cx="72" cy="241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it-IT" altLang="it-IT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" name="Text Box 89"/>
              <p:cNvSpPr txBox="1">
                <a:spLocks noChangeArrowheads="1"/>
              </p:cNvSpPr>
              <p:nvPr/>
            </p:nvSpPr>
            <p:spPr bwMode="auto">
              <a:xfrm rot="16311258">
                <a:off x="441" y="3145"/>
                <a:ext cx="25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altLang="it-IT" b="1"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rPr>
                  <a:t>R</a:t>
                </a:r>
                <a:r>
                  <a:rPr lang="en-US" altLang="it-IT" b="1" baseline="-25000"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rPr>
                  <a:t>I</a:t>
                </a:r>
                <a:endParaRPr lang="en-US" altLang="it-IT" b="1"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 Box 90"/>
              <p:cNvSpPr txBox="1">
                <a:spLocks noChangeArrowheads="1"/>
              </p:cNvSpPr>
              <p:nvPr/>
            </p:nvSpPr>
            <p:spPr bwMode="auto">
              <a:xfrm rot="16311258">
                <a:off x="307" y="2843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altLang="it-IT" b="1"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rPr>
                  <a:t>R</a:t>
                </a:r>
                <a:r>
                  <a:rPr lang="en-US" altLang="it-IT" b="1" baseline="-25000"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rPr>
                  <a:t>SIG</a:t>
                </a:r>
                <a:endParaRPr lang="en-US" altLang="it-IT" b="1"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8" name="Line 91"/>
              <p:cNvSpPr>
                <a:spLocks noChangeShapeType="1"/>
              </p:cNvSpPr>
              <p:nvPr/>
            </p:nvSpPr>
            <p:spPr bwMode="auto">
              <a:xfrm rot="16311258" flipV="1">
                <a:off x="-255" y="3382"/>
                <a:ext cx="1057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9" name="Line 92"/>
              <p:cNvSpPr>
                <a:spLocks noChangeShapeType="1"/>
              </p:cNvSpPr>
              <p:nvPr/>
            </p:nvSpPr>
            <p:spPr bwMode="auto">
              <a:xfrm rot="-5288742">
                <a:off x="91" y="4260"/>
                <a:ext cx="4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" name="Text Box 93"/>
              <p:cNvSpPr txBox="1">
                <a:spLocks noChangeArrowheads="1"/>
              </p:cNvSpPr>
              <p:nvPr/>
            </p:nvSpPr>
            <p:spPr bwMode="auto">
              <a:xfrm rot="16311258">
                <a:off x="148" y="4081"/>
                <a:ext cx="68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altLang="it-IT" sz="2000" dirty="0"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rPr>
                  <a:t>Jet axis</a:t>
                </a: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7701540" y="2356798"/>
            <a:ext cx="1360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Hadornic</a:t>
            </a:r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 decay</a:t>
            </a:r>
            <a:endParaRPr lang="it-IT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114241" y="1332340"/>
            <a:ext cx="4029759" cy="167079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15</a:t>
            </a:fld>
            <a:endParaRPr lang="it-IT"/>
          </a:p>
        </p:txBody>
      </p:sp>
      <p:pic>
        <p:nvPicPr>
          <p:cNvPr id="3" name="Picture 4" descr="https://atlas.web.cern.ch/Atlas/GROUPS/PHYSICS/UPGRADE/CERN-LHCC-2013-007/fig_30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459" y="3789040"/>
            <a:ext cx="3919240" cy="2826184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sp>
        <p:nvSpPr>
          <p:cNvPr id="5" name="TextBox 2"/>
          <p:cNvSpPr txBox="1"/>
          <p:nvPr/>
        </p:nvSpPr>
        <p:spPr>
          <a:xfrm>
            <a:off x="5057459" y="4708955"/>
            <a:ext cx="1194558" cy="107721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smtClean="0">
                <a:solidFill>
                  <a:srgbClr val="FF0000"/>
                </a:solidFill>
              </a:rPr>
              <a:t>PV Z</a:t>
            </a:r>
          </a:p>
          <a:p>
            <a:r>
              <a:rPr lang="en-GB" sz="1600" b="1" dirty="0" smtClean="0">
                <a:solidFill>
                  <a:srgbClr val="FF0000"/>
                </a:solidFill>
              </a:rPr>
              <a:t>Resolution</a:t>
            </a:r>
          </a:p>
          <a:p>
            <a:r>
              <a:rPr lang="en-GB" sz="1600" b="1" dirty="0" smtClean="0">
                <a:solidFill>
                  <a:srgbClr val="FF0000"/>
                </a:solidFill>
              </a:rPr>
              <a:t>~100 um</a:t>
            </a:r>
          </a:p>
          <a:p>
            <a:endParaRPr lang="it-IT" sz="1600" b="1" dirty="0">
              <a:solidFill>
                <a:srgbClr val="FF0000"/>
              </a:solidFill>
            </a:endParaRPr>
          </a:p>
        </p:txBody>
      </p:sp>
      <p:pic>
        <p:nvPicPr>
          <p:cNvPr id="6" name="Picture 6" descr="https://atlas.web.cern.ch/Atlas/GROUPS/PHYSICS/UPGRADE/CERN-LHCC-2013-007/fig_20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93" y="60745"/>
            <a:ext cx="3881148" cy="278627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pic>
        <p:nvPicPr>
          <p:cNvPr id="7" name="Picture 10" descr="https://atlas.web.cern.ch/Atlas/GROUPS/PHYSICS/UPGRADE/CERN-LHCC-2013-007/fig_34a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362" y="60746"/>
            <a:ext cx="3844436" cy="2762584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sp>
        <p:nvSpPr>
          <p:cNvPr id="8" name="TextBox 7"/>
          <p:cNvSpPr txBox="1"/>
          <p:nvPr/>
        </p:nvSpPr>
        <p:spPr>
          <a:xfrm>
            <a:off x="1403648" y="2910748"/>
            <a:ext cx="2050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  b-tagging</a:t>
            </a:r>
            <a:endParaRPr lang="it-IT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6371" y="2910747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  tau-tagging</a:t>
            </a:r>
            <a:endParaRPr lang="it-IT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374" y="4077072"/>
            <a:ext cx="5005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Vertex  </a:t>
            </a:r>
            <a:r>
              <a:rPr lang="en-GB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reconstruction; </a:t>
            </a:r>
            <a:endParaRPr lang="en-GB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PV </a:t>
            </a:r>
            <a:r>
              <a:rPr lang="en-GB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98% efficient </a:t>
            </a:r>
            <a:endParaRPr lang="it-IT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3476" y="1560386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 signal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1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5"/>
            <a:ext cx="5688632" cy="320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284296" y="260648"/>
            <a:ext cx="8280920" cy="764703"/>
          </a:xfrm>
          <a:prstGeom prst="rect">
            <a:avLst/>
          </a:prstGeom>
          <a:solidFill>
            <a:srgbClr val="FFFF00"/>
          </a:solidFill>
        </p:spPr>
        <p:txBody>
          <a:bodyPr lIns="82945" tIns="41473" rIns="82945" bIns="41473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dirty="0" smtClean="0">
                <a:solidFill>
                  <a:srgbClr val="FF0000"/>
                </a:solidFill>
              </a:rPr>
              <a:t>HOW much </a:t>
            </a:r>
            <a:r>
              <a:rPr lang="en-US" altLang="it-IT" dirty="0">
                <a:solidFill>
                  <a:srgbClr val="FF0000"/>
                </a:solidFill>
              </a:rPr>
              <a:t>FAST it is</a:t>
            </a:r>
            <a:endParaRPr lang="en-US" altLang="it-IT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16</a:t>
            </a:fld>
            <a:endParaRPr lang="it-IT"/>
          </a:p>
        </p:txBody>
      </p:sp>
      <p:sp>
        <p:nvSpPr>
          <p:cNvPr id="5" name="Rectangle 4"/>
          <p:cNvSpPr/>
          <p:nvPr/>
        </p:nvSpPr>
        <p:spPr>
          <a:xfrm>
            <a:off x="0" y="4413708"/>
            <a:ext cx="9145016" cy="4616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altLang="it-IT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 </a:t>
            </a:r>
            <a:r>
              <a:rPr lang="en-US" altLang="it-IT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 </a:t>
            </a:r>
            <a:r>
              <a:rPr lang="en-US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@3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</a:t>
            </a:r>
            <a:r>
              <a:rPr lang="en-US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it-IT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average 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it-IT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altLang="it-IT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jets (ROIs) &gt; </a:t>
            </a:r>
            <a:r>
              <a:rPr lang="en-US" altLang="it-IT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  <a:r>
              <a:rPr lang="en-US" altLang="it-IT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en-US" altLang="it-IT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per event</a:t>
            </a: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21" y="5013176"/>
            <a:ext cx="9127195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25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* 40 =  </a:t>
            </a:r>
            <a:r>
              <a:rPr lang="en-GB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sec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GB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Hz</a:t>
            </a:r>
          </a:p>
          <a:p>
            <a:r>
              <a:rPr lang="en-GB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FTK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: ~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latenza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GB" sz="24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event rate 100 kHz → </a:t>
            </a:r>
            <a:r>
              <a:rPr lang="en-GB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k times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faster ! </a:t>
            </a:r>
          </a:p>
          <a:p>
            <a:r>
              <a:rPr lang="en-GB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: 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~4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times faster than a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CPU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GB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k times slower than FTK!</a:t>
            </a:r>
            <a:endParaRPr lang="it-IT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6214853"/>
            <a:ext cx="3634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 CAN FTK  DO IT?</a:t>
            </a:r>
            <a:endParaRPr lang="it-IT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1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195 - Στρογγυλεμένο ορθογώνιο"/>
          <p:cNvSpPr/>
          <p:nvPr/>
        </p:nvSpPr>
        <p:spPr>
          <a:xfrm>
            <a:off x="6910174" y="2176767"/>
            <a:ext cx="1643074" cy="267991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176" y="71422"/>
            <a:ext cx="886732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FTK: Full event tracking in 2 steps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240" name="Text Box 90"/>
          <p:cNvSpPr txBox="1">
            <a:spLocks noChangeArrowheads="1"/>
          </p:cNvSpPr>
          <p:nvPr/>
        </p:nvSpPr>
        <p:spPr bwMode="auto">
          <a:xfrm>
            <a:off x="3686303" y="5517232"/>
            <a:ext cx="4746467" cy="778887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defTabSz="503238" eaLnBrk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7625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1437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5250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9062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200" dirty="0">
                <a:solidFill>
                  <a:schemeClr val="bg1"/>
                </a:solidFill>
                <a:latin typeface="Helvetica" pitchFamily="34" charset="0"/>
                <a:ea typeface="ＭＳ Ｐゴシック" pitchFamily="34" charset="-128"/>
              </a:rPr>
              <a:t>Track fitting</a:t>
            </a:r>
          </a:p>
          <a:p>
            <a:pPr lvl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200" dirty="0">
                <a:solidFill>
                  <a:schemeClr val="bg1"/>
                </a:solidFill>
                <a:latin typeface="Helvetica" pitchFamily="34" charset="0"/>
                <a:ea typeface="ＭＳ Ｐゴシック" pitchFamily="34" charset="-128"/>
              </a:rPr>
              <a:t>using full resolution of the detector</a:t>
            </a:r>
            <a:endParaRPr lang="en-US" altLang="it-IT" sz="2600" dirty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241" name="Group 91"/>
          <p:cNvGrpSpPr>
            <a:grpSpLocks/>
          </p:cNvGrpSpPr>
          <p:nvPr/>
        </p:nvGrpSpPr>
        <p:grpSpPr bwMode="auto">
          <a:xfrm>
            <a:off x="7072330" y="2526946"/>
            <a:ext cx="1228725" cy="1217613"/>
            <a:chOff x="609" y="1869"/>
            <a:chExt cx="702" cy="696"/>
          </a:xfrm>
          <a:noFill/>
        </p:grpSpPr>
        <p:sp>
          <p:nvSpPr>
            <p:cNvPr id="310" name="Rectangle 160"/>
            <p:cNvSpPr>
              <a:spLocks noChangeArrowheads="1"/>
            </p:cNvSpPr>
            <p:nvPr/>
          </p:nvSpPr>
          <p:spPr bwMode="auto">
            <a:xfrm>
              <a:off x="1136" y="1938"/>
              <a:ext cx="175" cy="35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9" name="Rectangle 159"/>
            <p:cNvSpPr>
              <a:spLocks noChangeArrowheads="1"/>
            </p:cNvSpPr>
            <p:nvPr/>
          </p:nvSpPr>
          <p:spPr bwMode="auto">
            <a:xfrm>
              <a:off x="960" y="1938"/>
              <a:ext cx="176" cy="35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3" name="Rectangle 163"/>
            <p:cNvSpPr>
              <a:spLocks noChangeArrowheads="1"/>
            </p:cNvSpPr>
            <p:nvPr/>
          </p:nvSpPr>
          <p:spPr bwMode="auto">
            <a:xfrm>
              <a:off x="960" y="2112"/>
              <a:ext cx="176" cy="35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2" name="Rectangle 92"/>
            <p:cNvSpPr>
              <a:spLocks noChangeArrowheads="1"/>
            </p:cNvSpPr>
            <p:nvPr/>
          </p:nvSpPr>
          <p:spPr bwMode="auto">
            <a:xfrm>
              <a:off x="609" y="1938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3" name="Rectangle 93"/>
            <p:cNvSpPr>
              <a:spLocks noChangeArrowheads="1"/>
            </p:cNvSpPr>
            <p:nvPr/>
          </p:nvSpPr>
          <p:spPr bwMode="auto">
            <a:xfrm>
              <a:off x="653" y="1938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4" name="Rectangle 94"/>
            <p:cNvSpPr>
              <a:spLocks noChangeArrowheads="1"/>
            </p:cNvSpPr>
            <p:nvPr/>
          </p:nvSpPr>
          <p:spPr bwMode="auto">
            <a:xfrm>
              <a:off x="697" y="1938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" name="Rectangle 95"/>
            <p:cNvSpPr>
              <a:spLocks noChangeArrowheads="1"/>
            </p:cNvSpPr>
            <p:nvPr/>
          </p:nvSpPr>
          <p:spPr bwMode="auto">
            <a:xfrm>
              <a:off x="741" y="1938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" name="Rectangle 96"/>
            <p:cNvSpPr>
              <a:spLocks noChangeArrowheads="1"/>
            </p:cNvSpPr>
            <p:nvPr/>
          </p:nvSpPr>
          <p:spPr bwMode="auto">
            <a:xfrm>
              <a:off x="785" y="1938"/>
              <a:ext cx="43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7" name="Rectangle 97"/>
            <p:cNvSpPr>
              <a:spLocks noChangeArrowheads="1"/>
            </p:cNvSpPr>
            <p:nvPr/>
          </p:nvSpPr>
          <p:spPr bwMode="auto">
            <a:xfrm>
              <a:off x="828" y="1938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8" name="Rectangle 98"/>
            <p:cNvSpPr>
              <a:spLocks noChangeArrowheads="1"/>
            </p:cNvSpPr>
            <p:nvPr/>
          </p:nvSpPr>
          <p:spPr bwMode="auto">
            <a:xfrm>
              <a:off x="872" y="1938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9" name="Rectangle 99"/>
            <p:cNvSpPr>
              <a:spLocks noChangeArrowheads="1"/>
            </p:cNvSpPr>
            <p:nvPr/>
          </p:nvSpPr>
          <p:spPr bwMode="auto">
            <a:xfrm>
              <a:off x="916" y="1938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0" name="Rectangle 100"/>
            <p:cNvSpPr>
              <a:spLocks noChangeArrowheads="1"/>
            </p:cNvSpPr>
            <p:nvPr/>
          </p:nvSpPr>
          <p:spPr bwMode="auto">
            <a:xfrm>
              <a:off x="960" y="1938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1" name="Rectangle 101"/>
            <p:cNvSpPr>
              <a:spLocks noChangeArrowheads="1"/>
            </p:cNvSpPr>
            <p:nvPr/>
          </p:nvSpPr>
          <p:spPr bwMode="auto">
            <a:xfrm>
              <a:off x="1004" y="1938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2" name="Rectangle 102"/>
            <p:cNvSpPr>
              <a:spLocks noChangeArrowheads="1"/>
            </p:cNvSpPr>
            <p:nvPr/>
          </p:nvSpPr>
          <p:spPr bwMode="auto">
            <a:xfrm>
              <a:off x="1048" y="1938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3" name="Rectangle 103"/>
            <p:cNvSpPr>
              <a:spLocks noChangeArrowheads="1"/>
            </p:cNvSpPr>
            <p:nvPr/>
          </p:nvSpPr>
          <p:spPr bwMode="auto">
            <a:xfrm>
              <a:off x="1092" y="1938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4" name="Rectangle 104"/>
            <p:cNvSpPr>
              <a:spLocks noChangeArrowheads="1"/>
            </p:cNvSpPr>
            <p:nvPr/>
          </p:nvSpPr>
          <p:spPr bwMode="auto">
            <a:xfrm>
              <a:off x="1136" y="1938"/>
              <a:ext cx="43" cy="3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5" name="Rectangle 105"/>
            <p:cNvSpPr>
              <a:spLocks noChangeArrowheads="1"/>
            </p:cNvSpPr>
            <p:nvPr/>
          </p:nvSpPr>
          <p:spPr bwMode="auto">
            <a:xfrm>
              <a:off x="1179" y="1938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" name="Rectangle 106"/>
            <p:cNvSpPr>
              <a:spLocks noChangeArrowheads="1"/>
            </p:cNvSpPr>
            <p:nvPr/>
          </p:nvSpPr>
          <p:spPr bwMode="auto">
            <a:xfrm>
              <a:off x="1223" y="1938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7" name="Rectangle 107"/>
            <p:cNvSpPr>
              <a:spLocks noChangeArrowheads="1"/>
            </p:cNvSpPr>
            <p:nvPr/>
          </p:nvSpPr>
          <p:spPr bwMode="auto">
            <a:xfrm>
              <a:off x="1267" y="1938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8" name="Rectangle 108"/>
            <p:cNvSpPr>
              <a:spLocks noChangeArrowheads="1"/>
            </p:cNvSpPr>
            <p:nvPr/>
          </p:nvSpPr>
          <p:spPr bwMode="auto">
            <a:xfrm>
              <a:off x="609" y="2112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9" name="Rectangle 109"/>
            <p:cNvSpPr>
              <a:spLocks noChangeArrowheads="1"/>
            </p:cNvSpPr>
            <p:nvPr/>
          </p:nvSpPr>
          <p:spPr bwMode="auto">
            <a:xfrm>
              <a:off x="653" y="2112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0" name="Rectangle 110"/>
            <p:cNvSpPr>
              <a:spLocks noChangeArrowheads="1"/>
            </p:cNvSpPr>
            <p:nvPr/>
          </p:nvSpPr>
          <p:spPr bwMode="auto">
            <a:xfrm>
              <a:off x="697" y="2112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1" name="Rectangle 111"/>
            <p:cNvSpPr>
              <a:spLocks noChangeArrowheads="1"/>
            </p:cNvSpPr>
            <p:nvPr/>
          </p:nvSpPr>
          <p:spPr bwMode="auto">
            <a:xfrm>
              <a:off x="741" y="2112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2" name="Rectangle 112"/>
            <p:cNvSpPr>
              <a:spLocks noChangeArrowheads="1"/>
            </p:cNvSpPr>
            <p:nvPr/>
          </p:nvSpPr>
          <p:spPr bwMode="auto">
            <a:xfrm>
              <a:off x="785" y="2112"/>
              <a:ext cx="43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3" name="Rectangle 113"/>
            <p:cNvSpPr>
              <a:spLocks noChangeArrowheads="1"/>
            </p:cNvSpPr>
            <p:nvPr/>
          </p:nvSpPr>
          <p:spPr bwMode="auto">
            <a:xfrm>
              <a:off x="828" y="2112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4" name="Rectangle 114"/>
            <p:cNvSpPr>
              <a:spLocks noChangeArrowheads="1"/>
            </p:cNvSpPr>
            <p:nvPr/>
          </p:nvSpPr>
          <p:spPr bwMode="auto">
            <a:xfrm>
              <a:off x="872" y="2112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5" name="Rectangle 115"/>
            <p:cNvSpPr>
              <a:spLocks noChangeArrowheads="1"/>
            </p:cNvSpPr>
            <p:nvPr/>
          </p:nvSpPr>
          <p:spPr bwMode="auto">
            <a:xfrm>
              <a:off x="916" y="2112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6" name="Rectangle 116"/>
            <p:cNvSpPr>
              <a:spLocks noChangeArrowheads="1"/>
            </p:cNvSpPr>
            <p:nvPr/>
          </p:nvSpPr>
          <p:spPr bwMode="auto">
            <a:xfrm>
              <a:off x="960" y="2112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7" name="Rectangle 117"/>
            <p:cNvSpPr>
              <a:spLocks noChangeArrowheads="1"/>
            </p:cNvSpPr>
            <p:nvPr/>
          </p:nvSpPr>
          <p:spPr bwMode="auto">
            <a:xfrm>
              <a:off x="1004" y="2112"/>
              <a:ext cx="44" cy="3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8" name="Rectangle 118"/>
            <p:cNvSpPr>
              <a:spLocks noChangeArrowheads="1"/>
            </p:cNvSpPr>
            <p:nvPr/>
          </p:nvSpPr>
          <p:spPr bwMode="auto">
            <a:xfrm>
              <a:off x="1048" y="2112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9" name="Rectangle 119"/>
            <p:cNvSpPr>
              <a:spLocks noChangeArrowheads="1"/>
            </p:cNvSpPr>
            <p:nvPr/>
          </p:nvSpPr>
          <p:spPr bwMode="auto">
            <a:xfrm>
              <a:off x="1092" y="2112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0" name="Rectangle 120"/>
            <p:cNvSpPr>
              <a:spLocks noChangeArrowheads="1"/>
            </p:cNvSpPr>
            <p:nvPr/>
          </p:nvSpPr>
          <p:spPr bwMode="auto">
            <a:xfrm>
              <a:off x="1136" y="2112"/>
              <a:ext cx="43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" name="Rectangle 121"/>
            <p:cNvSpPr>
              <a:spLocks noChangeArrowheads="1"/>
            </p:cNvSpPr>
            <p:nvPr/>
          </p:nvSpPr>
          <p:spPr bwMode="auto">
            <a:xfrm>
              <a:off x="1179" y="2112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2" name="Rectangle 122"/>
            <p:cNvSpPr>
              <a:spLocks noChangeArrowheads="1"/>
            </p:cNvSpPr>
            <p:nvPr/>
          </p:nvSpPr>
          <p:spPr bwMode="auto">
            <a:xfrm>
              <a:off x="1223" y="2112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3" name="Rectangle 123"/>
            <p:cNvSpPr>
              <a:spLocks noChangeArrowheads="1"/>
            </p:cNvSpPr>
            <p:nvPr/>
          </p:nvSpPr>
          <p:spPr bwMode="auto">
            <a:xfrm>
              <a:off x="1267" y="2112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4" name="Rectangle 124"/>
            <p:cNvSpPr>
              <a:spLocks noChangeArrowheads="1"/>
            </p:cNvSpPr>
            <p:nvPr/>
          </p:nvSpPr>
          <p:spPr bwMode="auto">
            <a:xfrm>
              <a:off x="609" y="2286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5" name="Rectangle 125"/>
            <p:cNvSpPr>
              <a:spLocks noChangeArrowheads="1"/>
            </p:cNvSpPr>
            <p:nvPr/>
          </p:nvSpPr>
          <p:spPr bwMode="auto">
            <a:xfrm>
              <a:off x="653" y="2286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6" name="Rectangle 126"/>
            <p:cNvSpPr>
              <a:spLocks noChangeArrowheads="1"/>
            </p:cNvSpPr>
            <p:nvPr/>
          </p:nvSpPr>
          <p:spPr bwMode="auto">
            <a:xfrm>
              <a:off x="697" y="2286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7" name="Rectangle 127"/>
            <p:cNvSpPr>
              <a:spLocks noChangeArrowheads="1"/>
            </p:cNvSpPr>
            <p:nvPr/>
          </p:nvSpPr>
          <p:spPr bwMode="auto">
            <a:xfrm>
              <a:off x="741" y="2286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8" name="Rectangle 128"/>
            <p:cNvSpPr>
              <a:spLocks noChangeArrowheads="1"/>
            </p:cNvSpPr>
            <p:nvPr/>
          </p:nvSpPr>
          <p:spPr bwMode="auto">
            <a:xfrm>
              <a:off x="785" y="2286"/>
              <a:ext cx="43" cy="3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9" name="Rectangle 129"/>
            <p:cNvSpPr>
              <a:spLocks noChangeArrowheads="1"/>
            </p:cNvSpPr>
            <p:nvPr/>
          </p:nvSpPr>
          <p:spPr bwMode="auto">
            <a:xfrm>
              <a:off x="828" y="2286"/>
              <a:ext cx="44" cy="3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0" name="Rectangle 130"/>
            <p:cNvSpPr>
              <a:spLocks noChangeArrowheads="1"/>
            </p:cNvSpPr>
            <p:nvPr/>
          </p:nvSpPr>
          <p:spPr bwMode="auto">
            <a:xfrm>
              <a:off x="872" y="2286"/>
              <a:ext cx="44" cy="3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1" name="Rectangle 131"/>
            <p:cNvSpPr>
              <a:spLocks noChangeArrowheads="1"/>
            </p:cNvSpPr>
            <p:nvPr/>
          </p:nvSpPr>
          <p:spPr bwMode="auto">
            <a:xfrm>
              <a:off x="916" y="2286"/>
              <a:ext cx="44" cy="3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2" name="Rectangle 132"/>
            <p:cNvSpPr>
              <a:spLocks noChangeArrowheads="1"/>
            </p:cNvSpPr>
            <p:nvPr/>
          </p:nvSpPr>
          <p:spPr bwMode="auto">
            <a:xfrm>
              <a:off x="960" y="2286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3" name="Rectangle 133"/>
            <p:cNvSpPr>
              <a:spLocks noChangeArrowheads="1"/>
            </p:cNvSpPr>
            <p:nvPr/>
          </p:nvSpPr>
          <p:spPr bwMode="auto">
            <a:xfrm>
              <a:off x="1004" y="2286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4" name="Rectangle 134"/>
            <p:cNvSpPr>
              <a:spLocks noChangeArrowheads="1"/>
            </p:cNvSpPr>
            <p:nvPr/>
          </p:nvSpPr>
          <p:spPr bwMode="auto">
            <a:xfrm>
              <a:off x="1048" y="2286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5" name="Rectangle 135"/>
            <p:cNvSpPr>
              <a:spLocks noChangeArrowheads="1"/>
            </p:cNvSpPr>
            <p:nvPr/>
          </p:nvSpPr>
          <p:spPr bwMode="auto">
            <a:xfrm>
              <a:off x="1092" y="2286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6" name="Rectangle 136"/>
            <p:cNvSpPr>
              <a:spLocks noChangeArrowheads="1"/>
            </p:cNvSpPr>
            <p:nvPr/>
          </p:nvSpPr>
          <p:spPr bwMode="auto">
            <a:xfrm>
              <a:off x="1136" y="2286"/>
              <a:ext cx="43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7" name="Rectangle 137"/>
            <p:cNvSpPr>
              <a:spLocks noChangeArrowheads="1"/>
            </p:cNvSpPr>
            <p:nvPr/>
          </p:nvSpPr>
          <p:spPr bwMode="auto">
            <a:xfrm>
              <a:off x="1179" y="2286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8" name="Rectangle 138"/>
            <p:cNvSpPr>
              <a:spLocks noChangeArrowheads="1"/>
            </p:cNvSpPr>
            <p:nvPr/>
          </p:nvSpPr>
          <p:spPr bwMode="auto">
            <a:xfrm>
              <a:off x="1223" y="2286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" name="Rectangle 139"/>
            <p:cNvSpPr>
              <a:spLocks noChangeArrowheads="1"/>
            </p:cNvSpPr>
            <p:nvPr/>
          </p:nvSpPr>
          <p:spPr bwMode="auto">
            <a:xfrm>
              <a:off x="1267" y="2286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0" name="Rectangle 140"/>
            <p:cNvSpPr>
              <a:spLocks noChangeArrowheads="1"/>
            </p:cNvSpPr>
            <p:nvPr/>
          </p:nvSpPr>
          <p:spPr bwMode="auto">
            <a:xfrm>
              <a:off x="609" y="2460"/>
              <a:ext cx="44" cy="3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1" name="Rectangle 141"/>
            <p:cNvSpPr>
              <a:spLocks noChangeArrowheads="1"/>
            </p:cNvSpPr>
            <p:nvPr/>
          </p:nvSpPr>
          <p:spPr bwMode="auto">
            <a:xfrm>
              <a:off x="653" y="2460"/>
              <a:ext cx="44" cy="3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2" name="Rectangle 142"/>
            <p:cNvSpPr>
              <a:spLocks noChangeArrowheads="1"/>
            </p:cNvSpPr>
            <p:nvPr/>
          </p:nvSpPr>
          <p:spPr bwMode="auto">
            <a:xfrm>
              <a:off x="697" y="2460"/>
              <a:ext cx="44" cy="3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3" name="Rectangle 143"/>
            <p:cNvSpPr>
              <a:spLocks noChangeArrowheads="1"/>
            </p:cNvSpPr>
            <p:nvPr/>
          </p:nvSpPr>
          <p:spPr bwMode="auto">
            <a:xfrm>
              <a:off x="741" y="2460"/>
              <a:ext cx="44" cy="3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4" name="Rectangle 144"/>
            <p:cNvSpPr>
              <a:spLocks noChangeArrowheads="1"/>
            </p:cNvSpPr>
            <p:nvPr/>
          </p:nvSpPr>
          <p:spPr bwMode="auto">
            <a:xfrm>
              <a:off x="785" y="2460"/>
              <a:ext cx="43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5" name="Rectangle 145"/>
            <p:cNvSpPr>
              <a:spLocks noChangeArrowheads="1"/>
            </p:cNvSpPr>
            <p:nvPr/>
          </p:nvSpPr>
          <p:spPr bwMode="auto">
            <a:xfrm>
              <a:off x="828" y="2460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6" name="Rectangle 146"/>
            <p:cNvSpPr>
              <a:spLocks noChangeArrowheads="1"/>
            </p:cNvSpPr>
            <p:nvPr/>
          </p:nvSpPr>
          <p:spPr bwMode="auto">
            <a:xfrm>
              <a:off x="872" y="2460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7" name="Rectangle 147"/>
            <p:cNvSpPr>
              <a:spLocks noChangeArrowheads="1"/>
            </p:cNvSpPr>
            <p:nvPr/>
          </p:nvSpPr>
          <p:spPr bwMode="auto">
            <a:xfrm>
              <a:off x="916" y="2460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8" name="Rectangle 148"/>
            <p:cNvSpPr>
              <a:spLocks noChangeArrowheads="1"/>
            </p:cNvSpPr>
            <p:nvPr/>
          </p:nvSpPr>
          <p:spPr bwMode="auto">
            <a:xfrm>
              <a:off x="960" y="2460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9" name="Rectangle 149"/>
            <p:cNvSpPr>
              <a:spLocks noChangeArrowheads="1"/>
            </p:cNvSpPr>
            <p:nvPr/>
          </p:nvSpPr>
          <p:spPr bwMode="auto">
            <a:xfrm>
              <a:off x="1004" y="2460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0" name="Rectangle 150"/>
            <p:cNvSpPr>
              <a:spLocks noChangeArrowheads="1"/>
            </p:cNvSpPr>
            <p:nvPr/>
          </p:nvSpPr>
          <p:spPr bwMode="auto">
            <a:xfrm>
              <a:off x="1048" y="2460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1" name="Rectangle 151"/>
            <p:cNvSpPr>
              <a:spLocks noChangeArrowheads="1"/>
            </p:cNvSpPr>
            <p:nvPr/>
          </p:nvSpPr>
          <p:spPr bwMode="auto">
            <a:xfrm>
              <a:off x="1092" y="2460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2" name="Rectangle 152"/>
            <p:cNvSpPr>
              <a:spLocks noChangeArrowheads="1"/>
            </p:cNvSpPr>
            <p:nvPr/>
          </p:nvSpPr>
          <p:spPr bwMode="auto">
            <a:xfrm>
              <a:off x="1136" y="2460"/>
              <a:ext cx="43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3" name="Rectangle 153"/>
            <p:cNvSpPr>
              <a:spLocks noChangeArrowheads="1"/>
            </p:cNvSpPr>
            <p:nvPr/>
          </p:nvSpPr>
          <p:spPr bwMode="auto">
            <a:xfrm>
              <a:off x="1179" y="2460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4" name="Rectangle 154"/>
            <p:cNvSpPr>
              <a:spLocks noChangeArrowheads="1"/>
            </p:cNvSpPr>
            <p:nvPr/>
          </p:nvSpPr>
          <p:spPr bwMode="auto">
            <a:xfrm>
              <a:off x="1223" y="2460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5" name="Rectangle 155"/>
            <p:cNvSpPr>
              <a:spLocks noChangeArrowheads="1"/>
            </p:cNvSpPr>
            <p:nvPr/>
          </p:nvSpPr>
          <p:spPr bwMode="auto">
            <a:xfrm>
              <a:off x="1267" y="2460"/>
              <a:ext cx="44" cy="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6" name="Line 156"/>
            <p:cNvSpPr>
              <a:spLocks noChangeShapeType="1"/>
            </p:cNvSpPr>
            <p:nvPr/>
          </p:nvSpPr>
          <p:spPr bwMode="auto">
            <a:xfrm flipH="1">
              <a:off x="697" y="1869"/>
              <a:ext cx="526" cy="696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7" name="Rectangle 157"/>
            <p:cNvSpPr>
              <a:spLocks noChangeArrowheads="1"/>
            </p:cNvSpPr>
            <p:nvPr/>
          </p:nvSpPr>
          <p:spPr bwMode="auto">
            <a:xfrm>
              <a:off x="609" y="1938"/>
              <a:ext cx="176" cy="35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8" name="Rectangle 158"/>
            <p:cNvSpPr>
              <a:spLocks noChangeArrowheads="1"/>
            </p:cNvSpPr>
            <p:nvPr/>
          </p:nvSpPr>
          <p:spPr bwMode="auto">
            <a:xfrm>
              <a:off x="785" y="1938"/>
              <a:ext cx="175" cy="35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" name="Rectangle 161"/>
            <p:cNvSpPr>
              <a:spLocks noChangeArrowheads="1"/>
            </p:cNvSpPr>
            <p:nvPr/>
          </p:nvSpPr>
          <p:spPr bwMode="auto">
            <a:xfrm>
              <a:off x="609" y="2112"/>
              <a:ext cx="176" cy="35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" name="Rectangle 162"/>
            <p:cNvSpPr>
              <a:spLocks noChangeArrowheads="1"/>
            </p:cNvSpPr>
            <p:nvPr/>
          </p:nvSpPr>
          <p:spPr bwMode="auto">
            <a:xfrm>
              <a:off x="785" y="2112"/>
              <a:ext cx="175" cy="35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4" name="Rectangle 164"/>
            <p:cNvSpPr>
              <a:spLocks noChangeArrowheads="1"/>
            </p:cNvSpPr>
            <p:nvPr/>
          </p:nvSpPr>
          <p:spPr bwMode="auto">
            <a:xfrm>
              <a:off x="1136" y="2112"/>
              <a:ext cx="175" cy="35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5" name="Rectangle 165"/>
            <p:cNvSpPr>
              <a:spLocks noChangeArrowheads="1"/>
            </p:cNvSpPr>
            <p:nvPr/>
          </p:nvSpPr>
          <p:spPr bwMode="auto">
            <a:xfrm>
              <a:off x="609" y="2286"/>
              <a:ext cx="176" cy="35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6" name="Rectangle 166"/>
            <p:cNvSpPr>
              <a:spLocks noChangeArrowheads="1"/>
            </p:cNvSpPr>
            <p:nvPr/>
          </p:nvSpPr>
          <p:spPr bwMode="auto">
            <a:xfrm>
              <a:off x="785" y="2286"/>
              <a:ext cx="175" cy="35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" name="Rectangle 167"/>
            <p:cNvSpPr>
              <a:spLocks noChangeArrowheads="1"/>
            </p:cNvSpPr>
            <p:nvPr/>
          </p:nvSpPr>
          <p:spPr bwMode="auto">
            <a:xfrm>
              <a:off x="960" y="2286"/>
              <a:ext cx="176" cy="35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8" name="Rectangle 168"/>
            <p:cNvSpPr>
              <a:spLocks noChangeArrowheads="1"/>
            </p:cNvSpPr>
            <p:nvPr/>
          </p:nvSpPr>
          <p:spPr bwMode="auto">
            <a:xfrm>
              <a:off x="1136" y="2286"/>
              <a:ext cx="175" cy="35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9" name="Rectangle 169"/>
            <p:cNvSpPr>
              <a:spLocks noChangeArrowheads="1"/>
            </p:cNvSpPr>
            <p:nvPr/>
          </p:nvSpPr>
          <p:spPr bwMode="auto">
            <a:xfrm>
              <a:off x="609" y="2460"/>
              <a:ext cx="176" cy="35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0" name="Rectangle 170"/>
            <p:cNvSpPr>
              <a:spLocks noChangeArrowheads="1"/>
            </p:cNvSpPr>
            <p:nvPr/>
          </p:nvSpPr>
          <p:spPr bwMode="auto">
            <a:xfrm>
              <a:off x="785" y="2460"/>
              <a:ext cx="175" cy="35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1" name="Rectangle 171"/>
            <p:cNvSpPr>
              <a:spLocks noChangeArrowheads="1"/>
            </p:cNvSpPr>
            <p:nvPr/>
          </p:nvSpPr>
          <p:spPr bwMode="auto">
            <a:xfrm>
              <a:off x="960" y="2460"/>
              <a:ext cx="176" cy="35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2" name="Rectangle 172"/>
            <p:cNvSpPr>
              <a:spLocks noChangeArrowheads="1"/>
            </p:cNvSpPr>
            <p:nvPr/>
          </p:nvSpPr>
          <p:spPr bwMode="auto">
            <a:xfrm>
              <a:off x="1136" y="2460"/>
              <a:ext cx="175" cy="35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23" name="AutoShape 173"/>
          <p:cNvSpPr>
            <a:spLocks noChangeArrowheads="1"/>
          </p:cNvSpPr>
          <p:nvPr/>
        </p:nvSpPr>
        <p:spPr bwMode="auto">
          <a:xfrm>
            <a:off x="1333479" y="2973380"/>
            <a:ext cx="306387" cy="4889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>
            <a:lvl1pPr defTabSz="503238" eaLnBrk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7625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1437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5250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9062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it-IT" altLang="it-IT" sz="2000" baseline="-22000">
              <a:solidFill>
                <a:schemeClr val="accent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24" name="Rectangle 174"/>
          <p:cNvSpPr>
            <a:spLocks noChangeArrowheads="1"/>
          </p:cNvSpPr>
          <p:nvPr/>
        </p:nvSpPr>
        <p:spPr bwMode="auto">
          <a:xfrm>
            <a:off x="1889104" y="2547930"/>
            <a:ext cx="1152525" cy="1157287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5" name="Text Box 175"/>
          <p:cNvSpPr txBox="1">
            <a:spLocks noChangeArrowheads="1"/>
          </p:cNvSpPr>
          <p:nvPr/>
        </p:nvSpPr>
        <p:spPr bwMode="auto">
          <a:xfrm>
            <a:off x="1876404" y="2627305"/>
            <a:ext cx="1343025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>
            <a:lvl1pPr defTabSz="503238" eaLnBrk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7625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1437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5250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9062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1800" b="1" dirty="0">
                <a:solidFill>
                  <a:schemeClr val="accent2"/>
                </a:solidFill>
                <a:latin typeface="Helvetica" pitchFamily="34" charset="0"/>
                <a:ea typeface="ＭＳ Ｐゴシック" pitchFamily="34" charset="-128"/>
              </a:rPr>
              <a:t>   Data Organizer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1800" b="1" dirty="0">
                <a:solidFill>
                  <a:schemeClr val="accent2"/>
                </a:solidFill>
                <a:latin typeface="Helvetica" pitchFamily="34" charset="0"/>
                <a:ea typeface="ＭＳ Ｐゴシック" pitchFamily="34" charset="-128"/>
              </a:rPr>
              <a:t>    (DO)</a:t>
            </a:r>
            <a:endParaRPr lang="en-US" altLang="it-IT" sz="2200" b="1" baseline="-22000" dirty="0">
              <a:solidFill>
                <a:schemeClr val="accent2"/>
              </a:solidFill>
              <a:latin typeface="Helvetica" pitchFamily="34" charset="0"/>
              <a:ea typeface="ＭＳ Ｐゴシック" pitchFamily="34" charset="-128"/>
            </a:endParaRPr>
          </a:p>
        </p:txBody>
      </p:sp>
      <p:grpSp>
        <p:nvGrpSpPr>
          <p:cNvPr id="326" name="Group 176"/>
          <p:cNvGrpSpPr>
            <a:grpSpLocks/>
          </p:cNvGrpSpPr>
          <p:nvPr/>
        </p:nvGrpSpPr>
        <p:grpSpPr bwMode="auto">
          <a:xfrm>
            <a:off x="719116" y="2792405"/>
            <a:ext cx="742950" cy="425450"/>
            <a:chOff x="1399" y="1973"/>
            <a:chExt cx="425" cy="244"/>
          </a:xfrm>
        </p:grpSpPr>
        <p:sp>
          <p:nvSpPr>
            <p:cNvPr id="327" name="Text Box 177"/>
            <p:cNvSpPr txBox="1">
              <a:spLocks noChangeArrowheads="1"/>
            </p:cNvSpPr>
            <p:nvPr/>
          </p:nvSpPr>
          <p:spPr bwMode="auto">
            <a:xfrm>
              <a:off x="1399" y="1973"/>
              <a:ext cx="4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47625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71437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95250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19062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16478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1050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25622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0194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000">
                  <a:solidFill>
                    <a:srgbClr val="FF3300"/>
                  </a:solidFill>
                  <a:latin typeface="Times New Roman" pitchFamily="18" charset="0"/>
                  <a:ea typeface="ＭＳ Ｐゴシック" pitchFamily="34" charset="-128"/>
                </a:rPr>
                <a:t>Hits</a:t>
              </a:r>
              <a:endParaRPr lang="en-US" altLang="it-IT" sz="2000" baseline="-2200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28" name="Rectangle 178"/>
            <p:cNvSpPr>
              <a:spLocks noChangeArrowheads="1"/>
            </p:cNvSpPr>
            <p:nvPr/>
          </p:nvSpPr>
          <p:spPr bwMode="auto">
            <a:xfrm>
              <a:off x="1443" y="2182"/>
              <a:ext cx="44" cy="3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9" name="Rectangle 179"/>
            <p:cNvSpPr>
              <a:spLocks noChangeArrowheads="1"/>
            </p:cNvSpPr>
            <p:nvPr/>
          </p:nvSpPr>
          <p:spPr bwMode="auto">
            <a:xfrm>
              <a:off x="1530" y="2182"/>
              <a:ext cx="44" cy="3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0" name="Rectangle 180"/>
            <p:cNvSpPr>
              <a:spLocks noChangeArrowheads="1"/>
            </p:cNvSpPr>
            <p:nvPr/>
          </p:nvSpPr>
          <p:spPr bwMode="auto">
            <a:xfrm>
              <a:off x="1618" y="2182"/>
              <a:ext cx="44" cy="3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31" name="Group 181"/>
          <p:cNvGrpSpPr>
            <a:grpSpLocks/>
          </p:cNvGrpSpPr>
          <p:nvPr/>
        </p:nvGrpSpPr>
        <p:grpSpPr bwMode="auto">
          <a:xfrm>
            <a:off x="4643438" y="4143379"/>
            <a:ext cx="2468229" cy="1240660"/>
            <a:chOff x="3637" y="2565"/>
            <a:chExt cx="1410" cy="710"/>
          </a:xfrm>
        </p:grpSpPr>
        <p:sp>
          <p:nvSpPr>
            <p:cNvPr id="332" name="Line 182"/>
            <p:cNvSpPr>
              <a:spLocks noChangeShapeType="1"/>
            </p:cNvSpPr>
            <p:nvPr/>
          </p:nvSpPr>
          <p:spPr bwMode="auto">
            <a:xfrm flipH="1">
              <a:off x="3988" y="2565"/>
              <a:ext cx="175" cy="2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3" name="Line 183"/>
            <p:cNvSpPr>
              <a:spLocks noChangeShapeType="1"/>
            </p:cNvSpPr>
            <p:nvPr/>
          </p:nvSpPr>
          <p:spPr bwMode="auto">
            <a:xfrm flipV="1">
              <a:off x="3988" y="2669"/>
              <a:ext cx="482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4" name="Line 184"/>
            <p:cNvSpPr>
              <a:spLocks noChangeShapeType="1"/>
            </p:cNvSpPr>
            <p:nvPr/>
          </p:nvSpPr>
          <p:spPr bwMode="auto">
            <a:xfrm flipH="1">
              <a:off x="3856" y="2878"/>
              <a:ext cx="88" cy="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5" name="Line 185"/>
            <p:cNvSpPr>
              <a:spLocks noChangeShapeType="1"/>
            </p:cNvSpPr>
            <p:nvPr/>
          </p:nvSpPr>
          <p:spPr bwMode="auto">
            <a:xfrm flipH="1" flipV="1">
              <a:off x="3637" y="2704"/>
              <a:ext cx="307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6" name="Line 186"/>
            <p:cNvSpPr>
              <a:spLocks noChangeShapeType="1"/>
            </p:cNvSpPr>
            <p:nvPr/>
          </p:nvSpPr>
          <p:spPr bwMode="auto">
            <a:xfrm flipH="1">
              <a:off x="3681" y="2878"/>
              <a:ext cx="263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7" name="Text Box 187"/>
            <p:cNvSpPr txBox="1">
              <a:spLocks noChangeArrowheads="1"/>
            </p:cNvSpPr>
            <p:nvPr/>
          </p:nvSpPr>
          <p:spPr bwMode="auto">
            <a:xfrm>
              <a:off x="3859" y="2868"/>
              <a:ext cx="11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47625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71437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95250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19062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16478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1050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25622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0194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000" dirty="0">
                  <a:latin typeface="Times New Roman" pitchFamily="18" charset="0"/>
                  <a:ea typeface="ＭＳ Ｐゴシック" pitchFamily="34" charset="-128"/>
                </a:rPr>
                <a:t>Tracks parameters</a:t>
              </a:r>
            </a:p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000" dirty="0">
                  <a:latin typeface="Times New Roman" pitchFamily="18" charset="0"/>
                  <a:ea typeface="ＭＳ Ｐゴシック" pitchFamily="34" charset="-128"/>
                </a:rPr>
                <a:t>(d, </a:t>
              </a:r>
              <a:r>
                <a:rPr lang="en-US" altLang="it-IT" sz="2000" dirty="0" err="1">
                  <a:latin typeface="Times New Roman" pitchFamily="18" charset="0"/>
                  <a:ea typeface="ＭＳ Ｐゴシック" pitchFamily="34" charset="-128"/>
                </a:rPr>
                <a:t>p</a:t>
              </a:r>
              <a:r>
                <a:rPr lang="en-US" altLang="it-IT" sz="2000" baseline="-20000" dirty="0" err="1">
                  <a:latin typeface="Times New Roman" pitchFamily="18" charset="0"/>
                  <a:ea typeface="ＭＳ Ｐゴシック" pitchFamily="34" charset="-128"/>
                </a:rPr>
                <a:t>T</a:t>
              </a:r>
              <a:r>
                <a:rPr lang="en-US" altLang="it-IT" sz="2000" dirty="0">
                  <a:latin typeface="Times New Roman" pitchFamily="18" charset="0"/>
                  <a:ea typeface="ＭＳ Ｐゴシック" pitchFamily="34" charset="-128"/>
                </a:rPr>
                <a:t>, </a:t>
              </a:r>
              <a:r>
                <a:rPr lang="en-US" altLang="it-IT" sz="2000" dirty="0">
                  <a:latin typeface="Times New Roman" pitchFamily="18" charset="0"/>
                  <a:ea typeface="ＭＳ Ｐゴシック" pitchFamily="34" charset="-128"/>
                  <a:sym typeface="Symbol" pitchFamily="18" charset="2"/>
                </a:rPr>
                <a:t>, </a:t>
              </a:r>
              <a:r>
                <a:rPr lang="en-US" altLang="it-IT" sz="2000" dirty="0">
                  <a:latin typeface="Symbol" pitchFamily="18" charset="2"/>
                  <a:ea typeface="ＭＳ Ｐゴシック" pitchFamily="34" charset="-128"/>
                  <a:sym typeface="Symbol" pitchFamily="18" charset="2"/>
                </a:rPr>
                <a:t>h, </a:t>
              </a:r>
              <a:r>
                <a:rPr lang="en-US" altLang="it-IT" sz="2000" dirty="0">
                  <a:latin typeface="Times New Roman" pitchFamily="18" charset="0"/>
                  <a:ea typeface="ＭＳ Ｐゴシック" pitchFamily="34" charset="-128"/>
                  <a:sym typeface="Symbol" pitchFamily="18" charset="2"/>
                </a:rPr>
                <a:t>z)</a:t>
              </a:r>
              <a:endParaRPr lang="en-US" altLang="it-IT" sz="2000" baseline="-22000" dirty="0"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grpSp>
        <p:nvGrpSpPr>
          <p:cNvPr id="338" name="Group 188"/>
          <p:cNvGrpSpPr>
            <a:grpSpLocks/>
          </p:cNvGrpSpPr>
          <p:nvPr/>
        </p:nvGrpSpPr>
        <p:grpSpPr bwMode="auto">
          <a:xfrm>
            <a:off x="3287691" y="2967031"/>
            <a:ext cx="1627188" cy="959339"/>
            <a:chOff x="2847" y="2077"/>
            <a:chExt cx="930" cy="548"/>
          </a:xfrm>
        </p:grpSpPr>
        <p:sp>
          <p:nvSpPr>
            <p:cNvPr id="339" name="Text Box 189"/>
            <p:cNvSpPr txBox="1">
              <a:spLocks noChangeArrowheads="1"/>
            </p:cNvSpPr>
            <p:nvPr/>
          </p:nvSpPr>
          <p:spPr bwMode="auto">
            <a:xfrm>
              <a:off x="3066" y="2391"/>
              <a:ext cx="527" cy="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47625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71437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95250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19062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16478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1050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25622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0194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000" dirty="0">
                  <a:solidFill>
                    <a:srgbClr val="0070C0"/>
                  </a:solidFill>
                  <a:latin typeface="Times New Roman" pitchFamily="18" charset="0"/>
                  <a:ea typeface="ＭＳ Ｐゴシック" pitchFamily="34" charset="-128"/>
                </a:rPr>
                <a:t>Roads</a:t>
              </a:r>
            </a:p>
          </p:txBody>
        </p:sp>
        <p:sp>
          <p:nvSpPr>
            <p:cNvPr id="340" name="AutoShape 190"/>
            <p:cNvSpPr>
              <a:spLocks noChangeArrowheads="1"/>
            </p:cNvSpPr>
            <p:nvPr/>
          </p:nvSpPr>
          <p:spPr bwMode="auto">
            <a:xfrm flipH="1">
              <a:off x="2847" y="2112"/>
              <a:ext cx="175" cy="279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 anchor="ctr"/>
            <a:lstStyle>
              <a:lvl1pPr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47625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71437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95250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19062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16478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1050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25622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0194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endParaRPr lang="it-IT" altLang="it-IT" sz="2000" baseline="-2200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41" name="Rectangle 191"/>
            <p:cNvSpPr>
              <a:spLocks noChangeArrowheads="1"/>
            </p:cNvSpPr>
            <p:nvPr/>
          </p:nvSpPr>
          <p:spPr bwMode="auto">
            <a:xfrm rot="-3397166">
              <a:off x="3046" y="2185"/>
              <a:ext cx="351" cy="135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2" name="Rectangle 192"/>
            <p:cNvSpPr>
              <a:spLocks noChangeArrowheads="1"/>
            </p:cNvSpPr>
            <p:nvPr/>
          </p:nvSpPr>
          <p:spPr bwMode="auto">
            <a:xfrm rot="-3397166">
              <a:off x="3265" y="2185"/>
              <a:ext cx="351" cy="13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3" name="AutoShape 193"/>
            <p:cNvSpPr>
              <a:spLocks noChangeArrowheads="1"/>
            </p:cNvSpPr>
            <p:nvPr/>
          </p:nvSpPr>
          <p:spPr bwMode="auto">
            <a:xfrm flipH="1">
              <a:off x="3602" y="2135"/>
              <a:ext cx="175" cy="279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 anchor="ctr"/>
            <a:lstStyle>
              <a:lvl1pPr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47625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71437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95250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19062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16478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1050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25622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0194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endParaRPr lang="it-IT" altLang="it-IT" sz="2000" baseline="-2200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sp>
        <p:nvSpPr>
          <p:cNvPr id="344" name="AutoShape 194"/>
          <p:cNvSpPr>
            <a:spLocks noChangeArrowheads="1"/>
          </p:cNvSpPr>
          <p:nvPr/>
        </p:nvSpPr>
        <p:spPr bwMode="auto">
          <a:xfrm>
            <a:off x="4541816" y="2503480"/>
            <a:ext cx="3048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>
            <a:lvl1pPr defTabSz="503238" eaLnBrk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7625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1437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5250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9062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it-IT" altLang="it-IT" sz="2000" baseline="-22000">
              <a:solidFill>
                <a:schemeClr val="accent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345" name="Group 195"/>
          <p:cNvGrpSpPr>
            <a:grpSpLocks/>
          </p:cNvGrpSpPr>
          <p:nvPr/>
        </p:nvGrpSpPr>
        <p:grpSpPr bwMode="auto">
          <a:xfrm>
            <a:off x="4972028" y="2547930"/>
            <a:ext cx="1577178" cy="1157287"/>
            <a:chOff x="3873" y="1834"/>
            <a:chExt cx="901" cy="661"/>
          </a:xfrm>
        </p:grpSpPr>
        <p:sp>
          <p:nvSpPr>
            <p:cNvPr id="346" name="Rectangle 196"/>
            <p:cNvSpPr>
              <a:spLocks noChangeArrowheads="1"/>
            </p:cNvSpPr>
            <p:nvPr/>
          </p:nvSpPr>
          <p:spPr bwMode="auto">
            <a:xfrm>
              <a:off x="3900" y="1834"/>
              <a:ext cx="833" cy="66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7" name="Text Box 197"/>
            <p:cNvSpPr txBox="1">
              <a:spLocks noChangeArrowheads="1"/>
            </p:cNvSpPr>
            <p:nvPr/>
          </p:nvSpPr>
          <p:spPr bwMode="auto">
            <a:xfrm>
              <a:off x="3873" y="1885"/>
              <a:ext cx="901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0794" tIns="50397" rIns="100794" bIns="50397">
              <a:spAutoFit/>
            </a:bodyPr>
            <a:lstStyle>
              <a:lvl1pPr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47625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71437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95250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19062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16478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1050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25622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0194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1500" b="1" dirty="0" smtClean="0">
                  <a:solidFill>
                    <a:schemeClr val="bg1"/>
                  </a:solidFill>
                  <a:latin typeface="Helvetica" pitchFamily="34" charset="0"/>
                  <a:ea typeface="ＭＳ Ｐゴシック" pitchFamily="34" charset="-128"/>
                </a:rPr>
                <a:t>Pattern matching</a:t>
              </a:r>
            </a:p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1500" b="1" dirty="0" smtClean="0">
                  <a:solidFill>
                    <a:schemeClr val="bg1"/>
                  </a:solidFill>
                  <a:latin typeface="Helvetica" pitchFamily="34" charset="0"/>
                  <a:ea typeface="ＭＳ Ｐゴシック" pitchFamily="34" charset="-128"/>
                </a:rPr>
                <a:t>(Associative</a:t>
              </a:r>
              <a:endParaRPr lang="en-US" altLang="it-IT" sz="1500" b="1" dirty="0">
                <a:solidFill>
                  <a:schemeClr val="bg1"/>
                </a:solidFill>
                <a:latin typeface="Helvetica" pitchFamily="34" charset="0"/>
                <a:ea typeface="ＭＳ Ｐゴシック" pitchFamily="34" charset="-128"/>
              </a:endParaRPr>
            </a:p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1500" b="1" dirty="0" smtClean="0">
                  <a:solidFill>
                    <a:schemeClr val="bg1"/>
                  </a:solidFill>
                  <a:latin typeface="Helvetica" pitchFamily="34" charset="0"/>
                  <a:ea typeface="ＭＳ Ｐゴシック" pitchFamily="34" charset="-128"/>
                </a:rPr>
                <a:t>Memory - AM)</a:t>
              </a:r>
              <a:endParaRPr lang="en-US" altLang="it-IT" sz="2000" b="1" baseline="-22000" dirty="0">
                <a:solidFill>
                  <a:schemeClr val="bg1"/>
                </a:solidFill>
                <a:latin typeface="Helvetica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348" name="Group 198"/>
          <p:cNvGrpSpPr>
            <a:grpSpLocks/>
          </p:cNvGrpSpPr>
          <p:nvPr/>
        </p:nvGrpSpPr>
        <p:grpSpPr bwMode="auto">
          <a:xfrm>
            <a:off x="3797279" y="2286671"/>
            <a:ext cx="730250" cy="497485"/>
            <a:chOff x="3168" y="1710"/>
            <a:chExt cx="417" cy="285"/>
          </a:xfrm>
        </p:grpSpPr>
        <p:sp>
          <p:nvSpPr>
            <p:cNvPr id="349" name="Text Box 199"/>
            <p:cNvSpPr txBox="1">
              <a:spLocks noChangeArrowheads="1"/>
            </p:cNvSpPr>
            <p:nvPr/>
          </p:nvSpPr>
          <p:spPr bwMode="auto">
            <a:xfrm>
              <a:off x="3168" y="1710"/>
              <a:ext cx="417" cy="1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47625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71437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95250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19062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16478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1050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25622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0194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000" baseline="-22000" dirty="0" smtClean="0">
                  <a:solidFill>
                    <a:srgbClr val="0070C0"/>
                  </a:solidFill>
                  <a:latin typeface="Times New Roman" pitchFamily="18" charset="0"/>
                  <a:ea typeface="ＭＳ Ｐゴシック" pitchFamily="34" charset="-128"/>
                </a:rPr>
                <a:t>SSIDs</a:t>
              </a:r>
              <a:endParaRPr lang="en-US" altLang="it-IT" sz="2000" baseline="-22000" dirty="0">
                <a:solidFill>
                  <a:srgbClr val="0070C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50" name="Rectangle 200"/>
            <p:cNvSpPr>
              <a:spLocks noChangeArrowheads="1"/>
            </p:cNvSpPr>
            <p:nvPr/>
          </p:nvSpPr>
          <p:spPr bwMode="auto">
            <a:xfrm>
              <a:off x="3230" y="1960"/>
              <a:ext cx="44" cy="3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1" name="Rectangle 201"/>
            <p:cNvSpPr>
              <a:spLocks noChangeArrowheads="1"/>
            </p:cNvSpPr>
            <p:nvPr/>
          </p:nvSpPr>
          <p:spPr bwMode="auto">
            <a:xfrm>
              <a:off x="3317" y="1960"/>
              <a:ext cx="44" cy="3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2" name="Rectangle 202"/>
            <p:cNvSpPr>
              <a:spLocks noChangeArrowheads="1"/>
            </p:cNvSpPr>
            <p:nvPr/>
          </p:nvSpPr>
          <p:spPr bwMode="auto">
            <a:xfrm>
              <a:off x="3405" y="1960"/>
              <a:ext cx="44" cy="3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53" name="AutoShape 203"/>
          <p:cNvSpPr>
            <a:spLocks noChangeArrowheads="1"/>
          </p:cNvSpPr>
          <p:nvPr/>
        </p:nvSpPr>
        <p:spPr bwMode="auto">
          <a:xfrm>
            <a:off x="3292454" y="2486017"/>
            <a:ext cx="306387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>
            <a:lvl1pPr defTabSz="503238" eaLnBrk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7625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1437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5250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9062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it-IT" altLang="it-IT" sz="2000" baseline="-22000">
              <a:solidFill>
                <a:schemeClr val="accent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54" name="AutoShape 204"/>
          <p:cNvSpPr>
            <a:spLocks noChangeArrowheads="1"/>
          </p:cNvSpPr>
          <p:nvPr/>
        </p:nvSpPr>
        <p:spPr bwMode="auto">
          <a:xfrm rot="5400000" flipV="1">
            <a:off x="2557441" y="3089268"/>
            <a:ext cx="974725" cy="1460500"/>
          </a:xfrm>
          <a:custGeom>
            <a:avLst/>
            <a:gdLst>
              <a:gd name="G0" fmla="+- 0 0 0"/>
              <a:gd name="G1" fmla="+- -5925514 0 0"/>
              <a:gd name="G2" fmla="+- 0 0 -5925514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5925514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925514"/>
              <a:gd name="G36" fmla="sin G34 -5925514"/>
              <a:gd name="G37" fmla="+/ -5925514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408 w 21600"/>
              <a:gd name="T5" fmla="*/ 3135 h 21600"/>
              <a:gd name="T6" fmla="*/ 10741 w 21600"/>
              <a:gd name="T7" fmla="*/ 2700 h 21600"/>
              <a:gd name="T8" fmla="*/ 14604 w 21600"/>
              <a:gd name="T9" fmla="*/ 6967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786" y="5399"/>
                  <a:pt x="10773" y="5400"/>
                  <a:pt x="10760" y="5400"/>
                </a:cubicBezTo>
                <a:lnTo>
                  <a:pt x="10721" y="0"/>
                </a:lnTo>
                <a:cubicBezTo>
                  <a:pt x="10747" y="0"/>
                  <a:pt x="1077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100794" tIns="50397" rIns="100794" bIns="50397" anchor="ctr"/>
          <a:lstStyle>
            <a:lvl1pPr defTabSz="503238" eaLnBrk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7625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1437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5250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9062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it-IT" altLang="it-IT" sz="1300">
              <a:latin typeface="Helvetica" pitchFamily="34" charset="0"/>
              <a:ea typeface="ＭＳ Ｐゴシック" pitchFamily="34" charset="-128"/>
            </a:endParaRPr>
          </a:p>
        </p:txBody>
      </p:sp>
      <p:sp>
        <p:nvSpPr>
          <p:cNvPr id="355" name="Text Box 205"/>
          <p:cNvSpPr txBox="1">
            <a:spLocks noChangeArrowheads="1"/>
          </p:cNvSpPr>
          <p:nvPr/>
        </p:nvSpPr>
        <p:spPr bwMode="auto">
          <a:xfrm>
            <a:off x="366691" y="3897305"/>
            <a:ext cx="1512888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>
            <a:lvl1pPr defTabSz="503238" eaLnBrk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7625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1437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5250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9062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000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rPr>
              <a:t>Roads + hits</a:t>
            </a:r>
            <a:endParaRPr lang="en-US" altLang="it-IT" sz="2000" baseline="-220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56" name="Rectangle 206"/>
          <p:cNvSpPr>
            <a:spLocks noChangeArrowheads="1"/>
          </p:cNvSpPr>
          <p:nvPr/>
        </p:nvSpPr>
        <p:spPr bwMode="auto">
          <a:xfrm>
            <a:off x="3390879" y="3879842"/>
            <a:ext cx="1152525" cy="1036638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57" name="Text Box 207"/>
          <p:cNvSpPr txBox="1">
            <a:spLocks noChangeArrowheads="1"/>
          </p:cNvSpPr>
          <p:nvPr/>
        </p:nvSpPr>
        <p:spPr bwMode="auto">
          <a:xfrm>
            <a:off x="3539844" y="3949692"/>
            <a:ext cx="870470" cy="93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defTabSz="503238" eaLnBrk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7625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1437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5250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9062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1800" b="1" dirty="0">
                <a:solidFill>
                  <a:schemeClr val="bg1"/>
                </a:solidFill>
                <a:latin typeface="Helvetica" pitchFamily="34" charset="0"/>
                <a:ea typeface="ＭＳ Ｐゴシック" pitchFamily="34" charset="-128"/>
              </a:rPr>
              <a:t>Track 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1800" b="1" dirty="0">
                <a:solidFill>
                  <a:schemeClr val="bg1"/>
                </a:solidFill>
                <a:latin typeface="Helvetica" pitchFamily="34" charset="0"/>
                <a:ea typeface="ＭＳ Ｐゴシック" pitchFamily="34" charset="-128"/>
              </a:rPr>
              <a:t>Fitter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1800" b="1" dirty="0">
                <a:solidFill>
                  <a:schemeClr val="bg1"/>
                </a:solidFill>
                <a:latin typeface="Helvetica" pitchFamily="34" charset="0"/>
                <a:ea typeface="ＭＳ Ｐゴシック" pitchFamily="34" charset="-128"/>
              </a:rPr>
              <a:t>(TF)</a:t>
            </a:r>
          </a:p>
        </p:txBody>
      </p:sp>
      <p:grpSp>
        <p:nvGrpSpPr>
          <p:cNvPr id="358" name="Group 208"/>
          <p:cNvGrpSpPr>
            <a:grpSpLocks/>
          </p:cNvGrpSpPr>
          <p:nvPr/>
        </p:nvGrpSpPr>
        <p:grpSpPr bwMode="auto">
          <a:xfrm>
            <a:off x="2239941" y="4184642"/>
            <a:ext cx="306388" cy="614363"/>
            <a:chOff x="2233" y="2773"/>
            <a:chExt cx="175" cy="351"/>
          </a:xfrm>
        </p:grpSpPr>
        <p:sp>
          <p:nvSpPr>
            <p:cNvPr id="359" name="Rectangle 209"/>
            <p:cNvSpPr>
              <a:spLocks noChangeArrowheads="1"/>
            </p:cNvSpPr>
            <p:nvPr/>
          </p:nvSpPr>
          <p:spPr bwMode="auto">
            <a:xfrm rot="-3397166">
              <a:off x="2125" y="2881"/>
              <a:ext cx="351" cy="135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60" name="Group 210"/>
            <p:cNvGrpSpPr>
              <a:grpSpLocks/>
            </p:cNvGrpSpPr>
            <p:nvPr/>
          </p:nvGrpSpPr>
          <p:grpSpPr bwMode="auto">
            <a:xfrm>
              <a:off x="2233" y="2808"/>
              <a:ext cx="175" cy="244"/>
              <a:chOff x="2233" y="2808"/>
              <a:chExt cx="175" cy="244"/>
            </a:xfrm>
          </p:grpSpPr>
          <p:sp>
            <p:nvSpPr>
              <p:cNvPr id="361" name="Rectangle 211"/>
              <p:cNvSpPr>
                <a:spLocks noChangeArrowheads="1"/>
              </p:cNvSpPr>
              <p:nvPr/>
            </p:nvSpPr>
            <p:spPr bwMode="auto">
              <a:xfrm>
                <a:off x="2364" y="2808"/>
                <a:ext cx="44" cy="35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62" name="Rectangle 212"/>
              <p:cNvSpPr>
                <a:spLocks noChangeArrowheads="1"/>
              </p:cNvSpPr>
              <p:nvPr/>
            </p:nvSpPr>
            <p:spPr bwMode="auto">
              <a:xfrm>
                <a:off x="2320" y="2878"/>
                <a:ext cx="44" cy="35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63" name="Rectangle 213"/>
              <p:cNvSpPr>
                <a:spLocks noChangeArrowheads="1"/>
              </p:cNvSpPr>
              <p:nvPr/>
            </p:nvSpPr>
            <p:spPr bwMode="auto">
              <a:xfrm>
                <a:off x="2276" y="2947"/>
                <a:ext cx="44" cy="35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64" name="Rectangle 214"/>
              <p:cNvSpPr>
                <a:spLocks noChangeArrowheads="1"/>
              </p:cNvSpPr>
              <p:nvPr/>
            </p:nvSpPr>
            <p:spPr bwMode="auto">
              <a:xfrm>
                <a:off x="2233" y="3017"/>
                <a:ext cx="43" cy="35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366" name="Rectangle 216"/>
          <p:cNvSpPr>
            <a:spLocks noChangeArrowheads="1"/>
          </p:cNvSpPr>
          <p:nvPr/>
        </p:nvSpPr>
        <p:spPr bwMode="auto">
          <a:xfrm rot="18202834">
            <a:off x="1590582" y="4311714"/>
            <a:ext cx="612775" cy="237981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2" name="Line 222"/>
          <p:cNvSpPr>
            <a:spLocks noChangeShapeType="1"/>
          </p:cNvSpPr>
          <p:nvPr/>
        </p:nvSpPr>
        <p:spPr bwMode="auto">
          <a:xfrm flipH="1" flipV="1">
            <a:off x="4152207" y="4882466"/>
            <a:ext cx="219776" cy="63476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3" name="Rectangle 223"/>
          <p:cNvSpPr>
            <a:spLocks noChangeArrowheads="1"/>
          </p:cNvSpPr>
          <p:nvPr/>
        </p:nvSpPr>
        <p:spPr bwMode="auto">
          <a:xfrm>
            <a:off x="7247737" y="3953945"/>
            <a:ext cx="1203325" cy="706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defTabSz="503238" eaLnBrk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7625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1437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5250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9062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000" dirty="0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rPr>
              <a:t>Super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000" dirty="0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rPr>
              <a:t>Strip (SS)</a:t>
            </a:r>
            <a:endParaRPr lang="it-IT" altLang="it-IT" sz="2000" dirty="0">
              <a:solidFill>
                <a:srgbClr val="FF33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74" name="Line 224"/>
          <p:cNvSpPr>
            <a:spLocks noChangeShapeType="1"/>
          </p:cNvSpPr>
          <p:nvPr/>
        </p:nvSpPr>
        <p:spPr bwMode="auto">
          <a:xfrm flipV="1">
            <a:off x="7572396" y="3741392"/>
            <a:ext cx="80963" cy="1571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5" name="Rectangle 226"/>
          <p:cNvSpPr>
            <a:spLocks noChangeArrowheads="1"/>
          </p:cNvSpPr>
          <p:nvPr/>
        </p:nvSpPr>
        <p:spPr bwMode="auto">
          <a:xfrm>
            <a:off x="0" y="1124744"/>
            <a:ext cx="9324528" cy="102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794" tIns="50397" rIns="100794" bIns="50397">
            <a:spAutoFit/>
          </a:bodyPr>
          <a:lstStyle>
            <a:lvl1pPr defTabSz="503238" eaLnBrk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7625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1437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5250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9062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000" b="1" dirty="0" smtClean="0">
                <a:solidFill>
                  <a:srgbClr val="FFFF00"/>
                </a:solidFill>
                <a:ea typeface="ＭＳ Ｐゴシック" pitchFamily="34" charset="-128"/>
              </a:rPr>
              <a:t>Find coarse </a:t>
            </a:r>
            <a:r>
              <a:rPr lang="en-US" altLang="it-IT" sz="2000" dirty="0" smtClean="0">
                <a:solidFill>
                  <a:srgbClr val="0070C0"/>
                </a:solidFill>
                <a:ea typeface="ＭＳ Ｐゴシック" pitchFamily="34" charset="-128"/>
              </a:rPr>
              <a:t>Roads</a:t>
            </a:r>
            <a:r>
              <a:rPr lang="en-US" altLang="it-IT" sz="2000" b="1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altLang="it-IT" sz="2000" b="1" dirty="0">
                <a:solidFill>
                  <a:srgbClr val="FFFF00"/>
                </a:solidFill>
                <a:ea typeface="ＭＳ Ｐゴシック" pitchFamily="34" charset="-128"/>
              </a:rPr>
              <a:t>first</a:t>
            </a:r>
            <a:r>
              <a:rPr lang="en-US" altLang="it-IT" sz="2000" dirty="0">
                <a:solidFill>
                  <a:srgbClr val="FF3300"/>
                </a:solidFill>
                <a:ea typeface="ＭＳ Ｐゴシック" pitchFamily="34" charset="-128"/>
              </a:rPr>
              <a:t> </a:t>
            </a:r>
            <a:r>
              <a:rPr lang="en-US" altLang="it-IT" sz="2000" dirty="0">
                <a:ea typeface="ＭＳ Ｐゴシック" pitchFamily="34" charset="-128"/>
              </a:rPr>
              <a:t>(</a:t>
            </a:r>
            <a:r>
              <a:rPr lang="en-US" altLang="it-IT" sz="2000" i="1" dirty="0">
                <a:ea typeface="ＭＳ Ｐゴシック" pitchFamily="34" charset="-128"/>
              </a:rPr>
              <a:t>Pattern </a:t>
            </a:r>
            <a:r>
              <a:rPr lang="en-US" altLang="it-IT" sz="2000" i="1" dirty="0" smtClean="0">
                <a:ea typeface="ＭＳ Ｐゴシック" pitchFamily="34" charset="-128"/>
              </a:rPr>
              <a:t>Matching </a:t>
            </a:r>
            <a:r>
              <a:rPr lang="en-US" altLang="it-IT" sz="2000" dirty="0" smtClean="0">
                <a:ea typeface="ＭＳ Ｐゴシック" pitchFamily="34" charset="-128"/>
              </a:rPr>
              <a:t>with </a:t>
            </a:r>
            <a:r>
              <a:rPr lang="en-US" altLang="it-IT" sz="2000" i="1" dirty="0">
                <a:ea typeface="ＭＳ Ｐゴシック" pitchFamily="34" charset="-128"/>
              </a:rPr>
              <a:t>Associative Memory</a:t>
            </a:r>
            <a:r>
              <a:rPr lang="en-US" altLang="it-IT" sz="2000" dirty="0">
                <a:ea typeface="ＭＳ Ｐゴシック" pitchFamily="34" charset="-128"/>
              </a:rPr>
              <a:t>, </a:t>
            </a:r>
            <a:r>
              <a:rPr lang="en-US" altLang="it-IT" sz="2000" dirty="0" smtClean="0">
                <a:ea typeface="ＭＳ Ｐゴシック" pitchFamily="34" charset="-128"/>
              </a:rPr>
              <a:t>AM)</a:t>
            </a:r>
          </a:p>
          <a:p>
            <a:pPr lvl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000" b="1" dirty="0" smtClean="0">
                <a:solidFill>
                  <a:srgbClr val="FFFF00"/>
                </a:solidFill>
                <a:ea typeface="ＭＳ Ｐゴシック" pitchFamily="34" charset="-128"/>
              </a:rPr>
              <a:t>From those </a:t>
            </a:r>
            <a:r>
              <a:rPr lang="en-US" altLang="it-IT" sz="2000" dirty="0" smtClean="0">
                <a:solidFill>
                  <a:srgbClr val="0070C0"/>
                </a:solidFill>
                <a:ea typeface="ＭＳ Ｐゴシック" pitchFamily="34" charset="-128"/>
              </a:rPr>
              <a:t>Roads</a:t>
            </a:r>
            <a:r>
              <a:rPr lang="en-US" altLang="it-IT" sz="2000" dirty="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altLang="it-IT" sz="2000" b="1" dirty="0" smtClean="0">
                <a:solidFill>
                  <a:srgbClr val="FFFF00"/>
                </a:solidFill>
                <a:ea typeface="ＭＳ Ｐゴシック" pitchFamily="34" charset="-128"/>
              </a:rPr>
              <a:t>extract the full resolution </a:t>
            </a:r>
            <a:r>
              <a:rPr lang="en-US" altLang="it-IT" sz="2000" dirty="0" smtClean="0">
                <a:solidFill>
                  <a:srgbClr val="FF0000"/>
                </a:solidFill>
                <a:ea typeface="ＭＳ Ｐゴシック" pitchFamily="34" charset="-128"/>
              </a:rPr>
              <a:t>Hits</a:t>
            </a:r>
          </a:p>
          <a:p>
            <a:pPr lvl="1"/>
            <a:r>
              <a:rPr lang="en-US" altLang="it-IT" sz="2000" b="1" dirty="0" smtClean="0">
                <a:solidFill>
                  <a:srgbClr val="FFFF00"/>
                </a:solidFill>
                <a:ea typeface="ＭＳ Ｐゴシック" pitchFamily="34" charset="-128"/>
              </a:rPr>
              <a:t>Combine the </a:t>
            </a:r>
            <a:r>
              <a:rPr lang="en-US" altLang="it-IT" sz="2000" dirty="0" smtClean="0">
                <a:solidFill>
                  <a:srgbClr val="FF0000"/>
                </a:solidFill>
                <a:ea typeface="ＭＳ Ｐゴシック" pitchFamily="34" charset="-128"/>
              </a:rPr>
              <a:t>Hits</a:t>
            </a:r>
            <a:r>
              <a:rPr lang="en-US" altLang="it-IT" sz="2000" dirty="0" smtClean="0">
                <a:solidFill>
                  <a:srgbClr val="FF3300"/>
                </a:solidFill>
                <a:ea typeface="ＭＳ Ｐゴシック" pitchFamily="34" charset="-128"/>
              </a:rPr>
              <a:t> </a:t>
            </a:r>
            <a:r>
              <a:rPr lang="en-US" altLang="it-IT" sz="2000" dirty="0" smtClean="0">
                <a:solidFill>
                  <a:srgbClr val="FFFF00"/>
                </a:solidFill>
                <a:ea typeface="ＭＳ Ｐゴシック" pitchFamily="34" charset="-128"/>
              </a:rPr>
              <a:t>to form </a:t>
            </a:r>
            <a:r>
              <a:rPr lang="en-US" altLang="it-IT" sz="2000" dirty="0" smtClean="0">
                <a:ea typeface="ＭＳ Ｐゴシック" pitchFamily="34" charset="-128"/>
              </a:rPr>
              <a:t>Tracks, </a:t>
            </a:r>
            <a:r>
              <a:rPr lang="en-US" altLang="it-IT" sz="2000" b="1" dirty="0" smtClean="0">
                <a:solidFill>
                  <a:srgbClr val="FFFF00"/>
                </a:solidFill>
                <a:ea typeface="ＭＳ Ｐゴシック" pitchFamily="34" charset="-128"/>
              </a:rPr>
              <a:t>calculate </a:t>
            </a:r>
            <a:r>
              <a:rPr lang="en-US" altLang="it-IT" sz="2000" b="1" i="1" dirty="0" smtClean="0">
                <a:solidFill>
                  <a:srgbClr val="FFFF00"/>
                </a:solidFill>
                <a:ea typeface="ＭＳ Ｐゴシック" pitchFamily="34" charset="-128"/>
              </a:rPr>
              <a:t>χ</a:t>
            </a:r>
            <a:r>
              <a:rPr lang="en-US" altLang="it-IT" sz="2000" b="1" baseline="30000" dirty="0" smtClean="0">
                <a:solidFill>
                  <a:srgbClr val="FFFF00"/>
                </a:solidFill>
                <a:ea typeface="ＭＳ Ｐゴシック" pitchFamily="34" charset="-128"/>
              </a:rPr>
              <a:t>2</a:t>
            </a:r>
            <a:r>
              <a:rPr lang="en-US" altLang="it-IT" sz="2000" b="1" dirty="0" smtClean="0">
                <a:solidFill>
                  <a:srgbClr val="FFFF00"/>
                </a:solidFill>
                <a:ea typeface="ＭＳ Ｐゴシック" pitchFamily="34" charset="-128"/>
              </a:rPr>
              <a:t> and parameters</a:t>
            </a:r>
            <a:r>
              <a:rPr lang="en-US" altLang="it-IT" sz="2000" dirty="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altLang="it-IT" sz="2000" dirty="0" smtClean="0">
                <a:ea typeface="ＭＳ Ｐゴシック" pitchFamily="34" charset="-128"/>
              </a:rPr>
              <a:t>(Track Fitter)</a:t>
            </a:r>
            <a:endParaRPr lang="en-US" altLang="it-IT" sz="2000" dirty="0">
              <a:ea typeface="ＭＳ Ｐゴシック" pitchFamily="34" charset="-128"/>
            </a:endParaRPr>
          </a:p>
        </p:txBody>
      </p:sp>
      <p:sp>
        <p:nvSpPr>
          <p:cNvPr id="470" name="Oval 235"/>
          <p:cNvSpPr>
            <a:spLocks noChangeArrowheads="1"/>
          </p:cNvSpPr>
          <p:nvPr/>
        </p:nvSpPr>
        <p:spPr bwMode="auto">
          <a:xfrm>
            <a:off x="4990735" y="2425692"/>
            <a:ext cx="1584325" cy="1584325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71" name="Oval 236"/>
          <p:cNvSpPr>
            <a:spLocks noChangeArrowheads="1"/>
          </p:cNvSpPr>
          <p:nvPr/>
        </p:nvSpPr>
        <p:spPr bwMode="auto">
          <a:xfrm>
            <a:off x="3155929" y="3581392"/>
            <a:ext cx="1584325" cy="15843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72" name="Oval 237"/>
          <p:cNvSpPr>
            <a:spLocks noChangeArrowheads="1"/>
          </p:cNvSpPr>
          <p:nvPr/>
        </p:nvSpPr>
        <p:spPr bwMode="auto">
          <a:xfrm>
            <a:off x="1571604" y="2285992"/>
            <a:ext cx="1584325" cy="15843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63" name="162 - Ομάδα"/>
          <p:cNvGrpSpPr/>
          <p:nvPr/>
        </p:nvGrpSpPr>
        <p:grpSpPr>
          <a:xfrm>
            <a:off x="3702358" y="3063879"/>
            <a:ext cx="488659" cy="409690"/>
            <a:chOff x="4726283" y="3143248"/>
            <a:chExt cx="488659" cy="409690"/>
          </a:xfrm>
        </p:grpSpPr>
        <p:grpSp>
          <p:nvGrpSpPr>
            <p:cNvPr id="152" name="151 - Ομάδα"/>
            <p:cNvGrpSpPr/>
            <p:nvPr/>
          </p:nvGrpSpPr>
          <p:grpSpPr>
            <a:xfrm>
              <a:off x="4726283" y="3228997"/>
              <a:ext cx="225687" cy="323941"/>
              <a:chOff x="4726283" y="3228997"/>
              <a:chExt cx="225687" cy="323941"/>
            </a:xfrm>
          </p:grpSpPr>
          <p:sp>
            <p:nvSpPr>
              <p:cNvPr id="148" name="Rectangle 200"/>
              <p:cNvSpPr>
                <a:spLocks noChangeArrowheads="1"/>
              </p:cNvSpPr>
              <p:nvPr/>
            </p:nvSpPr>
            <p:spPr bwMode="auto">
              <a:xfrm rot="18180000">
                <a:off x="4718304" y="3483864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9" name="Rectangle 200"/>
              <p:cNvSpPr>
                <a:spLocks noChangeArrowheads="1"/>
              </p:cNvSpPr>
              <p:nvPr/>
            </p:nvSpPr>
            <p:spPr bwMode="auto">
              <a:xfrm rot="18180000">
                <a:off x="4773168" y="3401568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0" name="Rectangle 200"/>
              <p:cNvSpPr>
                <a:spLocks noChangeArrowheads="1"/>
              </p:cNvSpPr>
              <p:nvPr/>
            </p:nvSpPr>
            <p:spPr bwMode="auto">
              <a:xfrm rot="18180000">
                <a:off x="4828032" y="3319272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1" name="Rectangle 200"/>
              <p:cNvSpPr>
                <a:spLocks noChangeArrowheads="1"/>
              </p:cNvSpPr>
              <p:nvPr/>
            </p:nvSpPr>
            <p:spPr bwMode="auto">
              <a:xfrm rot="18180000">
                <a:off x="4882896" y="3236976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53" name="152 - Ομάδα"/>
            <p:cNvGrpSpPr/>
            <p:nvPr/>
          </p:nvGrpSpPr>
          <p:grpSpPr>
            <a:xfrm>
              <a:off x="4878683" y="3143248"/>
              <a:ext cx="225687" cy="323941"/>
              <a:chOff x="4726283" y="3228997"/>
              <a:chExt cx="225687" cy="323941"/>
            </a:xfrm>
          </p:grpSpPr>
          <p:sp>
            <p:nvSpPr>
              <p:cNvPr id="154" name="Rectangle 200"/>
              <p:cNvSpPr>
                <a:spLocks noChangeArrowheads="1"/>
              </p:cNvSpPr>
              <p:nvPr/>
            </p:nvSpPr>
            <p:spPr bwMode="auto">
              <a:xfrm rot="18180000">
                <a:off x="4718304" y="3483864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5" name="Rectangle 200"/>
              <p:cNvSpPr>
                <a:spLocks noChangeArrowheads="1"/>
              </p:cNvSpPr>
              <p:nvPr/>
            </p:nvSpPr>
            <p:spPr bwMode="auto">
              <a:xfrm rot="18180000">
                <a:off x="4773168" y="3401568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6" name="Rectangle 200"/>
              <p:cNvSpPr>
                <a:spLocks noChangeArrowheads="1"/>
              </p:cNvSpPr>
              <p:nvPr/>
            </p:nvSpPr>
            <p:spPr bwMode="auto">
              <a:xfrm rot="18180000">
                <a:off x="4828032" y="3319272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7" name="Rectangle 200"/>
              <p:cNvSpPr>
                <a:spLocks noChangeArrowheads="1"/>
              </p:cNvSpPr>
              <p:nvPr/>
            </p:nvSpPr>
            <p:spPr bwMode="auto">
              <a:xfrm rot="18180000">
                <a:off x="4882896" y="3236976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58" name="157 - Ομάδα"/>
            <p:cNvGrpSpPr/>
            <p:nvPr/>
          </p:nvGrpSpPr>
          <p:grpSpPr>
            <a:xfrm>
              <a:off x="4989255" y="3143248"/>
              <a:ext cx="225687" cy="323941"/>
              <a:chOff x="4726283" y="3228997"/>
              <a:chExt cx="225687" cy="323941"/>
            </a:xfrm>
          </p:grpSpPr>
          <p:sp>
            <p:nvSpPr>
              <p:cNvPr id="159" name="Rectangle 200"/>
              <p:cNvSpPr>
                <a:spLocks noChangeArrowheads="1"/>
              </p:cNvSpPr>
              <p:nvPr/>
            </p:nvSpPr>
            <p:spPr bwMode="auto">
              <a:xfrm rot="18180000">
                <a:off x="4718304" y="3483864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0" name="Rectangle 200"/>
              <p:cNvSpPr>
                <a:spLocks noChangeArrowheads="1"/>
              </p:cNvSpPr>
              <p:nvPr/>
            </p:nvSpPr>
            <p:spPr bwMode="auto">
              <a:xfrm rot="18180000">
                <a:off x="4773168" y="3401568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1" name="Rectangle 200"/>
              <p:cNvSpPr>
                <a:spLocks noChangeArrowheads="1"/>
              </p:cNvSpPr>
              <p:nvPr/>
            </p:nvSpPr>
            <p:spPr bwMode="auto">
              <a:xfrm rot="18180000">
                <a:off x="4828032" y="3319272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2" name="Rectangle 200"/>
              <p:cNvSpPr>
                <a:spLocks noChangeArrowheads="1"/>
              </p:cNvSpPr>
              <p:nvPr/>
            </p:nvSpPr>
            <p:spPr bwMode="auto">
              <a:xfrm rot="18180000">
                <a:off x="4882896" y="3236976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164" name="163 - Ομάδα"/>
          <p:cNvGrpSpPr/>
          <p:nvPr/>
        </p:nvGrpSpPr>
        <p:grpSpPr>
          <a:xfrm>
            <a:off x="4087571" y="3066167"/>
            <a:ext cx="488659" cy="409690"/>
            <a:chOff x="4726283" y="3143248"/>
            <a:chExt cx="488659" cy="409690"/>
          </a:xfrm>
        </p:grpSpPr>
        <p:grpSp>
          <p:nvGrpSpPr>
            <p:cNvPr id="165" name="151 - Ομάδα"/>
            <p:cNvGrpSpPr/>
            <p:nvPr/>
          </p:nvGrpSpPr>
          <p:grpSpPr>
            <a:xfrm>
              <a:off x="4726283" y="3228997"/>
              <a:ext cx="225687" cy="323941"/>
              <a:chOff x="4726283" y="3228997"/>
              <a:chExt cx="225687" cy="323941"/>
            </a:xfrm>
          </p:grpSpPr>
          <p:sp>
            <p:nvSpPr>
              <p:cNvPr id="176" name="Rectangle 200"/>
              <p:cNvSpPr>
                <a:spLocks noChangeArrowheads="1"/>
              </p:cNvSpPr>
              <p:nvPr/>
            </p:nvSpPr>
            <p:spPr bwMode="auto">
              <a:xfrm rot="18180000">
                <a:off x="4718304" y="3483864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7" name="Rectangle 200"/>
              <p:cNvSpPr>
                <a:spLocks noChangeArrowheads="1"/>
              </p:cNvSpPr>
              <p:nvPr/>
            </p:nvSpPr>
            <p:spPr bwMode="auto">
              <a:xfrm rot="18180000">
                <a:off x="4773168" y="3401568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8" name="Rectangle 200"/>
              <p:cNvSpPr>
                <a:spLocks noChangeArrowheads="1"/>
              </p:cNvSpPr>
              <p:nvPr/>
            </p:nvSpPr>
            <p:spPr bwMode="auto">
              <a:xfrm rot="18180000">
                <a:off x="4828032" y="3319272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9" name="Rectangle 200"/>
              <p:cNvSpPr>
                <a:spLocks noChangeArrowheads="1"/>
              </p:cNvSpPr>
              <p:nvPr/>
            </p:nvSpPr>
            <p:spPr bwMode="auto">
              <a:xfrm rot="18180000">
                <a:off x="4882896" y="3236976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66" name="152 - Ομάδα"/>
            <p:cNvGrpSpPr/>
            <p:nvPr/>
          </p:nvGrpSpPr>
          <p:grpSpPr>
            <a:xfrm>
              <a:off x="4878683" y="3143248"/>
              <a:ext cx="225687" cy="323941"/>
              <a:chOff x="4726283" y="3228997"/>
              <a:chExt cx="225687" cy="323941"/>
            </a:xfrm>
          </p:grpSpPr>
          <p:sp>
            <p:nvSpPr>
              <p:cNvPr id="172" name="Rectangle 200"/>
              <p:cNvSpPr>
                <a:spLocks noChangeArrowheads="1"/>
              </p:cNvSpPr>
              <p:nvPr/>
            </p:nvSpPr>
            <p:spPr bwMode="auto">
              <a:xfrm rot="18180000">
                <a:off x="4718304" y="3483864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3" name="Rectangle 200"/>
              <p:cNvSpPr>
                <a:spLocks noChangeArrowheads="1"/>
              </p:cNvSpPr>
              <p:nvPr/>
            </p:nvSpPr>
            <p:spPr bwMode="auto">
              <a:xfrm rot="18180000">
                <a:off x="4773168" y="3401568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" name="Rectangle 200"/>
              <p:cNvSpPr>
                <a:spLocks noChangeArrowheads="1"/>
              </p:cNvSpPr>
              <p:nvPr/>
            </p:nvSpPr>
            <p:spPr bwMode="auto">
              <a:xfrm rot="18180000">
                <a:off x="4828032" y="3319272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5" name="Rectangle 200"/>
              <p:cNvSpPr>
                <a:spLocks noChangeArrowheads="1"/>
              </p:cNvSpPr>
              <p:nvPr/>
            </p:nvSpPr>
            <p:spPr bwMode="auto">
              <a:xfrm rot="18180000">
                <a:off x="4882896" y="3236976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67" name="157 - Ομάδα"/>
            <p:cNvGrpSpPr/>
            <p:nvPr/>
          </p:nvGrpSpPr>
          <p:grpSpPr>
            <a:xfrm>
              <a:off x="4989255" y="3143248"/>
              <a:ext cx="225687" cy="323941"/>
              <a:chOff x="4726283" y="3228997"/>
              <a:chExt cx="225687" cy="323941"/>
            </a:xfrm>
          </p:grpSpPr>
          <p:sp>
            <p:nvSpPr>
              <p:cNvPr id="168" name="Rectangle 200"/>
              <p:cNvSpPr>
                <a:spLocks noChangeArrowheads="1"/>
              </p:cNvSpPr>
              <p:nvPr/>
            </p:nvSpPr>
            <p:spPr bwMode="auto">
              <a:xfrm rot="18180000">
                <a:off x="4718304" y="3483864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9" name="Rectangle 200"/>
              <p:cNvSpPr>
                <a:spLocks noChangeArrowheads="1"/>
              </p:cNvSpPr>
              <p:nvPr/>
            </p:nvSpPr>
            <p:spPr bwMode="auto">
              <a:xfrm rot="18180000">
                <a:off x="4773168" y="3401568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0" name="Rectangle 200"/>
              <p:cNvSpPr>
                <a:spLocks noChangeArrowheads="1"/>
              </p:cNvSpPr>
              <p:nvPr/>
            </p:nvSpPr>
            <p:spPr bwMode="auto">
              <a:xfrm rot="18180000">
                <a:off x="4828032" y="3319272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1" name="Rectangle 200"/>
              <p:cNvSpPr>
                <a:spLocks noChangeArrowheads="1"/>
              </p:cNvSpPr>
              <p:nvPr/>
            </p:nvSpPr>
            <p:spPr bwMode="auto">
              <a:xfrm rot="18180000">
                <a:off x="4882896" y="3236976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180" name="179 - Ομάδα"/>
          <p:cNvGrpSpPr/>
          <p:nvPr/>
        </p:nvGrpSpPr>
        <p:grpSpPr>
          <a:xfrm>
            <a:off x="1690687" y="4206887"/>
            <a:ext cx="488659" cy="409690"/>
            <a:chOff x="4726283" y="3143248"/>
            <a:chExt cx="488659" cy="409690"/>
          </a:xfrm>
        </p:grpSpPr>
        <p:grpSp>
          <p:nvGrpSpPr>
            <p:cNvPr id="181" name="151 - Ομάδα"/>
            <p:cNvGrpSpPr/>
            <p:nvPr/>
          </p:nvGrpSpPr>
          <p:grpSpPr>
            <a:xfrm>
              <a:off x="4726283" y="3228997"/>
              <a:ext cx="225687" cy="323941"/>
              <a:chOff x="4726283" y="3228997"/>
              <a:chExt cx="225687" cy="323941"/>
            </a:xfrm>
          </p:grpSpPr>
          <p:sp>
            <p:nvSpPr>
              <p:cNvPr id="192" name="Rectangle 200"/>
              <p:cNvSpPr>
                <a:spLocks noChangeArrowheads="1"/>
              </p:cNvSpPr>
              <p:nvPr/>
            </p:nvSpPr>
            <p:spPr bwMode="auto">
              <a:xfrm rot="18180000">
                <a:off x="4718304" y="3483864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3" name="Rectangle 200"/>
              <p:cNvSpPr>
                <a:spLocks noChangeArrowheads="1"/>
              </p:cNvSpPr>
              <p:nvPr/>
            </p:nvSpPr>
            <p:spPr bwMode="auto">
              <a:xfrm rot="18180000">
                <a:off x="4773168" y="3401568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4" name="Rectangle 200"/>
              <p:cNvSpPr>
                <a:spLocks noChangeArrowheads="1"/>
              </p:cNvSpPr>
              <p:nvPr/>
            </p:nvSpPr>
            <p:spPr bwMode="auto">
              <a:xfrm rot="18180000">
                <a:off x="4828032" y="3319272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5" name="Rectangle 200"/>
              <p:cNvSpPr>
                <a:spLocks noChangeArrowheads="1"/>
              </p:cNvSpPr>
              <p:nvPr/>
            </p:nvSpPr>
            <p:spPr bwMode="auto">
              <a:xfrm rot="18180000">
                <a:off x="4882896" y="3236976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82" name="152 - Ομάδα"/>
            <p:cNvGrpSpPr/>
            <p:nvPr/>
          </p:nvGrpSpPr>
          <p:grpSpPr>
            <a:xfrm>
              <a:off x="4878683" y="3143248"/>
              <a:ext cx="225687" cy="323941"/>
              <a:chOff x="4726283" y="3228997"/>
              <a:chExt cx="225687" cy="323941"/>
            </a:xfrm>
          </p:grpSpPr>
          <p:sp>
            <p:nvSpPr>
              <p:cNvPr id="188" name="Rectangle 200"/>
              <p:cNvSpPr>
                <a:spLocks noChangeArrowheads="1"/>
              </p:cNvSpPr>
              <p:nvPr/>
            </p:nvSpPr>
            <p:spPr bwMode="auto">
              <a:xfrm rot="18180000">
                <a:off x="4718304" y="3483864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9" name="Rectangle 200"/>
              <p:cNvSpPr>
                <a:spLocks noChangeArrowheads="1"/>
              </p:cNvSpPr>
              <p:nvPr/>
            </p:nvSpPr>
            <p:spPr bwMode="auto">
              <a:xfrm rot="18180000">
                <a:off x="4773168" y="3401568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0" name="Rectangle 200"/>
              <p:cNvSpPr>
                <a:spLocks noChangeArrowheads="1"/>
              </p:cNvSpPr>
              <p:nvPr/>
            </p:nvSpPr>
            <p:spPr bwMode="auto">
              <a:xfrm rot="18180000">
                <a:off x="4828032" y="3319272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1" name="Rectangle 200"/>
              <p:cNvSpPr>
                <a:spLocks noChangeArrowheads="1"/>
              </p:cNvSpPr>
              <p:nvPr/>
            </p:nvSpPr>
            <p:spPr bwMode="auto">
              <a:xfrm rot="18180000">
                <a:off x="4882896" y="3236976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83" name="157 - Ομάδα"/>
            <p:cNvGrpSpPr/>
            <p:nvPr/>
          </p:nvGrpSpPr>
          <p:grpSpPr>
            <a:xfrm>
              <a:off x="4989255" y="3143248"/>
              <a:ext cx="225687" cy="323941"/>
              <a:chOff x="4726283" y="3228997"/>
              <a:chExt cx="225687" cy="323941"/>
            </a:xfrm>
          </p:grpSpPr>
          <p:sp>
            <p:nvSpPr>
              <p:cNvPr id="184" name="Rectangle 200"/>
              <p:cNvSpPr>
                <a:spLocks noChangeArrowheads="1"/>
              </p:cNvSpPr>
              <p:nvPr/>
            </p:nvSpPr>
            <p:spPr bwMode="auto">
              <a:xfrm rot="18180000">
                <a:off x="4718304" y="3483864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5" name="Rectangle 200"/>
              <p:cNvSpPr>
                <a:spLocks noChangeArrowheads="1"/>
              </p:cNvSpPr>
              <p:nvPr/>
            </p:nvSpPr>
            <p:spPr bwMode="auto">
              <a:xfrm rot="18180000">
                <a:off x="4773168" y="3401568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6" name="Rectangle 200"/>
              <p:cNvSpPr>
                <a:spLocks noChangeArrowheads="1"/>
              </p:cNvSpPr>
              <p:nvPr/>
            </p:nvSpPr>
            <p:spPr bwMode="auto">
              <a:xfrm rot="18180000">
                <a:off x="4828032" y="3319272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7" name="Rectangle 200"/>
              <p:cNvSpPr>
                <a:spLocks noChangeArrowheads="1"/>
              </p:cNvSpPr>
              <p:nvPr/>
            </p:nvSpPr>
            <p:spPr bwMode="auto">
              <a:xfrm rot="18180000">
                <a:off x="4882896" y="3236976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198" name="19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06079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/>
      <p:bldP spid="470" grpId="0" animBg="1"/>
      <p:bldP spid="470" grpId="1" animBg="1"/>
      <p:bldP spid="471" grpId="0" animBg="1"/>
      <p:bldP spid="472" grpId="0" animBg="1"/>
      <p:bldP spid="47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18</a:t>
            </a:fld>
            <a:endParaRPr lang="it-IT"/>
          </a:p>
        </p:txBody>
      </p:sp>
      <p:sp>
        <p:nvSpPr>
          <p:cNvPr id="5" name="Rounded Rectangle 4"/>
          <p:cNvSpPr/>
          <p:nvPr/>
        </p:nvSpPr>
        <p:spPr>
          <a:xfrm>
            <a:off x="2974681" y="1098976"/>
            <a:ext cx="3942438" cy="5602132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21480" y="1397134"/>
            <a:ext cx="996160" cy="44434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3112" y="1629867"/>
            <a:ext cx="1818688" cy="478315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2153" y="1996310"/>
            <a:ext cx="592559" cy="387437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~80 FTK_IM:     Clustering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parallel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411490" y="2010179"/>
            <a:ext cx="0" cy="3821417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-19383" y="3421280"/>
            <a:ext cx="1146468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380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@2 Gb/s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GB/s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870444" y="1974580"/>
            <a:ext cx="746596" cy="4176464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DF:  cross-point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for   clusters -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734712" y="3270723"/>
            <a:ext cx="126207" cy="14429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6097193" y="1572919"/>
            <a:ext cx="468052" cy="1656184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SSB: Final Fit-HW</a:t>
            </a:r>
            <a:endParaRPr lang="it-I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30"/>
          <p:cNvSpPr>
            <a:spLocks noChangeArrowheads="1"/>
          </p:cNvSpPr>
          <p:nvPr/>
        </p:nvSpPr>
        <p:spPr bwMode="auto">
          <a:xfrm>
            <a:off x="7089386" y="6053155"/>
            <a:ext cx="288925" cy="142875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31"/>
          <p:cNvSpPr txBox="1">
            <a:spLocks noChangeArrowheads="1"/>
          </p:cNvSpPr>
          <p:nvPr/>
        </p:nvSpPr>
        <p:spPr bwMode="auto">
          <a:xfrm>
            <a:off x="7449749" y="5908693"/>
            <a:ext cx="1324402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Board-board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3360889" y="1212879"/>
            <a:ext cx="936104" cy="28803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AMBoard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tangolo 32"/>
          <p:cNvSpPr>
            <a:spLocks noChangeArrowheads="1"/>
          </p:cNvSpPr>
          <p:nvPr/>
        </p:nvSpPr>
        <p:spPr bwMode="auto">
          <a:xfrm>
            <a:off x="3360889" y="1500911"/>
            <a:ext cx="504056" cy="144016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3360889" y="2725047"/>
            <a:ext cx="936104" cy="28803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AMBoard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58"/>
          <p:cNvSpPr>
            <a:spLocks noChangeArrowheads="1"/>
          </p:cNvSpPr>
          <p:nvPr/>
        </p:nvSpPr>
        <p:spPr bwMode="auto">
          <a:xfrm>
            <a:off x="3360889" y="3013079"/>
            <a:ext cx="504056" cy="144016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3360890" y="5533359"/>
            <a:ext cx="504056" cy="86409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DOs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3360889" y="5101311"/>
            <a:ext cx="936104" cy="28803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AMBoard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3854133" y="5533360"/>
            <a:ext cx="559566" cy="86409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TFs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38"/>
          <p:cNvSpPr>
            <a:spLocks noChangeArrowheads="1"/>
          </p:cNvSpPr>
          <p:nvPr/>
        </p:nvSpPr>
        <p:spPr bwMode="auto">
          <a:xfrm>
            <a:off x="4400856" y="5533359"/>
            <a:ext cx="611808" cy="86409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HWs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tangolo 67"/>
          <p:cNvSpPr>
            <a:spLocks noChangeArrowheads="1"/>
          </p:cNvSpPr>
          <p:nvPr/>
        </p:nvSpPr>
        <p:spPr bwMode="auto">
          <a:xfrm>
            <a:off x="3360889" y="5389343"/>
            <a:ext cx="504056" cy="144016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3365299" y="3158483"/>
            <a:ext cx="504056" cy="86409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DOs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3858542" y="3158484"/>
            <a:ext cx="559566" cy="86409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TFs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4405265" y="3158483"/>
            <a:ext cx="611808" cy="86409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HWs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3373733" y="1658668"/>
            <a:ext cx="504056" cy="86409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DOs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3866976" y="1658669"/>
            <a:ext cx="559566" cy="86409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TFs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4413699" y="1658668"/>
            <a:ext cx="611808" cy="86409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HWs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e 68"/>
          <p:cNvSpPr/>
          <p:nvPr/>
        </p:nvSpPr>
        <p:spPr>
          <a:xfrm flipH="1" flipV="1">
            <a:off x="3733798" y="4282934"/>
            <a:ext cx="45719" cy="4571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e 70"/>
          <p:cNvSpPr/>
          <p:nvPr/>
        </p:nvSpPr>
        <p:spPr>
          <a:xfrm flipH="1" flipV="1">
            <a:off x="3733798" y="4426950"/>
            <a:ext cx="45719" cy="4571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e 71"/>
          <p:cNvSpPr/>
          <p:nvPr/>
        </p:nvSpPr>
        <p:spPr>
          <a:xfrm flipH="1" flipV="1">
            <a:off x="3733798" y="4570966"/>
            <a:ext cx="45719" cy="4571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e 72"/>
          <p:cNvSpPr/>
          <p:nvPr/>
        </p:nvSpPr>
        <p:spPr>
          <a:xfrm flipH="1" flipV="1">
            <a:off x="3733798" y="4714982"/>
            <a:ext cx="45719" cy="4571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e 73"/>
          <p:cNvSpPr/>
          <p:nvPr/>
        </p:nvSpPr>
        <p:spPr>
          <a:xfrm flipH="1" flipV="1">
            <a:off x="3733798" y="4858998"/>
            <a:ext cx="45719" cy="4571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sellaDiTesto 74"/>
          <p:cNvSpPr txBox="1"/>
          <p:nvPr/>
        </p:nvSpPr>
        <p:spPr>
          <a:xfrm>
            <a:off x="3901074" y="4130519"/>
            <a:ext cx="1682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 PUs =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512 pipelines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Connettore 2 77"/>
          <p:cNvCxnSpPr/>
          <p:nvPr/>
        </p:nvCxnSpPr>
        <p:spPr>
          <a:xfrm>
            <a:off x="2640809" y="2292999"/>
            <a:ext cx="72008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79"/>
          <p:cNvCxnSpPr/>
          <p:nvPr/>
        </p:nvCxnSpPr>
        <p:spPr>
          <a:xfrm>
            <a:off x="2640809" y="3517135"/>
            <a:ext cx="72008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87"/>
          <p:cNvCxnSpPr/>
          <p:nvPr/>
        </p:nvCxnSpPr>
        <p:spPr>
          <a:xfrm flipV="1">
            <a:off x="5031834" y="2006555"/>
            <a:ext cx="1065359" cy="72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4 94"/>
          <p:cNvCxnSpPr>
            <a:stCxn id="28" idx="3"/>
          </p:cNvCxnSpPr>
          <p:nvPr/>
        </p:nvCxnSpPr>
        <p:spPr>
          <a:xfrm flipV="1">
            <a:off x="5017073" y="2797055"/>
            <a:ext cx="1080120" cy="79347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97"/>
          <p:cNvCxnSpPr/>
          <p:nvPr/>
        </p:nvCxnSpPr>
        <p:spPr>
          <a:xfrm>
            <a:off x="5737153" y="2292999"/>
            <a:ext cx="36004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99"/>
          <p:cNvCxnSpPr/>
          <p:nvPr/>
        </p:nvCxnSpPr>
        <p:spPr>
          <a:xfrm>
            <a:off x="5737153" y="2581031"/>
            <a:ext cx="36004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0"/>
          <p:cNvSpPr>
            <a:spLocks noChangeArrowheads="1"/>
          </p:cNvSpPr>
          <p:nvPr/>
        </p:nvSpPr>
        <p:spPr bwMode="auto">
          <a:xfrm>
            <a:off x="6097193" y="4309223"/>
            <a:ext cx="468052" cy="1656184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SSB: Final Fit-HW</a:t>
            </a:r>
            <a:endParaRPr lang="it-I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Connettore 2 101"/>
          <p:cNvCxnSpPr/>
          <p:nvPr/>
        </p:nvCxnSpPr>
        <p:spPr>
          <a:xfrm>
            <a:off x="5377113" y="4813279"/>
            <a:ext cx="72008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103"/>
          <p:cNvCxnSpPr/>
          <p:nvPr/>
        </p:nvCxnSpPr>
        <p:spPr>
          <a:xfrm>
            <a:off x="5737153" y="5101311"/>
            <a:ext cx="36004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104"/>
          <p:cNvCxnSpPr/>
          <p:nvPr/>
        </p:nvCxnSpPr>
        <p:spPr>
          <a:xfrm>
            <a:off x="5737153" y="5389343"/>
            <a:ext cx="36004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e 106"/>
          <p:cNvSpPr/>
          <p:nvPr/>
        </p:nvSpPr>
        <p:spPr>
          <a:xfrm flipH="1">
            <a:off x="6331219" y="3813672"/>
            <a:ext cx="48241" cy="3184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e 107"/>
          <p:cNvSpPr/>
          <p:nvPr/>
        </p:nvSpPr>
        <p:spPr>
          <a:xfrm flipH="1">
            <a:off x="6331219" y="3913980"/>
            <a:ext cx="48241" cy="3184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e 108"/>
          <p:cNvSpPr/>
          <p:nvPr/>
        </p:nvSpPr>
        <p:spPr>
          <a:xfrm flipH="1">
            <a:off x="6331219" y="4014289"/>
            <a:ext cx="48241" cy="3184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e 109"/>
          <p:cNvSpPr/>
          <p:nvPr/>
        </p:nvSpPr>
        <p:spPr>
          <a:xfrm flipH="1">
            <a:off x="6331219" y="4114597"/>
            <a:ext cx="48241" cy="3184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e 110"/>
          <p:cNvSpPr/>
          <p:nvPr/>
        </p:nvSpPr>
        <p:spPr>
          <a:xfrm flipH="1">
            <a:off x="6331219" y="4214905"/>
            <a:ext cx="48241" cy="3184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asellaDiTesto 111"/>
          <p:cNvSpPr txBox="1"/>
          <p:nvPr/>
        </p:nvSpPr>
        <p:spPr>
          <a:xfrm>
            <a:off x="5839400" y="3167341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Connettore 2 113"/>
          <p:cNvCxnSpPr/>
          <p:nvPr/>
        </p:nvCxnSpPr>
        <p:spPr>
          <a:xfrm>
            <a:off x="6541476" y="5059004"/>
            <a:ext cx="75608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arrotondato 120"/>
          <p:cNvSpPr/>
          <p:nvPr/>
        </p:nvSpPr>
        <p:spPr>
          <a:xfrm>
            <a:off x="8363999" y="1999757"/>
            <a:ext cx="769257" cy="754991"/>
          </a:xfrm>
          <a:prstGeom prst="roundRect">
            <a:avLst/>
          </a:prstGeom>
          <a:solidFill>
            <a:srgbClr val="00FF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sellaDiTesto 121"/>
          <p:cNvSpPr txBox="1"/>
          <p:nvPr/>
        </p:nvSpPr>
        <p:spPr>
          <a:xfrm rot="5400000">
            <a:off x="8285541" y="2129372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ttangolo arrotondato 122"/>
          <p:cNvSpPr/>
          <p:nvPr/>
        </p:nvSpPr>
        <p:spPr>
          <a:xfrm>
            <a:off x="7306855" y="1790787"/>
            <a:ext cx="350745" cy="3994600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Connettore 2 123"/>
          <p:cNvCxnSpPr/>
          <p:nvPr/>
        </p:nvCxnSpPr>
        <p:spPr>
          <a:xfrm>
            <a:off x="7657600" y="2466716"/>
            <a:ext cx="72008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125"/>
          <p:cNvCxnSpPr/>
          <p:nvPr/>
        </p:nvCxnSpPr>
        <p:spPr>
          <a:xfrm>
            <a:off x="7657600" y="4266916"/>
            <a:ext cx="72008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e 127"/>
          <p:cNvSpPr/>
          <p:nvPr/>
        </p:nvSpPr>
        <p:spPr>
          <a:xfrm>
            <a:off x="8737720" y="3042780"/>
            <a:ext cx="72008" cy="7200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vale 128"/>
          <p:cNvSpPr/>
          <p:nvPr/>
        </p:nvSpPr>
        <p:spPr>
          <a:xfrm>
            <a:off x="8737720" y="3186796"/>
            <a:ext cx="72008" cy="7200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ale 129"/>
          <p:cNvSpPr/>
          <p:nvPr/>
        </p:nvSpPr>
        <p:spPr>
          <a:xfrm>
            <a:off x="8737720" y="3330812"/>
            <a:ext cx="72008" cy="7200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vale 130"/>
          <p:cNvSpPr/>
          <p:nvPr/>
        </p:nvSpPr>
        <p:spPr>
          <a:xfrm>
            <a:off x="8737720" y="3474828"/>
            <a:ext cx="72008" cy="7200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e 131"/>
          <p:cNvSpPr/>
          <p:nvPr/>
        </p:nvSpPr>
        <p:spPr>
          <a:xfrm>
            <a:off x="8737720" y="3618844"/>
            <a:ext cx="72008" cy="7200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0" y="648028"/>
            <a:ext cx="1107703" cy="571019"/>
            <a:chOff x="207604" y="941165"/>
            <a:chExt cx="900100" cy="360040"/>
          </a:xfrm>
        </p:grpSpPr>
        <p:sp>
          <p:nvSpPr>
            <p:cNvPr id="8" name="Rectangle 7"/>
            <p:cNvSpPr/>
            <p:nvPr/>
          </p:nvSpPr>
          <p:spPr>
            <a:xfrm rot="5400000">
              <a:off x="477634" y="671135"/>
              <a:ext cx="360040" cy="9001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CasellaDiTesto 166"/>
            <p:cNvSpPr txBox="1"/>
            <p:nvPr/>
          </p:nvSpPr>
          <p:spPr>
            <a:xfrm>
              <a:off x="257544" y="951908"/>
              <a:ext cx="800219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RODS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Rettangolo arrotondato 165"/>
          <p:cNvSpPr/>
          <p:nvPr/>
        </p:nvSpPr>
        <p:spPr>
          <a:xfrm>
            <a:off x="8373827" y="4031419"/>
            <a:ext cx="770173" cy="780346"/>
          </a:xfrm>
          <a:prstGeom prst="roundRect">
            <a:avLst/>
          </a:prstGeom>
          <a:solidFill>
            <a:srgbClr val="00FF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asellaDiTesto 166"/>
          <p:cNvSpPr txBox="1"/>
          <p:nvPr/>
        </p:nvSpPr>
        <p:spPr>
          <a:xfrm rot="5400000">
            <a:off x="8295783" y="4173140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asellaDiTesto 95"/>
          <p:cNvSpPr txBox="1"/>
          <p:nvPr/>
        </p:nvSpPr>
        <p:spPr>
          <a:xfrm rot="5400000">
            <a:off x="5462285" y="3603421"/>
            <a:ext cx="4039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FTK-to-Level-2 Interface Crate </a:t>
            </a:r>
          </a:p>
        </p:txBody>
      </p:sp>
      <p:sp>
        <p:nvSpPr>
          <p:cNvPr id="69" name="CasellaDiTesto 91"/>
          <p:cNvSpPr txBox="1"/>
          <p:nvPr/>
        </p:nvSpPr>
        <p:spPr>
          <a:xfrm>
            <a:off x="7493216" y="6426659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Connettore 2 92"/>
          <p:cNvCxnSpPr/>
          <p:nvPr/>
        </p:nvCxnSpPr>
        <p:spPr>
          <a:xfrm>
            <a:off x="7089386" y="6589874"/>
            <a:ext cx="36004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ttangolo arrotondato 93"/>
          <p:cNvSpPr/>
          <p:nvPr/>
        </p:nvSpPr>
        <p:spPr>
          <a:xfrm>
            <a:off x="3144865" y="5029303"/>
            <a:ext cx="2304256" cy="15121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CasellaDiTesto 96"/>
          <p:cNvSpPr txBox="1"/>
          <p:nvPr/>
        </p:nvSpPr>
        <p:spPr>
          <a:xfrm>
            <a:off x="4729041" y="51013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Connettore 2 113"/>
          <p:cNvCxnSpPr/>
          <p:nvPr/>
        </p:nvCxnSpPr>
        <p:spPr>
          <a:xfrm>
            <a:off x="6541478" y="2222253"/>
            <a:ext cx="75608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3258436" y="5533360"/>
            <a:ext cx="1830645" cy="93537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Connettore 2 153"/>
          <p:cNvCxnSpPr/>
          <p:nvPr/>
        </p:nvCxnSpPr>
        <p:spPr>
          <a:xfrm flipV="1">
            <a:off x="3090567" y="6397455"/>
            <a:ext cx="183049" cy="1984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763312" y="648218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CARD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532370" y="1649805"/>
            <a:ext cx="80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ATCA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225552" y="1454524"/>
            <a:ext cx="80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ATCA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392855" y="1152144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VME core crates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Connettore 2 80"/>
          <p:cNvCxnSpPr/>
          <p:nvPr/>
        </p:nvCxnSpPr>
        <p:spPr>
          <a:xfrm>
            <a:off x="2640809" y="5821391"/>
            <a:ext cx="72008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4 102"/>
          <p:cNvCxnSpPr/>
          <p:nvPr/>
        </p:nvCxnSpPr>
        <p:spPr>
          <a:xfrm flipV="1">
            <a:off x="5070787" y="5605367"/>
            <a:ext cx="1026406" cy="59141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rot="16200000" flipV="1">
            <a:off x="166969" y="2329990"/>
            <a:ext cx="1286667" cy="594802"/>
          </a:xfrm>
          <a:prstGeom prst="bentConnector3">
            <a:avLst>
              <a:gd name="adj1" fmla="val -878"/>
            </a:avLst>
          </a:prstGeom>
          <a:ln w="38100">
            <a:solidFill>
              <a:srgbClr val="0033CC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99967" y="5901076"/>
            <a:ext cx="825867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TDAQ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238" y="1299765"/>
            <a:ext cx="1079542" cy="44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" name="Down Arrow 94"/>
          <p:cNvSpPr/>
          <p:nvPr/>
        </p:nvSpPr>
        <p:spPr>
          <a:xfrm rot="20262425">
            <a:off x="2532605" y="1323447"/>
            <a:ext cx="307014" cy="955202"/>
          </a:xfrm>
          <a:prstGeom prst="downArrow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CasellaDiTesto 19"/>
          <p:cNvSpPr txBox="1"/>
          <p:nvPr/>
        </p:nvSpPr>
        <p:spPr>
          <a:xfrm>
            <a:off x="5254301" y="71771"/>
            <a:ext cx="3851920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b="1" dirty="0" smtClean="0">
                <a:solidFill>
                  <a:srgbClr val="1A1A4E"/>
                </a:solidFill>
              </a:rPr>
              <a:t> 1860 large FPGAs</a:t>
            </a: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solidFill>
                  <a:srgbClr val="1A1A4E"/>
                </a:solidFill>
              </a:rPr>
              <a:t> 8200 AM-Chips (ASICs)</a:t>
            </a:r>
            <a:endParaRPr lang="it-IT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bg1"/>
                </a:solidFill>
              </a:rPr>
              <a:t> Thousands of 2Gb/s Serial Links </a:t>
            </a:r>
            <a:endParaRPr lang="it-IT" b="1" dirty="0" smtClean="0">
              <a:solidFill>
                <a:srgbClr val="1A1A4E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090567" y="18291"/>
            <a:ext cx="2143741" cy="98488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one AMB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750 Slinks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~200 GB/s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AMBs ~25 TB/s</a:t>
            </a:r>
          </a:p>
        </p:txBody>
      </p:sp>
      <p:sp>
        <p:nvSpPr>
          <p:cNvPr id="99" name="Down Arrow 98"/>
          <p:cNvSpPr/>
          <p:nvPr/>
        </p:nvSpPr>
        <p:spPr>
          <a:xfrm rot="20034131">
            <a:off x="2987609" y="958497"/>
            <a:ext cx="488144" cy="4306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2771800" y="2222253"/>
            <a:ext cx="229049" cy="2444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031354" y="17268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8</a:t>
            </a:r>
            <a:endParaRPr lang="it-IT" dirty="0"/>
          </a:p>
        </p:txBody>
      </p:sp>
      <p:sp>
        <p:nvSpPr>
          <p:cNvPr id="103" name="TextBox 102"/>
          <p:cNvSpPr txBox="1"/>
          <p:nvPr/>
        </p:nvSpPr>
        <p:spPr>
          <a:xfrm>
            <a:off x="857108" y="625769"/>
            <a:ext cx="2143741" cy="49244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8x128 Slinks@6Gb/s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~800 </a:t>
            </a:r>
            <a:r>
              <a:rPr lang="en-GB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B/s</a:t>
            </a:r>
          </a:p>
        </p:txBody>
      </p:sp>
    </p:spTree>
    <p:extLst>
      <p:ext uri="{BB962C8B-B14F-4D97-AF65-F5344CB8AC3E}">
        <p14:creationId xmlns:p14="http://schemas.microsoft.com/office/powerpoint/2010/main" val="19655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19</a:t>
            </a:fld>
            <a:endParaRPr lang="it-IT"/>
          </a:p>
        </p:txBody>
      </p:sp>
      <p:sp>
        <p:nvSpPr>
          <p:cNvPr id="5" name="Rounded Rectangle 4"/>
          <p:cNvSpPr/>
          <p:nvPr/>
        </p:nvSpPr>
        <p:spPr>
          <a:xfrm>
            <a:off x="2937600" y="1112914"/>
            <a:ext cx="3942438" cy="5602132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21480" y="1397134"/>
            <a:ext cx="996160" cy="44434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3112" y="1629867"/>
            <a:ext cx="1818688" cy="478315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2153" y="1996310"/>
            <a:ext cx="592559" cy="387437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~80 FTK_IM:     Clustering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parallel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411490" y="2010179"/>
            <a:ext cx="0" cy="3821417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870444" y="1974580"/>
            <a:ext cx="746596" cy="4176464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DF:  cross-point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for   clusters -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734712" y="3270723"/>
            <a:ext cx="126207" cy="14429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6097193" y="1572919"/>
            <a:ext cx="468052" cy="1656184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SSB: Final Fit-HW</a:t>
            </a:r>
            <a:endParaRPr lang="it-I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30"/>
          <p:cNvSpPr>
            <a:spLocks noChangeArrowheads="1"/>
          </p:cNvSpPr>
          <p:nvPr/>
        </p:nvSpPr>
        <p:spPr bwMode="auto">
          <a:xfrm>
            <a:off x="7089386" y="6053155"/>
            <a:ext cx="288925" cy="142875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31"/>
          <p:cNvSpPr txBox="1">
            <a:spLocks noChangeArrowheads="1"/>
          </p:cNvSpPr>
          <p:nvPr/>
        </p:nvSpPr>
        <p:spPr bwMode="auto">
          <a:xfrm>
            <a:off x="7449749" y="5908693"/>
            <a:ext cx="1324402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Board-board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3360889" y="1212879"/>
            <a:ext cx="936104" cy="28803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AMBoard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tangolo 32"/>
          <p:cNvSpPr>
            <a:spLocks noChangeArrowheads="1"/>
          </p:cNvSpPr>
          <p:nvPr/>
        </p:nvSpPr>
        <p:spPr bwMode="auto">
          <a:xfrm>
            <a:off x="3360889" y="1500911"/>
            <a:ext cx="504056" cy="144016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3360889" y="2725047"/>
            <a:ext cx="936104" cy="28803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AMBoard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58"/>
          <p:cNvSpPr>
            <a:spLocks noChangeArrowheads="1"/>
          </p:cNvSpPr>
          <p:nvPr/>
        </p:nvSpPr>
        <p:spPr bwMode="auto">
          <a:xfrm>
            <a:off x="3360889" y="3013079"/>
            <a:ext cx="504056" cy="144016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3360890" y="5533359"/>
            <a:ext cx="504056" cy="86409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DOs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3360889" y="5101311"/>
            <a:ext cx="936104" cy="28803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AMBoard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3854133" y="5533360"/>
            <a:ext cx="559566" cy="86409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TFs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38"/>
          <p:cNvSpPr>
            <a:spLocks noChangeArrowheads="1"/>
          </p:cNvSpPr>
          <p:nvPr/>
        </p:nvSpPr>
        <p:spPr bwMode="auto">
          <a:xfrm>
            <a:off x="4400856" y="5533359"/>
            <a:ext cx="611808" cy="86409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HWs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tangolo 67"/>
          <p:cNvSpPr>
            <a:spLocks noChangeArrowheads="1"/>
          </p:cNvSpPr>
          <p:nvPr/>
        </p:nvSpPr>
        <p:spPr bwMode="auto">
          <a:xfrm>
            <a:off x="3360889" y="5389343"/>
            <a:ext cx="504056" cy="144016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3365299" y="3158483"/>
            <a:ext cx="504056" cy="86409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DOs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3858542" y="3158484"/>
            <a:ext cx="559566" cy="86409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TFs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4405265" y="3158483"/>
            <a:ext cx="611808" cy="86409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HWs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3373733" y="1658668"/>
            <a:ext cx="504056" cy="86409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DOs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3866976" y="1658669"/>
            <a:ext cx="559566" cy="86409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TFs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4413699" y="1658668"/>
            <a:ext cx="611808" cy="86409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HWs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e 68"/>
          <p:cNvSpPr/>
          <p:nvPr/>
        </p:nvSpPr>
        <p:spPr>
          <a:xfrm flipH="1" flipV="1">
            <a:off x="3733798" y="4282934"/>
            <a:ext cx="45719" cy="4571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e 70"/>
          <p:cNvSpPr/>
          <p:nvPr/>
        </p:nvSpPr>
        <p:spPr>
          <a:xfrm flipH="1" flipV="1">
            <a:off x="3733798" y="4426950"/>
            <a:ext cx="45719" cy="4571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e 71"/>
          <p:cNvSpPr/>
          <p:nvPr/>
        </p:nvSpPr>
        <p:spPr>
          <a:xfrm flipH="1" flipV="1">
            <a:off x="3733798" y="4570966"/>
            <a:ext cx="45719" cy="4571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e 72"/>
          <p:cNvSpPr/>
          <p:nvPr/>
        </p:nvSpPr>
        <p:spPr>
          <a:xfrm flipH="1" flipV="1">
            <a:off x="3733798" y="4714982"/>
            <a:ext cx="45719" cy="4571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e 73"/>
          <p:cNvSpPr/>
          <p:nvPr/>
        </p:nvSpPr>
        <p:spPr>
          <a:xfrm flipH="1" flipV="1">
            <a:off x="3733798" y="4858998"/>
            <a:ext cx="45719" cy="4571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sellaDiTesto 74"/>
          <p:cNvSpPr txBox="1"/>
          <p:nvPr/>
        </p:nvSpPr>
        <p:spPr>
          <a:xfrm>
            <a:off x="3901074" y="4130519"/>
            <a:ext cx="1682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 PUs =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512 pipelines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Connettore 2 77"/>
          <p:cNvCxnSpPr/>
          <p:nvPr/>
        </p:nvCxnSpPr>
        <p:spPr>
          <a:xfrm>
            <a:off x="2640809" y="2292999"/>
            <a:ext cx="72008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79"/>
          <p:cNvCxnSpPr/>
          <p:nvPr/>
        </p:nvCxnSpPr>
        <p:spPr>
          <a:xfrm>
            <a:off x="2640809" y="3517135"/>
            <a:ext cx="72008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87"/>
          <p:cNvCxnSpPr/>
          <p:nvPr/>
        </p:nvCxnSpPr>
        <p:spPr>
          <a:xfrm flipV="1">
            <a:off x="5031834" y="2006555"/>
            <a:ext cx="1065359" cy="72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4 94"/>
          <p:cNvCxnSpPr>
            <a:stCxn id="28" idx="3"/>
          </p:cNvCxnSpPr>
          <p:nvPr/>
        </p:nvCxnSpPr>
        <p:spPr>
          <a:xfrm flipV="1">
            <a:off x="5017073" y="2797055"/>
            <a:ext cx="1080120" cy="79347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97"/>
          <p:cNvCxnSpPr/>
          <p:nvPr/>
        </p:nvCxnSpPr>
        <p:spPr>
          <a:xfrm>
            <a:off x="5737153" y="2292999"/>
            <a:ext cx="36004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99"/>
          <p:cNvCxnSpPr/>
          <p:nvPr/>
        </p:nvCxnSpPr>
        <p:spPr>
          <a:xfrm>
            <a:off x="5737153" y="2581031"/>
            <a:ext cx="36004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0"/>
          <p:cNvSpPr>
            <a:spLocks noChangeArrowheads="1"/>
          </p:cNvSpPr>
          <p:nvPr/>
        </p:nvSpPr>
        <p:spPr bwMode="auto">
          <a:xfrm>
            <a:off x="6097193" y="4309223"/>
            <a:ext cx="468052" cy="1656184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SSB: Final Fit-HW</a:t>
            </a:r>
            <a:endParaRPr lang="it-I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Connettore 2 101"/>
          <p:cNvCxnSpPr/>
          <p:nvPr/>
        </p:nvCxnSpPr>
        <p:spPr>
          <a:xfrm>
            <a:off x="5377113" y="4813279"/>
            <a:ext cx="72008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103"/>
          <p:cNvCxnSpPr/>
          <p:nvPr/>
        </p:nvCxnSpPr>
        <p:spPr>
          <a:xfrm>
            <a:off x="5737153" y="5101311"/>
            <a:ext cx="36004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104"/>
          <p:cNvCxnSpPr/>
          <p:nvPr/>
        </p:nvCxnSpPr>
        <p:spPr>
          <a:xfrm>
            <a:off x="5737153" y="5389343"/>
            <a:ext cx="36004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e 106"/>
          <p:cNvSpPr/>
          <p:nvPr/>
        </p:nvSpPr>
        <p:spPr>
          <a:xfrm flipH="1">
            <a:off x="6331219" y="3813672"/>
            <a:ext cx="48241" cy="3184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e 107"/>
          <p:cNvSpPr/>
          <p:nvPr/>
        </p:nvSpPr>
        <p:spPr>
          <a:xfrm flipH="1">
            <a:off x="6331219" y="3913980"/>
            <a:ext cx="48241" cy="3184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e 108"/>
          <p:cNvSpPr/>
          <p:nvPr/>
        </p:nvSpPr>
        <p:spPr>
          <a:xfrm flipH="1">
            <a:off x="6331219" y="4014289"/>
            <a:ext cx="48241" cy="3184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e 109"/>
          <p:cNvSpPr/>
          <p:nvPr/>
        </p:nvSpPr>
        <p:spPr>
          <a:xfrm flipH="1">
            <a:off x="6331219" y="4114597"/>
            <a:ext cx="48241" cy="3184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e 110"/>
          <p:cNvSpPr/>
          <p:nvPr/>
        </p:nvSpPr>
        <p:spPr>
          <a:xfrm flipH="1">
            <a:off x="6331219" y="4214905"/>
            <a:ext cx="48241" cy="3184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asellaDiTesto 111"/>
          <p:cNvSpPr txBox="1"/>
          <p:nvPr/>
        </p:nvSpPr>
        <p:spPr>
          <a:xfrm>
            <a:off x="5839400" y="3167341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Connettore 2 113"/>
          <p:cNvCxnSpPr/>
          <p:nvPr/>
        </p:nvCxnSpPr>
        <p:spPr>
          <a:xfrm>
            <a:off x="6541476" y="5059004"/>
            <a:ext cx="75608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arrotondato 120"/>
          <p:cNvSpPr/>
          <p:nvPr/>
        </p:nvSpPr>
        <p:spPr>
          <a:xfrm>
            <a:off x="8363999" y="1999757"/>
            <a:ext cx="769257" cy="754991"/>
          </a:xfrm>
          <a:prstGeom prst="roundRect">
            <a:avLst/>
          </a:prstGeom>
          <a:solidFill>
            <a:srgbClr val="00FF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sellaDiTesto 121"/>
          <p:cNvSpPr txBox="1"/>
          <p:nvPr/>
        </p:nvSpPr>
        <p:spPr>
          <a:xfrm rot="5400000">
            <a:off x="8285541" y="2129372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ttangolo arrotondato 122"/>
          <p:cNvSpPr/>
          <p:nvPr/>
        </p:nvSpPr>
        <p:spPr>
          <a:xfrm>
            <a:off x="7306855" y="1790787"/>
            <a:ext cx="350745" cy="3994600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Connettore 2 123"/>
          <p:cNvCxnSpPr/>
          <p:nvPr/>
        </p:nvCxnSpPr>
        <p:spPr>
          <a:xfrm>
            <a:off x="7657600" y="2466716"/>
            <a:ext cx="72008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125"/>
          <p:cNvCxnSpPr/>
          <p:nvPr/>
        </p:nvCxnSpPr>
        <p:spPr>
          <a:xfrm>
            <a:off x="7657600" y="4266916"/>
            <a:ext cx="72008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e 127"/>
          <p:cNvSpPr/>
          <p:nvPr/>
        </p:nvSpPr>
        <p:spPr>
          <a:xfrm>
            <a:off x="8737720" y="3042780"/>
            <a:ext cx="72008" cy="7200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vale 128"/>
          <p:cNvSpPr/>
          <p:nvPr/>
        </p:nvSpPr>
        <p:spPr>
          <a:xfrm>
            <a:off x="8737720" y="3186796"/>
            <a:ext cx="72008" cy="7200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ale 129"/>
          <p:cNvSpPr/>
          <p:nvPr/>
        </p:nvSpPr>
        <p:spPr>
          <a:xfrm>
            <a:off x="8737720" y="3330812"/>
            <a:ext cx="72008" cy="7200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vale 130"/>
          <p:cNvSpPr/>
          <p:nvPr/>
        </p:nvSpPr>
        <p:spPr>
          <a:xfrm>
            <a:off x="8737720" y="3474828"/>
            <a:ext cx="72008" cy="7200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e 131"/>
          <p:cNvSpPr/>
          <p:nvPr/>
        </p:nvSpPr>
        <p:spPr>
          <a:xfrm>
            <a:off x="8737720" y="3618844"/>
            <a:ext cx="72008" cy="7200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0" y="581124"/>
            <a:ext cx="1107703" cy="571019"/>
            <a:chOff x="207604" y="941165"/>
            <a:chExt cx="900100" cy="360040"/>
          </a:xfrm>
        </p:grpSpPr>
        <p:sp>
          <p:nvSpPr>
            <p:cNvPr id="8" name="Rectangle 7"/>
            <p:cNvSpPr/>
            <p:nvPr/>
          </p:nvSpPr>
          <p:spPr>
            <a:xfrm rot="5400000">
              <a:off x="477634" y="671135"/>
              <a:ext cx="360040" cy="9001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CasellaDiTesto 166"/>
            <p:cNvSpPr txBox="1"/>
            <p:nvPr/>
          </p:nvSpPr>
          <p:spPr>
            <a:xfrm>
              <a:off x="257544" y="951908"/>
              <a:ext cx="800219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RODS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Rettangolo arrotondato 165"/>
          <p:cNvSpPr/>
          <p:nvPr/>
        </p:nvSpPr>
        <p:spPr>
          <a:xfrm>
            <a:off x="8373827" y="4031419"/>
            <a:ext cx="770173" cy="780346"/>
          </a:xfrm>
          <a:prstGeom prst="roundRect">
            <a:avLst/>
          </a:prstGeom>
          <a:solidFill>
            <a:srgbClr val="00FF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asellaDiTesto 166"/>
          <p:cNvSpPr txBox="1"/>
          <p:nvPr/>
        </p:nvSpPr>
        <p:spPr>
          <a:xfrm rot="5400000">
            <a:off x="8295783" y="4173140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asellaDiTesto 95"/>
          <p:cNvSpPr txBox="1"/>
          <p:nvPr/>
        </p:nvSpPr>
        <p:spPr>
          <a:xfrm rot="5400000">
            <a:off x="5462285" y="3603421"/>
            <a:ext cx="4039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FTK-to-Level-2 Interface Crate </a:t>
            </a:r>
          </a:p>
        </p:txBody>
      </p:sp>
      <p:sp>
        <p:nvSpPr>
          <p:cNvPr id="69" name="CasellaDiTesto 91"/>
          <p:cNvSpPr txBox="1"/>
          <p:nvPr/>
        </p:nvSpPr>
        <p:spPr>
          <a:xfrm>
            <a:off x="7493216" y="6426659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Connettore 2 92"/>
          <p:cNvCxnSpPr/>
          <p:nvPr/>
        </p:nvCxnSpPr>
        <p:spPr>
          <a:xfrm>
            <a:off x="7089386" y="6589874"/>
            <a:ext cx="36004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ttangolo arrotondato 93"/>
          <p:cNvSpPr/>
          <p:nvPr/>
        </p:nvSpPr>
        <p:spPr>
          <a:xfrm>
            <a:off x="3121011" y="1152143"/>
            <a:ext cx="2113297" cy="14752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CasellaDiTesto 96"/>
          <p:cNvSpPr txBox="1"/>
          <p:nvPr/>
        </p:nvSpPr>
        <p:spPr>
          <a:xfrm>
            <a:off x="4435592" y="1183461"/>
            <a:ext cx="50526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Connettore 2 113"/>
          <p:cNvCxnSpPr/>
          <p:nvPr/>
        </p:nvCxnSpPr>
        <p:spPr>
          <a:xfrm>
            <a:off x="6541478" y="2222253"/>
            <a:ext cx="75608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3287109" y="1628127"/>
            <a:ext cx="1830645" cy="93537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Connettore 2 153"/>
          <p:cNvCxnSpPr/>
          <p:nvPr/>
        </p:nvCxnSpPr>
        <p:spPr>
          <a:xfrm flipH="1" flipV="1">
            <a:off x="4908819" y="2468304"/>
            <a:ext cx="266936" cy="26248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474281" y="2730927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CARD</a:t>
            </a:r>
            <a:endParaRPr lang="it-IT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532370" y="1649805"/>
            <a:ext cx="80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ATCA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225552" y="1454524"/>
            <a:ext cx="80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ATCA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Connettore 2 80"/>
          <p:cNvCxnSpPr/>
          <p:nvPr/>
        </p:nvCxnSpPr>
        <p:spPr>
          <a:xfrm>
            <a:off x="2640809" y="5821391"/>
            <a:ext cx="72008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4 102"/>
          <p:cNvCxnSpPr/>
          <p:nvPr/>
        </p:nvCxnSpPr>
        <p:spPr>
          <a:xfrm flipV="1">
            <a:off x="5070787" y="5605367"/>
            <a:ext cx="1026406" cy="59141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rot="16200000" flipV="1">
            <a:off x="166969" y="2329990"/>
            <a:ext cx="1286667" cy="594802"/>
          </a:xfrm>
          <a:prstGeom prst="bentConnector3">
            <a:avLst>
              <a:gd name="adj1" fmla="val -878"/>
            </a:avLst>
          </a:prstGeom>
          <a:ln w="38100">
            <a:solidFill>
              <a:srgbClr val="0033CC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99967" y="5901076"/>
            <a:ext cx="825867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TDAQ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238" y="1299765"/>
            <a:ext cx="1079542" cy="44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4" name="Group 93"/>
          <p:cNvGrpSpPr/>
          <p:nvPr/>
        </p:nvGrpSpPr>
        <p:grpSpPr>
          <a:xfrm>
            <a:off x="1465229" y="4954"/>
            <a:ext cx="1625338" cy="1567965"/>
            <a:chOff x="2516729" y="3914498"/>
            <a:chExt cx="3084893" cy="2943502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6729" y="3914498"/>
              <a:ext cx="3084893" cy="2943502"/>
            </a:xfrm>
            <a:prstGeom prst="rect">
              <a:avLst/>
            </a:prstGeom>
          </p:spPr>
        </p:pic>
        <p:pic>
          <p:nvPicPr>
            <p:cNvPr id="9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05678">
              <a:off x="3061764" y="5887983"/>
              <a:ext cx="1103401" cy="591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05678">
              <a:off x="2938355" y="5296386"/>
              <a:ext cx="1103401" cy="591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5" name="Down Arrow 94"/>
          <p:cNvSpPr/>
          <p:nvPr/>
        </p:nvSpPr>
        <p:spPr>
          <a:xfrm rot="19928674">
            <a:off x="2234977" y="1408723"/>
            <a:ext cx="307014" cy="537313"/>
          </a:xfrm>
          <a:prstGeom prst="downArrow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arrotondato 93"/>
          <p:cNvSpPr/>
          <p:nvPr/>
        </p:nvSpPr>
        <p:spPr>
          <a:xfrm>
            <a:off x="5298690" y="60751"/>
            <a:ext cx="3181776" cy="15121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Down Arrow 99"/>
          <p:cNvSpPr/>
          <p:nvPr/>
        </p:nvSpPr>
        <p:spPr>
          <a:xfrm rot="2472223">
            <a:off x="4915512" y="764651"/>
            <a:ext cx="404483" cy="50305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6" name="3 - Εικόνα" descr="ambslp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9172" y="117926"/>
            <a:ext cx="2821731" cy="134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751" y="4259932"/>
            <a:ext cx="9036494" cy="252028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45545" y="4288154"/>
            <a:ext cx="762901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this talk: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parallelized, pipelined electronics for Hadron colliders</a:t>
            </a:r>
          </a:p>
          <a:p>
            <a:r>
              <a:rPr lang="en-GB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the technology was born in CDF, exported to LHC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Spinoff of  the FTK – IAPP project</a:t>
            </a:r>
          </a:p>
          <a:p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with other technologies when possible</a:t>
            </a:r>
            <a:endParaRPr lang="it-IT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62212"/>
            <a:ext cx="1584176" cy="1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70" y="3781501"/>
            <a:ext cx="1549550" cy="180800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421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948264" y="4941168"/>
            <a:ext cx="626906" cy="21602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516216" y="5157192"/>
            <a:ext cx="576064" cy="43231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8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154732" y="152313"/>
            <a:ext cx="4401016" cy="2003189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343392" y="621182"/>
            <a:ext cx="2667000" cy="3068640"/>
            <a:chOff x="336" y="1056"/>
            <a:chExt cx="1680" cy="1932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36" y="1056"/>
              <a:ext cx="1680" cy="1920"/>
            </a:xfrm>
            <a:prstGeom prst="rect">
              <a:avLst/>
            </a:prstGeom>
            <a:noFill/>
            <a:ln w="1206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80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67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742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830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918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005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093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180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268" y="1302"/>
              <a:ext cx="92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356" y="1302"/>
              <a:ext cx="92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443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1530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1618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793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480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567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742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830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918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1005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1093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1180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1268" y="1701"/>
              <a:ext cx="92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356" y="1701"/>
              <a:ext cx="92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1443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1618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1706" y="1701"/>
              <a:ext cx="92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1793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480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567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742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830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918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1005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1093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1180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1268" y="2093"/>
              <a:ext cx="92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1443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1530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1618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1706" y="2093"/>
              <a:ext cx="92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1793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480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567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742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830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918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1005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1093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1268" y="2492"/>
              <a:ext cx="92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1356" y="2492"/>
              <a:ext cx="92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1443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1530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1618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1706" y="2492"/>
              <a:ext cx="92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1793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>
              <a:off x="671" y="1168"/>
              <a:ext cx="46" cy="1570"/>
            </a:xfrm>
            <a:prstGeom prst="line">
              <a:avLst/>
            </a:prstGeom>
            <a:noFill/>
            <a:ln w="1206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 flipH="1">
              <a:off x="1108" y="1168"/>
              <a:ext cx="685" cy="1570"/>
            </a:xfrm>
            <a:prstGeom prst="line">
              <a:avLst/>
            </a:prstGeom>
            <a:noFill/>
            <a:ln w="1206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816" y="2736"/>
              <a:ext cx="100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it-IT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Event</a:t>
              </a:r>
            </a:p>
          </p:txBody>
        </p: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655" y="1302"/>
              <a:ext cx="93" cy="66"/>
            </a:xfrm>
            <a:prstGeom prst="rect">
              <a:avLst/>
            </a:prstGeom>
            <a:solidFill>
              <a:srgbClr val="FF0000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655" y="1701"/>
              <a:ext cx="93" cy="59"/>
            </a:xfrm>
            <a:prstGeom prst="rect">
              <a:avLst/>
            </a:prstGeom>
            <a:solidFill>
              <a:srgbClr val="FF0000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655" y="2093"/>
              <a:ext cx="93" cy="66"/>
            </a:xfrm>
            <a:prstGeom prst="rect">
              <a:avLst/>
            </a:prstGeom>
            <a:solidFill>
              <a:srgbClr val="FF0000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655" y="2492"/>
              <a:ext cx="93" cy="59"/>
            </a:xfrm>
            <a:prstGeom prst="rect">
              <a:avLst/>
            </a:prstGeom>
            <a:solidFill>
              <a:srgbClr val="FF0000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1706" y="1302"/>
              <a:ext cx="92" cy="66"/>
            </a:xfrm>
            <a:prstGeom prst="rect">
              <a:avLst/>
            </a:prstGeom>
            <a:solidFill>
              <a:srgbClr val="FF0000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1530" y="1701"/>
              <a:ext cx="93" cy="59"/>
            </a:xfrm>
            <a:prstGeom prst="rect">
              <a:avLst/>
            </a:prstGeom>
            <a:solidFill>
              <a:srgbClr val="FF0000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1356" y="2093"/>
              <a:ext cx="92" cy="66"/>
            </a:xfrm>
            <a:prstGeom prst="rect">
              <a:avLst/>
            </a:prstGeom>
            <a:solidFill>
              <a:srgbClr val="FF0000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1180" y="2492"/>
              <a:ext cx="93" cy="59"/>
            </a:xfrm>
            <a:prstGeom prst="rect">
              <a:avLst/>
            </a:prstGeom>
            <a:solidFill>
              <a:srgbClr val="FF0000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4479548" y="3717349"/>
            <a:ext cx="4558548" cy="3001963"/>
            <a:chOff x="4283968" y="3729038"/>
            <a:chExt cx="4558548" cy="3001963"/>
          </a:xfrm>
        </p:grpSpPr>
        <p:sp>
          <p:nvSpPr>
            <p:cNvPr id="73" name="Rectangle 207"/>
            <p:cNvSpPr>
              <a:spLocks noChangeArrowheads="1"/>
            </p:cNvSpPr>
            <p:nvPr/>
          </p:nvSpPr>
          <p:spPr bwMode="auto">
            <a:xfrm>
              <a:off x="7331968" y="5405438"/>
              <a:ext cx="82867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it-IT" sz="3600">
                  <a:solidFill>
                    <a:srgbClr val="000000"/>
                  </a:solidFill>
                  <a:latin typeface="Courier" pitchFamily="49" charset="0"/>
                </a:rPr>
                <a:t>...</a:t>
              </a:r>
              <a:endParaRPr lang="en-US" altLang="it-IT" sz="3600">
                <a:latin typeface="Times New Roman" pitchFamily="18" charset="0"/>
              </a:endParaRPr>
            </a:p>
          </p:txBody>
        </p:sp>
        <p:grpSp>
          <p:nvGrpSpPr>
            <p:cNvPr id="74" name="Group 217"/>
            <p:cNvGrpSpPr>
              <a:grpSpLocks/>
            </p:cNvGrpSpPr>
            <p:nvPr/>
          </p:nvGrpSpPr>
          <p:grpSpPr bwMode="auto">
            <a:xfrm>
              <a:off x="4360168" y="3835401"/>
              <a:ext cx="2527300" cy="2519362"/>
              <a:chOff x="2112" y="480"/>
              <a:chExt cx="1592" cy="1587"/>
            </a:xfrm>
          </p:grpSpPr>
          <p:sp>
            <p:nvSpPr>
              <p:cNvPr id="75" name="Rectangle 75"/>
              <p:cNvSpPr>
                <a:spLocks noChangeArrowheads="1"/>
              </p:cNvSpPr>
              <p:nvPr/>
            </p:nvSpPr>
            <p:spPr bwMode="auto">
              <a:xfrm>
                <a:off x="2205" y="636"/>
                <a:ext cx="70" cy="48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6" name="Rectangle 76"/>
              <p:cNvSpPr>
                <a:spLocks noChangeArrowheads="1"/>
              </p:cNvSpPr>
              <p:nvPr/>
            </p:nvSpPr>
            <p:spPr bwMode="auto">
              <a:xfrm>
                <a:off x="2269" y="636"/>
                <a:ext cx="66" cy="48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7" name="Rectangle 77"/>
              <p:cNvSpPr>
                <a:spLocks noChangeArrowheads="1"/>
              </p:cNvSpPr>
              <p:nvPr/>
            </p:nvSpPr>
            <p:spPr bwMode="auto">
              <a:xfrm>
                <a:off x="2329" y="636"/>
                <a:ext cx="66" cy="48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8" name="Rectangle 78"/>
              <p:cNvSpPr>
                <a:spLocks noChangeArrowheads="1"/>
              </p:cNvSpPr>
              <p:nvPr/>
            </p:nvSpPr>
            <p:spPr bwMode="auto">
              <a:xfrm>
                <a:off x="2389" y="636"/>
                <a:ext cx="70" cy="48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9" name="Rectangle 79"/>
              <p:cNvSpPr>
                <a:spLocks noChangeArrowheads="1"/>
              </p:cNvSpPr>
              <p:nvPr/>
            </p:nvSpPr>
            <p:spPr bwMode="auto">
              <a:xfrm>
                <a:off x="2454" y="636"/>
                <a:ext cx="65" cy="48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0" name="Rectangle 80"/>
              <p:cNvSpPr>
                <a:spLocks noChangeArrowheads="1"/>
              </p:cNvSpPr>
              <p:nvPr/>
            </p:nvSpPr>
            <p:spPr bwMode="auto">
              <a:xfrm>
                <a:off x="2514" y="636"/>
                <a:ext cx="65" cy="48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1" name="Rectangle 81"/>
              <p:cNvSpPr>
                <a:spLocks noChangeArrowheads="1"/>
              </p:cNvSpPr>
              <p:nvPr/>
            </p:nvSpPr>
            <p:spPr bwMode="auto">
              <a:xfrm>
                <a:off x="2573" y="636"/>
                <a:ext cx="71" cy="48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" name="Rectangle 82"/>
              <p:cNvSpPr>
                <a:spLocks noChangeArrowheads="1"/>
              </p:cNvSpPr>
              <p:nvPr/>
            </p:nvSpPr>
            <p:spPr bwMode="auto">
              <a:xfrm>
                <a:off x="2639" y="636"/>
                <a:ext cx="65" cy="48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" name="Rectangle 83"/>
              <p:cNvSpPr>
                <a:spLocks noChangeArrowheads="1"/>
              </p:cNvSpPr>
              <p:nvPr/>
            </p:nvSpPr>
            <p:spPr bwMode="auto">
              <a:xfrm>
                <a:off x="2205" y="752"/>
                <a:ext cx="70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" name="Rectangle 84"/>
              <p:cNvSpPr>
                <a:spLocks noChangeArrowheads="1"/>
              </p:cNvSpPr>
              <p:nvPr/>
            </p:nvSpPr>
            <p:spPr bwMode="auto">
              <a:xfrm>
                <a:off x="2269" y="752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5" name="Rectangle 85"/>
              <p:cNvSpPr>
                <a:spLocks noChangeArrowheads="1"/>
              </p:cNvSpPr>
              <p:nvPr/>
            </p:nvSpPr>
            <p:spPr bwMode="auto">
              <a:xfrm>
                <a:off x="2329" y="752"/>
                <a:ext cx="66" cy="47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6" name="Rectangle 86"/>
              <p:cNvSpPr>
                <a:spLocks noChangeArrowheads="1"/>
              </p:cNvSpPr>
              <p:nvPr/>
            </p:nvSpPr>
            <p:spPr bwMode="auto">
              <a:xfrm>
                <a:off x="2389" y="752"/>
                <a:ext cx="70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7" name="Rectangle 87"/>
              <p:cNvSpPr>
                <a:spLocks noChangeArrowheads="1"/>
              </p:cNvSpPr>
              <p:nvPr/>
            </p:nvSpPr>
            <p:spPr bwMode="auto">
              <a:xfrm>
                <a:off x="2454" y="752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8" name="Rectangle 88"/>
              <p:cNvSpPr>
                <a:spLocks noChangeArrowheads="1"/>
              </p:cNvSpPr>
              <p:nvPr/>
            </p:nvSpPr>
            <p:spPr bwMode="auto">
              <a:xfrm>
                <a:off x="2514" y="752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9" name="Rectangle 89"/>
              <p:cNvSpPr>
                <a:spLocks noChangeArrowheads="1"/>
              </p:cNvSpPr>
              <p:nvPr/>
            </p:nvSpPr>
            <p:spPr bwMode="auto">
              <a:xfrm>
                <a:off x="2573" y="752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0" name="Rectangle 90"/>
              <p:cNvSpPr>
                <a:spLocks noChangeArrowheads="1"/>
              </p:cNvSpPr>
              <p:nvPr/>
            </p:nvSpPr>
            <p:spPr bwMode="auto">
              <a:xfrm>
                <a:off x="2639" y="752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1" name="Rectangle 91"/>
              <p:cNvSpPr>
                <a:spLocks noChangeArrowheads="1"/>
              </p:cNvSpPr>
              <p:nvPr/>
            </p:nvSpPr>
            <p:spPr bwMode="auto">
              <a:xfrm>
                <a:off x="2205" y="867"/>
                <a:ext cx="70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" name="Rectangle 92"/>
              <p:cNvSpPr>
                <a:spLocks noChangeArrowheads="1"/>
              </p:cNvSpPr>
              <p:nvPr/>
            </p:nvSpPr>
            <p:spPr bwMode="auto">
              <a:xfrm>
                <a:off x="2269" y="867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3" name="Rectangle 93"/>
              <p:cNvSpPr>
                <a:spLocks noChangeArrowheads="1"/>
              </p:cNvSpPr>
              <p:nvPr/>
            </p:nvSpPr>
            <p:spPr bwMode="auto">
              <a:xfrm>
                <a:off x="2329" y="867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4" name="Rectangle 94"/>
              <p:cNvSpPr>
                <a:spLocks noChangeArrowheads="1"/>
              </p:cNvSpPr>
              <p:nvPr/>
            </p:nvSpPr>
            <p:spPr bwMode="auto">
              <a:xfrm>
                <a:off x="2389" y="867"/>
                <a:ext cx="70" cy="47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5" name="Rectangle 95"/>
              <p:cNvSpPr>
                <a:spLocks noChangeArrowheads="1"/>
              </p:cNvSpPr>
              <p:nvPr/>
            </p:nvSpPr>
            <p:spPr bwMode="auto">
              <a:xfrm>
                <a:off x="2454" y="867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6" name="Rectangle 96"/>
              <p:cNvSpPr>
                <a:spLocks noChangeArrowheads="1"/>
              </p:cNvSpPr>
              <p:nvPr/>
            </p:nvSpPr>
            <p:spPr bwMode="auto">
              <a:xfrm>
                <a:off x="2514" y="867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7" name="Rectangle 97"/>
              <p:cNvSpPr>
                <a:spLocks noChangeArrowheads="1"/>
              </p:cNvSpPr>
              <p:nvPr/>
            </p:nvSpPr>
            <p:spPr bwMode="auto">
              <a:xfrm>
                <a:off x="2573" y="867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8" name="Rectangle 98"/>
              <p:cNvSpPr>
                <a:spLocks noChangeArrowheads="1"/>
              </p:cNvSpPr>
              <p:nvPr/>
            </p:nvSpPr>
            <p:spPr bwMode="auto">
              <a:xfrm>
                <a:off x="2639" y="867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9" name="Rectangle 99"/>
              <p:cNvSpPr>
                <a:spLocks noChangeArrowheads="1"/>
              </p:cNvSpPr>
              <p:nvPr/>
            </p:nvSpPr>
            <p:spPr bwMode="auto">
              <a:xfrm>
                <a:off x="2205" y="982"/>
                <a:ext cx="70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" name="Rectangle 100"/>
              <p:cNvSpPr>
                <a:spLocks noChangeArrowheads="1"/>
              </p:cNvSpPr>
              <p:nvPr/>
            </p:nvSpPr>
            <p:spPr bwMode="auto">
              <a:xfrm>
                <a:off x="2269" y="982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1" name="Rectangle 101"/>
              <p:cNvSpPr>
                <a:spLocks noChangeArrowheads="1"/>
              </p:cNvSpPr>
              <p:nvPr/>
            </p:nvSpPr>
            <p:spPr bwMode="auto">
              <a:xfrm>
                <a:off x="2329" y="982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2" name="Rectangle 102"/>
              <p:cNvSpPr>
                <a:spLocks noChangeArrowheads="1"/>
              </p:cNvSpPr>
              <p:nvPr/>
            </p:nvSpPr>
            <p:spPr bwMode="auto">
              <a:xfrm>
                <a:off x="2389" y="982"/>
                <a:ext cx="70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3" name="Rectangle 103"/>
              <p:cNvSpPr>
                <a:spLocks noChangeArrowheads="1"/>
              </p:cNvSpPr>
              <p:nvPr/>
            </p:nvSpPr>
            <p:spPr bwMode="auto">
              <a:xfrm>
                <a:off x="2454" y="982"/>
                <a:ext cx="65" cy="47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" name="Rectangle 104"/>
              <p:cNvSpPr>
                <a:spLocks noChangeArrowheads="1"/>
              </p:cNvSpPr>
              <p:nvPr/>
            </p:nvSpPr>
            <p:spPr bwMode="auto">
              <a:xfrm>
                <a:off x="2514" y="982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" name="Rectangle 105"/>
              <p:cNvSpPr>
                <a:spLocks noChangeArrowheads="1"/>
              </p:cNvSpPr>
              <p:nvPr/>
            </p:nvSpPr>
            <p:spPr bwMode="auto">
              <a:xfrm>
                <a:off x="2573" y="982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6" name="Rectangle 106"/>
              <p:cNvSpPr>
                <a:spLocks noChangeArrowheads="1"/>
              </p:cNvSpPr>
              <p:nvPr/>
            </p:nvSpPr>
            <p:spPr bwMode="auto">
              <a:xfrm>
                <a:off x="2639" y="982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7" name="Rectangle 107"/>
              <p:cNvSpPr>
                <a:spLocks noChangeArrowheads="1"/>
              </p:cNvSpPr>
              <p:nvPr/>
            </p:nvSpPr>
            <p:spPr bwMode="auto">
              <a:xfrm>
                <a:off x="3035" y="636"/>
                <a:ext cx="71" cy="48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8" name="Rectangle 108"/>
              <p:cNvSpPr>
                <a:spLocks noChangeArrowheads="1"/>
              </p:cNvSpPr>
              <p:nvPr/>
            </p:nvSpPr>
            <p:spPr bwMode="auto">
              <a:xfrm>
                <a:off x="3101" y="636"/>
                <a:ext cx="64" cy="48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9" name="Rectangle 109"/>
              <p:cNvSpPr>
                <a:spLocks noChangeArrowheads="1"/>
              </p:cNvSpPr>
              <p:nvPr/>
            </p:nvSpPr>
            <p:spPr bwMode="auto">
              <a:xfrm>
                <a:off x="3161" y="636"/>
                <a:ext cx="64" cy="48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0" name="Rectangle 110"/>
              <p:cNvSpPr>
                <a:spLocks noChangeArrowheads="1"/>
              </p:cNvSpPr>
              <p:nvPr/>
            </p:nvSpPr>
            <p:spPr bwMode="auto">
              <a:xfrm>
                <a:off x="3220" y="636"/>
                <a:ext cx="71" cy="48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1" name="Rectangle 111"/>
              <p:cNvSpPr>
                <a:spLocks noChangeArrowheads="1"/>
              </p:cNvSpPr>
              <p:nvPr/>
            </p:nvSpPr>
            <p:spPr bwMode="auto">
              <a:xfrm>
                <a:off x="3285" y="636"/>
                <a:ext cx="66" cy="48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2" name="Rectangle 112"/>
              <p:cNvSpPr>
                <a:spLocks noChangeArrowheads="1"/>
              </p:cNvSpPr>
              <p:nvPr/>
            </p:nvSpPr>
            <p:spPr bwMode="auto">
              <a:xfrm>
                <a:off x="3345" y="636"/>
                <a:ext cx="65" cy="48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3" name="Rectangle 113"/>
              <p:cNvSpPr>
                <a:spLocks noChangeArrowheads="1"/>
              </p:cNvSpPr>
              <p:nvPr/>
            </p:nvSpPr>
            <p:spPr bwMode="auto">
              <a:xfrm>
                <a:off x="3405" y="636"/>
                <a:ext cx="70" cy="48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4" name="Rectangle 114"/>
              <p:cNvSpPr>
                <a:spLocks noChangeArrowheads="1"/>
              </p:cNvSpPr>
              <p:nvPr/>
            </p:nvSpPr>
            <p:spPr bwMode="auto">
              <a:xfrm>
                <a:off x="3470" y="636"/>
                <a:ext cx="65" cy="48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5" name="Rectangle 115"/>
              <p:cNvSpPr>
                <a:spLocks noChangeArrowheads="1"/>
              </p:cNvSpPr>
              <p:nvPr/>
            </p:nvSpPr>
            <p:spPr bwMode="auto">
              <a:xfrm>
                <a:off x="3035" y="752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6" name="Rectangle 116"/>
              <p:cNvSpPr>
                <a:spLocks noChangeArrowheads="1"/>
              </p:cNvSpPr>
              <p:nvPr/>
            </p:nvSpPr>
            <p:spPr bwMode="auto">
              <a:xfrm>
                <a:off x="3101" y="752"/>
                <a:ext cx="64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" name="Rectangle 117"/>
              <p:cNvSpPr>
                <a:spLocks noChangeArrowheads="1"/>
              </p:cNvSpPr>
              <p:nvPr/>
            </p:nvSpPr>
            <p:spPr bwMode="auto">
              <a:xfrm>
                <a:off x="3161" y="752"/>
                <a:ext cx="64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8" name="Rectangle 118"/>
              <p:cNvSpPr>
                <a:spLocks noChangeArrowheads="1"/>
              </p:cNvSpPr>
              <p:nvPr/>
            </p:nvSpPr>
            <p:spPr bwMode="auto">
              <a:xfrm>
                <a:off x="3220" y="752"/>
                <a:ext cx="71" cy="47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9" name="Rectangle 119"/>
              <p:cNvSpPr>
                <a:spLocks noChangeArrowheads="1"/>
              </p:cNvSpPr>
              <p:nvPr/>
            </p:nvSpPr>
            <p:spPr bwMode="auto">
              <a:xfrm>
                <a:off x="3285" y="752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0" name="Rectangle 120"/>
              <p:cNvSpPr>
                <a:spLocks noChangeArrowheads="1"/>
              </p:cNvSpPr>
              <p:nvPr/>
            </p:nvSpPr>
            <p:spPr bwMode="auto">
              <a:xfrm>
                <a:off x="3345" y="752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1" name="Rectangle 121"/>
              <p:cNvSpPr>
                <a:spLocks noChangeArrowheads="1"/>
              </p:cNvSpPr>
              <p:nvPr/>
            </p:nvSpPr>
            <p:spPr bwMode="auto">
              <a:xfrm>
                <a:off x="3405" y="752"/>
                <a:ext cx="70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2" name="Rectangle 122"/>
              <p:cNvSpPr>
                <a:spLocks noChangeArrowheads="1"/>
              </p:cNvSpPr>
              <p:nvPr/>
            </p:nvSpPr>
            <p:spPr bwMode="auto">
              <a:xfrm>
                <a:off x="3470" y="752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" name="Rectangle 123"/>
              <p:cNvSpPr>
                <a:spLocks noChangeArrowheads="1"/>
              </p:cNvSpPr>
              <p:nvPr/>
            </p:nvSpPr>
            <p:spPr bwMode="auto">
              <a:xfrm>
                <a:off x="3035" y="867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4" name="Rectangle 124"/>
              <p:cNvSpPr>
                <a:spLocks noChangeArrowheads="1"/>
              </p:cNvSpPr>
              <p:nvPr/>
            </p:nvSpPr>
            <p:spPr bwMode="auto">
              <a:xfrm>
                <a:off x="3101" y="867"/>
                <a:ext cx="64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5" name="Rectangle 125"/>
              <p:cNvSpPr>
                <a:spLocks noChangeArrowheads="1"/>
              </p:cNvSpPr>
              <p:nvPr/>
            </p:nvSpPr>
            <p:spPr bwMode="auto">
              <a:xfrm>
                <a:off x="3161" y="867"/>
                <a:ext cx="64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6" name="Rectangle 126"/>
              <p:cNvSpPr>
                <a:spLocks noChangeArrowheads="1"/>
              </p:cNvSpPr>
              <p:nvPr/>
            </p:nvSpPr>
            <p:spPr bwMode="auto">
              <a:xfrm>
                <a:off x="3220" y="867"/>
                <a:ext cx="71" cy="47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7" name="Rectangle 127"/>
              <p:cNvSpPr>
                <a:spLocks noChangeArrowheads="1"/>
              </p:cNvSpPr>
              <p:nvPr/>
            </p:nvSpPr>
            <p:spPr bwMode="auto">
              <a:xfrm>
                <a:off x="3285" y="867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8" name="Rectangle 128"/>
              <p:cNvSpPr>
                <a:spLocks noChangeArrowheads="1"/>
              </p:cNvSpPr>
              <p:nvPr/>
            </p:nvSpPr>
            <p:spPr bwMode="auto">
              <a:xfrm>
                <a:off x="3345" y="867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9" name="Rectangle 129"/>
              <p:cNvSpPr>
                <a:spLocks noChangeArrowheads="1"/>
              </p:cNvSpPr>
              <p:nvPr/>
            </p:nvSpPr>
            <p:spPr bwMode="auto">
              <a:xfrm>
                <a:off x="3405" y="867"/>
                <a:ext cx="70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0" name="Rectangle 130"/>
              <p:cNvSpPr>
                <a:spLocks noChangeArrowheads="1"/>
              </p:cNvSpPr>
              <p:nvPr/>
            </p:nvSpPr>
            <p:spPr bwMode="auto">
              <a:xfrm>
                <a:off x="3470" y="867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1" name="Rectangle 131"/>
              <p:cNvSpPr>
                <a:spLocks noChangeArrowheads="1"/>
              </p:cNvSpPr>
              <p:nvPr/>
            </p:nvSpPr>
            <p:spPr bwMode="auto">
              <a:xfrm>
                <a:off x="3035" y="982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2" name="Rectangle 132"/>
              <p:cNvSpPr>
                <a:spLocks noChangeArrowheads="1"/>
              </p:cNvSpPr>
              <p:nvPr/>
            </p:nvSpPr>
            <p:spPr bwMode="auto">
              <a:xfrm>
                <a:off x="3101" y="982"/>
                <a:ext cx="64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" name="Rectangle 133"/>
              <p:cNvSpPr>
                <a:spLocks noChangeArrowheads="1"/>
              </p:cNvSpPr>
              <p:nvPr/>
            </p:nvSpPr>
            <p:spPr bwMode="auto">
              <a:xfrm>
                <a:off x="3161" y="982"/>
                <a:ext cx="64" cy="47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4" name="Rectangle 134"/>
              <p:cNvSpPr>
                <a:spLocks noChangeArrowheads="1"/>
              </p:cNvSpPr>
              <p:nvPr/>
            </p:nvSpPr>
            <p:spPr bwMode="auto">
              <a:xfrm>
                <a:off x="3220" y="982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5" name="Rectangle 135"/>
              <p:cNvSpPr>
                <a:spLocks noChangeArrowheads="1"/>
              </p:cNvSpPr>
              <p:nvPr/>
            </p:nvSpPr>
            <p:spPr bwMode="auto">
              <a:xfrm>
                <a:off x="3285" y="982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6" name="Rectangle 136"/>
              <p:cNvSpPr>
                <a:spLocks noChangeArrowheads="1"/>
              </p:cNvSpPr>
              <p:nvPr/>
            </p:nvSpPr>
            <p:spPr bwMode="auto">
              <a:xfrm>
                <a:off x="3345" y="982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7" name="Rectangle 137"/>
              <p:cNvSpPr>
                <a:spLocks noChangeArrowheads="1"/>
              </p:cNvSpPr>
              <p:nvPr/>
            </p:nvSpPr>
            <p:spPr bwMode="auto">
              <a:xfrm>
                <a:off x="3405" y="982"/>
                <a:ext cx="70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8" name="Rectangle 138"/>
              <p:cNvSpPr>
                <a:spLocks noChangeArrowheads="1"/>
              </p:cNvSpPr>
              <p:nvPr/>
            </p:nvSpPr>
            <p:spPr bwMode="auto">
              <a:xfrm>
                <a:off x="3470" y="982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9" name="Rectangle 139"/>
              <p:cNvSpPr>
                <a:spLocks noChangeArrowheads="1"/>
              </p:cNvSpPr>
              <p:nvPr/>
            </p:nvSpPr>
            <p:spPr bwMode="auto">
              <a:xfrm>
                <a:off x="2112" y="480"/>
                <a:ext cx="685" cy="699"/>
              </a:xfrm>
              <a:prstGeom prst="rect">
                <a:avLst/>
              </a:prstGeom>
              <a:noFill/>
              <a:ln w="12065">
                <a:solidFill>
                  <a:srgbClr val="3366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" name="Rectangle 140"/>
              <p:cNvSpPr>
                <a:spLocks noChangeArrowheads="1"/>
              </p:cNvSpPr>
              <p:nvPr/>
            </p:nvSpPr>
            <p:spPr bwMode="auto">
              <a:xfrm>
                <a:off x="2943" y="480"/>
                <a:ext cx="684" cy="699"/>
              </a:xfrm>
              <a:prstGeom prst="rect">
                <a:avLst/>
              </a:prstGeom>
              <a:noFill/>
              <a:ln w="12065">
                <a:solidFill>
                  <a:srgbClr val="3366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1" name="Rectangle 141"/>
              <p:cNvSpPr>
                <a:spLocks noChangeArrowheads="1"/>
              </p:cNvSpPr>
              <p:nvPr/>
            </p:nvSpPr>
            <p:spPr bwMode="auto">
              <a:xfrm>
                <a:off x="2280" y="1518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" name="Rectangle 142"/>
              <p:cNvSpPr>
                <a:spLocks noChangeArrowheads="1"/>
              </p:cNvSpPr>
              <p:nvPr/>
            </p:nvSpPr>
            <p:spPr bwMode="auto">
              <a:xfrm>
                <a:off x="2345" y="1518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3" name="Rectangle 143"/>
              <p:cNvSpPr>
                <a:spLocks noChangeArrowheads="1"/>
              </p:cNvSpPr>
              <p:nvPr/>
            </p:nvSpPr>
            <p:spPr bwMode="auto">
              <a:xfrm>
                <a:off x="2405" y="1518"/>
                <a:ext cx="66" cy="47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4" name="Rectangle 144"/>
              <p:cNvSpPr>
                <a:spLocks noChangeArrowheads="1"/>
              </p:cNvSpPr>
              <p:nvPr/>
            </p:nvSpPr>
            <p:spPr bwMode="auto">
              <a:xfrm>
                <a:off x="2465" y="1518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5" name="Rectangle 145"/>
              <p:cNvSpPr>
                <a:spLocks noChangeArrowheads="1"/>
              </p:cNvSpPr>
              <p:nvPr/>
            </p:nvSpPr>
            <p:spPr bwMode="auto">
              <a:xfrm>
                <a:off x="2531" y="1518"/>
                <a:ext cx="64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6" name="Rectangle 146"/>
              <p:cNvSpPr>
                <a:spLocks noChangeArrowheads="1"/>
              </p:cNvSpPr>
              <p:nvPr/>
            </p:nvSpPr>
            <p:spPr bwMode="auto">
              <a:xfrm>
                <a:off x="2590" y="1518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7" name="Rectangle 147"/>
              <p:cNvSpPr>
                <a:spLocks noChangeArrowheads="1"/>
              </p:cNvSpPr>
              <p:nvPr/>
            </p:nvSpPr>
            <p:spPr bwMode="auto">
              <a:xfrm>
                <a:off x="2650" y="1518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8" name="Rectangle 148"/>
              <p:cNvSpPr>
                <a:spLocks noChangeArrowheads="1"/>
              </p:cNvSpPr>
              <p:nvPr/>
            </p:nvSpPr>
            <p:spPr bwMode="auto">
              <a:xfrm>
                <a:off x="2715" y="1518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9" name="Rectangle 149"/>
              <p:cNvSpPr>
                <a:spLocks noChangeArrowheads="1"/>
              </p:cNvSpPr>
              <p:nvPr/>
            </p:nvSpPr>
            <p:spPr bwMode="auto">
              <a:xfrm>
                <a:off x="2280" y="1634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0" name="Rectangle 150"/>
              <p:cNvSpPr>
                <a:spLocks noChangeArrowheads="1"/>
              </p:cNvSpPr>
              <p:nvPr/>
            </p:nvSpPr>
            <p:spPr bwMode="auto">
              <a:xfrm>
                <a:off x="2345" y="1634"/>
                <a:ext cx="66" cy="47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1" name="Rectangle 151"/>
              <p:cNvSpPr>
                <a:spLocks noChangeArrowheads="1"/>
              </p:cNvSpPr>
              <p:nvPr/>
            </p:nvSpPr>
            <p:spPr bwMode="auto">
              <a:xfrm>
                <a:off x="2405" y="1634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2" name="Rectangle 152"/>
              <p:cNvSpPr>
                <a:spLocks noChangeArrowheads="1"/>
              </p:cNvSpPr>
              <p:nvPr/>
            </p:nvSpPr>
            <p:spPr bwMode="auto">
              <a:xfrm>
                <a:off x="2465" y="1634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" name="Rectangle 153"/>
              <p:cNvSpPr>
                <a:spLocks noChangeArrowheads="1"/>
              </p:cNvSpPr>
              <p:nvPr/>
            </p:nvSpPr>
            <p:spPr bwMode="auto">
              <a:xfrm>
                <a:off x="2531" y="1634"/>
                <a:ext cx="64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" name="Rectangle 154"/>
              <p:cNvSpPr>
                <a:spLocks noChangeArrowheads="1"/>
              </p:cNvSpPr>
              <p:nvPr/>
            </p:nvSpPr>
            <p:spPr bwMode="auto">
              <a:xfrm>
                <a:off x="2590" y="1634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5" name="Rectangle 155"/>
              <p:cNvSpPr>
                <a:spLocks noChangeArrowheads="1"/>
              </p:cNvSpPr>
              <p:nvPr/>
            </p:nvSpPr>
            <p:spPr bwMode="auto">
              <a:xfrm>
                <a:off x="2650" y="1634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6" name="Rectangle 156"/>
              <p:cNvSpPr>
                <a:spLocks noChangeArrowheads="1"/>
              </p:cNvSpPr>
              <p:nvPr/>
            </p:nvSpPr>
            <p:spPr bwMode="auto">
              <a:xfrm>
                <a:off x="2715" y="1634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7" name="Rectangle 157"/>
              <p:cNvSpPr>
                <a:spLocks noChangeArrowheads="1"/>
              </p:cNvSpPr>
              <p:nvPr/>
            </p:nvSpPr>
            <p:spPr bwMode="auto">
              <a:xfrm>
                <a:off x="2280" y="1748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" name="Rectangle 158"/>
              <p:cNvSpPr>
                <a:spLocks noChangeArrowheads="1"/>
              </p:cNvSpPr>
              <p:nvPr/>
            </p:nvSpPr>
            <p:spPr bwMode="auto">
              <a:xfrm>
                <a:off x="2345" y="1748"/>
                <a:ext cx="66" cy="47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9" name="Rectangle 159"/>
              <p:cNvSpPr>
                <a:spLocks noChangeArrowheads="1"/>
              </p:cNvSpPr>
              <p:nvPr/>
            </p:nvSpPr>
            <p:spPr bwMode="auto">
              <a:xfrm>
                <a:off x="2405" y="1748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0" name="Rectangle 160"/>
              <p:cNvSpPr>
                <a:spLocks noChangeArrowheads="1"/>
              </p:cNvSpPr>
              <p:nvPr/>
            </p:nvSpPr>
            <p:spPr bwMode="auto">
              <a:xfrm>
                <a:off x="2465" y="1748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1" name="Rectangle 161"/>
              <p:cNvSpPr>
                <a:spLocks noChangeArrowheads="1"/>
              </p:cNvSpPr>
              <p:nvPr/>
            </p:nvSpPr>
            <p:spPr bwMode="auto">
              <a:xfrm>
                <a:off x="2531" y="1748"/>
                <a:ext cx="64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2" name="Rectangle 162"/>
              <p:cNvSpPr>
                <a:spLocks noChangeArrowheads="1"/>
              </p:cNvSpPr>
              <p:nvPr/>
            </p:nvSpPr>
            <p:spPr bwMode="auto">
              <a:xfrm>
                <a:off x="2590" y="1748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3" name="Rectangle 163"/>
              <p:cNvSpPr>
                <a:spLocks noChangeArrowheads="1"/>
              </p:cNvSpPr>
              <p:nvPr/>
            </p:nvSpPr>
            <p:spPr bwMode="auto">
              <a:xfrm>
                <a:off x="2650" y="1748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4" name="Rectangle 164"/>
              <p:cNvSpPr>
                <a:spLocks noChangeArrowheads="1"/>
              </p:cNvSpPr>
              <p:nvPr/>
            </p:nvSpPr>
            <p:spPr bwMode="auto">
              <a:xfrm>
                <a:off x="2715" y="1748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5" name="Rectangle 165"/>
              <p:cNvSpPr>
                <a:spLocks noChangeArrowheads="1"/>
              </p:cNvSpPr>
              <p:nvPr/>
            </p:nvSpPr>
            <p:spPr bwMode="auto">
              <a:xfrm>
                <a:off x="2280" y="1864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6" name="Rectangle 166"/>
              <p:cNvSpPr>
                <a:spLocks noChangeArrowheads="1"/>
              </p:cNvSpPr>
              <p:nvPr/>
            </p:nvSpPr>
            <p:spPr bwMode="auto">
              <a:xfrm>
                <a:off x="2345" y="1864"/>
                <a:ext cx="66" cy="47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7" name="Rectangle 167"/>
              <p:cNvSpPr>
                <a:spLocks noChangeArrowheads="1"/>
              </p:cNvSpPr>
              <p:nvPr/>
            </p:nvSpPr>
            <p:spPr bwMode="auto">
              <a:xfrm>
                <a:off x="2405" y="1864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8" name="Rectangle 168"/>
              <p:cNvSpPr>
                <a:spLocks noChangeArrowheads="1"/>
              </p:cNvSpPr>
              <p:nvPr/>
            </p:nvSpPr>
            <p:spPr bwMode="auto">
              <a:xfrm>
                <a:off x="2465" y="1864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9" name="Rectangle 169"/>
              <p:cNvSpPr>
                <a:spLocks noChangeArrowheads="1"/>
              </p:cNvSpPr>
              <p:nvPr/>
            </p:nvSpPr>
            <p:spPr bwMode="auto">
              <a:xfrm>
                <a:off x="2531" y="1864"/>
                <a:ext cx="64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0" name="Rectangle 170"/>
              <p:cNvSpPr>
                <a:spLocks noChangeArrowheads="1"/>
              </p:cNvSpPr>
              <p:nvPr/>
            </p:nvSpPr>
            <p:spPr bwMode="auto">
              <a:xfrm>
                <a:off x="2590" y="1864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1" name="Rectangle 171"/>
              <p:cNvSpPr>
                <a:spLocks noChangeArrowheads="1"/>
              </p:cNvSpPr>
              <p:nvPr/>
            </p:nvSpPr>
            <p:spPr bwMode="auto">
              <a:xfrm>
                <a:off x="2650" y="1864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2" name="Rectangle 172"/>
              <p:cNvSpPr>
                <a:spLocks noChangeArrowheads="1"/>
              </p:cNvSpPr>
              <p:nvPr/>
            </p:nvSpPr>
            <p:spPr bwMode="auto">
              <a:xfrm>
                <a:off x="2715" y="1864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3" name="Rectangle 173"/>
              <p:cNvSpPr>
                <a:spLocks noChangeArrowheads="1"/>
              </p:cNvSpPr>
              <p:nvPr/>
            </p:nvSpPr>
            <p:spPr bwMode="auto">
              <a:xfrm>
                <a:off x="3111" y="1518"/>
                <a:ext cx="72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4" name="Rectangle 174"/>
              <p:cNvSpPr>
                <a:spLocks noChangeArrowheads="1"/>
              </p:cNvSpPr>
              <p:nvPr/>
            </p:nvSpPr>
            <p:spPr bwMode="auto">
              <a:xfrm>
                <a:off x="3177" y="1518"/>
                <a:ext cx="65" cy="47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5" name="Rectangle 175"/>
              <p:cNvSpPr>
                <a:spLocks noChangeArrowheads="1"/>
              </p:cNvSpPr>
              <p:nvPr/>
            </p:nvSpPr>
            <p:spPr bwMode="auto">
              <a:xfrm>
                <a:off x="3237" y="1518"/>
                <a:ext cx="64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6" name="Rectangle 176"/>
              <p:cNvSpPr>
                <a:spLocks noChangeArrowheads="1"/>
              </p:cNvSpPr>
              <p:nvPr/>
            </p:nvSpPr>
            <p:spPr bwMode="auto">
              <a:xfrm>
                <a:off x="3296" y="1518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7" name="Rectangle 177"/>
              <p:cNvSpPr>
                <a:spLocks noChangeArrowheads="1"/>
              </p:cNvSpPr>
              <p:nvPr/>
            </p:nvSpPr>
            <p:spPr bwMode="auto">
              <a:xfrm>
                <a:off x="3361" y="1518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8" name="Rectangle 178"/>
              <p:cNvSpPr>
                <a:spLocks noChangeArrowheads="1"/>
              </p:cNvSpPr>
              <p:nvPr/>
            </p:nvSpPr>
            <p:spPr bwMode="auto">
              <a:xfrm>
                <a:off x="3421" y="1518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9" name="Rectangle 179"/>
              <p:cNvSpPr>
                <a:spLocks noChangeArrowheads="1"/>
              </p:cNvSpPr>
              <p:nvPr/>
            </p:nvSpPr>
            <p:spPr bwMode="auto">
              <a:xfrm>
                <a:off x="3481" y="1518"/>
                <a:ext cx="70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0" name="Rectangle 180"/>
              <p:cNvSpPr>
                <a:spLocks noChangeArrowheads="1"/>
              </p:cNvSpPr>
              <p:nvPr/>
            </p:nvSpPr>
            <p:spPr bwMode="auto">
              <a:xfrm>
                <a:off x="3546" y="1518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1" name="Rectangle 181"/>
              <p:cNvSpPr>
                <a:spLocks noChangeArrowheads="1"/>
              </p:cNvSpPr>
              <p:nvPr/>
            </p:nvSpPr>
            <p:spPr bwMode="auto">
              <a:xfrm>
                <a:off x="3111" y="1634"/>
                <a:ext cx="72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2" name="Rectangle 182"/>
              <p:cNvSpPr>
                <a:spLocks noChangeArrowheads="1"/>
              </p:cNvSpPr>
              <p:nvPr/>
            </p:nvSpPr>
            <p:spPr bwMode="auto">
              <a:xfrm>
                <a:off x="3177" y="1634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3" name="Rectangle 183"/>
              <p:cNvSpPr>
                <a:spLocks noChangeArrowheads="1"/>
              </p:cNvSpPr>
              <p:nvPr/>
            </p:nvSpPr>
            <p:spPr bwMode="auto">
              <a:xfrm>
                <a:off x="3237" y="1634"/>
                <a:ext cx="64" cy="47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4" name="Rectangle 184"/>
              <p:cNvSpPr>
                <a:spLocks noChangeArrowheads="1"/>
              </p:cNvSpPr>
              <p:nvPr/>
            </p:nvSpPr>
            <p:spPr bwMode="auto">
              <a:xfrm>
                <a:off x="3296" y="1634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" name="Rectangle 185"/>
              <p:cNvSpPr>
                <a:spLocks noChangeArrowheads="1"/>
              </p:cNvSpPr>
              <p:nvPr/>
            </p:nvSpPr>
            <p:spPr bwMode="auto">
              <a:xfrm>
                <a:off x="3361" y="1634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" name="Rectangle 186"/>
              <p:cNvSpPr>
                <a:spLocks noChangeArrowheads="1"/>
              </p:cNvSpPr>
              <p:nvPr/>
            </p:nvSpPr>
            <p:spPr bwMode="auto">
              <a:xfrm>
                <a:off x="3421" y="1634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7" name="Rectangle 187"/>
              <p:cNvSpPr>
                <a:spLocks noChangeArrowheads="1"/>
              </p:cNvSpPr>
              <p:nvPr/>
            </p:nvSpPr>
            <p:spPr bwMode="auto">
              <a:xfrm>
                <a:off x="3481" y="1634"/>
                <a:ext cx="70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8" name="Rectangle 188"/>
              <p:cNvSpPr>
                <a:spLocks noChangeArrowheads="1"/>
              </p:cNvSpPr>
              <p:nvPr/>
            </p:nvSpPr>
            <p:spPr bwMode="auto">
              <a:xfrm>
                <a:off x="3546" y="1634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9" name="Rectangle 189"/>
              <p:cNvSpPr>
                <a:spLocks noChangeArrowheads="1"/>
              </p:cNvSpPr>
              <p:nvPr/>
            </p:nvSpPr>
            <p:spPr bwMode="auto">
              <a:xfrm>
                <a:off x="3111" y="1748"/>
                <a:ext cx="72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0" name="Rectangle 190"/>
              <p:cNvSpPr>
                <a:spLocks noChangeArrowheads="1"/>
              </p:cNvSpPr>
              <p:nvPr/>
            </p:nvSpPr>
            <p:spPr bwMode="auto">
              <a:xfrm>
                <a:off x="3177" y="1748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1" name="Rectangle 191"/>
              <p:cNvSpPr>
                <a:spLocks noChangeArrowheads="1"/>
              </p:cNvSpPr>
              <p:nvPr/>
            </p:nvSpPr>
            <p:spPr bwMode="auto">
              <a:xfrm>
                <a:off x="3237" y="1748"/>
                <a:ext cx="64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2" name="Rectangle 192"/>
              <p:cNvSpPr>
                <a:spLocks noChangeArrowheads="1"/>
              </p:cNvSpPr>
              <p:nvPr/>
            </p:nvSpPr>
            <p:spPr bwMode="auto">
              <a:xfrm>
                <a:off x="3296" y="1748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3" name="Rectangle 193"/>
              <p:cNvSpPr>
                <a:spLocks noChangeArrowheads="1"/>
              </p:cNvSpPr>
              <p:nvPr/>
            </p:nvSpPr>
            <p:spPr bwMode="auto">
              <a:xfrm>
                <a:off x="3361" y="1748"/>
                <a:ext cx="66" cy="47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4" name="Rectangle 194"/>
              <p:cNvSpPr>
                <a:spLocks noChangeArrowheads="1"/>
              </p:cNvSpPr>
              <p:nvPr/>
            </p:nvSpPr>
            <p:spPr bwMode="auto">
              <a:xfrm>
                <a:off x="3421" y="1748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5" name="Rectangle 195"/>
              <p:cNvSpPr>
                <a:spLocks noChangeArrowheads="1"/>
              </p:cNvSpPr>
              <p:nvPr/>
            </p:nvSpPr>
            <p:spPr bwMode="auto">
              <a:xfrm>
                <a:off x="3481" y="1748"/>
                <a:ext cx="70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6" name="Rectangle 196"/>
              <p:cNvSpPr>
                <a:spLocks noChangeArrowheads="1"/>
              </p:cNvSpPr>
              <p:nvPr/>
            </p:nvSpPr>
            <p:spPr bwMode="auto">
              <a:xfrm>
                <a:off x="3546" y="1748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7" name="Rectangle 197"/>
              <p:cNvSpPr>
                <a:spLocks noChangeArrowheads="1"/>
              </p:cNvSpPr>
              <p:nvPr/>
            </p:nvSpPr>
            <p:spPr bwMode="auto">
              <a:xfrm>
                <a:off x="3111" y="1864"/>
                <a:ext cx="72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8" name="Rectangle 198"/>
              <p:cNvSpPr>
                <a:spLocks noChangeArrowheads="1"/>
              </p:cNvSpPr>
              <p:nvPr/>
            </p:nvSpPr>
            <p:spPr bwMode="auto">
              <a:xfrm>
                <a:off x="3177" y="1864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9" name="Rectangle 199"/>
              <p:cNvSpPr>
                <a:spLocks noChangeArrowheads="1"/>
              </p:cNvSpPr>
              <p:nvPr/>
            </p:nvSpPr>
            <p:spPr bwMode="auto">
              <a:xfrm>
                <a:off x="3237" y="1864"/>
                <a:ext cx="64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0" name="Rectangle 200"/>
              <p:cNvSpPr>
                <a:spLocks noChangeArrowheads="1"/>
              </p:cNvSpPr>
              <p:nvPr/>
            </p:nvSpPr>
            <p:spPr bwMode="auto">
              <a:xfrm>
                <a:off x="3296" y="1864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1" name="Rectangle 201"/>
              <p:cNvSpPr>
                <a:spLocks noChangeArrowheads="1"/>
              </p:cNvSpPr>
              <p:nvPr/>
            </p:nvSpPr>
            <p:spPr bwMode="auto">
              <a:xfrm>
                <a:off x="3361" y="1864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2" name="Rectangle 202"/>
              <p:cNvSpPr>
                <a:spLocks noChangeArrowheads="1"/>
              </p:cNvSpPr>
              <p:nvPr/>
            </p:nvSpPr>
            <p:spPr bwMode="auto">
              <a:xfrm>
                <a:off x="3421" y="1864"/>
                <a:ext cx="66" cy="47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3" name="Rectangle 203"/>
              <p:cNvSpPr>
                <a:spLocks noChangeArrowheads="1"/>
              </p:cNvSpPr>
              <p:nvPr/>
            </p:nvSpPr>
            <p:spPr bwMode="auto">
              <a:xfrm>
                <a:off x="3481" y="1864"/>
                <a:ext cx="70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4" name="Rectangle 204"/>
              <p:cNvSpPr>
                <a:spLocks noChangeArrowheads="1"/>
              </p:cNvSpPr>
              <p:nvPr/>
            </p:nvSpPr>
            <p:spPr bwMode="auto">
              <a:xfrm>
                <a:off x="3546" y="1864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5" name="Rectangle 205"/>
              <p:cNvSpPr>
                <a:spLocks noChangeArrowheads="1"/>
              </p:cNvSpPr>
              <p:nvPr/>
            </p:nvSpPr>
            <p:spPr bwMode="auto">
              <a:xfrm>
                <a:off x="2188" y="1369"/>
                <a:ext cx="684" cy="698"/>
              </a:xfrm>
              <a:prstGeom prst="rect">
                <a:avLst/>
              </a:prstGeom>
              <a:noFill/>
              <a:ln w="12065">
                <a:solidFill>
                  <a:srgbClr val="3366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6" name="Rectangle 206"/>
              <p:cNvSpPr>
                <a:spLocks noChangeArrowheads="1"/>
              </p:cNvSpPr>
              <p:nvPr/>
            </p:nvSpPr>
            <p:spPr bwMode="auto">
              <a:xfrm>
                <a:off x="3019" y="1369"/>
                <a:ext cx="685" cy="698"/>
              </a:xfrm>
              <a:prstGeom prst="rect">
                <a:avLst/>
              </a:prstGeom>
              <a:noFill/>
              <a:ln w="12065">
                <a:solidFill>
                  <a:srgbClr val="3366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7" name="Line 208"/>
              <p:cNvSpPr>
                <a:spLocks noChangeShapeType="1"/>
              </p:cNvSpPr>
              <p:nvPr/>
            </p:nvSpPr>
            <p:spPr bwMode="auto">
              <a:xfrm>
                <a:off x="2253" y="562"/>
                <a:ext cx="278" cy="535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8" name="Line 209"/>
              <p:cNvSpPr>
                <a:spLocks noChangeShapeType="1"/>
              </p:cNvSpPr>
              <p:nvPr/>
            </p:nvSpPr>
            <p:spPr bwMode="auto">
              <a:xfrm flipH="1">
                <a:off x="3177" y="562"/>
                <a:ext cx="168" cy="535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9" name="Line 210"/>
              <p:cNvSpPr>
                <a:spLocks noChangeShapeType="1"/>
              </p:cNvSpPr>
              <p:nvPr/>
            </p:nvSpPr>
            <p:spPr bwMode="auto">
              <a:xfrm flipH="1">
                <a:off x="2362" y="1423"/>
                <a:ext cx="60" cy="577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0" name="Line 211"/>
              <p:cNvSpPr>
                <a:spLocks noChangeShapeType="1"/>
              </p:cNvSpPr>
              <p:nvPr/>
            </p:nvSpPr>
            <p:spPr bwMode="auto">
              <a:xfrm>
                <a:off x="3111" y="1423"/>
                <a:ext cx="435" cy="577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11" name="Rectangle 212"/>
            <p:cNvSpPr>
              <a:spLocks noChangeArrowheads="1"/>
            </p:cNvSpPr>
            <p:nvPr/>
          </p:nvSpPr>
          <p:spPr bwMode="auto">
            <a:xfrm>
              <a:off x="6864409" y="4033838"/>
              <a:ext cx="1978107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it-IT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Pattern </a:t>
              </a:r>
            </a:p>
            <a:p>
              <a:pPr algn="ctr" eaLnBrk="0" hangingPunct="0"/>
              <a:r>
                <a:rPr lang="en-US" altLang="it-IT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Bank</a:t>
              </a:r>
            </a:p>
          </p:txBody>
        </p:sp>
        <p:sp>
          <p:nvSpPr>
            <p:cNvPr id="212" name="Rectangle 213"/>
            <p:cNvSpPr>
              <a:spLocks noChangeArrowheads="1"/>
            </p:cNvSpPr>
            <p:nvPr/>
          </p:nvSpPr>
          <p:spPr bwMode="auto">
            <a:xfrm>
              <a:off x="4283968" y="3729038"/>
              <a:ext cx="4495800" cy="3001963"/>
            </a:xfrm>
            <a:prstGeom prst="rect">
              <a:avLst/>
            </a:prstGeom>
            <a:noFill/>
            <a:ln w="9525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14" name="Rectangle 215"/>
          <p:cNvSpPr>
            <a:spLocks noChangeArrowheads="1"/>
          </p:cNvSpPr>
          <p:nvPr/>
        </p:nvSpPr>
        <p:spPr bwMode="auto">
          <a:xfrm>
            <a:off x="498931" y="269049"/>
            <a:ext cx="3502562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altLang="it-IT" sz="23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 WITH </a:t>
            </a:r>
          </a:p>
          <a:p>
            <a:pPr algn="ctr" eaLnBrk="0" hangingPunct="0"/>
            <a:r>
              <a:rPr lang="en-US" altLang="it-IT" sz="23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  MATCHING</a:t>
            </a:r>
          </a:p>
          <a:p>
            <a:pPr algn="ctr" eaLnBrk="0" hangingPunct="0"/>
            <a:endParaRPr lang="en-US" altLang="it-IT" sz="2300" b="1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en-US" altLang="it-IT" sz="23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a Highly </a:t>
            </a:r>
          </a:p>
          <a:p>
            <a:pPr algn="ctr" eaLnBrk="0" hangingPunct="0"/>
            <a:r>
              <a:rPr lang="en-US" altLang="it-IT" sz="23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Parallelized  Comparison</a:t>
            </a:r>
            <a:endParaRPr lang="en-US" altLang="it-IT" sz="2300" b="1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" name="Picture 216" descr="D:\antonio\Doc\articoli_miei\OMI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0" y="2364538"/>
            <a:ext cx="4157684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" name="Titolo 1"/>
          <p:cNvSpPr txBox="1">
            <a:spLocks/>
          </p:cNvSpPr>
          <p:nvPr/>
        </p:nvSpPr>
        <p:spPr>
          <a:xfrm>
            <a:off x="4676398" y="68994"/>
            <a:ext cx="4315360" cy="493449"/>
          </a:xfrm>
          <a:prstGeom prst="rect">
            <a:avLst/>
          </a:prstGeom>
          <a:solidFill>
            <a:srgbClr val="FFFF00"/>
          </a:solidFill>
        </p:spPr>
        <p:txBody>
          <a:bodyPr lIns="82945" tIns="41473" rIns="82945" bIns="41473">
            <a:normAutofit fontScale="75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dirty="0" smtClean="0">
                <a:solidFill>
                  <a:srgbClr val="0070C0"/>
                </a:solidFill>
              </a:rPr>
              <a:t>AM: ACE </a:t>
            </a:r>
            <a:r>
              <a:rPr lang="en-US" altLang="it-IT" dirty="0" smtClean="0">
                <a:solidFill>
                  <a:srgbClr val="0070C0"/>
                </a:solidFill>
              </a:rPr>
              <a:t>in the Hole</a:t>
            </a: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4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208" y="33792"/>
            <a:ext cx="7125762" cy="492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9" y="825017"/>
            <a:ext cx="187459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751" y="985337"/>
            <a:ext cx="92685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5378" y="686518"/>
            <a:ext cx="5331909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Bus_layer0     Bus_layer1    Bus_layer2              ……..                Bus_layer7</a:t>
            </a:r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0500" y="1990104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ayer0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7573" y="1968534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layer1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1141" y="1988527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layer2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941" y="1978446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layer7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10965" y="1299310"/>
            <a:ext cx="407421" cy="3083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2090614" y="1922083"/>
            <a:ext cx="407421" cy="3083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 19"/>
          <p:cNvSpPr/>
          <p:nvPr/>
        </p:nvSpPr>
        <p:spPr>
          <a:xfrm>
            <a:off x="2073079" y="2595230"/>
            <a:ext cx="407421" cy="3083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2073078" y="3241534"/>
            <a:ext cx="407421" cy="3083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ctangle 21"/>
          <p:cNvSpPr/>
          <p:nvPr/>
        </p:nvSpPr>
        <p:spPr>
          <a:xfrm>
            <a:off x="2073077" y="3932090"/>
            <a:ext cx="407421" cy="3083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Box 22"/>
          <p:cNvSpPr txBox="1"/>
          <p:nvPr/>
        </p:nvSpPr>
        <p:spPr>
          <a:xfrm>
            <a:off x="5436096" y="1207773"/>
            <a:ext cx="840295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pattern0</a:t>
            </a:r>
            <a:endParaRPr lang="it-IT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3797" y="1897771"/>
            <a:ext cx="840295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pattern1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51971" y="2595230"/>
            <a:ext cx="840295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pattern2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36094" y="3258465"/>
            <a:ext cx="840295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pattern3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8386" y="1315210"/>
            <a:ext cx="465192" cy="215444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ayer0</a:t>
            </a:r>
            <a:endParaRPr lang="it-IT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31292" y="1327358"/>
            <a:ext cx="465192" cy="215444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layer1</a:t>
            </a:r>
            <a:endParaRPr lang="it-IT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09314" y="1323895"/>
            <a:ext cx="465192" cy="215444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layer2</a:t>
            </a:r>
            <a:endParaRPr lang="it-IT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60232" y="1330548"/>
            <a:ext cx="465192" cy="215444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layer7</a:t>
            </a:r>
            <a:endParaRPr lang="it-IT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63982" y="4869161"/>
            <a:ext cx="4128846" cy="1549551"/>
            <a:chOff x="2763982" y="4946073"/>
            <a:chExt cx="4200850" cy="1728271"/>
          </a:xfrm>
        </p:grpSpPr>
        <p:sp>
          <p:nvSpPr>
            <p:cNvPr id="6" name="Freeform 5"/>
            <p:cNvSpPr/>
            <p:nvPr/>
          </p:nvSpPr>
          <p:spPr>
            <a:xfrm>
              <a:off x="2763982" y="4998026"/>
              <a:ext cx="1569458" cy="435631"/>
            </a:xfrm>
            <a:custGeom>
              <a:avLst/>
              <a:gdLst>
                <a:gd name="connsiteX0" fmla="*/ 1714500 w 1714500"/>
                <a:gd name="connsiteY0" fmla="*/ 311728 h 311728"/>
                <a:gd name="connsiteX1" fmla="*/ 1652154 w 1714500"/>
                <a:gd name="connsiteY1" fmla="*/ 270164 h 311728"/>
                <a:gd name="connsiteX2" fmla="*/ 1620982 w 1714500"/>
                <a:gd name="connsiteY2" fmla="*/ 238991 h 311728"/>
                <a:gd name="connsiteX3" fmla="*/ 1558636 w 1714500"/>
                <a:gd name="connsiteY3" fmla="*/ 218209 h 311728"/>
                <a:gd name="connsiteX4" fmla="*/ 1174173 w 1714500"/>
                <a:gd name="connsiteY4" fmla="*/ 238991 h 311728"/>
                <a:gd name="connsiteX5" fmla="*/ 1132609 w 1714500"/>
                <a:gd name="connsiteY5" fmla="*/ 249382 h 311728"/>
                <a:gd name="connsiteX6" fmla="*/ 904009 w 1714500"/>
                <a:gd name="connsiteY6" fmla="*/ 270164 h 311728"/>
                <a:gd name="connsiteX7" fmla="*/ 540327 w 1714500"/>
                <a:gd name="connsiteY7" fmla="*/ 290946 h 311728"/>
                <a:gd name="connsiteX8" fmla="*/ 249382 w 1714500"/>
                <a:gd name="connsiteY8" fmla="*/ 280555 h 311728"/>
                <a:gd name="connsiteX9" fmla="*/ 207818 w 1714500"/>
                <a:gd name="connsiteY9" fmla="*/ 259773 h 311728"/>
                <a:gd name="connsiteX10" fmla="*/ 176645 w 1714500"/>
                <a:gd name="connsiteY10" fmla="*/ 249382 h 311728"/>
                <a:gd name="connsiteX11" fmla="*/ 145473 w 1714500"/>
                <a:gd name="connsiteY11" fmla="*/ 228600 h 311728"/>
                <a:gd name="connsiteX12" fmla="*/ 103909 w 1714500"/>
                <a:gd name="connsiteY12" fmla="*/ 207818 h 311728"/>
                <a:gd name="connsiteX13" fmla="*/ 31173 w 1714500"/>
                <a:gd name="connsiteY13" fmla="*/ 145473 h 311728"/>
                <a:gd name="connsiteX14" fmla="*/ 20782 w 1714500"/>
                <a:gd name="connsiteY14" fmla="*/ 103909 h 311728"/>
                <a:gd name="connsiteX15" fmla="*/ 0 w 1714500"/>
                <a:gd name="connsiteY15" fmla="*/ 41564 h 311728"/>
                <a:gd name="connsiteX16" fmla="*/ 0 w 1714500"/>
                <a:gd name="connsiteY16" fmla="*/ 0 h 3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4500" h="311728">
                  <a:moveTo>
                    <a:pt x="1714500" y="311728"/>
                  </a:moveTo>
                  <a:cubicBezTo>
                    <a:pt x="1693718" y="297873"/>
                    <a:pt x="1671869" y="285498"/>
                    <a:pt x="1652154" y="270164"/>
                  </a:cubicBezTo>
                  <a:cubicBezTo>
                    <a:pt x="1640555" y="261142"/>
                    <a:pt x="1633828" y="246128"/>
                    <a:pt x="1620982" y="238991"/>
                  </a:cubicBezTo>
                  <a:cubicBezTo>
                    <a:pt x="1601833" y="228352"/>
                    <a:pt x="1558636" y="218209"/>
                    <a:pt x="1558636" y="218209"/>
                  </a:cubicBezTo>
                  <a:lnTo>
                    <a:pt x="1174173" y="238991"/>
                  </a:lnTo>
                  <a:cubicBezTo>
                    <a:pt x="1159963" y="240412"/>
                    <a:pt x="1146747" y="247362"/>
                    <a:pt x="1132609" y="249382"/>
                  </a:cubicBezTo>
                  <a:cubicBezTo>
                    <a:pt x="1087763" y="255789"/>
                    <a:pt x="942895" y="266629"/>
                    <a:pt x="904009" y="270164"/>
                  </a:cubicBezTo>
                  <a:cubicBezTo>
                    <a:pt x="679916" y="290536"/>
                    <a:pt x="919412" y="275782"/>
                    <a:pt x="540327" y="290946"/>
                  </a:cubicBezTo>
                  <a:cubicBezTo>
                    <a:pt x="443345" y="287482"/>
                    <a:pt x="346002" y="289613"/>
                    <a:pt x="249382" y="280555"/>
                  </a:cubicBezTo>
                  <a:cubicBezTo>
                    <a:pt x="233960" y="279109"/>
                    <a:pt x="222056" y="265875"/>
                    <a:pt x="207818" y="259773"/>
                  </a:cubicBezTo>
                  <a:cubicBezTo>
                    <a:pt x="197751" y="255458"/>
                    <a:pt x="187036" y="252846"/>
                    <a:pt x="176645" y="249382"/>
                  </a:cubicBezTo>
                  <a:cubicBezTo>
                    <a:pt x="166254" y="242455"/>
                    <a:pt x="156316" y="234796"/>
                    <a:pt x="145473" y="228600"/>
                  </a:cubicBezTo>
                  <a:cubicBezTo>
                    <a:pt x="132024" y="220915"/>
                    <a:pt x="117045" y="216028"/>
                    <a:pt x="103909" y="207818"/>
                  </a:cubicBezTo>
                  <a:cubicBezTo>
                    <a:pt x="68359" y="185599"/>
                    <a:pt x="59513" y="173814"/>
                    <a:pt x="31173" y="145473"/>
                  </a:cubicBezTo>
                  <a:cubicBezTo>
                    <a:pt x="27709" y="131618"/>
                    <a:pt x="24886" y="117588"/>
                    <a:pt x="20782" y="103909"/>
                  </a:cubicBezTo>
                  <a:cubicBezTo>
                    <a:pt x="14487" y="82927"/>
                    <a:pt x="0" y="63470"/>
                    <a:pt x="0" y="41564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Freeform 15"/>
            <p:cNvSpPr/>
            <p:nvPr/>
          </p:nvSpPr>
          <p:spPr>
            <a:xfrm flipH="1">
              <a:off x="5612005" y="4957046"/>
              <a:ext cx="1352827" cy="488177"/>
            </a:xfrm>
            <a:custGeom>
              <a:avLst/>
              <a:gdLst>
                <a:gd name="connsiteX0" fmla="*/ 1714500 w 1714500"/>
                <a:gd name="connsiteY0" fmla="*/ 311728 h 311728"/>
                <a:gd name="connsiteX1" fmla="*/ 1652154 w 1714500"/>
                <a:gd name="connsiteY1" fmla="*/ 270164 h 311728"/>
                <a:gd name="connsiteX2" fmla="*/ 1620982 w 1714500"/>
                <a:gd name="connsiteY2" fmla="*/ 238991 h 311728"/>
                <a:gd name="connsiteX3" fmla="*/ 1558636 w 1714500"/>
                <a:gd name="connsiteY3" fmla="*/ 218209 h 311728"/>
                <a:gd name="connsiteX4" fmla="*/ 1174173 w 1714500"/>
                <a:gd name="connsiteY4" fmla="*/ 238991 h 311728"/>
                <a:gd name="connsiteX5" fmla="*/ 1132609 w 1714500"/>
                <a:gd name="connsiteY5" fmla="*/ 249382 h 311728"/>
                <a:gd name="connsiteX6" fmla="*/ 904009 w 1714500"/>
                <a:gd name="connsiteY6" fmla="*/ 270164 h 311728"/>
                <a:gd name="connsiteX7" fmla="*/ 540327 w 1714500"/>
                <a:gd name="connsiteY7" fmla="*/ 290946 h 311728"/>
                <a:gd name="connsiteX8" fmla="*/ 249382 w 1714500"/>
                <a:gd name="connsiteY8" fmla="*/ 280555 h 311728"/>
                <a:gd name="connsiteX9" fmla="*/ 207818 w 1714500"/>
                <a:gd name="connsiteY9" fmla="*/ 259773 h 311728"/>
                <a:gd name="connsiteX10" fmla="*/ 176645 w 1714500"/>
                <a:gd name="connsiteY10" fmla="*/ 249382 h 311728"/>
                <a:gd name="connsiteX11" fmla="*/ 145473 w 1714500"/>
                <a:gd name="connsiteY11" fmla="*/ 228600 h 311728"/>
                <a:gd name="connsiteX12" fmla="*/ 103909 w 1714500"/>
                <a:gd name="connsiteY12" fmla="*/ 207818 h 311728"/>
                <a:gd name="connsiteX13" fmla="*/ 31173 w 1714500"/>
                <a:gd name="connsiteY13" fmla="*/ 145473 h 311728"/>
                <a:gd name="connsiteX14" fmla="*/ 20782 w 1714500"/>
                <a:gd name="connsiteY14" fmla="*/ 103909 h 311728"/>
                <a:gd name="connsiteX15" fmla="*/ 0 w 1714500"/>
                <a:gd name="connsiteY15" fmla="*/ 41564 h 311728"/>
                <a:gd name="connsiteX16" fmla="*/ 0 w 1714500"/>
                <a:gd name="connsiteY16" fmla="*/ 0 h 3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4500" h="311728">
                  <a:moveTo>
                    <a:pt x="1714500" y="311728"/>
                  </a:moveTo>
                  <a:cubicBezTo>
                    <a:pt x="1693718" y="297873"/>
                    <a:pt x="1671869" y="285498"/>
                    <a:pt x="1652154" y="270164"/>
                  </a:cubicBezTo>
                  <a:cubicBezTo>
                    <a:pt x="1640555" y="261142"/>
                    <a:pt x="1633828" y="246128"/>
                    <a:pt x="1620982" y="238991"/>
                  </a:cubicBezTo>
                  <a:cubicBezTo>
                    <a:pt x="1601833" y="228352"/>
                    <a:pt x="1558636" y="218209"/>
                    <a:pt x="1558636" y="218209"/>
                  </a:cubicBezTo>
                  <a:lnTo>
                    <a:pt x="1174173" y="238991"/>
                  </a:lnTo>
                  <a:cubicBezTo>
                    <a:pt x="1159963" y="240412"/>
                    <a:pt x="1146747" y="247362"/>
                    <a:pt x="1132609" y="249382"/>
                  </a:cubicBezTo>
                  <a:cubicBezTo>
                    <a:pt x="1087763" y="255789"/>
                    <a:pt x="942895" y="266629"/>
                    <a:pt x="904009" y="270164"/>
                  </a:cubicBezTo>
                  <a:cubicBezTo>
                    <a:pt x="679916" y="290536"/>
                    <a:pt x="919412" y="275782"/>
                    <a:pt x="540327" y="290946"/>
                  </a:cubicBezTo>
                  <a:cubicBezTo>
                    <a:pt x="443345" y="287482"/>
                    <a:pt x="346002" y="289613"/>
                    <a:pt x="249382" y="280555"/>
                  </a:cubicBezTo>
                  <a:cubicBezTo>
                    <a:pt x="233960" y="279109"/>
                    <a:pt x="222056" y="265875"/>
                    <a:pt x="207818" y="259773"/>
                  </a:cubicBezTo>
                  <a:cubicBezTo>
                    <a:pt x="197751" y="255458"/>
                    <a:pt x="187036" y="252846"/>
                    <a:pt x="176645" y="249382"/>
                  </a:cubicBezTo>
                  <a:cubicBezTo>
                    <a:pt x="166254" y="242455"/>
                    <a:pt x="156316" y="234796"/>
                    <a:pt x="145473" y="228600"/>
                  </a:cubicBezTo>
                  <a:cubicBezTo>
                    <a:pt x="132024" y="220915"/>
                    <a:pt x="117045" y="216028"/>
                    <a:pt x="103909" y="207818"/>
                  </a:cubicBezTo>
                  <a:cubicBezTo>
                    <a:pt x="68359" y="185599"/>
                    <a:pt x="59513" y="173814"/>
                    <a:pt x="31173" y="145473"/>
                  </a:cubicBezTo>
                  <a:cubicBezTo>
                    <a:pt x="27709" y="131618"/>
                    <a:pt x="24886" y="117588"/>
                    <a:pt x="20782" y="103909"/>
                  </a:cubicBezTo>
                  <a:cubicBezTo>
                    <a:pt x="14487" y="82927"/>
                    <a:pt x="0" y="63470"/>
                    <a:pt x="0" y="41564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824792" y="5435240"/>
              <a:ext cx="101149" cy="1182960"/>
              <a:chOff x="3880301" y="5486400"/>
              <a:chExt cx="101149" cy="118296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3880301" y="5486400"/>
                <a:ext cx="96387" cy="118296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885064" y="5486400"/>
                <a:ext cx="96386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885064" y="5624513"/>
                <a:ext cx="91624" cy="13811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885064" y="5757864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885064" y="5891215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885064" y="6024566"/>
                <a:ext cx="91624" cy="13811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885064" y="6157917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885064" y="6291268"/>
                <a:ext cx="91624" cy="13811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885064" y="6424619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4553168" y="5436951"/>
              <a:ext cx="101149" cy="1182960"/>
              <a:chOff x="3880301" y="5486400"/>
              <a:chExt cx="101149" cy="118296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3880301" y="5486400"/>
                <a:ext cx="96387" cy="118296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885064" y="5486400"/>
                <a:ext cx="96386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885064" y="5624513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885064" y="5757864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885064" y="5891215"/>
                <a:ext cx="91624" cy="13811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885064" y="6024566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885064" y="6157917"/>
                <a:ext cx="91624" cy="13811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885064" y="6291268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885064" y="6424619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292370" y="5438662"/>
              <a:ext cx="101149" cy="1182960"/>
              <a:chOff x="3880301" y="5486400"/>
              <a:chExt cx="101149" cy="118296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3880301" y="5486400"/>
                <a:ext cx="96387" cy="118296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885064" y="5486400"/>
                <a:ext cx="96386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885064" y="5624513"/>
                <a:ext cx="91624" cy="13811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885064" y="5757864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885064" y="5891215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885064" y="6024566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885064" y="6157917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885064" y="6291268"/>
                <a:ext cx="91624" cy="13811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885064" y="6424619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5559050" y="5491384"/>
              <a:ext cx="101149" cy="1182960"/>
              <a:chOff x="3880301" y="5486400"/>
              <a:chExt cx="101149" cy="118296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3880301" y="5486400"/>
                <a:ext cx="96387" cy="118296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885064" y="5486400"/>
                <a:ext cx="96386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885064" y="5624513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885064" y="5757864"/>
                <a:ext cx="91624" cy="13811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885064" y="5891215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3885064" y="6024566"/>
                <a:ext cx="91624" cy="13811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885064" y="6157917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885064" y="6291268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3885064" y="6424619"/>
                <a:ext cx="91624" cy="13811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 flipV="1">
              <a:off x="3563888" y="5750268"/>
              <a:ext cx="2380609" cy="74839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937582" y="5914203"/>
              <a:ext cx="6335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>
                  <a:solidFill>
                    <a:schemeClr val="bg1"/>
                  </a:solidFill>
                </a:rPr>
                <a:t>….</a:t>
              </a:r>
              <a:endParaRPr lang="it-IT" sz="2800" dirty="0">
                <a:solidFill>
                  <a:schemeClr val="bg1"/>
                </a:solidFill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646637" y="4977245"/>
              <a:ext cx="956536" cy="446810"/>
            </a:xfrm>
            <a:custGeom>
              <a:avLst/>
              <a:gdLst>
                <a:gd name="connsiteX0" fmla="*/ 956536 w 956536"/>
                <a:gd name="connsiteY0" fmla="*/ 446810 h 446810"/>
                <a:gd name="connsiteX1" fmla="*/ 914972 w 956536"/>
                <a:gd name="connsiteY1" fmla="*/ 394855 h 446810"/>
                <a:gd name="connsiteX2" fmla="*/ 904581 w 956536"/>
                <a:gd name="connsiteY2" fmla="*/ 363682 h 446810"/>
                <a:gd name="connsiteX3" fmla="*/ 883799 w 956536"/>
                <a:gd name="connsiteY3" fmla="*/ 332510 h 446810"/>
                <a:gd name="connsiteX4" fmla="*/ 863018 w 956536"/>
                <a:gd name="connsiteY4" fmla="*/ 290946 h 446810"/>
                <a:gd name="connsiteX5" fmla="*/ 821454 w 956536"/>
                <a:gd name="connsiteY5" fmla="*/ 228600 h 446810"/>
                <a:gd name="connsiteX6" fmla="*/ 759108 w 956536"/>
                <a:gd name="connsiteY6" fmla="*/ 207819 h 446810"/>
                <a:gd name="connsiteX7" fmla="*/ 727936 w 956536"/>
                <a:gd name="connsiteY7" fmla="*/ 197428 h 446810"/>
                <a:gd name="connsiteX8" fmla="*/ 260345 w 956536"/>
                <a:gd name="connsiteY8" fmla="*/ 176646 h 446810"/>
                <a:gd name="connsiteX9" fmla="*/ 114872 w 956536"/>
                <a:gd name="connsiteY9" fmla="*/ 166255 h 446810"/>
                <a:gd name="connsiteX10" fmla="*/ 52527 w 956536"/>
                <a:gd name="connsiteY10" fmla="*/ 145473 h 446810"/>
                <a:gd name="connsiteX11" fmla="*/ 572 w 956536"/>
                <a:gd name="connsiteY11" fmla="*/ 31173 h 446810"/>
                <a:gd name="connsiteX12" fmla="*/ 572 w 956536"/>
                <a:gd name="connsiteY12" fmla="*/ 0 h 44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6536" h="446810">
                  <a:moveTo>
                    <a:pt x="956536" y="446810"/>
                  </a:moveTo>
                  <a:cubicBezTo>
                    <a:pt x="942681" y="429492"/>
                    <a:pt x="926726" y="413662"/>
                    <a:pt x="914972" y="394855"/>
                  </a:cubicBezTo>
                  <a:cubicBezTo>
                    <a:pt x="909167" y="385567"/>
                    <a:pt x="909479" y="373479"/>
                    <a:pt x="904581" y="363682"/>
                  </a:cubicBezTo>
                  <a:cubicBezTo>
                    <a:pt x="898996" y="352512"/>
                    <a:pt x="889995" y="343353"/>
                    <a:pt x="883799" y="332510"/>
                  </a:cubicBezTo>
                  <a:cubicBezTo>
                    <a:pt x="876114" y="319061"/>
                    <a:pt x="870987" y="304228"/>
                    <a:pt x="863018" y="290946"/>
                  </a:cubicBezTo>
                  <a:cubicBezTo>
                    <a:pt x="850168" y="269528"/>
                    <a:pt x="845149" y="236498"/>
                    <a:pt x="821454" y="228600"/>
                  </a:cubicBezTo>
                  <a:lnTo>
                    <a:pt x="759108" y="207819"/>
                  </a:lnTo>
                  <a:lnTo>
                    <a:pt x="727936" y="197428"/>
                  </a:lnTo>
                  <a:cubicBezTo>
                    <a:pt x="558719" y="141022"/>
                    <a:pt x="707674" y="187297"/>
                    <a:pt x="260345" y="176646"/>
                  </a:cubicBezTo>
                  <a:cubicBezTo>
                    <a:pt x="211854" y="173182"/>
                    <a:pt x="162949" y="173467"/>
                    <a:pt x="114872" y="166255"/>
                  </a:cubicBezTo>
                  <a:cubicBezTo>
                    <a:pt x="93209" y="163005"/>
                    <a:pt x="52527" y="145473"/>
                    <a:pt x="52527" y="145473"/>
                  </a:cubicBezTo>
                  <a:cubicBezTo>
                    <a:pt x="11146" y="83402"/>
                    <a:pt x="8805" y="97035"/>
                    <a:pt x="572" y="31173"/>
                  </a:cubicBezTo>
                  <a:cubicBezTo>
                    <a:pt x="-717" y="20862"/>
                    <a:pt x="572" y="10391"/>
                    <a:pt x="572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478482" y="4946073"/>
              <a:ext cx="384463" cy="488372"/>
            </a:xfrm>
            <a:custGeom>
              <a:avLst/>
              <a:gdLst>
                <a:gd name="connsiteX0" fmla="*/ 384463 w 384463"/>
                <a:gd name="connsiteY0" fmla="*/ 488372 h 488372"/>
                <a:gd name="connsiteX1" fmla="*/ 374073 w 384463"/>
                <a:gd name="connsiteY1" fmla="*/ 436418 h 488372"/>
                <a:gd name="connsiteX2" fmla="*/ 363682 w 384463"/>
                <a:gd name="connsiteY2" fmla="*/ 332509 h 488372"/>
                <a:gd name="connsiteX3" fmla="*/ 322118 w 384463"/>
                <a:gd name="connsiteY3" fmla="*/ 238991 h 488372"/>
                <a:gd name="connsiteX4" fmla="*/ 259773 w 384463"/>
                <a:gd name="connsiteY4" fmla="*/ 218209 h 488372"/>
                <a:gd name="connsiteX5" fmla="*/ 187036 w 384463"/>
                <a:gd name="connsiteY5" fmla="*/ 197427 h 488372"/>
                <a:gd name="connsiteX6" fmla="*/ 155863 w 384463"/>
                <a:gd name="connsiteY6" fmla="*/ 187036 h 488372"/>
                <a:gd name="connsiteX7" fmla="*/ 135082 w 384463"/>
                <a:gd name="connsiteY7" fmla="*/ 155863 h 488372"/>
                <a:gd name="connsiteX8" fmla="*/ 72736 w 384463"/>
                <a:gd name="connsiteY8" fmla="*/ 114300 h 488372"/>
                <a:gd name="connsiteX9" fmla="*/ 51954 w 384463"/>
                <a:gd name="connsiteY9" fmla="*/ 83127 h 488372"/>
                <a:gd name="connsiteX10" fmla="*/ 20782 w 384463"/>
                <a:gd name="connsiteY10" fmla="*/ 62345 h 488372"/>
                <a:gd name="connsiteX11" fmla="*/ 0 w 384463"/>
                <a:gd name="connsiteY11" fmla="*/ 0 h 48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463" h="488372">
                  <a:moveTo>
                    <a:pt x="384463" y="488372"/>
                  </a:moveTo>
                  <a:cubicBezTo>
                    <a:pt x="381000" y="471054"/>
                    <a:pt x="376407" y="453924"/>
                    <a:pt x="374073" y="436418"/>
                  </a:cubicBezTo>
                  <a:cubicBezTo>
                    <a:pt x="369473" y="401914"/>
                    <a:pt x="370097" y="366722"/>
                    <a:pt x="363682" y="332509"/>
                  </a:cubicBezTo>
                  <a:cubicBezTo>
                    <a:pt x="361943" y="323232"/>
                    <a:pt x="341945" y="251383"/>
                    <a:pt x="322118" y="238991"/>
                  </a:cubicBezTo>
                  <a:cubicBezTo>
                    <a:pt x="303542" y="227381"/>
                    <a:pt x="280555" y="225136"/>
                    <a:pt x="259773" y="218209"/>
                  </a:cubicBezTo>
                  <a:cubicBezTo>
                    <a:pt x="185036" y="193297"/>
                    <a:pt x="278361" y="223520"/>
                    <a:pt x="187036" y="197427"/>
                  </a:cubicBezTo>
                  <a:cubicBezTo>
                    <a:pt x="176504" y="194418"/>
                    <a:pt x="166254" y="190500"/>
                    <a:pt x="155863" y="187036"/>
                  </a:cubicBezTo>
                  <a:cubicBezTo>
                    <a:pt x="148936" y="176645"/>
                    <a:pt x="144480" y="164087"/>
                    <a:pt x="135082" y="155863"/>
                  </a:cubicBezTo>
                  <a:cubicBezTo>
                    <a:pt x="116285" y="139416"/>
                    <a:pt x="72736" y="114300"/>
                    <a:pt x="72736" y="114300"/>
                  </a:cubicBezTo>
                  <a:cubicBezTo>
                    <a:pt x="65809" y="103909"/>
                    <a:pt x="60785" y="91958"/>
                    <a:pt x="51954" y="83127"/>
                  </a:cubicBezTo>
                  <a:cubicBezTo>
                    <a:pt x="43124" y="74296"/>
                    <a:pt x="27401" y="72935"/>
                    <a:pt x="20782" y="62345"/>
                  </a:cubicBezTo>
                  <a:cubicBezTo>
                    <a:pt x="9172" y="43769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2838168" y="110553"/>
            <a:ext cx="641435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very parallelized ASIC x pattern matching</a:t>
            </a:r>
            <a:endParaRPr lang="it-IT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21</a:t>
            </a:fld>
            <a:endParaRPr lang="it-IT"/>
          </a:p>
        </p:txBody>
      </p:sp>
      <p:sp>
        <p:nvSpPr>
          <p:cNvPr id="12" name="Rounded Rectangle 11"/>
          <p:cNvSpPr/>
          <p:nvPr/>
        </p:nvSpPr>
        <p:spPr>
          <a:xfrm>
            <a:off x="2314675" y="3241534"/>
            <a:ext cx="1537245" cy="3083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41566" y="3566242"/>
            <a:ext cx="759716" cy="11648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-39045" y="3994436"/>
            <a:ext cx="831028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COMPUTING </a:t>
            </a:r>
          </a:p>
          <a:p>
            <a:r>
              <a:rPr lang="en-GB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pattern: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bits comparators </a:t>
            </a:r>
            <a:endParaRPr lang="en-GB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 </a:t>
            </a:r>
            <a:r>
              <a:rPr lang="en-GB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kpat</a:t>
            </a:r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*4 = 500 K </a:t>
            </a:r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comparisons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K * 100 M/s = 50 10</a:t>
            </a:r>
            <a:r>
              <a:rPr lang="en-GB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MIPS/chip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MIPS →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note: only comparisons!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 </a:t>
            </a:r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readout tree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128 </a:t>
            </a:r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*100 M/s 8-bits-coincidences w </a:t>
            </a:r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majority= 1 10</a:t>
            </a:r>
            <a:r>
              <a:rPr lang="en-GB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bit-coincidences/s</a:t>
            </a:r>
            <a:endParaRPr lang="en-GB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-55619" y="2641369"/>
            <a:ext cx="2229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en-GB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2.5 W for 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 </a:t>
            </a:r>
            <a:r>
              <a:rPr lang="en-GB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kpatterns</a:t>
            </a:r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10618" y="5297914"/>
            <a:ext cx="3254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Memory Accesses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 k * 4 * 32 bits *100 M/s=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 * 10</a:t>
            </a:r>
            <a:r>
              <a:rPr lang="en-GB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accesses/s</a:t>
            </a:r>
            <a:endParaRPr lang="en-GB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442934" y="1207773"/>
            <a:ext cx="571818" cy="399882"/>
          </a:xfrm>
          <a:prstGeom prst="roundRect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1534608" y="686518"/>
            <a:ext cx="908326" cy="543008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0" y="148483"/>
            <a:ext cx="1988771" cy="8474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COMPARATOR between</a:t>
            </a:r>
          </a:p>
          <a:p>
            <a:pPr algn="ctr"/>
            <a:r>
              <a:rPr lang="en-GB" sz="1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BUS  &amp; 1 stored </a:t>
            </a:r>
          </a:p>
          <a:p>
            <a:pPr algn="ctr"/>
            <a:r>
              <a:rPr lang="en-GB" sz="1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16-bits-WORD</a:t>
            </a:r>
            <a:endParaRPr lang="it-IT" sz="1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5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49" y="5398806"/>
            <a:ext cx="1993334" cy="87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6660232" y="172759"/>
            <a:ext cx="1964486" cy="653829"/>
          </a:xfrm>
          <a:prstGeom prst="rect">
            <a:avLst/>
          </a:prstGeom>
          <a:solidFill>
            <a:srgbClr val="FFFF00"/>
          </a:solidFill>
        </p:spPr>
        <p:txBody>
          <a:bodyPr lIns="82945" tIns="41473" rIns="82945" bIns="41473">
            <a:normAutofit fontScale="9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dirty="0" smtClean="0">
                <a:solidFill>
                  <a:srgbClr val="0070C0"/>
                </a:solidFill>
              </a:rPr>
              <a:t>History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59832" y="1089448"/>
            <a:ext cx="6084168" cy="4964202"/>
          </a:xfrm>
          <a:prstGeom prst="rect">
            <a:avLst/>
          </a:prstGeom>
        </p:spPr>
        <p:txBody>
          <a:bodyPr lIns="82945" tIns="41473" rIns="82945" bIns="41473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90’s </a:t>
            </a:r>
            <a:r>
              <a:rPr lang="en-US" altLang="it-IT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custom </a:t>
            </a:r>
            <a:r>
              <a:rPr lang="en-US" alt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VLSI chip – </a:t>
            </a:r>
            <a:r>
              <a:rPr lang="en-US" altLang="it-IT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 mm AMS 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(INFN-Pisa) </a:t>
            </a:r>
            <a:r>
              <a:rPr lang="en-US" altLang="it-IT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  <a:r>
              <a:rPr lang="en-US" altLang="it-IT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patterns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6x12 bit words each (F. </a:t>
            </a:r>
            <a:r>
              <a:rPr lang="en-US" alt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Morsani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The AM chip: a Full-custom MOS VLSI Associative memory for Pattern Recognition, IEEE Trans. on </a:t>
            </a:r>
            <a:r>
              <a:rPr lang="en-US" alt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.,vol. 39, pp. 795-797 (1992).) </a:t>
            </a:r>
            <a:r>
              <a:rPr lang="en-US" altLang="it-IT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MHz clock</a:t>
            </a:r>
            <a:endParaRPr lang="en-US" alt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1998 </a:t>
            </a:r>
            <a:r>
              <a:rPr lang="en-US" altLang="it-IT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FPGA</a:t>
            </a:r>
            <a:r>
              <a:rPr lang="en-US" altLang="it-IT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(Xilinx 5000)</a:t>
            </a:r>
            <a:r>
              <a:rPr lang="en-US" altLang="it-IT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 the same </a:t>
            </a:r>
            <a:r>
              <a:rPr lang="en-US" alt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AMchip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(P. </a:t>
            </a:r>
            <a:r>
              <a:rPr lang="en-US" alt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Giannetti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 A Programmable Associative Memory for Track Finding, </a:t>
            </a:r>
            <a:r>
              <a:rPr lang="en-US" alt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Intsr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and Meth., vol. A 413/2-3, pp.367-373, (1998) ).</a:t>
            </a:r>
          </a:p>
          <a:p>
            <a:r>
              <a:rPr lang="en-US" alt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1999 first standard cell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project presented at LHCC</a:t>
            </a:r>
          </a:p>
          <a:p>
            <a:r>
              <a:rPr lang="en-US" alt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2006 </a:t>
            </a:r>
            <a:r>
              <a:rPr lang="en-US" altLang="it-IT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AMChip</a:t>
            </a:r>
            <a:r>
              <a:rPr lang="en-US" alt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03 </a:t>
            </a:r>
            <a:r>
              <a:rPr lang="en-US" altLang="it-IT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Cell </a:t>
            </a:r>
            <a:r>
              <a:rPr lang="en-US" altLang="it-IT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UMC 0,18 mm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it-IT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5k patterns in 100 mm</a:t>
            </a:r>
            <a:r>
              <a:rPr lang="en-US" altLang="it-IT" sz="14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it-IT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 CDF SVT </a:t>
            </a:r>
            <a:r>
              <a:rPr lang="sv-SE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upgrade total: AM patterns (L. Sartori, A. Annovi et al., A VLSI Processor for Fast 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Track Finding Based on Content Addressable Memories, IEEE TNS, </a:t>
            </a:r>
            <a:r>
              <a:rPr lang="en-US" alt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53, Issue 4, Part 2, Aug. 2006). </a:t>
            </a:r>
            <a:r>
              <a:rPr lang="en-US" altLang="it-IT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MHz clock</a:t>
            </a:r>
          </a:p>
          <a:p>
            <a:r>
              <a:rPr lang="en-US" alt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2012 AMchip04 </a:t>
            </a:r>
            <a:r>
              <a:rPr lang="en-US" alt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it-IT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custom/</a:t>
            </a:r>
            <a:r>
              <a:rPr lang="en-US" altLang="it-IT" sz="1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altLang="it-IT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cell</a:t>
            </a:r>
            <a:r>
              <a:rPr lang="en-US" alt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it-IT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TSMC 65 nm</a:t>
            </a:r>
            <a:r>
              <a:rPr lang="en-US" altLang="it-IT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LP technology</a:t>
            </a:r>
            <a:r>
              <a:rPr lang="en-US" altLang="it-IT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it-IT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8k patterns in 14mm</a:t>
            </a:r>
            <a:r>
              <a:rPr lang="en-US" altLang="it-IT" sz="14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it-IT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Pattern density x12. First variable </a:t>
            </a:r>
            <a:r>
              <a:rPr lang="fr-FR" alt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fr-FR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fr-FR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(F. Alberti et al, 2013 JINST &amp; C01040, 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doi:10.1088/1748-0221/8/01/C01040) </a:t>
            </a:r>
            <a:r>
              <a:rPr lang="en-US" altLang="it-IT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MHz </a:t>
            </a:r>
            <a:endParaRPr lang="en-US" alt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 AMchip05, </a:t>
            </a:r>
            <a:r>
              <a:rPr lang="en-US" altLang="it-IT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4k patterns  in 12 mm</a:t>
            </a:r>
            <a:r>
              <a:rPr lang="en-US" altLang="it-IT" sz="14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it-IT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further step towards final </a:t>
            </a:r>
            <a:r>
              <a:rPr lang="en-US" alt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AMchip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version</a:t>
            </a:r>
            <a:r>
              <a:rPr lang="en-US" alt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it-IT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Serialized I/O buses</a:t>
            </a:r>
            <a:r>
              <a:rPr lang="en-US" altLang="it-IT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at 2 </a:t>
            </a:r>
            <a:r>
              <a:rPr lang="en-US" alt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Gbs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further power reduction approach. BGA 23x23 package.</a:t>
            </a:r>
          </a:p>
          <a:p>
            <a:r>
              <a:rPr lang="en-US" alt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 AMchip06: </a:t>
            </a:r>
            <a:r>
              <a:rPr lang="en-US" altLang="it-IT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128k patterns in 180 mm</a:t>
            </a:r>
            <a:r>
              <a:rPr lang="en-US" altLang="it-IT" sz="1800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Final version of the </a:t>
            </a:r>
            <a:r>
              <a:rPr lang="en-US" alt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AMchip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for the ATLAS experiment.</a:t>
            </a:r>
            <a:endParaRPr lang="en-US" alt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24" y="1089448"/>
            <a:ext cx="2120813" cy="433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10"/>
          <p:cNvSpPr>
            <a:spLocks noChangeArrowheads="1"/>
          </p:cNvSpPr>
          <p:nvPr/>
        </p:nvSpPr>
        <p:spPr bwMode="auto">
          <a:xfrm>
            <a:off x="5829443" y="362139"/>
            <a:ext cx="653760" cy="275068"/>
          </a:xfrm>
          <a:prstGeom prst="rightArrow">
            <a:avLst>
              <a:gd name="adj1" fmla="val 50000"/>
              <a:gd name="adj2" fmla="val 5013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 altLang="it-IT" sz="1600"/>
          </a:p>
        </p:txBody>
      </p:sp>
      <p:sp>
        <p:nvSpPr>
          <p:cNvPr id="10" name="Rectangle 9"/>
          <p:cNvSpPr/>
          <p:nvPr/>
        </p:nvSpPr>
        <p:spPr>
          <a:xfrm>
            <a:off x="323528" y="980728"/>
            <a:ext cx="8820472" cy="35283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288036" y="4661681"/>
            <a:ext cx="1007776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ATLAS</a:t>
            </a:r>
            <a:endParaRPr lang="it-IT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9311" y="1268760"/>
            <a:ext cx="70403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CDF</a:t>
            </a:r>
            <a:endParaRPr lang="it-IT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15885" y="315719"/>
            <a:ext cx="5700195" cy="493449"/>
          </a:xfrm>
          <a:prstGeom prst="rect">
            <a:avLst/>
          </a:prstGeom>
          <a:solidFill>
            <a:srgbClr val="FFFF00"/>
          </a:solidFill>
        </p:spPr>
        <p:txBody>
          <a:bodyPr lIns="82945" tIns="41473" rIns="82945" bIns="41473">
            <a:normAutofit fontScale="75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dirty="0" smtClean="0">
                <a:solidFill>
                  <a:srgbClr val="0070C0"/>
                </a:solidFill>
              </a:rPr>
              <a:t>Associative Memory (AM)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62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5"/>
          <p:cNvSpPr txBox="1">
            <a:spLocks/>
          </p:cNvSpPr>
          <p:nvPr/>
        </p:nvSpPr>
        <p:spPr>
          <a:xfrm>
            <a:off x="100041" y="80628"/>
            <a:ext cx="4392488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1">
              <a:spcBef>
                <a:spcPct val="0"/>
              </a:spcBef>
            </a:pPr>
            <a:r>
              <a:rPr lang="en-US" sz="2600" dirty="0" smtClean="0">
                <a:solidFill>
                  <a:schemeClr val="bg1"/>
                </a:solidFill>
                <a:latin typeface="Arial Rounded MT Bold" pitchFamily="34" charset="0"/>
              </a:rPr>
              <a:t>Measures: </a:t>
            </a:r>
            <a:endParaRPr lang="en-US" sz="26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lvl="1">
              <a:spcBef>
                <a:spcPct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600" dirty="0" smtClean="0">
                <a:solidFill>
                  <a:schemeClr val="bg1"/>
                </a:solidFill>
                <a:latin typeface="Arial Rounded MT Bold" pitchFamily="34" charset="0"/>
              </a:rPr>
              <a:t>Jitter Analysis</a:t>
            </a:r>
          </a:p>
          <a:p>
            <a:pPr lvl="1">
              <a:spcBef>
                <a:spcPct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600" dirty="0" smtClean="0">
                <a:solidFill>
                  <a:schemeClr val="bg1"/>
                </a:solidFill>
                <a:latin typeface="Arial Rounded MT Bold" pitchFamily="34" charset="0"/>
              </a:rPr>
              <a:t>BER</a:t>
            </a:r>
          </a:p>
          <a:p>
            <a:pPr lvl="1">
              <a:spcBef>
                <a:spcPct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600" dirty="0" smtClean="0">
                <a:solidFill>
                  <a:schemeClr val="bg1"/>
                </a:solidFill>
                <a:latin typeface="Arial Rounded MT Bold" pitchFamily="34" charset="0"/>
              </a:rPr>
              <a:t>Eye diagram</a:t>
            </a:r>
          </a:p>
          <a:p>
            <a:pPr lvl="1">
              <a:spcBef>
                <a:spcPct val="0"/>
              </a:spcBef>
              <a:buClr>
                <a:srgbClr val="00B050"/>
              </a:buClr>
            </a:pPr>
            <a:r>
              <a:rPr lang="en-US" sz="2600" dirty="0" smtClean="0">
                <a:solidFill>
                  <a:schemeClr val="bg1"/>
                </a:solidFill>
                <a:latin typeface="Arial Rounded MT Bold" pitchFamily="34" charset="0"/>
              </a:rPr>
              <a:t>Good results</a:t>
            </a:r>
            <a:endParaRPr lang="en-US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283968" y="1700808"/>
            <a:ext cx="4607156" cy="397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Connettore 2 14"/>
          <p:cNvCxnSpPr>
            <a:stCxn id="16" idx="1"/>
          </p:cNvCxnSpPr>
          <p:nvPr/>
        </p:nvCxnSpPr>
        <p:spPr>
          <a:xfrm flipH="1" flipV="1">
            <a:off x="5292080" y="2348879"/>
            <a:ext cx="720080" cy="2880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arrotondato 15"/>
          <p:cNvSpPr/>
          <p:nvPr/>
        </p:nvSpPr>
        <p:spPr>
          <a:xfrm>
            <a:off x="6012160" y="2492896"/>
            <a:ext cx="72008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2 16"/>
          <p:cNvCxnSpPr/>
          <p:nvPr/>
        </p:nvCxnSpPr>
        <p:spPr>
          <a:xfrm flipV="1">
            <a:off x="6264188" y="2780928"/>
            <a:ext cx="108012" cy="1152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umetto 3 34"/>
          <p:cNvSpPr/>
          <p:nvPr/>
        </p:nvSpPr>
        <p:spPr>
          <a:xfrm>
            <a:off x="6288331" y="912168"/>
            <a:ext cx="1656184" cy="792088"/>
          </a:xfrm>
          <a:prstGeom prst="wedgeEllipseCallout">
            <a:avLst>
              <a:gd name="adj1" fmla="val -100829"/>
              <a:gd name="adj2" fmla="val 915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Measure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umetto 3 35"/>
          <p:cNvSpPr/>
          <p:nvPr/>
        </p:nvSpPr>
        <p:spPr>
          <a:xfrm>
            <a:off x="5292080" y="5877272"/>
            <a:ext cx="1656184" cy="720080"/>
          </a:xfrm>
          <a:prstGeom prst="wedgeEllipseCallout">
            <a:avLst>
              <a:gd name="adj1" fmla="val 115967"/>
              <a:gd name="adj2" fmla="val -14552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Measure</a:t>
            </a:r>
            <a:endParaRPr lang="it-IT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ttangolo arrotondato 37"/>
          <p:cNvSpPr/>
          <p:nvPr/>
        </p:nvSpPr>
        <p:spPr>
          <a:xfrm>
            <a:off x="5004048" y="2060848"/>
            <a:ext cx="28803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7" name="Forma 46"/>
          <p:cNvCxnSpPr/>
          <p:nvPr/>
        </p:nvCxnSpPr>
        <p:spPr>
          <a:xfrm>
            <a:off x="4842030" y="2398455"/>
            <a:ext cx="3258362" cy="2902753"/>
          </a:xfrm>
          <a:prstGeom prst="bentConnector3">
            <a:avLst>
              <a:gd name="adj1" fmla="val 252"/>
            </a:avLst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olo 5"/>
          <p:cNvSpPr txBox="1">
            <a:spLocks/>
          </p:cNvSpPr>
          <p:nvPr/>
        </p:nvSpPr>
        <p:spPr>
          <a:xfrm>
            <a:off x="3851920" y="-24"/>
            <a:ext cx="5292080" cy="912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	AMBSLP:  Tests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18" name="Picture 5" descr="C:\Users\pcatls23\Pictures\summary measure in 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28" y="2351647"/>
            <a:ext cx="3679698" cy="4397937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6497960" y="4221088"/>
            <a:ext cx="203448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100392" y="4941168"/>
            <a:ext cx="432048" cy="43204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2 14"/>
          <p:cNvCxnSpPr/>
          <p:nvPr/>
        </p:nvCxnSpPr>
        <p:spPr>
          <a:xfrm flipH="1" flipV="1">
            <a:off x="4879551" y="2110423"/>
            <a:ext cx="268513" cy="1440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Forma 46"/>
          <p:cNvCxnSpPr/>
          <p:nvPr/>
        </p:nvCxnSpPr>
        <p:spPr>
          <a:xfrm>
            <a:off x="5122280" y="2308571"/>
            <a:ext cx="2978112" cy="2758737"/>
          </a:xfrm>
          <a:prstGeom prst="bentConnector3">
            <a:avLst>
              <a:gd name="adj1" fmla="val 455"/>
            </a:avLst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arrotondato 37"/>
          <p:cNvSpPr/>
          <p:nvPr/>
        </p:nvSpPr>
        <p:spPr>
          <a:xfrm>
            <a:off x="4492528" y="1963476"/>
            <a:ext cx="511519" cy="49341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0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7" descr="Picture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8908"/>
            <a:ext cx="17891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304800"/>
            <a:ext cx="8686800" cy="5821363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t-IT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fitting </a:t>
            </a:r>
            <a:r>
              <a:rPr lang="en-US" altLang="it-IT" sz="2400" dirty="0" smtClean="0"/>
              <a:t>– high quality helix parameters and </a:t>
            </a:r>
            <a:r>
              <a:rPr lang="en-US" altLang="it-IT" sz="2400" i="1" dirty="0" smtClean="0">
                <a:sym typeface="Symbol" pitchFamily="18" charset="2"/>
              </a:rPr>
              <a:t></a:t>
            </a:r>
            <a:r>
              <a:rPr lang="en-US" altLang="it-IT" sz="2400" baseline="30000" dirty="0" smtClean="0">
                <a:sym typeface="Symbol" pitchFamily="18" charset="2"/>
              </a:rPr>
              <a:t>2</a:t>
            </a:r>
          </a:p>
          <a:p>
            <a:pPr lvl="1"/>
            <a:r>
              <a:rPr lang="en-US" altLang="it-IT" sz="2000" dirty="0" smtClean="0"/>
              <a:t>Over a narrow region in the detector, equations linear in the local silicon hit coordinates give resolution nearly as good as a time-consuming helical fit.</a:t>
            </a:r>
          </a:p>
          <a:p>
            <a:pPr lvl="2"/>
            <a:endParaRPr lang="en-US" altLang="it-IT" sz="1800" dirty="0" smtClean="0"/>
          </a:p>
          <a:p>
            <a:pPr lvl="2"/>
            <a:endParaRPr lang="en-US" altLang="it-IT" sz="1800" dirty="0" smtClean="0"/>
          </a:p>
          <a:p>
            <a:pPr lvl="2"/>
            <a:endParaRPr lang="en-US" altLang="it-IT" sz="1800" dirty="0" smtClean="0"/>
          </a:p>
          <a:p>
            <a:pPr lvl="2">
              <a:buFontTx/>
              <a:buNone/>
            </a:pPr>
            <a:endParaRPr lang="en-US" altLang="it-IT" sz="1800" dirty="0" smtClean="0"/>
          </a:p>
          <a:p>
            <a:pPr lvl="2"/>
            <a:endParaRPr lang="en-US" altLang="it-IT" sz="1800" dirty="0" smtClean="0"/>
          </a:p>
          <a:p>
            <a:pPr lvl="2"/>
            <a:endParaRPr lang="en-US" altLang="it-IT" sz="1800" dirty="0" smtClean="0"/>
          </a:p>
          <a:p>
            <a:pPr lvl="3"/>
            <a:r>
              <a:rPr lang="en-US" altLang="it-IT" sz="1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it-IT" sz="1800" b="1" i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it-IT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en-US" altLang="it-IT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the </a:t>
            </a:r>
            <a:r>
              <a:rPr lang="en-US" alt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helix parameters </a:t>
            </a:r>
            <a:r>
              <a:rPr lang="en-US" altLang="it-IT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it-IT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</a:t>
            </a:r>
            <a:r>
              <a:rPr lang="en-US" altLang="it-IT" sz="18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en-US" altLang="it-IT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components.</a:t>
            </a:r>
          </a:p>
          <a:p>
            <a:pPr lvl="3"/>
            <a:r>
              <a:rPr lang="en-US" altLang="it-IT" sz="1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x</a:t>
            </a:r>
            <a:r>
              <a:rPr lang="en-US" altLang="it-IT" sz="1800" b="1" i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j</a:t>
            </a:r>
            <a:r>
              <a:rPr lang="en-US" altLang="it-IT" sz="1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’s</a:t>
            </a:r>
            <a:r>
              <a:rPr lang="en-US" altLang="it-IT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it-IT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are the</a:t>
            </a:r>
            <a:r>
              <a:rPr lang="en-US" altLang="it-IT" sz="18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hit coordinates </a:t>
            </a:r>
            <a:r>
              <a:rPr lang="en-US" altLang="it-IT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in the silicon layers.</a:t>
            </a:r>
            <a:endParaRPr lang="en-US" altLang="it-IT" sz="1800" i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altLang="it-IT" sz="18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it-IT" sz="1800" i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en-US" altLang="it-IT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altLang="it-IT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altLang="it-IT" sz="1800" i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it-IT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altLang="it-IT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prestored</a:t>
            </a:r>
            <a:r>
              <a:rPr lang="en-US" alt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constants </a:t>
            </a:r>
            <a:r>
              <a:rPr lang="en-US" altLang="it-IT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full simulation or real data tracks.</a:t>
            </a:r>
          </a:p>
          <a:p>
            <a:pPr lvl="4"/>
            <a:r>
              <a:rPr lang="en-US" alt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range of the linear fit is a </a:t>
            </a:r>
            <a:r>
              <a:rPr lang="en-US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“sector”</a:t>
            </a:r>
            <a:r>
              <a:rPr lang="en-US" alt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which consists of a single silicon module in each detector layer.</a:t>
            </a:r>
          </a:p>
          <a:p>
            <a:pPr lvl="3"/>
            <a:r>
              <a:rPr lang="en-US" altLang="it-IT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VERY fast in </a:t>
            </a:r>
            <a:r>
              <a:rPr lang="en-US" altLang="it-I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FPGA DSPs.</a:t>
            </a:r>
          </a:p>
        </p:txBody>
      </p:sp>
      <p:sp>
        <p:nvSpPr>
          <p:cNvPr id="4" name="Rettangolo 7"/>
          <p:cNvSpPr>
            <a:spLocks noChangeArrowheads="1"/>
          </p:cNvSpPr>
          <p:nvPr/>
        </p:nvSpPr>
        <p:spPr bwMode="auto">
          <a:xfrm>
            <a:off x="152400" y="6126163"/>
            <a:ext cx="510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dirty="0"/>
              <a:t>Nucl.Instrum.Meth.A623:540-542,2010</a:t>
            </a:r>
          </a:p>
          <a:p>
            <a:pPr eaLnBrk="1" hangingPunct="1"/>
            <a:r>
              <a:rPr lang="it-IT" altLang="it-IT" dirty="0"/>
              <a:t>doi:</a:t>
            </a:r>
            <a:r>
              <a:rPr lang="it-IT" altLang="it-IT" u="sng" dirty="0"/>
              <a:t>10.1016/j.nima.2010.03.063 </a:t>
            </a:r>
            <a:endParaRPr lang="it-IT" altLang="it-IT" dirty="0"/>
          </a:p>
        </p:txBody>
      </p:sp>
      <p:pic>
        <p:nvPicPr>
          <p:cNvPr id="5" name="Picture 6" descr="Pic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20002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7" descr="Surface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06" y="1676400"/>
            <a:ext cx="217805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9"/>
          <p:cNvSpPr txBox="1">
            <a:spLocks noChangeArrowheads="1"/>
          </p:cNvSpPr>
          <p:nvPr/>
        </p:nvSpPr>
        <p:spPr bwMode="auto">
          <a:xfrm>
            <a:off x="7010400" y="1772816"/>
            <a:ext cx="1993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it-IT" altLang="it-IT" sz="1800" dirty="0">
                <a:solidFill>
                  <a:srgbClr val="FFFF00"/>
                </a:solidFill>
              </a:rPr>
              <a:t>14D coord. space</a:t>
            </a:r>
          </a:p>
          <a:p>
            <a:r>
              <a:rPr lang="it-IT" altLang="it-IT" sz="1800" dirty="0">
                <a:solidFill>
                  <a:srgbClr val="FFFF00"/>
                </a:solidFill>
              </a:rPr>
              <a:t>  5D surface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24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947917" y="5877272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TMACs/chip top line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~625 GBs/chip top line</a:t>
            </a:r>
            <a:endParaRPr lang="it-IT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947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DO+TF:  FPGA </a:t>
            </a:r>
            <a:r>
              <a:rPr lang="en-US" dirty="0" smtClean="0">
                <a:solidFill>
                  <a:srgbClr val="FFFF00"/>
                </a:solidFill>
              </a:rPr>
              <a:t>firmware - overview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9" name="5 - Θέση περιεχομένου" descr="system_simpl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1357298"/>
            <a:ext cx="7174748" cy="4515607"/>
          </a:xfrm>
        </p:spPr>
      </p:pic>
      <p:sp>
        <p:nvSpPr>
          <p:cNvPr id="7" name="6 - Επεξήγηση με γραμμή 1 (χωρίς περίγραμμα)"/>
          <p:cNvSpPr/>
          <p:nvPr/>
        </p:nvSpPr>
        <p:spPr>
          <a:xfrm>
            <a:off x="142844" y="1142984"/>
            <a:ext cx="2000264" cy="1428760"/>
          </a:xfrm>
          <a:prstGeom prst="callout1">
            <a:avLst>
              <a:gd name="adj1" fmla="val 47567"/>
              <a:gd name="adj2" fmla="val 99743"/>
              <a:gd name="adj3" fmla="val 90588"/>
              <a:gd name="adj4" fmla="val 177686"/>
            </a:avLst>
          </a:prstGeom>
          <a:solidFill>
            <a:srgbClr val="C00000">
              <a:alpha val="9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resolution stored in a smart DB, while </a:t>
            </a:r>
            <a:r>
              <a:rPr lang="en-AU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SSID</a:t>
            </a:r>
            <a:r>
              <a:rPr lang="en-A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each hit is sent to the AM</a:t>
            </a:r>
            <a:endParaRPr lang="en-A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- Επεξήγηση με γραμμή 1 (χωρίς περίγραμμα)"/>
          <p:cNvSpPr/>
          <p:nvPr/>
        </p:nvSpPr>
        <p:spPr>
          <a:xfrm>
            <a:off x="142844" y="4857760"/>
            <a:ext cx="2000264" cy="1714512"/>
          </a:xfrm>
          <a:prstGeom prst="callout1">
            <a:avLst>
              <a:gd name="adj1" fmla="val -1322"/>
              <a:gd name="adj2" fmla="val 7839"/>
              <a:gd name="adj3" fmla="val -38913"/>
              <a:gd name="adj4" fmla="val 3850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performs pattern recognition and provides the ID value for each road (</a:t>
            </a:r>
            <a:r>
              <a:rPr lang="en-A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RoadID</a:t>
            </a:r>
            <a:r>
              <a:rPr lang="en-A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A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- Επεξήγηση με γραμμή 1 (χωρίς περίγραμμα)"/>
          <p:cNvSpPr/>
          <p:nvPr/>
        </p:nvSpPr>
        <p:spPr>
          <a:xfrm>
            <a:off x="6643702" y="5143512"/>
            <a:ext cx="2286016" cy="1285884"/>
          </a:xfrm>
          <a:prstGeom prst="callout1">
            <a:avLst>
              <a:gd name="adj1" fmla="val 50530"/>
              <a:gd name="adj2" fmla="val 1291"/>
              <a:gd name="adj3" fmla="val 45997"/>
              <a:gd name="adj4" fmla="val -8436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A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RoadIDs</a:t>
            </a:r>
            <a:r>
              <a:rPr lang="en-A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get decoded in </a:t>
            </a:r>
            <a:r>
              <a:rPr lang="en-A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SSIDs</a:t>
            </a:r>
            <a:r>
              <a:rPr lang="en-A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each layer, using an external RAM</a:t>
            </a:r>
            <a:endParaRPr lang="en-A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- Επεξήγηση με γραμμή 1 (χωρίς περίγραμμα)"/>
          <p:cNvSpPr/>
          <p:nvPr/>
        </p:nvSpPr>
        <p:spPr>
          <a:xfrm>
            <a:off x="6715140" y="1357298"/>
            <a:ext cx="2000264" cy="1714512"/>
          </a:xfrm>
          <a:prstGeom prst="callout1">
            <a:avLst>
              <a:gd name="adj1" fmla="val 55345"/>
              <a:gd name="adj2" fmla="val -256"/>
              <a:gd name="adj3" fmla="val 91625"/>
              <a:gd name="adj4" fmla="val -10056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 </a:t>
            </a:r>
            <a:r>
              <a:rPr lang="en-A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retreives</a:t>
            </a:r>
            <a:r>
              <a:rPr lang="en-A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en-AU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hits</a:t>
            </a:r>
            <a:r>
              <a:rPr lang="en-A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each </a:t>
            </a:r>
            <a:r>
              <a:rPr lang="en-AU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SSID </a:t>
            </a:r>
            <a:r>
              <a:rPr lang="en-A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detected </a:t>
            </a:r>
            <a:r>
              <a:rPr lang="en-A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Roads</a:t>
            </a:r>
            <a:endParaRPr lang="en-A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- Επεξήγηση με γραμμή 1 (χωρίς περίγραμμα)"/>
          <p:cNvSpPr/>
          <p:nvPr/>
        </p:nvSpPr>
        <p:spPr>
          <a:xfrm>
            <a:off x="4643438" y="4941168"/>
            <a:ext cx="2000264" cy="1631104"/>
          </a:xfrm>
          <a:prstGeom prst="callout1">
            <a:avLst>
              <a:gd name="adj1" fmla="val -766"/>
              <a:gd name="adj2" fmla="val 12384"/>
              <a:gd name="adj3" fmla="val -120669"/>
              <a:gd name="adj4" fmla="val 3495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Combiner unit computes all possible permutations of the </a:t>
            </a:r>
            <a:r>
              <a:rPr lang="en-AU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hits</a:t>
            </a:r>
            <a:r>
              <a:rPr lang="en-A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form </a:t>
            </a:r>
            <a:r>
              <a:rPr lang="en-A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tracks</a:t>
            </a:r>
            <a:endParaRPr lang="en-A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- Επεξήγηση με γραμμή 1 (χωρίς περίγραμμα)"/>
          <p:cNvSpPr/>
          <p:nvPr/>
        </p:nvSpPr>
        <p:spPr>
          <a:xfrm>
            <a:off x="6643702" y="3861048"/>
            <a:ext cx="2000264" cy="2282596"/>
          </a:xfrm>
          <a:prstGeom prst="callout1">
            <a:avLst>
              <a:gd name="adj1" fmla="val 48678"/>
              <a:gd name="adj2" fmla="val -2637"/>
              <a:gd name="adj3" fmla="val -8837"/>
              <a:gd name="adj4" fmla="val -2054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very fast full resolution fit it is done for each possible </a:t>
            </a:r>
            <a:r>
              <a:rPr lang="en-A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</a:t>
            </a:r>
            <a:r>
              <a:rPr lang="en-A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fits are accepted or rejected according to x</a:t>
            </a:r>
            <a:r>
              <a:rPr lang="en-AU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value</a:t>
            </a:r>
            <a:endParaRPr lang="en-A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2771800" y="221455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0072" y="220241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TF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29783" y="1349277"/>
            <a:ext cx="2040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XC7K325T-900ffg-3</a:t>
            </a:r>
          </a:p>
        </p:txBody>
      </p:sp>
    </p:spTree>
    <p:extLst>
      <p:ext uri="{BB962C8B-B14F-4D97-AF65-F5344CB8AC3E}">
        <p14:creationId xmlns:p14="http://schemas.microsoft.com/office/powerpoint/2010/main" val="30025649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FPGA implementation (device </a:t>
            </a:r>
            <a:r>
              <a:rPr lang="en-US" dirty="0" err="1" smtClean="0"/>
              <a:t>floorplanning</a:t>
            </a:r>
            <a:r>
              <a:rPr lang="en-US" smtClean="0"/>
              <a:t> view</a:t>
            </a:r>
            <a:r>
              <a:rPr lang="en-US" dirty="0" smtClean="0"/>
              <a:t>)</a:t>
            </a:r>
            <a:endParaRPr lang="el-GR" dirty="0"/>
          </a:p>
        </p:txBody>
      </p:sp>
      <p:pic>
        <p:nvPicPr>
          <p:cNvPr id="9" name="8 - Θέση περιεχομένου" descr="placed_tfs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38000" t="13333" r="35500" b="7111"/>
          <a:stretch>
            <a:fillRect/>
          </a:stretch>
        </p:blipFill>
        <p:spPr>
          <a:xfrm>
            <a:off x="251520" y="1844824"/>
            <a:ext cx="2928958" cy="4946038"/>
          </a:xfrm>
        </p:spPr>
      </p:pic>
      <p:pic>
        <p:nvPicPr>
          <p:cNvPr id="11" name="10 - Εικόνα" descr="placed_d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447" y="1556792"/>
            <a:ext cx="2846698" cy="4929222"/>
          </a:xfrm>
          <a:prstGeom prst="rect">
            <a:avLst/>
          </a:prstGeom>
        </p:spPr>
      </p:pic>
      <p:sp>
        <p:nvSpPr>
          <p:cNvPr id="12" name="11 - Επεξήγηση με γραμμή 1"/>
          <p:cNvSpPr/>
          <p:nvPr/>
        </p:nvSpPr>
        <p:spPr>
          <a:xfrm>
            <a:off x="3786182" y="1428736"/>
            <a:ext cx="1857388" cy="571504"/>
          </a:xfrm>
          <a:prstGeom prst="borderCallout1">
            <a:avLst>
              <a:gd name="adj1" fmla="val 20972"/>
              <a:gd name="adj2" fmla="val -2692"/>
              <a:gd name="adj3" fmla="val 70278"/>
              <a:gd name="adj4" fmla="val -23974"/>
            </a:avLst>
          </a:prstGeom>
          <a:solidFill>
            <a:srgbClr val="C00000">
              <a:alpha val="20000"/>
            </a:srgb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4 Track </a:t>
            </a:r>
            <a:r>
              <a:rPr lang="en-AU" dirty="0" smtClean="0">
                <a:solidFill>
                  <a:schemeClr val="tx1"/>
                </a:solidFill>
              </a:rPr>
              <a:t>Fitter instances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3" name="12 - Επεξήγηση με γραμμή 1"/>
          <p:cNvSpPr/>
          <p:nvPr/>
        </p:nvSpPr>
        <p:spPr>
          <a:xfrm>
            <a:off x="3428992" y="2928934"/>
            <a:ext cx="1857388" cy="857256"/>
          </a:xfrm>
          <a:prstGeom prst="borderCallout1">
            <a:avLst>
              <a:gd name="adj1" fmla="val 18750"/>
              <a:gd name="adj2" fmla="val 100384"/>
              <a:gd name="adj3" fmla="val 88056"/>
              <a:gd name="adj4" fmla="val 123205"/>
            </a:avLst>
          </a:prstGeom>
          <a:solidFill>
            <a:srgbClr val="C00000">
              <a:alpha val="20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Local clock routing for the Track Fitters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7481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5 - Θέση περιεχομένου" descr="system_sim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357298"/>
            <a:ext cx="7174748" cy="4515607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Speed and latency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7" name="6 - Επεξήγηση με γραμμή 1 (γραμμή έμφασης)"/>
          <p:cNvSpPr/>
          <p:nvPr/>
        </p:nvSpPr>
        <p:spPr>
          <a:xfrm>
            <a:off x="785786" y="2143116"/>
            <a:ext cx="1265934" cy="357190"/>
          </a:xfrm>
          <a:prstGeom prst="accentCallout1">
            <a:avLst>
              <a:gd name="adj1" fmla="val 44827"/>
              <a:gd name="adj2" fmla="val 100997"/>
              <a:gd name="adj3" fmla="val 200499"/>
              <a:gd name="adj4" fmla="val 145562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225MHitsper layer </a:t>
            </a:r>
            <a:endParaRPr lang="en-A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- Επεξήγηση με γραμμή 1 (γραμμή έμφασης)"/>
          <p:cNvSpPr/>
          <p:nvPr/>
        </p:nvSpPr>
        <p:spPr>
          <a:xfrm>
            <a:off x="872918" y="4462674"/>
            <a:ext cx="1472269" cy="357190"/>
          </a:xfrm>
          <a:prstGeom prst="accentCallout1">
            <a:avLst>
              <a:gd name="adj1" fmla="val 24464"/>
              <a:gd name="adj2" fmla="val 104394"/>
              <a:gd name="adj3" fmla="val -98650"/>
              <a:gd name="adj4" fmla="val 115041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50MRoads </a:t>
            </a:r>
            <a:endParaRPr lang="en-A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5940152" y="5544055"/>
            <a:ext cx="2428892" cy="78581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 are per second</a:t>
            </a:r>
            <a:endParaRPr lang="en-A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- Επεξήγηση με γραμμή 1 (γραμμή έμφασης)"/>
          <p:cNvSpPr/>
          <p:nvPr/>
        </p:nvSpPr>
        <p:spPr>
          <a:xfrm>
            <a:off x="5500694" y="1500174"/>
            <a:ext cx="1500198" cy="642942"/>
          </a:xfrm>
          <a:prstGeom prst="accentCallout1">
            <a:avLst>
              <a:gd name="adj1" fmla="val 40464"/>
              <a:gd name="adj2" fmla="val 12172"/>
              <a:gd name="adj3" fmla="val 171758"/>
              <a:gd name="adj4" fmla="val -11499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@550MHz</a:t>
            </a:r>
            <a:endParaRPr lang="en-AU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- Επεξήγηση με γραμμή 1 (γραμμή έμφασης)"/>
          <p:cNvSpPr/>
          <p:nvPr/>
        </p:nvSpPr>
        <p:spPr>
          <a:xfrm>
            <a:off x="6643702" y="2500306"/>
            <a:ext cx="1500198" cy="642942"/>
          </a:xfrm>
          <a:prstGeom prst="accentCallout1">
            <a:avLst>
              <a:gd name="adj1" fmla="val 41946"/>
              <a:gd name="adj2" fmla="val 4871"/>
              <a:gd name="adj3" fmla="val 130276"/>
              <a:gd name="adj4" fmla="val -51816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2200Mfits</a:t>
            </a:r>
            <a:endParaRPr lang="en-A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- Επεξήγηση με γραμμή 1 (γραμμή έμφασης)"/>
          <p:cNvSpPr/>
          <p:nvPr/>
        </p:nvSpPr>
        <p:spPr>
          <a:xfrm>
            <a:off x="1418753" y="1667068"/>
            <a:ext cx="1285884" cy="357190"/>
          </a:xfrm>
          <a:prstGeom prst="accentCallout1">
            <a:avLst>
              <a:gd name="adj1" fmla="val 53070"/>
              <a:gd name="adj2" fmla="val 100194"/>
              <a:gd name="adj3" fmla="val 267165"/>
              <a:gd name="adj4" fmla="val 152019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@450MHz</a:t>
            </a:r>
            <a:endParaRPr lang="en-AU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- Επεξήγηση με γραμμή 1 (γραμμή έμφασης)"/>
          <p:cNvSpPr/>
          <p:nvPr/>
        </p:nvSpPr>
        <p:spPr>
          <a:xfrm>
            <a:off x="2987824" y="1559911"/>
            <a:ext cx="1643074" cy="571504"/>
          </a:xfrm>
          <a:prstGeom prst="accentCallout1">
            <a:avLst>
              <a:gd name="adj1" fmla="val 51858"/>
              <a:gd name="adj2" fmla="val 93283"/>
              <a:gd name="adj3" fmla="val 233498"/>
              <a:gd name="adj4" fmla="val 127682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450-1800 </a:t>
            </a:r>
            <a:r>
              <a:rPr lang="en-AU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Mhits</a:t>
            </a:r>
            <a:r>
              <a:rPr lang="en-A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layer/event</a:t>
            </a:r>
            <a:endParaRPr lang="en-A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16" name="15 - Επεξήγηση με γραμμή 1 (γραμμή έμφασης)"/>
          <p:cNvSpPr/>
          <p:nvPr/>
        </p:nvSpPr>
        <p:spPr>
          <a:xfrm>
            <a:off x="1043608" y="5014023"/>
            <a:ext cx="2286016" cy="785818"/>
          </a:xfrm>
          <a:prstGeom prst="accentCallout1">
            <a:avLst>
              <a:gd name="adj1" fmla="val 24464"/>
              <a:gd name="adj2" fmla="val 104394"/>
              <a:gd name="adj3" fmla="val 13128"/>
              <a:gd name="adj4" fmla="val 119621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576MBit RLDRAM3</a:t>
            </a:r>
          </a:p>
          <a:p>
            <a:pPr algn="ctr"/>
            <a:r>
              <a:rPr lang="en-AU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57.6Gb/s  10ns </a:t>
            </a:r>
            <a:r>
              <a:rPr lang="en-AU" b="1" baseline="300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U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</a:t>
            </a:r>
            <a:endParaRPr lang="en-AU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- Εικόνα" descr="tf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914" y="1049637"/>
            <a:ext cx="6888828" cy="455954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05667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Track </a:t>
            </a:r>
            <a:r>
              <a:rPr lang="en-US" dirty="0" smtClean="0">
                <a:solidFill>
                  <a:srgbClr val="FFFF00"/>
                </a:solidFill>
              </a:rPr>
              <a:t>Fitting: 5 scalar products</a:t>
            </a:r>
            <a:endParaRPr lang="en-AU" dirty="0">
              <a:solidFill>
                <a:srgbClr val="FFFF00"/>
              </a:solidFill>
            </a:endParaRPr>
          </a:p>
        </p:txBody>
      </p:sp>
      <p:pic>
        <p:nvPicPr>
          <p:cNvPr id="8" name="7 - Θέση περιεχομένου" descr="tf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19210" y="2636912"/>
            <a:ext cx="1658027" cy="2587558"/>
          </a:xfrm>
        </p:spPr>
      </p:pic>
      <p:sp>
        <p:nvSpPr>
          <p:cNvPr id="6" name="5 - Στρογγυλεμένο ορθογώνιο"/>
          <p:cNvSpPr/>
          <p:nvPr/>
        </p:nvSpPr>
        <p:spPr>
          <a:xfrm>
            <a:off x="555605" y="5726683"/>
            <a:ext cx="271464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fast FPGA implementation was developed for the fitter</a:t>
            </a:r>
            <a:endParaRPr lang="en-A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1877237" y="5726683"/>
            <a:ext cx="271464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multiplications are executed in parallel, giving 1 fit per clock</a:t>
            </a:r>
            <a:endParaRPr lang="en-A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3520311" y="5738287"/>
            <a:ext cx="271464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dedicated DSPs, </a:t>
            </a:r>
            <a:r>
              <a:rPr lang="en-A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frequency of the fitter is </a:t>
            </a:r>
            <a:r>
              <a:rPr lang="en-A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550MHz</a:t>
            </a:r>
            <a:r>
              <a:rPr lang="en-AU" sz="1600" dirty="0" smtClean="0">
                <a:solidFill>
                  <a:srgbClr val="FF0000"/>
                </a:solidFill>
                <a:latin typeface="Arial"/>
                <a:cs typeface="Arial"/>
              </a:rPr>
              <a:t>→1 fit/2 ns</a:t>
            </a:r>
            <a:endParaRPr lang="en-A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5644147" y="5701919"/>
            <a:ext cx="271464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such fitters run in parallel in the </a:t>
            </a:r>
            <a:r>
              <a:rPr lang="en-A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en-AU" sz="16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AU" sz="1600" dirty="0" smtClean="0">
                <a:solidFill>
                  <a:srgbClr val="FF0000"/>
                </a:solidFill>
                <a:latin typeface="Arial"/>
                <a:cs typeface="Arial"/>
              </a:rPr>
              <a:t>→2 fits/1 </a:t>
            </a:r>
            <a:r>
              <a:rPr lang="en-AU" sz="1600" dirty="0">
                <a:solidFill>
                  <a:srgbClr val="FF0000"/>
                </a:solidFill>
                <a:latin typeface="Arial"/>
                <a:cs typeface="Arial"/>
              </a:rPr>
              <a:t>ns</a:t>
            </a:r>
            <a:endParaRPr lang="en-AU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2948807" y="5304585"/>
            <a:ext cx="571504" cy="28575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13 - Επεξήγηση με γραμμή 1 (γραμμή έμφασης)"/>
          <p:cNvSpPr/>
          <p:nvPr/>
        </p:nvSpPr>
        <p:spPr>
          <a:xfrm>
            <a:off x="1091419" y="4565738"/>
            <a:ext cx="714380" cy="642942"/>
          </a:xfrm>
          <a:prstGeom prst="accentCallout1">
            <a:avLst>
              <a:gd name="adj1" fmla="val 23194"/>
              <a:gd name="adj2" fmla="val 107666"/>
              <a:gd name="adj3" fmla="val 147247"/>
              <a:gd name="adj4" fmla="val 266635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75182" y="2148998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DSP</a:t>
            </a:r>
            <a:endParaRPr lang="it-IT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1469" y="2636912"/>
            <a:ext cx="15616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SPs</a:t>
            </a:r>
            <a:endParaRPr lang="it-IT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44" y="1278144"/>
            <a:ext cx="233910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of 14 Constants</a:t>
            </a:r>
            <a:endParaRPr lang="it-IT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2889" y="1649603"/>
            <a:ext cx="162095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of 14 hits</a:t>
            </a:r>
            <a:endParaRPr lang="it-IT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6" descr="Pictu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92" y="1647476"/>
            <a:ext cx="2000250" cy="8382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68550331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0" grpId="0" animBg="1"/>
      <p:bldP spid="10" grpId="1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496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Device utilization &amp; power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16" name="15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4546848" cy="3179559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estimation of 15.5W is the absolute worst-case </a:t>
            </a:r>
            <a:r>
              <a:rPr lang="en-AU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</a:p>
          <a:p>
            <a:endParaRPr lang="en-AU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improvements to the design </a:t>
            </a:r>
            <a:r>
              <a:rPr lang="en-AU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 </a:t>
            </a:r>
            <a:r>
              <a:rPr lang="en-A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AU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Xilinx </a:t>
            </a:r>
            <a:r>
              <a:rPr lang="en-AU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UltraScale</a:t>
            </a:r>
            <a:r>
              <a:rPr lang="en-AU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devices are </a:t>
            </a:r>
            <a:r>
              <a:rPr lang="en-AU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to reduce this by </a:t>
            </a:r>
            <a:r>
              <a:rPr lang="en-AU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AU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or more.</a:t>
            </a:r>
            <a:endParaRPr lang="en-AU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12 - Εικόνα" descr="util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955080"/>
            <a:ext cx="6157917" cy="2927731"/>
          </a:xfrm>
          <a:prstGeom prst="rect">
            <a:avLst/>
          </a:prstGeom>
        </p:spPr>
      </p:pic>
      <p:pic>
        <p:nvPicPr>
          <p:cNvPr id="17" name="16 - Εικόνα" descr="powe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268759"/>
            <a:ext cx="4032448" cy="3322125"/>
          </a:xfrm>
          <a:prstGeom prst="rect">
            <a:avLst/>
          </a:prstGeom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29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5077650" y="4771499"/>
            <a:ext cx="64633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96%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96136" y="2254826"/>
            <a:ext cx="648072" cy="3325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ounded Rectangle 9"/>
          <p:cNvSpPr/>
          <p:nvPr/>
        </p:nvSpPr>
        <p:spPr>
          <a:xfrm>
            <a:off x="5796136" y="3140968"/>
            <a:ext cx="648072" cy="3325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919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7"/>
          <p:cNvGrpSpPr>
            <a:grpSpLocks/>
          </p:cNvGrpSpPr>
          <p:nvPr/>
        </p:nvGrpSpPr>
        <p:grpSpPr bwMode="auto">
          <a:xfrm>
            <a:off x="4357257" y="116632"/>
            <a:ext cx="4679239" cy="6617543"/>
            <a:chOff x="2881" y="0"/>
            <a:chExt cx="2879" cy="4042"/>
          </a:xfrm>
          <a:solidFill>
            <a:schemeClr val="tx1"/>
          </a:solidFill>
        </p:grpSpPr>
        <p:pic>
          <p:nvPicPr>
            <p:cNvPr id="4" name="Picture 12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0"/>
              <a:ext cx="2879" cy="40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121"/>
            <p:cNvSpPr>
              <a:spLocks noChangeArrowheads="1"/>
            </p:cNvSpPr>
            <p:nvPr/>
          </p:nvSpPr>
          <p:spPr bwMode="auto">
            <a:xfrm>
              <a:off x="5232" y="576"/>
              <a:ext cx="192" cy="240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" name="Text Box 63"/>
            <p:cNvSpPr txBox="1">
              <a:spLocks noChangeArrowheads="1"/>
            </p:cNvSpPr>
            <p:nvPr/>
          </p:nvSpPr>
          <p:spPr bwMode="auto">
            <a:xfrm>
              <a:off x="5040" y="432"/>
              <a:ext cx="349" cy="2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 sz="2000">
                  <a:solidFill>
                    <a:srgbClr val="FF0000"/>
                  </a:solidFill>
                </a:rPr>
                <a:t>10</a:t>
              </a:r>
              <a:r>
                <a:rPr lang="en-US" altLang="it-IT" sz="2000" baseline="30000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7" name="Text Box 64"/>
            <p:cNvSpPr txBox="1">
              <a:spLocks noChangeArrowheads="1"/>
            </p:cNvSpPr>
            <p:nvPr/>
          </p:nvSpPr>
          <p:spPr bwMode="auto">
            <a:xfrm>
              <a:off x="5040" y="864"/>
              <a:ext cx="384" cy="2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 sz="2000">
                  <a:solidFill>
                    <a:srgbClr val="FF0000"/>
                  </a:solidFill>
                </a:rPr>
                <a:t>10</a:t>
              </a:r>
              <a:r>
                <a:rPr lang="en-US" altLang="it-IT" sz="2000" baseline="3000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8" name="Text Box 65"/>
            <p:cNvSpPr txBox="1">
              <a:spLocks noChangeArrowheads="1"/>
            </p:cNvSpPr>
            <p:nvPr/>
          </p:nvSpPr>
          <p:spPr bwMode="auto">
            <a:xfrm>
              <a:off x="5040" y="1296"/>
              <a:ext cx="384" cy="2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 sz="2000">
                  <a:solidFill>
                    <a:srgbClr val="FF0000"/>
                  </a:solidFill>
                </a:rPr>
                <a:t>10</a:t>
              </a:r>
              <a:r>
                <a:rPr lang="en-US" altLang="it-IT" sz="2000" baseline="3000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9" name="Text Box 66"/>
            <p:cNvSpPr txBox="1">
              <a:spLocks noChangeArrowheads="1"/>
            </p:cNvSpPr>
            <p:nvPr/>
          </p:nvSpPr>
          <p:spPr bwMode="auto">
            <a:xfrm>
              <a:off x="5040" y="1776"/>
              <a:ext cx="384" cy="2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 sz="2000">
                  <a:solidFill>
                    <a:srgbClr val="FF0000"/>
                  </a:solidFill>
                </a:rPr>
                <a:t>10</a:t>
              </a:r>
              <a:r>
                <a:rPr lang="en-US" altLang="it-IT" sz="2000" baseline="3000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0" name="Text Box 67"/>
            <p:cNvSpPr txBox="1">
              <a:spLocks noChangeArrowheads="1"/>
            </p:cNvSpPr>
            <p:nvPr/>
          </p:nvSpPr>
          <p:spPr bwMode="auto">
            <a:xfrm>
              <a:off x="5040" y="2256"/>
              <a:ext cx="384" cy="2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 sz="2000">
                  <a:solidFill>
                    <a:srgbClr val="FF0000"/>
                  </a:solidFill>
                </a:rPr>
                <a:t>10</a:t>
              </a:r>
              <a:endParaRPr lang="en-US" altLang="it-IT" sz="2000" baseline="30000">
                <a:solidFill>
                  <a:srgbClr val="FF0000"/>
                </a:solidFill>
              </a:endParaRPr>
            </a:p>
          </p:txBody>
        </p:sp>
        <p:sp>
          <p:nvSpPr>
            <p:cNvPr id="11" name="Text Box 68"/>
            <p:cNvSpPr txBox="1">
              <a:spLocks noChangeArrowheads="1"/>
            </p:cNvSpPr>
            <p:nvPr/>
          </p:nvSpPr>
          <p:spPr bwMode="auto">
            <a:xfrm>
              <a:off x="5040" y="2688"/>
              <a:ext cx="480" cy="2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 sz="2000">
                  <a:solidFill>
                    <a:srgbClr val="FF0000"/>
                  </a:solidFill>
                </a:rPr>
                <a:t>10</a:t>
              </a:r>
              <a:r>
                <a:rPr lang="en-US" altLang="it-IT" sz="2000" baseline="30000">
                  <a:solidFill>
                    <a:srgbClr val="FF0000"/>
                  </a:solidFill>
                </a:rPr>
                <a:t>-1</a:t>
              </a:r>
            </a:p>
          </p:txBody>
        </p:sp>
        <p:sp>
          <p:nvSpPr>
            <p:cNvPr id="12" name="Text Box 69"/>
            <p:cNvSpPr txBox="1">
              <a:spLocks noChangeArrowheads="1"/>
            </p:cNvSpPr>
            <p:nvPr/>
          </p:nvSpPr>
          <p:spPr bwMode="auto">
            <a:xfrm>
              <a:off x="5040" y="3124"/>
              <a:ext cx="432" cy="2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 sz="2000">
                  <a:solidFill>
                    <a:srgbClr val="FF0000"/>
                  </a:solidFill>
                </a:rPr>
                <a:t>10</a:t>
              </a:r>
              <a:r>
                <a:rPr lang="en-US" altLang="it-IT" sz="2000" baseline="30000">
                  <a:solidFill>
                    <a:srgbClr val="FF0000"/>
                  </a:solidFill>
                </a:rPr>
                <a:t>-3</a:t>
              </a:r>
            </a:p>
          </p:txBody>
        </p:sp>
        <p:sp>
          <p:nvSpPr>
            <p:cNvPr id="13" name="Text Box 71"/>
            <p:cNvSpPr txBox="1">
              <a:spLocks noChangeArrowheads="1"/>
            </p:cNvSpPr>
            <p:nvPr/>
          </p:nvSpPr>
          <p:spPr bwMode="auto">
            <a:xfrm>
              <a:off x="4843" y="3792"/>
              <a:ext cx="917" cy="2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it-IT" sz="2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altLang="it-IT" sz="2000" b="1" baseline="30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1/2</a:t>
              </a:r>
              <a:r>
                <a:rPr lang="en-US" altLang="it-IT" sz="2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(TeV)</a:t>
              </a:r>
              <a:endParaRPr lang="en-US" altLang="it-IT" sz="20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WordArt 85"/>
            <p:cNvSpPr>
              <a:spLocks noChangeArrowheads="1" noChangeShapeType="1" noTextEdit="1"/>
            </p:cNvSpPr>
            <p:nvPr/>
          </p:nvSpPr>
          <p:spPr bwMode="auto">
            <a:xfrm>
              <a:off x="4128" y="3408"/>
              <a:ext cx="288" cy="28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t-IT" sz="3600" i="1" kern="10"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808080"/>
                    </a:outerShdw>
                  </a:effectLst>
                  <a:latin typeface="Arial Black"/>
                </a:rPr>
                <a:t>H</a:t>
              </a:r>
            </a:p>
          </p:txBody>
        </p:sp>
        <p:sp>
          <p:nvSpPr>
            <p:cNvPr id="16" name="Text Box 62"/>
            <p:cNvSpPr txBox="1">
              <a:spLocks noChangeArrowheads="1"/>
            </p:cNvSpPr>
            <p:nvPr/>
          </p:nvSpPr>
          <p:spPr bwMode="auto">
            <a:xfrm rot="16200000">
              <a:off x="4525" y="1461"/>
              <a:ext cx="2149" cy="2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Events   at  </a:t>
              </a:r>
              <a:r>
                <a:rPr lang="en-US" altLang="it-IT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 = 10</a:t>
              </a:r>
              <a:r>
                <a:rPr lang="en-US" altLang="it-IT" sz="2000" b="1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  <a:r>
                <a:rPr lang="en-US" altLang="it-IT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cm</a:t>
              </a:r>
              <a:r>
                <a:rPr lang="en-US" altLang="it-IT" sz="2000" b="1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  <a:r>
                <a:rPr lang="en-US" altLang="it-IT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altLang="it-IT" sz="2000" b="1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17" name="Oval 122"/>
            <p:cNvSpPr>
              <a:spLocks noChangeArrowheads="1"/>
            </p:cNvSpPr>
            <p:nvPr/>
          </p:nvSpPr>
          <p:spPr bwMode="auto">
            <a:xfrm>
              <a:off x="4752" y="864"/>
              <a:ext cx="48" cy="4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" name="Line 123"/>
            <p:cNvSpPr>
              <a:spLocks noChangeShapeType="1"/>
            </p:cNvSpPr>
            <p:nvPr/>
          </p:nvSpPr>
          <p:spPr bwMode="auto">
            <a:xfrm>
              <a:off x="3024" y="720"/>
              <a:ext cx="168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0" name="Group 244"/>
          <p:cNvGrpSpPr>
            <a:grpSpLocks/>
          </p:cNvGrpSpPr>
          <p:nvPr/>
        </p:nvGrpSpPr>
        <p:grpSpPr bwMode="auto">
          <a:xfrm>
            <a:off x="4357256" y="146575"/>
            <a:ext cx="2075509" cy="6049439"/>
            <a:chOff x="2593" y="208"/>
            <a:chExt cx="1277" cy="3695"/>
          </a:xfrm>
          <a:solidFill>
            <a:schemeClr val="tx1"/>
          </a:solidFill>
        </p:grpSpPr>
        <p:sp>
          <p:nvSpPr>
            <p:cNvPr id="21" name="Text Box 243"/>
            <p:cNvSpPr txBox="1">
              <a:spLocks noChangeArrowheads="1"/>
            </p:cNvSpPr>
            <p:nvPr/>
          </p:nvSpPr>
          <p:spPr bwMode="auto">
            <a:xfrm>
              <a:off x="2593" y="3360"/>
              <a:ext cx="657" cy="543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it-IT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RARE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it-IT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EVENTS</a:t>
              </a:r>
              <a:endParaRPr lang="en-GB" alt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Line 242"/>
            <p:cNvSpPr>
              <a:spLocks noChangeShapeType="1"/>
            </p:cNvSpPr>
            <p:nvPr/>
          </p:nvSpPr>
          <p:spPr bwMode="auto">
            <a:xfrm>
              <a:off x="3280" y="3752"/>
              <a:ext cx="590" cy="0"/>
            </a:xfrm>
            <a:prstGeom prst="line">
              <a:avLst/>
            </a:prstGeom>
            <a:grpFill/>
            <a:ln w="38100">
              <a:solidFill>
                <a:srgbClr val="FF66CC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it-IT"/>
            </a:p>
          </p:txBody>
        </p:sp>
        <p:sp>
          <p:nvSpPr>
            <p:cNvPr id="23" name="Text Box 243"/>
            <p:cNvSpPr txBox="1">
              <a:spLocks noChangeArrowheads="1"/>
            </p:cNvSpPr>
            <p:nvPr/>
          </p:nvSpPr>
          <p:spPr bwMode="auto">
            <a:xfrm>
              <a:off x="2601" y="208"/>
              <a:ext cx="733" cy="543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it-IT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Common</a:t>
              </a:r>
              <a:endParaRPr lang="en-US" alt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it-IT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EVENTS</a:t>
              </a:r>
              <a:endParaRPr lang="en-GB" alt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86"/>
          <p:cNvGrpSpPr>
            <a:grpSpLocks/>
          </p:cNvGrpSpPr>
          <p:nvPr/>
        </p:nvGrpSpPr>
        <p:grpSpPr bwMode="auto">
          <a:xfrm>
            <a:off x="277987" y="985693"/>
            <a:ext cx="3810000" cy="1425575"/>
            <a:chOff x="0" y="0"/>
            <a:chExt cx="2496" cy="1397"/>
          </a:xfrm>
        </p:grpSpPr>
        <p:sp>
          <p:nvSpPr>
            <p:cNvPr id="34" name="Rectangle 87"/>
            <p:cNvSpPr>
              <a:spLocks noChangeArrowheads="1"/>
            </p:cNvSpPr>
            <p:nvPr/>
          </p:nvSpPr>
          <p:spPr bwMode="auto">
            <a:xfrm>
              <a:off x="0" y="0"/>
              <a:ext cx="2496" cy="1344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grpSp>
          <p:nvGrpSpPr>
            <p:cNvPr id="35" name="Group 88"/>
            <p:cNvGrpSpPr>
              <a:grpSpLocks/>
            </p:cNvGrpSpPr>
            <p:nvPr/>
          </p:nvGrpSpPr>
          <p:grpSpPr bwMode="auto">
            <a:xfrm>
              <a:off x="2016" y="288"/>
              <a:ext cx="432" cy="432"/>
              <a:chOff x="4272" y="296"/>
              <a:chExt cx="432" cy="432"/>
            </a:xfrm>
          </p:grpSpPr>
          <p:sp>
            <p:nvSpPr>
              <p:cNvPr id="62" name="Oval 89"/>
              <p:cNvSpPr>
                <a:spLocks noChangeArrowheads="1"/>
              </p:cNvSpPr>
              <p:nvPr/>
            </p:nvSpPr>
            <p:spPr bwMode="auto">
              <a:xfrm>
                <a:off x="4272" y="296"/>
                <a:ext cx="43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Oval 90"/>
              <p:cNvSpPr>
                <a:spLocks noChangeArrowheads="1"/>
              </p:cNvSpPr>
              <p:nvPr/>
            </p:nvSpPr>
            <p:spPr bwMode="auto">
              <a:xfrm>
                <a:off x="4432" y="37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Oval 91"/>
              <p:cNvSpPr>
                <a:spLocks noChangeArrowheads="1"/>
              </p:cNvSpPr>
              <p:nvPr/>
            </p:nvSpPr>
            <p:spPr bwMode="auto">
              <a:xfrm>
                <a:off x="4576" y="46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Oval 92"/>
              <p:cNvSpPr>
                <a:spLocks noChangeArrowheads="1"/>
              </p:cNvSpPr>
              <p:nvPr/>
            </p:nvSpPr>
            <p:spPr bwMode="auto">
              <a:xfrm>
                <a:off x="4536" y="6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Oval 93"/>
            <p:cNvSpPr>
              <a:spLocks noChangeArrowheads="1"/>
            </p:cNvSpPr>
            <p:nvPr/>
          </p:nvSpPr>
          <p:spPr bwMode="auto">
            <a:xfrm>
              <a:off x="0" y="288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7" name="Oval 94"/>
            <p:cNvSpPr>
              <a:spLocks noChangeArrowheads="1"/>
            </p:cNvSpPr>
            <p:nvPr/>
          </p:nvSpPr>
          <p:spPr bwMode="auto">
            <a:xfrm>
              <a:off x="184" y="3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8" name="Oval 95"/>
            <p:cNvSpPr>
              <a:spLocks noChangeArrowheads="1"/>
            </p:cNvSpPr>
            <p:nvPr/>
          </p:nvSpPr>
          <p:spPr bwMode="auto">
            <a:xfrm>
              <a:off x="288" y="520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9" name="Oval 96"/>
            <p:cNvSpPr>
              <a:spLocks noChangeArrowheads="1"/>
            </p:cNvSpPr>
            <p:nvPr/>
          </p:nvSpPr>
          <p:spPr bwMode="auto">
            <a:xfrm>
              <a:off x="176" y="656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0" name="Text Box 97"/>
            <p:cNvSpPr txBox="1">
              <a:spLocks noChangeArrowheads="1"/>
            </p:cNvSpPr>
            <p:nvPr/>
          </p:nvSpPr>
          <p:spPr bwMode="auto">
            <a:xfrm>
              <a:off x="86" y="731"/>
              <a:ext cx="222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000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41" name="Line 98"/>
            <p:cNvSpPr>
              <a:spLocks noChangeShapeType="1"/>
            </p:cNvSpPr>
            <p:nvPr/>
          </p:nvSpPr>
          <p:spPr bwMode="auto">
            <a:xfrm>
              <a:off x="192" y="384"/>
              <a:ext cx="100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2" name="Line 99"/>
            <p:cNvSpPr>
              <a:spLocks noChangeShapeType="1"/>
            </p:cNvSpPr>
            <p:nvPr/>
          </p:nvSpPr>
          <p:spPr bwMode="auto">
            <a:xfrm flipH="1">
              <a:off x="1296" y="384"/>
              <a:ext cx="909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3" name="Line 100"/>
            <p:cNvSpPr>
              <a:spLocks noChangeShapeType="1"/>
            </p:cNvSpPr>
            <p:nvPr/>
          </p:nvSpPr>
          <p:spPr bwMode="auto">
            <a:xfrm>
              <a:off x="336" y="552"/>
              <a:ext cx="67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4" name="Line 101"/>
            <p:cNvSpPr>
              <a:spLocks noChangeShapeType="1"/>
            </p:cNvSpPr>
            <p:nvPr/>
          </p:nvSpPr>
          <p:spPr bwMode="auto">
            <a:xfrm flipV="1">
              <a:off x="204" y="688"/>
              <a:ext cx="756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5" name="Line 102"/>
            <p:cNvSpPr>
              <a:spLocks noChangeShapeType="1"/>
            </p:cNvSpPr>
            <p:nvPr/>
          </p:nvSpPr>
          <p:spPr bwMode="auto">
            <a:xfrm flipH="1">
              <a:off x="1440" y="475"/>
              <a:ext cx="868" cy="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6" name="Line 103"/>
            <p:cNvSpPr>
              <a:spLocks noChangeShapeType="1"/>
            </p:cNvSpPr>
            <p:nvPr/>
          </p:nvSpPr>
          <p:spPr bwMode="auto">
            <a:xfrm flipH="1">
              <a:off x="1488" y="624"/>
              <a:ext cx="81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7" name="Line 104"/>
            <p:cNvSpPr>
              <a:spLocks noChangeShapeType="1"/>
            </p:cNvSpPr>
            <p:nvPr/>
          </p:nvSpPr>
          <p:spPr bwMode="auto">
            <a:xfrm flipH="1" flipV="1">
              <a:off x="1056" y="8"/>
              <a:ext cx="192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8" name="Line 105"/>
            <p:cNvSpPr>
              <a:spLocks noChangeShapeType="1"/>
            </p:cNvSpPr>
            <p:nvPr/>
          </p:nvSpPr>
          <p:spPr bwMode="auto">
            <a:xfrm flipV="1">
              <a:off x="1248" y="8"/>
              <a:ext cx="144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9" name="Line 106"/>
            <p:cNvSpPr>
              <a:spLocks noChangeShapeType="1"/>
            </p:cNvSpPr>
            <p:nvPr/>
          </p:nvSpPr>
          <p:spPr bwMode="auto">
            <a:xfrm>
              <a:off x="1248" y="392"/>
              <a:ext cx="96" cy="4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50" name="Line 107"/>
            <p:cNvSpPr>
              <a:spLocks noChangeShapeType="1"/>
            </p:cNvSpPr>
            <p:nvPr/>
          </p:nvSpPr>
          <p:spPr bwMode="auto">
            <a:xfrm flipH="1">
              <a:off x="1152" y="392"/>
              <a:ext cx="96" cy="4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51" name="Line 108"/>
            <p:cNvSpPr>
              <a:spLocks noChangeShapeType="1"/>
            </p:cNvSpPr>
            <p:nvPr/>
          </p:nvSpPr>
          <p:spPr bwMode="auto">
            <a:xfrm flipH="1">
              <a:off x="912" y="392"/>
              <a:ext cx="336" cy="4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52" name="Line 109"/>
            <p:cNvSpPr>
              <a:spLocks noChangeShapeType="1"/>
            </p:cNvSpPr>
            <p:nvPr/>
          </p:nvSpPr>
          <p:spPr bwMode="auto">
            <a:xfrm flipH="1" flipV="1">
              <a:off x="1152" y="0"/>
              <a:ext cx="288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53" name="Line 110"/>
            <p:cNvSpPr>
              <a:spLocks noChangeShapeType="1"/>
            </p:cNvSpPr>
            <p:nvPr/>
          </p:nvSpPr>
          <p:spPr bwMode="auto">
            <a:xfrm flipH="1">
              <a:off x="1056" y="488"/>
              <a:ext cx="384" cy="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54" name="Line 111"/>
            <p:cNvSpPr>
              <a:spLocks noChangeShapeType="1"/>
            </p:cNvSpPr>
            <p:nvPr/>
          </p:nvSpPr>
          <p:spPr bwMode="auto">
            <a:xfrm flipV="1">
              <a:off x="1008" y="8"/>
              <a:ext cx="528" cy="5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55" name="Line 112"/>
            <p:cNvSpPr>
              <a:spLocks noChangeShapeType="1"/>
            </p:cNvSpPr>
            <p:nvPr/>
          </p:nvSpPr>
          <p:spPr bwMode="auto">
            <a:xfrm>
              <a:off x="1008" y="536"/>
              <a:ext cx="480" cy="3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56" name="Line 113"/>
            <p:cNvSpPr>
              <a:spLocks noChangeShapeType="1"/>
            </p:cNvSpPr>
            <p:nvPr/>
          </p:nvSpPr>
          <p:spPr bwMode="auto">
            <a:xfrm flipH="1" flipV="1">
              <a:off x="912" y="8"/>
              <a:ext cx="576" cy="6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57" name="Line 114"/>
            <p:cNvSpPr>
              <a:spLocks noChangeShapeType="1"/>
            </p:cNvSpPr>
            <p:nvPr/>
          </p:nvSpPr>
          <p:spPr bwMode="auto">
            <a:xfrm flipH="1">
              <a:off x="720" y="632"/>
              <a:ext cx="768" cy="2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58" name="Line 115"/>
            <p:cNvSpPr>
              <a:spLocks noChangeShapeType="1"/>
            </p:cNvSpPr>
            <p:nvPr/>
          </p:nvSpPr>
          <p:spPr bwMode="auto">
            <a:xfrm flipV="1">
              <a:off x="960" y="56"/>
              <a:ext cx="672" cy="6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59" name="Line 116"/>
            <p:cNvSpPr>
              <a:spLocks noChangeShapeType="1"/>
            </p:cNvSpPr>
            <p:nvPr/>
          </p:nvSpPr>
          <p:spPr bwMode="auto">
            <a:xfrm>
              <a:off x="960" y="680"/>
              <a:ext cx="76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60" name="Text Box 117"/>
            <p:cNvSpPr txBox="1">
              <a:spLocks noChangeArrowheads="1"/>
            </p:cNvSpPr>
            <p:nvPr/>
          </p:nvSpPr>
          <p:spPr bwMode="auto">
            <a:xfrm>
              <a:off x="288" y="1008"/>
              <a:ext cx="2085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Event</a:t>
              </a:r>
              <a:r>
                <a:rPr lang="en-US" altLang="it-IT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&amp; Underlying event</a:t>
              </a:r>
            </a:p>
          </p:txBody>
        </p:sp>
        <p:sp>
          <p:nvSpPr>
            <p:cNvPr id="61" name="Text Box 118"/>
            <p:cNvSpPr txBox="1">
              <a:spLocks noChangeArrowheads="1"/>
            </p:cNvSpPr>
            <p:nvPr/>
          </p:nvSpPr>
          <p:spPr bwMode="auto">
            <a:xfrm>
              <a:off x="2160" y="720"/>
              <a:ext cx="222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000">
                  <a:solidFill>
                    <a:schemeClr val="bg1"/>
                  </a:solidFill>
                </a:rPr>
                <a:t>p</a:t>
              </a:r>
            </a:p>
          </p:txBody>
        </p:sp>
      </p:grpSp>
      <p:sp>
        <p:nvSpPr>
          <p:cNvPr id="67" name="Text Box 201"/>
          <p:cNvSpPr txBox="1">
            <a:spLocks noChangeArrowheads="1"/>
          </p:cNvSpPr>
          <p:nvPr/>
        </p:nvSpPr>
        <p:spPr bwMode="auto">
          <a:xfrm>
            <a:off x="607379" y="3942030"/>
            <a:ext cx="31242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000" dirty="0"/>
              <a:t>Pile-up:</a:t>
            </a:r>
          </a:p>
          <a:p>
            <a:endParaRPr lang="en-US" altLang="it-IT" sz="2000" dirty="0"/>
          </a:p>
          <a:p>
            <a:r>
              <a:rPr lang="en-US" altLang="it-IT" sz="2000" dirty="0"/>
              <a:t>25 </a:t>
            </a:r>
            <a:r>
              <a:rPr lang="en-US" altLang="it-IT" sz="2000" dirty="0" err="1"/>
              <a:t>eventi</a:t>
            </a:r>
            <a:r>
              <a:rPr lang="en-US" altLang="it-IT" sz="2000" dirty="0"/>
              <a:t> @10</a:t>
            </a:r>
            <a:r>
              <a:rPr lang="en-US" altLang="it-IT" sz="2000" baseline="30000" dirty="0"/>
              <a:t>34 </a:t>
            </a:r>
            <a:r>
              <a:rPr lang="en-US" altLang="it-IT" sz="2000" dirty="0"/>
              <a:t>cm</a:t>
            </a:r>
            <a:r>
              <a:rPr lang="en-US" altLang="it-IT" sz="2000" baseline="30000" dirty="0"/>
              <a:t>-2</a:t>
            </a:r>
            <a:r>
              <a:rPr lang="en-US" altLang="it-IT" sz="2000" dirty="0"/>
              <a:t>s</a:t>
            </a:r>
            <a:r>
              <a:rPr lang="en-US" altLang="it-IT" sz="2000" baseline="30000" dirty="0"/>
              <a:t>-1</a:t>
            </a:r>
          </a:p>
          <a:p>
            <a:r>
              <a:rPr lang="en-US" altLang="it-IT" sz="2000" dirty="0"/>
              <a:t>40 MHz coll. Rate</a:t>
            </a:r>
          </a:p>
          <a:p>
            <a:endParaRPr lang="en-US" altLang="it-IT" sz="2000" dirty="0"/>
          </a:p>
          <a:p>
            <a:r>
              <a:rPr lang="en-US" altLang="it-IT" sz="2000" dirty="0"/>
              <a:t>500 </a:t>
            </a:r>
            <a:r>
              <a:rPr lang="en-US" altLang="it-IT" sz="2000" dirty="0" err="1"/>
              <a:t>eventi</a:t>
            </a:r>
            <a:r>
              <a:rPr lang="en-US" altLang="it-IT" sz="2000" dirty="0"/>
              <a:t> @10</a:t>
            </a:r>
            <a:r>
              <a:rPr lang="en-US" altLang="it-IT" sz="2000" baseline="30000" dirty="0"/>
              <a:t>35 </a:t>
            </a:r>
            <a:r>
              <a:rPr lang="en-US" altLang="it-IT" sz="2000" dirty="0"/>
              <a:t>cm</a:t>
            </a:r>
            <a:r>
              <a:rPr lang="en-US" altLang="it-IT" sz="2000" baseline="30000" dirty="0"/>
              <a:t>-2</a:t>
            </a:r>
            <a:r>
              <a:rPr lang="en-US" altLang="it-IT" sz="2000" dirty="0"/>
              <a:t>s</a:t>
            </a:r>
            <a:r>
              <a:rPr lang="en-US" altLang="it-IT" sz="2000" baseline="30000" dirty="0"/>
              <a:t>-1</a:t>
            </a:r>
          </a:p>
          <a:p>
            <a:r>
              <a:rPr lang="en-US" altLang="it-IT" sz="2000" dirty="0"/>
              <a:t>20 MHz coll. Rate </a:t>
            </a:r>
            <a:r>
              <a:rPr lang="en-US" altLang="it-IT" sz="2000" dirty="0">
                <a:solidFill>
                  <a:srgbClr val="FF0000"/>
                </a:solidFill>
              </a:rPr>
              <a:t>SLHC</a:t>
            </a:r>
            <a:endParaRPr lang="en-GB" altLang="it-IT" sz="2000" dirty="0">
              <a:solidFill>
                <a:srgbClr val="FF0000"/>
              </a:solidFill>
            </a:endParaRPr>
          </a:p>
        </p:txBody>
      </p:sp>
      <p:sp>
        <p:nvSpPr>
          <p:cNvPr id="68" name="Line 146"/>
          <p:cNvSpPr>
            <a:spLocks noChangeShapeType="1"/>
          </p:cNvSpPr>
          <p:nvPr/>
        </p:nvSpPr>
        <p:spPr bwMode="auto">
          <a:xfrm>
            <a:off x="876377" y="3019287"/>
            <a:ext cx="95499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9" name="Line 147"/>
          <p:cNvSpPr>
            <a:spLocks noChangeShapeType="1"/>
          </p:cNvSpPr>
          <p:nvPr/>
        </p:nvSpPr>
        <p:spPr bwMode="auto">
          <a:xfrm flipH="1">
            <a:off x="1922427" y="3019287"/>
            <a:ext cx="861714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" name="Oval 183"/>
          <p:cNvSpPr>
            <a:spLocks noChangeArrowheads="1"/>
          </p:cNvSpPr>
          <p:nvPr/>
        </p:nvSpPr>
        <p:spPr bwMode="auto">
          <a:xfrm>
            <a:off x="759779" y="3204293"/>
            <a:ext cx="284277" cy="16383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" name="Oval 187"/>
          <p:cNvSpPr>
            <a:spLocks noChangeArrowheads="1"/>
          </p:cNvSpPr>
          <p:nvPr/>
        </p:nvSpPr>
        <p:spPr bwMode="auto">
          <a:xfrm>
            <a:off x="2678648" y="3204293"/>
            <a:ext cx="284277" cy="16383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" name="Line 188"/>
          <p:cNvSpPr>
            <a:spLocks noChangeShapeType="1"/>
          </p:cNvSpPr>
          <p:nvPr/>
        </p:nvSpPr>
        <p:spPr bwMode="auto">
          <a:xfrm>
            <a:off x="1079590" y="3311285"/>
            <a:ext cx="7950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3" name="Line 189"/>
          <p:cNvSpPr>
            <a:spLocks noChangeShapeType="1"/>
          </p:cNvSpPr>
          <p:nvPr/>
        </p:nvSpPr>
        <p:spPr bwMode="auto">
          <a:xfrm flipH="1">
            <a:off x="1879119" y="3311285"/>
            <a:ext cx="79952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" name="Oval 190"/>
          <p:cNvSpPr>
            <a:spLocks noChangeArrowheads="1"/>
          </p:cNvSpPr>
          <p:nvPr/>
        </p:nvSpPr>
        <p:spPr bwMode="auto">
          <a:xfrm>
            <a:off x="759779" y="2722830"/>
            <a:ext cx="284277" cy="16383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5" name="Oval 194"/>
          <p:cNvSpPr>
            <a:spLocks noChangeArrowheads="1"/>
          </p:cNvSpPr>
          <p:nvPr/>
        </p:nvSpPr>
        <p:spPr bwMode="auto">
          <a:xfrm>
            <a:off x="777546" y="3430537"/>
            <a:ext cx="284277" cy="16383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6" name="Oval 195"/>
          <p:cNvSpPr>
            <a:spLocks noChangeArrowheads="1"/>
          </p:cNvSpPr>
          <p:nvPr/>
        </p:nvSpPr>
        <p:spPr bwMode="auto">
          <a:xfrm>
            <a:off x="2696415" y="3430537"/>
            <a:ext cx="284277" cy="16383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7" name="Line 208"/>
          <p:cNvSpPr>
            <a:spLocks noChangeShapeType="1"/>
          </p:cNvSpPr>
          <p:nvPr/>
        </p:nvSpPr>
        <p:spPr bwMode="auto">
          <a:xfrm>
            <a:off x="1044056" y="3537529"/>
            <a:ext cx="7950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8" name="Line 209"/>
          <p:cNvSpPr>
            <a:spLocks noChangeShapeType="1"/>
          </p:cNvSpPr>
          <p:nvPr/>
        </p:nvSpPr>
        <p:spPr bwMode="auto">
          <a:xfrm flipH="1">
            <a:off x="1896886" y="3537529"/>
            <a:ext cx="79952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9" name="Line 210"/>
          <p:cNvSpPr>
            <a:spLocks noChangeShapeType="1"/>
          </p:cNvSpPr>
          <p:nvPr/>
        </p:nvSpPr>
        <p:spPr bwMode="auto">
          <a:xfrm>
            <a:off x="1026289" y="2829822"/>
            <a:ext cx="7950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0" name="Line 211"/>
          <p:cNvSpPr>
            <a:spLocks noChangeShapeType="1"/>
          </p:cNvSpPr>
          <p:nvPr/>
        </p:nvSpPr>
        <p:spPr bwMode="auto">
          <a:xfrm flipH="1">
            <a:off x="1879119" y="2829822"/>
            <a:ext cx="79952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81" name="Group 241"/>
          <p:cNvGrpSpPr>
            <a:grpSpLocks/>
          </p:cNvGrpSpPr>
          <p:nvPr/>
        </p:nvGrpSpPr>
        <p:grpSpPr bwMode="auto">
          <a:xfrm>
            <a:off x="531179" y="2494230"/>
            <a:ext cx="3420914" cy="4310064"/>
            <a:chOff x="144" y="1584"/>
            <a:chExt cx="2016" cy="2715"/>
          </a:xfrm>
        </p:grpSpPr>
        <p:sp>
          <p:nvSpPr>
            <p:cNvPr id="82" name="Rectangle 198"/>
            <p:cNvSpPr>
              <a:spLocks noChangeArrowheads="1"/>
            </p:cNvSpPr>
            <p:nvPr/>
          </p:nvSpPr>
          <p:spPr bwMode="auto">
            <a:xfrm>
              <a:off x="144" y="1584"/>
              <a:ext cx="2016" cy="271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it-IT" sz="2400" dirty="0">
                <a:solidFill>
                  <a:schemeClr val="bg1"/>
                </a:solidFill>
              </a:endParaRPr>
            </a:p>
          </p:txBody>
        </p:sp>
        <p:sp>
          <p:nvSpPr>
            <p:cNvPr id="83" name="Text Box 201"/>
            <p:cNvSpPr txBox="1">
              <a:spLocks noChangeArrowheads="1"/>
            </p:cNvSpPr>
            <p:nvPr/>
          </p:nvSpPr>
          <p:spPr bwMode="auto">
            <a:xfrm>
              <a:off x="144" y="2496"/>
              <a:ext cx="2016" cy="18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altLang="it-I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it-I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it-IT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Pile-up:</a:t>
              </a:r>
              <a:endParaRPr lang="en-US" alt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it-IT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 </a:t>
              </a:r>
              <a:r>
                <a:rPr lang="en-US" altLang="it-IT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events </a:t>
              </a:r>
              <a:r>
                <a:rPr lang="en-US" altLang="it-IT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@10</a:t>
              </a:r>
              <a:r>
                <a:rPr lang="en-US" altLang="it-IT" sz="20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 </a:t>
              </a:r>
              <a:r>
                <a:rPr lang="en-US" altLang="it-IT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  <a:r>
                <a:rPr lang="en-US" altLang="it-IT" sz="20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  <a:r>
                <a:rPr lang="en-US" altLang="it-IT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altLang="it-IT" sz="20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</a:p>
            <a:p>
              <a:r>
                <a:rPr lang="en-US" altLang="it-IT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 MHz coll. </a:t>
              </a:r>
              <a:r>
                <a:rPr lang="en-US" altLang="it-IT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Rate</a:t>
              </a:r>
              <a:endParaRPr lang="en-US" alt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it-IT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Hundreds of </a:t>
              </a:r>
              <a:r>
                <a:rPr lang="en-US" altLang="it-IT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events </a:t>
              </a:r>
            </a:p>
            <a:p>
              <a:r>
                <a:rPr lang="en-US" altLang="it-IT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altLang="it-IT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altLang="it-IT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altLang="it-IT" sz="20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</a:t>
              </a:r>
              <a:r>
                <a:rPr lang="en-US" altLang="it-IT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  <a:r>
                <a:rPr lang="en-US" altLang="it-IT" sz="20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  <a:r>
                <a:rPr lang="en-US" altLang="it-IT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altLang="it-IT" sz="20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</a:p>
            <a:p>
              <a:r>
                <a:rPr lang="en-US" altLang="it-IT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altLang="it-IT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</a:t>
              </a:r>
              <a:r>
                <a:rPr lang="en-US" altLang="it-IT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MHz coll. Rate </a:t>
              </a:r>
              <a:r>
                <a:rPr lang="en-US" altLang="it-IT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HL-LHC</a:t>
              </a:r>
              <a:endParaRPr lang="en-GB" alt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4" name="Group 240"/>
            <p:cNvGrpSpPr>
              <a:grpSpLocks/>
            </p:cNvGrpSpPr>
            <p:nvPr/>
          </p:nvGrpSpPr>
          <p:grpSpPr bwMode="auto">
            <a:xfrm>
              <a:off x="288" y="1728"/>
              <a:ext cx="1399" cy="549"/>
              <a:chOff x="48" y="1728"/>
              <a:chExt cx="2000" cy="782"/>
            </a:xfrm>
          </p:grpSpPr>
          <p:grpSp>
            <p:nvGrpSpPr>
              <p:cNvPr id="85" name="Group 136"/>
              <p:cNvGrpSpPr>
                <a:grpSpLocks/>
              </p:cNvGrpSpPr>
              <p:nvPr/>
            </p:nvGrpSpPr>
            <p:grpSpPr bwMode="auto">
              <a:xfrm>
                <a:off x="1776" y="1968"/>
                <a:ext cx="256" cy="147"/>
                <a:chOff x="4272" y="296"/>
                <a:chExt cx="432" cy="432"/>
              </a:xfrm>
            </p:grpSpPr>
            <p:sp>
              <p:nvSpPr>
                <p:cNvPr id="105" name="Oval 137"/>
                <p:cNvSpPr>
                  <a:spLocks noChangeArrowheads="1"/>
                </p:cNvSpPr>
                <p:nvPr/>
              </p:nvSpPr>
              <p:spPr bwMode="auto">
                <a:xfrm>
                  <a:off x="4272" y="296"/>
                  <a:ext cx="432" cy="43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" name="Oval 138"/>
                <p:cNvSpPr>
                  <a:spLocks noChangeArrowheads="1"/>
                </p:cNvSpPr>
                <p:nvPr/>
              </p:nvSpPr>
              <p:spPr bwMode="auto">
                <a:xfrm>
                  <a:off x="4432" y="376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" name="Oval 139"/>
                <p:cNvSpPr>
                  <a:spLocks noChangeArrowheads="1"/>
                </p:cNvSpPr>
                <p:nvPr/>
              </p:nvSpPr>
              <p:spPr bwMode="auto">
                <a:xfrm>
                  <a:off x="4576" y="4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" name="Oval 140"/>
                <p:cNvSpPr>
                  <a:spLocks noChangeArrowheads="1"/>
                </p:cNvSpPr>
                <p:nvPr/>
              </p:nvSpPr>
              <p:spPr bwMode="auto">
                <a:xfrm>
                  <a:off x="4536" y="6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6" name="Oval 141"/>
              <p:cNvSpPr>
                <a:spLocks noChangeArrowheads="1"/>
              </p:cNvSpPr>
              <p:nvPr/>
            </p:nvSpPr>
            <p:spPr bwMode="auto">
              <a:xfrm>
                <a:off x="74" y="1961"/>
                <a:ext cx="213" cy="14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Oval 142"/>
              <p:cNvSpPr>
                <a:spLocks noChangeArrowheads="1"/>
              </p:cNvSpPr>
              <p:nvPr/>
            </p:nvSpPr>
            <p:spPr bwMode="auto">
              <a:xfrm>
                <a:off x="146" y="1989"/>
                <a:ext cx="41" cy="1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Oval 143"/>
              <p:cNvSpPr>
                <a:spLocks noChangeArrowheads="1"/>
              </p:cNvSpPr>
              <p:nvPr/>
            </p:nvSpPr>
            <p:spPr bwMode="auto">
              <a:xfrm>
                <a:off x="235" y="2040"/>
                <a:ext cx="41" cy="1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Oval 144"/>
              <p:cNvSpPr>
                <a:spLocks noChangeArrowheads="1"/>
              </p:cNvSpPr>
              <p:nvPr/>
            </p:nvSpPr>
            <p:spPr bwMode="auto">
              <a:xfrm>
                <a:off x="139" y="2087"/>
                <a:ext cx="41" cy="1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Line 146"/>
              <p:cNvSpPr>
                <a:spLocks noChangeShapeType="1"/>
              </p:cNvSpPr>
              <p:nvPr/>
            </p:nvSpPr>
            <p:spPr bwMode="auto">
              <a:xfrm>
                <a:off x="153" y="1994"/>
                <a:ext cx="86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Line 147"/>
              <p:cNvSpPr>
                <a:spLocks noChangeShapeType="1"/>
              </p:cNvSpPr>
              <p:nvPr/>
            </p:nvSpPr>
            <p:spPr bwMode="auto">
              <a:xfrm flipH="1">
                <a:off x="1095" y="1994"/>
                <a:ext cx="776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Oval 183"/>
              <p:cNvSpPr>
                <a:spLocks noChangeArrowheads="1"/>
              </p:cNvSpPr>
              <p:nvPr/>
            </p:nvSpPr>
            <p:spPr bwMode="auto">
              <a:xfrm>
                <a:off x="48" y="2160"/>
                <a:ext cx="256" cy="14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Oval 187"/>
              <p:cNvSpPr>
                <a:spLocks noChangeArrowheads="1"/>
              </p:cNvSpPr>
              <p:nvPr/>
            </p:nvSpPr>
            <p:spPr bwMode="auto">
              <a:xfrm>
                <a:off x="1776" y="2160"/>
                <a:ext cx="256" cy="14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94" name="Group 207"/>
              <p:cNvGrpSpPr>
                <a:grpSpLocks/>
              </p:cNvGrpSpPr>
              <p:nvPr/>
            </p:nvGrpSpPr>
            <p:grpSpPr bwMode="auto">
              <a:xfrm>
                <a:off x="336" y="2256"/>
                <a:ext cx="1440" cy="0"/>
                <a:chOff x="336" y="2256"/>
                <a:chExt cx="1440" cy="0"/>
              </a:xfrm>
            </p:grpSpPr>
            <p:sp>
              <p:nvSpPr>
                <p:cNvPr id="103" name="Line 188"/>
                <p:cNvSpPr>
                  <a:spLocks noChangeShapeType="1"/>
                </p:cNvSpPr>
                <p:nvPr/>
              </p:nvSpPr>
              <p:spPr bwMode="auto">
                <a:xfrm>
                  <a:off x="336" y="2256"/>
                  <a:ext cx="71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" name="Line 189"/>
                <p:cNvSpPr>
                  <a:spLocks noChangeShapeType="1"/>
                </p:cNvSpPr>
                <p:nvPr/>
              </p:nvSpPr>
              <p:spPr bwMode="auto">
                <a:xfrm flipH="1">
                  <a:off x="1056" y="2256"/>
                  <a:ext cx="720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95" name="Oval 190"/>
              <p:cNvSpPr>
                <a:spLocks noChangeArrowheads="1"/>
              </p:cNvSpPr>
              <p:nvPr/>
            </p:nvSpPr>
            <p:spPr bwMode="auto">
              <a:xfrm>
                <a:off x="48" y="1728"/>
                <a:ext cx="256" cy="14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Oval 191"/>
              <p:cNvSpPr>
                <a:spLocks noChangeArrowheads="1"/>
              </p:cNvSpPr>
              <p:nvPr/>
            </p:nvSpPr>
            <p:spPr bwMode="auto">
              <a:xfrm>
                <a:off x="1776" y="1728"/>
                <a:ext cx="256" cy="14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Oval 194"/>
              <p:cNvSpPr>
                <a:spLocks noChangeArrowheads="1"/>
              </p:cNvSpPr>
              <p:nvPr/>
            </p:nvSpPr>
            <p:spPr bwMode="auto">
              <a:xfrm>
                <a:off x="64" y="2363"/>
                <a:ext cx="256" cy="14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Oval 195"/>
              <p:cNvSpPr>
                <a:spLocks noChangeArrowheads="1"/>
              </p:cNvSpPr>
              <p:nvPr/>
            </p:nvSpPr>
            <p:spPr bwMode="auto">
              <a:xfrm>
                <a:off x="1792" y="2363"/>
                <a:ext cx="256" cy="14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Line 208"/>
              <p:cNvSpPr>
                <a:spLocks noChangeShapeType="1"/>
              </p:cNvSpPr>
              <p:nvPr/>
            </p:nvSpPr>
            <p:spPr bwMode="auto">
              <a:xfrm>
                <a:off x="304" y="2459"/>
                <a:ext cx="71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Line 209"/>
              <p:cNvSpPr>
                <a:spLocks noChangeShapeType="1"/>
              </p:cNvSpPr>
              <p:nvPr/>
            </p:nvSpPr>
            <p:spPr bwMode="auto">
              <a:xfrm flipH="1">
                <a:off x="1072" y="2459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Line 210"/>
              <p:cNvSpPr>
                <a:spLocks noChangeShapeType="1"/>
              </p:cNvSpPr>
              <p:nvPr/>
            </p:nvSpPr>
            <p:spPr bwMode="auto">
              <a:xfrm>
                <a:off x="288" y="1824"/>
                <a:ext cx="71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Line 211"/>
              <p:cNvSpPr>
                <a:spLocks noChangeShapeType="1"/>
              </p:cNvSpPr>
              <p:nvPr/>
            </p:nvSpPr>
            <p:spPr bwMode="auto">
              <a:xfrm flipH="1">
                <a:off x="1056" y="1824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9" name="TextBox 108"/>
          <p:cNvSpPr txBox="1"/>
          <p:nvPr/>
        </p:nvSpPr>
        <p:spPr>
          <a:xfrm>
            <a:off x="951638" y="371748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Crossing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57665" y="11514"/>
            <a:ext cx="36006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Hadron Colliders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   LIFE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632121" y="2647736"/>
            <a:ext cx="534255" cy="1069296"/>
          </a:xfrm>
          <a:prstGeom prst="round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Rounded Rectangle 111"/>
          <p:cNvSpPr/>
          <p:nvPr/>
        </p:nvSpPr>
        <p:spPr>
          <a:xfrm>
            <a:off x="2598786" y="2647736"/>
            <a:ext cx="534255" cy="1069296"/>
          </a:xfrm>
          <a:prstGeom prst="round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5561603" y="823900"/>
            <a:ext cx="1875597" cy="124274"/>
          </a:xfrm>
          <a:prstGeom prst="straightConnector1">
            <a:avLst/>
          </a:prstGeom>
          <a:ln w="28575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20272" y="692696"/>
            <a:ext cx="0" cy="550331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3</a:t>
            </a:fld>
            <a:endParaRPr lang="it-IT"/>
          </a:p>
        </p:txBody>
      </p:sp>
      <p:grpSp>
        <p:nvGrpSpPr>
          <p:cNvPr id="30" name="Group 29"/>
          <p:cNvGrpSpPr/>
          <p:nvPr/>
        </p:nvGrpSpPr>
        <p:grpSpPr>
          <a:xfrm>
            <a:off x="541394" y="4053009"/>
            <a:ext cx="3357201" cy="1015663"/>
            <a:chOff x="535061" y="3907293"/>
            <a:chExt cx="3357201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535061" y="3907293"/>
              <a:ext cx="335720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 Luminosity </a:t>
              </a:r>
              <a:r>
                <a:rPr lang="en-GB" sz="2000" dirty="0" smtClean="0">
                  <a:solidFill>
                    <a:srgbClr val="0070C0"/>
                  </a:solidFill>
                  <a:latin typeface="Arial"/>
                  <a:cs typeface="Arial"/>
                </a:rPr>
                <a:t>→ </a:t>
              </a:r>
            </a:p>
            <a:p>
              <a:r>
                <a:rPr lang="en-GB" sz="2000" dirty="0">
                  <a:solidFill>
                    <a:srgbClr val="0070C0"/>
                  </a:solidFill>
                  <a:latin typeface="Arial"/>
                  <a:cs typeface="Arial"/>
                </a:rPr>
                <a:t>h</a:t>
              </a:r>
              <a:r>
                <a:rPr lang="en-GB" sz="2000" dirty="0" smtClean="0">
                  <a:solidFill>
                    <a:srgbClr val="0070C0"/>
                  </a:solidFill>
                  <a:latin typeface="Arial"/>
                  <a:cs typeface="Arial"/>
                </a:rPr>
                <a:t>igh </a:t>
              </a:r>
              <a:r>
                <a:rPr lang="en-GB" sz="2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 </a:t>
              </a:r>
              <a:r>
                <a:rPr lang="en-GB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density in </a:t>
              </a:r>
              <a:r>
                <a:rPr lang="en-GB" sz="2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GB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Bunch</a:t>
              </a:r>
              <a:r>
                <a:rPr lang="en-GB" sz="2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it-IT" sz="2000" dirty="0">
                <a:solidFill>
                  <a:srgbClr val="0070C0"/>
                </a:solidFill>
              </a:endParaRPr>
            </a:p>
            <a:p>
              <a:r>
                <a:rPr lang="en-GB" sz="2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it-I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46904" y="4289361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3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loating-Point Operations per Second for the CPU and GPU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868"/>
            <a:ext cx="486439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11"/>
          <p:cNvSpPr txBox="1"/>
          <p:nvPr/>
        </p:nvSpPr>
        <p:spPr>
          <a:xfrm>
            <a:off x="3707904" y="147989"/>
            <a:ext cx="1154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4500 GF/s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Memory Bandwidth for the CPU and GPU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094" y="2996952"/>
            <a:ext cx="5789063" cy="386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1"/>
          <p:cNvSpPr txBox="1"/>
          <p:nvPr/>
        </p:nvSpPr>
        <p:spPr>
          <a:xfrm>
            <a:off x="7668344" y="3185540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GB/s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00993"/>
            <a:ext cx="273630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 GFLOP/s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2996952"/>
            <a:ext cx="273630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 GB/s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7" y="185329"/>
            <a:ext cx="40679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In HEP there</a:t>
            </a:r>
          </a:p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 preference for CPUs/GPUs</a:t>
            </a:r>
            <a:endParaRPr lang="it-IT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3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ilinx.pn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056" y="1179072"/>
            <a:ext cx="3744416" cy="5453640"/>
          </a:xfrm>
          <a:prstGeom prst="rect">
            <a:avLst/>
          </a:prstGeom>
        </p:spPr>
      </p:pic>
      <p:pic>
        <p:nvPicPr>
          <p:cNvPr id="3" name="Picture 4" descr="transceiver.pn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1916832"/>
            <a:ext cx="3528392" cy="4715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206640"/>
            <a:ext cx="86315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 FPGA and </a:t>
            </a:r>
            <a:r>
              <a:rPr lang="en-GB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Asic’s</a:t>
            </a: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advancement is also</a:t>
            </a:r>
          </a:p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mpressive ….. and they</a:t>
            </a:r>
          </a:p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more flexible</a:t>
            </a:r>
            <a:endParaRPr lang="it-I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348880"/>
            <a:ext cx="1411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96</a:t>
            </a:r>
          </a:p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the top</a:t>
            </a:r>
          </a:p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 Virtex7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~150 GB/s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85028" y="3068960"/>
            <a:ext cx="286772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21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32</a:t>
            </a:fld>
            <a:endParaRPr lang="it-IT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714648"/>
              </p:ext>
            </p:extLst>
          </p:nvPr>
        </p:nvGraphicFramePr>
        <p:xfrm>
          <a:off x="179512" y="188640"/>
          <a:ext cx="8856981" cy="6327580"/>
        </p:xfrm>
        <a:graphic>
          <a:graphicData uri="http://schemas.openxmlformats.org/drawingml/2006/table">
            <a:tbl>
              <a:tblPr/>
              <a:tblGrid>
                <a:gridCol w="1265283"/>
                <a:gridCol w="1265283"/>
                <a:gridCol w="1265283"/>
                <a:gridCol w="1265283"/>
                <a:gridCol w="1265283"/>
                <a:gridCol w="1265283"/>
                <a:gridCol w="1265283"/>
              </a:tblGrid>
              <a:tr h="941943">
                <a:tc>
                  <a:txBody>
                    <a:bodyPr/>
                    <a:lstStyle/>
                    <a:p>
                      <a:endParaRPr lang="it-IT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Spartan-6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u="sng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Artix-7</a:t>
                      </a:r>
                      <a:endParaRPr lang="it-IT" sz="1200" b="1" i="1" u="sng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200" b="1" i="1" u="sng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~150 €</a:t>
                      </a:r>
                      <a:endParaRPr lang="it-IT" sz="1200" b="1" i="1" u="sng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Kintex-7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Virtex-7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Kintex UltraScale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Virtex UltraScale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51824">
                <a:tc>
                  <a:txBody>
                    <a:bodyPr/>
                    <a:lstStyle/>
                    <a:p>
                      <a:r>
                        <a:rPr lang="it-IT"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Logic Cells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147,443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215,360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477, 760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1,954,560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1,160,880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4,407,480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51824">
                <a:tc>
                  <a:txBody>
                    <a:bodyPr/>
                    <a:lstStyle/>
                    <a:p>
                      <a:r>
                        <a:rPr lang="it-IT"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BlockRAM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4.8Mb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13Mb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34Mb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68Mb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76Mb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115Mb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51824">
                <a:tc>
                  <a:txBody>
                    <a:bodyPr/>
                    <a:lstStyle/>
                    <a:p>
                      <a:r>
                        <a:rPr lang="it-IT"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DSP Slices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740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1,920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3,600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5,520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2,880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719685">
                <a:tc>
                  <a:txBody>
                    <a:bodyPr/>
                    <a:lstStyle/>
                    <a:p>
                      <a:r>
                        <a:rPr lang="it-IT"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DSP Performance (symmetric FIR)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 GMACs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930  GMACs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2,845  GMACs</a:t>
                      </a:r>
                      <a:endParaRPr lang="it-IT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5,335  GMACs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8,180 GMACs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4,268 GMACs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93790">
                <a:tc>
                  <a:txBody>
                    <a:bodyPr/>
                    <a:lstStyle/>
                    <a:p>
                      <a:r>
                        <a:rPr lang="it-IT"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Transceiver Count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93790">
                <a:tc>
                  <a:txBody>
                    <a:bodyPr/>
                    <a:lstStyle/>
                    <a:p>
                      <a:r>
                        <a:rPr lang="it-IT"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Transceiver Speed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 Gb/s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 Gb/s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 Gb/s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28.05 Gb/s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 Gb/s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32.75 Gb/s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86165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Transceiver Bandwidth (full duplex)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Gb/s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 Gb/s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 Gb/s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2,784 Gb/s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2,086 Gb/s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5,101 </a:t>
                      </a:r>
                      <a:r>
                        <a:rPr lang="it-IT" sz="12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Gb/s</a:t>
                      </a:r>
                    </a:p>
                    <a:p>
                      <a:pPr algn="ctr"/>
                      <a:r>
                        <a:rPr lang="en-GB" sz="12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~635 GB/s</a:t>
                      </a:r>
                      <a:endParaRPr lang="it-IT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435755">
                <a:tc>
                  <a:txBody>
                    <a:bodyPr/>
                    <a:lstStyle/>
                    <a:p>
                      <a:r>
                        <a:rPr lang="it-IT"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Memory Interface (DDR3)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1,066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1,866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1,866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2,400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2,400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435755">
                <a:tc>
                  <a:txBody>
                    <a:bodyPr/>
                    <a:lstStyle/>
                    <a:p>
                      <a:r>
                        <a:rPr lang="it-IT"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PCI Express® Interface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x1 Gen1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x4 Gen2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x8 Gen2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x8 Gen3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x8 Gen3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x8 Gen3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719685">
                <a:tc>
                  <a:txBody>
                    <a:bodyPr/>
                    <a:lstStyle/>
                    <a:p>
                      <a:r>
                        <a:rPr lang="it-IT"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Analog Mixed Signal (AMS)/XADC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XADC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XADC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XADC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  <a:b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  <a:b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93790">
                <a:tc>
                  <a:txBody>
                    <a:bodyPr/>
                    <a:lstStyle/>
                    <a:p>
                      <a:r>
                        <a:rPr lang="it-IT"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Configuration AES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51824">
                <a:tc>
                  <a:txBody>
                    <a:bodyPr/>
                    <a:lstStyle/>
                    <a:p>
                      <a:r>
                        <a:rPr lang="it-IT"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I/O Pins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576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1,200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832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1,456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93790">
                <a:tc>
                  <a:txBody>
                    <a:bodyPr/>
                    <a:lstStyle/>
                    <a:p>
                      <a:r>
                        <a:rPr lang="it-IT"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I/O Voltage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1.2V -  3.3V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1.2V -  3.3V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1.2V -  3.3V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1.2V -  3.3V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 – 3.3V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 – 3.3V</a:t>
                      </a: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51824">
                <a:tc gridSpan="7">
                  <a:txBody>
                    <a:bodyPr/>
                    <a:lstStyle/>
                    <a:p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Please refer to the device data sheets for the latest product information.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8" marR="4298" marT="4298" marB="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588224" y="1506682"/>
            <a:ext cx="1152128" cy="6981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ounded Rectangle 5"/>
          <p:cNvSpPr/>
          <p:nvPr/>
        </p:nvSpPr>
        <p:spPr>
          <a:xfrm>
            <a:off x="2771800" y="1506682"/>
            <a:ext cx="1152128" cy="6981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7188418" y="73667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20-16 nm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3524" y="73115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nm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82832" y="404664"/>
            <a:ext cx="3445232" cy="6863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ounded Rectangle 10"/>
          <p:cNvSpPr/>
          <p:nvPr/>
        </p:nvSpPr>
        <p:spPr>
          <a:xfrm>
            <a:off x="6480464" y="394273"/>
            <a:ext cx="2484024" cy="6863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ounded Rectangle 11"/>
          <p:cNvSpPr/>
          <p:nvPr/>
        </p:nvSpPr>
        <p:spPr>
          <a:xfrm>
            <a:off x="1417035" y="388748"/>
            <a:ext cx="1354765" cy="6863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1681483" y="73193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nm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029384" y="1506682"/>
            <a:ext cx="1152128" cy="6981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ounded Rectangle 14"/>
          <p:cNvSpPr/>
          <p:nvPr/>
        </p:nvSpPr>
        <p:spPr>
          <a:xfrm>
            <a:off x="7823332" y="3140968"/>
            <a:ext cx="1152128" cy="6981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251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caenCent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428868"/>
            <a:ext cx="3714776" cy="2786082"/>
          </a:xfrm>
          <a:prstGeom prst="rect">
            <a:avLst/>
          </a:prstGeom>
        </p:spPr>
      </p:pic>
      <p:pic>
        <p:nvPicPr>
          <p:cNvPr id="5" name="4 - Εικόνα" descr="chi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714620"/>
            <a:ext cx="2708230" cy="1714512"/>
          </a:xfrm>
          <a:prstGeom prst="rect">
            <a:avLst/>
          </a:prstGeom>
        </p:spPr>
      </p:pic>
      <p:pic>
        <p:nvPicPr>
          <p:cNvPr id="4" name="3 - Εικόνα" descr="ambslp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3" y="2580760"/>
            <a:ext cx="4154847" cy="1982231"/>
          </a:xfrm>
          <a:prstGeom prst="rect">
            <a:avLst/>
          </a:prstGeom>
        </p:spPr>
      </p:pic>
      <p:pic>
        <p:nvPicPr>
          <p:cNvPr id="11" name="10 - Εικόνα" descr="atca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2143116"/>
            <a:ext cx="3096768" cy="2950464"/>
          </a:xfrm>
          <a:prstGeom prst="rect">
            <a:avLst/>
          </a:prstGeom>
        </p:spPr>
      </p:pic>
      <p:pic>
        <p:nvPicPr>
          <p:cNvPr id="12" name="11 - Εικόνα" descr="atca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8" y="2143116"/>
            <a:ext cx="3096768" cy="2950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352" y="116632"/>
            <a:ext cx="9167351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PU evolution: integration of many FTK functions in a small form factor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556792"/>
            <a:ext cx="4471990" cy="493776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Main goal is to integrate the FTK system in a more compact form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First step will be to connect an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AMChip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an FPGA and a RAM in a prototype board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future the devices could be merged in a single package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AMSiP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AMSiP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will be the building block of the new processing unit, to be assembled in an ATCA board with new mezzanines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33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6215074" y="2714620"/>
            <a:ext cx="214314" cy="21431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9 - Έλλειψη"/>
          <p:cNvSpPr/>
          <p:nvPr/>
        </p:nvSpPr>
        <p:spPr>
          <a:xfrm>
            <a:off x="7429520" y="3571876"/>
            <a:ext cx="285752" cy="28575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12 - Έλλειψη"/>
          <p:cNvSpPr/>
          <p:nvPr/>
        </p:nvSpPr>
        <p:spPr>
          <a:xfrm>
            <a:off x="6143636" y="4357694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14 - Επεξήγηση με γραμμή 1 (χωρίς περίγραμμα)"/>
          <p:cNvSpPr/>
          <p:nvPr/>
        </p:nvSpPr>
        <p:spPr>
          <a:xfrm>
            <a:off x="6929454" y="5572140"/>
            <a:ext cx="2000264" cy="500066"/>
          </a:xfrm>
          <a:prstGeom prst="callout1">
            <a:avLst>
              <a:gd name="adj1" fmla="val -5766"/>
              <a:gd name="adj2" fmla="val 26410"/>
              <a:gd name="adj3" fmla="val -206553"/>
              <a:gd name="adj4" fmla="val -29932"/>
            </a:avLst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AMSiP</a:t>
            </a:r>
            <a:endParaRPr lang="en-A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02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878" y="332656"/>
            <a:ext cx="9163878" cy="959071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FTK  SPINOFF</a:t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sz="2000" dirty="0" smtClean="0">
                <a:solidFill>
                  <a:srgbClr val="FFFF00"/>
                </a:solidFill>
              </a:rPr>
              <a:t>/www.plosone.org/article/info%3Adoi%2F10.1371%2Fjournal.pone.0069154</a:t>
            </a:r>
            <a:br>
              <a:rPr lang="en-GB" sz="2000" dirty="0" smtClean="0">
                <a:solidFill>
                  <a:srgbClr val="FFFF00"/>
                </a:solidFill>
              </a:rPr>
            </a:br>
            <a:r>
              <a:rPr lang="en-GB" sz="2000" dirty="0" smtClean="0">
                <a:solidFill>
                  <a:srgbClr val="FFFF00"/>
                </a:solidFill>
              </a:rPr>
              <a:t>M. Del Viva, G. </a:t>
            </a:r>
            <a:r>
              <a:rPr lang="en-GB" sz="2000" dirty="0" err="1" smtClean="0">
                <a:solidFill>
                  <a:srgbClr val="FFFF00"/>
                </a:solidFill>
              </a:rPr>
              <a:t>Punzi</a:t>
            </a:r>
            <a:r>
              <a:rPr lang="it-IT" sz="6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6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34</a:t>
            </a:fld>
            <a:endParaRPr lang="it-IT"/>
          </a:p>
        </p:txBody>
      </p:sp>
      <p:pic>
        <p:nvPicPr>
          <p:cNvPr id="5" name="Picture 2" descr="C:\Users\Enrico\Google Drive\Tesi_Latex\Immagini\Bunch_crossing1_color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8" y="1943076"/>
            <a:ext cx="4032447" cy="1724025"/>
          </a:xfrm>
          <a:prstGeom prst="rect">
            <a:avLst/>
          </a:prstGeom>
          <a:noFill/>
        </p:spPr>
      </p:pic>
      <p:pic>
        <p:nvPicPr>
          <p:cNvPr id="6" name="Picture 3" descr="C:\Users\Enrico\Google Drive\Tesi_Latex\Immagini\Bunch_crossing2_color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21" y="2022389"/>
            <a:ext cx="4104456" cy="1519236"/>
          </a:xfrm>
          <a:prstGeom prst="rect">
            <a:avLst/>
          </a:prstGeom>
          <a:noFill/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-12770" y="1340002"/>
            <a:ext cx="9163878" cy="936104"/>
          </a:xfrm>
          <a:prstGeom prst="rect">
            <a:avLst/>
          </a:prstGeom>
          <a:noFill/>
        </p:spPr>
        <p:txBody>
          <a:bodyPr lIns="82945" tIns="41473" rIns="82945" bIns="41473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2800" dirty="0" smtClean="0">
                <a:solidFill>
                  <a:srgbClr val="FF0000"/>
                </a:solidFill>
              </a:rPr>
              <a:t>AM: a </a:t>
            </a:r>
            <a:r>
              <a:rPr lang="en-US" altLang="it-IT" sz="2800" dirty="0" smtClean="0">
                <a:solidFill>
                  <a:srgbClr val="FF0000"/>
                </a:solidFill>
              </a:rPr>
              <a:t>filter </a:t>
            </a:r>
            <a:r>
              <a:rPr lang="en-US" altLang="it-IT" sz="2800" dirty="0" smtClean="0">
                <a:solidFill>
                  <a:srgbClr val="FFFF00"/>
                </a:solidFill>
              </a:rPr>
              <a:t>to detect </a:t>
            </a:r>
            <a:r>
              <a:rPr lang="en-US" altLang="it-IT" sz="2800" dirty="0" smtClean="0">
                <a:solidFill>
                  <a:srgbClr val="FFFF00"/>
                </a:solidFill>
              </a:rPr>
              <a:t>the </a:t>
            </a:r>
            <a:r>
              <a:rPr lang="en-US" altLang="it-IT" sz="2800" dirty="0">
                <a:solidFill>
                  <a:srgbClr val="FFFF00"/>
                </a:solidFill>
              </a:rPr>
              <a:t>IMAGE relevant </a:t>
            </a:r>
            <a:r>
              <a:rPr lang="en-US" altLang="it-IT" sz="2800" dirty="0" smtClean="0">
                <a:solidFill>
                  <a:srgbClr val="FFFF00"/>
                </a:solidFill>
              </a:rPr>
              <a:t>features </a:t>
            </a:r>
            <a:endParaRPr lang="en-US" altLang="it-IT" sz="2800" dirty="0" smtClean="0">
              <a:solidFill>
                <a:srgbClr val="FFFF00"/>
              </a:solidFill>
            </a:endParaRPr>
          </a:p>
          <a:p>
            <a:r>
              <a:rPr lang="en-US" altLang="it-IT" sz="2800" dirty="0" smtClean="0">
                <a:solidFill>
                  <a:srgbClr val="FF0000"/>
                </a:solidFill>
              </a:rPr>
              <a:t> </a:t>
            </a:r>
            <a:endParaRPr lang="en-US" altLang="it-IT" sz="2800" dirty="0" smtClean="0">
              <a:solidFill>
                <a:srgbClr val="FF0000"/>
              </a:solidFill>
            </a:endParaRPr>
          </a:p>
        </p:txBody>
      </p:sp>
      <p:sp>
        <p:nvSpPr>
          <p:cNvPr id="8" name="Right Arrow 10"/>
          <p:cNvSpPr>
            <a:spLocks noChangeArrowheads="1"/>
          </p:cNvSpPr>
          <p:nvPr/>
        </p:nvSpPr>
        <p:spPr bwMode="auto">
          <a:xfrm>
            <a:off x="4080273" y="2506939"/>
            <a:ext cx="653760" cy="275068"/>
          </a:xfrm>
          <a:prstGeom prst="rightArrow">
            <a:avLst>
              <a:gd name="adj1" fmla="val 50000"/>
              <a:gd name="adj2" fmla="val 5013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 altLang="it-IT" sz="1600"/>
          </a:p>
        </p:txBody>
      </p:sp>
      <p:sp>
        <p:nvSpPr>
          <p:cNvPr id="9" name="TextBox 8"/>
          <p:cNvSpPr txBox="1"/>
          <p:nvPr/>
        </p:nvSpPr>
        <p:spPr>
          <a:xfrm>
            <a:off x="3998226" y="204527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</a:t>
            </a:r>
            <a:endParaRPr lang="it-IT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7940" y="4797152"/>
            <a:ext cx="3877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FILTERING NATURAL  IMAGES: edge </a:t>
            </a:r>
            <a:r>
              <a:rPr lang="en-GB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</a:p>
          <a:p>
            <a:r>
              <a:rPr lang="en-GB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AM as neurons</a:t>
            </a:r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</a:p>
          <a:p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Filtered images are clear to </a:t>
            </a:r>
          </a:p>
          <a:p>
            <a:r>
              <a:rPr lang="en-GB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human eyes</a:t>
            </a:r>
            <a:endParaRPr lang="en-GB" sz="20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376" y="3667101"/>
            <a:ext cx="5616624" cy="317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28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82573" y="1743199"/>
            <a:ext cx="94071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B/W  </a:t>
            </a:r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n-GB" dirty="0" smtClean="0">
                <a:solidFill>
                  <a:schemeClr val="bg1"/>
                </a:solidFill>
              </a:rPr>
              <a:t>...</a:t>
            </a:r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2</a:t>
            </a:r>
            <a:r>
              <a:rPr lang="en-GB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=512 patterns:  101-010-100, …….  ,   111-011-001</a:t>
            </a:r>
            <a:endParaRPr lang="it-IT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GB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gray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                 </a:t>
            </a:r>
            <a:r>
              <a:rPr lang="en-GB" dirty="0" smtClean="0">
                <a:solidFill>
                  <a:schemeClr val="bg1"/>
                </a:solidFill>
              </a:rPr>
              <a:t>...                </a:t>
            </a:r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256 </a:t>
            </a:r>
            <a:r>
              <a:rPr lang="en-GB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Kpatterns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00,00,01-00,01,00-11,00,10 …..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B/W  +  time                     </a:t>
            </a:r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128 </a:t>
            </a:r>
            <a:r>
              <a:rPr lang="en-GB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Mpatterns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111,000,000 - 000,111,000 - 000,000,000  …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10"/>
          <p:cNvSpPr>
            <a:spLocks noChangeArrowheads="1"/>
          </p:cNvSpPr>
          <p:nvPr/>
        </p:nvSpPr>
        <p:spPr bwMode="auto">
          <a:xfrm>
            <a:off x="2453997" y="5815451"/>
            <a:ext cx="308808" cy="160565"/>
          </a:xfrm>
          <a:prstGeom prst="rightArrow">
            <a:avLst>
              <a:gd name="adj1" fmla="val 50000"/>
              <a:gd name="adj2" fmla="val 5013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 altLang="it-IT" sz="160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634" y="5350304"/>
            <a:ext cx="1786399" cy="136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" y="5123937"/>
            <a:ext cx="2156262" cy="163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649" y="5364694"/>
            <a:ext cx="1790379" cy="13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Arrow 10"/>
          <p:cNvSpPr>
            <a:spLocks noChangeArrowheads="1"/>
          </p:cNvSpPr>
          <p:nvPr/>
        </p:nvSpPr>
        <p:spPr bwMode="auto">
          <a:xfrm>
            <a:off x="4859988" y="5690072"/>
            <a:ext cx="326880" cy="181421"/>
          </a:xfrm>
          <a:prstGeom prst="rightArrow">
            <a:avLst>
              <a:gd name="adj1" fmla="val 50000"/>
              <a:gd name="adj2" fmla="val 5013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 altLang="it-IT" sz="1600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583850" y="4087493"/>
            <a:ext cx="793287" cy="151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963" y="3466447"/>
            <a:ext cx="73904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Calculate the frequency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 pattern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  <a:p>
            <a:endParaRPr lang="en-GB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RELEVANTs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be PUT in the AM BANK</a:t>
            </a:r>
            <a:endParaRPr lang="it-I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065007" y="1685875"/>
            <a:ext cx="1215678" cy="423619"/>
            <a:chOff x="1917852" y="1574712"/>
            <a:chExt cx="1215678" cy="423619"/>
          </a:xfrm>
        </p:grpSpPr>
        <p:pic>
          <p:nvPicPr>
            <p:cNvPr id="12297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7852" y="1574712"/>
              <a:ext cx="409011" cy="423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326863" y="157471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dirty="0">
                <a:solidFill>
                  <a:schemeClr val="bg1"/>
                </a:solidFill>
              </a:endParaRPr>
            </a:p>
          </p:txBody>
        </p:sp>
        <p:pic>
          <p:nvPicPr>
            <p:cNvPr id="12298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480" y="1607806"/>
              <a:ext cx="4000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18771" y="4227976"/>
            <a:ext cx="488806" cy="168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021001" y="3801907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Accepting only</a:t>
            </a:r>
          </a:p>
          <a:p>
            <a:pPr algn="ctr"/>
            <a:r>
              <a:rPr lang="en-GB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50 patterns</a:t>
            </a:r>
            <a:endParaRPr lang="it-IT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59502" y="4066612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Accepting only</a:t>
            </a:r>
          </a:p>
          <a:p>
            <a:pPr algn="ctr"/>
            <a:r>
              <a:rPr lang="en-GB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16 patterns</a:t>
            </a:r>
            <a:endParaRPr lang="it-IT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4454" y="5403072"/>
            <a:ext cx="88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9.8%</a:t>
            </a:r>
            <a:endParaRPr lang="it-IT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98518" y="535408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5.5%</a:t>
            </a:r>
            <a:endParaRPr lang="it-IT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88" y="5249370"/>
            <a:ext cx="2045046" cy="157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125715" y="3651113"/>
            <a:ext cx="2028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grey level: </a:t>
            </a:r>
          </a:p>
          <a:p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patterns</a:t>
            </a:r>
          </a:p>
          <a:p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Stored  N=2000</a:t>
            </a:r>
          </a:p>
          <a:p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1/64 di 1 chip</a:t>
            </a:r>
          </a:p>
          <a:p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 </a:t>
            </a:r>
            <a:r>
              <a:rPr lang="en-GB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35</a:t>
            </a:fld>
            <a:endParaRPr lang="it-IT"/>
          </a:p>
        </p:txBody>
      </p:sp>
      <p:sp>
        <p:nvSpPr>
          <p:cNvPr id="28" name="TextBox 27"/>
          <p:cNvSpPr txBox="1"/>
          <p:nvPr/>
        </p:nvSpPr>
        <p:spPr>
          <a:xfrm>
            <a:off x="954292" y="111457"/>
            <a:ext cx="7664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use the AM to filter images?</a:t>
            </a:r>
            <a:endParaRPr lang="en-GB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445" y="721725"/>
            <a:ext cx="8668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build small arrays of pixels (3x3 for static images or 3x3x3 for movies) that are AM patterns - </a:t>
            </a:r>
            <a:r>
              <a:rPr lang="en-GB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Del Viva, G. </a:t>
            </a:r>
            <a:r>
              <a:rPr lang="en-GB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Punzi</a:t>
            </a:r>
            <a:r>
              <a:rPr lang="it-IT" sz="6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6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072754" y="2299644"/>
            <a:ext cx="393515" cy="428625"/>
            <a:chOff x="2064831" y="2204864"/>
            <a:chExt cx="393515" cy="428625"/>
          </a:xfrm>
          <a:solidFill>
            <a:schemeClr val="tx1"/>
          </a:solidFill>
        </p:grpSpPr>
        <p:sp>
          <p:nvSpPr>
            <p:cNvPr id="20" name="Rectangle 19"/>
            <p:cNvSpPr/>
            <p:nvPr/>
          </p:nvSpPr>
          <p:spPr>
            <a:xfrm>
              <a:off x="2065007" y="2204864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195385" y="2204864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325763" y="2204864"/>
              <a:ext cx="130729" cy="14401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064831" y="2346499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197416" y="2344118"/>
              <a:ext cx="130729" cy="14401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327617" y="2346498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064831" y="2489473"/>
              <a:ext cx="130729" cy="14401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197416" y="2487092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327617" y="2489472"/>
              <a:ext cx="130729" cy="144016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894119" y="2296593"/>
            <a:ext cx="393515" cy="428625"/>
            <a:chOff x="2064831" y="2204864"/>
            <a:chExt cx="393515" cy="428625"/>
          </a:xfrm>
          <a:solidFill>
            <a:schemeClr val="tx1"/>
          </a:solidFill>
        </p:grpSpPr>
        <p:sp>
          <p:nvSpPr>
            <p:cNvPr id="44" name="Rectangle 43"/>
            <p:cNvSpPr/>
            <p:nvPr/>
          </p:nvSpPr>
          <p:spPr>
            <a:xfrm>
              <a:off x="2065007" y="2204864"/>
              <a:ext cx="130729" cy="14401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95385" y="2204864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325763" y="2204864"/>
              <a:ext cx="130729" cy="14401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064831" y="2346499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197416" y="2344118"/>
              <a:ext cx="130729" cy="14401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327617" y="2346498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064831" y="2489473"/>
              <a:ext cx="130729" cy="14401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197416" y="2487092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327617" y="2489472"/>
              <a:ext cx="130729" cy="144016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83543" y="2829318"/>
            <a:ext cx="832787" cy="588067"/>
            <a:chOff x="1994762" y="2891902"/>
            <a:chExt cx="832787" cy="588067"/>
          </a:xfrm>
        </p:grpSpPr>
        <p:grpSp>
          <p:nvGrpSpPr>
            <p:cNvPr id="22" name="Group 21"/>
            <p:cNvGrpSpPr/>
            <p:nvPr/>
          </p:nvGrpSpPr>
          <p:grpSpPr>
            <a:xfrm>
              <a:off x="2434034" y="2891902"/>
              <a:ext cx="393515" cy="428625"/>
              <a:chOff x="1877188" y="4592038"/>
              <a:chExt cx="393515" cy="428625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2139974" y="4733672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877188" y="4733673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877364" y="4592038"/>
                <a:ext cx="130729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007742" y="4592038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138120" y="4592038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1877188" y="4876647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009773" y="4874266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139974" y="4876646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007389" y="4736054"/>
                <a:ext cx="130729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2214398" y="2971623"/>
              <a:ext cx="393515" cy="428625"/>
              <a:chOff x="1877188" y="4592038"/>
              <a:chExt cx="393515" cy="42862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2139974" y="4733672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877188" y="4733673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877364" y="4592038"/>
                <a:ext cx="130729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2007742" y="4592038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138120" y="4592038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877188" y="4876647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009773" y="4874266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2139974" y="4876646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007389" y="4736054"/>
                <a:ext cx="130729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1994762" y="3051344"/>
              <a:ext cx="393515" cy="428625"/>
              <a:chOff x="1877188" y="4592038"/>
              <a:chExt cx="393515" cy="428625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2139974" y="4733672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877188" y="4733673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877364" y="4592038"/>
                <a:ext cx="130729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2007742" y="4592038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2138120" y="4592038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1877188" y="4876647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2009773" y="4874266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2139974" y="4876646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007389" y="4736054"/>
                <a:ext cx="130729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787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36132"/>
            <a:ext cx="3240360" cy="262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323528" y="153244"/>
            <a:ext cx="8280920" cy="1187524"/>
          </a:xfrm>
          <a:prstGeom prst="rect">
            <a:avLst/>
          </a:prstGeom>
          <a:solidFill>
            <a:srgbClr val="FFFF00"/>
          </a:solidFill>
        </p:spPr>
        <p:txBody>
          <a:bodyPr lIns="82945" tIns="41473" rIns="82945" bIns="41473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2800" dirty="0" smtClean="0">
                <a:solidFill>
                  <a:srgbClr val="0070C0"/>
                </a:solidFill>
              </a:rPr>
              <a:t>How we </a:t>
            </a:r>
            <a:r>
              <a:rPr lang="en-US" altLang="it-IT" sz="2800" dirty="0" smtClean="0">
                <a:solidFill>
                  <a:srgbClr val="FF0000"/>
                </a:solidFill>
              </a:rPr>
              <a:t>select</a:t>
            </a:r>
            <a:r>
              <a:rPr lang="en-US" altLang="it-IT" sz="2800" dirty="0" smtClean="0">
                <a:solidFill>
                  <a:srgbClr val="0070C0"/>
                </a:solidFill>
              </a:rPr>
              <a:t> the </a:t>
            </a:r>
            <a:r>
              <a:rPr lang="en-US" altLang="it-IT" sz="2800" dirty="0" smtClean="0">
                <a:solidFill>
                  <a:srgbClr val="FF0000"/>
                </a:solidFill>
              </a:rPr>
              <a:t>relevant patterns </a:t>
            </a:r>
            <a:r>
              <a:rPr lang="en-US" altLang="it-IT" sz="2800" dirty="0" smtClean="0">
                <a:solidFill>
                  <a:srgbClr val="0070C0"/>
                </a:solidFill>
              </a:rPr>
              <a:t>to be  </a:t>
            </a:r>
          </a:p>
          <a:p>
            <a:pPr>
              <a:lnSpc>
                <a:spcPct val="170000"/>
              </a:lnSpc>
            </a:pPr>
            <a:r>
              <a:rPr lang="en-US" altLang="it-IT" sz="2800" dirty="0">
                <a:solidFill>
                  <a:srgbClr val="FF0000"/>
                </a:solidFill>
              </a:rPr>
              <a:t>s</a:t>
            </a:r>
            <a:r>
              <a:rPr lang="en-US" altLang="it-IT" sz="2800" dirty="0" smtClean="0">
                <a:solidFill>
                  <a:srgbClr val="FF0000"/>
                </a:solidFill>
              </a:rPr>
              <a:t>tored in the  AM bank</a:t>
            </a:r>
            <a:r>
              <a:rPr lang="en-US" altLang="it-IT" sz="2800" dirty="0" smtClean="0">
                <a:solidFill>
                  <a:srgbClr val="FF0000"/>
                </a:solidFill>
              </a:rPr>
              <a:t>? </a:t>
            </a:r>
            <a:r>
              <a:rPr lang="it-IT" sz="7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7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it-IT" sz="2800" dirty="0" smtClean="0">
              <a:solidFill>
                <a:srgbClr val="FF000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04941"/>
            <a:ext cx="7436029" cy="112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65" y="2547270"/>
            <a:ext cx="3241207" cy="183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31515" y="2629223"/>
            <a:ext cx="26725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Patterns that are</a:t>
            </a:r>
          </a:p>
          <a:p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fficient carriers </a:t>
            </a:r>
          </a:p>
          <a:p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information</a:t>
            </a:r>
          </a:p>
          <a:p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iven the bandwidth (W)</a:t>
            </a:r>
          </a:p>
          <a:p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&amp;memory limits (N),</a:t>
            </a:r>
            <a:endParaRPr lang="it-IT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5105" y="4639297"/>
            <a:ext cx="288032" cy="14401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1391827" y="453014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All 512 patterns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04041" y="4936473"/>
            <a:ext cx="288032" cy="144016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2292073" y="4848534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W=0.5, N=50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04041" y="5171700"/>
            <a:ext cx="288032" cy="1440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14"/>
          <p:cNvSpPr txBox="1"/>
          <p:nvPr/>
        </p:nvSpPr>
        <p:spPr>
          <a:xfrm>
            <a:off x="2270054" y="5105208"/>
            <a:ext cx="1090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W=0.5, N=16</a:t>
            </a:r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4041" y="5382207"/>
            <a:ext cx="288032" cy="16485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2350423" y="5279970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p</a:t>
            </a: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22" y="4215350"/>
            <a:ext cx="2143840" cy="163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3081713" y="5464636"/>
            <a:ext cx="74380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85028" y="1989019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nder real constraints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960" y="3735605"/>
            <a:ext cx="1656051" cy="42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597" y="2629223"/>
            <a:ext cx="2788035" cy="33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31" y="3115804"/>
            <a:ext cx="2047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623" y="4434053"/>
            <a:ext cx="2958009" cy="34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623" y="4908155"/>
            <a:ext cx="3004263" cy="37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789301" y="3043067"/>
            <a:ext cx="3483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892786" y="2526488"/>
            <a:ext cx="1" cy="1688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525422" y="5954825"/>
            <a:ext cx="28749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Viva e </a:t>
            </a:r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en-GB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Punzi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GB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Universita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di Firenze e </a:t>
            </a:r>
            <a:r>
              <a:rPr lang="en-GB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Universita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di Pisa)</a:t>
            </a:r>
            <a:endParaRPr lang="it-IT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662" y="5730585"/>
            <a:ext cx="2745224" cy="9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9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57" y="0"/>
            <a:ext cx="91533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736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Michela</a:t>
            </a:r>
            <a:r>
              <a:rPr lang="en-GB" dirty="0" smtClean="0">
                <a:solidFill>
                  <a:schemeClr val="bg1"/>
                </a:solidFill>
              </a:rPr>
              <a:t> Del Viva e Giovanni </a:t>
            </a:r>
            <a:r>
              <a:rPr lang="en-GB" dirty="0" err="1" smtClean="0">
                <a:solidFill>
                  <a:schemeClr val="bg1"/>
                </a:solidFill>
              </a:rPr>
              <a:t>Punzi</a:t>
            </a:r>
            <a:r>
              <a:rPr lang="en-GB" dirty="0" smtClean="0">
                <a:solidFill>
                  <a:schemeClr val="bg1"/>
                </a:solidFill>
              </a:rPr>
              <a:t>  (</a:t>
            </a:r>
            <a:r>
              <a:rPr lang="en-GB" dirty="0" err="1" smtClean="0">
                <a:solidFill>
                  <a:schemeClr val="bg1"/>
                </a:solidFill>
              </a:rPr>
              <a:t>Universita</a:t>
            </a:r>
            <a:r>
              <a:rPr lang="en-GB" dirty="0" smtClean="0">
                <a:solidFill>
                  <a:schemeClr val="bg1"/>
                </a:solidFill>
              </a:rPr>
              <a:t>’ di Firenze e </a:t>
            </a:r>
            <a:r>
              <a:rPr lang="en-GB" dirty="0" err="1" smtClean="0">
                <a:solidFill>
                  <a:schemeClr val="bg1"/>
                </a:solidFill>
              </a:rPr>
              <a:t>Universita</a:t>
            </a:r>
            <a:r>
              <a:rPr lang="en-GB" dirty="0" smtClean="0">
                <a:solidFill>
                  <a:schemeClr val="bg1"/>
                </a:solidFill>
              </a:rPr>
              <a:t>’ di Pisa)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" y="875"/>
            <a:ext cx="9109076" cy="901838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Possible applications: smart cameras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38</a:t>
            </a:fld>
            <a:endParaRPr lang="it-IT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925" y="862554"/>
            <a:ext cx="90138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DreamCam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is a modular smart camera 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built with 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 use of an FPGA like main processing board. </a:t>
            </a:r>
            <a:r>
              <a:rPr lang="it-IT" altLang="it-IT" sz="2000" b="1" dirty="0">
                <a:latin typeface="Arial" pitchFamily="34" charset="0"/>
                <a:cs typeface="Arial" pitchFamily="34" charset="0"/>
              </a:rPr>
              <a:t>The core of the camera is an </a:t>
            </a:r>
            <a:r>
              <a:rPr lang="it-IT" altLang="it-IT" sz="2000" b="1" dirty="0">
                <a:latin typeface="Arial" pitchFamily="34" charset="0"/>
                <a:cs typeface="Arial" pitchFamily="34" charset="0"/>
                <a:hlinkClick r:id="rId2"/>
              </a:rPr>
              <a:t>Altera Cyclone-III EP3C120</a:t>
            </a:r>
            <a:r>
              <a:rPr lang="it-IT" altLang="it-IT" sz="2000" b="1" dirty="0">
                <a:latin typeface="Arial" pitchFamily="34" charset="0"/>
                <a:cs typeface="Arial" pitchFamily="34" charset="0"/>
              </a:rPr>
              <a:t> associated with a CMOS imager and six private Ram blocks.  </a:t>
            </a:r>
            <a:r>
              <a:rPr lang="it-IT" altLang="it-IT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it-IT" altLang="it-I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://dream.univ-bpclermont.fr/templates/dream/images/postheader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53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Print">
            <a:hlinkClick r:id="rId4" tooltip="Print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-244475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dream.univ-bpclermont.fr/images/stories/imagesDT/Dreamcam/dream_archi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27" y="1916833"/>
            <a:ext cx="7142374" cy="465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52049" y="2085206"/>
            <a:ext cx="20352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it-IT" altLang="it-IT" sz="2000" b="1" dirty="0">
                <a:latin typeface="Arial" pitchFamily="34" charset="0"/>
                <a:cs typeface="Arial" pitchFamily="34" charset="0"/>
              </a:rPr>
              <a:t>main novel feature of our work consists in proposing a new smart camera architecture and several modules (IP)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>
                <a:latin typeface="Arial" pitchFamily="34" charset="0"/>
                <a:cs typeface="Arial" pitchFamily="34" charset="0"/>
              </a:rPr>
              <a:t>to efficiently extract and sort the visual features in real time.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2494" y="5949280"/>
            <a:ext cx="4046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patterns ~ 1/64 Amchip~50 MW</a:t>
            </a:r>
            <a:endParaRPr lang="it-IT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6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57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AM-based Coprocessor</a:t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dirty="0" smtClean="0">
                <a:solidFill>
                  <a:srgbClr val="FFFF00"/>
                </a:solidFill>
              </a:rPr>
              <a:t>a unit with PCI-express and </a:t>
            </a:r>
            <a:r>
              <a:rPr lang="en-GB" dirty="0" err="1" smtClean="0">
                <a:solidFill>
                  <a:srgbClr val="FFFF00"/>
                </a:solidFill>
              </a:rPr>
              <a:t>ethernet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39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04" y="1905000"/>
            <a:ext cx="79914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0404648" y="33265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87824" y="1363512"/>
            <a:ext cx="5982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~ 8 chips = 1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Mpatterns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000" dirty="0" smtClean="0">
                <a:latin typeface="Arial"/>
                <a:cs typeface="Arial"/>
              </a:rPr>
              <a:t>→ good for Movie filtering</a:t>
            </a:r>
            <a:r>
              <a:rPr lang="en-GB" sz="2000" dirty="0" smtClean="0"/>
              <a:t>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5359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151" y="970291"/>
            <a:ext cx="4192052" cy="313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2" y="2749912"/>
            <a:ext cx="4824162" cy="131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15193" y="116632"/>
            <a:ext cx="909417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t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a high precision Tracker,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computing power reconstruction</a:t>
            </a:r>
            <a:endParaRPr lang="it-IT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5194" y="3664211"/>
            <a:ext cx="2952328" cy="40011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ATLAS Silicon 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racker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44669" y="708681"/>
            <a:ext cx="1441485" cy="52322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ATLAS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777848" y="6408507"/>
            <a:ext cx="762000" cy="365125"/>
          </a:xfrm>
        </p:spPr>
        <p:txBody>
          <a:bodyPr/>
          <a:lstStyle/>
          <a:p>
            <a:fld id="{37F0C6E0-7ED6-49FC-B490-9D54E4618F0C}" type="slidenum">
              <a:rPr lang="it-IT" smtClean="0"/>
              <a:t>4</a:t>
            </a:fld>
            <a:endParaRPr lang="it-IT"/>
          </a:p>
        </p:txBody>
      </p:sp>
      <p:grpSp>
        <p:nvGrpSpPr>
          <p:cNvPr id="3" name="Group 2"/>
          <p:cNvGrpSpPr/>
          <p:nvPr/>
        </p:nvGrpSpPr>
        <p:grpSpPr>
          <a:xfrm>
            <a:off x="4892302" y="4087518"/>
            <a:ext cx="4268957" cy="2770482"/>
            <a:chOff x="-36126" y="4100356"/>
            <a:chExt cx="3888618" cy="2568606"/>
          </a:xfrm>
        </p:grpSpPr>
        <p:pic>
          <p:nvPicPr>
            <p:cNvPr id="31" name="Picture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126" y="4100356"/>
              <a:ext cx="3780928" cy="2568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471618" y="4198069"/>
              <a:ext cx="294953" cy="184666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Pix2</a:t>
              </a:r>
              <a:endParaRPr lang="it-IT" sz="12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13107" y="4535135"/>
              <a:ext cx="294953" cy="184666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Pix1</a:t>
              </a:r>
              <a:endParaRPr lang="it-IT" sz="1200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03176" y="4719801"/>
              <a:ext cx="294953" cy="184666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Pix0</a:t>
              </a:r>
              <a:endParaRPr lang="it-IT" sz="1200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75786" y="5521902"/>
              <a:ext cx="65" cy="184666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endParaRPr lang="it-IT" sz="12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75786" y="5608657"/>
              <a:ext cx="376706" cy="184666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 smtClean="0">
                  <a:solidFill>
                    <a:srgbClr val="0070C0"/>
                  </a:solidFill>
                </a:rPr>
                <a:t>SCTs</a:t>
              </a:r>
              <a:endParaRPr lang="it-IT" sz="12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>
          <a:xfrm flipH="1" flipV="1">
            <a:off x="4573561" y="3640794"/>
            <a:ext cx="1749377" cy="20400"/>
          </a:xfrm>
          <a:prstGeom prst="straightConnector1">
            <a:avLst/>
          </a:prstGeom>
          <a:ln w="38100">
            <a:solidFill>
              <a:srgbClr val="00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892302" y="6375206"/>
            <a:ext cx="343772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" y="4078490"/>
            <a:ext cx="4077002" cy="295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4368557" y="6519146"/>
            <a:ext cx="1954381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</a:t>
            </a:r>
            <a:r>
              <a:rPr lang="en-US" alt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scattering</a:t>
            </a:r>
            <a:r>
              <a:rPr lang="en-US" alt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alt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987637" y="6314900"/>
            <a:ext cx="356921" cy="19197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-15194" y="1147558"/>
            <a:ext cx="5630995" cy="1429815"/>
            <a:chOff x="709661" y="4657432"/>
            <a:chExt cx="7884368" cy="1786156"/>
          </a:xfrm>
        </p:grpSpPr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587" y="4657432"/>
              <a:ext cx="6372903" cy="1786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5" name="Straight Arrow Connector 44"/>
            <p:cNvCxnSpPr>
              <a:endCxn id="44" idx="1"/>
            </p:cNvCxnSpPr>
            <p:nvPr/>
          </p:nvCxnSpPr>
          <p:spPr>
            <a:xfrm>
              <a:off x="709661" y="5550510"/>
              <a:ext cx="63192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7714491" y="5445224"/>
              <a:ext cx="87953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864163" y="4983559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867421" y="48882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168804" y="572939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Pile-up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851920" y="6093296"/>
            <a:ext cx="0" cy="5127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8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1763688" y="260648"/>
            <a:ext cx="5256584" cy="764703"/>
          </a:xfrm>
          <a:prstGeom prst="rect">
            <a:avLst/>
          </a:prstGeom>
          <a:solidFill>
            <a:srgbClr val="FFFF00"/>
          </a:solidFill>
        </p:spPr>
        <p:txBody>
          <a:bodyPr lIns="82945" tIns="41473" rIns="82945" bIns="41473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dirty="0" smtClean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074" y="1340768"/>
            <a:ext cx="79678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Optimal partitioning </a:t>
            </a:r>
            <a:r>
              <a:rPr lang="en-US" sz="2400" dirty="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of complex algorithms on a variety </a:t>
            </a:r>
            <a:r>
              <a:rPr lang="en-US" sz="24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of computing technologies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(ASICs  - FPGAs – CPUs)</a:t>
            </a:r>
            <a:r>
              <a:rPr lang="en-US" sz="24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demonstrated to </a:t>
            </a:r>
            <a:r>
              <a:rPr lang="en-US" sz="2400" dirty="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be a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very powerful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strategy</a:t>
            </a:r>
            <a:r>
              <a:rPr lang="en-US" sz="2400" dirty="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 </a:t>
            </a:r>
            <a:endParaRPr lang="en-US" sz="2400" dirty="0" smtClean="0">
              <a:solidFill>
                <a:srgbClr val="FFFF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FF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Hardware dedicated highly parallelized systems </a:t>
            </a:r>
            <a:r>
              <a:rPr lang="en-US" sz="24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offer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extremely powerful computing power</a:t>
            </a:r>
            <a:r>
              <a:rPr lang="en-US" sz="24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I/O </a:t>
            </a:r>
            <a:r>
              <a:rPr lang="en-US" sz="24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and have been demonstrated to be </a:t>
            </a:r>
            <a:r>
              <a:rPr lang="en-US" sz="24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necessary</a:t>
            </a:r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for tasks  like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tracking</a:t>
            </a:r>
            <a:r>
              <a:rPr lang="en-US" sz="24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in very high occupancy </a:t>
            </a:r>
            <a:r>
              <a:rPr lang="en-US" sz="24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detectors at LHC.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Expertise in the ASIC and FPGA field </a:t>
            </a:r>
            <a:r>
              <a:rPr lang="en-US" sz="24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is extremely important and should be kept alive to be able to achieve extreme performances, </a:t>
            </a:r>
            <a:r>
              <a:rPr lang="en-US" sz="2400" smtClean="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when necessary.</a:t>
            </a:r>
            <a:endParaRPr lang="en-US" sz="2400" dirty="0">
              <a:solidFill>
                <a:srgbClr val="FFFF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FFFF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COFUND application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661648" cy="5805264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SYSTEM Integration</a:t>
            </a:r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(SSI): Real Time Image and Sensor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ata processing – large interest argument into our Institute:</a:t>
            </a:r>
          </a:p>
          <a:p>
            <a:pPr marL="137160" indent="0">
              <a:buNone/>
            </a:pP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ATLAS, CMS, LHCB, NA62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… (trigger @GR1), </a:t>
            </a:r>
            <a:r>
              <a:rPr lang="en-GB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fisica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gruppo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pPr marL="13716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r>
              <a:rPr lang="en-GB" sz="3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Ditte</a:t>
            </a:r>
            <a:r>
              <a:rPr lang="en-GB" sz="3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GB" sz="3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potrebbero</a:t>
            </a:r>
            <a:r>
              <a:rPr lang="en-GB" sz="3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essere</a:t>
            </a:r>
            <a:r>
              <a:rPr lang="en-GB" sz="3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interessate</a:t>
            </a:r>
            <a:r>
              <a:rPr lang="en-GB" sz="3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3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EMC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(Ponsacco) avrebbe gia' detto di si'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per una smart camera che incorpori la AM</a:t>
            </a:r>
          </a:p>
          <a:p>
            <a: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Alkeria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(polo tecnologico): ha dei bellissimi sistemi embedded con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FPGA attaccati a videocamerine ad altassima risoluzione, dove gli FPGA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eseguono trasformate di Fourier per fare tomografia all'occhio (OCT) 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CAEN</a:t>
            </a:r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(Viareggio)  potrebbe entrare con i suoi sistemi di monitoring di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Aeroporti e porti per ricerca di sostanze radiattive. 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Microtest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(Altopascio): lavora con noi per tests dei chip di memoria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associativa 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Kaiser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(Livorno): fa tanti progetti, specialmente per lo spazio,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potrebbe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partecipare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sul tema di sistemi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 processamento di immagini o dati da sensori.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Antonio Bardi lavora li’</a:t>
            </a:r>
          </a:p>
          <a:p>
            <a:r>
              <a:rPr lang="en-GB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Prisma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Grecia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 ha un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embedded per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monitoraggio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sensori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nelle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sale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macchine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72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208" y="33792"/>
            <a:ext cx="7125762" cy="492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9" y="825017"/>
            <a:ext cx="187459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751" y="985337"/>
            <a:ext cx="92685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5378" y="686518"/>
            <a:ext cx="5331909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Bus_layer0     Bus_layer1    Bus_layer2              ……..                Bus_layer7</a:t>
            </a:r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0500" y="1990104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ayer0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7573" y="1968534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layer1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1141" y="1988527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layer2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941" y="1978446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layer7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10965" y="1299310"/>
            <a:ext cx="407421" cy="3083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2090614" y="1922083"/>
            <a:ext cx="407421" cy="3083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 19"/>
          <p:cNvSpPr/>
          <p:nvPr/>
        </p:nvSpPr>
        <p:spPr>
          <a:xfrm>
            <a:off x="2073079" y="2595230"/>
            <a:ext cx="407421" cy="3083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2073078" y="3241534"/>
            <a:ext cx="407421" cy="3083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ctangle 21"/>
          <p:cNvSpPr/>
          <p:nvPr/>
        </p:nvSpPr>
        <p:spPr>
          <a:xfrm>
            <a:off x="2073077" y="3932090"/>
            <a:ext cx="407421" cy="3083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Box 22"/>
          <p:cNvSpPr txBox="1"/>
          <p:nvPr/>
        </p:nvSpPr>
        <p:spPr>
          <a:xfrm>
            <a:off x="5436096" y="1207773"/>
            <a:ext cx="840295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pattern0</a:t>
            </a:r>
            <a:endParaRPr lang="it-IT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3797" y="1897771"/>
            <a:ext cx="840295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pattern1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51971" y="2595230"/>
            <a:ext cx="840295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pattern2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36094" y="3258465"/>
            <a:ext cx="840295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pattern3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8386" y="1315210"/>
            <a:ext cx="465192" cy="215444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ayer0</a:t>
            </a:r>
            <a:endParaRPr lang="it-IT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31292" y="1327358"/>
            <a:ext cx="465192" cy="215444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layer1</a:t>
            </a:r>
            <a:endParaRPr lang="it-IT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09314" y="1323895"/>
            <a:ext cx="465192" cy="215444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layer2</a:t>
            </a:r>
            <a:endParaRPr lang="it-IT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60232" y="1330548"/>
            <a:ext cx="465192" cy="215444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layer7</a:t>
            </a:r>
            <a:endParaRPr lang="it-IT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63982" y="4869161"/>
            <a:ext cx="4128846" cy="1549551"/>
            <a:chOff x="2763982" y="4946073"/>
            <a:chExt cx="4200850" cy="1728271"/>
          </a:xfrm>
        </p:grpSpPr>
        <p:sp>
          <p:nvSpPr>
            <p:cNvPr id="6" name="Freeform 5"/>
            <p:cNvSpPr/>
            <p:nvPr/>
          </p:nvSpPr>
          <p:spPr>
            <a:xfrm>
              <a:off x="2763982" y="4998026"/>
              <a:ext cx="1569458" cy="435631"/>
            </a:xfrm>
            <a:custGeom>
              <a:avLst/>
              <a:gdLst>
                <a:gd name="connsiteX0" fmla="*/ 1714500 w 1714500"/>
                <a:gd name="connsiteY0" fmla="*/ 311728 h 311728"/>
                <a:gd name="connsiteX1" fmla="*/ 1652154 w 1714500"/>
                <a:gd name="connsiteY1" fmla="*/ 270164 h 311728"/>
                <a:gd name="connsiteX2" fmla="*/ 1620982 w 1714500"/>
                <a:gd name="connsiteY2" fmla="*/ 238991 h 311728"/>
                <a:gd name="connsiteX3" fmla="*/ 1558636 w 1714500"/>
                <a:gd name="connsiteY3" fmla="*/ 218209 h 311728"/>
                <a:gd name="connsiteX4" fmla="*/ 1174173 w 1714500"/>
                <a:gd name="connsiteY4" fmla="*/ 238991 h 311728"/>
                <a:gd name="connsiteX5" fmla="*/ 1132609 w 1714500"/>
                <a:gd name="connsiteY5" fmla="*/ 249382 h 311728"/>
                <a:gd name="connsiteX6" fmla="*/ 904009 w 1714500"/>
                <a:gd name="connsiteY6" fmla="*/ 270164 h 311728"/>
                <a:gd name="connsiteX7" fmla="*/ 540327 w 1714500"/>
                <a:gd name="connsiteY7" fmla="*/ 290946 h 311728"/>
                <a:gd name="connsiteX8" fmla="*/ 249382 w 1714500"/>
                <a:gd name="connsiteY8" fmla="*/ 280555 h 311728"/>
                <a:gd name="connsiteX9" fmla="*/ 207818 w 1714500"/>
                <a:gd name="connsiteY9" fmla="*/ 259773 h 311728"/>
                <a:gd name="connsiteX10" fmla="*/ 176645 w 1714500"/>
                <a:gd name="connsiteY10" fmla="*/ 249382 h 311728"/>
                <a:gd name="connsiteX11" fmla="*/ 145473 w 1714500"/>
                <a:gd name="connsiteY11" fmla="*/ 228600 h 311728"/>
                <a:gd name="connsiteX12" fmla="*/ 103909 w 1714500"/>
                <a:gd name="connsiteY12" fmla="*/ 207818 h 311728"/>
                <a:gd name="connsiteX13" fmla="*/ 31173 w 1714500"/>
                <a:gd name="connsiteY13" fmla="*/ 145473 h 311728"/>
                <a:gd name="connsiteX14" fmla="*/ 20782 w 1714500"/>
                <a:gd name="connsiteY14" fmla="*/ 103909 h 311728"/>
                <a:gd name="connsiteX15" fmla="*/ 0 w 1714500"/>
                <a:gd name="connsiteY15" fmla="*/ 41564 h 311728"/>
                <a:gd name="connsiteX16" fmla="*/ 0 w 1714500"/>
                <a:gd name="connsiteY16" fmla="*/ 0 h 3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4500" h="311728">
                  <a:moveTo>
                    <a:pt x="1714500" y="311728"/>
                  </a:moveTo>
                  <a:cubicBezTo>
                    <a:pt x="1693718" y="297873"/>
                    <a:pt x="1671869" y="285498"/>
                    <a:pt x="1652154" y="270164"/>
                  </a:cubicBezTo>
                  <a:cubicBezTo>
                    <a:pt x="1640555" y="261142"/>
                    <a:pt x="1633828" y="246128"/>
                    <a:pt x="1620982" y="238991"/>
                  </a:cubicBezTo>
                  <a:cubicBezTo>
                    <a:pt x="1601833" y="228352"/>
                    <a:pt x="1558636" y="218209"/>
                    <a:pt x="1558636" y="218209"/>
                  </a:cubicBezTo>
                  <a:lnTo>
                    <a:pt x="1174173" y="238991"/>
                  </a:lnTo>
                  <a:cubicBezTo>
                    <a:pt x="1159963" y="240412"/>
                    <a:pt x="1146747" y="247362"/>
                    <a:pt x="1132609" y="249382"/>
                  </a:cubicBezTo>
                  <a:cubicBezTo>
                    <a:pt x="1087763" y="255789"/>
                    <a:pt x="942895" y="266629"/>
                    <a:pt x="904009" y="270164"/>
                  </a:cubicBezTo>
                  <a:cubicBezTo>
                    <a:pt x="679916" y="290536"/>
                    <a:pt x="919412" y="275782"/>
                    <a:pt x="540327" y="290946"/>
                  </a:cubicBezTo>
                  <a:cubicBezTo>
                    <a:pt x="443345" y="287482"/>
                    <a:pt x="346002" y="289613"/>
                    <a:pt x="249382" y="280555"/>
                  </a:cubicBezTo>
                  <a:cubicBezTo>
                    <a:pt x="233960" y="279109"/>
                    <a:pt x="222056" y="265875"/>
                    <a:pt x="207818" y="259773"/>
                  </a:cubicBezTo>
                  <a:cubicBezTo>
                    <a:pt x="197751" y="255458"/>
                    <a:pt x="187036" y="252846"/>
                    <a:pt x="176645" y="249382"/>
                  </a:cubicBezTo>
                  <a:cubicBezTo>
                    <a:pt x="166254" y="242455"/>
                    <a:pt x="156316" y="234796"/>
                    <a:pt x="145473" y="228600"/>
                  </a:cubicBezTo>
                  <a:cubicBezTo>
                    <a:pt x="132024" y="220915"/>
                    <a:pt x="117045" y="216028"/>
                    <a:pt x="103909" y="207818"/>
                  </a:cubicBezTo>
                  <a:cubicBezTo>
                    <a:pt x="68359" y="185599"/>
                    <a:pt x="59513" y="173814"/>
                    <a:pt x="31173" y="145473"/>
                  </a:cubicBezTo>
                  <a:cubicBezTo>
                    <a:pt x="27709" y="131618"/>
                    <a:pt x="24886" y="117588"/>
                    <a:pt x="20782" y="103909"/>
                  </a:cubicBezTo>
                  <a:cubicBezTo>
                    <a:pt x="14487" y="82927"/>
                    <a:pt x="0" y="63470"/>
                    <a:pt x="0" y="41564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Freeform 15"/>
            <p:cNvSpPr/>
            <p:nvPr/>
          </p:nvSpPr>
          <p:spPr>
            <a:xfrm flipH="1">
              <a:off x="5612005" y="4957046"/>
              <a:ext cx="1352827" cy="488177"/>
            </a:xfrm>
            <a:custGeom>
              <a:avLst/>
              <a:gdLst>
                <a:gd name="connsiteX0" fmla="*/ 1714500 w 1714500"/>
                <a:gd name="connsiteY0" fmla="*/ 311728 h 311728"/>
                <a:gd name="connsiteX1" fmla="*/ 1652154 w 1714500"/>
                <a:gd name="connsiteY1" fmla="*/ 270164 h 311728"/>
                <a:gd name="connsiteX2" fmla="*/ 1620982 w 1714500"/>
                <a:gd name="connsiteY2" fmla="*/ 238991 h 311728"/>
                <a:gd name="connsiteX3" fmla="*/ 1558636 w 1714500"/>
                <a:gd name="connsiteY3" fmla="*/ 218209 h 311728"/>
                <a:gd name="connsiteX4" fmla="*/ 1174173 w 1714500"/>
                <a:gd name="connsiteY4" fmla="*/ 238991 h 311728"/>
                <a:gd name="connsiteX5" fmla="*/ 1132609 w 1714500"/>
                <a:gd name="connsiteY5" fmla="*/ 249382 h 311728"/>
                <a:gd name="connsiteX6" fmla="*/ 904009 w 1714500"/>
                <a:gd name="connsiteY6" fmla="*/ 270164 h 311728"/>
                <a:gd name="connsiteX7" fmla="*/ 540327 w 1714500"/>
                <a:gd name="connsiteY7" fmla="*/ 290946 h 311728"/>
                <a:gd name="connsiteX8" fmla="*/ 249382 w 1714500"/>
                <a:gd name="connsiteY8" fmla="*/ 280555 h 311728"/>
                <a:gd name="connsiteX9" fmla="*/ 207818 w 1714500"/>
                <a:gd name="connsiteY9" fmla="*/ 259773 h 311728"/>
                <a:gd name="connsiteX10" fmla="*/ 176645 w 1714500"/>
                <a:gd name="connsiteY10" fmla="*/ 249382 h 311728"/>
                <a:gd name="connsiteX11" fmla="*/ 145473 w 1714500"/>
                <a:gd name="connsiteY11" fmla="*/ 228600 h 311728"/>
                <a:gd name="connsiteX12" fmla="*/ 103909 w 1714500"/>
                <a:gd name="connsiteY12" fmla="*/ 207818 h 311728"/>
                <a:gd name="connsiteX13" fmla="*/ 31173 w 1714500"/>
                <a:gd name="connsiteY13" fmla="*/ 145473 h 311728"/>
                <a:gd name="connsiteX14" fmla="*/ 20782 w 1714500"/>
                <a:gd name="connsiteY14" fmla="*/ 103909 h 311728"/>
                <a:gd name="connsiteX15" fmla="*/ 0 w 1714500"/>
                <a:gd name="connsiteY15" fmla="*/ 41564 h 311728"/>
                <a:gd name="connsiteX16" fmla="*/ 0 w 1714500"/>
                <a:gd name="connsiteY16" fmla="*/ 0 h 3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4500" h="311728">
                  <a:moveTo>
                    <a:pt x="1714500" y="311728"/>
                  </a:moveTo>
                  <a:cubicBezTo>
                    <a:pt x="1693718" y="297873"/>
                    <a:pt x="1671869" y="285498"/>
                    <a:pt x="1652154" y="270164"/>
                  </a:cubicBezTo>
                  <a:cubicBezTo>
                    <a:pt x="1640555" y="261142"/>
                    <a:pt x="1633828" y="246128"/>
                    <a:pt x="1620982" y="238991"/>
                  </a:cubicBezTo>
                  <a:cubicBezTo>
                    <a:pt x="1601833" y="228352"/>
                    <a:pt x="1558636" y="218209"/>
                    <a:pt x="1558636" y="218209"/>
                  </a:cubicBezTo>
                  <a:lnTo>
                    <a:pt x="1174173" y="238991"/>
                  </a:lnTo>
                  <a:cubicBezTo>
                    <a:pt x="1159963" y="240412"/>
                    <a:pt x="1146747" y="247362"/>
                    <a:pt x="1132609" y="249382"/>
                  </a:cubicBezTo>
                  <a:cubicBezTo>
                    <a:pt x="1087763" y="255789"/>
                    <a:pt x="942895" y="266629"/>
                    <a:pt x="904009" y="270164"/>
                  </a:cubicBezTo>
                  <a:cubicBezTo>
                    <a:pt x="679916" y="290536"/>
                    <a:pt x="919412" y="275782"/>
                    <a:pt x="540327" y="290946"/>
                  </a:cubicBezTo>
                  <a:cubicBezTo>
                    <a:pt x="443345" y="287482"/>
                    <a:pt x="346002" y="289613"/>
                    <a:pt x="249382" y="280555"/>
                  </a:cubicBezTo>
                  <a:cubicBezTo>
                    <a:pt x="233960" y="279109"/>
                    <a:pt x="222056" y="265875"/>
                    <a:pt x="207818" y="259773"/>
                  </a:cubicBezTo>
                  <a:cubicBezTo>
                    <a:pt x="197751" y="255458"/>
                    <a:pt x="187036" y="252846"/>
                    <a:pt x="176645" y="249382"/>
                  </a:cubicBezTo>
                  <a:cubicBezTo>
                    <a:pt x="166254" y="242455"/>
                    <a:pt x="156316" y="234796"/>
                    <a:pt x="145473" y="228600"/>
                  </a:cubicBezTo>
                  <a:cubicBezTo>
                    <a:pt x="132024" y="220915"/>
                    <a:pt x="117045" y="216028"/>
                    <a:pt x="103909" y="207818"/>
                  </a:cubicBezTo>
                  <a:cubicBezTo>
                    <a:pt x="68359" y="185599"/>
                    <a:pt x="59513" y="173814"/>
                    <a:pt x="31173" y="145473"/>
                  </a:cubicBezTo>
                  <a:cubicBezTo>
                    <a:pt x="27709" y="131618"/>
                    <a:pt x="24886" y="117588"/>
                    <a:pt x="20782" y="103909"/>
                  </a:cubicBezTo>
                  <a:cubicBezTo>
                    <a:pt x="14487" y="82927"/>
                    <a:pt x="0" y="63470"/>
                    <a:pt x="0" y="41564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824792" y="5435240"/>
              <a:ext cx="101149" cy="1182960"/>
              <a:chOff x="3880301" y="5486400"/>
              <a:chExt cx="101149" cy="118296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3880301" y="5486400"/>
                <a:ext cx="96387" cy="118296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885064" y="5486400"/>
                <a:ext cx="96386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885064" y="5624513"/>
                <a:ext cx="91624" cy="13811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885064" y="5757864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885064" y="5891215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885064" y="6024566"/>
                <a:ext cx="91624" cy="13811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885064" y="6157917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885064" y="6291268"/>
                <a:ext cx="91624" cy="13811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885064" y="6424619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4553168" y="5436951"/>
              <a:ext cx="101149" cy="1182960"/>
              <a:chOff x="3880301" y="5486400"/>
              <a:chExt cx="101149" cy="118296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3880301" y="5486400"/>
                <a:ext cx="96387" cy="118296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885064" y="5486400"/>
                <a:ext cx="96386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885064" y="5624513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885064" y="5757864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885064" y="5891215"/>
                <a:ext cx="91624" cy="13811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885064" y="6024566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885064" y="6157917"/>
                <a:ext cx="91624" cy="13811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885064" y="6291268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885064" y="6424619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292370" y="5438662"/>
              <a:ext cx="101149" cy="1182960"/>
              <a:chOff x="3880301" y="5486400"/>
              <a:chExt cx="101149" cy="118296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3880301" y="5486400"/>
                <a:ext cx="96387" cy="118296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885064" y="5486400"/>
                <a:ext cx="96386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885064" y="5624513"/>
                <a:ext cx="91624" cy="13811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885064" y="5757864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885064" y="5891215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885064" y="6024566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885064" y="6157917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885064" y="6291268"/>
                <a:ext cx="91624" cy="13811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885064" y="6424619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5559050" y="5491384"/>
              <a:ext cx="101149" cy="1182960"/>
              <a:chOff x="3880301" y="5486400"/>
              <a:chExt cx="101149" cy="118296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3880301" y="5486400"/>
                <a:ext cx="96387" cy="118296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885064" y="5486400"/>
                <a:ext cx="96386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885064" y="5624513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885064" y="5757864"/>
                <a:ext cx="91624" cy="13811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885064" y="5891215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3885064" y="6024566"/>
                <a:ext cx="91624" cy="13811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885064" y="6157917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885064" y="6291268"/>
                <a:ext cx="91624" cy="1381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3885064" y="6424619"/>
                <a:ext cx="91624" cy="13811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 flipV="1">
              <a:off x="3563888" y="5750268"/>
              <a:ext cx="2380609" cy="74839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937582" y="5914203"/>
              <a:ext cx="6335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>
                  <a:solidFill>
                    <a:schemeClr val="bg1"/>
                  </a:solidFill>
                </a:rPr>
                <a:t>….</a:t>
              </a:r>
              <a:endParaRPr lang="it-IT" sz="2800" dirty="0">
                <a:solidFill>
                  <a:schemeClr val="bg1"/>
                </a:solidFill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646637" y="4977245"/>
              <a:ext cx="956536" cy="446810"/>
            </a:xfrm>
            <a:custGeom>
              <a:avLst/>
              <a:gdLst>
                <a:gd name="connsiteX0" fmla="*/ 956536 w 956536"/>
                <a:gd name="connsiteY0" fmla="*/ 446810 h 446810"/>
                <a:gd name="connsiteX1" fmla="*/ 914972 w 956536"/>
                <a:gd name="connsiteY1" fmla="*/ 394855 h 446810"/>
                <a:gd name="connsiteX2" fmla="*/ 904581 w 956536"/>
                <a:gd name="connsiteY2" fmla="*/ 363682 h 446810"/>
                <a:gd name="connsiteX3" fmla="*/ 883799 w 956536"/>
                <a:gd name="connsiteY3" fmla="*/ 332510 h 446810"/>
                <a:gd name="connsiteX4" fmla="*/ 863018 w 956536"/>
                <a:gd name="connsiteY4" fmla="*/ 290946 h 446810"/>
                <a:gd name="connsiteX5" fmla="*/ 821454 w 956536"/>
                <a:gd name="connsiteY5" fmla="*/ 228600 h 446810"/>
                <a:gd name="connsiteX6" fmla="*/ 759108 w 956536"/>
                <a:gd name="connsiteY6" fmla="*/ 207819 h 446810"/>
                <a:gd name="connsiteX7" fmla="*/ 727936 w 956536"/>
                <a:gd name="connsiteY7" fmla="*/ 197428 h 446810"/>
                <a:gd name="connsiteX8" fmla="*/ 260345 w 956536"/>
                <a:gd name="connsiteY8" fmla="*/ 176646 h 446810"/>
                <a:gd name="connsiteX9" fmla="*/ 114872 w 956536"/>
                <a:gd name="connsiteY9" fmla="*/ 166255 h 446810"/>
                <a:gd name="connsiteX10" fmla="*/ 52527 w 956536"/>
                <a:gd name="connsiteY10" fmla="*/ 145473 h 446810"/>
                <a:gd name="connsiteX11" fmla="*/ 572 w 956536"/>
                <a:gd name="connsiteY11" fmla="*/ 31173 h 446810"/>
                <a:gd name="connsiteX12" fmla="*/ 572 w 956536"/>
                <a:gd name="connsiteY12" fmla="*/ 0 h 44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6536" h="446810">
                  <a:moveTo>
                    <a:pt x="956536" y="446810"/>
                  </a:moveTo>
                  <a:cubicBezTo>
                    <a:pt x="942681" y="429492"/>
                    <a:pt x="926726" y="413662"/>
                    <a:pt x="914972" y="394855"/>
                  </a:cubicBezTo>
                  <a:cubicBezTo>
                    <a:pt x="909167" y="385567"/>
                    <a:pt x="909479" y="373479"/>
                    <a:pt x="904581" y="363682"/>
                  </a:cubicBezTo>
                  <a:cubicBezTo>
                    <a:pt x="898996" y="352512"/>
                    <a:pt x="889995" y="343353"/>
                    <a:pt x="883799" y="332510"/>
                  </a:cubicBezTo>
                  <a:cubicBezTo>
                    <a:pt x="876114" y="319061"/>
                    <a:pt x="870987" y="304228"/>
                    <a:pt x="863018" y="290946"/>
                  </a:cubicBezTo>
                  <a:cubicBezTo>
                    <a:pt x="850168" y="269528"/>
                    <a:pt x="845149" y="236498"/>
                    <a:pt x="821454" y="228600"/>
                  </a:cubicBezTo>
                  <a:lnTo>
                    <a:pt x="759108" y="207819"/>
                  </a:lnTo>
                  <a:lnTo>
                    <a:pt x="727936" y="197428"/>
                  </a:lnTo>
                  <a:cubicBezTo>
                    <a:pt x="558719" y="141022"/>
                    <a:pt x="707674" y="187297"/>
                    <a:pt x="260345" y="176646"/>
                  </a:cubicBezTo>
                  <a:cubicBezTo>
                    <a:pt x="211854" y="173182"/>
                    <a:pt x="162949" y="173467"/>
                    <a:pt x="114872" y="166255"/>
                  </a:cubicBezTo>
                  <a:cubicBezTo>
                    <a:pt x="93209" y="163005"/>
                    <a:pt x="52527" y="145473"/>
                    <a:pt x="52527" y="145473"/>
                  </a:cubicBezTo>
                  <a:cubicBezTo>
                    <a:pt x="11146" y="83402"/>
                    <a:pt x="8805" y="97035"/>
                    <a:pt x="572" y="31173"/>
                  </a:cubicBezTo>
                  <a:cubicBezTo>
                    <a:pt x="-717" y="20862"/>
                    <a:pt x="572" y="10391"/>
                    <a:pt x="572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478482" y="4946073"/>
              <a:ext cx="384463" cy="488372"/>
            </a:xfrm>
            <a:custGeom>
              <a:avLst/>
              <a:gdLst>
                <a:gd name="connsiteX0" fmla="*/ 384463 w 384463"/>
                <a:gd name="connsiteY0" fmla="*/ 488372 h 488372"/>
                <a:gd name="connsiteX1" fmla="*/ 374073 w 384463"/>
                <a:gd name="connsiteY1" fmla="*/ 436418 h 488372"/>
                <a:gd name="connsiteX2" fmla="*/ 363682 w 384463"/>
                <a:gd name="connsiteY2" fmla="*/ 332509 h 488372"/>
                <a:gd name="connsiteX3" fmla="*/ 322118 w 384463"/>
                <a:gd name="connsiteY3" fmla="*/ 238991 h 488372"/>
                <a:gd name="connsiteX4" fmla="*/ 259773 w 384463"/>
                <a:gd name="connsiteY4" fmla="*/ 218209 h 488372"/>
                <a:gd name="connsiteX5" fmla="*/ 187036 w 384463"/>
                <a:gd name="connsiteY5" fmla="*/ 197427 h 488372"/>
                <a:gd name="connsiteX6" fmla="*/ 155863 w 384463"/>
                <a:gd name="connsiteY6" fmla="*/ 187036 h 488372"/>
                <a:gd name="connsiteX7" fmla="*/ 135082 w 384463"/>
                <a:gd name="connsiteY7" fmla="*/ 155863 h 488372"/>
                <a:gd name="connsiteX8" fmla="*/ 72736 w 384463"/>
                <a:gd name="connsiteY8" fmla="*/ 114300 h 488372"/>
                <a:gd name="connsiteX9" fmla="*/ 51954 w 384463"/>
                <a:gd name="connsiteY9" fmla="*/ 83127 h 488372"/>
                <a:gd name="connsiteX10" fmla="*/ 20782 w 384463"/>
                <a:gd name="connsiteY10" fmla="*/ 62345 h 488372"/>
                <a:gd name="connsiteX11" fmla="*/ 0 w 384463"/>
                <a:gd name="connsiteY11" fmla="*/ 0 h 48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463" h="488372">
                  <a:moveTo>
                    <a:pt x="384463" y="488372"/>
                  </a:moveTo>
                  <a:cubicBezTo>
                    <a:pt x="381000" y="471054"/>
                    <a:pt x="376407" y="453924"/>
                    <a:pt x="374073" y="436418"/>
                  </a:cubicBezTo>
                  <a:cubicBezTo>
                    <a:pt x="369473" y="401914"/>
                    <a:pt x="370097" y="366722"/>
                    <a:pt x="363682" y="332509"/>
                  </a:cubicBezTo>
                  <a:cubicBezTo>
                    <a:pt x="361943" y="323232"/>
                    <a:pt x="341945" y="251383"/>
                    <a:pt x="322118" y="238991"/>
                  </a:cubicBezTo>
                  <a:cubicBezTo>
                    <a:pt x="303542" y="227381"/>
                    <a:pt x="280555" y="225136"/>
                    <a:pt x="259773" y="218209"/>
                  </a:cubicBezTo>
                  <a:cubicBezTo>
                    <a:pt x="185036" y="193297"/>
                    <a:pt x="278361" y="223520"/>
                    <a:pt x="187036" y="197427"/>
                  </a:cubicBezTo>
                  <a:cubicBezTo>
                    <a:pt x="176504" y="194418"/>
                    <a:pt x="166254" y="190500"/>
                    <a:pt x="155863" y="187036"/>
                  </a:cubicBezTo>
                  <a:cubicBezTo>
                    <a:pt x="148936" y="176645"/>
                    <a:pt x="144480" y="164087"/>
                    <a:pt x="135082" y="155863"/>
                  </a:cubicBezTo>
                  <a:cubicBezTo>
                    <a:pt x="116285" y="139416"/>
                    <a:pt x="72736" y="114300"/>
                    <a:pt x="72736" y="114300"/>
                  </a:cubicBezTo>
                  <a:cubicBezTo>
                    <a:pt x="65809" y="103909"/>
                    <a:pt x="60785" y="91958"/>
                    <a:pt x="51954" y="83127"/>
                  </a:cubicBezTo>
                  <a:cubicBezTo>
                    <a:pt x="43124" y="74296"/>
                    <a:pt x="27401" y="72935"/>
                    <a:pt x="20782" y="62345"/>
                  </a:cubicBezTo>
                  <a:cubicBezTo>
                    <a:pt x="9172" y="43769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2838168" y="110553"/>
            <a:ext cx="641435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very parallelized ASIC x pattern matching</a:t>
            </a:r>
            <a:endParaRPr lang="it-IT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42</a:t>
            </a:fld>
            <a:endParaRPr lang="it-IT"/>
          </a:p>
        </p:txBody>
      </p:sp>
      <p:sp>
        <p:nvSpPr>
          <p:cNvPr id="12" name="Rounded Rectangle 11"/>
          <p:cNvSpPr/>
          <p:nvPr/>
        </p:nvSpPr>
        <p:spPr>
          <a:xfrm>
            <a:off x="2314675" y="3241534"/>
            <a:ext cx="1537245" cy="3083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41566" y="3566242"/>
            <a:ext cx="759716" cy="11648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-39045" y="3994436"/>
            <a:ext cx="842570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COMPUTING </a:t>
            </a:r>
          </a:p>
          <a:p>
            <a:r>
              <a:rPr lang="en-GB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pattern: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bits comparators </a:t>
            </a:r>
            <a:endParaRPr lang="en-GB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10 ns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 </a:t>
            </a:r>
            <a:r>
              <a:rPr lang="en-GB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kpat</a:t>
            </a:r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*4 = 500 K comparisons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500 K * 100 M/s = 50 10</a:t>
            </a:r>
            <a:r>
              <a:rPr lang="en-GB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MIPS/chip</a:t>
            </a:r>
          </a:p>
          <a:p>
            <a:r>
              <a:rPr lang="en-GB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MIPS </a:t>
            </a:r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note: only comparisons!</a:t>
            </a:r>
            <a:endParaRPr lang="en-GB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 readout tree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128 </a:t>
            </a:r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*100 M/s 8-bits-coincidences w </a:t>
            </a:r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majority= 1 10</a:t>
            </a:r>
            <a:r>
              <a:rPr lang="en-GB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bit-coincidences/s</a:t>
            </a:r>
            <a:endParaRPr lang="en-GB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-55619" y="2641369"/>
            <a:ext cx="2229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en-GB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2.5 W for 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 </a:t>
            </a:r>
            <a:r>
              <a:rPr lang="en-GB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kpatterns</a:t>
            </a:r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10618" y="5297914"/>
            <a:ext cx="3254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Memory Accesses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 k * 4 * 32 bits *100 M/s=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 * 10</a:t>
            </a:r>
            <a:r>
              <a:rPr lang="en-GB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accesses/s</a:t>
            </a:r>
            <a:endParaRPr lang="en-GB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442934" y="1207773"/>
            <a:ext cx="571818" cy="399882"/>
          </a:xfrm>
          <a:prstGeom prst="roundRect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1534608" y="686518"/>
            <a:ext cx="908326" cy="543008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0" y="148483"/>
            <a:ext cx="1988771" cy="8474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COMPARATOR between</a:t>
            </a:r>
          </a:p>
          <a:p>
            <a:pPr algn="ctr"/>
            <a:r>
              <a:rPr lang="en-GB" sz="1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BUS  &amp; 1 stored </a:t>
            </a:r>
          </a:p>
          <a:p>
            <a:pPr algn="ctr"/>
            <a:r>
              <a:rPr lang="en-GB" sz="1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16-bits-WORD</a:t>
            </a:r>
            <a:endParaRPr lang="it-IT" sz="1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5 - Θέση περιεχομένου" descr="system_sim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357298"/>
            <a:ext cx="7174748" cy="4515607"/>
          </a:xfrm>
          <a:prstGeom prst="rect">
            <a:avLst/>
          </a:prstGeom>
        </p:spPr>
      </p:pic>
      <p:sp>
        <p:nvSpPr>
          <p:cNvPr id="14" name="13 - Στρογγυλεμένο ορθογώνιο"/>
          <p:cNvSpPr/>
          <p:nvPr/>
        </p:nvSpPr>
        <p:spPr>
          <a:xfrm>
            <a:off x="6643702" y="5143512"/>
            <a:ext cx="2428892" cy="114300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rgbClr val="FF0000"/>
                </a:solidFill>
              </a:rPr>
              <a:t>There are ideas to further improve performance, if needed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48041"/>
            <a:ext cx="8229600" cy="1143000"/>
          </a:xfrm>
        </p:spPr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Speed and minimum latency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8" name="7 - Επεξήγηση με γραμμή 1 (γραμμή έμφασης)"/>
          <p:cNvSpPr/>
          <p:nvPr/>
        </p:nvSpPr>
        <p:spPr>
          <a:xfrm>
            <a:off x="1928794" y="4500570"/>
            <a:ext cx="1214446" cy="357190"/>
          </a:xfrm>
          <a:prstGeom prst="accentCallout1">
            <a:avLst>
              <a:gd name="adj1" fmla="val 37797"/>
              <a:gd name="adj2" fmla="val 80080"/>
              <a:gd name="adj3" fmla="val -271497"/>
              <a:gd name="adj4" fmla="val 176447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rgbClr val="FF0000"/>
                </a:solidFill>
              </a:rPr>
              <a:t>~40ns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6643702" y="5143512"/>
            <a:ext cx="2428892" cy="114300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 and latency are data dependent, further system simulation needed for precision</a:t>
            </a:r>
            <a:endParaRPr lang="en-A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- Επεξήγηση με γραμμή 1 (γραμμή έμφασης)"/>
          <p:cNvSpPr/>
          <p:nvPr/>
        </p:nvSpPr>
        <p:spPr>
          <a:xfrm>
            <a:off x="5786446" y="1500174"/>
            <a:ext cx="1500198" cy="642942"/>
          </a:xfrm>
          <a:prstGeom prst="accentCallout1">
            <a:avLst>
              <a:gd name="adj1" fmla="val 40464"/>
              <a:gd name="adj2" fmla="val 12172"/>
              <a:gd name="adj3" fmla="val 171758"/>
              <a:gd name="adj4" fmla="val -11499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rgbClr val="FF0000"/>
                </a:solidFill>
              </a:rPr>
              <a:t>~10ns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2" name="11 - Επεξήγηση με γραμμή 1 (γραμμή έμφασης)"/>
          <p:cNvSpPr/>
          <p:nvPr/>
        </p:nvSpPr>
        <p:spPr>
          <a:xfrm>
            <a:off x="6643702" y="2500306"/>
            <a:ext cx="1500198" cy="642942"/>
          </a:xfrm>
          <a:prstGeom prst="accentCallout1">
            <a:avLst>
              <a:gd name="adj1" fmla="val 41946"/>
              <a:gd name="adj2" fmla="val 4871"/>
              <a:gd name="adj3" fmla="val 130276"/>
              <a:gd name="adj4" fmla="val -51816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rgbClr val="FF0000"/>
                </a:solidFill>
              </a:rPr>
              <a:t>~50ns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3" name="12 - Επεξήγηση με γραμμή 1 (γραμμή έμφασης)"/>
          <p:cNvSpPr/>
          <p:nvPr/>
        </p:nvSpPr>
        <p:spPr>
          <a:xfrm>
            <a:off x="1928794" y="1714488"/>
            <a:ext cx="1285884" cy="357190"/>
          </a:xfrm>
          <a:prstGeom prst="accentCallout1">
            <a:avLst>
              <a:gd name="adj1" fmla="val 29797"/>
              <a:gd name="adj2" fmla="val 96153"/>
              <a:gd name="adj3" fmla="val 243165"/>
              <a:gd name="adj4" fmla="val 140908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rgbClr val="FF0000"/>
                </a:solidFill>
              </a:rPr>
              <a:t>~70ns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5" name="14 - Στρογγυλεμένο ορθογώνιο"/>
          <p:cNvSpPr/>
          <p:nvPr/>
        </p:nvSpPr>
        <p:spPr>
          <a:xfrm>
            <a:off x="6929454" y="3786190"/>
            <a:ext cx="2071702" cy="107157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rgbClr val="FF0000"/>
                </a:solidFill>
              </a:rPr>
              <a:t>Figures represent latency from last incoming hit to </a:t>
            </a:r>
            <a:r>
              <a:rPr lang="en-A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AU" dirty="0" smtClean="0">
                <a:solidFill>
                  <a:srgbClr val="FF0000"/>
                </a:solidFill>
              </a:rPr>
              <a:t> output track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7" name="1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43</a:t>
            </a:fld>
            <a:endParaRPr lang="el-GR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6919110" y="1353411"/>
            <a:ext cx="2071702" cy="107157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latency (from last hit to first computed parameters) &lt;0.3us</a:t>
            </a:r>
            <a:endParaRPr lang="en-A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5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it-IT"/>
              <a:t>INFN LNF - 28 Marzo 2007</a:t>
            </a: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Alberto Annovi</a:t>
            </a:r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55E2-D632-4351-A729-ECE0F1D09EBE}" type="slidenum">
              <a:rPr lang="en-US" altLang="it-IT"/>
              <a:pPr/>
              <a:t>44</a:t>
            </a:fld>
            <a:endParaRPr lang="en-US" altLang="it-IT"/>
          </a:p>
        </p:txBody>
      </p:sp>
      <p:grpSp>
        <p:nvGrpSpPr>
          <p:cNvPr id="384007" name="Group 7"/>
          <p:cNvGrpSpPr>
            <a:grpSpLocks/>
          </p:cNvGrpSpPr>
          <p:nvPr/>
        </p:nvGrpSpPr>
        <p:grpSpPr bwMode="auto">
          <a:xfrm>
            <a:off x="3567113" y="1933575"/>
            <a:ext cx="5353050" cy="4953000"/>
            <a:chOff x="2352" y="1200"/>
            <a:chExt cx="3372" cy="3120"/>
          </a:xfrm>
        </p:grpSpPr>
        <p:grpSp>
          <p:nvGrpSpPr>
            <p:cNvPr id="384005" name="Group 5"/>
            <p:cNvGrpSpPr>
              <a:grpSpLocks/>
            </p:cNvGrpSpPr>
            <p:nvPr/>
          </p:nvGrpSpPr>
          <p:grpSpPr bwMode="auto">
            <a:xfrm>
              <a:off x="2352" y="1200"/>
              <a:ext cx="2603" cy="3120"/>
              <a:chOff x="2400" y="1200"/>
              <a:chExt cx="2603" cy="3120"/>
            </a:xfrm>
          </p:grpSpPr>
          <p:pic>
            <p:nvPicPr>
              <p:cNvPr id="384003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143"/>
                <a:ext cx="2603" cy="2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4004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1200"/>
                <a:ext cx="2099" cy="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8400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1" y="2187"/>
              <a:ext cx="1023" cy="1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84043" name="Line 43"/>
          <p:cNvSpPr>
            <a:spLocks noChangeShapeType="1"/>
          </p:cNvSpPr>
          <p:nvPr/>
        </p:nvSpPr>
        <p:spPr bwMode="auto">
          <a:xfrm rot="5400000">
            <a:off x="3276600" y="4114800"/>
            <a:ext cx="472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4039" name="Rectangle 39"/>
          <p:cNvSpPr>
            <a:spLocks noChangeArrowheads="1"/>
          </p:cNvSpPr>
          <p:nvPr/>
        </p:nvSpPr>
        <p:spPr bwMode="auto">
          <a:xfrm>
            <a:off x="3581400" y="6469063"/>
            <a:ext cx="4267200" cy="3889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84018" name="AutoShape 18"/>
          <p:cNvSpPr>
            <a:spLocks noChangeArrowheads="1"/>
          </p:cNvSpPr>
          <p:nvPr/>
        </p:nvSpPr>
        <p:spPr bwMode="auto">
          <a:xfrm>
            <a:off x="0" y="914400"/>
            <a:ext cx="3581400" cy="32766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840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3217863" cy="285432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4012" name="Group 12"/>
          <p:cNvGrpSpPr>
            <a:grpSpLocks/>
          </p:cNvGrpSpPr>
          <p:nvPr/>
        </p:nvGrpSpPr>
        <p:grpSpPr bwMode="auto">
          <a:xfrm>
            <a:off x="7315200" y="2667000"/>
            <a:ext cx="533400" cy="76200"/>
            <a:chOff x="4752" y="1680"/>
            <a:chExt cx="336" cy="48"/>
          </a:xfrm>
        </p:grpSpPr>
        <p:sp>
          <p:nvSpPr>
            <p:cNvPr id="384008" name="Oval 8"/>
            <p:cNvSpPr>
              <a:spLocks noChangeArrowheads="1"/>
            </p:cNvSpPr>
            <p:nvPr/>
          </p:nvSpPr>
          <p:spPr bwMode="auto">
            <a:xfrm>
              <a:off x="4752" y="16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4009" name="Oval 9"/>
            <p:cNvSpPr>
              <a:spLocks noChangeArrowheads="1"/>
            </p:cNvSpPr>
            <p:nvPr/>
          </p:nvSpPr>
          <p:spPr bwMode="auto">
            <a:xfrm>
              <a:off x="4848" y="16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4010" name="Oval 10"/>
            <p:cNvSpPr>
              <a:spLocks noChangeArrowheads="1"/>
            </p:cNvSpPr>
            <p:nvPr/>
          </p:nvSpPr>
          <p:spPr bwMode="auto">
            <a:xfrm>
              <a:off x="4944" y="16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4011" name="Oval 11"/>
            <p:cNvSpPr>
              <a:spLocks noChangeArrowheads="1"/>
            </p:cNvSpPr>
            <p:nvPr/>
          </p:nvSpPr>
          <p:spPr bwMode="auto">
            <a:xfrm>
              <a:off x="5040" y="16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84013" name="Group 13"/>
          <p:cNvGrpSpPr>
            <a:grpSpLocks/>
          </p:cNvGrpSpPr>
          <p:nvPr/>
        </p:nvGrpSpPr>
        <p:grpSpPr bwMode="auto">
          <a:xfrm rot="-5400000">
            <a:off x="7848600" y="3276600"/>
            <a:ext cx="533400" cy="76200"/>
            <a:chOff x="4752" y="1680"/>
            <a:chExt cx="336" cy="48"/>
          </a:xfrm>
        </p:grpSpPr>
        <p:sp>
          <p:nvSpPr>
            <p:cNvPr id="384014" name="Oval 14"/>
            <p:cNvSpPr>
              <a:spLocks noChangeArrowheads="1"/>
            </p:cNvSpPr>
            <p:nvPr/>
          </p:nvSpPr>
          <p:spPr bwMode="auto">
            <a:xfrm>
              <a:off x="4752" y="16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4015" name="Oval 15"/>
            <p:cNvSpPr>
              <a:spLocks noChangeArrowheads="1"/>
            </p:cNvSpPr>
            <p:nvPr/>
          </p:nvSpPr>
          <p:spPr bwMode="auto">
            <a:xfrm>
              <a:off x="4848" y="16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4016" name="Oval 16"/>
            <p:cNvSpPr>
              <a:spLocks noChangeArrowheads="1"/>
            </p:cNvSpPr>
            <p:nvPr/>
          </p:nvSpPr>
          <p:spPr bwMode="auto">
            <a:xfrm>
              <a:off x="4944" y="16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4017" name="Oval 17"/>
            <p:cNvSpPr>
              <a:spLocks noChangeArrowheads="1"/>
            </p:cNvSpPr>
            <p:nvPr/>
          </p:nvSpPr>
          <p:spPr bwMode="auto">
            <a:xfrm>
              <a:off x="5040" y="16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84019" name="AutoShape 19"/>
          <p:cNvSpPr>
            <a:spLocks noChangeArrowheads="1"/>
          </p:cNvSpPr>
          <p:nvPr/>
        </p:nvSpPr>
        <p:spPr bwMode="auto">
          <a:xfrm>
            <a:off x="3843338" y="1855788"/>
            <a:ext cx="1752600" cy="18288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4020" name="Line 20"/>
          <p:cNvSpPr>
            <a:spLocks noChangeShapeType="1"/>
          </p:cNvSpPr>
          <p:nvPr/>
        </p:nvSpPr>
        <p:spPr bwMode="auto">
          <a:xfrm flipH="1">
            <a:off x="3200400" y="1981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4021" name="Rectangle 21"/>
          <p:cNvSpPr>
            <a:spLocks noChangeArrowheads="1"/>
          </p:cNvSpPr>
          <p:nvPr/>
        </p:nvSpPr>
        <p:spPr bwMode="auto">
          <a:xfrm>
            <a:off x="2664609" y="0"/>
            <a:ext cx="5057795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it-IT" b="1">
                <a:solidFill>
                  <a:srgbClr val="FFFF00"/>
                </a:solidFill>
              </a:rPr>
              <a:t>VIRTEX 5: 65 nm- 550 MHz devices </a:t>
            </a:r>
          </a:p>
          <a:p>
            <a:pPr algn="ctr"/>
            <a:r>
              <a:rPr lang="en-GB" altLang="it-IT" b="1">
                <a:solidFill>
                  <a:srgbClr val="FFFF00"/>
                </a:solidFill>
              </a:rPr>
              <a:t>XC5VSX95T</a:t>
            </a:r>
            <a:r>
              <a:rPr lang="en-US" altLang="it-IT" b="1">
                <a:solidFill>
                  <a:srgbClr val="FFFF00"/>
                </a:solidFill>
              </a:rPr>
              <a:t>: </a:t>
            </a:r>
            <a:r>
              <a:rPr lang="en-GB" altLang="it-IT" b="1">
                <a:solidFill>
                  <a:srgbClr val="FFFF00"/>
                </a:solidFill>
              </a:rPr>
              <a:t> 160 x 46</a:t>
            </a:r>
            <a:r>
              <a:rPr lang="en-US" altLang="it-IT" b="1">
                <a:solidFill>
                  <a:srgbClr val="FFFF00"/>
                </a:solidFill>
              </a:rPr>
              <a:t> CLB Array (Row x Col) </a:t>
            </a:r>
            <a:r>
              <a:rPr lang="en-GB" altLang="it-IT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84027" name="Line 27"/>
          <p:cNvSpPr>
            <a:spLocks noChangeShapeType="1"/>
          </p:cNvSpPr>
          <p:nvPr/>
        </p:nvSpPr>
        <p:spPr bwMode="auto">
          <a:xfrm flipH="1" flipV="1">
            <a:off x="2057400" y="2895600"/>
            <a:ext cx="152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4028" name="Text Box 28"/>
          <p:cNvSpPr txBox="1">
            <a:spLocks noChangeArrowheads="1"/>
          </p:cNvSpPr>
          <p:nvPr/>
        </p:nvSpPr>
        <p:spPr bwMode="auto">
          <a:xfrm>
            <a:off x="212725" y="4741863"/>
            <a:ext cx="2911475" cy="1920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it-IT" sz="2000" b="1" i="1" dirty="0">
                <a:solidFill>
                  <a:schemeClr val="bg1"/>
                </a:solidFill>
                <a:latin typeface="Comic Sans MS" pitchFamily="66" charset="0"/>
              </a:rPr>
              <a:t>Each</a:t>
            </a:r>
            <a:r>
              <a:rPr lang="en-US" altLang="it-IT" sz="2000" b="1" i="1" dirty="0">
                <a:latin typeface="Comic Sans MS" pitchFamily="66" charset="0"/>
              </a:rPr>
              <a:t> </a:t>
            </a:r>
            <a:r>
              <a:rPr lang="en-US" altLang="it-IT" sz="2000" b="1" i="1" dirty="0">
                <a:solidFill>
                  <a:srgbClr val="FF0000"/>
                </a:solidFill>
                <a:latin typeface="Comic Sans MS" pitchFamily="66" charset="0"/>
              </a:rPr>
              <a:t>Slice</a:t>
            </a:r>
            <a:r>
              <a:rPr lang="en-US" altLang="it-IT" sz="2000" dirty="0">
                <a:latin typeface="Comic Sans MS" pitchFamily="66" charset="0"/>
              </a:rPr>
              <a:t>:</a:t>
            </a:r>
          </a:p>
          <a:p>
            <a:pPr>
              <a:buFontTx/>
              <a:buAutoNum type="arabicPeriod"/>
            </a:pPr>
            <a:r>
              <a:rPr lang="en-US" altLang="it-IT" sz="2000" dirty="0">
                <a:solidFill>
                  <a:schemeClr val="bg1"/>
                </a:solidFill>
                <a:latin typeface="Comic Sans MS" pitchFamily="66" charset="0"/>
              </a:rPr>
              <a:t>4</a:t>
            </a:r>
            <a:r>
              <a:rPr lang="en-US" altLang="it-IT" sz="2000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en-US" altLang="it-IT" sz="2000" dirty="0">
                <a:solidFill>
                  <a:schemeClr val="bg1"/>
                </a:solidFill>
                <a:latin typeface="Comic Sans MS" pitchFamily="66" charset="0"/>
              </a:rPr>
              <a:t>6-input </a:t>
            </a:r>
            <a:r>
              <a:rPr lang="en-US" altLang="it-IT" sz="2000" dirty="0" err="1">
                <a:solidFill>
                  <a:srgbClr val="FF0000"/>
                </a:solidFill>
                <a:latin typeface="Comic Sans MS" pitchFamily="66" charset="0"/>
              </a:rPr>
              <a:t>Luts</a:t>
            </a:r>
            <a:r>
              <a:rPr lang="en-US" altLang="it-IT" sz="2000" dirty="0">
                <a:latin typeface="Comic Sans MS" pitchFamily="66" charset="0"/>
              </a:rPr>
              <a:t> </a:t>
            </a:r>
            <a:r>
              <a:rPr lang="en-US" altLang="it-IT" sz="2000" dirty="0">
                <a:solidFill>
                  <a:schemeClr val="bg1"/>
                </a:solidFill>
                <a:latin typeface="Comic Sans MS" pitchFamily="66" charset="0"/>
              </a:rPr>
              <a:t>or</a:t>
            </a:r>
            <a:r>
              <a:rPr lang="en-US" altLang="it-IT" sz="2000" dirty="0">
                <a:latin typeface="Comic Sans MS" pitchFamily="66" charset="0"/>
              </a:rPr>
              <a:t> </a:t>
            </a:r>
            <a:r>
              <a:rPr lang="en-US" altLang="it-IT" sz="2000" dirty="0">
                <a:solidFill>
                  <a:srgbClr val="FF0000"/>
                </a:solidFill>
                <a:latin typeface="Comic Sans MS" pitchFamily="66" charset="0"/>
              </a:rPr>
              <a:t>RAM</a:t>
            </a:r>
            <a:r>
              <a:rPr lang="en-US" altLang="it-IT" sz="2000" dirty="0">
                <a:latin typeface="Comic Sans MS" pitchFamily="66" charset="0"/>
              </a:rPr>
              <a:t> </a:t>
            </a:r>
            <a:r>
              <a:rPr lang="en-US" altLang="it-IT" sz="2000" dirty="0">
                <a:solidFill>
                  <a:schemeClr val="bg1"/>
                </a:solidFill>
                <a:latin typeface="Comic Sans MS" pitchFamily="66" charset="0"/>
              </a:rPr>
              <a:t>or</a:t>
            </a:r>
            <a:r>
              <a:rPr lang="en-US" altLang="it-IT" sz="2000" dirty="0">
                <a:latin typeface="Comic Sans MS" pitchFamily="66" charset="0"/>
              </a:rPr>
              <a:t> </a:t>
            </a:r>
            <a:r>
              <a:rPr lang="en-US" altLang="it-IT" sz="2000" dirty="0">
                <a:solidFill>
                  <a:srgbClr val="FF0000"/>
                </a:solidFill>
                <a:latin typeface="Comic Sans MS" pitchFamily="66" charset="0"/>
              </a:rPr>
              <a:t>SR</a:t>
            </a:r>
          </a:p>
          <a:p>
            <a:pPr>
              <a:buFontTx/>
              <a:buAutoNum type="arabicPeriod"/>
            </a:pPr>
            <a:r>
              <a:rPr lang="en-US" altLang="it-IT" sz="2000" dirty="0">
                <a:solidFill>
                  <a:schemeClr val="bg1"/>
                </a:solidFill>
                <a:latin typeface="Comic Sans MS" pitchFamily="66" charset="0"/>
              </a:rPr>
              <a:t>4</a:t>
            </a:r>
            <a:r>
              <a:rPr lang="en-US" altLang="it-IT" sz="2000" dirty="0">
                <a:latin typeface="Comic Sans MS" pitchFamily="66" charset="0"/>
              </a:rPr>
              <a:t> </a:t>
            </a:r>
            <a:r>
              <a:rPr lang="en-US" altLang="it-IT" sz="2000" dirty="0">
                <a:solidFill>
                  <a:srgbClr val="FF0000"/>
                </a:solidFill>
                <a:latin typeface="Comic Sans MS" pitchFamily="66" charset="0"/>
              </a:rPr>
              <a:t>FFs</a:t>
            </a:r>
            <a:endParaRPr lang="en-US" altLang="it-IT" sz="20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AutoNum type="arabicPeriod"/>
            </a:pPr>
            <a:r>
              <a:rPr lang="en-US" altLang="it-IT" sz="2000" dirty="0">
                <a:solidFill>
                  <a:schemeClr val="bg1"/>
                </a:solidFill>
                <a:latin typeface="Comic Sans MS" pitchFamily="66" charset="0"/>
              </a:rPr>
              <a:t>Wide </a:t>
            </a:r>
            <a:r>
              <a:rPr lang="en-US" altLang="it-IT" sz="2000" dirty="0">
                <a:solidFill>
                  <a:srgbClr val="FF0000"/>
                </a:solidFill>
                <a:latin typeface="Comic Sans MS" pitchFamily="66" charset="0"/>
              </a:rPr>
              <a:t>MUXs</a:t>
            </a:r>
          </a:p>
          <a:p>
            <a:pPr>
              <a:buFontTx/>
              <a:buAutoNum type="arabicPeriod"/>
            </a:pPr>
            <a:r>
              <a:rPr lang="en-US" altLang="it-IT" sz="2000" dirty="0">
                <a:solidFill>
                  <a:srgbClr val="FF0000"/>
                </a:solidFill>
                <a:latin typeface="Comic Sans MS" pitchFamily="66" charset="0"/>
              </a:rPr>
              <a:t>Carry logic</a:t>
            </a:r>
            <a:endParaRPr lang="en-GB" altLang="it-IT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4029" name="AutoShape 29"/>
          <p:cNvSpPr>
            <a:spLocks noChangeArrowheads="1"/>
          </p:cNvSpPr>
          <p:nvPr/>
        </p:nvSpPr>
        <p:spPr bwMode="auto">
          <a:xfrm>
            <a:off x="0" y="2362200"/>
            <a:ext cx="533400" cy="76200"/>
          </a:xfrm>
          <a:prstGeom prst="leftRightArrow">
            <a:avLst>
              <a:gd name="adj1" fmla="val 50000"/>
              <a:gd name="adj2" fmla="val 1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4030" name="AutoShape 30"/>
          <p:cNvSpPr>
            <a:spLocks noChangeArrowheads="1"/>
          </p:cNvSpPr>
          <p:nvPr/>
        </p:nvSpPr>
        <p:spPr bwMode="auto">
          <a:xfrm rot="5400000">
            <a:off x="685800" y="3429000"/>
            <a:ext cx="381000" cy="76200"/>
          </a:xfrm>
          <a:prstGeom prst="left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4031" name="AutoShape 31"/>
          <p:cNvSpPr>
            <a:spLocks noChangeArrowheads="1"/>
          </p:cNvSpPr>
          <p:nvPr/>
        </p:nvSpPr>
        <p:spPr bwMode="auto">
          <a:xfrm rot="5400000">
            <a:off x="685800" y="1219200"/>
            <a:ext cx="381000" cy="76200"/>
          </a:xfrm>
          <a:prstGeom prst="left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4034" name="Line 34"/>
          <p:cNvSpPr>
            <a:spLocks noChangeShapeType="1"/>
          </p:cNvSpPr>
          <p:nvPr/>
        </p:nvSpPr>
        <p:spPr bwMode="auto">
          <a:xfrm flipV="1">
            <a:off x="3657600" y="1295400"/>
            <a:ext cx="0" cy="5181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4035" name="Text Box 35"/>
          <p:cNvSpPr txBox="1">
            <a:spLocks noChangeArrowheads="1"/>
          </p:cNvSpPr>
          <p:nvPr/>
        </p:nvSpPr>
        <p:spPr bwMode="auto">
          <a:xfrm rot="16200000">
            <a:off x="3472657" y="4434682"/>
            <a:ext cx="74136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it-IT" b="1" dirty="0">
                <a:solidFill>
                  <a:srgbClr val="FF0000"/>
                </a:solidFill>
              </a:rPr>
              <a:t>160</a:t>
            </a:r>
            <a:endParaRPr lang="en-GB" altLang="it-IT" b="1" dirty="0">
              <a:solidFill>
                <a:srgbClr val="FF0000"/>
              </a:solidFill>
            </a:endParaRPr>
          </a:p>
        </p:txBody>
      </p:sp>
      <p:grpSp>
        <p:nvGrpSpPr>
          <p:cNvPr id="384038" name="Group 38"/>
          <p:cNvGrpSpPr>
            <a:grpSpLocks/>
          </p:cNvGrpSpPr>
          <p:nvPr/>
        </p:nvGrpSpPr>
        <p:grpSpPr bwMode="auto">
          <a:xfrm rot="5400000">
            <a:off x="6388894" y="4074319"/>
            <a:ext cx="461963" cy="4987925"/>
            <a:chOff x="2337" y="1498"/>
            <a:chExt cx="233" cy="2544"/>
          </a:xfrm>
        </p:grpSpPr>
        <p:sp>
          <p:nvSpPr>
            <p:cNvPr id="384036" name="Line 36"/>
            <p:cNvSpPr>
              <a:spLocks noChangeShapeType="1"/>
            </p:cNvSpPr>
            <p:nvPr/>
          </p:nvSpPr>
          <p:spPr bwMode="auto">
            <a:xfrm flipV="1">
              <a:off x="2486" y="1498"/>
              <a:ext cx="0" cy="254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4037" name="Text Box 37"/>
            <p:cNvSpPr txBox="1">
              <a:spLocks noChangeArrowheads="1"/>
            </p:cNvSpPr>
            <p:nvPr/>
          </p:nvSpPr>
          <p:spPr bwMode="auto">
            <a:xfrm rot="16200000">
              <a:off x="2314" y="2977"/>
              <a:ext cx="2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b="1" dirty="0">
                  <a:solidFill>
                    <a:srgbClr val="FF0000"/>
                  </a:solidFill>
                </a:rPr>
                <a:t>46</a:t>
              </a:r>
              <a:endParaRPr lang="en-GB" altLang="it-IT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4040" name="Text Box 40"/>
          <p:cNvSpPr txBox="1">
            <a:spLocks noChangeArrowheads="1"/>
          </p:cNvSpPr>
          <p:nvPr/>
        </p:nvSpPr>
        <p:spPr bwMode="auto">
          <a:xfrm>
            <a:off x="3759200" y="914400"/>
            <a:ext cx="5384800" cy="553998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it-IT" b="1" i="1" dirty="0">
                <a:solidFill>
                  <a:srgbClr val="FF0000"/>
                </a:solidFill>
              </a:rPr>
              <a:t>244</a:t>
            </a:r>
            <a:r>
              <a:rPr lang="en-US" altLang="it-IT" dirty="0"/>
              <a:t> </a:t>
            </a:r>
            <a:r>
              <a:rPr lang="en-US" altLang="it-IT" i="1" dirty="0">
                <a:solidFill>
                  <a:srgbClr val="FF0000"/>
                </a:solidFill>
              </a:rPr>
              <a:t>39kbits </a:t>
            </a:r>
            <a:r>
              <a:rPr lang="en-US" altLang="it-IT" i="1" dirty="0" err="1">
                <a:solidFill>
                  <a:srgbClr val="FF0000"/>
                </a:solidFill>
              </a:rPr>
              <a:t>BlockRams</a:t>
            </a:r>
            <a:r>
              <a:rPr lang="en-US" altLang="it-IT" dirty="0"/>
              <a:t> </a:t>
            </a:r>
            <a:r>
              <a:rPr lang="en-US" altLang="it-IT" dirty="0">
                <a:solidFill>
                  <a:schemeClr val="bg1"/>
                </a:solidFill>
              </a:rPr>
              <a:t>or</a:t>
            </a:r>
            <a:r>
              <a:rPr lang="en-US" altLang="it-IT" dirty="0"/>
              <a:t> </a:t>
            </a:r>
            <a:r>
              <a:rPr lang="en-US" altLang="it-IT" i="1" dirty="0" err="1">
                <a:solidFill>
                  <a:srgbClr val="FF0000"/>
                </a:solidFill>
              </a:rPr>
              <a:t>Fifos</a:t>
            </a:r>
            <a:r>
              <a:rPr lang="en-US" altLang="it-IT" dirty="0"/>
              <a:t>+ </a:t>
            </a:r>
            <a:r>
              <a:rPr lang="en-US" altLang="it-IT" b="1" i="1" dirty="0">
                <a:solidFill>
                  <a:srgbClr val="FF0000"/>
                </a:solidFill>
              </a:rPr>
              <a:t>640</a:t>
            </a:r>
            <a:r>
              <a:rPr lang="en-US" altLang="it-IT" i="1" dirty="0">
                <a:solidFill>
                  <a:srgbClr val="FF0000"/>
                </a:solidFill>
              </a:rPr>
              <a:t> DSP Slices </a:t>
            </a:r>
            <a:r>
              <a:rPr lang="en-US" altLang="it-IT" dirty="0">
                <a:solidFill>
                  <a:schemeClr val="bg1"/>
                </a:solidFill>
              </a:rPr>
              <a:t>(organized in columns) </a:t>
            </a:r>
            <a:endParaRPr lang="en-GB" altLang="it-IT" dirty="0">
              <a:solidFill>
                <a:schemeClr val="bg1"/>
              </a:solidFill>
            </a:endParaRPr>
          </a:p>
        </p:txBody>
      </p:sp>
      <p:sp>
        <p:nvSpPr>
          <p:cNvPr id="384041" name="Line 41"/>
          <p:cNvSpPr>
            <a:spLocks noChangeShapeType="1"/>
          </p:cNvSpPr>
          <p:nvPr/>
        </p:nvSpPr>
        <p:spPr bwMode="auto">
          <a:xfrm>
            <a:off x="3886200" y="3733800"/>
            <a:ext cx="525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4042" name="Line 42"/>
          <p:cNvSpPr>
            <a:spLocks noChangeShapeType="1"/>
          </p:cNvSpPr>
          <p:nvPr/>
        </p:nvSpPr>
        <p:spPr bwMode="auto">
          <a:xfrm>
            <a:off x="3657600" y="5105400"/>
            <a:ext cx="525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4049" name="Line 49"/>
          <p:cNvSpPr>
            <a:spLocks noChangeShapeType="1"/>
          </p:cNvSpPr>
          <p:nvPr/>
        </p:nvSpPr>
        <p:spPr bwMode="auto">
          <a:xfrm rot="5400000">
            <a:off x="4911725" y="4198938"/>
            <a:ext cx="472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6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it-IT"/>
              <a:t>INFN LNF - 28 Marzo 2007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Alberto Annovi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2185-1130-46CE-B928-BA1733AEEF06}" type="slidenum">
              <a:rPr lang="en-US" altLang="it-IT"/>
              <a:pPr/>
              <a:t>45</a:t>
            </a:fld>
            <a:endParaRPr lang="en-US" altLang="it-IT"/>
          </a:p>
        </p:txBody>
      </p:sp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083550" cy="44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5033" name="Group 9"/>
          <p:cNvGrpSpPr>
            <a:grpSpLocks/>
          </p:cNvGrpSpPr>
          <p:nvPr/>
        </p:nvGrpSpPr>
        <p:grpSpPr bwMode="auto">
          <a:xfrm>
            <a:off x="381000" y="5562600"/>
            <a:ext cx="5791200" cy="1160463"/>
            <a:chOff x="288" y="3072"/>
            <a:chExt cx="3648" cy="731"/>
          </a:xfrm>
        </p:grpSpPr>
        <p:pic>
          <p:nvPicPr>
            <p:cNvPr id="385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072"/>
              <a:ext cx="998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5030" name="Line 6"/>
            <p:cNvSpPr>
              <a:spLocks noChangeShapeType="1"/>
            </p:cNvSpPr>
            <p:nvPr/>
          </p:nvSpPr>
          <p:spPr bwMode="auto">
            <a:xfrm>
              <a:off x="1344" y="3072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5031" name="Text Box 7"/>
            <p:cNvSpPr txBox="1">
              <a:spLocks noChangeArrowheads="1"/>
            </p:cNvSpPr>
            <p:nvPr/>
          </p:nvSpPr>
          <p:spPr bwMode="auto">
            <a:xfrm>
              <a:off x="1440" y="3168"/>
              <a:ext cx="2496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it-IT" b="1" dirty="0">
                  <a:solidFill>
                    <a:srgbClr val="FFFF00"/>
                  </a:solidFill>
                </a:rPr>
                <a:t>5 </a:t>
              </a:r>
              <a:r>
                <a:rPr lang="en-US" altLang="it-IT" b="1" dirty="0" smtClean="0">
                  <a:solidFill>
                    <a:srgbClr val="FFFF00"/>
                  </a:solidFill>
                </a:rPr>
                <a:t>CLBs (like Block </a:t>
              </a:r>
              <a:r>
                <a:rPr lang="en-US" altLang="it-IT" b="1" dirty="0">
                  <a:solidFill>
                    <a:srgbClr val="FFFF00"/>
                  </a:solidFill>
                </a:rPr>
                <a:t>RAM): 32 into each column x 20 </a:t>
              </a:r>
              <a:r>
                <a:rPr lang="en-US" altLang="it-IT" b="1" dirty="0" err="1">
                  <a:solidFill>
                    <a:srgbClr val="FFFF00"/>
                  </a:solidFill>
                </a:rPr>
                <a:t>colonne</a:t>
              </a:r>
              <a:endParaRPr lang="en-GB" altLang="it-IT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85032" name="Text Box 8"/>
          <p:cNvSpPr txBox="1">
            <a:spLocks noChangeArrowheads="1"/>
          </p:cNvSpPr>
          <p:nvPr/>
        </p:nvSpPr>
        <p:spPr bwMode="auto">
          <a:xfrm>
            <a:off x="2514600" y="228600"/>
            <a:ext cx="24240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3200" b="1" i="1" dirty="0">
                <a:solidFill>
                  <a:srgbClr val="FFFF00"/>
                </a:solidFill>
              </a:rPr>
              <a:t>DSP  </a:t>
            </a:r>
            <a:r>
              <a:rPr lang="en-US" altLang="it-IT" sz="3200" b="1" i="1" dirty="0" err="1">
                <a:solidFill>
                  <a:srgbClr val="FFFF00"/>
                </a:solidFill>
              </a:rPr>
              <a:t>SliCEs</a:t>
            </a:r>
            <a:endParaRPr lang="en-GB" altLang="it-IT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8414" cy="646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0474" y="6422483"/>
            <a:ext cx="736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Michela</a:t>
            </a:r>
            <a:r>
              <a:rPr lang="en-GB" dirty="0" smtClean="0"/>
              <a:t> Del Viva e Giovanni </a:t>
            </a:r>
            <a:r>
              <a:rPr lang="en-GB" dirty="0" err="1" smtClean="0"/>
              <a:t>Punzi</a:t>
            </a:r>
            <a:r>
              <a:rPr lang="en-GB" dirty="0" smtClean="0"/>
              <a:t>  (</a:t>
            </a:r>
            <a:r>
              <a:rPr lang="en-GB" dirty="0" err="1" smtClean="0"/>
              <a:t>Universita</a:t>
            </a:r>
            <a:r>
              <a:rPr lang="en-GB" dirty="0" smtClean="0"/>
              <a:t>’ di Firenze e </a:t>
            </a:r>
            <a:r>
              <a:rPr lang="en-GB" dirty="0" err="1" smtClean="0"/>
              <a:t>Universita</a:t>
            </a:r>
            <a:r>
              <a:rPr lang="en-GB" dirty="0" smtClean="0"/>
              <a:t>’ di Pisa)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24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F4F5-691A-4AC1-9680-E290C4427D33}" type="slidenum">
              <a:rPr lang="en-US" altLang="it-IT"/>
              <a:pPr/>
              <a:t>5</a:t>
            </a:fld>
            <a:endParaRPr lang="en-US" altLang="it-IT"/>
          </a:p>
        </p:txBody>
      </p:sp>
      <p:sp>
        <p:nvSpPr>
          <p:cNvPr id="266350" name="Rectangle 110"/>
          <p:cNvSpPr>
            <a:spLocks noChangeArrowheads="1"/>
          </p:cNvSpPr>
          <p:nvPr/>
        </p:nvSpPr>
        <p:spPr bwMode="auto">
          <a:xfrm>
            <a:off x="4572000" y="914400"/>
            <a:ext cx="4572000" cy="59436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266349" name="Rectangle 109"/>
          <p:cNvSpPr>
            <a:spLocks noChangeArrowheads="1"/>
          </p:cNvSpPr>
          <p:nvPr/>
        </p:nvSpPr>
        <p:spPr bwMode="auto">
          <a:xfrm>
            <a:off x="0" y="914400"/>
            <a:ext cx="4572000" cy="59436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Trigger </a:t>
            </a:r>
            <a:r>
              <a:rPr lang="en-GB" sz="4400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ATLAS</a:t>
            </a:r>
            <a:endParaRPr lang="en-US" altLang="it-IT" dirty="0">
              <a:solidFill>
                <a:srgbClr val="66FF33"/>
              </a:solidFill>
              <a:latin typeface="Comic Sans MS" pitchFamily="66" charset="0"/>
            </a:endParaRPr>
          </a:p>
        </p:txBody>
      </p:sp>
      <p:sp>
        <p:nvSpPr>
          <p:cNvPr id="266290" name="Rectangle 50"/>
          <p:cNvSpPr>
            <a:spLocks noChangeArrowheads="1"/>
          </p:cNvSpPr>
          <p:nvPr/>
        </p:nvSpPr>
        <p:spPr bwMode="auto">
          <a:xfrm>
            <a:off x="2013424" y="5254129"/>
            <a:ext cx="357886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it-I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L3: CPU farm</a:t>
            </a:r>
          </a:p>
          <a:p>
            <a:pPr algn="ctr"/>
            <a:r>
              <a:rPr lang="en-US" altLang="it-I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event reconstruction</a:t>
            </a:r>
          </a:p>
          <a:p>
            <a:pPr algn="ctr"/>
            <a:r>
              <a:rPr lang="en-US" altLang="it-I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speed optimized offline code</a:t>
            </a:r>
          </a:p>
        </p:txBody>
      </p:sp>
      <p:cxnSp>
        <p:nvCxnSpPr>
          <p:cNvPr id="266243" name="AutoShape 3"/>
          <p:cNvCxnSpPr>
            <a:cxnSpLocks noChangeShapeType="1"/>
          </p:cNvCxnSpPr>
          <p:nvPr/>
        </p:nvCxnSpPr>
        <p:spPr bwMode="auto">
          <a:xfrm rot="5400000">
            <a:off x="546101" y="2662237"/>
            <a:ext cx="1212850" cy="3524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44" name="AutoShape 4"/>
          <p:cNvSpPr>
            <a:spLocks noChangeArrowheads="1"/>
          </p:cNvSpPr>
          <p:nvPr/>
        </p:nvSpPr>
        <p:spPr bwMode="auto">
          <a:xfrm flipV="1">
            <a:off x="919163" y="1395413"/>
            <a:ext cx="715962" cy="557212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45" name="AutoShape 5"/>
          <p:cNvSpPr>
            <a:spLocks noChangeArrowheads="1"/>
          </p:cNvSpPr>
          <p:nvPr/>
        </p:nvSpPr>
        <p:spPr bwMode="auto">
          <a:xfrm>
            <a:off x="811213" y="1284288"/>
            <a:ext cx="160337" cy="466725"/>
          </a:xfrm>
          <a:prstGeom prst="downArrow">
            <a:avLst>
              <a:gd name="adj1" fmla="val 50000"/>
              <a:gd name="adj2" fmla="val 72773"/>
            </a:avLst>
          </a:prstGeom>
          <a:gradFill rotWithShape="0">
            <a:gsLst>
              <a:gs pos="0">
                <a:schemeClr val="bg1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46" name="Rectangle 6"/>
          <p:cNvSpPr>
            <a:spLocks noChangeArrowheads="1"/>
          </p:cNvSpPr>
          <p:nvPr/>
        </p:nvSpPr>
        <p:spPr bwMode="auto">
          <a:xfrm>
            <a:off x="776288" y="1747838"/>
            <a:ext cx="228600" cy="1203325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47" name="Rectangle 7"/>
          <p:cNvSpPr>
            <a:spLocks noChangeArrowheads="1"/>
          </p:cNvSpPr>
          <p:nvPr/>
        </p:nvSpPr>
        <p:spPr bwMode="auto">
          <a:xfrm>
            <a:off x="776288" y="1751013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48" name="Rectangle 8"/>
          <p:cNvSpPr>
            <a:spLocks noChangeArrowheads="1"/>
          </p:cNvSpPr>
          <p:nvPr/>
        </p:nvSpPr>
        <p:spPr bwMode="auto">
          <a:xfrm>
            <a:off x="776288" y="1852613"/>
            <a:ext cx="228600" cy="100012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49" name="Rectangle 9"/>
          <p:cNvSpPr>
            <a:spLocks noChangeArrowheads="1"/>
          </p:cNvSpPr>
          <p:nvPr/>
        </p:nvSpPr>
        <p:spPr bwMode="auto">
          <a:xfrm>
            <a:off x="776288" y="1952625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50" name="Rectangle 10"/>
          <p:cNvSpPr>
            <a:spLocks noChangeArrowheads="1"/>
          </p:cNvSpPr>
          <p:nvPr/>
        </p:nvSpPr>
        <p:spPr bwMode="auto">
          <a:xfrm>
            <a:off x="776288" y="2054225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51" name="Rectangle 11"/>
          <p:cNvSpPr>
            <a:spLocks noChangeArrowheads="1"/>
          </p:cNvSpPr>
          <p:nvPr/>
        </p:nvSpPr>
        <p:spPr bwMode="auto">
          <a:xfrm>
            <a:off x="776288" y="2747963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52" name="Rectangle 12"/>
          <p:cNvSpPr>
            <a:spLocks noChangeArrowheads="1"/>
          </p:cNvSpPr>
          <p:nvPr/>
        </p:nvSpPr>
        <p:spPr bwMode="auto">
          <a:xfrm>
            <a:off x="776288" y="2849563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53" name="Line 13"/>
          <p:cNvSpPr>
            <a:spLocks noChangeShapeType="1"/>
          </p:cNvSpPr>
          <p:nvPr/>
        </p:nvSpPr>
        <p:spPr bwMode="auto">
          <a:xfrm>
            <a:off x="890588" y="2184400"/>
            <a:ext cx="1587" cy="500063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54" name="Text Box 14"/>
          <p:cNvSpPr txBox="1">
            <a:spLocks noChangeArrowheads="1"/>
          </p:cNvSpPr>
          <p:nvPr/>
        </p:nvSpPr>
        <p:spPr bwMode="auto">
          <a:xfrm>
            <a:off x="0" y="1844675"/>
            <a:ext cx="91440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L1 pipeline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42 clock cycles</a:t>
            </a:r>
          </a:p>
        </p:txBody>
      </p:sp>
      <p:sp>
        <p:nvSpPr>
          <p:cNvPr id="266255" name="AutoShape 15"/>
          <p:cNvSpPr>
            <a:spLocks noChangeArrowheads="1"/>
          </p:cNvSpPr>
          <p:nvPr/>
        </p:nvSpPr>
        <p:spPr bwMode="auto">
          <a:xfrm>
            <a:off x="1095375" y="1919288"/>
            <a:ext cx="673100" cy="498475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it-IT" altLang="it-IT" sz="1600">
                <a:solidFill>
                  <a:srgbClr val="000000"/>
                </a:solidFill>
              </a:rPr>
              <a:t>L1</a:t>
            </a:r>
          </a:p>
        </p:txBody>
      </p:sp>
      <p:sp>
        <p:nvSpPr>
          <p:cNvPr id="266256" name="AutoShape 16"/>
          <p:cNvSpPr>
            <a:spLocks noChangeArrowheads="1"/>
          </p:cNvSpPr>
          <p:nvPr/>
        </p:nvSpPr>
        <p:spPr bwMode="auto">
          <a:xfrm>
            <a:off x="711200" y="2951163"/>
            <a:ext cx="357188" cy="711200"/>
          </a:xfrm>
          <a:prstGeom prst="downArrow">
            <a:avLst>
              <a:gd name="adj1" fmla="val 49861"/>
              <a:gd name="adj2" fmla="val 132215"/>
            </a:avLst>
          </a:prstGeom>
          <a:gradFill rotWithShape="0">
            <a:gsLst>
              <a:gs pos="0">
                <a:srgbClr val="99CCFF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58" name="AutoShape 18"/>
          <p:cNvSpPr>
            <a:spLocks noChangeArrowheads="1"/>
          </p:cNvSpPr>
          <p:nvPr/>
        </p:nvSpPr>
        <p:spPr bwMode="auto">
          <a:xfrm>
            <a:off x="1143000" y="3657600"/>
            <a:ext cx="609600" cy="469900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it-IT" altLang="it-IT" sz="1600">
                <a:solidFill>
                  <a:srgbClr val="000000"/>
                </a:solidFill>
              </a:rPr>
              <a:t>L2</a:t>
            </a:r>
          </a:p>
        </p:txBody>
      </p:sp>
      <p:cxnSp>
        <p:nvCxnSpPr>
          <p:cNvPr id="266259" name="AutoShape 19"/>
          <p:cNvCxnSpPr>
            <a:cxnSpLocks noChangeShapeType="1"/>
            <a:stCxn id="266255" idx="2"/>
            <a:endCxn id="266258" idx="0"/>
          </p:cNvCxnSpPr>
          <p:nvPr/>
        </p:nvCxnSpPr>
        <p:spPr bwMode="auto">
          <a:xfrm>
            <a:off x="1431925" y="2417763"/>
            <a:ext cx="15875" cy="12398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60" name="Rectangle 20"/>
          <p:cNvSpPr>
            <a:spLocks noChangeArrowheads="1"/>
          </p:cNvSpPr>
          <p:nvPr/>
        </p:nvSpPr>
        <p:spPr bwMode="auto">
          <a:xfrm>
            <a:off x="776288" y="3662363"/>
            <a:ext cx="227012" cy="10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61" name="Rectangle 21"/>
          <p:cNvSpPr>
            <a:spLocks noChangeArrowheads="1"/>
          </p:cNvSpPr>
          <p:nvPr/>
        </p:nvSpPr>
        <p:spPr bwMode="auto">
          <a:xfrm>
            <a:off x="776288" y="3763963"/>
            <a:ext cx="227012" cy="10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62" name="Rectangle 22"/>
          <p:cNvSpPr>
            <a:spLocks noChangeArrowheads="1"/>
          </p:cNvSpPr>
          <p:nvPr/>
        </p:nvSpPr>
        <p:spPr bwMode="auto">
          <a:xfrm>
            <a:off x="776288" y="3865563"/>
            <a:ext cx="227012" cy="10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63" name="Rectangle 23"/>
          <p:cNvSpPr>
            <a:spLocks noChangeArrowheads="1"/>
          </p:cNvSpPr>
          <p:nvPr/>
        </p:nvSpPr>
        <p:spPr bwMode="auto">
          <a:xfrm>
            <a:off x="776288" y="3967163"/>
            <a:ext cx="227012" cy="10001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64" name="Text Box 24"/>
          <p:cNvSpPr txBox="1">
            <a:spLocks noChangeArrowheads="1"/>
          </p:cNvSpPr>
          <p:nvPr/>
        </p:nvSpPr>
        <p:spPr bwMode="auto">
          <a:xfrm>
            <a:off x="20638" y="3448050"/>
            <a:ext cx="893762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L2 buffer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4 events</a:t>
            </a:r>
          </a:p>
        </p:txBody>
      </p:sp>
      <p:cxnSp>
        <p:nvCxnSpPr>
          <p:cNvPr id="266265" name="AutoShape 25"/>
          <p:cNvCxnSpPr>
            <a:cxnSpLocks noChangeShapeType="1"/>
          </p:cNvCxnSpPr>
          <p:nvPr/>
        </p:nvCxnSpPr>
        <p:spPr bwMode="auto">
          <a:xfrm rot="5400000">
            <a:off x="941388" y="4168775"/>
            <a:ext cx="431800" cy="3619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66" name="AutoShape 26"/>
          <p:cNvSpPr>
            <a:spLocks noChangeArrowheads="1"/>
          </p:cNvSpPr>
          <p:nvPr/>
        </p:nvSpPr>
        <p:spPr bwMode="auto">
          <a:xfrm>
            <a:off x="709613" y="4067175"/>
            <a:ext cx="358775" cy="711200"/>
          </a:xfrm>
          <a:prstGeom prst="downArrow">
            <a:avLst>
              <a:gd name="adj1" fmla="val 49861"/>
              <a:gd name="adj2" fmla="val 131630"/>
            </a:avLst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68" name="Rectangle 28"/>
          <p:cNvSpPr>
            <a:spLocks noChangeArrowheads="1"/>
          </p:cNvSpPr>
          <p:nvPr/>
        </p:nvSpPr>
        <p:spPr bwMode="auto">
          <a:xfrm>
            <a:off x="773113" y="4786313"/>
            <a:ext cx="228600" cy="100012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69" name="Rectangle 29"/>
          <p:cNvSpPr>
            <a:spLocks noChangeArrowheads="1"/>
          </p:cNvSpPr>
          <p:nvPr/>
        </p:nvSpPr>
        <p:spPr bwMode="auto">
          <a:xfrm>
            <a:off x="773113" y="4886325"/>
            <a:ext cx="228600" cy="10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70" name="Rectangle 30"/>
          <p:cNvSpPr>
            <a:spLocks noChangeArrowheads="1"/>
          </p:cNvSpPr>
          <p:nvPr/>
        </p:nvSpPr>
        <p:spPr bwMode="auto">
          <a:xfrm>
            <a:off x="773113" y="4987925"/>
            <a:ext cx="228600" cy="10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71" name="Rectangle 31"/>
          <p:cNvSpPr>
            <a:spLocks noChangeArrowheads="1"/>
          </p:cNvSpPr>
          <p:nvPr/>
        </p:nvSpPr>
        <p:spPr bwMode="auto">
          <a:xfrm>
            <a:off x="773113" y="5089525"/>
            <a:ext cx="228600" cy="10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cxnSp>
        <p:nvCxnSpPr>
          <p:cNvPr id="266272" name="AutoShape 32"/>
          <p:cNvCxnSpPr>
            <a:cxnSpLocks noChangeShapeType="1"/>
            <a:stCxn id="266258" idx="2"/>
            <a:endCxn id="266268" idx="3"/>
          </p:cNvCxnSpPr>
          <p:nvPr/>
        </p:nvCxnSpPr>
        <p:spPr bwMode="auto">
          <a:xfrm rot="5400000">
            <a:off x="869950" y="4259263"/>
            <a:ext cx="709613" cy="446087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73" name="Text Box 33"/>
          <p:cNvSpPr txBox="1">
            <a:spLocks noChangeArrowheads="1"/>
          </p:cNvSpPr>
          <p:nvPr/>
        </p:nvSpPr>
        <p:spPr bwMode="auto">
          <a:xfrm>
            <a:off x="0" y="4724400"/>
            <a:ext cx="762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600" dirty="0">
                <a:solidFill>
                  <a:srgbClr val="000000"/>
                </a:solidFill>
                <a:latin typeface="Times New Roman" pitchFamily="18" charset="0"/>
              </a:rPr>
              <a:t>DAQ buffers</a:t>
            </a:r>
          </a:p>
        </p:txBody>
      </p:sp>
      <p:grpSp>
        <p:nvGrpSpPr>
          <p:cNvPr id="266274" name="Group 34"/>
          <p:cNvGrpSpPr>
            <a:grpSpLocks/>
          </p:cNvGrpSpPr>
          <p:nvPr/>
        </p:nvGrpSpPr>
        <p:grpSpPr bwMode="auto">
          <a:xfrm>
            <a:off x="671513" y="5716588"/>
            <a:ext cx="411162" cy="260350"/>
            <a:chOff x="4907" y="22154"/>
            <a:chExt cx="839" cy="401"/>
          </a:xfrm>
        </p:grpSpPr>
        <p:sp>
          <p:nvSpPr>
            <p:cNvPr id="266275" name="Line 35"/>
            <p:cNvSpPr>
              <a:spLocks noChangeShapeType="1"/>
            </p:cNvSpPr>
            <p:nvPr/>
          </p:nvSpPr>
          <p:spPr bwMode="auto">
            <a:xfrm>
              <a:off x="5094" y="22154"/>
              <a:ext cx="487" cy="0"/>
            </a:xfrm>
            <a:prstGeom prst="line">
              <a:avLst/>
            </a:prstGeom>
            <a:noFill/>
            <a:ln w="9525">
              <a:solidFill>
                <a:srgbClr val="996633"/>
              </a:solidFill>
              <a:round/>
              <a:headEnd/>
              <a:tailEnd/>
            </a:ln>
            <a:effectLst/>
            <a:scene3d>
              <a:camera prst="legacyObliqueTopRight"/>
              <a:lightRig rig="legacyFlat2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266276" name="Oval 36"/>
            <p:cNvSpPr>
              <a:spLocks noChangeArrowheads="1"/>
            </p:cNvSpPr>
            <p:nvPr/>
          </p:nvSpPr>
          <p:spPr bwMode="auto">
            <a:xfrm>
              <a:off x="4907" y="22155"/>
              <a:ext cx="378" cy="400"/>
            </a:xfrm>
            <a:prstGeom prst="ellipse">
              <a:avLst/>
            </a:prstGeom>
            <a:solidFill>
              <a:schemeClr val="accent2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266277" name="Oval 37"/>
            <p:cNvSpPr>
              <a:spLocks noChangeArrowheads="1"/>
            </p:cNvSpPr>
            <p:nvPr/>
          </p:nvSpPr>
          <p:spPr bwMode="auto">
            <a:xfrm>
              <a:off x="5368" y="22155"/>
              <a:ext cx="378" cy="400"/>
            </a:xfrm>
            <a:prstGeom prst="ellipse">
              <a:avLst/>
            </a:prstGeom>
            <a:solidFill>
              <a:schemeClr val="accent2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</p:grpSp>
      <p:sp>
        <p:nvSpPr>
          <p:cNvPr id="266278" name="AutoShape 38"/>
          <p:cNvSpPr>
            <a:spLocks noChangeArrowheads="1"/>
          </p:cNvSpPr>
          <p:nvPr/>
        </p:nvSpPr>
        <p:spPr bwMode="auto">
          <a:xfrm>
            <a:off x="585788" y="5294313"/>
            <a:ext cx="609600" cy="404812"/>
          </a:xfrm>
          <a:prstGeom prst="downArrowCallout">
            <a:avLst>
              <a:gd name="adj1" fmla="val 37647"/>
              <a:gd name="adj2" fmla="val 37647"/>
              <a:gd name="adj3" fmla="val 16667"/>
              <a:gd name="adj4" fmla="val 66667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it-IT" altLang="it-IT" sz="1200" b="1">
                <a:solidFill>
                  <a:srgbClr val="000000"/>
                </a:solidFill>
                <a:latin typeface="Times New Roman" pitchFamily="18" charset="0"/>
              </a:rPr>
              <a:t>L3 Farm</a:t>
            </a:r>
          </a:p>
        </p:txBody>
      </p:sp>
      <p:sp>
        <p:nvSpPr>
          <p:cNvPr id="266279" name="AutoShape 39"/>
          <p:cNvSpPr>
            <a:spLocks noChangeArrowheads="1"/>
          </p:cNvSpPr>
          <p:nvPr/>
        </p:nvSpPr>
        <p:spPr bwMode="auto">
          <a:xfrm>
            <a:off x="828675" y="5191125"/>
            <a:ext cx="119063" cy="1031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80" name="Text Box 40"/>
          <p:cNvSpPr txBox="1">
            <a:spLocks noChangeArrowheads="1"/>
          </p:cNvSpPr>
          <p:nvPr/>
        </p:nvSpPr>
        <p:spPr bwMode="auto">
          <a:xfrm>
            <a:off x="1787525" y="1984375"/>
            <a:ext cx="249713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it-IT" altLang="it-IT" sz="1600">
                <a:solidFill>
                  <a:srgbClr val="000000"/>
                </a:solidFill>
              </a:rPr>
              <a:t>L1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00"/>
                </a:solidFill>
              </a:rPr>
              <a:t> 7.6 MHz Synchromous </a:t>
            </a:r>
          </a:p>
          <a:p>
            <a:pPr eaLnBrk="0" hangingPunct="0"/>
            <a:r>
              <a:rPr lang="it-IT" altLang="it-IT" sz="1600">
                <a:solidFill>
                  <a:srgbClr val="000000"/>
                </a:solidFill>
              </a:rPr>
              <a:t>                Pipeline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00"/>
                </a:solidFill>
              </a:rPr>
              <a:t> 5.5 </a:t>
            </a:r>
            <a:r>
              <a:rPr lang="en-US" altLang="it-IT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</a:t>
            </a:r>
            <a:r>
              <a:rPr lang="it-IT" altLang="it-IT" sz="1600">
                <a:solidFill>
                  <a:srgbClr val="000000"/>
                </a:solidFill>
              </a:rPr>
              <a:t>s Latency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FF"/>
                </a:solidFill>
              </a:rPr>
              <a:t> 30 kHz accept rate</a:t>
            </a:r>
            <a:endParaRPr lang="it-IT" altLang="it-IT" sz="1600">
              <a:solidFill>
                <a:srgbClr val="000000"/>
              </a:solidFill>
            </a:endParaRPr>
          </a:p>
        </p:txBody>
      </p:sp>
      <p:sp>
        <p:nvSpPr>
          <p:cNvPr id="266281" name="Text Box 41"/>
          <p:cNvSpPr txBox="1">
            <a:spLocks noChangeArrowheads="1"/>
          </p:cNvSpPr>
          <p:nvPr/>
        </p:nvSpPr>
        <p:spPr bwMode="auto">
          <a:xfrm>
            <a:off x="1600200" y="4111179"/>
            <a:ext cx="312457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it-IT" altLang="it-IT" sz="1600" dirty="0">
                <a:solidFill>
                  <a:srgbClr val="000000"/>
                </a:solidFill>
              </a:rPr>
              <a:t>L2</a:t>
            </a:r>
          </a:p>
          <a:p>
            <a:pPr eaLnBrk="0" hangingPunct="0">
              <a:buFontTx/>
              <a:buChar char="•"/>
            </a:pPr>
            <a:r>
              <a:rPr lang="it-IT" altLang="it-IT" sz="1600" dirty="0" smtClean="0">
                <a:solidFill>
                  <a:srgbClr val="000000"/>
                </a:solidFill>
              </a:rPr>
              <a:t>Asynchronous </a:t>
            </a:r>
            <a:r>
              <a:rPr lang="it-IT" altLang="it-IT" sz="1600" dirty="0">
                <a:solidFill>
                  <a:srgbClr val="000000"/>
                </a:solidFill>
              </a:rPr>
              <a:t>2 Stage Pipeline</a:t>
            </a:r>
          </a:p>
          <a:p>
            <a:pPr eaLnBrk="0" hangingPunct="0">
              <a:buFontTx/>
              <a:buChar char="•"/>
            </a:pPr>
            <a:r>
              <a:rPr lang="it-IT" altLang="it-IT" sz="1600" dirty="0">
                <a:solidFill>
                  <a:srgbClr val="000000"/>
                </a:solidFill>
              </a:rPr>
              <a:t>20 </a:t>
            </a:r>
            <a:r>
              <a:rPr lang="it-IT" altLang="it-IT" sz="1600" dirty="0">
                <a:solidFill>
                  <a:srgbClr val="000000"/>
                </a:solidFill>
                <a:sym typeface="Symbol" pitchFamily="18" charset="2"/>
              </a:rPr>
              <a:t>s</a:t>
            </a:r>
            <a:r>
              <a:rPr lang="it-IT" altLang="it-IT" sz="1600" dirty="0">
                <a:solidFill>
                  <a:srgbClr val="000000"/>
                </a:solidFill>
              </a:rPr>
              <a:t> Latency</a:t>
            </a:r>
            <a:endParaRPr lang="it-IT" altLang="it-IT" sz="1600" dirty="0">
              <a:solidFill>
                <a:srgbClr val="0000FF"/>
              </a:solidFill>
            </a:endParaRPr>
          </a:p>
          <a:p>
            <a:pPr eaLnBrk="0" hangingPunct="0">
              <a:buFontTx/>
              <a:buChar char="•"/>
            </a:pPr>
            <a:r>
              <a:rPr lang="it-IT" altLang="it-IT" sz="1600" dirty="0">
                <a:solidFill>
                  <a:srgbClr val="0000FF"/>
                </a:solidFill>
              </a:rPr>
              <a:t>1</a:t>
            </a:r>
            <a:r>
              <a:rPr lang="it-IT" altLang="it-IT" sz="1600" dirty="0" smtClean="0">
                <a:solidFill>
                  <a:srgbClr val="0000FF"/>
                </a:solidFill>
              </a:rPr>
              <a:t> kHz </a:t>
            </a:r>
            <a:r>
              <a:rPr lang="it-IT" altLang="it-IT" sz="1600" dirty="0">
                <a:solidFill>
                  <a:srgbClr val="0000FF"/>
                </a:solidFill>
              </a:rPr>
              <a:t>accept rate</a:t>
            </a:r>
            <a:endParaRPr lang="it-IT" altLang="it-IT" sz="1600" dirty="0">
              <a:solidFill>
                <a:srgbClr val="000000"/>
              </a:solidFill>
            </a:endParaRPr>
          </a:p>
        </p:txBody>
      </p:sp>
      <p:sp>
        <p:nvSpPr>
          <p:cNvPr id="266282" name="Text Box 42"/>
          <p:cNvSpPr txBox="1">
            <a:spLocks noChangeArrowheads="1"/>
          </p:cNvSpPr>
          <p:nvPr/>
        </p:nvSpPr>
        <p:spPr bwMode="auto">
          <a:xfrm>
            <a:off x="155575" y="6019800"/>
            <a:ext cx="1550988" cy="7032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600" dirty="0">
                <a:solidFill>
                  <a:srgbClr val="000000"/>
                </a:solidFill>
              </a:rPr>
              <a:t>Mass Storage 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altLang="it-IT" sz="1600" dirty="0">
                <a:solidFill>
                  <a:srgbClr val="000000"/>
                </a:solidFill>
              </a:rPr>
              <a:t>(~100 Hz)</a:t>
            </a:r>
          </a:p>
        </p:txBody>
      </p:sp>
      <p:sp>
        <p:nvSpPr>
          <p:cNvPr id="266283" name="Text Box 43"/>
          <p:cNvSpPr txBox="1">
            <a:spLocks noChangeArrowheads="1"/>
          </p:cNvSpPr>
          <p:nvPr/>
        </p:nvSpPr>
        <p:spPr bwMode="auto">
          <a:xfrm>
            <a:off x="74613" y="1143000"/>
            <a:ext cx="264795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800" dirty="0">
                <a:solidFill>
                  <a:srgbClr val="000000"/>
                </a:solidFill>
              </a:rPr>
              <a:t>7.6 MHz Crossing  rate</a:t>
            </a:r>
          </a:p>
        </p:txBody>
      </p:sp>
      <p:cxnSp>
        <p:nvCxnSpPr>
          <p:cNvPr id="266297" name="AutoShape 57"/>
          <p:cNvCxnSpPr>
            <a:cxnSpLocks noChangeShapeType="1"/>
          </p:cNvCxnSpPr>
          <p:nvPr/>
        </p:nvCxnSpPr>
        <p:spPr bwMode="auto">
          <a:xfrm rot="5400000">
            <a:off x="5651501" y="2584450"/>
            <a:ext cx="1212850" cy="3524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98" name="AutoShape 58"/>
          <p:cNvSpPr>
            <a:spLocks noChangeArrowheads="1"/>
          </p:cNvSpPr>
          <p:nvPr/>
        </p:nvSpPr>
        <p:spPr bwMode="auto">
          <a:xfrm flipV="1">
            <a:off x="6024563" y="1317625"/>
            <a:ext cx="715962" cy="55721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99" name="AutoShape 59"/>
          <p:cNvSpPr>
            <a:spLocks noChangeArrowheads="1"/>
          </p:cNvSpPr>
          <p:nvPr/>
        </p:nvSpPr>
        <p:spPr bwMode="auto">
          <a:xfrm>
            <a:off x="5916613" y="1206500"/>
            <a:ext cx="160337" cy="466725"/>
          </a:xfrm>
          <a:prstGeom prst="downArrow">
            <a:avLst>
              <a:gd name="adj1" fmla="val 50000"/>
              <a:gd name="adj2" fmla="val 72773"/>
            </a:avLst>
          </a:prstGeom>
          <a:gradFill rotWithShape="0">
            <a:gsLst>
              <a:gs pos="0">
                <a:schemeClr val="bg1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0" name="Rectangle 60"/>
          <p:cNvSpPr>
            <a:spLocks noChangeArrowheads="1"/>
          </p:cNvSpPr>
          <p:nvPr/>
        </p:nvSpPr>
        <p:spPr bwMode="auto">
          <a:xfrm>
            <a:off x="5881688" y="1670050"/>
            <a:ext cx="228600" cy="1203325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1" name="Rectangle 61"/>
          <p:cNvSpPr>
            <a:spLocks noChangeArrowheads="1"/>
          </p:cNvSpPr>
          <p:nvPr/>
        </p:nvSpPr>
        <p:spPr bwMode="auto">
          <a:xfrm>
            <a:off x="5881688" y="1673225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2" name="Rectangle 62"/>
          <p:cNvSpPr>
            <a:spLocks noChangeArrowheads="1"/>
          </p:cNvSpPr>
          <p:nvPr/>
        </p:nvSpPr>
        <p:spPr bwMode="auto">
          <a:xfrm>
            <a:off x="5881688" y="1774825"/>
            <a:ext cx="228600" cy="100013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3" name="Rectangle 63"/>
          <p:cNvSpPr>
            <a:spLocks noChangeArrowheads="1"/>
          </p:cNvSpPr>
          <p:nvPr/>
        </p:nvSpPr>
        <p:spPr bwMode="auto">
          <a:xfrm>
            <a:off x="5881688" y="1874838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4" name="Rectangle 64"/>
          <p:cNvSpPr>
            <a:spLocks noChangeArrowheads="1"/>
          </p:cNvSpPr>
          <p:nvPr/>
        </p:nvSpPr>
        <p:spPr bwMode="auto">
          <a:xfrm>
            <a:off x="5881688" y="1976438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5" name="Rectangle 65"/>
          <p:cNvSpPr>
            <a:spLocks noChangeArrowheads="1"/>
          </p:cNvSpPr>
          <p:nvPr/>
        </p:nvSpPr>
        <p:spPr bwMode="auto">
          <a:xfrm>
            <a:off x="5881688" y="2670175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6" name="Rectangle 66"/>
          <p:cNvSpPr>
            <a:spLocks noChangeArrowheads="1"/>
          </p:cNvSpPr>
          <p:nvPr/>
        </p:nvSpPr>
        <p:spPr bwMode="auto">
          <a:xfrm>
            <a:off x="5881688" y="2771775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7" name="Line 67"/>
          <p:cNvSpPr>
            <a:spLocks noChangeShapeType="1"/>
          </p:cNvSpPr>
          <p:nvPr/>
        </p:nvSpPr>
        <p:spPr bwMode="auto">
          <a:xfrm>
            <a:off x="5995988" y="2106613"/>
            <a:ext cx="1587" cy="500062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8" name="Text Box 68"/>
          <p:cNvSpPr txBox="1">
            <a:spLocks noChangeArrowheads="1"/>
          </p:cNvSpPr>
          <p:nvPr/>
        </p:nvSpPr>
        <p:spPr bwMode="auto">
          <a:xfrm>
            <a:off x="4911725" y="1660525"/>
            <a:ext cx="1052513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L1</a:t>
            </a:r>
            <a:r>
              <a:rPr lang="it-IT" altLang="it-IT" sz="12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it-IT" altLang="it-IT" sz="1600">
                <a:solidFill>
                  <a:srgbClr val="000000"/>
                </a:solidFill>
              </a:rPr>
              <a:t>pipeline 100 clock cycles</a:t>
            </a:r>
          </a:p>
        </p:txBody>
      </p:sp>
      <p:sp>
        <p:nvSpPr>
          <p:cNvPr id="266309" name="AutoShape 69"/>
          <p:cNvSpPr>
            <a:spLocks noChangeArrowheads="1"/>
          </p:cNvSpPr>
          <p:nvPr/>
        </p:nvSpPr>
        <p:spPr bwMode="auto">
          <a:xfrm>
            <a:off x="6200775" y="1841500"/>
            <a:ext cx="673100" cy="498475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it-IT" altLang="it-IT" sz="1600">
                <a:solidFill>
                  <a:srgbClr val="000000"/>
                </a:solidFill>
              </a:rPr>
              <a:t>L1</a:t>
            </a:r>
          </a:p>
        </p:txBody>
      </p:sp>
      <p:sp>
        <p:nvSpPr>
          <p:cNvPr id="266310" name="AutoShape 70"/>
          <p:cNvSpPr>
            <a:spLocks noChangeArrowheads="1"/>
          </p:cNvSpPr>
          <p:nvPr/>
        </p:nvSpPr>
        <p:spPr bwMode="auto">
          <a:xfrm>
            <a:off x="5816600" y="2873375"/>
            <a:ext cx="357188" cy="711200"/>
          </a:xfrm>
          <a:prstGeom prst="downArrow">
            <a:avLst>
              <a:gd name="adj1" fmla="val 49861"/>
              <a:gd name="adj2" fmla="val 132215"/>
            </a:avLst>
          </a:prstGeom>
          <a:gradFill rotWithShape="0">
            <a:gsLst>
              <a:gs pos="0">
                <a:srgbClr val="99CCFF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12" name="AutoShape 72"/>
          <p:cNvSpPr>
            <a:spLocks noChangeArrowheads="1"/>
          </p:cNvSpPr>
          <p:nvPr/>
        </p:nvSpPr>
        <p:spPr bwMode="auto">
          <a:xfrm>
            <a:off x="6235700" y="3554413"/>
            <a:ext cx="603250" cy="495300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it-IT" altLang="it-IT" sz="1600">
                <a:solidFill>
                  <a:srgbClr val="000000"/>
                </a:solidFill>
              </a:rPr>
              <a:t>L2</a:t>
            </a:r>
          </a:p>
        </p:txBody>
      </p:sp>
      <p:cxnSp>
        <p:nvCxnSpPr>
          <p:cNvPr id="266313" name="AutoShape 73"/>
          <p:cNvCxnSpPr>
            <a:cxnSpLocks noChangeShapeType="1"/>
            <a:stCxn id="266309" idx="2"/>
            <a:endCxn id="266312" idx="0"/>
          </p:cNvCxnSpPr>
          <p:nvPr/>
        </p:nvCxnSpPr>
        <p:spPr bwMode="auto">
          <a:xfrm>
            <a:off x="6537325" y="2339975"/>
            <a:ext cx="0" cy="12144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14" name="Rectangle 74"/>
          <p:cNvSpPr>
            <a:spLocks noChangeArrowheads="1"/>
          </p:cNvSpPr>
          <p:nvPr/>
        </p:nvSpPr>
        <p:spPr bwMode="auto">
          <a:xfrm>
            <a:off x="5881688" y="3584575"/>
            <a:ext cx="227012" cy="10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15" name="Rectangle 75"/>
          <p:cNvSpPr>
            <a:spLocks noChangeArrowheads="1"/>
          </p:cNvSpPr>
          <p:nvPr/>
        </p:nvSpPr>
        <p:spPr bwMode="auto">
          <a:xfrm>
            <a:off x="5881688" y="3686175"/>
            <a:ext cx="227012" cy="10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16" name="Rectangle 76"/>
          <p:cNvSpPr>
            <a:spLocks noChangeArrowheads="1"/>
          </p:cNvSpPr>
          <p:nvPr/>
        </p:nvSpPr>
        <p:spPr bwMode="auto">
          <a:xfrm>
            <a:off x="5881688" y="3787775"/>
            <a:ext cx="227012" cy="10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17" name="Rectangle 77"/>
          <p:cNvSpPr>
            <a:spLocks noChangeArrowheads="1"/>
          </p:cNvSpPr>
          <p:nvPr/>
        </p:nvSpPr>
        <p:spPr bwMode="auto">
          <a:xfrm>
            <a:off x="5881688" y="3889375"/>
            <a:ext cx="227012" cy="10001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18" name="Text Box 78"/>
          <p:cNvSpPr txBox="1">
            <a:spLocks noChangeArrowheads="1"/>
          </p:cNvSpPr>
          <p:nvPr/>
        </p:nvSpPr>
        <p:spPr bwMode="auto">
          <a:xfrm>
            <a:off x="4969989" y="3505200"/>
            <a:ext cx="9556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altLang="it-IT" sz="1600" dirty="0">
                <a:solidFill>
                  <a:srgbClr val="000000"/>
                </a:solidFill>
              </a:rPr>
              <a:t>L 2 buffer many events</a:t>
            </a:r>
          </a:p>
        </p:txBody>
      </p:sp>
      <p:cxnSp>
        <p:nvCxnSpPr>
          <p:cNvPr id="266319" name="AutoShape 79"/>
          <p:cNvCxnSpPr>
            <a:cxnSpLocks noChangeShapeType="1"/>
          </p:cNvCxnSpPr>
          <p:nvPr/>
        </p:nvCxnSpPr>
        <p:spPr bwMode="auto">
          <a:xfrm rot="5400000">
            <a:off x="6046788" y="4090988"/>
            <a:ext cx="431800" cy="3619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20" name="AutoShape 80"/>
          <p:cNvSpPr>
            <a:spLocks noChangeArrowheads="1"/>
          </p:cNvSpPr>
          <p:nvPr/>
        </p:nvSpPr>
        <p:spPr bwMode="auto">
          <a:xfrm>
            <a:off x="5815013" y="3989388"/>
            <a:ext cx="358775" cy="711200"/>
          </a:xfrm>
          <a:prstGeom prst="downArrow">
            <a:avLst>
              <a:gd name="adj1" fmla="val 49861"/>
              <a:gd name="adj2" fmla="val 131630"/>
            </a:avLst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22" name="Rectangle 82"/>
          <p:cNvSpPr>
            <a:spLocks noChangeArrowheads="1"/>
          </p:cNvSpPr>
          <p:nvPr/>
        </p:nvSpPr>
        <p:spPr bwMode="auto">
          <a:xfrm>
            <a:off x="5878513" y="4708525"/>
            <a:ext cx="228600" cy="100013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23" name="Rectangle 83"/>
          <p:cNvSpPr>
            <a:spLocks noChangeArrowheads="1"/>
          </p:cNvSpPr>
          <p:nvPr/>
        </p:nvSpPr>
        <p:spPr bwMode="auto">
          <a:xfrm>
            <a:off x="5878513" y="4808538"/>
            <a:ext cx="228600" cy="10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24" name="Rectangle 84"/>
          <p:cNvSpPr>
            <a:spLocks noChangeArrowheads="1"/>
          </p:cNvSpPr>
          <p:nvPr/>
        </p:nvSpPr>
        <p:spPr bwMode="auto">
          <a:xfrm>
            <a:off x="5878513" y="4910138"/>
            <a:ext cx="228600" cy="10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25" name="Rectangle 85"/>
          <p:cNvSpPr>
            <a:spLocks noChangeArrowheads="1"/>
          </p:cNvSpPr>
          <p:nvPr/>
        </p:nvSpPr>
        <p:spPr bwMode="auto">
          <a:xfrm>
            <a:off x="5878513" y="5011738"/>
            <a:ext cx="228600" cy="10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cxnSp>
        <p:nvCxnSpPr>
          <p:cNvPr id="266326" name="AutoShape 86"/>
          <p:cNvCxnSpPr>
            <a:cxnSpLocks noChangeShapeType="1"/>
            <a:stCxn id="266312" idx="2"/>
            <a:endCxn id="266322" idx="3"/>
          </p:cNvCxnSpPr>
          <p:nvPr/>
        </p:nvCxnSpPr>
        <p:spPr bwMode="auto">
          <a:xfrm rot="5400000">
            <a:off x="5967413" y="4189413"/>
            <a:ext cx="709612" cy="430212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27" name="Text Box 87"/>
          <p:cNvSpPr txBox="1">
            <a:spLocks noChangeArrowheads="1"/>
          </p:cNvSpPr>
          <p:nvPr/>
        </p:nvSpPr>
        <p:spPr bwMode="auto">
          <a:xfrm>
            <a:off x="4953000" y="4616450"/>
            <a:ext cx="990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DAQ buffers</a:t>
            </a:r>
          </a:p>
        </p:txBody>
      </p:sp>
      <p:grpSp>
        <p:nvGrpSpPr>
          <p:cNvPr id="266328" name="Group 88"/>
          <p:cNvGrpSpPr>
            <a:grpSpLocks/>
          </p:cNvGrpSpPr>
          <p:nvPr/>
        </p:nvGrpSpPr>
        <p:grpSpPr bwMode="auto">
          <a:xfrm>
            <a:off x="5776913" y="5638800"/>
            <a:ext cx="411162" cy="260350"/>
            <a:chOff x="4907" y="22154"/>
            <a:chExt cx="839" cy="401"/>
          </a:xfrm>
        </p:grpSpPr>
        <p:sp>
          <p:nvSpPr>
            <p:cNvPr id="266329" name="Line 89"/>
            <p:cNvSpPr>
              <a:spLocks noChangeShapeType="1"/>
            </p:cNvSpPr>
            <p:nvPr/>
          </p:nvSpPr>
          <p:spPr bwMode="auto">
            <a:xfrm>
              <a:off x="5094" y="22154"/>
              <a:ext cx="487" cy="0"/>
            </a:xfrm>
            <a:prstGeom prst="line">
              <a:avLst/>
            </a:prstGeom>
            <a:noFill/>
            <a:ln w="9525">
              <a:solidFill>
                <a:srgbClr val="996633"/>
              </a:solidFill>
              <a:round/>
              <a:headEnd/>
              <a:tailEnd/>
            </a:ln>
            <a:effectLst/>
            <a:scene3d>
              <a:camera prst="legacyObliqueTopRight"/>
              <a:lightRig rig="legacyFlat2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266330" name="Oval 90"/>
            <p:cNvSpPr>
              <a:spLocks noChangeArrowheads="1"/>
            </p:cNvSpPr>
            <p:nvPr/>
          </p:nvSpPr>
          <p:spPr bwMode="auto">
            <a:xfrm>
              <a:off x="4907" y="22155"/>
              <a:ext cx="378" cy="400"/>
            </a:xfrm>
            <a:prstGeom prst="ellipse">
              <a:avLst/>
            </a:prstGeom>
            <a:solidFill>
              <a:schemeClr val="accent2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266331" name="Oval 91"/>
            <p:cNvSpPr>
              <a:spLocks noChangeArrowheads="1"/>
            </p:cNvSpPr>
            <p:nvPr/>
          </p:nvSpPr>
          <p:spPr bwMode="auto">
            <a:xfrm>
              <a:off x="5368" y="22155"/>
              <a:ext cx="378" cy="400"/>
            </a:xfrm>
            <a:prstGeom prst="ellipse">
              <a:avLst/>
            </a:prstGeom>
            <a:solidFill>
              <a:schemeClr val="accent2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</p:grpSp>
      <p:sp>
        <p:nvSpPr>
          <p:cNvPr id="266332" name="AutoShape 92"/>
          <p:cNvSpPr>
            <a:spLocks noChangeArrowheads="1"/>
          </p:cNvSpPr>
          <p:nvPr/>
        </p:nvSpPr>
        <p:spPr bwMode="auto">
          <a:xfrm>
            <a:off x="5691188" y="5216525"/>
            <a:ext cx="609600" cy="404813"/>
          </a:xfrm>
          <a:prstGeom prst="downArrowCallout">
            <a:avLst>
              <a:gd name="adj1" fmla="val 37647"/>
              <a:gd name="adj2" fmla="val 37647"/>
              <a:gd name="adj3" fmla="val 16667"/>
              <a:gd name="adj4" fmla="val 66667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it-IT" altLang="it-IT" sz="1200" b="1">
                <a:solidFill>
                  <a:srgbClr val="000000"/>
                </a:solidFill>
                <a:latin typeface="Times New Roman" pitchFamily="18" charset="0"/>
              </a:rPr>
              <a:t>L3 Farm</a:t>
            </a:r>
          </a:p>
        </p:txBody>
      </p:sp>
      <p:sp>
        <p:nvSpPr>
          <p:cNvPr id="266333" name="AutoShape 93"/>
          <p:cNvSpPr>
            <a:spLocks noChangeArrowheads="1"/>
          </p:cNvSpPr>
          <p:nvPr/>
        </p:nvSpPr>
        <p:spPr bwMode="auto">
          <a:xfrm>
            <a:off x="5934075" y="5113338"/>
            <a:ext cx="119063" cy="1031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34" name="Text Box 94"/>
          <p:cNvSpPr txBox="1">
            <a:spLocks noChangeArrowheads="1"/>
          </p:cNvSpPr>
          <p:nvPr/>
        </p:nvSpPr>
        <p:spPr bwMode="auto">
          <a:xfrm>
            <a:off x="6757988" y="2286000"/>
            <a:ext cx="250666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it-IT" altLang="it-IT" sz="1600">
                <a:solidFill>
                  <a:srgbClr val="000000"/>
                </a:solidFill>
              </a:rPr>
              <a:t>Level 1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00"/>
                </a:solidFill>
              </a:rPr>
              <a:t>  40 MHz Synchromous </a:t>
            </a:r>
          </a:p>
          <a:p>
            <a:pPr eaLnBrk="0" hangingPunct="0"/>
            <a:r>
              <a:rPr lang="it-IT" altLang="it-IT" sz="1600">
                <a:solidFill>
                  <a:srgbClr val="000000"/>
                </a:solidFill>
              </a:rPr>
              <a:t>             Pipeline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00"/>
                </a:solidFill>
              </a:rPr>
              <a:t> 2.5 </a:t>
            </a:r>
            <a:r>
              <a:rPr lang="en-US" altLang="it-IT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</a:t>
            </a:r>
            <a:r>
              <a:rPr lang="it-IT" altLang="it-IT" sz="1600">
                <a:solidFill>
                  <a:srgbClr val="000000"/>
                </a:solidFill>
              </a:rPr>
              <a:t>s Latency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FF"/>
                </a:solidFill>
              </a:rPr>
              <a:t>  75 kHz accept rate</a:t>
            </a:r>
            <a:endParaRPr lang="it-IT" altLang="it-IT" sz="1600">
              <a:solidFill>
                <a:srgbClr val="000000"/>
              </a:solidFill>
            </a:endParaRPr>
          </a:p>
        </p:txBody>
      </p:sp>
      <p:sp>
        <p:nvSpPr>
          <p:cNvPr id="266335" name="Text Box 95"/>
          <p:cNvSpPr txBox="1">
            <a:spLocks noChangeArrowheads="1"/>
          </p:cNvSpPr>
          <p:nvPr/>
        </p:nvSpPr>
        <p:spPr bwMode="auto">
          <a:xfrm>
            <a:off x="6629400" y="4063554"/>
            <a:ext cx="215155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it-IT" altLang="it-IT" sz="1600" dirty="0">
                <a:solidFill>
                  <a:srgbClr val="000000"/>
                </a:solidFill>
              </a:rPr>
              <a:t>Level 2</a:t>
            </a:r>
          </a:p>
          <a:p>
            <a:pPr eaLnBrk="0" hangingPunct="0">
              <a:buFontTx/>
              <a:buChar char="•"/>
            </a:pPr>
            <a:r>
              <a:rPr lang="it-IT" altLang="it-IT" sz="1600" dirty="0">
                <a:solidFill>
                  <a:srgbClr val="000000"/>
                </a:solidFill>
              </a:rPr>
              <a:t> Asynchromous</a:t>
            </a:r>
          </a:p>
          <a:p>
            <a:pPr eaLnBrk="0" hangingPunct="0">
              <a:buFontTx/>
              <a:buChar char="•"/>
            </a:pPr>
            <a:r>
              <a:rPr lang="it-IT" altLang="it-IT" sz="1600" dirty="0">
                <a:solidFill>
                  <a:srgbClr val="000000"/>
                </a:solidFill>
              </a:rPr>
              <a:t> 10 ms Latency</a:t>
            </a:r>
            <a:endParaRPr lang="it-IT" altLang="it-IT" sz="1600" dirty="0">
              <a:solidFill>
                <a:srgbClr val="0000FF"/>
              </a:solidFill>
            </a:endParaRPr>
          </a:p>
          <a:p>
            <a:pPr eaLnBrk="0" hangingPunct="0">
              <a:buFontTx/>
              <a:buChar char="•"/>
            </a:pPr>
            <a:r>
              <a:rPr lang="it-IT" altLang="it-IT" sz="1600" dirty="0">
                <a:solidFill>
                  <a:srgbClr val="0000FF"/>
                </a:solidFill>
              </a:rPr>
              <a:t>  </a:t>
            </a:r>
            <a:r>
              <a:rPr lang="it-IT" altLang="it-IT" sz="1600" dirty="0" smtClean="0">
                <a:solidFill>
                  <a:srgbClr val="0000FF"/>
                </a:solidFill>
              </a:rPr>
              <a:t>6-4 kHz </a:t>
            </a:r>
            <a:r>
              <a:rPr lang="it-IT" altLang="it-IT" sz="1600" dirty="0">
                <a:solidFill>
                  <a:srgbClr val="0000FF"/>
                </a:solidFill>
              </a:rPr>
              <a:t>accept rate</a:t>
            </a:r>
            <a:endParaRPr lang="it-IT" altLang="it-IT" sz="1600" dirty="0">
              <a:solidFill>
                <a:srgbClr val="000000"/>
              </a:solidFill>
            </a:endParaRPr>
          </a:p>
        </p:txBody>
      </p:sp>
      <p:sp>
        <p:nvSpPr>
          <p:cNvPr id="266336" name="Text Box 96"/>
          <p:cNvSpPr txBox="1">
            <a:spLocks noChangeArrowheads="1"/>
          </p:cNvSpPr>
          <p:nvPr/>
        </p:nvSpPr>
        <p:spPr bwMode="auto">
          <a:xfrm>
            <a:off x="5837968" y="5941289"/>
            <a:ext cx="14574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600" dirty="0">
                <a:solidFill>
                  <a:srgbClr val="000000"/>
                </a:solidFill>
              </a:rPr>
              <a:t>Mass Storage 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altLang="it-IT" sz="1600" dirty="0" smtClean="0">
                <a:solidFill>
                  <a:srgbClr val="000000"/>
                </a:solidFill>
              </a:rPr>
              <a:t>(~800-300 </a:t>
            </a:r>
            <a:r>
              <a:rPr lang="it-IT" altLang="it-IT" sz="1600" dirty="0">
                <a:solidFill>
                  <a:srgbClr val="000000"/>
                </a:solidFill>
              </a:rPr>
              <a:t>Hz)</a:t>
            </a:r>
          </a:p>
        </p:txBody>
      </p:sp>
      <p:sp>
        <p:nvSpPr>
          <p:cNvPr id="266337" name="Text Box 97"/>
          <p:cNvSpPr txBox="1">
            <a:spLocks noChangeArrowheads="1"/>
          </p:cNvSpPr>
          <p:nvPr/>
        </p:nvSpPr>
        <p:spPr bwMode="auto">
          <a:xfrm>
            <a:off x="5208588" y="1066800"/>
            <a:ext cx="259080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800" dirty="0">
                <a:solidFill>
                  <a:srgbClr val="000000"/>
                </a:solidFill>
              </a:rPr>
              <a:t>40 MHz Crossing  rate</a:t>
            </a:r>
          </a:p>
        </p:txBody>
      </p:sp>
      <p:sp>
        <p:nvSpPr>
          <p:cNvPr id="266342" name="Line 102"/>
          <p:cNvSpPr>
            <a:spLocks noChangeShapeType="1"/>
          </p:cNvSpPr>
          <p:nvPr/>
        </p:nvSpPr>
        <p:spPr bwMode="auto">
          <a:xfrm flipH="1">
            <a:off x="1219200" y="5410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343" name="Line 103"/>
          <p:cNvSpPr>
            <a:spLocks noChangeShapeType="1"/>
          </p:cNvSpPr>
          <p:nvPr/>
        </p:nvSpPr>
        <p:spPr bwMode="auto">
          <a:xfrm>
            <a:off x="4876800" y="5410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346" name="WordArt 106"/>
          <p:cNvSpPr>
            <a:spLocks noChangeArrowheads="1" noChangeShapeType="1" noTextEdit="1"/>
          </p:cNvSpPr>
          <p:nvPr/>
        </p:nvSpPr>
        <p:spPr bwMode="auto">
          <a:xfrm>
            <a:off x="7924800" y="990600"/>
            <a:ext cx="923925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>
                <a:solidFill>
                  <a:srgbClr val="00B05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ATLAS</a:t>
            </a:r>
          </a:p>
        </p:txBody>
      </p:sp>
      <p:sp>
        <p:nvSpPr>
          <p:cNvPr id="266348" name="WordArt 108"/>
          <p:cNvSpPr>
            <a:spLocks noChangeArrowheads="1" noChangeShapeType="1" noTextEdit="1"/>
          </p:cNvSpPr>
          <p:nvPr/>
        </p:nvSpPr>
        <p:spPr bwMode="auto">
          <a:xfrm>
            <a:off x="3275856" y="1176338"/>
            <a:ext cx="6953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CDF</a:t>
            </a:r>
          </a:p>
        </p:txBody>
      </p:sp>
    </p:spTree>
    <p:extLst>
      <p:ext uri="{BB962C8B-B14F-4D97-AF65-F5344CB8AC3E}">
        <p14:creationId xmlns:p14="http://schemas.microsoft.com/office/powerpoint/2010/main" val="192825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F4F5-691A-4AC1-9680-E290C4427D33}" type="slidenum">
              <a:rPr lang="en-US" altLang="it-IT"/>
              <a:pPr/>
              <a:t>6</a:t>
            </a:fld>
            <a:endParaRPr lang="en-US" altLang="it-IT"/>
          </a:p>
        </p:txBody>
      </p:sp>
      <p:sp>
        <p:nvSpPr>
          <p:cNvPr id="266350" name="Rectangle 110"/>
          <p:cNvSpPr>
            <a:spLocks noChangeArrowheads="1"/>
          </p:cNvSpPr>
          <p:nvPr/>
        </p:nvSpPr>
        <p:spPr bwMode="auto">
          <a:xfrm>
            <a:off x="4572000" y="914400"/>
            <a:ext cx="4572000" cy="59436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266349" name="Rectangle 109"/>
          <p:cNvSpPr>
            <a:spLocks noChangeArrowheads="1"/>
          </p:cNvSpPr>
          <p:nvPr/>
        </p:nvSpPr>
        <p:spPr bwMode="auto">
          <a:xfrm>
            <a:off x="0" y="914400"/>
            <a:ext cx="4572000" cy="59436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082" y="0"/>
            <a:ext cx="8437562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altLang="it-IT" dirty="0" smtClean="0">
                <a:solidFill>
                  <a:srgbClr val="66FF33"/>
                </a:solidFill>
                <a:latin typeface="Comic Sans MS" pitchFamily="66" charset="0"/>
              </a:rPr>
              <a:t>CDF vs ATLAS TDAQ Architecture</a:t>
            </a:r>
            <a:endParaRPr lang="en-US" altLang="it-IT" dirty="0">
              <a:solidFill>
                <a:srgbClr val="66FF33"/>
              </a:solidFill>
              <a:latin typeface="Comic Sans MS" pitchFamily="66" charset="0"/>
            </a:endParaRPr>
          </a:p>
        </p:txBody>
      </p:sp>
      <p:sp>
        <p:nvSpPr>
          <p:cNvPr id="266290" name="Rectangle 50"/>
          <p:cNvSpPr>
            <a:spLocks noChangeArrowheads="1"/>
          </p:cNvSpPr>
          <p:nvPr/>
        </p:nvSpPr>
        <p:spPr bwMode="auto">
          <a:xfrm>
            <a:off x="2013424" y="5254129"/>
            <a:ext cx="357886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it-I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L3: CPU farm</a:t>
            </a:r>
          </a:p>
          <a:p>
            <a:pPr algn="ctr"/>
            <a:r>
              <a:rPr lang="en-US" altLang="it-I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event reconstruction</a:t>
            </a:r>
          </a:p>
          <a:p>
            <a:pPr algn="ctr"/>
            <a:r>
              <a:rPr lang="en-US" altLang="it-I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speed optimized offline code</a:t>
            </a:r>
          </a:p>
        </p:txBody>
      </p:sp>
      <p:cxnSp>
        <p:nvCxnSpPr>
          <p:cNvPr id="266243" name="AutoShape 3"/>
          <p:cNvCxnSpPr>
            <a:cxnSpLocks noChangeShapeType="1"/>
          </p:cNvCxnSpPr>
          <p:nvPr/>
        </p:nvCxnSpPr>
        <p:spPr bwMode="auto">
          <a:xfrm rot="5400000">
            <a:off x="546101" y="2662237"/>
            <a:ext cx="1212850" cy="3524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44" name="AutoShape 4"/>
          <p:cNvSpPr>
            <a:spLocks noChangeArrowheads="1"/>
          </p:cNvSpPr>
          <p:nvPr/>
        </p:nvSpPr>
        <p:spPr bwMode="auto">
          <a:xfrm flipV="1">
            <a:off x="919163" y="1395413"/>
            <a:ext cx="715962" cy="557212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45" name="AutoShape 5"/>
          <p:cNvSpPr>
            <a:spLocks noChangeArrowheads="1"/>
          </p:cNvSpPr>
          <p:nvPr/>
        </p:nvSpPr>
        <p:spPr bwMode="auto">
          <a:xfrm>
            <a:off x="811213" y="1284288"/>
            <a:ext cx="160337" cy="466725"/>
          </a:xfrm>
          <a:prstGeom prst="downArrow">
            <a:avLst>
              <a:gd name="adj1" fmla="val 50000"/>
              <a:gd name="adj2" fmla="val 72773"/>
            </a:avLst>
          </a:prstGeom>
          <a:gradFill rotWithShape="0">
            <a:gsLst>
              <a:gs pos="0">
                <a:schemeClr val="bg1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46" name="Rectangle 6"/>
          <p:cNvSpPr>
            <a:spLocks noChangeArrowheads="1"/>
          </p:cNvSpPr>
          <p:nvPr/>
        </p:nvSpPr>
        <p:spPr bwMode="auto">
          <a:xfrm>
            <a:off x="776288" y="1747838"/>
            <a:ext cx="228600" cy="1203325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47" name="Rectangle 7"/>
          <p:cNvSpPr>
            <a:spLocks noChangeArrowheads="1"/>
          </p:cNvSpPr>
          <p:nvPr/>
        </p:nvSpPr>
        <p:spPr bwMode="auto">
          <a:xfrm>
            <a:off x="776288" y="1751013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48" name="Rectangle 8"/>
          <p:cNvSpPr>
            <a:spLocks noChangeArrowheads="1"/>
          </p:cNvSpPr>
          <p:nvPr/>
        </p:nvSpPr>
        <p:spPr bwMode="auto">
          <a:xfrm>
            <a:off x="776288" y="1852613"/>
            <a:ext cx="228600" cy="100012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49" name="Rectangle 9"/>
          <p:cNvSpPr>
            <a:spLocks noChangeArrowheads="1"/>
          </p:cNvSpPr>
          <p:nvPr/>
        </p:nvSpPr>
        <p:spPr bwMode="auto">
          <a:xfrm>
            <a:off x="776288" y="1952625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50" name="Rectangle 10"/>
          <p:cNvSpPr>
            <a:spLocks noChangeArrowheads="1"/>
          </p:cNvSpPr>
          <p:nvPr/>
        </p:nvSpPr>
        <p:spPr bwMode="auto">
          <a:xfrm>
            <a:off x="776288" y="2054225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51" name="Rectangle 11"/>
          <p:cNvSpPr>
            <a:spLocks noChangeArrowheads="1"/>
          </p:cNvSpPr>
          <p:nvPr/>
        </p:nvSpPr>
        <p:spPr bwMode="auto">
          <a:xfrm>
            <a:off x="776288" y="2747963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52" name="Rectangle 12"/>
          <p:cNvSpPr>
            <a:spLocks noChangeArrowheads="1"/>
          </p:cNvSpPr>
          <p:nvPr/>
        </p:nvSpPr>
        <p:spPr bwMode="auto">
          <a:xfrm>
            <a:off x="776288" y="2849563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53" name="Line 13"/>
          <p:cNvSpPr>
            <a:spLocks noChangeShapeType="1"/>
          </p:cNvSpPr>
          <p:nvPr/>
        </p:nvSpPr>
        <p:spPr bwMode="auto">
          <a:xfrm>
            <a:off x="890588" y="2184400"/>
            <a:ext cx="1587" cy="500063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54" name="Text Box 14"/>
          <p:cNvSpPr txBox="1">
            <a:spLocks noChangeArrowheads="1"/>
          </p:cNvSpPr>
          <p:nvPr/>
        </p:nvSpPr>
        <p:spPr bwMode="auto">
          <a:xfrm>
            <a:off x="0" y="1844675"/>
            <a:ext cx="91440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L1 pipeline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42 clock cycles</a:t>
            </a:r>
          </a:p>
        </p:txBody>
      </p:sp>
      <p:sp>
        <p:nvSpPr>
          <p:cNvPr id="266255" name="AutoShape 15"/>
          <p:cNvSpPr>
            <a:spLocks noChangeArrowheads="1"/>
          </p:cNvSpPr>
          <p:nvPr/>
        </p:nvSpPr>
        <p:spPr bwMode="auto">
          <a:xfrm>
            <a:off x="1095375" y="1919288"/>
            <a:ext cx="673100" cy="498475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it-IT" altLang="it-IT" sz="1600">
                <a:solidFill>
                  <a:srgbClr val="000000"/>
                </a:solidFill>
              </a:rPr>
              <a:t>L1</a:t>
            </a:r>
          </a:p>
        </p:txBody>
      </p:sp>
      <p:sp>
        <p:nvSpPr>
          <p:cNvPr id="266256" name="AutoShape 16"/>
          <p:cNvSpPr>
            <a:spLocks noChangeArrowheads="1"/>
          </p:cNvSpPr>
          <p:nvPr/>
        </p:nvSpPr>
        <p:spPr bwMode="auto">
          <a:xfrm>
            <a:off x="711200" y="2951163"/>
            <a:ext cx="357188" cy="711200"/>
          </a:xfrm>
          <a:prstGeom prst="downArrow">
            <a:avLst>
              <a:gd name="adj1" fmla="val 49861"/>
              <a:gd name="adj2" fmla="val 132215"/>
            </a:avLst>
          </a:prstGeom>
          <a:gradFill rotWithShape="0">
            <a:gsLst>
              <a:gs pos="0">
                <a:srgbClr val="99CCFF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58" name="AutoShape 18"/>
          <p:cNvSpPr>
            <a:spLocks noChangeArrowheads="1"/>
          </p:cNvSpPr>
          <p:nvPr/>
        </p:nvSpPr>
        <p:spPr bwMode="auto">
          <a:xfrm>
            <a:off x="1143000" y="3657600"/>
            <a:ext cx="609600" cy="469900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it-IT" altLang="it-IT" sz="1600">
                <a:solidFill>
                  <a:srgbClr val="000000"/>
                </a:solidFill>
              </a:rPr>
              <a:t>L2</a:t>
            </a:r>
          </a:p>
        </p:txBody>
      </p:sp>
      <p:cxnSp>
        <p:nvCxnSpPr>
          <p:cNvPr id="266259" name="AutoShape 19"/>
          <p:cNvCxnSpPr>
            <a:cxnSpLocks noChangeShapeType="1"/>
            <a:stCxn id="266255" idx="2"/>
            <a:endCxn id="266258" idx="0"/>
          </p:cNvCxnSpPr>
          <p:nvPr/>
        </p:nvCxnSpPr>
        <p:spPr bwMode="auto">
          <a:xfrm>
            <a:off x="1431925" y="2417763"/>
            <a:ext cx="15875" cy="12398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60" name="Rectangle 20"/>
          <p:cNvSpPr>
            <a:spLocks noChangeArrowheads="1"/>
          </p:cNvSpPr>
          <p:nvPr/>
        </p:nvSpPr>
        <p:spPr bwMode="auto">
          <a:xfrm>
            <a:off x="776288" y="3662363"/>
            <a:ext cx="227012" cy="10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61" name="Rectangle 21"/>
          <p:cNvSpPr>
            <a:spLocks noChangeArrowheads="1"/>
          </p:cNvSpPr>
          <p:nvPr/>
        </p:nvSpPr>
        <p:spPr bwMode="auto">
          <a:xfrm>
            <a:off x="776288" y="3763963"/>
            <a:ext cx="227012" cy="10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62" name="Rectangle 22"/>
          <p:cNvSpPr>
            <a:spLocks noChangeArrowheads="1"/>
          </p:cNvSpPr>
          <p:nvPr/>
        </p:nvSpPr>
        <p:spPr bwMode="auto">
          <a:xfrm>
            <a:off x="776288" y="3865563"/>
            <a:ext cx="227012" cy="10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63" name="Rectangle 23"/>
          <p:cNvSpPr>
            <a:spLocks noChangeArrowheads="1"/>
          </p:cNvSpPr>
          <p:nvPr/>
        </p:nvSpPr>
        <p:spPr bwMode="auto">
          <a:xfrm>
            <a:off x="776288" y="3967163"/>
            <a:ext cx="227012" cy="10001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64" name="Text Box 24"/>
          <p:cNvSpPr txBox="1">
            <a:spLocks noChangeArrowheads="1"/>
          </p:cNvSpPr>
          <p:nvPr/>
        </p:nvSpPr>
        <p:spPr bwMode="auto">
          <a:xfrm>
            <a:off x="20638" y="3448050"/>
            <a:ext cx="893762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L2 buffer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4 events</a:t>
            </a:r>
          </a:p>
        </p:txBody>
      </p:sp>
      <p:cxnSp>
        <p:nvCxnSpPr>
          <p:cNvPr id="266265" name="AutoShape 25"/>
          <p:cNvCxnSpPr>
            <a:cxnSpLocks noChangeShapeType="1"/>
          </p:cNvCxnSpPr>
          <p:nvPr/>
        </p:nvCxnSpPr>
        <p:spPr bwMode="auto">
          <a:xfrm rot="5400000">
            <a:off x="941388" y="4168775"/>
            <a:ext cx="431800" cy="3619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66" name="AutoShape 26"/>
          <p:cNvSpPr>
            <a:spLocks noChangeArrowheads="1"/>
          </p:cNvSpPr>
          <p:nvPr/>
        </p:nvSpPr>
        <p:spPr bwMode="auto">
          <a:xfrm>
            <a:off x="709613" y="4067175"/>
            <a:ext cx="358775" cy="711200"/>
          </a:xfrm>
          <a:prstGeom prst="downArrow">
            <a:avLst>
              <a:gd name="adj1" fmla="val 49861"/>
              <a:gd name="adj2" fmla="val 131630"/>
            </a:avLst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68" name="Rectangle 28"/>
          <p:cNvSpPr>
            <a:spLocks noChangeArrowheads="1"/>
          </p:cNvSpPr>
          <p:nvPr/>
        </p:nvSpPr>
        <p:spPr bwMode="auto">
          <a:xfrm>
            <a:off x="773113" y="4786313"/>
            <a:ext cx="228600" cy="100012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69" name="Rectangle 29"/>
          <p:cNvSpPr>
            <a:spLocks noChangeArrowheads="1"/>
          </p:cNvSpPr>
          <p:nvPr/>
        </p:nvSpPr>
        <p:spPr bwMode="auto">
          <a:xfrm>
            <a:off x="773113" y="4886325"/>
            <a:ext cx="228600" cy="10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70" name="Rectangle 30"/>
          <p:cNvSpPr>
            <a:spLocks noChangeArrowheads="1"/>
          </p:cNvSpPr>
          <p:nvPr/>
        </p:nvSpPr>
        <p:spPr bwMode="auto">
          <a:xfrm>
            <a:off x="773113" y="4987925"/>
            <a:ext cx="228600" cy="10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71" name="Rectangle 31"/>
          <p:cNvSpPr>
            <a:spLocks noChangeArrowheads="1"/>
          </p:cNvSpPr>
          <p:nvPr/>
        </p:nvSpPr>
        <p:spPr bwMode="auto">
          <a:xfrm>
            <a:off x="773113" y="5089525"/>
            <a:ext cx="228600" cy="10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cxnSp>
        <p:nvCxnSpPr>
          <p:cNvPr id="266272" name="AutoShape 32"/>
          <p:cNvCxnSpPr>
            <a:cxnSpLocks noChangeShapeType="1"/>
            <a:stCxn id="266258" idx="2"/>
            <a:endCxn id="266268" idx="3"/>
          </p:cNvCxnSpPr>
          <p:nvPr/>
        </p:nvCxnSpPr>
        <p:spPr bwMode="auto">
          <a:xfrm rot="5400000">
            <a:off x="869950" y="4259263"/>
            <a:ext cx="709613" cy="446087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73" name="Text Box 33"/>
          <p:cNvSpPr txBox="1">
            <a:spLocks noChangeArrowheads="1"/>
          </p:cNvSpPr>
          <p:nvPr/>
        </p:nvSpPr>
        <p:spPr bwMode="auto">
          <a:xfrm>
            <a:off x="0" y="4724400"/>
            <a:ext cx="762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600" dirty="0">
                <a:solidFill>
                  <a:srgbClr val="000000"/>
                </a:solidFill>
                <a:latin typeface="Times New Roman" pitchFamily="18" charset="0"/>
              </a:rPr>
              <a:t>DAQ buffers</a:t>
            </a:r>
          </a:p>
        </p:txBody>
      </p:sp>
      <p:grpSp>
        <p:nvGrpSpPr>
          <p:cNvPr id="266274" name="Group 34"/>
          <p:cNvGrpSpPr>
            <a:grpSpLocks/>
          </p:cNvGrpSpPr>
          <p:nvPr/>
        </p:nvGrpSpPr>
        <p:grpSpPr bwMode="auto">
          <a:xfrm>
            <a:off x="671513" y="5716588"/>
            <a:ext cx="411162" cy="260350"/>
            <a:chOff x="4907" y="22154"/>
            <a:chExt cx="839" cy="401"/>
          </a:xfrm>
        </p:grpSpPr>
        <p:sp>
          <p:nvSpPr>
            <p:cNvPr id="266275" name="Line 35"/>
            <p:cNvSpPr>
              <a:spLocks noChangeShapeType="1"/>
            </p:cNvSpPr>
            <p:nvPr/>
          </p:nvSpPr>
          <p:spPr bwMode="auto">
            <a:xfrm>
              <a:off x="5094" y="22154"/>
              <a:ext cx="487" cy="0"/>
            </a:xfrm>
            <a:prstGeom prst="line">
              <a:avLst/>
            </a:prstGeom>
            <a:noFill/>
            <a:ln w="9525">
              <a:solidFill>
                <a:srgbClr val="996633"/>
              </a:solidFill>
              <a:round/>
              <a:headEnd/>
              <a:tailEnd/>
            </a:ln>
            <a:effectLst/>
            <a:scene3d>
              <a:camera prst="legacyObliqueTopRight"/>
              <a:lightRig rig="legacyFlat2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266276" name="Oval 36"/>
            <p:cNvSpPr>
              <a:spLocks noChangeArrowheads="1"/>
            </p:cNvSpPr>
            <p:nvPr/>
          </p:nvSpPr>
          <p:spPr bwMode="auto">
            <a:xfrm>
              <a:off x="4907" y="22155"/>
              <a:ext cx="378" cy="400"/>
            </a:xfrm>
            <a:prstGeom prst="ellipse">
              <a:avLst/>
            </a:prstGeom>
            <a:solidFill>
              <a:schemeClr val="accent2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266277" name="Oval 37"/>
            <p:cNvSpPr>
              <a:spLocks noChangeArrowheads="1"/>
            </p:cNvSpPr>
            <p:nvPr/>
          </p:nvSpPr>
          <p:spPr bwMode="auto">
            <a:xfrm>
              <a:off x="5368" y="22155"/>
              <a:ext cx="378" cy="400"/>
            </a:xfrm>
            <a:prstGeom prst="ellipse">
              <a:avLst/>
            </a:prstGeom>
            <a:solidFill>
              <a:schemeClr val="accent2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</p:grpSp>
      <p:sp>
        <p:nvSpPr>
          <p:cNvPr id="266278" name="AutoShape 38"/>
          <p:cNvSpPr>
            <a:spLocks noChangeArrowheads="1"/>
          </p:cNvSpPr>
          <p:nvPr/>
        </p:nvSpPr>
        <p:spPr bwMode="auto">
          <a:xfrm>
            <a:off x="585788" y="5294313"/>
            <a:ext cx="609600" cy="404812"/>
          </a:xfrm>
          <a:prstGeom prst="downArrowCallout">
            <a:avLst>
              <a:gd name="adj1" fmla="val 37647"/>
              <a:gd name="adj2" fmla="val 37647"/>
              <a:gd name="adj3" fmla="val 16667"/>
              <a:gd name="adj4" fmla="val 66667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it-IT" altLang="it-IT" sz="1200" b="1">
                <a:solidFill>
                  <a:srgbClr val="000000"/>
                </a:solidFill>
                <a:latin typeface="Times New Roman" pitchFamily="18" charset="0"/>
              </a:rPr>
              <a:t>L3 Farm</a:t>
            </a:r>
          </a:p>
        </p:txBody>
      </p:sp>
      <p:sp>
        <p:nvSpPr>
          <p:cNvPr id="266279" name="AutoShape 39"/>
          <p:cNvSpPr>
            <a:spLocks noChangeArrowheads="1"/>
          </p:cNvSpPr>
          <p:nvPr/>
        </p:nvSpPr>
        <p:spPr bwMode="auto">
          <a:xfrm>
            <a:off x="828675" y="5191125"/>
            <a:ext cx="119063" cy="1031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80" name="Text Box 40"/>
          <p:cNvSpPr txBox="1">
            <a:spLocks noChangeArrowheads="1"/>
          </p:cNvSpPr>
          <p:nvPr/>
        </p:nvSpPr>
        <p:spPr bwMode="auto">
          <a:xfrm>
            <a:off x="1787525" y="1984375"/>
            <a:ext cx="249713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it-IT" altLang="it-IT" sz="1600">
                <a:solidFill>
                  <a:srgbClr val="000000"/>
                </a:solidFill>
              </a:rPr>
              <a:t>L1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00"/>
                </a:solidFill>
              </a:rPr>
              <a:t> 7.6 MHz Synchromous </a:t>
            </a:r>
          </a:p>
          <a:p>
            <a:pPr eaLnBrk="0" hangingPunct="0"/>
            <a:r>
              <a:rPr lang="it-IT" altLang="it-IT" sz="1600">
                <a:solidFill>
                  <a:srgbClr val="000000"/>
                </a:solidFill>
              </a:rPr>
              <a:t>                Pipeline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00"/>
                </a:solidFill>
              </a:rPr>
              <a:t> 5.5 </a:t>
            </a:r>
            <a:r>
              <a:rPr lang="en-US" altLang="it-IT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</a:t>
            </a:r>
            <a:r>
              <a:rPr lang="it-IT" altLang="it-IT" sz="1600">
                <a:solidFill>
                  <a:srgbClr val="000000"/>
                </a:solidFill>
              </a:rPr>
              <a:t>s Latency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FF"/>
                </a:solidFill>
              </a:rPr>
              <a:t> 30 kHz accept rate</a:t>
            </a:r>
            <a:endParaRPr lang="it-IT" altLang="it-IT" sz="1600">
              <a:solidFill>
                <a:srgbClr val="000000"/>
              </a:solidFill>
            </a:endParaRPr>
          </a:p>
        </p:txBody>
      </p:sp>
      <p:sp>
        <p:nvSpPr>
          <p:cNvPr id="266281" name="Text Box 41"/>
          <p:cNvSpPr txBox="1">
            <a:spLocks noChangeArrowheads="1"/>
          </p:cNvSpPr>
          <p:nvPr/>
        </p:nvSpPr>
        <p:spPr bwMode="auto">
          <a:xfrm>
            <a:off x="1600200" y="4111179"/>
            <a:ext cx="312457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it-IT" altLang="it-IT" sz="1600" dirty="0">
                <a:solidFill>
                  <a:srgbClr val="000000"/>
                </a:solidFill>
              </a:rPr>
              <a:t>L2</a:t>
            </a:r>
          </a:p>
          <a:p>
            <a:pPr eaLnBrk="0" hangingPunct="0">
              <a:buFontTx/>
              <a:buChar char="•"/>
            </a:pPr>
            <a:r>
              <a:rPr lang="it-IT" altLang="it-IT" sz="1600" dirty="0" smtClean="0">
                <a:solidFill>
                  <a:srgbClr val="000000"/>
                </a:solidFill>
              </a:rPr>
              <a:t>Asynchronous </a:t>
            </a:r>
            <a:r>
              <a:rPr lang="it-IT" altLang="it-IT" sz="1600" dirty="0">
                <a:solidFill>
                  <a:srgbClr val="000000"/>
                </a:solidFill>
              </a:rPr>
              <a:t>2 Stage Pipeline</a:t>
            </a:r>
          </a:p>
          <a:p>
            <a:pPr eaLnBrk="0" hangingPunct="0">
              <a:buFontTx/>
              <a:buChar char="•"/>
            </a:pPr>
            <a:r>
              <a:rPr lang="it-IT" altLang="it-IT" sz="1600" dirty="0">
                <a:solidFill>
                  <a:srgbClr val="000000"/>
                </a:solidFill>
              </a:rPr>
              <a:t>20 </a:t>
            </a:r>
            <a:r>
              <a:rPr lang="it-IT" altLang="it-IT" sz="1600" dirty="0">
                <a:solidFill>
                  <a:srgbClr val="000000"/>
                </a:solidFill>
                <a:sym typeface="Symbol" pitchFamily="18" charset="2"/>
              </a:rPr>
              <a:t>s</a:t>
            </a:r>
            <a:r>
              <a:rPr lang="it-IT" altLang="it-IT" sz="1600" dirty="0">
                <a:solidFill>
                  <a:srgbClr val="000000"/>
                </a:solidFill>
              </a:rPr>
              <a:t> Latency</a:t>
            </a:r>
            <a:endParaRPr lang="it-IT" altLang="it-IT" sz="1600" dirty="0">
              <a:solidFill>
                <a:srgbClr val="0000FF"/>
              </a:solidFill>
            </a:endParaRPr>
          </a:p>
          <a:p>
            <a:pPr eaLnBrk="0" hangingPunct="0">
              <a:buFontTx/>
              <a:buChar char="•"/>
            </a:pPr>
            <a:r>
              <a:rPr lang="it-IT" altLang="it-IT" sz="1600" dirty="0" smtClean="0">
                <a:solidFill>
                  <a:srgbClr val="0000FF"/>
                </a:solidFill>
              </a:rPr>
              <a:t>1 kHz </a:t>
            </a:r>
            <a:r>
              <a:rPr lang="it-IT" altLang="it-IT" sz="1600" dirty="0">
                <a:solidFill>
                  <a:srgbClr val="0000FF"/>
                </a:solidFill>
              </a:rPr>
              <a:t>accept rate</a:t>
            </a:r>
            <a:endParaRPr lang="it-IT" altLang="it-IT" sz="1600" dirty="0">
              <a:solidFill>
                <a:srgbClr val="000000"/>
              </a:solidFill>
            </a:endParaRPr>
          </a:p>
        </p:txBody>
      </p:sp>
      <p:sp>
        <p:nvSpPr>
          <p:cNvPr id="266282" name="Text Box 42"/>
          <p:cNvSpPr txBox="1">
            <a:spLocks noChangeArrowheads="1"/>
          </p:cNvSpPr>
          <p:nvPr/>
        </p:nvSpPr>
        <p:spPr bwMode="auto">
          <a:xfrm>
            <a:off x="155575" y="6019800"/>
            <a:ext cx="1550988" cy="7032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600" dirty="0">
                <a:solidFill>
                  <a:srgbClr val="000000"/>
                </a:solidFill>
              </a:rPr>
              <a:t>Mass Storage 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altLang="it-IT" sz="1600" dirty="0">
                <a:solidFill>
                  <a:srgbClr val="000000"/>
                </a:solidFill>
              </a:rPr>
              <a:t>(~100 Hz)</a:t>
            </a:r>
          </a:p>
        </p:txBody>
      </p:sp>
      <p:sp>
        <p:nvSpPr>
          <p:cNvPr id="266283" name="Text Box 43"/>
          <p:cNvSpPr txBox="1">
            <a:spLocks noChangeArrowheads="1"/>
          </p:cNvSpPr>
          <p:nvPr/>
        </p:nvSpPr>
        <p:spPr bwMode="auto">
          <a:xfrm>
            <a:off x="276225" y="1143000"/>
            <a:ext cx="264795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800" dirty="0">
                <a:solidFill>
                  <a:srgbClr val="000000"/>
                </a:solidFill>
              </a:rPr>
              <a:t>7.6 MHz Crossing  rate</a:t>
            </a:r>
          </a:p>
        </p:txBody>
      </p:sp>
      <p:sp>
        <p:nvSpPr>
          <p:cNvPr id="266284" name="Line 44"/>
          <p:cNvSpPr>
            <a:spLocks noChangeShapeType="1"/>
          </p:cNvSpPr>
          <p:nvPr/>
        </p:nvSpPr>
        <p:spPr bwMode="auto">
          <a:xfrm flipH="1">
            <a:off x="1524000" y="2256"/>
            <a:ext cx="2286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cxnSp>
        <p:nvCxnSpPr>
          <p:cNvPr id="266297" name="AutoShape 57"/>
          <p:cNvCxnSpPr>
            <a:cxnSpLocks noChangeShapeType="1"/>
          </p:cNvCxnSpPr>
          <p:nvPr/>
        </p:nvCxnSpPr>
        <p:spPr bwMode="auto">
          <a:xfrm rot="5400000">
            <a:off x="5651501" y="2584450"/>
            <a:ext cx="1212850" cy="3524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98" name="AutoShape 58"/>
          <p:cNvSpPr>
            <a:spLocks noChangeArrowheads="1"/>
          </p:cNvSpPr>
          <p:nvPr/>
        </p:nvSpPr>
        <p:spPr bwMode="auto">
          <a:xfrm flipV="1">
            <a:off x="6024563" y="1317625"/>
            <a:ext cx="715962" cy="55721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99" name="AutoShape 59"/>
          <p:cNvSpPr>
            <a:spLocks noChangeArrowheads="1"/>
          </p:cNvSpPr>
          <p:nvPr/>
        </p:nvSpPr>
        <p:spPr bwMode="auto">
          <a:xfrm>
            <a:off x="5916613" y="1206500"/>
            <a:ext cx="160337" cy="466725"/>
          </a:xfrm>
          <a:prstGeom prst="downArrow">
            <a:avLst>
              <a:gd name="adj1" fmla="val 50000"/>
              <a:gd name="adj2" fmla="val 72773"/>
            </a:avLst>
          </a:prstGeom>
          <a:gradFill rotWithShape="0">
            <a:gsLst>
              <a:gs pos="0">
                <a:schemeClr val="bg1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0" name="Rectangle 60"/>
          <p:cNvSpPr>
            <a:spLocks noChangeArrowheads="1"/>
          </p:cNvSpPr>
          <p:nvPr/>
        </p:nvSpPr>
        <p:spPr bwMode="auto">
          <a:xfrm>
            <a:off x="5881688" y="1670050"/>
            <a:ext cx="228600" cy="1203325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1" name="Rectangle 61"/>
          <p:cNvSpPr>
            <a:spLocks noChangeArrowheads="1"/>
          </p:cNvSpPr>
          <p:nvPr/>
        </p:nvSpPr>
        <p:spPr bwMode="auto">
          <a:xfrm>
            <a:off x="5881688" y="1673225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2" name="Rectangle 62"/>
          <p:cNvSpPr>
            <a:spLocks noChangeArrowheads="1"/>
          </p:cNvSpPr>
          <p:nvPr/>
        </p:nvSpPr>
        <p:spPr bwMode="auto">
          <a:xfrm>
            <a:off x="5881688" y="1774825"/>
            <a:ext cx="228600" cy="100013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3" name="Rectangle 63"/>
          <p:cNvSpPr>
            <a:spLocks noChangeArrowheads="1"/>
          </p:cNvSpPr>
          <p:nvPr/>
        </p:nvSpPr>
        <p:spPr bwMode="auto">
          <a:xfrm>
            <a:off x="5881688" y="1874838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4" name="Rectangle 64"/>
          <p:cNvSpPr>
            <a:spLocks noChangeArrowheads="1"/>
          </p:cNvSpPr>
          <p:nvPr/>
        </p:nvSpPr>
        <p:spPr bwMode="auto">
          <a:xfrm>
            <a:off x="5881688" y="1976438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5" name="Rectangle 65"/>
          <p:cNvSpPr>
            <a:spLocks noChangeArrowheads="1"/>
          </p:cNvSpPr>
          <p:nvPr/>
        </p:nvSpPr>
        <p:spPr bwMode="auto">
          <a:xfrm>
            <a:off x="5881688" y="2670175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6" name="Rectangle 66"/>
          <p:cNvSpPr>
            <a:spLocks noChangeArrowheads="1"/>
          </p:cNvSpPr>
          <p:nvPr/>
        </p:nvSpPr>
        <p:spPr bwMode="auto">
          <a:xfrm>
            <a:off x="5881688" y="2771775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7" name="Line 67"/>
          <p:cNvSpPr>
            <a:spLocks noChangeShapeType="1"/>
          </p:cNvSpPr>
          <p:nvPr/>
        </p:nvSpPr>
        <p:spPr bwMode="auto">
          <a:xfrm>
            <a:off x="5995988" y="2106613"/>
            <a:ext cx="1587" cy="500062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8" name="Text Box 68"/>
          <p:cNvSpPr txBox="1">
            <a:spLocks noChangeArrowheads="1"/>
          </p:cNvSpPr>
          <p:nvPr/>
        </p:nvSpPr>
        <p:spPr bwMode="auto">
          <a:xfrm>
            <a:off x="4911725" y="1660525"/>
            <a:ext cx="1052513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L1</a:t>
            </a:r>
            <a:r>
              <a:rPr lang="it-IT" altLang="it-IT" sz="12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it-IT" altLang="it-IT" sz="1600">
                <a:solidFill>
                  <a:srgbClr val="000000"/>
                </a:solidFill>
              </a:rPr>
              <a:t>pipeline 100 clock cycles</a:t>
            </a:r>
          </a:p>
        </p:txBody>
      </p:sp>
      <p:sp>
        <p:nvSpPr>
          <p:cNvPr id="266309" name="AutoShape 69"/>
          <p:cNvSpPr>
            <a:spLocks noChangeArrowheads="1"/>
          </p:cNvSpPr>
          <p:nvPr/>
        </p:nvSpPr>
        <p:spPr bwMode="auto">
          <a:xfrm>
            <a:off x="6200775" y="1841500"/>
            <a:ext cx="673100" cy="498475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it-IT" altLang="it-IT" sz="1600">
                <a:solidFill>
                  <a:srgbClr val="000000"/>
                </a:solidFill>
              </a:rPr>
              <a:t>L1</a:t>
            </a:r>
          </a:p>
        </p:txBody>
      </p:sp>
      <p:sp>
        <p:nvSpPr>
          <p:cNvPr id="266310" name="AutoShape 70"/>
          <p:cNvSpPr>
            <a:spLocks noChangeArrowheads="1"/>
          </p:cNvSpPr>
          <p:nvPr/>
        </p:nvSpPr>
        <p:spPr bwMode="auto">
          <a:xfrm>
            <a:off x="5816600" y="2873375"/>
            <a:ext cx="357188" cy="711200"/>
          </a:xfrm>
          <a:prstGeom prst="downArrow">
            <a:avLst>
              <a:gd name="adj1" fmla="val 49861"/>
              <a:gd name="adj2" fmla="val 132215"/>
            </a:avLst>
          </a:prstGeom>
          <a:gradFill rotWithShape="0">
            <a:gsLst>
              <a:gs pos="0">
                <a:srgbClr val="99CCFF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12" name="AutoShape 72"/>
          <p:cNvSpPr>
            <a:spLocks noChangeArrowheads="1"/>
          </p:cNvSpPr>
          <p:nvPr/>
        </p:nvSpPr>
        <p:spPr bwMode="auto">
          <a:xfrm>
            <a:off x="6235700" y="3554413"/>
            <a:ext cx="603250" cy="495300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it-IT" altLang="it-IT" sz="1600">
                <a:solidFill>
                  <a:srgbClr val="000000"/>
                </a:solidFill>
              </a:rPr>
              <a:t>L2</a:t>
            </a:r>
          </a:p>
        </p:txBody>
      </p:sp>
      <p:cxnSp>
        <p:nvCxnSpPr>
          <p:cNvPr id="266313" name="AutoShape 73"/>
          <p:cNvCxnSpPr>
            <a:cxnSpLocks noChangeShapeType="1"/>
            <a:stCxn id="266309" idx="2"/>
            <a:endCxn id="266312" idx="0"/>
          </p:cNvCxnSpPr>
          <p:nvPr/>
        </p:nvCxnSpPr>
        <p:spPr bwMode="auto">
          <a:xfrm>
            <a:off x="6537325" y="2339975"/>
            <a:ext cx="0" cy="12144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14" name="Rectangle 74"/>
          <p:cNvSpPr>
            <a:spLocks noChangeArrowheads="1"/>
          </p:cNvSpPr>
          <p:nvPr/>
        </p:nvSpPr>
        <p:spPr bwMode="auto">
          <a:xfrm>
            <a:off x="5881688" y="3584575"/>
            <a:ext cx="227012" cy="10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15" name="Rectangle 75"/>
          <p:cNvSpPr>
            <a:spLocks noChangeArrowheads="1"/>
          </p:cNvSpPr>
          <p:nvPr/>
        </p:nvSpPr>
        <p:spPr bwMode="auto">
          <a:xfrm>
            <a:off x="5881688" y="3686175"/>
            <a:ext cx="227012" cy="10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16" name="Rectangle 76"/>
          <p:cNvSpPr>
            <a:spLocks noChangeArrowheads="1"/>
          </p:cNvSpPr>
          <p:nvPr/>
        </p:nvSpPr>
        <p:spPr bwMode="auto">
          <a:xfrm>
            <a:off x="5881688" y="3787775"/>
            <a:ext cx="227012" cy="10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17" name="Rectangle 77"/>
          <p:cNvSpPr>
            <a:spLocks noChangeArrowheads="1"/>
          </p:cNvSpPr>
          <p:nvPr/>
        </p:nvSpPr>
        <p:spPr bwMode="auto">
          <a:xfrm>
            <a:off x="5881688" y="3889375"/>
            <a:ext cx="227012" cy="10001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18" name="Text Box 78"/>
          <p:cNvSpPr txBox="1">
            <a:spLocks noChangeArrowheads="1"/>
          </p:cNvSpPr>
          <p:nvPr/>
        </p:nvSpPr>
        <p:spPr bwMode="auto">
          <a:xfrm>
            <a:off x="4969989" y="3505200"/>
            <a:ext cx="9556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altLang="it-IT" sz="1600" dirty="0">
                <a:solidFill>
                  <a:srgbClr val="000000"/>
                </a:solidFill>
              </a:rPr>
              <a:t>L 2 buffer many events</a:t>
            </a:r>
          </a:p>
        </p:txBody>
      </p:sp>
      <p:cxnSp>
        <p:nvCxnSpPr>
          <p:cNvPr id="266319" name="AutoShape 79"/>
          <p:cNvCxnSpPr>
            <a:cxnSpLocks noChangeShapeType="1"/>
          </p:cNvCxnSpPr>
          <p:nvPr/>
        </p:nvCxnSpPr>
        <p:spPr bwMode="auto">
          <a:xfrm rot="5400000">
            <a:off x="6046788" y="4090988"/>
            <a:ext cx="431800" cy="3619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20" name="AutoShape 80"/>
          <p:cNvSpPr>
            <a:spLocks noChangeArrowheads="1"/>
          </p:cNvSpPr>
          <p:nvPr/>
        </p:nvSpPr>
        <p:spPr bwMode="auto">
          <a:xfrm>
            <a:off x="5815013" y="3989388"/>
            <a:ext cx="358775" cy="711200"/>
          </a:xfrm>
          <a:prstGeom prst="downArrow">
            <a:avLst>
              <a:gd name="adj1" fmla="val 49861"/>
              <a:gd name="adj2" fmla="val 131630"/>
            </a:avLst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22" name="Rectangle 82"/>
          <p:cNvSpPr>
            <a:spLocks noChangeArrowheads="1"/>
          </p:cNvSpPr>
          <p:nvPr/>
        </p:nvSpPr>
        <p:spPr bwMode="auto">
          <a:xfrm>
            <a:off x="5878513" y="4708525"/>
            <a:ext cx="228600" cy="100013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23" name="Rectangle 83"/>
          <p:cNvSpPr>
            <a:spLocks noChangeArrowheads="1"/>
          </p:cNvSpPr>
          <p:nvPr/>
        </p:nvSpPr>
        <p:spPr bwMode="auto">
          <a:xfrm>
            <a:off x="5878513" y="4808538"/>
            <a:ext cx="228600" cy="10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24" name="Rectangle 84"/>
          <p:cNvSpPr>
            <a:spLocks noChangeArrowheads="1"/>
          </p:cNvSpPr>
          <p:nvPr/>
        </p:nvSpPr>
        <p:spPr bwMode="auto">
          <a:xfrm>
            <a:off x="5878513" y="4910138"/>
            <a:ext cx="228600" cy="10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25" name="Rectangle 85"/>
          <p:cNvSpPr>
            <a:spLocks noChangeArrowheads="1"/>
          </p:cNvSpPr>
          <p:nvPr/>
        </p:nvSpPr>
        <p:spPr bwMode="auto">
          <a:xfrm>
            <a:off x="5878513" y="5011738"/>
            <a:ext cx="228600" cy="10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cxnSp>
        <p:nvCxnSpPr>
          <p:cNvPr id="266326" name="AutoShape 86"/>
          <p:cNvCxnSpPr>
            <a:cxnSpLocks noChangeShapeType="1"/>
            <a:stCxn id="266312" idx="2"/>
            <a:endCxn id="266322" idx="3"/>
          </p:cNvCxnSpPr>
          <p:nvPr/>
        </p:nvCxnSpPr>
        <p:spPr bwMode="auto">
          <a:xfrm rot="5400000">
            <a:off x="5967413" y="4189413"/>
            <a:ext cx="709612" cy="430212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27" name="Text Box 87"/>
          <p:cNvSpPr txBox="1">
            <a:spLocks noChangeArrowheads="1"/>
          </p:cNvSpPr>
          <p:nvPr/>
        </p:nvSpPr>
        <p:spPr bwMode="auto">
          <a:xfrm>
            <a:off x="4953000" y="4616450"/>
            <a:ext cx="990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DAQ buffers</a:t>
            </a:r>
          </a:p>
        </p:txBody>
      </p:sp>
      <p:grpSp>
        <p:nvGrpSpPr>
          <p:cNvPr id="266328" name="Group 88"/>
          <p:cNvGrpSpPr>
            <a:grpSpLocks/>
          </p:cNvGrpSpPr>
          <p:nvPr/>
        </p:nvGrpSpPr>
        <p:grpSpPr bwMode="auto">
          <a:xfrm>
            <a:off x="5776913" y="5638800"/>
            <a:ext cx="411162" cy="260350"/>
            <a:chOff x="4907" y="22154"/>
            <a:chExt cx="839" cy="401"/>
          </a:xfrm>
        </p:grpSpPr>
        <p:sp>
          <p:nvSpPr>
            <p:cNvPr id="266329" name="Line 89"/>
            <p:cNvSpPr>
              <a:spLocks noChangeShapeType="1"/>
            </p:cNvSpPr>
            <p:nvPr/>
          </p:nvSpPr>
          <p:spPr bwMode="auto">
            <a:xfrm>
              <a:off x="5094" y="22154"/>
              <a:ext cx="487" cy="0"/>
            </a:xfrm>
            <a:prstGeom prst="line">
              <a:avLst/>
            </a:prstGeom>
            <a:noFill/>
            <a:ln w="9525">
              <a:solidFill>
                <a:srgbClr val="996633"/>
              </a:solidFill>
              <a:round/>
              <a:headEnd/>
              <a:tailEnd/>
            </a:ln>
            <a:effectLst/>
            <a:scene3d>
              <a:camera prst="legacyObliqueTopRight"/>
              <a:lightRig rig="legacyFlat2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266330" name="Oval 90"/>
            <p:cNvSpPr>
              <a:spLocks noChangeArrowheads="1"/>
            </p:cNvSpPr>
            <p:nvPr/>
          </p:nvSpPr>
          <p:spPr bwMode="auto">
            <a:xfrm>
              <a:off x="4907" y="22155"/>
              <a:ext cx="378" cy="400"/>
            </a:xfrm>
            <a:prstGeom prst="ellipse">
              <a:avLst/>
            </a:prstGeom>
            <a:solidFill>
              <a:schemeClr val="accent2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266331" name="Oval 91"/>
            <p:cNvSpPr>
              <a:spLocks noChangeArrowheads="1"/>
            </p:cNvSpPr>
            <p:nvPr/>
          </p:nvSpPr>
          <p:spPr bwMode="auto">
            <a:xfrm>
              <a:off x="5368" y="22155"/>
              <a:ext cx="378" cy="400"/>
            </a:xfrm>
            <a:prstGeom prst="ellipse">
              <a:avLst/>
            </a:prstGeom>
            <a:solidFill>
              <a:schemeClr val="accent2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</p:grpSp>
      <p:sp>
        <p:nvSpPr>
          <p:cNvPr id="266332" name="AutoShape 92"/>
          <p:cNvSpPr>
            <a:spLocks noChangeArrowheads="1"/>
          </p:cNvSpPr>
          <p:nvPr/>
        </p:nvSpPr>
        <p:spPr bwMode="auto">
          <a:xfrm>
            <a:off x="5691188" y="5216525"/>
            <a:ext cx="609600" cy="404813"/>
          </a:xfrm>
          <a:prstGeom prst="downArrowCallout">
            <a:avLst>
              <a:gd name="adj1" fmla="val 37647"/>
              <a:gd name="adj2" fmla="val 37647"/>
              <a:gd name="adj3" fmla="val 16667"/>
              <a:gd name="adj4" fmla="val 66667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it-IT" altLang="it-IT" sz="1200" b="1">
                <a:solidFill>
                  <a:srgbClr val="000000"/>
                </a:solidFill>
                <a:latin typeface="Times New Roman" pitchFamily="18" charset="0"/>
              </a:rPr>
              <a:t>L3 Farm</a:t>
            </a:r>
          </a:p>
        </p:txBody>
      </p:sp>
      <p:sp>
        <p:nvSpPr>
          <p:cNvPr id="266333" name="AutoShape 93"/>
          <p:cNvSpPr>
            <a:spLocks noChangeArrowheads="1"/>
          </p:cNvSpPr>
          <p:nvPr/>
        </p:nvSpPr>
        <p:spPr bwMode="auto">
          <a:xfrm>
            <a:off x="5934075" y="5113338"/>
            <a:ext cx="119063" cy="1031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34" name="Text Box 94"/>
          <p:cNvSpPr txBox="1">
            <a:spLocks noChangeArrowheads="1"/>
          </p:cNvSpPr>
          <p:nvPr/>
        </p:nvSpPr>
        <p:spPr bwMode="auto">
          <a:xfrm>
            <a:off x="6757988" y="2286000"/>
            <a:ext cx="250666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it-IT" altLang="it-IT" sz="1600">
                <a:solidFill>
                  <a:srgbClr val="000000"/>
                </a:solidFill>
              </a:rPr>
              <a:t>Level 1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00"/>
                </a:solidFill>
              </a:rPr>
              <a:t>  40 MHz Synchromous </a:t>
            </a:r>
          </a:p>
          <a:p>
            <a:pPr eaLnBrk="0" hangingPunct="0"/>
            <a:r>
              <a:rPr lang="it-IT" altLang="it-IT" sz="1600">
                <a:solidFill>
                  <a:srgbClr val="000000"/>
                </a:solidFill>
              </a:rPr>
              <a:t>             Pipeline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00"/>
                </a:solidFill>
              </a:rPr>
              <a:t> 2.5 </a:t>
            </a:r>
            <a:r>
              <a:rPr lang="en-US" altLang="it-IT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</a:t>
            </a:r>
            <a:r>
              <a:rPr lang="it-IT" altLang="it-IT" sz="1600">
                <a:solidFill>
                  <a:srgbClr val="000000"/>
                </a:solidFill>
              </a:rPr>
              <a:t>s Latency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FF"/>
                </a:solidFill>
              </a:rPr>
              <a:t>  75 kHz accept rate</a:t>
            </a:r>
            <a:endParaRPr lang="it-IT" altLang="it-IT" sz="1600">
              <a:solidFill>
                <a:srgbClr val="000000"/>
              </a:solidFill>
            </a:endParaRPr>
          </a:p>
        </p:txBody>
      </p:sp>
      <p:sp>
        <p:nvSpPr>
          <p:cNvPr id="266335" name="Text Box 95"/>
          <p:cNvSpPr txBox="1">
            <a:spLocks noChangeArrowheads="1"/>
          </p:cNvSpPr>
          <p:nvPr/>
        </p:nvSpPr>
        <p:spPr bwMode="auto">
          <a:xfrm>
            <a:off x="6629400" y="4063554"/>
            <a:ext cx="215155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it-IT" altLang="it-IT" sz="1600" dirty="0">
                <a:solidFill>
                  <a:srgbClr val="000000"/>
                </a:solidFill>
              </a:rPr>
              <a:t>Level 2</a:t>
            </a:r>
          </a:p>
          <a:p>
            <a:pPr eaLnBrk="0" hangingPunct="0">
              <a:buFontTx/>
              <a:buChar char="•"/>
            </a:pPr>
            <a:r>
              <a:rPr lang="it-IT" altLang="it-IT" sz="1600" dirty="0">
                <a:solidFill>
                  <a:srgbClr val="000000"/>
                </a:solidFill>
              </a:rPr>
              <a:t> Asynchromous</a:t>
            </a:r>
          </a:p>
          <a:p>
            <a:pPr eaLnBrk="0" hangingPunct="0">
              <a:buFontTx/>
              <a:buChar char="•"/>
            </a:pPr>
            <a:r>
              <a:rPr lang="it-IT" altLang="it-IT" sz="1600" dirty="0">
                <a:solidFill>
                  <a:srgbClr val="000000"/>
                </a:solidFill>
              </a:rPr>
              <a:t> 10 ms Latency</a:t>
            </a:r>
            <a:endParaRPr lang="it-IT" altLang="it-IT" sz="1600" dirty="0">
              <a:solidFill>
                <a:srgbClr val="0000FF"/>
              </a:solidFill>
            </a:endParaRPr>
          </a:p>
          <a:p>
            <a:pPr eaLnBrk="0" hangingPunct="0">
              <a:buFontTx/>
              <a:buChar char="•"/>
            </a:pPr>
            <a:r>
              <a:rPr lang="it-IT" altLang="it-IT" sz="1600" dirty="0">
                <a:solidFill>
                  <a:srgbClr val="0000FF"/>
                </a:solidFill>
              </a:rPr>
              <a:t>  </a:t>
            </a:r>
            <a:r>
              <a:rPr lang="it-IT" altLang="it-IT" sz="1600" dirty="0" smtClean="0">
                <a:solidFill>
                  <a:srgbClr val="0000FF"/>
                </a:solidFill>
              </a:rPr>
              <a:t>6-4 kHz </a:t>
            </a:r>
            <a:r>
              <a:rPr lang="it-IT" altLang="it-IT" sz="1600" dirty="0">
                <a:solidFill>
                  <a:srgbClr val="0000FF"/>
                </a:solidFill>
              </a:rPr>
              <a:t>accept rate</a:t>
            </a:r>
            <a:endParaRPr lang="it-IT" altLang="it-IT" sz="1600" dirty="0">
              <a:solidFill>
                <a:srgbClr val="000000"/>
              </a:solidFill>
            </a:endParaRPr>
          </a:p>
        </p:txBody>
      </p:sp>
      <p:sp>
        <p:nvSpPr>
          <p:cNvPr id="266336" name="Text Box 96"/>
          <p:cNvSpPr txBox="1">
            <a:spLocks noChangeArrowheads="1"/>
          </p:cNvSpPr>
          <p:nvPr/>
        </p:nvSpPr>
        <p:spPr bwMode="auto">
          <a:xfrm>
            <a:off x="5837968" y="5941289"/>
            <a:ext cx="14574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600" dirty="0">
                <a:solidFill>
                  <a:srgbClr val="000000"/>
                </a:solidFill>
              </a:rPr>
              <a:t>Mass Storage 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altLang="it-IT" sz="1600" dirty="0" smtClean="0">
                <a:solidFill>
                  <a:srgbClr val="000000"/>
                </a:solidFill>
              </a:rPr>
              <a:t>(~800-300 </a:t>
            </a:r>
            <a:r>
              <a:rPr lang="it-IT" altLang="it-IT" sz="1600" dirty="0">
                <a:solidFill>
                  <a:srgbClr val="000000"/>
                </a:solidFill>
              </a:rPr>
              <a:t>Hz)</a:t>
            </a:r>
          </a:p>
        </p:txBody>
      </p:sp>
      <p:sp>
        <p:nvSpPr>
          <p:cNvPr id="266337" name="Text Box 97"/>
          <p:cNvSpPr txBox="1">
            <a:spLocks noChangeArrowheads="1"/>
          </p:cNvSpPr>
          <p:nvPr/>
        </p:nvSpPr>
        <p:spPr bwMode="auto">
          <a:xfrm>
            <a:off x="5208588" y="1066800"/>
            <a:ext cx="259080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800" dirty="0">
                <a:solidFill>
                  <a:srgbClr val="000000"/>
                </a:solidFill>
              </a:rPr>
              <a:t>40 MHz Crossing  rate</a:t>
            </a:r>
          </a:p>
        </p:txBody>
      </p:sp>
      <p:sp>
        <p:nvSpPr>
          <p:cNvPr id="266342" name="Line 102"/>
          <p:cNvSpPr>
            <a:spLocks noChangeShapeType="1"/>
          </p:cNvSpPr>
          <p:nvPr/>
        </p:nvSpPr>
        <p:spPr bwMode="auto">
          <a:xfrm flipH="1">
            <a:off x="1219200" y="5410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343" name="Line 103"/>
          <p:cNvSpPr>
            <a:spLocks noChangeShapeType="1"/>
          </p:cNvSpPr>
          <p:nvPr/>
        </p:nvSpPr>
        <p:spPr bwMode="auto">
          <a:xfrm>
            <a:off x="4876800" y="5410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346" name="WordArt 106"/>
          <p:cNvSpPr>
            <a:spLocks noChangeArrowheads="1" noChangeShapeType="1" noTextEdit="1"/>
          </p:cNvSpPr>
          <p:nvPr/>
        </p:nvSpPr>
        <p:spPr bwMode="auto">
          <a:xfrm>
            <a:off x="7924800" y="990600"/>
            <a:ext cx="923925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>
                <a:solidFill>
                  <a:srgbClr val="00B05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ATLAS</a:t>
            </a:r>
          </a:p>
        </p:txBody>
      </p:sp>
      <p:sp>
        <p:nvSpPr>
          <p:cNvPr id="266348" name="WordArt 108"/>
          <p:cNvSpPr>
            <a:spLocks noChangeArrowheads="1" noChangeShapeType="1" noTextEdit="1"/>
          </p:cNvSpPr>
          <p:nvPr/>
        </p:nvSpPr>
        <p:spPr bwMode="auto">
          <a:xfrm>
            <a:off x="3275856" y="1176338"/>
            <a:ext cx="6953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CDF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724773" y="3554413"/>
            <a:ext cx="4419227" cy="194230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6786644" y="5133163"/>
            <a:ext cx="1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CPUs FARMs</a:t>
            </a:r>
            <a:endParaRPr lang="it-IT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066800"/>
            <a:ext cx="4572000" cy="33377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4270" y="3448050"/>
            <a:ext cx="227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parallelized </a:t>
            </a:r>
          </a:p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hardware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1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F4F5-691A-4AC1-9680-E290C4427D33}" type="slidenum">
              <a:rPr lang="en-US" altLang="it-IT"/>
              <a:pPr/>
              <a:t>7</a:t>
            </a:fld>
            <a:endParaRPr lang="en-US" altLang="it-IT"/>
          </a:p>
        </p:txBody>
      </p:sp>
      <p:sp>
        <p:nvSpPr>
          <p:cNvPr id="266350" name="Rectangle 110"/>
          <p:cNvSpPr>
            <a:spLocks noChangeArrowheads="1"/>
          </p:cNvSpPr>
          <p:nvPr/>
        </p:nvSpPr>
        <p:spPr bwMode="auto">
          <a:xfrm>
            <a:off x="4572000" y="914400"/>
            <a:ext cx="4572000" cy="59436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266349" name="Rectangle 109"/>
          <p:cNvSpPr>
            <a:spLocks noChangeArrowheads="1"/>
          </p:cNvSpPr>
          <p:nvPr/>
        </p:nvSpPr>
        <p:spPr bwMode="auto">
          <a:xfrm>
            <a:off x="0" y="914400"/>
            <a:ext cx="4572000" cy="59436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082" y="0"/>
            <a:ext cx="8437562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altLang="it-IT" dirty="0" smtClean="0">
                <a:solidFill>
                  <a:srgbClr val="FFFF00"/>
                </a:solidFill>
                <a:latin typeface="Comic Sans MS" pitchFamily="66" charset="0"/>
              </a:rPr>
              <a:t>CDF vs ATLAS TDAQ Architecture</a:t>
            </a:r>
            <a:endParaRPr lang="en-US" altLang="it-IT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66290" name="Rectangle 50"/>
          <p:cNvSpPr>
            <a:spLocks noChangeArrowheads="1"/>
          </p:cNvSpPr>
          <p:nvPr/>
        </p:nvSpPr>
        <p:spPr bwMode="auto">
          <a:xfrm>
            <a:off x="2013424" y="5254129"/>
            <a:ext cx="357886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it-I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L3: CPU farm</a:t>
            </a:r>
          </a:p>
          <a:p>
            <a:pPr algn="ctr"/>
            <a:r>
              <a:rPr lang="en-US" altLang="it-I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event reconstruction</a:t>
            </a:r>
          </a:p>
          <a:p>
            <a:pPr algn="ctr"/>
            <a:r>
              <a:rPr lang="en-US" altLang="it-I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speed optimized offline code</a:t>
            </a:r>
          </a:p>
        </p:txBody>
      </p:sp>
      <p:cxnSp>
        <p:nvCxnSpPr>
          <p:cNvPr id="266243" name="AutoShape 3"/>
          <p:cNvCxnSpPr>
            <a:cxnSpLocks noChangeShapeType="1"/>
          </p:cNvCxnSpPr>
          <p:nvPr/>
        </p:nvCxnSpPr>
        <p:spPr bwMode="auto">
          <a:xfrm rot="5400000">
            <a:off x="546101" y="2662237"/>
            <a:ext cx="1212850" cy="3524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44" name="AutoShape 4"/>
          <p:cNvSpPr>
            <a:spLocks noChangeArrowheads="1"/>
          </p:cNvSpPr>
          <p:nvPr/>
        </p:nvSpPr>
        <p:spPr bwMode="auto">
          <a:xfrm flipV="1">
            <a:off x="919163" y="1395413"/>
            <a:ext cx="715962" cy="557212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45" name="AutoShape 5"/>
          <p:cNvSpPr>
            <a:spLocks noChangeArrowheads="1"/>
          </p:cNvSpPr>
          <p:nvPr/>
        </p:nvSpPr>
        <p:spPr bwMode="auto">
          <a:xfrm>
            <a:off x="811213" y="1284288"/>
            <a:ext cx="160337" cy="466725"/>
          </a:xfrm>
          <a:prstGeom prst="downArrow">
            <a:avLst>
              <a:gd name="adj1" fmla="val 50000"/>
              <a:gd name="adj2" fmla="val 72773"/>
            </a:avLst>
          </a:prstGeom>
          <a:gradFill rotWithShape="0">
            <a:gsLst>
              <a:gs pos="0">
                <a:schemeClr val="bg1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46" name="Rectangle 6"/>
          <p:cNvSpPr>
            <a:spLocks noChangeArrowheads="1"/>
          </p:cNvSpPr>
          <p:nvPr/>
        </p:nvSpPr>
        <p:spPr bwMode="auto">
          <a:xfrm>
            <a:off x="776288" y="1747838"/>
            <a:ext cx="228600" cy="1203325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47" name="Rectangle 7"/>
          <p:cNvSpPr>
            <a:spLocks noChangeArrowheads="1"/>
          </p:cNvSpPr>
          <p:nvPr/>
        </p:nvSpPr>
        <p:spPr bwMode="auto">
          <a:xfrm>
            <a:off x="776288" y="1751013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48" name="Rectangle 8"/>
          <p:cNvSpPr>
            <a:spLocks noChangeArrowheads="1"/>
          </p:cNvSpPr>
          <p:nvPr/>
        </p:nvSpPr>
        <p:spPr bwMode="auto">
          <a:xfrm>
            <a:off x="776288" y="1852613"/>
            <a:ext cx="228600" cy="100012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49" name="Rectangle 9"/>
          <p:cNvSpPr>
            <a:spLocks noChangeArrowheads="1"/>
          </p:cNvSpPr>
          <p:nvPr/>
        </p:nvSpPr>
        <p:spPr bwMode="auto">
          <a:xfrm>
            <a:off x="776288" y="1952625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50" name="Rectangle 10"/>
          <p:cNvSpPr>
            <a:spLocks noChangeArrowheads="1"/>
          </p:cNvSpPr>
          <p:nvPr/>
        </p:nvSpPr>
        <p:spPr bwMode="auto">
          <a:xfrm>
            <a:off x="776288" y="2054225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51" name="Rectangle 11"/>
          <p:cNvSpPr>
            <a:spLocks noChangeArrowheads="1"/>
          </p:cNvSpPr>
          <p:nvPr/>
        </p:nvSpPr>
        <p:spPr bwMode="auto">
          <a:xfrm>
            <a:off x="776288" y="2747963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52" name="Rectangle 12"/>
          <p:cNvSpPr>
            <a:spLocks noChangeArrowheads="1"/>
          </p:cNvSpPr>
          <p:nvPr/>
        </p:nvSpPr>
        <p:spPr bwMode="auto">
          <a:xfrm>
            <a:off x="776288" y="2849563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53" name="Line 13"/>
          <p:cNvSpPr>
            <a:spLocks noChangeShapeType="1"/>
          </p:cNvSpPr>
          <p:nvPr/>
        </p:nvSpPr>
        <p:spPr bwMode="auto">
          <a:xfrm>
            <a:off x="890588" y="2184400"/>
            <a:ext cx="1587" cy="500063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54" name="Text Box 14"/>
          <p:cNvSpPr txBox="1">
            <a:spLocks noChangeArrowheads="1"/>
          </p:cNvSpPr>
          <p:nvPr/>
        </p:nvSpPr>
        <p:spPr bwMode="auto">
          <a:xfrm>
            <a:off x="0" y="1844675"/>
            <a:ext cx="91440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L1 pipeline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42 clock cycles</a:t>
            </a:r>
          </a:p>
        </p:txBody>
      </p:sp>
      <p:sp>
        <p:nvSpPr>
          <p:cNvPr id="266255" name="AutoShape 15"/>
          <p:cNvSpPr>
            <a:spLocks noChangeArrowheads="1"/>
          </p:cNvSpPr>
          <p:nvPr/>
        </p:nvSpPr>
        <p:spPr bwMode="auto">
          <a:xfrm>
            <a:off x="1095375" y="1919288"/>
            <a:ext cx="673100" cy="498475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it-IT" altLang="it-IT" sz="1600">
                <a:solidFill>
                  <a:srgbClr val="000000"/>
                </a:solidFill>
              </a:rPr>
              <a:t>L1</a:t>
            </a:r>
          </a:p>
        </p:txBody>
      </p:sp>
      <p:sp>
        <p:nvSpPr>
          <p:cNvPr id="266256" name="AutoShape 16"/>
          <p:cNvSpPr>
            <a:spLocks noChangeArrowheads="1"/>
          </p:cNvSpPr>
          <p:nvPr/>
        </p:nvSpPr>
        <p:spPr bwMode="auto">
          <a:xfrm>
            <a:off x="711200" y="2951163"/>
            <a:ext cx="357188" cy="711200"/>
          </a:xfrm>
          <a:prstGeom prst="downArrow">
            <a:avLst>
              <a:gd name="adj1" fmla="val 49861"/>
              <a:gd name="adj2" fmla="val 132215"/>
            </a:avLst>
          </a:prstGeom>
          <a:gradFill rotWithShape="0">
            <a:gsLst>
              <a:gs pos="0">
                <a:srgbClr val="99CCFF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58" name="AutoShape 18"/>
          <p:cNvSpPr>
            <a:spLocks noChangeArrowheads="1"/>
          </p:cNvSpPr>
          <p:nvPr/>
        </p:nvSpPr>
        <p:spPr bwMode="auto">
          <a:xfrm>
            <a:off x="1143000" y="3657600"/>
            <a:ext cx="609600" cy="469900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it-IT" altLang="it-IT" sz="1600">
                <a:solidFill>
                  <a:srgbClr val="000000"/>
                </a:solidFill>
              </a:rPr>
              <a:t>L2</a:t>
            </a:r>
          </a:p>
        </p:txBody>
      </p:sp>
      <p:cxnSp>
        <p:nvCxnSpPr>
          <p:cNvPr id="266259" name="AutoShape 19"/>
          <p:cNvCxnSpPr>
            <a:cxnSpLocks noChangeShapeType="1"/>
            <a:stCxn id="266255" idx="2"/>
            <a:endCxn id="266258" idx="0"/>
          </p:cNvCxnSpPr>
          <p:nvPr/>
        </p:nvCxnSpPr>
        <p:spPr bwMode="auto">
          <a:xfrm>
            <a:off x="1431925" y="2417763"/>
            <a:ext cx="15875" cy="12398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60" name="Rectangle 20"/>
          <p:cNvSpPr>
            <a:spLocks noChangeArrowheads="1"/>
          </p:cNvSpPr>
          <p:nvPr/>
        </p:nvSpPr>
        <p:spPr bwMode="auto">
          <a:xfrm>
            <a:off x="776288" y="3662363"/>
            <a:ext cx="227012" cy="10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61" name="Rectangle 21"/>
          <p:cNvSpPr>
            <a:spLocks noChangeArrowheads="1"/>
          </p:cNvSpPr>
          <p:nvPr/>
        </p:nvSpPr>
        <p:spPr bwMode="auto">
          <a:xfrm>
            <a:off x="776288" y="3763963"/>
            <a:ext cx="227012" cy="10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62" name="Rectangle 22"/>
          <p:cNvSpPr>
            <a:spLocks noChangeArrowheads="1"/>
          </p:cNvSpPr>
          <p:nvPr/>
        </p:nvSpPr>
        <p:spPr bwMode="auto">
          <a:xfrm>
            <a:off x="776288" y="3865563"/>
            <a:ext cx="227012" cy="10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63" name="Rectangle 23"/>
          <p:cNvSpPr>
            <a:spLocks noChangeArrowheads="1"/>
          </p:cNvSpPr>
          <p:nvPr/>
        </p:nvSpPr>
        <p:spPr bwMode="auto">
          <a:xfrm>
            <a:off x="776288" y="3967163"/>
            <a:ext cx="227012" cy="10001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64" name="Text Box 24"/>
          <p:cNvSpPr txBox="1">
            <a:spLocks noChangeArrowheads="1"/>
          </p:cNvSpPr>
          <p:nvPr/>
        </p:nvSpPr>
        <p:spPr bwMode="auto">
          <a:xfrm>
            <a:off x="20638" y="3448050"/>
            <a:ext cx="893762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L2 buffer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4 events</a:t>
            </a:r>
          </a:p>
        </p:txBody>
      </p:sp>
      <p:cxnSp>
        <p:nvCxnSpPr>
          <p:cNvPr id="266265" name="AutoShape 25"/>
          <p:cNvCxnSpPr>
            <a:cxnSpLocks noChangeShapeType="1"/>
          </p:cNvCxnSpPr>
          <p:nvPr/>
        </p:nvCxnSpPr>
        <p:spPr bwMode="auto">
          <a:xfrm rot="5400000">
            <a:off x="941388" y="4168775"/>
            <a:ext cx="431800" cy="3619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66" name="AutoShape 26"/>
          <p:cNvSpPr>
            <a:spLocks noChangeArrowheads="1"/>
          </p:cNvSpPr>
          <p:nvPr/>
        </p:nvSpPr>
        <p:spPr bwMode="auto">
          <a:xfrm>
            <a:off x="709613" y="4067175"/>
            <a:ext cx="358775" cy="711200"/>
          </a:xfrm>
          <a:prstGeom prst="downArrow">
            <a:avLst>
              <a:gd name="adj1" fmla="val 49861"/>
              <a:gd name="adj2" fmla="val 131630"/>
            </a:avLst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68" name="Rectangle 28"/>
          <p:cNvSpPr>
            <a:spLocks noChangeArrowheads="1"/>
          </p:cNvSpPr>
          <p:nvPr/>
        </p:nvSpPr>
        <p:spPr bwMode="auto">
          <a:xfrm>
            <a:off x="773113" y="4786313"/>
            <a:ext cx="228600" cy="100012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69" name="Rectangle 29"/>
          <p:cNvSpPr>
            <a:spLocks noChangeArrowheads="1"/>
          </p:cNvSpPr>
          <p:nvPr/>
        </p:nvSpPr>
        <p:spPr bwMode="auto">
          <a:xfrm>
            <a:off x="773113" y="4886325"/>
            <a:ext cx="228600" cy="10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70" name="Rectangle 30"/>
          <p:cNvSpPr>
            <a:spLocks noChangeArrowheads="1"/>
          </p:cNvSpPr>
          <p:nvPr/>
        </p:nvSpPr>
        <p:spPr bwMode="auto">
          <a:xfrm>
            <a:off x="773113" y="4987925"/>
            <a:ext cx="228600" cy="10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71" name="Rectangle 31"/>
          <p:cNvSpPr>
            <a:spLocks noChangeArrowheads="1"/>
          </p:cNvSpPr>
          <p:nvPr/>
        </p:nvSpPr>
        <p:spPr bwMode="auto">
          <a:xfrm>
            <a:off x="773113" y="5089525"/>
            <a:ext cx="228600" cy="10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cxnSp>
        <p:nvCxnSpPr>
          <p:cNvPr id="266272" name="AutoShape 32"/>
          <p:cNvCxnSpPr>
            <a:cxnSpLocks noChangeShapeType="1"/>
            <a:stCxn id="266258" idx="2"/>
            <a:endCxn id="266268" idx="3"/>
          </p:cNvCxnSpPr>
          <p:nvPr/>
        </p:nvCxnSpPr>
        <p:spPr bwMode="auto">
          <a:xfrm rot="5400000">
            <a:off x="869950" y="4259263"/>
            <a:ext cx="709613" cy="446087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73" name="Text Box 33"/>
          <p:cNvSpPr txBox="1">
            <a:spLocks noChangeArrowheads="1"/>
          </p:cNvSpPr>
          <p:nvPr/>
        </p:nvSpPr>
        <p:spPr bwMode="auto">
          <a:xfrm>
            <a:off x="0" y="4724400"/>
            <a:ext cx="762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  <a:latin typeface="Times New Roman" pitchFamily="18" charset="0"/>
              </a:rPr>
              <a:t>DAQ buffers</a:t>
            </a:r>
          </a:p>
        </p:txBody>
      </p:sp>
      <p:grpSp>
        <p:nvGrpSpPr>
          <p:cNvPr id="266274" name="Group 34"/>
          <p:cNvGrpSpPr>
            <a:grpSpLocks/>
          </p:cNvGrpSpPr>
          <p:nvPr/>
        </p:nvGrpSpPr>
        <p:grpSpPr bwMode="auto">
          <a:xfrm>
            <a:off x="671513" y="5716588"/>
            <a:ext cx="411162" cy="260350"/>
            <a:chOff x="4907" y="22154"/>
            <a:chExt cx="839" cy="401"/>
          </a:xfrm>
        </p:grpSpPr>
        <p:sp>
          <p:nvSpPr>
            <p:cNvPr id="266275" name="Line 35"/>
            <p:cNvSpPr>
              <a:spLocks noChangeShapeType="1"/>
            </p:cNvSpPr>
            <p:nvPr/>
          </p:nvSpPr>
          <p:spPr bwMode="auto">
            <a:xfrm>
              <a:off x="5094" y="22154"/>
              <a:ext cx="487" cy="0"/>
            </a:xfrm>
            <a:prstGeom prst="line">
              <a:avLst/>
            </a:prstGeom>
            <a:noFill/>
            <a:ln w="9525">
              <a:solidFill>
                <a:srgbClr val="996633"/>
              </a:solidFill>
              <a:round/>
              <a:headEnd/>
              <a:tailEnd/>
            </a:ln>
            <a:effectLst/>
            <a:scene3d>
              <a:camera prst="legacyObliqueTopRight"/>
              <a:lightRig rig="legacyFlat2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266276" name="Oval 36"/>
            <p:cNvSpPr>
              <a:spLocks noChangeArrowheads="1"/>
            </p:cNvSpPr>
            <p:nvPr/>
          </p:nvSpPr>
          <p:spPr bwMode="auto">
            <a:xfrm>
              <a:off x="4907" y="22155"/>
              <a:ext cx="378" cy="400"/>
            </a:xfrm>
            <a:prstGeom prst="ellipse">
              <a:avLst/>
            </a:prstGeom>
            <a:solidFill>
              <a:schemeClr val="accent2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266277" name="Oval 37"/>
            <p:cNvSpPr>
              <a:spLocks noChangeArrowheads="1"/>
            </p:cNvSpPr>
            <p:nvPr/>
          </p:nvSpPr>
          <p:spPr bwMode="auto">
            <a:xfrm>
              <a:off x="5368" y="22155"/>
              <a:ext cx="378" cy="400"/>
            </a:xfrm>
            <a:prstGeom prst="ellipse">
              <a:avLst/>
            </a:prstGeom>
            <a:solidFill>
              <a:schemeClr val="accent2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</p:grpSp>
      <p:sp>
        <p:nvSpPr>
          <p:cNvPr id="266278" name="AutoShape 38"/>
          <p:cNvSpPr>
            <a:spLocks noChangeArrowheads="1"/>
          </p:cNvSpPr>
          <p:nvPr/>
        </p:nvSpPr>
        <p:spPr bwMode="auto">
          <a:xfrm>
            <a:off x="585788" y="5294313"/>
            <a:ext cx="609600" cy="404812"/>
          </a:xfrm>
          <a:prstGeom prst="downArrowCallout">
            <a:avLst>
              <a:gd name="adj1" fmla="val 37647"/>
              <a:gd name="adj2" fmla="val 37647"/>
              <a:gd name="adj3" fmla="val 16667"/>
              <a:gd name="adj4" fmla="val 66667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it-IT" altLang="it-IT" sz="1200" b="1">
                <a:solidFill>
                  <a:srgbClr val="000000"/>
                </a:solidFill>
                <a:latin typeface="Times New Roman" pitchFamily="18" charset="0"/>
              </a:rPr>
              <a:t>L3 Farm</a:t>
            </a:r>
          </a:p>
        </p:txBody>
      </p:sp>
      <p:sp>
        <p:nvSpPr>
          <p:cNvPr id="266279" name="AutoShape 39"/>
          <p:cNvSpPr>
            <a:spLocks noChangeArrowheads="1"/>
          </p:cNvSpPr>
          <p:nvPr/>
        </p:nvSpPr>
        <p:spPr bwMode="auto">
          <a:xfrm>
            <a:off x="828675" y="5191125"/>
            <a:ext cx="119063" cy="1031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80" name="Text Box 40"/>
          <p:cNvSpPr txBox="1">
            <a:spLocks noChangeArrowheads="1"/>
          </p:cNvSpPr>
          <p:nvPr/>
        </p:nvSpPr>
        <p:spPr bwMode="auto">
          <a:xfrm>
            <a:off x="1787525" y="1984375"/>
            <a:ext cx="249713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it-IT" altLang="it-IT" sz="1600">
                <a:solidFill>
                  <a:srgbClr val="000000"/>
                </a:solidFill>
              </a:rPr>
              <a:t>L1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00"/>
                </a:solidFill>
              </a:rPr>
              <a:t> 7.6 MHz Synchromous </a:t>
            </a:r>
          </a:p>
          <a:p>
            <a:pPr eaLnBrk="0" hangingPunct="0"/>
            <a:r>
              <a:rPr lang="it-IT" altLang="it-IT" sz="1600">
                <a:solidFill>
                  <a:srgbClr val="000000"/>
                </a:solidFill>
              </a:rPr>
              <a:t>                Pipeline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00"/>
                </a:solidFill>
              </a:rPr>
              <a:t> 5.5 </a:t>
            </a:r>
            <a:r>
              <a:rPr lang="en-US" altLang="it-IT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</a:t>
            </a:r>
            <a:r>
              <a:rPr lang="it-IT" altLang="it-IT" sz="1600">
                <a:solidFill>
                  <a:srgbClr val="000000"/>
                </a:solidFill>
              </a:rPr>
              <a:t>s Latency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FF"/>
                </a:solidFill>
              </a:rPr>
              <a:t> 30 kHz accept rate</a:t>
            </a:r>
            <a:endParaRPr lang="it-IT" altLang="it-IT" sz="1600">
              <a:solidFill>
                <a:srgbClr val="000000"/>
              </a:solidFill>
            </a:endParaRPr>
          </a:p>
        </p:txBody>
      </p:sp>
      <p:sp>
        <p:nvSpPr>
          <p:cNvPr id="266281" name="Text Box 41"/>
          <p:cNvSpPr txBox="1">
            <a:spLocks noChangeArrowheads="1"/>
          </p:cNvSpPr>
          <p:nvPr/>
        </p:nvSpPr>
        <p:spPr bwMode="auto">
          <a:xfrm>
            <a:off x="1600200" y="4111179"/>
            <a:ext cx="312457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it-IT" altLang="it-IT" sz="1600" dirty="0">
                <a:solidFill>
                  <a:srgbClr val="000000"/>
                </a:solidFill>
              </a:rPr>
              <a:t>L2</a:t>
            </a:r>
          </a:p>
          <a:p>
            <a:pPr eaLnBrk="0" hangingPunct="0">
              <a:buFontTx/>
              <a:buChar char="•"/>
            </a:pPr>
            <a:r>
              <a:rPr lang="it-IT" altLang="it-IT" sz="1600" dirty="0" smtClean="0">
                <a:solidFill>
                  <a:srgbClr val="000000"/>
                </a:solidFill>
              </a:rPr>
              <a:t>Asynchronous </a:t>
            </a:r>
            <a:r>
              <a:rPr lang="it-IT" altLang="it-IT" sz="1600" dirty="0">
                <a:solidFill>
                  <a:srgbClr val="000000"/>
                </a:solidFill>
              </a:rPr>
              <a:t>2 Stage Pipeline</a:t>
            </a:r>
          </a:p>
          <a:p>
            <a:pPr eaLnBrk="0" hangingPunct="0">
              <a:buFontTx/>
              <a:buChar char="•"/>
            </a:pPr>
            <a:r>
              <a:rPr lang="it-IT" altLang="it-IT" sz="1600" dirty="0">
                <a:solidFill>
                  <a:srgbClr val="000000"/>
                </a:solidFill>
              </a:rPr>
              <a:t>20 </a:t>
            </a:r>
            <a:r>
              <a:rPr lang="it-IT" altLang="it-IT" sz="1600" dirty="0">
                <a:solidFill>
                  <a:srgbClr val="000000"/>
                </a:solidFill>
                <a:sym typeface="Symbol" pitchFamily="18" charset="2"/>
              </a:rPr>
              <a:t>s</a:t>
            </a:r>
            <a:r>
              <a:rPr lang="it-IT" altLang="it-IT" sz="1600" dirty="0">
                <a:solidFill>
                  <a:srgbClr val="000000"/>
                </a:solidFill>
              </a:rPr>
              <a:t> Latency</a:t>
            </a:r>
            <a:endParaRPr lang="it-IT" altLang="it-IT" sz="1600" dirty="0">
              <a:solidFill>
                <a:srgbClr val="0000FF"/>
              </a:solidFill>
            </a:endParaRPr>
          </a:p>
          <a:p>
            <a:pPr eaLnBrk="0" hangingPunct="0">
              <a:buFontTx/>
              <a:buChar char="•"/>
            </a:pPr>
            <a:r>
              <a:rPr lang="it-IT" altLang="it-IT" sz="1600" dirty="0" smtClean="0">
                <a:solidFill>
                  <a:srgbClr val="0000FF"/>
                </a:solidFill>
              </a:rPr>
              <a:t>1 kHz </a:t>
            </a:r>
            <a:r>
              <a:rPr lang="it-IT" altLang="it-IT" sz="1600" dirty="0">
                <a:solidFill>
                  <a:srgbClr val="0000FF"/>
                </a:solidFill>
              </a:rPr>
              <a:t>accept rate</a:t>
            </a:r>
            <a:endParaRPr lang="it-IT" altLang="it-IT" sz="1600" dirty="0">
              <a:solidFill>
                <a:srgbClr val="000000"/>
              </a:solidFill>
            </a:endParaRPr>
          </a:p>
        </p:txBody>
      </p:sp>
      <p:sp>
        <p:nvSpPr>
          <p:cNvPr id="266282" name="Text Box 42"/>
          <p:cNvSpPr txBox="1">
            <a:spLocks noChangeArrowheads="1"/>
          </p:cNvSpPr>
          <p:nvPr/>
        </p:nvSpPr>
        <p:spPr bwMode="auto">
          <a:xfrm>
            <a:off x="155575" y="6019800"/>
            <a:ext cx="1550988" cy="7032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600" dirty="0">
                <a:solidFill>
                  <a:srgbClr val="000000"/>
                </a:solidFill>
              </a:rPr>
              <a:t>Mass Storage 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altLang="it-IT" sz="1600" dirty="0">
                <a:solidFill>
                  <a:srgbClr val="000000"/>
                </a:solidFill>
              </a:rPr>
              <a:t>(~100 Hz)</a:t>
            </a:r>
          </a:p>
        </p:txBody>
      </p:sp>
      <p:sp>
        <p:nvSpPr>
          <p:cNvPr id="266283" name="Text Box 43"/>
          <p:cNvSpPr txBox="1">
            <a:spLocks noChangeArrowheads="1"/>
          </p:cNvSpPr>
          <p:nvPr/>
        </p:nvSpPr>
        <p:spPr bwMode="auto">
          <a:xfrm>
            <a:off x="457417" y="1150937"/>
            <a:ext cx="2647950" cy="3667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800" dirty="0">
                <a:solidFill>
                  <a:srgbClr val="000000"/>
                </a:solidFill>
              </a:rPr>
              <a:t>7.6 MHz Crossing  rate</a:t>
            </a:r>
          </a:p>
        </p:txBody>
      </p:sp>
      <p:grpSp>
        <p:nvGrpSpPr>
          <p:cNvPr id="266356" name="Group 116"/>
          <p:cNvGrpSpPr>
            <a:grpSpLocks/>
          </p:cNvGrpSpPr>
          <p:nvPr/>
        </p:nvGrpSpPr>
        <p:grpSpPr bwMode="auto">
          <a:xfrm>
            <a:off x="1524000" y="1600200"/>
            <a:ext cx="2554288" cy="2667000"/>
            <a:chOff x="960" y="1008"/>
            <a:chExt cx="1609" cy="1680"/>
          </a:xfrm>
        </p:grpSpPr>
        <p:sp>
          <p:nvSpPr>
            <p:cNvPr id="266284" name="Line 44"/>
            <p:cNvSpPr>
              <a:spLocks noChangeShapeType="1"/>
            </p:cNvSpPr>
            <p:nvPr/>
          </p:nvSpPr>
          <p:spPr bwMode="auto">
            <a:xfrm flipH="1">
              <a:off x="960" y="2256"/>
              <a:ext cx="14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6285" name="Text Box 45"/>
            <p:cNvSpPr txBox="1">
              <a:spLocks noChangeArrowheads="1"/>
            </p:cNvSpPr>
            <p:nvPr/>
          </p:nvSpPr>
          <p:spPr bwMode="auto">
            <a:xfrm>
              <a:off x="1008" y="2064"/>
              <a:ext cx="156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it-IT" sz="1600" b="1">
                  <a:solidFill>
                    <a:srgbClr val="FF0000"/>
                  </a:solidFill>
                </a:rPr>
                <a:t>SVX read out after L1</a:t>
              </a:r>
            </a:p>
          </p:txBody>
        </p:sp>
        <p:grpSp>
          <p:nvGrpSpPr>
            <p:cNvPr id="266354" name="Group 114"/>
            <p:cNvGrpSpPr>
              <a:grpSpLocks/>
            </p:cNvGrpSpPr>
            <p:nvPr/>
          </p:nvGrpSpPr>
          <p:grpSpPr bwMode="auto">
            <a:xfrm>
              <a:off x="1104" y="1008"/>
              <a:ext cx="1248" cy="1680"/>
              <a:chOff x="1104" y="1008"/>
              <a:chExt cx="1248" cy="1680"/>
            </a:xfrm>
          </p:grpSpPr>
          <p:sp>
            <p:nvSpPr>
              <p:cNvPr id="266286" name="AutoShape 46"/>
              <p:cNvSpPr>
                <a:spLocks noChangeArrowheads="1"/>
              </p:cNvSpPr>
              <p:nvPr/>
            </p:nvSpPr>
            <p:spPr bwMode="auto">
              <a:xfrm>
                <a:off x="1104" y="2352"/>
                <a:ext cx="1200" cy="336"/>
              </a:xfrm>
              <a:prstGeom prst="leftArrowCallout">
                <a:avLst>
                  <a:gd name="adj1" fmla="val 25000"/>
                  <a:gd name="adj2" fmla="val 25000"/>
                  <a:gd name="adj3" fmla="val 59524"/>
                  <a:gd name="adj4" fmla="val 6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it-IT" altLang="it-IT" sz="2000">
                    <a:solidFill>
                      <a:srgbClr val="000000"/>
                    </a:solidFill>
                  </a:rPr>
                  <a:t>SVT here</a:t>
                </a:r>
              </a:p>
            </p:txBody>
          </p:sp>
          <p:sp>
            <p:nvSpPr>
              <p:cNvPr id="266287" name="AutoShape 47"/>
              <p:cNvSpPr>
                <a:spLocks noChangeArrowheads="1"/>
              </p:cNvSpPr>
              <p:nvPr/>
            </p:nvSpPr>
            <p:spPr bwMode="auto">
              <a:xfrm>
                <a:off x="1152" y="1008"/>
                <a:ext cx="1200" cy="336"/>
              </a:xfrm>
              <a:prstGeom prst="leftArrowCallout">
                <a:avLst>
                  <a:gd name="adj1" fmla="val 25000"/>
                  <a:gd name="adj2" fmla="val 25000"/>
                  <a:gd name="adj3" fmla="val 59524"/>
                  <a:gd name="adj4" fmla="val 6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it-IT" altLang="it-IT" sz="2000">
                    <a:solidFill>
                      <a:srgbClr val="000000"/>
                    </a:solidFill>
                  </a:rPr>
                  <a:t>XFT here</a:t>
                </a:r>
              </a:p>
            </p:txBody>
          </p:sp>
        </p:grpSp>
      </p:grpSp>
      <p:cxnSp>
        <p:nvCxnSpPr>
          <p:cNvPr id="266297" name="AutoShape 57"/>
          <p:cNvCxnSpPr>
            <a:cxnSpLocks noChangeShapeType="1"/>
          </p:cNvCxnSpPr>
          <p:nvPr/>
        </p:nvCxnSpPr>
        <p:spPr bwMode="auto">
          <a:xfrm rot="5400000">
            <a:off x="5651501" y="2584450"/>
            <a:ext cx="1212850" cy="3524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98" name="AutoShape 58"/>
          <p:cNvSpPr>
            <a:spLocks noChangeArrowheads="1"/>
          </p:cNvSpPr>
          <p:nvPr/>
        </p:nvSpPr>
        <p:spPr bwMode="auto">
          <a:xfrm flipV="1">
            <a:off x="6024563" y="1317625"/>
            <a:ext cx="715962" cy="55721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99" name="AutoShape 59"/>
          <p:cNvSpPr>
            <a:spLocks noChangeArrowheads="1"/>
          </p:cNvSpPr>
          <p:nvPr/>
        </p:nvSpPr>
        <p:spPr bwMode="auto">
          <a:xfrm>
            <a:off x="5916613" y="1206500"/>
            <a:ext cx="160337" cy="466725"/>
          </a:xfrm>
          <a:prstGeom prst="downArrow">
            <a:avLst>
              <a:gd name="adj1" fmla="val 50000"/>
              <a:gd name="adj2" fmla="val 72773"/>
            </a:avLst>
          </a:prstGeom>
          <a:gradFill rotWithShape="0">
            <a:gsLst>
              <a:gs pos="0">
                <a:schemeClr val="bg1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0" name="Rectangle 60"/>
          <p:cNvSpPr>
            <a:spLocks noChangeArrowheads="1"/>
          </p:cNvSpPr>
          <p:nvPr/>
        </p:nvSpPr>
        <p:spPr bwMode="auto">
          <a:xfrm>
            <a:off x="5881688" y="1670050"/>
            <a:ext cx="228600" cy="1203325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1" name="Rectangle 61"/>
          <p:cNvSpPr>
            <a:spLocks noChangeArrowheads="1"/>
          </p:cNvSpPr>
          <p:nvPr/>
        </p:nvSpPr>
        <p:spPr bwMode="auto">
          <a:xfrm>
            <a:off x="5881688" y="1673225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2" name="Rectangle 62"/>
          <p:cNvSpPr>
            <a:spLocks noChangeArrowheads="1"/>
          </p:cNvSpPr>
          <p:nvPr/>
        </p:nvSpPr>
        <p:spPr bwMode="auto">
          <a:xfrm>
            <a:off x="5881688" y="1774825"/>
            <a:ext cx="228600" cy="100013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3" name="Rectangle 63"/>
          <p:cNvSpPr>
            <a:spLocks noChangeArrowheads="1"/>
          </p:cNvSpPr>
          <p:nvPr/>
        </p:nvSpPr>
        <p:spPr bwMode="auto">
          <a:xfrm>
            <a:off x="5881688" y="1874838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4" name="Rectangle 64"/>
          <p:cNvSpPr>
            <a:spLocks noChangeArrowheads="1"/>
          </p:cNvSpPr>
          <p:nvPr/>
        </p:nvSpPr>
        <p:spPr bwMode="auto">
          <a:xfrm>
            <a:off x="5881688" y="1976438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5" name="Rectangle 65"/>
          <p:cNvSpPr>
            <a:spLocks noChangeArrowheads="1"/>
          </p:cNvSpPr>
          <p:nvPr/>
        </p:nvSpPr>
        <p:spPr bwMode="auto">
          <a:xfrm>
            <a:off x="5881688" y="2670175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6" name="Rectangle 66"/>
          <p:cNvSpPr>
            <a:spLocks noChangeArrowheads="1"/>
          </p:cNvSpPr>
          <p:nvPr/>
        </p:nvSpPr>
        <p:spPr bwMode="auto">
          <a:xfrm>
            <a:off x="5881688" y="2771775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7" name="Line 67"/>
          <p:cNvSpPr>
            <a:spLocks noChangeShapeType="1"/>
          </p:cNvSpPr>
          <p:nvPr/>
        </p:nvSpPr>
        <p:spPr bwMode="auto">
          <a:xfrm>
            <a:off x="5995988" y="2106613"/>
            <a:ext cx="1587" cy="500062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8" name="Text Box 68"/>
          <p:cNvSpPr txBox="1">
            <a:spLocks noChangeArrowheads="1"/>
          </p:cNvSpPr>
          <p:nvPr/>
        </p:nvSpPr>
        <p:spPr bwMode="auto">
          <a:xfrm>
            <a:off x="4911725" y="1660525"/>
            <a:ext cx="1052513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L1</a:t>
            </a:r>
            <a:r>
              <a:rPr lang="it-IT" altLang="it-IT" sz="12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it-IT" altLang="it-IT" sz="1600">
                <a:solidFill>
                  <a:srgbClr val="000000"/>
                </a:solidFill>
              </a:rPr>
              <a:t>pipeline 100 clock cycles</a:t>
            </a:r>
          </a:p>
        </p:txBody>
      </p:sp>
      <p:sp>
        <p:nvSpPr>
          <p:cNvPr id="266309" name="AutoShape 69"/>
          <p:cNvSpPr>
            <a:spLocks noChangeArrowheads="1"/>
          </p:cNvSpPr>
          <p:nvPr/>
        </p:nvSpPr>
        <p:spPr bwMode="auto">
          <a:xfrm>
            <a:off x="6200775" y="1841500"/>
            <a:ext cx="673100" cy="498475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it-IT" altLang="it-IT" sz="1600">
                <a:solidFill>
                  <a:srgbClr val="000000"/>
                </a:solidFill>
              </a:rPr>
              <a:t>L1</a:t>
            </a:r>
          </a:p>
        </p:txBody>
      </p:sp>
      <p:sp>
        <p:nvSpPr>
          <p:cNvPr id="266310" name="AutoShape 70"/>
          <p:cNvSpPr>
            <a:spLocks noChangeArrowheads="1"/>
          </p:cNvSpPr>
          <p:nvPr/>
        </p:nvSpPr>
        <p:spPr bwMode="auto">
          <a:xfrm>
            <a:off x="5816600" y="2873375"/>
            <a:ext cx="357188" cy="711200"/>
          </a:xfrm>
          <a:prstGeom prst="downArrow">
            <a:avLst>
              <a:gd name="adj1" fmla="val 49861"/>
              <a:gd name="adj2" fmla="val 132215"/>
            </a:avLst>
          </a:prstGeom>
          <a:gradFill rotWithShape="0">
            <a:gsLst>
              <a:gs pos="0">
                <a:srgbClr val="99CCFF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12" name="AutoShape 72"/>
          <p:cNvSpPr>
            <a:spLocks noChangeArrowheads="1"/>
          </p:cNvSpPr>
          <p:nvPr/>
        </p:nvSpPr>
        <p:spPr bwMode="auto">
          <a:xfrm>
            <a:off x="6235700" y="3554413"/>
            <a:ext cx="603250" cy="495300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it-IT" altLang="it-IT" sz="1600">
                <a:solidFill>
                  <a:srgbClr val="000000"/>
                </a:solidFill>
              </a:rPr>
              <a:t>L2</a:t>
            </a:r>
          </a:p>
        </p:txBody>
      </p:sp>
      <p:cxnSp>
        <p:nvCxnSpPr>
          <p:cNvPr id="266313" name="AutoShape 73"/>
          <p:cNvCxnSpPr>
            <a:cxnSpLocks noChangeShapeType="1"/>
            <a:stCxn id="266309" idx="2"/>
            <a:endCxn id="266312" idx="0"/>
          </p:cNvCxnSpPr>
          <p:nvPr/>
        </p:nvCxnSpPr>
        <p:spPr bwMode="auto">
          <a:xfrm>
            <a:off x="6537325" y="2339975"/>
            <a:ext cx="0" cy="12144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14" name="Rectangle 74"/>
          <p:cNvSpPr>
            <a:spLocks noChangeArrowheads="1"/>
          </p:cNvSpPr>
          <p:nvPr/>
        </p:nvSpPr>
        <p:spPr bwMode="auto">
          <a:xfrm>
            <a:off x="5881688" y="3584575"/>
            <a:ext cx="227012" cy="10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15" name="Rectangle 75"/>
          <p:cNvSpPr>
            <a:spLocks noChangeArrowheads="1"/>
          </p:cNvSpPr>
          <p:nvPr/>
        </p:nvSpPr>
        <p:spPr bwMode="auto">
          <a:xfrm>
            <a:off x="5881688" y="3686175"/>
            <a:ext cx="227012" cy="10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16" name="Rectangle 76"/>
          <p:cNvSpPr>
            <a:spLocks noChangeArrowheads="1"/>
          </p:cNvSpPr>
          <p:nvPr/>
        </p:nvSpPr>
        <p:spPr bwMode="auto">
          <a:xfrm>
            <a:off x="5881688" y="3787775"/>
            <a:ext cx="227012" cy="10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17" name="Rectangle 77"/>
          <p:cNvSpPr>
            <a:spLocks noChangeArrowheads="1"/>
          </p:cNvSpPr>
          <p:nvPr/>
        </p:nvSpPr>
        <p:spPr bwMode="auto">
          <a:xfrm>
            <a:off x="5881688" y="3889375"/>
            <a:ext cx="227012" cy="10001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18" name="Text Box 78"/>
          <p:cNvSpPr txBox="1">
            <a:spLocks noChangeArrowheads="1"/>
          </p:cNvSpPr>
          <p:nvPr/>
        </p:nvSpPr>
        <p:spPr bwMode="auto">
          <a:xfrm>
            <a:off x="4969989" y="3505200"/>
            <a:ext cx="9556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altLang="it-IT" sz="1600" dirty="0">
                <a:solidFill>
                  <a:srgbClr val="000000"/>
                </a:solidFill>
              </a:rPr>
              <a:t>L 2 buffer many events</a:t>
            </a:r>
          </a:p>
        </p:txBody>
      </p:sp>
      <p:cxnSp>
        <p:nvCxnSpPr>
          <p:cNvPr id="266319" name="AutoShape 79"/>
          <p:cNvCxnSpPr>
            <a:cxnSpLocks noChangeShapeType="1"/>
          </p:cNvCxnSpPr>
          <p:nvPr/>
        </p:nvCxnSpPr>
        <p:spPr bwMode="auto">
          <a:xfrm rot="5400000">
            <a:off x="6046788" y="4090988"/>
            <a:ext cx="431800" cy="3619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20" name="AutoShape 80"/>
          <p:cNvSpPr>
            <a:spLocks noChangeArrowheads="1"/>
          </p:cNvSpPr>
          <p:nvPr/>
        </p:nvSpPr>
        <p:spPr bwMode="auto">
          <a:xfrm>
            <a:off x="5815013" y="3989388"/>
            <a:ext cx="358775" cy="711200"/>
          </a:xfrm>
          <a:prstGeom prst="downArrow">
            <a:avLst>
              <a:gd name="adj1" fmla="val 49861"/>
              <a:gd name="adj2" fmla="val 131630"/>
            </a:avLst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22" name="Rectangle 82"/>
          <p:cNvSpPr>
            <a:spLocks noChangeArrowheads="1"/>
          </p:cNvSpPr>
          <p:nvPr/>
        </p:nvSpPr>
        <p:spPr bwMode="auto">
          <a:xfrm>
            <a:off x="5878513" y="4708525"/>
            <a:ext cx="228600" cy="100013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23" name="Rectangle 83"/>
          <p:cNvSpPr>
            <a:spLocks noChangeArrowheads="1"/>
          </p:cNvSpPr>
          <p:nvPr/>
        </p:nvSpPr>
        <p:spPr bwMode="auto">
          <a:xfrm>
            <a:off x="5878513" y="4808538"/>
            <a:ext cx="228600" cy="10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24" name="Rectangle 84"/>
          <p:cNvSpPr>
            <a:spLocks noChangeArrowheads="1"/>
          </p:cNvSpPr>
          <p:nvPr/>
        </p:nvSpPr>
        <p:spPr bwMode="auto">
          <a:xfrm>
            <a:off x="5878513" y="4910138"/>
            <a:ext cx="228600" cy="10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25" name="Rectangle 85"/>
          <p:cNvSpPr>
            <a:spLocks noChangeArrowheads="1"/>
          </p:cNvSpPr>
          <p:nvPr/>
        </p:nvSpPr>
        <p:spPr bwMode="auto">
          <a:xfrm>
            <a:off x="5878513" y="5011738"/>
            <a:ext cx="228600" cy="10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cxnSp>
        <p:nvCxnSpPr>
          <p:cNvPr id="266326" name="AutoShape 86"/>
          <p:cNvCxnSpPr>
            <a:cxnSpLocks noChangeShapeType="1"/>
            <a:stCxn id="266312" idx="2"/>
            <a:endCxn id="266322" idx="3"/>
          </p:cNvCxnSpPr>
          <p:nvPr/>
        </p:nvCxnSpPr>
        <p:spPr bwMode="auto">
          <a:xfrm rot="5400000">
            <a:off x="5967413" y="4189413"/>
            <a:ext cx="709612" cy="430212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27" name="Text Box 87"/>
          <p:cNvSpPr txBox="1">
            <a:spLocks noChangeArrowheads="1"/>
          </p:cNvSpPr>
          <p:nvPr/>
        </p:nvSpPr>
        <p:spPr bwMode="auto">
          <a:xfrm>
            <a:off x="4953000" y="4616450"/>
            <a:ext cx="990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DAQ buffers</a:t>
            </a:r>
          </a:p>
        </p:txBody>
      </p:sp>
      <p:grpSp>
        <p:nvGrpSpPr>
          <p:cNvPr id="266328" name="Group 88"/>
          <p:cNvGrpSpPr>
            <a:grpSpLocks/>
          </p:cNvGrpSpPr>
          <p:nvPr/>
        </p:nvGrpSpPr>
        <p:grpSpPr bwMode="auto">
          <a:xfrm>
            <a:off x="5776913" y="5638800"/>
            <a:ext cx="411162" cy="260350"/>
            <a:chOff x="4907" y="22154"/>
            <a:chExt cx="839" cy="401"/>
          </a:xfrm>
        </p:grpSpPr>
        <p:sp>
          <p:nvSpPr>
            <p:cNvPr id="266329" name="Line 89"/>
            <p:cNvSpPr>
              <a:spLocks noChangeShapeType="1"/>
            </p:cNvSpPr>
            <p:nvPr/>
          </p:nvSpPr>
          <p:spPr bwMode="auto">
            <a:xfrm>
              <a:off x="5094" y="22154"/>
              <a:ext cx="487" cy="0"/>
            </a:xfrm>
            <a:prstGeom prst="line">
              <a:avLst/>
            </a:prstGeom>
            <a:noFill/>
            <a:ln w="9525">
              <a:solidFill>
                <a:srgbClr val="996633"/>
              </a:solidFill>
              <a:round/>
              <a:headEnd/>
              <a:tailEnd/>
            </a:ln>
            <a:effectLst/>
            <a:scene3d>
              <a:camera prst="legacyObliqueTopRight"/>
              <a:lightRig rig="legacyFlat2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266330" name="Oval 90"/>
            <p:cNvSpPr>
              <a:spLocks noChangeArrowheads="1"/>
            </p:cNvSpPr>
            <p:nvPr/>
          </p:nvSpPr>
          <p:spPr bwMode="auto">
            <a:xfrm>
              <a:off x="4907" y="22155"/>
              <a:ext cx="378" cy="400"/>
            </a:xfrm>
            <a:prstGeom prst="ellipse">
              <a:avLst/>
            </a:prstGeom>
            <a:solidFill>
              <a:schemeClr val="accent2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266331" name="Oval 91"/>
            <p:cNvSpPr>
              <a:spLocks noChangeArrowheads="1"/>
            </p:cNvSpPr>
            <p:nvPr/>
          </p:nvSpPr>
          <p:spPr bwMode="auto">
            <a:xfrm>
              <a:off x="5368" y="22155"/>
              <a:ext cx="378" cy="400"/>
            </a:xfrm>
            <a:prstGeom prst="ellipse">
              <a:avLst/>
            </a:prstGeom>
            <a:solidFill>
              <a:schemeClr val="accent2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</p:grpSp>
      <p:sp>
        <p:nvSpPr>
          <p:cNvPr id="266332" name="AutoShape 92"/>
          <p:cNvSpPr>
            <a:spLocks noChangeArrowheads="1"/>
          </p:cNvSpPr>
          <p:nvPr/>
        </p:nvSpPr>
        <p:spPr bwMode="auto">
          <a:xfrm>
            <a:off x="5691188" y="5216525"/>
            <a:ext cx="609600" cy="404813"/>
          </a:xfrm>
          <a:prstGeom prst="downArrowCallout">
            <a:avLst>
              <a:gd name="adj1" fmla="val 37647"/>
              <a:gd name="adj2" fmla="val 37647"/>
              <a:gd name="adj3" fmla="val 16667"/>
              <a:gd name="adj4" fmla="val 66667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it-IT" altLang="it-IT" sz="1200" b="1">
                <a:solidFill>
                  <a:srgbClr val="000000"/>
                </a:solidFill>
                <a:latin typeface="Times New Roman" pitchFamily="18" charset="0"/>
              </a:rPr>
              <a:t>L3 Farm</a:t>
            </a:r>
          </a:p>
        </p:txBody>
      </p:sp>
      <p:sp>
        <p:nvSpPr>
          <p:cNvPr id="266333" name="AutoShape 93"/>
          <p:cNvSpPr>
            <a:spLocks noChangeArrowheads="1"/>
          </p:cNvSpPr>
          <p:nvPr/>
        </p:nvSpPr>
        <p:spPr bwMode="auto">
          <a:xfrm>
            <a:off x="5934075" y="5113338"/>
            <a:ext cx="119063" cy="1031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34" name="Text Box 94"/>
          <p:cNvSpPr txBox="1">
            <a:spLocks noChangeArrowheads="1"/>
          </p:cNvSpPr>
          <p:nvPr/>
        </p:nvSpPr>
        <p:spPr bwMode="auto">
          <a:xfrm>
            <a:off x="6757988" y="2286000"/>
            <a:ext cx="250666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it-IT" altLang="it-IT" sz="1600">
                <a:solidFill>
                  <a:srgbClr val="000000"/>
                </a:solidFill>
              </a:rPr>
              <a:t>Level 1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00"/>
                </a:solidFill>
              </a:rPr>
              <a:t>  40 MHz Synchromous </a:t>
            </a:r>
          </a:p>
          <a:p>
            <a:pPr eaLnBrk="0" hangingPunct="0"/>
            <a:r>
              <a:rPr lang="it-IT" altLang="it-IT" sz="1600">
                <a:solidFill>
                  <a:srgbClr val="000000"/>
                </a:solidFill>
              </a:rPr>
              <a:t>             Pipeline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00"/>
                </a:solidFill>
              </a:rPr>
              <a:t> 2.5 </a:t>
            </a:r>
            <a:r>
              <a:rPr lang="en-US" altLang="it-IT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</a:t>
            </a:r>
            <a:r>
              <a:rPr lang="it-IT" altLang="it-IT" sz="1600">
                <a:solidFill>
                  <a:srgbClr val="000000"/>
                </a:solidFill>
              </a:rPr>
              <a:t>s Latency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FF"/>
                </a:solidFill>
              </a:rPr>
              <a:t>  75 kHz accept rate</a:t>
            </a:r>
            <a:endParaRPr lang="it-IT" altLang="it-IT" sz="1600">
              <a:solidFill>
                <a:srgbClr val="000000"/>
              </a:solidFill>
            </a:endParaRPr>
          </a:p>
        </p:txBody>
      </p:sp>
      <p:sp>
        <p:nvSpPr>
          <p:cNvPr id="266335" name="Text Box 95"/>
          <p:cNvSpPr txBox="1">
            <a:spLocks noChangeArrowheads="1"/>
          </p:cNvSpPr>
          <p:nvPr/>
        </p:nvSpPr>
        <p:spPr bwMode="auto">
          <a:xfrm>
            <a:off x="6629400" y="4063554"/>
            <a:ext cx="215155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it-IT" altLang="it-IT" sz="1600" dirty="0">
                <a:solidFill>
                  <a:srgbClr val="000000"/>
                </a:solidFill>
              </a:rPr>
              <a:t>Level 2</a:t>
            </a:r>
          </a:p>
          <a:p>
            <a:pPr eaLnBrk="0" hangingPunct="0">
              <a:buFontTx/>
              <a:buChar char="•"/>
            </a:pPr>
            <a:r>
              <a:rPr lang="it-IT" altLang="it-IT" sz="1600" dirty="0">
                <a:solidFill>
                  <a:srgbClr val="000000"/>
                </a:solidFill>
              </a:rPr>
              <a:t> Asynchromous</a:t>
            </a:r>
          </a:p>
          <a:p>
            <a:pPr eaLnBrk="0" hangingPunct="0">
              <a:buFontTx/>
              <a:buChar char="•"/>
            </a:pPr>
            <a:r>
              <a:rPr lang="it-IT" altLang="it-IT" sz="1600" dirty="0">
                <a:solidFill>
                  <a:srgbClr val="000000"/>
                </a:solidFill>
              </a:rPr>
              <a:t> 10 ms Latency</a:t>
            </a:r>
            <a:endParaRPr lang="it-IT" altLang="it-IT" sz="1600" dirty="0">
              <a:solidFill>
                <a:srgbClr val="0000FF"/>
              </a:solidFill>
            </a:endParaRPr>
          </a:p>
          <a:p>
            <a:pPr eaLnBrk="0" hangingPunct="0">
              <a:buFontTx/>
              <a:buChar char="•"/>
            </a:pPr>
            <a:r>
              <a:rPr lang="it-IT" altLang="it-IT" sz="1600" dirty="0">
                <a:solidFill>
                  <a:srgbClr val="0000FF"/>
                </a:solidFill>
              </a:rPr>
              <a:t>  </a:t>
            </a:r>
            <a:r>
              <a:rPr lang="it-IT" altLang="it-IT" sz="1600" dirty="0" smtClean="0">
                <a:solidFill>
                  <a:srgbClr val="0000FF"/>
                </a:solidFill>
              </a:rPr>
              <a:t>6-4 kHz </a:t>
            </a:r>
            <a:r>
              <a:rPr lang="it-IT" altLang="it-IT" sz="1600" dirty="0">
                <a:solidFill>
                  <a:srgbClr val="0000FF"/>
                </a:solidFill>
              </a:rPr>
              <a:t>accept rate</a:t>
            </a:r>
            <a:endParaRPr lang="it-IT" altLang="it-IT" sz="1600" dirty="0">
              <a:solidFill>
                <a:srgbClr val="000000"/>
              </a:solidFill>
            </a:endParaRPr>
          </a:p>
        </p:txBody>
      </p:sp>
      <p:sp>
        <p:nvSpPr>
          <p:cNvPr id="266336" name="Text Box 96"/>
          <p:cNvSpPr txBox="1">
            <a:spLocks noChangeArrowheads="1"/>
          </p:cNvSpPr>
          <p:nvPr/>
        </p:nvSpPr>
        <p:spPr bwMode="auto">
          <a:xfrm>
            <a:off x="5837968" y="5941289"/>
            <a:ext cx="14574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600" dirty="0">
                <a:solidFill>
                  <a:srgbClr val="000000"/>
                </a:solidFill>
              </a:rPr>
              <a:t>Mass Storage 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altLang="it-IT" sz="1600" dirty="0" smtClean="0">
                <a:solidFill>
                  <a:srgbClr val="000000"/>
                </a:solidFill>
              </a:rPr>
              <a:t>(~800-300 </a:t>
            </a:r>
            <a:r>
              <a:rPr lang="it-IT" altLang="it-IT" sz="1600" dirty="0">
                <a:solidFill>
                  <a:srgbClr val="000000"/>
                </a:solidFill>
              </a:rPr>
              <a:t>Hz)</a:t>
            </a:r>
          </a:p>
        </p:txBody>
      </p:sp>
      <p:sp>
        <p:nvSpPr>
          <p:cNvPr id="266337" name="Text Box 97"/>
          <p:cNvSpPr txBox="1">
            <a:spLocks noChangeArrowheads="1"/>
          </p:cNvSpPr>
          <p:nvPr/>
        </p:nvSpPr>
        <p:spPr bwMode="auto">
          <a:xfrm>
            <a:off x="5208588" y="1066800"/>
            <a:ext cx="2590800" cy="366713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800" dirty="0">
                <a:solidFill>
                  <a:srgbClr val="000000"/>
                </a:solidFill>
              </a:rPr>
              <a:t>40 MHz Crossing  rate</a:t>
            </a:r>
          </a:p>
        </p:txBody>
      </p:sp>
      <p:sp>
        <p:nvSpPr>
          <p:cNvPr id="266342" name="Line 102"/>
          <p:cNvSpPr>
            <a:spLocks noChangeShapeType="1"/>
          </p:cNvSpPr>
          <p:nvPr/>
        </p:nvSpPr>
        <p:spPr bwMode="auto">
          <a:xfrm flipH="1">
            <a:off x="1219200" y="5410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343" name="Line 103"/>
          <p:cNvSpPr>
            <a:spLocks noChangeShapeType="1"/>
          </p:cNvSpPr>
          <p:nvPr/>
        </p:nvSpPr>
        <p:spPr bwMode="auto">
          <a:xfrm>
            <a:off x="4876800" y="5410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346" name="WordArt 106"/>
          <p:cNvSpPr>
            <a:spLocks noChangeArrowheads="1" noChangeShapeType="1" noTextEdit="1"/>
          </p:cNvSpPr>
          <p:nvPr/>
        </p:nvSpPr>
        <p:spPr bwMode="auto">
          <a:xfrm>
            <a:off x="7924800" y="990600"/>
            <a:ext cx="923925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>
                <a:solidFill>
                  <a:srgbClr val="00B05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ATLAS</a:t>
            </a:r>
          </a:p>
        </p:txBody>
      </p:sp>
      <p:sp>
        <p:nvSpPr>
          <p:cNvPr id="266348" name="WordArt 108"/>
          <p:cNvSpPr>
            <a:spLocks noChangeArrowheads="1" noChangeShapeType="1" noTextEdit="1"/>
          </p:cNvSpPr>
          <p:nvPr/>
        </p:nvSpPr>
        <p:spPr bwMode="auto">
          <a:xfrm>
            <a:off x="3792538" y="1404938"/>
            <a:ext cx="6953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CDF</a:t>
            </a:r>
          </a:p>
        </p:txBody>
      </p:sp>
      <p:grpSp>
        <p:nvGrpSpPr>
          <p:cNvPr id="266355" name="Group 115"/>
          <p:cNvGrpSpPr>
            <a:grpSpLocks/>
          </p:cNvGrpSpPr>
          <p:nvPr/>
        </p:nvGrpSpPr>
        <p:grpSpPr bwMode="auto">
          <a:xfrm>
            <a:off x="6858000" y="1676400"/>
            <a:ext cx="2286000" cy="2651125"/>
            <a:chOff x="4320" y="1056"/>
            <a:chExt cx="1440" cy="1670"/>
          </a:xfrm>
        </p:grpSpPr>
        <p:sp>
          <p:nvSpPr>
            <p:cNvPr id="266344" name="Text Box 104"/>
            <p:cNvSpPr txBox="1">
              <a:spLocks noChangeArrowheads="1"/>
            </p:cNvSpPr>
            <p:nvPr/>
          </p:nvSpPr>
          <p:spPr bwMode="auto">
            <a:xfrm>
              <a:off x="4851" y="1056"/>
              <a:ext cx="909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400" b="1">
                  <a:solidFill>
                    <a:srgbClr val="FF6600"/>
                  </a:solidFill>
                </a:rPr>
                <a:t>No </a:t>
              </a:r>
            </a:p>
            <a:p>
              <a:r>
                <a:rPr lang="en-US" altLang="it-IT" sz="2400" b="1">
                  <a:solidFill>
                    <a:srgbClr val="FF6600"/>
                  </a:solidFill>
                </a:rPr>
                <a:t>Tracking</a:t>
              </a:r>
              <a:endParaRPr lang="en-GB" altLang="it-IT" sz="2400" b="1">
                <a:solidFill>
                  <a:srgbClr val="FF6600"/>
                </a:solidFill>
              </a:endParaRPr>
            </a:p>
          </p:txBody>
        </p:sp>
        <p:sp>
          <p:nvSpPr>
            <p:cNvPr id="266345" name="Text Box 105"/>
            <p:cNvSpPr txBox="1">
              <a:spLocks noChangeArrowheads="1"/>
            </p:cNvSpPr>
            <p:nvPr/>
          </p:nvSpPr>
          <p:spPr bwMode="auto">
            <a:xfrm>
              <a:off x="4752" y="2208"/>
              <a:ext cx="909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400" b="1">
                  <a:solidFill>
                    <a:srgbClr val="FF6600"/>
                  </a:solidFill>
                </a:rPr>
                <a:t>Late</a:t>
              </a:r>
            </a:p>
            <a:p>
              <a:r>
                <a:rPr lang="en-US" altLang="it-IT" sz="2400" b="1">
                  <a:solidFill>
                    <a:srgbClr val="FF6600"/>
                  </a:solidFill>
                </a:rPr>
                <a:t>Tracking</a:t>
              </a:r>
              <a:endParaRPr lang="en-GB" altLang="it-IT" sz="2400" b="1">
                <a:solidFill>
                  <a:srgbClr val="FF6600"/>
                </a:solidFill>
              </a:endParaRPr>
            </a:p>
          </p:txBody>
        </p:sp>
        <p:sp>
          <p:nvSpPr>
            <p:cNvPr id="266352" name="AutoShape 112"/>
            <p:cNvSpPr>
              <a:spLocks noChangeArrowheads="1"/>
            </p:cNvSpPr>
            <p:nvPr/>
          </p:nvSpPr>
          <p:spPr bwMode="auto">
            <a:xfrm>
              <a:off x="4320" y="1296"/>
              <a:ext cx="432" cy="96"/>
            </a:xfrm>
            <a:prstGeom prst="leftArrow">
              <a:avLst>
                <a:gd name="adj1" fmla="val 50000"/>
                <a:gd name="adj2" fmla="val 1125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6353" name="AutoShape 113"/>
            <p:cNvSpPr>
              <a:spLocks noChangeArrowheads="1"/>
            </p:cNvSpPr>
            <p:nvPr/>
          </p:nvSpPr>
          <p:spPr bwMode="auto">
            <a:xfrm>
              <a:off x="4320" y="2352"/>
              <a:ext cx="432" cy="96"/>
            </a:xfrm>
            <a:prstGeom prst="leftArrow">
              <a:avLst>
                <a:gd name="adj1" fmla="val 50000"/>
                <a:gd name="adj2" fmla="val 1125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4724773" y="3554413"/>
            <a:ext cx="4419227" cy="194230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6786644" y="5133163"/>
            <a:ext cx="1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CPUs FARMs</a:t>
            </a:r>
            <a:endParaRPr lang="it-IT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0" y="1066800"/>
            <a:ext cx="4572000" cy="33377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1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395" y="1920727"/>
            <a:ext cx="5621008" cy="493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" y="18015"/>
            <a:ext cx="6228185" cy="2880494"/>
          </a:xfrm>
          <a:prstGeom prst="rect">
            <a:avLst/>
          </a:prstGeom>
          <a:solidFill>
            <a:srgbClr val="FFFF00"/>
          </a:solidFill>
          <a:ln/>
        </p:spPr>
        <p:txBody>
          <a:bodyPr lIns="36000" rIns="36000"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GB" altLang="it-IT" sz="36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SVT, The FTK predecessor @ CDF  &amp;</a:t>
            </a:r>
          </a:p>
          <a:p>
            <a:pPr algn="ctr">
              <a:buFont typeface="Arial" pitchFamily="34" charset="0"/>
              <a:buNone/>
            </a:pPr>
            <a:r>
              <a:rPr lang="en-GB" altLang="it-IT" sz="36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upgrades (~2000-04)</a:t>
            </a:r>
            <a:endParaRPr lang="en-GB" altLang="it-IT" sz="36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9308" y="2019483"/>
            <a:ext cx="6218876" cy="236988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buFont typeface="Times New Roman" pitchFamily="18" charset="0"/>
              <a:buChar char="•"/>
            </a:pPr>
            <a:r>
              <a:rPr lang="en-US" altLang="it-IT" sz="2800" dirty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en-US" altLang="it-IT" sz="2400" dirty="0">
                <a:solidFill>
                  <a:schemeClr val="bg1"/>
                </a:solidFill>
                <a:latin typeface="Helvetica" pitchFamily="34" charset="0"/>
              </a:rPr>
              <a:t>XFT : 3D  </a:t>
            </a:r>
            <a:r>
              <a:rPr lang="en-US" altLang="it-IT" sz="2400" dirty="0" smtClean="0">
                <a:solidFill>
                  <a:schemeClr val="bg1"/>
                </a:solidFill>
                <a:latin typeface="Helvetica" pitchFamily="34" charset="0"/>
              </a:rPr>
              <a:t>Tracks at L1</a:t>
            </a:r>
            <a:endParaRPr lang="en-US" altLang="it-IT" sz="2400" dirty="0">
              <a:solidFill>
                <a:schemeClr val="bg1"/>
              </a:solidFill>
              <a:latin typeface="Helvetica" pitchFamily="34" charset="0"/>
            </a:endParaRPr>
          </a:p>
          <a:p>
            <a:pPr>
              <a:buFont typeface="Times New Roman" pitchFamily="18" charset="0"/>
              <a:buChar char="•"/>
            </a:pPr>
            <a:r>
              <a:rPr lang="en-US" altLang="it-IT" sz="2400" dirty="0">
                <a:solidFill>
                  <a:schemeClr val="bg1"/>
                </a:solidFill>
                <a:latin typeface="Helvetica" pitchFamily="34" charset="0"/>
              </a:rPr>
              <a:t> SVT: </a:t>
            </a:r>
            <a:r>
              <a:rPr lang="en-US" altLang="it-IT" sz="2400" dirty="0" smtClean="0">
                <a:solidFill>
                  <a:schemeClr val="bg1"/>
                </a:solidFill>
                <a:latin typeface="Helvetica" pitchFamily="34" charset="0"/>
              </a:rPr>
              <a:t>Tracks in the silicon at L2</a:t>
            </a:r>
          </a:p>
          <a:p>
            <a:endParaRPr lang="en-US" altLang="it-IT" sz="2400" dirty="0" smtClean="0">
              <a:solidFill>
                <a:schemeClr val="bg1"/>
              </a:solidFill>
              <a:latin typeface="Helvetica" pitchFamily="34" charset="0"/>
            </a:endParaRPr>
          </a:p>
          <a:p>
            <a:r>
              <a:rPr lang="en-US" altLang="it-IT" sz="2400" dirty="0">
                <a:solidFill>
                  <a:schemeClr val="bg1"/>
                </a:solidFill>
                <a:latin typeface="Helvetica" pitchFamily="34" charset="0"/>
              </a:rPr>
              <a:t>i</a:t>
            </a:r>
            <a:r>
              <a:rPr lang="en-US" altLang="it-IT" sz="2400" dirty="0" smtClean="0">
                <a:solidFill>
                  <a:schemeClr val="bg1"/>
                </a:solidFill>
                <a:latin typeface="Helvetica" pitchFamily="34" charset="0"/>
              </a:rPr>
              <a:t>n a </a:t>
            </a:r>
            <a:r>
              <a:rPr lang="en-US" altLang="it-IT" sz="2400" dirty="0" smtClean="0">
                <a:solidFill>
                  <a:srgbClr val="FF0000"/>
                </a:solidFill>
                <a:latin typeface="Helvetica" pitchFamily="34" charset="0"/>
              </a:rPr>
              <a:t>average time </a:t>
            </a:r>
            <a:r>
              <a:rPr lang="en-US" altLang="it-IT" sz="2400" dirty="0" smtClean="0">
                <a:solidFill>
                  <a:schemeClr val="bg1"/>
                </a:solidFill>
                <a:latin typeface="Helvetica" pitchFamily="34" charset="0"/>
              </a:rPr>
              <a:t>of 20 </a:t>
            </a:r>
            <a:r>
              <a:rPr lang="en-US" altLang="it-IT" sz="24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altLang="it-IT" sz="2400" dirty="0" err="1" smtClean="0">
                <a:solidFill>
                  <a:schemeClr val="bg1"/>
                </a:solidFill>
                <a:latin typeface="Helvetica" pitchFamily="34" charset="0"/>
              </a:rPr>
              <a:t>s</a:t>
            </a:r>
            <a:endParaRPr lang="en-US" altLang="it-IT" sz="2400" dirty="0" smtClean="0">
              <a:solidFill>
                <a:schemeClr val="bg1"/>
              </a:solidFill>
              <a:latin typeface="Helvetica" pitchFamily="34" charset="0"/>
            </a:endParaRPr>
          </a:p>
          <a:p>
            <a:r>
              <a:rPr lang="en-US" altLang="it-IT" sz="2400" dirty="0">
                <a:solidFill>
                  <a:schemeClr val="bg1"/>
                </a:solidFill>
                <a:latin typeface="Helvetica" pitchFamily="34" charset="0"/>
              </a:rPr>
              <a:t>w</a:t>
            </a:r>
            <a:r>
              <a:rPr lang="en-US" altLang="it-IT" sz="2400" dirty="0" smtClean="0">
                <a:solidFill>
                  <a:schemeClr val="bg1"/>
                </a:solidFill>
                <a:latin typeface="Helvetica" pitchFamily="34" charset="0"/>
              </a:rPr>
              <a:t>ith </a:t>
            </a:r>
            <a:r>
              <a:rPr lang="en-US" altLang="it-IT" sz="2400" dirty="0" smtClean="0">
                <a:solidFill>
                  <a:srgbClr val="FF0000"/>
                </a:solidFill>
                <a:latin typeface="Helvetica" pitchFamily="34" charset="0"/>
              </a:rPr>
              <a:t>enough precision </a:t>
            </a:r>
            <a:r>
              <a:rPr lang="en-US" altLang="it-IT" sz="2400" dirty="0" smtClean="0">
                <a:solidFill>
                  <a:schemeClr val="bg1"/>
                </a:solidFill>
                <a:latin typeface="Helvetica" pitchFamily="34" charset="0"/>
              </a:rPr>
              <a:t>to see b quarks decays – Exceptional CDF B-physics results</a:t>
            </a:r>
            <a:endParaRPr lang="it-IT" altLang="it-IT" sz="2400" dirty="0">
              <a:solidFill>
                <a:schemeClr val="bg1"/>
              </a:solidFill>
              <a:latin typeface="Helvetica" pitchFamily="34" charset="0"/>
            </a:endParaRPr>
          </a:p>
        </p:txBody>
      </p:sp>
      <p:grpSp>
        <p:nvGrpSpPr>
          <p:cNvPr id="6" name="Group 1028"/>
          <p:cNvGrpSpPr>
            <a:grpSpLocks/>
          </p:cNvGrpSpPr>
          <p:nvPr/>
        </p:nvGrpSpPr>
        <p:grpSpPr bwMode="auto">
          <a:xfrm>
            <a:off x="134873" y="4792036"/>
            <a:ext cx="3168352" cy="1781236"/>
            <a:chOff x="2208" y="2671"/>
            <a:chExt cx="2160" cy="1361"/>
          </a:xfrm>
        </p:grpSpPr>
        <p:sp>
          <p:nvSpPr>
            <p:cNvPr id="7" name="Line 1029"/>
            <p:cNvSpPr>
              <a:spLocks noChangeShapeType="1"/>
            </p:cNvSpPr>
            <p:nvPr/>
          </p:nvSpPr>
          <p:spPr bwMode="auto">
            <a:xfrm>
              <a:off x="2208" y="3552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Line 1030"/>
            <p:cNvSpPr>
              <a:spLocks noChangeShapeType="1"/>
            </p:cNvSpPr>
            <p:nvPr/>
          </p:nvSpPr>
          <p:spPr bwMode="auto">
            <a:xfrm>
              <a:off x="3360" y="3552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Line 1031"/>
            <p:cNvSpPr>
              <a:spLocks noChangeShapeType="1"/>
            </p:cNvSpPr>
            <p:nvPr/>
          </p:nvSpPr>
          <p:spPr bwMode="auto">
            <a:xfrm flipV="1">
              <a:off x="3312" y="2928"/>
              <a:ext cx="288" cy="62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Line 1032"/>
            <p:cNvSpPr>
              <a:spLocks noChangeShapeType="1"/>
            </p:cNvSpPr>
            <p:nvPr/>
          </p:nvSpPr>
          <p:spPr bwMode="auto">
            <a:xfrm flipH="1" flipV="1">
              <a:off x="3120" y="2880"/>
              <a:ext cx="19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Line 1033"/>
            <p:cNvSpPr>
              <a:spLocks noChangeShapeType="1"/>
            </p:cNvSpPr>
            <p:nvPr/>
          </p:nvSpPr>
          <p:spPr bwMode="auto">
            <a:xfrm flipH="1" flipV="1">
              <a:off x="2832" y="2928"/>
              <a:ext cx="48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Line 1034"/>
            <p:cNvSpPr>
              <a:spLocks noChangeShapeType="1"/>
            </p:cNvSpPr>
            <p:nvPr/>
          </p:nvSpPr>
          <p:spPr bwMode="auto">
            <a:xfrm>
              <a:off x="3312" y="3552"/>
              <a:ext cx="1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Line 1035"/>
            <p:cNvSpPr>
              <a:spLocks noChangeShapeType="1"/>
            </p:cNvSpPr>
            <p:nvPr/>
          </p:nvSpPr>
          <p:spPr bwMode="auto">
            <a:xfrm>
              <a:off x="3312" y="355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Line 1036"/>
            <p:cNvSpPr>
              <a:spLocks noChangeShapeType="1"/>
            </p:cNvSpPr>
            <p:nvPr/>
          </p:nvSpPr>
          <p:spPr bwMode="auto">
            <a:xfrm flipH="1">
              <a:off x="3120" y="355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 Box 1037"/>
            <p:cNvSpPr txBox="1">
              <a:spLocks noChangeArrowheads="1"/>
            </p:cNvSpPr>
            <p:nvPr/>
          </p:nvSpPr>
          <p:spPr bwMode="auto">
            <a:xfrm>
              <a:off x="2246" y="348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dirty="0">
                  <a:solidFill>
                    <a:srgbClr val="0000FF"/>
                  </a:solidFill>
                  <a:latin typeface="Arial" pitchFamily="34" charset="0"/>
                </a:rPr>
                <a:t>p</a:t>
              </a:r>
              <a:endParaRPr lang="en-US" altLang="it-IT" baseline="30000" dirty="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16" name="Text Box 1038"/>
            <p:cNvSpPr txBox="1">
              <a:spLocks noChangeArrowheads="1"/>
            </p:cNvSpPr>
            <p:nvPr/>
          </p:nvSpPr>
          <p:spPr bwMode="auto">
            <a:xfrm>
              <a:off x="4092" y="350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dirty="0">
                  <a:solidFill>
                    <a:srgbClr val="0000FF"/>
                  </a:solidFill>
                  <a:latin typeface="Arial" pitchFamily="34" charset="0"/>
                </a:rPr>
                <a:t>p</a:t>
              </a:r>
              <a:endParaRPr lang="en-US" altLang="it-IT" baseline="30000" dirty="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17" name="Line 1039"/>
            <p:cNvSpPr>
              <a:spLocks noChangeShapeType="1"/>
            </p:cNvSpPr>
            <p:nvPr/>
          </p:nvSpPr>
          <p:spPr bwMode="auto">
            <a:xfrm flipV="1">
              <a:off x="3600" y="2736"/>
              <a:ext cx="57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1040"/>
            <p:cNvSpPr>
              <a:spLocks noChangeShapeType="1"/>
            </p:cNvSpPr>
            <p:nvPr/>
          </p:nvSpPr>
          <p:spPr bwMode="auto">
            <a:xfrm flipV="1">
              <a:off x="3600" y="2671"/>
              <a:ext cx="0" cy="2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1041"/>
            <p:cNvSpPr>
              <a:spLocks noChangeShapeType="1"/>
            </p:cNvSpPr>
            <p:nvPr/>
          </p:nvSpPr>
          <p:spPr bwMode="auto">
            <a:xfrm flipV="1">
              <a:off x="3456" y="3024"/>
              <a:ext cx="240" cy="4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 type="arrow" w="lg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 Box 1042"/>
            <p:cNvSpPr txBox="1">
              <a:spLocks noChangeArrowheads="1"/>
            </p:cNvSpPr>
            <p:nvPr/>
          </p:nvSpPr>
          <p:spPr bwMode="auto">
            <a:xfrm rot="17615178">
              <a:off x="3467" y="2963"/>
              <a:ext cx="765" cy="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 sz="1600" dirty="0"/>
                <a:t>200</a:t>
              </a:r>
              <a:r>
                <a:rPr lang="en-US" altLang="it-IT" sz="1800" dirty="0"/>
                <a:t> </a:t>
              </a:r>
              <a:r>
                <a:rPr lang="en-US" altLang="it-IT" sz="1800" dirty="0" smtClean="0"/>
                <a:t>   </a:t>
              </a:r>
              <a:r>
                <a:rPr lang="en-US" altLang="it-IT" sz="1800" dirty="0" smtClean="0">
                  <a:latin typeface="Symbol" pitchFamily="18" charset="2"/>
                </a:rPr>
                <a:t>m</a:t>
              </a:r>
              <a:r>
                <a:rPr lang="en-US" altLang="it-IT" sz="1800" dirty="0" smtClean="0"/>
                <a:t>m</a:t>
              </a:r>
              <a:endParaRPr lang="en-US" altLang="it-IT" sz="1800" dirty="0"/>
            </a:p>
          </p:txBody>
        </p:sp>
        <p:sp>
          <p:nvSpPr>
            <p:cNvPr id="21" name="Text Box 1043"/>
            <p:cNvSpPr txBox="1">
              <a:spLocks noChangeArrowheads="1"/>
            </p:cNvSpPr>
            <p:nvPr/>
          </p:nvSpPr>
          <p:spPr bwMode="auto">
            <a:xfrm rot="17854695">
              <a:off x="3264" y="2955"/>
              <a:ext cx="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000" dirty="0">
                  <a:solidFill>
                    <a:srgbClr val="FF0000"/>
                  </a:solidFill>
                </a:rPr>
                <a:t>B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010327" y="4422704"/>
            <a:ext cx="45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ymbol" panose="05050102010706020507" pitchFamily="18" charset="2"/>
              </a:rPr>
              <a:t>p</a:t>
            </a:r>
            <a:endParaRPr lang="it-IT" dirty="0">
              <a:latin typeface="Symbol" panose="05050102010706020507" pitchFamily="18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8241" y="4906553"/>
            <a:ext cx="36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ymbol" panose="05050102010706020507" pitchFamily="18" charset="2"/>
              </a:rPr>
              <a:t>p</a:t>
            </a:r>
            <a:endParaRPr lang="it-IT" dirty="0">
              <a:latin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8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0" y="1713118"/>
            <a:ext cx="7626424" cy="5163932"/>
            <a:chOff x="762000" y="990600"/>
            <a:chExt cx="7848600" cy="5886450"/>
          </a:xfrm>
        </p:grpSpPr>
        <p:pic>
          <p:nvPicPr>
            <p:cNvPr id="111619" name="Picture 1027" descr="U:\work\trigroom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990600"/>
              <a:ext cx="7848600" cy="5886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620" name="Text Box 1028"/>
            <p:cNvSpPr txBox="1">
              <a:spLocks noChangeArrowheads="1"/>
            </p:cNvSpPr>
            <p:nvPr/>
          </p:nvSpPr>
          <p:spPr bwMode="auto">
            <a:xfrm>
              <a:off x="1907704" y="1451508"/>
              <a:ext cx="881973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it-IT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SVT</a:t>
              </a:r>
            </a:p>
          </p:txBody>
        </p:sp>
        <p:sp>
          <p:nvSpPr>
            <p:cNvPr id="111621" name="AutoShape 1029"/>
            <p:cNvSpPr>
              <a:spLocks/>
            </p:cNvSpPr>
            <p:nvPr/>
          </p:nvSpPr>
          <p:spPr bwMode="auto">
            <a:xfrm rot="5400000">
              <a:off x="3314700" y="1409700"/>
              <a:ext cx="228600" cy="1828800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endParaRPr lang="it-IT" altLang="it-IT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863861" y="1162992"/>
              <a:ext cx="1445668" cy="8069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Wedges </a:t>
              </a:r>
            </a:p>
            <a:p>
              <a:r>
                <a:rPr lang="en-GB" sz="20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 crate</a:t>
              </a:r>
              <a:endParaRPr lang="it-IT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Right Brace 2"/>
            <p:cNvSpPr/>
            <p:nvPr/>
          </p:nvSpPr>
          <p:spPr>
            <a:xfrm rot="16200000" flipV="1">
              <a:off x="2814842" y="753250"/>
              <a:ext cx="417971" cy="2952327"/>
            </a:xfrm>
            <a:prstGeom prst="rightBrac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ctangle 5"/>
          <p:cNvSpPr/>
          <p:nvPr/>
        </p:nvSpPr>
        <p:spPr>
          <a:xfrm>
            <a:off x="2732278" y="0"/>
            <a:ext cx="6411722" cy="2236954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ctr"/>
            <a:r>
              <a:rPr lang="en-GB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SVT was installed in </a:t>
            </a:r>
            <a:r>
              <a:rPr lang="en-GB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2000.</a:t>
            </a:r>
            <a:endParaRPr lang="en-GB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made of 12 processors (one per wedge) made of 5 </a:t>
            </a:r>
            <a:r>
              <a:rPr lang="en-GB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9U </a:t>
            </a:r>
            <a:r>
              <a:rPr lang="en-GB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VME boards each, for a tot of ~72 boards</a:t>
            </a:r>
          </a:p>
          <a:p>
            <a:pPr algn="ctr"/>
            <a:endParaRPr lang="en-GB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64" y="27678"/>
            <a:ext cx="2016224" cy="193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1331642" y="1118477"/>
            <a:ext cx="1400636" cy="33639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9970" y="1753005"/>
            <a:ext cx="3457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CDF Trigger ROOM</a:t>
            </a:r>
            <a:endParaRPr lang="it-IT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240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15885</TotalTime>
  <Words>3398</Words>
  <Application>Microsoft Office PowerPoint</Application>
  <PresentationFormat>On-screen Show (4:3)</PresentationFormat>
  <Paragraphs>843</Paragraphs>
  <Slides>46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Apex</vt:lpstr>
      <vt:lpstr>The FP7-IAPP-FTK project:  real-time image reconstruction for Hadron Collider experiments &amp; a possible application to the  Artificial Intelligence field</vt:lpstr>
      <vt:lpstr>PowerPoint Presentation</vt:lpstr>
      <vt:lpstr>PowerPoint Presentation</vt:lpstr>
      <vt:lpstr>PowerPoint Presentation</vt:lpstr>
      <vt:lpstr>The Trigger  at ATLAS</vt:lpstr>
      <vt:lpstr>CDF vs ATLAS TDAQ Architecture</vt:lpstr>
      <vt:lpstr>CDF vs ATLAS TDAQ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FTK: Full event tracking in 2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DO+TF:  FPGA firmware - overview</vt:lpstr>
      <vt:lpstr>FPGA implementation (device floorplanning view)</vt:lpstr>
      <vt:lpstr>Speed and latency</vt:lpstr>
      <vt:lpstr>Track Fitting: 5 scalar products</vt:lpstr>
      <vt:lpstr>Device utilization &amp; power</vt:lpstr>
      <vt:lpstr>PowerPoint Presentation</vt:lpstr>
      <vt:lpstr>PowerPoint Presentation</vt:lpstr>
      <vt:lpstr>PowerPoint Presentation</vt:lpstr>
      <vt:lpstr>PU evolution: integration of many FTK functions in a small form factor</vt:lpstr>
      <vt:lpstr>FTK  SPINOFF /www.plosone.org/article/info%3Adoi%2F10.1371%2Fjournal.pone.0069154 M. Del Viva, G. Punzi </vt:lpstr>
      <vt:lpstr>PowerPoint Presentation</vt:lpstr>
      <vt:lpstr>PowerPoint Presentation</vt:lpstr>
      <vt:lpstr>PowerPoint Presentation</vt:lpstr>
      <vt:lpstr>Possible applications: smart cameras</vt:lpstr>
      <vt:lpstr>AM-based Coprocessor a unit with PCI-express and ethernet</vt:lpstr>
      <vt:lpstr>PowerPoint Presentation</vt:lpstr>
      <vt:lpstr>COFUND application</vt:lpstr>
      <vt:lpstr>PowerPoint Presentation</vt:lpstr>
      <vt:lpstr>Speed and minimum latency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Giannetti</dc:creator>
  <cp:lastModifiedBy>Paola Giannetti</cp:lastModifiedBy>
  <cp:revision>270</cp:revision>
  <cp:lastPrinted>2014-05-09T13:06:30Z</cp:lastPrinted>
  <dcterms:created xsi:type="dcterms:W3CDTF">2014-03-01T16:50:10Z</dcterms:created>
  <dcterms:modified xsi:type="dcterms:W3CDTF">2014-06-02T13:21:46Z</dcterms:modified>
</cp:coreProperties>
</file>