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6" r:id="rId4"/>
    <p:sldId id="257" r:id="rId5"/>
    <p:sldId id="258" r:id="rId6"/>
    <p:sldId id="283" r:id="rId7"/>
    <p:sldId id="261" r:id="rId8"/>
    <p:sldId id="274" r:id="rId9"/>
    <p:sldId id="273" r:id="rId10"/>
    <p:sldId id="262" r:id="rId11"/>
    <p:sldId id="276" r:id="rId12"/>
    <p:sldId id="277" r:id="rId13"/>
    <p:sldId id="284" r:id="rId14"/>
    <p:sldId id="272" r:id="rId15"/>
    <p:sldId id="265" r:id="rId16"/>
    <p:sldId id="266" r:id="rId17"/>
    <p:sldId id="267" r:id="rId18"/>
    <p:sldId id="268" r:id="rId19"/>
    <p:sldId id="269" r:id="rId20"/>
    <p:sldId id="271" r:id="rId21"/>
    <p:sldId id="270" r:id="rId22"/>
    <p:sldId id="282" r:id="rId23"/>
    <p:sldId id="285" r:id="rId24"/>
    <p:sldId id="287" r:id="rId25"/>
    <p:sldId id="281" r:id="rId26"/>
    <p:sldId id="286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8C330-94B6-42EE-9FA1-09FD857EBB04}" type="datetimeFigureOut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A44DF-C47A-4DB1-9FC5-0B2BE3D99B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98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A44DF-C47A-4DB1-9FC5-0B2BE3D99B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54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D9BC-F754-4814-A8A4-8441CE1F50DD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89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9EB3-82B6-4B9F-83F1-29CFECEC1016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56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324-7A1C-4715-9D26-560B21F7A611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6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AE559-C74E-4D6C-8DF5-CFB59544CE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50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ED75-5BC4-4327-A439-B836535D12B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0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0C5-6458-471B-9409-5BADD685EC8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34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E4E16-6D93-407A-B32F-058F67DEFF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AF49-6DED-48D1-B79A-C9EA3BD5AF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6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D4D1-9285-4FF5-91AA-976A7E400E8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0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9EEE-13B3-4D77-9A7F-76B13777080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77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DF9A-F978-4713-BE23-2B258B38F29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9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F69C-ED0D-4956-918B-7CE33E9EA7B8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844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5509-C433-415C-A1FC-08FFA9380F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6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3F43-8CF1-46D6-8E48-A5A7310C387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4ED05-B20F-44D0-A931-BDF618DB642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5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457DF-C3A1-421B-8B2B-1F78A991BD0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32AC-3307-4733-B0E2-3077348256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828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3170-9BFB-4024-A225-195FA0BB0C6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8890D-850A-46E9-BF5B-E61149BB20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197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CE06B-B9C1-41DC-8C5E-FC11FF53595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3DEA-0800-4BE3-A765-761B86BB608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62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A121-7923-49D6-B5C7-217358643BF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38829-AB59-440C-A1E9-B9E3752798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373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B930-5169-4985-B787-4AB06693C4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3D2E7-71D9-41D2-85E4-D9EB5974C4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04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00A1-E57C-4156-87F5-10584916D2C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E73B8-5FA9-456A-AD54-165A7915F8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58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27EB-22B3-4889-8461-CF1F360D71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C328-D9C9-4164-B861-71F416A45F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9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2CB3E-735E-48B3-93E8-A1127BBAA432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5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37B8-D69D-433C-AEA2-190BF4649C2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4719D-AB02-4DC8-850F-B6FEBAEC24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909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40A5-3100-4807-AA0E-31AA96E301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FB220-D524-4D84-901D-EFF30B368D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75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F552-E197-4E7F-B0F5-F5F280D8C0F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F213E-A84A-4CDF-B1FF-8C0F9B3CBC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405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478C-A595-4004-8FEC-5C5D108EB47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1B218-7E85-419A-8D90-003A619496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54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F189-17B4-4C8A-8EFB-E831DF52EEB4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91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DBDF-F923-410D-B921-8B93465CA132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6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F17C-1D97-483C-BD6A-DBF1CEC3045E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3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7C34-9761-4ED6-8611-2A447DBC6CE5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53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D717-152E-4B44-B82C-F17E44909A2F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64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610F-9496-4973-B2A7-A9B3B760C1DF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80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900A-99E0-493F-BED5-9822C4F18851}" type="datetime1">
              <a:rPr lang="zh-CN" altLang="en-US" smtClean="0"/>
              <a:t>2014-5-15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A54B9-BBAA-4B65-BD4E-E5C42B0C74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24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F0894-1442-41D8-B706-9246A8FBEA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7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CC48964-678A-443B-A1EC-12353CEB60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2014-5-15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2875B9-4D9A-4082-A076-A226650F1CC8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537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Progress of CsI(Na) Dark Matter Searches Experiment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059238"/>
            <a:ext cx="6858000" cy="1655762"/>
          </a:xfrm>
        </p:spPr>
        <p:txBody>
          <a:bodyPr>
            <a:normAutofit fontScale="77500" lnSpcReduction="20000"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Xilei Sun</a:t>
            </a:r>
          </a:p>
          <a:p>
            <a:r>
              <a:rPr lang="en-US" altLang="zh-CN" dirty="0" smtClean="0"/>
              <a:t>IHEP</a:t>
            </a:r>
          </a:p>
          <a:p>
            <a:r>
              <a:rPr lang="en-US" altLang="zh-CN" dirty="0"/>
              <a:t>On behalf </a:t>
            </a:r>
            <a:r>
              <a:rPr lang="en-US" altLang="zh-CN" dirty="0" smtClean="0"/>
              <a:t>of CINDMS group</a:t>
            </a:r>
            <a:endParaRPr lang="en-US" altLang="zh-CN" dirty="0" smtClean="0"/>
          </a:p>
          <a:p>
            <a:r>
              <a:rPr lang="en-US" altLang="zh-CN" dirty="0" smtClean="0"/>
              <a:t>Roma</a:t>
            </a:r>
            <a:r>
              <a:rPr lang="en-US" altLang="zh-CN" dirty="0" smtClean="0"/>
              <a:t>, IHEP-INFN Meeting 2014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7"/>
          <p:cNvSpPr>
            <a:spLocks noGrp="1" noChangeArrowheads="1"/>
          </p:cNvSpPr>
          <p:nvPr>
            <p:ph type="title"/>
          </p:nvPr>
        </p:nvSpPr>
        <p:spPr>
          <a:xfrm>
            <a:off x="674370" y="9995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backgrounds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357366" y="6228335"/>
            <a:ext cx="2057400" cy="365125"/>
          </a:xfrm>
        </p:spPr>
        <p:txBody>
          <a:bodyPr/>
          <a:lstStyle/>
          <a:p>
            <a:fld id="{630A54B9-BBAA-4B65-BD4E-E5C42B0C742F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92319" y="5920558"/>
            <a:ext cx="42242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 smtClean="0">
                <a:latin typeface="Times-Roman"/>
              </a:rPr>
              <a:t>IEEE TRANSACTIONS ON NUCLEAR SCIENCE, VOL. 55, NO. 3, JUNE 2008</a:t>
            </a:r>
            <a:endParaRPr lang="zh-CN" altLang="en-US" sz="1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46" y="1566616"/>
            <a:ext cx="4546269" cy="42923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15196" y="5859003"/>
            <a:ext cx="382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PHYSICAL REVIEW D 83, 082001 (2011)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5701"/>
            <a:ext cx="4497147" cy="41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 Technical and Physics Challenges</a:t>
            </a:r>
            <a:endParaRPr lang="zh-CN" altLang="en-US" dirty="0" smtClean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57200" y="194767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Ultra-low controlled background</a:t>
            </a:r>
          </a:p>
          <a:p>
            <a:r>
              <a:rPr lang="en-US" altLang="zh-CN" dirty="0" smtClean="0"/>
              <a:t>Surface deliquescence remove</a:t>
            </a:r>
          </a:p>
          <a:p>
            <a:r>
              <a:rPr lang="en-US" altLang="zh-CN" dirty="0" smtClean="0"/>
              <a:t>Uniform of Na doped in crystal</a:t>
            </a:r>
          </a:p>
          <a:p>
            <a:r>
              <a:rPr lang="en-US" altLang="zh-CN" dirty="0" smtClean="0"/>
              <a:t>QF measurement </a:t>
            </a:r>
          </a:p>
          <a:p>
            <a:r>
              <a:rPr lang="en-US" altLang="zh-CN" dirty="0" smtClean="0"/>
              <a:t>Understanding of detector response</a:t>
            </a:r>
          </a:p>
          <a:p>
            <a:r>
              <a:rPr lang="en-US" altLang="zh-CN" dirty="0" smtClean="0"/>
              <a:t>Calibrate energy scales</a:t>
            </a:r>
          </a:p>
          <a:p>
            <a:r>
              <a:rPr lang="en-US" altLang="zh-CN" dirty="0" smtClean="0"/>
              <a:t>Efficiency calibration (background, signal)</a:t>
            </a:r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CDD096B-A740-4FBC-B066-79940DE9C5DF}" type="slidenum">
              <a:rPr lang="zh-CN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zh-CN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" y="3441120"/>
            <a:ext cx="3648574" cy="2582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57" y="3626320"/>
            <a:ext cx="2351302" cy="31350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" y="1317534"/>
            <a:ext cx="4806266" cy="198774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2734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The Low background Crystals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217216" y="4386012"/>
            <a:ext cx="164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850  USD/kg</a:t>
            </a:r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17216" y="4919763"/>
            <a:ext cx="1903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Crystals have been </a:t>
            </a:r>
            <a:r>
              <a:rPr lang="en-US" altLang="zh-CN" dirty="0" smtClean="0"/>
              <a:t>received, </a:t>
            </a:r>
            <a:r>
              <a:rPr lang="zh-CN" altLang="en-US" dirty="0" smtClean="0"/>
              <a:t>Stored </a:t>
            </a:r>
            <a:r>
              <a:rPr lang="zh-CN" altLang="en-US" dirty="0"/>
              <a:t>in the vacuum oven</a:t>
            </a:r>
          </a:p>
        </p:txBody>
      </p:sp>
      <p:sp>
        <p:nvSpPr>
          <p:cNvPr id="8" name="矩形 7"/>
          <p:cNvSpPr/>
          <p:nvPr/>
        </p:nvSpPr>
        <p:spPr>
          <a:xfrm>
            <a:off x="539496" y="60695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Dr. </a:t>
            </a:r>
            <a:r>
              <a:rPr lang="en-US" altLang="zh-CN" dirty="0" err="1"/>
              <a:t>Ezio</a:t>
            </a:r>
            <a:r>
              <a:rPr lang="en-US" altLang="zh-CN" dirty="0"/>
              <a:t> </a:t>
            </a:r>
            <a:r>
              <a:rPr lang="en-US" altLang="zh-CN" dirty="0" err="1"/>
              <a:t>Previtali</a:t>
            </a:r>
            <a:r>
              <a:rPr lang="en-US" altLang="zh-CN" dirty="0"/>
              <a:t> from University of Milano </a:t>
            </a:r>
            <a:r>
              <a:rPr lang="en-US" altLang="zh-CN" dirty="0" err="1"/>
              <a:t>Bicocca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18939" y="4732599"/>
            <a:ext cx="1848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Close to the best level radioactive content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89" y="1402726"/>
            <a:ext cx="4676782" cy="203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Crystal Package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29017"/>
            <a:ext cx="3471612" cy="3728250"/>
          </a:xfrm>
        </p:spPr>
      </p:pic>
      <p:sp>
        <p:nvSpPr>
          <p:cNvPr id="7" name="文本框 6"/>
          <p:cNvSpPr txBox="1"/>
          <p:nvPr/>
        </p:nvSpPr>
        <p:spPr>
          <a:xfrm>
            <a:off x="4572000" y="1388937"/>
            <a:ext cx="42611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Crystal size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180x180x300 mm 43.8kg</a:t>
            </a:r>
          </a:p>
          <a:p>
            <a:r>
              <a:rPr lang="en-US" altLang="zh-CN" dirty="0"/>
              <a:t>Shell size</a:t>
            </a:r>
            <a:r>
              <a:rPr lang="zh-CN" altLang="en-US" dirty="0"/>
              <a:t>：</a:t>
            </a:r>
            <a:r>
              <a:rPr lang="en-US" altLang="zh-CN" dirty="0"/>
              <a:t>270x270x360 thick 40 118kg</a:t>
            </a:r>
          </a:p>
          <a:p>
            <a:endParaRPr lang="en-US" altLang="zh-CN" dirty="0" smtClean="0"/>
          </a:p>
          <a:p>
            <a:r>
              <a:rPr lang="en-US" altLang="zh-CN" dirty="0"/>
              <a:t>Oxygen-free copper shielding </a:t>
            </a:r>
            <a:r>
              <a:rPr lang="en-US" altLang="zh-CN" dirty="0" smtClean="0"/>
              <a:t>shell,</a:t>
            </a:r>
          </a:p>
          <a:p>
            <a:r>
              <a:rPr lang="en-US" altLang="zh-CN" dirty="0" smtClean="0"/>
              <a:t>quartz-glass </a:t>
            </a:r>
            <a:r>
              <a:rPr lang="en-US" altLang="zh-CN" dirty="0"/>
              <a:t>window, </a:t>
            </a:r>
            <a:endParaRPr lang="en-US" altLang="zh-CN" dirty="0" smtClean="0"/>
          </a:p>
          <a:p>
            <a:r>
              <a:rPr lang="en-US" altLang="zh-CN" dirty="0" smtClean="0"/>
              <a:t>silicone </a:t>
            </a:r>
            <a:r>
              <a:rPr lang="en-US" altLang="zh-CN" dirty="0"/>
              <a:t>coupling, </a:t>
            </a:r>
            <a:endParaRPr lang="en-US" altLang="zh-CN" dirty="0" smtClean="0"/>
          </a:p>
          <a:p>
            <a:r>
              <a:rPr lang="en-US" altLang="zh-CN" dirty="0" smtClean="0"/>
              <a:t>TEFL </a:t>
            </a:r>
            <a:r>
              <a:rPr lang="en-US" altLang="zh-CN" dirty="0"/>
              <a:t>reflecting layer, </a:t>
            </a:r>
            <a:endParaRPr lang="en-US" altLang="zh-CN" dirty="0" smtClean="0"/>
          </a:p>
          <a:p>
            <a:r>
              <a:rPr lang="en-US" altLang="zh-CN" dirty="0" smtClean="0"/>
              <a:t>each </a:t>
            </a:r>
            <a:r>
              <a:rPr lang="en-US" altLang="zh-CN" dirty="0"/>
              <a:t>side 5 PMT, </a:t>
            </a:r>
            <a:endParaRPr lang="en-US" altLang="zh-CN" dirty="0" smtClean="0"/>
          </a:p>
          <a:p>
            <a:r>
              <a:rPr lang="en-US" altLang="zh-CN" dirty="0" smtClean="0"/>
              <a:t>positive </a:t>
            </a:r>
            <a:r>
              <a:rPr lang="en-US" altLang="zh-CN" dirty="0"/>
              <a:t>seal against deliquescence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LC1011 from LUOYANG COPPER CO.,LTD </a:t>
            </a:r>
            <a:endParaRPr lang="en-US" altLang="zh-CN" dirty="0"/>
          </a:p>
          <a:p>
            <a:r>
              <a:rPr lang="en-US" altLang="zh-CN" dirty="0" smtClean="0"/>
              <a:t>Ingredient: </a:t>
            </a:r>
            <a:r>
              <a:rPr lang="en-US" altLang="zh-CN" dirty="0" err="1" smtClean="0"/>
              <a:t>Cu+Ag</a:t>
            </a:r>
            <a:r>
              <a:rPr lang="en-US" altLang="zh-CN" dirty="0" smtClean="0"/>
              <a:t>  &gt;99.98  </a:t>
            </a:r>
          </a:p>
          <a:p>
            <a:r>
              <a:rPr lang="en-US" altLang="zh-CN" dirty="0" smtClean="0"/>
              <a:t>Order </a:t>
            </a:r>
            <a:r>
              <a:rPr lang="en-US" altLang="zh-CN" dirty="0"/>
              <a:t>has been completed, </a:t>
            </a:r>
            <a:r>
              <a:rPr lang="en-US" altLang="zh-CN" dirty="0" smtClean="0"/>
              <a:t>delivery </a:t>
            </a:r>
            <a:r>
              <a:rPr lang="en-US" altLang="zh-CN" dirty="0"/>
              <a:t>in late </a:t>
            </a:r>
            <a:r>
              <a:rPr lang="en-US" altLang="zh-CN" dirty="0" smtClean="0"/>
              <a:t>May.</a:t>
            </a:r>
          </a:p>
          <a:p>
            <a:r>
              <a:rPr lang="en-US" altLang="zh-CN" dirty="0"/>
              <a:t>Line cutting, a period of about 1.5 months </a:t>
            </a:r>
          </a:p>
          <a:p>
            <a:r>
              <a:rPr lang="en-US" altLang="zh-CN" dirty="0"/>
              <a:t>Expected to be completed in July.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9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Glove box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1580480"/>
            <a:ext cx="4862618" cy="274301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70486"/>
            <a:ext cx="4867847" cy="21875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67846" y="1352361"/>
            <a:ext cx="3886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Deliquescent crystals, </a:t>
            </a:r>
            <a:r>
              <a:rPr lang="en-US" altLang="zh-CN" dirty="0" smtClean="0"/>
              <a:t>160kg, </a:t>
            </a:r>
            <a:r>
              <a:rPr lang="en-US" altLang="zh-CN" dirty="0"/>
              <a:t>assembly is a challenge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 smtClean="0"/>
              <a:t>Vacuum glove box:</a:t>
            </a:r>
            <a:endParaRPr lang="en-US" altLang="zh-CN" dirty="0"/>
          </a:p>
          <a:p>
            <a:r>
              <a:rPr lang="en-US" altLang="zh-CN" dirty="0" smtClean="0"/>
              <a:t>4 </a:t>
            </a:r>
            <a:r>
              <a:rPr lang="en-US" altLang="zh-CN" dirty="0"/>
              <a:t>stations, </a:t>
            </a:r>
            <a:r>
              <a:rPr lang="en-US" altLang="zh-CN" dirty="0" smtClean="0"/>
              <a:t>heating </a:t>
            </a:r>
            <a:r>
              <a:rPr lang="en-US" altLang="zh-CN" dirty="0"/>
              <a:t>chamber, </a:t>
            </a:r>
            <a:r>
              <a:rPr lang="en-US" altLang="zh-CN" dirty="0" smtClean="0"/>
              <a:t>transition chamber, Ball transfer, lifting hatch, </a:t>
            </a:r>
          </a:p>
          <a:p>
            <a:r>
              <a:rPr lang="en-US" altLang="zh-CN" dirty="0"/>
              <a:t>Electrode and the vacuum channel interface reserved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Moisture meter monitoring inside moisture </a:t>
            </a:r>
            <a:r>
              <a:rPr lang="en-US" altLang="zh-CN" dirty="0" smtClean="0"/>
              <a:t>content, </a:t>
            </a:r>
            <a:r>
              <a:rPr lang="en-US" altLang="zh-CN" dirty="0"/>
              <a:t>Liquid nitrogen cold well </a:t>
            </a:r>
            <a:r>
              <a:rPr lang="en-US" altLang="zh-CN" dirty="0" smtClean="0"/>
              <a:t>for removing </a:t>
            </a:r>
            <a:r>
              <a:rPr lang="en-US" altLang="zh-CN" dirty="0"/>
              <a:t>water </a:t>
            </a:r>
            <a:r>
              <a:rPr lang="en-US" altLang="zh-CN" dirty="0" smtClean="0"/>
              <a:t>vapor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Assembly and testing completely </a:t>
            </a:r>
            <a:r>
              <a:rPr lang="en-US" altLang="zh-CN" dirty="0" smtClean="0"/>
              <a:t>isolated</a:t>
            </a:r>
          </a:p>
          <a:p>
            <a:endParaRPr lang="en-US" altLang="zh-CN" dirty="0"/>
          </a:p>
          <a:p>
            <a:r>
              <a:rPr lang="en-US" altLang="zh-CN" dirty="0"/>
              <a:t>Moisture meter, furnace, transfer </a:t>
            </a:r>
            <a:r>
              <a:rPr lang="en-US" altLang="zh-CN" dirty="0" smtClean="0"/>
              <a:t>ball </a:t>
            </a:r>
            <a:r>
              <a:rPr lang="en-US" altLang="zh-CN" dirty="0"/>
              <a:t>has </a:t>
            </a:r>
            <a:r>
              <a:rPr lang="en-US" altLang="zh-CN" dirty="0" smtClean="0"/>
              <a:t>arrived. Expected </a:t>
            </a:r>
            <a:r>
              <a:rPr lang="en-US" altLang="zh-CN" dirty="0"/>
              <a:t>to complete construction by the end of </a:t>
            </a:r>
            <a:r>
              <a:rPr lang="en-US" altLang="zh-CN" dirty="0" smtClean="0"/>
              <a:t>May. 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636" y="3917453"/>
            <a:ext cx="1530210" cy="11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Cryostat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057"/>
            <a:ext cx="2043446" cy="43513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74" y="1853057"/>
            <a:ext cx="2272522" cy="43513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05122" y="1696658"/>
            <a:ext cx="4105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Temperature control </a:t>
            </a:r>
            <a:r>
              <a:rPr lang="en-US" altLang="zh-CN" dirty="0" smtClean="0"/>
              <a:t>system:</a:t>
            </a:r>
          </a:p>
          <a:p>
            <a:r>
              <a:rPr lang="en-US" altLang="zh-CN" dirty="0" smtClean="0"/>
              <a:t>Vacuum insulation structure, </a:t>
            </a:r>
          </a:p>
          <a:p>
            <a:r>
              <a:rPr lang="en-US" altLang="zh-CN" dirty="0" smtClean="0"/>
              <a:t>GM refrigerator,</a:t>
            </a:r>
          </a:p>
          <a:p>
            <a:r>
              <a:rPr lang="en-US" altLang="zh-CN" dirty="0" smtClean="0"/>
              <a:t> PT100 temperature sensors,</a:t>
            </a:r>
          </a:p>
          <a:p>
            <a:r>
              <a:rPr lang="en-US" altLang="zh-CN" dirty="0" smtClean="0"/>
              <a:t> ceramic heater, </a:t>
            </a:r>
          </a:p>
          <a:p>
            <a:r>
              <a:rPr lang="en-US" altLang="zh-CN" dirty="0" smtClean="0"/>
              <a:t>lakeshore temperature controller, </a:t>
            </a:r>
          </a:p>
          <a:p>
            <a:endParaRPr lang="en-US" altLang="zh-CN" dirty="0" smtClean="0"/>
          </a:p>
          <a:p>
            <a:r>
              <a:rPr lang="en-US" altLang="zh-CN" dirty="0"/>
              <a:t>Detector using lifting structure,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upper is waterproof cover, </a:t>
            </a:r>
            <a:endParaRPr lang="en-US" altLang="zh-CN" dirty="0" smtClean="0"/>
          </a:p>
          <a:p>
            <a:r>
              <a:rPr lang="en-US" altLang="zh-CN" dirty="0" smtClean="0"/>
              <a:t>Cable through </a:t>
            </a:r>
            <a:r>
              <a:rPr lang="en-US" altLang="zh-CN" dirty="0"/>
              <a:t>the pipe to the surface.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Delivery is expected in </a:t>
            </a:r>
            <a:r>
              <a:rPr lang="en-US" altLang="zh-CN" dirty="0" smtClean="0"/>
              <a:t>June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Refrigerator have been </a:t>
            </a:r>
            <a:r>
              <a:rPr lang="en-US" altLang="zh-CN" dirty="0" smtClean="0"/>
              <a:t>delivered</a:t>
            </a:r>
            <a:r>
              <a:rPr lang="en-US" altLang="zh-CN" dirty="0"/>
              <a:t>,</a:t>
            </a:r>
            <a:endParaRPr lang="en-US" altLang="zh-CN" dirty="0" smtClean="0"/>
          </a:p>
          <a:p>
            <a:r>
              <a:rPr lang="en-US" altLang="zh-CN" dirty="0"/>
              <a:t>Temperature controller, </a:t>
            </a:r>
            <a:r>
              <a:rPr lang="en-US" altLang="zh-CN" dirty="0" err="1"/>
              <a:t>feedthroug</a:t>
            </a:r>
            <a:r>
              <a:rPr lang="en-US" altLang="zh-CN" dirty="0"/>
              <a:t>, vacuum pump has completed research, upcoming orders.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5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PMT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7" y="1347808"/>
            <a:ext cx="4910328" cy="356384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7" y="4911657"/>
            <a:ext cx="2653796" cy="19463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49537" y="3771028"/>
            <a:ext cx="3900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HAMAMATSU PMT have been delivered</a:t>
            </a:r>
            <a:endParaRPr lang="en-US" altLang="zh-CN" dirty="0" smtClean="0"/>
          </a:p>
          <a:p>
            <a:r>
              <a:rPr lang="en-US" altLang="zh-CN" dirty="0" smtClean="0"/>
              <a:t>R11065MOD, R8778 70-100mBq/PMT </a:t>
            </a:r>
          </a:p>
          <a:p>
            <a:endParaRPr lang="en-US" altLang="zh-CN" dirty="0" smtClean="0"/>
          </a:p>
          <a:p>
            <a:r>
              <a:rPr lang="en-US" altLang="zh-CN" dirty="0"/>
              <a:t>PMT voltage divider has been </a:t>
            </a:r>
            <a:r>
              <a:rPr lang="en-US" altLang="zh-CN" dirty="0" smtClean="0"/>
              <a:t>designed,</a:t>
            </a:r>
            <a:r>
              <a:rPr lang="en-US" altLang="zh-CN" dirty="0"/>
              <a:t> Positive high </a:t>
            </a:r>
            <a:r>
              <a:rPr lang="en-US" altLang="zh-CN" dirty="0" smtClean="0"/>
              <a:t>voltage, </a:t>
            </a:r>
            <a:r>
              <a:rPr lang="en-US" altLang="zh-CN" dirty="0"/>
              <a:t>Voltage and signal </a:t>
            </a:r>
            <a:r>
              <a:rPr lang="en-US" altLang="zh-CN" dirty="0" smtClean="0"/>
              <a:t>separation,</a:t>
            </a:r>
          </a:p>
          <a:p>
            <a:endParaRPr lang="en-US" altLang="zh-CN" dirty="0" smtClean="0"/>
          </a:p>
          <a:p>
            <a:r>
              <a:rPr lang="en-US" altLang="zh-CN" dirty="0"/>
              <a:t>Calibration </a:t>
            </a:r>
            <a:r>
              <a:rPr lang="en-US" altLang="zh-CN" dirty="0" smtClean="0"/>
              <a:t>System </a:t>
            </a:r>
            <a:r>
              <a:rPr lang="en-US" altLang="zh-CN" dirty="0"/>
              <a:t>is ready, Test work carried out in June</a:t>
            </a:r>
            <a:endParaRPr lang="zh-CN" altLang="en-US" dirty="0"/>
          </a:p>
        </p:txBody>
      </p:sp>
      <p:pic>
        <p:nvPicPr>
          <p:cNvPr id="8" name="图片 7" descr="2012-7-8 15-04-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329" y="5050702"/>
            <a:ext cx="1838502" cy="1807298"/>
          </a:xfrm>
          <a:prstGeom prst="rect">
            <a:avLst/>
          </a:prstGeom>
        </p:spPr>
      </p:pic>
      <p:pic>
        <p:nvPicPr>
          <p:cNvPr id="9" name="内容占位符 3" descr="PMT刻度.jpg"/>
          <p:cNvPicPr>
            <a:picLocks noChangeAspect="1"/>
          </p:cNvPicPr>
          <p:nvPr/>
        </p:nvPicPr>
        <p:blipFill>
          <a:blip r:embed="rId5">
            <a:lum bright="-30000"/>
          </a:blip>
          <a:srcRect/>
          <a:stretch>
            <a:fillRect/>
          </a:stretch>
        </p:blipFill>
        <p:spPr>
          <a:xfrm>
            <a:off x="5050755" y="1690689"/>
            <a:ext cx="3698130" cy="1575404"/>
          </a:xfrm>
          <a:prstGeom prst="rect">
            <a:avLst/>
          </a:prstGeom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467000" y="2244489"/>
            <a:ext cx="2861416" cy="266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5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4655"/>
            <a:ext cx="7886700" cy="1325563"/>
          </a:xfrm>
        </p:spPr>
        <p:txBody>
          <a:bodyPr/>
          <a:lstStyle/>
          <a:p>
            <a:r>
              <a:rPr lang="en-US" altLang="zh-CN" dirty="0"/>
              <a:t>Electronics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6" y="3164374"/>
            <a:ext cx="1567847" cy="3297887"/>
          </a:xfrm>
        </p:spPr>
      </p:pic>
      <p:sp>
        <p:nvSpPr>
          <p:cNvPr id="5" name="文本框 4"/>
          <p:cNvSpPr txBox="1"/>
          <p:nvPr/>
        </p:nvSpPr>
        <p:spPr>
          <a:xfrm>
            <a:off x="5305052" y="1054635"/>
            <a:ext cx="3256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Hardware:</a:t>
            </a:r>
          </a:p>
          <a:p>
            <a:r>
              <a:rPr lang="en-US" altLang="zh-CN" dirty="0" smtClean="0"/>
              <a:t>CAEN </a:t>
            </a:r>
            <a:r>
              <a:rPr lang="en-US" altLang="zh-CN" dirty="0"/>
              <a:t>commercial </a:t>
            </a:r>
            <a:r>
              <a:rPr lang="en-US" altLang="zh-CN" dirty="0" smtClean="0"/>
              <a:t>plug-ins</a:t>
            </a:r>
          </a:p>
          <a:p>
            <a:r>
              <a:rPr lang="en-US" altLang="zh-CN" dirty="0" smtClean="0"/>
              <a:t>V1751 8channels FADC 1GS/s,</a:t>
            </a:r>
          </a:p>
          <a:p>
            <a:r>
              <a:rPr lang="en-US" altLang="zh-CN" dirty="0"/>
              <a:t>N625 </a:t>
            </a:r>
            <a:r>
              <a:rPr lang="en-US" altLang="zh-CN" dirty="0" smtClean="0"/>
              <a:t>FIFO,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N844 </a:t>
            </a:r>
            <a:r>
              <a:rPr lang="en-US" altLang="zh-CN" dirty="0" smtClean="0"/>
              <a:t>Discriminator</a:t>
            </a:r>
            <a:r>
              <a:rPr lang="en-US" altLang="zh-CN" dirty="0"/>
              <a:t>,</a:t>
            </a:r>
          </a:p>
          <a:p>
            <a:r>
              <a:rPr lang="en-US" altLang="zh-CN" dirty="0" smtClean="0"/>
              <a:t>have </a:t>
            </a:r>
            <a:r>
              <a:rPr lang="en-US" altLang="zh-CN" dirty="0"/>
              <a:t>been </a:t>
            </a:r>
            <a:r>
              <a:rPr lang="en-US" altLang="zh-CN" dirty="0" smtClean="0"/>
              <a:t>ordered.</a:t>
            </a:r>
          </a:p>
          <a:p>
            <a:r>
              <a:rPr lang="en-US" altLang="zh-CN" dirty="0" smtClean="0"/>
              <a:t>Software:</a:t>
            </a:r>
            <a:endParaRPr lang="en-US" altLang="zh-CN" dirty="0"/>
          </a:p>
          <a:p>
            <a:r>
              <a:rPr lang="en-US" altLang="zh-CN" dirty="0"/>
              <a:t>Real-time waveform analysis </a:t>
            </a:r>
            <a:r>
              <a:rPr lang="en-US" altLang="zh-CN" dirty="0" smtClean="0"/>
              <a:t>software is ready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977" y="3512012"/>
            <a:ext cx="2773088" cy="243941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72257" y="5917044"/>
            <a:ext cx="372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FADC </a:t>
            </a:r>
            <a:r>
              <a:rPr lang="en-US" altLang="zh-CN" dirty="0"/>
              <a:t>and trigger system </a:t>
            </a:r>
            <a:r>
              <a:rPr lang="en-US" altLang="zh-CN" dirty="0" smtClean="0"/>
              <a:t>developed by IHEP is </a:t>
            </a:r>
            <a:r>
              <a:rPr lang="en-US" altLang="zh-CN" dirty="0"/>
              <a:t>expected in </a:t>
            </a:r>
            <a:r>
              <a:rPr lang="en-US" altLang="zh-CN" dirty="0" smtClean="0"/>
              <a:t>JUNE debug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2253" y="1635064"/>
            <a:ext cx="4626864" cy="1529310"/>
            <a:chOff x="356616" y="1691640"/>
            <a:chExt cx="4626864" cy="1529310"/>
          </a:xfrm>
        </p:grpSpPr>
        <p:sp>
          <p:nvSpPr>
            <p:cNvPr id="10" name="矩形 9"/>
            <p:cNvSpPr/>
            <p:nvPr/>
          </p:nvSpPr>
          <p:spPr>
            <a:xfrm>
              <a:off x="2167128" y="1691640"/>
              <a:ext cx="713232" cy="576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10056" y="2631424"/>
              <a:ext cx="713232" cy="576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270248" y="2644878"/>
              <a:ext cx="713232" cy="576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218688" y="1691640"/>
              <a:ext cx="713232" cy="576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270248" y="1691640"/>
              <a:ext cx="713232" cy="576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81684" y="2749724"/>
              <a:ext cx="676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FIFO</a:t>
              </a:r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197608" y="1795010"/>
              <a:ext cx="676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Disc.</a:t>
              </a:r>
              <a:endParaRPr lang="zh-CN" altLang="en-US" dirty="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236976" y="1797796"/>
              <a:ext cx="676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</a:t>
              </a:r>
              <a:r>
                <a:rPr lang="en-US" altLang="zh-CN" dirty="0" smtClean="0"/>
                <a:t>ate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06824" y="2717244"/>
              <a:ext cx="676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FADC</a:t>
              </a:r>
              <a:endParaRPr lang="zh-CN" altLang="en-US" dirty="0"/>
            </a:p>
          </p:txBody>
        </p:sp>
        <p:cxnSp>
          <p:nvCxnSpPr>
            <p:cNvPr id="19" name="直接箭头连接符 18"/>
            <p:cNvCxnSpPr>
              <a:stCxn id="11" idx="3"/>
              <a:endCxn id="10" idx="2"/>
            </p:cNvCxnSpPr>
            <p:nvPr/>
          </p:nvCxnSpPr>
          <p:spPr>
            <a:xfrm flipV="1">
              <a:off x="1923288" y="2267712"/>
              <a:ext cx="600456" cy="6517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>
              <a:stCxn id="11" idx="3"/>
              <a:endCxn id="12" idx="1"/>
            </p:cNvCxnSpPr>
            <p:nvPr/>
          </p:nvCxnSpPr>
          <p:spPr>
            <a:xfrm>
              <a:off x="1923288" y="2919460"/>
              <a:ext cx="2346960" cy="13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endCxn id="13" idx="1"/>
            </p:cNvCxnSpPr>
            <p:nvPr/>
          </p:nvCxnSpPr>
          <p:spPr>
            <a:xfrm>
              <a:off x="2971800" y="1979676"/>
              <a:ext cx="2468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>
              <a:stCxn id="13" idx="3"/>
              <a:endCxn id="14" idx="1"/>
            </p:cNvCxnSpPr>
            <p:nvPr/>
          </p:nvCxnSpPr>
          <p:spPr>
            <a:xfrm>
              <a:off x="3931920" y="1979676"/>
              <a:ext cx="3383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14" idx="2"/>
              <a:endCxn id="12" idx="0"/>
            </p:cNvCxnSpPr>
            <p:nvPr/>
          </p:nvCxnSpPr>
          <p:spPr>
            <a:xfrm>
              <a:off x="4626864" y="2267712"/>
              <a:ext cx="0" cy="3771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731520" y="2901910"/>
              <a:ext cx="3840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4306824" y="1795010"/>
              <a:ext cx="676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Logic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56616" y="2563582"/>
              <a:ext cx="75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Signal</a:t>
              </a:r>
              <a:endParaRPr lang="zh-CN" altLang="en-US" dirty="0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66669"/>
            <a:ext cx="4315968" cy="23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963" y="363967"/>
            <a:ext cx="7886700" cy="1325563"/>
          </a:xfrm>
        </p:spPr>
        <p:txBody>
          <a:bodyPr/>
          <a:lstStyle/>
          <a:p>
            <a:r>
              <a:rPr lang="en-US" altLang="zh-CN" dirty="0"/>
              <a:t>Mechanical structure, calibration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83" y="1386314"/>
            <a:ext cx="3868865" cy="2176236"/>
          </a:xfrm>
        </p:spPr>
      </p:pic>
      <p:sp>
        <p:nvSpPr>
          <p:cNvPr id="7" name="文本框 6"/>
          <p:cNvSpPr txBox="1"/>
          <p:nvPr/>
        </p:nvSpPr>
        <p:spPr>
          <a:xfrm>
            <a:off x="5870448" y="1544385"/>
            <a:ext cx="3273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Detector support structure has completed the design, surface platform and related work will be carried out. 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PMT Calibration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err="1" smtClean="0"/>
              <a:t>LED+</a:t>
            </a:r>
            <a:r>
              <a:rPr lang="en-US" altLang="zh-CN" dirty="0" err="1"/>
              <a:t>Optical</a:t>
            </a:r>
            <a:r>
              <a:rPr lang="en-US" altLang="zh-CN" dirty="0"/>
              <a:t> fiber </a:t>
            </a:r>
            <a:r>
              <a:rPr lang="en-US" altLang="zh-CN" dirty="0" smtClean="0"/>
              <a:t>for PMTs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Gamma/</a:t>
            </a:r>
            <a:r>
              <a:rPr lang="en-US" altLang="zh-CN" dirty="0" err="1" smtClean="0"/>
              <a:t>neutorn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Cs137 gamma, Cf252 neutron,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Rejection </a:t>
            </a:r>
            <a:r>
              <a:rPr lang="en-US" altLang="zh-CN" dirty="0"/>
              <a:t>power </a:t>
            </a:r>
            <a:r>
              <a:rPr lang="en-US" altLang="zh-CN" dirty="0" smtClean="0"/>
              <a:t>calibration: </a:t>
            </a:r>
          </a:p>
          <a:p>
            <a:r>
              <a:rPr lang="en-US" altLang="zh-CN" dirty="0" smtClean="0"/>
              <a:t>Am241 </a:t>
            </a:r>
            <a:r>
              <a:rPr lang="en-US" altLang="zh-CN" dirty="0"/>
              <a:t>plastic scintillator </a:t>
            </a:r>
            <a:r>
              <a:rPr lang="en-US" altLang="zh-CN" dirty="0" smtClean="0"/>
              <a:t>source for gamma rejection power calibration.</a:t>
            </a:r>
          </a:p>
        </p:txBody>
      </p:sp>
      <p:sp>
        <p:nvSpPr>
          <p:cNvPr id="10" name="矩形 9"/>
          <p:cNvSpPr/>
          <p:nvPr/>
        </p:nvSpPr>
        <p:spPr>
          <a:xfrm>
            <a:off x="3026664" y="4064508"/>
            <a:ext cx="83210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16552" y="3584448"/>
            <a:ext cx="1417320" cy="1773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58768" y="3584448"/>
            <a:ext cx="557784" cy="17739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98064" y="4064508"/>
            <a:ext cx="228600" cy="8138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323844" y="4326570"/>
            <a:ext cx="260604" cy="289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075688" y="4286750"/>
            <a:ext cx="8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SiPMT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214116" y="3772261"/>
            <a:ext cx="77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056382" y="4286750"/>
            <a:ext cx="866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Am241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938778" y="3584448"/>
            <a:ext cx="4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Cu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709160" y="4286750"/>
            <a:ext cx="9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CsI(Na)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endCxn id="12" idx="3"/>
          </p:cNvCxnSpPr>
          <p:nvPr/>
        </p:nvCxnSpPr>
        <p:spPr>
          <a:xfrm>
            <a:off x="3584448" y="4471416"/>
            <a:ext cx="832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938778" y="4286750"/>
            <a:ext cx="38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09646"/>
              </p:ext>
            </p:extLst>
          </p:nvPr>
        </p:nvGraphicFramePr>
        <p:xfrm>
          <a:off x="17335" y="3740284"/>
          <a:ext cx="22193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公式" r:id="rId4" imgW="1117440" imgH="711000" progId="Equation.3">
                  <p:embed/>
                </p:oleObj>
              </mc:Choice>
              <mc:Fallback>
                <p:oleObj name="公式" r:id="rId4" imgW="11174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" y="3740284"/>
                        <a:ext cx="2219325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20" name="图片 12" descr="2012-7-8 20-05-40.png"/>
          <p:cNvPicPr>
            <a:picLocks noChangeAspect="1"/>
          </p:cNvPicPr>
          <p:nvPr/>
        </p:nvPicPr>
        <p:blipFill>
          <a:blip r:embed="rId6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98" y="5170571"/>
            <a:ext cx="3554063" cy="166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QF measurement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95" y="1440622"/>
            <a:ext cx="1398659" cy="4964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55885" y="1440621"/>
            <a:ext cx="32388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IHEP neutron experiment setup:</a:t>
            </a:r>
          </a:p>
          <a:p>
            <a:r>
              <a:rPr lang="en-US" altLang="zh-CN" dirty="0" smtClean="0"/>
              <a:t>DT</a:t>
            </a:r>
            <a:r>
              <a:rPr lang="en-US" altLang="zh-CN" dirty="0"/>
              <a:t>, DD neutron tube, BC501A liquid scintillation </a:t>
            </a:r>
            <a:r>
              <a:rPr lang="en-US" altLang="zh-CN" dirty="0" smtClean="0"/>
              <a:t>have </a:t>
            </a:r>
            <a:r>
              <a:rPr lang="en-US" altLang="zh-CN" dirty="0"/>
              <a:t>been installed and </a:t>
            </a:r>
            <a:r>
              <a:rPr lang="en-US" altLang="zh-CN" dirty="0" smtClean="0"/>
              <a:t>tested,</a:t>
            </a:r>
          </a:p>
          <a:p>
            <a:r>
              <a:rPr lang="en-US" altLang="zh-CN" dirty="0"/>
              <a:t>Cryostat has arrived, is being assembled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Low temperature neutron scattering experiments condition is ready.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55884" y="4061723"/>
            <a:ext cx="3074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￥</a:t>
            </a:r>
            <a:r>
              <a:rPr lang="en-US" altLang="zh-CN" dirty="0" smtClean="0"/>
              <a:t>1 </a:t>
            </a:r>
            <a:r>
              <a:rPr lang="en-US" altLang="zh-CN" dirty="0"/>
              <a:t>million funds </a:t>
            </a:r>
            <a:endParaRPr lang="en-US" altLang="zh-CN" dirty="0" smtClean="0"/>
          </a:p>
          <a:p>
            <a:r>
              <a:rPr lang="en-US" altLang="zh-CN" dirty="0" smtClean="0"/>
              <a:t>Supported </a:t>
            </a:r>
            <a:r>
              <a:rPr lang="en-US" altLang="zh-CN" dirty="0"/>
              <a:t>by National Natural Science Foundation of China 2014</a:t>
            </a:r>
          </a:p>
          <a:p>
            <a:endParaRPr lang="en-US" altLang="zh-CN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/>
              <a:t>QF </a:t>
            </a:r>
            <a:r>
              <a:rPr lang="en-US" altLang="zh-CN" dirty="0" smtClean="0"/>
              <a:t>measurements for CsI(Na), CsI(Tl), </a:t>
            </a:r>
            <a:r>
              <a:rPr lang="en-US" altLang="zh-CN" dirty="0" err="1" smtClean="0"/>
              <a:t>NaI</a:t>
            </a:r>
            <a:r>
              <a:rPr lang="en-US" altLang="zh-CN" dirty="0" smtClean="0"/>
              <a:t>(Tl) will be carried out.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1" y="1440621"/>
            <a:ext cx="3039794" cy="25446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8" y="3985316"/>
            <a:ext cx="3040097" cy="241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Concept Design </a:t>
            </a:r>
          </a:p>
          <a:p>
            <a:r>
              <a:rPr lang="en-US" altLang="zh-CN" dirty="0" smtClean="0"/>
              <a:t>Challenge </a:t>
            </a:r>
          </a:p>
          <a:p>
            <a:r>
              <a:rPr lang="en-US" altLang="zh-CN" dirty="0" smtClean="0"/>
              <a:t>Progress</a:t>
            </a:r>
          </a:p>
          <a:p>
            <a:r>
              <a:rPr lang="en-US" altLang="zh-CN" dirty="0" smtClean="0"/>
              <a:t>Plan</a:t>
            </a:r>
          </a:p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2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" y="1690689"/>
            <a:ext cx="4253753" cy="39046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50" y="1857878"/>
            <a:ext cx="5004588" cy="32789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QF new results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76047" y="1580879"/>
            <a:ext cx="2877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Times-Roman"/>
              </a:rPr>
              <a:t>PHYSICAL REVIEW C </a:t>
            </a:r>
            <a:r>
              <a:rPr lang="en-US" altLang="zh-CN" sz="1200" b="1" dirty="0">
                <a:latin typeface="Times-Bold"/>
              </a:rPr>
              <a:t>88</a:t>
            </a:r>
            <a:r>
              <a:rPr lang="en-US" altLang="zh-CN" sz="1200" dirty="0">
                <a:latin typeface="Times-Roman"/>
              </a:rPr>
              <a:t>, 035806 (2013)</a:t>
            </a:r>
            <a:endParaRPr lang="zh-CN" altLang="en-US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493776" y="5571623"/>
            <a:ext cx="358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QF is 4% for I recoil, consistent </a:t>
            </a:r>
            <a:r>
              <a:rPr lang="en-US" altLang="zh-CN" dirty="0"/>
              <a:t>with our </a:t>
            </a:r>
            <a:r>
              <a:rPr lang="en-US" altLang="zh-CN" dirty="0" smtClean="0"/>
              <a:t>expectations.</a:t>
            </a:r>
          </a:p>
          <a:p>
            <a:r>
              <a:rPr lang="en-US" altLang="zh-CN" dirty="0" smtClean="0"/>
              <a:t>CsI(Tl)??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20440392">
            <a:off x="5704781" y="4014736"/>
            <a:ext cx="17960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700" dirty="0">
                <a:solidFill>
                  <a:srgbClr val="FF0000"/>
                </a:solidFill>
              </a:rPr>
              <a:t>preliminary</a:t>
            </a:r>
            <a:endParaRPr lang="zh-CN" altLang="en-US" sz="27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8223" y="5452057"/>
            <a:ext cx="4835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Flight time </a:t>
            </a:r>
            <a:r>
              <a:rPr lang="zh-CN" altLang="en-US" dirty="0" smtClean="0"/>
              <a:t>peaks </a:t>
            </a:r>
            <a:r>
              <a:rPr lang="zh-CN" altLang="en-US" dirty="0"/>
              <a:t>delayed than expected, indicating a small </a:t>
            </a:r>
            <a:r>
              <a:rPr lang="en-US" altLang="zh-CN" dirty="0" smtClean="0"/>
              <a:t>QF at room temperature. 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547080" y="4141186"/>
            <a:ext cx="905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gamma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671351" y="3047295"/>
            <a:ext cx="103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neutron</a:t>
            </a:r>
            <a:endParaRPr lang="zh-CN" altLang="en-US" dirty="0"/>
          </a:p>
        </p:txBody>
      </p:sp>
      <p:sp>
        <p:nvSpPr>
          <p:cNvPr id="15" name="右箭头 14"/>
          <p:cNvSpPr/>
          <p:nvPr/>
        </p:nvSpPr>
        <p:spPr>
          <a:xfrm rot="5400000">
            <a:off x="5025448" y="4126961"/>
            <a:ext cx="742457" cy="256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38932" y="3559955"/>
            <a:ext cx="104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expected</a:t>
            </a:r>
          </a:p>
        </p:txBody>
      </p:sp>
      <p:sp>
        <p:nvSpPr>
          <p:cNvPr id="17" name="矩形 16"/>
          <p:cNvSpPr/>
          <p:nvPr/>
        </p:nvSpPr>
        <p:spPr>
          <a:xfrm>
            <a:off x="856403" y="2023877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NaI</a:t>
            </a:r>
            <a:r>
              <a:rPr lang="en-US" altLang="zh-CN" dirty="0"/>
              <a:t>(Tl)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737469" y="2233635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CsI(Na)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67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51" y="760492"/>
            <a:ext cx="3556375" cy="32855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G2 Concept Design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2" y="1930464"/>
            <a:ext cx="4074599" cy="4946777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21</a:t>
            </a:fld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521208" y="2690123"/>
            <a:ext cx="3493008" cy="146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1138136" y="2721945"/>
            <a:ext cx="3667" cy="31151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878033" y="3915648"/>
            <a:ext cx="804672" cy="91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984248" y="4015232"/>
            <a:ext cx="0" cy="7772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996905" y="2352613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 m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10362" y="4218670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 m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996905" y="3610022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 m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507422" y="4248388"/>
            <a:ext cx="56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en-US" altLang="zh-CN" dirty="0" smtClean="0"/>
              <a:t> m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699151" y="4789945"/>
            <a:ext cx="38395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budget</a:t>
            </a:r>
          </a:p>
          <a:p>
            <a:r>
              <a:rPr lang="en-US" altLang="zh-CN" dirty="0" smtClean="0"/>
              <a:t>PMT: </a:t>
            </a:r>
            <a:r>
              <a:rPr lang="zh-CN" altLang="en-US" dirty="0" smtClean="0">
                <a:latin typeface="宋体" panose="02010600030101010101" pitchFamily="2" charset="-122"/>
              </a:rPr>
              <a:t>￥</a:t>
            </a:r>
            <a:r>
              <a:rPr lang="en-US" altLang="zh-CN" dirty="0" smtClean="0"/>
              <a:t>20 million  500x40000/PMT</a:t>
            </a:r>
          </a:p>
          <a:p>
            <a:r>
              <a:rPr lang="en-US" altLang="zh-CN" dirty="0" smtClean="0"/>
              <a:t>CsI(Na): </a:t>
            </a:r>
            <a:r>
              <a:rPr lang="zh-CN" altLang="en-US" dirty="0" smtClean="0">
                <a:latin typeface="宋体" panose="02010600030101010101" pitchFamily="2" charset="-122"/>
              </a:rPr>
              <a:t>￥</a:t>
            </a:r>
            <a:r>
              <a:rPr lang="en-US" altLang="zh-CN" dirty="0" smtClean="0"/>
              <a:t>10 million </a:t>
            </a:r>
            <a:r>
              <a:rPr lang="zh-CN" altLang="en-US" dirty="0" smtClean="0"/>
              <a:t> </a:t>
            </a:r>
            <a:r>
              <a:rPr lang="en-US" altLang="zh-CN" dirty="0"/>
              <a:t>2000kg </a:t>
            </a:r>
            <a:r>
              <a:rPr lang="en-US" altLang="zh-CN" dirty="0" smtClean="0"/>
              <a:t>x5000/kg</a:t>
            </a:r>
          </a:p>
          <a:p>
            <a:r>
              <a:rPr lang="en-US" altLang="zh-CN" dirty="0" smtClean="0"/>
              <a:t>Electronics:</a:t>
            </a:r>
            <a:r>
              <a:rPr lang="zh-CN" altLang="en-US" dirty="0">
                <a:latin typeface="宋体" panose="02010600030101010101" pitchFamily="2" charset="-122"/>
              </a:rPr>
              <a:t> </a:t>
            </a:r>
            <a:r>
              <a:rPr lang="zh-CN" altLang="en-US" dirty="0" smtClean="0">
                <a:latin typeface="宋体" panose="02010600030101010101" pitchFamily="2" charset="-122"/>
              </a:rPr>
              <a:t>￥</a:t>
            </a:r>
            <a:r>
              <a:rPr lang="en-US" altLang="zh-CN" dirty="0" smtClean="0"/>
              <a:t>5 million 500x10000/</a:t>
            </a:r>
            <a:r>
              <a:rPr lang="en-US" altLang="zh-CN" dirty="0" err="1" smtClean="0"/>
              <a:t>ch</a:t>
            </a:r>
            <a:endParaRPr lang="en-US" altLang="zh-CN" dirty="0" smtClean="0"/>
          </a:p>
          <a:p>
            <a:r>
              <a:rPr lang="en-US" altLang="zh-CN" dirty="0" smtClean="0"/>
              <a:t>Others: </a:t>
            </a:r>
            <a:r>
              <a:rPr lang="zh-CN" altLang="en-US" dirty="0"/>
              <a:t>￥</a:t>
            </a:r>
            <a:r>
              <a:rPr lang="en-US" altLang="zh-CN" dirty="0"/>
              <a:t>5 </a:t>
            </a:r>
            <a:r>
              <a:rPr lang="en-US" altLang="zh-CN" dirty="0" smtClean="0"/>
              <a:t>million</a:t>
            </a:r>
          </a:p>
          <a:p>
            <a:r>
              <a:rPr lang="en-US" altLang="zh-CN" dirty="0" smtClean="0"/>
              <a:t>Total ~</a:t>
            </a:r>
            <a:r>
              <a:rPr lang="zh-CN" altLang="en-US" dirty="0">
                <a:latin typeface="宋体" panose="02010600030101010101" pitchFamily="2" charset="-122"/>
              </a:rPr>
              <a:t>￥</a:t>
            </a:r>
            <a:r>
              <a:rPr lang="en-US" altLang="zh-CN" dirty="0"/>
              <a:t>40 million </a:t>
            </a:r>
            <a:endParaRPr lang="en-US" altLang="zh-CN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4699151" y="3910060"/>
            <a:ext cx="418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Detector array: 5x5x2 50 modules 2.15T</a:t>
            </a:r>
            <a:endParaRPr lang="zh-CN" altLang="en-US" dirty="0"/>
          </a:p>
          <a:p>
            <a:r>
              <a:rPr lang="en-US" altLang="zh-CN" dirty="0" smtClean="0"/>
              <a:t>water </a:t>
            </a:r>
            <a:r>
              <a:rPr lang="en-US" altLang="zh-CN" dirty="0" smtClean="0"/>
              <a:t>tank: </a:t>
            </a:r>
            <a:r>
              <a:rPr lang="el-GR" altLang="zh-CN" dirty="0" smtClean="0"/>
              <a:t>Φ</a:t>
            </a:r>
            <a:r>
              <a:rPr lang="en-US" altLang="zh-CN" dirty="0" smtClean="0"/>
              <a:t> 8x8 m</a:t>
            </a:r>
          </a:p>
          <a:p>
            <a:r>
              <a:rPr lang="en-US" altLang="zh-CN" dirty="0" smtClean="0"/>
              <a:t>Cryostat: </a:t>
            </a:r>
            <a:r>
              <a:rPr lang="el-GR" altLang="zh-CN" dirty="0" smtClean="0"/>
              <a:t>Φ</a:t>
            </a:r>
            <a:r>
              <a:rPr lang="en-US" altLang="zh-CN" dirty="0" smtClean="0"/>
              <a:t> 2x2 m </a:t>
            </a:r>
          </a:p>
        </p:txBody>
      </p:sp>
      <p:sp>
        <p:nvSpPr>
          <p:cNvPr id="31" name="矩形 30"/>
          <p:cNvSpPr/>
          <p:nvPr/>
        </p:nvSpPr>
        <p:spPr>
          <a:xfrm>
            <a:off x="521208" y="1367944"/>
            <a:ext cx="424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If </a:t>
            </a:r>
            <a:r>
              <a:rPr lang="en-US" altLang="zh-CN" dirty="0" smtClean="0"/>
              <a:t>G1 successful</a:t>
            </a:r>
            <a:r>
              <a:rPr lang="en-US" altLang="zh-CN" dirty="0"/>
              <a:t>, </a:t>
            </a:r>
            <a:r>
              <a:rPr lang="en-US" altLang="zh-CN" dirty="0" smtClean="0"/>
              <a:t>G2 will be proposed 2015</a:t>
            </a:r>
            <a:endParaRPr lang="zh-CN" altLang="en-US" dirty="0"/>
          </a:p>
        </p:txBody>
      </p:sp>
      <p:sp>
        <p:nvSpPr>
          <p:cNvPr id="32" name="右箭头 31"/>
          <p:cNvSpPr/>
          <p:nvPr/>
        </p:nvSpPr>
        <p:spPr>
          <a:xfrm rot="20045789">
            <a:off x="2594371" y="3517589"/>
            <a:ext cx="2294771" cy="516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6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99616"/>
            <a:ext cx="7886700" cy="5157216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/>
              <a:t>March.2015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G2 proposal</a:t>
            </a:r>
          </a:p>
          <a:p>
            <a:r>
              <a:rPr lang="en-US" altLang="zh-CN" dirty="0"/>
              <a:t>November-February.2015</a:t>
            </a:r>
          </a:p>
          <a:p>
            <a:pPr marL="0" indent="0">
              <a:buNone/>
            </a:pPr>
            <a:r>
              <a:rPr lang="en-US" altLang="zh-CN" dirty="0" smtClean="0"/>
              <a:t>Run 4 months</a:t>
            </a:r>
          </a:p>
          <a:p>
            <a:r>
              <a:rPr lang="en-US" altLang="zh-CN" dirty="0" smtClean="0"/>
              <a:t>October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To complete the installation and commissioning at</a:t>
            </a:r>
            <a:r>
              <a:rPr lang="en-US" altLang="zh-CN" dirty="0" smtClean="0"/>
              <a:t> </a:t>
            </a:r>
            <a:r>
              <a:rPr lang="en-US" altLang="zh-CN" dirty="0" err="1"/>
              <a:t>Daya</a:t>
            </a:r>
            <a:r>
              <a:rPr lang="en-US" altLang="zh-CN" dirty="0"/>
              <a:t> Bay </a:t>
            </a:r>
          </a:p>
          <a:p>
            <a:r>
              <a:rPr lang="en-US" altLang="zh-CN" dirty="0" smtClean="0"/>
              <a:t>September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completed </a:t>
            </a:r>
            <a:r>
              <a:rPr lang="en-US" altLang="zh-CN" dirty="0"/>
              <a:t>the assembly and </a:t>
            </a:r>
            <a:r>
              <a:rPr lang="en-US" altLang="zh-CN" dirty="0" smtClean="0"/>
              <a:t>commissioning at IHEP, </a:t>
            </a:r>
            <a:r>
              <a:rPr lang="en-US" altLang="zh-CN" dirty="0"/>
              <a:t>the </a:t>
            </a:r>
            <a:r>
              <a:rPr lang="en-US" altLang="zh-CN" dirty="0" err="1"/>
              <a:t>Daya</a:t>
            </a:r>
            <a:r>
              <a:rPr lang="en-US" altLang="zh-CN" dirty="0"/>
              <a:t> Bay site ready </a:t>
            </a:r>
          </a:p>
          <a:p>
            <a:r>
              <a:rPr lang="en-US" altLang="zh-CN" dirty="0" smtClean="0"/>
              <a:t>August 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all </a:t>
            </a:r>
            <a:r>
              <a:rPr lang="en-US" altLang="zh-CN" dirty="0"/>
              <a:t>the hardware is </a:t>
            </a:r>
            <a:r>
              <a:rPr lang="en-US" altLang="zh-CN" dirty="0" smtClean="0"/>
              <a:t>ready at IHEP, </a:t>
            </a:r>
            <a:r>
              <a:rPr lang="en-US" altLang="zh-CN" dirty="0" err="1" smtClean="0"/>
              <a:t>Daya</a:t>
            </a:r>
            <a:r>
              <a:rPr lang="en-US" altLang="zh-CN" dirty="0" smtClean="0"/>
              <a:t> </a:t>
            </a:r>
            <a:r>
              <a:rPr lang="en-US" altLang="zh-CN" dirty="0"/>
              <a:t>Bay site installation of auxiliary equipment </a:t>
            </a:r>
          </a:p>
          <a:p>
            <a:r>
              <a:rPr lang="en-US" altLang="zh-CN" dirty="0"/>
              <a:t>July </a:t>
            </a:r>
          </a:p>
          <a:p>
            <a:pPr marL="0" indent="0">
              <a:buNone/>
            </a:pPr>
            <a:r>
              <a:rPr lang="en-US" altLang="zh-CN" dirty="0"/>
              <a:t>Completion of the crystal package, PMT, cryostat, data acquisition, calibration related hardware and software testing </a:t>
            </a:r>
          </a:p>
          <a:p>
            <a:r>
              <a:rPr lang="en-US" altLang="zh-CN" dirty="0"/>
              <a:t>June </a:t>
            </a:r>
          </a:p>
          <a:p>
            <a:pPr marL="0" indent="0">
              <a:buNone/>
            </a:pPr>
            <a:r>
              <a:rPr lang="en-US" altLang="zh-CN" dirty="0"/>
              <a:t>Crystal package, cryostat assembly, temperature scale, PMT scale, crystal scale research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45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CsI ​​(Na) </a:t>
            </a:r>
            <a:r>
              <a:rPr lang="en-US" altLang="zh-CN" dirty="0" smtClean="0"/>
              <a:t>has cheap</a:t>
            </a:r>
            <a:r>
              <a:rPr lang="en-US" altLang="zh-CN" dirty="0"/>
              <a:t>, modular, </a:t>
            </a:r>
            <a:r>
              <a:rPr lang="en-US" altLang="zh-CN" dirty="0" smtClean="0"/>
              <a:t>easy to scale advantages</a:t>
            </a:r>
            <a:r>
              <a:rPr lang="en-US" altLang="zh-CN" dirty="0"/>
              <a:t>, But facing the </a:t>
            </a:r>
            <a:r>
              <a:rPr lang="en-US" altLang="zh-CN" dirty="0" smtClean="0"/>
              <a:t>purification</a:t>
            </a:r>
            <a:r>
              <a:rPr lang="en-US" altLang="zh-CN" dirty="0"/>
              <a:t>, doping uniformity, surface </a:t>
            </a:r>
            <a:r>
              <a:rPr lang="en-US" altLang="zh-CN" dirty="0" smtClean="0"/>
              <a:t>deliquescence difficulties.</a:t>
            </a:r>
          </a:p>
          <a:p>
            <a:r>
              <a:rPr lang="en-US" altLang="zh-CN" dirty="0" smtClean="0"/>
              <a:t>One R&amp;D module </a:t>
            </a:r>
            <a:r>
              <a:rPr lang="en-US" altLang="zh-CN" dirty="0"/>
              <a:t>funds in </a:t>
            </a:r>
            <a:r>
              <a:rPr lang="en-US" altLang="zh-CN" dirty="0" smtClean="0"/>
              <a:t>October </a:t>
            </a:r>
            <a:r>
              <a:rPr lang="en-US" altLang="zh-CN" dirty="0"/>
              <a:t>2013, crystal, </a:t>
            </a:r>
            <a:r>
              <a:rPr lang="en-US" altLang="zh-CN" dirty="0" smtClean="0"/>
              <a:t>PMTs, </a:t>
            </a:r>
            <a:r>
              <a:rPr lang="en-US" altLang="zh-CN" dirty="0"/>
              <a:t>electronics, refrigerator and other key components have been </a:t>
            </a:r>
            <a:r>
              <a:rPr lang="en-US" altLang="zh-CN" dirty="0" smtClean="0"/>
              <a:t>delivery or ordering.</a:t>
            </a:r>
          </a:p>
          <a:p>
            <a:r>
              <a:rPr lang="en-US" altLang="zh-CN" dirty="0"/>
              <a:t>The </a:t>
            </a:r>
            <a:r>
              <a:rPr lang="en-US" altLang="zh-CN" dirty="0" smtClean="0"/>
              <a:t>packaging problems has been solved, </a:t>
            </a:r>
            <a:r>
              <a:rPr lang="en-US" altLang="zh-CN" dirty="0"/>
              <a:t>oxygen-free copper, glove box, cryostat has been designed, is about to begin </a:t>
            </a:r>
            <a:r>
              <a:rPr lang="en-US" altLang="zh-CN" dirty="0" smtClean="0"/>
              <a:t>construction.</a:t>
            </a:r>
          </a:p>
          <a:p>
            <a:r>
              <a:rPr lang="en-US" altLang="zh-CN" dirty="0"/>
              <a:t>Expected in </a:t>
            </a:r>
            <a:r>
              <a:rPr lang="en-US" altLang="zh-CN" dirty="0" smtClean="0"/>
              <a:t>November 2014, </a:t>
            </a:r>
            <a:r>
              <a:rPr lang="en-US" altLang="zh-CN" dirty="0"/>
              <a:t>Hall 5 at </a:t>
            </a:r>
            <a:r>
              <a:rPr lang="en-US" altLang="zh-CN" dirty="0" err="1"/>
              <a:t>Daya</a:t>
            </a:r>
            <a:r>
              <a:rPr lang="en-US" altLang="zh-CN" dirty="0"/>
              <a:t> Bay, Installation and </a:t>
            </a:r>
            <a:r>
              <a:rPr lang="en-US" altLang="zh-CN" dirty="0" smtClean="0"/>
              <a:t>commissioning</a:t>
            </a:r>
          </a:p>
          <a:p>
            <a:r>
              <a:rPr lang="en-US" altLang="zh-CN" dirty="0" smtClean="0"/>
              <a:t>G2 will be proposed 2015</a:t>
            </a:r>
            <a:r>
              <a:rPr lang="en-US" altLang="zh-CN" dirty="0"/>
              <a:t>, </a:t>
            </a:r>
            <a:r>
              <a:rPr lang="en-US" altLang="zh-CN" dirty="0" smtClean="0"/>
              <a:t>scale to 2T</a:t>
            </a:r>
            <a:r>
              <a:rPr lang="en-US" altLang="zh-CN" dirty="0"/>
              <a:t>, </a:t>
            </a:r>
            <a:r>
              <a:rPr lang="en-US" altLang="zh-CN" dirty="0" smtClean="0"/>
              <a:t>at GS or </a:t>
            </a:r>
            <a:r>
              <a:rPr lang="en-US" altLang="zh-CN" dirty="0" err="1" smtClean="0"/>
              <a:t>Jinping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Cooperation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Crystals </a:t>
            </a:r>
            <a:r>
              <a:rPr lang="en-US" altLang="zh-CN" dirty="0" err="1" smtClean="0"/>
              <a:t>bg</a:t>
            </a:r>
            <a:r>
              <a:rPr lang="en-US" altLang="zh-CN" dirty="0" smtClean="0"/>
              <a:t> measurement</a:t>
            </a:r>
          </a:p>
          <a:p>
            <a:r>
              <a:rPr lang="en-US" altLang="zh-CN" dirty="0" smtClean="0"/>
              <a:t>QF measurement</a:t>
            </a:r>
          </a:p>
          <a:p>
            <a:r>
              <a:rPr lang="en-US" altLang="zh-CN" dirty="0" smtClean="0"/>
              <a:t>Detector construction and test</a:t>
            </a:r>
          </a:p>
          <a:p>
            <a:r>
              <a:rPr lang="en-US" altLang="zh-CN" dirty="0"/>
              <a:t>Shift </a:t>
            </a:r>
            <a:r>
              <a:rPr lang="en-US" altLang="zh-CN" dirty="0" smtClean="0"/>
              <a:t>Duty at </a:t>
            </a:r>
            <a:r>
              <a:rPr lang="en-US" altLang="zh-CN" dirty="0" err="1" smtClean="0"/>
              <a:t>Daya</a:t>
            </a:r>
            <a:r>
              <a:rPr lang="en-US" altLang="zh-CN" dirty="0" smtClean="0"/>
              <a:t> Bay</a:t>
            </a:r>
          </a:p>
          <a:p>
            <a:r>
              <a:rPr lang="en-US" altLang="zh-CN" dirty="0" smtClean="0"/>
              <a:t>G2 experiment design</a:t>
            </a:r>
          </a:p>
          <a:p>
            <a:pPr marL="0" indent="0">
              <a:buNone/>
            </a:pPr>
            <a:r>
              <a:rPr lang="en-US" altLang="zh-CN" dirty="0" smtClean="0"/>
              <a:t>…….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8650" y="4650830"/>
            <a:ext cx="6528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Interested persons are welcome to participate in this </a:t>
            </a:r>
            <a:r>
              <a:rPr lang="zh-CN" altLang="en-US" sz="3200" dirty="0" smtClean="0"/>
              <a:t>project</a:t>
            </a:r>
            <a:r>
              <a:rPr lang="en-US" altLang="zh-CN" sz="3200" dirty="0" smtClean="0"/>
              <a:t>.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953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78" y="4839835"/>
            <a:ext cx="1716974" cy="15165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6" y="1897378"/>
            <a:ext cx="3796344" cy="24511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to look for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26" y="1884613"/>
            <a:ext cx="2735817" cy="2476715"/>
          </a:xfrm>
        </p:spPr>
      </p:pic>
      <p:sp>
        <p:nvSpPr>
          <p:cNvPr id="8" name="文本框 7"/>
          <p:cNvSpPr txBox="1"/>
          <p:nvPr/>
        </p:nvSpPr>
        <p:spPr>
          <a:xfrm>
            <a:off x="729936" y="4361328"/>
            <a:ext cx="6531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Signal</a:t>
            </a:r>
            <a:r>
              <a:rPr lang="zh-CN" altLang="en-US" dirty="0" smtClean="0"/>
              <a:t>：</a:t>
            </a:r>
            <a:r>
              <a:rPr lang="en-US" altLang="zh-CN" dirty="0" smtClean="0"/>
              <a:t>nuclear recoil events    &lt;0.01events/</a:t>
            </a:r>
            <a:r>
              <a:rPr lang="en-US" altLang="zh-CN" dirty="0" err="1" smtClean="0"/>
              <a:t>kg.day</a:t>
            </a:r>
            <a:r>
              <a:rPr lang="en-US" altLang="zh-CN" dirty="0" smtClean="0"/>
              <a:t> @0-100keV</a:t>
            </a:r>
          </a:p>
          <a:p>
            <a:r>
              <a:rPr lang="en-US" altLang="zh-CN" dirty="0" smtClean="0"/>
              <a:t>background</a:t>
            </a:r>
            <a:r>
              <a:rPr lang="zh-CN" altLang="en-US" dirty="0" smtClean="0"/>
              <a:t>：</a:t>
            </a:r>
            <a:r>
              <a:rPr lang="en-US" altLang="zh-CN" dirty="0" smtClean="0"/>
              <a:t>e </a:t>
            </a:r>
            <a:r>
              <a:rPr lang="el-GR" altLang="zh-CN" dirty="0" smtClean="0"/>
              <a:t>α</a:t>
            </a:r>
            <a:r>
              <a:rPr lang="en-US" altLang="zh-CN" dirty="0" smtClean="0"/>
              <a:t> </a:t>
            </a:r>
            <a:r>
              <a:rPr lang="el-GR" altLang="zh-CN" dirty="0" smtClean="0"/>
              <a:t>μ</a:t>
            </a:r>
            <a:r>
              <a:rPr lang="en-US" altLang="zh-CN" dirty="0" smtClean="0"/>
              <a:t> </a:t>
            </a:r>
            <a:r>
              <a:rPr lang="el-GR" altLang="zh-CN" dirty="0" smtClean="0"/>
              <a:t>γ</a:t>
            </a:r>
            <a:r>
              <a:rPr lang="en-US" altLang="zh-CN" dirty="0" smtClean="0"/>
              <a:t> n</a:t>
            </a:r>
            <a:r>
              <a:rPr lang="zh-CN" altLang="en-US" dirty="0" smtClean="0"/>
              <a:t>（</a:t>
            </a:r>
            <a:r>
              <a:rPr lang="en-US" altLang="zh-CN" dirty="0" smtClean="0"/>
              <a:t>U 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K cosmic rays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err="1" smtClean="0"/>
              <a:t>bg</a:t>
            </a:r>
            <a:r>
              <a:rPr lang="en-US" altLang="zh-CN" dirty="0" smtClean="0"/>
              <a:t> suppress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Underground \shielding</a:t>
            </a:r>
            <a:r>
              <a:rPr lang="en-US" altLang="zh-CN" dirty="0"/>
              <a:t>\</a:t>
            </a:r>
            <a:r>
              <a:rPr lang="en-US" altLang="zh-CN" dirty="0" smtClean="0"/>
              <a:t>n/</a:t>
            </a:r>
            <a:r>
              <a:rPr lang="el-GR" altLang="zh-CN" dirty="0" smtClean="0"/>
              <a:t>γ</a:t>
            </a:r>
            <a:r>
              <a:rPr lang="zh-CN" altLang="en-US" dirty="0"/>
              <a:t> </a:t>
            </a:r>
            <a:r>
              <a:rPr lang="en-US" altLang="zh-CN" dirty="0" smtClean="0"/>
              <a:t>separation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29936" y="5756663"/>
            <a:ext cx="4214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smtClean="0"/>
              <a:t>Challenge:</a:t>
            </a:r>
          </a:p>
          <a:p>
            <a:pPr eaLnBrk="1" hangingPunct="1"/>
            <a:r>
              <a:rPr lang="en-US" altLang="zh-CN" sz="2000" dirty="0" smtClean="0"/>
              <a:t>Background </a:t>
            </a:r>
            <a:r>
              <a:rPr lang="en-US" altLang="zh-CN" sz="2000" dirty="0"/>
              <a:t>rejection at ~10keVee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729936" y="6110606"/>
            <a:ext cx="4214812" cy="353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noFill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5656" y="4348561"/>
            <a:ext cx="5972616" cy="353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067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tatus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5" y="1325880"/>
            <a:ext cx="7217906" cy="5395596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27" y="1325880"/>
            <a:ext cx="6767146" cy="51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5" descr="晶体透光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00107"/>
            <a:ext cx="3286116" cy="2503697"/>
          </a:xfrm>
          <a:prstGeom prst="rect">
            <a:avLst/>
          </a:prstGeom>
        </p:spPr>
      </p:pic>
      <p:pic>
        <p:nvPicPr>
          <p:cNvPr id="9" name="内容占位符 6" descr="2013-5-12 0-12-37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12" y="1500174"/>
            <a:ext cx="2571768" cy="4572032"/>
          </a:xfrm>
        </p:spPr>
      </p:pic>
      <p:pic>
        <p:nvPicPr>
          <p:cNvPr id="10247" name="图片 16" descr="10keV compare 2013-5-11 18-18-16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24288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687476" y="874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Why CsI(Na)?</a:t>
            </a: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0E3B8-40DC-42B1-B9B7-525198EDF214}" type="slidenum">
              <a:rPr lang="zh-CN" altLang="en-US"/>
              <a:pPr>
                <a:defRPr/>
              </a:pPr>
              <a:t>5</a:t>
            </a:fld>
            <a:endParaRPr lang="zh-CN" altLang="en-US" dirty="0"/>
          </a:p>
        </p:txBody>
      </p:sp>
      <p:sp>
        <p:nvSpPr>
          <p:cNvPr id="11" name="矩形 19"/>
          <p:cNvSpPr>
            <a:spLocks noChangeArrowheads="1"/>
          </p:cNvSpPr>
          <p:nvPr/>
        </p:nvSpPr>
        <p:spPr bwMode="auto">
          <a:xfrm>
            <a:off x="285720" y="3441680"/>
            <a:ext cx="335755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latin typeface="Calibri" pitchFamily="34" charset="0"/>
              </a:rPr>
              <a:t>CsI(Na) crystal is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transparent</a:t>
            </a:r>
            <a:r>
              <a:rPr lang="en-US" altLang="zh-CN" dirty="0" smtClean="0">
                <a:latin typeface="Calibri" pitchFamily="34" charset="0"/>
              </a:rPr>
              <a:t> for the scintillation of pure CsI</a:t>
            </a:r>
          </a:p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latin typeface="Calibri" pitchFamily="34" charset="0"/>
              </a:rPr>
              <a:t>Nuclear recoil</a:t>
            </a:r>
            <a:endParaRPr lang="en-US" altLang="zh-CN" dirty="0">
              <a:latin typeface="Calibri" pitchFamily="34" charset="0"/>
            </a:endParaRPr>
          </a:p>
          <a:p>
            <a:r>
              <a:rPr lang="en-US" altLang="zh-CN" dirty="0">
                <a:latin typeface="Calibri" pitchFamily="34" charset="0"/>
              </a:rPr>
              <a:t>has 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higher</a:t>
            </a:r>
            <a:r>
              <a:rPr lang="en-US" altLang="zh-CN" dirty="0">
                <a:latin typeface="Calibri" pitchFamily="34" charset="0"/>
              </a:rPr>
              <a:t> </a:t>
            </a:r>
            <a:r>
              <a:rPr lang="en-US" altLang="zh-CN" dirty="0" err="1">
                <a:latin typeface="Calibri" pitchFamily="34" charset="0"/>
              </a:rPr>
              <a:t>dE</a:t>
            </a:r>
            <a:r>
              <a:rPr lang="en-US" altLang="zh-CN" dirty="0">
                <a:latin typeface="Calibri" pitchFamily="34" charset="0"/>
              </a:rPr>
              <a:t>/</a:t>
            </a:r>
            <a:r>
              <a:rPr lang="en-US" altLang="zh-CN" dirty="0" err="1">
                <a:latin typeface="Calibri" pitchFamily="34" charset="0"/>
              </a:rPr>
              <a:t>dx</a:t>
            </a:r>
            <a:r>
              <a:rPr lang="en-US" altLang="zh-CN" dirty="0">
                <a:latin typeface="Calibri" pitchFamily="34" charset="0"/>
              </a:rPr>
              <a:t>,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small</a:t>
            </a:r>
            <a:r>
              <a:rPr lang="en-US" altLang="zh-CN" dirty="0" smtClean="0">
                <a:latin typeface="Calibri" pitchFamily="34" charset="0"/>
              </a:rPr>
              <a:t> range, scintillation dominant by </a:t>
            </a:r>
            <a:r>
              <a:rPr lang="en-US" altLang="zh-CN" dirty="0" err="1" smtClean="0">
                <a:solidFill>
                  <a:srgbClr val="FF0000"/>
                </a:solidFill>
                <a:latin typeface="Calibri" pitchFamily="34" charset="0"/>
              </a:rPr>
              <a:t>pureCsI</a:t>
            </a:r>
            <a:r>
              <a:rPr lang="en-US" altLang="zh-CN" dirty="0" smtClean="0">
                <a:latin typeface="Calibri" pitchFamily="34" charset="0"/>
              </a:rPr>
              <a:t>,</a:t>
            </a:r>
          </a:p>
          <a:p>
            <a:r>
              <a:rPr lang="en-US" altLang="zh-CN" dirty="0" smtClean="0">
                <a:latin typeface="Calibri" pitchFamily="34" charset="0"/>
              </a:rPr>
              <a:t>Wavelength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310nm</a:t>
            </a:r>
            <a:r>
              <a:rPr lang="en-US" altLang="zh-CN" dirty="0" smtClean="0">
                <a:latin typeface="Calibri" pitchFamily="34" charset="0"/>
              </a:rPr>
              <a:t>, </a:t>
            </a:r>
          </a:p>
          <a:p>
            <a:r>
              <a:rPr lang="en-US" altLang="zh-CN" dirty="0" smtClean="0">
                <a:latin typeface="Calibri" pitchFamily="34" charset="0"/>
              </a:rPr>
              <a:t>decay time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15ns</a:t>
            </a:r>
            <a:endParaRPr lang="zh-CN" altLang="en-US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latin typeface="Calibri" pitchFamily="34" charset="0"/>
              </a:rPr>
              <a:t>Electron recoil</a:t>
            </a:r>
            <a:endParaRPr lang="en-US" altLang="zh-CN" dirty="0">
              <a:latin typeface="Calibri" pitchFamily="34" charset="0"/>
            </a:endParaRPr>
          </a:p>
          <a:p>
            <a:r>
              <a:rPr lang="en-US" altLang="zh-CN" dirty="0">
                <a:latin typeface="Calibri" pitchFamily="34" charset="0"/>
              </a:rPr>
              <a:t>has </a:t>
            </a:r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lower</a:t>
            </a:r>
            <a:r>
              <a:rPr lang="en-US" altLang="zh-CN" dirty="0">
                <a:latin typeface="Calibri" pitchFamily="34" charset="0"/>
              </a:rPr>
              <a:t> </a:t>
            </a:r>
            <a:r>
              <a:rPr lang="en-US" altLang="zh-CN" dirty="0" err="1">
                <a:latin typeface="Calibri" pitchFamily="34" charset="0"/>
              </a:rPr>
              <a:t>dE</a:t>
            </a:r>
            <a:r>
              <a:rPr lang="en-US" altLang="zh-CN" dirty="0">
                <a:latin typeface="Calibri" pitchFamily="34" charset="0"/>
              </a:rPr>
              <a:t>/</a:t>
            </a:r>
            <a:r>
              <a:rPr lang="en-US" altLang="zh-CN" dirty="0" err="1">
                <a:latin typeface="Calibri" pitchFamily="34" charset="0"/>
              </a:rPr>
              <a:t>dx</a:t>
            </a:r>
            <a:r>
              <a:rPr lang="en-US" altLang="zh-CN" dirty="0">
                <a:latin typeface="Calibri" pitchFamily="34" charset="0"/>
              </a:rPr>
              <a:t>,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large </a:t>
            </a:r>
            <a:r>
              <a:rPr lang="en-US" altLang="zh-CN" dirty="0" smtClean="0">
                <a:latin typeface="Calibri" pitchFamily="34" charset="0"/>
              </a:rPr>
              <a:t>rang, </a:t>
            </a:r>
          </a:p>
          <a:p>
            <a:r>
              <a:rPr lang="en-US" altLang="zh-CN" dirty="0" smtClean="0">
                <a:latin typeface="Calibri" pitchFamily="34" charset="0"/>
              </a:rPr>
              <a:t>Scintillation dominant by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Na</a:t>
            </a:r>
            <a:r>
              <a:rPr lang="en-US" altLang="zh-CN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en-US" altLang="zh-CN" dirty="0" smtClean="0">
                <a:latin typeface="Calibri" pitchFamily="34" charset="0"/>
              </a:rPr>
              <a:t>,</a:t>
            </a:r>
          </a:p>
          <a:p>
            <a:r>
              <a:rPr lang="en-US" altLang="zh-CN" dirty="0" smtClean="0">
                <a:latin typeface="Calibri" pitchFamily="34" charset="0"/>
              </a:rPr>
              <a:t>Wavelength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420nm</a:t>
            </a:r>
            <a:r>
              <a:rPr lang="en-US" altLang="zh-CN" dirty="0" smtClean="0">
                <a:latin typeface="Calibri" pitchFamily="34" charset="0"/>
              </a:rPr>
              <a:t>, </a:t>
            </a:r>
          </a:p>
          <a:p>
            <a:r>
              <a:rPr lang="en-US" altLang="zh-CN" dirty="0" smtClean="0">
                <a:latin typeface="Calibri" pitchFamily="34" charset="0"/>
              </a:rPr>
              <a:t>decay time </a:t>
            </a:r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600ns</a:t>
            </a:r>
          </a:p>
        </p:txBody>
      </p:sp>
      <p:sp>
        <p:nvSpPr>
          <p:cNvPr id="13" name="矩形 12"/>
          <p:cNvSpPr/>
          <p:nvPr/>
        </p:nvSpPr>
        <p:spPr>
          <a:xfrm>
            <a:off x="3857620" y="6211693"/>
            <a:ext cx="1964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Ranges of different</a:t>
            </a:r>
          </a:p>
          <a:p>
            <a:r>
              <a:rPr lang="en-US" altLang="zh-CN" dirty="0" smtClean="0">
                <a:latin typeface="Calibri" pitchFamily="34" charset="0"/>
              </a:rPr>
              <a:t>Particles in CsI(Na)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357950" y="6211669"/>
            <a:ext cx="2536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Calibri" pitchFamily="34" charset="0"/>
              </a:rPr>
              <a:t>Waveforms of CsI(Na) for</a:t>
            </a:r>
          </a:p>
          <a:p>
            <a:r>
              <a:rPr lang="en-US" altLang="zh-CN" dirty="0" smtClean="0">
                <a:latin typeface="Calibri" pitchFamily="34" charset="0"/>
              </a:rPr>
              <a:t>different particles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/>
              <a:t>The Light Yield</a:t>
            </a:r>
            <a:endParaRPr lang="zh-CN" altLang="en-US" smtClean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AE6DC-A9DE-49CB-A464-CA996C53AF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460" name="矩形 20"/>
          <p:cNvSpPr>
            <a:spLocks noChangeArrowheads="1"/>
          </p:cNvSpPr>
          <p:nvPr/>
        </p:nvSpPr>
        <p:spPr bwMode="auto">
          <a:xfrm>
            <a:off x="285750" y="6215063"/>
            <a:ext cx="6215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prstClr val="black"/>
                </a:solidFill>
              </a:rPr>
              <a:t>light yield as a function of temperature for gamma and alpha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1" name="矩形 21"/>
          <p:cNvSpPr>
            <a:spLocks noChangeArrowheads="1"/>
          </p:cNvSpPr>
          <p:nvPr/>
        </p:nvSpPr>
        <p:spPr bwMode="auto">
          <a:xfrm>
            <a:off x="6215063" y="2857500"/>
            <a:ext cx="29289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prstClr val="black"/>
                </a:solidFill>
              </a:rPr>
              <a:t>-120C</a:t>
            </a:r>
          </a:p>
          <a:p>
            <a:r>
              <a:rPr lang="en-US" altLang="zh-CN">
                <a:solidFill>
                  <a:srgbClr val="FF0000"/>
                </a:solidFill>
              </a:rPr>
              <a:t>Balance </a:t>
            </a:r>
            <a:r>
              <a:rPr lang="en-US" altLang="zh-CN">
                <a:solidFill>
                  <a:prstClr val="black"/>
                </a:solidFill>
              </a:rPr>
              <a:t>of alpha and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prstClr val="black"/>
                </a:solidFill>
              </a:rPr>
              <a:t>gamma LY </a:t>
            </a:r>
            <a:r>
              <a:rPr lang="en-US" altLang="zh-CN">
                <a:solidFill>
                  <a:srgbClr val="FF0000"/>
                </a:solidFill>
              </a:rPr>
              <a:t>4 p.e./keVee </a:t>
            </a:r>
            <a:r>
              <a:rPr lang="en-US" altLang="zh-CN">
                <a:solidFill>
                  <a:prstClr val="black"/>
                </a:solidFill>
              </a:rPr>
              <a:t>36% </a:t>
            </a:r>
          </a:p>
          <a:p>
            <a:r>
              <a:rPr lang="en-US" altLang="zh-CN">
                <a:solidFill>
                  <a:prstClr val="black"/>
                </a:solidFill>
              </a:rPr>
              <a:t>QF: 10%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prstClr val="black"/>
                </a:solidFill>
              </a:rPr>
              <a:t>Light collection: 25%  ~</a:t>
            </a:r>
            <a:r>
              <a:rPr lang="en-US" altLang="zh-CN">
                <a:solidFill>
                  <a:srgbClr val="FF0000"/>
                </a:solidFill>
              </a:rPr>
              <a:t>0.28p.e./keVnr</a:t>
            </a:r>
            <a:endParaRPr lang="en-US" altLang="zh-CN">
              <a:solidFill>
                <a:prstClr val="black"/>
              </a:solidFill>
            </a:endParaRPr>
          </a:p>
          <a:p>
            <a:r>
              <a:rPr lang="en-US" altLang="zh-CN">
                <a:solidFill>
                  <a:prstClr val="black"/>
                </a:solidFill>
              </a:rPr>
              <a:t>Threshold is </a:t>
            </a:r>
          </a:p>
          <a:p>
            <a:r>
              <a:rPr lang="en-US" altLang="zh-CN">
                <a:solidFill>
                  <a:prstClr val="black"/>
                </a:solidFill>
              </a:rPr>
              <a:t>10p.e. /35keVnr  with </a:t>
            </a:r>
          </a:p>
          <a:p>
            <a:r>
              <a:rPr lang="en-US" altLang="zh-CN">
                <a:solidFill>
                  <a:prstClr val="black"/>
                </a:solidFill>
              </a:rPr>
              <a:t>10</a:t>
            </a:r>
            <a:r>
              <a:rPr lang="en-US" altLang="zh-CN" baseline="30000">
                <a:solidFill>
                  <a:prstClr val="black"/>
                </a:solidFill>
              </a:rPr>
              <a:t>-6 </a:t>
            </a:r>
            <a:r>
              <a:rPr lang="en-US" altLang="zh-CN">
                <a:solidFill>
                  <a:prstClr val="black"/>
                </a:solidFill>
              </a:rPr>
              <a:t>rejection power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2" name="TextBox 22"/>
          <p:cNvSpPr txBox="1">
            <a:spLocks noChangeArrowheads="1"/>
          </p:cNvSpPr>
          <p:nvPr/>
        </p:nvSpPr>
        <p:spPr bwMode="auto">
          <a:xfrm>
            <a:off x="6357938" y="1643063"/>
            <a:ext cx="2786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2.5x2.5x2.5cm CsI(Na)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Test by PMT R8778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~30% QE @ 300-400nm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9463" name="图片 7" descr="2013-5-10 21-34-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1357313"/>
            <a:ext cx="584835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2571750" y="4643438"/>
            <a:ext cx="285750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928938" y="3357563"/>
            <a:ext cx="3357562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Separation @-120C</a:t>
            </a:r>
            <a:endParaRPr lang="zh-CN" altLang="en-US" smtClean="0"/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D2CDB-FCEC-42DA-8BFC-C228338FBB8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7" name="图片 4" descr="PSD_-120C_40us 2013-2-8 11-05-01 - 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500188"/>
            <a:ext cx="74295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 rot="5400000">
            <a:off x="-229393" y="3571081"/>
            <a:ext cx="42862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1928813" y="6215063"/>
            <a:ext cx="578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prstClr val="black"/>
                </a:solidFill>
              </a:rPr>
              <a:t>1.26µs/40µs separation for gamma /alpha</a:t>
            </a:r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lujg\AppData\Local\Microsoft\Windows\Temporary Internet Files\Content.IE5\CPX3XKAT\2.jpg"/>
          <p:cNvPicPr>
            <a:picLocks noChangeAspect="1" noChangeArrowheads="1"/>
          </p:cNvPicPr>
          <p:nvPr/>
        </p:nvPicPr>
        <p:blipFill>
          <a:blip r:embed="rId2" cstate="print"/>
          <a:srcRect l="21530" r="22572" b="1186"/>
          <a:stretch>
            <a:fillRect/>
          </a:stretch>
        </p:blipFill>
        <p:spPr bwMode="auto">
          <a:xfrm>
            <a:off x="0" y="3256079"/>
            <a:ext cx="3286116" cy="360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标题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algn="ctr"/>
            <a:r>
              <a:rPr lang="en-US" altLang="zh-CN" dirty="0" smtClean="0"/>
              <a:t>CINDMS Program</a:t>
            </a:r>
            <a:endParaRPr lang="zh-CN" altLang="en-US" dirty="0" smtClean="0"/>
          </a:p>
        </p:txBody>
      </p:sp>
      <p:sp>
        <p:nvSpPr>
          <p:cNvPr id="20484" name="矩形 11"/>
          <p:cNvSpPr>
            <a:spLocks noChangeArrowheads="1"/>
          </p:cNvSpPr>
          <p:nvPr/>
        </p:nvSpPr>
        <p:spPr bwMode="auto">
          <a:xfrm>
            <a:off x="0" y="1214422"/>
            <a:ext cx="3145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alibri" pitchFamily="34" charset="0"/>
              </a:rPr>
              <a:t>First Stage 1 module</a:t>
            </a:r>
            <a:endParaRPr lang="zh-CN" altLang="en-US" sz="2800" dirty="0">
              <a:latin typeface="Calibri" pitchFamily="34" charset="0"/>
            </a:endParaRPr>
          </a:p>
        </p:txBody>
      </p:sp>
      <p:sp>
        <p:nvSpPr>
          <p:cNvPr id="20485" name="矩形 12"/>
          <p:cNvSpPr>
            <a:spLocks noChangeArrowheads="1"/>
          </p:cNvSpPr>
          <p:nvPr/>
        </p:nvSpPr>
        <p:spPr bwMode="auto">
          <a:xfrm>
            <a:off x="3428960" y="1408734"/>
            <a:ext cx="25003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Water tank</a:t>
            </a:r>
            <a:r>
              <a:rPr lang="en-US" altLang="zh-CN" dirty="0">
                <a:latin typeface="Calibri" pitchFamily="34" charset="0"/>
              </a:rPr>
              <a:t>:</a:t>
            </a:r>
          </a:p>
          <a:p>
            <a:r>
              <a:rPr lang="en-US" altLang="zh-CN" dirty="0">
                <a:latin typeface="Calibri" pitchFamily="34" charset="0"/>
              </a:rPr>
              <a:t>To shield environment neutrons</a:t>
            </a:r>
          </a:p>
          <a:p>
            <a:r>
              <a:rPr lang="en-US" altLang="zh-CN" dirty="0">
                <a:latin typeface="Calibri" pitchFamily="34" charset="0"/>
              </a:rPr>
              <a:t>trace cosmic ray by Cherenkov light </a:t>
            </a:r>
          </a:p>
          <a:p>
            <a:r>
              <a:rPr lang="en-US" altLang="zh-CN" dirty="0">
                <a:solidFill>
                  <a:srgbClr val="FF0000"/>
                </a:solidFill>
                <a:latin typeface="Calibri" pitchFamily="34" charset="0"/>
              </a:rPr>
              <a:t>Copper low-temperature box</a:t>
            </a:r>
            <a:r>
              <a:rPr lang="en-US" altLang="zh-CN" dirty="0">
                <a:latin typeface="Calibri" pitchFamily="34" charset="0"/>
              </a:rPr>
              <a:t>:</a:t>
            </a:r>
          </a:p>
          <a:p>
            <a:r>
              <a:rPr lang="en-US" altLang="zh-CN" dirty="0">
                <a:latin typeface="Calibri" pitchFamily="34" charset="0"/>
              </a:rPr>
              <a:t>To provide a low-temperature </a:t>
            </a:r>
            <a:r>
              <a:rPr lang="en-US" altLang="zh-CN" dirty="0" smtClean="0">
                <a:latin typeface="Calibri" pitchFamily="34" charset="0"/>
              </a:rPr>
              <a:t>environment -120</a:t>
            </a:r>
            <a:r>
              <a:rPr lang="en-US" altLang="zh-CN" dirty="0" smtClean="0">
                <a:latin typeface="宋体"/>
                <a:ea typeface="宋体"/>
              </a:rPr>
              <a:t>℃</a:t>
            </a:r>
            <a:endParaRPr lang="en-US" altLang="zh-CN" dirty="0">
              <a:latin typeface="Calibri" pitchFamily="34" charset="0"/>
            </a:endParaRPr>
          </a:p>
          <a:p>
            <a:r>
              <a:rPr lang="en-US" altLang="zh-CN" dirty="0">
                <a:latin typeface="Calibri" pitchFamily="34" charset="0"/>
              </a:rPr>
              <a:t>Shield environment </a:t>
            </a:r>
            <a:r>
              <a:rPr lang="en-US" altLang="zh-CN" dirty="0" smtClean="0">
                <a:latin typeface="Calibri" pitchFamily="34" charset="0"/>
              </a:rPr>
              <a:t>gamma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Background rejection: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zh-CN" altLang="zh-CN" dirty="0" smtClean="0">
                <a:latin typeface="Calibri" pitchFamily="34" charset="0"/>
              </a:rPr>
              <a:t>PSD</a:t>
            </a:r>
            <a:endParaRPr lang="zh-CN" altLang="en-US" dirty="0">
              <a:latin typeface="Calibri" pitchFamily="34" charset="0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F5B84-389A-4007-B273-BDAEB2B3D9BE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20490" name="图片 19" descr="box_18_18_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357826"/>
            <a:ext cx="1928826" cy="116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22"/>
          <p:cNvSpPr txBox="1">
            <a:spLocks noChangeArrowheads="1"/>
          </p:cNvSpPr>
          <p:nvPr/>
        </p:nvSpPr>
        <p:spPr bwMode="auto">
          <a:xfrm>
            <a:off x="6381109" y="5829536"/>
            <a:ext cx="2168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50 modules 2T scale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57158" y="1857364"/>
            <a:ext cx="30718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latin typeface="Calibri" pitchFamily="34" charset="0"/>
              </a:rPr>
              <a:t>Funded by IHEP 2013-2014</a:t>
            </a:r>
          </a:p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latin typeface="Calibri" pitchFamily="34" charset="0"/>
              </a:rPr>
              <a:t>One module 43</a:t>
            </a:r>
            <a:r>
              <a:rPr lang="zh-CN" altLang="zh-CN" dirty="0" smtClean="0">
                <a:latin typeface="Calibri" pitchFamily="34" charset="0"/>
              </a:rPr>
              <a:t> kg </a:t>
            </a:r>
            <a:endParaRPr lang="en-US" altLang="zh-CN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zh-CN" altLang="zh-CN" dirty="0" smtClean="0">
                <a:latin typeface="Calibri" pitchFamily="34" charset="0"/>
              </a:rPr>
              <a:t>Daya Bay laboratory</a:t>
            </a:r>
            <a:endParaRPr lang="en-US" altLang="zh-CN" dirty="0" smtClean="0">
              <a:latin typeface="Calibri" pitchFamily="34" charset="0"/>
            </a:endParaRPr>
          </a:p>
          <a:p>
            <a:r>
              <a:rPr lang="en-US" altLang="zh-CN" dirty="0" smtClean="0"/>
              <a:t>     Hall 5 ~100 m overburden </a:t>
            </a:r>
          </a:p>
          <a:p>
            <a:r>
              <a:rPr lang="en-US" altLang="zh-CN" dirty="0" smtClean="0"/>
              <a:t>     Water tank </a:t>
            </a:r>
            <a:r>
              <a:rPr lang="en-US" altLang="zh-CN" b="1" dirty="0" smtClean="0"/>
              <a:t>5 m x 5 m x 6 m</a:t>
            </a:r>
            <a:r>
              <a:rPr lang="en-US" altLang="zh-CN" dirty="0" smtClean="0">
                <a:latin typeface="Calibri" pitchFamily="34" charset="0"/>
              </a:rPr>
              <a:t> 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87733" y="1214422"/>
            <a:ext cx="3122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alibri" pitchFamily="34" charset="0"/>
              </a:rPr>
              <a:t>Next stage Ton scale</a:t>
            </a:r>
            <a:endParaRPr lang="zh-CN" altLang="en-US" sz="2800" dirty="0" smtClean="0">
              <a:latin typeface="Calibri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00760" y="1785926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latin typeface="Calibri" pitchFamily="34" charset="0"/>
              </a:rPr>
              <a:t>Ton scale proposal 2015</a:t>
            </a:r>
          </a:p>
          <a:p>
            <a:pPr>
              <a:buFont typeface="Wingdings" pitchFamily="2" charset="2"/>
              <a:buChar char="l"/>
            </a:pPr>
            <a:r>
              <a:rPr lang="en-US" altLang="zh-CN" dirty="0" smtClean="0">
                <a:latin typeface="Calibri" pitchFamily="34" charset="0"/>
              </a:rPr>
              <a:t>50 modules 2000 kg</a:t>
            </a:r>
          </a:p>
          <a:p>
            <a:pPr>
              <a:buFont typeface="Wingdings" pitchFamily="2" charset="2"/>
              <a:buChar char="l"/>
            </a:pPr>
            <a:r>
              <a:rPr lang="en-US" altLang="zh-CN" dirty="0"/>
              <a:t>Gran </a:t>
            </a:r>
            <a:r>
              <a:rPr lang="en-US" altLang="zh-CN" dirty="0" err="1" smtClean="0"/>
              <a:t>Sasso</a:t>
            </a:r>
            <a:r>
              <a:rPr lang="en-US" altLang="zh-CN" dirty="0" smtClean="0"/>
              <a:t> or </a:t>
            </a:r>
            <a:r>
              <a:rPr lang="en-US" altLang="zh-CN" dirty="0" err="1" smtClean="0"/>
              <a:t>Jingping</a:t>
            </a:r>
            <a:endParaRPr lang="en-US" altLang="zh-CN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71868" y="6488113"/>
            <a:ext cx="1643074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End read out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3455749"/>
            <a:ext cx="2398986" cy="22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CsI(Na) vs </a:t>
            </a:r>
            <a:r>
              <a:rPr lang="en-US" altLang="zh-CN" dirty="0" err="1" smtClean="0"/>
              <a:t>LXe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44594"/>
            <a:ext cx="7886700" cy="51578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dirty="0" smtClean="0"/>
              <a:t>CsI(Na)</a:t>
            </a:r>
            <a:r>
              <a:rPr lang="zh-CN" altLang="en-US" dirty="0"/>
              <a:t> </a:t>
            </a:r>
            <a:r>
              <a:rPr lang="en-US" altLang="zh-CN" dirty="0" smtClean="0"/>
              <a:t>Advantages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Good n/</a:t>
            </a:r>
            <a:r>
              <a:rPr lang="el-GR" altLang="zh-CN" dirty="0" smtClean="0">
                <a:solidFill>
                  <a:srgbClr val="FF0000"/>
                </a:solidFill>
              </a:rPr>
              <a:t>γ</a:t>
            </a:r>
            <a:r>
              <a:rPr lang="en-US" altLang="zh-CN" dirty="0" smtClean="0">
                <a:solidFill>
                  <a:srgbClr val="FF0000"/>
                </a:solidFill>
              </a:rPr>
              <a:t> separation </a:t>
            </a:r>
            <a:r>
              <a:rPr lang="en-US" altLang="zh-CN" dirty="0" smtClean="0"/>
              <a:t>by PSD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Cheap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price is  1/5 of </a:t>
            </a:r>
            <a:r>
              <a:rPr lang="en-US" altLang="zh-CN" dirty="0" err="1" smtClean="0"/>
              <a:t>LXe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CsI(Na) 850 USD/kg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Lxe</a:t>
            </a:r>
            <a:r>
              <a:rPr lang="en-US" altLang="zh-CN" dirty="0" smtClean="0"/>
              <a:t> 4200 USD/kg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Stable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suitable for long-term operation to </a:t>
            </a:r>
            <a:r>
              <a:rPr lang="en-US" altLang="zh-CN" dirty="0"/>
              <a:t>o</a:t>
            </a:r>
            <a:r>
              <a:rPr lang="en-US" altLang="zh-CN" dirty="0" smtClean="0"/>
              <a:t>bserve </a:t>
            </a:r>
            <a:r>
              <a:rPr lang="en-US" altLang="zh-CN" dirty="0"/>
              <a:t>the </a:t>
            </a:r>
            <a:r>
              <a:rPr lang="en-US" altLang="zh-CN" dirty="0" smtClean="0"/>
              <a:t>annual modulation effect;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Modular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Easy to build large-scale detector;</a:t>
            </a:r>
          </a:p>
          <a:p>
            <a:pPr marL="0" indent="0">
              <a:buNone/>
            </a:pPr>
            <a:r>
              <a:rPr lang="en-US" altLang="zh-CN" dirty="0" smtClean="0"/>
              <a:t>CsI(Na)</a:t>
            </a:r>
            <a:r>
              <a:rPr lang="zh-CN" altLang="en-US" dirty="0"/>
              <a:t> </a:t>
            </a:r>
            <a:r>
              <a:rPr lang="en-US" altLang="zh-CN" dirty="0" smtClean="0"/>
              <a:t>Disadvantages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Cs137</a:t>
            </a:r>
            <a:r>
              <a:rPr lang="en-US" altLang="zh-CN" dirty="0" smtClean="0"/>
              <a:t> not easy purification (2mBq/kg is best)</a:t>
            </a:r>
            <a:r>
              <a:rPr lang="zh-CN" altLang="en-US" dirty="0" smtClean="0"/>
              <a:t> </a:t>
            </a:r>
            <a:r>
              <a:rPr lang="en-US" altLang="zh-CN" dirty="0" smtClean="0"/>
              <a:t>;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Doping </a:t>
            </a:r>
            <a:r>
              <a:rPr lang="en-US" altLang="zh-CN" dirty="0">
                <a:solidFill>
                  <a:srgbClr val="FF0000"/>
                </a:solidFill>
              </a:rPr>
              <a:t>uniformity </a:t>
            </a:r>
            <a:r>
              <a:rPr lang="en-US" altLang="zh-CN" dirty="0"/>
              <a:t>is difficult to </a:t>
            </a:r>
            <a:r>
              <a:rPr lang="en-US" altLang="zh-CN" dirty="0" smtClean="0"/>
              <a:t>measure, depends on the quality of the crystal growth;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V</a:t>
            </a:r>
            <a:r>
              <a:rPr lang="en-US" altLang="zh-CN" dirty="0" smtClean="0">
                <a:solidFill>
                  <a:srgbClr val="FF0000"/>
                </a:solidFill>
              </a:rPr>
              <a:t>olume is limited</a:t>
            </a:r>
            <a:r>
              <a:rPr lang="en-US" altLang="zh-CN" dirty="0" smtClean="0"/>
              <a:t>, </a:t>
            </a:r>
            <a:r>
              <a:rPr lang="en-US" altLang="zh-CN" dirty="0"/>
              <a:t>Single crystal </a:t>
            </a:r>
            <a:r>
              <a:rPr lang="en-US" altLang="zh-CN" dirty="0" smtClean="0"/>
              <a:t>difficult to achieve 3D measurement;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Surface deliquescence</a:t>
            </a:r>
            <a:r>
              <a:rPr lang="en-US" altLang="zh-CN" dirty="0" smtClean="0"/>
              <a:t>, assembling and testing complex;</a:t>
            </a:r>
          </a:p>
          <a:p>
            <a:pPr marL="0" indent="0">
              <a:buNone/>
            </a:pPr>
            <a:r>
              <a:rPr lang="en-US" altLang="zh-CN" dirty="0" err="1" smtClean="0"/>
              <a:t>LXe</a:t>
            </a:r>
            <a:r>
              <a:rPr lang="en-US" altLang="zh-CN" dirty="0" smtClean="0"/>
              <a:t> Advantages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Continuous purification </a:t>
            </a:r>
            <a:r>
              <a:rPr lang="en-US" altLang="zh-CN" dirty="0" smtClean="0"/>
              <a:t>, Kr85 can purify from 5-20ppm</a:t>
            </a:r>
            <a:r>
              <a:rPr lang="zh-CN" altLang="en-US" dirty="0"/>
              <a:t> </a:t>
            </a:r>
            <a:r>
              <a:rPr lang="en-US" altLang="zh-CN" dirty="0" smtClean="0"/>
              <a:t>to 1ppb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Easy to implement 3D</a:t>
            </a:r>
            <a:r>
              <a:rPr lang="en-US" altLang="zh-CN" dirty="0" smtClean="0"/>
              <a:t> measurements (TPC/4</a:t>
            </a:r>
            <a:r>
              <a:rPr lang="el-GR" altLang="zh-CN" dirty="0" smtClean="0"/>
              <a:t>π</a:t>
            </a:r>
            <a:r>
              <a:rPr lang="en-US" altLang="zh-CN" dirty="0" smtClean="0"/>
              <a:t>)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LXe</a:t>
            </a:r>
            <a:r>
              <a:rPr lang="en-US" altLang="zh-CN" dirty="0" smtClean="0"/>
              <a:t> Disadvantages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Expensive</a:t>
            </a:r>
            <a:r>
              <a:rPr lang="en-US" altLang="zh-CN" dirty="0"/>
              <a:t>;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Complex </a:t>
            </a:r>
            <a:r>
              <a:rPr lang="en-US" altLang="zh-CN" dirty="0" smtClean="0">
                <a:latin typeface="Calibri" panose="020F0502020204030204" pitchFamily="34" charset="0"/>
              </a:rPr>
              <a:t>(precise temperature/pressure control, purification and recovery system);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Calibri" panose="020F0502020204030204" pitchFamily="34" charset="0"/>
              </a:rPr>
              <a:t>Scale limited</a:t>
            </a:r>
            <a:r>
              <a:rPr lang="en-US" altLang="zh-CN" dirty="0" smtClean="0">
                <a:latin typeface="Calibri" panose="020F0502020204030204" pitchFamily="34" charset="0"/>
              </a:rPr>
              <a:t> by high drift voltage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A54B9-BBAA-4B65-BD4E-E5C42B0C74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4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6303</TotalTime>
  <Words>1326</Words>
  <Application>Microsoft Office PowerPoint</Application>
  <PresentationFormat>全屏显示(4:3)</PresentationFormat>
  <Paragraphs>280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Times-Bold</vt:lpstr>
      <vt:lpstr>Times-Roman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2_Office 主题</vt:lpstr>
      <vt:lpstr>公式</vt:lpstr>
      <vt:lpstr>Progress of CsI(Na) Dark Matter Searches Experiment</vt:lpstr>
      <vt:lpstr>Contents</vt:lpstr>
      <vt:lpstr>What to look for？</vt:lpstr>
      <vt:lpstr>Status</vt:lpstr>
      <vt:lpstr>Why CsI(Na)?</vt:lpstr>
      <vt:lpstr>The Light Yield</vt:lpstr>
      <vt:lpstr>Separation @-120C</vt:lpstr>
      <vt:lpstr>CINDMS Program</vt:lpstr>
      <vt:lpstr>CsI(Na) vs LXe</vt:lpstr>
      <vt:lpstr>backgrounds</vt:lpstr>
      <vt:lpstr>Key Technical and Physics Challenges</vt:lpstr>
      <vt:lpstr>The Low background Crystals</vt:lpstr>
      <vt:lpstr>Crystal Package</vt:lpstr>
      <vt:lpstr>Glove box</vt:lpstr>
      <vt:lpstr>Cryostat</vt:lpstr>
      <vt:lpstr>PMT</vt:lpstr>
      <vt:lpstr>Electronics</vt:lpstr>
      <vt:lpstr>Mechanical structure, calibration</vt:lpstr>
      <vt:lpstr>QF measurement</vt:lpstr>
      <vt:lpstr> QF new results</vt:lpstr>
      <vt:lpstr>G2 Concept Design</vt:lpstr>
      <vt:lpstr>Plan</vt:lpstr>
      <vt:lpstr>Summary</vt:lpstr>
      <vt:lpstr>Cooperation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CsI(Na)暗物质探测实验进展</dc:title>
  <dc:creator>Xilei Sun</dc:creator>
  <cp:lastModifiedBy>Xilei Sun</cp:lastModifiedBy>
  <cp:revision>298</cp:revision>
  <dcterms:created xsi:type="dcterms:W3CDTF">2014-04-23T06:17:17Z</dcterms:created>
  <dcterms:modified xsi:type="dcterms:W3CDTF">2014-05-15T00:41:37Z</dcterms:modified>
</cp:coreProperties>
</file>